
<file path=[Content_Types].xml><?xml version="1.0" encoding="utf-8"?>
<Types xmlns="http://schemas.openxmlformats.org/package/2006/content-types">
  <Default Extension="jpeg" ContentType="image/jpeg"/>
  <Default Extension="wav" ContentType="audio/x-wav"/>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84" r:id="rId4"/>
    <p:sldId id="286" r:id="rId5"/>
    <p:sldId id="261" r:id="rId6"/>
    <p:sldId id="285" r:id="rId7"/>
    <p:sldId id="292" r:id="rId8"/>
    <p:sldId id="293" r:id="rId9"/>
    <p:sldId id="262" r:id="rId10"/>
    <p:sldId id="289" r:id="rId11"/>
    <p:sldId id="290" r:id="rId12"/>
    <p:sldId id="266" r:id="rId13"/>
    <p:sldId id="294" r:id="rId14"/>
    <p:sldId id="270" r:id="rId15"/>
    <p:sldId id="272" r:id="rId16"/>
    <p:sldId id="295" r:id="rId17"/>
    <p:sldId id="274" r:id="rId18"/>
    <p:sldId id="280" r:id="rId19"/>
    <p:sldId id="282" r:id="rId20"/>
    <p:sldId id="281" r:id="rId21"/>
    <p:sldId id="283" r:id="rId22"/>
    <p:sldId id="309" r:id="rId23"/>
    <p:sldId id="312" r:id="rId24"/>
    <p:sldId id="297" r:id="rId25"/>
    <p:sldId id="298" r:id="rId26"/>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标题，文本与内容">
    <p:bg>
      <p:bgPr>
        <a:blipFill rotWithShape="0">
          <a:blip r:embed="rId2">
            <a:lum bright="70001" contrast="-70000"/>
          </a:blip>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09600" y="1600200"/>
            <a:ext cx="53848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0"/>
            <a:ext cx="53848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4"/>
          <p:cNvSpPr>
            <a:spLocks noGrp="1" noChangeArrowheads="1"/>
          </p:cNvSpPr>
          <p:nvPr>
            <p:ph type="dt" sz="half" idx="1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fld id="{9A0DB2DC-4C9A-4742-B13C-FB6460FD3503}" type="slidenum">
              <a:rPr lang="zh-CN" altLang="en-US" dirty="0"/>
            </a:fld>
            <a:endParaRPr lang="zh-CN" altLang="en-US" dirty="0"/>
          </a:p>
        </p:txBody>
      </p:sp>
    </p:spTree>
  </p:cSld>
  <p:clrMapOvr>
    <a:masterClrMapping/>
  </p:clrMapOvr>
  <p:transition>
    <p:comb/>
    <p:sndAc>
      <p:stSnd>
        <p:snd r:embed="rId3"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4.jpeg"/><Relationship Id="rId1"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7.jpeg"/><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5.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5.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7BD3"/>
            </a:gs>
            <a:gs pos="100000">
              <a:srgbClr val="034373"/>
            </a:gs>
          </a:gsLst>
          <a:lin ang="5400000" scaled="0"/>
        </a:gradFill>
        <a:effectLst/>
      </p:bgPr>
    </p:bg>
    <p:spTree>
      <p:nvGrpSpPr>
        <p:cNvPr id="1" name=""/>
        <p:cNvGrpSpPr/>
        <p:nvPr/>
      </p:nvGrpSpPr>
      <p:grpSpPr/>
      <p:sp>
        <p:nvSpPr>
          <p:cNvPr id="169986" name="直接连接符 169985"/>
          <p:cNvSpPr/>
          <p:nvPr/>
        </p:nvSpPr>
        <p:spPr>
          <a:xfrm>
            <a:off x="5181600" y="457200"/>
            <a:ext cx="0" cy="4876800"/>
          </a:xfrm>
          <a:prstGeom prst="line">
            <a:avLst/>
          </a:prstGeom>
          <a:ln w="76200" cap="flat" cmpd="sng">
            <a:solidFill>
              <a:schemeClr val="tx1"/>
            </a:solidFill>
            <a:prstDash val="solid"/>
            <a:headEnd type="none" w="med" len="med"/>
            <a:tailEnd type="none" w="med" len="med"/>
          </a:ln>
        </p:spPr>
      </p:sp>
      <p:sp>
        <p:nvSpPr>
          <p:cNvPr id="157702" name="Text Box 6"/>
          <p:cNvSpPr txBox="1"/>
          <p:nvPr/>
        </p:nvSpPr>
        <p:spPr>
          <a:xfrm>
            <a:off x="1009650" y="518795"/>
            <a:ext cx="3509010" cy="521970"/>
          </a:xfrm>
          <a:prstGeom prst="rect">
            <a:avLst/>
          </a:prstGeom>
          <a:solidFill>
            <a:schemeClr val="bg2"/>
          </a:solidFill>
          <a:ln w="9525">
            <a:solidFill>
              <a:schemeClr val="bg2"/>
            </a:solidFill>
          </a:ln>
        </p:spPr>
        <p:txBody>
          <a:bodyPr wrap="square">
            <a:spAutoFit/>
          </a:bodyPr>
          <a:p>
            <a:r>
              <a:rPr lang="zh-CN" altLang="en-US" sz="2800" b="1" dirty="0">
                <a:latin typeface="宋体" panose="02010600030101010101" pitchFamily="2" charset="-122"/>
              </a:rPr>
              <a:t>英女王伊丽莎白二世</a:t>
            </a:r>
            <a:endParaRPr lang="zh-CN" altLang="en-US" sz="2800" b="1" dirty="0">
              <a:latin typeface="宋体" panose="02010600030101010101" pitchFamily="2" charset="-122"/>
            </a:endParaRPr>
          </a:p>
        </p:txBody>
      </p:sp>
      <p:pic>
        <p:nvPicPr>
          <p:cNvPr id="169989" name="图片 169988" descr="t01e9a1c91200a3a895"/>
          <p:cNvPicPr>
            <a:picLocks noChangeAspect="1"/>
          </p:cNvPicPr>
          <p:nvPr/>
        </p:nvPicPr>
        <p:blipFill>
          <a:blip r:embed="rId1"/>
          <a:stretch>
            <a:fillRect/>
          </a:stretch>
        </p:blipFill>
        <p:spPr>
          <a:xfrm>
            <a:off x="1356360" y="1299210"/>
            <a:ext cx="3162300" cy="3810000"/>
          </a:xfrm>
          <a:prstGeom prst="rect">
            <a:avLst/>
          </a:prstGeom>
          <a:noFill/>
          <a:ln w="9525">
            <a:noFill/>
          </a:ln>
        </p:spPr>
      </p:pic>
      <p:sp>
        <p:nvSpPr>
          <p:cNvPr id="2" name="Text Box 6"/>
          <p:cNvSpPr txBox="1"/>
          <p:nvPr/>
        </p:nvSpPr>
        <p:spPr>
          <a:xfrm>
            <a:off x="5796915" y="334010"/>
            <a:ext cx="2514600" cy="953135"/>
          </a:xfrm>
          <a:prstGeom prst="rect">
            <a:avLst/>
          </a:prstGeom>
          <a:solidFill>
            <a:schemeClr val="bg2"/>
          </a:solidFill>
          <a:ln w="9525">
            <a:noFill/>
          </a:ln>
        </p:spPr>
        <p:txBody>
          <a:bodyPr>
            <a:spAutoFit/>
          </a:bodyPr>
          <a:p>
            <a:r>
              <a:rPr lang="zh-CN" altLang="en-US" sz="2800" b="1" dirty="0">
                <a:latin typeface="宋体" panose="02010600030101010101" pitchFamily="2" charset="-122"/>
              </a:rPr>
              <a:t>英国首相</a:t>
            </a:r>
            <a:r>
              <a:rPr lang="zh-CN" altLang="en-US" sz="2800">
                <a:latin typeface="黑体" panose="02010609060101010101" charset="-122"/>
                <a:ea typeface="黑体" panose="02010609060101010101" charset="-122"/>
                <a:sym typeface="+mn-ea"/>
              </a:rPr>
              <a:t>特蕾莎·梅</a:t>
            </a:r>
            <a:endParaRPr lang="zh-CN" altLang="en-US" sz="2800" b="1" dirty="0">
              <a:latin typeface="黑体" panose="02010609060101010101" charset="-122"/>
              <a:ea typeface="黑体" panose="02010609060101010101" charset="-122"/>
            </a:endParaRPr>
          </a:p>
        </p:txBody>
      </p:sp>
      <p:sp>
        <p:nvSpPr>
          <p:cNvPr id="169994" name="矩形 169993"/>
          <p:cNvSpPr/>
          <p:nvPr/>
        </p:nvSpPr>
        <p:spPr>
          <a:xfrm>
            <a:off x="3261360" y="5478780"/>
            <a:ext cx="5334000" cy="1028700"/>
          </a:xfrm>
          <a:prstGeom prst="rect">
            <a:avLst/>
          </a:prstGeom>
        </p:spPr>
        <p:txBody>
          <a:bodyPr wrap="none" fromWordArt="1">
            <a:prstTxWarp prst="textPlain">
              <a:avLst>
                <a:gd name="adj" fmla="val 50000"/>
              </a:avLst>
            </a:prstTxWarp>
            <a:normAutofit/>
          </a:bodyPr>
          <a:p>
            <a:pPr algn="ctr"/>
            <a:r>
              <a:rPr lang="zh-CN" altLang="en-US" sz="3600">
                <a:solidFill>
                  <a:schemeClr val="tx1"/>
                </a:solidFill>
                <a:effectLst>
                  <a:outerShdw dist="45791" dir="2021404" algn="ctr" rotWithShape="0">
                    <a:srgbClr val="B2B2B2">
                      <a:alpha val="80000"/>
                    </a:srgbClr>
                  </a:outerShdw>
                </a:effectLst>
                <a:uFillTx/>
                <a:latin typeface="楷体_GB2312" charset="0"/>
                <a:ea typeface="楷体_GB2312" charset="0"/>
              </a:rPr>
              <a:t>思考：是谁在统治英国</a:t>
            </a:r>
            <a:r>
              <a:rPr lang="zh-CN" altLang="en-US" sz="3600">
                <a:solidFill>
                  <a:schemeClr val="tx1"/>
                </a:solidFill>
                <a:effectLst>
                  <a:outerShdw dist="45791" dir="2021404" algn="ctr" rotWithShape="0">
                    <a:srgbClr val="B2B2B2">
                      <a:alpha val="80000"/>
                    </a:srgbClr>
                  </a:outerShdw>
                </a:effectLst>
                <a:latin typeface="楷体_GB2312" charset="0"/>
                <a:ea typeface="楷体_GB2312" charset="0"/>
              </a:rPr>
              <a:t>？</a:t>
            </a:r>
            <a:endParaRPr lang="zh-CN" altLang="en-US" sz="3600">
              <a:solidFill>
                <a:schemeClr val="tx1"/>
              </a:solidFill>
              <a:effectLst>
                <a:outerShdw dist="45791" dir="2021404" algn="ctr" rotWithShape="0">
                  <a:srgbClr val="B2B2B2">
                    <a:alpha val="80000"/>
                  </a:srgbClr>
                </a:outerShdw>
              </a:effectLst>
              <a:latin typeface="楷体_GB2312" charset="0"/>
              <a:ea typeface="楷体_GB2312" charset="0"/>
            </a:endParaRPr>
          </a:p>
        </p:txBody>
      </p:sp>
      <p:pic>
        <p:nvPicPr>
          <p:cNvPr id="4" name="图片 3" descr="t013b68621faaa1962b"/>
          <p:cNvPicPr>
            <a:picLocks noChangeAspect="1"/>
          </p:cNvPicPr>
          <p:nvPr/>
        </p:nvPicPr>
        <p:blipFill>
          <a:blip r:embed="rId2"/>
          <a:stretch>
            <a:fillRect/>
          </a:stretch>
        </p:blipFill>
        <p:spPr>
          <a:xfrm>
            <a:off x="5594350" y="1299210"/>
            <a:ext cx="5196840" cy="3897630"/>
          </a:xfrm>
          <a:prstGeom prst="rect">
            <a:avLst/>
          </a:prstGeom>
        </p:spPr>
      </p:pic>
      <p:sp>
        <p:nvSpPr>
          <p:cNvPr id="3" name="云形标注 2"/>
          <p:cNvSpPr/>
          <p:nvPr/>
        </p:nvSpPr>
        <p:spPr>
          <a:xfrm>
            <a:off x="10544175" y="-267970"/>
            <a:ext cx="1981200" cy="1905000"/>
          </a:xfrm>
          <a:prstGeom prst="cloudCallout">
            <a:avLst>
              <a:gd name="adj1" fmla="val -124037"/>
              <a:gd name="adj2" fmla="val 32667"/>
            </a:avLst>
          </a:prstGeom>
          <a:solidFill>
            <a:schemeClr val="bg2"/>
          </a:solidFill>
          <a:ln w="9525" cap="flat" cmpd="sng">
            <a:solidFill>
              <a:schemeClr val="tx1"/>
            </a:solidFill>
            <a:prstDash val="solid"/>
            <a:headEnd type="none" w="med" len="med"/>
            <a:tailEnd type="none" w="med" len="med"/>
          </a:ln>
        </p:spPr>
        <p:txBody>
          <a:bodyPr/>
          <a:p>
            <a:pPr algn="ctr"/>
            <a:r>
              <a:rPr lang="zh-CN" altLang="en-US" sz="2800" b="1" dirty="0">
                <a:solidFill>
                  <a:schemeClr val="tx1"/>
                </a:solidFill>
                <a:uFillTx/>
                <a:latin typeface="黑体" panose="02010609060101010101" charset="-122"/>
                <a:ea typeface="黑体" panose="02010609060101010101" charset="-122"/>
              </a:rPr>
              <a:t>是我！</a:t>
            </a:r>
            <a:endParaRPr lang="zh-CN" altLang="en-US" sz="2800" b="1" dirty="0">
              <a:solidFill>
                <a:schemeClr val="tx1"/>
              </a:solidFill>
              <a:uFillTx/>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9989"/>
                                        </p:tgtEl>
                                        <p:attrNameLst>
                                          <p:attrName>style.visibility</p:attrName>
                                        </p:attrNameLst>
                                      </p:cBhvr>
                                      <p:to>
                                        <p:strVal val="visible"/>
                                      </p:to>
                                    </p:set>
                                    <p:anim calcmode="lin" valueType="num">
                                      <p:cBhvr additive="base">
                                        <p:cTn id="7" dur="500" fill="hold"/>
                                        <p:tgtEl>
                                          <p:spTgt spid="169989"/>
                                        </p:tgtEl>
                                        <p:attrNameLst>
                                          <p:attrName>ppt_x</p:attrName>
                                        </p:attrNameLst>
                                      </p:cBhvr>
                                      <p:tavLst>
                                        <p:tav tm="0">
                                          <p:val>
                                            <p:strVal val="#ppt_x"/>
                                          </p:val>
                                        </p:tav>
                                        <p:tav tm="100000">
                                          <p:val>
                                            <p:strVal val="#ppt_x"/>
                                          </p:val>
                                        </p:tav>
                                      </p:tavLst>
                                    </p:anim>
                                    <p:anim calcmode="lin" valueType="num">
                                      <p:cBhvr additive="base">
                                        <p:cTn id="8" dur="500" fill="hold"/>
                                        <p:tgtEl>
                                          <p:spTgt spid="1699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7702"/>
                                        </p:tgtEl>
                                        <p:attrNameLst>
                                          <p:attrName>style.visibility</p:attrName>
                                        </p:attrNameLst>
                                      </p:cBhvr>
                                      <p:to>
                                        <p:strVal val="visible"/>
                                      </p:to>
                                    </p:set>
                                    <p:anim calcmode="lin" valueType="num">
                                      <p:cBhvr additive="base">
                                        <p:cTn id="19" dur="500" fill="hold"/>
                                        <p:tgtEl>
                                          <p:spTgt spid="157702"/>
                                        </p:tgtEl>
                                        <p:attrNameLst>
                                          <p:attrName>ppt_x</p:attrName>
                                        </p:attrNameLst>
                                      </p:cBhvr>
                                      <p:tavLst>
                                        <p:tav tm="0">
                                          <p:val>
                                            <p:strVal val="#ppt_x"/>
                                          </p:val>
                                        </p:tav>
                                        <p:tav tm="100000">
                                          <p:val>
                                            <p:strVal val="#ppt_x"/>
                                          </p:val>
                                        </p:tav>
                                      </p:tavLst>
                                    </p:anim>
                                    <p:anim calcmode="lin" valueType="num">
                                      <p:cBhvr additive="base">
                                        <p:cTn id="20" dur="500" fill="hold"/>
                                        <p:tgtEl>
                                          <p:spTgt spid="15770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9994"/>
                                        </p:tgtEl>
                                        <p:attrNameLst>
                                          <p:attrName>style.visibility</p:attrName>
                                        </p:attrNameLst>
                                      </p:cBhvr>
                                      <p:to>
                                        <p:strVal val="visible"/>
                                      </p:to>
                                    </p:set>
                                    <p:anim calcmode="lin" valueType="num">
                                      <p:cBhvr additive="base">
                                        <p:cTn id="31" dur="500" fill="hold"/>
                                        <p:tgtEl>
                                          <p:spTgt spid="169994"/>
                                        </p:tgtEl>
                                        <p:attrNameLst>
                                          <p:attrName>ppt_x</p:attrName>
                                        </p:attrNameLst>
                                      </p:cBhvr>
                                      <p:tavLst>
                                        <p:tav tm="0">
                                          <p:val>
                                            <p:strVal val="#ppt_x"/>
                                          </p:val>
                                        </p:tav>
                                        <p:tav tm="100000">
                                          <p:val>
                                            <p:strVal val="#ppt_x"/>
                                          </p:val>
                                        </p:tav>
                                      </p:tavLst>
                                    </p:anim>
                                    <p:anim calcmode="lin" valueType="num">
                                      <p:cBhvr additive="base">
                                        <p:cTn id="32" dur="500" fill="hold"/>
                                        <p:tgtEl>
                                          <p:spTgt spid="16999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2" grpId="0" bldLvl="0" animBg="1"/>
      <p:bldP spid="2" grpId="0" bldLvl="0" animBg="1"/>
      <p:bldP spid="3" grpId="0" bldLvl="0" animBg="1"/>
      <p:bldP spid="16999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p:sp>
        <p:nvSpPr>
          <p:cNvPr id="89095" name="WordArt 7" descr="白色大理石"/>
          <p:cNvSpPr>
            <a:spLocks noChangeArrowheads="1" noChangeShapeType="1" noTextEdit="1"/>
          </p:cNvSpPr>
          <p:nvPr/>
        </p:nvSpPr>
        <p:spPr bwMode="auto">
          <a:xfrm>
            <a:off x="3204200" y="5697840"/>
            <a:ext cx="2592387" cy="914400"/>
          </a:xfrm>
          <a:prstGeom prst="rect">
            <a:avLst/>
          </a:prstGeom>
        </p:spPr>
        <p:txBody>
          <a:bodyPr wrap="none" numCol="1"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特蕾莎</a:t>
            </a:r>
            <a:r>
              <a:rPr kumimoji="0" lang="en-US" altLang="zh-CN" sz="36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a:t>
            </a:r>
            <a:r>
              <a:rPr kumimoji="0" lang="zh-CN" altLang="en-US" sz="36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梅</a:t>
            </a:r>
            <a:r>
              <a:rPr kumimoji="0" lang="zh-CN" altLang="en-US" sz="3600" b="1" i="0" u="none" strike="noStrike" kern="10" cap="none" spc="0" normalizeH="0" baseline="0" noProof="0" dirty="0">
                <a:ln w="9525">
                  <a:round/>
                </a:ln>
                <a:blipFill dpi="0" rotWithShape="0">
                  <a:blip r:embed="rId1"/>
                  <a:srcRect/>
                  <a:tile tx="0" ty="0" sx="100000" sy="100000" flip="none" algn="tl"/>
                </a:blipFill>
                <a:effectLst/>
                <a:uLnTx/>
                <a:uFillTx/>
                <a:latin typeface="宋体" panose="02010600030101010101" pitchFamily="2" charset="-122"/>
                <a:ea typeface="宋体" panose="02010600030101010101" pitchFamily="2" charset="-122"/>
                <a:cs typeface="+mn-cs"/>
              </a:rPr>
              <a:t>首相</a:t>
            </a:r>
            <a:endParaRPr kumimoji="0" lang="zh-CN" altLang="en-US" sz="3600" b="1" i="0" u="none" strike="noStrike" kern="10" cap="none" spc="0" normalizeH="0" baseline="0" noProof="0" dirty="0">
              <a:ln w="9525">
                <a:round/>
              </a:ln>
              <a:blipFill dpi="0" rotWithShape="0">
                <a:blip r:embed="rId1"/>
                <a:srcRect/>
                <a:tile tx="0" ty="0" sx="100000" sy="100000" flip="none" algn="tl"/>
              </a:blipFill>
              <a:effectLst/>
              <a:uLnTx/>
              <a:uFillTx/>
              <a:latin typeface="宋体" panose="02010600030101010101" pitchFamily="2" charset="-122"/>
              <a:ea typeface="宋体" panose="02010600030101010101" pitchFamily="2" charset="-122"/>
              <a:cs typeface="+mn-cs"/>
            </a:endParaRPr>
          </a:p>
        </p:txBody>
      </p:sp>
      <p:pic>
        <p:nvPicPr>
          <p:cNvPr id="28678" name="图片 6" descr="686365388.jpg"/>
          <p:cNvPicPr>
            <a:picLocks noChangeAspect="1"/>
          </p:cNvPicPr>
          <p:nvPr/>
        </p:nvPicPr>
        <p:blipFill>
          <a:blip r:embed="rId2"/>
          <a:stretch>
            <a:fillRect/>
          </a:stretch>
        </p:blipFill>
        <p:spPr>
          <a:xfrm>
            <a:off x="732155" y="-20320"/>
            <a:ext cx="8187055" cy="5718175"/>
          </a:xfrm>
          <a:prstGeom prst="rect">
            <a:avLst/>
          </a:prstGeom>
          <a:noFill/>
          <a:ln w="9525">
            <a:noFill/>
          </a:ln>
        </p:spPr>
      </p:pic>
      <p:sp>
        <p:nvSpPr>
          <p:cNvPr id="2" name="文本框 1"/>
          <p:cNvSpPr txBox="1"/>
          <p:nvPr/>
        </p:nvSpPr>
        <p:spPr>
          <a:xfrm>
            <a:off x="7569200" y="552450"/>
            <a:ext cx="4399280" cy="4523105"/>
          </a:xfrm>
          <a:prstGeom prst="rect">
            <a:avLst/>
          </a:prstGeom>
          <a:solidFill>
            <a:schemeClr val="accent5"/>
          </a:solidFill>
        </p:spPr>
        <p:txBody>
          <a:bodyPr wrap="square" rtlCol="0" anchor="t">
            <a:spAutoFit/>
          </a:bodyPr>
          <a:p>
            <a:r>
              <a:rPr lang="zh-CN" altLang="en-US" sz="3200" b="1">
                <a:solidFill>
                  <a:schemeClr val="tx1"/>
                </a:solidFill>
                <a:uFillTx/>
                <a:ea typeface="黑体" panose="02010609060101010101" charset="-122"/>
              </a:rPr>
              <a:t>特蕾莎·梅接任英国首相发表就职演讲(全文)_凤凰资讯</a:t>
            </a:r>
            <a:endParaRPr lang="zh-CN" altLang="en-US" sz="3200" b="1">
              <a:solidFill>
                <a:schemeClr val="tx1"/>
              </a:solidFill>
              <a:uFillTx/>
              <a:ea typeface="黑体" panose="02010609060101010101" charset="-122"/>
            </a:endParaRPr>
          </a:p>
          <a:p>
            <a:r>
              <a:rPr lang="zh-CN" altLang="en-US" sz="3200" b="1">
                <a:solidFill>
                  <a:schemeClr val="tx1"/>
                </a:solidFill>
                <a:uFillTx/>
                <a:ea typeface="黑体" panose="02010609060101010101" charset="-122"/>
              </a:rPr>
              <a:t>2016年7月14日 -英国保守党党首 特蕾莎·梅正式接任英国首相,成为英国史上第二位女性首相。在英国正面临巨大变革的... 来源:凤凰资讯 </a:t>
            </a:r>
            <a:endParaRPr lang="zh-CN" altLang="en-US" sz="3200">
              <a:solidFill>
                <a:schemeClr val="tx1"/>
              </a:solidFill>
              <a:uFillTx/>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additive="base">
                                        <p:cTn id="7" dur="500" fill="hold"/>
                                        <p:tgtEl>
                                          <p:spTgt spid="28678"/>
                                        </p:tgtEl>
                                        <p:attrNameLst>
                                          <p:attrName>ppt_x</p:attrName>
                                        </p:attrNameLst>
                                      </p:cBhvr>
                                      <p:tavLst>
                                        <p:tav tm="0">
                                          <p:val>
                                            <p:strVal val="#ppt_x"/>
                                          </p:val>
                                        </p:tav>
                                        <p:tav tm="100000">
                                          <p:val>
                                            <p:strVal val="#ppt_x"/>
                                          </p:val>
                                        </p:tav>
                                      </p:tavLst>
                                    </p:anim>
                                    <p:anim calcmode="lin" valueType="num">
                                      <p:cBhvr additive="base">
                                        <p:cTn id="8" dur="500" fill="hold"/>
                                        <p:tgtEl>
                                          <p:spTgt spid="286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89095"/>
                                        </p:tgtEl>
                                        <p:attrNameLst>
                                          <p:attrName>style.visibility</p:attrName>
                                        </p:attrNameLst>
                                      </p:cBhvr>
                                      <p:to>
                                        <p:strVal val="visible"/>
                                      </p:to>
                                    </p:set>
                                    <p:animEffect transition="in" filter="wipe(up)">
                                      <p:cBhvr>
                                        <p:cTn id="13" dur="500"/>
                                        <p:tgtEl>
                                          <p:spTgt spid="8909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7BD3"/>
            </a:gs>
            <a:gs pos="100000">
              <a:srgbClr val="034373"/>
            </a:gs>
          </a:gsLst>
          <a:lin ang="5400000" scaled="0"/>
        </a:gradFill>
        <a:effectLst/>
      </p:bgPr>
    </p:bg>
    <p:spTree>
      <p:nvGrpSpPr>
        <p:cNvPr id="1" name=""/>
        <p:cNvGrpSpPr/>
        <p:nvPr/>
      </p:nvGrpSpPr>
      <p:grpSpPr/>
      <p:sp>
        <p:nvSpPr>
          <p:cNvPr id="31746" name="Rectangle 2"/>
          <p:cNvSpPr>
            <a:spLocks noGrp="1"/>
          </p:cNvSpPr>
          <p:nvPr>
            <p:ph type="title"/>
          </p:nvPr>
        </p:nvSpPr>
        <p:spPr>
          <a:xfrm>
            <a:off x="1810068" y="701040"/>
            <a:ext cx="7921625" cy="1125538"/>
          </a:xfrm>
        </p:spPr>
        <p:txBody>
          <a:bodyPr vert="horz" wrap="square" lIns="91440" tIns="45720" rIns="91440" bIns="45720" anchor="b">
            <a:normAutofit/>
          </a:bodyPr>
          <a:p>
            <a:pPr eaLnBrk="1" hangingPunct="1"/>
            <a:r>
              <a:rPr lang="zh-CN" altLang="en-US" sz="3200" b="1" dirty="0"/>
              <a:t>特蕾莎</a:t>
            </a:r>
            <a:r>
              <a:rPr lang="en-US" altLang="zh-CN" sz="3200" b="1" dirty="0"/>
              <a:t>·</a:t>
            </a:r>
            <a:r>
              <a:rPr lang="zh-CN" altLang="en-US" sz="3200" b="1" dirty="0"/>
              <a:t>梅</a:t>
            </a:r>
            <a:r>
              <a:rPr lang="zh-CN" altLang="en-US" sz="3200" dirty="0">
                <a:ea typeface="黑体" panose="02010609060101010101" charset="-122"/>
              </a:rPr>
              <a:t>上台组阁一定是具备了什么条件？</a:t>
            </a:r>
            <a:br>
              <a:rPr lang="zh-CN" altLang="en-US" sz="3200" dirty="0"/>
            </a:br>
            <a:r>
              <a:rPr lang="zh-CN" altLang="en-US" sz="2800" dirty="0">
                <a:solidFill>
                  <a:schemeClr val="tx1"/>
                </a:solidFill>
                <a:uFillTx/>
                <a:ea typeface="黑体" panose="02010609060101010101" charset="-122"/>
              </a:rPr>
              <a:t>结合</a:t>
            </a:r>
            <a:r>
              <a:rPr lang="zh-CN" altLang="en-US" sz="2800" b="1" dirty="0">
                <a:solidFill>
                  <a:schemeClr val="tx1"/>
                </a:solidFill>
                <a:uFillTx/>
                <a:latin typeface="Arial" panose="020B0604020202020204" pitchFamily="34" charset="0"/>
                <a:ea typeface="黑体" panose="02010609060101010101" charset="-122"/>
                <a:sym typeface="+mn-ea"/>
              </a:rPr>
              <a:t>书本</a:t>
            </a:r>
            <a:r>
              <a:rPr lang="en-US" altLang="zh-CN" sz="2800" b="1" dirty="0">
                <a:solidFill>
                  <a:schemeClr val="tx1"/>
                </a:solidFill>
                <a:uFillTx/>
                <a:latin typeface="Arial" panose="020B0604020202020204" pitchFamily="34" charset="0"/>
                <a:ea typeface="黑体" panose="02010609060101010101" charset="-122"/>
                <a:sym typeface="+mn-ea"/>
              </a:rPr>
              <a:t>P38</a:t>
            </a:r>
            <a:r>
              <a:rPr lang="zh-CN" altLang="en-US" sz="2800" b="1" dirty="0">
                <a:solidFill>
                  <a:schemeClr val="tx1"/>
                </a:solidFill>
                <a:uFillTx/>
                <a:latin typeface="Arial" panose="020B0604020202020204" pitchFamily="34" charset="0"/>
                <a:ea typeface="黑体" panose="02010609060101010101" charset="-122"/>
                <a:sym typeface="+mn-ea"/>
              </a:rPr>
              <a:t>最后一段</a:t>
            </a:r>
            <a:endParaRPr lang="zh-CN" altLang="en-US" sz="2800" b="1" dirty="0">
              <a:solidFill>
                <a:schemeClr val="tx1"/>
              </a:solidFill>
              <a:uFillTx/>
              <a:latin typeface="Arial" panose="020B0604020202020204" pitchFamily="34" charset="0"/>
              <a:ea typeface="黑体" panose="02010609060101010101" charset="-122"/>
              <a:sym typeface="+mn-ea"/>
            </a:endParaRPr>
          </a:p>
        </p:txBody>
      </p:sp>
      <p:sp>
        <p:nvSpPr>
          <p:cNvPr id="192515" name="Rectangle 3"/>
          <p:cNvSpPr>
            <a:spLocks noGrp="1"/>
          </p:cNvSpPr>
          <p:nvPr>
            <p:ph idx="1"/>
          </p:nvPr>
        </p:nvSpPr>
        <p:spPr>
          <a:xfrm>
            <a:off x="2035810" y="2320290"/>
            <a:ext cx="8061960" cy="3655695"/>
          </a:xfrm>
        </p:spPr>
        <p:txBody>
          <a:bodyPr vert="horz" wrap="square" lIns="91440" tIns="45720" rIns="91440" bIns="45720" anchor="t">
            <a:noAutofit/>
          </a:bodyPr>
          <a:p>
            <a:pPr eaLnBrk="1" hangingPunct="1">
              <a:lnSpc>
                <a:spcPct val="90000"/>
              </a:lnSpc>
              <a:buNone/>
            </a:pPr>
            <a:r>
              <a:rPr lang="zh-CN" altLang="en-US" sz="3200" dirty="0">
                <a:solidFill>
                  <a:schemeClr val="bg1"/>
                </a:solidFill>
                <a:uFillTx/>
                <a:ea typeface="华文行楷" panose="02010800040101010101" charset="-122"/>
              </a:rPr>
              <a:t>首先，保守党必须在下院大选中获胜成为多数党；</a:t>
            </a:r>
            <a:endParaRPr lang="zh-CN" altLang="en-US" sz="3200" dirty="0">
              <a:solidFill>
                <a:schemeClr val="bg1"/>
              </a:solidFill>
              <a:uFillTx/>
              <a:ea typeface="华文行楷" panose="02010800040101010101" charset="-122"/>
            </a:endParaRPr>
          </a:p>
          <a:p>
            <a:pPr eaLnBrk="1" hangingPunct="1">
              <a:lnSpc>
                <a:spcPct val="90000"/>
              </a:lnSpc>
              <a:buNone/>
            </a:pPr>
            <a:r>
              <a:rPr lang="zh-CN" altLang="en-US" sz="3200" dirty="0">
                <a:solidFill>
                  <a:schemeClr val="bg1"/>
                </a:solidFill>
                <a:uFillTx/>
                <a:ea typeface="华文行楷" panose="02010800040101010101" charset="-122"/>
              </a:rPr>
              <a:t>其次，保守党必须单独拥有下院中一半以上的席位或与其他党派联合拥有一半以上的席位；</a:t>
            </a:r>
            <a:endParaRPr lang="zh-CN" altLang="en-US" sz="3200" dirty="0">
              <a:solidFill>
                <a:schemeClr val="bg1"/>
              </a:solidFill>
              <a:uFillTx/>
              <a:ea typeface="华文行楷" panose="02010800040101010101" charset="-122"/>
            </a:endParaRPr>
          </a:p>
          <a:p>
            <a:pPr eaLnBrk="1" hangingPunct="1">
              <a:lnSpc>
                <a:spcPct val="90000"/>
              </a:lnSpc>
              <a:buNone/>
            </a:pPr>
            <a:r>
              <a:rPr lang="zh-CN" altLang="en-US" sz="3200" dirty="0">
                <a:solidFill>
                  <a:schemeClr val="bg1"/>
                </a:solidFill>
                <a:uFillTx/>
                <a:ea typeface="华文行楷" panose="02010800040101010101" charset="-122"/>
              </a:rPr>
              <a:t>再次，她本人必须是保守党领袖；</a:t>
            </a:r>
            <a:endParaRPr lang="zh-CN" altLang="en-US" sz="3200" dirty="0">
              <a:solidFill>
                <a:schemeClr val="bg1"/>
              </a:solidFill>
              <a:uFillTx/>
              <a:ea typeface="华文行楷" panose="02010800040101010101" charset="-122"/>
            </a:endParaRPr>
          </a:p>
          <a:p>
            <a:pPr eaLnBrk="1" hangingPunct="1">
              <a:lnSpc>
                <a:spcPct val="90000"/>
              </a:lnSpc>
              <a:buNone/>
            </a:pPr>
            <a:r>
              <a:rPr lang="zh-CN" altLang="en-US" sz="3200" dirty="0">
                <a:solidFill>
                  <a:schemeClr val="bg1"/>
                </a:solidFill>
                <a:uFillTx/>
                <a:ea typeface="华文行楷" panose="02010800040101010101" charset="-122"/>
              </a:rPr>
              <a:t>最后，要由国王任命才行。</a:t>
            </a:r>
            <a:endParaRPr lang="zh-CN" altLang="en-US" sz="3200" dirty="0">
              <a:solidFill>
                <a:schemeClr val="bg1"/>
              </a:solidFill>
              <a:uFillTx/>
              <a:ea typeface="华文行楷" panose="020108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2515">
                                            <p:txEl>
                                              <p:charRg st="0" end="23"/>
                                            </p:txEl>
                                          </p:spTgt>
                                        </p:tgtEl>
                                        <p:attrNameLst>
                                          <p:attrName>style.visibility</p:attrName>
                                        </p:attrNameLst>
                                      </p:cBhvr>
                                      <p:to>
                                        <p:strVal val="visible"/>
                                      </p:to>
                                    </p:set>
                                    <p:animEffect transition="in" filter="blinds(horizontal)">
                                      <p:cBhvr>
                                        <p:cTn id="7" dur="500"/>
                                        <p:tgtEl>
                                          <p:spTgt spid="192515">
                                            <p:txEl>
                                              <p:charRg st="0" end="2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2515">
                                            <p:txEl>
                                              <p:charRg st="23" end="64"/>
                                            </p:txEl>
                                          </p:spTgt>
                                        </p:tgtEl>
                                        <p:attrNameLst>
                                          <p:attrName>style.visibility</p:attrName>
                                        </p:attrNameLst>
                                      </p:cBhvr>
                                      <p:to>
                                        <p:strVal val="visible"/>
                                      </p:to>
                                    </p:set>
                                    <p:animEffect transition="in" filter="blinds(horizontal)">
                                      <p:cBhvr>
                                        <p:cTn id="12" dur="500"/>
                                        <p:tgtEl>
                                          <p:spTgt spid="192515">
                                            <p:txEl>
                                              <p:charRg st="23" end="6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2515">
                                            <p:txEl>
                                              <p:charRg st="64" end="80"/>
                                            </p:txEl>
                                          </p:spTgt>
                                        </p:tgtEl>
                                        <p:attrNameLst>
                                          <p:attrName>style.visibility</p:attrName>
                                        </p:attrNameLst>
                                      </p:cBhvr>
                                      <p:to>
                                        <p:strVal val="visible"/>
                                      </p:to>
                                    </p:set>
                                    <p:animEffect transition="in" filter="blinds(horizontal)">
                                      <p:cBhvr>
                                        <p:cTn id="17" dur="500"/>
                                        <p:tgtEl>
                                          <p:spTgt spid="192515">
                                            <p:txEl>
                                              <p:charRg st="64" end="8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2515">
                                            <p:txEl>
                                              <p:charRg st="80" end="93"/>
                                            </p:txEl>
                                          </p:spTgt>
                                        </p:tgtEl>
                                        <p:attrNameLst>
                                          <p:attrName>style.visibility</p:attrName>
                                        </p:attrNameLst>
                                      </p:cBhvr>
                                      <p:to>
                                        <p:strVal val="visible"/>
                                      </p:to>
                                    </p:set>
                                    <p:animEffect transition="in" filter="blinds(horizontal)">
                                      <p:cBhvr>
                                        <p:cTn id="22" dur="500"/>
                                        <p:tgtEl>
                                          <p:spTgt spid="192515">
                                            <p:txEl>
                                              <p:charRg st="80" end="9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p:sp>
        <p:nvSpPr>
          <p:cNvPr id="318466" name="文本框 318465"/>
          <p:cNvSpPr txBox="1"/>
          <p:nvPr/>
        </p:nvSpPr>
        <p:spPr>
          <a:xfrm>
            <a:off x="5159375" y="4797425"/>
            <a:ext cx="1944688" cy="460375"/>
          </a:xfrm>
          <a:prstGeom prst="rect">
            <a:avLst/>
          </a:prstGeom>
          <a:gradFill rotWithShape="1">
            <a:gsLst>
              <a:gs pos="0">
                <a:srgbClr val="CC3300"/>
              </a:gs>
              <a:gs pos="50000">
                <a:srgbClr val="CC3300">
                  <a:gamma/>
                  <a:shade val="46275"/>
                  <a:invGamma/>
                </a:srgbClr>
              </a:gs>
              <a:gs pos="100000">
                <a:srgbClr val="CC3300"/>
              </a:gs>
            </a:gsLst>
            <a:lin ang="5400000" scaled="1"/>
            <a:tileRect/>
          </a:gradFill>
          <a:ln w="76200" cap="flat" cmpd="sng">
            <a:pattFill prst="pct90">
              <a:fgClr>
                <a:schemeClr val="accent2"/>
              </a:fgClr>
              <a:bgClr>
                <a:srgbClr val="FFFFFF"/>
              </a:bgClr>
            </a:pattFill>
            <a:prstDash val="solid"/>
            <a:miter/>
            <a:headEnd type="none" w="med" len="med"/>
            <a:tailEnd type="none" w="med" len="med"/>
          </a:ln>
        </p:spPr>
        <p:txBody>
          <a:bodyPr>
            <a:spAutoFit/>
          </a:bodyPr>
          <a:p>
            <a:r>
              <a:rPr lang="zh-CN" altLang="en-US" b="0" dirty="0">
                <a:solidFill>
                  <a:schemeClr val="bg1"/>
                </a:solidFill>
                <a:latin typeface="方正粗活意简体" pitchFamily="65" charset="-122"/>
                <a:ea typeface="方正粗活意简体" pitchFamily="65" charset="-122"/>
              </a:rPr>
              <a:t>议会</a:t>
            </a:r>
            <a:r>
              <a:rPr lang="en-US" altLang="zh-CN" sz="2400" b="0" dirty="0">
                <a:solidFill>
                  <a:schemeClr val="bg1"/>
                </a:solidFill>
                <a:latin typeface="方正粗活意简体" pitchFamily="65" charset="-122"/>
                <a:ea typeface="方正粗活意简体" pitchFamily="65" charset="-122"/>
              </a:rPr>
              <a:t>(</a:t>
            </a:r>
            <a:r>
              <a:rPr lang="zh-CN" altLang="en-US" sz="2400" b="0" dirty="0">
                <a:solidFill>
                  <a:schemeClr val="bg1"/>
                </a:solidFill>
                <a:latin typeface="方正粗活意简体" pitchFamily="65" charset="-122"/>
                <a:ea typeface="方正粗活意简体" pitchFamily="65" charset="-122"/>
              </a:rPr>
              <a:t>下院</a:t>
            </a:r>
            <a:r>
              <a:rPr lang="en-US" altLang="zh-CN" sz="2400" b="0">
                <a:solidFill>
                  <a:schemeClr val="bg1"/>
                </a:solidFill>
                <a:latin typeface="方正粗活意简体" pitchFamily="65" charset="-122"/>
                <a:ea typeface="方正粗活意简体" pitchFamily="65" charset="-122"/>
              </a:rPr>
              <a:t>)</a:t>
            </a:r>
            <a:endParaRPr lang="en-US" altLang="zh-CN" sz="2400" b="0">
              <a:solidFill>
                <a:schemeClr val="bg1"/>
              </a:solidFill>
              <a:latin typeface="方正粗活意简体" pitchFamily="65" charset="-122"/>
              <a:ea typeface="方正粗活意简体" pitchFamily="65" charset="-122"/>
            </a:endParaRPr>
          </a:p>
        </p:txBody>
      </p:sp>
      <p:sp>
        <p:nvSpPr>
          <p:cNvPr id="318467" name="文本框 318466"/>
          <p:cNvSpPr txBox="1"/>
          <p:nvPr/>
        </p:nvSpPr>
        <p:spPr>
          <a:xfrm>
            <a:off x="2782888" y="2349500"/>
            <a:ext cx="1296987" cy="368300"/>
          </a:xfrm>
          <a:prstGeom prst="rect">
            <a:avLst/>
          </a:prstGeom>
          <a:gradFill rotWithShape="1">
            <a:gsLst>
              <a:gs pos="0">
                <a:srgbClr val="CC3300"/>
              </a:gs>
              <a:gs pos="50000">
                <a:srgbClr val="CC3300">
                  <a:gamma/>
                  <a:shade val="46275"/>
                  <a:invGamma/>
                </a:srgbClr>
              </a:gs>
              <a:gs pos="100000">
                <a:srgbClr val="CC3300"/>
              </a:gs>
            </a:gsLst>
            <a:lin ang="5400000" scaled="1"/>
            <a:tileRect/>
          </a:gradFill>
          <a:ln w="76200" cap="flat" cmpd="sng">
            <a:pattFill prst="pct90">
              <a:fgClr>
                <a:schemeClr val="accent2"/>
              </a:fgClr>
              <a:bgClr>
                <a:srgbClr val="FFFFFF"/>
              </a:bgClr>
            </a:pattFill>
            <a:prstDash val="solid"/>
            <a:miter/>
            <a:headEnd type="none" w="med" len="med"/>
            <a:tailEnd type="none" w="med" len="med"/>
          </a:ln>
        </p:spPr>
        <p:txBody>
          <a:bodyPr>
            <a:spAutoFit/>
          </a:bodyPr>
          <a:p>
            <a:r>
              <a:rPr lang="zh-CN" altLang="en-US" b="0" dirty="0">
                <a:solidFill>
                  <a:schemeClr val="bg1"/>
                </a:solidFill>
                <a:latin typeface="方正粗活意简体" pitchFamily="65" charset="-122"/>
                <a:ea typeface="方正粗活意简体" pitchFamily="65" charset="-122"/>
              </a:rPr>
              <a:t>首相</a:t>
            </a:r>
            <a:endParaRPr lang="zh-CN" altLang="en-US" sz="2800" b="0">
              <a:solidFill>
                <a:schemeClr val="bg1"/>
              </a:solidFill>
              <a:latin typeface="方正粗活意简体" pitchFamily="65" charset="-122"/>
              <a:ea typeface="方正粗活意简体" pitchFamily="65" charset="-122"/>
            </a:endParaRPr>
          </a:p>
        </p:txBody>
      </p:sp>
      <p:sp>
        <p:nvSpPr>
          <p:cNvPr id="318468" name="文本框 318467"/>
          <p:cNvSpPr txBox="1"/>
          <p:nvPr/>
        </p:nvSpPr>
        <p:spPr>
          <a:xfrm>
            <a:off x="7751763" y="2349500"/>
            <a:ext cx="1873250" cy="460375"/>
          </a:xfrm>
          <a:prstGeom prst="rect">
            <a:avLst/>
          </a:prstGeom>
          <a:gradFill rotWithShape="1">
            <a:gsLst>
              <a:gs pos="0">
                <a:srgbClr val="CC3300"/>
              </a:gs>
              <a:gs pos="50000">
                <a:srgbClr val="CC3300">
                  <a:gamma/>
                  <a:shade val="46275"/>
                  <a:invGamma/>
                </a:srgbClr>
              </a:gs>
              <a:gs pos="100000">
                <a:srgbClr val="CC3300"/>
              </a:gs>
            </a:gsLst>
            <a:lin ang="5400000" scaled="1"/>
            <a:tileRect/>
          </a:gradFill>
          <a:ln w="76200" cap="flat" cmpd="sng">
            <a:pattFill prst="pct90">
              <a:fgClr>
                <a:schemeClr val="accent2"/>
              </a:fgClr>
              <a:bgClr>
                <a:srgbClr val="FFFFFF"/>
              </a:bgClr>
            </a:pattFill>
            <a:prstDash val="solid"/>
            <a:miter/>
            <a:headEnd type="none" w="med" len="med"/>
            <a:tailEnd type="none" w="med" len="med"/>
          </a:ln>
        </p:spPr>
        <p:txBody>
          <a:bodyPr>
            <a:spAutoFit/>
          </a:bodyPr>
          <a:p>
            <a:r>
              <a:rPr lang="zh-CN" altLang="en-US" b="0" dirty="0">
                <a:solidFill>
                  <a:schemeClr val="bg1"/>
                </a:solidFill>
                <a:latin typeface="方正粗活意简体" pitchFamily="65" charset="-122"/>
                <a:ea typeface="方正粗活意简体" pitchFamily="65" charset="-122"/>
              </a:rPr>
              <a:t>内阁</a:t>
            </a:r>
            <a:r>
              <a:rPr lang="en-US" altLang="zh-CN" sz="2400" b="0" dirty="0">
                <a:solidFill>
                  <a:schemeClr val="bg1"/>
                </a:solidFill>
                <a:latin typeface="方正粗活意简体" pitchFamily="65" charset="-122"/>
                <a:ea typeface="方正粗活意简体" pitchFamily="65" charset="-122"/>
              </a:rPr>
              <a:t>(</a:t>
            </a:r>
            <a:r>
              <a:rPr lang="zh-CN" altLang="en-US" sz="2400" b="0" dirty="0">
                <a:solidFill>
                  <a:schemeClr val="bg1"/>
                </a:solidFill>
                <a:latin typeface="方正粗活意简体" pitchFamily="65" charset="-122"/>
                <a:ea typeface="方正粗活意简体" pitchFamily="65" charset="-122"/>
              </a:rPr>
              <a:t>政府</a:t>
            </a:r>
            <a:r>
              <a:rPr lang="en-US" altLang="zh-CN" sz="2400" b="0">
                <a:solidFill>
                  <a:schemeClr val="bg1"/>
                </a:solidFill>
                <a:latin typeface="方正粗活意简体" pitchFamily="65" charset="-122"/>
                <a:ea typeface="方正粗活意简体" pitchFamily="65" charset="-122"/>
              </a:rPr>
              <a:t>)</a:t>
            </a:r>
            <a:endParaRPr lang="en-US" altLang="zh-CN" sz="2000" b="0">
              <a:solidFill>
                <a:schemeClr val="bg1"/>
              </a:solidFill>
              <a:latin typeface="方正粗活意简体" pitchFamily="65" charset="-122"/>
              <a:ea typeface="方正粗活意简体" pitchFamily="65" charset="-122"/>
            </a:endParaRPr>
          </a:p>
        </p:txBody>
      </p:sp>
      <p:sp>
        <p:nvSpPr>
          <p:cNvPr id="318469" name="文本框 318468"/>
          <p:cNvSpPr txBox="1"/>
          <p:nvPr/>
        </p:nvSpPr>
        <p:spPr>
          <a:xfrm>
            <a:off x="5519738" y="765175"/>
            <a:ext cx="1225550" cy="368300"/>
          </a:xfrm>
          <a:prstGeom prst="rect">
            <a:avLst/>
          </a:prstGeom>
          <a:gradFill rotWithShape="1">
            <a:gsLst>
              <a:gs pos="0">
                <a:srgbClr val="CC3300"/>
              </a:gs>
              <a:gs pos="50000">
                <a:srgbClr val="CC3300">
                  <a:gamma/>
                  <a:shade val="46275"/>
                  <a:invGamma/>
                </a:srgbClr>
              </a:gs>
              <a:gs pos="100000">
                <a:srgbClr val="CC3300"/>
              </a:gs>
            </a:gsLst>
            <a:lin ang="5400000" scaled="1"/>
            <a:tileRect/>
          </a:gradFill>
          <a:ln w="76200" cap="flat" cmpd="sng">
            <a:pattFill prst="pct90">
              <a:fgClr>
                <a:schemeClr val="accent2"/>
              </a:fgClr>
              <a:bgClr>
                <a:srgbClr val="FFFFFF"/>
              </a:bgClr>
            </a:pattFill>
            <a:prstDash val="solid"/>
            <a:miter/>
            <a:headEnd type="none" w="med" len="med"/>
            <a:tailEnd type="none" w="med" len="med"/>
          </a:ln>
        </p:spPr>
        <p:txBody>
          <a:bodyPr>
            <a:spAutoFit/>
          </a:bodyPr>
          <a:p>
            <a:r>
              <a:rPr lang="zh-CN" altLang="en-US" b="0" dirty="0">
                <a:solidFill>
                  <a:schemeClr val="bg1"/>
                </a:solidFill>
                <a:latin typeface="方正粗活意简体" pitchFamily="65" charset="-122"/>
                <a:ea typeface="方正粗活意简体" pitchFamily="65" charset="-122"/>
              </a:rPr>
              <a:t>国王</a:t>
            </a:r>
            <a:endParaRPr lang="zh-CN" altLang="en-US" sz="2800" b="0">
              <a:solidFill>
                <a:schemeClr val="bg1"/>
              </a:solidFill>
              <a:latin typeface="方正粗活意简体" pitchFamily="65" charset="-122"/>
              <a:ea typeface="方正粗活意简体" pitchFamily="65" charset="-122"/>
            </a:endParaRPr>
          </a:p>
        </p:txBody>
      </p:sp>
      <p:sp>
        <p:nvSpPr>
          <p:cNvPr id="318470" name="直接连接符 318469"/>
          <p:cNvSpPr/>
          <p:nvPr/>
        </p:nvSpPr>
        <p:spPr>
          <a:xfrm flipH="1" flipV="1">
            <a:off x="3863975" y="2997200"/>
            <a:ext cx="1800225" cy="1655763"/>
          </a:xfrm>
          <a:prstGeom prst="line">
            <a:avLst/>
          </a:prstGeom>
          <a:ln w="57150" cap="flat" cmpd="sng">
            <a:solidFill>
              <a:schemeClr val="tx1"/>
            </a:solidFill>
            <a:prstDash val="solid"/>
            <a:headEnd type="none" w="med" len="med"/>
            <a:tailEnd type="triangle" w="med" len="med"/>
          </a:ln>
        </p:spPr>
      </p:sp>
      <p:sp>
        <p:nvSpPr>
          <p:cNvPr id="318471" name="直接连接符 318470"/>
          <p:cNvSpPr/>
          <p:nvPr/>
        </p:nvSpPr>
        <p:spPr>
          <a:xfrm>
            <a:off x="4151313" y="2997200"/>
            <a:ext cx="1800225" cy="1657350"/>
          </a:xfrm>
          <a:prstGeom prst="line">
            <a:avLst/>
          </a:prstGeom>
          <a:ln w="57150" cap="flat" cmpd="sng">
            <a:solidFill>
              <a:schemeClr val="tx1"/>
            </a:solidFill>
            <a:prstDash val="solid"/>
            <a:headEnd type="none" w="med" len="med"/>
            <a:tailEnd type="triangle" w="med" len="med"/>
          </a:ln>
        </p:spPr>
      </p:sp>
      <p:sp>
        <p:nvSpPr>
          <p:cNvPr id="318472" name="直接连接符 318471"/>
          <p:cNvSpPr/>
          <p:nvPr/>
        </p:nvSpPr>
        <p:spPr>
          <a:xfrm flipH="1">
            <a:off x="3935413" y="1125538"/>
            <a:ext cx="1584325" cy="1152525"/>
          </a:xfrm>
          <a:prstGeom prst="line">
            <a:avLst/>
          </a:prstGeom>
          <a:ln w="57150" cap="flat" cmpd="sng">
            <a:solidFill>
              <a:schemeClr val="tx1"/>
            </a:solidFill>
            <a:prstDash val="solid"/>
            <a:headEnd type="none" w="med" len="med"/>
            <a:tailEnd type="triangle" w="med" len="med"/>
          </a:ln>
        </p:spPr>
      </p:sp>
      <p:sp>
        <p:nvSpPr>
          <p:cNvPr id="318473" name="直接连接符 318472"/>
          <p:cNvSpPr/>
          <p:nvPr/>
        </p:nvSpPr>
        <p:spPr>
          <a:xfrm>
            <a:off x="4224338" y="2565400"/>
            <a:ext cx="3455987" cy="0"/>
          </a:xfrm>
          <a:prstGeom prst="line">
            <a:avLst/>
          </a:prstGeom>
          <a:ln w="57150" cap="flat" cmpd="sng">
            <a:solidFill>
              <a:schemeClr val="tx1"/>
            </a:solidFill>
            <a:prstDash val="solid"/>
            <a:headEnd type="none" w="med" len="med"/>
            <a:tailEnd type="triangle" w="med" len="med"/>
          </a:ln>
        </p:spPr>
      </p:sp>
      <p:sp>
        <p:nvSpPr>
          <p:cNvPr id="318474" name="直接连接符 318473"/>
          <p:cNvSpPr/>
          <p:nvPr/>
        </p:nvSpPr>
        <p:spPr>
          <a:xfrm>
            <a:off x="6816725" y="1198563"/>
            <a:ext cx="1584325" cy="1079500"/>
          </a:xfrm>
          <a:prstGeom prst="line">
            <a:avLst/>
          </a:prstGeom>
          <a:ln w="57150" cap="flat" cmpd="sng">
            <a:solidFill>
              <a:schemeClr val="tx1"/>
            </a:solidFill>
            <a:prstDash val="solid"/>
            <a:headEnd type="none" w="med" len="med"/>
            <a:tailEnd type="triangle" w="med" len="med"/>
          </a:ln>
        </p:spPr>
      </p:sp>
      <p:sp>
        <p:nvSpPr>
          <p:cNvPr id="318475" name="直接连接符 318474"/>
          <p:cNvSpPr/>
          <p:nvPr/>
        </p:nvSpPr>
        <p:spPr>
          <a:xfrm flipH="1">
            <a:off x="4151313" y="2781300"/>
            <a:ext cx="3529012" cy="0"/>
          </a:xfrm>
          <a:prstGeom prst="line">
            <a:avLst/>
          </a:prstGeom>
          <a:ln w="57150" cap="flat" cmpd="sng">
            <a:solidFill>
              <a:schemeClr val="tx1"/>
            </a:solidFill>
            <a:prstDash val="solid"/>
            <a:headEnd type="none" w="med" len="med"/>
            <a:tailEnd type="triangle" w="med" len="med"/>
          </a:ln>
        </p:spPr>
      </p:sp>
      <p:sp>
        <p:nvSpPr>
          <p:cNvPr id="318476" name="直接连接符 318475"/>
          <p:cNvSpPr/>
          <p:nvPr/>
        </p:nvSpPr>
        <p:spPr>
          <a:xfrm flipH="1">
            <a:off x="6600825" y="3070225"/>
            <a:ext cx="1439863" cy="1655763"/>
          </a:xfrm>
          <a:prstGeom prst="line">
            <a:avLst/>
          </a:prstGeom>
          <a:ln w="57150" cap="flat" cmpd="sng">
            <a:solidFill>
              <a:schemeClr val="tx1"/>
            </a:solidFill>
            <a:prstDash val="solid"/>
            <a:headEnd type="none" w="med" len="med"/>
            <a:tailEnd type="triangle" w="med" len="med"/>
          </a:ln>
        </p:spPr>
      </p:sp>
      <p:sp>
        <p:nvSpPr>
          <p:cNvPr id="318477" name="直接连接符 318476"/>
          <p:cNvSpPr/>
          <p:nvPr/>
        </p:nvSpPr>
        <p:spPr>
          <a:xfrm flipV="1">
            <a:off x="6888163" y="3070225"/>
            <a:ext cx="1439862" cy="1655763"/>
          </a:xfrm>
          <a:prstGeom prst="line">
            <a:avLst/>
          </a:prstGeom>
          <a:ln w="57150" cap="flat" cmpd="sng">
            <a:solidFill>
              <a:schemeClr val="tx1"/>
            </a:solidFill>
            <a:prstDash val="solid"/>
            <a:headEnd type="none" w="med" len="med"/>
            <a:tailEnd type="triangle" w="med" len="med"/>
          </a:ln>
        </p:spPr>
      </p:sp>
      <p:sp>
        <p:nvSpPr>
          <p:cNvPr id="318478" name="文本框 318477"/>
          <p:cNvSpPr txBox="1"/>
          <p:nvPr/>
        </p:nvSpPr>
        <p:spPr>
          <a:xfrm rot="-24420996">
            <a:off x="4413885" y="3235325"/>
            <a:ext cx="551815" cy="1800225"/>
          </a:xfrm>
          <a:prstGeom prst="rect">
            <a:avLst/>
          </a:prstGeom>
          <a:noFill/>
          <a:ln w="9525">
            <a:noFill/>
          </a:ln>
        </p:spPr>
        <p:txBody>
          <a:bodyPr vert="eaVert">
            <a:spAutoFit/>
          </a:bodyPr>
          <a:p>
            <a:r>
              <a:rPr lang="zh-CN" altLang="en-US" sz="2400" b="0" dirty="0">
                <a:solidFill>
                  <a:schemeClr val="tx1"/>
                </a:solidFill>
                <a:latin typeface="Arial" panose="020B0604020202020204" pitchFamily="34" charset="0"/>
                <a:ea typeface="隶书" panose="02010509060101010101" pitchFamily="49" charset="-122"/>
              </a:rPr>
              <a:t>多数党领袖</a:t>
            </a:r>
            <a:endParaRPr lang="zh-CN" altLang="en-US" sz="2400" b="0" dirty="0">
              <a:solidFill>
                <a:schemeClr val="tx1"/>
              </a:solidFill>
              <a:latin typeface="Arial" panose="020B0604020202020204" pitchFamily="34" charset="0"/>
              <a:ea typeface="隶书" panose="02010509060101010101" pitchFamily="49" charset="-122"/>
            </a:endParaRPr>
          </a:p>
        </p:txBody>
      </p:sp>
      <p:sp>
        <p:nvSpPr>
          <p:cNvPr id="318479" name="文本框 318478"/>
          <p:cNvSpPr txBox="1"/>
          <p:nvPr/>
        </p:nvSpPr>
        <p:spPr>
          <a:xfrm rot="-46179331">
            <a:off x="4918710" y="2659063"/>
            <a:ext cx="551815" cy="1800225"/>
          </a:xfrm>
          <a:prstGeom prst="rect">
            <a:avLst/>
          </a:prstGeom>
          <a:noFill/>
          <a:ln w="9525">
            <a:noFill/>
          </a:ln>
        </p:spPr>
        <p:txBody>
          <a:bodyPr vert="eaVert">
            <a:spAutoFit/>
          </a:bodyPr>
          <a:p>
            <a:r>
              <a:rPr lang="zh-CN" altLang="en-US" sz="2400" b="0" dirty="0">
                <a:solidFill>
                  <a:schemeClr val="tx1"/>
                </a:solidFill>
                <a:latin typeface="Arial" panose="020B0604020202020204" pitchFamily="34" charset="0"/>
                <a:ea typeface="隶书" panose="02010509060101010101" pitchFamily="49" charset="-122"/>
              </a:rPr>
              <a:t>对议会负责</a:t>
            </a:r>
            <a:endParaRPr lang="zh-CN" altLang="en-US" sz="2400" b="0" dirty="0">
              <a:solidFill>
                <a:schemeClr val="tx1"/>
              </a:solidFill>
              <a:latin typeface="Arial" panose="020B0604020202020204" pitchFamily="34" charset="0"/>
              <a:ea typeface="隶书" panose="02010509060101010101" pitchFamily="49" charset="-122"/>
            </a:endParaRPr>
          </a:p>
        </p:txBody>
      </p:sp>
      <p:sp>
        <p:nvSpPr>
          <p:cNvPr id="318480" name="文本框 318479"/>
          <p:cNvSpPr txBox="1"/>
          <p:nvPr/>
        </p:nvSpPr>
        <p:spPr>
          <a:xfrm rot="2525820">
            <a:off x="6884035" y="2852738"/>
            <a:ext cx="551815" cy="1800225"/>
          </a:xfrm>
          <a:prstGeom prst="rect">
            <a:avLst/>
          </a:prstGeom>
          <a:noFill/>
          <a:ln w="9525">
            <a:noFill/>
          </a:ln>
        </p:spPr>
        <p:txBody>
          <a:bodyPr vert="eaVert">
            <a:spAutoFit/>
          </a:bodyPr>
          <a:p>
            <a:r>
              <a:rPr lang="zh-CN" altLang="en-US" sz="2400" b="0" dirty="0">
                <a:solidFill>
                  <a:schemeClr val="tx1"/>
                </a:solidFill>
                <a:latin typeface="Arial" panose="020B0604020202020204" pitchFamily="34" charset="0"/>
                <a:ea typeface="隶书" panose="02010509060101010101" pitchFamily="49" charset="-122"/>
              </a:rPr>
              <a:t>对议会负责</a:t>
            </a:r>
            <a:endParaRPr lang="zh-CN" altLang="en-US" sz="2400" b="0" dirty="0">
              <a:solidFill>
                <a:schemeClr val="tx1"/>
              </a:solidFill>
              <a:latin typeface="Arial" panose="020B0604020202020204" pitchFamily="34" charset="0"/>
              <a:ea typeface="隶书" panose="02010509060101010101" pitchFamily="49" charset="-122"/>
            </a:endParaRPr>
          </a:p>
        </p:txBody>
      </p:sp>
      <p:sp>
        <p:nvSpPr>
          <p:cNvPr id="318481" name="文本框 318480"/>
          <p:cNvSpPr txBox="1"/>
          <p:nvPr/>
        </p:nvSpPr>
        <p:spPr>
          <a:xfrm rot="2525820">
            <a:off x="7693660" y="3276600"/>
            <a:ext cx="551815" cy="1931988"/>
          </a:xfrm>
          <a:prstGeom prst="rect">
            <a:avLst/>
          </a:prstGeom>
          <a:noFill/>
          <a:ln w="9525">
            <a:noFill/>
          </a:ln>
        </p:spPr>
        <p:txBody>
          <a:bodyPr vert="eaVert">
            <a:spAutoFit/>
          </a:bodyPr>
          <a:p>
            <a:r>
              <a:rPr lang="zh-CN" altLang="en-US" sz="2400" b="0" dirty="0">
                <a:solidFill>
                  <a:schemeClr val="tx1"/>
                </a:solidFill>
                <a:latin typeface="Arial" panose="020B0604020202020204" pitchFamily="34" charset="0"/>
                <a:ea typeface="隶书" panose="02010509060101010101" pitchFamily="49" charset="-122"/>
              </a:rPr>
              <a:t>监督政府行政</a:t>
            </a:r>
            <a:endParaRPr lang="zh-CN" altLang="en-US" sz="2400" b="0" dirty="0">
              <a:solidFill>
                <a:schemeClr val="tx1"/>
              </a:solidFill>
              <a:latin typeface="Arial" panose="020B0604020202020204" pitchFamily="34" charset="0"/>
              <a:ea typeface="隶书" panose="02010509060101010101" pitchFamily="49" charset="-122"/>
            </a:endParaRPr>
          </a:p>
        </p:txBody>
      </p:sp>
      <p:sp>
        <p:nvSpPr>
          <p:cNvPr id="318482" name="文本框 318481"/>
          <p:cNvSpPr txBox="1"/>
          <p:nvPr/>
        </p:nvSpPr>
        <p:spPr>
          <a:xfrm>
            <a:off x="4724400" y="1981200"/>
            <a:ext cx="2736850" cy="460375"/>
          </a:xfrm>
          <a:prstGeom prst="rect">
            <a:avLst/>
          </a:prstGeom>
          <a:noFill/>
          <a:ln w="9525">
            <a:noFill/>
          </a:ln>
        </p:spPr>
        <p:txBody>
          <a:bodyPr>
            <a:spAutoFit/>
          </a:bodyPr>
          <a:p>
            <a:r>
              <a:rPr lang="zh-CN" altLang="en-US" sz="2400" b="0" dirty="0">
                <a:solidFill>
                  <a:schemeClr val="tx1"/>
                </a:solidFill>
                <a:latin typeface="Arial" panose="020B0604020202020204" pitchFamily="34" charset="0"/>
                <a:ea typeface="隶书" panose="02010509060101010101" pitchFamily="49" charset="-122"/>
              </a:rPr>
              <a:t>提出内阁名单</a:t>
            </a:r>
            <a:endParaRPr lang="zh-CN" altLang="en-US" sz="2400" b="0" dirty="0">
              <a:solidFill>
                <a:schemeClr val="tx1"/>
              </a:solidFill>
              <a:latin typeface="Arial" panose="020B0604020202020204" pitchFamily="34" charset="0"/>
              <a:ea typeface="隶书" panose="02010509060101010101" pitchFamily="49" charset="-122"/>
            </a:endParaRPr>
          </a:p>
        </p:txBody>
      </p:sp>
      <p:sp>
        <p:nvSpPr>
          <p:cNvPr id="318483" name="文本框 318482"/>
          <p:cNvSpPr txBox="1"/>
          <p:nvPr/>
        </p:nvSpPr>
        <p:spPr>
          <a:xfrm>
            <a:off x="4648200" y="2819400"/>
            <a:ext cx="2736850" cy="460375"/>
          </a:xfrm>
          <a:prstGeom prst="rect">
            <a:avLst/>
          </a:prstGeom>
          <a:noFill/>
          <a:ln w="9525">
            <a:noFill/>
          </a:ln>
        </p:spPr>
        <p:txBody>
          <a:bodyPr>
            <a:spAutoFit/>
          </a:bodyPr>
          <a:p>
            <a:r>
              <a:rPr lang="zh-CN" altLang="en-US" sz="2400" b="0" dirty="0">
                <a:solidFill>
                  <a:schemeClr val="tx1"/>
                </a:solidFill>
                <a:latin typeface="Arial" panose="020B0604020202020204" pitchFamily="34" charset="0"/>
                <a:ea typeface="隶书" panose="02010509060101010101" pitchFamily="49" charset="-122"/>
              </a:rPr>
              <a:t>与首相共进退</a:t>
            </a:r>
            <a:endParaRPr lang="zh-CN" altLang="en-US" sz="2400" b="0" dirty="0">
              <a:solidFill>
                <a:schemeClr val="tx1"/>
              </a:solidFill>
              <a:latin typeface="Arial" panose="020B0604020202020204" pitchFamily="34" charset="0"/>
              <a:ea typeface="隶书" panose="02010509060101010101" pitchFamily="49" charset="-122"/>
            </a:endParaRPr>
          </a:p>
        </p:txBody>
      </p:sp>
      <p:sp>
        <p:nvSpPr>
          <p:cNvPr id="318484" name="文本框 318483"/>
          <p:cNvSpPr txBox="1"/>
          <p:nvPr/>
        </p:nvSpPr>
        <p:spPr>
          <a:xfrm rot="3172310">
            <a:off x="3864928" y="395288"/>
            <a:ext cx="921385" cy="1800225"/>
          </a:xfrm>
          <a:prstGeom prst="rect">
            <a:avLst/>
          </a:prstGeom>
          <a:noFill/>
          <a:ln w="9525">
            <a:noFill/>
          </a:ln>
        </p:spPr>
        <p:txBody>
          <a:bodyPr vert="eaVert">
            <a:spAutoFit/>
          </a:bodyPr>
          <a:p>
            <a:r>
              <a:rPr lang="zh-CN" altLang="en-US" sz="2400" b="0" dirty="0">
                <a:solidFill>
                  <a:schemeClr val="tx1"/>
                </a:solidFill>
                <a:latin typeface="Arial" panose="020B0604020202020204" pitchFamily="34" charset="0"/>
                <a:ea typeface="隶书" panose="02010509060101010101" pitchFamily="49" charset="-122"/>
              </a:rPr>
              <a:t>形式上任命授权组阁</a:t>
            </a:r>
            <a:endParaRPr lang="zh-CN" altLang="en-US" sz="2400" b="0" dirty="0">
              <a:solidFill>
                <a:schemeClr val="tx1"/>
              </a:solidFill>
              <a:latin typeface="Arial" panose="020B0604020202020204" pitchFamily="34" charset="0"/>
              <a:ea typeface="隶书" panose="02010509060101010101" pitchFamily="49" charset="-122"/>
            </a:endParaRPr>
          </a:p>
        </p:txBody>
      </p:sp>
      <p:sp>
        <p:nvSpPr>
          <p:cNvPr id="318485" name="文本框 318484"/>
          <p:cNvSpPr txBox="1"/>
          <p:nvPr/>
        </p:nvSpPr>
        <p:spPr>
          <a:xfrm rot="-3329958">
            <a:off x="7557135" y="517525"/>
            <a:ext cx="551815" cy="1800225"/>
          </a:xfrm>
          <a:prstGeom prst="rect">
            <a:avLst/>
          </a:prstGeom>
          <a:noFill/>
          <a:ln w="9525">
            <a:noFill/>
          </a:ln>
        </p:spPr>
        <p:txBody>
          <a:bodyPr vert="eaVert">
            <a:spAutoFit/>
          </a:bodyPr>
          <a:p>
            <a:r>
              <a:rPr lang="zh-CN" altLang="en-US" sz="2400" b="0" dirty="0">
                <a:solidFill>
                  <a:schemeClr val="tx1"/>
                </a:solidFill>
                <a:latin typeface="Arial" panose="020B0604020202020204" pitchFamily="34" charset="0"/>
                <a:ea typeface="隶书" panose="02010509060101010101" pitchFamily="49" charset="-122"/>
              </a:rPr>
              <a:t>形式上批准</a:t>
            </a:r>
            <a:endParaRPr lang="zh-CN" altLang="en-US" sz="2400" b="0" dirty="0">
              <a:solidFill>
                <a:schemeClr val="tx1"/>
              </a:solidFill>
              <a:latin typeface="Arial" panose="020B0604020202020204" pitchFamily="34" charset="0"/>
              <a:ea typeface="隶书" panose="02010509060101010101" pitchFamily="49" charset="-122"/>
            </a:endParaRPr>
          </a:p>
        </p:txBody>
      </p:sp>
      <p:sp>
        <p:nvSpPr>
          <p:cNvPr id="318486" name="文本框 318485"/>
          <p:cNvSpPr txBox="1"/>
          <p:nvPr/>
        </p:nvSpPr>
        <p:spPr>
          <a:xfrm>
            <a:off x="5181600" y="6172200"/>
            <a:ext cx="2087563" cy="521970"/>
          </a:xfrm>
          <a:prstGeom prst="rect">
            <a:avLst/>
          </a:prstGeom>
          <a:gradFill rotWithShape="1">
            <a:gsLst>
              <a:gs pos="0">
                <a:srgbClr val="CC3300"/>
              </a:gs>
              <a:gs pos="50000">
                <a:srgbClr val="CC3300">
                  <a:gamma/>
                  <a:shade val="46275"/>
                  <a:invGamma/>
                </a:srgbClr>
              </a:gs>
              <a:gs pos="100000">
                <a:srgbClr val="CC3300"/>
              </a:gs>
            </a:gsLst>
            <a:lin ang="5400000" scaled="1"/>
            <a:tileRect/>
          </a:gradFill>
          <a:ln w="76200" cap="flat" cmpd="sng">
            <a:pattFill prst="pct90">
              <a:fgClr>
                <a:schemeClr val="accent2"/>
              </a:fgClr>
              <a:bgClr>
                <a:srgbClr val="FFFFFF"/>
              </a:bgClr>
            </a:pattFill>
            <a:prstDash val="solid"/>
            <a:miter/>
            <a:headEnd type="none" w="med" len="med"/>
            <a:tailEnd type="none" w="med" len="med"/>
          </a:ln>
        </p:spPr>
        <p:txBody>
          <a:bodyPr>
            <a:spAutoFit/>
          </a:bodyPr>
          <a:p>
            <a:r>
              <a:rPr lang="zh-CN" altLang="en-US" sz="2800" b="0" dirty="0">
                <a:solidFill>
                  <a:schemeClr val="bg1"/>
                </a:solidFill>
                <a:latin typeface="方正粗活意简体" pitchFamily="65" charset="-122"/>
                <a:ea typeface="方正粗活意简体" pitchFamily="65" charset="-122"/>
              </a:rPr>
              <a:t>选民选举</a:t>
            </a:r>
            <a:endParaRPr lang="zh-CN" altLang="en-US" sz="2800" b="0" dirty="0">
              <a:solidFill>
                <a:schemeClr val="bg1"/>
              </a:solidFill>
              <a:latin typeface="方正粗活意简体" pitchFamily="65" charset="-122"/>
              <a:ea typeface="方正粗活意简体" pitchFamily="65" charset="-122"/>
            </a:endParaRPr>
          </a:p>
        </p:txBody>
      </p:sp>
      <p:sp>
        <p:nvSpPr>
          <p:cNvPr id="318487" name="直接连接符 318486"/>
          <p:cNvSpPr/>
          <p:nvPr/>
        </p:nvSpPr>
        <p:spPr>
          <a:xfrm flipV="1">
            <a:off x="6096000" y="5518150"/>
            <a:ext cx="0" cy="720725"/>
          </a:xfrm>
          <a:prstGeom prst="line">
            <a:avLst/>
          </a:prstGeom>
          <a:ln w="76200" cap="flat" cmpd="sng">
            <a:solidFill>
              <a:schemeClr val="tx1"/>
            </a:solidFill>
            <a:prstDash val="solid"/>
            <a:headEnd type="none" w="med" len="med"/>
            <a:tailEnd type="triangle" w="med" len="med"/>
          </a:ln>
        </p:spPr>
      </p:sp>
      <p:sp>
        <p:nvSpPr>
          <p:cNvPr id="318488" name="文本框 318487"/>
          <p:cNvSpPr txBox="1"/>
          <p:nvPr/>
        </p:nvSpPr>
        <p:spPr>
          <a:xfrm>
            <a:off x="1676400" y="838200"/>
            <a:ext cx="611188" cy="3969385"/>
          </a:xfrm>
          <a:prstGeom prst="rect">
            <a:avLst/>
          </a:prstGeom>
          <a:gradFill rotWithShape="1">
            <a:gsLst>
              <a:gs pos="0">
                <a:srgbClr val="CC3300"/>
              </a:gs>
              <a:gs pos="50000">
                <a:srgbClr val="CC3300">
                  <a:gamma/>
                  <a:shade val="46275"/>
                  <a:invGamma/>
                </a:srgbClr>
              </a:gs>
              <a:gs pos="100000">
                <a:srgbClr val="CC3300"/>
              </a:gs>
            </a:gsLst>
            <a:lin ang="5400000" scaled="1"/>
            <a:tileRect/>
          </a:gradFill>
          <a:ln w="76200" cap="flat" cmpd="sng">
            <a:pattFill prst="pct90">
              <a:fgClr>
                <a:schemeClr val="accent2"/>
              </a:fgClr>
              <a:bgClr>
                <a:srgbClr val="FFFFFF"/>
              </a:bgClr>
            </a:pattFill>
            <a:prstDash val="solid"/>
            <a:miter/>
            <a:headEnd type="none" w="med" len="med"/>
            <a:tailEnd type="none" w="med" len="med"/>
          </a:ln>
        </p:spPr>
        <p:txBody>
          <a:bodyPr>
            <a:spAutoFit/>
          </a:bodyPr>
          <a:p>
            <a:r>
              <a:rPr lang="zh-CN" altLang="en-US" sz="2800" b="0" dirty="0">
                <a:solidFill>
                  <a:schemeClr val="bg1"/>
                </a:solidFill>
                <a:latin typeface="方正粗活意简体" pitchFamily="65" charset="-122"/>
                <a:ea typeface="方正粗活意简体" pitchFamily="65" charset="-122"/>
              </a:rPr>
              <a:t>责任制内阁</a:t>
            </a:r>
            <a:r>
              <a:rPr lang="en-US" altLang="zh-CN" sz="2800" b="0" dirty="0">
                <a:solidFill>
                  <a:schemeClr val="bg1"/>
                </a:solidFill>
                <a:latin typeface="方正粗活意简体" pitchFamily="65" charset="-122"/>
                <a:ea typeface="方正粗活意简体" pitchFamily="65" charset="-122"/>
              </a:rPr>
              <a:t>(</a:t>
            </a:r>
            <a:r>
              <a:rPr lang="zh-CN" altLang="en-US" sz="2800" b="0" dirty="0">
                <a:solidFill>
                  <a:schemeClr val="bg1"/>
                </a:solidFill>
                <a:latin typeface="方正粗活意简体" pitchFamily="65" charset="-122"/>
                <a:ea typeface="方正粗活意简体" pitchFamily="65" charset="-122"/>
              </a:rPr>
              <a:t>行政权</a:t>
            </a:r>
            <a:r>
              <a:rPr lang="en-US" altLang="zh-CN" sz="2800" b="0">
                <a:solidFill>
                  <a:schemeClr val="bg1"/>
                </a:solidFill>
                <a:latin typeface="方正粗活意简体" pitchFamily="65" charset="-122"/>
                <a:ea typeface="方正粗活意简体" pitchFamily="65" charset="-122"/>
              </a:rPr>
              <a:t>)</a:t>
            </a:r>
            <a:endParaRPr lang="en-US" altLang="zh-CN" sz="2800" b="0">
              <a:solidFill>
                <a:schemeClr val="bg1"/>
              </a:solidFill>
              <a:latin typeface="方正粗活意简体" pitchFamily="65" charset="-122"/>
              <a:ea typeface="方正粗活意简体" pitchFamily="65" charset="-122"/>
            </a:endParaRPr>
          </a:p>
        </p:txBody>
      </p:sp>
      <p:sp>
        <p:nvSpPr>
          <p:cNvPr id="318489" name="直接连接符 318488"/>
          <p:cNvSpPr/>
          <p:nvPr/>
        </p:nvSpPr>
        <p:spPr>
          <a:xfrm flipH="1">
            <a:off x="2135188" y="2636838"/>
            <a:ext cx="576262" cy="1587"/>
          </a:xfrm>
          <a:prstGeom prst="line">
            <a:avLst/>
          </a:prstGeom>
          <a:ln w="57150" cap="flat" cmpd="sng">
            <a:solidFill>
              <a:srgbClr val="FF0000"/>
            </a:solidFill>
            <a:prstDash val="solid"/>
            <a:headEnd type="none" w="med" len="med"/>
            <a:tailEnd type="none" w="med" len="med"/>
          </a:ln>
        </p:spPr>
      </p:sp>
      <p:sp>
        <p:nvSpPr>
          <p:cNvPr id="318490" name="文本框 318489"/>
          <p:cNvSpPr txBox="1"/>
          <p:nvPr/>
        </p:nvSpPr>
        <p:spPr>
          <a:xfrm>
            <a:off x="7535863" y="457200"/>
            <a:ext cx="3132137" cy="460375"/>
          </a:xfrm>
          <a:prstGeom prst="rect">
            <a:avLst/>
          </a:prstGeom>
          <a:gradFill rotWithShape="1">
            <a:gsLst>
              <a:gs pos="0">
                <a:srgbClr val="CC3300"/>
              </a:gs>
              <a:gs pos="50000">
                <a:srgbClr val="CC3300">
                  <a:gamma/>
                  <a:shade val="46275"/>
                  <a:invGamma/>
                </a:srgbClr>
              </a:gs>
              <a:gs pos="100000">
                <a:srgbClr val="CC3300"/>
              </a:gs>
            </a:gsLst>
            <a:lin ang="5400000" scaled="1"/>
            <a:tileRect/>
          </a:gradFill>
          <a:ln w="76200" cap="flat" cmpd="sng">
            <a:pattFill prst="pct90">
              <a:fgClr>
                <a:schemeClr val="accent2"/>
              </a:fgClr>
              <a:bgClr>
                <a:srgbClr val="FFFFFF"/>
              </a:bgClr>
            </a:pattFill>
            <a:prstDash val="solid"/>
            <a:miter/>
            <a:headEnd type="none" w="med" len="med"/>
            <a:tailEnd type="none" w="med" len="med"/>
          </a:ln>
        </p:spPr>
        <p:txBody>
          <a:bodyPr>
            <a:spAutoFit/>
          </a:bodyPr>
          <a:p>
            <a:r>
              <a:rPr lang="zh-CN" altLang="en-US" sz="2400" b="0" dirty="0">
                <a:solidFill>
                  <a:schemeClr val="bg1"/>
                </a:solidFill>
                <a:latin typeface="方正粗活意简体" pitchFamily="65" charset="-122"/>
                <a:ea typeface="方正粗活意简体" pitchFamily="65" charset="-122"/>
              </a:rPr>
              <a:t>国家元首</a:t>
            </a:r>
            <a:r>
              <a:rPr lang="en-US" altLang="zh-CN" sz="2400" b="0" dirty="0">
                <a:solidFill>
                  <a:schemeClr val="bg1"/>
                </a:solidFill>
                <a:latin typeface="方正粗活意简体" pitchFamily="65" charset="-122"/>
                <a:ea typeface="方正粗活意简体" pitchFamily="65" charset="-122"/>
              </a:rPr>
              <a:t>(</a:t>
            </a:r>
            <a:r>
              <a:rPr lang="zh-CN" altLang="en-US" sz="2400" b="0" dirty="0">
                <a:solidFill>
                  <a:schemeClr val="bg1"/>
                </a:solidFill>
                <a:latin typeface="方正粗活意简体" pitchFamily="65" charset="-122"/>
                <a:ea typeface="方正粗活意简体" pitchFamily="65" charset="-122"/>
              </a:rPr>
              <a:t>权力象征</a:t>
            </a:r>
            <a:r>
              <a:rPr lang="en-US" altLang="zh-CN" sz="2400" b="0">
                <a:solidFill>
                  <a:schemeClr val="bg1"/>
                </a:solidFill>
                <a:latin typeface="方正粗活意简体" pitchFamily="65" charset="-122"/>
                <a:ea typeface="方正粗活意简体" pitchFamily="65" charset="-122"/>
              </a:rPr>
              <a:t>)</a:t>
            </a:r>
            <a:endParaRPr lang="en-US" altLang="zh-CN" sz="2400" b="0">
              <a:solidFill>
                <a:schemeClr val="bg1"/>
              </a:solidFill>
              <a:latin typeface="方正粗活意简体" pitchFamily="65" charset="-122"/>
              <a:ea typeface="方正粗活意简体" pitchFamily="65" charset="-122"/>
            </a:endParaRPr>
          </a:p>
        </p:txBody>
      </p:sp>
      <p:sp>
        <p:nvSpPr>
          <p:cNvPr id="318491" name="直接连接符 318490"/>
          <p:cNvSpPr/>
          <p:nvPr/>
        </p:nvSpPr>
        <p:spPr>
          <a:xfrm>
            <a:off x="6743700" y="765175"/>
            <a:ext cx="865188" cy="0"/>
          </a:xfrm>
          <a:prstGeom prst="line">
            <a:avLst/>
          </a:prstGeom>
          <a:ln w="57150" cap="flat" cmpd="sng">
            <a:solidFill>
              <a:schemeClr val="tx1"/>
            </a:solidFill>
            <a:prstDash val="solid"/>
            <a:headEnd type="none" w="med" len="med"/>
            <a:tailEnd type="none" w="med" len="med"/>
          </a:ln>
        </p:spPr>
      </p:sp>
      <p:sp>
        <p:nvSpPr>
          <p:cNvPr id="318492" name="文本框 318491"/>
          <p:cNvSpPr txBox="1"/>
          <p:nvPr/>
        </p:nvSpPr>
        <p:spPr>
          <a:xfrm>
            <a:off x="7859713" y="4953000"/>
            <a:ext cx="2808287" cy="460375"/>
          </a:xfrm>
          <a:prstGeom prst="rect">
            <a:avLst/>
          </a:prstGeom>
          <a:gradFill rotWithShape="1">
            <a:gsLst>
              <a:gs pos="0">
                <a:srgbClr val="CC3300"/>
              </a:gs>
              <a:gs pos="50000">
                <a:srgbClr val="CC3300">
                  <a:gamma/>
                  <a:shade val="46275"/>
                  <a:invGamma/>
                </a:srgbClr>
              </a:gs>
              <a:gs pos="100000">
                <a:srgbClr val="CC3300"/>
              </a:gs>
            </a:gsLst>
            <a:lin ang="5400000" scaled="1"/>
            <a:tileRect/>
          </a:gradFill>
          <a:ln w="76200" cap="flat" cmpd="sng">
            <a:pattFill prst="pct90">
              <a:fgClr>
                <a:schemeClr val="accent2"/>
              </a:fgClr>
              <a:bgClr>
                <a:srgbClr val="FFFFFF"/>
              </a:bgClr>
            </a:pattFill>
            <a:prstDash val="solid"/>
            <a:miter/>
            <a:headEnd type="none" w="med" len="med"/>
            <a:tailEnd type="none" w="med" len="med"/>
          </a:ln>
        </p:spPr>
        <p:txBody>
          <a:bodyPr>
            <a:spAutoFit/>
          </a:bodyPr>
          <a:p>
            <a:r>
              <a:rPr lang="zh-CN" altLang="en-US" sz="2400" b="0" dirty="0">
                <a:solidFill>
                  <a:schemeClr val="bg1"/>
                </a:solidFill>
                <a:latin typeface="方正粗活意简体" pitchFamily="65" charset="-122"/>
                <a:ea typeface="方正粗活意简体" pitchFamily="65" charset="-122"/>
              </a:rPr>
              <a:t>立法机构</a:t>
            </a:r>
            <a:r>
              <a:rPr lang="en-US" altLang="zh-CN" sz="2400" b="0" dirty="0">
                <a:solidFill>
                  <a:schemeClr val="bg1"/>
                </a:solidFill>
                <a:latin typeface="方正粗活意简体" pitchFamily="65" charset="-122"/>
                <a:ea typeface="方正粗活意简体" pitchFamily="65" charset="-122"/>
              </a:rPr>
              <a:t>(</a:t>
            </a:r>
            <a:r>
              <a:rPr lang="zh-CN" altLang="en-US" sz="2400" b="0" dirty="0">
                <a:solidFill>
                  <a:schemeClr val="bg1"/>
                </a:solidFill>
                <a:latin typeface="方正粗活意简体" pitchFamily="65" charset="-122"/>
                <a:ea typeface="方正粗活意简体" pitchFamily="65" charset="-122"/>
              </a:rPr>
              <a:t>立法权</a:t>
            </a:r>
            <a:r>
              <a:rPr lang="en-US" altLang="zh-CN" sz="2400" b="0">
                <a:solidFill>
                  <a:schemeClr val="bg1"/>
                </a:solidFill>
                <a:latin typeface="方正粗活意简体" pitchFamily="65" charset="-122"/>
                <a:ea typeface="方正粗活意简体" pitchFamily="65" charset="-122"/>
              </a:rPr>
              <a:t>)</a:t>
            </a:r>
            <a:endParaRPr lang="en-US" altLang="zh-CN" sz="2400" b="0">
              <a:solidFill>
                <a:schemeClr val="bg1"/>
              </a:solidFill>
              <a:latin typeface="方正粗活意简体" pitchFamily="65" charset="-122"/>
              <a:ea typeface="方正粗活意简体" pitchFamily="65" charset="-122"/>
            </a:endParaRPr>
          </a:p>
        </p:txBody>
      </p:sp>
      <p:sp>
        <p:nvSpPr>
          <p:cNvPr id="318493" name="直接连接符 318492"/>
          <p:cNvSpPr/>
          <p:nvPr/>
        </p:nvSpPr>
        <p:spPr>
          <a:xfrm>
            <a:off x="7104063" y="5157788"/>
            <a:ext cx="865187" cy="0"/>
          </a:xfrm>
          <a:prstGeom prst="line">
            <a:avLst/>
          </a:prstGeom>
          <a:ln w="57150" cap="flat" cmpd="sng">
            <a:solidFill>
              <a:srgbClr val="FF3300"/>
            </a:solidFill>
            <a:prstDash val="solid"/>
            <a:headEnd type="none" w="med" len="med"/>
            <a:tailEnd type="none" w="med" len="med"/>
          </a:ln>
        </p:spPr>
      </p:sp>
      <p:sp>
        <p:nvSpPr>
          <p:cNvPr id="318494" name="文本框 318493">
            <a:hlinkClick r:id="" action="ppaction://noaction"/>
          </p:cNvPr>
          <p:cNvSpPr txBox="1"/>
          <p:nvPr/>
        </p:nvSpPr>
        <p:spPr>
          <a:xfrm>
            <a:off x="336550" y="57150"/>
            <a:ext cx="3506470" cy="1260475"/>
          </a:xfrm>
          <a:prstGeom prst="rect">
            <a:avLst/>
          </a:prstGeom>
          <a:noFill/>
          <a:ln w="76200" cap="flat" cmpd="sng">
            <a:pattFill prst="pct90">
              <a:fgClr>
                <a:srgbClr val="050B85"/>
              </a:fgClr>
              <a:bgClr>
                <a:srgbClr val="FFFFFF"/>
              </a:bgClr>
            </a:pattFill>
            <a:prstDash val="solid"/>
            <a:miter/>
            <a:headEnd type="none" w="med" len="med"/>
            <a:tailEnd type="none" w="med" len="med"/>
          </a:ln>
        </p:spPr>
        <p:txBody>
          <a:bodyPr wrap="square">
            <a:spAutoFit/>
          </a:bodyPr>
          <a:p>
            <a:pPr algn="l"/>
            <a:r>
              <a:rPr lang="zh-CN" altLang="en-US" sz="2400" b="0" dirty="0">
                <a:solidFill>
                  <a:schemeClr val="tx1"/>
                </a:solidFill>
                <a:latin typeface="宋体" panose="02010600030101010101" pitchFamily="2" charset="-122"/>
                <a:ea typeface="宋体" panose="02010600030101010101" pitchFamily="2" charset="-122"/>
              </a:rPr>
              <a:t>责任内阁制下的政府与议会</a:t>
            </a:r>
            <a:endParaRPr lang="zh-CN" altLang="en-US" sz="2400" b="0" dirty="0">
              <a:solidFill>
                <a:schemeClr val="tx1"/>
              </a:solidFill>
              <a:uFillTx/>
              <a:latin typeface="宋体" panose="02010600030101010101" pitchFamily="2" charset="-122"/>
              <a:ea typeface="宋体" panose="02010600030101010101" pitchFamily="2" charset="-122"/>
              <a:sym typeface="+mn-ea"/>
            </a:endParaRPr>
          </a:p>
          <a:p>
            <a:pPr algn="l"/>
            <a:endParaRPr lang="zh-CN" altLang="en-US" sz="2800" b="0" dirty="0">
              <a:solidFill>
                <a:schemeClr val="tx1"/>
              </a:solidFill>
              <a:latin typeface="Arial" panose="020B0604020202020204" pitchFamily="34" charset="0"/>
              <a:ea typeface="方正粗活意简体" pitchFamily="65" charset="-122"/>
            </a:endParaRPr>
          </a:p>
        </p:txBody>
      </p:sp>
      <p:sp>
        <p:nvSpPr>
          <p:cNvPr id="318495" name="文本框 318494"/>
          <p:cNvSpPr txBox="1"/>
          <p:nvPr/>
        </p:nvSpPr>
        <p:spPr>
          <a:xfrm>
            <a:off x="2640013" y="3068638"/>
            <a:ext cx="1439862" cy="829945"/>
          </a:xfrm>
          <a:prstGeom prst="rect">
            <a:avLst/>
          </a:prstGeom>
          <a:noFill/>
          <a:ln w="9525">
            <a:noFill/>
          </a:ln>
        </p:spPr>
        <p:txBody>
          <a:bodyPr>
            <a:spAutoFit/>
          </a:bodyPr>
          <a:p>
            <a:pPr algn="l"/>
            <a:r>
              <a:rPr lang="zh-CN" altLang="en-US" sz="2400" b="0" dirty="0">
                <a:solidFill>
                  <a:srgbClr val="FF0000"/>
                </a:solidFill>
                <a:latin typeface="Arial" panose="020B0604020202020204" pitchFamily="34" charset="0"/>
                <a:ea typeface="隶书" panose="02010509060101010101" pitchFamily="49" charset="-122"/>
              </a:rPr>
              <a:t>实际掌握国家大权</a:t>
            </a:r>
            <a:endParaRPr lang="zh-CN" altLang="en-US" sz="2400" b="0" dirty="0">
              <a:solidFill>
                <a:srgbClr val="FF0000"/>
              </a:solidFill>
              <a:latin typeface="Arial" panose="020B0604020202020204" pitchFamily="34" charset="0"/>
              <a:ea typeface="隶书" panose="020105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8486"/>
                                        </p:tgtEl>
                                        <p:attrNameLst>
                                          <p:attrName>style.visibility</p:attrName>
                                        </p:attrNameLst>
                                      </p:cBhvr>
                                      <p:to>
                                        <p:strVal val="visible"/>
                                      </p:to>
                                    </p:set>
                                    <p:anim calcmode="lin" valueType="num">
                                      <p:cBhvr>
                                        <p:cTn id="7" dur="500" fill="hold"/>
                                        <p:tgtEl>
                                          <p:spTgt spid="318486"/>
                                        </p:tgtEl>
                                        <p:attrNameLst>
                                          <p:attrName>ppt_w</p:attrName>
                                        </p:attrNameLst>
                                      </p:cBhvr>
                                      <p:tavLst>
                                        <p:tav tm="0">
                                          <p:val>
                                            <p:fltVal val="0.000000"/>
                                          </p:val>
                                        </p:tav>
                                        <p:tav tm="100000">
                                          <p:val>
                                            <p:strVal val="#ppt_w"/>
                                          </p:val>
                                        </p:tav>
                                      </p:tavLst>
                                    </p:anim>
                                    <p:anim calcmode="lin" valueType="num">
                                      <p:cBhvr>
                                        <p:cTn id="8" dur="500" fill="hold"/>
                                        <p:tgtEl>
                                          <p:spTgt spid="318486"/>
                                        </p:tgtEl>
                                        <p:attrNameLst>
                                          <p:attrName>ppt_h</p:attrName>
                                        </p:attrNameLst>
                                      </p:cBhvr>
                                      <p:tavLst>
                                        <p:tav tm="0">
                                          <p:val>
                                            <p:fltVal val="0.000000"/>
                                          </p:val>
                                        </p:tav>
                                        <p:tav tm="100000">
                                          <p:val>
                                            <p:strVal val="#ppt_h"/>
                                          </p:val>
                                        </p:tav>
                                      </p:tavLst>
                                    </p:anim>
                                    <p:animEffect transition="in" filter="fade">
                                      <p:cBhvr>
                                        <p:cTn id="9" dur="500"/>
                                        <p:tgtEl>
                                          <p:spTgt spid="31848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18487"/>
                                        </p:tgtEl>
                                        <p:attrNameLst>
                                          <p:attrName>style.visibility</p:attrName>
                                        </p:attrNameLst>
                                      </p:cBhvr>
                                      <p:to>
                                        <p:strVal val="visible"/>
                                      </p:to>
                                    </p:set>
                                    <p:animEffect transition="in" filter="wipe(down)">
                                      <p:cBhvr>
                                        <p:cTn id="14" dur="500"/>
                                        <p:tgtEl>
                                          <p:spTgt spid="318487"/>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318466"/>
                                        </p:tgtEl>
                                        <p:attrNameLst>
                                          <p:attrName>style.visibility</p:attrName>
                                        </p:attrNameLst>
                                      </p:cBhvr>
                                      <p:to>
                                        <p:strVal val="visible"/>
                                      </p:to>
                                    </p:set>
                                    <p:anim calcmode="lin" valueType="num">
                                      <p:cBhvr>
                                        <p:cTn id="18" dur="500" fill="hold"/>
                                        <p:tgtEl>
                                          <p:spTgt spid="318466"/>
                                        </p:tgtEl>
                                        <p:attrNameLst>
                                          <p:attrName>ppt_w</p:attrName>
                                        </p:attrNameLst>
                                      </p:cBhvr>
                                      <p:tavLst>
                                        <p:tav tm="0">
                                          <p:val>
                                            <p:fltVal val="0.000000"/>
                                          </p:val>
                                        </p:tav>
                                        <p:tav tm="100000">
                                          <p:val>
                                            <p:strVal val="#ppt_w"/>
                                          </p:val>
                                        </p:tav>
                                      </p:tavLst>
                                    </p:anim>
                                    <p:anim calcmode="lin" valueType="num">
                                      <p:cBhvr>
                                        <p:cTn id="19" dur="500" fill="hold"/>
                                        <p:tgtEl>
                                          <p:spTgt spid="318466"/>
                                        </p:tgtEl>
                                        <p:attrNameLst>
                                          <p:attrName>ppt_h</p:attrName>
                                        </p:attrNameLst>
                                      </p:cBhvr>
                                      <p:tavLst>
                                        <p:tav tm="0">
                                          <p:val>
                                            <p:fltVal val="0.000000"/>
                                          </p:val>
                                        </p:tav>
                                        <p:tav tm="100000">
                                          <p:val>
                                            <p:strVal val="#ppt_h"/>
                                          </p:val>
                                        </p:tav>
                                      </p:tavLst>
                                    </p:anim>
                                    <p:animEffect transition="in" filter="fade">
                                      <p:cBhvr>
                                        <p:cTn id="20" dur="500"/>
                                        <p:tgtEl>
                                          <p:spTgt spid="31846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18470"/>
                                        </p:tgtEl>
                                        <p:attrNameLst>
                                          <p:attrName>style.visibility</p:attrName>
                                        </p:attrNameLst>
                                      </p:cBhvr>
                                      <p:to>
                                        <p:strVal val="visible"/>
                                      </p:to>
                                    </p:set>
                                    <p:animEffect transition="in" filter="wipe(down)">
                                      <p:cBhvr>
                                        <p:cTn id="25" dur="500"/>
                                        <p:tgtEl>
                                          <p:spTgt spid="318470"/>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318469"/>
                                        </p:tgtEl>
                                        <p:attrNameLst>
                                          <p:attrName>style.visibility</p:attrName>
                                        </p:attrNameLst>
                                      </p:cBhvr>
                                      <p:to>
                                        <p:strVal val="visible"/>
                                      </p:to>
                                    </p:set>
                                    <p:anim calcmode="lin" valueType="num">
                                      <p:cBhvr>
                                        <p:cTn id="28" dur="500" fill="hold"/>
                                        <p:tgtEl>
                                          <p:spTgt spid="318469"/>
                                        </p:tgtEl>
                                        <p:attrNameLst>
                                          <p:attrName>ppt_w</p:attrName>
                                        </p:attrNameLst>
                                      </p:cBhvr>
                                      <p:tavLst>
                                        <p:tav tm="0">
                                          <p:val>
                                            <p:fltVal val="0.000000"/>
                                          </p:val>
                                        </p:tav>
                                        <p:tav tm="100000">
                                          <p:val>
                                            <p:strVal val="#ppt_w"/>
                                          </p:val>
                                        </p:tav>
                                      </p:tavLst>
                                    </p:anim>
                                    <p:anim calcmode="lin" valueType="num">
                                      <p:cBhvr>
                                        <p:cTn id="29" dur="500" fill="hold"/>
                                        <p:tgtEl>
                                          <p:spTgt spid="318469"/>
                                        </p:tgtEl>
                                        <p:attrNameLst>
                                          <p:attrName>ppt_h</p:attrName>
                                        </p:attrNameLst>
                                      </p:cBhvr>
                                      <p:tavLst>
                                        <p:tav tm="0">
                                          <p:val>
                                            <p:fltVal val="0.000000"/>
                                          </p:val>
                                        </p:tav>
                                        <p:tav tm="100000">
                                          <p:val>
                                            <p:strVal val="#ppt_h"/>
                                          </p:val>
                                        </p:tav>
                                      </p:tavLst>
                                    </p:anim>
                                    <p:animEffect transition="in" filter="fade">
                                      <p:cBhvr>
                                        <p:cTn id="30" dur="500"/>
                                        <p:tgtEl>
                                          <p:spTgt spid="318469"/>
                                        </p:tgtEl>
                                      </p:cBhvr>
                                    </p:animEffect>
                                  </p:childTnLst>
                                </p:cTn>
                              </p:par>
                              <p:par>
                                <p:cTn id="31" presetID="53" presetClass="entr" presetSubtype="16" fill="hold" nodeType="withEffect">
                                  <p:stCondLst>
                                    <p:cond delay="0"/>
                                  </p:stCondLst>
                                  <p:childTnLst>
                                    <p:set>
                                      <p:cBhvr>
                                        <p:cTn id="32" dur="1" fill="hold">
                                          <p:stCondLst>
                                            <p:cond delay="0"/>
                                          </p:stCondLst>
                                        </p:cTn>
                                        <p:tgtEl>
                                          <p:spTgt spid="318478">
                                            <p:txEl>
                                              <p:charRg st="0" end="6"/>
                                            </p:txEl>
                                          </p:spTgt>
                                        </p:tgtEl>
                                        <p:attrNameLst>
                                          <p:attrName>style.visibility</p:attrName>
                                        </p:attrNameLst>
                                      </p:cBhvr>
                                      <p:to>
                                        <p:strVal val="visible"/>
                                      </p:to>
                                    </p:set>
                                    <p:anim calcmode="lin" valueType="num">
                                      <p:cBhvr>
                                        <p:cTn id="33" dur="500" fill="hold"/>
                                        <p:tgtEl>
                                          <p:spTgt spid="318478">
                                            <p:txEl>
                                              <p:charRg st="0" end="6"/>
                                            </p:txEl>
                                          </p:spTgt>
                                        </p:tgtEl>
                                        <p:attrNameLst>
                                          <p:attrName>ppt_w</p:attrName>
                                        </p:attrNameLst>
                                      </p:cBhvr>
                                      <p:tavLst>
                                        <p:tav tm="0">
                                          <p:val>
                                            <p:fltVal val="0.000000"/>
                                          </p:val>
                                        </p:tav>
                                        <p:tav tm="100000">
                                          <p:val>
                                            <p:strVal val="#ppt_w"/>
                                          </p:val>
                                        </p:tav>
                                      </p:tavLst>
                                    </p:anim>
                                    <p:anim calcmode="lin" valueType="num">
                                      <p:cBhvr>
                                        <p:cTn id="34" dur="500" fill="hold"/>
                                        <p:tgtEl>
                                          <p:spTgt spid="318478">
                                            <p:txEl>
                                              <p:charRg st="0" end="6"/>
                                            </p:txEl>
                                          </p:spTgt>
                                        </p:tgtEl>
                                        <p:attrNameLst>
                                          <p:attrName>ppt_h</p:attrName>
                                        </p:attrNameLst>
                                      </p:cBhvr>
                                      <p:tavLst>
                                        <p:tav tm="0">
                                          <p:val>
                                            <p:fltVal val="0.000000"/>
                                          </p:val>
                                        </p:tav>
                                        <p:tav tm="100000">
                                          <p:val>
                                            <p:strVal val="#ppt_h"/>
                                          </p:val>
                                        </p:tav>
                                      </p:tavLst>
                                    </p:anim>
                                    <p:animEffect transition="in" filter="fade">
                                      <p:cBhvr>
                                        <p:cTn id="35" dur="500"/>
                                        <p:tgtEl>
                                          <p:spTgt spid="318478">
                                            <p:txEl>
                                              <p:charRg st="0" end="6"/>
                                            </p:txEl>
                                          </p:spTgt>
                                        </p:tgtEl>
                                      </p:cBhvr>
                                    </p:animEffec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318467"/>
                                        </p:tgtEl>
                                        <p:attrNameLst>
                                          <p:attrName>style.visibility</p:attrName>
                                        </p:attrNameLst>
                                      </p:cBhvr>
                                      <p:to>
                                        <p:strVal val="visible"/>
                                      </p:to>
                                    </p:set>
                                    <p:anim calcmode="lin" valueType="num">
                                      <p:cBhvr>
                                        <p:cTn id="39" dur="500" fill="hold"/>
                                        <p:tgtEl>
                                          <p:spTgt spid="318467"/>
                                        </p:tgtEl>
                                        <p:attrNameLst>
                                          <p:attrName>ppt_w</p:attrName>
                                        </p:attrNameLst>
                                      </p:cBhvr>
                                      <p:tavLst>
                                        <p:tav tm="0">
                                          <p:val>
                                            <p:fltVal val="0.000000"/>
                                          </p:val>
                                        </p:tav>
                                        <p:tav tm="100000">
                                          <p:val>
                                            <p:strVal val="#ppt_w"/>
                                          </p:val>
                                        </p:tav>
                                      </p:tavLst>
                                    </p:anim>
                                    <p:anim calcmode="lin" valueType="num">
                                      <p:cBhvr>
                                        <p:cTn id="40" dur="500" fill="hold"/>
                                        <p:tgtEl>
                                          <p:spTgt spid="318467"/>
                                        </p:tgtEl>
                                        <p:attrNameLst>
                                          <p:attrName>ppt_h</p:attrName>
                                        </p:attrNameLst>
                                      </p:cBhvr>
                                      <p:tavLst>
                                        <p:tav tm="0">
                                          <p:val>
                                            <p:fltVal val="0.000000"/>
                                          </p:val>
                                        </p:tav>
                                        <p:tav tm="100000">
                                          <p:val>
                                            <p:strVal val="#ppt_h"/>
                                          </p:val>
                                        </p:tav>
                                      </p:tavLst>
                                    </p:anim>
                                    <p:animEffect transition="in" filter="fade">
                                      <p:cBhvr>
                                        <p:cTn id="41" dur="500"/>
                                        <p:tgtEl>
                                          <p:spTgt spid="318467"/>
                                        </p:tgtEl>
                                      </p:cBhvr>
                                    </p:animEffect>
                                  </p:childTnLst>
                                </p:cTn>
                              </p:par>
                            </p:childTnLst>
                          </p:cTn>
                        </p:par>
                        <p:par>
                          <p:cTn id="42" fill="hold">
                            <p:stCondLst>
                              <p:cond delay="1000"/>
                            </p:stCondLst>
                            <p:childTnLst>
                              <p:par>
                                <p:cTn id="43" presetID="22" presetClass="entr" presetSubtype="1" fill="hold" nodeType="afterEffect">
                                  <p:stCondLst>
                                    <p:cond delay="0"/>
                                  </p:stCondLst>
                                  <p:childTnLst>
                                    <p:set>
                                      <p:cBhvr>
                                        <p:cTn id="44" dur="1" fill="hold">
                                          <p:stCondLst>
                                            <p:cond delay="0"/>
                                          </p:stCondLst>
                                        </p:cTn>
                                        <p:tgtEl>
                                          <p:spTgt spid="318472"/>
                                        </p:tgtEl>
                                        <p:attrNameLst>
                                          <p:attrName>style.visibility</p:attrName>
                                        </p:attrNameLst>
                                      </p:cBhvr>
                                      <p:to>
                                        <p:strVal val="visible"/>
                                      </p:to>
                                    </p:set>
                                    <p:animEffect transition="in" filter="wipe(up)">
                                      <p:cBhvr>
                                        <p:cTn id="45" dur="500"/>
                                        <p:tgtEl>
                                          <p:spTgt spid="318472"/>
                                        </p:tgtEl>
                                      </p:cBhvr>
                                    </p:animEffect>
                                  </p:childTnLst>
                                </p:cTn>
                              </p:par>
                              <p:par>
                                <p:cTn id="46" presetID="53" presetClass="entr" presetSubtype="16" fill="hold" nodeType="withEffect">
                                  <p:stCondLst>
                                    <p:cond delay="0"/>
                                  </p:stCondLst>
                                  <p:childTnLst>
                                    <p:set>
                                      <p:cBhvr>
                                        <p:cTn id="47" dur="1" fill="hold">
                                          <p:stCondLst>
                                            <p:cond delay="0"/>
                                          </p:stCondLst>
                                        </p:cTn>
                                        <p:tgtEl>
                                          <p:spTgt spid="318484">
                                            <p:txEl>
                                              <p:charRg st="0" end="10"/>
                                            </p:txEl>
                                          </p:spTgt>
                                        </p:tgtEl>
                                        <p:attrNameLst>
                                          <p:attrName>style.visibility</p:attrName>
                                        </p:attrNameLst>
                                      </p:cBhvr>
                                      <p:to>
                                        <p:strVal val="visible"/>
                                      </p:to>
                                    </p:set>
                                    <p:anim calcmode="lin" valueType="num">
                                      <p:cBhvr>
                                        <p:cTn id="48" dur="500" fill="hold"/>
                                        <p:tgtEl>
                                          <p:spTgt spid="318484">
                                            <p:txEl>
                                              <p:charRg st="0" end="10"/>
                                            </p:txEl>
                                          </p:spTgt>
                                        </p:tgtEl>
                                        <p:attrNameLst>
                                          <p:attrName>ppt_w</p:attrName>
                                        </p:attrNameLst>
                                      </p:cBhvr>
                                      <p:tavLst>
                                        <p:tav tm="0">
                                          <p:val>
                                            <p:fltVal val="0.000000"/>
                                          </p:val>
                                        </p:tav>
                                        <p:tav tm="100000">
                                          <p:val>
                                            <p:strVal val="#ppt_w"/>
                                          </p:val>
                                        </p:tav>
                                      </p:tavLst>
                                    </p:anim>
                                    <p:anim calcmode="lin" valueType="num">
                                      <p:cBhvr>
                                        <p:cTn id="49" dur="500" fill="hold"/>
                                        <p:tgtEl>
                                          <p:spTgt spid="318484">
                                            <p:txEl>
                                              <p:charRg st="0" end="10"/>
                                            </p:txEl>
                                          </p:spTgt>
                                        </p:tgtEl>
                                        <p:attrNameLst>
                                          <p:attrName>ppt_h</p:attrName>
                                        </p:attrNameLst>
                                      </p:cBhvr>
                                      <p:tavLst>
                                        <p:tav tm="0">
                                          <p:val>
                                            <p:fltVal val="0.000000"/>
                                          </p:val>
                                        </p:tav>
                                        <p:tav tm="100000">
                                          <p:val>
                                            <p:strVal val="#ppt_h"/>
                                          </p:val>
                                        </p:tav>
                                      </p:tavLst>
                                    </p:anim>
                                    <p:animEffect transition="in" filter="fade">
                                      <p:cBhvr>
                                        <p:cTn id="50" dur="500"/>
                                        <p:tgtEl>
                                          <p:spTgt spid="318484">
                                            <p:txEl>
                                              <p:charRg st="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18473"/>
                                        </p:tgtEl>
                                        <p:attrNameLst>
                                          <p:attrName>style.visibility</p:attrName>
                                        </p:attrNameLst>
                                      </p:cBhvr>
                                      <p:to>
                                        <p:strVal val="visible"/>
                                      </p:to>
                                    </p:set>
                                    <p:animEffect transition="in" filter="wipe(left)">
                                      <p:cBhvr>
                                        <p:cTn id="55" dur="500"/>
                                        <p:tgtEl>
                                          <p:spTgt spid="318473"/>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18482"/>
                                        </p:tgtEl>
                                        <p:attrNameLst>
                                          <p:attrName>style.visibility</p:attrName>
                                        </p:attrNameLst>
                                      </p:cBhvr>
                                      <p:to>
                                        <p:strVal val="visible"/>
                                      </p:to>
                                    </p:set>
                                    <p:anim calcmode="lin" valueType="num">
                                      <p:cBhvr>
                                        <p:cTn id="58" dur="500" fill="hold"/>
                                        <p:tgtEl>
                                          <p:spTgt spid="318482"/>
                                        </p:tgtEl>
                                        <p:attrNameLst>
                                          <p:attrName>ppt_w</p:attrName>
                                        </p:attrNameLst>
                                      </p:cBhvr>
                                      <p:tavLst>
                                        <p:tav tm="0">
                                          <p:val>
                                            <p:fltVal val="0.000000"/>
                                          </p:val>
                                        </p:tav>
                                        <p:tav tm="100000">
                                          <p:val>
                                            <p:strVal val="#ppt_w"/>
                                          </p:val>
                                        </p:tav>
                                      </p:tavLst>
                                    </p:anim>
                                    <p:anim calcmode="lin" valueType="num">
                                      <p:cBhvr>
                                        <p:cTn id="59" dur="500" fill="hold"/>
                                        <p:tgtEl>
                                          <p:spTgt spid="318482"/>
                                        </p:tgtEl>
                                        <p:attrNameLst>
                                          <p:attrName>ppt_h</p:attrName>
                                        </p:attrNameLst>
                                      </p:cBhvr>
                                      <p:tavLst>
                                        <p:tav tm="0">
                                          <p:val>
                                            <p:fltVal val="0.000000"/>
                                          </p:val>
                                        </p:tav>
                                        <p:tav tm="100000">
                                          <p:val>
                                            <p:strVal val="#ppt_h"/>
                                          </p:val>
                                        </p:tav>
                                      </p:tavLst>
                                    </p:anim>
                                    <p:animEffect transition="in" filter="fade">
                                      <p:cBhvr>
                                        <p:cTn id="60" dur="500"/>
                                        <p:tgtEl>
                                          <p:spTgt spid="318482"/>
                                        </p:tgtEl>
                                      </p:cBhvr>
                                    </p:animEffect>
                                  </p:childTnLst>
                                </p:cTn>
                              </p:par>
                            </p:childTnLst>
                          </p:cTn>
                        </p:par>
                        <p:par>
                          <p:cTn id="61" fill="hold">
                            <p:stCondLst>
                              <p:cond delay="500"/>
                            </p:stCondLst>
                            <p:childTnLst>
                              <p:par>
                                <p:cTn id="62" presetID="22" presetClass="entr" presetSubtype="1" fill="hold" nodeType="afterEffect">
                                  <p:stCondLst>
                                    <p:cond delay="0"/>
                                  </p:stCondLst>
                                  <p:childTnLst>
                                    <p:set>
                                      <p:cBhvr>
                                        <p:cTn id="63" dur="1" fill="hold">
                                          <p:stCondLst>
                                            <p:cond delay="0"/>
                                          </p:stCondLst>
                                        </p:cTn>
                                        <p:tgtEl>
                                          <p:spTgt spid="318474"/>
                                        </p:tgtEl>
                                        <p:attrNameLst>
                                          <p:attrName>style.visibility</p:attrName>
                                        </p:attrNameLst>
                                      </p:cBhvr>
                                      <p:to>
                                        <p:strVal val="visible"/>
                                      </p:to>
                                    </p:set>
                                    <p:animEffect transition="in" filter="wipe(up)">
                                      <p:cBhvr>
                                        <p:cTn id="64" dur="500"/>
                                        <p:tgtEl>
                                          <p:spTgt spid="318474"/>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18485"/>
                                        </p:tgtEl>
                                        <p:attrNameLst>
                                          <p:attrName>style.visibility</p:attrName>
                                        </p:attrNameLst>
                                      </p:cBhvr>
                                      <p:to>
                                        <p:strVal val="visible"/>
                                      </p:to>
                                    </p:set>
                                    <p:anim calcmode="lin" valueType="num">
                                      <p:cBhvr>
                                        <p:cTn id="67" dur="500" fill="hold"/>
                                        <p:tgtEl>
                                          <p:spTgt spid="318485"/>
                                        </p:tgtEl>
                                        <p:attrNameLst>
                                          <p:attrName>ppt_w</p:attrName>
                                        </p:attrNameLst>
                                      </p:cBhvr>
                                      <p:tavLst>
                                        <p:tav tm="0">
                                          <p:val>
                                            <p:fltVal val="0.000000"/>
                                          </p:val>
                                        </p:tav>
                                        <p:tav tm="100000">
                                          <p:val>
                                            <p:strVal val="#ppt_w"/>
                                          </p:val>
                                        </p:tav>
                                      </p:tavLst>
                                    </p:anim>
                                    <p:anim calcmode="lin" valueType="num">
                                      <p:cBhvr>
                                        <p:cTn id="68" dur="500" fill="hold"/>
                                        <p:tgtEl>
                                          <p:spTgt spid="318485"/>
                                        </p:tgtEl>
                                        <p:attrNameLst>
                                          <p:attrName>ppt_h</p:attrName>
                                        </p:attrNameLst>
                                      </p:cBhvr>
                                      <p:tavLst>
                                        <p:tav tm="0">
                                          <p:val>
                                            <p:fltVal val="0.000000"/>
                                          </p:val>
                                        </p:tav>
                                        <p:tav tm="100000">
                                          <p:val>
                                            <p:strVal val="#ppt_h"/>
                                          </p:val>
                                        </p:tav>
                                      </p:tavLst>
                                    </p:anim>
                                    <p:animEffect transition="in" filter="fade">
                                      <p:cBhvr>
                                        <p:cTn id="69" dur="500"/>
                                        <p:tgtEl>
                                          <p:spTgt spid="318485"/>
                                        </p:tgtEl>
                                      </p:cBhvr>
                                    </p:animEffect>
                                  </p:childTnLst>
                                </p:cTn>
                              </p:par>
                            </p:childTnLst>
                          </p:cTn>
                        </p:par>
                        <p:par>
                          <p:cTn id="70" fill="hold">
                            <p:stCondLst>
                              <p:cond delay="1000"/>
                            </p:stCondLst>
                            <p:childTnLst>
                              <p:par>
                                <p:cTn id="71" presetID="53" presetClass="entr" presetSubtype="16" fill="hold" grpId="0" nodeType="afterEffect">
                                  <p:stCondLst>
                                    <p:cond delay="0"/>
                                  </p:stCondLst>
                                  <p:childTnLst>
                                    <p:set>
                                      <p:cBhvr>
                                        <p:cTn id="72" dur="1" fill="hold">
                                          <p:stCondLst>
                                            <p:cond delay="0"/>
                                          </p:stCondLst>
                                        </p:cTn>
                                        <p:tgtEl>
                                          <p:spTgt spid="318468"/>
                                        </p:tgtEl>
                                        <p:attrNameLst>
                                          <p:attrName>style.visibility</p:attrName>
                                        </p:attrNameLst>
                                      </p:cBhvr>
                                      <p:to>
                                        <p:strVal val="visible"/>
                                      </p:to>
                                    </p:set>
                                    <p:anim calcmode="lin" valueType="num">
                                      <p:cBhvr>
                                        <p:cTn id="73" dur="500" fill="hold"/>
                                        <p:tgtEl>
                                          <p:spTgt spid="318468"/>
                                        </p:tgtEl>
                                        <p:attrNameLst>
                                          <p:attrName>ppt_w</p:attrName>
                                        </p:attrNameLst>
                                      </p:cBhvr>
                                      <p:tavLst>
                                        <p:tav tm="0">
                                          <p:val>
                                            <p:fltVal val="0.000000"/>
                                          </p:val>
                                        </p:tav>
                                        <p:tav tm="100000">
                                          <p:val>
                                            <p:strVal val="#ppt_w"/>
                                          </p:val>
                                        </p:tav>
                                      </p:tavLst>
                                    </p:anim>
                                    <p:anim calcmode="lin" valueType="num">
                                      <p:cBhvr>
                                        <p:cTn id="74" dur="500" fill="hold"/>
                                        <p:tgtEl>
                                          <p:spTgt spid="318468"/>
                                        </p:tgtEl>
                                        <p:attrNameLst>
                                          <p:attrName>ppt_h</p:attrName>
                                        </p:attrNameLst>
                                      </p:cBhvr>
                                      <p:tavLst>
                                        <p:tav tm="0">
                                          <p:val>
                                            <p:fltVal val="0.000000"/>
                                          </p:val>
                                        </p:tav>
                                        <p:tav tm="100000">
                                          <p:val>
                                            <p:strVal val="#ppt_h"/>
                                          </p:val>
                                        </p:tav>
                                      </p:tavLst>
                                    </p:anim>
                                    <p:animEffect transition="in" filter="fade">
                                      <p:cBhvr>
                                        <p:cTn id="75" dur="500"/>
                                        <p:tgtEl>
                                          <p:spTgt spid="318468"/>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2" fill="hold" nodeType="clickEffect">
                                  <p:stCondLst>
                                    <p:cond delay="0"/>
                                  </p:stCondLst>
                                  <p:childTnLst>
                                    <p:set>
                                      <p:cBhvr>
                                        <p:cTn id="79" dur="1" fill="hold">
                                          <p:stCondLst>
                                            <p:cond delay="0"/>
                                          </p:stCondLst>
                                        </p:cTn>
                                        <p:tgtEl>
                                          <p:spTgt spid="318475"/>
                                        </p:tgtEl>
                                        <p:attrNameLst>
                                          <p:attrName>style.visibility</p:attrName>
                                        </p:attrNameLst>
                                      </p:cBhvr>
                                      <p:to>
                                        <p:strVal val="visible"/>
                                      </p:to>
                                    </p:set>
                                    <p:animEffect transition="in" filter="wipe(right)">
                                      <p:cBhvr>
                                        <p:cTn id="80" dur="500"/>
                                        <p:tgtEl>
                                          <p:spTgt spid="318475"/>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318483"/>
                                        </p:tgtEl>
                                        <p:attrNameLst>
                                          <p:attrName>style.visibility</p:attrName>
                                        </p:attrNameLst>
                                      </p:cBhvr>
                                      <p:to>
                                        <p:strVal val="visible"/>
                                      </p:to>
                                    </p:set>
                                    <p:anim calcmode="lin" valueType="num">
                                      <p:cBhvr>
                                        <p:cTn id="83" dur="500" fill="hold"/>
                                        <p:tgtEl>
                                          <p:spTgt spid="318483"/>
                                        </p:tgtEl>
                                        <p:attrNameLst>
                                          <p:attrName>ppt_w</p:attrName>
                                        </p:attrNameLst>
                                      </p:cBhvr>
                                      <p:tavLst>
                                        <p:tav tm="0">
                                          <p:val>
                                            <p:fltVal val="0.000000"/>
                                          </p:val>
                                        </p:tav>
                                        <p:tav tm="100000">
                                          <p:val>
                                            <p:strVal val="#ppt_w"/>
                                          </p:val>
                                        </p:tav>
                                      </p:tavLst>
                                    </p:anim>
                                    <p:anim calcmode="lin" valueType="num">
                                      <p:cBhvr>
                                        <p:cTn id="84" dur="500" fill="hold"/>
                                        <p:tgtEl>
                                          <p:spTgt spid="318483"/>
                                        </p:tgtEl>
                                        <p:attrNameLst>
                                          <p:attrName>ppt_h</p:attrName>
                                        </p:attrNameLst>
                                      </p:cBhvr>
                                      <p:tavLst>
                                        <p:tav tm="0">
                                          <p:val>
                                            <p:fltVal val="0.000000"/>
                                          </p:val>
                                        </p:tav>
                                        <p:tav tm="100000">
                                          <p:val>
                                            <p:strVal val="#ppt_h"/>
                                          </p:val>
                                        </p:tav>
                                      </p:tavLst>
                                    </p:anim>
                                    <p:animEffect transition="in" filter="fade">
                                      <p:cBhvr>
                                        <p:cTn id="85" dur="500"/>
                                        <p:tgtEl>
                                          <p:spTgt spid="318483"/>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nodeType="clickEffect">
                                  <p:stCondLst>
                                    <p:cond delay="0"/>
                                  </p:stCondLst>
                                  <p:childTnLst>
                                    <p:set>
                                      <p:cBhvr>
                                        <p:cTn id="89" dur="1" fill="hold">
                                          <p:stCondLst>
                                            <p:cond delay="0"/>
                                          </p:stCondLst>
                                        </p:cTn>
                                        <p:tgtEl>
                                          <p:spTgt spid="318471"/>
                                        </p:tgtEl>
                                        <p:attrNameLst>
                                          <p:attrName>style.visibility</p:attrName>
                                        </p:attrNameLst>
                                      </p:cBhvr>
                                      <p:to>
                                        <p:strVal val="visible"/>
                                      </p:to>
                                    </p:set>
                                    <p:animEffect transition="in" filter="wipe(up)">
                                      <p:cBhvr>
                                        <p:cTn id="90" dur="500"/>
                                        <p:tgtEl>
                                          <p:spTgt spid="318471"/>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318479"/>
                                        </p:tgtEl>
                                        <p:attrNameLst>
                                          <p:attrName>style.visibility</p:attrName>
                                        </p:attrNameLst>
                                      </p:cBhvr>
                                      <p:to>
                                        <p:strVal val="visible"/>
                                      </p:to>
                                    </p:set>
                                    <p:anim calcmode="lin" valueType="num">
                                      <p:cBhvr>
                                        <p:cTn id="93" dur="500" fill="hold"/>
                                        <p:tgtEl>
                                          <p:spTgt spid="318479"/>
                                        </p:tgtEl>
                                        <p:attrNameLst>
                                          <p:attrName>ppt_w</p:attrName>
                                        </p:attrNameLst>
                                      </p:cBhvr>
                                      <p:tavLst>
                                        <p:tav tm="0">
                                          <p:val>
                                            <p:fltVal val="0.000000"/>
                                          </p:val>
                                        </p:tav>
                                        <p:tav tm="100000">
                                          <p:val>
                                            <p:strVal val="#ppt_w"/>
                                          </p:val>
                                        </p:tav>
                                      </p:tavLst>
                                    </p:anim>
                                    <p:anim calcmode="lin" valueType="num">
                                      <p:cBhvr>
                                        <p:cTn id="94" dur="500" fill="hold"/>
                                        <p:tgtEl>
                                          <p:spTgt spid="318479"/>
                                        </p:tgtEl>
                                        <p:attrNameLst>
                                          <p:attrName>ppt_h</p:attrName>
                                        </p:attrNameLst>
                                      </p:cBhvr>
                                      <p:tavLst>
                                        <p:tav tm="0">
                                          <p:val>
                                            <p:fltVal val="0.000000"/>
                                          </p:val>
                                        </p:tav>
                                        <p:tav tm="100000">
                                          <p:val>
                                            <p:strVal val="#ppt_h"/>
                                          </p:val>
                                        </p:tav>
                                      </p:tavLst>
                                    </p:anim>
                                    <p:animEffect transition="in" filter="fade">
                                      <p:cBhvr>
                                        <p:cTn id="95" dur="500"/>
                                        <p:tgtEl>
                                          <p:spTgt spid="318479"/>
                                        </p:tgtEl>
                                      </p:cBhvr>
                                    </p:animEffect>
                                  </p:childTnLst>
                                </p:cTn>
                              </p:par>
                              <p:par>
                                <p:cTn id="96" presetID="22" presetClass="entr" presetSubtype="1" fill="hold" nodeType="withEffect">
                                  <p:stCondLst>
                                    <p:cond delay="0"/>
                                  </p:stCondLst>
                                  <p:childTnLst>
                                    <p:set>
                                      <p:cBhvr>
                                        <p:cTn id="97" dur="1" fill="hold">
                                          <p:stCondLst>
                                            <p:cond delay="0"/>
                                          </p:stCondLst>
                                        </p:cTn>
                                        <p:tgtEl>
                                          <p:spTgt spid="318476"/>
                                        </p:tgtEl>
                                        <p:attrNameLst>
                                          <p:attrName>style.visibility</p:attrName>
                                        </p:attrNameLst>
                                      </p:cBhvr>
                                      <p:to>
                                        <p:strVal val="visible"/>
                                      </p:to>
                                    </p:set>
                                    <p:animEffect transition="in" filter="wipe(up)">
                                      <p:cBhvr>
                                        <p:cTn id="98" dur="500"/>
                                        <p:tgtEl>
                                          <p:spTgt spid="318476"/>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318480"/>
                                        </p:tgtEl>
                                        <p:attrNameLst>
                                          <p:attrName>style.visibility</p:attrName>
                                        </p:attrNameLst>
                                      </p:cBhvr>
                                      <p:to>
                                        <p:strVal val="visible"/>
                                      </p:to>
                                    </p:set>
                                    <p:anim calcmode="lin" valueType="num">
                                      <p:cBhvr>
                                        <p:cTn id="101" dur="500" fill="hold"/>
                                        <p:tgtEl>
                                          <p:spTgt spid="318480"/>
                                        </p:tgtEl>
                                        <p:attrNameLst>
                                          <p:attrName>ppt_w</p:attrName>
                                        </p:attrNameLst>
                                      </p:cBhvr>
                                      <p:tavLst>
                                        <p:tav tm="0">
                                          <p:val>
                                            <p:fltVal val="0.000000"/>
                                          </p:val>
                                        </p:tav>
                                        <p:tav tm="100000">
                                          <p:val>
                                            <p:strVal val="#ppt_w"/>
                                          </p:val>
                                        </p:tav>
                                      </p:tavLst>
                                    </p:anim>
                                    <p:anim calcmode="lin" valueType="num">
                                      <p:cBhvr>
                                        <p:cTn id="102" dur="500" fill="hold"/>
                                        <p:tgtEl>
                                          <p:spTgt spid="318480"/>
                                        </p:tgtEl>
                                        <p:attrNameLst>
                                          <p:attrName>ppt_h</p:attrName>
                                        </p:attrNameLst>
                                      </p:cBhvr>
                                      <p:tavLst>
                                        <p:tav tm="0">
                                          <p:val>
                                            <p:fltVal val="0.000000"/>
                                          </p:val>
                                        </p:tav>
                                        <p:tav tm="100000">
                                          <p:val>
                                            <p:strVal val="#ppt_h"/>
                                          </p:val>
                                        </p:tav>
                                      </p:tavLst>
                                    </p:anim>
                                    <p:animEffect transition="in" filter="fade">
                                      <p:cBhvr>
                                        <p:cTn id="103" dur="500"/>
                                        <p:tgtEl>
                                          <p:spTgt spid="318480"/>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nodeType="clickEffect">
                                  <p:stCondLst>
                                    <p:cond delay="0"/>
                                  </p:stCondLst>
                                  <p:childTnLst>
                                    <p:set>
                                      <p:cBhvr>
                                        <p:cTn id="107" dur="1" fill="hold">
                                          <p:stCondLst>
                                            <p:cond delay="0"/>
                                          </p:stCondLst>
                                        </p:cTn>
                                        <p:tgtEl>
                                          <p:spTgt spid="318477"/>
                                        </p:tgtEl>
                                        <p:attrNameLst>
                                          <p:attrName>style.visibility</p:attrName>
                                        </p:attrNameLst>
                                      </p:cBhvr>
                                      <p:to>
                                        <p:strVal val="visible"/>
                                      </p:to>
                                    </p:set>
                                    <p:animEffect transition="in" filter="wipe(down)">
                                      <p:cBhvr>
                                        <p:cTn id="108" dur="500"/>
                                        <p:tgtEl>
                                          <p:spTgt spid="318477"/>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318481"/>
                                        </p:tgtEl>
                                        <p:attrNameLst>
                                          <p:attrName>style.visibility</p:attrName>
                                        </p:attrNameLst>
                                      </p:cBhvr>
                                      <p:to>
                                        <p:strVal val="visible"/>
                                      </p:to>
                                    </p:set>
                                    <p:anim calcmode="lin" valueType="num">
                                      <p:cBhvr>
                                        <p:cTn id="111" dur="500" fill="hold"/>
                                        <p:tgtEl>
                                          <p:spTgt spid="318481"/>
                                        </p:tgtEl>
                                        <p:attrNameLst>
                                          <p:attrName>ppt_w</p:attrName>
                                        </p:attrNameLst>
                                      </p:cBhvr>
                                      <p:tavLst>
                                        <p:tav tm="0">
                                          <p:val>
                                            <p:fltVal val="0.000000"/>
                                          </p:val>
                                        </p:tav>
                                        <p:tav tm="100000">
                                          <p:val>
                                            <p:strVal val="#ppt_w"/>
                                          </p:val>
                                        </p:tav>
                                      </p:tavLst>
                                    </p:anim>
                                    <p:anim calcmode="lin" valueType="num">
                                      <p:cBhvr>
                                        <p:cTn id="112" dur="500" fill="hold"/>
                                        <p:tgtEl>
                                          <p:spTgt spid="318481"/>
                                        </p:tgtEl>
                                        <p:attrNameLst>
                                          <p:attrName>ppt_h</p:attrName>
                                        </p:attrNameLst>
                                      </p:cBhvr>
                                      <p:tavLst>
                                        <p:tav tm="0">
                                          <p:val>
                                            <p:fltVal val="0.000000"/>
                                          </p:val>
                                        </p:tav>
                                        <p:tav tm="100000">
                                          <p:val>
                                            <p:strVal val="#ppt_h"/>
                                          </p:val>
                                        </p:tav>
                                      </p:tavLst>
                                    </p:anim>
                                    <p:animEffect transition="in" filter="fade">
                                      <p:cBhvr>
                                        <p:cTn id="113" dur="500"/>
                                        <p:tgtEl>
                                          <p:spTgt spid="318481"/>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2" fill="hold" nodeType="clickEffect">
                                  <p:stCondLst>
                                    <p:cond delay="0"/>
                                  </p:stCondLst>
                                  <p:childTnLst>
                                    <p:set>
                                      <p:cBhvr>
                                        <p:cTn id="117" dur="1" fill="hold">
                                          <p:stCondLst>
                                            <p:cond delay="0"/>
                                          </p:stCondLst>
                                        </p:cTn>
                                        <p:tgtEl>
                                          <p:spTgt spid="318489"/>
                                        </p:tgtEl>
                                        <p:attrNameLst>
                                          <p:attrName>style.visibility</p:attrName>
                                        </p:attrNameLst>
                                      </p:cBhvr>
                                      <p:to>
                                        <p:strVal val="visible"/>
                                      </p:to>
                                    </p:set>
                                    <p:animEffect transition="in" filter="wipe(right)">
                                      <p:cBhvr>
                                        <p:cTn id="118" dur="500"/>
                                        <p:tgtEl>
                                          <p:spTgt spid="318489"/>
                                        </p:tgtEl>
                                      </p:cBhvr>
                                    </p:animEffect>
                                  </p:childTnLst>
                                </p:cTn>
                              </p:par>
                            </p:childTnLst>
                          </p:cTn>
                        </p:par>
                        <p:par>
                          <p:cTn id="119" fill="hold">
                            <p:stCondLst>
                              <p:cond delay="500"/>
                            </p:stCondLst>
                            <p:childTnLst>
                              <p:par>
                                <p:cTn id="120" presetID="22" presetClass="entr" presetSubtype="2" fill="hold" grpId="0" nodeType="afterEffect">
                                  <p:stCondLst>
                                    <p:cond delay="0"/>
                                  </p:stCondLst>
                                  <p:childTnLst>
                                    <p:set>
                                      <p:cBhvr>
                                        <p:cTn id="121" dur="1" fill="hold">
                                          <p:stCondLst>
                                            <p:cond delay="0"/>
                                          </p:stCondLst>
                                        </p:cTn>
                                        <p:tgtEl>
                                          <p:spTgt spid="318488"/>
                                        </p:tgtEl>
                                        <p:attrNameLst>
                                          <p:attrName>style.visibility</p:attrName>
                                        </p:attrNameLst>
                                      </p:cBhvr>
                                      <p:to>
                                        <p:strVal val="visible"/>
                                      </p:to>
                                    </p:set>
                                    <p:animEffect transition="in" filter="wipe(right)">
                                      <p:cBhvr>
                                        <p:cTn id="122" dur="500"/>
                                        <p:tgtEl>
                                          <p:spTgt spid="318488"/>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nodeType="clickEffect">
                                  <p:stCondLst>
                                    <p:cond delay="0"/>
                                  </p:stCondLst>
                                  <p:childTnLst>
                                    <p:set>
                                      <p:cBhvr>
                                        <p:cTn id="126" dur="1" fill="hold">
                                          <p:stCondLst>
                                            <p:cond delay="0"/>
                                          </p:stCondLst>
                                        </p:cTn>
                                        <p:tgtEl>
                                          <p:spTgt spid="318491"/>
                                        </p:tgtEl>
                                        <p:attrNameLst>
                                          <p:attrName>style.visibility</p:attrName>
                                        </p:attrNameLst>
                                      </p:cBhvr>
                                      <p:to>
                                        <p:strVal val="visible"/>
                                      </p:to>
                                    </p:set>
                                    <p:animEffect transition="in" filter="wipe(left)">
                                      <p:cBhvr>
                                        <p:cTn id="127" dur="500"/>
                                        <p:tgtEl>
                                          <p:spTgt spid="318491"/>
                                        </p:tgtEl>
                                      </p:cBhvr>
                                    </p:animEffect>
                                  </p:childTnLst>
                                </p:cTn>
                              </p:par>
                            </p:childTnLst>
                          </p:cTn>
                        </p:par>
                        <p:par>
                          <p:cTn id="128" fill="hold">
                            <p:stCondLst>
                              <p:cond delay="500"/>
                            </p:stCondLst>
                            <p:childTnLst>
                              <p:par>
                                <p:cTn id="129" presetID="22" presetClass="entr" presetSubtype="8" fill="hold" grpId="0" nodeType="afterEffect">
                                  <p:stCondLst>
                                    <p:cond delay="0"/>
                                  </p:stCondLst>
                                  <p:childTnLst>
                                    <p:set>
                                      <p:cBhvr>
                                        <p:cTn id="130" dur="1" fill="hold">
                                          <p:stCondLst>
                                            <p:cond delay="0"/>
                                          </p:stCondLst>
                                        </p:cTn>
                                        <p:tgtEl>
                                          <p:spTgt spid="318490"/>
                                        </p:tgtEl>
                                        <p:attrNameLst>
                                          <p:attrName>style.visibility</p:attrName>
                                        </p:attrNameLst>
                                      </p:cBhvr>
                                      <p:to>
                                        <p:strVal val="visible"/>
                                      </p:to>
                                    </p:set>
                                    <p:animEffect transition="in" filter="wipe(left)">
                                      <p:cBhvr>
                                        <p:cTn id="131" dur="500"/>
                                        <p:tgtEl>
                                          <p:spTgt spid="318490"/>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nodeType="clickEffect">
                                  <p:stCondLst>
                                    <p:cond delay="0"/>
                                  </p:stCondLst>
                                  <p:childTnLst>
                                    <p:set>
                                      <p:cBhvr>
                                        <p:cTn id="135" dur="1" fill="hold">
                                          <p:stCondLst>
                                            <p:cond delay="0"/>
                                          </p:stCondLst>
                                        </p:cTn>
                                        <p:tgtEl>
                                          <p:spTgt spid="318493"/>
                                        </p:tgtEl>
                                        <p:attrNameLst>
                                          <p:attrName>style.visibility</p:attrName>
                                        </p:attrNameLst>
                                      </p:cBhvr>
                                      <p:to>
                                        <p:strVal val="visible"/>
                                      </p:to>
                                    </p:set>
                                    <p:animEffect transition="in" filter="wipe(left)">
                                      <p:cBhvr>
                                        <p:cTn id="136" dur="500"/>
                                        <p:tgtEl>
                                          <p:spTgt spid="318493"/>
                                        </p:tgtEl>
                                      </p:cBhvr>
                                    </p:animEffect>
                                  </p:childTnLst>
                                </p:cTn>
                              </p:par>
                            </p:childTnLst>
                          </p:cTn>
                        </p:par>
                        <p:par>
                          <p:cTn id="137" fill="hold">
                            <p:stCondLst>
                              <p:cond delay="500"/>
                            </p:stCondLst>
                            <p:childTnLst>
                              <p:par>
                                <p:cTn id="138" presetID="22" presetClass="entr" presetSubtype="8" fill="hold" grpId="0" nodeType="afterEffect">
                                  <p:stCondLst>
                                    <p:cond delay="0"/>
                                  </p:stCondLst>
                                  <p:childTnLst>
                                    <p:set>
                                      <p:cBhvr>
                                        <p:cTn id="139" dur="1" fill="hold">
                                          <p:stCondLst>
                                            <p:cond delay="0"/>
                                          </p:stCondLst>
                                        </p:cTn>
                                        <p:tgtEl>
                                          <p:spTgt spid="318492"/>
                                        </p:tgtEl>
                                        <p:attrNameLst>
                                          <p:attrName>style.visibility</p:attrName>
                                        </p:attrNameLst>
                                      </p:cBhvr>
                                      <p:to>
                                        <p:strVal val="visible"/>
                                      </p:to>
                                    </p:set>
                                    <p:animEffect transition="in" filter="wipe(left)">
                                      <p:cBhvr>
                                        <p:cTn id="140" dur="500"/>
                                        <p:tgtEl>
                                          <p:spTgt spid="318492"/>
                                        </p:tgtEl>
                                      </p:cBhvr>
                                    </p:animEffect>
                                  </p:childTnLst>
                                </p:cTn>
                              </p:par>
                            </p:childTnLst>
                          </p:cTn>
                        </p:par>
                      </p:childTnLst>
                    </p:cTn>
                  </p:par>
                  <p:par>
                    <p:cTn id="141" fill="hold">
                      <p:stCondLst>
                        <p:cond delay="indefinite"/>
                      </p:stCondLst>
                      <p:childTnLst>
                        <p:par>
                          <p:cTn id="142" fill="hold">
                            <p:stCondLst>
                              <p:cond delay="0"/>
                            </p:stCondLst>
                            <p:childTnLst>
                              <p:par>
                                <p:cTn id="143" presetID="53" presetClass="entr" presetSubtype="16" fill="hold" grpId="0" nodeType="clickEffect">
                                  <p:stCondLst>
                                    <p:cond delay="0"/>
                                  </p:stCondLst>
                                  <p:childTnLst>
                                    <p:set>
                                      <p:cBhvr>
                                        <p:cTn id="144" dur="1" fill="hold">
                                          <p:stCondLst>
                                            <p:cond delay="0"/>
                                          </p:stCondLst>
                                        </p:cTn>
                                        <p:tgtEl>
                                          <p:spTgt spid="318495"/>
                                        </p:tgtEl>
                                        <p:attrNameLst>
                                          <p:attrName>style.visibility</p:attrName>
                                        </p:attrNameLst>
                                      </p:cBhvr>
                                      <p:to>
                                        <p:strVal val="visible"/>
                                      </p:to>
                                    </p:set>
                                    <p:anim calcmode="lin" valueType="num">
                                      <p:cBhvr>
                                        <p:cTn id="145" dur="1000" fill="hold"/>
                                        <p:tgtEl>
                                          <p:spTgt spid="318495"/>
                                        </p:tgtEl>
                                        <p:attrNameLst>
                                          <p:attrName>ppt_w</p:attrName>
                                        </p:attrNameLst>
                                      </p:cBhvr>
                                      <p:tavLst>
                                        <p:tav tm="0">
                                          <p:val>
                                            <p:fltVal val="0.000000"/>
                                          </p:val>
                                        </p:tav>
                                        <p:tav tm="100000">
                                          <p:val>
                                            <p:strVal val="#ppt_w"/>
                                          </p:val>
                                        </p:tav>
                                      </p:tavLst>
                                    </p:anim>
                                    <p:anim calcmode="lin" valueType="num">
                                      <p:cBhvr>
                                        <p:cTn id="146" dur="1000" fill="hold"/>
                                        <p:tgtEl>
                                          <p:spTgt spid="318495"/>
                                        </p:tgtEl>
                                        <p:attrNameLst>
                                          <p:attrName>ppt_h</p:attrName>
                                        </p:attrNameLst>
                                      </p:cBhvr>
                                      <p:tavLst>
                                        <p:tav tm="0">
                                          <p:val>
                                            <p:fltVal val="0.000000"/>
                                          </p:val>
                                        </p:tav>
                                        <p:tav tm="100000">
                                          <p:val>
                                            <p:strVal val="#ppt_h"/>
                                          </p:val>
                                        </p:tav>
                                      </p:tavLst>
                                    </p:anim>
                                    <p:animEffect transition="in" filter="fade">
                                      <p:cBhvr>
                                        <p:cTn id="147" dur="1000"/>
                                        <p:tgtEl>
                                          <p:spTgt spid="3184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6" grpId="0" bldLvl="0" animBg="1"/>
      <p:bldP spid="318467" grpId="0" bldLvl="0" animBg="1"/>
      <p:bldP spid="318468" grpId="0" bldLvl="0" animBg="1"/>
      <p:bldP spid="318469" grpId="0" bldLvl="0" animBg="1"/>
      <p:bldP spid="318479" grpId="0"/>
      <p:bldP spid="318480" grpId="0"/>
      <p:bldP spid="318481" grpId="0"/>
      <p:bldP spid="318482" grpId="0"/>
      <p:bldP spid="318483" grpId="0"/>
      <p:bldP spid="318485" grpId="0"/>
      <p:bldP spid="318486" grpId="0" bldLvl="0" animBg="1"/>
      <p:bldP spid="318488" grpId="0" bldLvl="0" animBg="1"/>
      <p:bldP spid="318490" grpId="0" bldLvl="0" animBg="1"/>
      <p:bldP spid="318492" grpId="0" bldLvl="0" animBg="1"/>
      <p:bldP spid="31849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ang="5400000" scaled="0"/>
        </a:gradFill>
        <a:effectLst/>
      </p:bgPr>
    </p:bg>
    <p:spTree>
      <p:nvGrpSpPr>
        <p:cNvPr id="1" name=""/>
        <p:cNvGrpSpPr/>
        <p:nvPr/>
      </p:nvGrpSpPr>
      <p:grpSpPr/>
      <p:sp>
        <p:nvSpPr>
          <p:cNvPr id="423939" name="Text Box 3"/>
          <p:cNvSpPr txBox="1">
            <a:spLocks noChangeArrowheads="1"/>
          </p:cNvSpPr>
          <p:nvPr/>
        </p:nvSpPr>
        <p:spPr bwMode="auto">
          <a:xfrm>
            <a:off x="1443990" y="515620"/>
            <a:ext cx="9483725" cy="6554470"/>
          </a:xfrm>
          <a:prstGeom prst="rect">
            <a:avLst/>
          </a:prstGeom>
          <a:noFill/>
          <a:ln w="9525">
            <a:noFill/>
            <a:miter lim="800000"/>
          </a:ln>
          <a:effectLst/>
        </p:spPr>
        <p:txBody>
          <a:bodyPr wrap="square">
            <a:spAutoFit/>
          </a:bodyPr>
          <a:lstStyle/>
          <a:p>
            <a:pPr marR="0" defTabSz="914400">
              <a:buClrTx/>
              <a:buSzTx/>
              <a:buFontTx/>
              <a:buNone/>
              <a:defRPr/>
            </a:pPr>
            <a:r>
              <a:rPr kumimoji="1" lang="zh-CN" altLang="en-US" sz="2800" b="1" kern="1200" cap="none" spc="0" normalizeH="0" baseline="0" noProof="0" dirty="0">
                <a:solidFill>
                  <a:srgbClr val="FFFFFF"/>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　</a:t>
            </a:r>
            <a:r>
              <a:rPr lang="zh-CN" altLang="en-US" sz="2800" b="1" i="1">
                <a:solidFill>
                  <a:schemeClr val="tx1"/>
                </a:solidFill>
                <a:uFillTx/>
                <a:ea typeface="黑体" panose="02010609060101010101" charset="-122"/>
                <a:sym typeface="+mn-ea"/>
              </a:rPr>
              <a:t>紧缩政策遭反对 英国首相特雷莎·梅遇到新麻烦</a:t>
            </a:r>
            <a:endParaRPr lang="zh-CN" altLang="en-US" sz="2800" b="1" i="1">
              <a:solidFill>
                <a:schemeClr val="tx1"/>
              </a:solidFill>
              <a:uFillTx/>
              <a:ea typeface="黑体" panose="02010609060101010101" charset="-122"/>
              <a:sym typeface="+mn-ea"/>
            </a:endParaRPr>
          </a:p>
          <a:p>
            <a:pPr marR="0" defTabSz="914400">
              <a:buClrTx/>
              <a:buSzTx/>
              <a:buFontTx/>
              <a:buNone/>
              <a:defRPr/>
            </a:pPr>
            <a:r>
              <a:rPr lang="zh-CN" altLang="en-US" sz="2800" b="1" i="1">
                <a:solidFill>
                  <a:schemeClr val="bg1"/>
                </a:solidFill>
                <a:uFillTx/>
                <a:ea typeface="黑体" panose="02010609060101010101" charset="-122"/>
                <a:sym typeface="+mn-ea"/>
              </a:rPr>
              <a:t>2017-07-06 16:42 来源:新华社</a:t>
            </a:r>
            <a:endParaRPr lang="zh-CN" altLang="en-US" sz="2800" b="1" i="1">
              <a:solidFill>
                <a:schemeClr val="bg1"/>
              </a:solidFill>
              <a:uFillTx/>
              <a:ea typeface="黑体" panose="02010609060101010101" charset="-122"/>
              <a:sym typeface="+mn-ea"/>
            </a:endParaRPr>
          </a:p>
          <a:p>
            <a:pPr marR="0" defTabSz="914400">
              <a:buClrTx/>
              <a:buSzTx/>
              <a:buFontTx/>
              <a:buNone/>
              <a:defRPr/>
            </a:pPr>
            <a:r>
              <a:rPr lang="en-US" altLang="zh-CN" sz="2800">
                <a:solidFill>
                  <a:schemeClr val="bg1"/>
                </a:solidFill>
                <a:uFillTx/>
                <a:ea typeface="华文新魏" panose="02010800040101010101" pitchFamily="2" charset="-122"/>
                <a:sym typeface="+mn-ea"/>
              </a:rPr>
              <a:t>.....</a:t>
            </a:r>
            <a:r>
              <a:rPr lang="zh-CN" altLang="en-US" sz="2800">
                <a:solidFill>
                  <a:schemeClr val="bg1"/>
                </a:solidFill>
                <a:uFillTx/>
                <a:ea typeface="华文新魏" panose="02010800040101010101" pitchFamily="2" charset="-122"/>
                <a:sym typeface="+mn-ea"/>
              </a:rPr>
              <a:t>此间舆论认为，从目前形势看，保守党尚可继续执政，特雷莎·梅的政治命运将取决于她在“脱欧”谈判、紧缩政策等关键问题上的处理。但鉴于她面临诸多麻烦，一些媒体预测，可能无法执政到本届内阁任期结束。针对首相的紧缩政策，</a:t>
            </a:r>
            <a:r>
              <a:rPr kumimoji="1" lang="zh-CN" altLang="en-US" sz="2800" b="1" baseline="0" noProof="0" dirty="0">
                <a:solidFill>
                  <a:schemeClr val="bg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rPr>
              <a:t>你认为：</a:t>
            </a:r>
            <a:endParaRPr kumimoji="1" lang="zh-CN" altLang="en-US" sz="2800" b="1" baseline="0" noProof="0" dirty="0">
              <a:solidFill>
                <a:schemeClr val="bg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endParaRPr>
          </a:p>
          <a:p>
            <a:pPr marR="0" defTabSz="914400">
              <a:buClrTx/>
              <a:buSzTx/>
              <a:buFontTx/>
              <a:buNone/>
              <a:defRPr/>
            </a:pPr>
            <a:r>
              <a:rPr kumimoji="1" lang="zh-CN" altLang="en-US" sz="2800" b="1" baseline="0" noProof="0" dirty="0">
                <a:solidFill>
                  <a:schemeClr val="bg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rPr>
              <a:t>⒈内阁成员大体上是赞同还是反对？为什么？</a:t>
            </a:r>
            <a:endParaRPr kumimoji="1" lang="zh-CN" altLang="en-US" sz="2800" b="1" baseline="0" noProof="0" dirty="0">
              <a:solidFill>
                <a:schemeClr val="bg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endParaRPr>
          </a:p>
          <a:p>
            <a:pPr marR="0" defTabSz="914400">
              <a:buClrTx/>
              <a:buSzTx/>
              <a:buFontTx/>
              <a:buNone/>
              <a:defRPr/>
            </a:pPr>
            <a:r>
              <a:rPr kumimoji="1" lang="zh-CN" altLang="en-US" sz="2800" b="1" baseline="0" noProof="0" dirty="0">
                <a:solidFill>
                  <a:schemeClr val="tx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rPr>
              <a:t>答：赞成。集体负责，共同进退。</a:t>
            </a:r>
            <a:endParaRPr kumimoji="1" lang="zh-CN" altLang="en-US" sz="2800" b="1" baseline="0" noProof="0" dirty="0">
              <a:solidFill>
                <a:schemeClr val="tx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endParaRPr>
          </a:p>
          <a:p>
            <a:pPr marR="0" defTabSz="914400">
              <a:buClrTx/>
              <a:buSzTx/>
              <a:buFontTx/>
              <a:buNone/>
              <a:defRPr/>
            </a:pPr>
            <a:r>
              <a:rPr kumimoji="1" lang="zh-CN" altLang="en-US" sz="2800" b="1" baseline="0" noProof="0" dirty="0">
                <a:solidFill>
                  <a:schemeClr val="bg2"/>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rPr>
              <a:t>⒉女王伊丽莎白二世如果反对，</a:t>
            </a:r>
            <a:r>
              <a:rPr lang="zh-CN" altLang="en-US" sz="2800">
                <a:solidFill>
                  <a:schemeClr val="bg2"/>
                </a:solidFill>
                <a:uFillTx/>
                <a:ea typeface="华文新魏" panose="02010800040101010101" pitchFamily="2" charset="-122"/>
                <a:sym typeface="+mn-ea"/>
              </a:rPr>
              <a:t>特雷莎·梅</a:t>
            </a:r>
            <a:r>
              <a:rPr kumimoji="1" lang="zh-CN" altLang="en-US" sz="2800" b="1" baseline="0" noProof="0" dirty="0">
                <a:solidFill>
                  <a:schemeClr val="bg2"/>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rPr>
              <a:t>会不会为此改变主意？为什么？</a:t>
            </a:r>
            <a:endParaRPr kumimoji="1" lang="zh-CN" altLang="en-US" sz="2800" b="1" baseline="0" noProof="0" dirty="0">
              <a:solidFill>
                <a:schemeClr val="bg2"/>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endParaRPr>
          </a:p>
          <a:p>
            <a:pPr marR="0" defTabSz="914400">
              <a:buClrTx/>
              <a:buSzTx/>
              <a:buFontTx/>
              <a:buNone/>
              <a:defRPr/>
            </a:pPr>
            <a:r>
              <a:rPr kumimoji="1" lang="zh-CN" altLang="en-US" sz="2800" b="1" baseline="0" noProof="0" dirty="0">
                <a:solidFill>
                  <a:schemeClr val="tx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rPr>
              <a:t>答：不会。首相掌握行政大权，不对国王负责。</a:t>
            </a:r>
            <a:endParaRPr kumimoji="1" lang="zh-CN" altLang="en-US" sz="2800" b="1" baseline="0" noProof="0" dirty="0">
              <a:solidFill>
                <a:schemeClr val="tx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endParaRPr>
          </a:p>
          <a:p>
            <a:pPr marR="0" defTabSz="914400">
              <a:buClrTx/>
              <a:buSzTx/>
              <a:buFontTx/>
              <a:buNone/>
              <a:defRPr/>
            </a:pPr>
            <a:r>
              <a:rPr kumimoji="1" lang="zh-CN" altLang="en-US" sz="2800" b="1" baseline="0" noProof="0" dirty="0">
                <a:solidFill>
                  <a:schemeClr val="bg2"/>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rPr>
              <a:t>⒊议会中大多数极力反对，结果又会如何？</a:t>
            </a:r>
            <a:endParaRPr kumimoji="1" lang="zh-CN" altLang="en-US" sz="2800" b="1" baseline="0" noProof="0" dirty="0">
              <a:solidFill>
                <a:schemeClr val="bg2"/>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endParaRPr>
          </a:p>
          <a:p>
            <a:pPr marR="0" defTabSz="914400">
              <a:buClrTx/>
              <a:buSzTx/>
              <a:buFontTx/>
              <a:buNone/>
              <a:defRPr/>
            </a:pPr>
            <a:r>
              <a:rPr kumimoji="1" lang="zh-CN" altLang="en-US" sz="2800" b="1" baseline="0" noProof="0" dirty="0">
                <a:solidFill>
                  <a:schemeClr val="tx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rPr>
              <a:t>答：议会可以通过对政府的不信任案，要求内阁下台；内阁要么下台，要么宣布解散下院，重新选举。</a:t>
            </a:r>
            <a:endParaRPr kumimoji="1" lang="zh-CN" altLang="en-US" sz="2800" b="1" baseline="0" noProof="0" dirty="0">
              <a:solidFill>
                <a:schemeClr val="tx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cs typeface="+mn-cs"/>
            </a:endParaRPr>
          </a:p>
        </p:txBody>
      </p:sp>
      <p:sp>
        <p:nvSpPr>
          <p:cNvPr id="37894" name="WordArt 6"/>
          <p:cNvSpPr>
            <a:spLocks noTextEdit="1"/>
          </p:cNvSpPr>
          <p:nvPr/>
        </p:nvSpPr>
        <p:spPr>
          <a:xfrm>
            <a:off x="15240" y="-208280"/>
            <a:ext cx="2743200" cy="723900"/>
          </a:xfrm>
          <a:prstGeom prst="rect">
            <a:avLst/>
          </a:prstGeom>
        </p:spPr>
        <p:txBody>
          <a:bodyPr wrap="none" fromWordArt="1">
            <a:prstTxWarp prst="textPlain">
              <a:avLst>
                <a:gd name="adj" fmla="val 50000"/>
              </a:avLst>
            </a:prstTxWarp>
            <a:normAutofit fontScale="70000"/>
          </a:bodyPr>
          <a:p>
            <a:pPr algn="ctr" eaLnBrk="0" hangingPunct="0"/>
            <a:r>
              <a:rPr lang="zh-CN" altLang="en-US" sz="5400" b="1">
                <a:ln w="12700" cap="flat" cmpd="sng">
                  <a:solidFill>
                    <a:srgbClr val="FFFF00"/>
                  </a:solidFill>
                  <a:prstDash val="solid"/>
                  <a:headEnd type="none" w="med" len="med"/>
                  <a:tailEnd type="none" w="med" len="med"/>
                </a:ln>
                <a:solidFill>
                  <a:srgbClr val="FF0000"/>
                </a:solidFill>
                <a:effectLst>
                  <a:outerShdw dist="35921" dir="2699999" sy="50000" kx="2115830" algn="bl" rotWithShape="0">
                    <a:srgbClr val="C0C0C0">
                      <a:alpha val="79999"/>
                    </a:srgbClr>
                  </a:outerShdw>
                </a:effectLst>
                <a:latin typeface="华文行楷" panose="02010800040101010101" charset="-122"/>
                <a:ea typeface="华文行楷" panose="02010800040101010101" charset="-122"/>
              </a:rPr>
              <a:t>合作探究</a:t>
            </a:r>
            <a:endParaRPr lang="zh-CN" altLang="en-US" sz="5400" b="1">
              <a:ln w="12700" cap="flat" cmpd="sng">
                <a:solidFill>
                  <a:srgbClr val="FFFF00"/>
                </a:solidFill>
                <a:prstDash val="solid"/>
                <a:headEnd type="none" w="med" len="med"/>
                <a:tailEnd type="none" w="med" len="med"/>
              </a:ln>
              <a:solidFill>
                <a:srgbClr val="FF0000"/>
              </a:solidFill>
              <a:effectLst>
                <a:outerShdw dist="35921" dir="2699999" sy="50000" kx="2115830" algn="bl" rotWithShape="0">
                  <a:srgbClr val="C0C0C0">
                    <a:alpha val="79999"/>
                  </a:srgbClr>
                </a:outerShdw>
              </a:effectLst>
              <a:latin typeface="华文行楷" panose="02010800040101010101" charset="-122"/>
              <a:ea typeface="华文行楷" panose="02010800040101010101"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7894"/>
                                        </p:tgtEl>
                                        <p:attrNameLst>
                                          <p:attrName>style.visibility</p:attrName>
                                        </p:attrNameLst>
                                      </p:cBhvr>
                                      <p:to>
                                        <p:strVal val="visible"/>
                                      </p:to>
                                    </p:set>
                                    <p:anim calcmode="lin" valueType="num">
                                      <p:cBhvr additive="base">
                                        <p:cTn id="7" dur="500" fill="hold"/>
                                        <p:tgtEl>
                                          <p:spTgt spid="37894"/>
                                        </p:tgtEl>
                                        <p:attrNameLst>
                                          <p:attrName>ppt_x</p:attrName>
                                        </p:attrNameLst>
                                      </p:cBhvr>
                                      <p:tavLst>
                                        <p:tav tm="0">
                                          <p:val>
                                            <p:strVal val="#ppt_x"/>
                                          </p:val>
                                        </p:tav>
                                        <p:tav tm="100000">
                                          <p:val>
                                            <p:strVal val="#ppt_x"/>
                                          </p:val>
                                        </p:tav>
                                      </p:tavLst>
                                    </p:anim>
                                    <p:anim calcmode="lin" valueType="num">
                                      <p:cBhvr additive="base">
                                        <p:cTn id="8" dur="500" fill="hold"/>
                                        <p:tgtEl>
                                          <p:spTgt spid="378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23939">
                                            <p:txEl>
                                              <p:pRg st="0" end="0"/>
                                            </p:txEl>
                                          </p:spTgt>
                                        </p:tgtEl>
                                        <p:attrNameLst>
                                          <p:attrName>style.visibility</p:attrName>
                                        </p:attrNameLst>
                                      </p:cBhvr>
                                      <p:to>
                                        <p:strVal val="visible"/>
                                      </p:to>
                                    </p:set>
                                    <p:anim calcmode="lin" valueType="num">
                                      <p:cBhvr additive="base">
                                        <p:cTn id="13" dur="500" fill="hold"/>
                                        <p:tgtEl>
                                          <p:spTgt spid="4239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2393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23939">
                                            <p:txEl>
                                              <p:pRg st="1" end="1"/>
                                            </p:txEl>
                                          </p:spTgt>
                                        </p:tgtEl>
                                        <p:attrNameLst>
                                          <p:attrName>style.visibility</p:attrName>
                                        </p:attrNameLst>
                                      </p:cBhvr>
                                      <p:to>
                                        <p:strVal val="visible"/>
                                      </p:to>
                                    </p:set>
                                    <p:anim calcmode="lin" valueType="num">
                                      <p:cBhvr additive="base">
                                        <p:cTn id="17" dur="500" fill="hold"/>
                                        <p:tgtEl>
                                          <p:spTgt spid="42393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23939">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23939">
                                            <p:txEl>
                                              <p:pRg st="2" end="2"/>
                                            </p:txEl>
                                          </p:spTgt>
                                        </p:tgtEl>
                                        <p:attrNameLst>
                                          <p:attrName>style.visibility</p:attrName>
                                        </p:attrNameLst>
                                      </p:cBhvr>
                                      <p:to>
                                        <p:strVal val="visible"/>
                                      </p:to>
                                    </p:set>
                                    <p:anim calcmode="lin" valueType="num">
                                      <p:cBhvr additive="base">
                                        <p:cTn id="21" dur="500" fill="hold"/>
                                        <p:tgtEl>
                                          <p:spTgt spid="423939">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23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23939">
                                            <p:txEl>
                                              <p:pRg st="3" end="3"/>
                                            </p:txEl>
                                          </p:spTgt>
                                        </p:tgtEl>
                                        <p:attrNameLst>
                                          <p:attrName>style.visibility</p:attrName>
                                        </p:attrNameLst>
                                      </p:cBhvr>
                                      <p:to>
                                        <p:strVal val="visible"/>
                                      </p:to>
                                    </p:set>
                                    <p:anim calcmode="lin" valueType="num">
                                      <p:cBhvr additive="base">
                                        <p:cTn id="27" dur="500" fill="hold"/>
                                        <p:tgtEl>
                                          <p:spTgt spid="423939">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23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23939">
                                            <p:txEl>
                                              <p:pRg st="4" end="4"/>
                                            </p:txEl>
                                          </p:spTgt>
                                        </p:tgtEl>
                                        <p:attrNameLst>
                                          <p:attrName>style.visibility</p:attrName>
                                        </p:attrNameLst>
                                      </p:cBhvr>
                                      <p:to>
                                        <p:strVal val="visible"/>
                                      </p:to>
                                    </p:set>
                                    <p:anim calcmode="lin" valueType="num">
                                      <p:cBhvr additive="base">
                                        <p:cTn id="33" dur="500" fill="hold"/>
                                        <p:tgtEl>
                                          <p:spTgt spid="423939">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23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23939">
                                            <p:txEl>
                                              <p:pRg st="5" end="5"/>
                                            </p:txEl>
                                          </p:spTgt>
                                        </p:tgtEl>
                                        <p:attrNameLst>
                                          <p:attrName>style.visibility</p:attrName>
                                        </p:attrNameLst>
                                      </p:cBhvr>
                                      <p:to>
                                        <p:strVal val="visible"/>
                                      </p:to>
                                    </p:set>
                                    <p:anim calcmode="lin" valueType="num">
                                      <p:cBhvr additive="base">
                                        <p:cTn id="39" dur="500" fill="hold"/>
                                        <p:tgtEl>
                                          <p:spTgt spid="423939">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23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23939">
                                            <p:txEl>
                                              <p:pRg st="6" end="6"/>
                                            </p:txEl>
                                          </p:spTgt>
                                        </p:tgtEl>
                                        <p:attrNameLst>
                                          <p:attrName>style.visibility</p:attrName>
                                        </p:attrNameLst>
                                      </p:cBhvr>
                                      <p:to>
                                        <p:strVal val="visible"/>
                                      </p:to>
                                    </p:set>
                                    <p:anim calcmode="lin" valueType="num">
                                      <p:cBhvr additive="base">
                                        <p:cTn id="45" dur="500" fill="hold"/>
                                        <p:tgtEl>
                                          <p:spTgt spid="423939">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239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423939">
                                            <p:txEl>
                                              <p:pRg st="7" end="7"/>
                                            </p:txEl>
                                          </p:spTgt>
                                        </p:tgtEl>
                                        <p:attrNameLst>
                                          <p:attrName>style.visibility</p:attrName>
                                        </p:attrNameLst>
                                      </p:cBhvr>
                                      <p:to>
                                        <p:strVal val="visible"/>
                                      </p:to>
                                    </p:set>
                                    <p:anim calcmode="lin" valueType="num">
                                      <p:cBhvr additive="base">
                                        <p:cTn id="51" dur="500" fill="hold"/>
                                        <p:tgtEl>
                                          <p:spTgt spid="423939">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239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423939">
                                            <p:txEl>
                                              <p:pRg st="8" end="8"/>
                                            </p:txEl>
                                          </p:spTgt>
                                        </p:tgtEl>
                                        <p:attrNameLst>
                                          <p:attrName>style.visibility</p:attrName>
                                        </p:attrNameLst>
                                      </p:cBhvr>
                                      <p:to>
                                        <p:strVal val="visible"/>
                                      </p:to>
                                    </p:set>
                                    <p:anim calcmode="lin" valueType="num">
                                      <p:cBhvr additive="base">
                                        <p:cTn id="57" dur="500" fill="hold"/>
                                        <p:tgtEl>
                                          <p:spTgt spid="423939">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2393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ang="2700000" scaled="0"/>
        </a:gradFill>
        <a:effectLst/>
      </p:bgPr>
    </p:bg>
    <p:spTree>
      <p:nvGrpSpPr>
        <p:cNvPr id="1" name=""/>
        <p:cNvGrpSpPr/>
        <p:nvPr/>
      </p:nvGrpSpPr>
      <p:grpSpPr/>
      <p:sp>
        <p:nvSpPr>
          <p:cNvPr id="44035" name="文本框 44034"/>
          <p:cNvSpPr txBox="1"/>
          <p:nvPr/>
        </p:nvSpPr>
        <p:spPr>
          <a:xfrm>
            <a:off x="2133600" y="838200"/>
            <a:ext cx="4648200" cy="521970"/>
          </a:xfrm>
          <a:prstGeom prst="rect">
            <a:avLst/>
          </a:prstGeom>
          <a:noFill/>
          <a:ln w="9525">
            <a:noFill/>
          </a:ln>
        </p:spPr>
        <p:txBody>
          <a:bodyPr>
            <a:spAutoFit/>
          </a:bodyPr>
          <a:p>
            <a:pPr>
              <a:spcBef>
                <a:spcPct val="50000"/>
              </a:spcBef>
            </a:pPr>
            <a:r>
              <a:rPr lang="en-US" altLang="zh-CN" sz="2800" b="1" dirty="0">
                <a:solidFill>
                  <a:srgbClr val="FFFF00"/>
                </a:solidFill>
                <a:latin typeface="黑体" panose="02010609060101010101" charset="-122"/>
                <a:ea typeface="黑体" panose="02010609060101010101" charset="-122"/>
              </a:rPr>
              <a:t>1</a:t>
            </a:r>
            <a:r>
              <a:rPr lang="zh-CN" altLang="en-US" sz="2800" b="1" dirty="0">
                <a:solidFill>
                  <a:srgbClr val="FFFF00"/>
                </a:solidFill>
                <a:latin typeface="黑体" panose="02010609060101010101" charset="-122"/>
                <a:ea typeface="黑体" panose="02010609060101010101" charset="-122"/>
              </a:rPr>
              <a:t>、君主立宪制的确立</a:t>
            </a:r>
            <a:r>
              <a:rPr lang="en-US" altLang="zh-CN" sz="2800" b="1">
                <a:solidFill>
                  <a:srgbClr val="FFFF00"/>
                </a:solidFill>
                <a:latin typeface="黑体" panose="02010609060101010101" charset="-122"/>
                <a:ea typeface="黑体" panose="02010609060101010101" charset="-122"/>
              </a:rPr>
              <a:t>——</a:t>
            </a:r>
            <a:endParaRPr lang="en-US" altLang="zh-CN" sz="2800" b="1">
              <a:solidFill>
                <a:srgbClr val="FFFF00"/>
              </a:solidFill>
              <a:latin typeface="黑体" panose="02010609060101010101" charset="-122"/>
              <a:ea typeface="黑体" panose="02010609060101010101" charset="-122"/>
            </a:endParaRPr>
          </a:p>
        </p:txBody>
      </p:sp>
      <p:sp>
        <p:nvSpPr>
          <p:cNvPr id="44036" name="文本框 44035"/>
          <p:cNvSpPr txBox="1"/>
          <p:nvPr/>
        </p:nvSpPr>
        <p:spPr>
          <a:xfrm>
            <a:off x="6324600" y="838200"/>
            <a:ext cx="4038600" cy="521970"/>
          </a:xfrm>
          <a:prstGeom prst="rect">
            <a:avLst/>
          </a:prstGeom>
          <a:noFill/>
          <a:ln w="9525">
            <a:noFill/>
          </a:ln>
        </p:spPr>
        <p:txBody>
          <a:bodyPr>
            <a:spAutoFit/>
          </a:bodyPr>
          <a:p>
            <a:pPr>
              <a:spcBef>
                <a:spcPct val="50000"/>
              </a:spcBef>
            </a:pPr>
            <a:r>
              <a:rPr lang="en-US" altLang="zh-CN" sz="2800" b="1" dirty="0">
                <a:solidFill>
                  <a:schemeClr val="bg1"/>
                </a:solidFill>
                <a:latin typeface="黑体" panose="02010609060101010101" charset="-122"/>
                <a:ea typeface="黑体" panose="02010609060101010101" charset="-122"/>
              </a:rPr>
              <a:t>1689</a:t>
            </a:r>
            <a:r>
              <a:rPr lang="zh-CN" altLang="en-US" sz="2800" b="1" dirty="0">
                <a:solidFill>
                  <a:schemeClr val="bg1"/>
                </a:solidFill>
                <a:latin typeface="黑体" panose="02010609060101010101" charset="-122"/>
                <a:ea typeface="黑体" panose="02010609060101010101" charset="-122"/>
              </a:rPr>
              <a:t>年</a:t>
            </a:r>
            <a:r>
              <a:rPr lang="en-US" altLang="zh-CN" sz="2800" b="1" dirty="0">
                <a:solidFill>
                  <a:schemeClr val="bg1"/>
                </a:solidFill>
                <a:latin typeface="黑体" panose="02010609060101010101" charset="-122"/>
                <a:ea typeface="黑体" panose="02010609060101010101" charset="-122"/>
              </a:rPr>
              <a:t>《</a:t>
            </a:r>
            <a:r>
              <a:rPr lang="zh-CN" altLang="en-US" sz="2800" b="1" dirty="0">
                <a:solidFill>
                  <a:schemeClr val="bg1"/>
                </a:solidFill>
                <a:latin typeface="黑体" panose="02010609060101010101" charset="-122"/>
                <a:ea typeface="黑体" panose="02010609060101010101" charset="-122"/>
              </a:rPr>
              <a:t>权利法案</a:t>
            </a:r>
            <a:r>
              <a:rPr lang="en-US" altLang="zh-CN" sz="2800" b="1">
                <a:solidFill>
                  <a:schemeClr val="bg1"/>
                </a:solidFill>
                <a:latin typeface="黑体" panose="02010609060101010101" charset="-122"/>
                <a:ea typeface="黑体" panose="02010609060101010101" charset="-122"/>
              </a:rPr>
              <a:t>》</a:t>
            </a:r>
            <a:endParaRPr lang="en-US" altLang="zh-CN" sz="2800" b="1">
              <a:solidFill>
                <a:schemeClr val="bg1"/>
              </a:solidFill>
              <a:latin typeface="黑体" panose="02010609060101010101" charset="-122"/>
              <a:ea typeface="黑体" panose="02010609060101010101" charset="-122"/>
            </a:endParaRPr>
          </a:p>
        </p:txBody>
      </p:sp>
      <p:sp>
        <p:nvSpPr>
          <p:cNvPr id="44037" name="文本框 44036"/>
          <p:cNvSpPr txBox="1"/>
          <p:nvPr/>
        </p:nvSpPr>
        <p:spPr>
          <a:xfrm>
            <a:off x="2133600" y="1385888"/>
            <a:ext cx="4648200" cy="521970"/>
          </a:xfrm>
          <a:prstGeom prst="rect">
            <a:avLst/>
          </a:prstGeom>
          <a:noFill/>
          <a:ln w="9525">
            <a:noFill/>
          </a:ln>
        </p:spPr>
        <p:txBody>
          <a:bodyPr>
            <a:spAutoFit/>
          </a:bodyPr>
          <a:p>
            <a:pPr>
              <a:spcBef>
                <a:spcPct val="50000"/>
              </a:spcBef>
            </a:pPr>
            <a:r>
              <a:rPr lang="en-US" altLang="zh-CN" sz="2800" b="1" dirty="0">
                <a:solidFill>
                  <a:srgbClr val="FFFF00"/>
                </a:solidFill>
                <a:latin typeface="黑体" panose="02010609060101010101" charset="-122"/>
                <a:ea typeface="黑体" panose="02010609060101010101" charset="-122"/>
              </a:rPr>
              <a:t>2</a:t>
            </a:r>
            <a:r>
              <a:rPr lang="zh-CN" altLang="en-US" sz="2800" b="1" dirty="0">
                <a:solidFill>
                  <a:srgbClr val="FFFF00"/>
                </a:solidFill>
                <a:latin typeface="黑体" panose="02010609060101010101" charset="-122"/>
                <a:ea typeface="黑体" panose="02010609060101010101" charset="-122"/>
              </a:rPr>
              <a:t>、君主立宪制的发展</a:t>
            </a:r>
            <a:r>
              <a:rPr lang="en-US" altLang="zh-CN" sz="2800" b="1">
                <a:solidFill>
                  <a:srgbClr val="FFFF00"/>
                </a:solidFill>
                <a:latin typeface="黑体" panose="02010609060101010101" charset="-122"/>
                <a:ea typeface="黑体" panose="02010609060101010101" charset="-122"/>
              </a:rPr>
              <a:t>——</a:t>
            </a:r>
            <a:endParaRPr lang="en-US" altLang="zh-CN" sz="2800" b="1">
              <a:solidFill>
                <a:srgbClr val="FFFF00"/>
              </a:solidFill>
              <a:latin typeface="黑体" panose="02010609060101010101" charset="-122"/>
              <a:ea typeface="黑体" panose="02010609060101010101" charset="-122"/>
            </a:endParaRPr>
          </a:p>
        </p:txBody>
      </p:sp>
      <p:sp>
        <p:nvSpPr>
          <p:cNvPr id="44038" name="文本框 44037"/>
          <p:cNvSpPr txBox="1"/>
          <p:nvPr/>
        </p:nvSpPr>
        <p:spPr>
          <a:xfrm>
            <a:off x="6324600" y="1385888"/>
            <a:ext cx="4267200" cy="521970"/>
          </a:xfrm>
          <a:prstGeom prst="rect">
            <a:avLst/>
          </a:prstGeom>
          <a:noFill/>
          <a:ln w="9525">
            <a:noFill/>
          </a:ln>
        </p:spPr>
        <p:txBody>
          <a:bodyPr>
            <a:spAutoFit/>
          </a:bodyPr>
          <a:p>
            <a:pPr>
              <a:spcBef>
                <a:spcPct val="50000"/>
              </a:spcBef>
            </a:pPr>
            <a:r>
              <a:rPr lang="en-US" altLang="zh-CN" sz="2800" b="1" dirty="0">
                <a:solidFill>
                  <a:schemeClr val="bg1"/>
                </a:solidFill>
                <a:latin typeface="黑体" panose="02010609060101010101" charset="-122"/>
                <a:ea typeface="黑体" panose="02010609060101010101" charset="-122"/>
              </a:rPr>
              <a:t>1721</a:t>
            </a:r>
            <a:r>
              <a:rPr lang="zh-CN" altLang="en-US" sz="2800" b="1" dirty="0">
                <a:solidFill>
                  <a:schemeClr val="bg1"/>
                </a:solidFill>
                <a:latin typeface="黑体" panose="02010609060101010101" charset="-122"/>
                <a:ea typeface="黑体" panose="02010609060101010101" charset="-122"/>
              </a:rPr>
              <a:t>年责任制内阁的形成</a:t>
            </a:r>
            <a:endParaRPr lang="zh-CN" altLang="en-US" sz="2800" b="1" dirty="0">
              <a:solidFill>
                <a:schemeClr val="bg1"/>
              </a:solidFill>
              <a:latin typeface="黑体" panose="02010609060101010101" charset="-122"/>
              <a:ea typeface="黑体" panose="02010609060101010101" charset="-122"/>
            </a:endParaRPr>
          </a:p>
        </p:txBody>
      </p:sp>
      <p:sp>
        <p:nvSpPr>
          <p:cNvPr id="44042" name="文本框 44041"/>
          <p:cNvSpPr txBox="1"/>
          <p:nvPr/>
        </p:nvSpPr>
        <p:spPr>
          <a:xfrm>
            <a:off x="2133600" y="1981200"/>
            <a:ext cx="4648200" cy="521970"/>
          </a:xfrm>
          <a:prstGeom prst="rect">
            <a:avLst/>
          </a:prstGeom>
          <a:noFill/>
          <a:ln w="9525">
            <a:noFill/>
          </a:ln>
        </p:spPr>
        <p:txBody>
          <a:bodyPr>
            <a:spAutoFit/>
          </a:bodyPr>
          <a:p>
            <a:pPr>
              <a:spcBef>
                <a:spcPct val="50000"/>
              </a:spcBef>
            </a:pPr>
            <a:r>
              <a:rPr lang="en-US" altLang="zh-CN" sz="2800" b="1" dirty="0">
                <a:solidFill>
                  <a:srgbClr val="FFFF00"/>
                </a:solidFill>
                <a:latin typeface="黑体" panose="02010609060101010101" charset="-122"/>
                <a:ea typeface="黑体" panose="02010609060101010101" charset="-122"/>
              </a:rPr>
              <a:t>3</a:t>
            </a:r>
            <a:r>
              <a:rPr lang="zh-CN" altLang="en-US" sz="2800" b="1" dirty="0">
                <a:solidFill>
                  <a:srgbClr val="FFFF00"/>
                </a:solidFill>
                <a:latin typeface="黑体" panose="02010609060101010101" charset="-122"/>
                <a:ea typeface="黑体" panose="02010609060101010101" charset="-122"/>
              </a:rPr>
              <a:t>、君主立宪制的完善</a:t>
            </a:r>
            <a:r>
              <a:rPr lang="en-US" altLang="zh-CN" sz="2800" b="1">
                <a:solidFill>
                  <a:srgbClr val="FFFF00"/>
                </a:solidFill>
                <a:latin typeface="黑体" panose="02010609060101010101" charset="-122"/>
                <a:ea typeface="黑体" panose="02010609060101010101" charset="-122"/>
              </a:rPr>
              <a:t>——</a:t>
            </a:r>
            <a:endParaRPr lang="en-US" altLang="zh-CN" sz="2800" b="1">
              <a:solidFill>
                <a:srgbClr val="FFFF00"/>
              </a:solidFill>
              <a:latin typeface="黑体" panose="02010609060101010101" charset="-122"/>
              <a:ea typeface="黑体" panose="02010609060101010101" charset="-122"/>
            </a:endParaRPr>
          </a:p>
        </p:txBody>
      </p:sp>
      <p:sp>
        <p:nvSpPr>
          <p:cNvPr id="44044" name="文本框 44043"/>
          <p:cNvSpPr txBox="1"/>
          <p:nvPr/>
        </p:nvSpPr>
        <p:spPr>
          <a:xfrm>
            <a:off x="6324600" y="1919288"/>
            <a:ext cx="2819400" cy="521970"/>
          </a:xfrm>
          <a:prstGeom prst="rect">
            <a:avLst/>
          </a:prstGeom>
          <a:noFill/>
          <a:ln w="9525">
            <a:noFill/>
          </a:ln>
        </p:spPr>
        <p:txBody>
          <a:bodyPr>
            <a:spAutoFit/>
          </a:bodyPr>
          <a:p>
            <a:pPr>
              <a:spcBef>
                <a:spcPct val="50000"/>
              </a:spcBef>
            </a:pPr>
            <a:r>
              <a:rPr lang="en-US" altLang="zh-CN" sz="2800" b="1" dirty="0">
                <a:solidFill>
                  <a:schemeClr val="bg1"/>
                </a:solidFill>
                <a:latin typeface="黑体" panose="02010609060101010101" charset="-122"/>
                <a:ea typeface="黑体" panose="02010609060101010101" charset="-122"/>
              </a:rPr>
              <a:t>1832</a:t>
            </a:r>
            <a:r>
              <a:rPr lang="zh-CN" altLang="en-US" sz="2800" b="1" dirty="0">
                <a:solidFill>
                  <a:schemeClr val="bg1"/>
                </a:solidFill>
                <a:latin typeface="黑体" panose="02010609060101010101" charset="-122"/>
                <a:ea typeface="黑体" panose="02010609060101010101" charset="-122"/>
              </a:rPr>
              <a:t>年议会改革</a:t>
            </a:r>
            <a:endParaRPr lang="zh-CN" altLang="en-US" sz="2800" b="1" dirty="0">
              <a:solidFill>
                <a:schemeClr val="bg1"/>
              </a:solidFill>
              <a:latin typeface="黑体" panose="02010609060101010101" charset="-122"/>
              <a:ea typeface="黑体" panose="02010609060101010101" charset="-122"/>
            </a:endParaRPr>
          </a:p>
        </p:txBody>
      </p:sp>
      <p:sp>
        <p:nvSpPr>
          <p:cNvPr id="44045" name="文本框 44044"/>
          <p:cNvSpPr txBox="1"/>
          <p:nvPr/>
        </p:nvSpPr>
        <p:spPr>
          <a:xfrm>
            <a:off x="2154238" y="3457576"/>
            <a:ext cx="8208962" cy="460375"/>
          </a:xfrm>
          <a:prstGeom prst="rect">
            <a:avLst/>
          </a:prstGeom>
          <a:noFill/>
          <a:ln w="9525">
            <a:noFill/>
          </a:ln>
        </p:spPr>
        <p:txBody>
          <a:bodyPr anchor="ctr">
            <a:spAutoFit/>
          </a:bodyPr>
          <a:p>
            <a:r>
              <a:rPr lang="en-US" altLang="zh-CN" sz="2400" b="1" dirty="0">
                <a:solidFill>
                  <a:schemeClr val="bg1"/>
                </a:solidFill>
                <a:latin typeface="黑体" panose="02010609060101010101" charset="-122"/>
                <a:ea typeface="黑体" panose="02010609060101010101" charset="-122"/>
              </a:rPr>
              <a:t>        </a:t>
            </a:r>
            <a:r>
              <a:rPr lang="zh-CN" altLang="x-none" sz="2400" b="1" dirty="0">
                <a:solidFill>
                  <a:schemeClr val="bg1"/>
                </a:solidFill>
                <a:latin typeface="黑体" panose="02010609060101010101" charset="-122"/>
                <a:ea typeface="黑体" panose="02010609060101010101" charset="-122"/>
              </a:rPr>
              <a:t>以后，            要求扩大政治权利。</a:t>
            </a:r>
            <a:endParaRPr lang="zh-CN" altLang="x-none" sz="2400" b="1" dirty="0">
              <a:solidFill>
                <a:schemeClr val="bg1"/>
              </a:solidFill>
              <a:latin typeface="黑体" panose="02010609060101010101" charset="-122"/>
              <a:ea typeface="黑体" panose="02010609060101010101" charset="-122"/>
            </a:endParaRPr>
          </a:p>
        </p:txBody>
      </p:sp>
      <p:sp>
        <p:nvSpPr>
          <p:cNvPr id="44046" name="文本框 44045"/>
          <p:cNvSpPr txBox="1"/>
          <p:nvPr/>
        </p:nvSpPr>
        <p:spPr>
          <a:xfrm>
            <a:off x="2209800" y="5773103"/>
            <a:ext cx="7315200" cy="829945"/>
          </a:xfrm>
          <a:prstGeom prst="rect">
            <a:avLst/>
          </a:prstGeom>
          <a:noFill/>
          <a:ln w="9525">
            <a:noFill/>
          </a:ln>
        </p:spPr>
        <p:txBody>
          <a:bodyPr anchor="ctr">
            <a:spAutoFit/>
          </a:bodyPr>
          <a:p>
            <a:r>
              <a:rPr lang="zh-CN" altLang="x-none" sz="2400" b="1" dirty="0">
                <a:solidFill>
                  <a:schemeClr val="bg1"/>
                </a:solidFill>
                <a:latin typeface="黑体" panose="02010609060101010101" charset="-122"/>
                <a:ea typeface="黑体" panose="02010609060101010101" charset="-122"/>
              </a:rPr>
              <a:t>扩大了</a:t>
            </a:r>
            <a:r>
              <a:rPr lang="en-US" altLang="zh-CN" sz="2400" b="1" dirty="0">
                <a:solidFill>
                  <a:schemeClr val="bg1"/>
                </a:solidFill>
                <a:latin typeface="黑体" panose="02010609060101010101" charset="-122"/>
                <a:ea typeface="黑体" panose="02010609060101010101" charset="-122"/>
              </a:rPr>
              <a:t>                </a:t>
            </a:r>
            <a:r>
              <a:rPr lang="zh-CN" altLang="x-none" sz="2400" b="1" dirty="0">
                <a:solidFill>
                  <a:schemeClr val="bg1"/>
                </a:solidFill>
                <a:latin typeface="黑体" panose="02010609060101010101" charset="-122"/>
                <a:ea typeface="黑体" panose="02010609060101010101" charset="-122"/>
              </a:rPr>
              <a:t>的政治权利</a:t>
            </a:r>
            <a:r>
              <a:rPr lang="zh-CN" altLang="en-US" sz="2400" b="1" dirty="0">
                <a:solidFill>
                  <a:schemeClr val="bg1"/>
                </a:solidFill>
                <a:latin typeface="黑体" panose="02010609060101010101" charset="-122"/>
                <a:ea typeface="黑体" panose="02010609060101010101" charset="-122"/>
              </a:rPr>
              <a:t>，</a:t>
            </a:r>
            <a:r>
              <a:rPr lang="zh-CN" altLang="x-none" sz="2400" b="1" dirty="0">
                <a:solidFill>
                  <a:schemeClr val="bg1"/>
                </a:solidFill>
                <a:latin typeface="黑体" panose="02010609060101010101" charset="-122"/>
                <a:ea typeface="黑体" panose="02010609060101010101" charset="-122"/>
              </a:rPr>
              <a:t>进一步促进了工业资本主义发展</a:t>
            </a:r>
            <a:r>
              <a:rPr lang="zh-CN" altLang="en-US" sz="2400" b="1" dirty="0">
                <a:solidFill>
                  <a:schemeClr val="bg1"/>
                </a:solidFill>
                <a:latin typeface="黑体" panose="02010609060101010101" charset="-122"/>
                <a:ea typeface="黑体" panose="02010609060101010101" charset="-122"/>
              </a:rPr>
              <a:t>。</a:t>
            </a:r>
            <a:endParaRPr lang="zh-CN" altLang="x-none" sz="2400" b="1" dirty="0">
              <a:solidFill>
                <a:schemeClr val="bg1"/>
              </a:solidFill>
              <a:latin typeface="黑体" panose="02010609060101010101" charset="-122"/>
              <a:ea typeface="黑体" panose="02010609060101010101" charset="-122"/>
            </a:endParaRPr>
          </a:p>
        </p:txBody>
      </p:sp>
      <p:sp>
        <p:nvSpPr>
          <p:cNvPr id="44047" name="文本框 44046"/>
          <p:cNvSpPr txBox="1"/>
          <p:nvPr/>
        </p:nvSpPr>
        <p:spPr>
          <a:xfrm>
            <a:off x="1981200" y="4570413"/>
            <a:ext cx="7435850" cy="460375"/>
          </a:xfrm>
          <a:prstGeom prst="rect">
            <a:avLst/>
          </a:prstGeom>
          <a:noFill/>
          <a:ln w="9525">
            <a:noFill/>
          </a:ln>
        </p:spPr>
        <p:txBody>
          <a:bodyPr anchor="ctr">
            <a:spAutoFit/>
          </a:bodyPr>
          <a:p>
            <a:r>
              <a:rPr lang="zh-CN" altLang="x-none" sz="2400" b="1" dirty="0">
                <a:solidFill>
                  <a:schemeClr val="bg1"/>
                </a:solidFill>
                <a:latin typeface="黑体" panose="02010609060101010101" charset="-122"/>
                <a:ea typeface="黑体" panose="02010609060101010101" charset="-122"/>
              </a:rPr>
              <a:t>            获得了更多的议席</a:t>
            </a:r>
            <a:r>
              <a:rPr lang="zh-CN" altLang="en-US" sz="2400" b="1" dirty="0">
                <a:solidFill>
                  <a:schemeClr val="bg1"/>
                </a:solidFill>
                <a:latin typeface="黑体" panose="02010609060101010101" charset="-122"/>
                <a:ea typeface="黑体" panose="02010609060101010101" charset="-122"/>
              </a:rPr>
              <a:t>。</a:t>
            </a:r>
            <a:endParaRPr lang="zh-CN" altLang="x-none" sz="2400" b="1" dirty="0">
              <a:solidFill>
                <a:schemeClr val="bg1"/>
              </a:solidFill>
              <a:latin typeface="黑体" panose="02010609060101010101" charset="-122"/>
              <a:ea typeface="黑体" panose="02010609060101010101" charset="-122"/>
            </a:endParaRPr>
          </a:p>
        </p:txBody>
      </p:sp>
      <p:sp>
        <p:nvSpPr>
          <p:cNvPr id="44048" name="矩形 44047"/>
          <p:cNvSpPr/>
          <p:nvPr/>
        </p:nvSpPr>
        <p:spPr>
          <a:xfrm>
            <a:off x="1917700" y="2884488"/>
            <a:ext cx="3187700" cy="460375"/>
          </a:xfrm>
          <a:prstGeom prst="rect">
            <a:avLst/>
          </a:prstGeom>
          <a:noFill/>
          <a:ln w="9525">
            <a:noFill/>
          </a:ln>
        </p:spPr>
        <p:txBody>
          <a:bodyPr>
            <a:spAutoFit/>
          </a:bodyPr>
          <a:p>
            <a:r>
              <a:rPr lang="zh-CN" altLang="en-US" sz="2400" b="1" dirty="0">
                <a:solidFill>
                  <a:schemeClr val="bg1"/>
                </a:solidFill>
                <a:latin typeface="黑体" panose="02010609060101010101" charset="-122"/>
                <a:ea typeface="黑体" panose="02010609060101010101" charset="-122"/>
              </a:rPr>
              <a:t>（</a:t>
            </a:r>
            <a:r>
              <a:rPr lang="zh-CN" altLang="x-none" sz="2400" b="1" dirty="0">
                <a:solidFill>
                  <a:schemeClr val="bg1"/>
                </a:solidFill>
                <a:latin typeface="黑体" panose="02010609060101010101" charset="-122"/>
                <a:ea typeface="黑体" panose="02010609060101010101" charset="-122"/>
              </a:rPr>
              <a:t>1</a:t>
            </a:r>
            <a:r>
              <a:rPr lang="zh-CN" altLang="en-US" sz="2400" b="1" dirty="0">
                <a:solidFill>
                  <a:schemeClr val="bg1"/>
                </a:solidFill>
                <a:latin typeface="黑体" panose="02010609060101010101" charset="-122"/>
                <a:ea typeface="黑体" panose="02010609060101010101" charset="-122"/>
              </a:rPr>
              <a:t>）</a:t>
            </a:r>
            <a:r>
              <a:rPr lang="zh-CN" altLang="x-none" sz="2400" b="1" dirty="0">
                <a:solidFill>
                  <a:schemeClr val="bg1"/>
                </a:solidFill>
                <a:latin typeface="黑体" panose="02010609060101010101" charset="-122"/>
                <a:ea typeface="黑体" panose="02010609060101010101" charset="-122"/>
              </a:rPr>
              <a:t>改革的原因：</a:t>
            </a:r>
            <a:endParaRPr lang="zh-CN" altLang="en-US" sz="2400" b="1" dirty="0">
              <a:solidFill>
                <a:schemeClr val="bg1"/>
              </a:solidFill>
              <a:latin typeface="黑体" panose="02010609060101010101" charset="-122"/>
              <a:ea typeface="黑体" panose="02010609060101010101" charset="-122"/>
            </a:endParaRPr>
          </a:p>
        </p:txBody>
      </p:sp>
      <p:sp>
        <p:nvSpPr>
          <p:cNvPr id="44049" name="矩形 44048"/>
          <p:cNvSpPr/>
          <p:nvPr/>
        </p:nvSpPr>
        <p:spPr>
          <a:xfrm>
            <a:off x="1905000" y="4067175"/>
            <a:ext cx="3187700" cy="460375"/>
          </a:xfrm>
          <a:prstGeom prst="rect">
            <a:avLst/>
          </a:prstGeom>
          <a:noFill/>
          <a:ln w="9525">
            <a:noFill/>
          </a:ln>
        </p:spPr>
        <p:txBody>
          <a:bodyPr>
            <a:spAutoFit/>
          </a:bodyPr>
          <a:p>
            <a:r>
              <a:rPr lang="zh-CN" altLang="en-US" sz="2400" b="1" dirty="0">
                <a:solidFill>
                  <a:schemeClr val="bg1"/>
                </a:solidFill>
                <a:latin typeface="黑体" panose="02010609060101010101" charset="-122"/>
                <a:ea typeface="黑体" panose="02010609060101010101" charset="-122"/>
              </a:rPr>
              <a:t>（</a:t>
            </a:r>
            <a:r>
              <a:rPr lang="en-US" altLang="x-none" sz="2400" b="1">
                <a:solidFill>
                  <a:schemeClr val="bg1"/>
                </a:solidFill>
                <a:latin typeface="黑体" panose="02010609060101010101" charset="-122"/>
                <a:ea typeface="黑体" panose="02010609060101010101" charset="-122"/>
              </a:rPr>
              <a:t>2</a:t>
            </a:r>
            <a:r>
              <a:rPr lang="zh-CN" altLang="en-US" sz="2400" b="1" dirty="0">
                <a:solidFill>
                  <a:schemeClr val="bg1"/>
                </a:solidFill>
                <a:latin typeface="黑体" panose="02010609060101010101" charset="-122"/>
                <a:ea typeface="黑体" panose="02010609060101010101" charset="-122"/>
              </a:rPr>
              <a:t>）改</a:t>
            </a:r>
            <a:r>
              <a:rPr lang="zh-CN" altLang="x-none" sz="2400" b="1" dirty="0">
                <a:solidFill>
                  <a:schemeClr val="bg1"/>
                </a:solidFill>
                <a:latin typeface="黑体" panose="02010609060101010101" charset="-122"/>
                <a:ea typeface="黑体" panose="02010609060101010101" charset="-122"/>
              </a:rPr>
              <a:t>革的内容：</a:t>
            </a:r>
            <a:endParaRPr lang="zh-CN" altLang="en-US" sz="2400" b="1" dirty="0">
              <a:solidFill>
                <a:schemeClr val="bg1"/>
              </a:solidFill>
              <a:latin typeface="黑体" panose="02010609060101010101" charset="-122"/>
              <a:ea typeface="黑体" panose="02010609060101010101" charset="-122"/>
            </a:endParaRPr>
          </a:p>
        </p:txBody>
      </p:sp>
      <p:sp>
        <p:nvSpPr>
          <p:cNvPr id="44050" name="矩形 44049"/>
          <p:cNvSpPr/>
          <p:nvPr/>
        </p:nvSpPr>
        <p:spPr>
          <a:xfrm>
            <a:off x="1917700" y="5189538"/>
            <a:ext cx="3187700" cy="460375"/>
          </a:xfrm>
          <a:prstGeom prst="rect">
            <a:avLst/>
          </a:prstGeom>
          <a:noFill/>
          <a:ln w="9525">
            <a:noFill/>
          </a:ln>
        </p:spPr>
        <p:txBody>
          <a:bodyPr>
            <a:spAutoFit/>
          </a:bodyPr>
          <a:p>
            <a:r>
              <a:rPr lang="zh-CN" altLang="en-US" sz="2400" b="1" dirty="0">
                <a:solidFill>
                  <a:schemeClr val="bg1"/>
                </a:solidFill>
                <a:latin typeface="黑体" panose="02010609060101010101" charset="-122"/>
                <a:ea typeface="黑体" panose="02010609060101010101" charset="-122"/>
              </a:rPr>
              <a:t>（</a:t>
            </a:r>
            <a:r>
              <a:rPr lang="en-US" altLang="zh-CN" sz="2400" b="1" dirty="0">
                <a:solidFill>
                  <a:schemeClr val="bg1"/>
                </a:solidFill>
                <a:latin typeface="黑体" panose="02010609060101010101" charset="-122"/>
                <a:ea typeface="黑体" panose="02010609060101010101" charset="-122"/>
              </a:rPr>
              <a:t>3</a:t>
            </a:r>
            <a:r>
              <a:rPr lang="zh-CN" altLang="en-US" sz="2400" b="1" dirty="0">
                <a:solidFill>
                  <a:schemeClr val="bg1"/>
                </a:solidFill>
                <a:latin typeface="黑体" panose="02010609060101010101" charset="-122"/>
                <a:ea typeface="黑体" panose="02010609060101010101" charset="-122"/>
              </a:rPr>
              <a:t>）</a:t>
            </a:r>
            <a:r>
              <a:rPr lang="zh-CN" altLang="x-none" sz="2400" b="1" dirty="0">
                <a:solidFill>
                  <a:schemeClr val="bg1"/>
                </a:solidFill>
                <a:latin typeface="黑体" panose="02010609060101010101" charset="-122"/>
                <a:ea typeface="黑体" panose="02010609060101010101" charset="-122"/>
              </a:rPr>
              <a:t>改革的影响</a:t>
            </a:r>
            <a:r>
              <a:rPr lang="zh-CN" altLang="en-US" sz="2400" b="1" dirty="0">
                <a:solidFill>
                  <a:schemeClr val="bg1"/>
                </a:solidFill>
                <a:latin typeface="黑体" panose="02010609060101010101" charset="-122"/>
                <a:ea typeface="黑体" panose="02010609060101010101" charset="-122"/>
              </a:rPr>
              <a:t>：</a:t>
            </a:r>
            <a:endParaRPr lang="zh-CN" altLang="en-US" sz="2400" b="1" dirty="0">
              <a:solidFill>
                <a:schemeClr val="bg1"/>
              </a:solidFill>
              <a:latin typeface="黑体" panose="02010609060101010101" charset="-122"/>
              <a:ea typeface="黑体" panose="02010609060101010101" charset="-122"/>
            </a:endParaRPr>
          </a:p>
        </p:txBody>
      </p:sp>
      <p:sp>
        <p:nvSpPr>
          <p:cNvPr id="44051" name="矩形 44050"/>
          <p:cNvSpPr/>
          <p:nvPr/>
        </p:nvSpPr>
        <p:spPr>
          <a:xfrm>
            <a:off x="2133600" y="3429000"/>
            <a:ext cx="1752600" cy="460375"/>
          </a:xfrm>
          <a:prstGeom prst="rect">
            <a:avLst/>
          </a:prstGeom>
          <a:noFill/>
          <a:ln w="9525">
            <a:noFill/>
          </a:ln>
        </p:spPr>
        <p:txBody>
          <a:bodyPr>
            <a:spAutoFit/>
          </a:bodyPr>
          <a:p>
            <a:r>
              <a:rPr lang="zh-CN" altLang="x-none" sz="2400" b="1" dirty="0">
                <a:solidFill>
                  <a:srgbClr val="FFFF00"/>
                </a:solidFill>
                <a:latin typeface="黑体" panose="02010609060101010101" charset="-122"/>
                <a:ea typeface="黑体" panose="02010609060101010101" charset="-122"/>
              </a:rPr>
              <a:t>工业革命</a:t>
            </a:r>
            <a:endParaRPr lang="en-US" altLang="zh-CN" sz="2400" b="1" dirty="0">
              <a:solidFill>
                <a:srgbClr val="FFFF00"/>
              </a:solidFill>
              <a:latin typeface="黑体" panose="02010609060101010101" charset="-122"/>
              <a:ea typeface="黑体" panose="02010609060101010101" charset="-122"/>
            </a:endParaRPr>
          </a:p>
        </p:txBody>
      </p:sp>
      <p:sp>
        <p:nvSpPr>
          <p:cNvPr id="44052" name="矩形 44051"/>
          <p:cNvSpPr/>
          <p:nvPr/>
        </p:nvSpPr>
        <p:spPr>
          <a:xfrm>
            <a:off x="4267200" y="3352800"/>
            <a:ext cx="2209800" cy="460375"/>
          </a:xfrm>
          <a:prstGeom prst="rect">
            <a:avLst/>
          </a:prstGeom>
          <a:noFill/>
          <a:ln w="9525">
            <a:noFill/>
          </a:ln>
        </p:spPr>
        <p:txBody>
          <a:bodyPr>
            <a:spAutoFit/>
          </a:bodyPr>
          <a:p>
            <a:r>
              <a:rPr lang="zh-CN" altLang="x-none" sz="2400" b="1" dirty="0">
                <a:solidFill>
                  <a:srgbClr val="FFFF00"/>
                </a:solidFill>
                <a:latin typeface="黑体" panose="02010609060101010101" charset="-122"/>
                <a:ea typeface="黑体" panose="02010609060101010101" charset="-122"/>
              </a:rPr>
              <a:t>工业资产阶级</a:t>
            </a:r>
            <a:endParaRPr lang="en-US" altLang="zh-CN" sz="2400" b="1" dirty="0">
              <a:solidFill>
                <a:srgbClr val="FFFF00"/>
              </a:solidFill>
              <a:latin typeface="黑体" panose="02010609060101010101" charset="-122"/>
              <a:ea typeface="黑体" panose="02010609060101010101" charset="-122"/>
            </a:endParaRPr>
          </a:p>
        </p:txBody>
      </p:sp>
      <p:sp>
        <p:nvSpPr>
          <p:cNvPr id="44053" name="直接连接符 44052"/>
          <p:cNvSpPr/>
          <p:nvPr/>
        </p:nvSpPr>
        <p:spPr>
          <a:xfrm flipH="1">
            <a:off x="2362200" y="3886200"/>
            <a:ext cx="1066800" cy="0"/>
          </a:xfrm>
          <a:prstGeom prst="line">
            <a:avLst/>
          </a:prstGeom>
          <a:ln w="28575" cap="flat" cmpd="sng">
            <a:solidFill>
              <a:schemeClr val="bg1"/>
            </a:solidFill>
            <a:prstDash val="solid"/>
            <a:headEnd type="none" w="med" len="med"/>
            <a:tailEnd type="none" w="med" len="med"/>
          </a:ln>
        </p:spPr>
      </p:sp>
      <p:sp>
        <p:nvSpPr>
          <p:cNvPr id="44054" name="直接连接符 44053"/>
          <p:cNvSpPr/>
          <p:nvPr/>
        </p:nvSpPr>
        <p:spPr>
          <a:xfrm flipH="1">
            <a:off x="4191000" y="3886200"/>
            <a:ext cx="1905000" cy="0"/>
          </a:xfrm>
          <a:prstGeom prst="line">
            <a:avLst/>
          </a:prstGeom>
          <a:ln w="28575" cap="flat" cmpd="sng">
            <a:solidFill>
              <a:schemeClr val="bg1"/>
            </a:solidFill>
            <a:prstDash val="solid"/>
            <a:headEnd type="none" w="med" len="med"/>
            <a:tailEnd type="none" w="med" len="med"/>
          </a:ln>
        </p:spPr>
      </p:sp>
      <p:sp>
        <p:nvSpPr>
          <p:cNvPr id="44055" name="矩形 44054"/>
          <p:cNvSpPr/>
          <p:nvPr/>
        </p:nvSpPr>
        <p:spPr>
          <a:xfrm>
            <a:off x="1828800" y="4495800"/>
            <a:ext cx="2514600" cy="460375"/>
          </a:xfrm>
          <a:prstGeom prst="rect">
            <a:avLst/>
          </a:prstGeom>
          <a:noFill/>
          <a:ln w="9525">
            <a:noFill/>
          </a:ln>
        </p:spPr>
        <p:txBody>
          <a:bodyPr>
            <a:spAutoFit/>
          </a:bodyPr>
          <a:p>
            <a:r>
              <a:rPr lang="zh-CN" altLang="x-none" sz="2400" b="1" dirty="0">
                <a:solidFill>
                  <a:srgbClr val="FFFF00"/>
                </a:solidFill>
                <a:latin typeface="黑体" panose="02010609060101010101" charset="-122"/>
                <a:ea typeface="黑体" panose="02010609060101010101" charset="-122"/>
              </a:rPr>
              <a:t>工业资产阶级</a:t>
            </a:r>
            <a:endParaRPr lang="en-US" altLang="zh-CN" sz="2400" b="1" dirty="0">
              <a:solidFill>
                <a:srgbClr val="FFFF00"/>
              </a:solidFill>
              <a:latin typeface="黑体" panose="02010609060101010101" charset="-122"/>
              <a:ea typeface="黑体" panose="02010609060101010101" charset="-122"/>
            </a:endParaRPr>
          </a:p>
        </p:txBody>
      </p:sp>
      <p:sp>
        <p:nvSpPr>
          <p:cNvPr id="44056" name="直接连接符 44055"/>
          <p:cNvSpPr/>
          <p:nvPr/>
        </p:nvSpPr>
        <p:spPr>
          <a:xfrm flipH="1">
            <a:off x="2133600" y="5029200"/>
            <a:ext cx="1828800" cy="0"/>
          </a:xfrm>
          <a:prstGeom prst="line">
            <a:avLst/>
          </a:prstGeom>
          <a:ln w="28575" cap="flat" cmpd="sng">
            <a:solidFill>
              <a:schemeClr val="bg1"/>
            </a:solidFill>
            <a:prstDash val="solid"/>
            <a:headEnd type="none" w="med" len="med"/>
            <a:tailEnd type="none" w="med" len="med"/>
          </a:ln>
        </p:spPr>
      </p:sp>
      <p:sp>
        <p:nvSpPr>
          <p:cNvPr id="44057" name="矩形 44056"/>
          <p:cNvSpPr/>
          <p:nvPr/>
        </p:nvSpPr>
        <p:spPr>
          <a:xfrm>
            <a:off x="3505200" y="5638800"/>
            <a:ext cx="2286000" cy="460375"/>
          </a:xfrm>
          <a:prstGeom prst="rect">
            <a:avLst/>
          </a:prstGeom>
          <a:noFill/>
          <a:ln w="9525">
            <a:noFill/>
          </a:ln>
        </p:spPr>
        <p:txBody>
          <a:bodyPr>
            <a:spAutoFit/>
          </a:bodyPr>
          <a:p>
            <a:r>
              <a:rPr lang="zh-CN" altLang="x-none" sz="2400" b="1" dirty="0">
                <a:solidFill>
                  <a:srgbClr val="FFFF00"/>
                </a:solidFill>
                <a:latin typeface="黑体" panose="02010609060101010101" charset="-122"/>
                <a:ea typeface="黑体" panose="02010609060101010101" charset="-122"/>
              </a:rPr>
              <a:t>工业资产阶级</a:t>
            </a:r>
            <a:endParaRPr lang="en-US" altLang="zh-CN" sz="2400" b="1" dirty="0">
              <a:solidFill>
                <a:srgbClr val="FFFF00"/>
              </a:solidFill>
              <a:latin typeface="黑体" panose="02010609060101010101" charset="-122"/>
              <a:ea typeface="黑体" panose="02010609060101010101" charset="-122"/>
            </a:endParaRPr>
          </a:p>
        </p:txBody>
      </p:sp>
      <p:sp>
        <p:nvSpPr>
          <p:cNvPr id="44058" name="直接连接符 44057"/>
          <p:cNvSpPr/>
          <p:nvPr/>
        </p:nvSpPr>
        <p:spPr>
          <a:xfrm flipH="1">
            <a:off x="3429000" y="6172200"/>
            <a:ext cx="2209800" cy="0"/>
          </a:xfrm>
          <a:prstGeom prst="line">
            <a:avLst/>
          </a:prstGeom>
          <a:ln w="28575" cap="flat" cmpd="sng">
            <a:solidFill>
              <a:schemeClr val="bg1"/>
            </a:solidFill>
            <a:prstDash val="solid"/>
            <a:headEnd type="none" w="med" len="med"/>
            <a:tailEnd type="none" w="med" len="med"/>
          </a:ln>
        </p:spPr>
      </p:sp>
      <p:sp>
        <p:nvSpPr>
          <p:cNvPr id="44186" name="文本框 44185"/>
          <p:cNvSpPr txBox="1"/>
          <p:nvPr/>
        </p:nvSpPr>
        <p:spPr>
          <a:xfrm>
            <a:off x="1524000" y="0"/>
            <a:ext cx="9144000" cy="583565"/>
          </a:xfrm>
          <a:prstGeom prst="rect">
            <a:avLst/>
          </a:prstGeom>
          <a:noFill/>
          <a:ln w="9525">
            <a:noFill/>
          </a:ln>
        </p:spPr>
        <p:txBody>
          <a:bodyPr>
            <a:spAutoFit/>
          </a:bodyPr>
          <a:p>
            <a:pPr marL="342900" indent="-342900">
              <a:spcBef>
                <a:spcPct val="50000"/>
              </a:spcBef>
              <a:buClr>
                <a:schemeClr val="bg2"/>
              </a:buClr>
              <a:buSzPct val="70000"/>
              <a:buFont typeface="Wingdings" panose="05000000000000000000" pitchFamily="2" charset="2"/>
              <a:buNone/>
            </a:pPr>
            <a:r>
              <a:rPr lang="zh-CN" altLang="en-US" sz="3200" b="1" dirty="0">
                <a:solidFill>
                  <a:schemeClr val="bg1"/>
                </a:solidFill>
                <a:latin typeface="Arial" panose="020B0604020202020204" pitchFamily="34" charset="0"/>
                <a:ea typeface="黑体" panose="02010609060101010101" charset="-122"/>
              </a:rPr>
              <a:t>探究二：英国君主立宪制是怎样建立并完善</a:t>
            </a:r>
            <a:r>
              <a:rPr lang="zh-CN" altLang="en-US" sz="3200" b="1">
                <a:solidFill>
                  <a:schemeClr val="bg1"/>
                </a:solidFill>
                <a:latin typeface="Arial" panose="020B0604020202020204" pitchFamily="34" charset="0"/>
                <a:ea typeface="黑体" panose="02010609060101010101" charset="-122"/>
              </a:rPr>
              <a:t>的？</a:t>
            </a:r>
            <a:endParaRPr lang="zh-CN" altLang="en-US" sz="3200" b="1">
              <a:solidFill>
                <a:schemeClr val="bg1"/>
              </a:solidFill>
              <a:latin typeface="Arial" panose="020B0604020202020204" pitchFamily="34" charset="0"/>
              <a:ea typeface="黑体" panose="02010609060101010101" charset="-122"/>
            </a:endParaRPr>
          </a:p>
        </p:txBody>
      </p:sp>
      <p:sp>
        <p:nvSpPr>
          <p:cNvPr id="44192" name="文本框 44191"/>
          <p:cNvSpPr txBox="1"/>
          <p:nvPr/>
        </p:nvSpPr>
        <p:spPr>
          <a:xfrm>
            <a:off x="1981200" y="3886200"/>
            <a:ext cx="8229600" cy="2245360"/>
          </a:xfrm>
          <a:prstGeom prst="rect">
            <a:avLst/>
          </a:prstGeom>
          <a:solidFill>
            <a:srgbClr val="FFFF00"/>
          </a:solidFill>
          <a:ln w="9525">
            <a:noFill/>
          </a:ln>
        </p:spPr>
        <p:txBody>
          <a:bodyPr>
            <a:spAutoFit/>
          </a:bodyPr>
          <a:p>
            <a:pPr>
              <a:spcBef>
                <a:spcPct val="50000"/>
              </a:spcBef>
            </a:pPr>
            <a:r>
              <a:rPr lang="en-US" altLang="zh-CN" sz="2800" b="1" dirty="0">
                <a:latin typeface="Arial" panose="020B0604020202020204" pitchFamily="34" charset="0"/>
                <a:ea typeface="黑体" panose="02010609060101010101" charset="-122"/>
              </a:rPr>
              <a:t>      </a:t>
            </a:r>
            <a:r>
              <a:rPr lang="zh-CN" altLang="en-US" sz="2800" b="1" dirty="0">
                <a:latin typeface="Arial" panose="020B0604020202020204" pitchFamily="34" charset="0"/>
                <a:ea typeface="黑体" panose="02010609060101010101" charset="-122"/>
              </a:rPr>
              <a:t>光荣革命之后，议会成为国家权力中心。但旧的选举方法按照土地的多少规定选举资格，使选举长期为贵族地主掌握。工业革命之后，工业资产阶级迅速崛起，为了获得良好的经济发展环境，强烈要求对议会进行改革。</a:t>
            </a:r>
            <a:endParaRPr lang="zh-CN" altLang="en-US" sz="2800" b="1" dirty="0">
              <a:latin typeface="Arial" panose="020B0604020202020204" pitchFamily="34" charset="0"/>
              <a:ea typeface="黑体" panose="02010609060101010101" charset="-122"/>
            </a:endParaRPr>
          </a:p>
        </p:txBody>
      </p:sp>
      <p:sp>
        <p:nvSpPr>
          <p:cNvPr id="324613" name="文本框 324612"/>
          <p:cNvSpPr txBox="1"/>
          <p:nvPr/>
        </p:nvSpPr>
        <p:spPr>
          <a:xfrm>
            <a:off x="6324600" y="2441575"/>
            <a:ext cx="5334000" cy="521970"/>
          </a:xfrm>
          <a:prstGeom prst="rect">
            <a:avLst/>
          </a:prstGeom>
          <a:noFill/>
          <a:ln w="57150">
            <a:noFill/>
          </a:ln>
        </p:spPr>
        <p:txBody>
          <a:bodyPr>
            <a:spAutoFit/>
          </a:bodyPr>
          <a:p>
            <a:pPr algn="l"/>
            <a:r>
              <a:rPr lang="zh-CN" altLang="en-US" sz="2800" dirty="0">
                <a:solidFill>
                  <a:schemeClr val="bg1"/>
                </a:solidFill>
                <a:uFillTx/>
                <a:latin typeface="黑体" panose="02010609060101010101" charset="-122"/>
                <a:ea typeface="黑体" panose="02010609060101010101" charset="-122"/>
              </a:rPr>
              <a:t>议会政党制度的形成</a:t>
            </a:r>
            <a:endParaRPr lang="zh-CN" altLang="en-US" sz="2800" dirty="0">
              <a:solidFill>
                <a:schemeClr val="bg1"/>
              </a:solidFill>
              <a:uFillTx/>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44"/>
                                        </p:tgtEl>
                                        <p:attrNameLst>
                                          <p:attrName>style.visibility</p:attrName>
                                        </p:attrNameLst>
                                      </p:cBhvr>
                                      <p:to>
                                        <p:strVal val="visible"/>
                                      </p:to>
                                    </p:set>
                                    <p:animEffect transition="in" filter="box(in)">
                                      <p:cBhvr>
                                        <p:cTn id="7" dur="500"/>
                                        <p:tgtEl>
                                          <p:spTgt spid="4404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4192"/>
                                        </p:tgtEl>
                                        <p:attrNameLst>
                                          <p:attrName>style.visibility</p:attrName>
                                        </p:attrNameLst>
                                      </p:cBhvr>
                                      <p:to>
                                        <p:strVal val="visible"/>
                                      </p:to>
                                    </p:set>
                                    <p:anim calcmode="lin" valueType="num">
                                      <p:cBhvr additive="base">
                                        <p:cTn id="12" dur="500" fill="hold"/>
                                        <p:tgtEl>
                                          <p:spTgt spid="44192"/>
                                        </p:tgtEl>
                                        <p:attrNameLst>
                                          <p:attrName>ppt_x</p:attrName>
                                        </p:attrNameLst>
                                      </p:cBhvr>
                                      <p:tavLst>
                                        <p:tav tm="0">
                                          <p:val>
                                            <p:strVal val="#ppt_x"/>
                                          </p:val>
                                        </p:tav>
                                        <p:tav tm="100000">
                                          <p:val>
                                            <p:strVal val="#ppt_x"/>
                                          </p:val>
                                        </p:tav>
                                      </p:tavLst>
                                    </p:anim>
                                    <p:anim calcmode="lin" valueType="num">
                                      <p:cBhvr additive="base">
                                        <p:cTn id="13" dur="500" fill="hold"/>
                                        <p:tgtEl>
                                          <p:spTgt spid="4419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grpId="1" nodeType="clickEffect">
                                  <p:stCondLst>
                                    <p:cond delay="0"/>
                                  </p:stCondLst>
                                  <p:childTnLst>
                                    <p:animEffect transition="out" filter="box(in)">
                                      <p:cBhvr>
                                        <p:cTn id="17" dur="500"/>
                                        <p:tgtEl>
                                          <p:spTgt spid="44192"/>
                                        </p:tgtEl>
                                      </p:cBhvr>
                                    </p:animEffect>
                                    <p:set>
                                      <p:cBhvr>
                                        <p:cTn id="18" dur="1" fill="hold">
                                          <p:stCondLst>
                                            <p:cond delay="499"/>
                                          </p:stCondLst>
                                        </p:cTn>
                                        <p:tgtEl>
                                          <p:spTgt spid="44192"/>
                                        </p:tgtEl>
                                        <p:attrNameLst>
                                          <p:attrName>style.visibility</p:attrName>
                                        </p:attrNameLst>
                                      </p:cBhvr>
                                      <p:to>
                                        <p:strVal val="hidden"/>
                                      </p:to>
                                    </p:set>
                                  </p:childTnLst>
                                </p:cTn>
                              </p:par>
                              <p:par>
                                <p:cTn id="19" presetID="2" presetClass="entr" presetSubtype="4" fill="hold" grpId="0" nodeType="withEffect">
                                  <p:stCondLst>
                                    <p:cond delay="0"/>
                                  </p:stCondLst>
                                  <p:childTnLst>
                                    <p:set>
                                      <p:cBhvr>
                                        <p:cTn id="20" dur="1" fill="hold">
                                          <p:stCondLst>
                                            <p:cond delay="0"/>
                                          </p:stCondLst>
                                        </p:cTn>
                                        <p:tgtEl>
                                          <p:spTgt spid="44048"/>
                                        </p:tgtEl>
                                        <p:attrNameLst>
                                          <p:attrName>style.visibility</p:attrName>
                                        </p:attrNameLst>
                                      </p:cBhvr>
                                      <p:to>
                                        <p:strVal val="visible"/>
                                      </p:to>
                                    </p:set>
                                    <p:anim calcmode="lin" valueType="num">
                                      <p:cBhvr additive="base">
                                        <p:cTn id="21" dur="500" fill="hold"/>
                                        <p:tgtEl>
                                          <p:spTgt spid="44048"/>
                                        </p:tgtEl>
                                        <p:attrNameLst>
                                          <p:attrName>ppt_x</p:attrName>
                                        </p:attrNameLst>
                                      </p:cBhvr>
                                      <p:tavLst>
                                        <p:tav tm="0">
                                          <p:val>
                                            <p:strVal val="#ppt_x"/>
                                          </p:val>
                                        </p:tav>
                                        <p:tav tm="100000">
                                          <p:val>
                                            <p:strVal val="#ppt_x"/>
                                          </p:val>
                                        </p:tav>
                                      </p:tavLst>
                                    </p:anim>
                                    <p:anim calcmode="lin" valueType="num">
                                      <p:cBhvr additive="base">
                                        <p:cTn id="22" dur="500" fill="hold"/>
                                        <p:tgtEl>
                                          <p:spTgt spid="4404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4053"/>
                                        </p:tgtEl>
                                        <p:attrNameLst>
                                          <p:attrName>style.visibility</p:attrName>
                                        </p:attrNameLst>
                                      </p:cBhvr>
                                      <p:to>
                                        <p:strVal val="visible"/>
                                      </p:to>
                                    </p:set>
                                    <p:anim calcmode="lin" valueType="num">
                                      <p:cBhvr additive="base">
                                        <p:cTn id="25" dur="500" fill="hold"/>
                                        <p:tgtEl>
                                          <p:spTgt spid="44053"/>
                                        </p:tgtEl>
                                        <p:attrNameLst>
                                          <p:attrName>ppt_x</p:attrName>
                                        </p:attrNameLst>
                                      </p:cBhvr>
                                      <p:tavLst>
                                        <p:tav tm="0">
                                          <p:val>
                                            <p:strVal val="#ppt_x"/>
                                          </p:val>
                                        </p:tav>
                                        <p:tav tm="100000">
                                          <p:val>
                                            <p:strVal val="#ppt_x"/>
                                          </p:val>
                                        </p:tav>
                                      </p:tavLst>
                                    </p:anim>
                                    <p:anim calcmode="lin" valueType="num">
                                      <p:cBhvr additive="base">
                                        <p:cTn id="26" dur="500" fill="hold"/>
                                        <p:tgtEl>
                                          <p:spTgt spid="4405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4045"/>
                                        </p:tgtEl>
                                        <p:attrNameLst>
                                          <p:attrName>style.visibility</p:attrName>
                                        </p:attrNameLst>
                                      </p:cBhvr>
                                      <p:to>
                                        <p:strVal val="visible"/>
                                      </p:to>
                                    </p:set>
                                    <p:anim calcmode="lin" valueType="num">
                                      <p:cBhvr additive="base">
                                        <p:cTn id="29" dur="500" fill="hold"/>
                                        <p:tgtEl>
                                          <p:spTgt spid="44045"/>
                                        </p:tgtEl>
                                        <p:attrNameLst>
                                          <p:attrName>ppt_x</p:attrName>
                                        </p:attrNameLst>
                                      </p:cBhvr>
                                      <p:tavLst>
                                        <p:tav tm="0">
                                          <p:val>
                                            <p:strVal val="#ppt_x"/>
                                          </p:val>
                                        </p:tav>
                                        <p:tav tm="100000">
                                          <p:val>
                                            <p:strVal val="#ppt_x"/>
                                          </p:val>
                                        </p:tav>
                                      </p:tavLst>
                                    </p:anim>
                                    <p:anim calcmode="lin" valueType="num">
                                      <p:cBhvr additive="base">
                                        <p:cTn id="30" dur="500" fill="hold"/>
                                        <p:tgtEl>
                                          <p:spTgt spid="44045"/>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4054"/>
                                        </p:tgtEl>
                                        <p:attrNameLst>
                                          <p:attrName>style.visibility</p:attrName>
                                        </p:attrNameLst>
                                      </p:cBhvr>
                                      <p:to>
                                        <p:strVal val="visible"/>
                                      </p:to>
                                    </p:set>
                                    <p:anim calcmode="lin" valueType="num">
                                      <p:cBhvr additive="base">
                                        <p:cTn id="33" dur="500" fill="hold"/>
                                        <p:tgtEl>
                                          <p:spTgt spid="44054"/>
                                        </p:tgtEl>
                                        <p:attrNameLst>
                                          <p:attrName>ppt_x</p:attrName>
                                        </p:attrNameLst>
                                      </p:cBhvr>
                                      <p:tavLst>
                                        <p:tav tm="0">
                                          <p:val>
                                            <p:strVal val="#ppt_x"/>
                                          </p:val>
                                        </p:tav>
                                        <p:tav tm="100000">
                                          <p:val>
                                            <p:strVal val="#ppt_x"/>
                                          </p:val>
                                        </p:tav>
                                      </p:tavLst>
                                    </p:anim>
                                    <p:anim calcmode="lin" valueType="num">
                                      <p:cBhvr additive="base">
                                        <p:cTn id="34" dur="500" fill="hold"/>
                                        <p:tgtEl>
                                          <p:spTgt spid="4405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4049"/>
                                        </p:tgtEl>
                                        <p:attrNameLst>
                                          <p:attrName>style.visibility</p:attrName>
                                        </p:attrNameLst>
                                      </p:cBhvr>
                                      <p:to>
                                        <p:strVal val="visible"/>
                                      </p:to>
                                    </p:set>
                                    <p:anim calcmode="lin" valueType="num">
                                      <p:cBhvr additive="base">
                                        <p:cTn id="37" dur="500" fill="hold"/>
                                        <p:tgtEl>
                                          <p:spTgt spid="44049"/>
                                        </p:tgtEl>
                                        <p:attrNameLst>
                                          <p:attrName>ppt_x</p:attrName>
                                        </p:attrNameLst>
                                      </p:cBhvr>
                                      <p:tavLst>
                                        <p:tav tm="0">
                                          <p:val>
                                            <p:strVal val="#ppt_x"/>
                                          </p:val>
                                        </p:tav>
                                        <p:tav tm="100000">
                                          <p:val>
                                            <p:strVal val="#ppt_x"/>
                                          </p:val>
                                        </p:tav>
                                      </p:tavLst>
                                    </p:anim>
                                    <p:anim calcmode="lin" valueType="num">
                                      <p:cBhvr additive="base">
                                        <p:cTn id="38" dur="500" fill="hold"/>
                                        <p:tgtEl>
                                          <p:spTgt spid="4404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4056"/>
                                        </p:tgtEl>
                                        <p:attrNameLst>
                                          <p:attrName>style.visibility</p:attrName>
                                        </p:attrNameLst>
                                      </p:cBhvr>
                                      <p:to>
                                        <p:strVal val="visible"/>
                                      </p:to>
                                    </p:set>
                                    <p:anim calcmode="lin" valueType="num">
                                      <p:cBhvr additive="base">
                                        <p:cTn id="41" dur="500" fill="hold"/>
                                        <p:tgtEl>
                                          <p:spTgt spid="44056"/>
                                        </p:tgtEl>
                                        <p:attrNameLst>
                                          <p:attrName>ppt_x</p:attrName>
                                        </p:attrNameLst>
                                      </p:cBhvr>
                                      <p:tavLst>
                                        <p:tav tm="0">
                                          <p:val>
                                            <p:strVal val="#ppt_x"/>
                                          </p:val>
                                        </p:tav>
                                        <p:tav tm="100000">
                                          <p:val>
                                            <p:strVal val="#ppt_x"/>
                                          </p:val>
                                        </p:tav>
                                      </p:tavLst>
                                    </p:anim>
                                    <p:anim calcmode="lin" valueType="num">
                                      <p:cBhvr additive="base">
                                        <p:cTn id="42" dur="500" fill="hold"/>
                                        <p:tgtEl>
                                          <p:spTgt spid="4405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4047"/>
                                        </p:tgtEl>
                                        <p:attrNameLst>
                                          <p:attrName>style.visibility</p:attrName>
                                        </p:attrNameLst>
                                      </p:cBhvr>
                                      <p:to>
                                        <p:strVal val="visible"/>
                                      </p:to>
                                    </p:set>
                                    <p:anim calcmode="lin" valueType="num">
                                      <p:cBhvr additive="base">
                                        <p:cTn id="45" dur="500" fill="hold"/>
                                        <p:tgtEl>
                                          <p:spTgt spid="44047"/>
                                        </p:tgtEl>
                                        <p:attrNameLst>
                                          <p:attrName>ppt_x</p:attrName>
                                        </p:attrNameLst>
                                      </p:cBhvr>
                                      <p:tavLst>
                                        <p:tav tm="0">
                                          <p:val>
                                            <p:strVal val="#ppt_x"/>
                                          </p:val>
                                        </p:tav>
                                        <p:tav tm="100000">
                                          <p:val>
                                            <p:strVal val="#ppt_x"/>
                                          </p:val>
                                        </p:tav>
                                      </p:tavLst>
                                    </p:anim>
                                    <p:anim calcmode="lin" valueType="num">
                                      <p:cBhvr additive="base">
                                        <p:cTn id="46" dur="500" fill="hold"/>
                                        <p:tgtEl>
                                          <p:spTgt spid="4404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4050"/>
                                        </p:tgtEl>
                                        <p:attrNameLst>
                                          <p:attrName>style.visibility</p:attrName>
                                        </p:attrNameLst>
                                      </p:cBhvr>
                                      <p:to>
                                        <p:strVal val="visible"/>
                                      </p:to>
                                    </p:set>
                                    <p:anim calcmode="lin" valueType="num">
                                      <p:cBhvr additive="base">
                                        <p:cTn id="49" dur="500" fill="hold"/>
                                        <p:tgtEl>
                                          <p:spTgt spid="44050"/>
                                        </p:tgtEl>
                                        <p:attrNameLst>
                                          <p:attrName>ppt_x</p:attrName>
                                        </p:attrNameLst>
                                      </p:cBhvr>
                                      <p:tavLst>
                                        <p:tav tm="0">
                                          <p:val>
                                            <p:strVal val="#ppt_x"/>
                                          </p:val>
                                        </p:tav>
                                        <p:tav tm="100000">
                                          <p:val>
                                            <p:strVal val="#ppt_x"/>
                                          </p:val>
                                        </p:tav>
                                      </p:tavLst>
                                    </p:anim>
                                    <p:anim calcmode="lin" valueType="num">
                                      <p:cBhvr additive="base">
                                        <p:cTn id="50" dur="500" fill="hold"/>
                                        <p:tgtEl>
                                          <p:spTgt spid="44050"/>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4058"/>
                                        </p:tgtEl>
                                        <p:attrNameLst>
                                          <p:attrName>style.visibility</p:attrName>
                                        </p:attrNameLst>
                                      </p:cBhvr>
                                      <p:to>
                                        <p:strVal val="visible"/>
                                      </p:to>
                                    </p:set>
                                    <p:anim calcmode="lin" valueType="num">
                                      <p:cBhvr additive="base">
                                        <p:cTn id="53" dur="500" fill="hold"/>
                                        <p:tgtEl>
                                          <p:spTgt spid="44058"/>
                                        </p:tgtEl>
                                        <p:attrNameLst>
                                          <p:attrName>ppt_x</p:attrName>
                                        </p:attrNameLst>
                                      </p:cBhvr>
                                      <p:tavLst>
                                        <p:tav tm="0">
                                          <p:val>
                                            <p:strVal val="#ppt_x"/>
                                          </p:val>
                                        </p:tav>
                                        <p:tav tm="100000">
                                          <p:val>
                                            <p:strVal val="#ppt_x"/>
                                          </p:val>
                                        </p:tav>
                                      </p:tavLst>
                                    </p:anim>
                                    <p:anim calcmode="lin" valueType="num">
                                      <p:cBhvr additive="base">
                                        <p:cTn id="54" dur="500" fill="hold"/>
                                        <p:tgtEl>
                                          <p:spTgt spid="4405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4046"/>
                                        </p:tgtEl>
                                        <p:attrNameLst>
                                          <p:attrName>style.visibility</p:attrName>
                                        </p:attrNameLst>
                                      </p:cBhvr>
                                      <p:to>
                                        <p:strVal val="visible"/>
                                      </p:to>
                                    </p:set>
                                    <p:anim calcmode="lin" valueType="num">
                                      <p:cBhvr additive="base">
                                        <p:cTn id="57" dur="500" fill="hold"/>
                                        <p:tgtEl>
                                          <p:spTgt spid="44046"/>
                                        </p:tgtEl>
                                        <p:attrNameLst>
                                          <p:attrName>ppt_x</p:attrName>
                                        </p:attrNameLst>
                                      </p:cBhvr>
                                      <p:tavLst>
                                        <p:tav tm="0">
                                          <p:val>
                                            <p:strVal val="#ppt_x"/>
                                          </p:val>
                                        </p:tav>
                                        <p:tav tm="100000">
                                          <p:val>
                                            <p:strVal val="#ppt_x"/>
                                          </p:val>
                                        </p:tav>
                                      </p:tavLst>
                                    </p:anim>
                                    <p:anim calcmode="lin" valueType="num">
                                      <p:cBhvr additive="base">
                                        <p:cTn id="58" dur="500" fill="hold"/>
                                        <p:tgtEl>
                                          <p:spTgt spid="4404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44051"/>
                                        </p:tgtEl>
                                        <p:attrNameLst>
                                          <p:attrName>style.visibility</p:attrName>
                                        </p:attrNameLst>
                                      </p:cBhvr>
                                      <p:to>
                                        <p:strVal val="visible"/>
                                      </p:to>
                                    </p:set>
                                    <p:animEffect transition="in" filter="box(in)">
                                      <p:cBhvr>
                                        <p:cTn id="63" dur="500"/>
                                        <p:tgtEl>
                                          <p:spTgt spid="44051"/>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44052"/>
                                        </p:tgtEl>
                                        <p:attrNameLst>
                                          <p:attrName>style.visibility</p:attrName>
                                        </p:attrNameLst>
                                      </p:cBhvr>
                                      <p:to>
                                        <p:strVal val="visible"/>
                                      </p:to>
                                    </p:set>
                                    <p:animEffect transition="in" filter="box(in)">
                                      <p:cBhvr>
                                        <p:cTn id="66" dur="500"/>
                                        <p:tgtEl>
                                          <p:spTgt spid="44052"/>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44055"/>
                                        </p:tgtEl>
                                        <p:attrNameLst>
                                          <p:attrName>style.visibility</p:attrName>
                                        </p:attrNameLst>
                                      </p:cBhvr>
                                      <p:to>
                                        <p:strVal val="visible"/>
                                      </p:to>
                                    </p:set>
                                    <p:animEffect transition="in" filter="box(in)">
                                      <p:cBhvr>
                                        <p:cTn id="69" dur="500"/>
                                        <p:tgtEl>
                                          <p:spTgt spid="44055"/>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44057"/>
                                        </p:tgtEl>
                                        <p:attrNameLst>
                                          <p:attrName>style.visibility</p:attrName>
                                        </p:attrNameLst>
                                      </p:cBhvr>
                                      <p:to>
                                        <p:strVal val="visible"/>
                                      </p:to>
                                    </p:set>
                                    <p:animEffect transition="in" filter="box(in)">
                                      <p:cBhvr>
                                        <p:cTn id="72" dur="500"/>
                                        <p:tgtEl>
                                          <p:spTgt spid="44057"/>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1" nodeType="clickEffect">
                                  <p:stCondLst>
                                    <p:cond delay="0"/>
                                  </p:stCondLst>
                                  <p:childTnLst>
                                    <p:set>
                                      <p:cBhvr>
                                        <p:cTn id="76" dur="1" fill="hold">
                                          <p:stCondLst>
                                            <p:cond delay="0"/>
                                          </p:stCondLst>
                                        </p:cTn>
                                        <p:tgtEl>
                                          <p:spTgt spid="324613"/>
                                        </p:tgtEl>
                                        <p:attrNameLst>
                                          <p:attrName>style.visibility</p:attrName>
                                        </p:attrNameLst>
                                      </p:cBhvr>
                                      <p:to>
                                        <p:strVal val="visible"/>
                                      </p:to>
                                    </p:set>
                                    <p:anim calcmode="lin" valueType="num">
                                      <p:cBhvr additive="base">
                                        <p:cTn id="77" dur="500" fill="hold"/>
                                        <p:tgtEl>
                                          <p:spTgt spid="324613"/>
                                        </p:tgtEl>
                                        <p:attrNameLst>
                                          <p:attrName>ppt_x</p:attrName>
                                        </p:attrNameLst>
                                      </p:cBhvr>
                                      <p:tavLst>
                                        <p:tav tm="0">
                                          <p:val>
                                            <p:strVal val="#ppt_x"/>
                                          </p:val>
                                        </p:tav>
                                        <p:tav tm="100000">
                                          <p:val>
                                            <p:strVal val="#ppt_x"/>
                                          </p:val>
                                        </p:tav>
                                      </p:tavLst>
                                    </p:anim>
                                    <p:anim calcmode="lin" valueType="num">
                                      <p:cBhvr additive="base">
                                        <p:cTn id="78" dur="500" fill="hold"/>
                                        <p:tgtEl>
                                          <p:spTgt spid="3246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4" grpId="0"/>
      <p:bldP spid="44045" grpId="0"/>
      <p:bldP spid="44046" grpId="0"/>
      <p:bldP spid="44047" grpId="0"/>
      <p:bldP spid="44048" grpId="0"/>
      <p:bldP spid="44049" grpId="0"/>
      <p:bldP spid="44050" grpId="0"/>
      <p:bldP spid="44051" grpId="0"/>
      <p:bldP spid="44052" grpId="0"/>
      <p:bldP spid="44055" grpId="0"/>
      <p:bldP spid="44057" grpId="0"/>
      <p:bldP spid="44192" grpId="0" bldLvl="0" animBg="1"/>
      <p:bldP spid="44192" grpId="1" bldLvl="0" animBg="1"/>
      <p:bldP spid="324613"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p:sp>
        <p:nvSpPr>
          <p:cNvPr id="324617" name="Text Box 9"/>
          <p:cNvSpPr txBox="1"/>
          <p:nvPr/>
        </p:nvSpPr>
        <p:spPr>
          <a:xfrm>
            <a:off x="685800" y="1356360"/>
            <a:ext cx="1584325" cy="974725"/>
          </a:xfrm>
          <a:prstGeom prst="rect">
            <a:avLst/>
          </a:prstGeom>
          <a:solidFill>
            <a:srgbClr val="CCFFCC"/>
          </a:solidFill>
          <a:ln w="28575" cap="flat" cmpd="sng">
            <a:solidFill>
              <a:srgbClr val="0000FF"/>
            </a:solidFill>
            <a:prstDash val="solid"/>
            <a:miter/>
            <a:headEnd type="none" w="med" len="med"/>
            <a:tailEnd type="none" w="med" len="med"/>
          </a:ln>
        </p:spPr>
        <p:txBody>
          <a:bodyPr>
            <a:spAutoFit/>
          </a:bodyPr>
          <a:p>
            <a:r>
              <a:rPr lang="en-US" altLang="zh-CN" sz="2800" b="0" dirty="0">
                <a:solidFill>
                  <a:schemeClr val="tx1"/>
                </a:solidFill>
                <a:latin typeface="方正粗活意简体" pitchFamily="65" charset="-122"/>
                <a:ea typeface="方正粗活意简体" pitchFamily="65" charset="-122"/>
              </a:rPr>
              <a:t>18</a:t>
            </a:r>
            <a:r>
              <a:rPr lang="zh-CN" altLang="en-US" sz="2800" b="0" dirty="0">
                <a:solidFill>
                  <a:schemeClr val="tx1"/>
                </a:solidFill>
                <a:latin typeface="方正粗活意简体" pitchFamily="65" charset="-122"/>
                <a:ea typeface="方正粗活意简体" pitchFamily="65" charset="-122"/>
              </a:rPr>
              <a:t>世纪</a:t>
            </a:r>
            <a:r>
              <a:rPr lang="en-US" altLang="zh-CN" sz="2800" b="0" dirty="0">
                <a:solidFill>
                  <a:schemeClr val="tx1"/>
                </a:solidFill>
                <a:latin typeface="方正粗活意简体" pitchFamily="65" charset="-122"/>
                <a:ea typeface="方正粗活意简体" pitchFamily="65" charset="-122"/>
              </a:rPr>
              <a:t>70</a:t>
            </a:r>
            <a:r>
              <a:rPr lang="zh-CN" altLang="en-US" sz="2800" b="0" dirty="0">
                <a:solidFill>
                  <a:schemeClr val="tx1"/>
                </a:solidFill>
                <a:latin typeface="方正粗活意简体" pitchFamily="65" charset="-122"/>
                <a:ea typeface="方正粗活意简体" pitchFamily="65" charset="-122"/>
              </a:rPr>
              <a:t>年代</a:t>
            </a:r>
            <a:endParaRPr lang="zh-CN" altLang="en-US" sz="2800" b="0" dirty="0">
              <a:solidFill>
                <a:schemeClr val="tx1"/>
              </a:solidFill>
              <a:latin typeface="方正粗活意简体" pitchFamily="65" charset="-122"/>
              <a:ea typeface="方正粗活意简体" pitchFamily="65" charset="-122"/>
            </a:endParaRPr>
          </a:p>
        </p:txBody>
      </p:sp>
      <p:sp>
        <p:nvSpPr>
          <p:cNvPr id="324620" name="Text Box 12"/>
          <p:cNvSpPr txBox="1"/>
          <p:nvPr/>
        </p:nvSpPr>
        <p:spPr>
          <a:xfrm>
            <a:off x="793750" y="2804160"/>
            <a:ext cx="1476375" cy="953135"/>
          </a:xfrm>
          <a:prstGeom prst="rect">
            <a:avLst/>
          </a:prstGeom>
          <a:solidFill>
            <a:srgbClr val="CCFFCC"/>
          </a:solidFill>
          <a:ln w="28575" cap="flat" cmpd="sng">
            <a:solidFill>
              <a:srgbClr val="0000FF"/>
            </a:solidFill>
            <a:prstDash val="solid"/>
            <a:miter/>
            <a:headEnd type="none" w="med" len="med"/>
            <a:tailEnd type="none" w="med" len="med"/>
          </a:ln>
        </p:spPr>
        <p:txBody>
          <a:bodyPr wrap="square">
            <a:spAutoFit/>
          </a:bodyPr>
          <a:p>
            <a:r>
              <a:rPr lang="en-US" altLang="zh-CN" sz="2800" b="0" dirty="0">
                <a:solidFill>
                  <a:schemeClr val="tx1"/>
                </a:solidFill>
                <a:latin typeface="方正粗活意简体" pitchFamily="65" charset="-122"/>
                <a:ea typeface="方正粗活意简体" pitchFamily="65" charset="-122"/>
              </a:rPr>
              <a:t>19</a:t>
            </a:r>
            <a:r>
              <a:rPr lang="zh-CN" altLang="en-US" sz="2800" b="0" dirty="0">
                <a:solidFill>
                  <a:schemeClr val="tx1"/>
                </a:solidFill>
                <a:latin typeface="方正粗活意简体" pitchFamily="65" charset="-122"/>
                <a:ea typeface="方正粗活意简体" pitchFamily="65" charset="-122"/>
              </a:rPr>
              <a:t>世纪</a:t>
            </a:r>
            <a:r>
              <a:rPr lang="en-US" altLang="zh-CN" sz="2800" b="0" dirty="0">
                <a:solidFill>
                  <a:schemeClr val="tx1"/>
                </a:solidFill>
                <a:latin typeface="方正粗活意简体" pitchFamily="65" charset="-122"/>
                <a:ea typeface="方正粗活意简体" pitchFamily="65" charset="-122"/>
              </a:rPr>
              <a:t>30</a:t>
            </a:r>
            <a:r>
              <a:rPr lang="zh-CN" altLang="en-US" sz="2800" b="0" dirty="0">
                <a:solidFill>
                  <a:schemeClr val="tx1"/>
                </a:solidFill>
                <a:latin typeface="方正粗活意简体" pitchFamily="65" charset="-122"/>
                <a:ea typeface="方正粗活意简体" pitchFamily="65" charset="-122"/>
              </a:rPr>
              <a:t>年代</a:t>
            </a:r>
            <a:endParaRPr lang="zh-CN" altLang="en-US" sz="2800" b="0" dirty="0">
              <a:solidFill>
                <a:schemeClr val="tx1"/>
              </a:solidFill>
              <a:latin typeface="方正粗活意简体" pitchFamily="65" charset="-122"/>
              <a:ea typeface="方正粗活意简体" pitchFamily="65" charset="-122"/>
            </a:endParaRPr>
          </a:p>
        </p:txBody>
      </p:sp>
      <p:sp>
        <p:nvSpPr>
          <p:cNvPr id="324625" name="文本框 324624"/>
          <p:cNvSpPr txBox="1"/>
          <p:nvPr/>
        </p:nvSpPr>
        <p:spPr>
          <a:xfrm>
            <a:off x="793750" y="4434840"/>
            <a:ext cx="1727200" cy="953135"/>
          </a:xfrm>
          <a:prstGeom prst="rect">
            <a:avLst/>
          </a:prstGeom>
          <a:solidFill>
            <a:srgbClr val="CCFFCC"/>
          </a:solidFill>
          <a:ln w="28575" cap="flat" cmpd="sng">
            <a:solidFill>
              <a:srgbClr val="0000FF"/>
            </a:solidFill>
            <a:prstDash val="solid"/>
            <a:miter/>
            <a:headEnd type="none" w="med" len="med"/>
            <a:tailEnd type="none" w="med" len="med"/>
          </a:ln>
        </p:spPr>
        <p:txBody>
          <a:bodyPr>
            <a:spAutoFit/>
          </a:bodyPr>
          <a:p>
            <a:r>
              <a:rPr lang="en-US" altLang="zh-CN" sz="2800" b="0" dirty="0">
                <a:solidFill>
                  <a:schemeClr val="tx1"/>
                </a:solidFill>
                <a:latin typeface="方正粗活意简体" pitchFamily="65" charset="-122"/>
                <a:ea typeface="方正粗活意简体" pitchFamily="65" charset="-122"/>
              </a:rPr>
              <a:t>20</a:t>
            </a:r>
            <a:r>
              <a:rPr lang="zh-CN" altLang="en-US" sz="2800" b="0" dirty="0">
                <a:solidFill>
                  <a:schemeClr val="tx1"/>
                </a:solidFill>
                <a:latin typeface="方正粗活意简体" pitchFamily="65" charset="-122"/>
                <a:ea typeface="方正粗活意简体" pitchFamily="65" charset="-122"/>
              </a:rPr>
              <a:t>世纪 </a:t>
            </a:r>
            <a:r>
              <a:rPr lang="en-US" altLang="zh-CN" sz="2800" b="0" dirty="0">
                <a:solidFill>
                  <a:schemeClr val="tx1"/>
                </a:solidFill>
                <a:latin typeface="方正粗活意简体" pitchFamily="65" charset="-122"/>
                <a:ea typeface="方正粗活意简体" pitchFamily="65" charset="-122"/>
              </a:rPr>
              <a:t>20</a:t>
            </a:r>
            <a:r>
              <a:rPr lang="zh-CN" altLang="en-US" sz="2800" b="0" dirty="0">
                <a:solidFill>
                  <a:schemeClr val="tx1"/>
                </a:solidFill>
                <a:latin typeface="方正粗活意简体" pitchFamily="65" charset="-122"/>
                <a:ea typeface="方正粗活意简体" pitchFamily="65" charset="-122"/>
              </a:rPr>
              <a:t>年代后</a:t>
            </a:r>
            <a:endParaRPr lang="zh-CN" altLang="en-US" sz="2800" b="0" dirty="0">
              <a:solidFill>
                <a:schemeClr val="tx1"/>
              </a:solidFill>
              <a:latin typeface="方正粗活意简体" pitchFamily="65" charset="-122"/>
              <a:ea typeface="方正粗活意简体" pitchFamily="65" charset="-122"/>
            </a:endParaRPr>
          </a:p>
        </p:txBody>
      </p:sp>
      <p:sp>
        <p:nvSpPr>
          <p:cNvPr id="324618" name="矩形 324617"/>
          <p:cNvSpPr/>
          <p:nvPr/>
        </p:nvSpPr>
        <p:spPr>
          <a:xfrm>
            <a:off x="3261360" y="1582420"/>
            <a:ext cx="1600200" cy="521970"/>
          </a:xfrm>
          <a:prstGeom prst="rect">
            <a:avLst/>
          </a:prstGeom>
          <a:solidFill>
            <a:srgbClr val="CCFFCC"/>
          </a:solidFill>
          <a:ln w="28575" cap="flat" cmpd="sng">
            <a:solidFill>
              <a:srgbClr val="0000FF"/>
            </a:solidFill>
            <a:prstDash val="solid"/>
            <a:miter/>
            <a:headEnd type="none" w="med" len="med"/>
            <a:tailEnd type="none" w="med" len="med"/>
          </a:ln>
        </p:spPr>
        <p:txBody>
          <a:bodyPr>
            <a:spAutoFit/>
          </a:bodyPr>
          <a:p>
            <a:r>
              <a:rPr lang="zh-CN" altLang="en-US" sz="2800" b="0" dirty="0">
                <a:solidFill>
                  <a:schemeClr val="tx1"/>
                </a:solidFill>
                <a:latin typeface="方正粗活意简体" pitchFamily="65" charset="-122"/>
                <a:ea typeface="方正粗活意简体" pitchFamily="65" charset="-122"/>
              </a:rPr>
              <a:t>辉格党</a:t>
            </a:r>
            <a:endParaRPr lang="zh-CN" altLang="en-US" sz="2800" b="0">
              <a:solidFill>
                <a:schemeClr val="tx1"/>
              </a:solidFill>
              <a:latin typeface="方正粗活意简体" pitchFamily="65" charset="-122"/>
              <a:ea typeface="方正粗活意简体" pitchFamily="65" charset="-122"/>
            </a:endParaRPr>
          </a:p>
        </p:txBody>
      </p:sp>
      <p:sp>
        <p:nvSpPr>
          <p:cNvPr id="324621" name="文本框 324620"/>
          <p:cNvSpPr txBox="1"/>
          <p:nvPr/>
        </p:nvSpPr>
        <p:spPr>
          <a:xfrm>
            <a:off x="3169920" y="3168015"/>
            <a:ext cx="1600200" cy="521970"/>
          </a:xfrm>
          <a:prstGeom prst="rect">
            <a:avLst/>
          </a:prstGeom>
          <a:solidFill>
            <a:srgbClr val="CCFFCC"/>
          </a:solidFill>
          <a:ln w="28575" cap="flat" cmpd="sng">
            <a:solidFill>
              <a:srgbClr val="0000FF"/>
            </a:solidFill>
            <a:prstDash val="solid"/>
            <a:miter/>
            <a:headEnd type="none" w="med" len="med"/>
            <a:tailEnd type="none" w="med" len="med"/>
          </a:ln>
        </p:spPr>
        <p:txBody>
          <a:bodyPr>
            <a:spAutoFit/>
          </a:bodyPr>
          <a:p>
            <a:r>
              <a:rPr lang="zh-CN" altLang="en-US" sz="2800" b="0" dirty="0">
                <a:solidFill>
                  <a:schemeClr val="tx1"/>
                </a:solidFill>
                <a:latin typeface="方正粗活意简体" pitchFamily="65" charset="-122"/>
                <a:ea typeface="方正粗活意简体" pitchFamily="65" charset="-122"/>
              </a:rPr>
              <a:t>自由党</a:t>
            </a:r>
            <a:endParaRPr lang="zh-CN" altLang="en-US" sz="2800" b="0">
              <a:solidFill>
                <a:schemeClr val="tx1"/>
              </a:solidFill>
              <a:latin typeface="方正粗活意简体" pitchFamily="65" charset="-122"/>
              <a:ea typeface="方正粗活意简体" pitchFamily="65" charset="-122"/>
            </a:endParaRPr>
          </a:p>
        </p:txBody>
      </p:sp>
      <p:sp>
        <p:nvSpPr>
          <p:cNvPr id="324626" name="文本框 324625"/>
          <p:cNvSpPr txBox="1"/>
          <p:nvPr/>
        </p:nvSpPr>
        <p:spPr>
          <a:xfrm>
            <a:off x="3451860" y="4650740"/>
            <a:ext cx="1219200" cy="521970"/>
          </a:xfrm>
          <a:prstGeom prst="rect">
            <a:avLst/>
          </a:prstGeom>
          <a:solidFill>
            <a:srgbClr val="CCFFCC"/>
          </a:solidFill>
          <a:ln w="28575" cap="flat" cmpd="sng">
            <a:solidFill>
              <a:srgbClr val="0000FF"/>
            </a:solidFill>
            <a:prstDash val="solid"/>
            <a:miter/>
            <a:headEnd type="none" w="med" len="med"/>
            <a:tailEnd type="none" w="med" len="med"/>
          </a:ln>
        </p:spPr>
        <p:txBody>
          <a:bodyPr>
            <a:spAutoFit/>
          </a:bodyPr>
          <a:p>
            <a:r>
              <a:rPr lang="zh-CN" altLang="en-US" sz="2800" b="0" dirty="0">
                <a:solidFill>
                  <a:schemeClr val="tx1"/>
                </a:solidFill>
                <a:latin typeface="方正粗活意简体" pitchFamily="65" charset="-122"/>
                <a:ea typeface="方正粗活意简体" pitchFamily="65" charset="-122"/>
              </a:rPr>
              <a:t>工党</a:t>
            </a:r>
            <a:endParaRPr lang="zh-CN" altLang="en-US" sz="2800" b="0">
              <a:solidFill>
                <a:schemeClr val="tx1"/>
              </a:solidFill>
              <a:latin typeface="方正粗活意简体" pitchFamily="65" charset="-122"/>
              <a:ea typeface="方正粗活意简体" pitchFamily="65" charset="-122"/>
            </a:endParaRPr>
          </a:p>
        </p:txBody>
      </p:sp>
      <p:sp>
        <p:nvSpPr>
          <p:cNvPr id="324622" name="文本框 324621"/>
          <p:cNvSpPr txBox="1"/>
          <p:nvPr/>
        </p:nvSpPr>
        <p:spPr>
          <a:xfrm>
            <a:off x="7696200" y="1600200"/>
            <a:ext cx="1524000" cy="521970"/>
          </a:xfrm>
          <a:prstGeom prst="rect">
            <a:avLst/>
          </a:prstGeom>
          <a:solidFill>
            <a:srgbClr val="CCFFCC"/>
          </a:solidFill>
          <a:ln w="28575" cap="flat" cmpd="sng">
            <a:solidFill>
              <a:srgbClr val="0000FF"/>
            </a:solidFill>
            <a:prstDash val="solid"/>
            <a:miter/>
            <a:headEnd type="none" w="med" len="med"/>
            <a:tailEnd type="none" w="med" len="med"/>
          </a:ln>
        </p:spPr>
        <p:txBody>
          <a:bodyPr>
            <a:spAutoFit/>
          </a:bodyPr>
          <a:p>
            <a:r>
              <a:rPr lang="zh-CN" altLang="en-US" sz="2800" b="0" dirty="0">
                <a:solidFill>
                  <a:schemeClr val="tx1"/>
                </a:solidFill>
                <a:latin typeface="方正粗活意简体" pitchFamily="65" charset="-122"/>
                <a:ea typeface="方正粗活意简体" pitchFamily="65" charset="-122"/>
              </a:rPr>
              <a:t>托利党</a:t>
            </a:r>
            <a:endParaRPr lang="zh-CN" altLang="en-US" sz="2800" b="0">
              <a:solidFill>
                <a:schemeClr val="tx1"/>
              </a:solidFill>
              <a:latin typeface="方正粗活意简体" pitchFamily="65" charset="-122"/>
              <a:ea typeface="方正粗活意简体" pitchFamily="65" charset="-122"/>
            </a:endParaRPr>
          </a:p>
        </p:txBody>
      </p:sp>
      <p:sp>
        <p:nvSpPr>
          <p:cNvPr id="324624" name="文本框 324623"/>
          <p:cNvSpPr txBox="1"/>
          <p:nvPr/>
        </p:nvSpPr>
        <p:spPr>
          <a:xfrm>
            <a:off x="7620000" y="3276600"/>
            <a:ext cx="1524000" cy="521970"/>
          </a:xfrm>
          <a:prstGeom prst="rect">
            <a:avLst/>
          </a:prstGeom>
          <a:solidFill>
            <a:srgbClr val="CCFFCC"/>
          </a:solidFill>
          <a:ln w="28575" cap="flat" cmpd="sng">
            <a:solidFill>
              <a:srgbClr val="0000FF"/>
            </a:solidFill>
            <a:prstDash val="solid"/>
            <a:miter/>
            <a:headEnd type="none" w="med" len="med"/>
            <a:tailEnd type="none" w="med" len="med"/>
          </a:ln>
        </p:spPr>
        <p:txBody>
          <a:bodyPr>
            <a:spAutoFit/>
          </a:bodyPr>
          <a:p>
            <a:r>
              <a:rPr lang="zh-CN" altLang="en-US" sz="2800" b="0" dirty="0">
                <a:solidFill>
                  <a:schemeClr val="tx1"/>
                </a:solidFill>
                <a:latin typeface="方正粗活意简体" pitchFamily="65" charset="-122"/>
                <a:ea typeface="方正粗活意简体" pitchFamily="65" charset="-122"/>
              </a:rPr>
              <a:t>保守党</a:t>
            </a:r>
            <a:endParaRPr lang="zh-CN" altLang="en-US" sz="2800" b="0">
              <a:solidFill>
                <a:schemeClr val="tx1"/>
              </a:solidFill>
              <a:latin typeface="方正粗活意简体" pitchFamily="65" charset="-122"/>
              <a:ea typeface="方正粗活意简体" pitchFamily="65" charset="-122"/>
            </a:endParaRPr>
          </a:p>
        </p:txBody>
      </p:sp>
      <p:sp>
        <p:nvSpPr>
          <p:cNvPr id="324627" name="文本框 324626"/>
          <p:cNvSpPr txBox="1"/>
          <p:nvPr/>
        </p:nvSpPr>
        <p:spPr>
          <a:xfrm>
            <a:off x="7696200" y="4650105"/>
            <a:ext cx="1511300" cy="521970"/>
          </a:xfrm>
          <a:prstGeom prst="rect">
            <a:avLst/>
          </a:prstGeom>
          <a:solidFill>
            <a:srgbClr val="CCFFCC"/>
          </a:solidFill>
          <a:ln w="28575" cap="flat" cmpd="sng">
            <a:solidFill>
              <a:srgbClr val="0000FF"/>
            </a:solidFill>
            <a:prstDash val="solid"/>
            <a:miter/>
            <a:headEnd type="none" w="med" len="med"/>
            <a:tailEnd type="none" w="med" len="med"/>
          </a:ln>
        </p:spPr>
        <p:txBody>
          <a:bodyPr>
            <a:spAutoFit/>
          </a:bodyPr>
          <a:p>
            <a:r>
              <a:rPr lang="zh-CN" altLang="en-US" sz="2800" b="0" dirty="0">
                <a:solidFill>
                  <a:schemeClr val="tx1"/>
                </a:solidFill>
                <a:latin typeface="方正粗活意简体" pitchFamily="65" charset="-122"/>
                <a:ea typeface="方正粗活意简体" pitchFamily="65" charset="-122"/>
              </a:rPr>
              <a:t>保守党</a:t>
            </a:r>
            <a:endParaRPr lang="zh-CN" altLang="en-US" sz="2800" b="0">
              <a:solidFill>
                <a:schemeClr val="tx1"/>
              </a:solidFill>
              <a:latin typeface="方正粗活意简体" pitchFamily="65" charset="-122"/>
              <a:ea typeface="方正粗活意简体" pitchFamily="65" charset="-122"/>
            </a:endParaRPr>
          </a:p>
        </p:txBody>
      </p:sp>
      <p:sp>
        <p:nvSpPr>
          <p:cNvPr id="324629" name="文本框 324628">
            <a:hlinkClick r:id="" action="ppaction://noaction"/>
          </p:cNvPr>
          <p:cNvSpPr txBox="1"/>
          <p:nvPr/>
        </p:nvSpPr>
        <p:spPr>
          <a:xfrm>
            <a:off x="4925060" y="5623560"/>
            <a:ext cx="2951163" cy="953135"/>
          </a:xfrm>
          <a:prstGeom prst="rect">
            <a:avLst/>
          </a:prstGeom>
          <a:solidFill>
            <a:srgbClr val="CCFFCC"/>
          </a:solidFill>
          <a:ln w="28575" cap="flat" cmpd="sng">
            <a:solidFill>
              <a:srgbClr val="0000FF"/>
            </a:solidFill>
            <a:prstDash val="solid"/>
            <a:miter/>
            <a:headEnd type="none" w="med" len="med"/>
            <a:tailEnd type="none" w="med" len="med"/>
          </a:ln>
        </p:spPr>
        <p:txBody>
          <a:bodyPr>
            <a:spAutoFit/>
          </a:bodyPr>
          <a:p>
            <a:r>
              <a:rPr lang="zh-CN" altLang="en-US" sz="2800" b="0" dirty="0">
                <a:solidFill>
                  <a:schemeClr val="tx1"/>
                </a:solidFill>
                <a:latin typeface="方正粗活意简体" pitchFamily="65" charset="-122"/>
                <a:ea typeface="方正粗活意简体" pitchFamily="65" charset="-122"/>
              </a:rPr>
              <a:t>参加议会竞选两党轮流执政</a:t>
            </a:r>
            <a:endParaRPr lang="zh-CN" altLang="en-US" sz="2800" b="0" dirty="0">
              <a:solidFill>
                <a:schemeClr val="tx1"/>
              </a:solidFill>
              <a:latin typeface="方正粗活意简体" pitchFamily="65" charset="-122"/>
              <a:ea typeface="方正粗活意简体" pitchFamily="65" charset="-122"/>
            </a:endParaRPr>
          </a:p>
        </p:txBody>
      </p:sp>
      <p:sp>
        <p:nvSpPr>
          <p:cNvPr id="324628" name="左大括号 324627"/>
          <p:cNvSpPr/>
          <p:nvPr/>
        </p:nvSpPr>
        <p:spPr>
          <a:xfrm rot="16200000">
            <a:off x="6210300" y="3375660"/>
            <a:ext cx="381000" cy="4114800"/>
          </a:xfrm>
          <a:prstGeom prst="leftBrace">
            <a:avLst>
              <a:gd name="adj1" fmla="val 4000"/>
              <a:gd name="adj2" fmla="val 50000"/>
            </a:avLst>
          </a:prstGeom>
          <a:noFill/>
          <a:ln w="57150" cap="flat" cmpd="sng">
            <a:solidFill>
              <a:schemeClr val="tx1"/>
            </a:solidFill>
            <a:prstDash val="solid"/>
            <a:headEnd type="none" w="med" len="med"/>
            <a:tailEnd type="none" w="med" len="med"/>
          </a:ln>
        </p:spPr>
        <p:txBody>
          <a:bodyPr/>
          <a:p>
            <a:endParaRPr lang="zh-CN" altLang="en-US"/>
          </a:p>
        </p:txBody>
      </p:sp>
      <p:sp>
        <p:nvSpPr>
          <p:cNvPr id="324619" name="直接连接符 324618"/>
          <p:cNvSpPr/>
          <p:nvPr/>
        </p:nvSpPr>
        <p:spPr>
          <a:xfrm>
            <a:off x="4061460" y="2331085"/>
            <a:ext cx="0" cy="792163"/>
          </a:xfrm>
          <a:prstGeom prst="line">
            <a:avLst/>
          </a:prstGeom>
          <a:ln w="76200" cap="flat" cmpd="sng">
            <a:solidFill>
              <a:schemeClr val="tx1"/>
            </a:solidFill>
            <a:prstDash val="solid"/>
            <a:headEnd type="none" w="med" len="med"/>
            <a:tailEnd type="triangle" w="med" len="med"/>
          </a:ln>
        </p:spPr>
      </p:sp>
      <p:sp>
        <p:nvSpPr>
          <p:cNvPr id="324623" name="直接连接符 324622"/>
          <p:cNvSpPr/>
          <p:nvPr/>
        </p:nvSpPr>
        <p:spPr>
          <a:xfrm>
            <a:off x="8382000" y="2362200"/>
            <a:ext cx="0" cy="792163"/>
          </a:xfrm>
          <a:prstGeom prst="line">
            <a:avLst/>
          </a:prstGeom>
          <a:ln w="76200" cap="flat" cmpd="sng">
            <a:solidFill>
              <a:schemeClr val="tx1"/>
            </a:solidFill>
            <a:prstDash val="solid"/>
            <a:headEnd type="none" w="med" len="med"/>
            <a:tailEnd type="triangle" w="med" len="med"/>
          </a:ln>
        </p:spPr>
      </p:sp>
      <p:sp>
        <p:nvSpPr>
          <p:cNvPr id="324613" name="Text Box 5"/>
          <p:cNvSpPr txBox="1"/>
          <p:nvPr/>
        </p:nvSpPr>
        <p:spPr>
          <a:xfrm>
            <a:off x="320040" y="289560"/>
            <a:ext cx="5334000" cy="645160"/>
          </a:xfrm>
          <a:prstGeom prst="rect">
            <a:avLst/>
          </a:prstGeom>
          <a:noFill/>
          <a:ln w="57150">
            <a:solidFill>
              <a:schemeClr val="accent1"/>
            </a:solidFill>
          </a:ln>
        </p:spPr>
        <p:txBody>
          <a:bodyPr>
            <a:spAutoFit/>
          </a:bodyPr>
          <a:p>
            <a:pPr algn="l"/>
            <a:r>
              <a:rPr lang="zh-CN" altLang="en-US" sz="3600" dirty="0">
                <a:solidFill>
                  <a:schemeClr val="tx1"/>
                </a:solidFill>
                <a:latin typeface="宋体" panose="02010600030101010101" pitchFamily="2" charset="-122"/>
                <a:ea typeface="宋体" panose="02010600030101010101" pitchFamily="2" charset="-122"/>
              </a:rPr>
              <a:t>议会政党制度的形成</a:t>
            </a:r>
            <a:endParaRPr lang="zh-CN" altLang="en-US" sz="3600" dirty="0">
              <a:solidFill>
                <a:schemeClr val="tx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4613"/>
                                        </p:tgtEl>
                                        <p:attrNameLst>
                                          <p:attrName>style.visibility</p:attrName>
                                        </p:attrNameLst>
                                      </p:cBhvr>
                                      <p:to>
                                        <p:strVal val="visible"/>
                                      </p:to>
                                    </p:set>
                                    <p:animEffect transition="in" filter="blinds(horizontal)">
                                      <p:cBhvr>
                                        <p:cTn id="7" dur="500"/>
                                        <p:tgtEl>
                                          <p:spTgt spid="3246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4617"/>
                                        </p:tgtEl>
                                        <p:attrNameLst>
                                          <p:attrName>style.visibility</p:attrName>
                                        </p:attrNameLst>
                                      </p:cBhvr>
                                      <p:to>
                                        <p:strVal val="visible"/>
                                      </p:to>
                                    </p:set>
                                    <p:animEffect transition="in" filter="blinds(horizontal)">
                                      <p:cBhvr>
                                        <p:cTn id="12" dur="500"/>
                                        <p:tgtEl>
                                          <p:spTgt spid="3246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4618"/>
                                        </p:tgtEl>
                                        <p:attrNameLst>
                                          <p:attrName>style.visibility</p:attrName>
                                        </p:attrNameLst>
                                      </p:cBhvr>
                                      <p:to>
                                        <p:strVal val="visible"/>
                                      </p:to>
                                    </p:set>
                                    <p:animEffect transition="in" filter="blinds(horizontal)">
                                      <p:cBhvr>
                                        <p:cTn id="17" dur="500"/>
                                        <p:tgtEl>
                                          <p:spTgt spid="3246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4622"/>
                                        </p:tgtEl>
                                        <p:attrNameLst>
                                          <p:attrName>style.visibility</p:attrName>
                                        </p:attrNameLst>
                                      </p:cBhvr>
                                      <p:to>
                                        <p:strVal val="visible"/>
                                      </p:to>
                                    </p:set>
                                    <p:animEffect transition="in" filter="blinds(horizontal)">
                                      <p:cBhvr>
                                        <p:cTn id="22" dur="500"/>
                                        <p:tgtEl>
                                          <p:spTgt spid="32462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24619"/>
                                        </p:tgtEl>
                                        <p:attrNameLst>
                                          <p:attrName>style.visibility</p:attrName>
                                        </p:attrNameLst>
                                      </p:cBhvr>
                                      <p:to>
                                        <p:strVal val="visible"/>
                                      </p:to>
                                    </p:set>
                                    <p:anim calcmode="lin" valueType="num">
                                      <p:cBhvr additive="base">
                                        <p:cTn id="27" dur="500" fill="hold"/>
                                        <p:tgtEl>
                                          <p:spTgt spid="324619"/>
                                        </p:tgtEl>
                                        <p:attrNameLst>
                                          <p:attrName>ppt_x</p:attrName>
                                        </p:attrNameLst>
                                      </p:cBhvr>
                                      <p:tavLst>
                                        <p:tav tm="0">
                                          <p:val>
                                            <p:strVal val="#ppt_x"/>
                                          </p:val>
                                        </p:tav>
                                        <p:tav tm="100000">
                                          <p:val>
                                            <p:strVal val="#ppt_x"/>
                                          </p:val>
                                        </p:tav>
                                      </p:tavLst>
                                    </p:anim>
                                    <p:anim calcmode="lin" valueType="num">
                                      <p:cBhvr additive="base">
                                        <p:cTn id="28" dur="500" fill="hold"/>
                                        <p:tgtEl>
                                          <p:spTgt spid="32461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24620"/>
                                        </p:tgtEl>
                                        <p:attrNameLst>
                                          <p:attrName>style.visibility</p:attrName>
                                        </p:attrNameLst>
                                      </p:cBhvr>
                                      <p:to>
                                        <p:strVal val="visible"/>
                                      </p:to>
                                    </p:set>
                                    <p:animEffect transition="in" filter="blinds(horizontal)">
                                      <p:cBhvr>
                                        <p:cTn id="33" dur="500"/>
                                        <p:tgtEl>
                                          <p:spTgt spid="324620"/>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24621"/>
                                        </p:tgtEl>
                                        <p:attrNameLst>
                                          <p:attrName>style.visibility</p:attrName>
                                        </p:attrNameLst>
                                      </p:cBhvr>
                                      <p:to>
                                        <p:strVal val="visible"/>
                                      </p:to>
                                    </p:set>
                                    <p:animEffect transition="in" filter="blinds(horizontal)">
                                      <p:cBhvr>
                                        <p:cTn id="38" dur="500"/>
                                        <p:tgtEl>
                                          <p:spTgt spid="324621"/>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24623"/>
                                        </p:tgtEl>
                                        <p:attrNameLst>
                                          <p:attrName>style.visibility</p:attrName>
                                        </p:attrNameLst>
                                      </p:cBhvr>
                                      <p:to>
                                        <p:strVal val="visible"/>
                                      </p:to>
                                    </p:set>
                                    <p:anim calcmode="lin" valueType="num">
                                      <p:cBhvr additive="base">
                                        <p:cTn id="43" dur="500" fill="hold"/>
                                        <p:tgtEl>
                                          <p:spTgt spid="324623"/>
                                        </p:tgtEl>
                                        <p:attrNameLst>
                                          <p:attrName>ppt_x</p:attrName>
                                        </p:attrNameLst>
                                      </p:cBhvr>
                                      <p:tavLst>
                                        <p:tav tm="0">
                                          <p:val>
                                            <p:strVal val="#ppt_x"/>
                                          </p:val>
                                        </p:tav>
                                        <p:tav tm="100000">
                                          <p:val>
                                            <p:strVal val="#ppt_x"/>
                                          </p:val>
                                        </p:tav>
                                      </p:tavLst>
                                    </p:anim>
                                    <p:anim calcmode="lin" valueType="num">
                                      <p:cBhvr additive="base">
                                        <p:cTn id="44" dur="500" fill="hold"/>
                                        <p:tgtEl>
                                          <p:spTgt spid="3246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324624"/>
                                        </p:tgtEl>
                                        <p:attrNameLst>
                                          <p:attrName>style.visibility</p:attrName>
                                        </p:attrNameLst>
                                      </p:cBhvr>
                                      <p:to>
                                        <p:strVal val="visible"/>
                                      </p:to>
                                    </p:set>
                                    <p:animEffect transition="in" filter="blinds(horizontal)">
                                      <p:cBhvr>
                                        <p:cTn id="49" dur="500"/>
                                        <p:tgtEl>
                                          <p:spTgt spid="324624"/>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324625"/>
                                        </p:tgtEl>
                                        <p:attrNameLst>
                                          <p:attrName>style.visibility</p:attrName>
                                        </p:attrNameLst>
                                      </p:cBhvr>
                                      <p:to>
                                        <p:strVal val="visible"/>
                                      </p:to>
                                    </p:set>
                                    <p:animEffect transition="in" filter="blinds(horizontal)">
                                      <p:cBhvr>
                                        <p:cTn id="54" dur="500"/>
                                        <p:tgtEl>
                                          <p:spTgt spid="324625"/>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324626"/>
                                        </p:tgtEl>
                                        <p:attrNameLst>
                                          <p:attrName>style.visibility</p:attrName>
                                        </p:attrNameLst>
                                      </p:cBhvr>
                                      <p:to>
                                        <p:strVal val="visible"/>
                                      </p:to>
                                    </p:set>
                                    <p:animEffect transition="in" filter="blinds(horizontal)">
                                      <p:cBhvr>
                                        <p:cTn id="59" dur="500"/>
                                        <p:tgtEl>
                                          <p:spTgt spid="324626"/>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24627"/>
                                        </p:tgtEl>
                                        <p:attrNameLst>
                                          <p:attrName>style.visibility</p:attrName>
                                        </p:attrNameLst>
                                      </p:cBhvr>
                                      <p:to>
                                        <p:strVal val="visible"/>
                                      </p:to>
                                    </p:set>
                                    <p:animEffect transition="in" filter="blinds(horizontal)">
                                      <p:cBhvr>
                                        <p:cTn id="64" dur="500"/>
                                        <p:tgtEl>
                                          <p:spTgt spid="324627"/>
                                        </p:tgtEl>
                                      </p:cBhvr>
                                    </p:animEffect>
                                  </p:childTnLst>
                                </p:cTn>
                              </p:par>
                            </p:childTnLst>
                          </p:cTn>
                        </p:par>
                        <p:par>
                          <p:cTn id="65" fill="hold">
                            <p:stCondLst>
                              <p:cond delay="500"/>
                            </p:stCondLst>
                            <p:childTnLst>
                              <p:par>
                                <p:cTn id="66" presetID="3" presetClass="entr" presetSubtype="10" fill="hold" grpId="0" nodeType="afterEffect">
                                  <p:stCondLst>
                                    <p:cond delay="0"/>
                                  </p:stCondLst>
                                  <p:childTnLst>
                                    <p:set>
                                      <p:cBhvr>
                                        <p:cTn id="67" dur="1" fill="hold">
                                          <p:stCondLst>
                                            <p:cond delay="0"/>
                                          </p:stCondLst>
                                        </p:cTn>
                                        <p:tgtEl>
                                          <p:spTgt spid="324629"/>
                                        </p:tgtEl>
                                        <p:attrNameLst>
                                          <p:attrName>style.visibility</p:attrName>
                                        </p:attrNameLst>
                                      </p:cBhvr>
                                      <p:to>
                                        <p:strVal val="visible"/>
                                      </p:to>
                                    </p:set>
                                    <p:animEffect transition="in" filter="blinds(horizontal)">
                                      <p:cBhvr>
                                        <p:cTn id="68" dur="500"/>
                                        <p:tgtEl>
                                          <p:spTgt spid="324629"/>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24628"/>
                                        </p:tgtEl>
                                        <p:attrNameLst>
                                          <p:attrName>style.visibility</p:attrName>
                                        </p:attrNameLst>
                                      </p:cBhvr>
                                      <p:to>
                                        <p:strVal val="visible"/>
                                      </p:to>
                                    </p:set>
                                    <p:anim calcmode="lin" valueType="num">
                                      <p:cBhvr additive="base">
                                        <p:cTn id="73" dur="500" fill="hold"/>
                                        <p:tgtEl>
                                          <p:spTgt spid="324628"/>
                                        </p:tgtEl>
                                        <p:attrNameLst>
                                          <p:attrName>ppt_x</p:attrName>
                                        </p:attrNameLst>
                                      </p:cBhvr>
                                      <p:tavLst>
                                        <p:tav tm="0">
                                          <p:val>
                                            <p:strVal val="#ppt_x"/>
                                          </p:val>
                                        </p:tav>
                                        <p:tav tm="100000">
                                          <p:val>
                                            <p:strVal val="#ppt_x"/>
                                          </p:val>
                                        </p:tav>
                                      </p:tavLst>
                                    </p:anim>
                                    <p:anim calcmode="lin" valueType="num">
                                      <p:cBhvr additive="base">
                                        <p:cTn id="74" dur="500" fill="hold"/>
                                        <p:tgtEl>
                                          <p:spTgt spid="3246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7" grpId="0" bldLvl="0" animBg="1"/>
      <p:bldP spid="324620" grpId="0" bldLvl="0" animBg="1"/>
      <p:bldP spid="324625" grpId="0" bldLvl="0" animBg="1"/>
      <p:bldP spid="324618" grpId="0" bldLvl="0" animBg="1"/>
      <p:bldP spid="324621" grpId="0" bldLvl="0" animBg="1"/>
      <p:bldP spid="324626" grpId="0" bldLvl="0" animBg="1"/>
      <p:bldP spid="324622" grpId="0" bldLvl="0" animBg="1"/>
      <p:bldP spid="324624" grpId="0" bldLvl="0" animBg="1"/>
      <p:bldP spid="324627" grpId="0" bldLvl="0" animBg="1"/>
      <p:bldP spid="324629" grpId="0" bldLvl="0" animBg="1"/>
      <p:bldP spid="324613"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p:sp>
        <p:nvSpPr>
          <p:cNvPr id="24582" name="Text Box 6"/>
          <p:cNvSpPr txBox="1"/>
          <p:nvPr/>
        </p:nvSpPr>
        <p:spPr>
          <a:xfrm>
            <a:off x="1992313" y="1341438"/>
            <a:ext cx="8280400" cy="2553335"/>
          </a:xfrm>
          <a:prstGeom prst="rect">
            <a:avLst/>
          </a:prstGeom>
          <a:solidFill>
            <a:schemeClr val="bg2"/>
          </a:solidFill>
          <a:ln w="9525" cap="flat" cmpd="sng">
            <a:solidFill>
              <a:srgbClr val="FF0000"/>
            </a:solidFill>
            <a:prstDash val="solid"/>
            <a:miter/>
            <a:headEnd type="none" w="med" len="med"/>
            <a:tailEnd type="none" w="med" len="med"/>
          </a:ln>
        </p:spPr>
        <p:txBody>
          <a:bodyPr>
            <a:spAutoFit/>
          </a:bodyPr>
          <a:p>
            <a:pPr marL="342900" indent="-342900">
              <a:spcBef>
                <a:spcPct val="50000"/>
              </a:spcBef>
              <a:buClr>
                <a:schemeClr val="bg2"/>
              </a:buClr>
              <a:buSzPct val="70000"/>
              <a:buFont typeface="Wingdings" panose="05000000000000000000" pitchFamily="2" charset="2"/>
              <a:buNone/>
            </a:pPr>
            <a:r>
              <a:rPr lang="en-US" altLang="zh-CN" sz="3600" b="1" dirty="0">
                <a:latin typeface="隶书" panose="02010509060101010101" pitchFamily="49" charset="-122"/>
                <a:ea typeface="隶书" panose="02010509060101010101" pitchFamily="49" charset="-122"/>
              </a:rPr>
              <a:t>      </a:t>
            </a:r>
            <a:r>
              <a:rPr lang="zh-CN" altLang="en-US" sz="4000" b="1" dirty="0">
                <a:latin typeface="隶书" panose="02010509060101010101" pitchFamily="49" charset="-122"/>
                <a:ea typeface="隶书" panose="02010509060101010101" pitchFamily="49" charset="-122"/>
              </a:rPr>
              <a:t>一位英国的宪法权威人士曾说：</a:t>
            </a:r>
            <a:r>
              <a:rPr lang="zh-CN" altLang="en-US" sz="4000" b="1" dirty="0">
                <a:latin typeface="Arial" panose="020B0604020202020204" pitchFamily="34" charset="0"/>
                <a:ea typeface="隶书" panose="02010509060101010101" pitchFamily="49" charset="-122"/>
              </a:rPr>
              <a:t>“</a:t>
            </a:r>
            <a:r>
              <a:rPr lang="zh-CN" altLang="en-US" sz="4000" b="1" dirty="0">
                <a:latin typeface="隶书" panose="02010509060101010101" pitchFamily="49" charset="-122"/>
                <a:ea typeface="隶书" panose="02010509060101010101" pitchFamily="49" charset="-122"/>
              </a:rPr>
              <a:t>上下两院如果作出决定，就是把女王本人的死刑判决书送到她面前，她也不得不签字。</a:t>
            </a:r>
            <a:r>
              <a:rPr lang="zh-CN" altLang="en-US" sz="4000" b="1" dirty="0">
                <a:latin typeface="Arial" panose="020B0604020202020204" pitchFamily="34" charset="0"/>
                <a:ea typeface="隶书" panose="02010509060101010101" pitchFamily="49" charset="-122"/>
              </a:rPr>
              <a:t>”</a:t>
            </a:r>
            <a:r>
              <a:rPr lang="zh-CN" altLang="en-US" sz="4000" b="1" dirty="0">
                <a:latin typeface="隶书" panose="02010509060101010101" pitchFamily="49" charset="-122"/>
                <a:ea typeface="隶书" panose="02010509060101010101" pitchFamily="49" charset="-122"/>
              </a:rPr>
              <a:t> </a:t>
            </a:r>
            <a:endParaRPr lang="zh-CN" altLang="en-US" sz="4000" b="1" dirty="0">
              <a:latin typeface="隶书" panose="02010509060101010101" pitchFamily="49" charset="-122"/>
              <a:ea typeface="隶书" panose="02010509060101010101" pitchFamily="49" charset="-122"/>
            </a:endParaRPr>
          </a:p>
        </p:txBody>
      </p:sp>
      <p:sp>
        <p:nvSpPr>
          <p:cNvPr id="24583" name="Text Box 7"/>
          <p:cNvSpPr txBox="1"/>
          <p:nvPr/>
        </p:nvSpPr>
        <p:spPr>
          <a:xfrm>
            <a:off x="1992313" y="4221163"/>
            <a:ext cx="8229600" cy="1938020"/>
          </a:xfrm>
          <a:prstGeom prst="rect">
            <a:avLst/>
          </a:prstGeom>
          <a:solidFill>
            <a:schemeClr val="bg2"/>
          </a:solidFill>
          <a:ln w="9525" cap="flat" cmpd="sng">
            <a:solidFill>
              <a:srgbClr val="FF0000"/>
            </a:solidFill>
            <a:prstDash val="solid"/>
            <a:miter/>
            <a:headEnd type="none" w="med" len="med"/>
            <a:tailEnd type="none" w="med" len="med"/>
          </a:ln>
        </p:spPr>
        <p:txBody>
          <a:bodyPr>
            <a:spAutoFit/>
          </a:bodyPr>
          <a:p>
            <a:r>
              <a:rPr lang="en-US" altLang="zh-CN" sz="4000" b="1" dirty="0">
                <a:latin typeface="隶书" panose="02010509060101010101" pitchFamily="49" charset="-122"/>
                <a:ea typeface="隶书" panose="02010509060101010101" pitchFamily="49" charset="-122"/>
              </a:rPr>
              <a:t>    </a:t>
            </a:r>
            <a:r>
              <a:rPr lang="en-US" altLang="zh-CN" sz="4000" b="1" dirty="0">
                <a:latin typeface="Arial" panose="020B0604020202020204" pitchFamily="34" charset="0"/>
                <a:ea typeface="隶书" panose="02010509060101010101" pitchFamily="49" charset="-122"/>
              </a:rPr>
              <a:t>“</a:t>
            </a:r>
            <a:r>
              <a:rPr lang="zh-CN" altLang="en-US" sz="4000" b="1" dirty="0">
                <a:latin typeface="隶书" panose="02010509060101010101" pitchFamily="49" charset="-122"/>
                <a:ea typeface="隶书" panose="02010509060101010101" pitchFamily="49" charset="-122"/>
              </a:rPr>
              <a:t>议会除了不能把女人变成男人和把男人变女人外，在法律上能做任何事。</a:t>
            </a:r>
            <a:r>
              <a:rPr lang="zh-CN" altLang="en-US" sz="4000" b="1" dirty="0">
                <a:latin typeface="Arial" panose="020B0604020202020204" pitchFamily="34" charset="0"/>
                <a:ea typeface="隶书" panose="02010509060101010101" pitchFamily="49" charset="-122"/>
              </a:rPr>
              <a:t>”</a:t>
            </a:r>
            <a:endParaRPr lang="zh-CN" altLang="en-US" sz="4000" b="1" dirty="0">
              <a:latin typeface="隶书" panose="02010509060101010101" pitchFamily="49" charset="-122"/>
              <a:ea typeface="隶书" panose="02010509060101010101" pitchFamily="49" charset="-122"/>
            </a:endParaRPr>
          </a:p>
        </p:txBody>
      </p:sp>
      <p:sp>
        <p:nvSpPr>
          <p:cNvPr id="24584" name="Text Box 8"/>
          <p:cNvSpPr txBox="1">
            <a:spLocks noChangeArrowheads="1"/>
          </p:cNvSpPr>
          <p:nvPr/>
        </p:nvSpPr>
        <p:spPr bwMode="auto">
          <a:xfrm>
            <a:off x="6888163" y="2924175"/>
            <a:ext cx="3384550" cy="922020"/>
          </a:xfrm>
          <a:prstGeom prst="rect">
            <a:avLst/>
          </a:prstGeom>
          <a:solidFill>
            <a:srgbClr val="FF0000"/>
          </a:solidFill>
          <a:ln w="9525" algn="ctr">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00000"/>
              </a:lnSpc>
              <a:spcBef>
                <a:spcPct val="50000"/>
              </a:spcBef>
              <a:spcAft>
                <a:spcPct val="0"/>
              </a:spcAft>
              <a:buClr>
                <a:schemeClr val="bg2"/>
              </a:buClr>
              <a:buSzPct val="70000"/>
              <a:buFont typeface="Wingdings" panose="05000000000000000000" pitchFamily="2" charset="2"/>
              <a:buNone/>
              <a:defRPr/>
            </a:pPr>
            <a:r>
              <a:rPr kumimoji="0" lang="zh-CN" altLang="en-US" sz="5400" b="1" i="0" u="none" strike="noStrike" kern="1200" cap="none" spc="0" normalizeH="0" baseline="0" noProof="0" smtClean="0">
                <a:ln>
                  <a:noFill/>
                </a:ln>
                <a:solidFill>
                  <a:srgbClr val="00FFFF"/>
                </a:solidFill>
                <a:effectLst>
                  <a:outerShdw blurRad="38100" dist="38100" dir="2700000" algn="tl">
                    <a:srgbClr val="000000"/>
                  </a:outerShdw>
                </a:effectLst>
                <a:uLnTx/>
                <a:uFillTx/>
                <a:latin typeface="Arial" panose="020B0604020202020204" pitchFamily="34" charset="0"/>
                <a:ea typeface="黑体" panose="02010609060101010101" charset="-122"/>
                <a:cs typeface="+mn-cs"/>
              </a:rPr>
              <a:t>君权有限</a:t>
            </a:r>
            <a:endParaRPr kumimoji="0" lang="zh-CN" altLang="en-US" sz="5400" b="1" i="0" u="none" strike="noStrike" kern="1200" cap="none" spc="0" normalizeH="0" baseline="0" noProof="0" smtClean="0">
              <a:ln>
                <a:noFill/>
              </a:ln>
              <a:solidFill>
                <a:srgbClr val="00FFFF"/>
              </a:solidFill>
              <a:effectLst>
                <a:outerShdw blurRad="38100" dist="38100" dir="2700000" algn="tl">
                  <a:srgbClr val="000000"/>
                </a:outerShdw>
              </a:effectLst>
              <a:uLnTx/>
              <a:uFillTx/>
              <a:latin typeface="Arial" panose="020B0604020202020204" pitchFamily="34" charset="0"/>
              <a:ea typeface="黑体" panose="02010609060101010101" charset="-122"/>
              <a:cs typeface="+mn-cs"/>
            </a:endParaRPr>
          </a:p>
        </p:txBody>
      </p:sp>
      <p:sp>
        <p:nvSpPr>
          <p:cNvPr id="24587" name="Text Box 11"/>
          <p:cNvSpPr txBox="1">
            <a:spLocks noChangeArrowheads="1"/>
          </p:cNvSpPr>
          <p:nvPr/>
        </p:nvSpPr>
        <p:spPr bwMode="auto">
          <a:xfrm>
            <a:off x="6888163" y="5229225"/>
            <a:ext cx="3313113" cy="922020"/>
          </a:xfrm>
          <a:prstGeom prst="rect">
            <a:avLst/>
          </a:prstGeom>
          <a:solidFill>
            <a:srgbClr val="FF0000"/>
          </a:solidFill>
          <a:ln w="9525" algn="ctr">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00000"/>
              </a:lnSpc>
              <a:spcBef>
                <a:spcPct val="50000"/>
              </a:spcBef>
              <a:spcAft>
                <a:spcPct val="0"/>
              </a:spcAft>
              <a:buClr>
                <a:schemeClr val="bg2"/>
              </a:buClr>
              <a:buSzPct val="70000"/>
              <a:buFont typeface="Wingdings" panose="05000000000000000000" pitchFamily="2" charset="2"/>
              <a:buNone/>
              <a:defRPr/>
            </a:pPr>
            <a:r>
              <a:rPr kumimoji="0" lang="zh-CN" altLang="en-US" sz="5400" b="1" i="0" u="none" strike="noStrike" kern="1200" cap="none" spc="0" normalizeH="0" baseline="0" noProof="0" smtClean="0">
                <a:ln>
                  <a:noFill/>
                </a:ln>
                <a:solidFill>
                  <a:srgbClr val="00FFFF"/>
                </a:solidFill>
                <a:effectLst>
                  <a:outerShdw blurRad="38100" dist="38100" dir="2700000" algn="tl">
                    <a:srgbClr val="000000"/>
                  </a:outerShdw>
                </a:effectLst>
                <a:uLnTx/>
                <a:uFillTx/>
                <a:latin typeface="Arial" panose="020B0604020202020204" pitchFamily="34" charset="0"/>
                <a:ea typeface="黑体" panose="02010609060101010101" charset="-122"/>
                <a:cs typeface="+mn-cs"/>
              </a:rPr>
              <a:t>议会至上</a:t>
            </a:r>
            <a:endParaRPr kumimoji="0" lang="zh-CN" altLang="en-US" sz="5400" b="1" i="0" u="none" strike="noStrike" kern="1200" cap="none" spc="0" normalizeH="0" baseline="0" noProof="0" smtClean="0">
              <a:ln>
                <a:noFill/>
              </a:ln>
              <a:solidFill>
                <a:srgbClr val="00FFFF"/>
              </a:solidFill>
              <a:effectLst>
                <a:outerShdw blurRad="38100" dist="38100" dir="2700000" algn="tl">
                  <a:srgbClr val="000000"/>
                </a:outerShdw>
              </a:effectLst>
              <a:uLnTx/>
              <a:uFillTx/>
              <a:latin typeface="Arial" panose="020B0604020202020204" pitchFamily="34" charset="0"/>
              <a:ea typeface="黑体" panose="02010609060101010101" charset="-122"/>
              <a:cs typeface="+mn-cs"/>
            </a:endParaRPr>
          </a:p>
        </p:txBody>
      </p:sp>
      <p:sp>
        <p:nvSpPr>
          <p:cNvPr id="55371" name="文本框 55370"/>
          <p:cNvSpPr txBox="1"/>
          <p:nvPr/>
        </p:nvSpPr>
        <p:spPr>
          <a:xfrm>
            <a:off x="4329430" y="918845"/>
            <a:ext cx="5943600" cy="953135"/>
          </a:xfrm>
          <a:prstGeom prst="rect">
            <a:avLst/>
          </a:prstGeom>
          <a:solidFill>
            <a:srgbClr val="FFFF00"/>
          </a:solidFill>
          <a:ln w="9525" cap="flat" cmpd="sng">
            <a:solidFill>
              <a:srgbClr val="FF0000"/>
            </a:solidFill>
            <a:prstDash val="solid"/>
            <a:miter/>
            <a:headEnd type="none" w="med" len="med"/>
            <a:tailEnd type="none" w="med" len="med"/>
          </a:ln>
        </p:spPr>
        <p:txBody>
          <a:bodyPr>
            <a:spAutoFit/>
          </a:bodyPr>
          <a:p>
            <a:pPr algn="ctr">
              <a:spcBef>
                <a:spcPct val="50000"/>
              </a:spcBef>
            </a:pPr>
            <a:r>
              <a:rPr lang="zh-CN" altLang="en-US" sz="2800" b="1" dirty="0">
                <a:latin typeface="Arial" panose="020B0604020202020204" pitchFamily="34" charset="0"/>
                <a:ea typeface="黑体" panose="02010609060101010101" charset="-122"/>
              </a:rPr>
              <a:t>思考：请结合课本</a:t>
            </a:r>
            <a:r>
              <a:rPr lang="en-US" altLang="zh-CN" sz="2800" b="1" dirty="0">
                <a:latin typeface="Arial" panose="020B0604020202020204" pitchFamily="34" charset="0"/>
                <a:ea typeface="黑体" panose="02010609060101010101" charset="-122"/>
              </a:rPr>
              <a:t>P39</a:t>
            </a:r>
            <a:r>
              <a:rPr lang="zh-CN" altLang="en-US" sz="2800" b="1" dirty="0">
                <a:latin typeface="Arial" panose="020B0604020202020204" pitchFamily="34" charset="0"/>
                <a:ea typeface="黑体" panose="02010609060101010101" charset="-122"/>
              </a:rPr>
              <a:t>历史纵横，归纳英国君主立宪制有哪几个特点？</a:t>
            </a:r>
            <a:endParaRPr lang="zh-CN" altLang="en-US" sz="2800" b="1" dirty="0">
              <a:latin typeface="Arial" panose="020B0604020202020204" pitchFamily="34" charset="0"/>
              <a:ea typeface="黑体" panose="02010609060101010101" charset="-122"/>
            </a:endParaRPr>
          </a:p>
        </p:txBody>
      </p:sp>
      <p:sp>
        <p:nvSpPr>
          <p:cNvPr id="55374" name="文本框 55373"/>
          <p:cNvSpPr txBox="1"/>
          <p:nvPr/>
        </p:nvSpPr>
        <p:spPr>
          <a:xfrm>
            <a:off x="4329430" y="1871980"/>
            <a:ext cx="5958840" cy="995045"/>
          </a:xfrm>
          <a:prstGeom prst="rect">
            <a:avLst/>
          </a:prstGeom>
          <a:solidFill>
            <a:srgbClr val="FFFF00"/>
          </a:solidFill>
          <a:ln w="9525">
            <a:noFill/>
          </a:ln>
        </p:spPr>
        <p:txBody>
          <a:bodyPr wrap="square">
            <a:spAutoFit/>
          </a:bodyPr>
          <a:p>
            <a:pPr>
              <a:lnSpc>
                <a:spcPct val="105000"/>
              </a:lnSpc>
              <a:spcBef>
                <a:spcPct val="50000"/>
              </a:spcBef>
              <a:buFont typeface="Arial" panose="020B0604020202020204" pitchFamily="34" charset="0"/>
              <a:buNone/>
            </a:pPr>
            <a:r>
              <a:rPr lang="en-US" altLang="zh-CN" sz="2800" b="1">
                <a:latin typeface="黑体" panose="02010609060101010101" charset="-122"/>
                <a:ea typeface="黑体" panose="02010609060101010101" charset="-122"/>
              </a:rPr>
              <a:t>1 </a:t>
            </a:r>
            <a:r>
              <a:rPr lang="zh-CN" altLang="en-US" b="1" dirty="0">
                <a:latin typeface="Arial" panose="020B0604020202020204" pitchFamily="34" charset="0"/>
              </a:rPr>
              <a:t>、</a:t>
            </a:r>
            <a:r>
              <a:rPr lang="zh-CN" altLang="en-US" sz="2800" b="1" dirty="0">
                <a:latin typeface="黑体" panose="02010609060101010101" charset="-122"/>
                <a:ea typeface="黑体" panose="02010609060101010101" charset="-122"/>
              </a:rPr>
              <a:t>是君主制、民主制与贵族制三者融为一体的混合物。</a:t>
            </a:r>
            <a:endParaRPr lang="zh-CN" altLang="en-US" sz="2800" b="1" dirty="0">
              <a:latin typeface="黑体" panose="02010609060101010101" charset="-122"/>
              <a:ea typeface="黑体" panose="02010609060101010101" charset="-122"/>
            </a:endParaRPr>
          </a:p>
        </p:txBody>
      </p:sp>
      <p:sp>
        <p:nvSpPr>
          <p:cNvPr id="55373" name="文本框 55372"/>
          <p:cNvSpPr txBox="1"/>
          <p:nvPr/>
        </p:nvSpPr>
        <p:spPr>
          <a:xfrm>
            <a:off x="4329430" y="2900045"/>
            <a:ext cx="5943600" cy="995045"/>
          </a:xfrm>
          <a:prstGeom prst="rect">
            <a:avLst/>
          </a:prstGeom>
          <a:solidFill>
            <a:srgbClr val="FFFF00"/>
          </a:solidFill>
          <a:ln w="9525">
            <a:noFill/>
          </a:ln>
        </p:spPr>
        <p:txBody>
          <a:bodyPr wrap="square">
            <a:spAutoFit/>
          </a:bodyPr>
          <a:p>
            <a:pPr algn="ctr">
              <a:lnSpc>
                <a:spcPct val="105000"/>
              </a:lnSpc>
              <a:spcBef>
                <a:spcPct val="50000"/>
              </a:spcBef>
              <a:buFont typeface="Arial" panose="020B0604020202020204" pitchFamily="34" charset="0"/>
              <a:buNone/>
            </a:pPr>
            <a:r>
              <a:rPr lang="en-US" altLang="zh-CN" sz="2800" b="1">
                <a:latin typeface="黑体" panose="02010609060101010101" charset="-122"/>
                <a:ea typeface="黑体" panose="02010609060101010101" charset="-122"/>
              </a:rPr>
              <a:t>2 </a:t>
            </a:r>
            <a:r>
              <a:rPr lang="zh-CN" altLang="en-US" b="1" dirty="0">
                <a:latin typeface="Arial" panose="020B0604020202020204" pitchFamily="34" charset="0"/>
              </a:rPr>
              <a:t>、</a:t>
            </a:r>
            <a:r>
              <a:rPr lang="zh-CN" altLang="en-US" sz="2800" b="1" dirty="0">
                <a:latin typeface="黑体" panose="02010609060101010101" charset="-122"/>
                <a:ea typeface="黑体" panose="02010609060101010101" charset="-122"/>
              </a:rPr>
              <a:t>国家的权力中心在议会，议会是国家最高立法机关。</a:t>
            </a:r>
            <a:endParaRPr lang="zh-CN" altLang="en-US" sz="2800" b="1" dirty="0">
              <a:latin typeface="黑体" panose="02010609060101010101" charset="-122"/>
              <a:ea typeface="黑体" panose="02010609060101010101" charset="-122"/>
            </a:endParaRPr>
          </a:p>
        </p:txBody>
      </p:sp>
      <p:sp>
        <p:nvSpPr>
          <p:cNvPr id="55375" name="文本框 55374"/>
          <p:cNvSpPr txBox="1"/>
          <p:nvPr/>
        </p:nvSpPr>
        <p:spPr>
          <a:xfrm>
            <a:off x="4495800" y="3810000"/>
            <a:ext cx="5791200" cy="542925"/>
          </a:xfrm>
          <a:prstGeom prst="rect">
            <a:avLst/>
          </a:prstGeom>
          <a:solidFill>
            <a:srgbClr val="FFFF00"/>
          </a:solidFill>
          <a:ln w="9525">
            <a:noFill/>
          </a:ln>
        </p:spPr>
        <p:txBody>
          <a:bodyPr>
            <a:spAutoFit/>
          </a:bodyPr>
          <a:p>
            <a:pPr>
              <a:lnSpc>
                <a:spcPct val="105000"/>
              </a:lnSpc>
              <a:spcBef>
                <a:spcPct val="50000"/>
              </a:spcBef>
              <a:buFont typeface="Arial" panose="020B0604020202020204" pitchFamily="34" charset="0"/>
              <a:buNone/>
            </a:pPr>
            <a:r>
              <a:rPr lang="en-US" altLang="x-none" sz="2800" b="1">
                <a:latin typeface="黑体" panose="02010609060101010101" charset="-122"/>
                <a:ea typeface="黑体" panose="02010609060101010101" charset="-122"/>
              </a:rPr>
              <a:t>3 </a:t>
            </a:r>
            <a:r>
              <a:rPr lang="zh-CN" altLang="en-US" b="1" dirty="0">
                <a:latin typeface="Arial" panose="020B0604020202020204" pitchFamily="34" charset="0"/>
              </a:rPr>
              <a:t>、</a:t>
            </a:r>
            <a:r>
              <a:rPr lang="zh-CN" altLang="en-US" sz="2800" b="1" dirty="0">
                <a:latin typeface="黑体" panose="02010609060101010101" charset="-122"/>
                <a:ea typeface="黑体" panose="02010609060101010101" charset="-122"/>
              </a:rPr>
              <a:t>内阁掌握行政权并对议会负责。</a:t>
            </a:r>
            <a:endParaRPr lang="zh-CN" altLang="en-US" sz="2800" b="1" dirty="0">
              <a:latin typeface="黑体" panose="02010609060101010101" charset="-122"/>
              <a:ea typeface="黑体" panose="02010609060101010101" charset="-122"/>
            </a:endParaRPr>
          </a:p>
        </p:txBody>
      </p:sp>
      <p:sp>
        <p:nvSpPr>
          <p:cNvPr id="55372" name="文本框 55371"/>
          <p:cNvSpPr txBox="1"/>
          <p:nvPr/>
        </p:nvSpPr>
        <p:spPr>
          <a:xfrm>
            <a:off x="4114800" y="4692650"/>
            <a:ext cx="6172200" cy="995045"/>
          </a:xfrm>
          <a:prstGeom prst="rect">
            <a:avLst/>
          </a:prstGeom>
          <a:solidFill>
            <a:srgbClr val="FFFF00"/>
          </a:solidFill>
          <a:ln w="9525">
            <a:noFill/>
          </a:ln>
        </p:spPr>
        <p:txBody>
          <a:bodyPr>
            <a:spAutoFit/>
          </a:bodyPr>
          <a:p>
            <a:pPr>
              <a:lnSpc>
                <a:spcPct val="105000"/>
              </a:lnSpc>
              <a:spcBef>
                <a:spcPct val="50000"/>
              </a:spcBef>
              <a:buFont typeface="Arial" panose="020B0604020202020204" pitchFamily="34" charset="0"/>
              <a:buNone/>
            </a:pPr>
            <a:r>
              <a:rPr lang="en-US" altLang="zh-CN" sz="2800" b="1">
                <a:latin typeface="黑体" panose="02010609060101010101" charset="-122"/>
                <a:ea typeface="黑体" panose="02010609060101010101" charset="-122"/>
              </a:rPr>
              <a:t>4 </a:t>
            </a:r>
            <a:r>
              <a:rPr lang="zh-CN" altLang="en-US" b="1" dirty="0">
                <a:latin typeface="Arial" panose="020B0604020202020204" pitchFamily="34" charset="0"/>
              </a:rPr>
              <a:t>、</a:t>
            </a:r>
            <a:r>
              <a:rPr lang="zh-CN" altLang="en-US" sz="2800" b="1" dirty="0">
                <a:latin typeface="黑体" panose="02010609060101010101" charset="-122"/>
                <a:ea typeface="黑体" panose="02010609060101010101" charset="-122"/>
              </a:rPr>
              <a:t>虽然保留君主，但君主处于“统而不治”的地位，作为国家统一的象征。</a:t>
            </a:r>
            <a:endParaRPr lang="zh-CN" altLang="en-US" sz="2800" b="1" dirty="0">
              <a:latin typeface="黑体" panose="02010609060101010101" charset="-122"/>
              <a:ea typeface="黑体" panose="02010609060101010101" charset="-122"/>
            </a:endParaRPr>
          </a:p>
        </p:txBody>
      </p:sp>
      <p:sp>
        <p:nvSpPr>
          <p:cNvPr id="38931" name="文本框 38930"/>
          <p:cNvSpPr txBox="1"/>
          <p:nvPr/>
        </p:nvSpPr>
        <p:spPr>
          <a:xfrm>
            <a:off x="1103630" y="228600"/>
            <a:ext cx="8915400" cy="583565"/>
          </a:xfrm>
          <a:prstGeom prst="rect">
            <a:avLst/>
          </a:prstGeom>
          <a:solidFill>
            <a:srgbClr val="C00000"/>
          </a:solidFill>
          <a:ln w="9525">
            <a:noFill/>
          </a:ln>
        </p:spPr>
        <p:txBody>
          <a:bodyPr>
            <a:spAutoFit/>
          </a:bodyPr>
          <a:p>
            <a:pPr marL="342900" indent="-342900">
              <a:spcBef>
                <a:spcPct val="50000"/>
              </a:spcBef>
              <a:buClr>
                <a:schemeClr val="bg2"/>
              </a:buClr>
              <a:buSzPct val="70000"/>
              <a:buFont typeface="Wingdings" panose="05000000000000000000" pitchFamily="2" charset="2"/>
              <a:buNone/>
            </a:pPr>
            <a:r>
              <a:rPr lang="zh-CN" altLang="en-US" sz="3200" b="1" dirty="0">
                <a:solidFill>
                  <a:schemeClr val="bg2"/>
                </a:solidFill>
                <a:uFillTx/>
                <a:latin typeface="Arial" panose="020B0604020202020204" pitchFamily="34" charset="0"/>
                <a:ea typeface="黑体" panose="02010609060101010101" charset="-122"/>
              </a:rPr>
              <a:t>探究三：英国君主立宪制的特点和意义</a:t>
            </a:r>
            <a:r>
              <a:rPr lang="zh-CN" altLang="en-US" sz="3200" b="1">
                <a:solidFill>
                  <a:srgbClr val="C00000"/>
                </a:solidFill>
                <a:uFillTx/>
                <a:latin typeface="Arial" panose="020B0604020202020204" pitchFamily="34" charset="0"/>
                <a:ea typeface="黑体" panose="02010609060101010101" charset="-122"/>
              </a:rPr>
              <a:t>。</a:t>
            </a:r>
            <a:endParaRPr lang="zh-CN" altLang="en-US" sz="3200" b="1">
              <a:solidFill>
                <a:srgbClr val="C00000"/>
              </a:solidFill>
              <a:uFillTx/>
              <a:latin typeface="Arial" panose="020B0604020202020204" pitchFamily="34" charset="0"/>
              <a:ea typeface="黑体" panose="02010609060101010101" charset="-122"/>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 calcmode="lin" valueType="num">
                                      <p:cBhvr additive="base">
                                        <p:cTn id="7" dur="500" fill="hold"/>
                                        <p:tgtEl>
                                          <p:spTgt spid="24582"/>
                                        </p:tgtEl>
                                        <p:attrNameLst>
                                          <p:attrName>ppt_x</p:attrName>
                                        </p:attrNameLst>
                                      </p:cBhvr>
                                      <p:tavLst>
                                        <p:tav tm="0">
                                          <p:val>
                                            <p:strVal val="0-#ppt_w/2"/>
                                          </p:val>
                                        </p:tav>
                                        <p:tav tm="100000">
                                          <p:val>
                                            <p:strVal val="#ppt_x"/>
                                          </p:val>
                                        </p:tav>
                                      </p:tavLst>
                                    </p:anim>
                                    <p:anim calcmode="lin" valueType="num">
                                      <p:cBhvr additive="base">
                                        <p:cTn id="8" dur="500" fill="hold"/>
                                        <p:tgtEl>
                                          <p:spTgt spid="245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83"/>
                                        </p:tgtEl>
                                        <p:attrNameLst>
                                          <p:attrName>style.visibility</p:attrName>
                                        </p:attrNameLst>
                                      </p:cBhvr>
                                      <p:to>
                                        <p:strVal val="visible"/>
                                      </p:to>
                                    </p:set>
                                    <p:anim calcmode="lin" valueType="num">
                                      <p:cBhvr additive="base">
                                        <p:cTn id="13" dur="500" fill="hold"/>
                                        <p:tgtEl>
                                          <p:spTgt spid="24583"/>
                                        </p:tgtEl>
                                        <p:attrNameLst>
                                          <p:attrName>ppt_x</p:attrName>
                                        </p:attrNameLst>
                                      </p:cBhvr>
                                      <p:tavLst>
                                        <p:tav tm="0">
                                          <p:val>
                                            <p:strVal val="0-#ppt_w/2"/>
                                          </p:val>
                                        </p:tav>
                                        <p:tav tm="100000">
                                          <p:val>
                                            <p:strVal val="#ppt_x"/>
                                          </p:val>
                                        </p:tav>
                                      </p:tavLst>
                                    </p:anim>
                                    <p:anim calcmode="lin" valueType="num">
                                      <p:cBhvr additive="base">
                                        <p:cTn id="14" dur="500" fill="hold"/>
                                        <p:tgtEl>
                                          <p:spTgt spid="2458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24584"/>
                                        </p:tgtEl>
                                        <p:attrNameLst>
                                          <p:attrName>style.visibility</p:attrName>
                                        </p:attrNameLst>
                                      </p:cBhvr>
                                      <p:to>
                                        <p:strVal val="visible"/>
                                      </p:to>
                                    </p:set>
                                    <p:animScale>
                                      <p:cBhvr>
                                        <p:cTn id="19" dur="1000" decel="50000" fill="hold">
                                          <p:stCondLst>
                                            <p:cond delay="0"/>
                                          </p:stCondLst>
                                        </p:cTn>
                                        <p:tgtEl>
                                          <p:spTgt spid="2458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20" dur="1000" decel="50000" fill="hold">
                                          <p:stCondLst>
                                            <p:cond delay="0"/>
                                          </p:stCondLst>
                                        </p:cTn>
                                        <p:tgtEl>
                                          <p:spTgt spid="24584"/>
                                        </p:tgtEl>
                                        <p:attrNameLst>
                                          <p:attrName>ppt_x</p:attrName>
                                          <p:attrName>ppt_y</p:attrName>
                                        </p:attrNameLst>
                                      </p:cBhvr>
                                    </p:animMotion>
                                    <p:animEffect transition="in" filter="fade">
                                      <p:cBhvr>
                                        <p:cTn id="21" dur="1000"/>
                                        <p:tgtEl>
                                          <p:spTgt spid="24584"/>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24587"/>
                                        </p:tgtEl>
                                        <p:attrNameLst>
                                          <p:attrName>style.visibility</p:attrName>
                                        </p:attrNameLst>
                                      </p:cBhvr>
                                      <p:to>
                                        <p:strVal val="visible"/>
                                      </p:to>
                                    </p:set>
                                    <p:animScale>
                                      <p:cBhvr>
                                        <p:cTn id="26" dur="1000" decel="50000" fill="hold">
                                          <p:stCondLst>
                                            <p:cond delay="0"/>
                                          </p:stCondLst>
                                        </p:cTn>
                                        <p:tgtEl>
                                          <p:spTgt spid="2458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27" dur="1000" decel="50000" fill="hold">
                                          <p:stCondLst>
                                            <p:cond delay="0"/>
                                          </p:stCondLst>
                                        </p:cTn>
                                        <p:tgtEl>
                                          <p:spTgt spid="24587"/>
                                        </p:tgtEl>
                                        <p:attrNameLst>
                                          <p:attrName>ppt_x</p:attrName>
                                          <p:attrName>ppt_y</p:attrName>
                                        </p:attrNameLst>
                                      </p:cBhvr>
                                    </p:animMotion>
                                    <p:animEffect transition="in" filter="fade">
                                      <p:cBhvr>
                                        <p:cTn id="28" dur="1000"/>
                                        <p:tgtEl>
                                          <p:spTgt spid="24587"/>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55371"/>
                                        </p:tgtEl>
                                        <p:attrNameLst>
                                          <p:attrName>style.visibility</p:attrName>
                                        </p:attrNameLst>
                                      </p:cBhvr>
                                      <p:to>
                                        <p:strVal val="visible"/>
                                      </p:to>
                                    </p:set>
                                    <p:animEffect transition="in" filter="box(in)">
                                      <p:cBhvr>
                                        <p:cTn id="33" dur="2000"/>
                                        <p:tgtEl>
                                          <p:spTgt spid="55371"/>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42" fill="hold" nodeType="clickEffect">
                                  <p:stCondLst>
                                    <p:cond delay="0"/>
                                  </p:stCondLst>
                                  <p:childTnLst>
                                    <p:set>
                                      <p:cBhvr>
                                        <p:cTn id="37" dur="1" fill="hold">
                                          <p:stCondLst>
                                            <p:cond delay="0"/>
                                          </p:stCondLst>
                                        </p:cTn>
                                        <p:tgtEl>
                                          <p:spTgt spid="55374"/>
                                        </p:tgtEl>
                                        <p:attrNameLst>
                                          <p:attrName>style.visibility</p:attrName>
                                        </p:attrNameLst>
                                      </p:cBhvr>
                                      <p:to>
                                        <p:strVal val="visible"/>
                                      </p:to>
                                    </p:set>
                                    <p:animEffect transition="in" filter="barn(outHorizontal)">
                                      <p:cBhvr>
                                        <p:cTn id="38" dur="500"/>
                                        <p:tgtEl>
                                          <p:spTgt spid="55374"/>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42" fill="hold" grpId="0" nodeType="clickEffect">
                                  <p:stCondLst>
                                    <p:cond delay="0"/>
                                  </p:stCondLst>
                                  <p:childTnLst>
                                    <p:set>
                                      <p:cBhvr>
                                        <p:cTn id="42" dur="1" fill="hold">
                                          <p:stCondLst>
                                            <p:cond delay="0"/>
                                          </p:stCondLst>
                                        </p:cTn>
                                        <p:tgtEl>
                                          <p:spTgt spid="55373"/>
                                        </p:tgtEl>
                                        <p:attrNameLst>
                                          <p:attrName>style.visibility</p:attrName>
                                        </p:attrNameLst>
                                      </p:cBhvr>
                                      <p:to>
                                        <p:strVal val="visible"/>
                                      </p:to>
                                    </p:set>
                                    <p:animEffect transition="in" filter="barn(outHorizontal)">
                                      <p:cBhvr>
                                        <p:cTn id="43" dur="500"/>
                                        <p:tgtEl>
                                          <p:spTgt spid="55373"/>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42" fill="hold" grpId="0" nodeType="clickEffect">
                                  <p:stCondLst>
                                    <p:cond delay="0"/>
                                  </p:stCondLst>
                                  <p:childTnLst>
                                    <p:set>
                                      <p:cBhvr>
                                        <p:cTn id="47" dur="1" fill="hold">
                                          <p:stCondLst>
                                            <p:cond delay="0"/>
                                          </p:stCondLst>
                                        </p:cTn>
                                        <p:tgtEl>
                                          <p:spTgt spid="55375"/>
                                        </p:tgtEl>
                                        <p:attrNameLst>
                                          <p:attrName>style.visibility</p:attrName>
                                        </p:attrNameLst>
                                      </p:cBhvr>
                                      <p:to>
                                        <p:strVal val="visible"/>
                                      </p:to>
                                    </p:set>
                                    <p:animEffect transition="in" filter="barn(outHorizontal)">
                                      <p:cBhvr>
                                        <p:cTn id="48" dur="500"/>
                                        <p:tgtEl>
                                          <p:spTgt spid="55375"/>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42" fill="hold" grpId="0" nodeType="clickEffect">
                                  <p:stCondLst>
                                    <p:cond delay="0"/>
                                  </p:stCondLst>
                                  <p:childTnLst>
                                    <p:set>
                                      <p:cBhvr>
                                        <p:cTn id="52" dur="1" fill="hold">
                                          <p:stCondLst>
                                            <p:cond delay="0"/>
                                          </p:stCondLst>
                                        </p:cTn>
                                        <p:tgtEl>
                                          <p:spTgt spid="55372"/>
                                        </p:tgtEl>
                                        <p:attrNameLst>
                                          <p:attrName>style.visibility</p:attrName>
                                        </p:attrNameLst>
                                      </p:cBhvr>
                                      <p:to>
                                        <p:strVal val="visible"/>
                                      </p:to>
                                    </p:set>
                                    <p:animEffect transition="in" filter="barn(outHorizontal)">
                                      <p:cBhvr>
                                        <p:cTn id="53" dur="500"/>
                                        <p:tgtEl>
                                          <p:spTgt spid="55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ldLvl="0" animBg="1"/>
      <p:bldP spid="24583" grpId="0" bldLvl="0" animBg="1"/>
      <p:bldP spid="24584" grpId="0" bldLvl="0" animBg="1"/>
      <p:bldP spid="24587" grpId="0" bldLvl="0" animBg="1"/>
      <p:bldP spid="55371" grpId="0" bldLvl="0" animBg="1"/>
      <p:bldP spid="55373" grpId="0" bldLvl="0" animBg="1"/>
      <p:bldP spid="55375" grpId="0" bldLvl="0" animBg="1"/>
      <p:bldP spid="55372"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ang="2700000" scaled="0"/>
        </a:gradFill>
        <a:effectLst/>
      </p:bgPr>
    </p:bg>
    <p:spTree>
      <p:nvGrpSpPr>
        <p:cNvPr id="1" name=""/>
        <p:cNvGrpSpPr/>
        <p:nvPr/>
      </p:nvGrpSpPr>
      <p:grpSpPr/>
      <p:sp>
        <p:nvSpPr>
          <p:cNvPr id="38918" name="文本框 38917"/>
          <p:cNvSpPr txBox="1"/>
          <p:nvPr/>
        </p:nvSpPr>
        <p:spPr>
          <a:xfrm>
            <a:off x="2057400" y="730250"/>
            <a:ext cx="7924800" cy="953135"/>
          </a:xfrm>
          <a:prstGeom prst="rect">
            <a:avLst/>
          </a:prstGeom>
          <a:noFill/>
          <a:ln w="9525">
            <a:noFill/>
          </a:ln>
        </p:spPr>
        <p:txBody>
          <a:bodyPr>
            <a:spAutoFit/>
          </a:bodyPr>
          <a:p>
            <a:pPr>
              <a:spcBef>
                <a:spcPct val="50000"/>
              </a:spcBef>
            </a:pPr>
            <a:r>
              <a:rPr lang="zh-CN" altLang="en-US" sz="2800" b="1" dirty="0">
                <a:solidFill>
                  <a:srgbClr val="FFFF00"/>
                </a:solidFill>
                <a:latin typeface="黑体" panose="02010609060101010101" charset="-122"/>
                <a:ea typeface="黑体" panose="02010609060101010101" charset="-122"/>
              </a:rPr>
              <a:t>思考</a:t>
            </a:r>
            <a:r>
              <a:rPr lang="en-US" altLang="zh-CN" sz="2800" b="1" dirty="0">
                <a:solidFill>
                  <a:srgbClr val="FFFF00"/>
                </a:solidFill>
                <a:latin typeface="黑体" panose="02010609060101010101" charset="-122"/>
                <a:ea typeface="黑体" panose="02010609060101010101" charset="-122"/>
              </a:rPr>
              <a:t>4</a:t>
            </a:r>
            <a:r>
              <a:rPr lang="zh-CN" altLang="en-US" sz="2800" b="1" dirty="0">
                <a:solidFill>
                  <a:srgbClr val="FFFF00"/>
                </a:solidFill>
                <a:latin typeface="黑体" panose="02010609060101010101" charset="-122"/>
                <a:ea typeface="黑体" panose="02010609060101010101" charset="-122"/>
              </a:rPr>
              <a:t>：请阅读下面材料，谈一谈英国君主立宪制对英国有什么意义？</a:t>
            </a:r>
            <a:endParaRPr lang="zh-CN" altLang="en-US" sz="2800" b="1" dirty="0">
              <a:solidFill>
                <a:srgbClr val="FFFF00"/>
              </a:solidFill>
              <a:latin typeface="黑体" panose="02010609060101010101" charset="-122"/>
              <a:ea typeface="黑体" panose="02010609060101010101" charset="-122"/>
            </a:endParaRPr>
          </a:p>
        </p:txBody>
      </p:sp>
      <p:sp>
        <p:nvSpPr>
          <p:cNvPr id="38922" name="文本框 38921"/>
          <p:cNvSpPr txBox="1"/>
          <p:nvPr/>
        </p:nvSpPr>
        <p:spPr>
          <a:xfrm>
            <a:off x="2209800" y="4724400"/>
            <a:ext cx="7315200" cy="1168400"/>
          </a:xfrm>
          <a:prstGeom prst="rect">
            <a:avLst/>
          </a:prstGeom>
          <a:noFill/>
          <a:ln w="9525">
            <a:noFill/>
          </a:ln>
        </p:spPr>
        <p:txBody>
          <a:bodyPr>
            <a:spAutoFit/>
          </a:bodyPr>
          <a:p>
            <a:pPr>
              <a:spcBef>
                <a:spcPct val="50000"/>
              </a:spcBef>
            </a:pPr>
            <a:r>
              <a:rPr lang="zh-CN" altLang="en-US" sz="2800" b="1" dirty="0">
                <a:solidFill>
                  <a:srgbClr val="FFFF00"/>
                </a:solidFill>
                <a:latin typeface="黑体" panose="02010609060101010101" charset="-122"/>
                <a:ea typeface="黑体" panose="02010609060101010101" charset="-122"/>
              </a:rPr>
              <a:t>（</a:t>
            </a:r>
            <a:r>
              <a:rPr lang="en-US" altLang="zh-CN" sz="2800" b="1" dirty="0">
                <a:solidFill>
                  <a:srgbClr val="FFFF00"/>
                </a:solidFill>
                <a:latin typeface="黑体" panose="02010609060101010101" charset="-122"/>
                <a:ea typeface="黑体" panose="02010609060101010101" charset="-122"/>
              </a:rPr>
              <a:t>1</a:t>
            </a:r>
            <a:r>
              <a:rPr lang="zh-CN" altLang="en-US" sz="2800" b="1" dirty="0">
                <a:solidFill>
                  <a:srgbClr val="FFFF00"/>
                </a:solidFill>
                <a:latin typeface="黑体" panose="02010609060101010101" charset="-122"/>
                <a:ea typeface="黑体" panose="02010609060101010101" charset="-122"/>
              </a:rPr>
              <a:t>）政治上：</a:t>
            </a:r>
            <a:endParaRPr lang="zh-CN" altLang="en-US" sz="2800" b="1" dirty="0">
              <a:solidFill>
                <a:srgbClr val="FFFF00"/>
              </a:solidFill>
              <a:latin typeface="黑体" panose="02010609060101010101" charset="-122"/>
              <a:ea typeface="黑体" panose="02010609060101010101" charset="-122"/>
            </a:endParaRPr>
          </a:p>
          <a:p>
            <a:pPr>
              <a:spcBef>
                <a:spcPct val="50000"/>
              </a:spcBef>
            </a:pPr>
            <a:r>
              <a:rPr lang="zh-CN" altLang="en-US" sz="2800" b="1" dirty="0">
                <a:solidFill>
                  <a:schemeClr val="bg1"/>
                </a:solidFill>
                <a:latin typeface="黑体" panose="02010609060101010101" charset="-122"/>
                <a:ea typeface="黑体" panose="02010609060101010101" charset="-122"/>
              </a:rPr>
              <a:t>结束了君主专制制度，确立了君主立宪制。</a:t>
            </a:r>
            <a:endParaRPr lang="zh-CN" altLang="en-US" sz="2800" b="1" dirty="0">
              <a:solidFill>
                <a:schemeClr val="bg1"/>
              </a:solidFill>
              <a:latin typeface="黑体" panose="02010609060101010101" charset="-122"/>
              <a:ea typeface="黑体" panose="02010609060101010101" charset="-122"/>
            </a:endParaRPr>
          </a:p>
        </p:txBody>
      </p:sp>
      <p:sp>
        <p:nvSpPr>
          <p:cNvPr id="38923" name="文本框 38922"/>
          <p:cNvSpPr txBox="1"/>
          <p:nvPr/>
        </p:nvSpPr>
        <p:spPr>
          <a:xfrm>
            <a:off x="2133600" y="1752600"/>
            <a:ext cx="8001000" cy="2245360"/>
          </a:xfrm>
          <a:prstGeom prst="rect">
            <a:avLst/>
          </a:prstGeom>
          <a:noFill/>
          <a:ln w="9525">
            <a:noFill/>
          </a:ln>
        </p:spPr>
        <p:txBody>
          <a:bodyPr>
            <a:spAutoFit/>
          </a:bodyPr>
          <a:p>
            <a:r>
              <a:rPr lang="zh-CN" altLang="en-US" sz="2800" b="1" dirty="0">
                <a:solidFill>
                  <a:schemeClr val="bg1"/>
                </a:solidFill>
                <a:latin typeface="黑体" panose="02010609060101010101" charset="-122"/>
                <a:ea typeface="黑体" panose="02010609060101010101" charset="-122"/>
              </a:rPr>
              <a:t>材料一</a:t>
            </a:r>
            <a:endParaRPr lang="zh-CN" altLang="en-US" sz="2800" b="1" dirty="0">
              <a:solidFill>
                <a:schemeClr val="bg1"/>
              </a:solidFill>
              <a:latin typeface="黑体" panose="02010609060101010101" charset="-122"/>
              <a:ea typeface="黑体" panose="02010609060101010101" charset="-122"/>
            </a:endParaRPr>
          </a:p>
          <a:p>
            <a:r>
              <a:rPr lang="zh-CN" altLang="en-US" sz="2800" b="1" dirty="0">
                <a:solidFill>
                  <a:schemeClr val="bg1"/>
                </a:solidFill>
                <a:latin typeface="黑体" panose="02010609060101010101" charset="-122"/>
                <a:ea typeface="黑体" panose="02010609060101010101" charset="-122"/>
              </a:rPr>
              <a:t>    英国的君主立宪政体，大大削弱了国王的权力，议会及政府逐步掌握了治理国家的权力，这种政治体制结束了英国的封建专制制度，使得英国走上了资产阶级政治民主化的道路。</a:t>
            </a:r>
            <a:endParaRPr lang="zh-CN" altLang="en-US" sz="2800" b="1" dirty="0">
              <a:solidFill>
                <a:schemeClr val="bg1"/>
              </a:solidFill>
              <a:latin typeface="黑体" panose="02010609060101010101" charset="-122"/>
              <a:ea typeface="黑体" panose="02010609060101010101" charset="-122"/>
            </a:endParaRPr>
          </a:p>
        </p:txBody>
      </p:sp>
      <p:sp>
        <p:nvSpPr>
          <p:cNvPr id="38931" name="文本框 38930"/>
          <p:cNvSpPr txBox="1"/>
          <p:nvPr/>
        </p:nvSpPr>
        <p:spPr>
          <a:xfrm>
            <a:off x="1676400" y="120650"/>
            <a:ext cx="8915400" cy="583565"/>
          </a:xfrm>
          <a:prstGeom prst="rect">
            <a:avLst/>
          </a:prstGeom>
          <a:noFill/>
          <a:ln w="9525">
            <a:noFill/>
          </a:ln>
        </p:spPr>
        <p:txBody>
          <a:bodyPr>
            <a:spAutoFit/>
          </a:bodyPr>
          <a:p>
            <a:pPr marL="342900" indent="-342900">
              <a:spcBef>
                <a:spcPct val="50000"/>
              </a:spcBef>
              <a:buClr>
                <a:schemeClr val="bg2"/>
              </a:buClr>
              <a:buSzPct val="70000"/>
              <a:buFont typeface="Wingdings" panose="05000000000000000000" pitchFamily="2" charset="2"/>
              <a:buNone/>
            </a:pPr>
            <a:r>
              <a:rPr lang="zh-CN" altLang="en-US" sz="3200" b="1" dirty="0">
                <a:solidFill>
                  <a:schemeClr val="bg1"/>
                </a:solidFill>
                <a:latin typeface="Arial" panose="020B0604020202020204" pitchFamily="34" charset="0"/>
                <a:ea typeface="黑体" panose="02010609060101010101" charset="-122"/>
              </a:rPr>
              <a:t>探究三：英国君主立宪制的特点和意义</a:t>
            </a:r>
            <a:r>
              <a:rPr lang="zh-CN" altLang="en-US" sz="3200" b="1">
                <a:solidFill>
                  <a:schemeClr val="bg1"/>
                </a:solidFill>
                <a:latin typeface="Arial" panose="020B0604020202020204" pitchFamily="34" charset="0"/>
                <a:ea typeface="黑体" panose="02010609060101010101" charset="-122"/>
              </a:rPr>
              <a:t>。</a:t>
            </a:r>
            <a:endParaRPr lang="zh-CN" altLang="en-US" sz="3200" b="1">
              <a:solidFill>
                <a:schemeClr val="bg1"/>
              </a:solidFill>
              <a:latin typeface="Arial" panose="020B0604020202020204" pitchFamily="34" charset="0"/>
              <a:ea typeface="黑体" panose="02010609060101010101" charset="-122"/>
            </a:endParaRPr>
          </a:p>
        </p:txBody>
      </p:sp>
      <p:sp>
        <p:nvSpPr>
          <p:cNvPr id="38932" name="矩形 38931"/>
          <p:cNvSpPr/>
          <p:nvPr/>
        </p:nvSpPr>
        <p:spPr>
          <a:xfrm>
            <a:off x="1905000" y="4114800"/>
            <a:ext cx="3352800" cy="521970"/>
          </a:xfrm>
          <a:prstGeom prst="rect">
            <a:avLst/>
          </a:prstGeom>
          <a:noFill/>
          <a:ln w="9525">
            <a:noFill/>
          </a:ln>
        </p:spPr>
        <p:txBody>
          <a:bodyPr>
            <a:spAutoFit/>
          </a:bodyPr>
          <a:p>
            <a:r>
              <a:rPr lang="en-US" altLang="zh-CN" sz="2800" b="1" dirty="0">
                <a:solidFill>
                  <a:srgbClr val="FFFF00"/>
                </a:solidFill>
                <a:latin typeface="黑体" panose="02010609060101010101" charset="-122"/>
                <a:ea typeface="黑体" panose="02010609060101010101" charset="-122"/>
              </a:rPr>
              <a:t>1</a:t>
            </a:r>
            <a:r>
              <a:rPr lang="zh-CN" altLang="en-US" sz="2800" b="1" dirty="0">
                <a:solidFill>
                  <a:srgbClr val="FFFF00"/>
                </a:solidFill>
                <a:latin typeface="黑体" panose="02010609060101010101" charset="-122"/>
                <a:ea typeface="黑体" panose="02010609060101010101" charset="-122"/>
              </a:rPr>
              <a:t>、对英国的影响</a:t>
            </a:r>
            <a:endParaRPr lang="zh-CN" altLang="en-US" sz="2800" b="1" dirty="0">
              <a:solidFill>
                <a:srgbClr val="FFFF00"/>
              </a:solidFill>
              <a:latin typeface="黑体" panose="02010609060101010101" charset="-122"/>
              <a:ea typeface="黑体" panose="02010609060101010101" charset="-122"/>
            </a:endParaRPr>
          </a:p>
        </p:txBody>
      </p:sp>
      <p:sp>
        <p:nvSpPr>
          <p:cNvPr id="38954" name="直接连接符 38953"/>
          <p:cNvSpPr/>
          <p:nvPr/>
        </p:nvSpPr>
        <p:spPr>
          <a:xfrm>
            <a:off x="4038600" y="3505200"/>
            <a:ext cx="4191000" cy="0"/>
          </a:xfrm>
          <a:prstGeom prst="line">
            <a:avLst/>
          </a:prstGeom>
          <a:ln w="25400" cap="flat" cmpd="sng">
            <a:solidFill>
              <a:srgbClr val="FFFF00"/>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54"/>
                                        </p:tgtEl>
                                        <p:attrNameLst>
                                          <p:attrName>style.visibility</p:attrName>
                                        </p:attrNameLst>
                                      </p:cBhvr>
                                      <p:to>
                                        <p:strVal val="visible"/>
                                      </p:to>
                                    </p:set>
                                    <p:anim calcmode="lin" valueType="num">
                                      <p:cBhvr additive="base">
                                        <p:cTn id="7" dur="500" fill="hold"/>
                                        <p:tgtEl>
                                          <p:spTgt spid="38954"/>
                                        </p:tgtEl>
                                        <p:attrNameLst>
                                          <p:attrName>ppt_x</p:attrName>
                                        </p:attrNameLst>
                                      </p:cBhvr>
                                      <p:tavLst>
                                        <p:tav tm="0">
                                          <p:val>
                                            <p:strVal val="#ppt_x"/>
                                          </p:val>
                                        </p:tav>
                                        <p:tav tm="100000">
                                          <p:val>
                                            <p:strVal val="#ppt_x"/>
                                          </p:val>
                                        </p:tav>
                                      </p:tavLst>
                                    </p:anim>
                                    <p:anim calcmode="lin" valueType="num">
                                      <p:cBhvr additive="base">
                                        <p:cTn id="8" dur="500" fill="hold"/>
                                        <p:tgtEl>
                                          <p:spTgt spid="3895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8923"/>
                                        </p:tgtEl>
                                        <p:attrNameLst>
                                          <p:attrName>style.visibility</p:attrName>
                                        </p:attrNameLst>
                                      </p:cBhvr>
                                      <p:to>
                                        <p:strVal val="visible"/>
                                      </p:to>
                                    </p:set>
                                    <p:anim calcmode="lin" valueType="num">
                                      <p:cBhvr additive="base">
                                        <p:cTn id="11" dur="500" fill="hold"/>
                                        <p:tgtEl>
                                          <p:spTgt spid="38923"/>
                                        </p:tgtEl>
                                        <p:attrNameLst>
                                          <p:attrName>ppt_x</p:attrName>
                                        </p:attrNameLst>
                                      </p:cBhvr>
                                      <p:tavLst>
                                        <p:tav tm="0">
                                          <p:val>
                                            <p:strVal val="#ppt_x"/>
                                          </p:val>
                                        </p:tav>
                                        <p:tav tm="100000">
                                          <p:val>
                                            <p:strVal val="#ppt_x"/>
                                          </p:val>
                                        </p:tav>
                                      </p:tavLst>
                                    </p:anim>
                                    <p:anim calcmode="lin" valueType="num">
                                      <p:cBhvr additive="base">
                                        <p:cTn id="12" dur="500" fill="hold"/>
                                        <p:tgtEl>
                                          <p:spTgt spid="3892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8922"/>
                                        </p:tgtEl>
                                        <p:attrNameLst>
                                          <p:attrName>style.visibility</p:attrName>
                                        </p:attrNameLst>
                                      </p:cBhvr>
                                      <p:to>
                                        <p:strVal val="visible"/>
                                      </p:to>
                                    </p:set>
                                    <p:anim calcmode="lin" valueType="num">
                                      <p:cBhvr additive="base">
                                        <p:cTn id="17" dur="500" fill="hold"/>
                                        <p:tgtEl>
                                          <p:spTgt spid="38922"/>
                                        </p:tgtEl>
                                        <p:attrNameLst>
                                          <p:attrName>ppt_x</p:attrName>
                                        </p:attrNameLst>
                                      </p:cBhvr>
                                      <p:tavLst>
                                        <p:tav tm="0">
                                          <p:val>
                                            <p:strVal val="#ppt_x"/>
                                          </p:val>
                                        </p:tav>
                                        <p:tav tm="100000">
                                          <p:val>
                                            <p:strVal val="#ppt_x"/>
                                          </p:val>
                                        </p:tav>
                                      </p:tavLst>
                                    </p:anim>
                                    <p:anim calcmode="lin" valueType="num">
                                      <p:cBhvr additive="base">
                                        <p:cTn id="18" dur="500" fill="hold"/>
                                        <p:tgtEl>
                                          <p:spTgt spid="3892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8932"/>
                                        </p:tgtEl>
                                        <p:attrNameLst>
                                          <p:attrName>style.visibility</p:attrName>
                                        </p:attrNameLst>
                                      </p:cBhvr>
                                      <p:to>
                                        <p:strVal val="visible"/>
                                      </p:to>
                                    </p:set>
                                    <p:anim calcmode="lin" valueType="num">
                                      <p:cBhvr additive="base">
                                        <p:cTn id="21" dur="500" fill="hold"/>
                                        <p:tgtEl>
                                          <p:spTgt spid="38932"/>
                                        </p:tgtEl>
                                        <p:attrNameLst>
                                          <p:attrName>ppt_x</p:attrName>
                                        </p:attrNameLst>
                                      </p:cBhvr>
                                      <p:tavLst>
                                        <p:tav tm="0">
                                          <p:val>
                                            <p:strVal val="#ppt_x"/>
                                          </p:val>
                                        </p:tav>
                                        <p:tav tm="100000">
                                          <p:val>
                                            <p:strVal val="#ppt_x"/>
                                          </p:val>
                                        </p:tav>
                                      </p:tavLst>
                                    </p:anim>
                                    <p:anim calcmode="lin" valueType="num">
                                      <p:cBhvr additive="base">
                                        <p:cTn id="22" dur="500" fill="hold"/>
                                        <p:tgtEl>
                                          <p:spTgt spid="389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2" grpId="0"/>
      <p:bldP spid="38923" grpId="0"/>
      <p:bldP spid="3893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ang="2700000" scaled="0"/>
        </a:gradFill>
        <a:effectLst/>
      </p:bgPr>
    </p:bg>
    <p:spTree>
      <p:nvGrpSpPr>
        <p:cNvPr id="1" name=""/>
        <p:cNvGrpSpPr/>
        <p:nvPr/>
      </p:nvGrpSpPr>
      <p:grpSpPr/>
      <p:sp>
        <p:nvSpPr>
          <p:cNvPr id="64516" name="文本框 64515"/>
          <p:cNvSpPr txBox="1"/>
          <p:nvPr/>
        </p:nvSpPr>
        <p:spPr>
          <a:xfrm>
            <a:off x="1981200" y="685800"/>
            <a:ext cx="7924800" cy="953135"/>
          </a:xfrm>
          <a:prstGeom prst="rect">
            <a:avLst/>
          </a:prstGeom>
          <a:noFill/>
          <a:ln w="9525">
            <a:noFill/>
          </a:ln>
        </p:spPr>
        <p:txBody>
          <a:bodyPr>
            <a:spAutoFit/>
          </a:bodyPr>
          <a:p>
            <a:pPr>
              <a:spcBef>
                <a:spcPct val="50000"/>
              </a:spcBef>
            </a:pPr>
            <a:r>
              <a:rPr lang="zh-CN" altLang="en-US" sz="2800" b="1" dirty="0">
                <a:solidFill>
                  <a:srgbClr val="FFFF00"/>
                </a:solidFill>
                <a:latin typeface="黑体" panose="02010609060101010101" charset="-122"/>
                <a:ea typeface="黑体" panose="02010609060101010101" charset="-122"/>
              </a:rPr>
              <a:t>思考</a:t>
            </a:r>
            <a:r>
              <a:rPr lang="en-US" altLang="zh-CN" sz="2800" b="1" dirty="0">
                <a:solidFill>
                  <a:srgbClr val="FFFF00"/>
                </a:solidFill>
                <a:latin typeface="黑体" panose="02010609060101010101" charset="-122"/>
                <a:ea typeface="黑体" panose="02010609060101010101" charset="-122"/>
              </a:rPr>
              <a:t>4</a:t>
            </a:r>
            <a:r>
              <a:rPr lang="zh-CN" altLang="en-US" sz="2800" b="1" dirty="0">
                <a:solidFill>
                  <a:srgbClr val="FFFF00"/>
                </a:solidFill>
                <a:latin typeface="黑体" panose="02010609060101010101" charset="-122"/>
                <a:ea typeface="黑体" panose="02010609060101010101" charset="-122"/>
              </a:rPr>
              <a:t>：请阅读下面材料，谈一谈英国君主立宪制对英国有什么意义？</a:t>
            </a:r>
            <a:endParaRPr lang="zh-CN" altLang="en-US" sz="2800" b="1" dirty="0">
              <a:solidFill>
                <a:srgbClr val="FFFF00"/>
              </a:solidFill>
              <a:latin typeface="黑体" panose="02010609060101010101" charset="-122"/>
              <a:ea typeface="黑体" panose="02010609060101010101" charset="-122"/>
            </a:endParaRPr>
          </a:p>
        </p:txBody>
      </p:sp>
      <p:sp>
        <p:nvSpPr>
          <p:cNvPr id="64517" name="文本框 64516"/>
          <p:cNvSpPr txBox="1"/>
          <p:nvPr/>
        </p:nvSpPr>
        <p:spPr>
          <a:xfrm>
            <a:off x="1524000" y="0"/>
            <a:ext cx="8915400" cy="583565"/>
          </a:xfrm>
          <a:prstGeom prst="rect">
            <a:avLst/>
          </a:prstGeom>
          <a:noFill/>
          <a:ln w="9525">
            <a:noFill/>
          </a:ln>
        </p:spPr>
        <p:txBody>
          <a:bodyPr>
            <a:spAutoFit/>
          </a:bodyPr>
          <a:p>
            <a:pPr marL="342900" indent="-342900">
              <a:spcBef>
                <a:spcPct val="50000"/>
              </a:spcBef>
              <a:buClr>
                <a:schemeClr val="bg2"/>
              </a:buClr>
              <a:buSzPct val="70000"/>
              <a:buFont typeface="Wingdings" panose="05000000000000000000" pitchFamily="2" charset="2"/>
              <a:buNone/>
            </a:pPr>
            <a:r>
              <a:rPr lang="zh-CN" altLang="en-US" sz="3200" b="1" dirty="0">
                <a:solidFill>
                  <a:schemeClr val="bg1"/>
                </a:solidFill>
                <a:latin typeface="Arial" panose="020B0604020202020204" pitchFamily="34" charset="0"/>
                <a:ea typeface="黑体" panose="02010609060101010101" charset="-122"/>
              </a:rPr>
              <a:t>探究三：英国君主立宪制的意义</a:t>
            </a:r>
            <a:r>
              <a:rPr lang="zh-CN" altLang="en-US" sz="3200" b="1">
                <a:solidFill>
                  <a:schemeClr val="bg1"/>
                </a:solidFill>
                <a:latin typeface="Arial" panose="020B0604020202020204" pitchFamily="34" charset="0"/>
                <a:ea typeface="黑体" panose="02010609060101010101" charset="-122"/>
              </a:rPr>
              <a:t>。</a:t>
            </a:r>
            <a:endParaRPr lang="zh-CN" altLang="en-US" sz="3200" b="1">
              <a:solidFill>
                <a:schemeClr val="bg1"/>
              </a:solidFill>
              <a:latin typeface="Arial" panose="020B0604020202020204" pitchFamily="34" charset="0"/>
              <a:ea typeface="黑体" panose="02010609060101010101" charset="-122"/>
            </a:endParaRPr>
          </a:p>
        </p:txBody>
      </p:sp>
      <p:sp>
        <p:nvSpPr>
          <p:cNvPr id="64518" name="矩形 64517"/>
          <p:cNvSpPr/>
          <p:nvPr/>
        </p:nvSpPr>
        <p:spPr>
          <a:xfrm>
            <a:off x="1905000" y="1752600"/>
            <a:ext cx="8534400" cy="2676525"/>
          </a:xfrm>
          <a:prstGeom prst="rect">
            <a:avLst/>
          </a:prstGeom>
          <a:noFill/>
          <a:ln w="9525">
            <a:noFill/>
          </a:ln>
        </p:spPr>
        <p:txBody>
          <a:bodyPr>
            <a:spAutoFit/>
          </a:bodyPr>
          <a:p>
            <a:r>
              <a:rPr lang="zh-CN" altLang="en-US" sz="2800" b="1" dirty="0">
                <a:solidFill>
                  <a:schemeClr val="bg1"/>
                </a:solidFill>
                <a:latin typeface="黑体" panose="02010609060101010101" charset="-122"/>
                <a:ea typeface="黑体" panose="02010609060101010101" charset="-122"/>
              </a:rPr>
              <a:t>材料二</a:t>
            </a:r>
            <a:endParaRPr lang="zh-CN" altLang="en-US" sz="2800" b="1" dirty="0">
              <a:solidFill>
                <a:schemeClr val="bg1"/>
              </a:solidFill>
              <a:latin typeface="黑体" panose="02010609060101010101" charset="-122"/>
              <a:ea typeface="黑体" panose="02010609060101010101" charset="-122"/>
            </a:endParaRPr>
          </a:p>
          <a:p>
            <a:r>
              <a:rPr lang="zh-CN" altLang="en-US" sz="2800" b="1" dirty="0">
                <a:solidFill>
                  <a:schemeClr val="bg1"/>
                </a:solidFill>
                <a:latin typeface="黑体" panose="02010609060101010101" charset="-122"/>
                <a:ea typeface="黑体" panose="02010609060101010101" charset="-122"/>
              </a:rPr>
              <a:t>    工业革命为什么首先在英国发生？其根本的因素是：“光荣革命建立了一个合适的政治制度</a:t>
            </a:r>
            <a:r>
              <a:rPr lang="en-US" altLang="zh-CN" sz="2800" b="1" dirty="0">
                <a:solidFill>
                  <a:schemeClr val="bg1"/>
                </a:solidFill>
                <a:latin typeface="黑体" panose="02010609060101010101" charset="-122"/>
                <a:ea typeface="黑体" panose="02010609060101010101" charset="-122"/>
              </a:rPr>
              <a:t>……”</a:t>
            </a:r>
            <a:r>
              <a:rPr lang="zh-CN" altLang="en-US" sz="2800" b="1" dirty="0">
                <a:solidFill>
                  <a:schemeClr val="bg1"/>
                </a:solidFill>
                <a:latin typeface="黑体" panose="02010609060101010101" charset="-122"/>
                <a:ea typeface="黑体" panose="02010609060101010101" charset="-122"/>
              </a:rPr>
              <a:t>所以，英国领先世界的最大优势不是海外贸易，不是科学，也不是地理位置，而是宪政。      </a:t>
            </a:r>
            <a:endParaRPr lang="zh-CN" altLang="en-US" sz="2800" b="1" dirty="0">
              <a:solidFill>
                <a:schemeClr val="bg1"/>
              </a:solidFill>
              <a:latin typeface="黑体" panose="02010609060101010101" charset="-122"/>
              <a:ea typeface="黑体" panose="02010609060101010101" charset="-122"/>
            </a:endParaRPr>
          </a:p>
          <a:p>
            <a:r>
              <a:rPr lang="zh-CN" altLang="en-US" sz="2800" b="1" dirty="0">
                <a:solidFill>
                  <a:schemeClr val="bg1"/>
                </a:solidFill>
                <a:latin typeface="黑体" panose="02010609060101010101" charset="-122"/>
                <a:ea typeface="黑体" panose="02010609060101010101" charset="-122"/>
              </a:rPr>
              <a:t>                     </a:t>
            </a:r>
            <a:r>
              <a:rPr lang="en-US" altLang="zh-CN" sz="2800" b="1" dirty="0">
                <a:solidFill>
                  <a:schemeClr val="bg1"/>
                </a:solidFill>
                <a:latin typeface="黑体" panose="02010609060101010101" charset="-122"/>
                <a:ea typeface="黑体" panose="02010609060101010101" charset="-122"/>
              </a:rPr>
              <a:t>——《</a:t>
            </a:r>
            <a:r>
              <a:rPr lang="zh-CN" altLang="en-US" sz="2800" b="1" dirty="0">
                <a:solidFill>
                  <a:schemeClr val="bg1"/>
                </a:solidFill>
                <a:latin typeface="黑体" panose="02010609060101010101" charset="-122"/>
                <a:ea typeface="黑体" panose="02010609060101010101" charset="-122"/>
              </a:rPr>
              <a:t>英国式道路</a:t>
            </a:r>
            <a:r>
              <a:rPr lang="en-US" altLang="zh-CN" sz="2800" b="1" dirty="0">
                <a:solidFill>
                  <a:schemeClr val="bg1"/>
                </a:solidFill>
                <a:latin typeface="黑体" panose="02010609060101010101" charset="-122"/>
                <a:ea typeface="黑体" panose="02010609060101010101" charset="-122"/>
              </a:rPr>
              <a:t>》</a:t>
            </a:r>
            <a:r>
              <a:rPr lang="zh-CN" altLang="en-US" sz="2800" b="1" dirty="0">
                <a:solidFill>
                  <a:schemeClr val="bg1"/>
                </a:solidFill>
                <a:latin typeface="黑体" panose="02010609060101010101" charset="-122"/>
                <a:ea typeface="黑体" panose="02010609060101010101" charset="-122"/>
              </a:rPr>
              <a:t>钱乘旦</a:t>
            </a:r>
            <a:endParaRPr lang="zh-CN" altLang="en-US" sz="2800" b="1" dirty="0">
              <a:solidFill>
                <a:schemeClr val="bg1"/>
              </a:solidFill>
              <a:latin typeface="黑体" panose="02010609060101010101" charset="-122"/>
              <a:ea typeface="黑体" panose="02010609060101010101" charset="-122"/>
            </a:endParaRPr>
          </a:p>
        </p:txBody>
      </p:sp>
      <p:sp>
        <p:nvSpPr>
          <p:cNvPr id="64519" name="文本框 64518"/>
          <p:cNvSpPr txBox="1"/>
          <p:nvPr/>
        </p:nvSpPr>
        <p:spPr>
          <a:xfrm>
            <a:off x="2286000" y="5105400"/>
            <a:ext cx="8153400" cy="1383665"/>
          </a:xfrm>
          <a:prstGeom prst="rect">
            <a:avLst/>
          </a:prstGeom>
          <a:noFill/>
          <a:ln w="9525">
            <a:noFill/>
          </a:ln>
        </p:spPr>
        <p:txBody>
          <a:bodyPr>
            <a:spAutoFit/>
          </a:bodyPr>
          <a:p>
            <a:r>
              <a:rPr lang="zh-CN" altLang="en-US" sz="2800" b="1" dirty="0">
                <a:solidFill>
                  <a:srgbClr val="FFFF00"/>
                </a:solidFill>
                <a:latin typeface="黑体" panose="02010609060101010101" charset="-122"/>
                <a:ea typeface="黑体" panose="02010609060101010101" charset="-122"/>
              </a:rPr>
              <a:t>（</a:t>
            </a:r>
            <a:r>
              <a:rPr lang="en-US" altLang="zh-CN" sz="2800" b="1" dirty="0">
                <a:solidFill>
                  <a:srgbClr val="FFFF00"/>
                </a:solidFill>
                <a:latin typeface="黑体" panose="02010609060101010101" charset="-122"/>
                <a:ea typeface="黑体" panose="02010609060101010101" charset="-122"/>
              </a:rPr>
              <a:t>2</a:t>
            </a:r>
            <a:r>
              <a:rPr lang="zh-CN" altLang="en-US" sz="2800" b="1" dirty="0">
                <a:solidFill>
                  <a:srgbClr val="FFFF00"/>
                </a:solidFill>
                <a:latin typeface="黑体" panose="02010609060101010101" charset="-122"/>
                <a:ea typeface="黑体" panose="02010609060101010101" charset="-122"/>
              </a:rPr>
              <a:t>）经济上：</a:t>
            </a:r>
            <a:endParaRPr lang="zh-CN" altLang="en-US" sz="2800" b="1" dirty="0">
              <a:solidFill>
                <a:srgbClr val="FFFF00"/>
              </a:solidFill>
              <a:latin typeface="黑体" panose="02010609060101010101" charset="-122"/>
              <a:ea typeface="黑体" panose="02010609060101010101" charset="-122"/>
            </a:endParaRPr>
          </a:p>
          <a:p>
            <a:r>
              <a:rPr lang="zh-CN" altLang="en-US" sz="2800" b="1" dirty="0">
                <a:solidFill>
                  <a:schemeClr val="bg1"/>
                </a:solidFill>
                <a:latin typeface="黑体" panose="02010609060101010101" charset="-122"/>
                <a:ea typeface="黑体" panose="02010609060101010101" charset="-122"/>
              </a:rPr>
              <a:t>推动了工业革命的爆发，促进了资本主义的进一步发展。</a:t>
            </a:r>
            <a:endParaRPr lang="zh-CN" altLang="en-US" sz="2800" b="1" dirty="0">
              <a:solidFill>
                <a:schemeClr val="bg1"/>
              </a:solidFill>
              <a:latin typeface="黑体" panose="02010609060101010101" charset="-122"/>
              <a:ea typeface="黑体" panose="02010609060101010101" charset="-122"/>
            </a:endParaRPr>
          </a:p>
        </p:txBody>
      </p:sp>
      <p:sp>
        <p:nvSpPr>
          <p:cNvPr id="64520" name="矩形 64519"/>
          <p:cNvSpPr/>
          <p:nvPr/>
        </p:nvSpPr>
        <p:spPr>
          <a:xfrm>
            <a:off x="1752600" y="4495800"/>
            <a:ext cx="3352800" cy="521970"/>
          </a:xfrm>
          <a:prstGeom prst="rect">
            <a:avLst/>
          </a:prstGeom>
          <a:noFill/>
          <a:ln w="9525">
            <a:noFill/>
          </a:ln>
        </p:spPr>
        <p:txBody>
          <a:bodyPr>
            <a:spAutoFit/>
          </a:bodyPr>
          <a:p>
            <a:r>
              <a:rPr lang="en-US" altLang="zh-CN" sz="2800" b="1" dirty="0">
                <a:solidFill>
                  <a:srgbClr val="FFFF00"/>
                </a:solidFill>
                <a:latin typeface="黑体" panose="02010609060101010101" charset="-122"/>
                <a:ea typeface="黑体" panose="02010609060101010101" charset="-122"/>
              </a:rPr>
              <a:t>1</a:t>
            </a:r>
            <a:r>
              <a:rPr lang="zh-CN" altLang="en-US" sz="2800" b="1" dirty="0">
                <a:solidFill>
                  <a:srgbClr val="FFFF00"/>
                </a:solidFill>
                <a:latin typeface="黑体" panose="02010609060101010101" charset="-122"/>
                <a:ea typeface="黑体" panose="02010609060101010101" charset="-122"/>
              </a:rPr>
              <a:t>、对英国的影响</a:t>
            </a:r>
            <a:endParaRPr lang="zh-CN" altLang="en-US" sz="2800" b="1" dirty="0">
              <a:solidFill>
                <a:srgbClr val="FFFF00"/>
              </a:solidFill>
              <a:latin typeface="黑体" panose="02010609060101010101" charset="-122"/>
              <a:ea typeface="黑体" panose="02010609060101010101" charset="-122"/>
            </a:endParaRPr>
          </a:p>
        </p:txBody>
      </p:sp>
      <p:sp>
        <p:nvSpPr>
          <p:cNvPr id="64525" name="直接连接符 64524"/>
          <p:cNvSpPr/>
          <p:nvPr/>
        </p:nvSpPr>
        <p:spPr>
          <a:xfrm>
            <a:off x="2667000" y="2667000"/>
            <a:ext cx="1447800" cy="0"/>
          </a:xfrm>
          <a:prstGeom prst="line">
            <a:avLst/>
          </a:prstGeom>
          <a:ln w="25400" cap="flat" cmpd="sng">
            <a:solidFill>
              <a:srgbClr val="FFFF00"/>
            </a:solidFill>
            <a:prstDash val="solid"/>
            <a:headEnd type="none" w="med" len="med"/>
            <a:tailEnd type="none" w="med" len="med"/>
          </a:ln>
        </p:spPr>
      </p:sp>
      <p:sp>
        <p:nvSpPr>
          <p:cNvPr id="64526" name="直接连接符 64525"/>
          <p:cNvSpPr/>
          <p:nvPr/>
        </p:nvSpPr>
        <p:spPr>
          <a:xfrm>
            <a:off x="8305800" y="2667000"/>
            <a:ext cx="1447800" cy="0"/>
          </a:xfrm>
          <a:prstGeom prst="line">
            <a:avLst/>
          </a:prstGeom>
          <a:ln w="25400" cap="flat" cmpd="sng">
            <a:solidFill>
              <a:srgbClr val="FFFF00"/>
            </a:solidFill>
            <a:prstDash val="solid"/>
            <a:headEnd type="none" w="med" len="med"/>
            <a:tailEnd type="none" w="med" len="med"/>
          </a:ln>
        </p:spPr>
      </p:sp>
      <p:sp>
        <p:nvSpPr>
          <p:cNvPr id="64527" name="直接连接符 64526"/>
          <p:cNvSpPr/>
          <p:nvPr/>
        </p:nvSpPr>
        <p:spPr>
          <a:xfrm>
            <a:off x="6019800" y="3124200"/>
            <a:ext cx="2971800" cy="0"/>
          </a:xfrm>
          <a:prstGeom prst="line">
            <a:avLst/>
          </a:prstGeom>
          <a:ln w="25400" cap="flat" cmpd="sng">
            <a:solidFill>
              <a:srgbClr val="FFFF00"/>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526"/>
                                        </p:tgtEl>
                                        <p:attrNameLst>
                                          <p:attrName>style.visibility</p:attrName>
                                        </p:attrNameLst>
                                      </p:cBhvr>
                                      <p:to>
                                        <p:strVal val="visible"/>
                                      </p:to>
                                    </p:set>
                                    <p:anim calcmode="lin" valueType="num">
                                      <p:cBhvr additive="base">
                                        <p:cTn id="7" dur="500" fill="hold"/>
                                        <p:tgtEl>
                                          <p:spTgt spid="64526"/>
                                        </p:tgtEl>
                                        <p:attrNameLst>
                                          <p:attrName>ppt_x</p:attrName>
                                        </p:attrNameLst>
                                      </p:cBhvr>
                                      <p:tavLst>
                                        <p:tav tm="0">
                                          <p:val>
                                            <p:strVal val="#ppt_x"/>
                                          </p:val>
                                        </p:tav>
                                        <p:tav tm="100000">
                                          <p:val>
                                            <p:strVal val="#ppt_x"/>
                                          </p:val>
                                        </p:tav>
                                      </p:tavLst>
                                    </p:anim>
                                    <p:anim calcmode="lin" valueType="num">
                                      <p:cBhvr additive="base">
                                        <p:cTn id="8" dur="500" fill="hold"/>
                                        <p:tgtEl>
                                          <p:spTgt spid="6452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4527"/>
                                        </p:tgtEl>
                                        <p:attrNameLst>
                                          <p:attrName>style.visibility</p:attrName>
                                        </p:attrNameLst>
                                      </p:cBhvr>
                                      <p:to>
                                        <p:strVal val="visible"/>
                                      </p:to>
                                    </p:set>
                                    <p:anim calcmode="lin" valueType="num">
                                      <p:cBhvr additive="base">
                                        <p:cTn id="11" dur="500" fill="hold"/>
                                        <p:tgtEl>
                                          <p:spTgt spid="64527"/>
                                        </p:tgtEl>
                                        <p:attrNameLst>
                                          <p:attrName>ppt_x</p:attrName>
                                        </p:attrNameLst>
                                      </p:cBhvr>
                                      <p:tavLst>
                                        <p:tav tm="0">
                                          <p:val>
                                            <p:strVal val="#ppt_x"/>
                                          </p:val>
                                        </p:tav>
                                        <p:tav tm="100000">
                                          <p:val>
                                            <p:strVal val="#ppt_x"/>
                                          </p:val>
                                        </p:tav>
                                      </p:tavLst>
                                    </p:anim>
                                    <p:anim calcmode="lin" valueType="num">
                                      <p:cBhvr additive="base">
                                        <p:cTn id="12" dur="500" fill="hold"/>
                                        <p:tgtEl>
                                          <p:spTgt spid="6452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4525"/>
                                        </p:tgtEl>
                                        <p:attrNameLst>
                                          <p:attrName>style.visibility</p:attrName>
                                        </p:attrNameLst>
                                      </p:cBhvr>
                                      <p:to>
                                        <p:strVal val="visible"/>
                                      </p:to>
                                    </p:set>
                                    <p:anim calcmode="lin" valueType="num">
                                      <p:cBhvr additive="base">
                                        <p:cTn id="15" dur="500" fill="hold"/>
                                        <p:tgtEl>
                                          <p:spTgt spid="64525"/>
                                        </p:tgtEl>
                                        <p:attrNameLst>
                                          <p:attrName>ppt_x</p:attrName>
                                        </p:attrNameLst>
                                      </p:cBhvr>
                                      <p:tavLst>
                                        <p:tav tm="0">
                                          <p:val>
                                            <p:strVal val="#ppt_x"/>
                                          </p:val>
                                        </p:tav>
                                        <p:tav tm="100000">
                                          <p:val>
                                            <p:strVal val="#ppt_x"/>
                                          </p:val>
                                        </p:tav>
                                      </p:tavLst>
                                    </p:anim>
                                    <p:anim calcmode="lin" valueType="num">
                                      <p:cBhvr additive="base">
                                        <p:cTn id="16" dur="500" fill="hold"/>
                                        <p:tgtEl>
                                          <p:spTgt spid="6452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4518"/>
                                        </p:tgtEl>
                                        <p:attrNameLst>
                                          <p:attrName>style.visibility</p:attrName>
                                        </p:attrNameLst>
                                      </p:cBhvr>
                                      <p:to>
                                        <p:strVal val="visible"/>
                                      </p:to>
                                    </p:set>
                                    <p:anim calcmode="lin" valueType="num">
                                      <p:cBhvr additive="base">
                                        <p:cTn id="19" dur="500" fill="hold"/>
                                        <p:tgtEl>
                                          <p:spTgt spid="64518"/>
                                        </p:tgtEl>
                                        <p:attrNameLst>
                                          <p:attrName>ppt_x</p:attrName>
                                        </p:attrNameLst>
                                      </p:cBhvr>
                                      <p:tavLst>
                                        <p:tav tm="0">
                                          <p:val>
                                            <p:strVal val="#ppt_x"/>
                                          </p:val>
                                        </p:tav>
                                        <p:tav tm="100000">
                                          <p:val>
                                            <p:strVal val="#ppt_x"/>
                                          </p:val>
                                        </p:tav>
                                      </p:tavLst>
                                    </p:anim>
                                    <p:anim calcmode="lin" valueType="num">
                                      <p:cBhvr additive="base">
                                        <p:cTn id="20" dur="500" fill="hold"/>
                                        <p:tgtEl>
                                          <p:spTgt spid="645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4520"/>
                                        </p:tgtEl>
                                        <p:attrNameLst>
                                          <p:attrName>style.visibility</p:attrName>
                                        </p:attrNameLst>
                                      </p:cBhvr>
                                      <p:to>
                                        <p:strVal val="visible"/>
                                      </p:to>
                                    </p:set>
                                    <p:anim calcmode="lin" valueType="num">
                                      <p:cBhvr additive="base">
                                        <p:cTn id="25" dur="500" fill="hold"/>
                                        <p:tgtEl>
                                          <p:spTgt spid="64520"/>
                                        </p:tgtEl>
                                        <p:attrNameLst>
                                          <p:attrName>ppt_x</p:attrName>
                                        </p:attrNameLst>
                                      </p:cBhvr>
                                      <p:tavLst>
                                        <p:tav tm="0">
                                          <p:val>
                                            <p:strVal val="#ppt_x"/>
                                          </p:val>
                                        </p:tav>
                                        <p:tav tm="100000">
                                          <p:val>
                                            <p:strVal val="#ppt_x"/>
                                          </p:val>
                                        </p:tav>
                                      </p:tavLst>
                                    </p:anim>
                                    <p:anim calcmode="lin" valueType="num">
                                      <p:cBhvr additive="base">
                                        <p:cTn id="26" dur="500" fill="hold"/>
                                        <p:tgtEl>
                                          <p:spTgt spid="645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4519"/>
                                        </p:tgtEl>
                                        <p:attrNameLst>
                                          <p:attrName>style.visibility</p:attrName>
                                        </p:attrNameLst>
                                      </p:cBhvr>
                                      <p:to>
                                        <p:strVal val="visible"/>
                                      </p:to>
                                    </p:set>
                                    <p:anim calcmode="lin" valueType="num">
                                      <p:cBhvr additive="base">
                                        <p:cTn id="29" dur="500" fill="hold"/>
                                        <p:tgtEl>
                                          <p:spTgt spid="64519"/>
                                        </p:tgtEl>
                                        <p:attrNameLst>
                                          <p:attrName>ppt_x</p:attrName>
                                        </p:attrNameLst>
                                      </p:cBhvr>
                                      <p:tavLst>
                                        <p:tav tm="0">
                                          <p:val>
                                            <p:strVal val="#ppt_x"/>
                                          </p:val>
                                        </p:tav>
                                        <p:tav tm="100000">
                                          <p:val>
                                            <p:strVal val="#ppt_x"/>
                                          </p:val>
                                        </p:tav>
                                      </p:tavLst>
                                    </p:anim>
                                    <p:anim calcmode="lin" valueType="num">
                                      <p:cBhvr additive="base">
                                        <p:cTn id="30" dur="500" fill="hold"/>
                                        <p:tgtEl>
                                          <p:spTgt spid="645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8" grpId="0"/>
      <p:bldP spid="64519" grpId="0"/>
      <p:bldP spid="64520"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ang="2700000" scaled="0"/>
        </a:gradFill>
        <a:effectLst/>
      </p:bgPr>
    </p:bg>
    <p:spTree>
      <p:nvGrpSpPr>
        <p:cNvPr id="1" name=""/>
        <p:cNvGrpSpPr/>
        <p:nvPr/>
      </p:nvGrpSpPr>
      <p:grpSpPr/>
      <p:sp>
        <p:nvSpPr>
          <p:cNvPr id="45059" name="文本框 45058"/>
          <p:cNvSpPr txBox="1"/>
          <p:nvPr/>
        </p:nvSpPr>
        <p:spPr>
          <a:xfrm>
            <a:off x="2209800" y="1981200"/>
            <a:ext cx="7772400" cy="1814830"/>
          </a:xfrm>
          <a:prstGeom prst="rect">
            <a:avLst/>
          </a:prstGeom>
          <a:noFill/>
          <a:ln w="9525">
            <a:noFill/>
          </a:ln>
        </p:spPr>
        <p:txBody>
          <a:bodyPr>
            <a:spAutoFit/>
          </a:bodyPr>
          <a:p>
            <a:r>
              <a:rPr lang="zh-CN" altLang="en-US" sz="2800" b="1" dirty="0">
                <a:solidFill>
                  <a:schemeClr val="bg1"/>
                </a:solidFill>
                <a:latin typeface="黑体" panose="02010609060101010101" charset="-122"/>
                <a:ea typeface="黑体" panose="02010609060101010101" charset="-122"/>
              </a:rPr>
              <a:t>材料三</a:t>
            </a:r>
            <a:endParaRPr lang="zh-CN" altLang="en-US" sz="2800" b="1" dirty="0">
              <a:solidFill>
                <a:schemeClr val="bg1"/>
              </a:solidFill>
              <a:latin typeface="黑体" panose="02010609060101010101" charset="-122"/>
              <a:ea typeface="黑体" panose="02010609060101010101" charset="-122"/>
            </a:endParaRPr>
          </a:p>
          <a:p>
            <a:r>
              <a:rPr lang="zh-CN" altLang="en-US" sz="2800" b="1" dirty="0">
                <a:solidFill>
                  <a:schemeClr val="bg1"/>
                </a:solidFill>
                <a:latin typeface="黑体" panose="02010609060101010101" charset="-122"/>
                <a:ea typeface="黑体" panose="02010609060101010101" charset="-122"/>
              </a:rPr>
              <a:t>    美国史学家柯麦芝说：“成百的国家，无论是新国家还是老国家，都选择了英格兰的议会制度。”</a:t>
            </a:r>
            <a:endParaRPr lang="zh-CN" altLang="en-US" sz="2800" b="1" dirty="0">
              <a:solidFill>
                <a:schemeClr val="bg1"/>
              </a:solidFill>
              <a:latin typeface="黑体" panose="02010609060101010101" charset="-122"/>
              <a:ea typeface="黑体" panose="02010609060101010101" charset="-122"/>
            </a:endParaRPr>
          </a:p>
        </p:txBody>
      </p:sp>
      <p:sp>
        <p:nvSpPr>
          <p:cNvPr id="45066" name="矩形 45065"/>
          <p:cNvSpPr/>
          <p:nvPr/>
        </p:nvSpPr>
        <p:spPr>
          <a:xfrm>
            <a:off x="2133600" y="4114800"/>
            <a:ext cx="6975475" cy="953135"/>
          </a:xfrm>
          <a:prstGeom prst="rect">
            <a:avLst/>
          </a:prstGeom>
          <a:noFill/>
          <a:ln w="9525">
            <a:noFill/>
          </a:ln>
        </p:spPr>
        <p:txBody>
          <a:bodyPr wrap="none" anchor="t">
            <a:spAutoFit/>
          </a:bodyPr>
          <a:p>
            <a:r>
              <a:rPr lang="en-US" altLang="zh-CN" sz="2800" b="1" dirty="0">
                <a:solidFill>
                  <a:srgbClr val="FFFF00"/>
                </a:solidFill>
                <a:latin typeface="黑体" panose="02010609060101010101" charset="-122"/>
                <a:ea typeface="黑体" panose="02010609060101010101" charset="-122"/>
              </a:rPr>
              <a:t>2</a:t>
            </a:r>
            <a:r>
              <a:rPr lang="zh-CN" altLang="en-US" sz="2800" b="1" dirty="0">
                <a:solidFill>
                  <a:srgbClr val="FFFF00"/>
                </a:solidFill>
                <a:latin typeface="黑体" panose="02010609060101010101" charset="-122"/>
                <a:ea typeface="黑体" panose="02010609060101010101" charset="-122"/>
              </a:rPr>
              <a:t>、对世界的影响：</a:t>
            </a:r>
            <a:endParaRPr lang="zh-CN" altLang="en-US" sz="2800" b="1" dirty="0">
              <a:solidFill>
                <a:srgbClr val="FFFF00"/>
              </a:solidFill>
              <a:latin typeface="黑体" panose="02010609060101010101" charset="-122"/>
              <a:ea typeface="黑体" panose="02010609060101010101" charset="-122"/>
            </a:endParaRPr>
          </a:p>
          <a:p>
            <a:r>
              <a:rPr lang="zh-CN" altLang="en-US" sz="2800" b="1" dirty="0">
                <a:solidFill>
                  <a:schemeClr val="bg1"/>
                </a:solidFill>
                <a:latin typeface="黑体" panose="02010609060101010101" charset="-122"/>
                <a:ea typeface="黑体" panose="02010609060101010101" charset="-122"/>
              </a:rPr>
              <a:t>提供了一种资本主义政治体制发展的范例。</a:t>
            </a:r>
            <a:endParaRPr lang="zh-CN" altLang="en-US" sz="2800" b="1" dirty="0">
              <a:solidFill>
                <a:schemeClr val="bg1"/>
              </a:solidFill>
              <a:latin typeface="黑体" panose="02010609060101010101" charset="-122"/>
              <a:ea typeface="黑体" panose="02010609060101010101" charset="-122"/>
            </a:endParaRPr>
          </a:p>
        </p:txBody>
      </p:sp>
      <p:sp>
        <p:nvSpPr>
          <p:cNvPr id="45069" name="文本框 45068"/>
          <p:cNvSpPr txBox="1"/>
          <p:nvPr/>
        </p:nvSpPr>
        <p:spPr>
          <a:xfrm>
            <a:off x="1600200" y="0"/>
            <a:ext cx="9067800" cy="583565"/>
          </a:xfrm>
          <a:prstGeom prst="rect">
            <a:avLst/>
          </a:prstGeom>
          <a:noFill/>
          <a:ln w="9525">
            <a:noFill/>
          </a:ln>
        </p:spPr>
        <p:txBody>
          <a:bodyPr>
            <a:spAutoFit/>
          </a:bodyPr>
          <a:p>
            <a:pPr marL="342900" indent="-342900">
              <a:spcBef>
                <a:spcPct val="50000"/>
              </a:spcBef>
              <a:buClr>
                <a:schemeClr val="bg2"/>
              </a:buClr>
              <a:buSzPct val="70000"/>
              <a:buFont typeface="Wingdings" panose="05000000000000000000" pitchFamily="2" charset="2"/>
              <a:buNone/>
            </a:pPr>
            <a:r>
              <a:rPr lang="zh-CN" altLang="en-US" sz="3200" b="1" dirty="0">
                <a:solidFill>
                  <a:schemeClr val="bg1"/>
                </a:solidFill>
                <a:latin typeface="Arial" panose="020B0604020202020204" pitchFamily="34" charset="0"/>
                <a:ea typeface="黑体" panose="02010609060101010101" charset="-122"/>
              </a:rPr>
              <a:t>探究三：英国君主立宪制的意义</a:t>
            </a:r>
            <a:r>
              <a:rPr lang="zh-CN" altLang="en-US" sz="3200" b="1">
                <a:solidFill>
                  <a:schemeClr val="bg1"/>
                </a:solidFill>
                <a:latin typeface="Arial" panose="020B0604020202020204" pitchFamily="34" charset="0"/>
                <a:ea typeface="黑体" panose="02010609060101010101" charset="-122"/>
              </a:rPr>
              <a:t>。</a:t>
            </a:r>
            <a:endParaRPr lang="zh-CN" altLang="en-US" sz="3200" b="1">
              <a:solidFill>
                <a:schemeClr val="bg1"/>
              </a:solidFill>
              <a:latin typeface="Arial" panose="020B0604020202020204" pitchFamily="34" charset="0"/>
              <a:ea typeface="黑体" panose="02010609060101010101" charset="-122"/>
            </a:endParaRPr>
          </a:p>
        </p:txBody>
      </p:sp>
      <p:sp>
        <p:nvSpPr>
          <p:cNvPr id="45083" name="文本框 45082"/>
          <p:cNvSpPr txBox="1"/>
          <p:nvPr/>
        </p:nvSpPr>
        <p:spPr>
          <a:xfrm>
            <a:off x="1905000" y="762000"/>
            <a:ext cx="7924800" cy="953135"/>
          </a:xfrm>
          <a:prstGeom prst="rect">
            <a:avLst/>
          </a:prstGeom>
          <a:noFill/>
          <a:ln w="9525">
            <a:noFill/>
          </a:ln>
        </p:spPr>
        <p:txBody>
          <a:bodyPr>
            <a:spAutoFit/>
          </a:bodyPr>
          <a:p>
            <a:pPr>
              <a:spcBef>
                <a:spcPct val="50000"/>
              </a:spcBef>
            </a:pPr>
            <a:r>
              <a:rPr lang="zh-CN" altLang="en-US" sz="2800" b="1" dirty="0">
                <a:solidFill>
                  <a:srgbClr val="FFFF00"/>
                </a:solidFill>
                <a:latin typeface="黑体" panose="02010609060101010101" charset="-122"/>
                <a:ea typeface="黑体" panose="02010609060101010101" charset="-122"/>
              </a:rPr>
              <a:t>思考</a:t>
            </a:r>
            <a:r>
              <a:rPr lang="en-US" altLang="zh-CN" sz="2800" b="1" dirty="0">
                <a:solidFill>
                  <a:srgbClr val="FFFF00"/>
                </a:solidFill>
                <a:latin typeface="黑体" panose="02010609060101010101" charset="-122"/>
                <a:ea typeface="黑体" panose="02010609060101010101" charset="-122"/>
              </a:rPr>
              <a:t>5</a:t>
            </a:r>
            <a:r>
              <a:rPr lang="zh-CN" altLang="en-US" sz="2800" b="1" dirty="0">
                <a:solidFill>
                  <a:srgbClr val="FFFF00"/>
                </a:solidFill>
                <a:latin typeface="黑体" panose="02010609060101010101" charset="-122"/>
                <a:ea typeface="黑体" panose="02010609060101010101" charset="-122"/>
              </a:rPr>
              <a:t>：请阅读下面材料，谈一谈英国君主立宪制对世界有什么意义？</a:t>
            </a:r>
            <a:endParaRPr lang="zh-CN" altLang="en-US" sz="2800" b="1" dirty="0">
              <a:solidFill>
                <a:srgbClr val="FFFF00"/>
              </a:solidFill>
              <a:latin typeface="黑体" panose="02010609060101010101" charset="-122"/>
              <a:ea typeface="黑体" panose="02010609060101010101" charset="-122"/>
            </a:endParaRPr>
          </a:p>
        </p:txBody>
      </p:sp>
      <p:sp>
        <p:nvSpPr>
          <p:cNvPr id="45084" name="直接连接符 45083"/>
          <p:cNvSpPr/>
          <p:nvPr/>
        </p:nvSpPr>
        <p:spPr>
          <a:xfrm>
            <a:off x="6705600" y="2895600"/>
            <a:ext cx="1828800" cy="0"/>
          </a:xfrm>
          <a:prstGeom prst="line">
            <a:avLst/>
          </a:prstGeom>
          <a:ln w="25400" cap="flat" cmpd="sng">
            <a:solidFill>
              <a:srgbClr val="FFFF00"/>
            </a:solidFill>
            <a:prstDash val="solid"/>
            <a:headEnd type="none" w="med" len="med"/>
            <a:tailEnd type="none" w="med" len="med"/>
          </a:ln>
        </p:spPr>
      </p:sp>
      <p:sp>
        <p:nvSpPr>
          <p:cNvPr id="45085" name="直接连接符 45084"/>
          <p:cNvSpPr/>
          <p:nvPr/>
        </p:nvSpPr>
        <p:spPr>
          <a:xfrm>
            <a:off x="5867400" y="3352800"/>
            <a:ext cx="3810000" cy="0"/>
          </a:xfrm>
          <a:prstGeom prst="line">
            <a:avLst/>
          </a:prstGeom>
          <a:ln w="25400" cap="flat" cmpd="sng">
            <a:solidFill>
              <a:srgbClr val="FFFF00"/>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85"/>
                                        </p:tgtEl>
                                        <p:attrNameLst>
                                          <p:attrName>style.visibility</p:attrName>
                                        </p:attrNameLst>
                                      </p:cBhvr>
                                      <p:to>
                                        <p:strVal val="visible"/>
                                      </p:to>
                                    </p:set>
                                    <p:anim calcmode="lin" valueType="num">
                                      <p:cBhvr additive="base">
                                        <p:cTn id="7" dur="500" fill="hold"/>
                                        <p:tgtEl>
                                          <p:spTgt spid="45085"/>
                                        </p:tgtEl>
                                        <p:attrNameLst>
                                          <p:attrName>ppt_x</p:attrName>
                                        </p:attrNameLst>
                                      </p:cBhvr>
                                      <p:tavLst>
                                        <p:tav tm="0">
                                          <p:val>
                                            <p:strVal val="#ppt_x"/>
                                          </p:val>
                                        </p:tav>
                                        <p:tav tm="100000">
                                          <p:val>
                                            <p:strVal val="#ppt_x"/>
                                          </p:val>
                                        </p:tav>
                                      </p:tavLst>
                                    </p:anim>
                                    <p:anim calcmode="lin" valueType="num">
                                      <p:cBhvr additive="base">
                                        <p:cTn id="8" dur="500" fill="hold"/>
                                        <p:tgtEl>
                                          <p:spTgt spid="4508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5084"/>
                                        </p:tgtEl>
                                        <p:attrNameLst>
                                          <p:attrName>style.visibility</p:attrName>
                                        </p:attrNameLst>
                                      </p:cBhvr>
                                      <p:to>
                                        <p:strVal val="visible"/>
                                      </p:to>
                                    </p:set>
                                    <p:anim calcmode="lin" valueType="num">
                                      <p:cBhvr additive="base">
                                        <p:cTn id="11" dur="500" fill="hold"/>
                                        <p:tgtEl>
                                          <p:spTgt spid="45084"/>
                                        </p:tgtEl>
                                        <p:attrNameLst>
                                          <p:attrName>ppt_x</p:attrName>
                                        </p:attrNameLst>
                                      </p:cBhvr>
                                      <p:tavLst>
                                        <p:tav tm="0">
                                          <p:val>
                                            <p:strVal val="#ppt_x"/>
                                          </p:val>
                                        </p:tav>
                                        <p:tav tm="100000">
                                          <p:val>
                                            <p:strVal val="#ppt_x"/>
                                          </p:val>
                                        </p:tav>
                                      </p:tavLst>
                                    </p:anim>
                                    <p:anim calcmode="lin" valueType="num">
                                      <p:cBhvr additive="base">
                                        <p:cTn id="12" dur="500" fill="hold"/>
                                        <p:tgtEl>
                                          <p:spTgt spid="4508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5059"/>
                                        </p:tgtEl>
                                        <p:attrNameLst>
                                          <p:attrName>style.visibility</p:attrName>
                                        </p:attrNameLst>
                                      </p:cBhvr>
                                      <p:to>
                                        <p:strVal val="visible"/>
                                      </p:to>
                                    </p:set>
                                    <p:anim calcmode="lin" valueType="num">
                                      <p:cBhvr additive="base">
                                        <p:cTn id="15" dur="500" fill="hold"/>
                                        <p:tgtEl>
                                          <p:spTgt spid="45059"/>
                                        </p:tgtEl>
                                        <p:attrNameLst>
                                          <p:attrName>ppt_x</p:attrName>
                                        </p:attrNameLst>
                                      </p:cBhvr>
                                      <p:tavLst>
                                        <p:tav tm="0">
                                          <p:val>
                                            <p:strVal val="#ppt_x"/>
                                          </p:val>
                                        </p:tav>
                                        <p:tav tm="100000">
                                          <p:val>
                                            <p:strVal val="#ppt_x"/>
                                          </p:val>
                                        </p:tav>
                                      </p:tavLst>
                                    </p:anim>
                                    <p:anim calcmode="lin" valueType="num">
                                      <p:cBhvr additive="base">
                                        <p:cTn id="16" dur="500" fill="hold"/>
                                        <p:tgtEl>
                                          <p:spTgt spid="4505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5066"/>
                                        </p:tgtEl>
                                        <p:attrNameLst>
                                          <p:attrName>style.visibility</p:attrName>
                                        </p:attrNameLst>
                                      </p:cBhvr>
                                      <p:to>
                                        <p:strVal val="visible"/>
                                      </p:to>
                                    </p:set>
                                    <p:anim calcmode="lin" valueType="num">
                                      <p:cBhvr additive="base">
                                        <p:cTn id="21" dur="500" fill="hold"/>
                                        <p:tgtEl>
                                          <p:spTgt spid="45066"/>
                                        </p:tgtEl>
                                        <p:attrNameLst>
                                          <p:attrName>ppt_x</p:attrName>
                                        </p:attrNameLst>
                                      </p:cBhvr>
                                      <p:tavLst>
                                        <p:tav tm="0">
                                          <p:val>
                                            <p:strVal val="#ppt_x"/>
                                          </p:val>
                                        </p:tav>
                                        <p:tav tm="100000">
                                          <p:val>
                                            <p:strVal val="#ppt_x"/>
                                          </p:val>
                                        </p:tav>
                                      </p:tavLst>
                                    </p:anim>
                                    <p:anim calcmode="lin" valueType="num">
                                      <p:cBhvr additive="base">
                                        <p:cTn id="22" dur="500" fill="hold"/>
                                        <p:tgtEl>
                                          <p:spTgt spid="450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19458" name="Text Box 2"/>
          <p:cNvSpPr txBox="1"/>
          <p:nvPr/>
        </p:nvSpPr>
        <p:spPr>
          <a:xfrm>
            <a:off x="4872038" y="333375"/>
            <a:ext cx="5040312" cy="706755"/>
          </a:xfrm>
          <a:prstGeom prst="rect">
            <a:avLst/>
          </a:prstGeom>
          <a:noFill/>
          <a:ln w="9525">
            <a:noFill/>
          </a:ln>
        </p:spPr>
        <p:txBody>
          <a:bodyPr>
            <a:spAutoFit/>
          </a:bodyPr>
          <a:p>
            <a:pPr algn="l">
              <a:spcBef>
                <a:spcPct val="50000"/>
              </a:spcBef>
            </a:pPr>
            <a:r>
              <a:rPr lang="zh-CN" altLang="en-US" sz="4000" b="1" dirty="0">
                <a:solidFill>
                  <a:srgbClr val="000099"/>
                </a:solidFill>
                <a:latin typeface="Arial" panose="020B0604020202020204" pitchFamily="34" charset="0"/>
                <a:ea typeface="黑体" panose="02010609060101010101" charset="-122"/>
              </a:rPr>
              <a:t>英国王室存在的作用</a:t>
            </a:r>
            <a:endParaRPr lang="zh-CN" altLang="en-US" sz="4000" b="1" dirty="0">
              <a:solidFill>
                <a:srgbClr val="000099"/>
              </a:solidFill>
              <a:latin typeface="Arial" panose="020B0604020202020204" pitchFamily="34" charset="0"/>
              <a:ea typeface="黑体" panose="02010609060101010101" charset="-122"/>
            </a:endParaRPr>
          </a:p>
        </p:txBody>
      </p:sp>
      <p:sp>
        <p:nvSpPr>
          <p:cNvPr id="167939" name="Rectangle 3"/>
          <p:cNvSpPr/>
          <p:nvPr/>
        </p:nvSpPr>
        <p:spPr>
          <a:xfrm>
            <a:off x="1524000" y="5634038"/>
            <a:ext cx="9144000" cy="1223962"/>
          </a:xfrm>
          <a:prstGeom prst="rect">
            <a:avLst/>
          </a:prstGeom>
          <a:solidFill>
            <a:srgbClr val="FFFF99">
              <a:alpha val="79999"/>
            </a:srgbClr>
          </a:solidFill>
          <a:ln w="9525">
            <a:noFill/>
          </a:ln>
        </p:spPr>
        <p:txBody>
          <a:bodyPr/>
          <a:p>
            <a:pPr marL="342900" indent="-342900" algn="l">
              <a:lnSpc>
                <a:spcPct val="90000"/>
              </a:lnSpc>
              <a:spcBef>
                <a:spcPct val="20000"/>
              </a:spcBef>
              <a:buClr>
                <a:srgbClr val="000099"/>
              </a:buClr>
              <a:buChar char="•"/>
            </a:pPr>
            <a:r>
              <a:rPr lang="zh-CN" altLang="en-US" sz="2500" b="1" dirty="0">
                <a:solidFill>
                  <a:srgbClr val="000099"/>
                </a:solidFill>
                <a:latin typeface="Comic Sans MS" panose="030F0702030302020204" pitchFamily="66" charset="0"/>
                <a:ea typeface="黑体" panose="02010609060101010101" charset="-122"/>
              </a:rPr>
              <a:t>英王是国家元首，在对外交往中代表英国</a:t>
            </a:r>
            <a:endParaRPr lang="zh-CN" altLang="en-US" sz="2500" b="1" dirty="0">
              <a:solidFill>
                <a:srgbClr val="000099"/>
              </a:solidFill>
              <a:latin typeface="Comic Sans MS" panose="030F0702030302020204" pitchFamily="66" charset="0"/>
              <a:ea typeface="黑体" panose="02010609060101010101" charset="-122"/>
            </a:endParaRPr>
          </a:p>
          <a:p>
            <a:pPr marL="342900" indent="-342900" algn="l">
              <a:lnSpc>
                <a:spcPct val="90000"/>
              </a:lnSpc>
              <a:spcBef>
                <a:spcPct val="20000"/>
              </a:spcBef>
              <a:buClr>
                <a:srgbClr val="000099"/>
              </a:buClr>
              <a:buChar char="•"/>
            </a:pPr>
            <a:r>
              <a:rPr lang="zh-CN" altLang="en-US" sz="2500" b="1" dirty="0">
                <a:solidFill>
                  <a:srgbClr val="000099"/>
                </a:solidFill>
                <a:latin typeface="Comic Sans MS" panose="030F0702030302020204" pitchFamily="66" charset="0"/>
                <a:ea typeface="黑体" panose="02010609060101010101" charset="-122"/>
              </a:rPr>
              <a:t>英王是国家的人格化，成为民族团结的纽带和国家统一的象征</a:t>
            </a:r>
            <a:endParaRPr lang="zh-CN" altLang="en-US" sz="2500" b="1" dirty="0">
              <a:solidFill>
                <a:srgbClr val="000099"/>
              </a:solidFill>
              <a:latin typeface="Comic Sans MS" panose="030F0702030302020204" pitchFamily="66" charset="0"/>
              <a:ea typeface="黑体" panose="02010609060101010101" charset="-122"/>
            </a:endParaRPr>
          </a:p>
          <a:p>
            <a:pPr marL="342900" indent="-342900" algn="l">
              <a:lnSpc>
                <a:spcPct val="90000"/>
              </a:lnSpc>
              <a:spcBef>
                <a:spcPct val="20000"/>
              </a:spcBef>
              <a:buClr>
                <a:srgbClr val="000099"/>
              </a:buClr>
              <a:buChar char="•"/>
            </a:pPr>
            <a:r>
              <a:rPr lang="zh-CN" altLang="en-US" sz="2500" b="1" dirty="0">
                <a:solidFill>
                  <a:srgbClr val="000099"/>
                </a:solidFill>
                <a:latin typeface="Comic Sans MS" panose="030F0702030302020204" pitchFamily="66" charset="0"/>
                <a:ea typeface="黑体" panose="02010609060101010101" charset="-122"/>
              </a:rPr>
              <a:t>英王作为英联邦首脑，还起着维系英联邦的纽带作用</a:t>
            </a:r>
            <a:endParaRPr lang="zh-CN" altLang="en-US" sz="2500" b="1" dirty="0">
              <a:solidFill>
                <a:srgbClr val="000099"/>
              </a:solidFill>
              <a:latin typeface="Comic Sans MS" panose="030F0702030302020204" pitchFamily="66" charset="0"/>
              <a:ea typeface="黑体" panose="02010609060101010101" charset="-122"/>
            </a:endParaRPr>
          </a:p>
        </p:txBody>
      </p:sp>
      <p:pic>
        <p:nvPicPr>
          <p:cNvPr id="19460" name="Picture 4" descr="1"/>
          <p:cNvPicPr>
            <a:picLocks noChangeAspect="1"/>
          </p:cNvPicPr>
          <p:nvPr/>
        </p:nvPicPr>
        <p:blipFill>
          <a:blip r:embed="rId1"/>
          <a:stretch>
            <a:fillRect/>
          </a:stretch>
        </p:blipFill>
        <p:spPr>
          <a:xfrm>
            <a:off x="7032625" y="1341438"/>
            <a:ext cx="3429000" cy="4141787"/>
          </a:xfrm>
          <a:prstGeom prst="rect">
            <a:avLst/>
          </a:prstGeom>
          <a:noFill/>
          <a:ln w="9525">
            <a:noFill/>
          </a:ln>
        </p:spPr>
      </p:pic>
      <p:pic>
        <p:nvPicPr>
          <p:cNvPr id="19461" name="Picture 5" descr="2"/>
          <p:cNvPicPr>
            <a:picLocks noChangeAspect="1"/>
          </p:cNvPicPr>
          <p:nvPr/>
        </p:nvPicPr>
        <p:blipFill>
          <a:blip r:embed="rId2"/>
          <a:stretch>
            <a:fillRect/>
          </a:stretch>
        </p:blipFill>
        <p:spPr>
          <a:xfrm>
            <a:off x="1774825" y="1341438"/>
            <a:ext cx="5257800" cy="4140200"/>
          </a:xfrm>
          <a:prstGeom prst="rect">
            <a:avLst/>
          </a:prstGeom>
          <a:noFill/>
          <a:ln w="9525">
            <a:noFill/>
          </a:ln>
        </p:spPr>
      </p:pic>
      <p:sp>
        <p:nvSpPr>
          <p:cNvPr id="19462" name="AutoShape 6" descr="expandtofull"/>
          <p:cNvSpPr>
            <a:spLocks noChangeAspect="1"/>
          </p:cNvSpPr>
          <p:nvPr/>
        </p:nvSpPr>
        <p:spPr>
          <a:xfrm>
            <a:off x="903288" y="0"/>
            <a:ext cx="5257800" cy="3833813"/>
          </a:xfrm>
          <a:prstGeom prst="rect">
            <a:avLst/>
          </a:prstGeom>
          <a:noFill/>
          <a:ln w="9525">
            <a:noFill/>
          </a:ln>
        </p:spPr>
        <p:txBody>
          <a:bodyPr/>
          <a:p>
            <a:endParaRPr lang="zh-CN" altLang="en-US" dirty="0">
              <a:latin typeface="Arial" panose="020B0604020202020204" pitchFamily="34" charset="0"/>
            </a:endParaRPr>
          </a:p>
        </p:txBody>
      </p:sp>
      <p:pic>
        <p:nvPicPr>
          <p:cNvPr id="19463" name="Picture 7" descr="u=3779159280,709258247&amp;gp=2">
            <a:hlinkClick r:id="" action="ppaction://noaction"/>
          </p:cNvPr>
          <p:cNvPicPr>
            <a:picLocks noChangeAspect="1"/>
          </p:cNvPicPr>
          <p:nvPr/>
        </p:nvPicPr>
        <p:blipFill>
          <a:blip r:embed="rId3"/>
          <a:stretch>
            <a:fillRect/>
          </a:stretch>
        </p:blipFill>
        <p:spPr>
          <a:xfrm>
            <a:off x="1703388" y="188913"/>
            <a:ext cx="2520950" cy="2085975"/>
          </a:xfrm>
          <a:prstGeom prst="rect">
            <a:avLst/>
          </a:prstGeom>
          <a:noFill/>
          <a:ln w="9525">
            <a:noFill/>
          </a:ln>
        </p:spPr>
      </p:pic>
      <p:grpSp>
        <p:nvGrpSpPr>
          <p:cNvPr id="2" name="Group 8"/>
          <p:cNvGrpSpPr/>
          <p:nvPr/>
        </p:nvGrpSpPr>
        <p:grpSpPr>
          <a:xfrm>
            <a:off x="-29845" y="188595"/>
            <a:ext cx="12130405" cy="6669405"/>
            <a:chOff x="0" y="0"/>
            <a:chExt cx="5760" cy="4320"/>
          </a:xfrm>
        </p:grpSpPr>
        <p:pic>
          <p:nvPicPr>
            <p:cNvPr id="19466" name="Picture 9" descr="beckingham"/>
            <p:cNvPicPr>
              <a:picLocks noChangeAspect="1"/>
            </p:cNvPicPr>
            <p:nvPr/>
          </p:nvPicPr>
          <p:blipFill>
            <a:blip r:embed="rId4"/>
            <a:stretch>
              <a:fillRect/>
            </a:stretch>
          </p:blipFill>
          <p:spPr>
            <a:xfrm>
              <a:off x="0" y="0"/>
              <a:ext cx="5760" cy="4320"/>
            </a:xfrm>
            <a:prstGeom prst="rect">
              <a:avLst/>
            </a:prstGeom>
            <a:solidFill>
              <a:schemeClr val="bg1"/>
            </a:solidFill>
            <a:ln w="9525">
              <a:noFill/>
            </a:ln>
          </p:spPr>
        </p:pic>
        <p:sp>
          <p:nvSpPr>
            <p:cNvPr id="19467" name="WordArt 10"/>
            <p:cNvSpPr>
              <a:spLocks noTextEdit="1"/>
            </p:cNvSpPr>
            <p:nvPr/>
          </p:nvSpPr>
          <p:spPr>
            <a:xfrm>
              <a:off x="1111" y="346"/>
              <a:ext cx="3901" cy="952"/>
            </a:xfrm>
            <a:prstGeom prst="rect">
              <a:avLst/>
            </a:prstGeom>
          </p:spPr>
          <p:txBody>
            <a:bodyPr wrap="none" fromWordArt="1">
              <a:prstTxWarp prst="textPlain">
                <a:avLst>
                  <a:gd name="adj" fmla="val 50000"/>
                </a:avLst>
              </a:prstTxWarp>
              <a:normAutofit/>
            </a:bodyPr>
            <a:p>
              <a:pPr algn="ctr"/>
              <a:r>
                <a:rPr lang="zh-CN" altLang="en-US" sz="36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rPr>
                <a:t>君主立宪制</a:t>
              </a:r>
              <a:endParaRPr lang="zh-CN" altLang="en-US" sz="36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endParaRPr>
            </a:p>
          </p:txBody>
        </p:sp>
      </p:grpSp>
      <p:sp>
        <p:nvSpPr>
          <p:cNvPr id="167947" name="Rectangle 11"/>
          <p:cNvSpPr/>
          <p:nvPr/>
        </p:nvSpPr>
        <p:spPr>
          <a:xfrm>
            <a:off x="1703388" y="2708275"/>
            <a:ext cx="8785225" cy="2735263"/>
          </a:xfrm>
          <a:prstGeom prst="rect">
            <a:avLst/>
          </a:prstGeom>
          <a:solidFill>
            <a:schemeClr val="bg1"/>
          </a:solidFill>
          <a:ln w="9525">
            <a:noFill/>
          </a:ln>
        </p:spPr>
        <p:txBody>
          <a:bodyPr/>
          <a:p>
            <a:pPr marL="342900" indent="-342900" algn="l">
              <a:spcBef>
                <a:spcPct val="20000"/>
              </a:spcBef>
              <a:spcAft>
                <a:spcPct val="10000"/>
              </a:spcAft>
            </a:pPr>
            <a:r>
              <a:rPr lang="zh-CN" altLang="en-US" sz="3600" b="1" dirty="0">
                <a:solidFill>
                  <a:srgbClr val="CC3300"/>
                </a:solidFill>
                <a:latin typeface="黑体" panose="02010609060101010101" charset="-122"/>
                <a:ea typeface="黑体" panose="02010609060101010101" charset="-122"/>
              </a:rPr>
              <a:t>含义</a:t>
            </a:r>
            <a:r>
              <a:rPr lang="en-US" altLang="zh-CN" sz="3600" b="1" dirty="0">
                <a:solidFill>
                  <a:srgbClr val="CC3300"/>
                </a:solidFill>
                <a:latin typeface="Arial" panose="020B0604020202020204" pitchFamily="34" charset="0"/>
                <a:ea typeface="黑体" panose="02010609060101010101" charset="-122"/>
              </a:rPr>
              <a:t>——</a:t>
            </a:r>
            <a:r>
              <a:rPr lang="en-US" altLang="zh-CN" sz="3600" b="1" dirty="0">
                <a:solidFill>
                  <a:srgbClr val="000099"/>
                </a:solidFill>
                <a:latin typeface="黑体" panose="02010609060101010101" charset="-122"/>
                <a:ea typeface="黑体" panose="02010609060101010101" charset="-122"/>
              </a:rPr>
              <a:t>   </a:t>
            </a:r>
            <a:endParaRPr lang="en-US" altLang="zh-CN" sz="3600" b="1" dirty="0">
              <a:solidFill>
                <a:srgbClr val="000099"/>
              </a:solidFill>
              <a:latin typeface="黑体" panose="02010609060101010101" charset="-122"/>
              <a:ea typeface="黑体" panose="02010609060101010101" charset="-122"/>
            </a:endParaRPr>
          </a:p>
          <a:p>
            <a:pPr marL="342900" indent="-342900" algn="l">
              <a:spcBef>
                <a:spcPct val="20000"/>
              </a:spcBef>
              <a:spcAft>
                <a:spcPct val="10000"/>
              </a:spcAft>
            </a:pPr>
            <a:r>
              <a:rPr lang="en-US" altLang="zh-CN" sz="3600" b="1" dirty="0">
                <a:solidFill>
                  <a:srgbClr val="000099"/>
                </a:solidFill>
                <a:latin typeface="黑体" panose="02010609060101010101" charset="-122"/>
                <a:ea typeface="黑体" panose="02010609060101010101" charset="-122"/>
              </a:rPr>
              <a:t>   </a:t>
            </a:r>
            <a:r>
              <a:rPr lang="zh-CN" altLang="en-US" sz="3600" b="1" dirty="0">
                <a:solidFill>
                  <a:srgbClr val="000099"/>
                </a:solidFill>
                <a:latin typeface="黑体" panose="02010609060101010101" charset="-122"/>
                <a:ea typeface="黑体" panose="02010609060101010101" charset="-122"/>
              </a:rPr>
              <a:t>（资本主义国家）以世袭的君主为国家元首，</a:t>
            </a:r>
            <a:r>
              <a:rPr lang="zh-CN" altLang="en-US" sz="3600" b="1" u="sng" dirty="0">
                <a:solidFill>
                  <a:srgbClr val="CC3300"/>
                </a:solidFill>
                <a:latin typeface="黑体" panose="02010609060101010101" charset="-122"/>
                <a:ea typeface="黑体" panose="02010609060101010101" charset="-122"/>
              </a:rPr>
              <a:t>君主</a:t>
            </a:r>
            <a:r>
              <a:rPr lang="zh-CN" altLang="en-US" sz="3600" b="1" dirty="0">
                <a:solidFill>
                  <a:srgbClr val="000099"/>
                </a:solidFill>
                <a:latin typeface="黑体" panose="02010609060101010101" charset="-122"/>
                <a:ea typeface="黑体" panose="02010609060101010101" charset="-122"/>
              </a:rPr>
              <a:t>权力按</a:t>
            </a:r>
            <a:r>
              <a:rPr lang="zh-CN" altLang="en-US" sz="3600" b="1" u="sng" dirty="0">
                <a:solidFill>
                  <a:srgbClr val="CC3300"/>
                </a:solidFill>
                <a:latin typeface="黑体" panose="02010609060101010101" charset="-122"/>
                <a:ea typeface="黑体" panose="02010609060101010101" charset="-122"/>
              </a:rPr>
              <a:t>宪法</a:t>
            </a:r>
            <a:r>
              <a:rPr lang="zh-CN" altLang="en-US" sz="3600" b="1" dirty="0">
                <a:solidFill>
                  <a:srgbClr val="000099"/>
                </a:solidFill>
                <a:latin typeface="黑体" panose="02010609060101010101" charset="-122"/>
                <a:ea typeface="黑体" panose="02010609060101010101" charset="-122"/>
              </a:rPr>
              <a:t>规定受到一定限制的</a:t>
            </a:r>
            <a:r>
              <a:rPr lang="zh-CN" altLang="en-US" sz="3600" b="1" u="sng" dirty="0">
                <a:solidFill>
                  <a:srgbClr val="CC3300"/>
                </a:solidFill>
                <a:latin typeface="黑体" panose="02010609060101010101" charset="-122"/>
                <a:ea typeface="黑体" panose="02010609060101010101" charset="-122"/>
              </a:rPr>
              <a:t>政权组织形式</a:t>
            </a:r>
            <a:r>
              <a:rPr lang="zh-CN" altLang="en-US" sz="3600" b="1" dirty="0">
                <a:solidFill>
                  <a:srgbClr val="000099"/>
                </a:solidFill>
                <a:latin typeface="黑体" panose="02010609060101010101" charset="-122"/>
                <a:ea typeface="黑体" panose="02010609060101010101" charset="-122"/>
              </a:rPr>
              <a:t>。</a:t>
            </a:r>
            <a:endParaRPr lang="zh-CN" altLang="en-US" sz="3600" b="1" dirty="0">
              <a:solidFill>
                <a:srgbClr val="000099"/>
              </a:solidFill>
              <a:latin typeface="黑体" panose="02010609060101010101" charset="-122"/>
              <a:ea typeface="黑体" panose="02010609060101010101" charset="-122"/>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67939"/>
                                        </p:tgtEl>
                                        <p:attrNameLst>
                                          <p:attrName>style.visibility</p:attrName>
                                        </p:attrNameLst>
                                      </p:cBhvr>
                                      <p:to>
                                        <p:strVal val="visible"/>
                                      </p:to>
                                    </p:set>
                                    <p:animEffect transition="in" filter="wedge">
                                      <p:cBhvr>
                                        <p:cTn id="7" dur="1000"/>
                                        <p:tgtEl>
                                          <p:spTgt spid="1679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7947"/>
                                        </p:tgtEl>
                                        <p:attrNameLst>
                                          <p:attrName>style.visibility</p:attrName>
                                        </p:attrNameLst>
                                      </p:cBhvr>
                                      <p:to>
                                        <p:strVal val="visible"/>
                                      </p:to>
                                    </p:set>
                                    <p:animEffect transition="in" filter="blinds(horizontal)">
                                      <p:cBhvr>
                                        <p:cTn id="17" dur="500"/>
                                        <p:tgtEl>
                                          <p:spTgt spid="167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ldLvl="0" animBg="1"/>
      <p:bldP spid="167947"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rgbClr val="7B32B2"/>
            </a:gs>
            <a:gs pos="100000">
              <a:srgbClr val="401A5D"/>
            </a:gs>
          </a:gsLst>
          <a:lin ang="2700000" scaled="0"/>
        </a:gradFill>
        <a:effectLst/>
      </p:bgPr>
    </p:bg>
    <p:spTree>
      <p:nvGrpSpPr>
        <p:cNvPr id="1" name=""/>
        <p:cNvGrpSpPr/>
        <p:nvPr/>
      </p:nvGrpSpPr>
      <p:grpSpPr/>
      <p:sp>
        <p:nvSpPr>
          <p:cNvPr id="23554" name="Rectangle 2"/>
          <p:cNvSpPr>
            <a:spLocks noGrp="1"/>
          </p:cNvSpPr>
          <p:nvPr>
            <p:ph type="title"/>
          </p:nvPr>
        </p:nvSpPr>
        <p:spPr>
          <a:xfrm>
            <a:off x="1981200" y="152400"/>
            <a:ext cx="8229600" cy="1143000"/>
          </a:xfrm>
        </p:spPr>
        <p:txBody>
          <a:bodyPr vert="horz" wrap="square" lIns="91440" tIns="45720" rIns="91440" bIns="45720" anchor="ctr"/>
          <a:p>
            <a:r>
              <a:rPr lang="zh-CN" altLang="en-US" sz="3200" b="1" dirty="0">
                <a:solidFill>
                  <a:schemeClr val="bg1"/>
                </a:solidFill>
                <a:ea typeface="华文行楷" panose="02010800040101010101" charset="-122"/>
              </a:rPr>
              <a:t>本课小结</a:t>
            </a:r>
            <a:r>
              <a:rPr lang="en-US" altLang="zh-CN" sz="3200" b="1">
                <a:solidFill>
                  <a:schemeClr val="bg1"/>
                </a:solidFill>
              </a:rPr>
              <a:t>:</a:t>
            </a:r>
            <a:br>
              <a:rPr lang="en-US" altLang="zh-CN" sz="3200" b="1">
                <a:solidFill>
                  <a:schemeClr val="bg1"/>
                </a:solidFill>
              </a:rPr>
            </a:br>
            <a:r>
              <a:rPr lang="zh-CN" altLang="en-US" sz="3200" b="1" dirty="0">
                <a:solidFill>
                  <a:schemeClr val="bg1"/>
                </a:solidFill>
                <a:ea typeface="华文中宋" pitchFamily="2" charset="-122"/>
              </a:rPr>
              <a:t>英国君主立宪制形成的</a:t>
            </a:r>
            <a:r>
              <a:rPr lang="zh-CN" altLang="en-US" sz="3200" b="1" dirty="0">
                <a:solidFill>
                  <a:schemeClr val="bg1"/>
                </a:solidFill>
                <a:latin typeface="华文中宋" pitchFamily="2" charset="-122"/>
                <a:ea typeface="华文中宋" pitchFamily="2" charset="-122"/>
              </a:rPr>
              <a:t>“</a:t>
            </a:r>
            <a:r>
              <a:rPr lang="zh-CN" altLang="en-US" sz="3200" b="1" dirty="0">
                <a:solidFill>
                  <a:schemeClr val="bg1"/>
                </a:solidFill>
                <a:ea typeface="华文中宋" pitchFamily="2" charset="-122"/>
              </a:rPr>
              <a:t>一，二，三</a:t>
            </a:r>
            <a:r>
              <a:rPr lang="zh-CN" altLang="en-US" sz="3200" b="1" dirty="0">
                <a:solidFill>
                  <a:schemeClr val="bg1"/>
                </a:solidFill>
                <a:latin typeface="华文中宋" pitchFamily="2" charset="-122"/>
                <a:ea typeface="华文中宋" pitchFamily="2" charset="-122"/>
              </a:rPr>
              <a:t>”</a:t>
            </a:r>
            <a:endParaRPr lang="zh-CN" altLang="en-US" sz="3200" b="1" dirty="0">
              <a:solidFill>
                <a:schemeClr val="bg1"/>
              </a:solidFill>
              <a:ea typeface="华文中宋" pitchFamily="2" charset="-122"/>
            </a:endParaRPr>
          </a:p>
        </p:txBody>
      </p:sp>
      <p:sp>
        <p:nvSpPr>
          <p:cNvPr id="270339" name="Rectangle 3"/>
          <p:cNvSpPr>
            <a:spLocks noGrp="1"/>
          </p:cNvSpPr>
          <p:nvPr>
            <p:ph type="body"/>
          </p:nvPr>
        </p:nvSpPr>
        <p:spPr>
          <a:xfrm>
            <a:off x="1981200" y="1600200"/>
            <a:ext cx="8458200" cy="4525963"/>
          </a:xfrm>
        </p:spPr>
        <p:txBody>
          <a:bodyPr vert="horz" wrap="square" lIns="91440" tIns="45720" rIns="91440" bIns="45720" anchor="t"/>
          <a:p>
            <a:pPr>
              <a:lnSpc>
                <a:spcPct val="90000"/>
              </a:lnSpc>
              <a:buNone/>
            </a:pPr>
            <a:endParaRPr lang="en-US" altLang="zh-CN" sz="2800" b="1" dirty="0">
              <a:solidFill>
                <a:srgbClr val="FFFF00"/>
              </a:solidFill>
              <a:latin typeface="黑体" panose="02010609060101010101" charset="-122"/>
              <a:ea typeface="黑体" panose="02010609060101010101" charset="-122"/>
            </a:endParaRPr>
          </a:p>
          <a:p>
            <a:pPr>
              <a:lnSpc>
                <a:spcPct val="90000"/>
              </a:lnSpc>
              <a:buNone/>
            </a:pPr>
            <a:r>
              <a:rPr lang="en-US" altLang="zh-CN" sz="2800" b="1" dirty="0">
                <a:solidFill>
                  <a:schemeClr val="bg1"/>
                </a:solidFill>
                <a:latin typeface="黑体" panose="02010609060101010101" charset="-122"/>
                <a:ea typeface="黑体" panose="02010609060101010101" charset="-122"/>
              </a:rPr>
              <a:t>               </a:t>
            </a:r>
            <a:r>
              <a:rPr lang="zh-CN" altLang="en-US" sz="2800" b="1" dirty="0">
                <a:solidFill>
                  <a:schemeClr val="bg1"/>
                </a:solidFill>
                <a:latin typeface="黑体" panose="02010609060101010101" charset="-122"/>
                <a:ea typeface="黑体" panose="02010609060101010101" charset="-122"/>
              </a:rPr>
              <a:t>制的确立、发展和完善</a:t>
            </a:r>
            <a:endParaRPr lang="zh-CN" altLang="en-US" sz="2800" b="1" dirty="0">
              <a:solidFill>
                <a:schemeClr val="bg1"/>
              </a:solidFill>
              <a:latin typeface="黑体" panose="02010609060101010101" charset="-122"/>
              <a:ea typeface="黑体" panose="02010609060101010101" charset="-122"/>
            </a:endParaRPr>
          </a:p>
          <a:p>
            <a:pPr>
              <a:lnSpc>
                <a:spcPct val="90000"/>
              </a:lnSpc>
              <a:buNone/>
            </a:pPr>
            <a:endParaRPr lang="zh-CN" altLang="en-US" sz="2800" b="1" dirty="0">
              <a:solidFill>
                <a:srgbClr val="FFFF00"/>
              </a:solidFill>
              <a:latin typeface="黑体" panose="02010609060101010101" charset="-122"/>
              <a:ea typeface="黑体" panose="02010609060101010101" charset="-122"/>
            </a:endParaRPr>
          </a:p>
          <a:p>
            <a:pPr>
              <a:lnSpc>
                <a:spcPct val="90000"/>
              </a:lnSpc>
              <a:buNone/>
            </a:pPr>
            <a:r>
              <a:rPr lang="zh-CN" altLang="en-US" sz="2800" b="1" dirty="0">
                <a:solidFill>
                  <a:schemeClr val="bg1"/>
                </a:solidFill>
                <a:latin typeface="黑体" panose="02010609060101010101" charset="-122"/>
                <a:ea typeface="黑体" panose="02010609060101010101" charset="-122"/>
              </a:rPr>
              <a:t>         权力逐渐削弱，    权力不断加强</a:t>
            </a:r>
            <a:endParaRPr lang="zh-CN" altLang="en-US" sz="2800" b="1" dirty="0">
              <a:solidFill>
                <a:schemeClr val="bg1"/>
              </a:solidFill>
              <a:latin typeface="黑体" panose="02010609060101010101" charset="-122"/>
              <a:ea typeface="黑体" panose="02010609060101010101" charset="-122"/>
            </a:endParaRPr>
          </a:p>
          <a:p>
            <a:pPr>
              <a:lnSpc>
                <a:spcPct val="90000"/>
              </a:lnSpc>
              <a:buNone/>
            </a:pPr>
            <a:endParaRPr lang="zh-CN" altLang="en-US" sz="2800" b="1" dirty="0">
              <a:solidFill>
                <a:srgbClr val="FFFF00"/>
              </a:solidFill>
              <a:latin typeface="黑体" panose="02010609060101010101" charset="-122"/>
              <a:ea typeface="黑体" panose="02010609060101010101" charset="-122"/>
            </a:endParaRPr>
          </a:p>
          <a:p>
            <a:pPr>
              <a:lnSpc>
                <a:spcPct val="90000"/>
              </a:lnSpc>
              <a:buNone/>
            </a:pPr>
            <a:r>
              <a:rPr lang="zh-CN" altLang="en-US" sz="2800" b="1" dirty="0">
                <a:solidFill>
                  <a:schemeClr val="bg1"/>
                </a:solidFill>
                <a:latin typeface="黑体" panose="02010609060101010101" charset="-122"/>
                <a:ea typeface="黑体" panose="02010609060101010101" charset="-122"/>
              </a:rPr>
              <a:t>    立法权由国王转移到      ，</a:t>
            </a:r>
            <a:endParaRPr lang="zh-CN" altLang="en-US" sz="2800" b="1" dirty="0">
              <a:solidFill>
                <a:schemeClr val="bg1"/>
              </a:solidFill>
              <a:latin typeface="黑体" panose="02010609060101010101" charset="-122"/>
              <a:ea typeface="黑体" panose="02010609060101010101" charset="-122"/>
            </a:endParaRPr>
          </a:p>
          <a:p>
            <a:pPr>
              <a:lnSpc>
                <a:spcPct val="90000"/>
              </a:lnSpc>
              <a:buNone/>
            </a:pPr>
            <a:r>
              <a:rPr lang="zh-CN" altLang="en-US" sz="2800" b="1" dirty="0">
                <a:solidFill>
                  <a:schemeClr val="bg1"/>
                </a:solidFill>
                <a:latin typeface="黑体" panose="02010609060101010101" charset="-122"/>
                <a:ea typeface="黑体" panose="02010609060101010101" charset="-122"/>
              </a:rPr>
              <a:t>    行政权由国王转移到      ，</a:t>
            </a:r>
            <a:endParaRPr lang="zh-CN" altLang="en-US" sz="2800" b="1" dirty="0">
              <a:solidFill>
                <a:schemeClr val="bg1"/>
              </a:solidFill>
              <a:latin typeface="黑体" panose="02010609060101010101" charset="-122"/>
              <a:ea typeface="黑体" panose="02010609060101010101" charset="-122"/>
            </a:endParaRPr>
          </a:p>
          <a:p>
            <a:pPr>
              <a:lnSpc>
                <a:spcPct val="90000"/>
              </a:lnSpc>
              <a:buNone/>
            </a:pPr>
            <a:r>
              <a:rPr lang="zh-CN" altLang="en-US" sz="2800" b="1" dirty="0">
                <a:solidFill>
                  <a:schemeClr val="bg1"/>
                </a:solidFill>
                <a:latin typeface="黑体" panose="02010609060101010101" charset="-122"/>
                <a:ea typeface="黑体" panose="02010609060101010101" charset="-122"/>
              </a:rPr>
              <a:t>    政治权力由贵族民主转移到        阶级民主，   并下移到公民民主。</a:t>
            </a:r>
            <a:endParaRPr lang="zh-CN" altLang="en-US" sz="2800" b="1" dirty="0">
              <a:solidFill>
                <a:schemeClr val="bg1"/>
              </a:solidFill>
              <a:latin typeface="黑体" panose="02010609060101010101" charset="-122"/>
              <a:ea typeface="黑体" panose="02010609060101010101" charset="-122"/>
            </a:endParaRPr>
          </a:p>
        </p:txBody>
      </p:sp>
      <p:sp>
        <p:nvSpPr>
          <p:cNvPr id="23556" name="矩形 23555"/>
          <p:cNvSpPr/>
          <p:nvPr/>
        </p:nvSpPr>
        <p:spPr>
          <a:xfrm>
            <a:off x="3124200" y="1981200"/>
            <a:ext cx="1676400" cy="460375"/>
          </a:xfrm>
          <a:prstGeom prst="rect">
            <a:avLst/>
          </a:prstGeom>
          <a:noFill/>
          <a:ln w="9525">
            <a:noFill/>
          </a:ln>
        </p:spPr>
        <p:txBody>
          <a:bodyPr>
            <a:spAutoFit/>
          </a:bodyPr>
          <a:p>
            <a:r>
              <a:rPr lang="zh-CN" altLang="en-US" sz="2400" b="1" dirty="0">
                <a:solidFill>
                  <a:srgbClr val="FFFF00"/>
                </a:solidFill>
                <a:latin typeface="Arial" panose="020B0604020202020204" pitchFamily="34" charset="0"/>
                <a:ea typeface="黑体" panose="02010609060101010101" charset="-122"/>
              </a:rPr>
              <a:t>君主立宪</a:t>
            </a:r>
            <a:endParaRPr lang="zh-CN" altLang="en-US" sz="2400" b="1" dirty="0">
              <a:solidFill>
                <a:srgbClr val="FFFF00"/>
              </a:solidFill>
              <a:latin typeface="Arial" panose="020B0604020202020204" pitchFamily="34" charset="0"/>
              <a:ea typeface="黑体" panose="02010609060101010101" charset="-122"/>
            </a:endParaRPr>
          </a:p>
        </p:txBody>
      </p:sp>
      <p:sp>
        <p:nvSpPr>
          <p:cNvPr id="23557" name="矩形 23556"/>
          <p:cNvSpPr/>
          <p:nvPr/>
        </p:nvSpPr>
        <p:spPr>
          <a:xfrm>
            <a:off x="2057400" y="1524000"/>
            <a:ext cx="1970405" cy="521970"/>
          </a:xfrm>
          <a:prstGeom prst="rect">
            <a:avLst/>
          </a:prstGeom>
          <a:noFill/>
          <a:ln w="9525">
            <a:noFill/>
          </a:ln>
        </p:spPr>
        <p:txBody>
          <a:bodyPr wrap="none" anchor="t">
            <a:spAutoFit/>
          </a:bodyPr>
          <a:p>
            <a:r>
              <a:rPr lang="zh-CN" altLang="en-US" sz="2800" b="1" dirty="0">
                <a:solidFill>
                  <a:srgbClr val="FFFF00"/>
                </a:solidFill>
                <a:latin typeface="Arial" panose="020B0604020202020204" pitchFamily="34" charset="0"/>
                <a:ea typeface="黑体" panose="02010609060101010101" charset="-122"/>
              </a:rPr>
              <a:t>一条主线：</a:t>
            </a:r>
            <a:endParaRPr lang="zh-CN" altLang="en-US" sz="2800" b="1" dirty="0">
              <a:solidFill>
                <a:srgbClr val="FFFF00"/>
              </a:solidFill>
              <a:latin typeface="Arial" panose="020B0604020202020204" pitchFamily="34" charset="0"/>
              <a:ea typeface="黑体" panose="02010609060101010101" charset="-122"/>
            </a:endParaRPr>
          </a:p>
        </p:txBody>
      </p:sp>
      <p:sp>
        <p:nvSpPr>
          <p:cNvPr id="23558" name="矩形 23557"/>
          <p:cNvSpPr/>
          <p:nvPr/>
        </p:nvSpPr>
        <p:spPr>
          <a:xfrm>
            <a:off x="2057400" y="2514600"/>
            <a:ext cx="1970405" cy="521970"/>
          </a:xfrm>
          <a:prstGeom prst="rect">
            <a:avLst/>
          </a:prstGeom>
          <a:noFill/>
          <a:ln w="9525">
            <a:noFill/>
          </a:ln>
        </p:spPr>
        <p:txBody>
          <a:bodyPr wrap="none" anchor="t">
            <a:spAutoFit/>
          </a:bodyPr>
          <a:p>
            <a:r>
              <a:rPr lang="zh-CN" altLang="en-US" sz="2800" b="1" dirty="0">
                <a:solidFill>
                  <a:srgbClr val="FFFF00"/>
                </a:solidFill>
                <a:latin typeface="Arial" panose="020B0604020202020204" pitchFamily="34" charset="0"/>
                <a:ea typeface="黑体" panose="02010609060101010101" charset="-122"/>
              </a:rPr>
              <a:t>两个趋势：</a:t>
            </a:r>
            <a:endParaRPr lang="zh-CN" altLang="en-US" sz="2800" b="1" dirty="0">
              <a:solidFill>
                <a:srgbClr val="FFFF00"/>
              </a:solidFill>
              <a:latin typeface="Arial" panose="020B0604020202020204" pitchFamily="34" charset="0"/>
              <a:ea typeface="黑体" panose="02010609060101010101" charset="-122"/>
            </a:endParaRPr>
          </a:p>
        </p:txBody>
      </p:sp>
      <p:sp>
        <p:nvSpPr>
          <p:cNvPr id="23559" name="矩形 23558"/>
          <p:cNvSpPr/>
          <p:nvPr/>
        </p:nvSpPr>
        <p:spPr>
          <a:xfrm>
            <a:off x="2057400" y="3429000"/>
            <a:ext cx="1970405" cy="521970"/>
          </a:xfrm>
          <a:prstGeom prst="rect">
            <a:avLst/>
          </a:prstGeom>
          <a:noFill/>
          <a:ln w="9525">
            <a:noFill/>
          </a:ln>
        </p:spPr>
        <p:txBody>
          <a:bodyPr wrap="none" anchor="t">
            <a:spAutoFit/>
          </a:bodyPr>
          <a:p>
            <a:r>
              <a:rPr lang="zh-CN" altLang="en-US" sz="2800" b="1" dirty="0">
                <a:solidFill>
                  <a:srgbClr val="FFFF00"/>
                </a:solidFill>
                <a:latin typeface="Arial" panose="020B0604020202020204" pitchFamily="34" charset="0"/>
                <a:ea typeface="黑体" panose="02010609060101010101" charset="-122"/>
              </a:rPr>
              <a:t>三个转移：</a:t>
            </a:r>
            <a:endParaRPr lang="zh-CN" altLang="en-US" sz="2800" b="1" dirty="0">
              <a:solidFill>
                <a:srgbClr val="FFFF00"/>
              </a:solidFill>
              <a:latin typeface="Arial" panose="020B0604020202020204" pitchFamily="34" charset="0"/>
              <a:ea typeface="黑体" panose="02010609060101010101" charset="-122"/>
            </a:endParaRPr>
          </a:p>
        </p:txBody>
      </p:sp>
      <p:sp>
        <p:nvSpPr>
          <p:cNvPr id="23565" name="直接连接符 23564"/>
          <p:cNvSpPr/>
          <p:nvPr/>
        </p:nvSpPr>
        <p:spPr>
          <a:xfrm>
            <a:off x="2895600" y="2514600"/>
            <a:ext cx="1752600" cy="0"/>
          </a:xfrm>
          <a:prstGeom prst="line">
            <a:avLst/>
          </a:prstGeom>
          <a:ln w="28575" cap="flat" cmpd="sng">
            <a:solidFill>
              <a:schemeClr val="bg1"/>
            </a:solidFill>
            <a:prstDash val="solid"/>
            <a:headEnd type="none" w="med" len="med"/>
            <a:tailEnd type="none" w="med" len="med"/>
          </a:ln>
        </p:spPr>
      </p:sp>
      <p:sp>
        <p:nvSpPr>
          <p:cNvPr id="23566" name="矩形 23565"/>
          <p:cNvSpPr/>
          <p:nvPr/>
        </p:nvSpPr>
        <p:spPr>
          <a:xfrm>
            <a:off x="2895600" y="2971800"/>
            <a:ext cx="838200" cy="460375"/>
          </a:xfrm>
          <a:prstGeom prst="rect">
            <a:avLst/>
          </a:prstGeom>
          <a:noFill/>
          <a:ln w="9525">
            <a:noFill/>
          </a:ln>
        </p:spPr>
        <p:txBody>
          <a:bodyPr>
            <a:spAutoFit/>
          </a:bodyPr>
          <a:p>
            <a:r>
              <a:rPr lang="zh-CN" altLang="en-US" sz="2400" b="1" dirty="0">
                <a:solidFill>
                  <a:srgbClr val="FFFF00"/>
                </a:solidFill>
                <a:latin typeface="Arial" panose="020B0604020202020204" pitchFamily="34" charset="0"/>
                <a:ea typeface="黑体" panose="02010609060101010101" charset="-122"/>
              </a:rPr>
              <a:t>国王</a:t>
            </a:r>
            <a:endParaRPr lang="zh-CN" altLang="en-US" sz="2400" b="1" dirty="0">
              <a:solidFill>
                <a:srgbClr val="FFFF00"/>
              </a:solidFill>
              <a:latin typeface="Arial" panose="020B0604020202020204" pitchFamily="34" charset="0"/>
              <a:ea typeface="黑体" panose="02010609060101010101" charset="-122"/>
            </a:endParaRPr>
          </a:p>
        </p:txBody>
      </p:sp>
      <p:sp>
        <p:nvSpPr>
          <p:cNvPr id="23567" name="矩形 23566"/>
          <p:cNvSpPr/>
          <p:nvPr/>
        </p:nvSpPr>
        <p:spPr>
          <a:xfrm>
            <a:off x="6019800" y="2971800"/>
            <a:ext cx="1066800" cy="460375"/>
          </a:xfrm>
          <a:prstGeom prst="rect">
            <a:avLst/>
          </a:prstGeom>
          <a:noFill/>
          <a:ln w="9525">
            <a:noFill/>
          </a:ln>
        </p:spPr>
        <p:txBody>
          <a:bodyPr>
            <a:spAutoFit/>
          </a:bodyPr>
          <a:p>
            <a:r>
              <a:rPr lang="zh-CN" altLang="en-US" sz="2400" b="1" dirty="0">
                <a:solidFill>
                  <a:srgbClr val="FFFF00"/>
                </a:solidFill>
                <a:latin typeface="Arial" panose="020B0604020202020204" pitchFamily="34" charset="0"/>
                <a:ea typeface="黑体" panose="02010609060101010101" charset="-122"/>
              </a:rPr>
              <a:t>议会</a:t>
            </a:r>
            <a:endParaRPr lang="zh-CN" altLang="en-US" sz="2400" b="1" dirty="0">
              <a:solidFill>
                <a:srgbClr val="FFFF00"/>
              </a:solidFill>
              <a:latin typeface="Arial" panose="020B0604020202020204" pitchFamily="34" charset="0"/>
              <a:ea typeface="黑体" panose="02010609060101010101" charset="-122"/>
            </a:endParaRPr>
          </a:p>
        </p:txBody>
      </p:sp>
      <p:sp>
        <p:nvSpPr>
          <p:cNvPr id="23576" name="直接连接符 23575"/>
          <p:cNvSpPr/>
          <p:nvPr/>
        </p:nvSpPr>
        <p:spPr>
          <a:xfrm>
            <a:off x="2819400" y="3429000"/>
            <a:ext cx="838200" cy="0"/>
          </a:xfrm>
          <a:prstGeom prst="line">
            <a:avLst/>
          </a:prstGeom>
          <a:ln w="28575" cap="flat" cmpd="sng">
            <a:solidFill>
              <a:schemeClr val="bg1"/>
            </a:solidFill>
            <a:prstDash val="solid"/>
            <a:headEnd type="none" w="med" len="med"/>
            <a:tailEnd type="none" w="med" len="med"/>
          </a:ln>
        </p:spPr>
      </p:sp>
      <p:sp>
        <p:nvSpPr>
          <p:cNvPr id="23577" name="直接连接符 23576"/>
          <p:cNvSpPr/>
          <p:nvPr/>
        </p:nvSpPr>
        <p:spPr>
          <a:xfrm>
            <a:off x="6019800" y="3429000"/>
            <a:ext cx="838200" cy="0"/>
          </a:xfrm>
          <a:prstGeom prst="line">
            <a:avLst/>
          </a:prstGeom>
          <a:ln w="28575" cap="flat" cmpd="sng">
            <a:solidFill>
              <a:schemeClr val="bg1"/>
            </a:solidFill>
            <a:prstDash val="solid"/>
            <a:headEnd type="none" w="med" len="med"/>
            <a:tailEnd type="none" w="med" len="med"/>
          </a:ln>
        </p:spPr>
      </p:sp>
      <p:sp>
        <p:nvSpPr>
          <p:cNvPr id="23578" name="矩形 23577"/>
          <p:cNvSpPr/>
          <p:nvPr/>
        </p:nvSpPr>
        <p:spPr>
          <a:xfrm>
            <a:off x="6172200" y="3810000"/>
            <a:ext cx="1066800" cy="460375"/>
          </a:xfrm>
          <a:prstGeom prst="rect">
            <a:avLst/>
          </a:prstGeom>
          <a:noFill/>
          <a:ln w="9525">
            <a:noFill/>
          </a:ln>
        </p:spPr>
        <p:txBody>
          <a:bodyPr>
            <a:spAutoFit/>
          </a:bodyPr>
          <a:p>
            <a:r>
              <a:rPr lang="zh-CN" altLang="en-US" sz="2400" b="1" dirty="0">
                <a:solidFill>
                  <a:srgbClr val="FFFF00"/>
                </a:solidFill>
                <a:latin typeface="Arial" panose="020B0604020202020204" pitchFamily="34" charset="0"/>
                <a:ea typeface="黑体" panose="02010609060101010101" charset="-122"/>
              </a:rPr>
              <a:t>议会</a:t>
            </a:r>
            <a:endParaRPr lang="zh-CN" altLang="en-US" sz="2400" b="1" dirty="0">
              <a:solidFill>
                <a:srgbClr val="FFFF00"/>
              </a:solidFill>
              <a:latin typeface="Arial" panose="020B0604020202020204" pitchFamily="34" charset="0"/>
              <a:ea typeface="黑体" panose="02010609060101010101" charset="-122"/>
            </a:endParaRPr>
          </a:p>
        </p:txBody>
      </p:sp>
      <p:sp>
        <p:nvSpPr>
          <p:cNvPr id="23579" name="矩形 23578"/>
          <p:cNvSpPr/>
          <p:nvPr/>
        </p:nvSpPr>
        <p:spPr>
          <a:xfrm>
            <a:off x="6172200" y="4419600"/>
            <a:ext cx="1066800" cy="460375"/>
          </a:xfrm>
          <a:prstGeom prst="rect">
            <a:avLst/>
          </a:prstGeom>
          <a:noFill/>
          <a:ln w="9525">
            <a:noFill/>
          </a:ln>
        </p:spPr>
        <p:txBody>
          <a:bodyPr>
            <a:spAutoFit/>
          </a:bodyPr>
          <a:p>
            <a:r>
              <a:rPr lang="zh-CN" altLang="en-US" sz="2400" b="1" dirty="0">
                <a:solidFill>
                  <a:srgbClr val="FFFF00"/>
                </a:solidFill>
                <a:latin typeface="Arial" panose="020B0604020202020204" pitchFamily="34" charset="0"/>
                <a:ea typeface="黑体" panose="02010609060101010101" charset="-122"/>
              </a:rPr>
              <a:t>内阁</a:t>
            </a:r>
            <a:endParaRPr lang="zh-CN" altLang="en-US" sz="2400" b="1" dirty="0">
              <a:solidFill>
                <a:srgbClr val="FFFF00"/>
              </a:solidFill>
              <a:latin typeface="Arial" panose="020B0604020202020204" pitchFamily="34" charset="0"/>
              <a:ea typeface="黑体" panose="02010609060101010101" charset="-122"/>
            </a:endParaRPr>
          </a:p>
        </p:txBody>
      </p:sp>
      <p:sp>
        <p:nvSpPr>
          <p:cNvPr id="23580" name="直接连接符 23579"/>
          <p:cNvSpPr/>
          <p:nvPr/>
        </p:nvSpPr>
        <p:spPr>
          <a:xfrm>
            <a:off x="6096000" y="4343400"/>
            <a:ext cx="838200" cy="0"/>
          </a:xfrm>
          <a:prstGeom prst="line">
            <a:avLst/>
          </a:prstGeom>
          <a:ln w="28575" cap="flat" cmpd="sng">
            <a:solidFill>
              <a:schemeClr val="bg1"/>
            </a:solidFill>
            <a:prstDash val="solid"/>
            <a:headEnd type="none" w="med" len="med"/>
            <a:tailEnd type="none" w="med" len="med"/>
          </a:ln>
        </p:spPr>
      </p:sp>
      <p:sp>
        <p:nvSpPr>
          <p:cNvPr id="23581" name="直接连接符 23580"/>
          <p:cNvSpPr/>
          <p:nvPr/>
        </p:nvSpPr>
        <p:spPr>
          <a:xfrm>
            <a:off x="6172200" y="4876800"/>
            <a:ext cx="838200" cy="0"/>
          </a:xfrm>
          <a:prstGeom prst="line">
            <a:avLst/>
          </a:prstGeom>
          <a:ln w="28575" cap="flat" cmpd="sng">
            <a:solidFill>
              <a:schemeClr val="bg1"/>
            </a:solidFill>
            <a:prstDash val="solid"/>
            <a:headEnd type="none" w="med" len="med"/>
            <a:tailEnd type="none" w="med" len="med"/>
          </a:ln>
        </p:spPr>
      </p:sp>
      <p:sp>
        <p:nvSpPr>
          <p:cNvPr id="23584" name="直接连接符 23583"/>
          <p:cNvSpPr/>
          <p:nvPr/>
        </p:nvSpPr>
        <p:spPr>
          <a:xfrm>
            <a:off x="7086600" y="5334000"/>
            <a:ext cx="1371600" cy="0"/>
          </a:xfrm>
          <a:prstGeom prst="line">
            <a:avLst/>
          </a:prstGeom>
          <a:ln w="28575" cap="flat" cmpd="sng">
            <a:solidFill>
              <a:schemeClr val="bg1"/>
            </a:solidFill>
            <a:prstDash val="solid"/>
            <a:headEnd type="none" w="med" len="med"/>
            <a:tailEnd type="none" w="med" len="med"/>
          </a:ln>
        </p:spPr>
      </p:sp>
      <p:sp>
        <p:nvSpPr>
          <p:cNvPr id="23585" name="矩形 23584"/>
          <p:cNvSpPr/>
          <p:nvPr/>
        </p:nvSpPr>
        <p:spPr>
          <a:xfrm>
            <a:off x="7086600" y="4879975"/>
            <a:ext cx="1524000" cy="460375"/>
          </a:xfrm>
          <a:prstGeom prst="rect">
            <a:avLst/>
          </a:prstGeom>
          <a:noFill/>
          <a:ln w="9525">
            <a:noFill/>
          </a:ln>
        </p:spPr>
        <p:txBody>
          <a:bodyPr>
            <a:spAutoFit/>
          </a:bodyPr>
          <a:p>
            <a:r>
              <a:rPr lang="zh-CN" altLang="en-US" sz="2400" b="1" dirty="0">
                <a:solidFill>
                  <a:srgbClr val="FFFF00"/>
                </a:solidFill>
                <a:latin typeface="Arial" panose="020B0604020202020204" pitchFamily="34" charset="0"/>
                <a:ea typeface="黑体" panose="02010609060101010101" charset="-122"/>
              </a:rPr>
              <a:t>工业资产</a:t>
            </a:r>
            <a:endParaRPr lang="zh-CN" altLang="en-US" sz="2400" b="1" dirty="0">
              <a:solidFill>
                <a:srgbClr val="FFFF00"/>
              </a:solidFill>
              <a:latin typeface="Arial" panose="020B0604020202020204" pitchFamily="34" charset="0"/>
              <a:ea typeface="黑体" panose="0201060906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 calcmode="lin" valueType="num">
                                      <p:cBhvr additive="base">
                                        <p:cTn id="7" dur="500" fill="hold"/>
                                        <p:tgtEl>
                                          <p:spTgt spid="23557"/>
                                        </p:tgtEl>
                                        <p:attrNameLst>
                                          <p:attrName>ppt_x</p:attrName>
                                        </p:attrNameLst>
                                      </p:cBhvr>
                                      <p:tavLst>
                                        <p:tav tm="0">
                                          <p:val>
                                            <p:strVal val="#ppt_x"/>
                                          </p:val>
                                        </p:tav>
                                        <p:tav tm="100000">
                                          <p:val>
                                            <p:strVal val="#ppt_x"/>
                                          </p:val>
                                        </p:tav>
                                      </p:tavLst>
                                    </p:anim>
                                    <p:anim calcmode="lin" valueType="num">
                                      <p:cBhvr additive="base">
                                        <p:cTn id="8" dur="500" fill="hold"/>
                                        <p:tgtEl>
                                          <p:spTgt spid="2355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558"/>
                                        </p:tgtEl>
                                        <p:attrNameLst>
                                          <p:attrName>style.visibility</p:attrName>
                                        </p:attrNameLst>
                                      </p:cBhvr>
                                      <p:to>
                                        <p:strVal val="visible"/>
                                      </p:to>
                                    </p:set>
                                    <p:anim calcmode="lin" valueType="num">
                                      <p:cBhvr additive="base">
                                        <p:cTn id="11" dur="500" fill="hold"/>
                                        <p:tgtEl>
                                          <p:spTgt spid="23558"/>
                                        </p:tgtEl>
                                        <p:attrNameLst>
                                          <p:attrName>ppt_x</p:attrName>
                                        </p:attrNameLst>
                                      </p:cBhvr>
                                      <p:tavLst>
                                        <p:tav tm="0">
                                          <p:val>
                                            <p:strVal val="#ppt_x"/>
                                          </p:val>
                                        </p:tav>
                                        <p:tav tm="100000">
                                          <p:val>
                                            <p:strVal val="#ppt_x"/>
                                          </p:val>
                                        </p:tav>
                                      </p:tavLst>
                                    </p:anim>
                                    <p:anim calcmode="lin" valueType="num">
                                      <p:cBhvr additive="base">
                                        <p:cTn id="12" dur="500" fill="hold"/>
                                        <p:tgtEl>
                                          <p:spTgt spid="2355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559"/>
                                        </p:tgtEl>
                                        <p:attrNameLst>
                                          <p:attrName>style.visibility</p:attrName>
                                        </p:attrNameLst>
                                      </p:cBhvr>
                                      <p:to>
                                        <p:strVal val="visible"/>
                                      </p:to>
                                    </p:set>
                                    <p:anim calcmode="lin" valueType="num">
                                      <p:cBhvr additive="base">
                                        <p:cTn id="15" dur="500" fill="hold"/>
                                        <p:tgtEl>
                                          <p:spTgt spid="23559"/>
                                        </p:tgtEl>
                                        <p:attrNameLst>
                                          <p:attrName>ppt_x</p:attrName>
                                        </p:attrNameLst>
                                      </p:cBhvr>
                                      <p:tavLst>
                                        <p:tav tm="0">
                                          <p:val>
                                            <p:strVal val="#ppt_x"/>
                                          </p:val>
                                        </p:tav>
                                        <p:tav tm="100000">
                                          <p:val>
                                            <p:strVal val="#ppt_x"/>
                                          </p:val>
                                        </p:tav>
                                      </p:tavLst>
                                    </p:anim>
                                    <p:anim calcmode="lin" valueType="num">
                                      <p:cBhvr additive="base">
                                        <p:cTn id="16" dur="500" fill="hold"/>
                                        <p:tgtEl>
                                          <p:spTgt spid="2355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3565"/>
                                        </p:tgtEl>
                                        <p:attrNameLst>
                                          <p:attrName>style.visibility</p:attrName>
                                        </p:attrNameLst>
                                      </p:cBhvr>
                                      <p:to>
                                        <p:strVal val="visible"/>
                                      </p:to>
                                    </p:set>
                                    <p:anim calcmode="lin" valueType="num">
                                      <p:cBhvr additive="base">
                                        <p:cTn id="21" dur="500" fill="hold"/>
                                        <p:tgtEl>
                                          <p:spTgt spid="23565"/>
                                        </p:tgtEl>
                                        <p:attrNameLst>
                                          <p:attrName>ppt_x</p:attrName>
                                        </p:attrNameLst>
                                      </p:cBhvr>
                                      <p:tavLst>
                                        <p:tav tm="0">
                                          <p:val>
                                            <p:strVal val="#ppt_x"/>
                                          </p:val>
                                        </p:tav>
                                        <p:tav tm="100000">
                                          <p:val>
                                            <p:strVal val="#ppt_x"/>
                                          </p:val>
                                        </p:tav>
                                      </p:tavLst>
                                    </p:anim>
                                    <p:anim calcmode="lin" valueType="num">
                                      <p:cBhvr additive="base">
                                        <p:cTn id="22" dur="500" fill="hold"/>
                                        <p:tgtEl>
                                          <p:spTgt spid="23565"/>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3576"/>
                                        </p:tgtEl>
                                        <p:attrNameLst>
                                          <p:attrName>style.visibility</p:attrName>
                                        </p:attrNameLst>
                                      </p:cBhvr>
                                      <p:to>
                                        <p:strVal val="visible"/>
                                      </p:to>
                                    </p:set>
                                    <p:anim calcmode="lin" valueType="num">
                                      <p:cBhvr additive="base">
                                        <p:cTn id="25" dur="500" fill="hold"/>
                                        <p:tgtEl>
                                          <p:spTgt spid="23576"/>
                                        </p:tgtEl>
                                        <p:attrNameLst>
                                          <p:attrName>ppt_x</p:attrName>
                                        </p:attrNameLst>
                                      </p:cBhvr>
                                      <p:tavLst>
                                        <p:tav tm="0">
                                          <p:val>
                                            <p:strVal val="#ppt_x"/>
                                          </p:val>
                                        </p:tav>
                                        <p:tav tm="100000">
                                          <p:val>
                                            <p:strVal val="#ppt_x"/>
                                          </p:val>
                                        </p:tav>
                                      </p:tavLst>
                                    </p:anim>
                                    <p:anim calcmode="lin" valueType="num">
                                      <p:cBhvr additive="base">
                                        <p:cTn id="26" dur="500" fill="hold"/>
                                        <p:tgtEl>
                                          <p:spTgt spid="2357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3577"/>
                                        </p:tgtEl>
                                        <p:attrNameLst>
                                          <p:attrName>style.visibility</p:attrName>
                                        </p:attrNameLst>
                                      </p:cBhvr>
                                      <p:to>
                                        <p:strVal val="visible"/>
                                      </p:to>
                                    </p:set>
                                    <p:anim calcmode="lin" valueType="num">
                                      <p:cBhvr additive="base">
                                        <p:cTn id="29" dur="500" fill="hold"/>
                                        <p:tgtEl>
                                          <p:spTgt spid="23577"/>
                                        </p:tgtEl>
                                        <p:attrNameLst>
                                          <p:attrName>ppt_x</p:attrName>
                                        </p:attrNameLst>
                                      </p:cBhvr>
                                      <p:tavLst>
                                        <p:tav tm="0">
                                          <p:val>
                                            <p:strVal val="#ppt_x"/>
                                          </p:val>
                                        </p:tav>
                                        <p:tav tm="100000">
                                          <p:val>
                                            <p:strVal val="#ppt_x"/>
                                          </p:val>
                                        </p:tav>
                                      </p:tavLst>
                                    </p:anim>
                                    <p:anim calcmode="lin" valueType="num">
                                      <p:cBhvr additive="base">
                                        <p:cTn id="30" dur="500" fill="hold"/>
                                        <p:tgtEl>
                                          <p:spTgt spid="23577"/>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3580"/>
                                        </p:tgtEl>
                                        <p:attrNameLst>
                                          <p:attrName>style.visibility</p:attrName>
                                        </p:attrNameLst>
                                      </p:cBhvr>
                                      <p:to>
                                        <p:strVal val="visible"/>
                                      </p:to>
                                    </p:set>
                                    <p:anim calcmode="lin" valueType="num">
                                      <p:cBhvr additive="base">
                                        <p:cTn id="33" dur="500" fill="hold"/>
                                        <p:tgtEl>
                                          <p:spTgt spid="23580"/>
                                        </p:tgtEl>
                                        <p:attrNameLst>
                                          <p:attrName>ppt_x</p:attrName>
                                        </p:attrNameLst>
                                      </p:cBhvr>
                                      <p:tavLst>
                                        <p:tav tm="0">
                                          <p:val>
                                            <p:strVal val="#ppt_x"/>
                                          </p:val>
                                        </p:tav>
                                        <p:tav tm="100000">
                                          <p:val>
                                            <p:strVal val="#ppt_x"/>
                                          </p:val>
                                        </p:tav>
                                      </p:tavLst>
                                    </p:anim>
                                    <p:anim calcmode="lin" valueType="num">
                                      <p:cBhvr additive="base">
                                        <p:cTn id="34" dur="500" fill="hold"/>
                                        <p:tgtEl>
                                          <p:spTgt spid="23580"/>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3581"/>
                                        </p:tgtEl>
                                        <p:attrNameLst>
                                          <p:attrName>style.visibility</p:attrName>
                                        </p:attrNameLst>
                                      </p:cBhvr>
                                      <p:to>
                                        <p:strVal val="visible"/>
                                      </p:to>
                                    </p:set>
                                    <p:anim calcmode="lin" valueType="num">
                                      <p:cBhvr additive="base">
                                        <p:cTn id="37" dur="500" fill="hold"/>
                                        <p:tgtEl>
                                          <p:spTgt spid="23581"/>
                                        </p:tgtEl>
                                        <p:attrNameLst>
                                          <p:attrName>ppt_x</p:attrName>
                                        </p:attrNameLst>
                                      </p:cBhvr>
                                      <p:tavLst>
                                        <p:tav tm="0">
                                          <p:val>
                                            <p:strVal val="#ppt_x"/>
                                          </p:val>
                                        </p:tav>
                                        <p:tav tm="100000">
                                          <p:val>
                                            <p:strVal val="#ppt_x"/>
                                          </p:val>
                                        </p:tav>
                                      </p:tavLst>
                                    </p:anim>
                                    <p:anim calcmode="lin" valueType="num">
                                      <p:cBhvr additive="base">
                                        <p:cTn id="38" dur="500" fill="hold"/>
                                        <p:tgtEl>
                                          <p:spTgt spid="23581"/>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3584"/>
                                        </p:tgtEl>
                                        <p:attrNameLst>
                                          <p:attrName>style.visibility</p:attrName>
                                        </p:attrNameLst>
                                      </p:cBhvr>
                                      <p:to>
                                        <p:strVal val="visible"/>
                                      </p:to>
                                    </p:set>
                                    <p:anim calcmode="lin" valueType="num">
                                      <p:cBhvr additive="base">
                                        <p:cTn id="41" dur="500" fill="hold"/>
                                        <p:tgtEl>
                                          <p:spTgt spid="23584"/>
                                        </p:tgtEl>
                                        <p:attrNameLst>
                                          <p:attrName>ppt_x</p:attrName>
                                        </p:attrNameLst>
                                      </p:cBhvr>
                                      <p:tavLst>
                                        <p:tav tm="0">
                                          <p:val>
                                            <p:strVal val="#ppt_x"/>
                                          </p:val>
                                        </p:tav>
                                        <p:tav tm="100000">
                                          <p:val>
                                            <p:strVal val="#ppt_x"/>
                                          </p:val>
                                        </p:tav>
                                      </p:tavLst>
                                    </p:anim>
                                    <p:anim calcmode="lin" valueType="num">
                                      <p:cBhvr additive="base">
                                        <p:cTn id="42" dur="500" fill="hold"/>
                                        <p:tgtEl>
                                          <p:spTgt spid="2358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70339">
                                            <p:txEl>
                                              <p:charRg st="1" end="27"/>
                                            </p:txEl>
                                          </p:spTgt>
                                        </p:tgtEl>
                                        <p:attrNameLst>
                                          <p:attrName>style.visibility</p:attrName>
                                        </p:attrNameLst>
                                      </p:cBhvr>
                                      <p:to>
                                        <p:strVal val="visible"/>
                                      </p:to>
                                    </p:set>
                                    <p:anim calcmode="lin" valueType="num">
                                      <p:cBhvr additive="base">
                                        <p:cTn id="45" dur="500" fill="hold"/>
                                        <p:tgtEl>
                                          <p:spTgt spid="270339">
                                            <p:txEl>
                                              <p:charRg st="1" end="2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70339">
                                            <p:txEl>
                                              <p:charRg st="1" end="2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70339">
                                            <p:txEl>
                                              <p:charRg st="28" end="55"/>
                                            </p:txEl>
                                          </p:spTgt>
                                        </p:tgtEl>
                                        <p:attrNameLst>
                                          <p:attrName>style.visibility</p:attrName>
                                        </p:attrNameLst>
                                      </p:cBhvr>
                                      <p:to>
                                        <p:strVal val="visible"/>
                                      </p:to>
                                    </p:set>
                                    <p:anim calcmode="lin" valueType="num">
                                      <p:cBhvr additive="base">
                                        <p:cTn id="51" dur="500" fill="hold"/>
                                        <p:tgtEl>
                                          <p:spTgt spid="270339">
                                            <p:txEl>
                                              <p:charRg st="28" end="5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70339">
                                            <p:txEl>
                                              <p:charRg st="28" end="5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70339">
                                            <p:txEl>
                                              <p:charRg st="56" end="77"/>
                                            </p:txEl>
                                          </p:spTgt>
                                        </p:tgtEl>
                                        <p:attrNameLst>
                                          <p:attrName>style.visibility</p:attrName>
                                        </p:attrNameLst>
                                      </p:cBhvr>
                                      <p:to>
                                        <p:strVal val="visible"/>
                                      </p:to>
                                    </p:set>
                                    <p:anim calcmode="lin" valueType="num">
                                      <p:cBhvr additive="base">
                                        <p:cTn id="57" dur="500" fill="hold"/>
                                        <p:tgtEl>
                                          <p:spTgt spid="270339">
                                            <p:txEl>
                                              <p:charRg st="56" end="7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70339">
                                            <p:txEl>
                                              <p:charRg st="56" end="77"/>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70339">
                                            <p:txEl>
                                              <p:charRg st="77" end="98"/>
                                            </p:txEl>
                                          </p:spTgt>
                                        </p:tgtEl>
                                        <p:attrNameLst>
                                          <p:attrName>style.visibility</p:attrName>
                                        </p:attrNameLst>
                                      </p:cBhvr>
                                      <p:to>
                                        <p:strVal val="visible"/>
                                      </p:to>
                                    </p:set>
                                    <p:anim calcmode="lin" valueType="num">
                                      <p:cBhvr additive="base">
                                        <p:cTn id="63" dur="500" fill="hold"/>
                                        <p:tgtEl>
                                          <p:spTgt spid="270339">
                                            <p:txEl>
                                              <p:charRg st="77" end="98"/>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70339">
                                            <p:txEl>
                                              <p:charRg st="77" end="98"/>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70339">
                                            <p:txEl>
                                              <p:charRg st="98" end="140"/>
                                            </p:txEl>
                                          </p:spTgt>
                                        </p:tgtEl>
                                        <p:attrNameLst>
                                          <p:attrName>style.visibility</p:attrName>
                                        </p:attrNameLst>
                                      </p:cBhvr>
                                      <p:to>
                                        <p:strVal val="visible"/>
                                      </p:to>
                                    </p:set>
                                    <p:anim calcmode="lin" valueType="num">
                                      <p:cBhvr additive="base">
                                        <p:cTn id="69" dur="500" fill="hold"/>
                                        <p:tgtEl>
                                          <p:spTgt spid="270339">
                                            <p:txEl>
                                              <p:charRg st="98" end="14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70339">
                                            <p:txEl>
                                              <p:charRg st="98" end="14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3556"/>
                                        </p:tgtEl>
                                        <p:attrNameLst>
                                          <p:attrName>style.visibility</p:attrName>
                                        </p:attrNameLst>
                                      </p:cBhvr>
                                      <p:to>
                                        <p:strVal val="visible"/>
                                      </p:to>
                                    </p:set>
                                    <p:anim calcmode="lin" valueType="num">
                                      <p:cBhvr additive="base">
                                        <p:cTn id="75" dur="500" fill="hold"/>
                                        <p:tgtEl>
                                          <p:spTgt spid="23556"/>
                                        </p:tgtEl>
                                        <p:attrNameLst>
                                          <p:attrName>ppt_x</p:attrName>
                                        </p:attrNameLst>
                                      </p:cBhvr>
                                      <p:tavLst>
                                        <p:tav tm="0">
                                          <p:val>
                                            <p:strVal val="#ppt_x"/>
                                          </p:val>
                                        </p:tav>
                                        <p:tav tm="100000">
                                          <p:val>
                                            <p:strVal val="#ppt_x"/>
                                          </p:val>
                                        </p:tav>
                                      </p:tavLst>
                                    </p:anim>
                                    <p:anim calcmode="lin" valueType="num">
                                      <p:cBhvr additive="base">
                                        <p:cTn id="76" dur="500" fill="hold"/>
                                        <p:tgtEl>
                                          <p:spTgt spid="23556"/>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3566"/>
                                        </p:tgtEl>
                                        <p:attrNameLst>
                                          <p:attrName>style.visibility</p:attrName>
                                        </p:attrNameLst>
                                      </p:cBhvr>
                                      <p:to>
                                        <p:strVal val="visible"/>
                                      </p:to>
                                    </p:set>
                                    <p:anim calcmode="lin" valueType="num">
                                      <p:cBhvr additive="base">
                                        <p:cTn id="81" dur="500" fill="hold"/>
                                        <p:tgtEl>
                                          <p:spTgt spid="23566"/>
                                        </p:tgtEl>
                                        <p:attrNameLst>
                                          <p:attrName>ppt_x</p:attrName>
                                        </p:attrNameLst>
                                      </p:cBhvr>
                                      <p:tavLst>
                                        <p:tav tm="0">
                                          <p:val>
                                            <p:strVal val="#ppt_x"/>
                                          </p:val>
                                        </p:tav>
                                        <p:tav tm="100000">
                                          <p:val>
                                            <p:strVal val="#ppt_x"/>
                                          </p:val>
                                        </p:tav>
                                      </p:tavLst>
                                    </p:anim>
                                    <p:anim calcmode="lin" valueType="num">
                                      <p:cBhvr additive="base">
                                        <p:cTn id="82" dur="500" fill="hold"/>
                                        <p:tgtEl>
                                          <p:spTgt spid="23566"/>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3567"/>
                                        </p:tgtEl>
                                        <p:attrNameLst>
                                          <p:attrName>style.visibility</p:attrName>
                                        </p:attrNameLst>
                                      </p:cBhvr>
                                      <p:to>
                                        <p:strVal val="visible"/>
                                      </p:to>
                                    </p:set>
                                    <p:anim calcmode="lin" valueType="num">
                                      <p:cBhvr additive="base">
                                        <p:cTn id="85" dur="500" fill="hold"/>
                                        <p:tgtEl>
                                          <p:spTgt spid="23567"/>
                                        </p:tgtEl>
                                        <p:attrNameLst>
                                          <p:attrName>ppt_x</p:attrName>
                                        </p:attrNameLst>
                                      </p:cBhvr>
                                      <p:tavLst>
                                        <p:tav tm="0">
                                          <p:val>
                                            <p:strVal val="#ppt_x"/>
                                          </p:val>
                                        </p:tav>
                                        <p:tav tm="100000">
                                          <p:val>
                                            <p:strVal val="#ppt_x"/>
                                          </p:val>
                                        </p:tav>
                                      </p:tavLst>
                                    </p:anim>
                                    <p:anim calcmode="lin" valueType="num">
                                      <p:cBhvr additive="base">
                                        <p:cTn id="86" dur="500" fill="hold"/>
                                        <p:tgtEl>
                                          <p:spTgt spid="2356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3578">
                                            <p:txEl>
                                              <p:charRg st="0" end="3"/>
                                            </p:txEl>
                                          </p:spTgt>
                                        </p:tgtEl>
                                        <p:attrNameLst>
                                          <p:attrName>style.visibility</p:attrName>
                                        </p:attrNameLst>
                                      </p:cBhvr>
                                      <p:to>
                                        <p:strVal val="visible"/>
                                      </p:to>
                                    </p:set>
                                    <p:anim calcmode="lin" valueType="num">
                                      <p:cBhvr additive="base">
                                        <p:cTn id="91" dur="500" fill="hold"/>
                                        <p:tgtEl>
                                          <p:spTgt spid="23578">
                                            <p:txEl>
                                              <p:charRg st="0" end="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3578">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3579"/>
                                        </p:tgtEl>
                                        <p:attrNameLst>
                                          <p:attrName>style.visibility</p:attrName>
                                        </p:attrNameLst>
                                      </p:cBhvr>
                                      <p:to>
                                        <p:strVal val="visible"/>
                                      </p:to>
                                    </p:set>
                                    <p:anim calcmode="lin" valueType="num">
                                      <p:cBhvr additive="base">
                                        <p:cTn id="97" dur="500" fill="hold"/>
                                        <p:tgtEl>
                                          <p:spTgt spid="23579"/>
                                        </p:tgtEl>
                                        <p:attrNameLst>
                                          <p:attrName>ppt_x</p:attrName>
                                        </p:attrNameLst>
                                      </p:cBhvr>
                                      <p:tavLst>
                                        <p:tav tm="0">
                                          <p:val>
                                            <p:strVal val="#ppt_x"/>
                                          </p:val>
                                        </p:tav>
                                        <p:tav tm="100000">
                                          <p:val>
                                            <p:strVal val="#ppt_x"/>
                                          </p:val>
                                        </p:tav>
                                      </p:tavLst>
                                    </p:anim>
                                    <p:anim calcmode="lin" valueType="num">
                                      <p:cBhvr additive="base">
                                        <p:cTn id="98" dur="500" fill="hold"/>
                                        <p:tgtEl>
                                          <p:spTgt spid="2357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3585"/>
                                        </p:tgtEl>
                                        <p:attrNameLst>
                                          <p:attrName>style.visibility</p:attrName>
                                        </p:attrNameLst>
                                      </p:cBhvr>
                                      <p:to>
                                        <p:strVal val="visible"/>
                                      </p:to>
                                    </p:set>
                                    <p:anim calcmode="lin" valueType="num">
                                      <p:cBhvr additive="base">
                                        <p:cTn id="103" dur="500" fill="hold"/>
                                        <p:tgtEl>
                                          <p:spTgt spid="23585"/>
                                        </p:tgtEl>
                                        <p:attrNameLst>
                                          <p:attrName>ppt_x</p:attrName>
                                        </p:attrNameLst>
                                      </p:cBhvr>
                                      <p:tavLst>
                                        <p:tav tm="0">
                                          <p:val>
                                            <p:strVal val="#ppt_x"/>
                                          </p:val>
                                        </p:tav>
                                        <p:tav tm="100000">
                                          <p:val>
                                            <p:strVal val="#ppt_x"/>
                                          </p:val>
                                        </p:tav>
                                      </p:tavLst>
                                    </p:anim>
                                    <p:anim calcmode="lin" valueType="num">
                                      <p:cBhvr additive="base">
                                        <p:cTn id="104" dur="500" fill="hold"/>
                                        <p:tgtEl>
                                          <p:spTgt spid="235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9" grpId="0" build="p"/>
      <p:bldP spid="23556" grpId="0"/>
      <p:bldP spid="23557" grpId="0"/>
      <p:bldP spid="23558" grpId="0"/>
      <p:bldP spid="23559" grpId="0"/>
      <p:bldP spid="23566" grpId="0"/>
      <p:bldP spid="23567" grpId="0"/>
      <p:bldP spid="23579" grpId="0"/>
      <p:bldP spid="2358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ang="5400000" scaled="0"/>
        </a:gradFill>
        <a:effectLst/>
      </p:bgPr>
    </p:bg>
    <p:spTree>
      <p:nvGrpSpPr>
        <p:cNvPr id="1" name=""/>
        <p:cNvGrpSpPr/>
        <p:nvPr/>
      </p:nvGrpSpPr>
      <p:grpSpPr/>
      <p:sp>
        <p:nvSpPr>
          <p:cNvPr id="100" name="文本框 99"/>
          <p:cNvSpPr txBox="1"/>
          <p:nvPr/>
        </p:nvSpPr>
        <p:spPr>
          <a:xfrm>
            <a:off x="858520" y="410210"/>
            <a:ext cx="7945120" cy="1383665"/>
          </a:xfrm>
          <a:prstGeom prst="rect">
            <a:avLst/>
          </a:prstGeom>
          <a:solidFill>
            <a:schemeClr val="accent4"/>
          </a:solidFill>
          <a:ln w="9525">
            <a:noFill/>
          </a:ln>
        </p:spPr>
        <p:txBody>
          <a:bodyPr wrap="square">
            <a:spAutoFit/>
          </a:bodyPr>
          <a:p>
            <a:pPr indent="0"/>
            <a:r>
              <a:rPr lang="zh-CN" altLang="en-US" sz="2800" b="0">
                <a:solidFill>
                  <a:schemeClr val="tx1"/>
                </a:solidFill>
                <a:uFillTx/>
                <a:latin typeface="黑体" panose="02010609060101010101" charset="-122"/>
                <a:ea typeface="黑体" panose="02010609060101010101" charset="-122"/>
                <a:cs typeface="宋体" panose="02010600030101010101" pitchFamily="2" charset="-122"/>
              </a:rPr>
              <a:t>讨论思考：</a:t>
            </a:r>
            <a:r>
              <a:rPr lang="en-US" altLang="zh-CN" sz="2800" b="0">
                <a:solidFill>
                  <a:schemeClr val="tx1"/>
                </a:solidFill>
                <a:uFillTx/>
                <a:latin typeface="黑体" panose="02010609060101010101" charset="-122"/>
                <a:ea typeface="黑体" panose="02010609060101010101" charset="-122"/>
                <a:cs typeface="宋体" panose="02010600030101010101" pitchFamily="2" charset="-122"/>
              </a:rPr>
              <a:t>1.</a:t>
            </a:r>
            <a:r>
              <a:rPr lang="zh-CN" altLang="en-US" sz="2800" b="0">
                <a:solidFill>
                  <a:schemeClr val="tx1"/>
                </a:solidFill>
                <a:uFillTx/>
                <a:latin typeface="黑体" panose="02010609060101010101" charset="-122"/>
                <a:ea typeface="黑体" panose="02010609060101010101" charset="-122"/>
                <a:cs typeface="宋体" panose="02010600030101010101" pitchFamily="2" charset="-122"/>
              </a:rPr>
              <a:t>比较</a:t>
            </a:r>
            <a:r>
              <a:rPr lang="en-US" altLang="zh-CN" sz="2800" b="0">
                <a:solidFill>
                  <a:schemeClr val="tx1"/>
                </a:solidFill>
                <a:uFillTx/>
                <a:latin typeface="黑体" panose="02010609060101010101" charset="-122"/>
                <a:ea typeface="黑体" panose="02010609060101010101" charset="-122"/>
                <a:cs typeface="宋体" panose="02010600030101010101" pitchFamily="2" charset="-122"/>
              </a:rPr>
              <a:t>1689</a:t>
            </a:r>
            <a:r>
              <a:rPr lang="zh-CN" altLang="en-US" sz="2800" b="0">
                <a:solidFill>
                  <a:schemeClr val="tx1"/>
                </a:solidFill>
                <a:uFillTx/>
                <a:latin typeface="黑体" panose="02010609060101010101" charset="-122"/>
                <a:ea typeface="黑体" panose="02010609060101010101" charset="-122"/>
                <a:cs typeface="宋体" panose="02010600030101010101" pitchFamily="2" charset="-122"/>
              </a:rPr>
              <a:t>年中英两国政治体制有何本质的不同？对各自国家的发展分别产生了怎样的影响？</a:t>
            </a:r>
            <a:endParaRPr lang="zh-CN" altLang="en-US" sz="2800" b="0">
              <a:solidFill>
                <a:schemeClr val="tx1"/>
              </a:solidFill>
              <a:uFillTx/>
              <a:latin typeface="黑体" panose="02010609060101010101" charset="-122"/>
              <a:ea typeface="黑体" panose="02010609060101010101" charset="-122"/>
              <a:cs typeface="宋体" panose="02010600030101010101" pitchFamily="2" charset="-122"/>
            </a:endParaRPr>
          </a:p>
        </p:txBody>
      </p:sp>
      <p:sp>
        <p:nvSpPr>
          <p:cNvPr id="2" name="文本框 1"/>
          <p:cNvSpPr txBox="1"/>
          <p:nvPr/>
        </p:nvSpPr>
        <p:spPr>
          <a:xfrm>
            <a:off x="858520" y="1793875"/>
            <a:ext cx="7777480" cy="3700145"/>
          </a:xfrm>
          <a:prstGeom prst="rect">
            <a:avLst/>
          </a:prstGeom>
          <a:noFill/>
          <a:ln w="9525">
            <a:noFill/>
          </a:ln>
        </p:spPr>
        <p:txBody>
          <a:bodyPr wrap="square">
            <a:spAutoFit/>
          </a:bodyPr>
          <a:p>
            <a:pPr indent="0"/>
            <a:r>
              <a:rPr lang="en-US" altLang="zh-CN" sz="3200" b="0">
                <a:solidFill>
                  <a:schemeClr val="bg2"/>
                </a:solidFill>
                <a:uFillTx/>
                <a:latin typeface="华文行楷" panose="02010800040101010101" charset="-122"/>
                <a:ea typeface="华文行楷" panose="02010800040101010101" charset="-122"/>
                <a:cs typeface="宋体" panose="02010600030101010101" pitchFamily="2" charset="-122"/>
              </a:rPr>
              <a:t> </a:t>
            </a:r>
            <a:r>
              <a:rPr lang="zh-CN" altLang="en-US" sz="3200" b="0">
                <a:solidFill>
                  <a:schemeClr val="bg2"/>
                </a:solidFill>
                <a:uFillTx/>
                <a:latin typeface="华文行楷" panose="02010800040101010101" charset="-122"/>
                <a:ea typeface="华文行楷" panose="02010800040101010101" charset="-122"/>
                <a:cs typeface="宋体" panose="02010600030101010101" pitchFamily="2" charset="-122"/>
              </a:rPr>
              <a:t>材料一：“今天下大小事务，皆朕一人亲理，无可旁贷。若将要务分于他人，则断不可行。所以无论，朕必躬自断制。”                          </a:t>
            </a:r>
            <a:r>
              <a:rPr lang="en-US" altLang="zh-CN" sz="3200" b="0">
                <a:solidFill>
                  <a:schemeClr val="bg2"/>
                </a:solidFill>
                <a:uFillTx/>
                <a:latin typeface="华文行楷" panose="02010800040101010101" charset="-122"/>
                <a:ea typeface="华文行楷" panose="02010800040101010101" charset="-122"/>
                <a:cs typeface="Times New Roman" panose="02020603050405020304" pitchFamily="18" charset="0"/>
              </a:rPr>
              <a:t>——</a:t>
            </a:r>
            <a:r>
              <a:rPr lang="zh-CN" altLang="en-US" sz="3200" b="0">
                <a:solidFill>
                  <a:schemeClr val="bg2"/>
                </a:solidFill>
                <a:uFillTx/>
                <a:latin typeface="华文行楷" panose="02010800040101010101" charset="-122"/>
                <a:ea typeface="华文行楷" panose="02010800040101010101" charset="-122"/>
                <a:cs typeface="宋体" panose="02010600030101010101" pitchFamily="2" charset="-122"/>
              </a:rPr>
              <a:t>清</a:t>
            </a:r>
            <a:r>
              <a:rPr lang="en-US" altLang="zh-CN" sz="3200" b="0">
                <a:solidFill>
                  <a:schemeClr val="bg2"/>
                </a:solidFill>
                <a:uFillTx/>
                <a:latin typeface="华文行楷" panose="02010800040101010101" charset="-122"/>
                <a:ea typeface="华文行楷" panose="02010800040101010101" charset="-122"/>
                <a:cs typeface="宋体" panose="02010600030101010101" pitchFamily="2" charset="-122"/>
              </a:rPr>
              <a:t>-</a:t>
            </a:r>
            <a:r>
              <a:rPr lang="zh-CN" altLang="en-US" sz="3200" b="0">
                <a:solidFill>
                  <a:schemeClr val="bg2"/>
                </a:solidFill>
                <a:uFillTx/>
                <a:latin typeface="华文行楷" panose="02010800040101010101" charset="-122"/>
                <a:ea typeface="华文行楷" panose="02010800040101010101" charset="-122"/>
                <a:cs typeface="宋体" panose="02010600030101010101" pitchFamily="2" charset="-122"/>
              </a:rPr>
              <a:t>康熙帝材料二：凡未经议会同意，以国王权威停止法律或停止法律实施之僭越权力，为非法权力。  </a:t>
            </a:r>
            <a:r>
              <a:rPr lang="en-US" altLang="zh-CN" sz="3200" b="0">
                <a:solidFill>
                  <a:schemeClr val="bg2"/>
                </a:solidFill>
                <a:uFillTx/>
                <a:latin typeface="华文行楷" panose="02010800040101010101" charset="-122"/>
                <a:ea typeface="华文行楷" panose="02010800040101010101" charset="-122"/>
                <a:cs typeface="Times New Roman" panose="02020603050405020304" pitchFamily="18" charset="0"/>
              </a:rPr>
              <a:t>——</a:t>
            </a:r>
            <a:r>
              <a:rPr lang="en-US" altLang="zh-CN" sz="3200" b="0">
                <a:solidFill>
                  <a:schemeClr val="bg2"/>
                </a:solidFill>
                <a:uFillTx/>
                <a:latin typeface="华文行楷" panose="02010800040101010101" charset="-122"/>
                <a:ea typeface="华文行楷" panose="02010800040101010101" charset="-122"/>
                <a:cs typeface="宋体" panose="02010600030101010101" pitchFamily="2" charset="-122"/>
              </a:rPr>
              <a:t>《</a:t>
            </a:r>
            <a:r>
              <a:rPr lang="zh-CN" altLang="en-US" sz="3200" b="0">
                <a:solidFill>
                  <a:schemeClr val="bg2"/>
                </a:solidFill>
                <a:uFillTx/>
                <a:latin typeface="华文行楷" panose="02010800040101010101" charset="-122"/>
                <a:ea typeface="华文行楷" panose="02010800040101010101" charset="-122"/>
                <a:cs typeface="宋体" panose="02010600030101010101" pitchFamily="2" charset="-122"/>
              </a:rPr>
              <a:t>权利法案</a:t>
            </a:r>
            <a:r>
              <a:rPr lang="en-US" altLang="zh-CN" sz="3200" b="0">
                <a:solidFill>
                  <a:schemeClr val="bg2"/>
                </a:solidFill>
                <a:uFillTx/>
                <a:latin typeface="华文行楷" panose="02010800040101010101" charset="-122"/>
                <a:ea typeface="华文行楷" panose="02010800040101010101" charset="-122"/>
                <a:cs typeface="宋体" panose="02010600030101010101" pitchFamily="2" charset="-122"/>
              </a:rPr>
              <a:t>》</a:t>
            </a:r>
            <a:r>
              <a:rPr lang="en-US" altLang="zh-CN" sz="1050" b="0">
                <a:latin typeface="宋体" panose="02010600030101010101" pitchFamily="2" charset="-122"/>
                <a:ea typeface="宋体" panose="02010600030101010101" pitchFamily="2" charset="-122"/>
                <a:cs typeface="宋体" panose="02010600030101010101" pitchFamily="2" charset="-122"/>
              </a:rPr>
              <a:t> </a:t>
            </a:r>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ang="5400000" scaled="0"/>
        </a:gradFill>
        <a:effectLst/>
      </p:bgPr>
    </p:bg>
    <p:spTree>
      <p:nvGrpSpPr>
        <p:cNvPr id="1" name=""/>
        <p:cNvGrpSpPr/>
        <p:nvPr/>
      </p:nvGrpSpPr>
      <p:grpSpPr/>
      <p:sp>
        <p:nvSpPr>
          <p:cNvPr id="2" name="TextBox 1"/>
          <p:cNvSpPr txBox="1"/>
          <p:nvPr/>
        </p:nvSpPr>
        <p:spPr>
          <a:xfrm>
            <a:off x="1685925" y="1177290"/>
            <a:ext cx="8622665" cy="4892675"/>
          </a:xfrm>
          <a:prstGeom prst="rect">
            <a:avLst/>
          </a:prstGeom>
          <a:gradFill>
            <a:gsLst>
              <a:gs pos="0">
                <a:srgbClr val="7B32B2"/>
              </a:gs>
              <a:gs pos="100000">
                <a:srgbClr val="401A5D"/>
              </a:gs>
            </a:gsLst>
            <a:lin ang="5400000" scaled="0"/>
          </a:gradFill>
        </p:spPr>
        <p:txBody>
          <a:bodyPr wrap="square">
            <a:spAutoFit/>
          </a:bodyPr>
          <a:lstStyle/>
          <a:p>
            <a:pPr marR="0" defTabSz="914400">
              <a:buClrTx/>
              <a:buSzTx/>
              <a:buFontTx/>
              <a:buNone/>
              <a:defRPr/>
            </a:pPr>
            <a:r>
              <a:rPr kumimoji="0" lang="zh-CN" altLang="en-US" sz="32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　　雅典民主制度：只有</a:t>
            </a:r>
            <a:r>
              <a:rPr kumimoji="0" lang="zh-CN" altLang="en-US" sz="3200" b="1" u="sng" kern="1200" cap="none" spc="0" normalizeH="0" baseline="0" noProof="0" dirty="0">
                <a:solidFill>
                  <a:srgbClr val="FFFF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男性公民</a:t>
            </a:r>
            <a:r>
              <a:rPr kumimoji="0" lang="zh-CN" altLang="en-US" sz="32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享有公民权。实行的是单纯的、</a:t>
            </a:r>
            <a:r>
              <a:rPr kumimoji="0" lang="zh-CN" altLang="en-US" sz="3200" b="1" u="sng" kern="1200" cap="none" spc="0" normalizeH="0" baseline="0" noProof="0" dirty="0">
                <a:solidFill>
                  <a:srgbClr val="FFFF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直接</a:t>
            </a:r>
            <a:r>
              <a:rPr kumimoji="0" lang="zh-CN" altLang="en-US" sz="32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的</a:t>
            </a:r>
            <a:r>
              <a:rPr kumimoji="0" lang="zh-CN" altLang="en-US" sz="3200" b="1" u="sng" kern="1200" cap="none" spc="0" normalizeH="0" baseline="0" noProof="0" dirty="0">
                <a:solidFill>
                  <a:srgbClr val="FFFF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民主</a:t>
            </a:r>
            <a:r>
              <a:rPr kumimoji="0" lang="zh-CN" altLang="en-US" sz="32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，公民大会是不受制约的最高权力机构，有时少数异己分子包括社会精英均处在被排斥的地位。</a:t>
            </a:r>
            <a:endParaRPr kumimoji="0" lang="en-US" altLang="zh-CN" sz="32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p>
            <a:pPr marR="0" defTabSz="914400">
              <a:buClrTx/>
              <a:buSzTx/>
              <a:buFontTx/>
              <a:buNone/>
              <a:defRPr/>
            </a:pPr>
            <a:r>
              <a:rPr kumimoji="0" lang="zh-CN" altLang="en-US" sz="32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　　现代西方民主制度：</a:t>
            </a:r>
            <a:r>
              <a:rPr kumimoji="0" lang="zh-CN" altLang="en-US" sz="3200" b="1" u="sng" kern="1200" cap="none" spc="0" normalizeH="0" baseline="0" noProof="0" dirty="0">
                <a:solidFill>
                  <a:srgbClr val="FFFF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所有成年人</a:t>
            </a:r>
            <a:r>
              <a:rPr kumimoji="0" lang="zh-CN" altLang="en-US" sz="32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均享有公民权。实行</a:t>
            </a:r>
            <a:r>
              <a:rPr kumimoji="0" lang="zh-CN" altLang="en-US" sz="3200" b="1" u="sng" kern="1200" cap="none" spc="0" normalizeH="0" baseline="0" noProof="0" dirty="0">
                <a:solidFill>
                  <a:srgbClr val="FFFF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代议制度</a:t>
            </a:r>
            <a:r>
              <a:rPr kumimoji="0" lang="zh-CN" altLang="en-US" sz="32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、政党政治和分权制衡，力求在大众意愿和社会精英（包括与大众意愿相左的少数人）之间维持某种平衡。</a:t>
            </a:r>
            <a:endParaRPr kumimoji="0" lang="en-US" altLang="zh-CN" sz="32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p>
            <a:pPr marR="0" algn="r" defTabSz="914400">
              <a:buClrTx/>
              <a:buSzTx/>
              <a:buFontTx/>
              <a:buNone/>
              <a:defRPr/>
            </a:pPr>
            <a:r>
              <a:rPr kumimoji="0" lang="en-US" altLang="zh-CN" sz="28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a:t>
            </a:r>
            <a:r>
              <a:rPr kumimoji="0" lang="zh-CN" altLang="en-US" sz="28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摘自龚月萍</a:t>
            </a:r>
            <a:r>
              <a:rPr kumimoji="0" lang="en-US" altLang="zh-CN" sz="28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a:t>
            </a:r>
            <a:r>
              <a:rPr kumimoji="0" lang="zh-CN" altLang="en-US" sz="28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浅探古希腊民主政治与现代西方民主政治的异同</a:t>
            </a:r>
            <a:r>
              <a:rPr kumimoji="0" lang="en-US" altLang="zh-CN" sz="28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a:t>
            </a:r>
            <a:endParaRPr kumimoji="0" lang="zh-CN" altLang="en-US" sz="2800" b="1" kern="1200" cap="none" spc="0" normalizeH="0" baseline="0" noProof="0" dirty="0">
              <a:solidFill>
                <a:srgbClr val="FFFFFF"/>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p:txBody>
      </p:sp>
      <p:sp>
        <p:nvSpPr>
          <p:cNvPr id="3" name="文本框 2"/>
          <p:cNvSpPr txBox="1"/>
          <p:nvPr/>
        </p:nvSpPr>
        <p:spPr>
          <a:xfrm>
            <a:off x="1409700" y="107950"/>
            <a:ext cx="9686290" cy="1076325"/>
          </a:xfrm>
          <a:prstGeom prst="rect">
            <a:avLst/>
          </a:prstGeom>
          <a:solidFill>
            <a:schemeClr val="accent4"/>
          </a:solidFill>
        </p:spPr>
        <p:txBody>
          <a:bodyPr wrap="square" rtlCol="0" anchor="t">
            <a:spAutoFit/>
          </a:bodyPr>
          <a:p>
            <a:pPr marR="0" defTabSz="914400">
              <a:buClrTx/>
              <a:buSzTx/>
              <a:buFontTx/>
              <a:buNone/>
              <a:defRPr/>
            </a:pPr>
            <a:r>
              <a:rPr lang="en-US" altLang="zh-CN" sz="3200" b="1" noProof="0" dirty="0">
                <a:solidFill>
                  <a:schemeClr val="tx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sym typeface="+mn-ea"/>
              </a:rPr>
              <a:t>2.</a:t>
            </a:r>
            <a:r>
              <a:rPr lang="zh-CN" altLang="en-US" sz="3200" b="1" noProof="0" dirty="0">
                <a:solidFill>
                  <a:schemeClr val="tx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sym typeface="+mn-ea"/>
              </a:rPr>
              <a:t>雅典民主制度与当今西方民主制度的区别与联系是什么？</a:t>
            </a:r>
            <a:endParaRPr lang="zh-CN" altLang="en-US" sz="3200" b="1" noProof="0" dirty="0">
              <a:solidFill>
                <a:schemeClr val="tx1"/>
              </a:solidFill>
              <a:effectLst>
                <a:outerShdw blurRad="38100" dist="38100" dir="2700000" algn="tl">
                  <a:srgbClr val="000000">
                    <a:alpha val="43137"/>
                  </a:srgbClr>
                </a:outerShdw>
              </a:effectLst>
              <a:uFillTx/>
              <a:latin typeface="华文新魏" panose="02010800040101010101" pitchFamily="2" charset="-122"/>
              <a:ea typeface="华文新魏" panose="02010800040101010101" pitchFamily="2" charset="-122"/>
              <a:sym typeface="+mn-ea"/>
            </a:endParaRPr>
          </a:p>
        </p:txBody>
      </p:sp>
    </p:spTree>
  </p:cSld>
  <p:clrMapOvr>
    <a:masterClrMapping/>
  </p:clrMapOvr>
  <p:transition/>
  <p:timing>
    <p:tnLst>
      <p:par>
        <p:cTn id="1" dur="indefinite" restart="never" nodeType="tmRoot"/>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ang="2700000" scaled="0"/>
        </a:gradFill>
        <a:effectLst/>
      </p:bgPr>
    </p:bg>
    <p:spTree>
      <p:nvGrpSpPr>
        <p:cNvPr id="1" name=""/>
        <p:cNvGrpSpPr/>
        <p:nvPr/>
      </p:nvGrpSpPr>
      <p:grpSpPr/>
      <p:sp>
        <p:nvSpPr>
          <p:cNvPr id="33795" name="文本框 33794"/>
          <p:cNvSpPr txBox="1"/>
          <p:nvPr/>
        </p:nvSpPr>
        <p:spPr>
          <a:xfrm>
            <a:off x="2057400" y="1752600"/>
            <a:ext cx="8229600" cy="2245360"/>
          </a:xfrm>
          <a:prstGeom prst="rect">
            <a:avLst/>
          </a:prstGeom>
          <a:noFill/>
          <a:ln w="9525">
            <a:noFill/>
          </a:ln>
        </p:spPr>
        <p:txBody>
          <a:bodyPr>
            <a:spAutoFit/>
          </a:bodyPr>
          <a:p>
            <a:pPr marL="342900" indent="-342900"/>
            <a:r>
              <a:rPr lang="en-US" altLang="zh-CN" sz="2800" b="1" dirty="0">
                <a:solidFill>
                  <a:schemeClr val="bg1"/>
                </a:solidFill>
                <a:latin typeface="黑体" panose="02010609060101010101" charset="-122"/>
                <a:ea typeface="黑体" panose="02010609060101010101" charset="-122"/>
              </a:rPr>
              <a:t>1</a:t>
            </a:r>
            <a:r>
              <a:rPr lang="zh-CN" altLang="en-US" sz="2800" b="1" dirty="0">
                <a:solidFill>
                  <a:schemeClr val="bg1"/>
                </a:solidFill>
                <a:latin typeface="黑体" panose="02010609060101010101" charset="-122"/>
                <a:ea typeface="黑体" panose="02010609060101010101" charset="-122"/>
              </a:rPr>
              <a:t>、英国“光荣革命”后的一系列法令，规定了国王不得违反某些法规，但对国王可以行使的权力却未明确规定。结合所学，</a:t>
            </a:r>
            <a:r>
              <a:rPr lang="zh-CN" altLang="en-US" sz="2800" b="1" dirty="0">
                <a:solidFill>
                  <a:srgbClr val="FFFF00"/>
                </a:solidFill>
                <a:latin typeface="黑体" panose="02010609060101010101" charset="-122"/>
                <a:ea typeface="黑体" panose="02010609060101010101" charset="-122"/>
              </a:rPr>
              <a:t>国王仍保留的权力</a:t>
            </a:r>
            <a:r>
              <a:rPr lang="zh-CN" altLang="en-US" sz="2800" b="1" dirty="0">
                <a:solidFill>
                  <a:schemeClr val="bg1"/>
                </a:solidFill>
                <a:latin typeface="黑体" panose="02010609060101010101" charset="-122"/>
                <a:ea typeface="黑体" panose="02010609060101010101" charset="-122"/>
              </a:rPr>
              <a:t>是</a:t>
            </a:r>
            <a:endParaRPr lang="zh-CN" altLang="en-US" sz="2800" b="1" dirty="0">
              <a:solidFill>
                <a:schemeClr val="bg1"/>
              </a:solidFill>
              <a:latin typeface="黑体" panose="02010609060101010101" charset="-122"/>
              <a:ea typeface="黑体" panose="02010609060101010101" charset="-122"/>
            </a:endParaRPr>
          </a:p>
          <a:p>
            <a:pPr marL="342900" indent="-342900"/>
            <a:r>
              <a:rPr lang="en-US" altLang="zh-CN" sz="2800" b="1" dirty="0">
                <a:solidFill>
                  <a:schemeClr val="bg1"/>
                </a:solidFill>
                <a:latin typeface="黑体" panose="02010609060101010101" charset="-122"/>
                <a:ea typeface="黑体" panose="02010609060101010101" charset="-122"/>
              </a:rPr>
              <a:t>A</a:t>
            </a:r>
            <a:r>
              <a:rPr lang="zh-CN" altLang="en-US" sz="2800" b="1" dirty="0">
                <a:solidFill>
                  <a:schemeClr val="bg1"/>
                </a:solidFill>
                <a:latin typeface="黑体" panose="02010609060101010101" charset="-122"/>
                <a:ea typeface="黑体" panose="02010609060101010101" charset="-122"/>
              </a:rPr>
              <a:t>、筹集税款       </a:t>
            </a:r>
            <a:r>
              <a:rPr lang="en-US" altLang="zh-CN" sz="2800" b="1" dirty="0">
                <a:solidFill>
                  <a:schemeClr val="bg1"/>
                </a:solidFill>
                <a:latin typeface="黑体" panose="02010609060101010101" charset="-122"/>
                <a:ea typeface="黑体" panose="02010609060101010101" charset="-122"/>
              </a:rPr>
              <a:t>B</a:t>
            </a:r>
            <a:r>
              <a:rPr lang="zh-CN" altLang="en-US" sz="2800" b="1" dirty="0">
                <a:solidFill>
                  <a:schemeClr val="bg1"/>
                </a:solidFill>
                <a:latin typeface="黑体" panose="02010609060101010101" charset="-122"/>
                <a:ea typeface="黑体" panose="02010609060101010101" charset="-122"/>
              </a:rPr>
              <a:t>、干预立法       </a:t>
            </a:r>
            <a:endParaRPr lang="zh-CN" altLang="en-US" sz="2800" b="1" dirty="0">
              <a:solidFill>
                <a:schemeClr val="bg1"/>
              </a:solidFill>
              <a:latin typeface="黑体" panose="02010609060101010101" charset="-122"/>
              <a:ea typeface="黑体" panose="02010609060101010101" charset="-122"/>
            </a:endParaRPr>
          </a:p>
          <a:p>
            <a:pPr marL="342900" indent="-342900"/>
            <a:r>
              <a:rPr lang="en-US" altLang="zh-CN" sz="2800" b="1" dirty="0">
                <a:solidFill>
                  <a:schemeClr val="bg1"/>
                </a:solidFill>
                <a:latin typeface="黑体" panose="02010609060101010101" charset="-122"/>
                <a:ea typeface="黑体" panose="02010609060101010101" charset="-122"/>
              </a:rPr>
              <a:t>C</a:t>
            </a:r>
            <a:r>
              <a:rPr lang="zh-CN" altLang="en-US" sz="2800" b="1" dirty="0">
                <a:solidFill>
                  <a:schemeClr val="bg1"/>
                </a:solidFill>
                <a:latin typeface="黑体" panose="02010609060101010101" charset="-122"/>
                <a:ea typeface="黑体" panose="02010609060101010101" charset="-122"/>
              </a:rPr>
              <a:t>、招募军队       </a:t>
            </a:r>
            <a:r>
              <a:rPr lang="en-US" altLang="zh-CN" sz="2800" b="1" dirty="0">
                <a:solidFill>
                  <a:schemeClr val="bg1"/>
                </a:solidFill>
                <a:latin typeface="黑体" panose="02010609060101010101" charset="-122"/>
                <a:ea typeface="黑体" panose="02010609060101010101" charset="-122"/>
              </a:rPr>
              <a:t>D</a:t>
            </a:r>
            <a:r>
              <a:rPr lang="zh-CN" altLang="en-US" sz="2800" b="1" dirty="0">
                <a:solidFill>
                  <a:schemeClr val="bg1"/>
                </a:solidFill>
                <a:latin typeface="黑体" panose="02010609060101010101" charset="-122"/>
                <a:ea typeface="黑体" panose="02010609060101010101" charset="-122"/>
              </a:rPr>
              <a:t>、任命大臣</a:t>
            </a:r>
            <a:endParaRPr lang="zh-CN" altLang="en-US" sz="2800" b="1" dirty="0">
              <a:solidFill>
                <a:schemeClr val="bg1"/>
              </a:solidFill>
              <a:latin typeface="黑体" panose="02010609060101010101" charset="-122"/>
              <a:ea typeface="黑体" panose="02010609060101010101" charset="-122"/>
            </a:endParaRPr>
          </a:p>
        </p:txBody>
      </p:sp>
      <p:sp>
        <p:nvSpPr>
          <p:cNvPr id="33798" name="矩形 33797"/>
          <p:cNvSpPr/>
          <p:nvPr/>
        </p:nvSpPr>
        <p:spPr>
          <a:xfrm>
            <a:off x="8305800" y="3505200"/>
            <a:ext cx="567055" cy="1014730"/>
          </a:xfrm>
          <a:prstGeom prst="rect">
            <a:avLst/>
          </a:prstGeom>
          <a:noFill/>
          <a:ln w="9525">
            <a:noFill/>
          </a:ln>
        </p:spPr>
        <p:txBody>
          <a:bodyPr wrap="none" anchor="t">
            <a:spAutoFit/>
          </a:bodyPr>
          <a:p>
            <a:r>
              <a:rPr lang="en-US" altLang="zh-CN" sz="6000" b="1">
                <a:solidFill>
                  <a:srgbClr val="FFFF00"/>
                </a:solidFill>
                <a:latin typeface="黑体" panose="02010609060101010101" charset="-122"/>
                <a:ea typeface="黑体" panose="02010609060101010101" charset="-122"/>
              </a:rPr>
              <a:t>D</a:t>
            </a:r>
            <a:endParaRPr lang="en-US" altLang="zh-CN" sz="6000" b="1">
              <a:solidFill>
                <a:srgbClr val="FFFF00"/>
              </a:solidFill>
              <a:latin typeface="黑体" panose="02010609060101010101" charset="-122"/>
              <a:ea typeface="黑体" panose="02010609060101010101" charset="-122"/>
            </a:endParaRPr>
          </a:p>
        </p:txBody>
      </p:sp>
      <p:grpSp>
        <p:nvGrpSpPr>
          <p:cNvPr id="33802" name="组合 33801"/>
          <p:cNvGrpSpPr/>
          <p:nvPr/>
        </p:nvGrpSpPr>
        <p:grpSpPr>
          <a:xfrm>
            <a:off x="1676400" y="228600"/>
            <a:ext cx="4419600" cy="1079500"/>
            <a:chOff x="192" y="96"/>
            <a:chExt cx="2784" cy="680"/>
          </a:xfrm>
        </p:grpSpPr>
        <p:pic>
          <p:nvPicPr>
            <p:cNvPr id="33803" name="图片 33802" descr="kuang271"/>
            <p:cNvPicPr>
              <a:picLocks noChangeAspect="1"/>
            </p:cNvPicPr>
            <p:nvPr/>
          </p:nvPicPr>
          <p:blipFill>
            <a:blip r:embed="rId1">
              <a:clrChange>
                <a:clrFrom>
                  <a:srgbClr val="FFFFFF"/>
                </a:clrFrom>
                <a:clrTo>
                  <a:srgbClr val="FFFFFF">
                    <a:alpha val="0"/>
                  </a:srgbClr>
                </a:clrTo>
              </a:clrChange>
            </a:blip>
            <a:stretch>
              <a:fillRect/>
            </a:stretch>
          </p:blipFill>
          <p:spPr>
            <a:xfrm>
              <a:off x="192" y="96"/>
              <a:ext cx="2784" cy="680"/>
            </a:xfrm>
            <a:prstGeom prst="rect">
              <a:avLst/>
            </a:prstGeom>
            <a:noFill/>
            <a:ln w="9525">
              <a:noFill/>
            </a:ln>
          </p:spPr>
        </p:pic>
        <p:sp>
          <p:nvSpPr>
            <p:cNvPr id="33804" name="文本框 33803"/>
            <p:cNvSpPr txBox="1"/>
            <p:nvPr/>
          </p:nvSpPr>
          <p:spPr>
            <a:xfrm>
              <a:off x="358" y="144"/>
              <a:ext cx="2234" cy="484"/>
            </a:xfrm>
            <a:prstGeom prst="rect">
              <a:avLst/>
            </a:prstGeom>
            <a:noFill/>
            <a:ln w="9525">
              <a:noFill/>
            </a:ln>
          </p:spPr>
          <p:txBody>
            <a:bodyPr>
              <a:spAutoFit/>
            </a:bodyPr>
            <a:p>
              <a:pPr algn="ctr">
                <a:spcBef>
                  <a:spcPct val="50000"/>
                </a:spcBef>
              </a:pPr>
              <a:r>
                <a:rPr lang="zh-CN" altLang="en-US" sz="3600" b="1" dirty="0">
                  <a:solidFill>
                    <a:schemeClr val="bg1"/>
                  </a:solidFill>
                  <a:latin typeface="黑体" panose="02010609060101010101" charset="-122"/>
                  <a:ea typeface="黑体" panose="02010609060101010101" charset="-122"/>
                </a:rPr>
                <a:t>当堂检测 </a:t>
              </a:r>
              <a:r>
                <a:rPr lang="zh-CN" altLang="en-US" sz="4400" b="1" dirty="0">
                  <a:solidFill>
                    <a:schemeClr val="bg1"/>
                  </a:solidFill>
                  <a:latin typeface="黑体" panose="02010609060101010101" charset="-122"/>
                  <a:ea typeface="黑体" panose="02010609060101010101" charset="-122"/>
                </a:rPr>
                <a:t>　</a:t>
              </a:r>
              <a:endParaRPr lang="zh-CN" altLang="en-US" sz="4400" b="1" dirty="0">
                <a:solidFill>
                  <a:schemeClr val="bg1"/>
                </a:solidFill>
                <a:latin typeface="黑体" panose="02010609060101010101" charset="-122"/>
                <a:ea typeface="黑体" panose="0201060906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8"/>
                                        </p:tgtEl>
                                        <p:attrNameLst>
                                          <p:attrName>style.visibility</p:attrName>
                                        </p:attrNameLst>
                                      </p:cBhvr>
                                      <p:to>
                                        <p:strVal val="visible"/>
                                      </p:to>
                                    </p:set>
                                    <p:anim calcmode="lin" valueType="num">
                                      <p:cBhvr additive="base">
                                        <p:cTn id="7" dur="500" fill="hold"/>
                                        <p:tgtEl>
                                          <p:spTgt spid="33798"/>
                                        </p:tgtEl>
                                        <p:attrNameLst>
                                          <p:attrName>ppt_x</p:attrName>
                                        </p:attrNameLst>
                                      </p:cBhvr>
                                      <p:tavLst>
                                        <p:tav tm="0">
                                          <p:val>
                                            <p:strVal val="#ppt_x"/>
                                          </p:val>
                                        </p:tav>
                                        <p:tav tm="100000">
                                          <p:val>
                                            <p:strVal val="#ppt_x"/>
                                          </p:val>
                                        </p:tav>
                                      </p:tavLst>
                                    </p:anim>
                                    <p:anim calcmode="lin" valueType="num">
                                      <p:cBhvr additive="base">
                                        <p:cTn id="8" dur="500" fill="hold"/>
                                        <p:tgtEl>
                                          <p:spTgt spid="337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ang="2700000" scaled="0"/>
        </a:gradFill>
        <a:effectLst/>
      </p:bgPr>
    </p:bg>
    <p:spTree>
      <p:nvGrpSpPr>
        <p:cNvPr id="1" name=""/>
        <p:cNvGrpSpPr/>
        <p:nvPr/>
      </p:nvGrpSpPr>
      <p:grpSpPr/>
      <p:sp>
        <p:nvSpPr>
          <p:cNvPr id="34818" name="文本框 34817"/>
          <p:cNvSpPr txBox="1"/>
          <p:nvPr/>
        </p:nvSpPr>
        <p:spPr>
          <a:xfrm>
            <a:off x="2133600" y="1524000"/>
            <a:ext cx="8001000" cy="3969385"/>
          </a:xfrm>
          <a:prstGeom prst="rect">
            <a:avLst/>
          </a:prstGeom>
          <a:noFill/>
          <a:ln w="9525">
            <a:noFill/>
          </a:ln>
        </p:spPr>
        <p:txBody>
          <a:bodyPr>
            <a:spAutoFit/>
          </a:bodyPr>
          <a:p>
            <a:r>
              <a:rPr lang="en-US" altLang="zh-CN" sz="2800" b="1" dirty="0">
                <a:solidFill>
                  <a:schemeClr val="bg1"/>
                </a:solidFill>
                <a:latin typeface="黑体" panose="02010609060101010101" charset="-122"/>
                <a:ea typeface="黑体" panose="02010609060101010101" charset="-122"/>
              </a:rPr>
              <a:t>2</a:t>
            </a:r>
            <a:r>
              <a:rPr lang="zh-CN" altLang="en-US" sz="2800" b="1" dirty="0">
                <a:solidFill>
                  <a:schemeClr val="bg1"/>
                </a:solidFill>
                <a:latin typeface="黑体" panose="02010609060101010101" charset="-122"/>
                <a:ea typeface="黑体" panose="02010609060101010101" charset="-122"/>
              </a:rPr>
              <a:t>、安妮女王没有子嗣，她去世后王位就要复归詹姆士二世及其世系，“光荣革命”的成果将要功亏一篑。因此，</a:t>
            </a:r>
            <a:r>
              <a:rPr lang="en-US" altLang="zh-CN" sz="2800" b="1" dirty="0">
                <a:solidFill>
                  <a:srgbClr val="FFFF00"/>
                </a:solidFill>
                <a:latin typeface="黑体" panose="02010609060101010101" charset="-122"/>
                <a:ea typeface="黑体" panose="02010609060101010101" charset="-122"/>
              </a:rPr>
              <a:t>1701</a:t>
            </a:r>
            <a:r>
              <a:rPr lang="zh-CN" altLang="en-US" sz="2800" b="1" dirty="0">
                <a:solidFill>
                  <a:srgbClr val="FFFF00"/>
                </a:solidFill>
                <a:latin typeface="黑体" panose="02010609060101010101" charset="-122"/>
                <a:ea typeface="黑体" panose="02010609060101010101" charset="-122"/>
              </a:rPr>
              <a:t>年英国通过法律规定</a:t>
            </a:r>
            <a:r>
              <a:rPr lang="zh-CN" altLang="en-US" sz="2800" b="1" dirty="0">
                <a:solidFill>
                  <a:schemeClr val="bg1"/>
                </a:solidFill>
                <a:latin typeface="黑体" panose="02010609060101010101" charset="-122"/>
                <a:ea typeface="黑体" panose="02010609060101010101" charset="-122"/>
              </a:rPr>
              <a:t>，安妮女王去世后王位将转入詹姆士二世的德意志表亲索菲亚手中。此举体现了英国政体的</a:t>
            </a:r>
            <a:r>
              <a:rPr lang="zh-CN" altLang="en-US" sz="2800" b="1" dirty="0">
                <a:solidFill>
                  <a:srgbClr val="FFFF00"/>
                </a:solidFill>
                <a:latin typeface="黑体" panose="02010609060101010101" charset="-122"/>
                <a:ea typeface="黑体" panose="02010609060101010101" charset="-122"/>
              </a:rPr>
              <a:t>本质特点</a:t>
            </a:r>
            <a:r>
              <a:rPr lang="zh-CN" altLang="en-US" sz="2800" b="1" dirty="0">
                <a:solidFill>
                  <a:schemeClr val="bg1"/>
                </a:solidFill>
                <a:latin typeface="黑体" panose="02010609060101010101" charset="-122"/>
                <a:ea typeface="黑体" panose="02010609060101010101" charset="-122"/>
              </a:rPr>
              <a:t>是</a:t>
            </a:r>
            <a:endParaRPr lang="zh-CN" altLang="en-US" sz="2800" b="1" dirty="0">
              <a:solidFill>
                <a:schemeClr val="bg1"/>
              </a:solidFill>
              <a:latin typeface="黑体" panose="02010609060101010101" charset="-122"/>
              <a:ea typeface="黑体" panose="02010609060101010101" charset="-122"/>
            </a:endParaRPr>
          </a:p>
          <a:p>
            <a:r>
              <a:rPr lang="en-US" altLang="zh-CN" sz="2800" b="1" dirty="0">
                <a:solidFill>
                  <a:schemeClr val="bg1"/>
                </a:solidFill>
                <a:latin typeface="黑体" panose="02010609060101010101" charset="-122"/>
                <a:ea typeface="黑体" panose="02010609060101010101" charset="-122"/>
              </a:rPr>
              <a:t>A</a:t>
            </a:r>
            <a:r>
              <a:rPr lang="zh-CN" altLang="en-US" sz="2800" b="1" dirty="0">
                <a:solidFill>
                  <a:schemeClr val="bg1"/>
                </a:solidFill>
                <a:latin typeface="黑体" panose="02010609060101010101" charset="-122"/>
                <a:ea typeface="黑体" panose="02010609060101010101" charset="-122"/>
              </a:rPr>
              <a:t>、以和平方式过渡政权</a:t>
            </a:r>
            <a:endParaRPr lang="zh-CN" altLang="en-US" sz="2800" b="1" dirty="0">
              <a:solidFill>
                <a:schemeClr val="bg1"/>
              </a:solidFill>
              <a:latin typeface="黑体" panose="02010609060101010101" charset="-122"/>
              <a:ea typeface="黑体" panose="02010609060101010101" charset="-122"/>
            </a:endParaRPr>
          </a:p>
          <a:p>
            <a:r>
              <a:rPr lang="en-US" altLang="zh-CN" sz="2800" b="1" dirty="0">
                <a:solidFill>
                  <a:schemeClr val="bg1"/>
                </a:solidFill>
                <a:latin typeface="黑体" panose="02010609060101010101" charset="-122"/>
                <a:ea typeface="黑体" panose="02010609060101010101" charset="-122"/>
              </a:rPr>
              <a:t>B</a:t>
            </a:r>
            <a:r>
              <a:rPr lang="zh-CN" altLang="en-US" sz="2800" b="1" dirty="0">
                <a:solidFill>
                  <a:schemeClr val="bg1"/>
                </a:solidFill>
                <a:latin typeface="黑体" panose="02010609060101010101" charset="-122"/>
                <a:ea typeface="黑体" panose="02010609060101010101" charset="-122"/>
              </a:rPr>
              <a:t>、完善王位继承制度</a:t>
            </a:r>
            <a:endParaRPr lang="zh-CN" altLang="en-US" sz="2800" b="1" dirty="0">
              <a:solidFill>
                <a:schemeClr val="bg1"/>
              </a:solidFill>
              <a:latin typeface="黑体" panose="02010609060101010101" charset="-122"/>
              <a:ea typeface="黑体" panose="02010609060101010101" charset="-122"/>
            </a:endParaRPr>
          </a:p>
          <a:p>
            <a:r>
              <a:rPr lang="en-US" altLang="zh-CN" sz="2800" b="1" dirty="0">
                <a:solidFill>
                  <a:schemeClr val="bg1"/>
                </a:solidFill>
                <a:latin typeface="黑体" panose="02010609060101010101" charset="-122"/>
                <a:ea typeface="黑体" panose="02010609060101010101" charset="-122"/>
              </a:rPr>
              <a:t>C</a:t>
            </a:r>
            <a:r>
              <a:rPr lang="zh-CN" altLang="en-US" sz="2800" b="1" dirty="0">
                <a:solidFill>
                  <a:schemeClr val="bg1"/>
                </a:solidFill>
                <a:latin typeface="黑体" panose="02010609060101010101" charset="-122"/>
                <a:ea typeface="黑体" panose="02010609060101010101" charset="-122"/>
              </a:rPr>
              <a:t>、深受欧洲大陆王室影响</a:t>
            </a:r>
            <a:endParaRPr lang="zh-CN" altLang="en-US" sz="2800" b="1" dirty="0">
              <a:solidFill>
                <a:schemeClr val="bg1"/>
              </a:solidFill>
              <a:latin typeface="黑体" panose="02010609060101010101" charset="-122"/>
              <a:ea typeface="黑体" panose="02010609060101010101" charset="-122"/>
            </a:endParaRPr>
          </a:p>
          <a:p>
            <a:r>
              <a:rPr lang="en-US" altLang="zh-CN" sz="2800" b="1" dirty="0">
                <a:solidFill>
                  <a:schemeClr val="bg1"/>
                </a:solidFill>
                <a:latin typeface="黑体" panose="02010609060101010101" charset="-122"/>
                <a:ea typeface="黑体" panose="02010609060101010101" charset="-122"/>
              </a:rPr>
              <a:t>D</a:t>
            </a:r>
            <a:r>
              <a:rPr lang="zh-CN" altLang="en-US" sz="2800" b="1" dirty="0">
                <a:solidFill>
                  <a:schemeClr val="bg1"/>
                </a:solidFill>
                <a:latin typeface="黑体" panose="02010609060101010101" charset="-122"/>
                <a:ea typeface="黑体" panose="02010609060101010101" charset="-122"/>
              </a:rPr>
              <a:t>、议会权力高于王权</a:t>
            </a:r>
            <a:endParaRPr lang="zh-CN" altLang="en-US" sz="2800" b="1" dirty="0">
              <a:solidFill>
                <a:schemeClr val="bg1"/>
              </a:solidFill>
              <a:latin typeface="黑体" panose="02010609060101010101" charset="-122"/>
              <a:ea typeface="黑体" panose="02010609060101010101" charset="-122"/>
            </a:endParaRPr>
          </a:p>
        </p:txBody>
      </p:sp>
      <p:sp>
        <p:nvSpPr>
          <p:cNvPr id="34821" name="矩形 34820"/>
          <p:cNvSpPr/>
          <p:nvPr/>
        </p:nvSpPr>
        <p:spPr>
          <a:xfrm>
            <a:off x="7924800" y="3519488"/>
            <a:ext cx="567055" cy="1014730"/>
          </a:xfrm>
          <a:prstGeom prst="rect">
            <a:avLst/>
          </a:prstGeom>
          <a:noFill/>
          <a:ln w="9525">
            <a:noFill/>
          </a:ln>
        </p:spPr>
        <p:txBody>
          <a:bodyPr wrap="none" anchor="t">
            <a:spAutoFit/>
          </a:bodyPr>
          <a:p>
            <a:r>
              <a:rPr lang="en-US" altLang="zh-CN" sz="6000" b="1">
                <a:solidFill>
                  <a:srgbClr val="FFFF00"/>
                </a:solidFill>
                <a:latin typeface="黑体" panose="02010609060101010101" charset="-122"/>
                <a:ea typeface="黑体" panose="02010609060101010101" charset="-122"/>
              </a:rPr>
              <a:t>D</a:t>
            </a:r>
            <a:endParaRPr lang="en-US" altLang="zh-CN" sz="6000" b="1">
              <a:solidFill>
                <a:srgbClr val="FFFF00"/>
              </a:solidFill>
              <a:latin typeface="黑体" panose="02010609060101010101" charset="-122"/>
              <a:ea typeface="黑体" panose="02010609060101010101" charset="-122"/>
            </a:endParaRPr>
          </a:p>
        </p:txBody>
      </p:sp>
      <p:grpSp>
        <p:nvGrpSpPr>
          <p:cNvPr id="34822" name="组合 34821"/>
          <p:cNvGrpSpPr/>
          <p:nvPr/>
        </p:nvGrpSpPr>
        <p:grpSpPr>
          <a:xfrm>
            <a:off x="1676400" y="228600"/>
            <a:ext cx="4419600" cy="1079500"/>
            <a:chOff x="192" y="96"/>
            <a:chExt cx="2784" cy="680"/>
          </a:xfrm>
        </p:grpSpPr>
        <p:pic>
          <p:nvPicPr>
            <p:cNvPr id="34823" name="图片 34822" descr="kuang271"/>
            <p:cNvPicPr>
              <a:picLocks noChangeAspect="1"/>
            </p:cNvPicPr>
            <p:nvPr/>
          </p:nvPicPr>
          <p:blipFill>
            <a:blip r:embed="rId1">
              <a:clrChange>
                <a:clrFrom>
                  <a:srgbClr val="FFFFFF"/>
                </a:clrFrom>
                <a:clrTo>
                  <a:srgbClr val="FFFFFF">
                    <a:alpha val="0"/>
                  </a:srgbClr>
                </a:clrTo>
              </a:clrChange>
            </a:blip>
            <a:stretch>
              <a:fillRect/>
            </a:stretch>
          </p:blipFill>
          <p:spPr>
            <a:xfrm>
              <a:off x="192" y="96"/>
              <a:ext cx="2784" cy="680"/>
            </a:xfrm>
            <a:prstGeom prst="rect">
              <a:avLst/>
            </a:prstGeom>
            <a:noFill/>
            <a:ln w="9525">
              <a:noFill/>
            </a:ln>
          </p:spPr>
        </p:pic>
        <p:sp>
          <p:nvSpPr>
            <p:cNvPr id="34824" name="文本框 34823"/>
            <p:cNvSpPr txBox="1"/>
            <p:nvPr/>
          </p:nvSpPr>
          <p:spPr>
            <a:xfrm>
              <a:off x="358" y="144"/>
              <a:ext cx="2234" cy="484"/>
            </a:xfrm>
            <a:prstGeom prst="rect">
              <a:avLst/>
            </a:prstGeom>
            <a:noFill/>
            <a:ln w="9525">
              <a:noFill/>
            </a:ln>
          </p:spPr>
          <p:txBody>
            <a:bodyPr>
              <a:spAutoFit/>
            </a:bodyPr>
            <a:p>
              <a:pPr algn="ctr">
                <a:spcBef>
                  <a:spcPct val="50000"/>
                </a:spcBef>
              </a:pPr>
              <a:r>
                <a:rPr lang="zh-CN" altLang="en-US" sz="3600" b="1" dirty="0">
                  <a:solidFill>
                    <a:schemeClr val="bg1"/>
                  </a:solidFill>
                  <a:latin typeface="黑体" panose="02010609060101010101" charset="-122"/>
                  <a:ea typeface="黑体" panose="02010609060101010101" charset="-122"/>
                </a:rPr>
                <a:t>当堂检测 </a:t>
              </a:r>
              <a:r>
                <a:rPr lang="zh-CN" altLang="en-US" sz="4400" b="1" dirty="0">
                  <a:solidFill>
                    <a:schemeClr val="bg1"/>
                  </a:solidFill>
                  <a:latin typeface="黑体" panose="02010609060101010101" charset="-122"/>
                  <a:ea typeface="黑体" panose="02010609060101010101" charset="-122"/>
                </a:rPr>
                <a:t>　</a:t>
              </a:r>
              <a:endParaRPr lang="zh-CN" altLang="en-US" sz="4400" b="1" dirty="0">
                <a:solidFill>
                  <a:schemeClr val="bg1"/>
                </a:solidFill>
                <a:latin typeface="黑体" panose="02010609060101010101" charset="-122"/>
                <a:ea typeface="黑体" panose="0201060906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additive="base">
                                        <p:cTn id="7" dur="500" fill="hold"/>
                                        <p:tgtEl>
                                          <p:spTgt spid="34821"/>
                                        </p:tgtEl>
                                        <p:attrNameLst>
                                          <p:attrName>ppt_x</p:attrName>
                                        </p:attrNameLst>
                                      </p:cBhvr>
                                      <p:tavLst>
                                        <p:tav tm="0">
                                          <p:val>
                                            <p:strVal val="#ppt_x"/>
                                          </p:val>
                                        </p:tav>
                                        <p:tav tm="100000">
                                          <p:val>
                                            <p:strVal val="#ppt_x"/>
                                          </p:val>
                                        </p:tav>
                                      </p:tavLst>
                                    </p:anim>
                                    <p:anim calcmode="lin" valueType="num">
                                      <p:cBhvr additive="base">
                                        <p:cTn id="8" dur="500" fill="hold"/>
                                        <p:tgtEl>
                                          <p:spTgt spid="348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p:sp>
        <p:nvSpPr>
          <p:cNvPr id="5122" name="Rectangle 3"/>
          <p:cNvSpPr txBox="1"/>
          <p:nvPr/>
        </p:nvSpPr>
        <p:spPr>
          <a:xfrm>
            <a:off x="-62865" y="-85725"/>
            <a:ext cx="11429365" cy="2075180"/>
          </a:xfrm>
          <a:prstGeom prst="rect">
            <a:avLst/>
          </a:prstGeom>
          <a:noFill/>
          <a:ln w="9525">
            <a:noFill/>
          </a:ln>
        </p:spPr>
        <p:txBody>
          <a:bodyPr/>
          <a:p>
            <a:pPr marL="342900" indent="-342900">
              <a:spcBef>
                <a:spcPct val="20000"/>
              </a:spcBef>
              <a:buClr>
                <a:schemeClr val="tx1"/>
              </a:buClr>
            </a:pPr>
            <a:r>
              <a:rPr lang="zh-CN" altLang="en-US" sz="5400" b="1" dirty="0">
                <a:latin typeface="宋体" panose="02010600030101010101" pitchFamily="2" charset="-122"/>
                <a:ea typeface="黑体" panose="02010609060101010101" charset="-122"/>
              </a:rPr>
              <a:t>第</a:t>
            </a:r>
            <a:r>
              <a:rPr lang="en-US" altLang="zh-CN" sz="5400" b="1" dirty="0">
                <a:latin typeface="宋体" panose="02010600030101010101" pitchFamily="2" charset="-122"/>
                <a:ea typeface="黑体" panose="02010609060101010101" charset="-122"/>
              </a:rPr>
              <a:t>7</a:t>
            </a:r>
            <a:r>
              <a:rPr lang="zh-CN" altLang="en-US" sz="5400" b="1" dirty="0">
                <a:latin typeface="宋体" panose="02010600030101010101" pitchFamily="2" charset="-122"/>
                <a:ea typeface="黑体" panose="02010609060101010101" charset="-122"/>
              </a:rPr>
              <a:t>课     </a:t>
            </a:r>
            <a:endParaRPr lang="zh-CN" altLang="en-US" sz="5400" b="1" dirty="0">
              <a:latin typeface="宋体" panose="02010600030101010101" pitchFamily="2" charset="-122"/>
              <a:ea typeface="黑体" panose="02010609060101010101" charset="-122"/>
            </a:endParaRPr>
          </a:p>
          <a:p>
            <a:pPr marL="342900" indent="-342900">
              <a:spcBef>
                <a:spcPct val="20000"/>
              </a:spcBef>
              <a:buClr>
                <a:schemeClr val="tx1"/>
              </a:buClr>
            </a:pPr>
            <a:r>
              <a:rPr lang="zh-CN" altLang="en-US" sz="5400" b="1" dirty="0">
                <a:latin typeface="宋体" panose="02010600030101010101" pitchFamily="2" charset="-122"/>
                <a:ea typeface="华文行楷" panose="02010800040101010101" charset="-122"/>
              </a:rPr>
              <a:t>      </a:t>
            </a:r>
            <a:r>
              <a:rPr lang="zh-CN" altLang="en-US" sz="6000" b="1" dirty="0">
                <a:latin typeface="宋体" panose="02010600030101010101" pitchFamily="2" charset="-122"/>
                <a:ea typeface="华文行楷" panose="02010800040101010101" charset="-122"/>
              </a:rPr>
              <a:t>英国</a:t>
            </a:r>
            <a:r>
              <a:rPr lang="zh-CN" altLang="en-US" sz="6000" b="1" dirty="0">
                <a:solidFill>
                  <a:srgbClr val="0000FF"/>
                </a:solidFill>
                <a:latin typeface="宋体" panose="02010600030101010101" pitchFamily="2" charset="-122"/>
                <a:ea typeface="华文行楷" panose="02010800040101010101" charset="-122"/>
              </a:rPr>
              <a:t>君主立宪制</a:t>
            </a:r>
            <a:r>
              <a:rPr lang="zh-CN" altLang="en-US" sz="6000" b="1" dirty="0">
                <a:latin typeface="宋体" panose="02010600030101010101" pitchFamily="2" charset="-122"/>
                <a:ea typeface="华文行楷" panose="02010800040101010101" charset="-122"/>
              </a:rPr>
              <a:t>的建立</a:t>
            </a:r>
            <a:endParaRPr lang="zh-CN" altLang="en-US" sz="6000" b="1" dirty="0">
              <a:latin typeface="宋体" panose="02010600030101010101" pitchFamily="2" charset="-122"/>
              <a:ea typeface="华文行楷" panose="02010800040101010101" charset="-122"/>
            </a:endParaRPr>
          </a:p>
        </p:txBody>
      </p:sp>
      <p:pic>
        <p:nvPicPr>
          <p:cNvPr id="5123" name="图片 8194" descr="b5aa52c1d7ee6a1e648d531e45f7e656"/>
          <p:cNvPicPr>
            <a:picLocks noChangeAspect="1"/>
          </p:cNvPicPr>
          <p:nvPr/>
        </p:nvPicPr>
        <p:blipFill>
          <a:blip r:embed="rId1"/>
          <a:stretch>
            <a:fillRect/>
          </a:stretch>
        </p:blipFill>
        <p:spPr>
          <a:xfrm>
            <a:off x="1615123" y="2112010"/>
            <a:ext cx="8961437" cy="4730750"/>
          </a:xfrm>
          <a:prstGeom prst="rect">
            <a:avLst/>
          </a:prstGeom>
          <a:noFill/>
          <a:ln w="9525">
            <a:noFill/>
          </a:ln>
        </p:spPr>
      </p:pic>
      <p:sp>
        <p:nvSpPr>
          <p:cNvPr id="7190" name="文本框 7189"/>
          <p:cNvSpPr txBox="1"/>
          <p:nvPr/>
        </p:nvSpPr>
        <p:spPr>
          <a:xfrm>
            <a:off x="1615440" y="2362200"/>
            <a:ext cx="9108440" cy="583565"/>
          </a:xfrm>
          <a:prstGeom prst="rect">
            <a:avLst/>
          </a:prstGeom>
          <a:solidFill>
            <a:srgbClr val="FFC000"/>
          </a:solidFill>
          <a:ln w="9525">
            <a:noFill/>
          </a:ln>
        </p:spPr>
        <p:txBody>
          <a:bodyPr wrap="square">
            <a:spAutoFit/>
          </a:bodyPr>
          <a:p>
            <a:pPr marL="342900" indent="-342900">
              <a:spcBef>
                <a:spcPct val="50000"/>
              </a:spcBef>
              <a:buClr>
                <a:schemeClr val="bg2"/>
              </a:buClr>
              <a:buSzPct val="70000"/>
              <a:buFont typeface="Wingdings" panose="05000000000000000000" pitchFamily="2" charset="2"/>
              <a:buNone/>
            </a:pPr>
            <a:r>
              <a:rPr lang="zh-CN" altLang="en-US" sz="3200" b="1">
                <a:solidFill>
                  <a:schemeClr val="tx1"/>
                </a:solidFill>
                <a:uFillTx/>
                <a:latin typeface="Arial" panose="020B0604020202020204" pitchFamily="34" charset="0"/>
                <a:ea typeface="黑体" panose="02010609060101010101" charset="-122"/>
              </a:rPr>
              <a:t>探究一：英国为什么会建立君主立宪制？</a:t>
            </a:r>
            <a:endParaRPr lang="zh-CN" altLang="en-US" sz="3200" b="1">
              <a:solidFill>
                <a:schemeClr val="tx1"/>
              </a:solidFill>
              <a:uFillTx/>
              <a:latin typeface="Arial" panose="020B0604020202020204" pitchFamily="34" charset="0"/>
              <a:ea typeface="黑体" panose="02010609060101010101" charset="-122"/>
            </a:endParaRPr>
          </a:p>
        </p:txBody>
      </p:sp>
      <p:sp>
        <p:nvSpPr>
          <p:cNvPr id="7191" name="文本框 7190"/>
          <p:cNvSpPr txBox="1"/>
          <p:nvPr/>
        </p:nvSpPr>
        <p:spPr>
          <a:xfrm>
            <a:off x="1615440" y="3406140"/>
            <a:ext cx="9357995" cy="583565"/>
          </a:xfrm>
          <a:prstGeom prst="rect">
            <a:avLst/>
          </a:prstGeom>
          <a:solidFill>
            <a:schemeClr val="accent4"/>
          </a:solidFill>
          <a:ln w="9525">
            <a:solidFill>
              <a:srgbClr val="FFC000"/>
            </a:solidFill>
          </a:ln>
        </p:spPr>
        <p:txBody>
          <a:bodyPr wrap="square">
            <a:spAutoFit/>
          </a:bodyPr>
          <a:p>
            <a:pPr marL="342900" indent="-342900">
              <a:spcBef>
                <a:spcPct val="50000"/>
              </a:spcBef>
              <a:buClr>
                <a:schemeClr val="bg2"/>
              </a:buClr>
              <a:buSzPct val="70000"/>
              <a:buFont typeface="Wingdings" panose="05000000000000000000" pitchFamily="2" charset="2"/>
              <a:buNone/>
            </a:pPr>
            <a:r>
              <a:rPr lang="zh-CN" altLang="en-US" sz="3200" b="1" dirty="0">
                <a:solidFill>
                  <a:schemeClr val="tx1"/>
                </a:solidFill>
                <a:uFillTx/>
                <a:latin typeface="Arial" panose="020B0604020202020204" pitchFamily="34" charset="0"/>
                <a:ea typeface="黑体" panose="02010609060101010101" charset="-122"/>
              </a:rPr>
              <a:t>探究二：英国君主立宪制是怎样建立并发展完善</a:t>
            </a:r>
            <a:r>
              <a:rPr lang="zh-CN" altLang="en-US" sz="3200" b="1">
                <a:solidFill>
                  <a:schemeClr val="tx1"/>
                </a:solidFill>
                <a:uFillTx/>
                <a:latin typeface="Arial" panose="020B0604020202020204" pitchFamily="34" charset="0"/>
                <a:ea typeface="黑体" panose="02010609060101010101" charset="-122"/>
              </a:rPr>
              <a:t>的？</a:t>
            </a:r>
            <a:endParaRPr lang="zh-CN" altLang="en-US" sz="3200" b="1">
              <a:solidFill>
                <a:schemeClr val="tx1"/>
              </a:solidFill>
              <a:uFillTx/>
              <a:latin typeface="Arial" panose="020B0604020202020204" pitchFamily="34" charset="0"/>
              <a:ea typeface="黑体" panose="02010609060101010101" charset="-122"/>
            </a:endParaRPr>
          </a:p>
        </p:txBody>
      </p:sp>
      <p:sp>
        <p:nvSpPr>
          <p:cNvPr id="7189" name="文本框 7188"/>
          <p:cNvSpPr txBox="1"/>
          <p:nvPr/>
        </p:nvSpPr>
        <p:spPr>
          <a:xfrm>
            <a:off x="1615440" y="4450080"/>
            <a:ext cx="8961120" cy="583565"/>
          </a:xfrm>
          <a:prstGeom prst="rect">
            <a:avLst/>
          </a:prstGeom>
          <a:solidFill>
            <a:schemeClr val="accent4"/>
          </a:solidFill>
          <a:ln w="9525">
            <a:noFill/>
          </a:ln>
        </p:spPr>
        <p:txBody>
          <a:bodyPr wrap="square">
            <a:spAutoFit/>
          </a:bodyPr>
          <a:p>
            <a:pPr marL="342900" indent="-342900">
              <a:spcBef>
                <a:spcPct val="50000"/>
              </a:spcBef>
              <a:buClr>
                <a:schemeClr val="bg2"/>
              </a:buClr>
              <a:buSzPct val="70000"/>
              <a:buFont typeface="Wingdings" panose="05000000000000000000" pitchFamily="2" charset="2"/>
              <a:buNone/>
            </a:pPr>
            <a:r>
              <a:rPr lang="zh-CN" altLang="en-US" sz="3200" b="1" dirty="0">
                <a:solidFill>
                  <a:schemeClr val="tx1"/>
                </a:solidFill>
                <a:uFillTx/>
                <a:latin typeface="Arial" panose="020B0604020202020204" pitchFamily="34" charset="0"/>
                <a:ea typeface="黑体" panose="02010609060101010101" charset="-122"/>
              </a:rPr>
              <a:t>探究三：英国君主立宪制的特点和意义</a:t>
            </a:r>
            <a:r>
              <a:rPr lang="zh-CN" altLang="en-US" sz="3200" b="1">
                <a:solidFill>
                  <a:schemeClr val="tx1"/>
                </a:solidFill>
                <a:uFillTx/>
                <a:latin typeface="Arial" panose="020B0604020202020204" pitchFamily="34" charset="0"/>
                <a:ea typeface="黑体" panose="02010609060101010101" charset="-122"/>
              </a:rPr>
              <a:t>。</a:t>
            </a:r>
            <a:endParaRPr lang="zh-CN" altLang="en-US" sz="3200" b="1">
              <a:solidFill>
                <a:schemeClr val="tx1"/>
              </a:solidFill>
              <a:uFillTx/>
              <a:latin typeface="Arial" panose="020B0604020202020204" pitchFamily="34"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90"/>
                                        </p:tgtEl>
                                        <p:attrNameLst>
                                          <p:attrName>style.visibility</p:attrName>
                                        </p:attrNameLst>
                                      </p:cBhvr>
                                      <p:to>
                                        <p:strVal val="visible"/>
                                      </p:to>
                                    </p:set>
                                    <p:anim calcmode="lin" valueType="num">
                                      <p:cBhvr additive="base">
                                        <p:cTn id="7" dur="500" fill="hold"/>
                                        <p:tgtEl>
                                          <p:spTgt spid="7190"/>
                                        </p:tgtEl>
                                        <p:attrNameLst>
                                          <p:attrName>ppt_x</p:attrName>
                                        </p:attrNameLst>
                                      </p:cBhvr>
                                      <p:tavLst>
                                        <p:tav tm="0">
                                          <p:val>
                                            <p:strVal val="#ppt_x"/>
                                          </p:val>
                                        </p:tav>
                                        <p:tav tm="100000">
                                          <p:val>
                                            <p:strVal val="#ppt_x"/>
                                          </p:val>
                                        </p:tav>
                                      </p:tavLst>
                                    </p:anim>
                                    <p:anim calcmode="lin" valueType="num">
                                      <p:cBhvr additive="base">
                                        <p:cTn id="8" dur="500" fill="hold"/>
                                        <p:tgtEl>
                                          <p:spTgt spid="719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191"/>
                                        </p:tgtEl>
                                        <p:attrNameLst>
                                          <p:attrName>style.visibility</p:attrName>
                                        </p:attrNameLst>
                                      </p:cBhvr>
                                      <p:to>
                                        <p:strVal val="visible"/>
                                      </p:to>
                                    </p:set>
                                    <p:anim calcmode="lin" valueType="num">
                                      <p:cBhvr additive="base">
                                        <p:cTn id="11" dur="500" fill="hold"/>
                                        <p:tgtEl>
                                          <p:spTgt spid="7191"/>
                                        </p:tgtEl>
                                        <p:attrNameLst>
                                          <p:attrName>ppt_x</p:attrName>
                                        </p:attrNameLst>
                                      </p:cBhvr>
                                      <p:tavLst>
                                        <p:tav tm="0">
                                          <p:val>
                                            <p:strVal val="#ppt_x"/>
                                          </p:val>
                                        </p:tav>
                                        <p:tav tm="100000">
                                          <p:val>
                                            <p:strVal val="#ppt_x"/>
                                          </p:val>
                                        </p:tav>
                                      </p:tavLst>
                                    </p:anim>
                                    <p:anim calcmode="lin" valueType="num">
                                      <p:cBhvr additive="base">
                                        <p:cTn id="12" dur="500" fill="hold"/>
                                        <p:tgtEl>
                                          <p:spTgt spid="719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189"/>
                                        </p:tgtEl>
                                        <p:attrNameLst>
                                          <p:attrName>style.visibility</p:attrName>
                                        </p:attrNameLst>
                                      </p:cBhvr>
                                      <p:to>
                                        <p:strVal val="visible"/>
                                      </p:to>
                                    </p:set>
                                    <p:anim calcmode="lin" valueType="num">
                                      <p:cBhvr additive="base">
                                        <p:cTn id="15" dur="500" fill="hold"/>
                                        <p:tgtEl>
                                          <p:spTgt spid="7189"/>
                                        </p:tgtEl>
                                        <p:attrNameLst>
                                          <p:attrName>ppt_x</p:attrName>
                                        </p:attrNameLst>
                                      </p:cBhvr>
                                      <p:tavLst>
                                        <p:tav tm="0">
                                          <p:val>
                                            <p:strVal val="#ppt_x"/>
                                          </p:val>
                                        </p:tav>
                                        <p:tav tm="100000">
                                          <p:val>
                                            <p:strVal val="#ppt_x"/>
                                          </p:val>
                                        </p:tav>
                                      </p:tavLst>
                                    </p:anim>
                                    <p:anim calcmode="lin" valueType="num">
                                      <p:cBhvr additive="base">
                                        <p:cTn id="16" dur="500" fill="hold"/>
                                        <p:tgtEl>
                                          <p:spTgt spid="71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0" grpId="0" bldLvl="0" animBg="1"/>
      <p:bldP spid="7191" grpId="0" bldLvl="0" animBg="1"/>
      <p:bldP spid="7189"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100000">
              <a:srgbClr val="401A5D"/>
            </a:gs>
          </a:gsLst>
          <a:lin ang="5400000" scaled="0"/>
        </a:gradFill>
        <a:effectLst/>
      </p:bgPr>
    </p:bg>
    <p:spTree>
      <p:nvGrpSpPr>
        <p:cNvPr id="1" name=""/>
        <p:cNvGrpSpPr/>
        <p:nvPr/>
      </p:nvGrpSpPr>
      <p:grpSpPr/>
      <p:sp>
        <p:nvSpPr>
          <p:cNvPr id="11269" name="文本框 11268"/>
          <p:cNvSpPr txBox="1"/>
          <p:nvPr/>
        </p:nvSpPr>
        <p:spPr>
          <a:xfrm>
            <a:off x="4038600" y="3968750"/>
            <a:ext cx="2514600" cy="460375"/>
          </a:xfrm>
          <a:prstGeom prst="rect">
            <a:avLst/>
          </a:prstGeom>
          <a:noFill/>
          <a:ln w="9525">
            <a:noFill/>
          </a:ln>
        </p:spPr>
        <p:txBody>
          <a:bodyPr>
            <a:spAutoFit/>
          </a:bodyPr>
          <a:p>
            <a:r>
              <a:rPr lang="zh-CN" altLang="en-US" sz="2400" b="1" dirty="0">
                <a:solidFill>
                  <a:srgbClr val="FFFF00"/>
                </a:solidFill>
                <a:latin typeface="黑体" panose="02010609060101010101" charset="-122"/>
                <a:ea typeface="黑体" panose="02010609060101010101" charset="-122"/>
              </a:rPr>
              <a:t>（</a:t>
            </a:r>
            <a:r>
              <a:rPr lang="en-US" altLang="zh-CN" sz="2400" b="1" dirty="0">
                <a:solidFill>
                  <a:srgbClr val="FFFF00"/>
                </a:solidFill>
                <a:latin typeface="黑体" panose="02010609060101010101" charset="-122"/>
                <a:ea typeface="黑体" panose="02010609060101010101" charset="-122"/>
              </a:rPr>
              <a:t>1</a:t>
            </a:r>
            <a:r>
              <a:rPr lang="zh-CN" altLang="en-US" sz="2400" b="1" dirty="0">
                <a:solidFill>
                  <a:srgbClr val="FFFF00"/>
                </a:solidFill>
                <a:latin typeface="黑体" panose="02010609060101010101" charset="-122"/>
                <a:ea typeface="黑体" panose="02010609060101010101" charset="-122"/>
              </a:rPr>
              <a:t>）经济基础：</a:t>
            </a:r>
            <a:endParaRPr lang="zh-CN" altLang="en-US" sz="2400" b="1">
              <a:solidFill>
                <a:schemeClr val="bg1"/>
              </a:solidFill>
              <a:latin typeface="黑体" panose="02010609060101010101" charset="-122"/>
              <a:ea typeface="黑体" panose="02010609060101010101" charset="-122"/>
            </a:endParaRPr>
          </a:p>
        </p:txBody>
      </p:sp>
      <p:sp>
        <p:nvSpPr>
          <p:cNvPr id="11273" name="文本框 11272"/>
          <p:cNvSpPr txBox="1"/>
          <p:nvPr/>
        </p:nvSpPr>
        <p:spPr>
          <a:xfrm>
            <a:off x="4038600" y="4806950"/>
            <a:ext cx="2514600" cy="460375"/>
          </a:xfrm>
          <a:prstGeom prst="rect">
            <a:avLst/>
          </a:prstGeom>
          <a:noFill/>
          <a:ln w="9525">
            <a:noFill/>
          </a:ln>
        </p:spPr>
        <p:txBody>
          <a:bodyPr>
            <a:spAutoFit/>
          </a:bodyPr>
          <a:p>
            <a:pPr>
              <a:spcBef>
                <a:spcPct val="50000"/>
              </a:spcBef>
            </a:pPr>
            <a:r>
              <a:rPr lang="zh-CN" altLang="en-US" sz="2400" b="1" dirty="0">
                <a:solidFill>
                  <a:srgbClr val="FFFF00"/>
                </a:solidFill>
                <a:latin typeface="黑体" panose="02010609060101010101" charset="-122"/>
                <a:ea typeface="黑体" panose="02010609060101010101" charset="-122"/>
              </a:rPr>
              <a:t>（</a:t>
            </a:r>
            <a:r>
              <a:rPr lang="en-US" altLang="zh-CN" sz="2400" b="1" dirty="0">
                <a:solidFill>
                  <a:srgbClr val="FFFF00"/>
                </a:solidFill>
                <a:latin typeface="黑体" panose="02010609060101010101" charset="-122"/>
                <a:ea typeface="黑体" panose="02010609060101010101" charset="-122"/>
              </a:rPr>
              <a:t>2</a:t>
            </a:r>
            <a:r>
              <a:rPr lang="zh-CN" altLang="en-US" sz="2400" b="1" dirty="0">
                <a:solidFill>
                  <a:srgbClr val="FFFF00"/>
                </a:solidFill>
                <a:latin typeface="黑体" panose="02010609060101010101" charset="-122"/>
                <a:ea typeface="黑体" panose="02010609060101010101" charset="-122"/>
              </a:rPr>
              <a:t>）政治前提：</a:t>
            </a:r>
            <a:endParaRPr lang="zh-CN" altLang="en-US" sz="2400" b="1">
              <a:solidFill>
                <a:schemeClr val="bg1"/>
              </a:solidFill>
              <a:latin typeface="黑体" panose="02010609060101010101" charset="-122"/>
              <a:ea typeface="黑体" panose="02010609060101010101" charset="-122"/>
            </a:endParaRPr>
          </a:p>
        </p:txBody>
      </p:sp>
      <p:sp>
        <p:nvSpPr>
          <p:cNvPr id="11274" name="文本框 11273"/>
          <p:cNvSpPr txBox="1"/>
          <p:nvPr/>
        </p:nvSpPr>
        <p:spPr>
          <a:xfrm>
            <a:off x="1905000" y="3435350"/>
            <a:ext cx="2779713" cy="460375"/>
          </a:xfrm>
          <a:prstGeom prst="rect">
            <a:avLst/>
          </a:prstGeom>
          <a:noFill/>
          <a:ln w="9525">
            <a:noFill/>
          </a:ln>
        </p:spPr>
        <p:txBody>
          <a:bodyPr>
            <a:spAutoFit/>
          </a:bodyPr>
          <a:p>
            <a:pPr>
              <a:spcBef>
                <a:spcPct val="50000"/>
              </a:spcBef>
            </a:pPr>
            <a:r>
              <a:rPr lang="en-US" altLang="zh-CN" sz="2400" b="1" dirty="0">
                <a:solidFill>
                  <a:srgbClr val="FFFF00"/>
                </a:solidFill>
                <a:latin typeface="黑体" panose="02010609060101010101" charset="-122"/>
                <a:ea typeface="黑体" panose="02010609060101010101" charset="-122"/>
              </a:rPr>
              <a:t>1</a:t>
            </a:r>
            <a:r>
              <a:rPr lang="zh-CN" altLang="en-US" sz="2400" b="1" dirty="0">
                <a:solidFill>
                  <a:srgbClr val="FFFF00"/>
                </a:solidFill>
                <a:latin typeface="黑体" panose="02010609060101010101" charset="-122"/>
                <a:ea typeface="黑体" panose="02010609060101010101" charset="-122"/>
              </a:rPr>
              <a:t>、历史传统：</a:t>
            </a:r>
            <a:endParaRPr lang="zh-CN" altLang="en-US" sz="2400" b="1" dirty="0">
              <a:solidFill>
                <a:schemeClr val="bg1"/>
              </a:solidFill>
              <a:latin typeface="黑体" panose="02010609060101010101" charset="-122"/>
              <a:ea typeface="黑体" panose="02010609060101010101" charset="-122"/>
            </a:endParaRPr>
          </a:p>
        </p:txBody>
      </p:sp>
      <p:sp>
        <p:nvSpPr>
          <p:cNvPr id="11276" name="文本框 11275"/>
          <p:cNvSpPr txBox="1"/>
          <p:nvPr/>
        </p:nvSpPr>
        <p:spPr>
          <a:xfrm>
            <a:off x="1600200" y="0"/>
            <a:ext cx="8534400" cy="583565"/>
          </a:xfrm>
          <a:prstGeom prst="rect">
            <a:avLst/>
          </a:prstGeom>
          <a:noFill/>
          <a:ln w="9525">
            <a:noFill/>
          </a:ln>
        </p:spPr>
        <p:txBody>
          <a:bodyPr>
            <a:spAutoFit/>
          </a:bodyPr>
          <a:p>
            <a:pPr marL="342900" indent="-342900">
              <a:spcBef>
                <a:spcPct val="50000"/>
              </a:spcBef>
              <a:buClr>
                <a:schemeClr val="bg2"/>
              </a:buClr>
              <a:buSzPct val="70000"/>
              <a:buFont typeface="Wingdings" panose="05000000000000000000" pitchFamily="2" charset="2"/>
              <a:buNone/>
            </a:pPr>
            <a:r>
              <a:rPr lang="zh-CN" altLang="en-US" sz="3200" b="1">
                <a:solidFill>
                  <a:schemeClr val="bg1"/>
                </a:solidFill>
                <a:latin typeface="Arial" panose="020B0604020202020204" pitchFamily="34" charset="0"/>
                <a:ea typeface="黑体" panose="02010609060101010101" charset="-122"/>
              </a:rPr>
              <a:t>探究一：英国为什么会建立君主立宪制？</a:t>
            </a:r>
            <a:endParaRPr lang="zh-CN" altLang="en-US" sz="3200" b="1">
              <a:solidFill>
                <a:schemeClr val="bg1"/>
              </a:solidFill>
              <a:latin typeface="Arial" panose="020B0604020202020204" pitchFamily="34" charset="0"/>
              <a:ea typeface="黑体" panose="02010609060101010101" charset="-122"/>
            </a:endParaRPr>
          </a:p>
        </p:txBody>
      </p:sp>
      <p:sp>
        <p:nvSpPr>
          <p:cNvPr id="11282" name="矩形 11281"/>
          <p:cNvSpPr/>
          <p:nvPr/>
        </p:nvSpPr>
        <p:spPr>
          <a:xfrm>
            <a:off x="3962400" y="3435350"/>
            <a:ext cx="6243638" cy="460375"/>
          </a:xfrm>
          <a:prstGeom prst="rect">
            <a:avLst/>
          </a:prstGeom>
          <a:noFill/>
          <a:ln w="9525">
            <a:noFill/>
          </a:ln>
        </p:spPr>
        <p:txBody>
          <a:bodyPr anchor="t">
            <a:spAutoFit/>
          </a:bodyPr>
          <a:p>
            <a:r>
              <a:rPr lang="zh-CN" altLang="en-US" sz="2400" b="1" dirty="0">
                <a:solidFill>
                  <a:schemeClr val="bg1"/>
                </a:solidFill>
                <a:latin typeface="Arial" panose="020B0604020202020204" pitchFamily="34" charset="0"/>
                <a:ea typeface="黑体" panose="02010609060101010101" charset="-122"/>
              </a:rPr>
              <a:t>早期英国议会的存在及其对王权的制约。</a:t>
            </a:r>
            <a:endParaRPr lang="zh-CN" altLang="en-US" sz="2400" b="1" dirty="0">
              <a:solidFill>
                <a:schemeClr val="bg1"/>
              </a:solidFill>
              <a:latin typeface="Arial" panose="020B0604020202020204" pitchFamily="34" charset="0"/>
              <a:ea typeface="黑体" panose="02010609060101010101" charset="-122"/>
            </a:endParaRPr>
          </a:p>
        </p:txBody>
      </p:sp>
      <p:sp>
        <p:nvSpPr>
          <p:cNvPr id="11283" name="矩形 11282"/>
          <p:cNvSpPr/>
          <p:nvPr/>
        </p:nvSpPr>
        <p:spPr>
          <a:xfrm>
            <a:off x="6400800" y="3968750"/>
            <a:ext cx="3057525" cy="460375"/>
          </a:xfrm>
          <a:prstGeom prst="rect">
            <a:avLst/>
          </a:prstGeom>
          <a:noFill/>
          <a:ln w="9525">
            <a:noFill/>
          </a:ln>
        </p:spPr>
        <p:txBody>
          <a:bodyPr anchor="t">
            <a:spAutoFit/>
          </a:bodyPr>
          <a:p>
            <a:r>
              <a:rPr lang="zh-CN" altLang="en-US" sz="2400" b="1" dirty="0">
                <a:solidFill>
                  <a:schemeClr val="bg1"/>
                </a:solidFill>
                <a:latin typeface="Arial" panose="020B0604020202020204" pitchFamily="34" charset="0"/>
                <a:ea typeface="黑体" panose="02010609060101010101" charset="-122"/>
              </a:rPr>
              <a:t>资本主义的发展。</a:t>
            </a:r>
            <a:endParaRPr lang="zh-CN" altLang="en-US" sz="2400" b="1" dirty="0">
              <a:solidFill>
                <a:schemeClr val="bg1"/>
              </a:solidFill>
              <a:latin typeface="Arial" panose="020B0604020202020204" pitchFamily="34" charset="0"/>
              <a:ea typeface="黑体" panose="02010609060101010101" charset="-122"/>
            </a:endParaRPr>
          </a:p>
        </p:txBody>
      </p:sp>
      <p:sp>
        <p:nvSpPr>
          <p:cNvPr id="11284" name="矩形 11283"/>
          <p:cNvSpPr/>
          <p:nvPr/>
        </p:nvSpPr>
        <p:spPr>
          <a:xfrm>
            <a:off x="6477000" y="4754563"/>
            <a:ext cx="3695700" cy="891540"/>
          </a:xfrm>
          <a:prstGeom prst="rect">
            <a:avLst/>
          </a:prstGeom>
          <a:noFill/>
          <a:ln w="9525">
            <a:noFill/>
          </a:ln>
        </p:spPr>
        <p:txBody>
          <a:bodyPr anchor="t">
            <a:spAutoFit/>
          </a:bodyPr>
          <a:p>
            <a:r>
              <a:rPr lang="en-US" altLang="zh-CN" sz="2400" b="1" dirty="0">
                <a:solidFill>
                  <a:schemeClr val="bg1"/>
                </a:solidFill>
                <a:latin typeface="Arial" panose="020B0604020202020204" pitchFamily="34" charset="0"/>
                <a:ea typeface="黑体" panose="02010609060101010101" charset="-122"/>
              </a:rPr>
              <a:t>“</a:t>
            </a:r>
            <a:r>
              <a:rPr lang="zh-CN" altLang="en-US" sz="2800" b="1" dirty="0">
                <a:solidFill>
                  <a:srgbClr val="FFFF00"/>
                </a:solidFill>
                <a:latin typeface="Arial" panose="020B0604020202020204" pitchFamily="34" charset="0"/>
                <a:ea typeface="黑体" panose="02010609060101010101" charset="-122"/>
              </a:rPr>
              <a:t>光荣</a:t>
            </a:r>
            <a:r>
              <a:rPr lang="zh-CN" altLang="en-US" sz="2400" b="1" dirty="0">
                <a:solidFill>
                  <a:schemeClr val="bg1"/>
                </a:solidFill>
                <a:latin typeface="Arial" panose="020B0604020202020204" pitchFamily="34" charset="0"/>
                <a:ea typeface="黑体" panose="02010609060101010101" charset="-122"/>
              </a:rPr>
              <a:t>革命”标志着英国资产阶级革命的胜利。</a:t>
            </a:r>
            <a:endParaRPr lang="zh-CN" altLang="en-US" sz="2400" b="1" dirty="0">
              <a:solidFill>
                <a:schemeClr val="bg1"/>
              </a:solidFill>
              <a:latin typeface="Arial" panose="020B0604020202020204" pitchFamily="34" charset="0"/>
              <a:ea typeface="黑体" panose="02010609060101010101" charset="-122"/>
            </a:endParaRPr>
          </a:p>
        </p:txBody>
      </p:sp>
      <p:sp>
        <p:nvSpPr>
          <p:cNvPr id="11286" name="文本框 11285"/>
          <p:cNvSpPr txBox="1"/>
          <p:nvPr/>
        </p:nvSpPr>
        <p:spPr>
          <a:xfrm>
            <a:off x="1676400" y="685800"/>
            <a:ext cx="8686800" cy="2861310"/>
          </a:xfrm>
          <a:prstGeom prst="rect">
            <a:avLst/>
          </a:prstGeom>
          <a:noFill/>
          <a:ln w="9525" cap="flat" cmpd="sng">
            <a:solidFill>
              <a:srgbClr val="FF0000"/>
            </a:solidFill>
            <a:prstDash val="solid"/>
            <a:miter/>
            <a:headEnd type="none" w="med" len="med"/>
            <a:tailEnd type="none" w="med" len="med"/>
          </a:ln>
        </p:spPr>
        <p:txBody>
          <a:bodyPr>
            <a:spAutoFit/>
          </a:bodyPr>
          <a:p>
            <a:pPr>
              <a:spcBef>
                <a:spcPct val="50000"/>
              </a:spcBef>
            </a:pPr>
            <a:r>
              <a:rPr lang="zh-CN" altLang="en-US" sz="2400" b="1" dirty="0">
                <a:solidFill>
                  <a:schemeClr val="bg1"/>
                </a:solidFill>
                <a:latin typeface="黑体" panose="02010609060101010101" charset="-122"/>
                <a:ea typeface="黑体" panose="02010609060101010101" charset="-122"/>
              </a:rPr>
              <a:t>思考</a:t>
            </a:r>
            <a:r>
              <a:rPr lang="en-US" altLang="zh-CN" sz="2400" b="1" dirty="0">
                <a:solidFill>
                  <a:schemeClr val="bg1"/>
                </a:solidFill>
                <a:latin typeface="黑体" panose="02010609060101010101" charset="-122"/>
                <a:ea typeface="黑体" panose="02010609060101010101" charset="-122"/>
              </a:rPr>
              <a:t>1</a:t>
            </a:r>
            <a:r>
              <a:rPr lang="zh-CN" altLang="en-US" sz="2400" b="1" dirty="0">
                <a:solidFill>
                  <a:schemeClr val="bg1"/>
                </a:solidFill>
                <a:latin typeface="黑体" panose="02010609060101010101" charset="-122"/>
                <a:ea typeface="黑体" panose="02010609060101010101" charset="-122"/>
              </a:rPr>
              <a:t>：</a:t>
            </a:r>
            <a:endParaRPr lang="zh-CN" altLang="en-US" sz="2400" b="1" dirty="0">
              <a:solidFill>
                <a:schemeClr val="bg1"/>
              </a:solidFill>
              <a:latin typeface="黑体" panose="02010609060101010101" charset="-122"/>
              <a:ea typeface="黑体" panose="02010609060101010101" charset="-122"/>
            </a:endParaRPr>
          </a:p>
          <a:p>
            <a:pPr>
              <a:spcBef>
                <a:spcPct val="50000"/>
              </a:spcBef>
            </a:pPr>
            <a:r>
              <a:rPr lang="zh-CN" altLang="en-US" sz="2400" b="1" dirty="0">
                <a:solidFill>
                  <a:schemeClr val="bg1"/>
                </a:solidFill>
                <a:latin typeface="黑体" panose="02010609060101010101" charset="-122"/>
                <a:ea typeface="黑体" panose="02010609060101010101" charset="-122"/>
              </a:rPr>
              <a:t>（</a:t>
            </a:r>
            <a:r>
              <a:rPr lang="en-US" altLang="zh-CN" sz="2400" b="1" dirty="0">
                <a:solidFill>
                  <a:schemeClr val="bg1"/>
                </a:solidFill>
                <a:latin typeface="黑体" panose="02010609060101010101" charset="-122"/>
                <a:ea typeface="黑体" panose="02010609060101010101" charset="-122"/>
              </a:rPr>
              <a:t>1</a:t>
            </a:r>
            <a:r>
              <a:rPr lang="zh-CN" altLang="en-US" sz="2400" b="1" dirty="0">
                <a:solidFill>
                  <a:schemeClr val="bg1"/>
                </a:solidFill>
                <a:latin typeface="黑体" panose="02010609060101010101" charset="-122"/>
                <a:ea typeface="黑体" panose="02010609060101010101" charset="-122"/>
              </a:rPr>
              <a:t>）阅读课本</a:t>
            </a:r>
            <a:r>
              <a:rPr lang="en-US" altLang="zh-CN" sz="2400" b="1" dirty="0">
                <a:solidFill>
                  <a:schemeClr val="bg1"/>
                </a:solidFill>
                <a:latin typeface="黑体" panose="02010609060101010101" charset="-122"/>
                <a:ea typeface="黑体" panose="02010609060101010101" charset="-122"/>
              </a:rPr>
              <a:t>P36</a:t>
            </a:r>
            <a:r>
              <a:rPr lang="zh-CN" altLang="en-US" sz="2400" b="1" dirty="0">
                <a:solidFill>
                  <a:schemeClr val="bg1"/>
                </a:solidFill>
                <a:latin typeface="黑体" panose="02010609060101010101" charset="-122"/>
                <a:ea typeface="黑体" panose="02010609060101010101" charset="-122"/>
              </a:rPr>
              <a:t>历史纵横，归纳英国历史传统上国王与议会有什么关系？</a:t>
            </a:r>
            <a:endParaRPr lang="zh-CN" altLang="en-US" sz="2400" b="1" dirty="0">
              <a:solidFill>
                <a:schemeClr val="bg1"/>
              </a:solidFill>
              <a:latin typeface="黑体" panose="02010609060101010101" charset="-122"/>
              <a:ea typeface="黑体" panose="02010609060101010101" charset="-122"/>
            </a:endParaRPr>
          </a:p>
          <a:p>
            <a:pPr>
              <a:spcBef>
                <a:spcPct val="50000"/>
              </a:spcBef>
            </a:pPr>
            <a:r>
              <a:rPr lang="zh-CN" altLang="en-US" sz="2400" b="1" dirty="0">
                <a:solidFill>
                  <a:schemeClr val="bg1"/>
                </a:solidFill>
                <a:latin typeface="黑体" panose="02010609060101010101" charset="-122"/>
                <a:ea typeface="黑体" panose="02010609060101010101" charset="-122"/>
              </a:rPr>
              <a:t>（</a:t>
            </a:r>
            <a:r>
              <a:rPr lang="en-US" altLang="zh-CN" sz="2400" b="1" dirty="0">
                <a:solidFill>
                  <a:schemeClr val="bg1"/>
                </a:solidFill>
                <a:latin typeface="黑体" panose="02010609060101010101" charset="-122"/>
                <a:ea typeface="黑体" panose="02010609060101010101" charset="-122"/>
              </a:rPr>
              <a:t>2</a:t>
            </a:r>
            <a:r>
              <a:rPr lang="zh-CN" altLang="en-US" sz="2400" b="1" dirty="0">
                <a:solidFill>
                  <a:schemeClr val="bg1"/>
                </a:solidFill>
                <a:latin typeface="黑体" panose="02010609060101010101" charset="-122"/>
                <a:ea typeface="黑体" panose="02010609060101010101" charset="-122"/>
              </a:rPr>
              <a:t>）阅读</a:t>
            </a:r>
            <a:r>
              <a:rPr lang="en-US" altLang="zh-CN" sz="2400" b="1" dirty="0">
                <a:solidFill>
                  <a:schemeClr val="bg1"/>
                </a:solidFill>
                <a:latin typeface="黑体" panose="02010609060101010101" charset="-122"/>
                <a:ea typeface="黑体" panose="02010609060101010101" charset="-122"/>
              </a:rPr>
              <a:t>P36</a:t>
            </a:r>
            <a:r>
              <a:rPr lang="zh-CN" altLang="en-US" sz="2400" b="1" dirty="0">
                <a:solidFill>
                  <a:schemeClr val="bg1"/>
                </a:solidFill>
                <a:latin typeface="黑体" panose="02010609060101010101" charset="-122"/>
                <a:ea typeface="黑体" panose="02010609060101010101" charset="-122"/>
              </a:rPr>
              <a:t>第一段，英国当时爆发革命的经济原因是什么？</a:t>
            </a:r>
            <a:endParaRPr lang="zh-CN" altLang="en-US" sz="2400" b="1" dirty="0">
              <a:solidFill>
                <a:schemeClr val="bg1"/>
              </a:solidFill>
              <a:latin typeface="黑体" panose="02010609060101010101" charset="-122"/>
              <a:ea typeface="黑体" panose="02010609060101010101" charset="-122"/>
            </a:endParaRPr>
          </a:p>
          <a:p>
            <a:pPr>
              <a:spcBef>
                <a:spcPct val="50000"/>
              </a:spcBef>
            </a:pPr>
            <a:r>
              <a:rPr lang="zh-CN" altLang="en-US" sz="2400" b="1" dirty="0">
                <a:solidFill>
                  <a:schemeClr val="bg1"/>
                </a:solidFill>
                <a:latin typeface="黑体" panose="02010609060101010101" charset="-122"/>
                <a:ea typeface="黑体" panose="02010609060101010101" charset="-122"/>
              </a:rPr>
              <a:t>（</a:t>
            </a:r>
            <a:r>
              <a:rPr lang="en-US" altLang="zh-CN" sz="2400" b="1" dirty="0">
                <a:solidFill>
                  <a:schemeClr val="bg1"/>
                </a:solidFill>
                <a:latin typeface="黑体" panose="02010609060101010101" charset="-122"/>
                <a:ea typeface="黑体" panose="02010609060101010101" charset="-122"/>
              </a:rPr>
              <a:t>3</a:t>
            </a:r>
            <a:r>
              <a:rPr lang="zh-CN" altLang="en-US" sz="2400" b="1" dirty="0">
                <a:solidFill>
                  <a:schemeClr val="bg1"/>
                </a:solidFill>
                <a:latin typeface="黑体" panose="02010609060101010101" charset="-122"/>
                <a:ea typeface="黑体" panose="02010609060101010101" charset="-122"/>
              </a:rPr>
              <a:t>）请结合下面图片和</a:t>
            </a:r>
            <a:r>
              <a:rPr lang="en-US" altLang="zh-CN" sz="2400" b="1" dirty="0">
                <a:solidFill>
                  <a:schemeClr val="bg1"/>
                </a:solidFill>
                <a:latin typeface="黑体" panose="02010609060101010101" charset="-122"/>
                <a:ea typeface="黑体" panose="02010609060101010101" charset="-122"/>
              </a:rPr>
              <a:t>P36</a:t>
            </a:r>
            <a:r>
              <a:rPr lang="zh-CN" altLang="en-US" sz="2400" b="1" dirty="0">
                <a:solidFill>
                  <a:schemeClr val="bg1"/>
                </a:solidFill>
                <a:latin typeface="黑体" panose="02010609060101010101" charset="-122"/>
                <a:ea typeface="黑体" panose="02010609060101010101" charset="-122"/>
              </a:rPr>
              <a:t>最后一段了解英国资产阶级革命的过程。</a:t>
            </a:r>
            <a:endParaRPr lang="zh-CN" altLang="en-US" sz="2400" b="1" dirty="0">
              <a:solidFill>
                <a:schemeClr val="bg1"/>
              </a:solidFill>
              <a:latin typeface="黑体" panose="02010609060101010101" charset="-122"/>
              <a:ea typeface="黑体" panose="02010609060101010101" charset="-122"/>
            </a:endParaRPr>
          </a:p>
        </p:txBody>
      </p:sp>
      <p:sp>
        <p:nvSpPr>
          <p:cNvPr id="11287" name="矩形 11286"/>
          <p:cNvSpPr/>
          <p:nvPr/>
        </p:nvSpPr>
        <p:spPr>
          <a:xfrm>
            <a:off x="1905000" y="4349750"/>
            <a:ext cx="1981200" cy="460375"/>
          </a:xfrm>
          <a:prstGeom prst="rect">
            <a:avLst/>
          </a:prstGeom>
          <a:noFill/>
          <a:ln w="9525">
            <a:noFill/>
          </a:ln>
        </p:spPr>
        <p:txBody>
          <a:bodyPr>
            <a:spAutoFit/>
          </a:bodyPr>
          <a:p>
            <a:r>
              <a:rPr lang="en-US" altLang="zh-CN" sz="2400" b="1" dirty="0">
                <a:solidFill>
                  <a:srgbClr val="FFFF00"/>
                </a:solidFill>
                <a:latin typeface="黑体" panose="02010609060101010101" charset="-122"/>
                <a:ea typeface="黑体" panose="02010609060101010101" charset="-122"/>
              </a:rPr>
              <a:t>2</a:t>
            </a:r>
            <a:r>
              <a:rPr lang="zh-CN" altLang="en-US" sz="2400" b="1" dirty="0">
                <a:solidFill>
                  <a:srgbClr val="FFFF00"/>
                </a:solidFill>
                <a:latin typeface="黑体" panose="02010609060101010101" charset="-122"/>
                <a:ea typeface="黑体" panose="02010609060101010101" charset="-122"/>
              </a:rPr>
              <a:t>、现实原因</a:t>
            </a:r>
            <a:endParaRPr lang="zh-CN" altLang="en-US" sz="2400" b="1" dirty="0">
              <a:solidFill>
                <a:srgbClr val="FFFF00"/>
              </a:solidFill>
              <a:latin typeface="黑体" panose="02010609060101010101" charset="-122"/>
              <a:ea typeface="黑体" panose="02010609060101010101" charset="-122"/>
            </a:endParaRPr>
          </a:p>
        </p:txBody>
      </p:sp>
      <p:sp>
        <p:nvSpPr>
          <p:cNvPr id="11288" name="左大括号 11287"/>
          <p:cNvSpPr/>
          <p:nvPr/>
        </p:nvSpPr>
        <p:spPr>
          <a:xfrm>
            <a:off x="3810000" y="4121150"/>
            <a:ext cx="152400" cy="1066800"/>
          </a:xfrm>
          <a:prstGeom prst="leftBrace">
            <a:avLst>
              <a:gd name="adj1" fmla="val 58333"/>
              <a:gd name="adj2" fmla="val 50000"/>
            </a:avLst>
          </a:prstGeom>
          <a:noFill/>
          <a:ln w="28575" cap="flat" cmpd="sng">
            <a:solidFill>
              <a:schemeClr val="bg1"/>
            </a:solidFill>
            <a:prstDash val="solid"/>
            <a:headEnd type="none" w="med" len="med"/>
            <a:tailEnd type="none" w="med" len="med"/>
          </a:ln>
        </p:spPr>
        <p:txBody>
          <a:bodyPr/>
          <a:p>
            <a:endParaRPr lang="zh-CN" altLang="en-US"/>
          </a:p>
        </p:txBody>
      </p:sp>
      <p:sp>
        <p:nvSpPr>
          <p:cNvPr id="11289" name="文本框 11288"/>
          <p:cNvSpPr txBox="1"/>
          <p:nvPr/>
        </p:nvSpPr>
        <p:spPr>
          <a:xfrm>
            <a:off x="8763000" y="3886200"/>
            <a:ext cx="1905000" cy="583565"/>
          </a:xfrm>
          <a:prstGeom prst="rect">
            <a:avLst/>
          </a:prstGeom>
          <a:noFill/>
          <a:ln w="9525">
            <a:noFill/>
          </a:ln>
        </p:spPr>
        <p:txBody>
          <a:bodyPr>
            <a:spAutoFit/>
          </a:bodyPr>
          <a:p>
            <a:pPr algn="ctr">
              <a:spcBef>
                <a:spcPct val="50000"/>
              </a:spcBef>
            </a:pPr>
            <a:r>
              <a:rPr lang="zh-CN" altLang="en-US" sz="3200" b="1" dirty="0">
                <a:solidFill>
                  <a:srgbClr val="FFFF00"/>
                </a:solidFill>
                <a:latin typeface="Arial" panose="020B0604020202020204" pitchFamily="34" charset="0"/>
                <a:ea typeface="黑体" panose="02010609060101010101" charset="-122"/>
              </a:rPr>
              <a:t>根本原因</a:t>
            </a:r>
            <a:endParaRPr lang="zh-CN" altLang="en-US" sz="3200" b="1" dirty="0">
              <a:solidFill>
                <a:srgbClr val="FFFF00"/>
              </a:solidFill>
              <a:latin typeface="Arial" panose="020B0604020202020204" pitchFamily="34" charset="0"/>
              <a:ea typeface="黑体" panose="02010609060101010101" charset="-122"/>
            </a:endParaRPr>
          </a:p>
        </p:txBody>
      </p:sp>
      <p:grpSp>
        <p:nvGrpSpPr>
          <p:cNvPr id="11299" name="组合 11298"/>
          <p:cNvGrpSpPr/>
          <p:nvPr/>
        </p:nvGrpSpPr>
        <p:grpSpPr>
          <a:xfrm>
            <a:off x="1524000" y="1600200"/>
            <a:ext cx="9220200" cy="4041775"/>
            <a:chOff x="0" y="720"/>
            <a:chExt cx="5760" cy="2546"/>
          </a:xfrm>
        </p:grpSpPr>
        <p:sp>
          <p:nvSpPr>
            <p:cNvPr id="11300" name="矩形 11299"/>
            <p:cNvSpPr/>
            <p:nvPr/>
          </p:nvSpPr>
          <p:spPr>
            <a:xfrm>
              <a:off x="3744" y="2976"/>
              <a:ext cx="2016" cy="290"/>
            </a:xfrm>
            <a:prstGeom prst="rect">
              <a:avLst/>
            </a:prstGeom>
            <a:noFill/>
            <a:ln w="9525">
              <a:noFill/>
            </a:ln>
          </p:spPr>
          <p:txBody>
            <a:bodyPr>
              <a:spAutoFit/>
            </a:bodyPr>
            <a:p>
              <a:pPr algn="ctr"/>
              <a:r>
                <a:rPr lang="zh-CN" altLang="en-US" sz="2400" b="1" dirty="0">
                  <a:solidFill>
                    <a:schemeClr val="bg1"/>
                  </a:solidFill>
                  <a:latin typeface="Arial" panose="020B0604020202020204" pitchFamily="34" charset="0"/>
                  <a:ea typeface="黑体" panose="02010609060101010101" charset="-122"/>
                </a:rPr>
                <a:t>女王玛丽和威廉三世</a:t>
              </a:r>
              <a:endParaRPr lang="zh-CN" altLang="en-US" sz="2400" b="1" dirty="0">
                <a:solidFill>
                  <a:schemeClr val="bg1"/>
                </a:solidFill>
                <a:latin typeface="Arial" panose="020B0604020202020204" pitchFamily="34" charset="0"/>
                <a:ea typeface="黑体" panose="02010609060101010101" charset="-122"/>
              </a:endParaRPr>
            </a:p>
          </p:txBody>
        </p:sp>
        <p:sp>
          <p:nvSpPr>
            <p:cNvPr id="11301" name="矩形 11300"/>
            <p:cNvSpPr/>
            <p:nvPr/>
          </p:nvSpPr>
          <p:spPr>
            <a:xfrm>
              <a:off x="2352" y="2928"/>
              <a:ext cx="1296" cy="290"/>
            </a:xfrm>
            <a:prstGeom prst="rect">
              <a:avLst/>
            </a:prstGeom>
            <a:noFill/>
            <a:ln w="9525">
              <a:noFill/>
            </a:ln>
          </p:spPr>
          <p:txBody>
            <a:bodyPr>
              <a:spAutoFit/>
            </a:bodyPr>
            <a:p>
              <a:r>
                <a:rPr lang="zh-CN" altLang="en-US" sz="2400" b="1" dirty="0">
                  <a:solidFill>
                    <a:schemeClr val="bg1"/>
                  </a:solidFill>
                  <a:latin typeface="Arial" panose="020B0604020202020204" pitchFamily="34" charset="0"/>
                  <a:ea typeface="黑体" panose="02010609060101010101" charset="-122"/>
                </a:rPr>
                <a:t>詹姆士二世</a:t>
              </a:r>
              <a:endParaRPr lang="zh-CN" altLang="en-US" sz="2400" b="1" dirty="0">
                <a:solidFill>
                  <a:schemeClr val="bg1"/>
                </a:solidFill>
                <a:latin typeface="Arial" panose="020B0604020202020204" pitchFamily="34" charset="0"/>
                <a:ea typeface="黑体" panose="02010609060101010101" charset="-122"/>
              </a:endParaRPr>
            </a:p>
          </p:txBody>
        </p:sp>
        <p:pic>
          <p:nvPicPr>
            <p:cNvPr id="11302" name="图片 11301" descr="詹姆士二世"/>
            <p:cNvPicPr>
              <a:picLocks noChangeAspect="1"/>
            </p:cNvPicPr>
            <p:nvPr/>
          </p:nvPicPr>
          <p:blipFill>
            <a:blip r:embed="rId1">
              <a:lum bright="-6000" contrast="6000"/>
            </a:blip>
            <a:stretch>
              <a:fillRect/>
            </a:stretch>
          </p:blipFill>
          <p:spPr>
            <a:xfrm>
              <a:off x="2208" y="720"/>
              <a:ext cx="1680" cy="2208"/>
            </a:xfrm>
            <a:prstGeom prst="rect">
              <a:avLst/>
            </a:prstGeom>
            <a:noFill/>
            <a:ln w="76200" cap="flat" cmpd="tri">
              <a:solidFill>
                <a:schemeClr val="tx1"/>
              </a:solidFill>
              <a:prstDash val="solid"/>
              <a:miter/>
              <a:headEnd type="none" w="med" len="med"/>
              <a:tailEnd type="none" w="med" len="med"/>
            </a:ln>
          </p:spPr>
        </p:pic>
        <p:sp>
          <p:nvSpPr>
            <p:cNvPr id="11303" name="矩形 11302"/>
            <p:cNvSpPr/>
            <p:nvPr/>
          </p:nvSpPr>
          <p:spPr>
            <a:xfrm>
              <a:off x="528" y="2928"/>
              <a:ext cx="1152" cy="290"/>
            </a:xfrm>
            <a:prstGeom prst="rect">
              <a:avLst/>
            </a:prstGeom>
            <a:noFill/>
            <a:ln w="9525">
              <a:noFill/>
            </a:ln>
          </p:spPr>
          <p:txBody>
            <a:bodyPr>
              <a:spAutoFit/>
            </a:bodyPr>
            <a:p>
              <a:pPr>
                <a:spcBef>
                  <a:spcPct val="50000"/>
                </a:spcBef>
              </a:pPr>
              <a:r>
                <a:rPr lang="zh-CN" altLang="en-US" sz="2400" b="1" dirty="0">
                  <a:solidFill>
                    <a:schemeClr val="bg1"/>
                  </a:solidFill>
                  <a:latin typeface="Arial" panose="020B0604020202020204" pitchFamily="34" charset="0"/>
                  <a:ea typeface="黑体" panose="02010609060101010101" charset="-122"/>
                </a:rPr>
                <a:t>查理一世</a:t>
              </a:r>
              <a:endParaRPr lang="zh-CN" altLang="en-US" sz="2400" b="1" dirty="0">
                <a:solidFill>
                  <a:schemeClr val="bg1"/>
                </a:solidFill>
                <a:latin typeface="Arial" panose="020B0604020202020204" pitchFamily="34" charset="0"/>
                <a:ea typeface="黑体" panose="02010609060101010101" charset="-122"/>
              </a:endParaRPr>
            </a:p>
          </p:txBody>
        </p:sp>
        <p:pic>
          <p:nvPicPr>
            <p:cNvPr id="11304" name="图片 11303" descr="20300000098168132438783558505"/>
            <p:cNvPicPr>
              <a:picLocks noChangeAspect="1"/>
            </p:cNvPicPr>
            <p:nvPr/>
          </p:nvPicPr>
          <p:blipFill>
            <a:blip r:embed="rId2"/>
            <a:stretch>
              <a:fillRect/>
            </a:stretch>
          </p:blipFill>
          <p:spPr>
            <a:xfrm>
              <a:off x="3984" y="720"/>
              <a:ext cx="1728" cy="2208"/>
            </a:xfrm>
            <a:prstGeom prst="rect">
              <a:avLst/>
            </a:prstGeom>
            <a:noFill/>
            <a:ln w="9525">
              <a:noFill/>
            </a:ln>
          </p:spPr>
        </p:pic>
        <p:pic>
          <p:nvPicPr>
            <p:cNvPr id="11305" name="图片 11304" descr="3b292df5e0fe9925965b335634a85edf8db17164"/>
            <p:cNvPicPr>
              <a:picLocks noChangeAspect="1"/>
            </p:cNvPicPr>
            <p:nvPr/>
          </p:nvPicPr>
          <p:blipFill>
            <a:blip r:embed="rId3"/>
            <a:stretch>
              <a:fillRect/>
            </a:stretch>
          </p:blipFill>
          <p:spPr>
            <a:xfrm>
              <a:off x="0" y="720"/>
              <a:ext cx="2112" cy="2208"/>
            </a:xfrm>
            <a:prstGeom prst="rect">
              <a:avLst/>
            </a:prstGeom>
            <a:noFill/>
            <a:ln w="9525">
              <a:noFill/>
            </a:ln>
          </p:spPr>
        </p:pic>
      </p:grpSp>
      <p:sp>
        <p:nvSpPr>
          <p:cNvPr id="11306" name="矩形 11305"/>
          <p:cNvSpPr/>
          <p:nvPr/>
        </p:nvSpPr>
        <p:spPr>
          <a:xfrm>
            <a:off x="8229600" y="5729288"/>
            <a:ext cx="2209800" cy="521970"/>
          </a:xfrm>
          <a:prstGeom prst="rect">
            <a:avLst/>
          </a:prstGeom>
          <a:noFill/>
          <a:ln w="9525">
            <a:noFill/>
          </a:ln>
        </p:spPr>
        <p:txBody>
          <a:bodyPr>
            <a:spAutoFit/>
          </a:bodyPr>
          <a:p>
            <a:pPr>
              <a:spcBef>
                <a:spcPct val="50000"/>
              </a:spcBef>
            </a:pPr>
            <a:r>
              <a:rPr lang="zh-CN" altLang="en-US" sz="2800" b="1" dirty="0">
                <a:solidFill>
                  <a:srgbClr val="FFFF00"/>
                </a:solidFill>
                <a:latin typeface="Arial" panose="020B0604020202020204" pitchFamily="34" charset="0"/>
                <a:ea typeface="黑体" panose="02010609060101010101" charset="-122"/>
              </a:rPr>
              <a:t>请了一个王</a:t>
            </a:r>
            <a:endParaRPr lang="zh-CN" altLang="en-US" sz="2800" b="1" dirty="0">
              <a:solidFill>
                <a:srgbClr val="FFFF00"/>
              </a:solidFill>
              <a:latin typeface="Arial" panose="020B0604020202020204" pitchFamily="34" charset="0"/>
              <a:ea typeface="黑体" panose="02010609060101010101" charset="-122"/>
            </a:endParaRPr>
          </a:p>
        </p:txBody>
      </p:sp>
      <p:sp>
        <p:nvSpPr>
          <p:cNvPr id="11307" name="矩形 11306"/>
          <p:cNvSpPr/>
          <p:nvPr/>
        </p:nvSpPr>
        <p:spPr>
          <a:xfrm>
            <a:off x="2133600" y="5729288"/>
            <a:ext cx="2209800" cy="521970"/>
          </a:xfrm>
          <a:prstGeom prst="rect">
            <a:avLst/>
          </a:prstGeom>
          <a:noFill/>
          <a:ln w="9525">
            <a:noFill/>
          </a:ln>
        </p:spPr>
        <p:txBody>
          <a:bodyPr>
            <a:spAutoFit/>
          </a:bodyPr>
          <a:p>
            <a:r>
              <a:rPr lang="zh-CN" altLang="en-US" sz="2800" b="1" dirty="0">
                <a:solidFill>
                  <a:srgbClr val="FFFF00"/>
                </a:solidFill>
                <a:latin typeface="Arial" panose="020B0604020202020204" pitchFamily="34" charset="0"/>
                <a:ea typeface="黑体" panose="02010609060101010101" charset="-122"/>
              </a:rPr>
              <a:t>杀了一个王</a:t>
            </a:r>
            <a:endParaRPr lang="zh-CN" altLang="en-US" sz="2800" b="1" dirty="0">
              <a:solidFill>
                <a:srgbClr val="FFFF00"/>
              </a:solidFill>
              <a:latin typeface="Arial" panose="020B0604020202020204" pitchFamily="34" charset="0"/>
              <a:ea typeface="黑体" panose="02010609060101010101" charset="-122"/>
            </a:endParaRPr>
          </a:p>
        </p:txBody>
      </p:sp>
      <p:sp>
        <p:nvSpPr>
          <p:cNvPr id="11308" name="矩形 11307"/>
          <p:cNvSpPr/>
          <p:nvPr/>
        </p:nvSpPr>
        <p:spPr>
          <a:xfrm>
            <a:off x="5181600" y="5715000"/>
            <a:ext cx="2362200" cy="521970"/>
          </a:xfrm>
          <a:prstGeom prst="rect">
            <a:avLst/>
          </a:prstGeom>
          <a:noFill/>
          <a:ln w="9525">
            <a:noFill/>
          </a:ln>
        </p:spPr>
        <p:txBody>
          <a:bodyPr>
            <a:spAutoFit/>
          </a:bodyPr>
          <a:p>
            <a:r>
              <a:rPr lang="zh-CN" altLang="en-US" sz="2800" b="1" dirty="0">
                <a:solidFill>
                  <a:srgbClr val="FFFF00"/>
                </a:solidFill>
                <a:latin typeface="Arial" panose="020B0604020202020204" pitchFamily="34" charset="0"/>
                <a:ea typeface="黑体" panose="02010609060101010101" charset="-122"/>
              </a:rPr>
              <a:t>逐了一个王</a:t>
            </a:r>
            <a:endParaRPr lang="zh-CN" altLang="en-US" sz="2800" b="1" dirty="0">
              <a:solidFill>
                <a:srgbClr val="FFFF00"/>
              </a:solidFill>
              <a:latin typeface="Arial" panose="020B0604020202020204" pitchFamily="34"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86">
                                            <p:txEl>
                                              <p:charRg st="0" end="5"/>
                                            </p:txEl>
                                          </p:spTgt>
                                        </p:tgtEl>
                                        <p:attrNameLst>
                                          <p:attrName>style.visibility</p:attrName>
                                        </p:attrNameLst>
                                      </p:cBhvr>
                                      <p:to>
                                        <p:strVal val="visible"/>
                                      </p:to>
                                    </p:set>
                                    <p:anim calcmode="lin" valueType="num">
                                      <p:cBhvr additive="base">
                                        <p:cTn id="7" dur="500" fill="hold"/>
                                        <p:tgtEl>
                                          <p:spTgt spid="11286">
                                            <p:txEl>
                                              <p:charRg st="0"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86">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86">
                                            <p:txEl>
                                              <p:charRg st="5" end="41"/>
                                            </p:txEl>
                                          </p:spTgt>
                                        </p:tgtEl>
                                        <p:attrNameLst>
                                          <p:attrName>style.visibility</p:attrName>
                                        </p:attrNameLst>
                                      </p:cBhvr>
                                      <p:to>
                                        <p:strVal val="visible"/>
                                      </p:to>
                                    </p:set>
                                    <p:anim calcmode="lin" valueType="num">
                                      <p:cBhvr additive="base">
                                        <p:cTn id="13" dur="500" fill="hold"/>
                                        <p:tgtEl>
                                          <p:spTgt spid="11286">
                                            <p:txEl>
                                              <p:charRg st="5" end="4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86">
                                            <p:txEl>
                                              <p:charRg st="5" end="4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74"/>
                                        </p:tgtEl>
                                        <p:attrNameLst>
                                          <p:attrName>style.visibility</p:attrName>
                                        </p:attrNameLst>
                                      </p:cBhvr>
                                      <p:to>
                                        <p:strVal val="visible"/>
                                      </p:to>
                                    </p:set>
                                    <p:anim calcmode="lin" valueType="num">
                                      <p:cBhvr additive="base">
                                        <p:cTn id="19" dur="500" fill="hold"/>
                                        <p:tgtEl>
                                          <p:spTgt spid="11274"/>
                                        </p:tgtEl>
                                        <p:attrNameLst>
                                          <p:attrName>ppt_x</p:attrName>
                                        </p:attrNameLst>
                                      </p:cBhvr>
                                      <p:tavLst>
                                        <p:tav tm="0">
                                          <p:val>
                                            <p:strVal val="#ppt_x"/>
                                          </p:val>
                                        </p:tav>
                                        <p:tav tm="100000">
                                          <p:val>
                                            <p:strVal val="#ppt_x"/>
                                          </p:val>
                                        </p:tav>
                                      </p:tavLst>
                                    </p:anim>
                                    <p:anim calcmode="lin" valueType="num">
                                      <p:cBhvr additive="base">
                                        <p:cTn id="20" dur="500" fill="hold"/>
                                        <p:tgtEl>
                                          <p:spTgt spid="1127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282"/>
                                        </p:tgtEl>
                                        <p:attrNameLst>
                                          <p:attrName>style.visibility</p:attrName>
                                        </p:attrNameLst>
                                      </p:cBhvr>
                                      <p:to>
                                        <p:strVal val="visible"/>
                                      </p:to>
                                    </p:set>
                                    <p:anim calcmode="lin" valueType="num">
                                      <p:cBhvr additive="base">
                                        <p:cTn id="23" dur="500" fill="hold"/>
                                        <p:tgtEl>
                                          <p:spTgt spid="11282"/>
                                        </p:tgtEl>
                                        <p:attrNameLst>
                                          <p:attrName>ppt_x</p:attrName>
                                        </p:attrNameLst>
                                      </p:cBhvr>
                                      <p:tavLst>
                                        <p:tav tm="0">
                                          <p:val>
                                            <p:strVal val="#ppt_x"/>
                                          </p:val>
                                        </p:tav>
                                        <p:tav tm="100000">
                                          <p:val>
                                            <p:strVal val="#ppt_x"/>
                                          </p:val>
                                        </p:tav>
                                      </p:tavLst>
                                    </p:anim>
                                    <p:anim calcmode="lin" valueType="num">
                                      <p:cBhvr additive="base">
                                        <p:cTn id="24" dur="500" fill="hold"/>
                                        <p:tgtEl>
                                          <p:spTgt spid="1128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286">
                                            <p:txEl>
                                              <p:charRg st="41" end="71"/>
                                            </p:txEl>
                                          </p:spTgt>
                                        </p:tgtEl>
                                        <p:attrNameLst>
                                          <p:attrName>style.visibility</p:attrName>
                                        </p:attrNameLst>
                                      </p:cBhvr>
                                      <p:to>
                                        <p:strVal val="visible"/>
                                      </p:to>
                                    </p:set>
                                    <p:anim calcmode="lin" valueType="num">
                                      <p:cBhvr additive="base">
                                        <p:cTn id="29" dur="500" fill="hold"/>
                                        <p:tgtEl>
                                          <p:spTgt spid="11286">
                                            <p:txEl>
                                              <p:charRg st="41" end="7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286">
                                            <p:txEl>
                                              <p:charRg st="41" end="7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287"/>
                                        </p:tgtEl>
                                        <p:attrNameLst>
                                          <p:attrName>style.visibility</p:attrName>
                                        </p:attrNameLst>
                                      </p:cBhvr>
                                      <p:to>
                                        <p:strVal val="visible"/>
                                      </p:to>
                                    </p:set>
                                    <p:anim calcmode="lin" valueType="num">
                                      <p:cBhvr additive="base">
                                        <p:cTn id="35" dur="500" fill="hold"/>
                                        <p:tgtEl>
                                          <p:spTgt spid="11287"/>
                                        </p:tgtEl>
                                        <p:attrNameLst>
                                          <p:attrName>ppt_x</p:attrName>
                                        </p:attrNameLst>
                                      </p:cBhvr>
                                      <p:tavLst>
                                        <p:tav tm="0">
                                          <p:val>
                                            <p:strVal val="#ppt_x"/>
                                          </p:val>
                                        </p:tav>
                                        <p:tav tm="100000">
                                          <p:val>
                                            <p:strVal val="#ppt_x"/>
                                          </p:val>
                                        </p:tav>
                                      </p:tavLst>
                                    </p:anim>
                                    <p:anim calcmode="lin" valueType="num">
                                      <p:cBhvr additive="base">
                                        <p:cTn id="36" dur="500" fill="hold"/>
                                        <p:tgtEl>
                                          <p:spTgt spid="1128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1288"/>
                                        </p:tgtEl>
                                        <p:attrNameLst>
                                          <p:attrName>style.visibility</p:attrName>
                                        </p:attrNameLst>
                                      </p:cBhvr>
                                      <p:to>
                                        <p:strVal val="visible"/>
                                      </p:to>
                                    </p:set>
                                    <p:anim calcmode="lin" valueType="num">
                                      <p:cBhvr additive="base">
                                        <p:cTn id="39" dur="500" fill="hold"/>
                                        <p:tgtEl>
                                          <p:spTgt spid="11288"/>
                                        </p:tgtEl>
                                        <p:attrNameLst>
                                          <p:attrName>ppt_x</p:attrName>
                                        </p:attrNameLst>
                                      </p:cBhvr>
                                      <p:tavLst>
                                        <p:tav tm="0">
                                          <p:val>
                                            <p:strVal val="#ppt_x"/>
                                          </p:val>
                                        </p:tav>
                                        <p:tav tm="100000">
                                          <p:val>
                                            <p:strVal val="#ppt_x"/>
                                          </p:val>
                                        </p:tav>
                                      </p:tavLst>
                                    </p:anim>
                                    <p:anim calcmode="lin" valueType="num">
                                      <p:cBhvr additive="base">
                                        <p:cTn id="40" dur="500" fill="hold"/>
                                        <p:tgtEl>
                                          <p:spTgt spid="1128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269"/>
                                        </p:tgtEl>
                                        <p:attrNameLst>
                                          <p:attrName>style.visibility</p:attrName>
                                        </p:attrNameLst>
                                      </p:cBhvr>
                                      <p:to>
                                        <p:strVal val="visible"/>
                                      </p:to>
                                    </p:set>
                                    <p:anim calcmode="lin" valueType="num">
                                      <p:cBhvr additive="base">
                                        <p:cTn id="43" dur="500" fill="hold"/>
                                        <p:tgtEl>
                                          <p:spTgt spid="11269"/>
                                        </p:tgtEl>
                                        <p:attrNameLst>
                                          <p:attrName>ppt_x</p:attrName>
                                        </p:attrNameLst>
                                      </p:cBhvr>
                                      <p:tavLst>
                                        <p:tav tm="0">
                                          <p:val>
                                            <p:strVal val="#ppt_x"/>
                                          </p:val>
                                        </p:tav>
                                        <p:tav tm="100000">
                                          <p:val>
                                            <p:strVal val="#ppt_x"/>
                                          </p:val>
                                        </p:tav>
                                      </p:tavLst>
                                    </p:anim>
                                    <p:anim calcmode="lin" valueType="num">
                                      <p:cBhvr additive="base">
                                        <p:cTn id="44"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283"/>
                                        </p:tgtEl>
                                        <p:attrNameLst>
                                          <p:attrName>style.visibility</p:attrName>
                                        </p:attrNameLst>
                                      </p:cBhvr>
                                      <p:to>
                                        <p:strVal val="visible"/>
                                      </p:to>
                                    </p:set>
                                    <p:anim calcmode="lin" valueType="num">
                                      <p:cBhvr additive="base">
                                        <p:cTn id="49" dur="500" fill="hold"/>
                                        <p:tgtEl>
                                          <p:spTgt spid="11283"/>
                                        </p:tgtEl>
                                        <p:attrNameLst>
                                          <p:attrName>ppt_x</p:attrName>
                                        </p:attrNameLst>
                                      </p:cBhvr>
                                      <p:tavLst>
                                        <p:tav tm="0">
                                          <p:val>
                                            <p:strVal val="#ppt_x"/>
                                          </p:val>
                                        </p:tav>
                                        <p:tav tm="100000">
                                          <p:val>
                                            <p:strVal val="#ppt_x"/>
                                          </p:val>
                                        </p:tav>
                                      </p:tavLst>
                                    </p:anim>
                                    <p:anim calcmode="lin" valueType="num">
                                      <p:cBhvr additive="base">
                                        <p:cTn id="50" dur="500" fill="hold"/>
                                        <p:tgtEl>
                                          <p:spTgt spid="1128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286">
                                            <p:txEl>
                                              <p:charRg st="71" end="104"/>
                                            </p:txEl>
                                          </p:spTgt>
                                        </p:tgtEl>
                                        <p:attrNameLst>
                                          <p:attrName>style.visibility</p:attrName>
                                        </p:attrNameLst>
                                      </p:cBhvr>
                                      <p:to>
                                        <p:strVal val="visible"/>
                                      </p:to>
                                    </p:set>
                                    <p:anim calcmode="lin" valueType="num">
                                      <p:cBhvr additive="base">
                                        <p:cTn id="55" dur="500" fill="hold"/>
                                        <p:tgtEl>
                                          <p:spTgt spid="11286">
                                            <p:txEl>
                                              <p:charRg st="71" end="10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86">
                                            <p:txEl>
                                              <p:charRg st="71" end="10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299"/>
                                        </p:tgtEl>
                                        <p:attrNameLst>
                                          <p:attrName>style.visibility</p:attrName>
                                        </p:attrNameLst>
                                      </p:cBhvr>
                                      <p:to>
                                        <p:strVal val="visible"/>
                                      </p:to>
                                    </p:set>
                                    <p:anim calcmode="lin" valueType="num">
                                      <p:cBhvr additive="base">
                                        <p:cTn id="61" dur="500" fill="hold"/>
                                        <p:tgtEl>
                                          <p:spTgt spid="11299"/>
                                        </p:tgtEl>
                                        <p:attrNameLst>
                                          <p:attrName>ppt_x</p:attrName>
                                        </p:attrNameLst>
                                      </p:cBhvr>
                                      <p:tavLst>
                                        <p:tav tm="0">
                                          <p:val>
                                            <p:strVal val="#ppt_x"/>
                                          </p:val>
                                        </p:tav>
                                        <p:tav tm="100000">
                                          <p:val>
                                            <p:strVal val="#ppt_x"/>
                                          </p:val>
                                        </p:tav>
                                      </p:tavLst>
                                    </p:anim>
                                    <p:anim calcmode="lin" valueType="num">
                                      <p:cBhvr additive="base">
                                        <p:cTn id="62" dur="500" fill="hold"/>
                                        <p:tgtEl>
                                          <p:spTgt spid="1129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1307"/>
                                        </p:tgtEl>
                                        <p:attrNameLst>
                                          <p:attrName>style.visibility</p:attrName>
                                        </p:attrNameLst>
                                      </p:cBhvr>
                                      <p:to>
                                        <p:strVal val="visible"/>
                                      </p:to>
                                    </p:set>
                                    <p:anim calcmode="lin" valueType="num">
                                      <p:cBhvr additive="base">
                                        <p:cTn id="67" dur="500" fill="hold"/>
                                        <p:tgtEl>
                                          <p:spTgt spid="11307"/>
                                        </p:tgtEl>
                                        <p:attrNameLst>
                                          <p:attrName>ppt_x</p:attrName>
                                        </p:attrNameLst>
                                      </p:cBhvr>
                                      <p:tavLst>
                                        <p:tav tm="0">
                                          <p:val>
                                            <p:strVal val="#ppt_x"/>
                                          </p:val>
                                        </p:tav>
                                        <p:tav tm="100000">
                                          <p:val>
                                            <p:strVal val="#ppt_x"/>
                                          </p:val>
                                        </p:tav>
                                      </p:tavLst>
                                    </p:anim>
                                    <p:anim calcmode="lin" valueType="num">
                                      <p:cBhvr additive="base">
                                        <p:cTn id="68" dur="500" fill="hold"/>
                                        <p:tgtEl>
                                          <p:spTgt spid="1130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1308"/>
                                        </p:tgtEl>
                                        <p:attrNameLst>
                                          <p:attrName>style.visibility</p:attrName>
                                        </p:attrNameLst>
                                      </p:cBhvr>
                                      <p:to>
                                        <p:strVal val="visible"/>
                                      </p:to>
                                    </p:set>
                                    <p:anim calcmode="lin" valueType="num">
                                      <p:cBhvr additive="base">
                                        <p:cTn id="73" dur="500" fill="hold"/>
                                        <p:tgtEl>
                                          <p:spTgt spid="11308"/>
                                        </p:tgtEl>
                                        <p:attrNameLst>
                                          <p:attrName>ppt_x</p:attrName>
                                        </p:attrNameLst>
                                      </p:cBhvr>
                                      <p:tavLst>
                                        <p:tav tm="0">
                                          <p:val>
                                            <p:strVal val="#ppt_x"/>
                                          </p:val>
                                        </p:tav>
                                        <p:tav tm="100000">
                                          <p:val>
                                            <p:strVal val="#ppt_x"/>
                                          </p:val>
                                        </p:tav>
                                      </p:tavLst>
                                    </p:anim>
                                    <p:anim calcmode="lin" valueType="num">
                                      <p:cBhvr additive="base">
                                        <p:cTn id="74" dur="500" fill="hold"/>
                                        <p:tgtEl>
                                          <p:spTgt spid="1130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306"/>
                                        </p:tgtEl>
                                        <p:attrNameLst>
                                          <p:attrName>style.visibility</p:attrName>
                                        </p:attrNameLst>
                                      </p:cBhvr>
                                      <p:to>
                                        <p:strVal val="visible"/>
                                      </p:to>
                                    </p:set>
                                    <p:anim calcmode="lin" valueType="num">
                                      <p:cBhvr additive="base">
                                        <p:cTn id="79" dur="500" fill="hold"/>
                                        <p:tgtEl>
                                          <p:spTgt spid="11306"/>
                                        </p:tgtEl>
                                        <p:attrNameLst>
                                          <p:attrName>ppt_x</p:attrName>
                                        </p:attrNameLst>
                                      </p:cBhvr>
                                      <p:tavLst>
                                        <p:tav tm="0">
                                          <p:val>
                                            <p:strVal val="#ppt_x"/>
                                          </p:val>
                                        </p:tav>
                                        <p:tav tm="100000">
                                          <p:val>
                                            <p:strVal val="#ppt_x"/>
                                          </p:val>
                                        </p:tav>
                                      </p:tavLst>
                                    </p:anim>
                                    <p:anim calcmode="lin" valueType="num">
                                      <p:cBhvr additive="base">
                                        <p:cTn id="80" dur="500" fill="hold"/>
                                        <p:tgtEl>
                                          <p:spTgt spid="1130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 presetClass="exit" presetSubtype="16" fill="hold" grpId="1" nodeType="clickEffect">
                                  <p:stCondLst>
                                    <p:cond delay="0"/>
                                  </p:stCondLst>
                                  <p:childTnLst>
                                    <p:animEffect transition="out" filter="box(in)">
                                      <p:cBhvr>
                                        <p:cTn id="84" dur="500"/>
                                        <p:tgtEl>
                                          <p:spTgt spid="11307"/>
                                        </p:tgtEl>
                                      </p:cBhvr>
                                    </p:animEffect>
                                    <p:set>
                                      <p:cBhvr>
                                        <p:cTn id="85" dur="1" fill="hold">
                                          <p:stCondLst>
                                            <p:cond delay="499"/>
                                          </p:stCondLst>
                                        </p:cTn>
                                        <p:tgtEl>
                                          <p:spTgt spid="11307"/>
                                        </p:tgtEl>
                                        <p:attrNameLst>
                                          <p:attrName>style.visibility</p:attrName>
                                        </p:attrNameLst>
                                      </p:cBhvr>
                                      <p:to>
                                        <p:strVal val="hidden"/>
                                      </p:to>
                                    </p:set>
                                  </p:childTnLst>
                                </p:cTn>
                              </p:par>
                              <p:par>
                                <p:cTn id="86" presetID="4" presetClass="exit" presetSubtype="16" fill="hold" grpId="1" nodeType="withEffect">
                                  <p:stCondLst>
                                    <p:cond delay="0"/>
                                  </p:stCondLst>
                                  <p:childTnLst>
                                    <p:animEffect transition="out" filter="box(in)">
                                      <p:cBhvr>
                                        <p:cTn id="87" dur="500"/>
                                        <p:tgtEl>
                                          <p:spTgt spid="11308"/>
                                        </p:tgtEl>
                                      </p:cBhvr>
                                    </p:animEffect>
                                    <p:set>
                                      <p:cBhvr>
                                        <p:cTn id="88" dur="1" fill="hold">
                                          <p:stCondLst>
                                            <p:cond delay="499"/>
                                          </p:stCondLst>
                                        </p:cTn>
                                        <p:tgtEl>
                                          <p:spTgt spid="11308"/>
                                        </p:tgtEl>
                                        <p:attrNameLst>
                                          <p:attrName>style.visibility</p:attrName>
                                        </p:attrNameLst>
                                      </p:cBhvr>
                                      <p:to>
                                        <p:strVal val="hidden"/>
                                      </p:to>
                                    </p:set>
                                  </p:childTnLst>
                                </p:cTn>
                              </p:par>
                              <p:par>
                                <p:cTn id="89" presetID="4" presetClass="exit" presetSubtype="16" fill="hold" grpId="1" nodeType="withEffect">
                                  <p:stCondLst>
                                    <p:cond delay="0"/>
                                  </p:stCondLst>
                                  <p:childTnLst>
                                    <p:animEffect transition="out" filter="box(in)">
                                      <p:cBhvr>
                                        <p:cTn id="90" dur="500"/>
                                        <p:tgtEl>
                                          <p:spTgt spid="11306"/>
                                        </p:tgtEl>
                                      </p:cBhvr>
                                    </p:animEffect>
                                    <p:set>
                                      <p:cBhvr>
                                        <p:cTn id="91" dur="1" fill="hold">
                                          <p:stCondLst>
                                            <p:cond delay="499"/>
                                          </p:stCondLst>
                                        </p:cTn>
                                        <p:tgtEl>
                                          <p:spTgt spid="11306"/>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4" presetClass="exit" presetSubtype="16" fill="hold" nodeType="clickEffect">
                                  <p:stCondLst>
                                    <p:cond delay="0"/>
                                  </p:stCondLst>
                                  <p:childTnLst>
                                    <p:animEffect transition="out" filter="box(in)">
                                      <p:cBhvr>
                                        <p:cTn id="95" dur="500"/>
                                        <p:tgtEl>
                                          <p:spTgt spid="11299"/>
                                        </p:tgtEl>
                                      </p:cBhvr>
                                    </p:animEffect>
                                    <p:set>
                                      <p:cBhvr>
                                        <p:cTn id="96" dur="1" fill="hold">
                                          <p:stCondLst>
                                            <p:cond delay="499"/>
                                          </p:stCondLst>
                                        </p:cTn>
                                        <p:tgtEl>
                                          <p:spTgt spid="11299"/>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11273"/>
                                        </p:tgtEl>
                                        <p:attrNameLst>
                                          <p:attrName>style.visibility</p:attrName>
                                        </p:attrNameLst>
                                      </p:cBhvr>
                                      <p:to>
                                        <p:strVal val="visible"/>
                                      </p:to>
                                    </p:set>
                                    <p:anim calcmode="lin" valueType="num">
                                      <p:cBhvr additive="base">
                                        <p:cTn id="101" dur="500" fill="hold"/>
                                        <p:tgtEl>
                                          <p:spTgt spid="11273"/>
                                        </p:tgtEl>
                                        <p:attrNameLst>
                                          <p:attrName>ppt_x</p:attrName>
                                        </p:attrNameLst>
                                      </p:cBhvr>
                                      <p:tavLst>
                                        <p:tav tm="0">
                                          <p:val>
                                            <p:strVal val="#ppt_x"/>
                                          </p:val>
                                        </p:tav>
                                        <p:tav tm="100000">
                                          <p:val>
                                            <p:strVal val="#ppt_x"/>
                                          </p:val>
                                        </p:tav>
                                      </p:tavLst>
                                    </p:anim>
                                    <p:anim calcmode="lin" valueType="num">
                                      <p:cBhvr additive="base">
                                        <p:cTn id="102" dur="500" fill="hold"/>
                                        <p:tgtEl>
                                          <p:spTgt spid="11273"/>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11284"/>
                                        </p:tgtEl>
                                        <p:attrNameLst>
                                          <p:attrName>style.visibility</p:attrName>
                                        </p:attrNameLst>
                                      </p:cBhvr>
                                      <p:to>
                                        <p:strVal val="visible"/>
                                      </p:to>
                                    </p:set>
                                    <p:anim calcmode="lin" valueType="num">
                                      <p:cBhvr additive="base">
                                        <p:cTn id="107" dur="500" fill="hold"/>
                                        <p:tgtEl>
                                          <p:spTgt spid="11284"/>
                                        </p:tgtEl>
                                        <p:attrNameLst>
                                          <p:attrName>ppt_x</p:attrName>
                                        </p:attrNameLst>
                                      </p:cBhvr>
                                      <p:tavLst>
                                        <p:tav tm="0">
                                          <p:val>
                                            <p:strVal val="#ppt_x"/>
                                          </p:val>
                                        </p:tav>
                                        <p:tav tm="100000">
                                          <p:val>
                                            <p:strVal val="#ppt_x"/>
                                          </p:val>
                                        </p:tav>
                                      </p:tavLst>
                                    </p:anim>
                                    <p:anim calcmode="lin" valueType="num">
                                      <p:cBhvr additive="base">
                                        <p:cTn id="108" dur="500" fill="hold"/>
                                        <p:tgtEl>
                                          <p:spTgt spid="11284"/>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11289"/>
                                        </p:tgtEl>
                                        <p:attrNameLst>
                                          <p:attrName>style.visibility</p:attrName>
                                        </p:attrNameLst>
                                      </p:cBhvr>
                                      <p:to>
                                        <p:strVal val="visible"/>
                                      </p:to>
                                    </p:set>
                                    <p:anim calcmode="lin" valueType="num">
                                      <p:cBhvr additive="base">
                                        <p:cTn id="113" dur="500" fill="hold"/>
                                        <p:tgtEl>
                                          <p:spTgt spid="11289"/>
                                        </p:tgtEl>
                                        <p:attrNameLst>
                                          <p:attrName>ppt_x</p:attrName>
                                        </p:attrNameLst>
                                      </p:cBhvr>
                                      <p:tavLst>
                                        <p:tav tm="0">
                                          <p:val>
                                            <p:strVal val="#ppt_x"/>
                                          </p:val>
                                        </p:tav>
                                        <p:tav tm="100000">
                                          <p:val>
                                            <p:strVal val="#ppt_x"/>
                                          </p:val>
                                        </p:tav>
                                      </p:tavLst>
                                    </p:anim>
                                    <p:anim calcmode="lin" valueType="num">
                                      <p:cBhvr additive="base">
                                        <p:cTn id="114" dur="500" fill="hold"/>
                                        <p:tgtEl>
                                          <p:spTgt spid="112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3" grpId="0"/>
      <p:bldP spid="11274" grpId="0"/>
      <p:bldP spid="11282" grpId="0"/>
      <p:bldP spid="11283" grpId="0"/>
      <p:bldP spid="11284" grpId="0"/>
      <p:bldP spid="11287" grpId="0"/>
      <p:bldP spid="11289" grpId="0"/>
      <p:bldP spid="11306" grpId="0"/>
      <p:bldP spid="11306" grpId="1"/>
      <p:bldP spid="11307" grpId="0"/>
      <p:bldP spid="11307" grpId="1"/>
      <p:bldP spid="11308" grpId="0"/>
      <p:bldP spid="11308"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ang="5400000" scaled="0"/>
        </a:gradFill>
        <a:effectLst/>
      </p:bgPr>
    </p:bg>
    <p:spTree>
      <p:nvGrpSpPr>
        <p:cNvPr id="1" name=""/>
        <p:cNvGrpSpPr/>
        <p:nvPr/>
      </p:nvGrpSpPr>
      <p:grpSpPr/>
      <p:sp>
        <p:nvSpPr>
          <p:cNvPr id="16388" name="文本框 16387"/>
          <p:cNvSpPr txBox="1"/>
          <p:nvPr/>
        </p:nvSpPr>
        <p:spPr>
          <a:xfrm>
            <a:off x="2362200" y="2895600"/>
            <a:ext cx="7772400" cy="2565400"/>
          </a:xfrm>
          <a:prstGeom prst="rect">
            <a:avLst/>
          </a:prstGeom>
          <a:noFill/>
          <a:ln w="3175" cap="flat" cmpd="sng">
            <a:solidFill>
              <a:schemeClr val="bg2"/>
            </a:solidFill>
            <a:prstDash val="solid"/>
            <a:miter/>
            <a:headEnd type="none" w="med" len="med"/>
            <a:tailEnd type="none" w="med" len="med"/>
          </a:ln>
        </p:spPr>
        <p:txBody>
          <a:bodyPr>
            <a:spAutoFit/>
          </a:bodyPr>
          <a:p>
            <a:pPr>
              <a:spcBef>
                <a:spcPct val="50000"/>
              </a:spcBef>
              <a:buClr>
                <a:schemeClr val="bg1"/>
              </a:buClr>
            </a:pPr>
            <a:r>
              <a:rPr lang="zh-CN" altLang="en-US" sz="2400" b="1" dirty="0">
                <a:solidFill>
                  <a:schemeClr val="bg1"/>
                </a:solidFill>
                <a:latin typeface="黑体" panose="02010609060101010101" charset="-122"/>
                <a:ea typeface="黑体" panose="02010609060101010101" charset="-122"/>
              </a:rPr>
              <a:t>未经议会同意，国王无权废除法律或停止法律的执行；</a:t>
            </a:r>
            <a:endParaRPr lang="zh-CN" altLang="en-US" sz="2400" b="1" dirty="0">
              <a:solidFill>
                <a:schemeClr val="bg1"/>
              </a:solidFill>
              <a:latin typeface="黑体" panose="02010609060101010101" charset="-122"/>
              <a:ea typeface="黑体" panose="02010609060101010101" charset="-122"/>
            </a:endParaRPr>
          </a:p>
          <a:p>
            <a:pPr>
              <a:spcBef>
                <a:spcPct val="50000"/>
              </a:spcBef>
              <a:buClr>
                <a:schemeClr val="bg1"/>
              </a:buClr>
            </a:pPr>
            <a:r>
              <a:rPr lang="zh-CN" altLang="en-US" sz="2400" b="1" dirty="0">
                <a:solidFill>
                  <a:schemeClr val="bg1"/>
                </a:solidFill>
                <a:latin typeface="黑体" panose="02010609060101010101" charset="-122"/>
                <a:ea typeface="黑体" panose="02010609060101010101" charset="-122"/>
              </a:rPr>
              <a:t>                       </a:t>
            </a:r>
            <a:endParaRPr lang="zh-CN" altLang="en-US" sz="2400" b="1" dirty="0">
              <a:solidFill>
                <a:schemeClr val="bg1"/>
              </a:solidFill>
              <a:latin typeface="黑体" panose="02010609060101010101" charset="-122"/>
              <a:ea typeface="黑体" panose="02010609060101010101" charset="-122"/>
            </a:endParaRPr>
          </a:p>
          <a:p>
            <a:pPr>
              <a:spcBef>
                <a:spcPct val="50000"/>
              </a:spcBef>
              <a:buClr>
                <a:schemeClr val="bg1"/>
              </a:buClr>
            </a:pPr>
            <a:r>
              <a:rPr lang="zh-CN" altLang="en-US" sz="2400" b="1" dirty="0">
                <a:solidFill>
                  <a:schemeClr val="bg1"/>
                </a:solidFill>
                <a:latin typeface="黑体" panose="02010609060101010101" charset="-122"/>
                <a:ea typeface="黑体" panose="02010609060101010101" charset="-122"/>
              </a:rPr>
              <a:t>未经议会同意，国王不能征税</a:t>
            </a:r>
            <a:r>
              <a:rPr lang="en-US" altLang="zh-CN" sz="2400" b="1">
                <a:solidFill>
                  <a:schemeClr val="bg1"/>
                </a:solidFill>
                <a:latin typeface="黑体" panose="02010609060101010101" charset="-122"/>
                <a:ea typeface="黑体" panose="02010609060101010101" charset="-122"/>
              </a:rPr>
              <a:t>;</a:t>
            </a:r>
            <a:endParaRPr lang="en-US" altLang="zh-CN" sz="2400" b="1">
              <a:solidFill>
                <a:schemeClr val="bg1"/>
              </a:solidFill>
              <a:latin typeface="黑体" panose="02010609060101010101" charset="-122"/>
              <a:ea typeface="黑体" panose="02010609060101010101" charset="-122"/>
            </a:endParaRPr>
          </a:p>
          <a:p>
            <a:pPr>
              <a:spcBef>
                <a:spcPct val="50000"/>
              </a:spcBef>
              <a:buClr>
                <a:schemeClr val="bg1"/>
              </a:buClr>
            </a:pPr>
            <a:r>
              <a:rPr lang="zh-CN" altLang="en-US" sz="2400" b="1" dirty="0">
                <a:solidFill>
                  <a:schemeClr val="bg1"/>
                </a:solidFill>
                <a:latin typeface="Arial" panose="020B0604020202020204" pitchFamily="34" charset="0"/>
                <a:ea typeface="黑体" panose="02010609060101010101" charset="-122"/>
              </a:rPr>
              <a:t>议会议员之选举应是自由的。</a:t>
            </a:r>
            <a:endParaRPr lang="zh-CN" altLang="en-US" sz="2400" b="1" dirty="0">
              <a:solidFill>
                <a:schemeClr val="bg1"/>
              </a:solidFill>
              <a:latin typeface="Arial" panose="020B0604020202020204" pitchFamily="34" charset="0"/>
              <a:ea typeface="黑体" panose="02010609060101010101" charset="-122"/>
            </a:endParaRPr>
          </a:p>
          <a:p>
            <a:pPr>
              <a:spcBef>
                <a:spcPct val="20000"/>
              </a:spcBef>
              <a:buClr>
                <a:srgbClr val="6699FF"/>
              </a:buClr>
              <a:buFont typeface="Wingdings" panose="05000000000000000000" pitchFamily="2" charset="2"/>
              <a:buNone/>
            </a:pPr>
            <a:r>
              <a:rPr lang="zh-CN" altLang="en-US" sz="2400" b="1">
                <a:solidFill>
                  <a:schemeClr val="bg1"/>
                </a:solidFill>
                <a:latin typeface="Arial" panose="020B0604020202020204" pitchFamily="34" charset="0"/>
              </a:rPr>
              <a:t>                                       </a:t>
            </a:r>
            <a:r>
              <a:rPr lang="en-US" altLang="zh-CN" sz="2400" b="1">
                <a:solidFill>
                  <a:schemeClr val="bg1"/>
                </a:solidFill>
                <a:latin typeface="Arial" panose="020B0604020202020204" pitchFamily="34" charset="0"/>
              </a:rPr>
              <a:t>——</a:t>
            </a:r>
            <a:r>
              <a:rPr lang="zh-CN" altLang="en-US" sz="2400" b="1" dirty="0">
                <a:solidFill>
                  <a:schemeClr val="bg1"/>
                </a:solidFill>
                <a:latin typeface="Arial" panose="020B0604020202020204" pitchFamily="34" charset="0"/>
                <a:ea typeface="黑体" panose="02010609060101010101" charset="-122"/>
              </a:rPr>
              <a:t>以上材料来自</a:t>
            </a:r>
            <a:r>
              <a:rPr lang="en-US" altLang="zh-CN" sz="2400" b="1" dirty="0">
                <a:solidFill>
                  <a:schemeClr val="bg1"/>
                </a:solidFill>
                <a:latin typeface="Arial" panose="020B0604020202020204" pitchFamily="34" charset="0"/>
                <a:ea typeface="黑体" panose="02010609060101010101" charset="-122"/>
              </a:rPr>
              <a:t>《</a:t>
            </a:r>
            <a:r>
              <a:rPr lang="zh-CN" altLang="en-US" sz="2400" b="1" dirty="0">
                <a:solidFill>
                  <a:schemeClr val="bg1"/>
                </a:solidFill>
                <a:latin typeface="Arial" panose="020B0604020202020204" pitchFamily="34" charset="0"/>
                <a:ea typeface="黑体" panose="02010609060101010101" charset="-122"/>
              </a:rPr>
              <a:t>权利法案</a:t>
            </a:r>
            <a:r>
              <a:rPr lang="en-US" altLang="zh-CN" sz="2400" b="1">
                <a:solidFill>
                  <a:schemeClr val="bg1"/>
                </a:solidFill>
                <a:latin typeface="Arial" panose="020B0604020202020204" pitchFamily="34" charset="0"/>
                <a:ea typeface="黑体" panose="02010609060101010101" charset="-122"/>
              </a:rPr>
              <a:t>》</a:t>
            </a:r>
            <a:endParaRPr lang="en-US" altLang="zh-CN" sz="2400" b="1">
              <a:solidFill>
                <a:schemeClr val="bg1"/>
              </a:solidFill>
              <a:latin typeface="Arial" panose="020B0604020202020204" pitchFamily="34" charset="0"/>
              <a:ea typeface="黑体" panose="02010609060101010101" charset="-122"/>
            </a:endParaRPr>
          </a:p>
        </p:txBody>
      </p:sp>
      <p:sp>
        <p:nvSpPr>
          <p:cNvPr id="16390" name="文本框 16389"/>
          <p:cNvSpPr txBox="1"/>
          <p:nvPr/>
        </p:nvSpPr>
        <p:spPr>
          <a:xfrm>
            <a:off x="6781800" y="3352800"/>
            <a:ext cx="1447800" cy="521970"/>
          </a:xfrm>
          <a:prstGeom prst="rect">
            <a:avLst/>
          </a:prstGeom>
          <a:solidFill>
            <a:srgbClr val="FFFF00"/>
          </a:solidFill>
          <a:ln w="9525">
            <a:noFill/>
          </a:ln>
        </p:spPr>
        <p:txBody>
          <a:bodyPr>
            <a:spAutoFit/>
          </a:bodyPr>
          <a:p>
            <a:pPr algn="ctr">
              <a:spcBef>
                <a:spcPct val="50000"/>
              </a:spcBef>
              <a:buClr>
                <a:schemeClr val="bg1"/>
              </a:buClr>
            </a:pPr>
            <a:r>
              <a:rPr lang="zh-CN" altLang="en-US" sz="2800" b="1" dirty="0">
                <a:latin typeface="Times New Roman" panose="02020603050405020304" pitchFamily="18" charset="0"/>
                <a:ea typeface="黑体" panose="02010609060101010101" charset="-122"/>
              </a:rPr>
              <a:t>立法权</a:t>
            </a:r>
            <a:endParaRPr lang="zh-CN" altLang="en-US" sz="2800" b="1">
              <a:latin typeface="Times New Roman" panose="02020603050405020304" pitchFamily="18" charset="0"/>
              <a:ea typeface="黑体" panose="02010609060101010101" charset="-122"/>
            </a:endParaRPr>
          </a:p>
        </p:txBody>
      </p:sp>
      <p:sp>
        <p:nvSpPr>
          <p:cNvPr id="16391" name="文本框 16390"/>
          <p:cNvSpPr txBox="1"/>
          <p:nvPr/>
        </p:nvSpPr>
        <p:spPr>
          <a:xfrm>
            <a:off x="6477000" y="4572000"/>
            <a:ext cx="1295400" cy="521970"/>
          </a:xfrm>
          <a:prstGeom prst="rect">
            <a:avLst/>
          </a:prstGeom>
          <a:solidFill>
            <a:srgbClr val="FFFF00"/>
          </a:solidFill>
          <a:ln w="9525">
            <a:noFill/>
          </a:ln>
        </p:spPr>
        <p:txBody>
          <a:bodyPr>
            <a:spAutoFit/>
          </a:bodyPr>
          <a:p>
            <a:pPr>
              <a:spcBef>
                <a:spcPct val="50000"/>
              </a:spcBef>
              <a:buClr>
                <a:schemeClr val="bg1"/>
              </a:buClr>
            </a:pPr>
            <a:r>
              <a:rPr lang="zh-CN" altLang="en-US" sz="2800" b="1" dirty="0">
                <a:latin typeface="Times New Roman" panose="02020603050405020304" pitchFamily="18" charset="0"/>
                <a:ea typeface="黑体" panose="02010609060101010101" charset="-122"/>
              </a:rPr>
              <a:t>选举权</a:t>
            </a:r>
            <a:endParaRPr lang="zh-CN" altLang="en-US" sz="2800" b="1">
              <a:latin typeface="Times New Roman" panose="02020603050405020304" pitchFamily="18" charset="0"/>
              <a:ea typeface="黑体" panose="02010609060101010101" charset="-122"/>
            </a:endParaRPr>
          </a:p>
        </p:txBody>
      </p:sp>
      <p:sp>
        <p:nvSpPr>
          <p:cNvPr id="16394" name="文本框 16393"/>
          <p:cNvSpPr txBox="1"/>
          <p:nvPr/>
        </p:nvSpPr>
        <p:spPr>
          <a:xfrm>
            <a:off x="6781800" y="3976688"/>
            <a:ext cx="1447800" cy="521970"/>
          </a:xfrm>
          <a:prstGeom prst="rect">
            <a:avLst/>
          </a:prstGeom>
          <a:solidFill>
            <a:srgbClr val="FFFF00"/>
          </a:solidFill>
          <a:ln w="9525">
            <a:noFill/>
          </a:ln>
        </p:spPr>
        <p:txBody>
          <a:bodyPr>
            <a:spAutoFit/>
          </a:bodyPr>
          <a:p>
            <a:pPr algn="ctr">
              <a:spcBef>
                <a:spcPct val="50000"/>
              </a:spcBef>
              <a:buClr>
                <a:schemeClr val="bg1"/>
              </a:buClr>
            </a:pPr>
            <a:r>
              <a:rPr lang="zh-CN" altLang="en-US" sz="2800" b="1" dirty="0">
                <a:latin typeface="Times New Roman" panose="02020603050405020304" pitchFamily="18" charset="0"/>
                <a:ea typeface="黑体" panose="02010609060101010101" charset="-122"/>
              </a:rPr>
              <a:t>征税权</a:t>
            </a:r>
            <a:endParaRPr lang="zh-CN" altLang="en-US" sz="2800" b="1">
              <a:latin typeface="Times New Roman" panose="02020603050405020304" pitchFamily="18" charset="0"/>
              <a:ea typeface="黑体" panose="02010609060101010101" charset="-122"/>
            </a:endParaRPr>
          </a:p>
        </p:txBody>
      </p:sp>
      <p:sp>
        <p:nvSpPr>
          <p:cNvPr id="16397" name="文本框 16396"/>
          <p:cNvSpPr txBox="1"/>
          <p:nvPr/>
        </p:nvSpPr>
        <p:spPr>
          <a:xfrm>
            <a:off x="2057400" y="2057400"/>
            <a:ext cx="8229600" cy="829945"/>
          </a:xfrm>
          <a:prstGeom prst="rect">
            <a:avLst/>
          </a:prstGeom>
          <a:noFill/>
          <a:ln w="9525" cap="flat" cmpd="sng">
            <a:solidFill>
              <a:srgbClr val="FF0000"/>
            </a:solidFill>
            <a:prstDash val="solid"/>
            <a:miter/>
            <a:headEnd type="none" w="med" len="med"/>
            <a:tailEnd type="none" w="med" len="med"/>
          </a:ln>
        </p:spPr>
        <p:txBody>
          <a:bodyPr>
            <a:spAutoFit/>
          </a:bodyPr>
          <a:p>
            <a:pPr>
              <a:spcBef>
                <a:spcPct val="50000"/>
              </a:spcBef>
              <a:buClr>
                <a:schemeClr val="bg1"/>
              </a:buClr>
            </a:pPr>
            <a:r>
              <a:rPr lang="zh-CN" altLang="en-US" sz="2400" b="1" dirty="0">
                <a:solidFill>
                  <a:schemeClr val="bg1"/>
                </a:solidFill>
                <a:latin typeface="黑体" panose="02010609060101010101" charset="-122"/>
                <a:ea typeface="黑体" panose="02010609060101010101" charset="-122"/>
              </a:rPr>
              <a:t>思考</a:t>
            </a:r>
            <a:r>
              <a:rPr lang="en-US" altLang="zh-CN" sz="2400" b="1" dirty="0">
                <a:solidFill>
                  <a:schemeClr val="bg1"/>
                </a:solidFill>
                <a:latin typeface="黑体" panose="02010609060101010101" charset="-122"/>
                <a:ea typeface="黑体" panose="02010609060101010101" charset="-122"/>
              </a:rPr>
              <a:t>2</a:t>
            </a:r>
            <a:r>
              <a:rPr lang="zh-CN" altLang="en-US" sz="2400" b="1" dirty="0">
                <a:solidFill>
                  <a:schemeClr val="bg1"/>
                </a:solidFill>
                <a:latin typeface="黑体" panose="02010609060101010101" charset="-122"/>
                <a:ea typeface="黑体" panose="02010609060101010101" charset="-122"/>
              </a:rPr>
              <a:t>：请阅读教材</a:t>
            </a:r>
            <a:r>
              <a:rPr lang="en-US" altLang="zh-CN" sz="2400" b="1" dirty="0">
                <a:solidFill>
                  <a:schemeClr val="bg1"/>
                </a:solidFill>
                <a:latin typeface="黑体" panose="02010609060101010101" charset="-122"/>
                <a:ea typeface="黑体" panose="02010609060101010101" charset="-122"/>
              </a:rPr>
              <a:t>P37</a:t>
            </a:r>
            <a:r>
              <a:rPr lang="zh-CN" altLang="en-US" sz="2400" b="1" dirty="0">
                <a:solidFill>
                  <a:schemeClr val="bg1"/>
                </a:solidFill>
                <a:latin typeface="黑体" panose="02010609060101010101" charset="-122"/>
                <a:ea typeface="黑体" panose="02010609060101010101" charset="-122"/>
              </a:rPr>
              <a:t>学思之窗，归纳</a:t>
            </a:r>
            <a:r>
              <a:rPr lang="en-US" altLang="zh-CN" sz="2400" b="1" dirty="0">
                <a:solidFill>
                  <a:schemeClr val="bg1"/>
                </a:solidFill>
                <a:latin typeface="黑体" panose="02010609060101010101" charset="-122"/>
                <a:ea typeface="黑体" panose="02010609060101010101" charset="-122"/>
              </a:rPr>
              <a:t>《</a:t>
            </a:r>
            <a:r>
              <a:rPr lang="zh-CN" altLang="en-US" sz="2400" b="1" dirty="0">
                <a:solidFill>
                  <a:schemeClr val="bg1"/>
                </a:solidFill>
                <a:latin typeface="黑体" panose="02010609060101010101" charset="-122"/>
                <a:ea typeface="黑体" panose="02010609060101010101" charset="-122"/>
              </a:rPr>
              <a:t>权利法案</a:t>
            </a:r>
            <a:r>
              <a:rPr lang="en-US" altLang="zh-CN" sz="2400" b="1" dirty="0">
                <a:solidFill>
                  <a:schemeClr val="bg1"/>
                </a:solidFill>
                <a:latin typeface="黑体" panose="02010609060101010101" charset="-122"/>
                <a:ea typeface="黑体" panose="02010609060101010101" charset="-122"/>
              </a:rPr>
              <a:t>》</a:t>
            </a:r>
            <a:r>
              <a:rPr lang="zh-CN" altLang="en-US" sz="2400" b="1" dirty="0">
                <a:solidFill>
                  <a:schemeClr val="bg1"/>
                </a:solidFill>
                <a:latin typeface="黑体" panose="02010609060101010101" charset="-122"/>
                <a:ea typeface="黑体" panose="02010609060101010101" charset="-122"/>
              </a:rPr>
              <a:t>限制了国王的哪些权力？保证了议会什么权力？</a:t>
            </a:r>
            <a:endParaRPr lang="zh-CN" altLang="en-US" sz="2400" b="1" dirty="0">
              <a:solidFill>
                <a:schemeClr val="bg1"/>
              </a:solidFill>
              <a:latin typeface="黑体" panose="02010609060101010101" charset="-122"/>
              <a:ea typeface="黑体" panose="02010609060101010101" charset="-122"/>
            </a:endParaRPr>
          </a:p>
        </p:txBody>
      </p:sp>
      <p:sp>
        <p:nvSpPr>
          <p:cNvPr id="16403" name="矩形 16402"/>
          <p:cNvSpPr/>
          <p:nvPr/>
        </p:nvSpPr>
        <p:spPr>
          <a:xfrm>
            <a:off x="2590800" y="5562600"/>
            <a:ext cx="6400800" cy="521970"/>
          </a:xfrm>
          <a:prstGeom prst="rect">
            <a:avLst/>
          </a:prstGeom>
          <a:noFill/>
          <a:ln w="9525">
            <a:noFill/>
          </a:ln>
        </p:spPr>
        <p:txBody>
          <a:bodyPr>
            <a:spAutoFit/>
          </a:bodyPr>
          <a:p>
            <a:r>
              <a:rPr lang="zh-CN" altLang="en-US" sz="2800" b="1" dirty="0">
                <a:solidFill>
                  <a:schemeClr val="bg1"/>
                </a:solidFill>
                <a:latin typeface="Arial" panose="020B0604020202020204" pitchFamily="34" charset="0"/>
                <a:ea typeface="黑体" panose="02010609060101010101" charset="-122"/>
              </a:rPr>
              <a:t>英国的权力中心从               转移到了</a:t>
            </a:r>
            <a:endParaRPr lang="zh-CN" altLang="en-US" sz="2800" b="1" dirty="0">
              <a:solidFill>
                <a:schemeClr val="bg1"/>
              </a:solidFill>
              <a:latin typeface="Arial" panose="020B0604020202020204" pitchFamily="34" charset="0"/>
              <a:ea typeface="黑体" panose="02010609060101010101" charset="-122"/>
            </a:endParaRPr>
          </a:p>
        </p:txBody>
      </p:sp>
      <p:sp>
        <p:nvSpPr>
          <p:cNvPr id="16404" name="直接连接符 16403"/>
          <p:cNvSpPr/>
          <p:nvPr/>
        </p:nvSpPr>
        <p:spPr>
          <a:xfrm>
            <a:off x="5638800" y="6019800"/>
            <a:ext cx="1219200" cy="0"/>
          </a:xfrm>
          <a:prstGeom prst="line">
            <a:avLst/>
          </a:prstGeom>
          <a:ln w="25400" cap="flat" cmpd="sng">
            <a:solidFill>
              <a:schemeClr val="bg1"/>
            </a:solidFill>
            <a:prstDash val="solid"/>
            <a:headEnd type="none" w="med" len="med"/>
            <a:tailEnd type="none" w="med" len="med"/>
          </a:ln>
        </p:spPr>
      </p:sp>
      <p:sp>
        <p:nvSpPr>
          <p:cNvPr id="16405" name="直接连接符 16404"/>
          <p:cNvSpPr/>
          <p:nvPr/>
        </p:nvSpPr>
        <p:spPr>
          <a:xfrm>
            <a:off x="8382000" y="6019800"/>
            <a:ext cx="1295400" cy="0"/>
          </a:xfrm>
          <a:prstGeom prst="line">
            <a:avLst/>
          </a:prstGeom>
          <a:ln w="25400" cap="flat" cmpd="sng">
            <a:solidFill>
              <a:schemeClr val="bg1"/>
            </a:solidFill>
            <a:prstDash val="solid"/>
            <a:headEnd type="none" w="med" len="med"/>
            <a:tailEnd type="none" w="med" len="med"/>
          </a:ln>
        </p:spPr>
      </p:sp>
      <p:sp>
        <p:nvSpPr>
          <p:cNvPr id="16406" name="矩形 16405"/>
          <p:cNvSpPr/>
          <p:nvPr/>
        </p:nvSpPr>
        <p:spPr>
          <a:xfrm>
            <a:off x="5715000" y="5562600"/>
            <a:ext cx="904875" cy="460375"/>
          </a:xfrm>
          <a:prstGeom prst="rect">
            <a:avLst/>
          </a:prstGeom>
          <a:noFill/>
          <a:ln w="9525">
            <a:noFill/>
          </a:ln>
        </p:spPr>
        <p:txBody>
          <a:bodyPr>
            <a:spAutoFit/>
          </a:bodyPr>
          <a:p>
            <a:pPr algn="ctr"/>
            <a:r>
              <a:rPr lang="zh-CN" altLang="en-US" sz="2400" b="1" dirty="0">
                <a:solidFill>
                  <a:srgbClr val="FFFF00"/>
                </a:solidFill>
                <a:latin typeface="Arial" panose="020B0604020202020204" pitchFamily="34" charset="0"/>
                <a:ea typeface="黑体" panose="02010609060101010101" charset="-122"/>
              </a:rPr>
              <a:t>国王</a:t>
            </a:r>
            <a:endParaRPr lang="zh-CN" altLang="en-US" sz="2400" b="1" dirty="0">
              <a:solidFill>
                <a:srgbClr val="FFFF00"/>
              </a:solidFill>
              <a:latin typeface="Arial" panose="020B0604020202020204" pitchFamily="34" charset="0"/>
              <a:ea typeface="黑体" panose="02010609060101010101" charset="-122"/>
            </a:endParaRPr>
          </a:p>
        </p:txBody>
      </p:sp>
      <p:sp>
        <p:nvSpPr>
          <p:cNvPr id="16407" name="矩形 16406"/>
          <p:cNvSpPr/>
          <p:nvPr/>
        </p:nvSpPr>
        <p:spPr>
          <a:xfrm>
            <a:off x="8610600" y="5562600"/>
            <a:ext cx="904875" cy="460375"/>
          </a:xfrm>
          <a:prstGeom prst="rect">
            <a:avLst/>
          </a:prstGeom>
          <a:noFill/>
          <a:ln w="9525">
            <a:noFill/>
          </a:ln>
        </p:spPr>
        <p:txBody>
          <a:bodyPr>
            <a:spAutoFit/>
          </a:bodyPr>
          <a:p>
            <a:pPr algn="ctr"/>
            <a:r>
              <a:rPr lang="zh-CN" altLang="en-US" sz="2400" b="1" dirty="0">
                <a:solidFill>
                  <a:srgbClr val="FFFF00"/>
                </a:solidFill>
                <a:latin typeface="Arial" panose="020B0604020202020204" pitchFamily="34" charset="0"/>
                <a:ea typeface="黑体" panose="02010609060101010101" charset="-122"/>
              </a:rPr>
              <a:t>议会</a:t>
            </a:r>
            <a:endParaRPr lang="zh-CN" altLang="en-US" sz="2400" b="1" dirty="0">
              <a:solidFill>
                <a:srgbClr val="FFFF00"/>
              </a:solidFill>
              <a:latin typeface="Arial" panose="020B0604020202020204" pitchFamily="34" charset="0"/>
              <a:ea typeface="黑体" panose="02010609060101010101" charset="-122"/>
            </a:endParaRPr>
          </a:p>
        </p:txBody>
      </p:sp>
      <p:sp>
        <p:nvSpPr>
          <p:cNvPr id="16414" name="文本框 16413"/>
          <p:cNvSpPr txBox="1"/>
          <p:nvPr/>
        </p:nvSpPr>
        <p:spPr>
          <a:xfrm>
            <a:off x="6400800" y="685800"/>
            <a:ext cx="3733800" cy="521970"/>
          </a:xfrm>
          <a:prstGeom prst="rect">
            <a:avLst/>
          </a:prstGeom>
          <a:noFill/>
          <a:ln w="9525">
            <a:noFill/>
          </a:ln>
        </p:spPr>
        <p:txBody>
          <a:bodyPr>
            <a:spAutoFit/>
          </a:bodyPr>
          <a:p>
            <a:pPr>
              <a:spcBef>
                <a:spcPct val="50000"/>
              </a:spcBef>
            </a:pPr>
            <a:r>
              <a:rPr lang="en-US" altLang="zh-CN" sz="2800" b="1" dirty="0">
                <a:solidFill>
                  <a:schemeClr val="bg1"/>
                </a:solidFill>
                <a:latin typeface="Arial" panose="020B0604020202020204" pitchFamily="34" charset="0"/>
                <a:ea typeface="黑体" panose="02010609060101010101" charset="-122"/>
              </a:rPr>
              <a:t>1689</a:t>
            </a:r>
            <a:r>
              <a:rPr lang="zh-CN" altLang="en-US" sz="2800" b="1" dirty="0">
                <a:solidFill>
                  <a:schemeClr val="bg1"/>
                </a:solidFill>
                <a:latin typeface="Arial" panose="020B0604020202020204" pitchFamily="34" charset="0"/>
                <a:ea typeface="黑体" panose="02010609060101010101" charset="-122"/>
              </a:rPr>
              <a:t>年</a:t>
            </a:r>
            <a:r>
              <a:rPr lang="en-US" altLang="zh-CN" sz="2800" b="1" dirty="0">
                <a:solidFill>
                  <a:schemeClr val="bg1"/>
                </a:solidFill>
                <a:latin typeface="Arial" panose="020B0604020202020204" pitchFamily="34" charset="0"/>
                <a:ea typeface="黑体" panose="02010609060101010101" charset="-122"/>
              </a:rPr>
              <a:t>《</a:t>
            </a:r>
            <a:r>
              <a:rPr lang="zh-CN" altLang="en-US" sz="2800" b="1" dirty="0">
                <a:solidFill>
                  <a:schemeClr val="bg1"/>
                </a:solidFill>
                <a:latin typeface="Arial" panose="020B0604020202020204" pitchFamily="34" charset="0"/>
                <a:ea typeface="黑体" panose="02010609060101010101" charset="-122"/>
              </a:rPr>
              <a:t>权利法案</a:t>
            </a:r>
            <a:r>
              <a:rPr lang="en-US" altLang="zh-CN" sz="2800" b="1">
                <a:solidFill>
                  <a:schemeClr val="bg1"/>
                </a:solidFill>
                <a:latin typeface="Arial" panose="020B0604020202020204" pitchFamily="34" charset="0"/>
                <a:ea typeface="黑体" panose="02010609060101010101" charset="-122"/>
              </a:rPr>
              <a:t>》</a:t>
            </a:r>
            <a:endParaRPr lang="en-US" altLang="zh-CN" sz="2800" b="1">
              <a:solidFill>
                <a:schemeClr val="bg1"/>
              </a:solidFill>
              <a:latin typeface="Arial" panose="020B0604020202020204" pitchFamily="34" charset="0"/>
              <a:ea typeface="黑体" panose="02010609060101010101" charset="-122"/>
            </a:endParaRPr>
          </a:p>
        </p:txBody>
      </p:sp>
      <p:sp>
        <p:nvSpPr>
          <p:cNvPr id="16415" name="文本框 16414"/>
          <p:cNvSpPr txBox="1"/>
          <p:nvPr/>
        </p:nvSpPr>
        <p:spPr>
          <a:xfrm>
            <a:off x="1981200" y="685800"/>
            <a:ext cx="4648200" cy="521970"/>
          </a:xfrm>
          <a:prstGeom prst="rect">
            <a:avLst/>
          </a:prstGeom>
          <a:noFill/>
          <a:ln w="9525">
            <a:noFill/>
          </a:ln>
        </p:spPr>
        <p:txBody>
          <a:bodyPr>
            <a:spAutoFit/>
          </a:bodyPr>
          <a:p>
            <a:pPr>
              <a:spcBef>
                <a:spcPct val="50000"/>
              </a:spcBef>
            </a:pPr>
            <a:r>
              <a:rPr lang="en-US" altLang="zh-CN" sz="2800" b="1" dirty="0">
                <a:solidFill>
                  <a:srgbClr val="FFFF00"/>
                </a:solidFill>
                <a:latin typeface="黑体" panose="02010609060101010101" charset="-122"/>
                <a:ea typeface="黑体" panose="02010609060101010101" charset="-122"/>
              </a:rPr>
              <a:t>1</a:t>
            </a:r>
            <a:r>
              <a:rPr lang="zh-CN" altLang="en-US" sz="2800" b="1" dirty="0">
                <a:solidFill>
                  <a:srgbClr val="FFFF00"/>
                </a:solidFill>
                <a:latin typeface="黑体" panose="02010609060101010101" charset="-122"/>
                <a:ea typeface="黑体" panose="02010609060101010101" charset="-122"/>
              </a:rPr>
              <a:t>、君主立宪制的确立</a:t>
            </a:r>
            <a:r>
              <a:rPr lang="en-US" altLang="zh-CN" sz="2800" b="1">
                <a:solidFill>
                  <a:srgbClr val="FFFF00"/>
                </a:solidFill>
                <a:latin typeface="黑体" panose="02010609060101010101" charset="-122"/>
                <a:ea typeface="黑体" panose="02010609060101010101" charset="-122"/>
              </a:rPr>
              <a:t>——</a:t>
            </a:r>
            <a:endParaRPr lang="en-US" altLang="zh-CN" sz="2800" b="1">
              <a:solidFill>
                <a:srgbClr val="FFFF00"/>
              </a:solidFill>
              <a:latin typeface="黑体" panose="02010609060101010101" charset="-122"/>
              <a:ea typeface="黑体" panose="02010609060101010101" charset="-122"/>
            </a:endParaRPr>
          </a:p>
        </p:txBody>
      </p:sp>
      <p:sp>
        <p:nvSpPr>
          <p:cNvPr id="16416" name="文本框 16415"/>
          <p:cNvSpPr txBox="1"/>
          <p:nvPr/>
        </p:nvSpPr>
        <p:spPr>
          <a:xfrm>
            <a:off x="1524000" y="0"/>
            <a:ext cx="9144000" cy="583565"/>
          </a:xfrm>
          <a:prstGeom prst="rect">
            <a:avLst/>
          </a:prstGeom>
          <a:noFill/>
          <a:ln w="9525">
            <a:noFill/>
          </a:ln>
        </p:spPr>
        <p:txBody>
          <a:bodyPr>
            <a:spAutoFit/>
          </a:bodyPr>
          <a:p>
            <a:pPr marL="342900" indent="-342900">
              <a:spcBef>
                <a:spcPct val="50000"/>
              </a:spcBef>
              <a:buClr>
                <a:schemeClr val="bg2"/>
              </a:buClr>
              <a:buSzPct val="70000"/>
              <a:buFont typeface="Wingdings" panose="05000000000000000000" pitchFamily="2" charset="2"/>
              <a:buNone/>
            </a:pPr>
            <a:r>
              <a:rPr lang="zh-CN" altLang="en-US" sz="3200" b="1" dirty="0">
                <a:solidFill>
                  <a:schemeClr val="bg1"/>
                </a:solidFill>
                <a:latin typeface="Arial" panose="020B0604020202020204" pitchFamily="34" charset="0"/>
                <a:ea typeface="黑体" panose="02010609060101010101" charset="-122"/>
              </a:rPr>
              <a:t>探究二：英国君主立宪制是怎样建立并完善</a:t>
            </a:r>
            <a:r>
              <a:rPr lang="zh-CN" altLang="en-US" sz="3200" b="1">
                <a:solidFill>
                  <a:schemeClr val="bg1"/>
                </a:solidFill>
                <a:latin typeface="Arial" panose="020B0604020202020204" pitchFamily="34" charset="0"/>
                <a:ea typeface="黑体" panose="02010609060101010101" charset="-122"/>
              </a:rPr>
              <a:t>的？</a:t>
            </a:r>
            <a:endParaRPr lang="zh-CN" altLang="en-US" sz="3200" b="1">
              <a:solidFill>
                <a:schemeClr val="bg1"/>
              </a:solidFill>
              <a:latin typeface="Arial" panose="020B0604020202020204" pitchFamily="34" charset="0"/>
              <a:ea typeface="黑体" panose="02010609060101010101" charset="-122"/>
            </a:endParaRPr>
          </a:p>
        </p:txBody>
      </p:sp>
      <p:sp>
        <p:nvSpPr>
          <p:cNvPr id="16417" name="文本框 16416"/>
          <p:cNvSpPr txBox="1"/>
          <p:nvPr/>
        </p:nvSpPr>
        <p:spPr>
          <a:xfrm>
            <a:off x="1905000" y="1371600"/>
            <a:ext cx="8610600" cy="583565"/>
          </a:xfrm>
          <a:prstGeom prst="rect">
            <a:avLst/>
          </a:prstGeom>
          <a:solidFill>
            <a:srgbClr val="FFFF00"/>
          </a:solidFill>
          <a:ln w="9525">
            <a:noFill/>
          </a:ln>
        </p:spPr>
        <p:txBody>
          <a:bodyPr>
            <a:spAutoFit/>
          </a:bodyPr>
          <a:p>
            <a:pPr>
              <a:spcBef>
                <a:spcPct val="50000"/>
              </a:spcBef>
            </a:pPr>
            <a:r>
              <a:rPr lang="en-US" altLang="zh-CN" sz="3200" b="1" dirty="0">
                <a:latin typeface="Arial" panose="020B0604020202020204" pitchFamily="34" charset="0"/>
                <a:ea typeface="黑体" panose="02010609060101010101" charset="-122"/>
              </a:rPr>
              <a:t>《</a:t>
            </a:r>
            <a:r>
              <a:rPr lang="zh-CN" altLang="en-US" sz="3200" b="1" dirty="0">
                <a:latin typeface="Arial" panose="020B0604020202020204" pitchFamily="34" charset="0"/>
                <a:ea typeface="黑体" panose="02010609060101010101" charset="-122"/>
              </a:rPr>
              <a:t>权利法案</a:t>
            </a:r>
            <a:r>
              <a:rPr lang="en-US" altLang="zh-CN" sz="3200" b="1" dirty="0">
                <a:latin typeface="Arial" panose="020B0604020202020204" pitchFamily="34" charset="0"/>
                <a:ea typeface="黑体" panose="02010609060101010101" charset="-122"/>
              </a:rPr>
              <a:t>》</a:t>
            </a:r>
            <a:r>
              <a:rPr lang="zh-CN" altLang="en-US" sz="3200" b="1" dirty="0">
                <a:latin typeface="Arial" panose="020B0604020202020204" pitchFamily="34" charset="0"/>
                <a:ea typeface="黑体" panose="02010609060101010101" charset="-122"/>
              </a:rPr>
              <a:t>的颁布标志着君主立宪制的建立</a:t>
            </a:r>
            <a:endParaRPr lang="zh-CN" altLang="en-US" sz="3200" b="1" dirty="0">
              <a:latin typeface="Arial" panose="020B0604020202020204" pitchFamily="34" charset="0"/>
              <a:ea typeface="黑体" panose="02010609060101010101" charset="-122"/>
            </a:endParaRPr>
          </a:p>
        </p:txBody>
      </p:sp>
      <p:sp>
        <p:nvSpPr>
          <p:cNvPr id="16420" name="文本框 16419"/>
          <p:cNvSpPr txBox="1"/>
          <p:nvPr/>
        </p:nvSpPr>
        <p:spPr>
          <a:xfrm>
            <a:off x="2133600" y="1143000"/>
            <a:ext cx="7848600" cy="953135"/>
          </a:xfrm>
          <a:prstGeom prst="rect">
            <a:avLst/>
          </a:prstGeom>
          <a:noFill/>
          <a:ln w="9525">
            <a:noFill/>
          </a:ln>
        </p:spPr>
        <p:txBody>
          <a:bodyPr>
            <a:spAutoFit/>
          </a:bodyPr>
          <a:p>
            <a:pPr>
              <a:spcBef>
                <a:spcPct val="50000"/>
              </a:spcBef>
            </a:pPr>
            <a:r>
              <a:rPr lang="zh-CN" altLang="en-US" sz="2800" b="1" dirty="0">
                <a:solidFill>
                  <a:srgbClr val="FFFF00"/>
                </a:solidFill>
                <a:latin typeface="Arial" panose="020B0604020202020204" pitchFamily="34" charset="0"/>
                <a:ea typeface="黑体" panose="02010609060101010101" charset="-122"/>
              </a:rPr>
              <a:t>为什么说</a:t>
            </a:r>
            <a:r>
              <a:rPr lang="en-US" altLang="zh-CN" sz="2800" b="1" dirty="0">
                <a:solidFill>
                  <a:srgbClr val="FFFF00"/>
                </a:solidFill>
                <a:latin typeface="Arial" panose="020B0604020202020204" pitchFamily="34" charset="0"/>
                <a:ea typeface="黑体" panose="02010609060101010101" charset="-122"/>
              </a:rPr>
              <a:t>《</a:t>
            </a:r>
            <a:r>
              <a:rPr lang="zh-CN" altLang="en-US" sz="2800" b="1" dirty="0">
                <a:solidFill>
                  <a:srgbClr val="FFFF00"/>
                </a:solidFill>
                <a:latin typeface="Arial" panose="020B0604020202020204" pitchFamily="34" charset="0"/>
                <a:ea typeface="黑体" panose="02010609060101010101" charset="-122"/>
              </a:rPr>
              <a:t>权利法案</a:t>
            </a:r>
            <a:r>
              <a:rPr lang="en-US" altLang="zh-CN" sz="2800" b="1" dirty="0">
                <a:solidFill>
                  <a:srgbClr val="FFFF00"/>
                </a:solidFill>
                <a:latin typeface="Arial" panose="020B0604020202020204" pitchFamily="34" charset="0"/>
                <a:ea typeface="黑体" panose="02010609060101010101" charset="-122"/>
              </a:rPr>
              <a:t>》</a:t>
            </a:r>
            <a:r>
              <a:rPr lang="zh-CN" altLang="en-US" sz="2800" b="1" dirty="0">
                <a:solidFill>
                  <a:srgbClr val="FFFF00"/>
                </a:solidFill>
                <a:latin typeface="Arial" panose="020B0604020202020204" pitchFamily="34" charset="0"/>
                <a:ea typeface="黑体" panose="02010609060101010101" charset="-122"/>
              </a:rPr>
              <a:t>的颁布标志着君主立宪制的确立呢？</a:t>
            </a:r>
            <a:endParaRPr lang="zh-CN" altLang="en-US" sz="2800" b="1" dirty="0">
              <a:solidFill>
                <a:srgbClr val="FFFF00"/>
              </a:solidFill>
              <a:latin typeface="Arial" panose="020B0604020202020204" pitchFamily="34" charset="0"/>
              <a:ea typeface="黑体" panose="02010609060101010101" charset="-122"/>
            </a:endParaRPr>
          </a:p>
        </p:txBody>
      </p:sp>
      <p:sp>
        <p:nvSpPr>
          <p:cNvPr id="16421" name="文本框 16420"/>
          <p:cNvSpPr txBox="1"/>
          <p:nvPr/>
        </p:nvSpPr>
        <p:spPr>
          <a:xfrm>
            <a:off x="2590800" y="6096000"/>
            <a:ext cx="7696200" cy="521970"/>
          </a:xfrm>
          <a:prstGeom prst="rect">
            <a:avLst/>
          </a:prstGeom>
          <a:noFill/>
          <a:ln w="9525">
            <a:noFill/>
          </a:ln>
        </p:spPr>
        <p:txBody>
          <a:bodyPr>
            <a:spAutoFit/>
          </a:bodyPr>
          <a:p>
            <a:pPr>
              <a:spcBef>
                <a:spcPct val="50000"/>
              </a:spcBef>
            </a:pPr>
            <a:r>
              <a:rPr lang="zh-CN" altLang="en-US" sz="2800" b="1" dirty="0">
                <a:solidFill>
                  <a:schemeClr val="bg1"/>
                </a:solidFill>
                <a:latin typeface="黑体" panose="02010609060101010101" charset="-122"/>
                <a:ea typeface="黑体" panose="02010609060101010101" charset="-122"/>
              </a:rPr>
              <a:t>国王的权力受到议会和       的严格限制</a:t>
            </a:r>
            <a:endParaRPr lang="zh-CN" altLang="en-US" sz="2800" b="1" dirty="0">
              <a:solidFill>
                <a:schemeClr val="bg1"/>
              </a:solidFill>
              <a:latin typeface="黑体" panose="02010609060101010101" charset="-122"/>
              <a:ea typeface="黑体" panose="02010609060101010101" charset="-122"/>
            </a:endParaRPr>
          </a:p>
        </p:txBody>
      </p:sp>
      <p:sp>
        <p:nvSpPr>
          <p:cNvPr id="16424" name="直接连接符 16423"/>
          <p:cNvSpPr/>
          <p:nvPr/>
        </p:nvSpPr>
        <p:spPr>
          <a:xfrm>
            <a:off x="6248400" y="6629400"/>
            <a:ext cx="1219200" cy="0"/>
          </a:xfrm>
          <a:prstGeom prst="line">
            <a:avLst/>
          </a:prstGeom>
          <a:ln w="25400" cap="flat" cmpd="sng">
            <a:solidFill>
              <a:schemeClr val="bg1"/>
            </a:solidFill>
            <a:prstDash val="solid"/>
            <a:headEnd type="none" w="med" len="med"/>
            <a:tailEnd type="none" w="med" len="med"/>
          </a:ln>
        </p:spPr>
      </p:sp>
      <p:sp>
        <p:nvSpPr>
          <p:cNvPr id="16425" name="矩形 16424"/>
          <p:cNvSpPr/>
          <p:nvPr/>
        </p:nvSpPr>
        <p:spPr>
          <a:xfrm>
            <a:off x="6400800" y="6096000"/>
            <a:ext cx="904875" cy="460375"/>
          </a:xfrm>
          <a:prstGeom prst="rect">
            <a:avLst/>
          </a:prstGeom>
          <a:noFill/>
          <a:ln w="9525">
            <a:noFill/>
          </a:ln>
        </p:spPr>
        <p:txBody>
          <a:bodyPr>
            <a:spAutoFit/>
          </a:bodyPr>
          <a:p>
            <a:pPr algn="ctr"/>
            <a:r>
              <a:rPr lang="zh-CN" altLang="en-US" sz="2400" b="1" dirty="0">
                <a:solidFill>
                  <a:srgbClr val="FFFF00"/>
                </a:solidFill>
                <a:latin typeface="Arial" panose="020B0604020202020204" pitchFamily="34" charset="0"/>
                <a:ea typeface="黑体" panose="02010609060101010101" charset="-122"/>
              </a:rPr>
              <a:t>法律</a:t>
            </a:r>
            <a:endParaRPr lang="zh-CN" altLang="en-US" sz="2400" b="1" dirty="0">
              <a:solidFill>
                <a:srgbClr val="FFFF00"/>
              </a:solidFill>
              <a:latin typeface="Arial" panose="020B0604020202020204" pitchFamily="34"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415"/>
                                        </p:tgtEl>
                                        <p:attrNameLst>
                                          <p:attrName>style.visibility</p:attrName>
                                        </p:attrNameLst>
                                      </p:cBhvr>
                                      <p:to>
                                        <p:strVal val="visible"/>
                                      </p:to>
                                    </p:set>
                                    <p:animEffect transition="in" filter="box(in)">
                                      <p:cBhvr>
                                        <p:cTn id="7" dur="500"/>
                                        <p:tgtEl>
                                          <p:spTgt spid="164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414"/>
                                        </p:tgtEl>
                                        <p:attrNameLst>
                                          <p:attrName>style.visibility</p:attrName>
                                        </p:attrNameLst>
                                      </p:cBhvr>
                                      <p:to>
                                        <p:strVal val="visible"/>
                                      </p:to>
                                    </p:set>
                                    <p:anim calcmode="lin" valueType="num">
                                      <p:cBhvr additive="base">
                                        <p:cTn id="12" dur="500" fill="hold"/>
                                        <p:tgtEl>
                                          <p:spTgt spid="16414"/>
                                        </p:tgtEl>
                                        <p:attrNameLst>
                                          <p:attrName>ppt_x</p:attrName>
                                        </p:attrNameLst>
                                      </p:cBhvr>
                                      <p:tavLst>
                                        <p:tav tm="0">
                                          <p:val>
                                            <p:strVal val="#ppt_x"/>
                                          </p:val>
                                        </p:tav>
                                        <p:tav tm="100000">
                                          <p:val>
                                            <p:strVal val="#ppt_x"/>
                                          </p:val>
                                        </p:tav>
                                      </p:tavLst>
                                    </p:anim>
                                    <p:anim calcmode="lin" valueType="num">
                                      <p:cBhvr additive="base">
                                        <p:cTn id="13" dur="500" fill="hold"/>
                                        <p:tgtEl>
                                          <p:spTgt spid="1641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6420"/>
                                        </p:tgtEl>
                                        <p:attrNameLst>
                                          <p:attrName>style.visibility</p:attrName>
                                        </p:attrNameLst>
                                      </p:cBhvr>
                                      <p:to>
                                        <p:strVal val="visible"/>
                                      </p:to>
                                    </p:set>
                                    <p:animEffect transition="in" filter="box(in)">
                                      <p:cBhvr>
                                        <p:cTn id="18" dur="500"/>
                                        <p:tgtEl>
                                          <p:spTgt spid="16420"/>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xit" presetSubtype="16" fill="hold" grpId="1" nodeType="clickEffect">
                                  <p:stCondLst>
                                    <p:cond delay="0"/>
                                  </p:stCondLst>
                                  <p:childTnLst>
                                    <p:animEffect transition="out" filter="box(in)">
                                      <p:cBhvr>
                                        <p:cTn id="22" dur="500"/>
                                        <p:tgtEl>
                                          <p:spTgt spid="16420"/>
                                        </p:tgtEl>
                                      </p:cBhvr>
                                    </p:animEffect>
                                    <p:set>
                                      <p:cBhvr>
                                        <p:cTn id="23" dur="1" fill="hold">
                                          <p:stCondLst>
                                            <p:cond delay="499"/>
                                          </p:stCondLst>
                                        </p:cTn>
                                        <p:tgtEl>
                                          <p:spTgt spid="1642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6397"/>
                                        </p:tgtEl>
                                        <p:attrNameLst>
                                          <p:attrName>style.visibility</p:attrName>
                                        </p:attrNameLst>
                                      </p:cBhvr>
                                      <p:to>
                                        <p:strVal val="visible"/>
                                      </p:to>
                                    </p:set>
                                    <p:anim calcmode="lin" valueType="num">
                                      <p:cBhvr additive="base">
                                        <p:cTn id="28" dur="500" fill="hold"/>
                                        <p:tgtEl>
                                          <p:spTgt spid="16397"/>
                                        </p:tgtEl>
                                        <p:attrNameLst>
                                          <p:attrName>ppt_x</p:attrName>
                                        </p:attrNameLst>
                                      </p:cBhvr>
                                      <p:tavLst>
                                        <p:tav tm="0">
                                          <p:val>
                                            <p:strVal val="#ppt_x"/>
                                          </p:val>
                                        </p:tav>
                                        <p:tav tm="100000">
                                          <p:val>
                                            <p:strVal val="#ppt_x"/>
                                          </p:val>
                                        </p:tav>
                                      </p:tavLst>
                                    </p:anim>
                                    <p:anim calcmode="lin" valueType="num">
                                      <p:cBhvr additive="base">
                                        <p:cTn id="29" dur="500" fill="hold"/>
                                        <p:tgtEl>
                                          <p:spTgt spid="1639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6388"/>
                                        </p:tgtEl>
                                        <p:attrNameLst>
                                          <p:attrName>style.visibility</p:attrName>
                                        </p:attrNameLst>
                                      </p:cBhvr>
                                      <p:to>
                                        <p:strVal val="visible"/>
                                      </p:to>
                                    </p:set>
                                    <p:anim calcmode="lin" valueType="num">
                                      <p:cBhvr additive="base">
                                        <p:cTn id="34" dur="500" fill="hold"/>
                                        <p:tgtEl>
                                          <p:spTgt spid="16388"/>
                                        </p:tgtEl>
                                        <p:attrNameLst>
                                          <p:attrName>ppt_x</p:attrName>
                                        </p:attrNameLst>
                                      </p:cBhvr>
                                      <p:tavLst>
                                        <p:tav tm="0">
                                          <p:val>
                                            <p:strVal val="#ppt_x"/>
                                          </p:val>
                                        </p:tav>
                                        <p:tav tm="100000">
                                          <p:val>
                                            <p:strVal val="#ppt_x"/>
                                          </p:val>
                                        </p:tav>
                                      </p:tavLst>
                                    </p:anim>
                                    <p:anim calcmode="lin" valueType="num">
                                      <p:cBhvr additive="base">
                                        <p:cTn id="35" dur="500" fill="hold"/>
                                        <p:tgtEl>
                                          <p:spTgt spid="1638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6390"/>
                                        </p:tgtEl>
                                        <p:attrNameLst>
                                          <p:attrName>style.visibility</p:attrName>
                                        </p:attrNameLst>
                                      </p:cBhvr>
                                      <p:to>
                                        <p:strVal val="visible"/>
                                      </p:to>
                                    </p:set>
                                    <p:animEffect transition="in" filter="dissolve">
                                      <p:cBhvr>
                                        <p:cTn id="40" dur="500"/>
                                        <p:tgtEl>
                                          <p:spTgt spid="16390"/>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16394"/>
                                        </p:tgtEl>
                                        <p:attrNameLst>
                                          <p:attrName>style.visibility</p:attrName>
                                        </p:attrNameLst>
                                      </p:cBhvr>
                                      <p:to>
                                        <p:strVal val="visible"/>
                                      </p:to>
                                    </p:set>
                                    <p:animEffect transition="in" filter="strips(downLeft)">
                                      <p:cBhvr>
                                        <p:cTn id="45" dur="500"/>
                                        <p:tgtEl>
                                          <p:spTgt spid="16394"/>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6391"/>
                                        </p:tgtEl>
                                        <p:attrNameLst>
                                          <p:attrName>style.visibility</p:attrName>
                                        </p:attrNameLst>
                                      </p:cBhvr>
                                      <p:to>
                                        <p:strVal val="visible"/>
                                      </p:to>
                                    </p:set>
                                    <p:animEffect transition="in" filter="dissolve">
                                      <p:cBhvr>
                                        <p:cTn id="50" dur="500"/>
                                        <p:tgtEl>
                                          <p:spTgt spid="16391"/>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6405"/>
                                        </p:tgtEl>
                                        <p:attrNameLst>
                                          <p:attrName>style.visibility</p:attrName>
                                        </p:attrNameLst>
                                      </p:cBhvr>
                                      <p:to>
                                        <p:strVal val="visible"/>
                                      </p:to>
                                    </p:set>
                                    <p:anim calcmode="lin" valueType="num">
                                      <p:cBhvr additive="base">
                                        <p:cTn id="55" dur="500" fill="hold"/>
                                        <p:tgtEl>
                                          <p:spTgt spid="16405"/>
                                        </p:tgtEl>
                                        <p:attrNameLst>
                                          <p:attrName>ppt_x</p:attrName>
                                        </p:attrNameLst>
                                      </p:cBhvr>
                                      <p:tavLst>
                                        <p:tav tm="0">
                                          <p:val>
                                            <p:strVal val="#ppt_x"/>
                                          </p:val>
                                        </p:tav>
                                        <p:tav tm="100000">
                                          <p:val>
                                            <p:strVal val="#ppt_x"/>
                                          </p:val>
                                        </p:tav>
                                      </p:tavLst>
                                    </p:anim>
                                    <p:anim calcmode="lin" valueType="num">
                                      <p:cBhvr additive="base">
                                        <p:cTn id="56" dur="500" fill="hold"/>
                                        <p:tgtEl>
                                          <p:spTgt spid="16405"/>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6404"/>
                                        </p:tgtEl>
                                        <p:attrNameLst>
                                          <p:attrName>style.visibility</p:attrName>
                                        </p:attrNameLst>
                                      </p:cBhvr>
                                      <p:to>
                                        <p:strVal val="visible"/>
                                      </p:to>
                                    </p:set>
                                    <p:anim calcmode="lin" valueType="num">
                                      <p:cBhvr additive="base">
                                        <p:cTn id="59" dur="500" fill="hold"/>
                                        <p:tgtEl>
                                          <p:spTgt spid="16404"/>
                                        </p:tgtEl>
                                        <p:attrNameLst>
                                          <p:attrName>ppt_x</p:attrName>
                                        </p:attrNameLst>
                                      </p:cBhvr>
                                      <p:tavLst>
                                        <p:tav tm="0">
                                          <p:val>
                                            <p:strVal val="#ppt_x"/>
                                          </p:val>
                                        </p:tav>
                                        <p:tav tm="100000">
                                          <p:val>
                                            <p:strVal val="#ppt_x"/>
                                          </p:val>
                                        </p:tav>
                                      </p:tavLst>
                                    </p:anim>
                                    <p:anim calcmode="lin" valueType="num">
                                      <p:cBhvr additive="base">
                                        <p:cTn id="60" dur="500" fill="hold"/>
                                        <p:tgtEl>
                                          <p:spTgt spid="1640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6403"/>
                                        </p:tgtEl>
                                        <p:attrNameLst>
                                          <p:attrName>style.visibility</p:attrName>
                                        </p:attrNameLst>
                                      </p:cBhvr>
                                      <p:to>
                                        <p:strVal val="visible"/>
                                      </p:to>
                                    </p:set>
                                    <p:anim calcmode="lin" valueType="num">
                                      <p:cBhvr additive="base">
                                        <p:cTn id="63" dur="500" fill="hold"/>
                                        <p:tgtEl>
                                          <p:spTgt spid="16403"/>
                                        </p:tgtEl>
                                        <p:attrNameLst>
                                          <p:attrName>ppt_x</p:attrName>
                                        </p:attrNameLst>
                                      </p:cBhvr>
                                      <p:tavLst>
                                        <p:tav tm="0">
                                          <p:val>
                                            <p:strVal val="#ppt_x"/>
                                          </p:val>
                                        </p:tav>
                                        <p:tav tm="100000">
                                          <p:val>
                                            <p:strVal val="#ppt_x"/>
                                          </p:val>
                                        </p:tav>
                                      </p:tavLst>
                                    </p:anim>
                                    <p:anim calcmode="lin" valueType="num">
                                      <p:cBhvr additive="base">
                                        <p:cTn id="64" dur="500" fill="hold"/>
                                        <p:tgtEl>
                                          <p:spTgt spid="16403"/>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6424"/>
                                        </p:tgtEl>
                                        <p:attrNameLst>
                                          <p:attrName>style.visibility</p:attrName>
                                        </p:attrNameLst>
                                      </p:cBhvr>
                                      <p:to>
                                        <p:strVal val="visible"/>
                                      </p:to>
                                    </p:set>
                                    <p:anim calcmode="lin" valueType="num">
                                      <p:cBhvr additive="base">
                                        <p:cTn id="69" dur="500" fill="hold"/>
                                        <p:tgtEl>
                                          <p:spTgt spid="16424"/>
                                        </p:tgtEl>
                                        <p:attrNameLst>
                                          <p:attrName>ppt_x</p:attrName>
                                        </p:attrNameLst>
                                      </p:cBhvr>
                                      <p:tavLst>
                                        <p:tav tm="0">
                                          <p:val>
                                            <p:strVal val="#ppt_x"/>
                                          </p:val>
                                        </p:tav>
                                        <p:tav tm="100000">
                                          <p:val>
                                            <p:strVal val="#ppt_x"/>
                                          </p:val>
                                        </p:tav>
                                      </p:tavLst>
                                    </p:anim>
                                    <p:anim calcmode="lin" valueType="num">
                                      <p:cBhvr additive="base">
                                        <p:cTn id="70" dur="500" fill="hold"/>
                                        <p:tgtEl>
                                          <p:spTgt spid="16424"/>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6421"/>
                                        </p:tgtEl>
                                        <p:attrNameLst>
                                          <p:attrName>style.visibility</p:attrName>
                                        </p:attrNameLst>
                                      </p:cBhvr>
                                      <p:to>
                                        <p:strVal val="visible"/>
                                      </p:to>
                                    </p:set>
                                    <p:anim calcmode="lin" valueType="num">
                                      <p:cBhvr additive="base">
                                        <p:cTn id="73" dur="500" fill="hold"/>
                                        <p:tgtEl>
                                          <p:spTgt spid="16421"/>
                                        </p:tgtEl>
                                        <p:attrNameLst>
                                          <p:attrName>ppt_x</p:attrName>
                                        </p:attrNameLst>
                                      </p:cBhvr>
                                      <p:tavLst>
                                        <p:tav tm="0">
                                          <p:val>
                                            <p:strVal val="#ppt_x"/>
                                          </p:val>
                                        </p:tav>
                                        <p:tav tm="100000">
                                          <p:val>
                                            <p:strVal val="#ppt_x"/>
                                          </p:val>
                                        </p:tav>
                                      </p:tavLst>
                                    </p:anim>
                                    <p:anim calcmode="lin" valueType="num">
                                      <p:cBhvr additive="base">
                                        <p:cTn id="74" dur="500" fill="hold"/>
                                        <p:tgtEl>
                                          <p:spTgt spid="1642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 presetClass="entr" presetSubtype="16" fill="hold" grpId="0" nodeType="clickEffect">
                                  <p:stCondLst>
                                    <p:cond delay="0"/>
                                  </p:stCondLst>
                                  <p:childTnLst>
                                    <p:set>
                                      <p:cBhvr>
                                        <p:cTn id="78" dur="1" fill="hold">
                                          <p:stCondLst>
                                            <p:cond delay="0"/>
                                          </p:stCondLst>
                                        </p:cTn>
                                        <p:tgtEl>
                                          <p:spTgt spid="16406"/>
                                        </p:tgtEl>
                                        <p:attrNameLst>
                                          <p:attrName>style.visibility</p:attrName>
                                        </p:attrNameLst>
                                      </p:cBhvr>
                                      <p:to>
                                        <p:strVal val="visible"/>
                                      </p:to>
                                    </p:set>
                                    <p:animEffect transition="in" filter="box(in)">
                                      <p:cBhvr>
                                        <p:cTn id="79" dur="500"/>
                                        <p:tgtEl>
                                          <p:spTgt spid="16406"/>
                                        </p:tgtEl>
                                      </p:cBhvr>
                                    </p:animEffect>
                                  </p:childTnLst>
                                </p:cTn>
                              </p:par>
                            </p:childTnLst>
                          </p:cTn>
                        </p:par>
                      </p:childTnLst>
                    </p:cTn>
                  </p:par>
                  <p:par>
                    <p:cTn id="80" fill="hold">
                      <p:stCondLst>
                        <p:cond delay="indefinite"/>
                      </p:stCondLst>
                      <p:childTnLst>
                        <p:par>
                          <p:cTn id="81" fill="hold">
                            <p:stCondLst>
                              <p:cond delay="0"/>
                            </p:stCondLst>
                            <p:childTnLst>
                              <p:par>
                                <p:cTn id="82" presetID="4" presetClass="entr" presetSubtype="16" fill="hold" grpId="0" nodeType="clickEffect">
                                  <p:stCondLst>
                                    <p:cond delay="0"/>
                                  </p:stCondLst>
                                  <p:childTnLst>
                                    <p:set>
                                      <p:cBhvr>
                                        <p:cTn id="83" dur="1" fill="hold">
                                          <p:stCondLst>
                                            <p:cond delay="0"/>
                                          </p:stCondLst>
                                        </p:cTn>
                                        <p:tgtEl>
                                          <p:spTgt spid="16407"/>
                                        </p:tgtEl>
                                        <p:attrNameLst>
                                          <p:attrName>style.visibility</p:attrName>
                                        </p:attrNameLst>
                                      </p:cBhvr>
                                      <p:to>
                                        <p:strVal val="visible"/>
                                      </p:to>
                                    </p:set>
                                    <p:animEffect transition="in" filter="box(in)">
                                      <p:cBhvr>
                                        <p:cTn id="84" dur="500"/>
                                        <p:tgtEl>
                                          <p:spTgt spid="16407"/>
                                        </p:tgtEl>
                                      </p:cBhvr>
                                    </p:animEffec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6425"/>
                                        </p:tgtEl>
                                        <p:attrNameLst>
                                          <p:attrName>style.visibility</p:attrName>
                                        </p:attrNameLst>
                                      </p:cBhvr>
                                      <p:to>
                                        <p:strVal val="visible"/>
                                      </p:to>
                                    </p:set>
                                    <p:anim calcmode="lin" valueType="num">
                                      <p:cBhvr additive="base">
                                        <p:cTn id="89" dur="500" fill="hold"/>
                                        <p:tgtEl>
                                          <p:spTgt spid="16425"/>
                                        </p:tgtEl>
                                        <p:attrNameLst>
                                          <p:attrName>ppt_x</p:attrName>
                                        </p:attrNameLst>
                                      </p:cBhvr>
                                      <p:tavLst>
                                        <p:tav tm="0">
                                          <p:val>
                                            <p:strVal val="#ppt_x"/>
                                          </p:val>
                                        </p:tav>
                                        <p:tav tm="100000">
                                          <p:val>
                                            <p:strVal val="#ppt_x"/>
                                          </p:val>
                                        </p:tav>
                                      </p:tavLst>
                                    </p:anim>
                                    <p:anim calcmode="lin" valueType="num">
                                      <p:cBhvr additive="base">
                                        <p:cTn id="90" dur="500" fill="hold"/>
                                        <p:tgtEl>
                                          <p:spTgt spid="16425"/>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6417"/>
                                        </p:tgtEl>
                                        <p:attrNameLst>
                                          <p:attrName>style.visibility</p:attrName>
                                        </p:attrNameLst>
                                      </p:cBhvr>
                                      <p:to>
                                        <p:strVal val="visible"/>
                                      </p:to>
                                    </p:set>
                                    <p:anim calcmode="lin" valueType="num">
                                      <p:cBhvr additive="base">
                                        <p:cTn id="95" dur="500" fill="hold"/>
                                        <p:tgtEl>
                                          <p:spTgt spid="16417"/>
                                        </p:tgtEl>
                                        <p:attrNameLst>
                                          <p:attrName>ppt_x</p:attrName>
                                        </p:attrNameLst>
                                      </p:cBhvr>
                                      <p:tavLst>
                                        <p:tav tm="0">
                                          <p:val>
                                            <p:strVal val="#ppt_x"/>
                                          </p:val>
                                        </p:tav>
                                        <p:tav tm="100000">
                                          <p:val>
                                            <p:strVal val="#ppt_x"/>
                                          </p:val>
                                        </p:tav>
                                      </p:tavLst>
                                    </p:anim>
                                    <p:anim calcmode="lin" valueType="num">
                                      <p:cBhvr additive="base">
                                        <p:cTn id="96" dur="500" fill="hold"/>
                                        <p:tgtEl>
                                          <p:spTgt spid="164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ldLvl="0" animBg="1"/>
      <p:bldP spid="16390" grpId="0" bldLvl="0" animBg="1"/>
      <p:bldP spid="16391" grpId="0" bldLvl="0" animBg="1"/>
      <p:bldP spid="16394" grpId="0" bldLvl="0" animBg="1"/>
      <p:bldP spid="16397" grpId="0" bldLvl="0" animBg="1"/>
      <p:bldP spid="16403" grpId="0"/>
      <p:bldP spid="16406" grpId="0"/>
      <p:bldP spid="16407" grpId="0"/>
      <p:bldP spid="16414" grpId="0"/>
      <p:bldP spid="16415" grpId="0"/>
      <p:bldP spid="16417" grpId="0" bldLvl="0" animBg="1"/>
      <p:bldP spid="16420" grpId="0"/>
      <p:bldP spid="16420" grpId="1"/>
      <p:bldP spid="16421" grpId="0"/>
      <p:bldP spid="1642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p:sp>
        <p:nvSpPr>
          <p:cNvPr id="113666" name="Text Box 2"/>
          <p:cNvSpPr txBox="1"/>
          <p:nvPr/>
        </p:nvSpPr>
        <p:spPr>
          <a:xfrm>
            <a:off x="1714183" y="300673"/>
            <a:ext cx="7667625" cy="1322070"/>
          </a:xfrm>
          <a:prstGeom prst="rect">
            <a:avLst/>
          </a:prstGeom>
          <a:noFill/>
          <a:ln w="9525">
            <a:noFill/>
          </a:ln>
        </p:spPr>
        <p:txBody>
          <a:bodyPr>
            <a:spAutoFit/>
          </a:bodyPr>
          <a:p>
            <a:pPr>
              <a:spcBef>
                <a:spcPct val="50000"/>
              </a:spcBef>
            </a:pPr>
            <a:r>
              <a:rPr lang="en-US" altLang="zh-CN" sz="4000" b="1" dirty="0">
                <a:latin typeface="Arial" panose="020B0604020202020204" pitchFamily="34" charset="0"/>
                <a:ea typeface="黑体" panose="02010609060101010101" charset="-122"/>
              </a:rPr>
              <a:t>     </a:t>
            </a:r>
            <a:r>
              <a:rPr lang="en-US" altLang="zh-CN" sz="4000" b="1" dirty="0">
                <a:solidFill>
                  <a:srgbClr val="000000"/>
                </a:solidFill>
                <a:latin typeface="Arial" panose="020B0604020202020204" pitchFamily="34" charset="0"/>
                <a:ea typeface="黑体" panose="02010609060101010101" charset="-122"/>
              </a:rPr>
              <a:t>《</a:t>
            </a:r>
            <a:r>
              <a:rPr lang="zh-CN" altLang="en-US" sz="4000" b="1" dirty="0">
                <a:solidFill>
                  <a:srgbClr val="000000"/>
                </a:solidFill>
                <a:latin typeface="Arial" panose="020B0604020202020204" pitchFamily="34" charset="0"/>
                <a:ea typeface="黑体" panose="02010609060101010101" charset="-122"/>
              </a:rPr>
              <a:t>权利法案</a:t>
            </a:r>
            <a:r>
              <a:rPr lang="en-US" altLang="zh-CN" sz="4000" b="1" dirty="0">
                <a:solidFill>
                  <a:srgbClr val="000000"/>
                </a:solidFill>
                <a:latin typeface="Arial" panose="020B0604020202020204" pitchFamily="34" charset="0"/>
                <a:ea typeface="黑体" panose="02010609060101010101" charset="-122"/>
              </a:rPr>
              <a:t>》</a:t>
            </a:r>
            <a:r>
              <a:rPr lang="zh-CN" altLang="en-US" sz="4000" b="1" dirty="0">
                <a:solidFill>
                  <a:srgbClr val="000000"/>
                </a:solidFill>
                <a:latin typeface="Arial" panose="020B0604020202020204" pitchFamily="34" charset="0"/>
                <a:ea typeface="黑体" panose="02010609060101010101" charset="-122"/>
              </a:rPr>
              <a:t>颁布前后，议会与国王权力的变化？</a:t>
            </a:r>
            <a:endParaRPr lang="zh-CN" altLang="en-US" sz="4000" b="1" dirty="0">
              <a:solidFill>
                <a:srgbClr val="000000"/>
              </a:solidFill>
              <a:latin typeface="Arial" panose="020B0604020202020204" pitchFamily="34" charset="0"/>
              <a:ea typeface="黑体" panose="02010609060101010101" charset="-122"/>
            </a:endParaRPr>
          </a:p>
        </p:txBody>
      </p:sp>
      <p:sp>
        <p:nvSpPr>
          <p:cNvPr id="113667" name="Text Box 3"/>
          <p:cNvSpPr txBox="1"/>
          <p:nvPr/>
        </p:nvSpPr>
        <p:spPr>
          <a:xfrm>
            <a:off x="1919288" y="1844675"/>
            <a:ext cx="7462837" cy="3138170"/>
          </a:xfrm>
          <a:prstGeom prst="rect">
            <a:avLst/>
          </a:prstGeom>
          <a:noFill/>
          <a:ln w="9525">
            <a:noFill/>
          </a:ln>
        </p:spPr>
        <p:txBody>
          <a:bodyPr>
            <a:spAutoFit/>
          </a:bodyPr>
          <a:p>
            <a:pPr>
              <a:spcBef>
                <a:spcPct val="50000"/>
              </a:spcBef>
            </a:pPr>
            <a:r>
              <a:rPr lang="zh-CN" altLang="en-US" sz="3600" b="1" dirty="0">
                <a:latin typeface="华文新魏" panose="02010800040101010101" pitchFamily="2" charset="-122"/>
                <a:ea typeface="华文新魏" panose="02010800040101010101" pitchFamily="2" charset="-122"/>
              </a:rPr>
              <a:t>颁布前</a:t>
            </a:r>
            <a:r>
              <a:rPr lang="en-US" altLang="zh-CN" sz="3600" b="1" dirty="0">
                <a:latin typeface="华文新魏" panose="02010800040101010101" pitchFamily="2" charset="-122"/>
                <a:ea typeface="华文新魏" panose="02010800040101010101" pitchFamily="2" charset="-122"/>
              </a:rPr>
              <a:t>:  </a:t>
            </a:r>
            <a:r>
              <a:rPr lang="zh-CN" altLang="en-US" sz="3600" b="1" dirty="0">
                <a:latin typeface="华文新魏" panose="02010800040101010101" pitchFamily="2" charset="-122"/>
                <a:ea typeface="华文新魏" panose="02010800040101010101" pitchFamily="2" charset="-122"/>
              </a:rPr>
              <a:t>王权至上，议会受限</a:t>
            </a:r>
            <a:endParaRPr lang="zh-CN" altLang="en-US" sz="3600" b="1" dirty="0">
              <a:latin typeface="华文新魏" panose="02010800040101010101" pitchFamily="2" charset="-122"/>
              <a:ea typeface="华文新魏" panose="02010800040101010101" pitchFamily="2" charset="-122"/>
            </a:endParaRPr>
          </a:p>
          <a:p>
            <a:pPr>
              <a:spcBef>
                <a:spcPct val="50000"/>
              </a:spcBef>
            </a:pPr>
            <a:r>
              <a:rPr lang="zh-CN" altLang="en-US" sz="3600" b="1" dirty="0">
                <a:latin typeface="华文新魏" panose="02010800040101010101" pitchFamily="2" charset="-122"/>
                <a:ea typeface="华文新魏" panose="02010800040101010101" pitchFamily="2" charset="-122"/>
              </a:rPr>
              <a:t>颁布后：议会的权利日益超过国王</a:t>
            </a:r>
            <a:endParaRPr lang="zh-CN" altLang="en-US" sz="3600" b="1" dirty="0">
              <a:latin typeface="华文新魏" panose="02010800040101010101" pitchFamily="2" charset="-122"/>
              <a:ea typeface="华文新魏" panose="02010800040101010101" pitchFamily="2" charset="-122"/>
            </a:endParaRPr>
          </a:p>
          <a:p>
            <a:pPr>
              <a:spcBef>
                <a:spcPct val="50000"/>
              </a:spcBef>
            </a:pPr>
            <a:r>
              <a:rPr lang="zh-CN" altLang="en-US" sz="3600" b="1" dirty="0">
                <a:latin typeface="华文新魏" panose="02010800040101010101" pitchFamily="2" charset="-122"/>
                <a:ea typeface="华文新魏" panose="02010800040101010101" pitchFamily="2" charset="-122"/>
              </a:rPr>
              <a:t>              的权利，国王</a:t>
            </a:r>
            <a:r>
              <a:rPr lang="zh-CN" altLang="en-US" sz="3600" b="1" dirty="0">
                <a:solidFill>
                  <a:srgbClr val="FF0000"/>
                </a:solidFill>
                <a:latin typeface="华文新魏" panose="02010800040101010101" pitchFamily="2" charset="-122"/>
                <a:ea typeface="华文新魏" panose="02010800040101010101" pitchFamily="2" charset="-122"/>
              </a:rPr>
              <a:t>开始</a:t>
            </a:r>
            <a:r>
              <a:rPr lang="zh-CN" altLang="en-US" sz="3600" b="1" dirty="0">
                <a:latin typeface="华文新魏" panose="02010800040101010101" pitchFamily="2" charset="-122"/>
                <a:ea typeface="华文新魏" panose="02010800040101010101" pitchFamily="2" charset="-122"/>
              </a:rPr>
              <a:t>逐渐处于</a:t>
            </a:r>
            <a:endParaRPr lang="zh-CN" altLang="en-US" sz="3600" b="1" dirty="0">
              <a:latin typeface="华文新魏" panose="02010800040101010101" pitchFamily="2" charset="-122"/>
              <a:ea typeface="华文新魏" panose="02010800040101010101" pitchFamily="2" charset="-122"/>
            </a:endParaRPr>
          </a:p>
          <a:p>
            <a:pPr>
              <a:spcBef>
                <a:spcPct val="50000"/>
              </a:spcBef>
            </a:pPr>
            <a:r>
              <a:rPr lang="zh-CN" altLang="en-US" sz="3600" b="1" dirty="0">
                <a:latin typeface="华文新魏" panose="02010800040101010101" pitchFamily="2" charset="-122"/>
                <a:ea typeface="华文新魏" panose="02010800040101010101" pitchFamily="2" charset="-122"/>
              </a:rPr>
              <a:t>             “统而不治”的地位。</a:t>
            </a:r>
            <a:endParaRPr lang="zh-CN" altLang="en-US" sz="4000" b="1" dirty="0">
              <a:latin typeface="华文新魏" panose="02010800040101010101" pitchFamily="2" charset="-122"/>
              <a:ea typeface="华文新魏" panose="02010800040101010101" pitchFamily="2" charset="-122"/>
            </a:endParaRPr>
          </a:p>
        </p:txBody>
      </p:sp>
      <p:sp>
        <p:nvSpPr>
          <p:cNvPr id="113668" name="Text Box 4"/>
          <p:cNvSpPr txBox="1"/>
          <p:nvPr/>
        </p:nvSpPr>
        <p:spPr>
          <a:xfrm>
            <a:off x="2640013" y="4984750"/>
            <a:ext cx="7632700" cy="706755"/>
          </a:xfrm>
          <a:prstGeom prst="rect">
            <a:avLst/>
          </a:prstGeom>
          <a:noFill/>
          <a:ln w="9525">
            <a:noFill/>
          </a:ln>
        </p:spPr>
        <p:txBody>
          <a:bodyPr>
            <a:spAutoFit/>
          </a:bodyPr>
          <a:p>
            <a:pPr>
              <a:spcBef>
                <a:spcPct val="50000"/>
              </a:spcBef>
            </a:pPr>
            <a:r>
              <a:rPr lang="zh-CN" altLang="en-US" sz="4000" b="1" dirty="0">
                <a:latin typeface="黑体" panose="02010609060101010101" charset="-122"/>
                <a:ea typeface="黑体" panose="02010609060101010101" charset="-122"/>
              </a:rPr>
              <a:t>    </a:t>
            </a:r>
            <a:r>
              <a:rPr lang="zh-CN" altLang="en-US" sz="3600" b="1" dirty="0">
                <a:latin typeface="华文新魏" panose="02010800040101010101" pitchFamily="2" charset="-122"/>
                <a:ea typeface="华文新魏" panose="02010800040101010101" pitchFamily="2" charset="-122"/>
              </a:rPr>
              <a:t>标志君主立宪制开始确立。</a:t>
            </a:r>
            <a:endParaRPr lang="zh-CN" altLang="en-US" sz="4000" b="1" dirty="0">
              <a:latin typeface="华文新魏" panose="02010800040101010101" pitchFamily="2" charset="-122"/>
              <a:ea typeface="华文新魏" panose="02010800040101010101" pitchFamily="2" charset="-122"/>
            </a:endParaRPr>
          </a:p>
        </p:txBody>
      </p:sp>
      <p:sp>
        <p:nvSpPr>
          <p:cNvPr id="113670" name="Text Box 6"/>
          <p:cNvSpPr txBox="1"/>
          <p:nvPr/>
        </p:nvSpPr>
        <p:spPr>
          <a:xfrm>
            <a:off x="2881313" y="5929313"/>
            <a:ext cx="5905500" cy="768350"/>
          </a:xfrm>
          <a:prstGeom prst="rect">
            <a:avLst/>
          </a:prstGeom>
          <a:noFill/>
          <a:ln w="9525">
            <a:noFill/>
          </a:ln>
        </p:spPr>
        <p:txBody>
          <a:bodyPr>
            <a:spAutoFit/>
          </a:bodyPr>
          <a:p>
            <a:pPr>
              <a:spcBef>
                <a:spcPct val="50000"/>
              </a:spcBef>
            </a:pPr>
            <a:r>
              <a:rPr lang="zh-CN" altLang="en-US" sz="4400" b="1" dirty="0">
                <a:solidFill>
                  <a:srgbClr val="FF0000"/>
                </a:solidFill>
                <a:latin typeface="黑体" panose="02010609060101010101" charset="-122"/>
                <a:ea typeface="黑体" panose="02010609060101010101" charset="-122"/>
              </a:rPr>
              <a:t>立法权转移到议会</a:t>
            </a:r>
            <a:endParaRPr lang="zh-CN" altLang="en-US" sz="4400" b="1" dirty="0">
              <a:solidFill>
                <a:srgbClr val="FF0000"/>
              </a:solidFill>
              <a:latin typeface="黑体" panose="02010609060101010101" charset="-122"/>
              <a:ea typeface="黑体" panose="0201060906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3666"/>
                                        </p:tgtEl>
                                        <p:attrNameLst>
                                          <p:attrName>style.visibility</p:attrName>
                                        </p:attrNameLst>
                                      </p:cBhvr>
                                      <p:to>
                                        <p:strVal val="visible"/>
                                      </p:to>
                                    </p:set>
                                    <p:anim calcmode="discrete" valueType="clr">
                                      <p:cBhvr override="childStyle">
                                        <p:cTn id="7" dur="80"/>
                                        <p:tgtEl>
                                          <p:spTgt spid="11366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3666"/>
                                        </p:tgtEl>
                                        <p:attrNameLst>
                                          <p:attrName>fillcolor</p:attrName>
                                        </p:attrNameLst>
                                      </p:cBhvr>
                                      <p:tavLst>
                                        <p:tav tm="0">
                                          <p:val>
                                            <p:clrVal>
                                              <a:schemeClr val="accent2"/>
                                            </p:clrVal>
                                          </p:val>
                                        </p:tav>
                                        <p:tav tm="50000">
                                          <p:val>
                                            <p:clrVal>
                                              <a:schemeClr val="hlink"/>
                                            </p:clrVal>
                                          </p:val>
                                        </p:tav>
                                      </p:tavLst>
                                    </p:anim>
                                    <p:set>
                                      <p:cBhvr>
                                        <p:cTn id="9" dur="80"/>
                                        <p:tgtEl>
                                          <p:spTgt spid="11366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13667"/>
                                        </p:tgtEl>
                                        <p:attrNameLst>
                                          <p:attrName>style.visibility</p:attrName>
                                        </p:attrNameLst>
                                      </p:cBhvr>
                                      <p:to>
                                        <p:strVal val="visible"/>
                                      </p:to>
                                    </p:set>
                                    <p:animEffect transition="in" filter="blinds(horizontal)">
                                      <p:cBhvr>
                                        <p:cTn id="14" dur="500"/>
                                        <p:tgtEl>
                                          <p:spTgt spid="113667"/>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13668"/>
                                        </p:tgtEl>
                                        <p:attrNameLst>
                                          <p:attrName>style.visibility</p:attrName>
                                        </p:attrNameLst>
                                      </p:cBhvr>
                                      <p:to>
                                        <p:strVal val="visible"/>
                                      </p:to>
                                    </p:set>
                                    <p:animEffect transition="in" filter="blinds(horizontal)">
                                      <p:cBhvr>
                                        <p:cTn id="17" dur="500"/>
                                        <p:tgtEl>
                                          <p:spTgt spid="11366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13670">
                                            <p:txEl>
                                              <p:charRg st="0"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p:bldP spid="11366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7BD3"/>
            </a:gs>
            <a:gs pos="100000">
              <a:srgbClr val="034373"/>
            </a:gs>
          </a:gsLst>
          <a:lin ang="5400000" scaled="0"/>
        </a:gradFill>
        <a:effectLst/>
      </p:bgPr>
    </p:bg>
    <p:spTree>
      <p:nvGrpSpPr>
        <p:cNvPr id="1" name=""/>
        <p:cNvGrpSpPr/>
        <p:nvPr/>
      </p:nvGrpSpPr>
      <p:grpSpPr/>
      <p:sp>
        <p:nvSpPr>
          <p:cNvPr id="25" name="AutoShape 13"/>
          <p:cNvSpPr>
            <a:spLocks noChangeArrowheads="1"/>
          </p:cNvSpPr>
          <p:nvPr/>
        </p:nvSpPr>
        <p:spPr bwMode="auto">
          <a:xfrm>
            <a:off x="3471863" y="5348288"/>
            <a:ext cx="7196138" cy="620713"/>
          </a:xfrm>
          <a:prstGeom prst="roundRect">
            <a:avLst>
              <a:gd name="adj" fmla="val 11505"/>
            </a:avLst>
          </a:prstGeom>
          <a:gradFill rotWithShape="1">
            <a:gsLst>
              <a:gs pos="0">
                <a:schemeClr val="folHlink"/>
              </a:gs>
              <a:gs pos="100000">
                <a:schemeClr val="folHlink">
                  <a:gamma/>
                  <a:shade val="46275"/>
                  <a:invGamma/>
                  <a:alpha val="0"/>
                </a:schemeClr>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 name="AutoShape 15"/>
          <p:cNvSpPr>
            <a:spLocks noChangeArrowheads="1"/>
          </p:cNvSpPr>
          <p:nvPr/>
        </p:nvSpPr>
        <p:spPr bwMode="auto">
          <a:xfrm>
            <a:off x="1592263" y="5348288"/>
            <a:ext cx="2632075" cy="617538"/>
          </a:xfrm>
          <a:prstGeom prst="roundRect">
            <a:avLst>
              <a:gd name="adj" fmla="val 11921"/>
            </a:avLst>
          </a:prstGeom>
          <a:gradFill rotWithShape="1">
            <a:gsLst>
              <a:gs pos="0">
                <a:schemeClr val="folHlink"/>
              </a:gs>
              <a:gs pos="100000">
                <a:schemeClr val="folHlink">
                  <a:gamma/>
                  <a:shade val="69804"/>
                  <a:invGamma/>
                </a:schemeClr>
              </a:gs>
            </a:gsLst>
            <a:lin ang="5400000" scaled="1"/>
          </a:gradFill>
          <a:ln w="25400" cap="flat" cmpd="sng">
            <a:solidFill>
              <a:srgbClr val="FEFEFE"/>
            </a:solidFill>
            <a:round/>
          </a:ln>
          <a:effectLst>
            <a:outerShdw dist="53882" dir="2700000" algn="ctr" rotWithShape="0">
              <a:srgbClr val="000000">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9" name="Text Box 17"/>
          <p:cNvSpPr txBox="1"/>
          <p:nvPr/>
        </p:nvSpPr>
        <p:spPr>
          <a:xfrm>
            <a:off x="1698625" y="5286375"/>
            <a:ext cx="2414588" cy="583565"/>
          </a:xfrm>
          <a:prstGeom prst="rect">
            <a:avLst/>
          </a:prstGeom>
          <a:noFill/>
          <a:ln w="9525">
            <a:noFill/>
          </a:ln>
        </p:spPr>
        <p:txBody>
          <a:bodyPr>
            <a:spAutoFit/>
          </a:bodyPr>
          <a:p>
            <a:pPr algn="ctr">
              <a:spcBef>
                <a:spcPct val="50000"/>
              </a:spcBef>
            </a:pPr>
            <a:r>
              <a:rPr lang="zh-CN" altLang="en-US" sz="2400" b="1" dirty="0">
                <a:latin typeface="Arial" panose="020B0604020202020204" pitchFamily="34" charset="0"/>
              </a:rPr>
              <a:t> </a:t>
            </a:r>
            <a:r>
              <a:rPr lang="zh-CN" altLang="en-US" sz="3200" b="1" dirty="0">
                <a:latin typeface="楷体_GB2312" pitchFamily="49" charset="-122"/>
                <a:ea typeface="楷体_GB2312" pitchFamily="49" charset="-122"/>
              </a:rPr>
              <a:t>特点</a:t>
            </a:r>
            <a:r>
              <a:rPr lang="zh-CN" altLang="en-US" sz="2800" b="1" dirty="0">
                <a:latin typeface="楷体_GB2312" pitchFamily="49" charset="-122"/>
                <a:ea typeface="楷体_GB2312" pitchFamily="49" charset="-122"/>
              </a:rPr>
              <a:t>（原则）</a:t>
            </a:r>
            <a:endParaRPr lang="zh-CN" altLang="en-US" sz="2800" b="1" dirty="0">
              <a:latin typeface="楷体_GB2312" pitchFamily="49" charset="-122"/>
              <a:ea typeface="楷体_GB2312" pitchFamily="49" charset="-122"/>
            </a:endParaRPr>
          </a:p>
        </p:txBody>
      </p:sp>
      <p:sp>
        <p:nvSpPr>
          <p:cNvPr id="29701" name="WordArt 4"/>
          <p:cNvSpPr/>
          <p:nvPr/>
        </p:nvSpPr>
        <p:spPr>
          <a:xfrm>
            <a:off x="4843463" y="357188"/>
            <a:ext cx="1981200" cy="733425"/>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华文中宋" charset="0"/>
                <a:ea typeface="华文中宋" charset="0"/>
              </a:rPr>
              <a:t>议会</a:t>
            </a:r>
            <a:endParaRPr lang="zh-CN" altLang="en-US" sz="3600" b="1">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华文中宋" charset="0"/>
              <a:ea typeface="华文中宋" charset="0"/>
            </a:endParaRPr>
          </a:p>
        </p:txBody>
      </p:sp>
      <p:sp>
        <p:nvSpPr>
          <p:cNvPr id="18437" name="Text Box 5"/>
          <p:cNvSpPr txBox="1"/>
          <p:nvPr/>
        </p:nvSpPr>
        <p:spPr>
          <a:xfrm>
            <a:off x="7561898" y="373063"/>
            <a:ext cx="2011680" cy="645160"/>
          </a:xfrm>
          <a:prstGeom prst="rect">
            <a:avLst/>
          </a:prstGeom>
          <a:solidFill>
            <a:schemeClr val="bg1"/>
          </a:solidFill>
          <a:ln w="76200" cap="flat" cmpd="tri">
            <a:solidFill>
              <a:schemeClr val="tx1"/>
            </a:solidFill>
            <a:prstDash val="solid"/>
            <a:miter/>
            <a:headEnd type="none" w="med" len="med"/>
            <a:tailEnd type="none" w="med" len="med"/>
          </a:ln>
        </p:spPr>
        <p:txBody>
          <a:bodyPr wrap="none">
            <a:spAutoFit/>
          </a:bodyPr>
          <a:p>
            <a:pPr algn="ctr"/>
            <a:r>
              <a:rPr lang="zh-CN" altLang="en-US" sz="3600" dirty="0">
                <a:solidFill>
                  <a:srgbClr val="FF0000"/>
                </a:solidFill>
                <a:latin typeface="Arial" panose="020B0604020202020204" pitchFamily="34" charset="0"/>
                <a:ea typeface="华文中宋" pitchFamily="2" charset="-122"/>
              </a:rPr>
              <a:t>权力中心</a:t>
            </a:r>
            <a:endParaRPr lang="zh-CN" altLang="en-US" sz="3600" dirty="0">
              <a:solidFill>
                <a:srgbClr val="FF0000"/>
              </a:solidFill>
              <a:latin typeface="Arial" panose="020B0604020202020204" pitchFamily="34" charset="0"/>
              <a:ea typeface="华文中宋" pitchFamily="2" charset="-122"/>
            </a:endParaRPr>
          </a:p>
        </p:txBody>
      </p:sp>
      <p:grpSp>
        <p:nvGrpSpPr>
          <p:cNvPr id="2" name="Group 6"/>
          <p:cNvGrpSpPr/>
          <p:nvPr/>
        </p:nvGrpSpPr>
        <p:grpSpPr>
          <a:xfrm>
            <a:off x="3357563" y="1289050"/>
            <a:ext cx="5210175" cy="1497013"/>
            <a:chOff x="0" y="0"/>
            <a:chExt cx="3282" cy="1131"/>
          </a:xfrm>
        </p:grpSpPr>
        <p:grpSp>
          <p:nvGrpSpPr>
            <p:cNvPr id="29716" name="Group 7"/>
            <p:cNvGrpSpPr/>
            <p:nvPr/>
          </p:nvGrpSpPr>
          <p:grpSpPr>
            <a:xfrm>
              <a:off x="360" y="0"/>
              <a:ext cx="2448" cy="645"/>
              <a:chOff x="0" y="0"/>
              <a:chExt cx="2448" cy="645"/>
            </a:xfrm>
          </p:grpSpPr>
          <p:sp>
            <p:nvSpPr>
              <p:cNvPr id="29719" name="Line 8"/>
              <p:cNvSpPr/>
              <p:nvPr/>
            </p:nvSpPr>
            <p:spPr>
              <a:xfrm>
                <a:off x="0" y="213"/>
                <a:ext cx="2448" cy="0"/>
              </a:xfrm>
              <a:prstGeom prst="line">
                <a:avLst/>
              </a:prstGeom>
              <a:ln w="57150" cap="flat" cmpd="sng">
                <a:solidFill>
                  <a:schemeClr val="tx1"/>
                </a:solidFill>
                <a:prstDash val="solid"/>
                <a:headEnd type="none" w="med" len="med"/>
                <a:tailEnd type="none" w="med" len="med"/>
              </a:ln>
            </p:spPr>
          </p:sp>
          <p:sp>
            <p:nvSpPr>
              <p:cNvPr id="29720" name="Line 9"/>
              <p:cNvSpPr/>
              <p:nvPr/>
            </p:nvSpPr>
            <p:spPr>
              <a:xfrm>
                <a:off x="9" y="213"/>
                <a:ext cx="0" cy="432"/>
              </a:xfrm>
              <a:prstGeom prst="line">
                <a:avLst/>
              </a:prstGeom>
              <a:ln w="57150" cap="flat" cmpd="sng">
                <a:solidFill>
                  <a:schemeClr val="tx1"/>
                </a:solidFill>
                <a:prstDash val="solid"/>
                <a:headEnd type="none" w="med" len="med"/>
                <a:tailEnd type="triangle" w="med" len="med"/>
              </a:ln>
            </p:spPr>
          </p:sp>
          <p:sp>
            <p:nvSpPr>
              <p:cNvPr id="29721" name="Line 10"/>
              <p:cNvSpPr/>
              <p:nvPr/>
            </p:nvSpPr>
            <p:spPr>
              <a:xfrm>
                <a:off x="2427" y="210"/>
                <a:ext cx="0" cy="432"/>
              </a:xfrm>
              <a:prstGeom prst="line">
                <a:avLst/>
              </a:prstGeom>
              <a:ln w="57150" cap="flat" cmpd="sng">
                <a:solidFill>
                  <a:schemeClr val="tx1"/>
                </a:solidFill>
                <a:prstDash val="solid"/>
                <a:headEnd type="none" w="med" len="med"/>
                <a:tailEnd type="triangle" w="med" len="med"/>
              </a:ln>
            </p:spPr>
          </p:sp>
          <p:sp>
            <p:nvSpPr>
              <p:cNvPr id="29722" name="Line 11"/>
              <p:cNvSpPr/>
              <p:nvPr/>
            </p:nvSpPr>
            <p:spPr>
              <a:xfrm>
                <a:off x="1224" y="0"/>
                <a:ext cx="0" cy="192"/>
              </a:xfrm>
              <a:prstGeom prst="line">
                <a:avLst/>
              </a:prstGeom>
              <a:ln w="57150" cap="flat" cmpd="sng">
                <a:solidFill>
                  <a:schemeClr val="tx1"/>
                </a:solidFill>
                <a:prstDash val="solid"/>
                <a:headEnd type="none" w="med" len="med"/>
                <a:tailEnd type="none" w="med" len="med"/>
              </a:ln>
            </p:spPr>
          </p:sp>
        </p:grpSp>
        <p:sp>
          <p:nvSpPr>
            <p:cNvPr id="29717" name="WordArt 12"/>
            <p:cNvSpPr/>
            <p:nvPr/>
          </p:nvSpPr>
          <p:spPr>
            <a:xfrm>
              <a:off x="0" y="663"/>
              <a:ext cx="834" cy="468"/>
            </a:xfrm>
            <a:prstGeom prst="rect">
              <a:avLst/>
            </a:prstGeom>
          </p:spPr>
          <p:txBody>
            <a:bodyPr wrap="none" fromWordArt="1">
              <a:prstTxWarp prst="textPlain">
                <a:avLst>
                  <a:gd name="adj" fmla="val 50000"/>
                </a:avLst>
              </a:prstTxWarp>
              <a:normAutofit lnSpcReduction="10000"/>
            </a:bodyPr>
            <a:p>
              <a:pPr algn="ctr"/>
              <a:r>
                <a:rPr lang="zh-CN" altLang="en-US" sz="3600" b="1">
                  <a:ln w="19050" cap="flat" cmpd="sng">
                    <a:solidFill>
                      <a:srgbClr val="99CCFF"/>
                    </a:solidFill>
                    <a:prstDash val="solid"/>
                    <a:headEnd type="none" w="med" len="med"/>
                    <a:tailEnd type="none" w="med" len="med"/>
                  </a:ln>
                  <a:solidFill>
                    <a:srgbClr val="FF0000"/>
                  </a:solidFill>
                  <a:effectLst>
                    <a:outerShdw dist="35921" dir="2699999" algn="ctr" rotWithShape="0">
                      <a:srgbClr val="990000"/>
                    </a:outerShdw>
                  </a:effectLst>
                  <a:latin typeface="黑体" panose="02010609060101010101" charset="-122"/>
                  <a:ea typeface="黑体" panose="02010609060101010101" charset="-122"/>
                </a:rPr>
                <a:t>上院</a:t>
              </a:r>
              <a:endParaRPr lang="zh-CN" altLang="en-US" sz="3600" b="1">
                <a:ln w="19050" cap="flat" cmpd="sng">
                  <a:solidFill>
                    <a:srgbClr val="99CCFF"/>
                  </a:solidFill>
                  <a:prstDash val="solid"/>
                  <a:headEnd type="none" w="med" len="med"/>
                  <a:tailEnd type="none" w="med" len="med"/>
                </a:ln>
                <a:solidFill>
                  <a:srgbClr val="FF0000"/>
                </a:solidFill>
                <a:effectLst>
                  <a:outerShdw dist="35921" dir="2699999" algn="ctr" rotWithShape="0">
                    <a:srgbClr val="990000"/>
                  </a:outerShdw>
                </a:effectLst>
                <a:latin typeface="黑体" panose="02010609060101010101" charset="-122"/>
                <a:ea typeface="黑体" panose="02010609060101010101" charset="-122"/>
              </a:endParaRPr>
            </a:p>
          </p:txBody>
        </p:sp>
        <p:sp>
          <p:nvSpPr>
            <p:cNvPr id="29718" name="WordArt 13"/>
            <p:cNvSpPr/>
            <p:nvPr/>
          </p:nvSpPr>
          <p:spPr>
            <a:xfrm>
              <a:off x="2448" y="663"/>
              <a:ext cx="834" cy="468"/>
            </a:xfrm>
            <a:prstGeom prst="rect">
              <a:avLst/>
            </a:prstGeom>
          </p:spPr>
          <p:txBody>
            <a:bodyPr wrap="none" fromWordArt="1">
              <a:prstTxWarp prst="textPlain">
                <a:avLst>
                  <a:gd name="adj" fmla="val 50000"/>
                </a:avLst>
              </a:prstTxWarp>
              <a:normAutofit lnSpcReduction="10000"/>
            </a:bodyPr>
            <a:p>
              <a:pPr algn="ctr"/>
              <a:r>
                <a:rPr lang="zh-CN" altLang="en-US" sz="3600" b="1">
                  <a:ln w="19050" cap="flat" cmpd="sng">
                    <a:solidFill>
                      <a:srgbClr val="99CCFF"/>
                    </a:solidFill>
                    <a:prstDash val="solid"/>
                    <a:headEnd type="none" w="med" len="med"/>
                    <a:tailEnd type="none" w="med" len="med"/>
                  </a:ln>
                  <a:solidFill>
                    <a:srgbClr val="FF0000"/>
                  </a:solidFill>
                  <a:effectLst>
                    <a:outerShdw dist="35921" dir="2699999" algn="ctr" rotWithShape="0">
                      <a:srgbClr val="990000"/>
                    </a:outerShdw>
                  </a:effectLst>
                  <a:latin typeface="黑体" panose="02010609060101010101" charset="-122"/>
                  <a:ea typeface="黑体" panose="02010609060101010101" charset="-122"/>
                </a:rPr>
                <a:t>下院</a:t>
              </a:r>
              <a:endParaRPr lang="zh-CN" altLang="en-US" sz="3600" b="1">
                <a:ln w="19050" cap="flat" cmpd="sng">
                  <a:solidFill>
                    <a:srgbClr val="99CCFF"/>
                  </a:solidFill>
                  <a:prstDash val="solid"/>
                  <a:headEnd type="none" w="med" len="med"/>
                  <a:tailEnd type="none" w="med" len="med"/>
                </a:ln>
                <a:solidFill>
                  <a:srgbClr val="FF0000"/>
                </a:solidFill>
                <a:effectLst>
                  <a:outerShdw dist="35921" dir="2699999" algn="ctr" rotWithShape="0">
                    <a:srgbClr val="990000"/>
                  </a:outerShdw>
                </a:effectLst>
                <a:latin typeface="黑体" panose="02010609060101010101" charset="-122"/>
                <a:ea typeface="黑体" panose="02010609060101010101" charset="-122"/>
              </a:endParaRPr>
            </a:p>
          </p:txBody>
        </p:sp>
      </p:grpSp>
      <p:grpSp>
        <p:nvGrpSpPr>
          <p:cNvPr id="4" name="Group 14"/>
          <p:cNvGrpSpPr/>
          <p:nvPr/>
        </p:nvGrpSpPr>
        <p:grpSpPr>
          <a:xfrm>
            <a:off x="2667000" y="2786063"/>
            <a:ext cx="2606676" cy="1147763"/>
            <a:chOff x="0" y="0"/>
            <a:chExt cx="1642" cy="723"/>
          </a:xfrm>
        </p:grpSpPr>
        <p:sp>
          <p:nvSpPr>
            <p:cNvPr id="29714" name="Text Box 15"/>
            <p:cNvSpPr txBox="1"/>
            <p:nvPr/>
          </p:nvSpPr>
          <p:spPr>
            <a:xfrm>
              <a:off x="0" y="355"/>
              <a:ext cx="1642" cy="368"/>
            </a:xfrm>
            <a:prstGeom prst="rect">
              <a:avLst/>
            </a:prstGeom>
            <a:solidFill>
              <a:srgbClr val="333399"/>
            </a:solidFill>
            <a:ln w="9525">
              <a:noFill/>
            </a:ln>
          </p:spPr>
          <p:txBody>
            <a:bodyPr wrap="none">
              <a:spAutoFit/>
            </a:bodyPr>
            <a:p>
              <a:r>
                <a:rPr lang="zh-CN" altLang="en-US" sz="3200" b="1" dirty="0">
                  <a:latin typeface="Arial" panose="020B0604020202020204" pitchFamily="34" charset="0"/>
                  <a:ea typeface="黑体" panose="02010609060101010101" charset="-122"/>
                </a:rPr>
                <a:t>   </a:t>
              </a:r>
              <a:r>
                <a:rPr lang="zh-CN" altLang="en-US" sz="3200" b="1" dirty="0">
                  <a:solidFill>
                    <a:schemeClr val="bg1"/>
                  </a:solidFill>
                  <a:latin typeface="Arial" panose="020B0604020202020204" pitchFamily="34" charset="0"/>
                  <a:ea typeface="黑体" panose="02010609060101010101" charset="-122"/>
                </a:rPr>
                <a:t>国 王 任 命</a:t>
              </a:r>
              <a:r>
                <a:rPr lang="zh-CN" altLang="en-US" sz="3200" b="1" dirty="0">
                  <a:latin typeface="Arial" panose="020B0604020202020204" pitchFamily="34" charset="0"/>
                  <a:ea typeface="黑体" panose="02010609060101010101" charset="-122"/>
                </a:rPr>
                <a:t> </a:t>
              </a:r>
              <a:endParaRPr lang="zh-CN" altLang="en-US" sz="3200" b="1" dirty="0">
                <a:latin typeface="Arial" panose="020B0604020202020204" pitchFamily="34" charset="0"/>
                <a:ea typeface="黑体" panose="02010609060101010101" charset="-122"/>
              </a:endParaRPr>
            </a:p>
          </p:txBody>
        </p:sp>
        <p:sp>
          <p:nvSpPr>
            <p:cNvPr id="29715" name="AutoShape 16"/>
            <p:cNvSpPr/>
            <p:nvPr/>
          </p:nvSpPr>
          <p:spPr>
            <a:xfrm>
              <a:off x="693" y="0"/>
              <a:ext cx="288" cy="384"/>
            </a:xfrm>
            <a:prstGeom prst="upArrow">
              <a:avLst>
                <a:gd name="adj1" fmla="val 50000"/>
                <a:gd name="adj2" fmla="val 33333"/>
              </a:avLst>
            </a:prstGeom>
            <a:solidFill>
              <a:srgbClr val="333399"/>
            </a:solidFill>
            <a:ln w="9525">
              <a:noFill/>
            </a:ln>
          </p:spPr>
          <p:txBody>
            <a:bodyPr vert="eaVert" wrap="none" anchor="ctr"/>
            <a:p>
              <a:endParaRPr lang="zh-CN" altLang="en-US" dirty="0">
                <a:latin typeface="Arial" panose="020B0604020202020204" pitchFamily="34" charset="0"/>
              </a:endParaRPr>
            </a:p>
          </p:txBody>
        </p:sp>
      </p:grpSp>
      <p:grpSp>
        <p:nvGrpSpPr>
          <p:cNvPr id="5" name="Group 17"/>
          <p:cNvGrpSpPr/>
          <p:nvPr/>
        </p:nvGrpSpPr>
        <p:grpSpPr>
          <a:xfrm>
            <a:off x="6148388" y="2824163"/>
            <a:ext cx="3876674" cy="1147763"/>
            <a:chOff x="0" y="0"/>
            <a:chExt cx="2442" cy="723"/>
          </a:xfrm>
        </p:grpSpPr>
        <p:sp>
          <p:nvSpPr>
            <p:cNvPr id="29712" name="Text Box 18"/>
            <p:cNvSpPr txBox="1"/>
            <p:nvPr/>
          </p:nvSpPr>
          <p:spPr>
            <a:xfrm>
              <a:off x="0" y="355"/>
              <a:ext cx="2442" cy="368"/>
            </a:xfrm>
            <a:prstGeom prst="rect">
              <a:avLst/>
            </a:prstGeom>
            <a:solidFill>
              <a:srgbClr val="333399"/>
            </a:solidFill>
            <a:ln w="9525">
              <a:noFill/>
            </a:ln>
          </p:spPr>
          <p:txBody>
            <a:bodyPr wrap="none">
              <a:spAutoFit/>
            </a:bodyPr>
            <a:p>
              <a:r>
                <a:rPr lang="zh-CN" altLang="en-US" sz="3200" b="1" dirty="0">
                  <a:latin typeface="Arial" panose="020B0604020202020204" pitchFamily="34" charset="0"/>
                  <a:ea typeface="黑体" panose="02010609060101010101" charset="-122"/>
                </a:rPr>
                <a:t>   </a:t>
              </a:r>
              <a:r>
                <a:rPr lang="zh-CN" altLang="en-US" sz="3200" b="1" dirty="0">
                  <a:solidFill>
                    <a:schemeClr val="bg1"/>
                  </a:solidFill>
                  <a:latin typeface="Arial" panose="020B0604020202020204" pitchFamily="34" charset="0"/>
                  <a:ea typeface="黑体" panose="02010609060101010101" charset="-122"/>
                </a:rPr>
                <a:t>选 民 直 接 选 举</a:t>
              </a:r>
              <a:r>
                <a:rPr lang="zh-CN" altLang="en-US" sz="3200" b="1" dirty="0">
                  <a:latin typeface="Arial" panose="020B0604020202020204" pitchFamily="34" charset="0"/>
                  <a:ea typeface="黑体" panose="02010609060101010101" charset="-122"/>
                </a:rPr>
                <a:t>   </a:t>
              </a:r>
              <a:endParaRPr lang="zh-CN" altLang="en-US" sz="3200" b="1" dirty="0">
                <a:latin typeface="Arial" panose="020B0604020202020204" pitchFamily="34" charset="0"/>
                <a:ea typeface="黑体" panose="02010609060101010101" charset="-122"/>
              </a:endParaRPr>
            </a:p>
          </p:txBody>
        </p:sp>
        <p:sp>
          <p:nvSpPr>
            <p:cNvPr id="29713" name="AutoShape 19"/>
            <p:cNvSpPr/>
            <p:nvPr/>
          </p:nvSpPr>
          <p:spPr>
            <a:xfrm>
              <a:off x="959" y="0"/>
              <a:ext cx="288" cy="384"/>
            </a:xfrm>
            <a:prstGeom prst="upArrow">
              <a:avLst>
                <a:gd name="adj1" fmla="val 50000"/>
                <a:gd name="adj2" fmla="val 33333"/>
              </a:avLst>
            </a:prstGeom>
            <a:solidFill>
              <a:srgbClr val="333399"/>
            </a:solidFill>
            <a:ln w="9525">
              <a:noFill/>
            </a:ln>
          </p:spPr>
          <p:txBody>
            <a:bodyPr vert="eaVert" wrap="none" anchor="ctr"/>
            <a:p>
              <a:endParaRPr lang="zh-CN" altLang="en-US" dirty="0">
                <a:latin typeface="Arial" panose="020B0604020202020204" pitchFamily="34" charset="0"/>
              </a:endParaRPr>
            </a:p>
          </p:txBody>
        </p:sp>
      </p:grpSp>
      <p:sp>
        <p:nvSpPr>
          <p:cNvPr id="18452" name="Text Box 20"/>
          <p:cNvSpPr txBox="1"/>
          <p:nvPr/>
        </p:nvSpPr>
        <p:spPr>
          <a:xfrm>
            <a:off x="2114550" y="2297113"/>
            <a:ext cx="7924800" cy="1630045"/>
          </a:xfrm>
          <a:prstGeom prst="rect">
            <a:avLst/>
          </a:prstGeom>
          <a:solidFill>
            <a:schemeClr val="bg1"/>
          </a:solidFill>
          <a:ln w="76200" cap="flat" cmpd="tri">
            <a:solidFill>
              <a:srgbClr val="000066"/>
            </a:solidFill>
            <a:prstDash val="solid"/>
            <a:miter/>
            <a:headEnd type="none" w="med" len="med"/>
            <a:tailEnd type="none" w="med" len="med"/>
          </a:ln>
        </p:spPr>
        <p:txBody>
          <a:bodyPr>
            <a:spAutoFit/>
          </a:bodyPr>
          <a:p>
            <a:pPr algn="ctr">
              <a:spcBef>
                <a:spcPct val="50000"/>
              </a:spcBef>
            </a:pPr>
            <a:r>
              <a:rPr lang="zh-CN" altLang="en-US" sz="3000" b="1" dirty="0">
                <a:solidFill>
                  <a:srgbClr val="FF0000"/>
                </a:solidFill>
                <a:latin typeface="华文中宋" pitchFamily="2" charset="-122"/>
                <a:ea typeface="华文中宋" pitchFamily="2" charset="-122"/>
              </a:rPr>
              <a:t>代议制</a:t>
            </a:r>
            <a:endParaRPr lang="zh-CN" altLang="en-US" sz="3000" b="1" dirty="0">
              <a:solidFill>
                <a:srgbClr val="FF0000"/>
              </a:solidFill>
              <a:latin typeface="华文中宋" pitchFamily="2" charset="-122"/>
              <a:ea typeface="华文中宋" pitchFamily="2" charset="-122"/>
            </a:endParaRPr>
          </a:p>
          <a:p>
            <a:pPr>
              <a:spcBef>
                <a:spcPct val="50000"/>
              </a:spcBef>
            </a:pPr>
            <a:r>
              <a:rPr lang="zh-CN" altLang="en-US" sz="2800" b="1" dirty="0">
                <a:solidFill>
                  <a:srgbClr val="000066"/>
                </a:solidFill>
                <a:latin typeface="华文中宋" pitchFamily="2" charset="-122"/>
                <a:ea typeface="华文中宋" pitchFamily="2" charset="-122"/>
              </a:rPr>
              <a:t>     由选民选出代表产生代议机构行使国家权力的制度，是一种</a:t>
            </a:r>
            <a:r>
              <a:rPr lang="zh-CN" altLang="en-US" sz="2800" b="1" dirty="0">
                <a:solidFill>
                  <a:srgbClr val="FF0000"/>
                </a:solidFill>
                <a:latin typeface="华文中宋" pitchFamily="2" charset="-122"/>
                <a:ea typeface="华文中宋" pitchFamily="2" charset="-122"/>
              </a:rPr>
              <a:t>间接民主</a:t>
            </a:r>
            <a:r>
              <a:rPr lang="zh-CN" altLang="en-US" sz="2800" b="1" dirty="0">
                <a:solidFill>
                  <a:srgbClr val="000066"/>
                </a:solidFill>
                <a:latin typeface="华文中宋" pitchFamily="2" charset="-122"/>
                <a:ea typeface="华文中宋" pitchFamily="2" charset="-122"/>
              </a:rPr>
              <a:t>。</a:t>
            </a:r>
            <a:endParaRPr lang="zh-CN" altLang="en-US" sz="2800" b="1" dirty="0">
              <a:solidFill>
                <a:srgbClr val="000066"/>
              </a:solidFill>
              <a:latin typeface="华文中宋" pitchFamily="2" charset="-122"/>
              <a:ea typeface="华文中宋" pitchFamily="2" charset="-122"/>
            </a:endParaRPr>
          </a:p>
        </p:txBody>
      </p:sp>
      <p:sp>
        <p:nvSpPr>
          <p:cNvPr id="22" name="AutoShape 10"/>
          <p:cNvSpPr>
            <a:spLocks noChangeArrowheads="1"/>
          </p:cNvSpPr>
          <p:nvPr/>
        </p:nvSpPr>
        <p:spPr bwMode="auto">
          <a:xfrm>
            <a:off x="3767138" y="4319588"/>
            <a:ext cx="6545263" cy="620713"/>
          </a:xfrm>
          <a:prstGeom prst="roundRect">
            <a:avLst>
              <a:gd name="adj" fmla="val 11505"/>
            </a:avLst>
          </a:prstGeom>
          <a:gradFill rotWithShape="1">
            <a:gsLst>
              <a:gs pos="0">
                <a:schemeClr val="hlink">
                  <a:alpha val="79999"/>
                </a:schemeClr>
              </a:gs>
              <a:gs pos="100000">
                <a:schemeClr val="hlink">
                  <a:gamma/>
                  <a:shade val="46275"/>
                  <a:invGamma/>
                  <a:alpha val="0"/>
                </a:schemeClr>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4" name="AutoShape 12"/>
          <p:cNvSpPr>
            <a:spLocks noChangeArrowheads="1"/>
          </p:cNvSpPr>
          <p:nvPr/>
        </p:nvSpPr>
        <p:spPr bwMode="auto">
          <a:xfrm>
            <a:off x="1592263" y="4286250"/>
            <a:ext cx="2632075" cy="617538"/>
          </a:xfrm>
          <a:prstGeom prst="roundRect">
            <a:avLst>
              <a:gd name="adj" fmla="val 11921"/>
            </a:avLst>
          </a:prstGeom>
          <a:gradFill rotWithShape="1">
            <a:gsLst>
              <a:gs pos="0">
                <a:schemeClr val="hlink"/>
              </a:gs>
              <a:gs pos="100000">
                <a:schemeClr val="hlink">
                  <a:gamma/>
                  <a:shade val="69804"/>
                  <a:invGamma/>
                </a:schemeClr>
              </a:gs>
            </a:gsLst>
            <a:lin ang="5400000" scaled="1"/>
          </a:gradFill>
          <a:ln w="25400" cap="flat" cmpd="sng">
            <a:solidFill>
              <a:srgbClr val="FEFEFE"/>
            </a:solidFill>
            <a:round/>
          </a:ln>
          <a:effectLst>
            <a:outerShdw dist="53882" dir="2700000" algn="ctr" rotWithShape="0">
              <a:srgbClr val="000000">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8" name="Text Box 16"/>
          <p:cNvSpPr txBox="1"/>
          <p:nvPr/>
        </p:nvSpPr>
        <p:spPr>
          <a:xfrm>
            <a:off x="4594225" y="5445125"/>
            <a:ext cx="2928938" cy="521970"/>
          </a:xfrm>
          <a:prstGeom prst="rect">
            <a:avLst/>
          </a:prstGeom>
          <a:noFill/>
          <a:ln w="9525">
            <a:noFill/>
          </a:ln>
        </p:spPr>
        <p:txBody>
          <a:bodyPr>
            <a:spAutoFit/>
          </a:bodyPr>
          <a:p>
            <a:pPr eaLnBrk="0" hangingPunct="0"/>
            <a:r>
              <a:rPr lang="zh-CN" altLang="en-US" sz="2800" b="1" dirty="0">
                <a:latin typeface="Arial" panose="020B0604020202020204" pitchFamily="34" charset="0"/>
                <a:ea typeface="楷体" panose="02010609060101010101" pitchFamily="49" charset="-122"/>
              </a:rPr>
              <a:t>集体统治</a:t>
            </a:r>
            <a:endParaRPr lang="zh-CN" altLang="en-US" sz="2800" b="1" dirty="0">
              <a:latin typeface="Arial" panose="020B0604020202020204" pitchFamily="34" charset="0"/>
              <a:ea typeface="楷体" panose="02010609060101010101" pitchFamily="49" charset="-122"/>
            </a:endParaRPr>
          </a:p>
        </p:txBody>
      </p:sp>
      <p:sp>
        <p:nvSpPr>
          <p:cNvPr id="30" name="Text Box 22"/>
          <p:cNvSpPr txBox="1"/>
          <p:nvPr/>
        </p:nvSpPr>
        <p:spPr>
          <a:xfrm>
            <a:off x="4448175" y="4416425"/>
            <a:ext cx="5591175" cy="521970"/>
          </a:xfrm>
          <a:prstGeom prst="rect">
            <a:avLst/>
          </a:prstGeom>
          <a:noFill/>
          <a:ln w="9525">
            <a:noFill/>
          </a:ln>
        </p:spPr>
        <p:txBody>
          <a:bodyPr>
            <a:spAutoFit/>
          </a:bodyPr>
          <a:p>
            <a:pPr eaLnBrk="0" hangingPunct="0"/>
            <a:r>
              <a:rPr lang="zh-CN" altLang="en-US" sz="2800" b="1" dirty="0">
                <a:latin typeface="Arial" panose="020B0604020202020204" pitchFamily="34" charset="0"/>
                <a:ea typeface="楷体" panose="02010609060101010101" pitchFamily="49" charset="-122"/>
              </a:rPr>
              <a:t>防止独裁专制、维护民主政治</a:t>
            </a:r>
            <a:endParaRPr lang="zh-CN" altLang="en-US" sz="2800" b="1" dirty="0">
              <a:latin typeface="Arial" panose="020B0604020202020204" pitchFamily="34" charset="0"/>
              <a:ea typeface="楷体" panose="02010609060101010101" pitchFamily="49" charset="-122"/>
            </a:endParaRPr>
          </a:p>
        </p:txBody>
      </p:sp>
      <p:sp>
        <p:nvSpPr>
          <p:cNvPr id="31" name="Text Box 23"/>
          <p:cNvSpPr txBox="1"/>
          <p:nvPr/>
        </p:nvSpPr>
        <p:spPr>
          <a:xfrm>
            <a:off x="1920875" y="4319588"/>
            <a:ext cx="2022475" cy="583565"/>
          </a:xfrm>
          <a:prstGeom prst="rect">
            <a:avLst/>
          </a:prstGeom>
          <a:noFill/>
          <a:ln w="9525">
            <a:noFill/>
          </a:ln>
        </p:spPr>
        <p:txBody>
          <a:bodyPr>
            <a:spAutoFit/>
          </a:bodyPr>
          <a:p>
            <a:pPr algn="ctr">
              <a:spcBef>
                <a:spcPct val="50000"/>
              </a:spcBef>
            </a:pPr>
            <a:r>
              <a:rPr lang="zh-CN" altLang="en-US" sz="2400" b="1" dirty="0">
                <a:latin typeface="楷体_GB2312" pitchFamily="49" charset="-122"/>
                <a:ea typeface="楷体_GB2312" pitchFamily="49" charset="-122"/>
              </a:rPr>
              <a:t> </a:t>
            </a:r>
            <a:r>
              <a:rPr lang="zh-CN" altLang="en-US" sz="3200" b="1" dirty="0">
                <a:latin typeface="楷体_GB2312" pitchFamily="49" charset="-122"/>
                <a:ea typeface="楷体_GB2312" pitchFamily="49" charset="-122"/>
              </a:rPr>
              <a:t>目  的</a:t>
            </a:r>
            <a:endParaRPr lang="zh-CN" altLang="en-US" sz="3200" b="1" dirty="0">
              <a:latin typeface="楷体_GB2312" pitchFamily="49" charset="-122"/>
              <a:ea typeface="楷体_GB2312" pitchFamily="49"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diamond(in)">
                                      <p:cBhvr>
                                        <p:cTn id="7" dur="500"/>
                                        <p:tgtEl>
                                          <p:spTgt spid="184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To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Bottom)">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lide(fromBottom)">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4"/>
                                        </p:tgtEl>
                                        <p:attrNameLst>
                                          <p:attrName>style.visibility</p:attrName>
                                        </p:attrNameLst>
                                      </p:cBhvr>
                                      <p:to>
                                        <p:strVal val="hidden"/>
                                      </p:to>
                                    </p:set>
                                  </p:childTnLst>
                                </p:cTn>
                              </p:par>
                            </p:childTnLst>
                          </p:cTn>
                        </p:par>
                        <p:par>
                          <p:cTn id="27" fill="hold">
                            <p:stCondLst>
                              <p:cond delay="0"/>
                            </p:stCondLst>
                            <p:childTnLst>
                              <p:par>
                                <p:cTn id="28" presetID="1" presetClass="exit" presetSubtype="0" fill="hold" nodeType="afterEffect">
                                  <p:stCondLst>
                                    <p:cond delay="0"/>
                                  </p:stCondLst>
                                  <p:childTnLst>
                                    <p:set>
                                      <p:cBhvr>
                                        <p:cTn id="29" dur="1" fill="hold">
                                          <p:stCondLst>
                                            <p:cond delay="0"/>
                                          </p:stCondLst>
                                        </p:cTn>
                                        <p:tgtEl>
                                          <p:spTgt spid="5"/>
                                        </p:tgtEl>
                                        <p:attrNameLst>
                                          <p:attrName>style.visibility</p:attrName>
                                        </p:attrNameLst>
                                      </p:cBhvr>
                                      <p:to>
                                        <p:strVal val="hidden"/>
                                      </p:to>
                                    </p:set>
                                  </p:childTnLst>
                                </p:cTn>
                              </p:par>
                            </p:childTnLst>
                          </p:cTn>
                        </p:par>
                        <p:par>
                          <p:cTn id="30" fill="hold">
                            <p:stCondLst>
                              <p:cond delay="0"/>
                            </p:stCondLst>
                            <p:childTnLst>
                              <p:par>
                                <p:cTn id="31" presetID="12" presetClass="entr" presetSubtype="4" fill="hold" grpId="0" nodeType="afterEffect">
                                  <p:stCondLst>
                                    <p:cond delay="0"/>
                                  </p:stCondLst>
                                  <p:childTnLst>
                                    <p:set>
                                      <p:cBhvr>
                                        <p:cTn id="32" dur="1" fill="hold">
                                          <p:stCondLst>
                                            <p:cond delay="0"/>
                                          </p:stCondLst>
                                        </p:cTn>
                                        <p:tgtEl>
                                          <p:spTgt spid="18452"/>
                                        </p:tgtEl>
                                        <p:attrNameLst>
                                          <p:attrName>style.visibility</p:attrName>
                                        </p:attrNameLst>
                                      </p:cBhvr>
                                      <p:to>
                                        <p:strVal val="visible"/>
                                      </p:to>
                                    </p:set>
                                    <p:animEffect transition="in" filter="slide(fromBottom)">
                                      <p:cBhvr>
                                        <p:cTn id="33" dur="500"/>
                                        <p:tgtEl>
                                          <p:spTgt spid="1845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barn(inHorizontal)">
                                      <p:cBhvr>
                                        <p:cTn id="38" dur="500"/>
                                        <p:tgtEl>
                                          <p:spTgt spid="24"/>
                                        </p:tgtEl>
                                      </p:cBhvr>
                                    </p:animEffect>
                                  </p:childTnLst>
                                </p:cTn>
                              </p:par>
                              <p:par>
                                <p:cTn id="39" presetID="16" presetClass="entr" presetSubtype="26"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barn(inHorizontal)">
                                      <p:cBhvr>
                                        <p:cTn id="41" dur="500"/>
                                        <p:tgtEl>
                                          <p:spTgt spid="31"/>
                                        </p:tgtEl>
                                      </p:cBhvr>
                                    </p:animEffect>
                                  </p:childTnLst>
                                </p:cTn>
                              </p:par>
                              <p:par>
                                <p:cTn id="42" presetID="16" presetClass="entr" presetSubtype="26"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barn(inHorizontal)">
                                      <p:cBhvr>
                                        <p:cTn id="44" dur="500"/>
                                        <p:tgtEl>
                                          <p:spTgt spid="27"/>
                                        </p:tgtEl>
                                      </p:cBhvr>
                                    </p:animEffect>
                                  </p:childTnLst>
                                </p:cTn>
                              </p:par>
                              <p:par>
                                <p:cTn id="45" presetID="16" presetClass="entr" presetSubtype="26"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barn(inHorizontal)">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1000"/>
                                        <p:tgtEl>
                                          <p:spTgt spid="22"/>
                                        </p:tgtEl>
                                      </p:cBhvr>
                                    </p:animEffect>
                                    <p:anim calcmode="lin" valueType="num">
                                      <p:cBhvr>
                                        <p:cTn id="53" dur="1000" fill="hold"/>
                                        <p:tgtEl>
                                          <p:spTgt spid="22"/>
                                        </p:tgtEl>
                                        <p:attrNameLst>
                                          <p:attrName>ppt_x</p:attrName>
                                        </p:attrNameLst>
                                      </p:cBhvr>
                                      <p:tavLst>
                                        <p:tav tm="0">
                                          <p:val>
                                            <p:strVal val="#ppt_x"/>
                                          </p:val>
                                        </p:tav>
                                        <p:tav tm="100000">
                                          <p:val>
                                            <p:strVal val="#ppt_x"/>
                                          </p:val>
                                        </p:tav>
                                      </p:tavLst>
                                    </p:anim>
                                    <p:anim calcmode="lin" valueType="num">
                                      <p:cBhvr>
                                        <p:cTn id="54" dur="900" decel="100000" fill="hold"/>
                                        <p:tgtEl>
                                          <p:spTgt spid="22"/>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56" presetID="37" presetClass="entr" presetSubtype="0"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fade">
                                      <p:cBhvr>
                                        <p:cTn id="58" dur="1000"/>
                                        <p:tgtEl>
                                          <p:spTgt spid="30"/>
                                        </p:tgtEl>
                                      </p:cBhvr>
                                    </p:animEffect>
                                    <p:anim calcmode="lin" valueType="num">
                                      <p:cBhvr>
                                        <p:cTn id="59" dur="1000" fill="hold"/>
                                        <p:tgtEl>
                                          <p:spTgt spid="30"/>
                                        </p:tgtEl>
                                        <p:attrNameLst>
                                          <p:attrName>ppt_x</p:attrName>
                                        </p:attrNameLst>
                                      </p:cBhvr>
                                      <p:tavLst>
                                        <p:tav tm="0">
                                          <p:val>
                                            <p:strVal val="#ppt_x"/>
                                          </p:val>
                                        </p:tav>
                                        <p:tav tm="100000">
                                          <p:val>
                                            <p:strVal val="#ppt_x"/>
                                          </p:val>
                                        </p:tav>
                                      </p:tavLst>
                                    </p:anim>
                                    <p:anim calcmode="lin" valueType="num">
                                      <p:cBhvr>
                                        <p:cTn id="60" dur="900" decel="100000" fill="hold"/>
                                        <p:tgtEl>
                                          <p:spTgt spid="30"/>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7" presetClass="entr" presetSubtype="0"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1000"/>
                                        <p:tgtEl>
                                          <p:spTgt spid="25"/>
                                        </p:tgtEl>
                                      </p:cBhvr>
                                    </p:animEffect>
                                    <p:anim calcmode="lin" valueType="num">
                                      <p:cBhvr>
                                        <p:cTn id="67" dur="1000" fill="hold"/>
                                        <p:tgtEl>
                                          <p:spTgt spid="25"/>
                                        </p:tgtEl>
                                        <p:attrNameLst>
                                          <p:attrName>ppt_x</p:attrName>
                                        </p:attrNameLst>
                                      </p:cBhvr>
                                      <p:tavLst>
                                        <p:tav tm="0">
                                          <p:val>
                                            <p:strVal val="#ppt_x"/>
                                          </p:val>
                                        </p:tav>
                                        <p:tav tm="100000">
                                          <p:val>
                                            <p:strVal val="#ppt_x"/>
                                          </p:val>
                                        </p:tav>
                                      </p:tavLst>
                                    </p:anim>
                                    <p:anim calcmode="lin" valueType="num">
                                      <p:cBhvr>
                                        <p:cTn id="68" dur="900" decel="100000" fill="hold"/>
                                        <p:tgtEl>
                                          <p:spTgt spid="25"/>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70" presetID="37" presetClass="entr" presetSubtype="0"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1000"/>
                                        <p:tgtEl>
                                          <p:spTgt spid="28"/>
                                        </p:tgtEl>
                                      </p:cBhvr>
                                    </p:animEffect>
                                    <p:anim calcmode="lin" valueType="num">
                                      <p:cBhvr>
                                        <p:cTn id="73" dur="1000" fill="hold"/>
                                        <p:tgtEl>
                                          <p:spTgt spid="28"/>
                                        </p:tgtEl>
                                        <p:attrNameLst>
                                          <p:attrName>ppt_x</p:attrName>
                                        </p:attrNameLst>
                                      </p:cBhvr>
                                      <p:tavLst>
                                        <p:tav tm="0">
                                          <p:val>
                                            <p:strVal val="#ppt_x"/>
                                          </p:val>
                                        </p:tav>
                                        <p:tav tm="100000">
                                          <p:val>
                                            <p:strVal val="#ppt_x"/>
                                          </p:val>
                                        </p:tav>
                                      </p:tavLst>
                                    </p:anim>
                                    <p:anim calcmode="lin" valueType="num">
                                      <p:cBhvr>
                                        <p:cTn id="74" dur="900" decel="100000" fill="hold"/>
                                        <p:tgtEl>
                                          <p:spTgt spid="28"/>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ldLvl="0" animBg="1"/>
      <p:bldP spid="27" grpId="0" bldLvl="0" animBg="1"/>
      <p:bldP spid="29" grpId="0" bldLvl="0"/>
      <p:bldP spid="18437" grpId="0" bldLvl="0" animBg="1"/>
      <p:bldP spid="18452" grpId="0" bldLvl="0" animBg="1"/>
      <p:bldP spid="22" grpId="0" bldLvl="0" animBg="1"/>
      <p:bldP spid="24" grpId="0" bldLvl="0" animBg="1"/>
      <p:bldP spid="28" grpId="0" bldLvl="0"/>
      <p:bldP spid="30" grpId="0" bldLvl="0"/>
      <p:bldP spid="31"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7B32B2"/>
            </a:gs>
            <a:gs pos="100000">
              <a:srgbClr val="401A5D"/>
            </a:gs>
          </a:gsLst>
          <a:lin ang="5400000" scaled="0"/>
        </a:gradFill>
        <a:effectLst/>
      </p:bgPr>
    </p:bg>
    <p:spTree>
      <p:nvGrpSpPr>
        <p:cNvPr id="1" name=""/>
        <p:cNvGrpSpPr/>
        <p:nvPr/>
      </p:nvGrpSpPr>
      <p:grpSpPr/>
      <p:sp>
        <p:nvSpPr>
          <p:cNvPr id="21509" name="文本框 21508"/>
          <p:cNvSpPr txBox="1"/>
          <p:nvPr/>
        </p:nvSpPr>
        <p:spPr>
          <a:xfrm>
            <a:off x="2133600" y="838200"/>
            <a:ext cx="4648200" cy="521970"/>
          </a:xfrm>
          <a:prstGeom prst="rect">
            <a:avLst/>
          </a:prstGeom>
          <a:noFill/>
          <a:ln w="9525">
            <a:noFill/>
          </a:ln>
        </p:spPr>
        <p:txBody>
          <a:bodyPr>
            <a:spAutoFit/>
          </a:bodyPr>
          <a:p>
            <a:pPr>
              <a:spcBef>
                <a:spcPct val="50000"/>
              </a:spcBef>
            </a:pPr>
            <a:r>
              <a:rPr lang="en-US" altLang="zh-CN" sz="2800" b="1" dirty="0">
                <a:solidFill>
                  <a:srgbClr val="FFFF00"/>
                </a:solidFill>
                <a:latin typeface="黑体" panose="02010609060101010101" charset="-122"/>
                <a:ea typeface="黑体" panose="02010609060101010101" charset="-122"/>
              </a:rPr>
              <a:t>1</a:t>
            </a:r>
            <a:r>
              <a:rPr lang="zh-CN" altLang="en-US" sz="2800" b="1" dirty="0">
                <a:solidFill>
                  <a:srgbClr val="FFFF00"/>
                </a:solidFill>
                <a:latin typeface="黑体" panose="02010609060101010101" charset="-122"/>
                <a:ea typeface="黑体" panose="02010609060101010101" charset="-122"/>
              </a:rPr>
              <a:t>、君主立宪制的确立</a:t>
            </a:r>
            <a:r>
              <a:rPr lang="en-US" altLang="zh-CN" sz="2800" b="1">
                <a:solidFill>
                  <a:srgbClr val="FFFF00"/>
                </a:solidFill>
                <a:latin typeface="黑体" panose="02010609060101010101" charset="-122"/>
                <a:ea typeface="黑体" panose="02010609060101010101" charset="-122"/>
              </a:rPr>
              <a:t>——</a:t>
            </a:r>
            <a:endParaRPr lang="en-US" altLang="zh-CN" sz="2800" b="1">
              <a:solidFill>
                <a:srgbClr val="FFFF00"/>
              </a:solidFill>
              <a:latin typeface="黑体" panose="02010609060101010101" charset="-122"/>
              <a:ea typeface="黑体" panose="02010609060101010101" charset="-122"/>
            </a:endParaRPr>
          </a:p>
        </p:txBody>
      </p:sp>
      <p:sp>
        <p:nvSpPr>
          <p:cNvPr id="21511" name="文本框 21510"/>
          <p:cNvSpPr txBox="1"/>
          <p:nvPr/>
        </p:nvSpPr>
        <p:spPr>
          <a:xfrm>
            <a:off x="2133600" y="1385888"/>
            <a:ext cx="4648200" cy="521970"/>
          </a:xfrm>
          <a:prstGeom prst="rect">
            <a:avLst/>
          </a:prstGeom>
          <a:noFill/>
          <a:ln w="9525">
            <a:noFill/>
          </a:ln>
        </p:spPr>
        <p:txBody>
          <a:bodyPr>
            <a:spAutoFit/>
          </a:bodyPr>
          <a:p>
            <a:pPr>
              <a:spcBef>
                <a:spcPct val="50000"/>
              </a:spcBef>
            </a:pPr>
            <a:r>
              <a:rPr lang="en-US" altLang="zh-CN" sz="2800" b="1" dirty="0">
                <a:solidFill>
                  <a:srgbClr val="FFFF00"/>
                </a:solidFill>
                <a:latin typeface="黑体" panose="02010609060101010101" charset="-122"/>
                <a:ea typeface="黑体" panose="02010609060101010101" charset="-122"/>
              </a:rPr>
              <a:t>2</a:t>
            </a:r>
            <a:r>
              <a:rPr lang="zh-CN" altLang="en-US" sz="2800" b="1" dirty="0">
                <a:solidFill>
                  <a:srgbClr val="FFFF00"/>
                </a:solidFill>
                <a:latin typeface="黑体" panose="02010609060101010101" charset="-122"/>
                <a:ea typeface="黑体" panose="02010609060101010101" charset="-122"/>
              </a:rPr>
              <a:t>、君主立宪制的发展</a:t>
            </a:r>
            <a:r>
              <a:rPr lang="en-US" altLang="zh-CN" sz="2800" b="1">
                <a:solidFill>
                  <a:srgbClr val="FFFF00"/>
                </a:solidFill>
                <a:latin typeface="黑体" panose="02010609060101010101" charset="-122"/>
                <a:ea typeface="黑体" panose="02010609060101010101" charset="-122"/>
              </a:rPr>
              <a:t>——</a:t>
            </a:r>
            <a:endParaRPr lang="en-US" altLang="zh-CN" sz="2800" b="1">
              <a:solidFill>
                <a:srgbClr val="FFFF00"/>
              </a:solidFill>
              <a:latin typeface="黑体" panose="02010609060101010101" charset="-122"/>
              <a:ea typeface="黑体" panose="02010609060101010101" charset="-122"/>
            </a:endParaRPr>
          </a:p>
        </p:txBody>
      </p:sp>
      <p:sp>
        <p:nvSpPr>
          <p:cNvPr id="21519" name="文本框 21518"/>
          <p:cNvSpPr txBox="1"/>
          <p:nvPr/>
        </p:nvSpPr>
        <p:spPr>
          <a:xfrm>
            <a:off x="1828800" y="5943600"/>
            <a:ext cx="6324600" cy="521970"/>
          </a:xfrm>
          <a:prstGeom prst="rect">
            <a:avLst/>
          </a:prstGeom>
          <a:noFill/>
          <a:ln w="9525">
            <a:noFill/>
          </a:ln>
        </p:spPr>
        <p:txBody>
          <a:bodyPr>
            <a:spAutoFit/>
          </a:bodyPr>
          <a:p>
            <a:r>
              <a:rPr lang="zh-CN" altLang="en-US" sz="2800" b="1" dirty="0">
                <a:solidFill>
                  <a:schemeClr val="bg1"/>
                </a:solidFill>
                <a:latin typeface="微软雅黑" panose="020B0503020204020204" charset="-122"/>
                <a:ea typeface="黑体" panose="02010609060101010101" charset="-122"/>
              </a:rPr>
              <a:t>请回答：国王逐渐失去了什么权利</a:t>
            </a:r>
            <a:r>
              <a:rPr lang="en-US" altLang="en-US" sz="2800" b="1">
                <a:solidFill>
                  <a:schemeClr val="bg1"/>
                </a:solidFill>
                <a:latin typeface="Arial" panose="020B0604020202020204" pitchFamily="34" charset="0"/>
                <a:ea typeface="黑体" panose="02010609060101010101" charset="-122"/>
              </a:rPr>
              <a:t>？</a:t>
            </a:r>
            <a:endParaRPr lang="zh-CN" altLang="en-US" sz="2800" b="1" dirty="0">
              <a:solidFill>
                <a:schemeClr val="bg1"/>
              </a:solidFill>
              <a:latin typeface="Arial" panose="020B0604020202020204" pitchFamily="34" charset="0"/>
              <a:ea typeface="黑体" panose="02010609060101010101" charset="-122"/>
            </a:endParaRPr>
          </a:p>
        </p:txBody>
      </p:sp>
      <p:sp>
        <p:nvSpPr>
          <p:cNvPr id="21520" name="文本框 21519"/>
          <p:cNvSpPr txBox="1"/>
          <p:nvPr/>
        </p:nvSpPr>
        <p:spPr>
          <a:xfrm>
            <a:off x="8077200" y="5943600"/>
            <a:ext cx="1435100" cy="521970"/>
          </a:xfrm>
          <a:prstGeom prst="rect">
            <a:avLst/>
          </a:prstGeom>
          <a:noFill/>
          <a:ln w="9525">
            <a:noFill/>
          </a:ln>
        </p:spPr>
        <p:txBody>
          <a:bodyPr wrap="none" anchor="t">
            <a:spAutoFit/>
          </a:bodyPr>
          <a:p>
            <a:r>
              <a:rPr lang="zh-CN" altLang="en-US" sz="2800" b="1" dirty="0">
                <a:solidFill>
                  <a:srgbClr val="FFFF00"/>
                </a:solidFill>
                <a:latin typeface="黑体" panose="02010609060101010101" charset="-122"/>
                <a:ea typeface="黑体" panose="02010609060101010101" charset="-122"/>
              </a:rPr>
              <a:t>行政权 </a:t>
            </a:r>
            <a:endParaRPr lang="zh-CN" altLang="en-US" sz="2800" b="1" dirty="0">
              <a:solidFill>
                <a:srgbClr val="FFFF00"/>
              </a:solidFill>
              <a:latin typeface="黑体" panose="02010609060101010101" charset="-122"/>
              <a:ea typeface="黑体" panose="02010609060101010101" charset="-122"/>
            </a:endParaRPr>
          </a:p>
        </p:txBody>
      </p:sp>
      <p:sp>
        <p:nvSpPr>
          <p:cNvPr id="21535" name="文本框 21534"/>
          <p:cNvSpPr txBox="1"/>
          <p:nvPr/>
        </p:nvSpPr>
        <p:spPr>
          <a:xfrm>
            <a:off x="6324600" y="838200"/>
            <a:ext cx="3733800" cy="521970"/>
          </a:xfrm>
          <a:prstGeom prst="rect">
            <a:avLst/>
          </a:prstGeom>
          <a:noFill/>
          <a:ln w="9525">
            <a:noFill/>
          </a:ln>
        </p:spPr>
        <p:txBody>
          <a:bodyPr>
            <a:spAutoFit/>
          </a:bodyPr>
          <a:p>
            <a:pPr>
              <a:spcBef>
                <a:spcPct val="50000"/>
              </a:spcBef>
            </a:pPr>
            <a:r>
              <a:rPr lang="en-US" altLang="zh-CN" sz="2800" b="1" dirty="0">
                <a:solidFill>
                  <a:schemeClr val="bg1"/>
                </a:solidFill>
                <a:latin typeface="黑体" panose="02010609060101010101" charset="-122"/>
                <a:ea typeface="黑体" panose="02010609060101010101" charset="-122"/>
              </a:rPr>
              <a:t>1689</a:t>
            </a:r>
            <a:r>
              <a:rPr lang="zh-CN" altLang="en-US" sz="2800" b="1" dirty="0">
                <a:solidFill>
                  <a:schemeClr val="bg1"/>
                </a:solidFill>
                <a:latin typeface="黑体" panose="02010609060101010101" charset="-122"/>
                <a:ea typeface="黑体" panose="02010609060101010101" charset="-122"/>
              </a:rPr>
              <a:t>年</a:t>
            </a:r>
            <a:r>
              <a:rPr lang="en-US" altLang="zh-CN" sz="2800" b="1" dirty="0">
                <a:solidFill>
                  <a:schemeClr val="bg1"/>
                </a:solidFill>
                <a:latin typeface="黑体" panose="02010609060101010101" charset="-122"/>
                <a:ea typeface="黑体" panose="02010609060101010101" charset="-122"/>
              </a:rPr>
              <a:t>《</a:t>
            </a:r>
            <a:r>
              <a:rPr lang="zh-CN" altLang="en-US" sz="2800" b="1" dirty="0">
                <a:solidFill>
                  <a:schemeClr val="bg1"/>
                </a:solidFill>
                <a:latin typeface="黑体" panose="02010609060101010101" charset="-122"/>
                <a:ea typeface="黑体" panose="02010609060101010101" charset="-122"/>
              </a:rPr>
              <a:t>权利法案</a:t>
            </a:r>
            <a:r>
              <a:rPr lang="en-US" altLang="zh-CN" sz="2800" b="1">
                <a:solidFill>
                  <a:schemeClr val="bg1"/>
                </a:solidFill>
                <a:latin typeface="黑体" panose="02010609060101010101" charset="-122"/>
                <a:ea typeface="黑体" panose="02010609060101010101" charset="-122"/>
              </a:rPr>
              <a:t>》</a:t>
            </a:r>
            <a:endParaRPr lang="en-US" altLang="zh-CN" sz="2800" b="1">
              <a:solidFill>
                <a:schemeClr val="bg1"/>
              </a:solidFill>
              <a:latin typeface="黑体" panose="02010609060101010101" charset="-122"/>
              <a:ea typeface="黑体" panose="02010609060101010101" charset="-122"/>
            </a:endParaRPr>
          </a:p>
        </p:txBody>
      </p:sp>
      <p:sp>
        <p:nvSpPr>
          <p:cNvPr id="21536" name="直接连接符 21535"/>
          <p:cNvSpPr/>
          <p:nvPr/>
        </p:nvSpPr>
        <p:spPr>
          <a:xfrm>
            <a:off x="2209800" y="4267200"/>
            <a:ext cx="1219200" cy="0"/>
          </a:xfrm>
          <a:prstGeom prst="line">
            <a:avLst/>
          </a:prstGeom>
          <a:ln w="31750" cap="flat" cmpd="sng">
            <a:solidFill>
              <a:srgbClr val="FF0000"/>
            </a:solidFill>
            <a:prstDash val="solid"/>
            <a:headEnd type="none" w="med" len="med"/>
            <a:tailEnd type="none" w="med" len="med"/>
          </a:ln>
        </p:spPr>
      </p:sp>
      <p:sp>
        <p:nvSpPr>
          <p:cNvPr id="21537" name="直接连接符 21536"/>
          <p:cNvSpPr/>
          <p:nvPr/>
        </p:nvSpPr>
        <p:spPr>
          <a:xfrm>
            <a:off x="5943600" y="4267200"/>
            <a:ext cx="4191000" cy="0"/>
          </a:xfrm>
          <a:prstGeom prst="line">
            <a:avLst/>
          </a:prstGeom>
          <a:ln w="31750" cap="flat" cmpd="sng">
            <a:solidFill>
              <a:srgbClr val="FF0000"/>
            </a:solidFill>
            <a:prstDash val="solid"/>
            <a:headEnd type="none" w="med" len="med"/>
            <a:tailEnd type="none" w="med" len="med"/>
          </a:ln>
        </p:spPr>
      </p:sp>
      <p:sp>
        <p:nvSpPr>
          <p:cNvPr id="21546" name="文本框 21545"/>
          <p:cNvSpPr txBox="1"/>
          <p:nvPr/>
        </p:nvSpPr>
        <p:spPr>
          <a:xfrm>
            <a:off x="6324600" y="1371600"/>
            <a:ext cx="4343400" cy="521970"/>
          </a:xfrm>
          <a:prstGeom prst="rect">
            <a:avLst/>
          </a:prstGeom>
          <a:noFill/>
          <a:ln w="9525">
            <a:noFill/>
          </a:ln>
        </p:spPr>
        <p:txBody>
          <a:bodyPr>
            <a:spAutoFit/>
          </a:bodyPr>
          <a:p>
            <a:pPr>
              <a:spcBef>
                <a:spcPct val="50000"/>
              </a:spcBef>
            </a:pPr>
            <a:r>
              <a:rPr lang="en-US" altLang="zh-CN" sz="2800" b="1" dirty="0">
                <a:solidFill>
                  <a:schemeClr val="bg1"/>
                </a:solidFill>
                <a:latin typeface="黑体" panose="02010609060101010101" charset="-122"/>
                <a:ea typeface="黑体" panose="02010609060101010101" charset="-122"/>
              </a:rPr>
              <a:t>1721</a:t>
            </a:r>
            <a:r>
              <a:rPr lang="zh-CN" altLang="en-US" sz="2800" b="1" dirty="0">
                <a:solidFill>
                  <a:schemeClr val="bg1"/>
                </a:solidFill>
                <a:latin typeface="黑体" panose="02010609060101010101" charset="-122"/>
                <a:ea typeface="黑体" panose="02010609060101010101" charset="-122"/>
              </a:rPr>
              <a:t>年责任制内阁的形成</a:t>
            </a:r>
            <a:endParaRPr lang="zh-CN" altLang="en-US" sz="2800" b="1" dirty="0">
              <a:solidFill>
                <a:schemeClr val="bg1"/>
              </a:solidFill>
              <a:latin typeface="黑体" panose="02010609060101010101" charset="-122"/>
              <a:ea typeface="黑体" panose="02010609060101010101" charset="-122"/>
            </a:endParaRPr>
          </a:p>
        </p:txBody>
      </p:sp>
      <p:sp>
        <p:nvSpPr>
          <p:cNvPr id="21555" name="文本框 21554"/>
          <p:cNvSpPr txBox="1"/>
          <p:nvPr/>
        </p:nvSpPr>
        <p:spPr>
          <a:xfrm>
            <a:off x="1524000" y="0"/>
            <a:ext cx="9144000" cy="583565"/>
          </a:xfrm>
          <a:prstGeom prst="rect">
            <a:avLst/>
          </a:prstGeom>
          <a:noFill/>
          <a:ln w="9525">
            <a:noFill/>
          </a:ln>
        </p:spPr>
        <p:txBody>
          <a:bodyPr>
            <a:spAutoFit/>
          </a:bodyPr>
          <a:p>
            <a:pPr marL="342900" indent="-342900">
              <a:spcBef>
                <a:spcPct val="50000"/>
              </a:spcBef>
              <a:buClr>
                <a:schemeClr val="bg2"/>
              </a:buClr>
              <a:buSzPct val="70000"/>
              <a:buFont typeface="Wingdings" panose="05000000000000000000" pitchFamily="2" charset="2"/>
              <a:buNone/>
            </a:pPr>
            <a:r>
              <a:rPr lang="zh-CN" altLang="en-US" sz="3200" b="1" dirty="0">
                <a:solidFill>
                  <a:schemeClr val="bg1"/>
                </a:solidFill>
                <a:latin typeface="Arial" panose="020B0604020202020204" pitchFamily="34" charset="0"/>
                <a:ea typeface="黑体" panose="02010609060101010101" charset="-122"/>
              </a:rPr>
              <a:t>探究二：英国君主立宪制是怎样建立并完善</a:t>
            </a:r>
            <a:r>
              <a:rPr lang="zh-CN" altLang="en-US" sz="3200" b="1">
                <a:solidFill>
                  <a:schemeClr val="bg1"/>
                </a:solidFill>
                <a:latin typeface="Arial" panose="020B0604020202020204" pitchFamily="34" charset="0"/>
                <a:ea typeface="黑体" panose="02010609060101010101" charset="-122"/>
              </a:rPr>
              <a:t>的？</a:t>
            </a:r>
            <a:endParaRPr lang="zh-CN" altLang="en-US" sz="3200" b="1">
              <a:solidFill>
                <a:schemeClr val="bg1"/>
              </a:solidFill>
              <a:latin typeface="Arial" panose="020B0604020202020204" pitchFamily="34" charset="0"/>
              <a:ea typeface="黑体" panose="02010609060101010101" charset="-122"/>
            </a:endParaRPr>
          </a:p>
        </p:txBody>
      </p:sp>
      <p:sp>
        <p:nvSpPr>
          <p:cNvPr id="2" name="文本框 1"/>
          <p:cNvSpPr txBox="1"/>
          <p:nvPr/>
        </p:nvSpPr>
        <p:spPr>
          <a:xfrm>
            <a:off x="2134235" y="2205990"/>
            <a:ext cx="8141970" cy="1383665"/>
          </a:xfrm>
          <a:prstGeom prst="rect">
            <a:avLst/>
          </a:prstGeom>
          <a:solidFill>
            <a:schemeClr val="accent4"/>
          </a:solidFill>
        </p:spPr>
        <p:txBody>
          <a:bodyPr wrap="square" rtlCol="0" anchor="t">
            <a:spAutoFit/>
          </a:bodyPr>
          <a:p>
            <a:pPr>
              <a:spcBef>
                <a:spcPct val="50000"/>
              </a:spcBef>
            </a:pPr>
            <a:r>
              <a:rPr lang="zh-CN" altLang="en-US" sz="2400" b="1" dirty="0">
                <a:latin typeface="黑体" panose="02010609060101010101" charset="-122"/>
                <a:ea typeface="黑体" panose="02010609060101010101" charset="-122"/>
                <a:sym typeface="+mn-ea"/>
              </a:rPr>
              <a:t>在英国，在中世纪纪早期有</a:t>
            </a:r>
            <a:r>
              <a:rPr lang="en-US" altLang="zh-CN" sz="2400" b="1" dirty="0">
                <a:latin typeface="黑体" panose="02010609060101010101" charset="-122"/>
                <a:ea typeface="黑体" panose="02010609060101010101" charset="-122"/>
                <a:sym typeface="+mn-ea"/>
              </a:rPr>
              <a:t>……</a:t>
            </a:r>
            <a:r>
              <a:rPr lang="zh-CN" altLang="en-US" sz="2400" b="1" dirty="0">
                <a:latin typeface="黑体" panose="02010609060101010101" charset="-122"/>
                <a:ea typeface="黑体" panose="02010609060101010101" charset="-122"/>
                <a:sym typeface="+mn-ea"/>
              </a:rPr>
              <a:t>大议会，协助国王处理国事。</a:t>
            </a:r>
            <a:endParaRPr lang="en-US" altLang="zh-CN" sz="2400" b="1" dirty="0">
              <a:latin typeface="黑体" panose="02010609060101010101" charset="-122"/>
              <a:ea typeface="黑体" panose="02010609060101010101" charset="-122"/>
            </a:endParaRPr>
          </a:p>
          <a:p>
            <a:pPr>
              <a:spcBef>
                <a:spcPct val="50000"/>
              </a:spcBef>
            </a:pPr>
            <a:r>
              <a:rPr lang="zh-CN" altLang="en-US" sz="2400" b="1" dirty="0">
                <a:latin typeface="黑体" panose="02010609060101010101" charset="-122"/>
                <a:ea typeface="黑体" panose="02010609060101010101" charset="-122"/>
                <a:sym typeface="+mn-ea"/>
              </a:rPr>
              <a:t>光荣革命后，国王经常在一个秘密的小房间里召集贵族、大臣和高级教士开会，人们称之为“</a:t>
            </a:r>
            <a:r>
              <a:rPr lang="zh-CN" altLang="en-US" sz="2400" b="1" dirty="0">
                <a:solidFill>
                  <a:srgbClr val="0000CC"/>
                </a:solidFill>
                <a:latin typeface="黑体" panose="02010609060101010101" charset="-122"/>
                <a:ea typeface="黑体" panose="02010609060101010101" charset="-122"/>
                <a:sym typeface="+mn-ea"/>
              </a:rPr>
              <a:t>内阁会议</a:t>
            </a:r>
            <a:r>
              <a:rPr lang="zh-CN" altLang="en-US" sz="2400" b="1" dirty="0">
                <a:latin typeface="黑体" panose="02010609060101010101" charset="-122"/>
                <a:ea typeface="黑体" panose="02010609060101010101" charset="-122"/>
                <a:sym typeface="+mn-ea"/>
              </a:rPr>
              <a:t>”</a:t>
            </a:r>
            <a:endParaRPr lang="zh-CN" altLang="en-US" sz="2400">
              <a:latin typeface="黑体" panose="02010609060101010101" charset="-122"/>
              <a:ea typeface="黑体" panose="02010609060101010101" charset="-122"/>
            </a:endParaRPr>
          </a:p>
        </p:txBody>
      </p:sp>
      <p:sp>
        <p:nvSpPr>
          <p:cNvPr id="3" name="文本框 2"/>
          <p:cNvSpPr txBox="1"/>
          <p:nvPr/>
        </p:nvSpPr>
        <p:spPr>
          <a:xfrm>
            <a:off x="1752600" y="2327910"/>
            <a:ext cx="8686800" cy="3344545"/>
          </a:xfrm>
          <a:prstGeom prst="rect">
            <a:avLst/>
          </a:prstGeom>
          <a:solidFill>
            <a:srgbClr val="FFFF00"/>
          </a:solidFill>
          <a:ln w="57150" cap="flat" cmpd="thickThin">
            <a:solidFill>
              <a:srgbClr val="000000"/>
            </a:solidFill>
            <a:prstDash val="solid"/>
            <a:miter/>
            <a:headEnd type="none" w="med" len="med"/>
            <a:tailEnd type="none" w="med" len="med"/>
          </a:ln>
        </p:spPr>
        <p:txBody>
          <a:bodyPr>
            <a:spAutoFit/>
          </a:bodyPr>
          <a:p>
            <a:pPr algn="ctr">
              <a:lnSpc>
                <a:spcPct val="115000"/>
              </a:lnSpc>
            </a:pPr>
            <a:r>
              <a:rPr lang="en-US" altLang="zh-CN" sz="2800" b="1" dirty="0">
                <a:latin typeface="Arial" panose="020B0604020202020204" pitchFamily="34" charset="0"/>
                <a:ea typeface="黑体" panose="02010609060101010101" charset="-122"/>
              </a:rPr>
              <a:t>“</a:t>
            </a:r>
            <a:r>
              <a:rPr lang="zh-CN" altLang="en-US" sz="2800" b="1" dirty="0">
                <a:latin typeface="Arial" panose="020B0604020202020204" pitchFamily="34" charset="0"/>
                <a:ea typeface="黑体" panose="02010609060101010101" charset="-122"/>
              </a:rPr>
              <a:t>不懂英语的国王”</a:t>
            </a:r>
            <a:endParaRPr lang="zh-CN" altLang="en-US" sz="2800" b="1" dirty="0">
              <a:latin typeface="Arial" panose="020B0604020202020204" pitchFamily="34" charset="0"/>
              <a:ea typeface="黑体" panose="02010609060101010101" charset="-122"/>
            </a:endParaRPr>
          </a:p>
          <a:p>
            <a:pPr>
              <a:lnSpc>
                <a:spcPct val="115000"/>
              </a:lnSpc>
            </a:pPr>
            <a:r>
              <a:rPr lang="zh-CN" altLang="en-US" sz="2400" b="1">
                <a:latin typeface="Arial" panose="020B0604020202020204" pitchFamily="34" charset="0"/>
                <a:ea typeface="黑体" panose="02010609060101010101" charset="-122"/>
              </a:rPr>
              <a:t>        </a:t>
            </a:r>
            <a:r>
              <a:rPr lang="en-US" altLang="en-US" sz="2600" b="1">
                <a:latin typeface="Arial" panose="020B0604020202020204" pitchFamily="34" charset="0"/>
                <a:ea typeface="黑体" panose="02010609060101010101" charset="-122"/>
              </a:rPr>
              <a:t>1714年安妮女王去世后，无嗣继承，德国远亲乔治一世入主英国，但他不熟悉英语，对英国事务也不关心。掌控行政大权的内阁会议逐渐由国王主持转向由财政大臣主持。1721—1742年，政府工作由罗伯特•沃波尔主持，实际上成为英国的第一任首相。</a:t>
            </a:r>
            <a:endParaRPr lang="en-US" altLang="en-US" sz="2600" b="1">
              <a:latin typeface="Arial" panose="020B0604020202020204" pitchFamily="34" charset="0"/>
              <a:ea typeface="黑体" panose="02010609060101010101" charset="-122"/>
            </a:endParaRPr>
          </a:p>
          <a:p>
            <a:pPr algn="r">
              <a:lnSpc>
                <a:spcPct val="115000"/>
              </a:lnSpc>
            </a:pPr>
            <a:r>
              <a:rPr lang="en-US" altLang="zh-CN" sz="2600" b="1">
                <a:latin typeface="Arial" panose="020B0604020202020204" pitchFamily="34" charset="0"/>
                <a:ea typeface="黑体" panose="02010609060101010101" charset="-122"/>
              </a:rPr>
              <a:t>——</a:t>
            </a:r>
            <a:r>
              <a:rPr lang="zh-CN" altLang="en-US" sz="2600" b="1" dirty="0">
                <a:latin typeface="Arial" panose="020B0604020202020204" pitchFamily="34" charset="0"/>
                <a:ea typeface="黑体" panose="02010609060101010101" charset="-122"/>
              </a:rPr>
              <a:t>摘编自阎照祥</a:t>
            </a:r>
            <a:r>
              <a:rPr lang="en-US" altLang="zh-CN" sz="2600" b="1" dirty="0">
                <a:latin typeface="Arial" panose="020B0604020202020204" pitchFamily="34" charset="0"/>
                <a:ea typeface="黑体" panose="02010609060101010101" charset="-122"/>
              </a:rPr>
              <a:t>《</a:t>
            </a:r>
            <a:r>
              <a:rPr lang="zh-CN" altLang="en-US" sz="2600" b="1" dirty="0">
                <a:latin typeface="Arial" panose="020B0604020202020204" pitchFamily="34" charset="0"/>
                <a:ea typeface="黑体" panose="02010609060101010101" charset="-122"/>
              </a:rPr>
              <a:t>英国政治制度史</a:t>
            </a:r>
            <a:r>
              <a:rPr lang="en-US" altLang="zh-CN" sz="2600" b="1">
                <a:latin typeface="Arial" panose="020B0604020202020204" pitchFamily="34" charset="0"/>
                <a:ea typeface="黑体" panose="02010609060101010101" charset="-122"/>
              </a:rPr>
              <a:t>》</a:t>
            </a:r>
            <a:endParaRPr lang="en-US" altLang="zh-CN" sz="2400" b="1">
              <a:latin typeface="Arial" panose="020B0604020202020204" pitchFamily="34"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box(in)">
                                      <p:cBhvr>
                                        <p:cTn id="7" dur="500"/>
                                        <p:tgtEl>
                                          <p:spTgt spid="215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546"/>
                                        </p:tgtEl>
                                        <p:attrNameLst>
                                          <p:attrName>style.visibility</p:attrName>
                                        </p:attrNameLst>
                                      </p:cBhvr>
                                      <p:to>
                                        <p:strVal val="visible"/>
                                      </p:to>
                                    </p:set>
                                    <p:animEffect transition="in" filter="box(in)">
                                      <p:cBhvr>
                                        <p:cTn id="12" dur="500"/>
                                        <p:tgtEl>
                                          <p:spTgt spid="2154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1536"/>
                                        </p:tgtEl>
                                        <p:attrNameLst>
                                          <p:attrName>style.visibility</p:attrName>
                                        </p:attrNameLst>
                                      </p:cBhvr>
                                      <p:to>
                                        <p:strVal val="visible"/>
                                      </p:to>
                                    </p:set>
                                    <p:anim calcmode="lin" valueType="num">
                                      <p:cBhvr additive="base">
                                        <p:cTn id="23" dur="500" fill="hold"/>
                                        <p:tgtEl>
                                          <p:spTgt spid="21536"/>
                                        </p:tgtEl>
                                        <p:attrNameLst>
                                          <p:attrName>ppt_x</p:attrName>
                                        </p:attrNameLst>
                                      </p:cBhvr>
                                      <p:tavLst>
                                        <p:tav tm="0">
                                          <p:val>
                                            <p:strVal val="#ppt_x"/>
                                          </p:val>
                                        </p:tav>
                                        <p:tav tm="100000">
                                          <p:val>
                                            <p:strVal val="#ppt_x"/>
                                          </p:val>
                                        </p:tav>
                                      </p:tavLst>
                                    </p:anim>
                                    <p:anim calcmode="lin" valueType="num">
                                      <p:cBhvr additive="base">
                                        <p:cTn id="24" dur="500" fill="hold"/>
                                        <p:tgtEl>
                                          <p:spTgt spid="2153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537"/>
                                        </p:tgtEl>
                                        <p:attrNameLst>
                                          <p:attrName>style.visibility</p:attrName>
                                        </p:attrNameLst>
                                      </p:cBhvr>
                                      <p:to>
                                        <p:strVal val="visible"/>
                                      </p:to>
                                    </p:set>
                                    <p:anim calcmode="lin" valueType="num">
                                      <p:cBhvr additive="base">
                                        <p:cTn id="27" dur="500" fill="hold"/>
                                        <p:tgtEl>
                                          <p:spTgt spid="21537"/>
                                        </p:tgtEl>
                                        <p:attrNameLst>
                                          <p:attrName>ppt_x</p:attrName>
                                        </p:attrNameLst>
                                      </p:cBhvr>
                                      <p:tavLst>
                                        <p:tav tm="0">
                                          <p:val>
                                            <p:strVal val="#ppt_x"/>
                                          </p:val>
                                        </p:tav>
                                        <p:tav tm="100000">
                                          <p:val>
                                            <p:strVal val="#ppt_x"/>
                                          </p:val>
                                        </p:tav>
                                      </p:tavLst>
                                    </p:anim>
                                    <p:anim calcmode="lin" valueType="num">
                                      <p:cBhvr additive="base">
                                        <p:cTn id="28" dur="500" fill="hold"/>
                                        <p:tgtEl>
                                          <p:spTgt spid="2153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box(in)">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1519"/>
                                        </p:tgtEl>
                                        <p:attrNameLst>
                                          <p:attrName>style.visibility</p:attrName>
                                        </p:attrNameLst>
                                      </p:cBhvr>
                                      <p:to>
                                        <p:strVal val="visible"/>
                                      </p:to>
                                    </p:set>
                                    <p:anim calcmode="lin" valueType="num">
                                      <p:cBhvr additive="base">
                                        <p:cTn id="38" dur="500" fill="hold"/>
                                        <p:tgtEl>
                                          <p:spTgt spid="21519"/>
                                        </p:tgtEl>
                                        <p:attrNameLst>
                                          <p:attrName>ppt_x</p:attrName>
                                        </p:attrNameLst>
                                      </p:cBhvr>
                                      <p:tavLst>
                                        <p:tav tm="0">
                                          <p:val>
                                            <p:strVal val="#ppt_x"/>
                                          </p:val>
                                        </p:tav>
                                        <p:tav tm="100000">
                                          <p:val>
                                            <p:strVal val="#ppt_x"/>
                                          </p:val>
                                        </p:tav>
                                      </p:tavLst>
                                    </p:anim>
                                    <p:anim calcmode="lin" valueType="num">
                                      <p:cBhvr additive="base">
                                        <p:cTn id="39" dur="500" fill="hold"/>
                                        <p:tgtEl>
                                          <p:spTgt spid="2151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21520"/>
                                        </p:tgtEl>
                                        <p:attrNameLst>
                                          <p:attrName>style.visibility</p:attrName>
                                        </p:attrNameLst>
                                      </p:cBhvr>
                                      <p:to>
                                        <p:strVal val="visible"/>
                                      </p:to>
                                    </p:set>
                                    <p:anim calcmode="lin" valueType="num">
                                      <p:cBhvr additive="base">
                                        <p:cTn id="44" dur="500" fill="hold"/>
                                        <p:tgtEl>
                                          <p:spTgt spid="21520"/>
                                        </p:tgtEl>
                                        <p:attrNameLst>
                                          <p:attrName>ppt_x</p:attrName>
                                        </p:attrNameLst>
                                      </p:cBhvr>
                                      <p:tavLst>
                                        <p:tav tm="0">
                                          <p:val>
                                            <p:strVal val="0-#ppt_w/2"/>
                                          </p:val>
                                        </p:tav>
                                        <p:tav tm="100000">
                                          <p:val>
                                            <p:strVal val="#ppt_x"/>
                                          </p:val>
                                        </p:tav>
                                      </p:tavLst>
                                    </p:anim>
                                    <p:anim calcmode="lin" valueType="num">
                                      <p:cBhvr additive="base">
                                        <p:cTn id="45" dur="500" fill="hold"/>
                                        <p:tgtEl>
                                          <p:spTgt spid="215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p:bldP spid="21519" grpId="0"/>
      <p:bldP spid="21520" grpId="0"/>
      <p:bldP spid="21546" grpId="0"/>
      <p:bldP spid="3" grpId="0" bldLvl="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p:pic>
        <p:nvPicPr>
          <p:cNvPr id="26626" name="图片 26625" descr="罗伯特。沃尔波尔"/>
          <p:cNvPicPr>
            <a:picLocks noChangeAspect="1"/>
          </p:cNvPicPr>
          <p:nvPr/>
        </p:nvPicPr>
        <p:blipFill>
          <a:blip r:embed="rId1"/>
          <a:stretch>
            <a:fillRect/>
          </a:stretch>
        </p:blipFill>
        <p:spPr>
          <a:xfrm>
            <a:off x="3792538" y="260350"/>
            <a:ext cx="4410075" cy="4762500"/>
          </a:xfrm>
          <a:prstGeom prst="rect">
            <a:avLst/>
          </a:prstGeom>
          <a:noFill/>
          <a:ln w="9525">
            <a:noFill/>
          </a:ln>
        </p:spPr>
      </p:pic>
      <p:sp>
        <p:nvSpPr>
          <p:cNvPr id="26627" name="文本框 26626"/>
          <p:cNvSpPr txBox="1"/>
          <p:nvPr/>
        </p:nvSpPr>
        <p:spPr>
          <a:xfrm>
            <a:off x="1524000" y="5516563"/>
            <a:ext cx="9144000" cy="1491615"/>
          </a:xfrm>
          <a:prstGeom prst="rect">
            <a:avLst/>
          </a:prstGeom>
          <a:noFill/>
          <a:ln w="9525">
            <a:noFill/>
          </a:ln>
        </p:spPr>
        <p:txBody>
          <a:bodyPr>
            <a:spAutoFit/>
          </a:bodyPr>
          <a:p>
            <a:pPr>
              <a:buClrTx/>
            </a:pPr>
            <a:r>
              <a:rPr lang="en-US" altLang="zh-CN" sz="2800" b="1">
                <a:latin typeface="黑体" panose="02010609060101010101" charset="-122"/>
                <a:ea typeface="黑体" panose="02010609060101010101" charset="-122"/>
              </a:rPr>
              <a:t>    1721</a:t>
            </a:r>
            <a:r>
              <a:rPr lang="zh-CN" altLang="en-US" sz="3200" b="1">
                <a:latin typeface="黑体" panose="02010609060101010101" charset="-122"/>
                <a:ea typeface="黑体" panose="02010609060101010101" charset="-122"/>
              </a:rPr>
              <a:t>年，罗伯特 </a:t>
            </a:r>
            <a:r>
              <a:rPr lang="en-US" altLang="zh-CN" sz="3200" b="1">
                <a:latin typeface="Times New Roman" panose="02020603050405020304" pitchFamily="18" charset="0"/>
                <a:ea typeface="黑体" panose="02010609060101010101" charset="-122"/>
              </a:rPr>
              <a:t>·</a:t>
            </a:r>
            <a:r>
              <a:rPr lang="en-US" altLang="zh-CN" sz="3200" b="1">
                <a:latin typeface="黑体" panose="02010609060101010101" charset="-122"/>
                <a:ea typeface="黑体" panose="02010609060101010101" charset="-122"/>
              </a:rPr>
              <a:t> </a:t>
            </a:r>
            <a:r>
              <a:rPr lang="zh-CN" altLang="en-US" sz="3200" b="1">
                <a:latin typeface="黑体" panose="02010609060101010101" charset="-122"/>
                <a:ea typeface="黑体" panose="02010609060101010101" charset="-122"/>
              </a:rPr>
              <a:t>沃尔波尔（</a:t>
            </a:r>
            <a:r>
              <a:rPr lang="en-US" altLang="zh-CN" sz="3200" b="1">
                <a:latin typeface="黑体" panose="02010609060101010101" charset="-122"/>
                <a:ea typeface="黑体" panose="02010609060101010101" charset="-122"/>
              </a:rPr>
              <a:t>Rorbert Walpole</a:t>
            </a:r>
            <a:r>
              <a:rPr lang="zh-CN" altLang="en-US" sz="3200" b="1">
                <a:latin typeface="黑体" panose="02010609060101010101" charset="-122"/>
                <a:ea typeface="黑体" panose="02010609060101010101" charset="-122"/>
              </a:rPr>
              <a:t>）成为英国历史上第一任内阁首相。</a:t>
            </a:r>
            <a:endParaRPr lang="zh-CN" altLang="en-US" sz="3200" b="1">
              <a:latin typeface="黑体" panose="02010609060101010101" charset="-122"/>
              <a:ea typeface="黑体" panose="02010609060101010101" charset="-122"/>
            </a:endParaRPr>
          </a:p>
          <a:p>
            <a:pPr>
              <a:spcBef>
                <a:spcPct val="50000"/>
              </a:spcBef>
            </a:pPr>
            <a:endParaRPr lang="zh-CN" altLang="en-US" b="1">
              <a:latin typeface="黑体" panose="02010609060101010101" charset="-122"/>
              <a:ea typeface="黑体" panose="02010609060101010101"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4098</Words>
  <Application>WPS 演示</Application>
  <PresentationFormat>宽屏</PresentationFormat>
  <Paragraphs>389</Paragraphs>
  <Slides>24</Slides>
  <Notes>0</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24</vt:i4>
      </vt:variant>
    </vt:vector>
  </HeadingPairs>
  <TitlesOfParts>
    <vt:vector size="45" baseType="lpstr">
      <vt:lpstr>Arial</vt:lpstr>
      <vt:lpstr>宋体</vt:lpstr>
      <vt:lpstr>Wingdings</vt:lpstr>
      <vt:lpstr>黑体</vt:lpstr>
      <vt:lpstr>楷体_GB2312</vt:lpstr>
      <vt:lpstr>Comic Sans MS</vt:lpstr>
      <vt:lpstr>华文行楷</vt:lpstr>
      <vt:lpstr>Times New Roman</vt:lpstr>
      <vt:lpstr>华文新魏</vt:lpstr>
      <vt:lpstr>楷体_GB2312</vt:lpstr>
      <vt:lpstr>华文中宋</vt:lpstr>
      <vt:lpstr>华文中宋</vt:lpstr>
      <vt:lpstr>楷体</vt:lpstr>
      <vt:lpstr>微软雅黑</vt:lpstr>
      <vt:lpstr>新宋体</vt:lpstr>
      <vt:lpstr>Arial Unicode MS</vt:lpstr>
      <vt:lpstr>Calibri Light</vt:lpstr>
      <vt:lpstr>Calibri</vt:lpstr>
      <vt:lpstr>方正粗活意简体</vt:lpstr>
      <vt:lpstr>隶书</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特蕾莎·梅上台组阁一定是具备了什么条件？ 结合书本P38最后一段</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本课小结: 英国君主立宪制形成的“一，二，三”</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11</cp:revision>
  <dcterms:created xsi:type="dcterms:W3CDTF">2017-09-28T12:06:00Z</dcterms:created>
  <dcterms:modified xsi:type="dcterms:W3CDTF">2017-09-28T21:17:08Z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