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437" r:id="rId3"/>
    <p:sldId id="452" r:id="rId4"/>
    <p:sldId id="456" r:id="rId5"/>
    <p:sldId id="457" r:id="rId6"/>
    <p:sldId id="459" r:id="rId7"/>
    <p:sldId id="305" r:id="rId8"/>
    <p:sldId id="930" r:id="rId9"/>
    <p:sldId id="308" r:id="rId10"/>
    <p:sldId id="460" r:id="rId11"/>
    <p:sldId id="981" r:id="rId12"/>
    <p:sldId id="357" r:id="rId13"/>
    <p:sldId id="306" r:id="rId14"/>
    <p:sldId id="461" r:id="rId15"/>
    <p:sldId id="931" r:id="rId16"/>
    <p:sldId id="885" r:id="rId17"/>
    <p:sldId id="1036" r:id="rId18"/>
    <p:sldId id="307" r:id="rId19"/>
    <p:sldId id="361" r:id="rId20"/>
    <p:sldId id="932" r:id="rId21"/>
    <p:sldId id="982" r:id="rId22"/>
    <p:sldId id="983" r:id="rId23"/>
    <p:sldId id="462" r:id="rId24"/>
    <p:sldId id="886" r:id="rId25"/>
    <p:sldId id="984" r:id="rId26"/>
    <p:sldId id="985" r:id="rId27"/>
    <p:sldId id="986" r:id="rId28"/>
    <p:sldId id="987" r:id="rId29"/>
    <p:sldId id="1049" r:id="rId30"/>
    <p:sldId id="464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CC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954" y="-102"/>
      </p:cViewPr>
      <p:guideLst>
        <p:guide orient="horz" pos="222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68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ppt/slides/ppt/slides/ppt/slides/ppt/slides/ppt/slides/ppt/slides/ppt/slides/ppt/slides/ppt/slides/ppt/slides/ppt/slides/ppt/slides/ppt/slides/30.TIF" TargetMode="Externa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2054225"/>
            <a:ext cx="8704580" cy="1492250"/>
          </a:xfrm>
          <a:effectLst>
            <a:outerShdw dist="35921" dir="2700000" algn="ctr" rotWithShape="0">
              <a:schemeClr val="bg2"/>
            </a:outerShdw>
          </a:effectLst>
        </p:spPr>
        <p:txBody>
          <a:bodyPr vert="horz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华文行楷" panose="02010800040101010101" pitchFamily="2" charset="-122"/>
                <a:cs typeface="+mj-cs"/>
              </a:rPr>
              <a:t>二  走向大一统的秦汉政治</a:t>
            </a:r>
            <a:endParaRPr kumimoji="0" lang="zh-CN" altLang="en-US" sz="6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华文行楷" panose="020108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3045" y="552450"/>
            <a:ext cx="85871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假如有一名秦朝的政府高官，他每天工作很繁忙，除了将大臣们的奏章归纳整理外，还要对一些违法乱纪的官员进行暗访、调查。那么这个政府高官应该是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丞相   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御史大夫   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太尉    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郡守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0" y="1864360"/>
            <a:ext cx="19145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 b="1">
                <a:solidFill>
                  <a:srgbClr val="FF0000"/>
                </a:solidFill>
              </a:rPr>
              <a:t>B</a:t>
            </a:r>
            <a:endParaRPr lang="en-US" altLang="zh-CN" sz="80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3045" y="3469005"/>
            <a:ext cx="87217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史料记载：</a:t>
            </a:r>
            <a:r>
              <a:rPr lang="en-US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置御史大夫，位次丞相，典正法度，以职相参，总领百官，上下相监临。</a:t>
            </a:r>
            <a:r>
              <a:rPr lang="en-US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由此可见，御史大夫行使</a:t>
            </a:r>
            <a:endParaRPr lang="zh-CN" altLang="en-US" sz="3200" b="1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A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立法权   </a:t>
            </a:r>
            <a:r>
              <a:rPr lang="en-US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B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财政权   </a:t>
            </a:r>
            <a:r>
              <a:rPr lang="en-US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C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军事权     </a:t>
            </a:r>
            <a:r>
              <a:rPr lang="en-US" altLang="zh-CN" sz="3200" b="1">
                <a:latin typeface="DFKai-SB" panose="03000509000000000000" pitchFamily="65" charset="-120"/>
                <a:ea typeface="DFKai-SB" panose="03000509000000000000" pitchFamily="65" charset="-120"/>
              </a:rPr>
              <a:t>D</a:t>
            </a:r>
            <a:r>
              <a:rPr lang="zh-CN" altLang="en-US" sz="3200" b="1">
                <a:latin typeface="DFKai-SB" panose="03000509000000000000" pitchFamily="65" charset="-120"/>
                <a:ea typeface="DFKai-SB" panose="03000509000000000000" pitchFamily="65" charset="-120"/>
              </a:rPr>
              <a:t>监察权</a:t>
            </a:r>
            <a:endParaRPr lang="zh-CN" altLang="en-US" sz="3200" b="1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98820" y="4895850"/>
            <a:ext cx="8597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 b="1">
                <a:solidFill>
                  <a:srgbClr val="FF0000"/>
                </a:solidFill>
                <a:latin typeface="Arial Black" panose="020B0A04020102020204" charset="0"/>
              </a:rPr>
              <a:t>D</a:t>
            </a:r>
            <a:endParaRPr lang="en-US" altLang="zh-CN" sz="8000" b="1">
              <a:solidFill>
                <a:srgbClr val="FF0000"/>
              </a:solidFill>
              <a:latin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/>
          </p:cNvSpPr>
          <p:nvPr>
            <p:ph type="body"/>
          </p:nvPr>
        </p:nvSpPr>
        <p:spPr>
          <a:xfrm>
            <a:off x="250825" y="1052513"/>
            <a:ext cx="8748713" cy="5435600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zh-CN" b="1" dirty="0"/>
              <a:t>据史书记载，官员□□□□“掌邦国刑宪、典章之政令，以肃正朝列……”文中□□□□处缺失的官员身份应是（　　）</a:t>
            </a:r>
            <a:endParaRPr lang="zh-CN" altLang="zh-CN" b="1" dirty="0"/>
          </a:p>
          <a:p>
            <a:pPr eaLnBrk="1" hangingPunct="1"/>
            <a:r>
              <a:rPr lang="en-US" altLang="zh-CN" b="1" dirty="0"/>
              <a:t>A.</a:t>
            </a:r>
            <a:r>
              <a:rPr lang="zh-CN" altLang="zh-CN" b="1" dirty="0"/>
              <a:t>御史大夫</a:t>
            </a:r>
            <a:r>
              <a:rPr lang="en-US" altLang="zh-CN" b="1" dirty="0"/>
              <a:t>							</a:t>
            </a:r>
            <a:endParaRPr lang="en-US" altLang="zh-CN" b="1" dirty="0"/>
          </a:p>
          <a:p>
            <a:pPr eaLnBrk="1" hangingPunct="1"/>
            <a:r>
              <a:rPr lang="en-US" altLang="zh-CN" b="1" dirty="0"/>
              <a:t>B.</a:t>
            </a:r>
            <a:r>
              <a:rPr lang="zh-CN" altLang="zh-CN" b="1" dirty="0"/>
              <a:t>刑部尚书</a:t>
            </a:r>
            <a:endParaRPr lang="zh-CN" altLang="zh-CN" b="1" dirty="0"/>
          </a:p>
          <a:p>
            <a:pPr eaLnBrk="1" hangingPunct="1"/>
            <a:r>
              <a:rPr lang="en-US" altLang="zh-CN" b="1" dirty="0"/>
              <a:t>C.</a:t>
            </a:r>
            <a:r>
              <a:rPr lang="zh-CN" altLang="zh-CN" b="1" dirty="0"/>
              <a:t>平章政事</a:t>
            </a:r>
            <a:r>
              <a:rPr lang="en-US" altLang="zh-CN" b="1" dirty="0"/>
              <a:t>							</a:t>
            </a:r>
            <a:endParaRPr lang="en-US" altLang="zh-CN" b="1" dirty="0"/>
          </a:p>
          <a:p>
            <a:pPr eaLnBrk="1" hangingPunct="1"/>
            <a:r>
              <a:rPr lang="en-US" altLang="zh-CN" b="1" dirty="0"/>
              <a:t>D.</a:t>
            </a:r>
            <a:r>
              <a:rPr lang="zh-CN" altLang="zh-CN" b="1" dirty="0" smtClean="0"/>
              <a:t>太尉</a:t>
            </a:r>
            <a:endParaRPr lang="zh-CN" altLang="zh-CN" b="1" dirty="0">
              <a:solidFill>
                <a:srgbClr val="00336C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38915" name="Text Box 3"/>
          <p:cNvSpPr txBox="1"/>
          <p:nvPr/>
        </p:nvSpPr>
        <p:spPr>
          <a:xfrm>
            <a:off x="395288" y="260350"/>
            <a:ext cx="6192837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例题展示</a:t>
            </a:r>
            <a:endParaRPr lang="zh-CN" altLang="en-US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74490" y="3053080"/>
            <a:ext cx="28460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800" b="1">
                <a:solidFill>
                  <a:srgbClr val="FF0000"/>
                </a:solidFill>
              </a:rPr>
              <a:t>A</a:t>
            </a:r>
            <a:endParaRPr lang="en-US" altLang="zh-CN" sz="8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/>
          <p:nvPr/>
        </p:nvSpPr>
        <p:spPr>
          <a:xfrm>
            <a:off x="267970" y="168910"/>
            <a:ext cx="4456430" cy="705485"/>
          </a:xfrm>
          <a:prstGeom prst="rect">
            <a:avLst/>
          </a:prstGeom>
          <a:noFill/>
          <a:ln w="9525">
            <a:noFill/>
          </a:ln>
        </p:spPr>
        <p:txBody>
          <a:bodyPr wrap="square" lIns="91434" tIns="45717" rIns="91434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、郡县制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499745" y="2428875"/>
            <a:ext cx="4676140" cy="636270"/>
          </a:xfrm>
          <a:prstGeom prst="rect">
            <a:avLst/>
          </a:prstGeom>
          <a:noFill/>
          <a:ln w="9525">
            <a:noFill/>
          </a:ln>
        </p:spPr>
        <p:txBody>
          <a:bodyPr wrap="square" lIns="82589" tIns="41294" rIns="82589" bIns="41294">
            <a:spAutoFit/>
          </a:bodyPr>
          <a:lstStyle/>
          <a:p>
            <a:pPr defTabSz="825500">
              <a:spcBef>
                <a:spcPct val="50000"/>
              </a:spcBef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）内容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 Box 11"/>
          <p:cNvSpPr txBox="1"/>
          <p:nvPr/>
        </p:nvSpPr>
        <p:spPr>
          <a:xfrm>
            <a:off x="267335" y="874395"/>
            <a:ext cx="3655060" cy="636270"/>
          </a:xfrm>
          <a:prstGeom prst="rect">
            <a:avLst/>
          </a:prstGeom>
          <a:noFill/>
          <a:ln w="9525">
            <a:noFill/>
          </a:ln>
        </p:spPr>
        <p:txBody>
          <a:bodyPr wrap="square" lIns="82589" tIns="41294" rIns="82589" bIns="41294">
            <a:spAutoFit/>
          </a:bodyPr>
          <a:p>
            <a:pPr algn="l" defTabSz="825500" eaLnBrk="0" hangingPunct="0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）历史沿革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11"/>
          <p:cNvSpPr txBox="1"/>
          <p:nvPr/>
        </p:nvSpPr>
        <p:spPr>
          <a:xfrm>
            <a:off x="660400" y="1630045"/>
            <a:ext cx="7822565" cy="636270"/>
          </a:xfrm>
          <a:prstGeom prst="rect">
            <a:avLst/>
          </a:prstGeom>
          <a:noFill/>
          <a:ln w="9525">
            <a:noFill/>
          </a:ln>
        </p:spPr>
        <p:txBody>
          <a:bodyPr wrap="square" lIns="82589" tIns="41294" rIns="82589" bIns="41294">
            <a:spAutoFit/>
          </a:bodyPr>
          <a:lstStyle/>
          <a:p>
            <a:pPr algn="l" defTabSz="825500" eaLnBrk="0" hangingPunct="0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出现于春秋战国，推广完善于秦朝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ha3p005a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13"/>
            <a:ext cx="9324975" cy="6669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0" name="Text Box 6"/>
          <p:cNvSpPr txBox="1"/>
          <p:nvPr/>
        </p:nvSpPr>
        <p:spPr>
          <a:xfrm>
            <a:off x="427990" y="347980"/>
            <a:ext cx="4676140" cy="636270"/>
          </a:xfrm>
          <a:prstGeom prst="rect">
            <a:avLst/>
          </a:prstGeom>
          <a:noFill/>
          <a:ln w="9525">
            <a:noFill/>
          </a:ln>
        </p:spPr>
        <p:txBody>
          <a:bodyPr wrap="square" lIns="82589" tIns="41294" rIns="82589" bIns="41294">
            <a:spAutoFit/>
          </a:bodyPr>
          <a:p>
            <a:pPr defTabSz="825500">
              <a:spcBef>
                <a:spcPct val="50000"/>
              </a:spcBef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）内容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118745" y="1209040"/>
            <a:ext cx="8807450" cy="2052320"/>
          </a:xfrm>
          <a:prstGeom prst="rect">
            <a:avLst/>
          </a:prstGeom>
          <a:noFill/>
          <a:ln w="9525">
            <a:noFill/>
          </a:ln>
        </p:spPr>
        <p:txBody>
          <a:bodyPr wrap="square" lIns="82589" tIns="41294" rIns="82589" bIns="41294">
            <a:spAutoFit/>
          </a:bodyPr>
          <a:lstStyle/>
          <a:p>
            <a:pPr defTabSz="825500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①郡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县（道）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乡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里的地方组织结构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25500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②郡设多个官职，分掌权事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25500">
              <a:spcBef>
                <a:spcPct val="50000"/>
              </a:spcBef>
            </a:pP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313690" y="2768600"/>
            <a:ext cx="3070860" cy="636270"/>
          </a:xfrm>
          <a:prstGeom prst="rect">
            <a:avLst/>
          </a:prstGeom>
          <a:noFill/>
          <a:ln w="9525">
            <a:noFill/>
          </a:ln>
        </p:spPr>
        <p:txBody>
          <a:bodyPr wrap="square" lIns="82589" tIns="41294" rIns="82589" bIns="41294">
            <a:spAutoFit/>
          </a:bodyPr>
          <a:p>
            <a:pPr defTabSz="825500">
              <a:spcBef>
                <a:spcPct val="50000"/>
              </a:spcBef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）特点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1" name="Text Box 7"/>
          <p:cNvSpPr txBox="1"/>
          <p:nvPr/>
        </p:nvSpPr>
        <p:spPr>
          <a:xfrm>
            <a:off x="757537" y="3469953"/>
            <a:ext cx="5468938" cy="574675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p>
            <a:pPr defTabSz="825500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①中央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垂直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管理地方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2" name="Text Box 8"/>
          <p:cNvSpPr txBox="1"/>
          <p:nvPr/>
        </p:nvSpPr>
        <p:spPr>
          <a:xfrm>
            <a:off x="757555" y="4249420"/>
            <a:ext cx="7889875" cy="574675"/>
          </a:xfrm>
          <a:prstGeom prst="rect">
            <a:avLst/>
          </a:prstGeom>
          <a:noFill/>
          <a:ln w="9525">
            <a:noFill/>
          </a:ln>
        </p:spPr>
        <p:txBody>
          <a:bodyPr wrap="square" lIns="82589" tIns="41294" rIns="82589" bIns="41294">
            <a:spAutoFit/>
          </a:bodyPr>
          <a:p>
            <a:pPr defTabSz="825500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②郡县长官由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皇帝任免、调动，不得世袭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631" grpId="0"/>
      <p:bldP spid="266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Text Box 9"/>
          <p:cNvSpPr txBox="1"/>
          <p:nvPr/>
        </p:nvSpPr>
        <p:spPr>
          <a:xfrm>
            <a:off x="524510" y="291783"/>
            <a:ext cx="2578100" cy="636270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lstStyle/>
          <a:p>
            <a:pPr defTabSz="825500">
              <a:spcBef>
                <a:spcPct val="50000"/>
              </a:spcBef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）作用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4" name="Text Box 10"/>
          <p:cNvSpPr txBox="1"/>
          <p:nvPr/>
        </p:nvSpPr>
        <p:spPr>
          <a:xfrm>
            <a:off x="433070" y="928370"/>
            <a:ext cx="8277860" cy="1805940"/>
          </a:xfrm>
          <a:prstGeom prst="rect">
            <a:avLst/>
          </a:prstGeom>
          <a:noFill/>
          <a:ln w="9525">
            <a:noFill/>
          </a:ln>
        </p:spPr>
        <p:txBody>
          <a:bodyPr wrap="square" lIns="82589" tIns="41294" rIns="82589" bIns="41294">
            <a:spAutoFit/>
          </a:bodyPr>
          <a:lstStyle/>
          <a:p>
            <a:pPr defTabSz="825500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①是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中央集权制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的重要环节，有利于国家的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统一和稳定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25500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②标志着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官僚政治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取代贵族政治。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36245" y="2858453"/>
            <a:ext cx="2578100" cy="636270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p>
            <a:pPr defTabSz="825500">
              <a:spcBef>
                <a:spcPct val="50000"/>
              </a:spcBef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）演变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10"/>
          <p:cNvSpPr txBox="1"/>
          <p:nvPr/>
        </p:nvSpPr>
        <p:spPr>
          <a:xfrm>
            <a:off x="344805" y="3566795"/>
            <a:ext cx="8277860" cy="1805940"/>
          </a:xfrm>
          <a:prstGeom prst="rect">
            <a:avLst/>
          </a:prstGeom>
          <a:noFill/>
          <a:ln w="9525">
            <a:noFill/>
          </a:ln>
        </p:spPr>
        <p:txBody>
          <a:bodyPr wrap="square" lIns="82589" tIns="41294" rIns="82589" bIns="41294">
            <a:spAutoFit/>
          </a:bodyPr>
          <a:p>
            <a:pPr defTabSz="825500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①西汉初，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郡国并存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，形成王国问题。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825500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②汉武帝颁布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推恩令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附益之法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，解决问题，加强中央集权。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5" name="Picture 3" descr="www.ziyuanku.com"/>
          <p:cNvPicPr>
            <a:picLocks noGrp="1" noChangeAspect="1"/>
          </p:cNvPicPr>
          <p:nvPr/>
        </p:nvPicPr>
        <p:blipFill>
          <a:blip r:embed="rId1" r:link="rId2"/>
          <a:srcRect/>
          <a:stretch>
            <a:fillRect/>
          </a:stretch>
        </p:blipFill>
        <p:spPr>
          <a:xfrm>
            <a:off x="249555" y="1020445"/>
            <a:ext cx="8644255" cy="4085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/>
          <p:nvPr/>
        </p:nvSpPr>
        <p:spPr>
          <a:xfrm>
            <a:off x="0" y="86995"/>
            <a:ext cx="9144000" cy="54451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lIns="91434" tIns="45717" rIns="91434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分封制与郡县制的异同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7688" name="Group 40"/>
          <p:cNvGraphicFramePr>
            <a:graphicFrameLocks noGrp="1"/>
          </p:cNvGraphicFramePr>
          <p:nvPr/>
        </p:nvGraphicFramePr>
        <p:xfrm>
          <a:off x="159703" y="631825"/>
          <a:ext cx="8799830" cy="4573270"/>
        </p:xfrm>
        <a:graphic>
          <a:graphicData uri="http://schemas.openxmlformats.org/drawingml/2006/table">
            <a:tbl>
              <a:tblPr/>
              <a:tblGrid>
                <a:gridCol w="2029460"/>
                <a:gridCol w="3240087"/>
                <a:gridCol w="3530600"/>
              </a:tblGrid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不同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分封制</a:t>
                      </a:r>
                      <a:endParaRPr kumimoji="0" lang="zh-C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郡县制</a:t>
                      </a:r>
                      <a:endParaRPr kumimoji="0" lang="zh-C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  代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划分标准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与中央关系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新魏" panose="02010800040101010101" pitchFamily="2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  响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994" marR="89994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Text Box 29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0" y="5084763"/>
            <a:ext cx="6583363" cy="1676400"/>
          </a:xfrm>
          <a:prstGeom prst="rect">
            <a:avLst/>
          </a:prstGeom>
          <a:solidFill>
            <a:srgbClr val="FFFF66"/>
          </a:solidFill>
          <a:ln w="12700" algn="ctr">
            <a:noFill/>
            <a:miter lim="800000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都是中国</a:t>
            </a:r>
            <a:r>
              <a:rPr lang="zh-CN" altLang="en-US" sz="25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古代重要</a:t>
            </a:r>
            <a:r>
              <a:rPr lang="zh-CN" altLang="en-US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的地方行政制度</a:t>
            </a:r>
            <a:endParaRPr lang="zh-CN" altLang="en-US" sz="25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都是为了巩固统治</a:t>
            </a:r>
            <a:endParaRPr lang="zh-CN" altLang="en-US" sz="25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都在一定时期内产生过积极作用</a:t>
            </a:r>
            <a:r>
              <a:rPr lang="zh-CN" altLang="en-US" sz="1300" b="1" dirty="0">
                <a:latin typeface="Times New Roman" panose="02020603050405020304" pitchFamily="18" charset="0"/>
              </a:rPr>
              <a:t> </a:t>
            </a:r>
            <a:endParaRPr lang="zh-CN" altLang="en-US" sz="1300" b="1" dirty="0">
              <a:latin typeface="Times New Roman" panose="02020603050405020304" pitchFamily="18" charset="0"/>
            </a:endParaRPr>
          </a:p>
        </p:txBody>
      </p:sp>
      <p:sp>
        <p:nvSpPr>
          <p:cNvPr id="36894" name="Text Box 30"/>
          <p:cNvSpPr txBox="1"/>
          <p:nvPr/>
        </p:nvSpPr>
        <p:spPr>
          <a:xfrm>
            <a:off x="2562225" y="1519238"/>
            <a:ext cx="1947863" cy="492125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lstStyle/>
          <a:p>
            <a:pPr algn="ctr" defTabSz="825500" eaLnBrk="0" hangingPunct="0">
              <a:spcBef>
                <a:spcPct val="50000"/>
              </a:spcBef>
            </a:pPr>
            <a:r>
              <a:rPr lang="zh-CN" altLang="en-US" sz="25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奴隶社会</a:t>
            </a:r>
            <a:endParaRPr lang="zh-CN" altLang="en-US" sz="25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95" name="Text Box 31"/>
          <p:cNvSpPr txBox="1"/>
          <p:nvPr/>
        </p:nvSpPr>
        <p:spPr>
          <a:xfrm>
            <a:off x="6330950" y="1519238"/>
            <a:ext cx="1697038" cy="492125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lstStyle/>
          <a:p>
            <a:pPr defTabSz="825500">
              <a:spcBef>
                <a:spcPct val="20000"/>
              </a:spcBef>
            </a:pPr>
            <a:r>
              <a:rPr lang="zh-CN" altLang="en-US" sz="25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封建社会</a:t>
            </a:r>
            <a:endParaRPr lang="zh-CN" altLang="en-US" sz="1300" b="1" dirty="0">
              <a:latin typeface="Times New Roman" panose="02020603050405020304" pitchFamily="18" charset="0"/>
            </a:endParaRPr>
          </a:p>
        </p:txBody>
      </p:sp>
      <p:sp>
        <p:nvSpPr>
          <p:cNvPr id="36896" name="Text Box 32"/>
          <p:cNvSpPr txBox="1"/>
          <p:nvPr/>
        </p:nvSpPr>
        <p:spPr>
          <a:xfrm>
            <a:off x="2435225" y="2132013"/>
            <a:ext cx="2827338" cy="468115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lstStyle/>
          <a:p>
            <a:pPr algn="ctr" defTabSz="825500" eaLnBrk="0" hangingPunct="0">
              <a:spcBef>
                <a:spcPct val="50000"/>
              </a:spcBef>
            </a:pPr>
            <a:r>
              <a:rPr lang="zh-CN" altLang="en-US" sz="25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以</a:t>
            </a:r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血缘</a:t>
            </a:r>
            <a:r>
              <a:rPr lang="zh-CN" altLang="en-US" sz="25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关系为基础</a:t>
            </a:r>
            <a:endParaRPr lang="zh-CN" altLang="en-US" sz="25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97" name="Text Box 33"/>
          <p:cNvSpPr txBox="1"/>
          <p:nvPr/>
        </p:nvSpPr>
        <p:spPr>
          <a:xfrm>
            <a:off x="5513388" y="2132013"/>
            <a:ext cx="2954337" cy="468115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lstStyle/>
          <a:p>
            <a:pPr algn="ctr" defTabSz="825500" eaLnBrk="0" hangingPunct="0">
              <a:spcBef>
                <a:spcPct val="50000"/>
              </a:spcBef>
            </a:pPr>
            <a:r>
              <a:rPr lang="zh-CN" altLang="en-US" sz="25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按</a:t>
            </a:r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地域</a:t>
            </a:r>
            <a:r>
              <a:rPr lang="zh-CN" altLang="en-US" sz="25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划分</a:t>
            </a:r>
            <a:endParaRPr lang="zh-CN" altLang="en-US" sz="25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98" name="Text Box 34"/>
          <p:cNvSpPr txBox="1"/>
          <p:nvPr/>
        </p:nvSpPr>
        <p:spPr>
          <a:xfrm>
            <a:off x="2247900" y="3224213"/>
            <a:ext cx="3141663" cy="575837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lstStyle/>
          <a:p>
            <a:pPr algn="ctr" defTabSz="825500" eaLnBrk="0" hangingPunct="0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世袭；独立性强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99" name="Text Box 35"/>
          <p:cNvSpPr txBox="1"/>
          <p:nvPr/>
        </p:nvSpPr>
        <p:spPr>
          <a:xfrm>
            <a:off x="5437188" y="3157538"/>
            <a:ext cx="3706812" cy="468115"/>
          </a:xfrm>
          <a:prstGeom prst="rect">
            <a:avLst/>
          </a:prstGeom>
          <a:noFill/>
          <a:ln w="9525">
            <a:noFill/>
          </a:ln>
        </p:spPr>
        <p:txBody>
          <a:bodyPr wrap="square" lIns="82589" tIns="41294" rIns="82589" bIns="41294">
            <a:spAutoFit/>
          </a:bodyPr>
          <a:lstStyle/>
          <a:p>
            <a:pPr algn="ctr" defTabSz="825500" eaLnBrk="0" hangingPunct="0">
              <a:spcBef>
                <a:spcPct val="50000"/>
              </a:spcBef>
            </a:pPr>
            <a:r>
              <a:rPr lang="zh-CN" altLang="en-US" sz="25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皇帝</a:t>
            </a:r>
            <a:r>
              <a:rPr lang="zh-CN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任免；绝对服从中央</a:t>
            </a:r>
            <a:endParaRPr lang="zh-CN" alt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900" name="Text Box 36"/>
          <p:cNvSpPr txBox="1"/>
          <p:nvPr/>
        </p:nvSpPr>
        <p:spPr>
          <a:xfrm>
            <a:off x="2195513" y="4292600"/>
            <a:ext cx="3203575" cy="468115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lstStyle/>
          <a:p>
            <a:pPr defTabSz="825500">
              <a:spcBef>
                <a:spcPct val="20000"/>
              </a:spcBef>
            </a:pPr>
            <a:r>
              <a:rPr lang="zh-CN" altLang="en-US" sz="25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易</a:t>
            </a:r>
            <a:r>
              <a:rPr lang="zh-CN" altLang="en-US" sz="25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形成</a:t>
            </a:r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地方割据</a:t>
            </a:r>
            <a:r>
              <a:rPr lang="zh-CN" altLang="en-US" sz="25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势力</a:t>
            </a:r>
            <a:endParaRPr lang="zh-CN" altLang="en-US" sz="25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901" name="Text Box 37"/>
          <p:cNvSpPr txBox="1"/>
          <p:nvPr/>
        </p:nvSpPr>
        <p:spPr>
          <a:xfrm>
            <a:off x="5508625" y="4292600"/>
            <a:ext cx="2952750" cy="844550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lstStyle/>
          <a:p>
            <a:pPr algn="ctr" defTabSz="825500" eaLnBrk="0" hangingPunct="0">
              <a:spcBef>
                <a:spcPct val="50000"/>
              </a:spcBef>
            </a:pPr>
            <a:r>
              <a:rPr lang="zh-CN" altLang="en-US" sz="25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有利于加强</a:t>
            </a:r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中央集权</a:t>
            </a:r>
            <a:r>
              <a:rPr lang="zh-CN" altLang="en-US" sz="25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，维护国家统一</a:t>
            </a:r>
            <a:endParaRPr lang="zh-CN" altLang="en-US" sz="25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 animBg="1"/>
      <p:bldP spid="36896" grpId="0"/>
      <p:bldP spid="36897" grpId="0"/>
      <p:bldP spid="36898" grpId="0"/>
      <p:bldP spid="36899" grpId="0"/>
      <p:bldP spid="36900" grpId="0"/>
      <p:bldP spid="36901" grpId="0"/>
      <p:bldP spid="36894" grpId="0"/>
      <p:bldP spid="368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/>
          </p:cNvSpPr>
          <p:nvPr>
            <p:ph type="body"/>
          </p:nvPr>
        </p:nvSpPr>
        <p:spPr>
          <a:xfrm>
            <a:off x="250825" y="1052513"/>
            <a:ext cx="8748713" cy="54356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20000"/>
              </a:lnSpc>
            </a:pPr>
            <a:r>
              <a:rPr lang="zh-CN" altLang="zh-CN" b="1" dirty="0"/>
              <a:t>（</a:t>
            </a:r>
            <a:r>
              <a:rPr lang="en-US" altLang="zh-CN" b="1" dirty="0"/>
              <a:t>2015</a:t>
            </a:r>
            <a:r>
              <a:rPr lang="zh-CN" altLang="zh-CN" b="1" dirty="0"/>
              <a:t>·北京西城区模拟）秦朝郡县制度之所以能够适应集权政治的需要，最主要在于</a:t>
            </a:r>
            <a:endParaRPr lang="zh-CN" altLang="zh-CN" b="1" dirty="0"/>
          </a:p>
          <a:p>
            <a:pPr eaLnBrk="1" hangingPunct="1">
              <a:lnSpc>
                <a:spcPct val="120000"/>
              </a:lnSpc>
            </a:pPr>
            <a:r>
              <a:rPr lang="zh-CN" altLang="zh-CN" b="1" dirty="0"/>
              <a:t>　</a:t>
            </a:r>
            <a:r>
              <a:rPr lang="en-US" altLang="zh-CN" b="1" dirty="0"/>
              <a:t>A.</a:t>
            </a:r>
            <a:r>
              <a:rPr lang="zh-CN" altLang="zh-CN" b="1" dirty="0"/>
              <a:t>郡县是地方行政管理机构</a:t>
            </a:r>
            <a:endParaRPr lang="zh-CN" altLang="zh-CN" b="1" dirty="0"/>
          </a:p>
          <a:p>
            <a:pPr eaLnBrk="1" hangingPunct="1">
              <a:lnSpc>
                <a:spcPct val="120000"/>
              </a:lnSpc>
            </a:pPr>
            <a:r>
              <a:rPr lang="en-US" altLang="zh-CN" b="1" dirty="0"/>
              <a:t>B.</a:t>
            </a:r>
            <a:r>
              <a:rPr lang="zh-CN" altLang="zh-CN" b="1" dirty="0"/>
              <a:t>郡县官吏必须对上一级负责</a:t>
            </a:r>
            <a:endParaRPr lang="zh-CN" altLang="zh-CN" b="1" dirty="0"/>
          </a:p>
          <a:p>
            <a:pPr eaLnBrk="1" hangingPunct="1">
              <a:lnSpc>
                <a:spcPct val="120000"/>
              </a:lnSpc>
            </a:pPr>
            <a:r>
              <a:rPr lang="en-US" altLang="zh-CN" b="1" dirty="0"/>
              <a:t>C.</a:t>
            </a:r>
            <a:r>
              <a:rPr lang="zh-CN" altLang="zh-CN" b="1" dirty="0"/>
              <a:t>郡县官吏与皇帝是臣与君的关系</a:t>
            </a:r>
            <a:endParaRPr lang="zh-CN" altLang="zh-CN" b="1" dirty="0"/>
          </a:p>
          <a:p>
            <a:pPr eaLnBrk="1" hangingPunct="1">
              <a:lnSpc>
                <a:spcPct val="120000"/>
              </a:lnSpc>
            </a:pPr>
            <a:r>
              <a:rPr lang="en-US" altLang="zh-CN" b="1" dirty="0"/>
              <a:t>D.</a:t>
            </a:r>
            <a:r>
              <a:rPr lang="zh-CN" altLang="zh-CN" b="1" dirty="0"/>
              <a:t>郡县长官由皇帝直接任命，官吏不能</a:t>
            </a:r>
            <a:r>
              <a:rPr lang="zh-CN" altLang="zh-CN" b="1" dirty="0" smtClean="0"/>
              <a:t>世袭</a:t>
            </a:r>
            <a:endParaRPr lang="en-US" altLang="zh-CN" b="1" dirty="0">
              <a:solidFill>
                <a:srgbClr val="00336C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96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en-US" altLang="zh-CN" sz="9600" b="1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sz="9600" b="1" dirty="0">
              <a:solidFill>
                <a:srgbClr val="FF0000"/>
              </a:solidFill>
              <a:latin typeface="宋体" panose="02010600030101010101" pitchFamily="2" charset="-12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2"/>
          <p:cNvSpPr txBox="1"/>
          <p:nvPr/>
        </p:nvSpPr>
        <p:spPr>
          <a:xfrm>
            <a:off x="267970" y="312420"/>
            <a:ext cx="4456430" cy="705485"/>
          </a:xfrm>
          <a:prstGeom prst="rect">
            <a:avLst/>
          </a:prstGeom>
          <a:noFill/>
          <a:ln w="9525">
            <a:noFill/>
          </a:ln>
        </p:spPr>
        <p:txBody>
          <a:bodyPr wrap="square" lIns="91434" tIns="45717" rIns="91434" bIns="45717">
            <a:spAutoFit/>
          </a:bodyPr>
          <a:p>
            <a:pPr algn="l">
              <a:spcBef>
                <a:spcPct val="5000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、其他制度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450850" y="1161415"/>
            <a:ext cx="8141335" cy="3290570"/>
          </a:xfrm>
          <a:prstGeom prst="rect">
            <a:avLst/>
          </a:prstGeom>
          <a:noFill/>
          <a:ln w="9525">
            <a:noFill/>
          </a:ln>
        </p:spPr>
        <p:txBody>
          <a:bodyPr wrap="square" lIns="91434" tIns="45717" rIns="91434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）颁行秦律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）统一货币、度量衡、车轨、文字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）焚书坑儒，加强思想控制；以法为教，以吏为师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985" y="109220"/>
            <a:ext cx="7705725" cy="14922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smtClean="0">
                <a:solidFill>
                  <a:schemeClr val="accent4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一、春秋战国</a:t>
            </a:r>
            <a:endParaRPr kumimoji="0" lang="zh-CN" altLang="en-US" sz="5400" b="1" i="0" u="none" strike="noStrike" kern="1200" cap="none" spc="0" normalizeH="0" baseline="0" noProof="0" smtClean="0">
              <a:solidFill>
                <a:schemeClr val="accent4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971550" y="1601470"/>
            <a:ext cx="7786370" cy="2578100"/>
          </a:xfrm>
        </p:spPr>
        <p:txBody>
          <a:bodyPr vert="horz" wrap="square" anchor="t"/>
          <a:lstStyle/>
          <a:p>
            <a:pPr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、分封制瓦解，中央集权制</a:t>
            </a:r>
            <a:r>
              <a:rPr lang="en-US" altLang="zh-CN" sz="1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en-US" altLang="zh-CN" sz="1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、铁犁牛耕、诸侯变法</a:t>
            </a:r>
            <a:endParaRPr lang="zh-CN" altLang="en-US" sz="4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、礼崩乐坏、百家争鸣</a:t>
            </a:r>
            <a:endParaRPr lang="zh-CN" altLang="en-US" sz="4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左弧形箭头 1"/>
          <p:cNvSpPr/>
          <p:nvPr/>
        </p:nvSpPr>
        <p:spPr>
          <a:xfrm>
            <a:off x="395605" y="3068955"/>
            <a:ext cx="575945" cy="1368000"/>
          </a:xfrm>
          <a:prstGeom prst="curvedRightArrow">
            <a:avLst/>
          </a:prstGeom>
          <a:noFill/>
          <a:ln w="47625">
            <a:solidFill>
              <a:srgbClr val="FF0000"/>
            </a:solidFill>
            <a:miter lim="800000"/>
          </a:ln>
        </p:spPr>
        <p:txBody>
          <a:bodyPr wrap="square" lIns="91428" tIns="45714" rIns="91428" bIns="45714">
            <a:spAutoFit/>
          </a:bodyPr>
          <a:p>
            <a:pPr>
              <a:buFontTx/>
              <a:buNone/>
            </a:pPr>
            <a:endParaRPr lang="zh-CN" altLang="en-US" sz="33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0485" y="4304030"/>
            <a:ext cx="6907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DFKai-SB" panose="03000509000000000000" pitchFamily="65" charset="-120"/>
                <a:ea typeface="DFKai-SB" panose="03000509000000000000" pitchFamily="65" charset="-120"/>
              </a:rPr>
              <a:t>奴隶社会向封建社会转型</a:t>
            </a:r>
            <a:endParaRPr lang="zh-CN" altLang="en-US" sz="4800" b="1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34315" y="260350"/>
            <a:ext cx="8676005" cy="767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44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三、秦汉政治制度</a:t>
            </a:r>
            <a:endParaRPr lang="zh-CN" altLang="en-US" sz="4400" b="1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17805" y="1176655"/>
            <a:ext cx="8676005" cy="7054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40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（一）内容</a:t>
            </a:r>
            <a:endParaRPr lang="en-US" altLang="zh-CN" sz="4000" b="1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61315" y="2181225"/>
            <a:ext cx="8676005" cy="643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中央：皇帝制度、三公九卿制、朝议制度</a:t>
            </a:r>
            <a:endParaRPr lang="zh-CN" altLang="en-US" sz="3600" b="1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6560" y="3025775"/>
            <a:ext cx="8676005" cy="643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地方：郡县制</a:t>
            </a:r>
            <a:endParaRPr lang="zh-CN" altLang="en-US" sz="3600" b="1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4805" y="3815080"/>
            <a:ext cx="8676005" cy="643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其他制度：法制、经济统一、思想控制</a:t>
            </a:r>
            <a:r>
              <a:rPr lang="en-US" altLang="zh-CN" sz="36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···</a:t>
            </a:r>
            <a:endParaRPr lang="en-US" altLang="zh-CN" sz="3600" b="1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6" name="左弧形箭头 5"/>
          <p:cNvSpPr/>
          <p:nvPr/>
        </p:nvSpPr>
        <p:spPr>
          <a:xfrm>
            <a:off x="80010" y="3212465"/>
            <a:ext cx="531495" cy="1728000"/>
          </a:xfrm>
          <a:prstGeom prst="curvedRightArrow">
            <a:avLst/>
          </a:prstGeom>
          <a:noFill/>
          <a:ln w="47625">
            <a:solidFill>
              <a:srgbClr val="333399"/>
            </a:solidFill>
            <a:miter lim="800000"/>
          </a:ln>
        </p:spPr>
        <p:txBody>
          <a:bodyPr wrap="square" lIns="91428" tIns="45714" rIns="91428" bIns="45714">
            <a:spAutoFit/>
          </a:bodyPr>
          <a:p>
            <a:pPr>
              <a:buFontTx/>
              <a:buNone/>
            </a:pPr>
            <a:endParaRPr lang="zh-CN" altLang="en-US" sz="33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华文中宋" panose="02010600040101010101" pitchFamily="2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4211955" y="1052830"/>
            <a:ext cx="431800" cy="3672205"/>
          </a:xfrm>
          <a:prstGeom prst="downArrow">
            <a:avLst/>
          </a:prstGeom>
          <a:noFill/>
          <a:ln w="47625">
            <a:solidFill>
              <a:srgbClr val="333399"/>
            </a:solidFill>
            <a:miter lim="800000"/>
          </a:ln>
        </p:spPr>
        <p:txBody>
          <a:bodyPr lIns="91428" tIns="45714" rIns="91428" bIns="45714">
            <a:spAutoFit/>
          </a:bodyPr>
          <a:p>
            <a:pPr>
              <a:buFontTx/>
              <a:buNone/>
            </a:pPr>
            <a:endParaRPr lang="zh-CN" altLang="en-US" sz="33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0295" y="5027930"/>
            <a:ext cx="64338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专制主义中央集权制度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17805" y="387350"/>
            <a:ext cx="8676005" cy="643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（二）含义</a:t>
            </a:r>
            <a:endParaRPr lang="zh-CN" altLang="en-US" sz="3600" b="1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61315" y="1463675"/>
            <a:ext cx="8676005" cy="17519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专制主义：决策方式。特点是最高统治者</a:t>
            </a:r>
            <a:r>
              <a:rPr lang="zh-CN" altLang="en-US" sz="3600" b="1" kern="1200" cap="none" spc="0" normalizeH="0" baseline="0" noProof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集各种大权于一身，独裁专断，随意性和独断性</a:t>
            </a:r>
            <a:endParaRPr lang="zh-CN" altLang="en-US" sz="3600" b="1" kern="1200" cap="none" spc="0" normalizeH="0" baseline="0" noProof="0" smtClean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9560" y="3544570"/>
            <a:ext cx="8676005" cy="1197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中央集权：中央与地方关系。地方服从中央，没有独立性。</a:t>
            </a:r>
            <a:endParaRPr lang="zh-CN" altLang="en-US" sz="3600" b="1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/>
          <p:nvPr/>
        </p:nvSpPr>
        <p:spPr>
          <a:xfrm>
            <a:off x="4197350" y="0"/>
            <a:ext cx="4946650" cy="641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秦朝政府组织系统简表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19" name="Text Box 3"/>
          <p:cNvSpPr txBox="1"/>
          <p:nvPr/>
        </p:nvSpPr>
        <p:spPr>
          <a:xfrm>
            <a:off x="277813" y="1103313"/>
            <a:ext cx="549275" cy="9906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中央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0" name="Text Box 4"/>
          <p:cNvSpPr txBox="1"/>
          <p:nvPr/>
        </p:nvSpPr>
        <p:spPr>
          <a:xfrm>
            <a:off x="1979613" y="115888"/>
            <a:ext cx="8382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皇帝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1" name="Line 5"/>
          <p:cNvSpPr/>
          <p:nvPr/>
        </p:nvSpPr>
        <p:spPr>
          <a:xfrm>
            <a:off x="2411413" y="620713"/>
            <a:ext cx="0" cy="26670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22" name="Line 6"/>
          <p:cNvSpPr/>
          <p:nvPr/>
        </p:nvSpPr>
        <p:spPr>
          <a:xfrm>
            <a:off x="1905000" y="569913"/>
            <a:ext cx="1143000" cy="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23" name="Text Box 7"/>
          <p:cNvSpPr txBox="1"/>
          <p:nvPr/>
        </p:nvSpPr>
        <p:spPr>
          <a:xfrm>
            <a:off x="1508125" y="722313"/>
            <a:ext cx="549275" cy="8382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太尉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4" name="Text Box 8"/>
          <p:cNvSpPr txBox="1"/>
          <p:nvPr/>
        </p:nvSpPr>
        <p:spPr>
          <a:xfrm>
            <a:off x="2124075" y="765175"/>
            <a:ext cx="549275" cy="9906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丞相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5" name="Text Box 9"/>
          <p:cNvSpPr txBox="1"/>
          <p:nvPr/>
        </p:nvSpPr>
        <p:spPr>
          <a:xfrm>
            <a:off x="2743200" y="722313"/>
            <a:ext cx="15240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御史大夫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26" name="Line 10"/>
          <p:cNvSpPr/>
          <p:nvPr/>
        </p:nvSpPr>
        <p:spPr>
          <a:xfrm>
            <a:off x="2411413" y="1484313"/>
            <a:ext cx="0" cy="160020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27" name="Line 11"/>
          <p:cNvSpPr/>
          <p:nvPr/>
        </p:nvSpPr>
        <p:spPr>
          <a:xfrm>
            <a:off x="2590800" y="1255713"/>
            <a:ext cx="2743200" cy="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28" name="Line 12"/>
          <p:cNvSpPr/>
          <p:nvPr/>
        </p:nvSpPr>
        <p:spPr>
          <a:xfrm>
            <a:off x="5334000" y="1255713"/>
            <a:ext cx="0" cy="4572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29" name="Line 13"/>
          <p:cNvSpPr/>
          <p:nvPr/>
        </p:nvSpPr>
        <p:spPr>
          <a:xfrm>
            <a:off x="2667000" y="1408113"/>
            <a:ext cx="5486400" cy="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30" name="Line 14"/>
          <p:cNvSpPr/>
          <p:nvPr/>
        </p:nvSpPr>
        <p:spPr>
          <a:xfrm>
            <a:off x="2667000" y="1408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31" name="Line 15"/>
          <p:cNvSpPr/>
          <p:nvPr/>
        </p:nvSpPr>
        <p:spPr>
          <a:xfrm>
            <a:off x="3429000" y="1408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32" name="Line 16"/>
          <p:cNvSpPr/>
          <p:nvPr/>
        </p:nvSpPr>
        <p:spPr>
          <a:xfrm>
            <a:off x="4038600" y="1408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33" name="Line 17"/>
          <p:cNvSpPr/>
          <p:nvPr/>
        </p:nvSpPr>
        <p:spPr>
          <a:xfrm>
            <a:off x="4724400" y="1408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34" name="Line 18"/>
          <p:cNvSpPr/>
          <p:nvPr/>
        </p:nvSpPr>
        <p:spPr>
          <a:xfrm>
            <a:off x="5867400" y="1408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35" name="Line 19"/>
          <p:cNvSpPr/>
          <p:nvPr/>
        </p:nvSpPr>
        <p:spPr>
          <a:xfrm>
            <a:off x="6477000" y="1408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36" name="Line 20"/>
          <p:cNvSpPr/>
          <p:nvPr/>
        </p:nvSpPr>
        <p:spPr>
          <a:xfrm>
            <a:off x="7086600" y="1408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37" name="Line 21"/>
          <p:cNvSpPr/>
          <p:nvPr/>
        </p:nvSpPr>
        <p:spPr>
          <a:xfrm>
            <a:off x="7696200" y="1408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38" name="Line 22"/>
          <p:cNvSpPr/>
          <p:nvPr/>
        </p:nvSpPr>
        <p:spPr>
          <a:xfrm>
            <a:off x="8153400" y="1408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39" name="Text Box 23"/>
          <p:cNvSpPr txBox="1"/>
          <p:nvPr/>
        </p:nvSpPr>
        <p:spPr>
          <a:xfrm>
            <a:off x="2411413" y="1700213"/>
            <a:ext cx="549275" cy="8382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奉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常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40" name="Text Box 24"/>
          <p:cNvSpPr txBox="1"/>
          <p:nvPr/>
        </p:nvSpPr>
        <p:spPr>
          <a:xfrm>
            <a:off x="3184525" y="1712913"/>
            <a:ext cx="549275" cy="11430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郎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中令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41" name="Text Box 25"/>
          <p:cNvSpPr txBox="1"/>
          <p:nvPr/>
        </p:nvSpPr>
        <p:spPr>
          <a:xfrm>
            <a:off x="3794125" y="1712913"/>
            <a:ext cx="549275" cy="8382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卫尉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42" name="Text Box 26"/>
          <p:cNvSpPr txBox="1"/>
          <p:nvPr/>
        </p:nvSpPr>
        <p:spPr>
          <a:xfrm>
            <a:off x="4556125" y="1712913"/>
            <a:ext cx="549275" cy="9144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太仆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43" name="Text Box 27"/>
          <p:cNvSpPr txBox="1"/>
          <p:nvPr/>
        </p:nvSpPr>
        <p:spPr>
          <a:xfrm>
            <a:off x="5165725" y="1712913"/>
            <a:ext cx="549275" cy="7620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廷尉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44" name="Text Box 28"/>
          <p:cNvSpPr txBox="1"/>
          <p:nvPr/>
        </p:nvSpPr>
        <p:spPr>
          <a:xfrm>
            <a:off x="5699125" y="1712913"/>
            <a:ext cx="549275" cy="8382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典客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45" name="Text Box 29"/>
          <p:cNvSpPr txBox="1"/>
          <p:nvPr/>
        </p:nvSpPr>
        <p:spPr>
          <a:xfrm>
            <a:off x="6232525" y="1712913"/>
            <a:ext cx="549275" cy="7620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宗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正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46" name="Text Box 30"/>
          <p:cNvSpPr txBox="1"/>
          <p:nvPr/>
        </p:nvSpPr>
        <p:spPr>
          <a:xfrm>
            <a:off x="6842125" y="1712913"/>
            <a:ext cx="549275" cy="13716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治栗内史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47" name="Text Box 31"/>
          <p:cNvSpPr txBox="1"/>
          <p:nvPr/>
        </p:nvSpPr>
        <p:spPr>
          <a:xfrm>
            <a:off x="7451725" y="1712913"/>
            <a:ext cx="549275" cy="10668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少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府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48" name="Text Box 32"/>
          <p:cNvSpPr txBox="1"/>
          <p:nvPr/>
        </p:nvSpPr>
        <p:spPr>
          <a:xfrm>
            <a:off x="7985125" y="1712913"/>
            <a:ext cx="549275" cy="1900237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（列卿）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49" name="Line 33"/>
          <p:cNvSpPr/>
          <p:nvPr/>
        </p:nvSpPr>
        <p:spPr>
          <a:xfrm>
            <a:off x="1371600" y="2779713"/>
            <a:ext cx="2133600" cy="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50" name="Text Box 34"/>
          <p:cNvSpPr txBox="1"/>
          <p:nvPr/>
        </p:nvSpPr>
        <p:spPr>
          <a:xfrm>
            <a:off x="1127125" y="3008313"/>
            <a:ext cx="549275" cy="8382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郡尉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51" name="Text Box 35"/>
          <p:cNvSpPr txBox="1"/>
          <p:nvPr/>
        </p:nvSpPr>
        <p:spPr>
          <a:xfrm>
            <a:off x="2193925" y="3008313"/>
            <a:ext cx="549275" cy="10668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郡守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52" name="Text Box 36"/>
          <p:cNvSpPr txBox="1"/>
          <p:nvPr/>
        </p:nvSpPr>
        <p:spPr>
          <a:xfrm>
            <a:off x="2971800" y="2932113"/>
            <a:ext cx="11430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监御史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53" name="Line 37"/>
          <p:cNvSpPr/>
          <p:nvPr/>
        </p:nvSpPr>
        <p:spPr>
          <a:xfrm>
            <a:off x="3505200" y="2779713"/>
            <a:ext cx="0" cy="2286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54" name="Line 38"/>
          <p:cNvSpPr/>
          <p:nvPr/>
        </p:nvSpPr>
        <p:spPr>
          <a:xfrm>
            <a:off x="1371600" y="2779713"/>
            <a:ext cx="0" cy="2286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55" name="Line 39"/>
          <p:cNvSpPr/>
          <p:nvPr/>
        </p:nvSpPr>
        <p:spPr>
          <a:xfrm>
            <a:off x="1371600" y="3694113"/>
            <a:ext cx="2133600" cy="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56" name="Line 40"/>
          <p:cNvSpPr/>
          <p:nvPr/>
        </p:nvSpPr>
        <p:spPr>
          <a:xfrm>
            <a:off x="1371600" y="3694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57" name="Line 41"/>
          <p:cNvSpPr/>
          <p:nvPr/>
        </p:nvSpPr>
        <p:spPr>
          <a:xfrm>
            <a:off x="3505200" y="36941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58" name="Line 42"/>
          <p:cNvSpPr/>
          <p:nvPr/>
        </p:nvSpPr>
        <p:spPr>
          <a:xfrm>
            <a:off x="2411413" y="3716338"/>
            <a:ext cx="0" cy="304800"/>
          </a:xfrm>
          <a:prstGeom prst="line">
            <a:avLst/>
          </a:prstGeom>
          <a:ln w="38100" cap="sq" cmpd="sng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59" name="Text Box 43"/>
          <p:cNvSpPr txBox="1"/>
          <p:nvPr/>
        </p:nvSpPr>
        <p:spPr>
          <a:xfrm>
            <a:off x="1127125" y="3998913"/>
            <a:ext cx="549275" cy="9906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县尉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60" name="Text Box 44"/>
          <p:cNvSpPr txBox="1"/>
          <p:nvPr/>
        </p:nvSpPr>
        <p:spPr>
          <a:xfrm>
            <a:off x="2193925" y="3998913"/>
            <a:ext cx="549275" cy="10668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县令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61" name="Text Box 45"/>
          <p:cNvSpPr txBox="1"/>
          <p:nvPr/>
        </p:nvSpPr>
        <p:spPr>
          <a:xfrm>
            <a:off x="3260725" y="3998913"/>
            <a:ext cx="549275" cy="10668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县丞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62" name="Line 46"/>
          <p:cNvSpPr/>
          <p:nvPr/>
        </p:nvSpPr>
        <p:spPr>
          <a:xfrm>
            <a:off x="1905000" y="5699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63" name="Line 47"/>
          <p:cNvSpPr/>
          <p:nvPr/>
        </p:nvSpPr>
        <p:spPr>
          <a:xfrm>
            <a:off x="3048000" y="5699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64" name="Line 48"/>
          <p:cNvSpPr/>
          <p:nvPr/>
        </p:nvSpPr>
        <p:spPr>
          <a:xfrm>
            <a:off x="1676400" y="4684713"/>
            <a:ext cx="2133600" cy="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65" name="Line 49"/>
          <p:cNvSpPr/>
          <p:nvPr/>
        </p:nvSpPr>
        <p:spPr>
          <a:xfrm>
            <a:off x="2438400" y="46847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66" name="Line 50"/>
          <p:cNvSpPr/>
          <p:nvPr/>
        </p:nvSpPr>
        <p:spPr>
          <a:xfrm>
            <a:off x="1676400" y="46847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67" name="Line 51"/>
          <p:cNvSpPr/>
          <p:nvPr/>
        </p:nvSpPr>
        <p:spPr>
          <a:xfrm>
            <a:off x="3200400" y="46847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68" name="Line 52"/>
          <p:cNvSpPr/>
          <p:nvPr/>
        </p:nvSpPr>
        <p:spPr>
          <a:xfrm>
            <a:off x="3810000" y="4684713"/>
            <a:ext cx="0" cy="3048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69" name="Text Box 53"/>
          <p:cNvSpPr txBox="1"/>
          <p:nvPr/>
        </p:nvSpPr>
        <p:spPr>
          <a:xfrm>
            <a:off x="1431925" y="4989513"/>
            <a:ext cx="549275" cy="8382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有秩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0" name="Text Box 54"/>
          <p:cNvSpPr txBox="1"/>
          <p:nvPr/>
        </p:nvSpPr>
        <p:spPr>
          <a:xfrm>
            <a:off x="2193925" y="4989513"/>
            <a:ext cx="549275" cy="8382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三老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1" name="Text Box 55"/>
          <p:cNvSpPr txBox="1"/>
          <p:nvPr/>
        </p:nvSpPr>
        <p:spPr>
          <a:xfrm>
            <a:off x="2955925" y="4989513"/>
            <a:ext cx="549275" cy="8382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啬夫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2" name="Text Box 56"/>
          <p:cNvSpPr txBox="1"/>
          <p:nvPr/>
        </p:nvSpPr>
        <p:spPr>
          <a:xfrm>
            <a:off x="3565525" y="4989513"/>
            <a:ext cx="549275" cy="9144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游激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3" name="Line 57"/>
          <p:cNvSpPr/>
          <p:nvPr/>
        </p:nvSpPr>
        <p:spPr>
          <a:xfrm>
            <a:off x="2438400" y="5675313"/>
            <a:ext cx="0" cy="38100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74" name="Line 58"/>
          <p:cNvSpPr/>
          <p:nvPr/>
        </p:nvSpPr>
        <p:spPr>
          <a:xfrm>
            <a:off x="2438400" y="6056313"/>
            <a:ext cx="2209800" cy="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75" name="Text Box 59"/>
          <p:cNvSpPr txBox="1"/>
          <p:nvPr/>
        </p:nvSpPr>
        <p:spPr>
          <a:xfrm>
            <a:off x="6011863" y="5734050"/>
            <a:ext cx="9144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亭长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6" name="Line 60"/>
          <p:cNvSpPr/>
          <p:nvPr/>
        </p:nvSpPr>
        <p:spPr>
          <a:xfrm>
            <a:off x="5486400" y="6056313"/>
            <a:ext cx="533400" cy="0"/>
          </a:xfrm>
          <a:prstGeom prst="line">
            <a:avLst/>
          </a:prstGeom>
          <a:ln w="381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877" name="Text Box 61"/>
          <p:cNvSpPr txBox="1"/>
          <p:nvPr/>
        </p:nvSpPr>
        <p:spPr>
          <a:xfrm>
            <a:off x="4643438" y="5734050"/>
            <a:ext cx="8382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里正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8" name="Text Box 62"/>
          <p:cNvSpPr txBox="1"/>
          <p:nvPr/>
        </p:nvSpPr>
        <p:spPr>
          <a:xfrm>
            <a:off x="228600" y="3084513"/>
            <a:ext cx="6096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郡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79" name="Text Box 63"/>
          <p:cNvSpPr txBox="1"/>
          <p:nvPr/>
        </p:nvSpPr>
        <p:spPr>
          <a:xfrm>
            <a:off x="228600" y="3922713"/>
            <a:ext cx="6858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县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80" name="Text Box 64"/>
          <p:cNvSpPr txBox="1"/>
          <p:nvPr/>
        </p:nvSpPr>
        <p:spPr>
          <a:xfrm>
            <a:off x="228600" y="5065713"/>
            <a:ext cx="7620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乡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81" name="Text Box 65"/>
          <p:cNvSpPr txBox="1"/>
          <p:nvPr/>
        </p:nvSpPr>
        <p:spPr>
          <a:xfrm>
            <a:off x="6084888" y="6165850"/>
            <a:ext cx="6096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亭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82" name="Text Box 66"/>
          <p:cNvSpPr txBox="1"/>
          <p:nvPr/>
        </p:nvSpPr>
        <p:spPr>
          <a:xfrm>
            <a:off x="4787900" y="6165850"/>
            <a:ext cx="7620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里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883" name="AutoShape 67"/>
          <p:cNvSpPr/>
          <p:nvPr/>
        </p:nvSpPr>
        <p:spPr>
          <a:xfrm>
            <a:off x="827088" y="404813"/>
            <a:ext cx="381000" cy="2133600"/>
          </a:xfrm>
          <a:prstGeom prst="leftBrace">
            <a:avLst>
              <a:gd name="adj1" fmla="val 46666"/>
              <a:gd name="adj2" fmla="val 50000"/>
            </a:avLst>
          </a:prstGeom>
          <a:solidFill>
            <a:schemeClr val="bg2"/>
          </a:solidFill>
          <a:ln w="38100" cap="sq" cmpd="sng">
            <a:solidFill>
              <a:srgbClr val="000099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4884" name="AutoShape 68"/>
          <p:cNvSpPr/>
          <p:nvPr/>
        </p:nvSpPr>
        <p:spPr>
          <a:xfrm>
            <a:off x="762000" y="2932113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solidFill>
            <a:schemeClr val="bg2"/>
          </a:solidFill>
          <a:ln w="38100" cap="sq" cmpd="sng">
            <a:solidFill>
              <a:srgbClr val="000099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4885" name="AutoShape 69"/>
          <p:cNvSpPr/>
          <p:nvPr/>
        </p:nvSpPr>
        <p:spPr>
          <a:xfrm>
            <a:off x="762000" y="3846513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solidFill>
            <a:schemeClr val="bg2"/>
          </a:solidFill>
          <a:ln w="38100" cap="sq" cmpd="sng">
            <a:solidFill>
              <a:srgbClr val="000099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4886" name="AutoShape 70"/>
          <p:cNvSpPr/>
          <p:nvPr/>
        </p:nvSpPr>
        <p:spPr>
          <a:xfrm>
            <a:off x="762000" y="4913313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solidFill>
            <a:schemeClr val="bg2"/>
          </a:solidFill>
          <a:ln w="38100" cap="sq" cmpd="sng">
            <a:solidFill>
              <a:srgbClr val="000099"/>
            </a:solidFill>
            <a:prstDash val="solid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4888" name="Text Box 72"/>
          <p:cNvSpPr txBox="1"/>
          <p:nvPr/>
        </p:nvSpPr>
        <p:spPr>
          <a:xfrm>
            <a:off x="1116013" y="620713"/>
            <a:ext cx="549275" cy="19431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</a:rPr>
              <a:t>实行朝议制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34891" name="Rectangle 75"/>
          <p:cNvSpPr/>
          <p:nvPr/>
        </p:nvSpPr>
        <p:spPr>
          <a:xfrm>
            <a:off x="3779838" y="3660775"/>
            <a:ext cx="2241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华文中宋" panose="02010600040101010101" pitchFamily="2" charset="-122"/>
              </a:rPr>
              <a:t>道</a:t>
            </a:r>
            <a:r>
              <a:rPr lang="zh-CN" altLang="en-US" b="1" dirty="0">
                <a:solidFill>
                  <a:schemeClr val="hlink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（少数民族地区）</a:t>
            </a:r>
            <a:endParaRPr lang="zh-CN" altLang="en-US" b="1" dirty="0">
              <a:solidFill>
                <a:schemeClr val="hlink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7640" y="210185"/>
            <a:ext cx="5289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DFKai-SB" panose="03000509000000000000" pitchFamily="65" charset="-120"/>
                <a:ea typeface="DFKai-SB" panose="03000509000000000000" pitchFamily="65" charset="-120"/>
              </a:rPr>
              <a:t>（三）制度特点</a:t>
            </a:r>
            <a:endParaRPr lang="zh-CN" altLang="en-US" sz="4400" b="1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8475" y="1513205"/>
            <a:ext cx="8000365" cy="3691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、以皇权、皇帝为中心，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家天下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、地方实行三级（郡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县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乡）管理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600" b="1">
                <a:solidFill>
                  <a:srgbClr val="66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村民自治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的模式，服从中央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、皇帝任免、任人唯贤，不得世袭、摆脱血缘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17805" y="387350"/>
            <a:ext cx="8676005" cy="643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（四）认识</a:t>
            </a:r>
            <a:endParaRPr lang="zh-CN" altLang="en-US" sz="3600" b="1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34315" y="1308100"/>
            <a:ext cx="8676005" cy="23056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国家统一、社会稳定；</a:t>
            </a:r>
            <a:endParaRPr lang="zh-CN" altLang="en-US" sz="3600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维护小农经济，促进封建经济发展；</a:t>
            </a:r>
            <a:endParaRPr lang="zh-CN" altLang="en-US" sz="3600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文化的延续和传播；</a:t>
            </a:r>
            <a:endParaRPr lang="zh-CN" altLang="en-US" sz="3600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奠定中国封建社会政治制度的基础</a:t>
            </a:r>
            <a:r>
              <a:rPr lang="en-US" altLang="zh-CN" sz="1600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······</a:t>
            </a:r>
            <a:endParaRPr lang="en-US" altLang="zh-CN" sz="1600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39065" y="4055110"/>
            <a:ext cx="8676005" cy="1197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36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 专制色彩浓厚，阶级矛盾尖锐，给社会发展造成极大危害（明清）</a:t>
            </a:r>
            <a:r>
              <a:rPr lang="en-US" altLang="zh-CN" sz="16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······</a:t>
            </a:r>
            <a:endParaRPr lang="en-US" altLang="zh-CN" sz="1600" b="1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0685" y="601980"/>
            <a:ext cx="8676005" cy="3044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2000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万人口的秦朝，课调动</a:t>
            </a: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40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万劳动力去修长城，</a:t>
            </a: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70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万人去修秦始皇陵，</a:t>
            </a: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70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万人去修阿房宫</a:t>
            </a:r>
            <a:r>
              <a:rPr lang="en-US" altLang="zh-CN" sz="1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·····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这是周天子难以办到的事情。直接原因在于秦朝和西周</a:t>
            </a:r>
            <a:endParaRPr lang="zh-CN" altLang="en-US" sz="3200" b="1" kern="1200" cap="none" spc="0" normalizeH="0" baseline="0" noProof="0" smtClean="0"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A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生产工具的差异  </a:t>
            </a: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B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政治制度的差异</a:t>
            </a:r>
            <a:endParaRPr lang="zh-CN" altLang="en-US" sz="3200" b="1" kern="1200" cap="none" spc="0" normalizeH="0" baseline="0" noProof="0" smtClean="0"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C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社会观念的差异  </a:t>
            </a: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D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经济形态的差异</a:t>
            </a:r>
            <a:endParaRPr lang="zh-CN" altLang="en-US" sz="3200" b="1" kern="1200" cap="none" spc="0" normalizeH="0" baseline="0" noProof="0" smtClean="0"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9665" y="2122805"/>
            <a:ext cx="5486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FF0000"/>
                </a:solidFill>
              </a:rPr>
              <a:t>B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7165" y="3938270"/>
            <a:ext cx="8899525" cy="27482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易中天在《帝国的终结》中说：秦，虽死犹存，它死得悲壮。从政治上看，秦</a:t>
            </a: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“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虽死犹存</a:t>
            </a: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”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主要是指</a:t>
            </a:r>
            <a:endParaRPr lang="zh-CN" altLang="en-US" sz="3200" b="1" kern="1200" cap="none" spc="0" normalizeH="0" baseline="0" noProof="0" smtClean="0"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R="0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A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统一度量衡、货币   </a:t>
            </a: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B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开创皇帝制度</a:t>
            </a:r>
            <a:endParaRPr lang="zh-CN" altLang="en-US" sz="3200" b="1" kern="1200" cap="none" spc="0" normalizeH="0" baseline="0" noProof="0" smtClean="0"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R="0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C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建立三公九卿制     </a:t>
            </a:r>
            <a:r>
              <a:rPr lang="en-US" altLang="zh-CN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D</a:t>
            </a:r>
            <a:r>
              <a:rPr lang="zh-CN" altLang="en-US" sz="3200" b="1" kern="1200" cap="none" spc="0" normalizeH="0" baseline="0" noProof="0" smtClean="0"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建立统一的国家和中央  集权制</a:t>
            </a:r>
            <a:endParaRPr lang="zh-CN" altLang="en-US" sz="3200" b="1" kern="1200" cap="none" spc="0" normalizeH="0" baseline="0" noProof="0" smtClean="0"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06665" y="4474210"/>
            <a:ext cx="1153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FF0000"/>
                </a:solidFill>
              </a:rPr>
              <a:t>D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9725" y="275590"/>
            <a:ext cx="8462645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在周代分封制下，墓葬有严格的等级规定。考古显示，战国时期，秦国地区君王墓葬规模宏大，其余墓葬无明显差别；在经济发达的东方六国地区，君王、卿大夫、士的墓葬等级差别明显。这表明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经济发展是分封制得以维系的关键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分封制中的等级规定凸显了君主集权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秦国率先消除分封体制走向集权统治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东方六国仍严格遵守西周的分封制度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9730" y="4488180"/>
            <a:ext cx="43167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en-US" altLang="zh-CN" sz="9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0840" y="697230"/>
            <a:ext cx="865124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从理论上讲，秦汉以后的皇帝跟西周和西周之前的王有着本质的区别，他不是天下的共主而是独主，是国家所有人唯一的君主。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对材料的理解正确的是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共主说明周王实现了权利的高度集中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独主是指皇帝实行地方长官任命制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本质上都是以血缘亲疏分配权力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两者在统治方式上并无实质性区别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94270" y="3105785"/>
            <a:ext cx="4629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FF0000"/>
                </a:solidFill>
              </a:rPr>
              <a:t>B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9915" y="5252085"/>
            <a:ext cx="6502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西周与秦政治的不同点？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9915" y="248920"/>
            <a:ext cx="83966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据琅邪石刻，皇帝之土，西涉流沙，东有东海。但西汉学者编写的《淮南子》等书说颛顼帝即已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西济于流沙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，大禹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东渐于海，西被于流沙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，更有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纣之地，左东海，右流沙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。上述差异最能说明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《淮南子》等书以传说贬抑秦始皇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年代久远导致历史记述莫衷一是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历史材料的运用首先要辨别真伪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石刻与文献形成证据链印证历史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1965" y="3070225"/>
            <a:ext cx="17722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FF0000"/>
                </a:solidFill>
              </a:rPr>
              <a:t>D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3525" y="595932"/>
            <a:ext cx="8135938" cy="5400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zh-CN" sz="48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3600" b="1" dirty="0" smtClean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36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93980" y="319405"/>
          <a:ext cx="8905875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175"/>
                <a:gridCol w="1781175"/>
                <a:gridCol w="1781175"/>
                <a:gridCol w="1781175"/>
                <a:gridCol w="178117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206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中央政治体制</a:t>
                      </a:r>
                      <a:endParaRPr lang="zh-CN" altLang="en-US" sz="2800">
                        <a:solidFill>
                          <a:srgbClr val="00206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206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地方政治体制</a:t>
                      </a:r>
                      <a:endParaRPr lang="zh-CN" altLang="en-US" sz="2800">
                        <a:solidFill>
                          <a:srgbClr val="00206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206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选官制度</a:t>
                      </a:r>
                      <a:endParaRPr lang="zh-CN" altLang="en-US" sz="2800">
                        <a:solidFill>
                          <a:srgbClr val="00206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00206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政治特点</a:t>
                      </a:r>
                      <a:endParaRPr lang="zh-CN" altLang="en-US" sz="2800">
                        <a:solidFill>
                          <a:srgbClr val="00206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西周</a:t>
                      </a:r>
                      <a:endParaRPr lang="zh-CN" altLang="en-US" sz="2400"/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以血缘关系为纽带，家国一体，最高统治集团尚未实现权力的高度集中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分封制与宗法制相互联系，以血缘关系为基础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形成了建立在宗法制上的世卿世禄制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奴隶制的贵族政治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秦朝</a:t>
                      </a:r>
                      <a:endParaRPr lang="zh-CN" altLang="en-US" sz="2400"/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以皇权为中心的专制主义中央集权体制。三公九卿分工严密，各司其职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在国家大一统的条件下实行郡县制，按地域划分。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实行俸禄制度，官位概不世袭，主要官吏由皇帝任免调动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封建的官僚政治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3" cy="87788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二、秦的建立</a:t>
            </a:r>
            <a:endParaRPr kumimoji="0" lang="zh-CN" altLang="en-US" sz="6000" b="1" i="0" u="none" strike="noStrike" kern="1200" cap="none" spc="0" normalizeH="0" baseline="0" noProof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381000" y="1295400"/>
            <a:ext cx="8135938" cy="5400675"/>
          </a:xfrm>
        </p:spPr>
        <p:txBody>
          <a:bodyPr vert="horz" wrap="square" anchor="t"/>
          <a:lstStyle/>
          <a:p>
            <a:pPr>
              <a:lnSpc>
                <a:spcPct val="90000"/>
              </a:lnSpc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、灭六国</a:t>
            </a:r>
            <a:endParaRPr lang="zh-CN" altLang="en-US" sz="4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10000"/>
              </a:lnSpc>
              <a:buNone/>
            </a:pPr>
            <a:r>
              <a:rPr lang="en-US" altLang="zh-CN" sz="40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(1)</a:t>
            </a:r>
            <a:r>
              <a:rPr lang="zh-CN" altLang="en-US" sz="40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远交近攻的策略</a:t>
            </a:r>
            <a:endParaRPr lang="zh-CN" altLang="en-US" sz="4000" b="1" dirty="0">
              <a:solidFill>
                <a:schemeClr val="tx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>
              <a:lnSpc>
                <a:spcPct val="110000"/>
              </a:lnSpc>
              <a:buNone/>
            </a:pPr>
            <a:r>
              <a:rPr lang="zh-CN" altLang="en-US" sz="40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CN" sz="40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</a:t>
            </a:r>
            <a:r>
              <a:rPr lang="zh-CN" altLang="en-US" sz="40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r>
              <a:rPr lang="en-US" altLang="zh-CN" sz="36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BC221</a:t>
            </a:r>
            <a:r>
              <a:rPr lang="zh-CN" altLang="en-US" sz="40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建立中国历史上第一个统一多民族专制主义中央集权国家。</a:t>
            </a:r>
            <a:endParaRPr lang="zh-CN" altLang="en-US" sz="4000" b="1" dirty="0">
              <a:solidFill>
                <a:schemeClr val="tx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、开拓疆域  </a:t>
            </a:r>
            <a:endParaRPr lang="zh-CN" altLang="en-US" sz="40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/>
          <p:nvPr/>
        </p:nvSpPr>
        <p:spPr>
          <a:xfrm>
            <a:off x="2171065" y="810895"/>
            <a:ext cx="666940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北方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：击匈奴、夺河套、修长 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             城、筑直道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8678" name="Text Box 6"/>
          <p:cNvSpPr txBox="1"/>
          <p:nvPr/>
        </p:nvSpPr>
        <p:spPr>
          <a:xfrm>
            <a:off x="2170748" y="2566353"/>
            <a:ext cx="6011862" cy="172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南方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：征岭南、修灵渠、置郡 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岭南进入中央王朝管辖的开端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2278698" y="4382453"/>
            <a:ext cx="5795962" cy="1724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西南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：开“五尺道”、任官吏</a:t>
            </a: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西南进入中原统一政权版图的开始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000066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8680" name="AutoShape 8"/>
          <p:cNvSpPr/>
          <p:nvPr/>
        </p:nvSpPr>
        <p:spPr>
          <a:xfrm>
            <a:off x="1619885" y="1324610"/>
            <a:ext cx="452755" cy="3846195"/>
          </a:xfrm>
          <a:prstGeom prst="leftBrace">
            <a:avLst>
              <a:gd name="adj1" fmla="val 53511"/>
              <a:gd name="adj2" fmla="val 50000"/>
            </a:avLst>
          </a:prstGeom>
          <a:noFill/>
          <a:ln w="57150" cap="flat" cmpd="sng">
            <a:solidFill>
              <a:srgbClr val="3333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q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/>
          <p:cNvSpPr txBox="1"/>
          <p:nvPr/>
        </p:nvSpPr>
        <p:spPr>
          <a:xfrm>
            <a:off x="8459788" y="2349500"/>
            <a:ext cx="684212" cy="197802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91434" tIns="45717" rIns="91434" bIns="45717">
            <a:spAutoFit/>
          </a:bodyPr>
          <a:lstStyle/>
          <a:p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东到大海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2339975" y="692150"/>
            <a:ext cx="1873250" cy="592138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4" tIns="45717" rIns="91434" bIns="45717">
            <a:spAutoFit/>
          </a:bodyPr>
          <a:lstStyle/>
          <a:p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北至长城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25" name="Text Box 5"/>
          <p:cNvSpPr txBox="1"/>
          <p:nvPr/>
        </p:nvSpPr>
        <p:spPr>
          <a:xfrm>
            <a:off x="2484438" y="6265863"/>
            <a:ext cx="1873250" cy="59213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4" tIns="45717" rIns="91434" bIns="45717">
            <a:spAutoFit/>
          </a:bodyPr>
          <a:lstStyle/>
          <a:p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南到南海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26" name="Text Box 6"/>
          <p:cNvSpPr txBox="1"/>
          <p:nvPr/>
        </p:nvSpPr>
        <p:spPr>
          <a:xfrm>
            <a:off x="468313" y="2276475"/>
            <a:ext cx="684212" cy="180022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91434" tIns="45717" rIns="91434" bIns="45717">
            <a:spAutoFit/>
          </a:bodyPr>
          <a:lstStyle/>
          <a:p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西到陇西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1235" y="2553335"/>
            <a:ext cx="5274310" cy="2306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600" b="1">
                <a:latin typeface="DFKai-SB" panose="03000509000000000000" pitchFamily="65" charset="-120"/>
                <a:ea typeface="DFKai-SB" panose="03000509000000000000" pitchFamily="65" charset="-120"/>
              </a:rPr>
              <a:t>结束了分裂，实现统一</a:t>
            </a:r>
            <a:endParaRPr lang="zh-CN" altLang="en-US" sz="3600" b="1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3600" b="1">
                <a:latin typeface="DFKai-SB" panose="03000509000000000000" pitchFamily="65" charset="-120"/>
                <a:ea typeface="DFKai-SB" panose="03000509000000000000" pitchFamily="65" charset="-120"/>
              </a:rPr>
              <a:t>扩大了帝国规模</a:t>
            </a:r>
            <a:endParaRPr lang="zh-CN" altLang="en-US" sz="3600" b="1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3600" b="1">
                <a:latin typeface="DFKai-SB" panose="03000509000000000000" pitchFamily="65" charset="-120"/>
                <a:ea typeface="DFKai-SB" panose="03000509000000000000" pitchFamily="65" charset="-120"/>
              </a:rPr>
              <a:t>推动了中华民族多元一体格局的形成</a:t>
            </a:r>
            <a:endParaRPr lang="zh-CN" altLang="en-US" sz="3600" b="1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nimBg="1"/>
      <p:bldP spid="30724" grpId="0" bldLvl="0" animBg="1"/>
      <p:bldP spid="30725" grpId="0" bldLvl="0" animBg="1"/>
      <p:bldP spid="30726" grpId="0" bldLvl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34315" y="260350"/>
            <a:ext cx="8676005" cy="767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4400" b="1" kern="1200" cap="none" spc="0" normalizeH="0" baseline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三、秦汉政治制度</a:t>
            </a:r>
            <a:endParaRPr lang="zh-CN" altLang="en-US" sz="4400" b="1" kern="1200" cap="none" spc="0" normalizeH="0" baseline="0" noProof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/>
        </p:nvSpPr>
        <p:spPr>
          <a:xfrm>
            <a:off x="511810" y="1027113"/>
            <a:ext cx="5364163" cy="7651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1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宋体" panose="02010600030101010101" pitchFamily="2" charset="-122"/>
                <a:cs typeface="+mj-cs"/>
              </a:rPr>
              <a:t>、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j-cs"/>
              </a:rPr>
              <a:t>皇帝制度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050" y="1974850"/>
            <a:ext cx="754507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en-US" altLang="zh-CN" sz="3200" b="1" kern="300" spc="-50" noProof="0" dirty="0" smtClean="0">
                <a:solidFill>
                  <a:srgbClr val="00206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3200" b="1" kern="300" spc="-50" noProof="0" dirty="0" smtClean="0">
                <a:solidFill>
                  <a:srgbClr val="00206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确立“皇帝”称号；皇帝自称“朕”；命令称“制”或“诏”，印称“玺”。</a:t>
            </a:r>
            <a:endParaRPr lang="zh-CN" altLang="en-US" sz="3200" b="1" kern="300" spc="-50" noProof="0" dirty="0" smtClean="0">
              <a:solidFill>
                <a:srgbClr val="00206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220" y="3250565"/>
            <a:ext cx="5408295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3200" b="1" kern="300" spc="-50" noProof="0" dirty="0" smtClean="0">
                <a:solidFill>
                  <a:srgbClr val="00206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“天下之事无小大皆决于上”</a:t>
            </a:r>
            <a:endParaRPr lang="zh-CN" altLang="en-US" sz="3200" b="1" kern="300" spc="-50" noProof="0" dirty="0" smtClean="0">
              <a:solidFill>
                <a:srgbClr val="00206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6560" y="4104640"/>
            <a:ext cx="7418070" cy="107632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p>
            <a:r>
              <a:rPr lang="zh-CN" altLang="en-US" sz="3200" b="1" kern="300" spc="-50" noProof="0" dirty="0" smtClean="0">
                <a:solidFill>
                  <a:srgbClr val="00206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“朕为始皇帝。后世以计数，二世三世至</a:t>
            </a:r>
            <a:endParaRPr lang="zh-CN" altLang="en-US" sz="3200" b="1" kern="300" spc="-50" noProof="0" dirty="0" smtClean="0">
              <a:solidFill>
                <a:srgbClr val="00206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3200" b="1" kern="300" spc="-50" noProof="0" dirty="0" smtClean="0">
                <a:solidFill>
                  <a:srgbClr val="00206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于万世，传之无穷。”</a:t>
            </a:r>
            <a:endParaRPr lang="zh-CN" altLang="en-US" sz="3200" b="1" kern="300" spc="-50" noProof="0" dirty="0" smtClean="0">
              <a:solidFill>
                <a:srgbClr val="00206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6560" y="5646420"/>
            <a:ext cx="8237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皇帝独尊、皇权至上、皇位世袭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" grpId="0" animBg="1"/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7820" y="513080"/>
            <a:ext cx="846899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《史记》记载：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始皇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···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起诸侯，并天下，意欲从，以为自古莫及己。专任狱吏，狱吏得亲幸。博士虽七十人，特备员弗用。丞相诸大臣皆受成事，倚辨于上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···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天下之事无大小皆决于上。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这表明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秦始皇帝，才能非凡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皇权至上，大权独揽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政权系统，尚不完备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君相矛盾，尚不突出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7050" y="3922395"/>
            <a:ext cx="2277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en-US" altLang="zh-CN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6200" y="765175"/>
            <a:ext cx="1136650" cy="679450"/>
          </a:xfrm>
          <a:prstGeom prst="rect">
            <a:avLst/>
          </a:prstGeom>
          <a:noFill/>
          <a:ln w="38100">
            <a:solidFill>
              <a:srgbClr val="F47A00"/>
            </a:solidFill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3600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皇帝</a:t>
            </a:r>
            <a:endParaRPr kumimoji="1" lang="zh-CN" altLang="en-US" sz="3600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8675" name="Line 3"/>
          <p:cNvSpPr/>
          <p:nvPr/>
        </p:nvSpPr>
        <p:spPr>
          <a:xfrm>
            <a:off x="4932363" y="1484313"/>
            <a:ext cx="0" cy="431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-1693042">
            <a:off x="6394450" y="1724025"/>
            <a:ext cx="1296988" cy="838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</a:ln>
          <a:effectLst/>
        </p:spPr>
        <p:txBody>
          <a:bodyPr wrap="non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4400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三公</a:t>
            </a:r>
            <a:endParaRPr kumimoji="1" lang="zh-CN" altLang="en-US" sz="4400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8677" name="Line 5"/>
          <p:cNvSpPr/>
          <p:nvPr/>
        </p:nvSpPr>
        <p:spPr>
          <a:xfrm>
            <a:off x="2874963" y="1928813"/>
            <a:ext cx="3429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78" name="Line 6"/>
          <p:cNvSpPr/>
          <p:nvPr/>
        </p:nvSpPr>
        <p:spPr>
          <a:xfrm flipH="1">
            <a:off x="4195763" y="1450975"/>
            <a:ext cx="20637" cy="24606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79" name="Line 7"/>
          <p:cNvSpPr/>
          <p:nvPr/>
        </p:nvSpPr>
        <p:spPr>
          <a:xfrm>
            <a:off x="609600" y="3903663"/>
            <a:ext cx="792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8"/>
          <p:cNvGrpSpPr/>
          <p:nvPr/>
        </p:nvGrpSpPr>
        <p:grpSpPr>
          <a:xfrm>
            <a:off x="609600" y="3903663"/>
            <a:ext cx="7905750" cy="304800"/>
            <a:chOff x="384" y="2304"/>
            <a:chExt cx="4980" cy="192"/>
          </a:xfrm>
        </p:grpSpPr>
        <p:sp>
          <p:nvSpPr>
            <p:cNvPr id="32799" name="Line 9"/>
            <p:cNvSpPr/>
            <p:nvPr/>
          </p:nvSpPr>
          <p:spPr>
            <a:xfrm>
              <a:off x="384" y="230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0" name="Line 10"/>
            <p:cNvSpPr/>
            <p:nvPr/>
          </p:nvSpPr>
          <p:spPr>
            <a:xfrm>
              <a:off x="1008" y="230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1" name="Line 11"/>
            <p:cNvSpPr/>
            <p:nvPr/>
          </p:nvSpPr>
          <p:spPr>
            <a:xfrm>
              <a:off x="1632" y="230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2" name="Line 12"/>
            <p:cNvSpPr/>
            <p:nvPr/>
          </p:nvSpPr>
          <p:spPr>
            <a:xfrm>
              <a:off x="2256" y="230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3" name="Line 13"/>
            <p:cNvSpPr/>
            <p:nvPr/>
          </p:nvSpPr>
          <p:spPr>
            <a:xfrm>
              <a:off x="2880" y="230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4" name="Line 14"/>
            <p:cNvSpPr/>
            <p:nvPr/>
          </p:nvSpPr>
          <p:spPr>
            <a:xfrm>
              <a:off x="3504" y="230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5" name="Line 15"/>
            <p:cNvSpPr/>
            <p:nvPr/>
          </p:nvSpPr>
          <p:spPr>
            <a:xfrm>
              <a:off x="4128" y="230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6" name="Line 16"/>
            <p:cNvSpPr/>
            <p:nvPr/>
          </p:nvSpPr>
          <p:spPr>
            <a:xfrm>
              <a:off x="4752" y="230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7" name="Line 17"/>
            <p:cNvSpPr/>
            <p:nvPr/>
          </p:nvSpPr>
          <p:spPr>
            <a:xfrm>
              <a:off x="5364" y="230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18"/>
          <p:cNvGrpSpPr/>
          <p:nvPr/>
        </p:nvGrpSpPr>
        <p:grpSpPr>
          <a:xfrm>
            <a:off x="234950" y="4179888"/>
            <a:ext cx="8561388" cy="2441575"/>
            <a:chOff x="144" y="2560"/>
            <a:chExt cx="5392" cy="1539"/>
          </a:xfrm>
        </p:grpSpPr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144" y="2560"/>
              <a:ext cx="412" cy="811"/>
            </a:xfrm>
            <a:prstGeom prst="rect">
              <a:avLst/>
            </a:prstGeom>
            <a:noFill/>
            <a:ln w="38100">
              <a:solidFill>
                <a:srgbClr val="CCFFFF"/>
              </a:solidFill>
              <a:miter lim="800000"/>
            </a:ln>
            <a:effectLst/>
          </p:spPr>
          <p:txBody>
            <a:bodyPr wrap="non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奉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常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768" y="2560"/>
              <a:ext cx="412" cy="1175"/>
            </a:xfrm>
            <a:prstGeom prst="rect">
              <a:avLst/>
            </a:prstGeom>
            <a:noFill/>
            <a:ln w="38100">
              <a:solidFill>
                <a:srgbClr val="CCFFFF"/>
              </a:solidFill>
              <a:miter lim="800000"/>
            </a:ln>
            <a:effectLst/>
          </p:spPr>
          <p:txBody>
            <a:bodyPr wrap="non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郎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中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令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1392" y="2560"/>
              <a:ext cx="412" cy="811"/>
            </a:xfrm>
            <a:prstGeom prst="rect">
              <a:avLst/>
            </a:prstGeom>
            <a:noFill/>
            <a:ln w="38100">
              <a:solidFill>
                <a:srgbClr val="CCFFFF"/>
              </a:solidFill>
              <a:miter lim="800000"/>
            </a:ln>
            <a:effectLst/>
          </p:spPr>
          <p:txBody>
            <a:bodyPr wrap="non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卫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尉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2016" y="2560"/>
              <a:ext cx="412" cy="811"/>
            </a:xfrm>
            <a:prstGeom prst="rect">
              <a:avLst/>
            </a:prstGeom>
            <a:noFill/>
            <a:ln w="38100">
              <a:solidFill>
                <a:srgbClr val="CCFFFF"/>
              </a:solidFill>
              <a:miter lim="800000"/>
            </a:ln>
            <a:effectLst/>
          </p:spPr>
          <p:txBody>
            <a:bodyPr wrap="non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廷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尉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2640" y="2560"/>
              <a:ext cx="412" cy="811"/>
            </a:xfrm>
            <a:prstGeom prst="rect">
              <a:avLst/>
            </a:prstGeom>
            <a:noFill/>
            <a:ln w="38100">
              <a:solidFill>
                <a:srgbClr val="CCFFFF"/>
              </a:solidFill>
              <a:miter lim="800000"/>
            </a:ln>
            <a:effectLst/>
          </p:spPr>
          <p:txBody>
            <a:bodyPr wrap="non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典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客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3264" y="2560"/>
              <a:ext cx="412" cy="811"/>
            </a:xfrm>
            <a:prstGeom prst="rect">
              <a:avLst/>
            </a:prstGeom>
            <a:noFill/>
            <a:ln w="38100">
              <a:solidFill>
                <a:srgbClr val="CCFFFF"/>
              </a:solidFill>
              <a:miter lim="800000"/>
            </a:ln>
            <a:effectLst/>
          </p:spPr>
          <p:txBody>
            <a:bodyPr wrap="non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宗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正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3888" y="2560"/>
              <a:ext cx="411" cy="1539"/>
            </a:xfrm>
            <a:prstGeom prst="rect">
              <a:avLst/>
            </a:prstGeom>
            <a:noFill/>
            <a:ln w="38100">
              <a:solidFill>
                <a:srgbClr val="CCFFFF"/>
              </a:solidFill>
              <a:miter lim="800000"/>
            </a:ln>
            <a:effectLst/>
          </p:spPr>
          <p:txBody>
            <a:bodyPr wrap="non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治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粟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内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史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28698" name="Text Box 26"/>
            <p:cNvSpPr txBox="1">
              <a:spLocks noChangeArrowheads="1"/>
            </p:cNvSpPr>
            <p:nvPr/>
          </p:nvSpPr>
          <p:spPr bwMode="auto">
            <a:xfrm>
              <a:off x="4512" y="2560"/>
              <a:ext cx="412" cy="811"/>
            </a:xfrm>
            <a:prstGeom prst="rect">
              <a:avLst/>
            </a:prstGeom>
            <a:noFill/>
            <a:ln w="38100">
              <a:solidFill>
                <a:srgbClr val="CCFFFF"/>
              </a:solidFill>
              <a:miter lim="800000"/>
            </a:ln>
            <a:effectLst/>
          </p:spPr>
          <p:txBody>
            <a:bodyPr wrap="non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少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府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5124" y="2560"/>
              <a:ext cx="412" cy="811"/>
            </a:xfrm>
            <a:prstGeom prst="rect">
              <a:avLst/>
            </a:prstGeom>
            <a:noFill/>
            <a:ln w="38100">
              <a:solidFill>
                <a:srgbClr val="CCFFFF"/>
              </a:solidFill>
              <a:miter lim="800000"/>
            </a:ln>
            <a:effectLst/>
          </p:spPr>
          <p:txBody>
            <a:bodyPr wrap="non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太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1" lang="zh-CN" altLang="en-US" sz="3600" kern="1200" cap="none" spc="0" normalizeH="0" baseline="0" noProof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新魏" panose="02010800040101010101" pitchFamily="2" charset="-122"/>
                  <a:cs typeface="+mn-cs"/>
                </a:rPr>
                <a:t>仆</a:t>
              </a:r>
              <a:endParaRPr kumimoji="1" lang="zh-CN" altLang="en-US" sz="3600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endParaRPr>
            </a:p>
          </p:txBody>
        </p:sp>
      </p:grp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7526338" y="3157538"/>
            <a:ext cx="1296988" cy="838200"/>
          </a:xfrm>
          <a:prstGeom prst="rect">
            <a:avLst/>
          </a:prstGeom>
          <a:noFill/>
          <a:ln w="38100">
            <a:solidFill>
              <a:srgbClr val="CCFFFF"/>
            </a:solidFill>
            <a:miter lim="800000"/>
          </a:ln>
          <a:effectLst/>
        </p:spPr>
        <p:txBody>
          <a:bodyPr wrap="non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4400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九卿</a:t>
            </a:r>
            <a:endParaRPr kumimoji="1" lang="zh-CN" altLang="en-US" sz="4400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2813050" y="1995488"/>
            <a:ext cx="3481388" cy="434975"/>
            <a:chOff x="1824" y="864"/>
            <a:chExt cx="2160" cy="384"/>
          </a:xfrm>
        </p:grpSpPr>
        <p:sp>
          <p:nvSpPr>
            <p:cNvPr id="32787" name="Line 30"/>
            <p:cNvSpPr/>
            <p:nvPr/>
          </p:nvSpPr>
          <p:spPr>
            <a:xfrm>
              <a:off x="1824" y="864"/>
              <a:ext cx="0" cy="3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88" name="Line 31"/>
            <p:cNvSpPr/>
            <p:nvPr/>
          </p:nvSpPr>
          <p:spPr>
            <a:xfrm>
              <a:off x="3984" y="864"/>
              <a:ext cx="0" cy="3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89" name="Line 32"/>
            <p:cNvSpPr/>
            <p:nvPr/>
          </p:nvSpPr>
          <p:spPr>
            <a:xfrm>
              <a:off x="3120" y="864"/>
              <a:ext cx="0" cy="3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8705" name="Text Box 3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257175" y="13335"/>
            <a:ext cx="6554788" cy="643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3600" b="1" kern="1200" cap="none" spc="0" normalizeH="0" baseline="0" noProof="0" dirty="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kumimoji="1" lang="zh-CN" altLang="en-US" sz="3600" b="1" kern="1200" cap="none" spc="0" normalizeH="0" baseline="0" noProof="0" dirty="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、三公九卿制</a:t>
            </a:r>
            <a:endParaRPr kumimoji="1" lang="zh-CN" altLang="en-US" sz="3600" b="1" kern="1200" cap="none" spc="0" normalizeH="0" baseline="0" noProof="0" dirty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8708" name="Text Box 36"/>
          <p:cNvSpPr txBox="1"/>
          <p:nvPr/>
        </p:nvSpPr>
        <p:spPr>
          <a:xfrm>
            <a:off x="1681163" y="2541588"/>
            <a:ext cx="2135187" cy="1220787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2589" tIns="41294" rIns="82589" bIns="41294">
            <a:spAutoFit/>
          </a:bodyPr>
          <a:lstStyle/>
          <a:p>
            <a:pPr algn="ctr" defTabSz="825500"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御史大夫</a:t>
            </a:r>
            <a:r>
              <a:rPr lang="zh-CN" altLang="en-US" sz="33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（监察）</a:t>
            </a:r>
            <a:endParaRPr lang="zh-CN" altLang="en-US" sz="3300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8709" name="Text Box 37"/>
          <p:cNvSpPr txBox="1"/>
          <p:nvPr/>
        </p:nvSpPr>
        <p:spPr>
          <a:xfrm>
            <a:off x="4130675" y="2541588"/>
            <a:ext cx="1571625" cy="1220787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2589" tIns="41294" rIns="82589" bIns="41294">
            <a:spAutoFit/>
          </a:bodyPr>
          <a:lstStyle/>
          <a:p>
            <a:pPr algn="ctr" defTabSz="825500"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丞相</a:t>
            </a:r>
            <a:r>
              <a:rPr lang="zh-CN" altLang="en-US" sz="33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（政事）</a:t>
            </a:r>
            <a:endParaRPr lang="zh-CN" altLang="en-US" sz="3300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8710" name="Text Box 38"/>
          <p:cNvSpPr txBox="1"/>
          <p:nvPr/>
        </p:nvSpPr>
        <p:spPr>
          <a:xfrm>
            <a:off x="5954713" y="2541588"/>
            <a:ext cx="1697037" cy="1220787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2589" tIns="41294" rIns="82589" bIns="41294">
            <a:spAutoFit/>
          </a:bodyPr>
          <a:lstStyle/>
          <a:p>
            <a:pPr algn="ctr" defTabSz="825500"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太尉</a:t>
            </a:r>
            <a:r>
              <a:rPr lang="zh-CN" altLang="en-US" sz="3300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（军事）</a:t>
            </a:r>
            <a:endParaRPr lang="zh-CN" altLang="en-US" sz="3300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32786" name="Text Box 39"/>
          <p:cNvSpPr txBox="1"/>
          <p:nvPr/>
        </p:nvSpPr>
        <p:spPr>
          <a:xfrm>
            <a:off x="300038" y="973138"/>
            <a:ext cx="2827337" cy="665162"/>
          </a:xfrm>
          <a:prstGeom prst="rect">
            <a:avLst/>
          </a:prstGeom>
          <a:noFill/>
          <a:ln w="9525">
            <a:noFill/>
          </a:ln>
        </p:spPr>
        <p:txBody>
          <a:bodyPr lIns="82589" tIns="41294" rIns="82589" bIns="41294">
            <a:spAutoFit/>
          </a:bodyPr>
          <a:lstStyle/>
          <a:p>
            <a:pPr algn="ctr" defTabSz="825500"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职权划分：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  <p:bldP spid="28700" grpId="0" animBg="1"/>
      <p:bldP spid="28708" grpId="0" animBg="1"/>
      <p:bldP spid="28709" grpId="0" animBg="1"/>
      <p:bldP spid="287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70" y="4169402"/>
            <a:ext cx="528641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  <a:defRPr/>
            </a:pPr>
            <a:r>
              <a:rPr kumimoji="1" lang="en-US" altLang="zh-CN" sz="4400" b="1" noProof="0" dirty="0" smtClean="0">
                <a:solidFill>
                  <a:srgbClr val="6600CC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3、朝议制</a:t>
            </a:r>
            <a:endParaRPr kumimoji="1" lang="en-US" altLang="zh-CN" sz="4400" b="1" noProof="0" dirty="0" smtClean="0">
              <a:solidFill>
                <a:srgbClr val="6600CC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705" name="Text Box 3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257175" y="289560"/>
            <a:ext cx="6554788" cy="767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4400" b="1" kern="1200" cap="none" spc="0" normalizeH="0" baseline="0" noProof="0" dirty="0" smtClean="0">
                <a:solidFill>
                  <a:srgbClr val="6600CC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kumimoji="1" lang="zh-CN" altLang="en-US" sz="4400" b="1" kern="1200" cap="none" spc="0" normalizeH="0" baseline="0" noProof="0" dirty="0" smtClean="0">
                <a:solidFill>
                  <a:srgbClr val="6600CC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、三公九卿制</a:t>
            </a:r>
            <a:endParaRPr kumimoji="1" lang="zh-CN" altLang="en-US" sz="4400" b="1" kern="1200" cap="none" spc="0" normalizeH="0" baseline="0" noProof="0" dirty="0" smtClean="0">
              <a:solidFill>
                <a:srgbClr val="6600CC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Text Box 3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434340" y="1124585"/>
            <a:ext cx="7700010" cy="27470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4" tIns="45717" rIns="91434" bIns="45717"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zh-CN" altLang="en-US" sz="3600" b="1" kern="1200" cap="none" spc="0" normalizeH="0" baseline="0" noProof="0" dirty="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中央官制</a:t>
            </a:r>
            <a:endParaRPr kumimoji="1" lang="zh-CN" altLang="en-US" sz="3600" b="1" kern="1200" cap="none" spc="0" normalizeH="0" baseline="0" noProof="0" dirty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zh-CN" altLang="en-US" sz="3600" b="1" kern="1200" cap="none" spc="0" normalizeH="0" baseline="0" noProof="0" dirty="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分工合作、服务于皇帝</a:t>
            </a:r>
            <a:endParaRPr kumimoji="1" lang="zh-CN" altLang="en-US" sz="3600" b="1" kern="1200" cap="none" spc="0" normalizeH="0" baseline="0" noProof="0" dirty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zh-CN" altLang="en-US" sz="3600" b="1" kern="1200" cap="none" spc="0" normalizeH="0" baseline="0" noProof="0" dirty="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丞相地位特殊    </a:t>
            </a:r>
            <a:r>
              <a:rPr kumimoji="1" lang="zh-CN" altLang="en-US" sz="3600" b="1" kern="1200" cap="none" spc="0" normalizeH="0" baseline="0" noProof="0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皇权与相权</a:t>
            </a:r>
            <a:endParaRPr kumimoji="1" lang="zh-CN" altLang="en-US" sz="3600" b="1" kern="1200" cap="none" spc="0" normalizeH="0" baseline="0" noProof="0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1" lang="zh-CN" altLang="en-US" sz="3600" b="1" kern="1200" cap="none" spc="0" normalizeH="0" baseline="0" noProof="0" dirty="0" smtClean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汉武帝设十三部刺史和司隶校尉</a:t>
            </a:r>
            <a:endParaRPr kumimoji="1" lang="zh-CN" altLang="en-US" sz="3600" b="1" kern="1200" cap="none" spc="0" normalizeH="0" baseline="0" noProof="0" dirty="0" smtClean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459480" y="2823210"/>
            <a:ext cx="504190" cy="75565"/>
          </a:xfrm>
          <a:prstGeom prst="rightArrow">
            <a:avLst/>
          </a:prstGeom>
          <a:noFill/>
          <a:ln w="47625">
            <a:solidFill>
              <a:srgbClr val="333399"/>
            </a:solidFill>
            <a:miter lim="800000"/>
          </a:ln>
        </p:spPr>
        <p:txBody>
          <a:bodyPr lIns="91428" tIns="45714" rIns="91428" bIns="45714">
            <a:spAutoFit/>
          </a:bodyPr>
          <a:p>
            <a:pPr>
              <a:buFontTx/>
              <a:buNone/>
            </a:pPr>
            <a:endParaRPr lang="zh-CN" altLang="en-US" sz="33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47625">
          <a:solidFill>
            <a:srgbClr val="333399"/>
          </a:solidFill>
          <a:miter lim="800000"/>
        </a:ln>
      </a:spPr>
      <a:bodyPr lIns="91428" tIns="45714" rIns="91428" bIns="45714">
        <a:spAutoFit/>
      </a:bodyPr>
      <a:lstStyle>
        <a:defPPr>
          <a:buFontTx/>
          <a:buNone/>
          <a:defRPr sz="3300" b="1" dirty="0">
            <a:solidFill>
              <a:srgbClr val="000066"/>
            </a:solidFill>
            <a:effectLst>
              <a:outerShdw blurRad="38100" dist="38100" dir="2700000" algn="tl">
                <a:srgbClr val="000000"/>
              </a:outerShdw>
            </a:effectLst>
            <a:ea typeface="华文中宋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2637</Words>
  <Application>WPS 演示</Application>
  <PresentationFormat>全屏显示(4:3)</PresentationFormat>
  <Paragraphs>390</Paragraphs>
  <Slides>29</Slides>
  <Notes>1</Notes>
  <HiddenSlides>3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华文中宋</vt:lpstr>
      <vt:lpstr>华文行楷</vt:lpstr>
      <vt:lpstr>DFKai-SB</vt:lpstr>
      <vt:lpstr>楷体</vt:lpstr>
      <vt:lpstr>Times New Roman</vt:lpstr>
      <vt:lpstr>黑体</vt:lpstr>
      <vt:lpstr>华文新魏</vt:lpstr>
      <vt:lpstr>Arial Black</vt:lpstr>
      <vt:lpstr>微软雅黑</vt:lpstr>
      <vt:lpstr>Arial Unicode MS</vt:lpstr>
      <vt:lpstr>Symbol</vt:lpstr>
      <vt:lpstr>1_默认设计模板</vt:lpstr>
      <vt:lpstr>二  走向大一统的秦汉政治</vt:lpstr>
      <vt:lpstr>一、春秋战国</vt:lpstr>
      <vt:lpstr>二、秦的建立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wangjingjing</dc:creator>
  <cp:lastModifiedBy>Administrator</cp:lastModifiedBy>
  <cp:revision>93</cp:revision>
  <dcterms:created xsi:type="dcterms:W3CDTF">2010-11-19T02:09:00Z</dcterms:created>
  <dcterms:modified xsi:type="dcterms:W3CDTF">2017-07-07T02:18:27Z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