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9" r:id="rId3"/>
    <p:sldId id="257" r:id="rId4"/>
    <p:sldId id="352" r:id="rId6"/>
    <p:sldId id="353" r:id="rId7"/>
    <p:sldId id="469" r:id="rId8"/>
    <p:sldId id="354" r:id="rId9"/>
    <p:sldId id="357" r:id="rId10"/>
    <p:sldId id="370" r:id="rId11"/>
    <p:sldId id="436" r:id="rId12"/>
    <p:sldId id="437" r:id="rId13"/>
    <p:sldId id="438" r:id="rId14"/>
    <p:sldId id="440" r:id="rId15"/>
    <p:sldId id="442" r:id="rId16"/>
    <p:sldId id="465" r:id="rId17"/>
    <p:sldId id="466" r:id="rId18"/>
    <p:sldId id="366" r:id="rId19"/>
    <p:sldId id="368" r:id="rId20"/>
    <p:sldId id="467" r:id="rId21"/>
    <p:sldId id="468" r:id="rId22"/>
    <p:sldId id="288" r:id="rId2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0E0E"/>
    <a:srgbClr val="0000CC"/>
    <a:srgbClr val="0C0293"/>
    <a:srgbClr val="050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000" y="932435"/>
            <a:ext cx="4986000" cy="592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40000" y="1558636"/>
            <a:ext cx="7313400" cy="999340"/>
          </a:xfrm>
        </p:spPr>
        <p:txBody>
          <a:bodyPr anchor="ctr" anchorCtr="0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88462" y="2819140"/>
            <a:ext cx="5216477" cy="63064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6"/>
            <a:ext cx="121920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直接连接符 9"/>
          <p:cNvCxnSpPr/>
          <p:nvPr/>
        </p:nvCxnSpPr>
        <p:spPr>
          <a:xfrm>
            <a:off x="1466988" y="2672268"/>
            <a:ext cx="605942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512312"/>
            <a:ext cx="2743200" cy="342978"/>
          </a:xfrm>
        </p:spPr>
        <p:txBody>
          <a:bodyPr/>
          <a:lstStyle/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512312"/>
            <a:ext cx="4114800" cy="34297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512312"/>
            <a:ext cx="2743200" cy="342978"/>
          </a:xfrm>
        </p:spPr>
        <p:txBody>
          <a:bodyPr/>
          <a:lstStyle/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9" name="内容占位符 7"/>
          <p:cNvSpPr>
            <a:spLocks noGrp="1"/>
          </p:cNvSpPr>
          <p:nvPr>
            <p:ph sz="quarter" idx="13"/>
          </p:nvPr>
        </p:nvSpPr>
        <p:spPr>
          <a:xfrm>
            <a:off x="838201" y="571503"/>
            <a:ext cx="10515601" cy="56499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34181"/>
            <a:ext cx="10944000" cy="769819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000" y="1627200"/>
            <a:ext cx="10972800" cy="452520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16492" y="1677948"/>
            <a:ext cx="7732800" cy="166320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816492" y="3405948"/>
            <a:ext cx="7732800" cy="4608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1781796" y="3340564"/>
            <a:ext cx="7802192" cy="0"/>
          </a:xfrm>
          <a:prstGeom prst="line">
            <a:avLst/>
          </a:prstGeom>
          <a:noFill/>
          <a:ln w="63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0427088" y="2557784"/>
            <a:ext cx="530962" cy="5309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9658725" y="2662446"/>
            <a:ext cx="1056819" cy="1056819"/>
          </a:xfrm>
          <a:prstGeom prst="ellipse">
            <a:avLst/>
          </a:prstGeom>
          <a:noFill/>
          <a:ln w="63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9811887" y="2815608"/>
            <a:ext cx="750495" cy="750495"/>
          </a:xfrm>
          <a:prstGeom prst="ellipse">
            <a:avLst/>
          </a:prstGeom>
          <a:noFill/>
          <a:ln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9862941" y="2866662"/>
            <a:ext cx="648387" cy="648387"/>
          </a:xfrm>
          <a:prstGeom prst="ellipse">
            <a:avLst/>
          </a:prstGeom>
          <a:noFill/>
          <a:ln w="63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9998234" y="3004508"/>
            <a:ext cx="375248" cy="37524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91200"/>
            <a:ext cx="10944000" cy="71280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000" y="16272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000" y="38304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 algn="l">
              <a:defRPr sz="18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523465"/>
            <a:ext cx="2743200" cy="331823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523465"/>
            <a:ext cx="4114800" cy="33182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523465"/>
            <a:ext cx="2743200" cy="331823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523463"/>
            <a:ext cx="2743200" cy="331826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523463"/>
            <a:ext cx="4114800" cy="33182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523463"/>
            <a:ext cx="2743200" cy="331826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椭圆 11"/>
          <p:cNvSpPr/>
          <p:nvPr/>
        </p:nvSpPr>
        <p:spPr>
          <a:xfrm>
            <a:off x="4227747" y="941315"/>
            <a:ext cx="4020305" cy="4022080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4044845" y="998139"/>
            <a:ext cx="3936844" cy="393506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>
              <a:latin typeface="Broadway BT" panose="04040905080B02020502" pitchFamily="82" charset="0"/>
              <a:ea typeface="汉仪丫丫体简" panose="02010604000101010101" pitchFamily="2" charset="-122"/>
              <a:cs typeface="Verdana" panose="020B060403050404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673982" y="2150602"/>
            <a:ext cx="566465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8116646" y="1324878"/>
            <a:ext cx="259260" cy="2592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3101920" y="4444875"/>
            <a:ext cx="566466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5103194" y="5201346"/>
            <a:ext cx="261035" cy="261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55613" y="2011124"/>
            <a:ext cx="3297600" cy="1940400"/>
          </a:xfrm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4872" y="1454152"/>
            <a:ext cx="5392290" cy="896648"/>
          </a:xfrm>
        </p:spPr>
        <p:txBody>
          <a:bodyPr anchor="ctr" anchorCtr="0">
            <a:normAutofit/>
          </a:bodyPr>
          <a:lstStyle>
            <a:lvl1pPr algn="ctr"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3672" y="1246909"/>
            <a:ext cx="3963604" cy="4293491"/>
          </a:xfrm>
        </p:spPr>
        <p:txBody>
          <a:bodyPr lIns="90000" tIns="46800" rIns="90000" bIns="46800" anchor="ctr" anchorCtr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4871" y="2802090"/>
            <a:ext cx="6508447" cy="273831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8" name="矩形 7"/>
          <p:cNvSpPr/>
          <p:nvPr/>
        </p:nvSpPr>
        <p:spPr>
          <a:xfrm>
            <a:off x="4886189" y="2632543"/>
            <a:ext cx="6505680" cy="5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lang="zh-CN" altLang="en-US" sz="180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1"/>
            <a:ext cx="12192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542549"/>
            <a:ext cx="41148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Relationship Id="rId3" Type="http://schemas.openxmlformats.org/officeDocument/2006/relationships/image" Target="../media/image5.jpe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3" Type="http://schemas.openxmlformats.org/officeDocument/2006/relationships/image" Target="../media/image5.jpe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4.xml"/><Relationship Id="rId3" Type="http://schemas.openxmlformats.org/officeDocument/2006/relationships/image" Target="../media/image6.jpeg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/>
          <p:nvPr>
            <p:ph type="ctrTitle"/>
          </p:nvPr>
        </p:nvSpPr>
        <p:spPr>
          <a:xfrm>
            <a:off x="92710" y="377825"/>
            <a:ext cx="10288905" cy="1469390"/>
          </a:xfrm>
        </p:spPr>
        <p:txBody>
          <a:bodyPr anchor="ctr">
            <a:noAutofit/>
          </a:bodyPr>
          <a:p>
            <a:pPr defTabSz="951230" fontAlgn="base">
              <a:buNone/>
            </a:pPr>
            <a:r>
              <a:rPr lang="zh-CN" sz="4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说题：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201</a:t>
            </a:r>
            <a:r>
              <a:rPr lang="en-US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7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年全国Ⅰ卷历史</a:t>
            </a:r>
            <a:r>
              <a:rPr 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第</a:t>
            </a:r>
            <a:r>
              <a:rPr lang="en-US" alt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42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试题</a:t>
            </a:r>
            <a:endParaRPr lang="zh-CN" altLang="en-US" sz="4800" strike="noStrike" kern="1200" baseline="0" noProof="1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123" name="副标题 5122"/>
          <p:cNvSpPr/>
          <p:nvPr>
            <p:ph type="subTitle" idx="1"/>
          </p:nvPr>
        </p:nvSpPr>
        <p:spPr>
          <a:xfrm>
            <a:off x="732155" y="1847215"/>
            <a:ext cx="7157720" cy="1127760"/>
          </a:xfrm>
        </p:spPr>
        <p:txBody>
          <a:bodyPr anchor="t">
            <a:normAutofit fontScale="25000"/>
          </a:bodyPr>
          <a:p>
            <a:pPr defTabSz="951230" fontAlgn="base">
              <a:buNone/>
            </a:pPr>
            <a:r>
              <a:rPr lang="en-US" altLang="zh-CN" sz="28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  </a:t>
            </a:r>
            <a:r>
              <a:rPr lang="en-US" altLang="zh-CN" sz="6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 </a:t>
            </a:r>
            <a:r>
              <a:rPr lang="zh-CN" sz="16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安徽省太和中学   张祖良</a:t>
            </a:r>
            <a:endParaRPr lang="zh-CN" sz="16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defTabSz="951230" fontAlgn="base">
              <a:buNone/>
            </a:pPr>
            <a:endParaRPr lang="en-US" altLang="zh-CN" sz="16600" b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defTabSz="951230" fontAlgn="base">
              <a:buNone/>
            </a:pPr>
            <a:r>
              <a:rPr lang="en-US" altLang="zh-CN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tel</a:t>
            </a:r>
            <a:r>
              <a:rPr lang="zh-CN" altLang="en-US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：</a:t>
            </a:r>
            <a:r>
              <a:rPr lang="en-US" altLang="zh-CN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15155824164</a:t>
            </a:r>
            <a:endParaRPr lang="en-US" altLang="zh-CN" sz="199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defTabSz="951230" fontAlgn="base">
              <a:buNone/>
            </a:pPr>
            <a:r>
              <a:rPr lang="en-US" altLang="zh-CN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qq</a:t>
            </a:r>
            <a:r>
              <a:rPr lang="zh-CN" altLang="en-US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：</a:t>
            </a:r>
            <a:r>
              <a:rPr lang="en-US" altLang="zh-CN" sz="166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714216171</a:t>
            </a:r>
            <a:endParaRPr lang="en-US" altLang="zh-CN" sz="16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600710"/>
            <a:ext cx="10972800" cy="5551805"/>
          </a:xfrm>
        </p:spPr>
        <p:txBody>
          <a:bodyPr>
            <a:normAutofit fontScale="90000" lnSpcReduction="20000"/>
          </a:bodyPr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（可微观论题，也可宏观论题）</a:t>
            </a: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</a:t>
            </a: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</a:t>
            </a:r>
            <a:r>
              <a:rPr lang="zh-CN" altLang="en-US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 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、新航路开辟给明代的影响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2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、全球化有利于文明的交流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、文明在碰撞、交融中发展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</a:t>
            </a:r>
            <a:r>
              <a:rPr lang="en-US" altLang="zh-CN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4</a:t>
            </a:r>
            <a:r>
              <a:rPr lang="zh-CN" altLang="en-US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、郑和下西洋与新航路开路的差异性</a:t>
            </a:r>
            <a:endParaRPr lang="zh-CN" altLang="en-US" sz="32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</a:t>
            </a:r>
            <a:r>
              <a:rPr lang="en-US" altLang="zh-CN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altLang="en-US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、明代朝贡贸易与殖民贸易的差异性</a:t>
            </a:r>
            <a:endParaRPr lang="zh-CN" altLang="en-US" sz="32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6</a:t>
            </a:r>
            <a:r>
              <a:rPr lang="zh-CN" altLang="en-US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、明代传统科技与近代科技的差异性</a:t>
            </a:r>
            <a:endParaRPr lang="zh-CN" altLang="en-US" sz="32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7</a:t>
            </a:r>
            <a:r>
              <a:rPr lang="zh-CN" altLang="en-US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、明代东西方人文主义作品的差异性</a:t>
            </a:r>
            <a:endParaRPr lang="zh-CN" altLang="en-US" sz="32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8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1500----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东西方社会发展的分水岭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9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14-17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世纪东西方两大文明的相似性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10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14-17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世纪东西方两大文明的差异性</a:t>
            </a:r>
            <a:endParaRPr lang="zh-CN" altLang="en-US" sz="32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</a:t>
            </a:r>
            <a:r>
              <a:rPr lang="zh-CN" altLang="en-US" sz="32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。。。。。。。。。。。。。</a:t>
            </a:r>
            <a:endParaRPr lang="zh-CN" altLang="en-US" sz="32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endParaRPr lang="zh-CN" altLang="en-US" sz="32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4015" y="548005"/>
            <a:ext cx="11222990" cy="5604510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、新航路开辟给明代的影响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阐述：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      新航路的开辟结束了世界各地相对孤立的状态，各地文明开始会合交融，日益连成一个整体，以西欧为中心的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世界市场的雏形开始出现。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新航路的开辟后，中国的茶叶、瓷器大量输往欧洲，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美洲白银大量流入中国，明中后期白银成为普遍流通的货币；一条鞭法改革，推行货币地租，征收统一的银两；美洲的玉米、番薯、马铃薯等高产作物传入中国，有利于农产品商品化，有利于中国人口的增值；欧洲传教士东来，客观上传播了西方自然科学知识，同时也把中国文化带到欧洲，推动了欧洲的进步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欧洲殖民者的东来，占据澳门、台湾，威胁着封建统治，损害了国家主权。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     总之，新航路开辟既给中国带来了积极影响，又给中国带来殖民侵略的威胁。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4015" y="548005"/>
            <a:ext cx="11222990" cy="5604510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、全球化有利于文明的交流</a:t>
            </a:r>
            <a:endParaRPr lang="zh-CN" altLang="en-US"/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阐述：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 新航路的开辟结束了世界各地相对孤立的状态，各地文明开始会合交融，日益连成一个整体，世界经济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全球化有利于文明的交流</a:t>
            </a: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新航路的开辟后，中国的茶叶、瓷器大量输往欧洲，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美洲白银大量流入中国，明中后期白银成为普遍流通的货币；美洲的玉米、番薯、马铃薯等高产作物传入中国，有利于农产品商品化，有利于中国人口的增值。欧洲传教士东来，传播了天主教，也传播了西方自然科学知识，同时传教士也把中国文化传播到欧洲，推动了欧洲的进步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 总之，新航路开启了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全球化进程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，加速了人类不同文明间的交流，推动了人类社会的进步。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8425" y="311150"/>
            <a:ext cx="11945620" cy="610425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、试题改编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阅读材料，完成下列要求。（</a:t>
            </a:r>
            <a:r>
              <a:rPr lang="en-US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</a:t>
            </a: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分）</a:t>
            </a:r>
            <a:endParaRPr lang="zh-CN" altLang="en-US" sz="2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</a:t>
            </a:r>
            <a:r>
              <a:rPr lang="en-US" altLang="zh-CN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                </a:t>
            </a:r>
            <a:endParaRPr lang="en-US" altLang="zh-CN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                                    </a:t>
            </a:r>
            <a:r>
              <a:rPr lang="en-US" altLang="zh-CN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——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据人教版</a:t>
            </a:r>
            <a:r>
              <a:rPr lang="en-US" altLang="zh-CN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《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高中历史教材</a:t>
            </a:r>
            <a:r>
              <a:rPr lang="en-US" altLang="zh-CN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》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等。</a:t>
            </a:r>
            <a:endParaRPr lang="zh-CN" altLang="en-US" sz="28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此图表为</a:t>
            </a:r>
            <a:r>
              <a:rPr lang="en-US" altLang="zh-CN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17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～</a:t>
            </a:r>
            <a:r>
              <a:rPr lang="en-US" altLang="zh-CN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19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世纪中外历史事件简表。从表中提取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相互关联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的中外历史信息，自拟论题，并结合所学知识予以阐述。（要求：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写明论题，中外关联，史论结合。</a:t>
            </a:r>
            <a:r>
              <a:rPr lang="zh-CN" altLang="en-US" sz="28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</a:t>
            </a:r>
            <a:endParaRPr lang="zh-CN" altLang="en-US" sz="28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416560" y="1377950"/>
          <a:ext cx="11358880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100"/>
                <a:gridCol w="5469255"/>
                <a:gridCol w="4708525"/>
              </a:tblGrid>
              <a:tr h="27432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时间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中国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外国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1644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年清军入关。康熙平定三藩之乱。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1684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年设台湾府。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1689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年《尼布楚条约》。南书房。文字狱。活跃儒家思想家黄宗羲。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1640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英国议会召开。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1651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《航海条例》。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英国启蒙思想家洛克。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1687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年《自然哲学的数学原理》。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1727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年雍正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军机处设立。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推行摊丁入亩。地方商帮，江浙市镇的出现。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红楼梦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鞭挞了封建礼教和封建制度的罪恶。乾隆时编写的《四库全书》保存了文化遗产。广州十三行贸易。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1792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年英国特使马戛尔尼来华。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法国伏尔泰小说《波斯人的信札》。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1763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年日不落帝国确立。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1765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年工业革命。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1776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年《国富论》。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1776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年《独立宣言》。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1785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年瓦特改良蒸汽机。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  <a:p>
                      <a:pPr marL="0" indent="0" algn="l">
                        <a:buNone/>
                      </a:pP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茶叶、瓷器大量输往欧洲，中国处于出超。鸦片走私，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1839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年禁烟运动。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1842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年《南京条约》签定。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1842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年《海国图志》出版。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年英国完成工业革命，确立世界工厂。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世纪中期，法美相继完成工业革命。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835" y="483870"/>
            <a:ext cx="11762105" cy="5668645"/>
          </a:xfrm>
        </p:spPr>
        <p:txBody>
          <a:bodyPr/>
          <a:p>
            <a:endParaRPr lang="zh-CN" altLang="en-US">
              <a:solidFill>
                <a:srgbClr val="FF0000"/>
              </a:solidFill>
            </a:endParaRPr>
          </a:p>
          <a:p>
            <a:r>
              <a:rPr lang="zh-CN" altLang="en-US" sz="3200">
                <a:solidFill>
                  <a:srgbClr val="FF0000"/>
                </a:solidFill>
              </a:rPr>
              <a:t>论题：</a:t>
            </a:r>
            <a:endParaRPr lang="zh-CN" altLang="en-US" sz="3200">
              <a:solidFill>
                <a:srgbClr val="FF0000"/>
              </a:solidFill>
            </a:endParaRPr>
          </a:p>
          <a:p>
            <a:endParaRPr lang="en-US" altLang="zh-CN">
              <a:solidFill>
                <a:srgbClr val="0C0293"/>
              </a:solidFill>
            </a:endParaRPr>
          </a:p>
          <a:p>
            <a:r>
              <a:rPr lang="en-US" altLang="zh-CN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、工业革命</a:t>
            </a:r>
            <a:r>
              <a:rPr lang="en-US" altLang="zh-CN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-----</a:t>
            </a:r>
            <a:r>
              <a:rPr lang="zh-CN" altLang="en-US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清政府的机遇与挑战</a:t>
            </a:r>
            <a:endParaRPr lang="zh-CN" altLang="en-US" sz="2800" b="1">
              <a:solidFill>
                <a:srgbClr val="0C0293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、科技创新是大国兴的关键</a:t>
            </a:r>
            <a:endParaRPr lang="zh-CN" altLang="en-US" sz="2800" b="1">
              <a:solidFill>
                <a:srgbClr val="0C0293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、制度创新是大国兴的关键</a:t>
            </a:r>
            <a:endParaRPr lang="zh-CN" altLang="en-US" sz="2800" b="1">
              <a:solidFill>
                <a:srgbClr val="0C0293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sz="2800" b="1">
                <a:solidFill>
                  <a:srgbClr val="0C0293"/>
                </a:solidFill>
                <a:latin typeface="楷体" panose="02010609060101010101" charset="-122"/>
                <a:ea typeface="楷体" panose="02010609060101010101" charset="-122"/>
              </a:rPr>
              <a:t>、思想解放是大国兴的关键</a:t>
            </a:r>
            <a:endParaRPr lang="zh-CN" altLang="en-US" sz="2800" b="1">
              <a:solidFill>
                <a:srgbClr val="0C0293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561340"/>
            <a:ext cx="11289665" cy="5591175"/>
          </a:xfrm>
        </p:spPr>
        <p:txBody>
          <a:bodyPr/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  <a:sym typeface="+mn-ea"/>
              </a:rPr>
              <a:t>论题：</a:t>
            </a:r>
            <a:endParaRPr lang="zh-CN" altLang="en-US">
              <a:solidFill>
                <a:srgbClr val="C0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                      </a:t>
            </a:r>
            <a:r>
              <a:rPr lang="zh-CN" altLang="en-US">
                <a:solidFill>
                  <a:srgbClr val="0C0293"/>
                </a:solidFill>
                <a:sym typeface="+mn-ea"/>
              </a:rPr>
              <a:t> 科技创新是大国兴的关键</a:t>
            </a:r>
            <a:endParaRPr lang="zh-CN" altLang="en-US">
              <a:solidFill>
                <a:srgbClr val="0C0293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  <a:sym typeface="+mn-ea"/>
              </a:rPr>
              <a:t>阐述：</a:t>
            </a:r>
            <a:r>
              <a:rPr lang="zh-CN" altLang="en-US">
                <a:sym typeface="+mn-ea"/>
              </a:rPr>
              <a:t>   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近代英国重视科技创新。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1687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年《自然哲学的数学原理》的发表，标志着牛顿经典力学体系的形成。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1765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年英国工业革命开始，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1785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年瓦特改良蒸汽机的使用，促进生产力的发展，英国进入蒸汽时代；工场手工业过渡到工厂制，促进了城市化；火车、轮船的发明，加强了世界的联系，促进了世界市场的基本形成；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1840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年英国完成工业革命，确立了世界工厂。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此时，清政府不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重视科技创新。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了加强君主专制，实行八股取士，文字狱，知识分子脱离实际，不利于科技创新；对外奉行天朝上国，闭关自守，拒绝了英国特使马戛尔尼来华的正当要求，不利于学习英国先进的科技，中国逐渐落后于英国，进而导致鸦片战争中国战败。</a:t>
            </a:r>
            <a:endParaRPr lang="zh-CN" altLang="en-US" b="1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由此可知：科技是第一生产力，科技创新是大国兴的关键因素。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   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0660" y="394970"/>
            <a:ext cx="11870055" cy="5541645"/>
          </a:xfrm>
        </p:spPr>
        <p:txBody>
          <a:bodyPr/>
          <a:p>
            <a:pPr marL="0" indent="0">
              <a:buNone/>
            </a:pPr>
            <a:r>
              <a:rPr lang="zh-CN" altLang="zh-CN" sz="2800" b="1">
                <a:sym typeface="+mn-ea"/>
              </a:rPr>
              <a:t>四、试题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预测分析</a:t>
            </a:r>
            <a:endParaRPr lang="zh-CN" altLang="zh-CN" sz="2800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zh-CN" sz="355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800" b="1">
                <a:solidFill>
                  <a:srgbClr val="0000CC"/>
                </a:solidFill>
                <a:sym typeface="+mn-ea"/>
              </a:rPr>
              <a:t>1</a:t>
            </a:r>
            <a:r>
              <a:rPr lang="zh-CN" altLang="en-US" sz="1800" b="1">
                <a:solidFill>
                  <a:srgbClr val="0000CC"/>
                </a:solidFill>
                <a:sym typeface="+mn-ea"/>
              </a:rPr>
              <a:t>、试题回顾：</a:t>
            </a:r>
            <a:endParaRPr lang="zh-CN" altLang="en-US" sz="1800" b="1">
              <a:solidFill>
                <a:srgbClr val="0000CC"/>
              </a:solidFill>
              <a:sym typeface="+mn-ea"/>
            </a:endParaRPr>
          </a:p>
          <a:p>
            <a:endParaRPr lang="zh-CN" altLang="zh-CN" sz="3550" b="1">
              <a:solidFill>
                <a:srgbClr val="FF0000"/>
              </a:solidFill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283845" y="1483995"/>
          <a:ext cx="11703685" cy="481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175"/>
                <a:gridCol w="4681220"/>
                <a:gridCol w="951865"/>
                <a:gridCol w="5178425"/>
              </a:tblGrid>
              <a:tr h="7188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世界近现代：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科技在生产力发展中的作用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（科技革命与生产工具改进、生产关系调整）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改革开放后传统假日增多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 思考习俗与经济、政治、文化的关系）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92202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世界史：</a:t>
                      </a:r>
                      <a:endParaRPr lang="zh-CN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围绕“制度构想与实践”自行拟定一个具体的论题，并就所拟论题进行简要阐述（要求：明确写出所拟论题，阐述须有史实依据）。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</a:t>
                      </a:r>
                      <a:r>
                        <a:rPr lang="en-US" alt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:</a:t>
                      </a:r>
                      <a:endParaRPr lang="en-US" altLang="zh-CN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玄奘西行鉴真东渡，</a:t>
                      </a:r>
                      <a:r>
                        <a:rPr lang="zh-CN" altLang="en-US" sz="1400" b="1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解读材料，提炼出一个观点，并结合中国古代史的其他相关史实，加以论述。</a:t>
                      </a: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655320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中国史：</a:t>
                      </a:r>
                      <a:endParaRPr lang="zh-CN" altLang="en-US" sz="1400" b="1">
                        <a:solidFill>
                          <a:srgbClr val="0000CC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提取一个自开商埠的信息，并加以简要分析</a:t>
                      </a:r>
                      <a:r>
                        <a:rPr lang="zh-CN" altLang="en-US" sz="1400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。</a:t>
                      </a:r>
                      <a:endParaRPr lang="zh-CN" altLang="en-US" sz="1800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108204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中国与世界史：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14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～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世纪中外历史事件简表。从表中提取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相互关联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的中外历史信息，自拟论题，并结合所学知识予以阐述。（要求：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写明论题，中外关联，史论结合。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）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世界史：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 钟表的演变。从材料中提取两条或两条以上信息，拟定一个论题，并就所拟论题进行简要阐述。（要求：明确写出所拟论题，阐述须有史实依据。）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722313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中国近代史：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列强侵华，文明的转型。围绕材料，结合中国近代史的具体史实，自拟论题，并就所拟论题进行阐述。（要求：明确写出论题，阐述须史论结合。）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0050" name="Rectangle 3"/>
          <p:cNvSpPr/>
          <p:nvPr/>
        </p:nvSpPr>
        <p:spPr>
          <a:xfrm>
            <a:off x="231775" y="409575"/>
            <a:ext cx="11258550" cy="4276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、试题预测</a:t>
            </a:r>
            <a:endParaRPr lang="zh-CN" altLang="en-US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、论证题重在创新，年年创新。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论证题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重在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审题，提取观点。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、认证题重在阐述，史论结合。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方法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，答案多元。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54635" y="727710"/>
            <a:ext cx="11708765" cy="478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3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、基本方法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E0E0E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①评析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材料观点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②评述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叙述观点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③解读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④论证：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史实证明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⑤信息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提取观点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说明原因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lang="zh-CN" altLang="en-US" sz="2800" b="1" kern="1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    </a:t>
            </a:r>
            <a:r>
              <a:rPr lang="en-US" altLang="zh-CN" sz="3200" dirty="0"/>
              <a:t> </a:t>
            </a:r>
            <a:r>
              <a:rPr lang="en-US" altLang="zh-CN" sz="3200" dirty="0">
                <a:solidFill>
                  <a:srgbClr val="0E0E0E"/>
                </a:solidFill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说题小结：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36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    </a:t>
            </a:r>
            <a:r>
              <a:rPr lang="en-US" altLang="zh-CN" sz="3200" dirty="0"/>
              <a:t> </a:t>
            </a:r>
            <a:r>
              <a:rPr lang="en-US" altLang="zh-CN" sz="3200" dirty="0">
                <a:solidFill>
                  <a:srgbClr val="0E0E0E"/>
                </a:solidFill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说题内容：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4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94455" y="2261870"/>
            <a:ext cx="4969510" cy="1940560"/>
          </a:xfrm>
        </p:spPr>
        <p:txBody>
          <a:bodyPr/>
          <a:lstStyle/>
          <a:p>
            <a:r>
              <a:rPr lang="en-US" altLang="zh-CN" sz="7200" b="1" smtClean="0">
                <a:solidFill>
                  <a:srgbClr val="FF0000"/>
                </a:solidFill>
              </a:rPr>
              <a:t>THANKS</a:t>
            </a:r>
            <a:endParaRPr lang="en-US" altLang="zh-CN" sz="7200" b="1" smtClean="0">
              <a:solidFill>
                <a:srgbClr val="FF0000"/>
              </a:solidFill>
            </a:endParaRPr>
          </a:p>
        </p:txBody>
      </p:sp>
      <p:sp>
        <p:nvSpPr>
          <p:cNvPr id="3076" name="圆角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3980" y="466725"/>
            <a:ext cx="3800475" cy="59245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8338" b="-14504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6545" y="360680"/>
            <a:ext cx="10414000" cy="7010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l"/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42</a:t>
            </a:r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</a:t>
            </a:r>
            <a:r>
              <a:rPr lang="zh-CN" altLang="en-US" sz="2000" b="1">
                <a:solidFill>
                  <a:srgbClr val="0E0E0E"/>
                </a:solidFill>
                <a:sym typeface="+mn-ea"/>
              </a:rPr>
              <a:t>（</a:t>
            </a:r>
            <a:r>
              <a:rPr lang="en-US" altLang="zh-CN" sz="2000" b="1">
                <a:solidFill>
                  <a:srgbClr val="0E0E0E"/>
                </a:solidFill>
                <a:sym typeface="+mn-ea"/>
              </a:rPr>
              <a:t>2017</a:t>
            </a:r>
            <a:r>
              <a:rPr lang="zh-CN" altLang="en-US" sz="2000" b="1">
                <a:solidFill>
                  <a:srgbClr val="0E0E0E"/>
                </a:solidFill>
                <a:sym typeface="+mn-ea"/>
              </a:rPr>
              <a:t>年）</a:t>
            </a:r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阅读材料，完成下列要求。（</a:t>
            </a:r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</a:t>
            </a:r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分）</a:t>
            </a:r>
            <a:endParaRPr lang="zh-CN" altLang="en-US" sz="2000" b="1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l"/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   表</a:t>
            </a:r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</a:t>
            </a:r>
            <a:endParaRPr lang="en-US" altLang="zh-CN" sz="2000" b="1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295910" y="1061720"/>
          <a:ext cx="11593830" cy="3477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2530"/>
                <a:gridCol w="6131560"/>
                <a:gridCol w="4269740"/>
              </a:tblGrid>
              <a:tr h="33528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时间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中国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外国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4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～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朱元璋在位期间，与占城、爪哇、暹罗等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余国进行官方贸易。废除丞相制度。郑和七下西洋，是世界航海史和中国古代对外交往史上的壮举。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德国人古登堡发明了最早的印刷机。哥伦布到达美洲大陆。佛罗伦萨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余家纺织工场雇佣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万余名工人。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9665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张居正进行赋役合一、统一征银的“一条鞭法”改革。李时珍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本草纲目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刊刻。玉米、番薯、马铃薯等高产作物传入中国。汤显祖出生，代表作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牡丹亭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表现男女主人公冲破礼教束缚，追求爱情自由。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哥白尼提出“太阳中心说”。意大利传教士利玛窦到中国，传播了西方自然科学知识。莎士比亚出生，代表作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哈姆雷特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朱子学在日本为官方推崇，成为显学。茶叶大量输往欧洲。宋应星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天工开物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刊刻。美洲白银大量流入中国。郑成功收复台湾。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英国入侵印度，英属东印度公司在印度开展殖民活动。英国早期移民乘“五月花号”到达北美。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5740" y="4749800"/>
            <a:ext cx="11779885" cy="2042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r"/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据李亚凡编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世界历史年表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》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等。</a:t>
            </a:r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表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 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为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14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～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世纪中外历史事件简表。从表中提取</a:t>
            </a:r>
            <a:r>
              <a:rPr lang="zh-CN" altLang="en-US" sz="2000" b="1" u="none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相互关联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的中外历史信息，自拟论题，并结合所学知</a:t>
            </a:r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识予以阐述。（要求：写明论题，中外关联，史论结合。）</a:t>
            </a:r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1600" b="0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endParaRPr lang="zh-CN" altLang="en-US" sz="1600" b="0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1600" b="0" u="none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 </a:t>
            </a:r>
            <a:endParaRPr lang="zh-CN" altLang="en-US" sz="1600" b="0" u="none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2575" y="637540"/>
            <a:ext cx="11643360" cy="5514975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此题主要考查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14---17</a:t>
            </a:r>
            <a:r>
              <a:rPr lang="zh-CN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世纪的明代通史与世界通史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之间的关系，突出中外关联知识的考查。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、热点体现：树立宏观的大历史观，从全球的角度看明代的历史，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准确认识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中华民族的历史地位和文化积淀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增强中华文化自信，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较好地体现了家国情怀与世界意识。    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lvl="0" indent="0" fontAlgn="auto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40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605" y="776605"/>
            <a:ext cx="11201400" cy="5375910"/>
          </a:xfrm>
        </p:spPr>
        <p:txBody>
          <a:bodyPr/>
          <a:p>
            <a:pPr marL="0" indent="0" fontAlgn="auto">
              <a:lnSpc>
                <a:spcPct val="100000"/>
              </a:lnSpc>
              <a:buNone/>
            </a:pPr>
            <a:r>
              <a:rPr lang="zh-CN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此题主要考查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14---17</a:t>
            </a:r>
            <a:r>
              <a:rPr lang="zh-CN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世纪的明代通史与世界通史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之间的关系，突出中外关联知识的考查。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、热点体现：树立宏观的大历史观，从全球的角度看明代的历史，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准确认识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中华民族的历史地位和文化积淀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增强中华文化自信，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较好地体现了家国情怀与世界意识。    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4150" y="485140"/>
            <a:ext cx="11820525" cy="582485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zh-CN" sz="32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  </a:t>
            </a:r>
            <a:r>
              <a:rPr lang="zh-CN" altLang="zh-CN">
                <a:solidFill>
                  <a:srgbClr val="FF0000"/>
                </a:solidFill>
                <a:sym typeface="+mn-ea"/>
              </a:rPr>
              <a:t>   </a:t>
            </a:r>
            <a:endParaRPr lang="zh-CN" altLang="zh-CN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、能力要求：此题基于教材又高于教材，考查中外历史对比，能力要求高，体现了教育部考纲中的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4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大能力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目标。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、学情滞后：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高中学生通史知识薄弱，中外关联知识更薄弱。而</a:t>
            </a:r>
            <a:r>
              <a:rPr lang="zh-CN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这些历史事件之间的联系很多是中学教材没有涉及的，更难的是，要求找到相互关联的事件并提炼出主题。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3</a:t>
            </a:r>
            <a:r>
              <a:rPr lang="zh-CN" altLang="en-US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、教学策略：</a:t>
            </a:r>
            <a:endParaRPr lang="zh-CN" altLang="en-US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A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、要整合教材形成通史思维。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B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、加大中外关联试题的训练。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6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72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9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115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13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zh-CN" sz="8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graphicFrame>
        <p:nvGraphicFramePr>
          <p:cNvPr id="9219" name="内容占位符 9218"/>
          <p:cNvGraphicFramePr/>
          <p:nvPr>
            <p:ph sz="half" idx="2"/>
          </p:nvPr>
        </p:nvGraphicFramePr>
        <p:xfrm>
          <a:off x="184150" y="1811020"/>
          <a:ext cx="11268710" cy="2741930"/>
        </p:xfrm>
        <a:graphic>
          <a:graphicData uri="http://schemas.openxmlformats.org/drawingml/2006/table">
            <a:tbl>
              <a:tblPr/>
              <a:tblGrid>
                <a:gridCol w="1844040"/>
                <a:gridCol w="3044825"/>
                <a:gridCol w="2857500"/>
                <a:gridCol w="3522345"/>
              </a:tblGrid>
              <a:tr h="6946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  </a:t>
                      </a: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要求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目标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Ⅰ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Ⅱ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Ⅲ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18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获取和解读信息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</a:rPr>
                        <a:t>理解试题提供的图文材料和考试要求</a:t>
                      </a:r>
                      <a:endParaRPr lang="zh-CN" altLang="en-US" sz="1800" b="1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理解材料，最大限度的获取有效信息 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对有效信息进行完整、准确、合理的解读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调动和运用知识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indent="0" algn="l"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辨别历史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事实与历史叙述。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理解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历史叙述与历史结论。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说明和证明历史现象和历史观点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3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描述和阐释事物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客观叙述历史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正确解释历史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事物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认识历史事物的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本质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87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论证和探讨问题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发现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论证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独立提出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观点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4480" y="716915"/>
            <a:ext cx="11336020" cy="5409565"/>
          </a:xfrm>
        </p:spPr>
        <p:txBody>
          <a:bodyPr/>
          <a:p>
            <a:pPr marL="0" indent="0">
              <a:buNone/>
            </a:pPr>
            <a:r>
              <a:rPr lang="zh-CN" altLang="zh-CN" sz="3200">
                <a:sym typeface="+mn-ea"/>
              </a:rPr>
              <a:t>三、试题</a:t>
            </a:r>
            <a:r>
              <a:rPr lang="zh-CN" altLang="zh-CN" sz="3200">
                <a:solidFill>
                  <a:srgbClr val="FF0000"/>
                </a:solidFill>
                <a:sym typeface="+mn-ea"/>
              </a:rPr>
              <a:t>拓展分析</a:t>
            </a:r>
            <a:endParaRPr lang="zh-CN" altLang="zh-CN" sz="3200">
              <a:solidFill>
                <a:srgbClr val="FF0000"/>
              </a:solidFill>
              <a:sym typeface="+mn-ea"/>
            </a:endParaRPr>
          </a:p>
          <a:p>
            <a:endParaRPr lang="en-US" altLang="zh-CN" sz="3200">
              <a:solidFill>
                <a:schemeClr val="tx1"/>
              </a:solidFill>
              <a:sym typeface="+mn-ea"/>
            </a:endParaRPr>
          </a:p>
          <a:p>
            <a:r>
              <a:rPr lang="en-US" altLang="zh-CN" sz="3200">
                <a:solidFill>
                  <a:schemeClr val="tx1"/>
                </a:solidFill>
                <a:sym typeface="+mn-ea"/>
              </a:rPr>
              <a:t>1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r>
              <a:rPr lang="en-US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6545" y="360680"/>
            <a:ext cx="10414000" cy="7010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l"/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42</a:t>
            </a:r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．阅读材料，完成下列要求。（</a:t>
            </a:r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</a:t>
            </a:r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分）</a:t>
            </a:r>
            <a:endParaRPr lang="zh-CN" altLang="en-US" sz="2000" b="1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l"/>
            <a:r>
              <a:rPr lang="zh-CN" altLang="en-US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材料表</a:t>
            </a:r>
            <a:r>
              <a:rPr lang="en-US" altLang="zh-CN" sz="2000" b="1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</a:t>
            </a:r>
            <a:endParaRPr lang="en-US" altLang="zh-CN" sz="2000" b="1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478155" y="1061720"/>
          <a:ext cx="11411585" cy="35960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9700"/>
                <a:gridCol w="6075045"/>
                <a:gridCol w="3926840"/>
              </a:tblGrid>
              <a:tr h="327025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时间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中国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外国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0440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～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朱元璋在位期间，与占城、爪哇、暹罗等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余国进行官方贸易。废除丞相制度。郑和七下西洋，是世界航海史和中国古代对外交往史上的壮举。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德国人古登堡发明了最早的印刷机。</a:t>
                      </a:r>
                      <a:r>
                        <a:rPr lang="zh-CN" altLang="en-US" sz="1800" b="1" u="none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哥伦布到达美洲大陆。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佛罗伦萨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余家纺织工场雇佣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万余名工人。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7465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张居正进行赋役合一、统一征银的“一条鞭法”改革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。李时珍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本草纲目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刊刻。玉米、番薯、马铃薯等高产作物传入中国。汤显祖出生，代表作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牡丹亭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表现男女主人公冲破礼教束缚，追求爱情自由。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哥白尼提出“太阳中心说”。</a:t>
                      </a:r>
                      <a:r>
                        <a:rPr lang="zh-CN" altLang="en-US" sz="1800" b="1" u="none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意大利传教士利玛窦到中国，传播了西方自然科学知识。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莎士比亚出生，代表作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哈姆雷特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1075">
                <a:tc>
                  <a:txBody>
                    <a:bodyPr/>
                    <a:p>
                      <a:pPr marL="0" indent="0" algn="ctr">
                        <a:buNone/>
                      </a:pP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世纪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朱子学在日本为官方推崇，成为显学。</a:t>
                      </a:r>
                      <a:r>
                        <a:rPr lang="zh-CN" altLang="en-US" sz="1800" b="1" u="none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茶叶大量输往欧洲。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宋应星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天工开物</a:t>
                      </a:r>
                      <a:r>
                        <a:rPr lang="en-US" altLang="zh-CN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》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刊刻。</a:t>
                      </a:r>
                      <a:r>
                        <a:rPr lang="zh-CN" altLang="en-US" sz="1800" b="1" u="none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美洲白银大量流入中国</a:t>
                      </a: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。郑成功收复台湾。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800" b="1" u="none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英国入侵印度，英属东印度公司在印度开展殖民活动。英国早期移民乘“五月花号”到达北美。</a:t>
                      </a:r>
                      <a:endParaRPr lang="zh-CN" altLang="en-US" sz="1800" b="1" u="none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1" vert="horz" anchor="t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5740" y="4749800"/>
            <a:ext cx="11779885" cy="2042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r"/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据李亚凡编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世界历史年表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》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等。</a:t>
            </a:r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表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为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14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～</a:t>
            </a:r>
            <a:r>
              <a:rPr lang="en-US" altLang="zh-CN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世纪中外历史事件简表。从表中提取</a:t>
            </a:r>
            <a:r>
              <a:rPr lang="zh-CN" altLang="en-US" sz="2000" b="1" u="none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相互关联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的中外历史信息，自拟论题，并结合所学知识予以阐述。（要求：</a:t>
            </a:r>
            <a:r>
              <a:rPr lang="zh-CN" altLang="en-US" sz="2000" b="1" u="none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写明论题，中外关联，史论结合。</a:t>
            </a:r>
            <a:r>
              <a:rPr lang="zh-CN" altLang="en-US" sz="2000" b="1" u="none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 u="none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1600" b="0" u="none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endParaRPr lang="zh-CN" altLang="en-US" sz="1600" b="0" u="none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 algn="r"/>
            <a:r>
              <a:rPr lang="zh-CN" altLang="en-US" sz="1600" b="0" u="none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 </a:t>
            </a:r>
            <a:endParaRPr lang="zh-CN" altLang="en-US" sz="1600" b="0" u="none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630" y="442595"/>
            <a:ext cx="11630660" cy="5735320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、试题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方法与技巧</a:t>
            </a: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第一：审题。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从表中提取</a:t>
            </a:r>
            <a:r>
              <a:rPr lang="zh-CN" altLang="en-US" sz="2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相互关联</a:t>
            </a: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的中外历史信息，自拟</a:t>
            </a:r>
            <a:r>
              <a:rPr lang="zh-CN" altLang="en-US" sz="2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</a:t>
            </a: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，并结合所学知识予以</a:t>
            </a:r>
            <a:r>
              <a:rPr lang="zh-CN" altLang="en-US" sz="2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阐述</a:t>
            </a: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。（要求：</a:t>
            </a:r>
            <a:r>
              <a:rPr lang="zh-CN" altLang="en-US" sz="2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写明论题，中外关联，史论结合。</a:t>
            </a: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第二：论题。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中外对比，提取中外历史信息，写出论题。</a:t>
            </a:r>
            <a:r>
              <a:rPr lang="zh-CN" altLang="en-US" sz="2000" b="1"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（可微观论题，也可宏观论题）</a:t>
            </a:r>
            <a:endParaRPr lang="zh-CN" altLang="en-US" sz="20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第三：阐述。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论题、阐述具有开放性、多样性。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1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1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1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a"/>
  <p:tag name="KSO_WM_UNIT_INDEX" val="1"/>
  <p:tag name="KSO_WM_UNIT_ID" val="custom160434_33*a*1"/>
  <p:tag name="KSO_WM_UNIT_CLEAR" val="1"/>
  <p:tag name="KSO_WM_UNIT_LAYERLEVEL" val="1"/>
  <p:tag name="KSO_WM_UNIT_VALUE" val="10"/>
  <p:tag name="KSO_WM_UNIT_ISCONTENTSTITLE" val="0"/>
  <p:tag name="KSO_WM_UNIT_HIGHLIGHT" val="0"/>
  <p:tag name="KSO_WM_UNIT_COMPATIBLE" val="0"/>
  <p:tag name="KSO_WM_UNIT_PRESET_TEXT" val="THANKS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2"/>
  <p:tag name="KSO_WM_UNIT_ID" val="custom160434_15*d*2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4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33"/>
  <p:tag name="KSO_WM_SLIDE_INDEX" val="33"/>
  <p:tag name="KSO_WM_SLIDE_ITEM_CNT" val="1"/>
  <p:tag name="KSO_WM_SLIDE_LAYOUT" val="a"/>
  <p:tag name="KSO_WM_SLIDE_LAYOUT_CNT" val="1"/>
  <p:tag name="KSO_WM_SLIDE_TYPE" val="endPage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heme/theme1.xml><?xml version="1.0" encoding="utf-8"?>
<a:theme xmlns:a="http://schemas.openxmlformats.org/drawingml/2006/main" name="自定义设计方案">
  <a:themeElements>
    <a:clrScheme name="160150.150">
      <a:dk1>
        <a:srgbClr val="4B4B4B"/>
      </a:dk1>
      <a:lt1>
        <a:sysClr val="window" lastClr="FFFFFF"/>
      </a:lt1>
      <a:dk2>
        <a:srgbClr val="4B4B4B"/>
      </a:dk2>
      <a:lt2>
        <a:srgbClr val="FFFFFF"/>
      </a:lt2>
      <a:accent1>
        <a:srgbClr val="28CA3B"/>
      </a:accent1>
      <a:accent2>
        <a:srgbClr val="B4B75C"/>
      </a:accent2>
      <a:accent3>
        <a:srgbClr val="6E9671"/>
      </a:accent3>
      <a:accent4>
        <a:srgbClr val="869D59"/>
      </a:accent4>
      <a:accent5>
        <a:srgbClr val="F68432"/>
      </a:accent5>
      <a:accent6>
        <a:srgbClr val="FFC000"/>
      </a:accent6>
      <a:hlink>
        <a:srgbClr val="0070C0"/>
      </a:hlink>
      <a:folHlink>
        <a:srgbClr val="7F7F7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5131</Words>
  <Application>WPS 演示</Application>
  <PresentationFormat>宽屏</PresentationFormat>
  <Paragraphs>357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4" baseType="lpstr">
      <vt:lpstr>Arial</vt:lpstr>
      <vt:lpstr>宋体</vt:lpstr>
      <vt:lpstr>Wingdings</vt:lpstr>
      <vt:lpstr>Broadway BT</vt:lpstr>
      <vt:lpstr>汉仪丫丫体简</vt:lpstr>
      <vt:lpstr>Verdana</vt:lpstr>
      <vt:lpstr>楷体</vt:lpstr>
      <vt:lpstr>黑体</vt:lpstr>
      <vt:lpstr>Calibri</vt:lpstr>
      <vt:lpstr>微软雅黑</vt:lpstr>
      <vt:lpstr>Arial Unicode MS</vt:lpstr>
      <vt:lpstr>Times New Roman</vt:lpstr>
      <vt:lpstr>Gabriola</vt:lpstr>
      <vt:lpstr>自定义设计方案</vt:lpstr>
      <vt:lpstr>说题：2017年全国Ⅰ卷历史第42试题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zzl-PC</dc:creator>
  <cp:lastModifiedBy>zzl</cp:lastModifiedBy>
  <cp:revision>42</cp:revision>
  <dcterms:created xsi:type="dcterms:W3CDTF">2017-05-03T00:47:00Z</dcterms:created>
  <dcterms:modified xsi:type="dcterms:W3CDTF">2017-06-27T02:33:40Z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