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99" r:id="rId3"/>
    <p:sldId id="276" r:id="rId4"/>
    <p:sldId id="273" r:id="rId5"/>
    <p:sldId id="294" r:id="rId6"/>
    <p:sldId id="295" r:id="rId7"/>
    <p:sldId id="297" r:id="rId8"/>
    <p:sldId id="29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E6E6E6"/>
    <a:srgbClr val="CC0000"/>
    <a:srgbClr val="CCECFF"/>
    <a:srgbClr val="FFFF00"/>
    <a:srgbClr val="800000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6C9CAF1B-641C-4BCE-8E58-383E02A43743}" type="datetimeFigureOut">
              <a:rPr lang="zh-CN" altLang="en-US"/>
              <a:pPr>
                <a:defRPr/>
              </a:pPr>
              <a:t>2017/5/10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81D48B92-BC01-4CF0-9C13-3A1EB68C27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1C2B-C52E-4DC7-A1A5-B72985D7C843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3739-F011-4617-A906-E727D7695B8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7A50-CED9-46D5-8484-C9A083337B33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E023-42AF-41E8-926B-FE260E5A79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514DB-7986-4D22-95BC-8747C228B762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EC06-CA00-4A18-AEEE-8B858B8D96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EDB4-C200-4CD0-AA5D-6602A3C93994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043FC-A648-44EF-B8A6-D445169363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29AA2-E60A-4A4D-8A9F-30C94490F2EC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3346C-80EE-4287-A6DF-2AE1785726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E186-7409-4412-A4F1-109F3AAC2DC7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0113D-6E1E-4FA6-BD12-27F136483E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90FF-F9DA-4644-97D7-39E363D37235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30EBB-E842-4582-B720-C390CCE56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FE0E-69BA-4939-B983-7FE9CBE0A51A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D815-CD42-4623-820A-1B86DA4DAF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8711F-0E2C-40F3-8B58-817A3051348B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E293-E119-4377-8622-A0656DB9C9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11E3-FA93-4045-BCAD-2CF68677226F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9D76-20DF-449D-8BB3-B143DB6746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D672-B294-403A-B41F-29E1BA71AB25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F6A6-E39D-4760-9039-1C9706C17C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F94357-A744-468A-8469-136EA12C784C}" type="datetimeFigureOut">
              <a:rPr lang="zh-CN" altLang="en-US"/>
              <a:pPr>
                <a:defRPr/>
              </a:pPr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151EE7-EBB6-4A0E-BFA4-0D59419980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40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[ </a:t>
            </a:r>
            <a:r>
              <a:rPr lang="zh-CN" altLang="en-US" sz="40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总体认识</a:t>
            </a:r>
            <a:r>
              <a:rPr lang="en-US" altLang="zh-CN" sz="40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]  </a:t>
            </a:r>
            <a:r>
              <a:rPr lang="zh-CN" altLang="en-US" sz="40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儒家思想的演变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4213" y="1989138"/>
            <a:ext cx="716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b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           </a:t>
            </a:r>
            <a:endParaRPr lang="zh-CN" altLang="en-US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57200" y="1341438"/>
            <a:ext cx="868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u="sng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春秋战国</a:t>
            </a:r>
            <a:r>
              <a:rPr lang="zh-CN" altLang="en-US" sz="32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时期百家争鸣出现和儒家思想形成。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417513" y="25908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u="sng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汉代</a:t>
            </a:r>
            <a:r>
              <a:rPr lang="zh-CN" altLang="en-US" sz="32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经董仲舒改造后成为</a:t>
            </a: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正统思想</a:t>
            </a:r>
            <a:r>
              <a:rPr lang="zh-CN" altLang="en-US" sz="32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12750" y="3716338"/>
            <a:ext cx="8407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u="sng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宋明时期</a:t>
            </a:r>
            <a:r>
              <a:rPr lang="zh-CN" altLang="en-US" sz="32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融合儒释道而形成</a:t>
            </a: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理学</a:t>
            </a:r>
            <a:r>
              <a:rPr lang="zh-CN" altLang="en-US" sz="32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（新儒学）。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95288" y="5013325"/>
            <a:ext cx="8856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u="sng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明清之际</a:t>
            </a:r>
            <a:r>
              <a:rPr lang="zh-CN" altLang="en-US" sz="32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进步思想家批判地继承，儒学新发展。</a:t>
            </a: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914400" y="19812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BDB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buFont typeface="Arial" charset="0"/>
              <a:buNone/>
            </a:pPr>
            <a:endParaRPr lang="zh-CN" altLang="en-US" b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>
            <a:off x="900113" y="32131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ABE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buFont typeface="Arial" charset="0"/>
              <a:buNone/>
            </a:pPr>
            <a:endParaRPr lang="zh-CN" altLang="en-US" b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>
            <a:off x="900113" y="45085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BDB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buFont typeface="Arial" charset="0"/>
              <a:buNone/>
            </a:pPr>
            <a:endParaRPr lang="zh-CN" altLang="en-US" b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8815388" y="6569075"/>
            <a:ext cx="43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1000" b="0"/>
              <a:t>孔子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06" name="Group 22"/>
          <p:cNvGraphicFramePr>
            <a:graphicFrameLocks noGrp="1"/>
          </p:cNvGraphicFramePr>
          <p:nvPr/>
        </p:nvGraphicFramePr>
        <p:xfrm>
          <a:off x="107950" y="476250"/>
          <a:ext cx="8926513" cy="6072188"/>
        </p:xfrm>
        <a:graphic>
          <a:graphicData uri="http://schemas.openxmlformats.org/drawingml/2006/table">
            <a:tbl>
              <a:tblPr/>
              <a:tblGrid>
                <a:gridCol w="1281113"/>
                <a:gridCol w="76454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思想家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思想主张 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P42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C5"/>
                    </a:solidFill>
                  </a:tcPr>
                </a:tc>
              </a:tr>
              <a:tr h="172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李贽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①批判存天理灭人欲  ②理就在百姓的日常生活中  ③否定孔子的绝对权威  ④提出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“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绝假存真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”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的童心说 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⑤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男女平等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黄宗羲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①批判君主专制 ②君臣平等 ③限制君权④学校是决定是非的最高机构 ⑤工商皆本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顾炎武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①批判君主专制  ②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“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天下兴亡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,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匹夫有责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”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 ③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“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众治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”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  ④注重实学，经世致用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王夫之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①批判孤秦陋宋  ②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“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循天下之公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”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 ③提出尊重物质运动规律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5" descr="textimage3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60350"/>
            <a:ext cx="8820150" cy="62785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4857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100"/>
              </a:lnSpc>
            </a:pPr>
            <a:r>
              <a:rPr lang="zh-CN" altLang="en-US" sz="3200" b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一：明清思想的背景及明朝李贽</a:t>
            </a:r>
            <a:endParaRPr lang="en-US" altLang="zh-CN" sz="3200" b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" name="矩形 13"/>
          <p:cNvSpPr>
            <a:spLocks noChangeArrowheads="1"/>
          </p:cNvSpPr>
          <p:nvPr/>
        </p:nvSpPr>
        <p:spPr bwMode="auto">
          <a:xfrm>
            <a:off x="0" y="765175"/>
            <a:ext cx="9037638" cy="285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100"/>
              </a:lnSpc>
            </a:pP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  材料一：</a:t>
            </a:r>
            <a:r>
              <a:rPr lang="zh-CN" altLang="en-US" sz="3200" b="0">
                <a:latin typeface="Calibri" pitchFamily="34" charset="0"/>
              </a:rPr>
              <a:t>  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李贽还同样以不留情面的态度解剖自己，指责自己缺乏诚信：“志在温饱，而自谓伯夷叔齐；质本齐人，而自谓饱道饶德。”如果李贽在某种程度上表现了言行的一致，那么唯一合理的解释也只是他在追求个性与行动的自由，而不是叛离他衷心皈依的儒家宗旨。         </a:t>
            </a:r>
          </a:p>
          <a:p>
            <a:pPr algn="r">
              <a:lnSpc>
                <a:spcPts val="3100"/>
              </a:lnSpc>
            </a:pPr>
            <a:r>
              <a:rPr lang="en-US" altLang="zh-CN" sz="2400" b="0">
                <a:latin typeface="宋体" charset="-122"/>
              </a:rPr>
              <a:t>——</a:t>
            </a:r>
            <a:r>
              <a:rPr lang="zh-CN" altLang="en-US" sz="2400" b="0">
                <a:latin typeface="宋体" charset="-122"/>
              </a:rPr>
              <a:t>黄仁宇</a:t>
            </a:r>
            <a:r>
              <a:rPr lang="en-US" altLang="zh-CN" sz="2400" b="0">
                <a:latin typeface="宋体" charset="-122"/>
              </a:rPr>
              <a:t>《</a:t>
            </a:r>
            <a:r>
              <a:rPr lang="zh-CN" altLang="en-US" sz="2400" b="0">
                <a:latin typeface="宋体" charset="-122"/>
              </a:rPr>
              <a:t>万历十五年</a:t>
            </a:r>
            <a:r>
              <a:rPr lang="en-US" altLang="zh-CN" sz="2400" b="0">
                <a:latin typeface="宋体" charset="-122"/>
              </a:rPr>
              <a:t>》</a:t>
            </a:r>
          </a:p>
        </p:txBody>
      </p:sp>
      <p:sp>
        <p:nvSpPr>
          <p:cNvPr id="18435" name="矩形 16"/>
          <p:cNvSpPr>
            <a:spLocks noChangeArrowheads="1"/>
          </p:cNvSpPr>
          <p:nvPr/>
        </p:nvSpPr>
        <p:spPr bwMode="auto">
          <a:xfrm>
            <a:off x="0" y="4000500"/>
            <a:ext cx="9144000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0000"/>
              </a:spcBef>
            </a:pPr>
            <a:r>
              <a:rPr lang="zh-CN" altLang="en-US" sz="3200" b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①据材料和所学，指出李贽所追求和叛离的对象，由此指出明清思想的实质。</a:t>
            </a:r>
            <a:endParaRPr lang="en-US" altLang="zh-CN" sz="3200" b="0">
              <a:solidFill>
                <a:schemeClr val="hlink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40000"/>
              </a:spcBef>
            </a:pPr>
            <a:r>
              <a:rPr lang="zh-CN" altLang="zh-CN" sz="3200" b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②</a:t>
            </a:r>
            <a:r>
              <a:rPr lang="zh-CN" altLang="en-US" sz="3200" b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根据材料概括作者的观点并从政治、经济、思想三方面加以评析。</a:t>
            </a:r>
            <a:endParaRPr lang="en-US" altLang="zh-CN" sz="3200" b="0">
              <a:solidFill>
                <a:schemeClr val="hlink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0" y="3562350"/>
            <a:ext cx="9144000" cy="16668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①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观点：追求个性、自由和儒家根本宗旨，反对空洞教条的宋明理学</a:t>
            </a:r>
            <a:endParaRPr lang="en-US" altLang="zh-CN" sz="3200" b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3100"/>
              </a:lnSpc>
            </a:pP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实质：是对封建儒学的批判和继承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并非资产阶级民主思想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)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3584575"/>
            <a:ext cx="9144000" cy="25812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zh-CN" sz="2800" b="0">
                <a:latin typeface="黑体" pitchFamily="49" charset="-122"/>
                <a:ea typeface="黑体" pitchFamily="49" charset="-122"/>
              </a:rPr>
              <a:t>②</a:t>
            </a:r>
            <a:r>
              <a:rPr lang="zh-CN" altLang="en-US" sz="2800" b="0">
                <a:latin typeface="黑体" pitchFamily="49" charset="-122"/>
                <a:ea typeface="黑体" pitchFamily="49" charset="-122"/>
              </a:rPr>
              <a:t>观点：李贽矛盾的个性心态是明后期病态社会的反应</a:t>
            </a:r>
            <a:endParaRPr lang="en-US" altLang="zh-CN" sz="2800" b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2800"/>
              </a:lnSpc>
            </a:pPr>
            <a:r>
              <a:rPr lang="zh-CN" altLang="en-US" sz="2800" b="0">
                <a:latin typeface="黑体" pitchFamily="49" charset="-122"/>
                <a:ea typeface="黑体" pitchFamily="49" charset="-122"/>
              </a:rPr>
              <a:t>  评析：</a:t>
            </a:r>
          </a:p>
          <a:p>
            <a:pPr>
              <a:lnSpc>
                <a:spcPts val="2800"/>
              </a:lnSpc>
            </a:pPr>
            <a:r>
              <a:rPr lang="zh-CN" altLang="en-US" sz="2800" b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政治</a:t>
            </a:r>
            <a:r>
              <a:rPr lang="en-US" altLang="zh-CN" sz="2800" b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800" b="0">
                <a:latin typeface="黑体" pitchFamily="49" charset="-122"/>
                <a:ea typeface="黑体" pitchFamily="49" charset="-122"/>
              </a:rPr>
              <a:t>不断强化的专制制度压抑个性，八股取士埋没人才</a:t>
            </a:r>
          </a:p>
          <a:p>
            <a:pPr>
              <a:lnSpc>
                <a:spcPts val="2800"/>
              </a:lnSpc>
            </a:pPr>
            <a:r>
              <a:rPr lang="zh-CN" altLang="en-US" sz="2800" b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经济</a:t>
            </a:r>
            <a:r>
              <a:rPr lang="en-US" altLang="zh-CN" sz="2800" b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800" b="0">
                <a:latin typeface="黑体" pitchFamily="49" charset="-122"/>
                <a:ea typeface="黑体" pitchFamily="49" charset="-122"/>
              </a:rPr>
              <a:t>商品经济发展和资本主义萌芽冲击儒家伦理道德</a:t>
            </a:r>
          </a:p>
          <a:p>
            <a:pPr>
              <a:lnSpc>
                <a:spcPts val="2800"/>
              </a:lnSpc>
            </a:pPr>
            <a:r>
              <a:rPr lang="zh-CN" altLang="en-US" sz="2800" b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思想</a:t>
            </a:r>
            <a:r>
              <a:rPr lang="en-US" altLang="zh-CN" sz="2800" b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800" b="0">
                <a:latin typeface="黑体" pitchFamily="49" charset="-122"/>
                <a:ea typeface="黑体" pitchFamily="49" charset="-122"/>
              </a:rPr>
              <a:t>理学束缚个性</a:t>
            </a:r>
          </a:p>
          <a:p>
            <a:pPr>
              <a:lnSpc>
                <a:spcPts val="2800"/>
              </a:lnSpc>
            </a:pPr>
            <a:r>
              <a:rPr lang="zh-CN" altLang="en-US" sz="2800" b="0">
                <a:latin typeface="黑体" pitchFamily="49" charset="-122"/>
                <a:ea typeface="黑体" pitchFamily="49" charset="-122"/>
              </a:rPr>
              <a:t>     这表明封建社会正走向没落。因此李贽既反对理学权威又想维护儒家理想社会。</a:t>
            </a:r>
            <a:endParaRPr lang="en-US" altLang="zh-CN" sz="2800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8675688" y="6461125"/>
            <a:ext cx="668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000" b="0"/>
              <a:t>三大思想家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987675" y="2781300"/>
            <a:ext cx="56880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0" y="3141663"/>
            <a:ext cx="5795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17416" grpId="0" animBg="1"/>
      <p:bldP spid="174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5"/>
          <p:cNvSpPr txBox="1">
            <a:spLocks noChangeArrowheads="1"/>
          </p:cNvSpPr>
          <p:nvPr/>
        </p:nvSpPr>
        <p:spPr bwMode="auto">
          <a:xfrm>
            <a:off x="0" y="-26988"/>
            <a:ext cx="9144000" cy="511176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300"/>
              </a:lnSpc>
            </a:pPr>
            <a:r>
              <a:rPr lang="zh-CN" altLang="en-US" sz="3200" b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二：文明的传承与比较</a:t>
            </a:r>
            <a:endParaRPr lang="en-US" altLang="zh-CN" sz="3200" b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-36513" y="476250"/>
            <a:ext cx="9180513" cy="4152900"/>
          </a:xfrm>
          <a:prstGeom prst="rect">
            <a:avLst/>
          </a:prstGeom>
          <a:solidFill>
            <a:srgbClr val="F3F3F3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900"/>
              </a:lnSpc>
            </a:pP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材料一：“故我之出而仕也，为天下，非为君也；为民也，非为一姓也”。“古者以天下为主，君为客”，“为天下之大害者，君而已”，“夫治天下犹曳（拖拉）大木，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… …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君与臣，共曳木之人也。 臣之与君，名异而实同耶。”</a:t>
            </a:r>
            <a:endParaRPr lang="en-US" altLang="zh-CN" sz="3200" b="0">
              <a:latin typeface="黑体" pitchFamily="49" charset="-122"/>
              <a:ea typeface="黑体" pitchFamily="49" charset="-122"/>
            </a:endParaRPr>
          </a:p>
          <a:p>
            <a:pPr algn="r">
              <a:lnSpc>
                <a:spcPts val="2900"/>
              </a:lnSpc>
            </a:pP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 ——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黄宗羲</a:t>
            </a:r>
            <a:endParaRPr lang="en-US" altLang="zh-CN" sz="3200" b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2900"/>
              </a:lnSpc>
            </a:pP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材料二：绝对的权力将导致绝对的腐败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一切有权力的人都容易滥用权力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要防止滥用权力，就必须以权力制约权力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当立法权和行政权集中在同一个人之手，自由就不复存在。 </a:t>
            </a:r>
          </a:p>
          <a:p>
            <a:pPr algn="r">
              <a:lnSpc>
                <a:spcPts val="2900"/>
              </a:lnSpc>
            </a:pP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孟德斯鸠 </a:t>
            </a:r>
          </a:p>
        </p:txBody>
      </p:sp>
      <p:sp>
        <p:nvSpPr>
          <p:cNvPr id="19459" name="矩形 6"/>
          <p:cNvSpPr>
            <a:spLocks noChangeArrowheads="1"/>
          </p:cNvSpPr>
          <p:nvPr/>
        </p:nvSpPr>
        <p:spPr bwMode="auto">
          <a:xfrm>
            <a:off x="0" y="5013325"/>
            <a:ext cx="91805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①据材料一概括黄宗羲的思想中哪些“不脱儒家思想理路”，哪些又体现了“新见”？</a:t>
            </a:r>
            <a:endParaRPr lang="en-US" altLang="zh-CN" sz="3200" b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②据材料一、二，比较黄宗羲和孟德斯鸠的主张。</a:t>
            </a:r>
            <a:endParaRPr lang="en-US" altLang="zh-CN" sz="3200" b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92275" y="476250"/>
            <a:ext cx="7056438" cy="43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9" name="矩形 8"/>
          <p:cNvSpPr/>
          <p:nvPr/>
        </p:nvSpPr>
        <p:spPr>
          <a:xfrm>
            <a:off x="4643438" y="908050"/>
            <a:ext cx="4427537" cy="360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4427538" y="0"/>
            <a:ext cx="2160587" cy="476250"/>
          </a:xfrm>
          <a:prstGeom prst="wedgeRoundRectCallout">
            <a:avLst>
              <a:gd name="adj1" fmla="val -11866"/>
              <a:gd name="adj2" fmla="val 86667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民本思想</a:t>
            </a:r>
          </a:p>
        </p:txBody>
      </p:sp>
      <p:sp>
        <p:nvSpPr>
          <p:cNvPr id="11" name="圆角矩形标注 10"/>
          <p:cNvSpPr>
            <a:spLocks noChangeArrowheads="1"/>
          </p:cNvSpPr>
          <p:nvPr/>
        </p:nvSpPr>
        <p:spPr bwMode="auto">
          <a:xfrm>
            <a:off x="6588125" y="260350"/>
            <a:ext cx="1944688" cy="504825"/>
          </a:xfrm>
          <a:prstGeom prst="wedgeRoundRectCallout">
            <a:avLst>
              <a:gd name="adj1" fmla="val 31060"/>
              <a:gd name="adj2" fmla="val 116037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民贵君轻</a:t>
            </a:r>
          </a:p>
        </p:txBody>
      </p:sp>
      <p:sp>
        <p:nvSpPr>
          <p:cNvPr id="13" name="圆角矩形标注 12"/>
          <p:cNvSpPr>
            <a:spLocks noChangeArrowheads="1"/>
          </p:cNvSpPr>
          <p:nvPr/>
        </p:nvSpPr>
        <p:spPr bwMode="auto">
          <a:xfrm>
            <a:off x="6011863" y="2133600"/>
            <a:ext cx="2447925" cy="431800"/>
          </a:xfrm>
          <a:prstGeom prst="wedgeRoundRectCallout">
            <a:avLst>
              <a:gd name="adj1" fmla="val 9338"/>
              <a:gd name="adj2" fmla="val -87134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保留君主制</a:t>
            </a:r>
          </a:p>
        </p:txBody>
      </p:sp>
      <p:sp>
        <p:nvSpPr>
          <p:cNvPr id="15" name="矩形 14"/>
          <p:cNvSpPr/>
          <p:nvPr/>
        </p:nvSpPr>
        <p:spPr>
          <a:xfrm>
            <a:off x="1547813" y="2636838"/>
            <a:ext cx="5472112" cy="43338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6" name="矩形 15"/>
          <p:cNvSpPr/>
          <p:nvPr/>
        </p:nvSpPr>
        <p:spPr>
          <a:xfrm>
            <a:off x="4572000" y="3429000"/>
            <a:ext cx="3384550" cy="431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7" name="矩形 16"/>
          <p:cNvSpPr/>
          <p:nvPr/>
        </p:nvSpPr>
        <p:spPr>
          <a:xfrm>
            <a:off x="1331913" y="1268413"/>
            <a:ext cx="4968875" cy="36036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9" name="矩形 18"/>
          <p:cNvSpPr/>
          <p:nvPr/>
        </p:nvSpPr>
        <p:spPr>
          <a:xfrm>
            <a:off x="4643438" y="1628775"/>
            <a:ext cx="3816350" cy="36036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20" name="圆角矩形标注 19"/>
          <p:cNvSpPr>
            <a:spLocks noChangeArrowheads="1"/>
          </p:cNvSpPr>
          <p:nvPr/>
        </p:nvSpPr>
        <p:spPr bwMode="auto">
          <a:xfrm>
            <a:off x="684213" y="1989138"/>
            <a:ext cx="2806700" cy="504825"/>
          </a:xfrm>
          <a:prstGeom prst="wedgeRoundRectCallout">
            <a:avLst>
              <a:gd name="adj1" fmla="val 30032"/>
              <a:gd name="adj2" fmla="val 95597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批判君主专制</a:t>
            </a:r>
          </a:p>
        </p:txBody>
      </p:sp>
      <p:sp>
        <p:nvSpPr>
          <p:cNvPr id="21" name="圆角矩形标注 20"/>
          <p:cNvSpPr>
            <a:spLocks noChangeArrowheads="1"/>
          </p:cNvSpPr>
          <p:nvPr/>
        </p:nvSpPr>
        <p:spPr bwMode="auto">
          <a:xfrm>
            <a:off x="5364163" y="3933825"/>
            <a:ext cx="2663825" cy="574675"/>
          </a:xfrm>
          <a:prstGeom prst="wedgeRoundRectCallout">
            <a:avLst>
              <a:gd name="adj1" fmla="val -27889"/>
              <a:gd name="adj2" fmla="val -74310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提出限制君权</a:t>
            </a:r>
          </a:p>
        </p:txBody>
      </p:sp>
      <p:sp>
        <p:nvSpPr>
          <p:cNvPr id="2" name="圆角矩形标注 12"/>
          <p:cNvSpPr>
            <a:spLocks noChangeArrowheads="1"/>
          </p:cNvSpPr>
          <p:nvPr/>
        </p:nvSpPr>
        <p:spPr bwMode="auto">
          <a:xfrm>
            <a:off x="1476375" y="620713"/>
            <a:ext cx="2736850" cy="503237"/>
          </a:xfrm>
          <a:prstGeom prst="wedgeRoundRectCallout">
            <a:avLst>
              <a:gd name="adj1" fmla="val 16472"/>
              <a:gd name="adj2" fmla="val 91009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批判君主专制</a:t>
            </a: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8783638" y="6519863"/>
            <a:ext cx="4683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900" b="0"/>
              <a:t>中西对比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6"/>
          <p:cNvSpPr>
            <a:spLocks noChangeArrowheads="1"/>
          </p:cNvSpPr>
          <p:nvPr/>
        </p:nvSpPr>
        <p:spPr bwMode="auto">
          <a:xfrm>
            <a:off x="-36513" y="765175"/>
            <a:ext cx="8424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中国早期启蒙思想和西方启蒙运动的比较</a:t>
            </a:r>
            <a:endParaRPr lang="en-US" altLang="zh-CN" sz="3200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0" y="4941888"/>
            <a:ext cx="88201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300"/>
              </a:lnSpc>
            </a:pPr>
            <a:r>
              <a:rPr lang="zh-CN" altLang="en-US" sz="32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相同：</a:t>
            </a:r>
          </a:p>
          <a:p>
            <a:pPr>
              <a:lnSpc>
                <a:spcPts val="3300"/>
              </a:lnSpc>
            </a:pPr>
            <a:r>
              <a:rPr lang="zh-CN" altLang="en-US" sz="3200">
                <a:latin typeface="黑体" pitchFamily="49" charset="-122"/>
                <a:ea typeface="黑体" pitchFamily="49" charset="-122"/>
              </a:rPr>
              <a:t>    都是商品经济发展的产物；都批判君主专制，提出限制君权的主张；都推动思想解放和近代化进程</a:t>
            </a:r>
            <a:endParaRPr lang="en-US" altLang="zh-CN" sz="320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7" name="图片 16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41438"/>
            <a:ext cx="918051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 l="3668"/>
          <a:stretch>
            <a:fillRect/>
          </a:stretch>
        </p:blipFill>
        <p:spPr bwMode="auto">
          <a:xfrm>
            <a:off x="0" y="1412875"/>
            <a:ext cx="9144000" cy="33845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5111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300"/>
              </a:lnSpc>
            </a:pPr>
            <a:r>
              <a:rPr lang="zh-CN" altLang="en-US" sz="3200" b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二：文明的传承与比较</a:t>
            </a:r>
            <a:endParaRPr lang="en-US" altLang="zh-CN" sz="3200" b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4868863"/>
            <a:ext cx="9144000" cy="1989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0" y="3644900"/>
            <a:ext cx="504825" cy="576263"/>
          </a:xfrm>
          <a:prstGeom prst="star5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8783638" y="6656388"/>
            <a:ext cx="468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900" b="0"/>
              <a:t>对比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4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 l="3448" t="43092" b="7195"/>
          <a:stretch>
            <a:fillRect/>
          </a:stretch>
        </p:blipFill>
        <p:spPr bwMode="auto">
          <a:xfrm>
            <a:off x="0" y="1125538"/>
            <a:ext cx="88931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矩形 2"/>
          <p:cNvSpPr>
            <a:spLocks noChangeArrowheads="1"/>
          </p:cNvSpPr>
          <p:nvPr/>
        </p:nvSpPr>
        <p:spPr bwMode="auto">
          <a:xfrm>
            <a:off x="0" y="549275"/>
            <a:ext cx="576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明末清初三大思想家之比较：</a:t>
            </a:r>
            <a:endParaRPr lang="en-US" altLang="zh-CN" sz="3200" b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507" name="矩形 4"/>
          <p:cNvSpPr>
            <a:spLocks noChangeArrowheads="1"/>
          </p:cNvSpPr>
          <p:nvPr/>
        </p:nvSpPr>
        <p:spPr bwMode="auto">
          <a:xfrm>
            <a:off x="395288" y="6021388"/>
            <a:ext cx="6481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黑体" pitchFamily="49" charset="-122"/>
                <a:ea typeface="黑体" pitchFamily="49" charset="-122"/>
              </a:rPr>
              <a:t>根据材料概括三者的观点？</a:t>
            </a:r>
            <a:endParaRPr lang="en-US" altLang="zh-CN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00338" y="1844675"/>
            <a:ext cx="5400675" cy="358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8" name="矩形 7"/>
          <p:cNvSpPr/>
          <p:nvPr/>
        </p:nvSpPr>
        <p:spPr>
          <a:xfrm>
            <a:off x="6372225" y="2420938"/>
            <a:ext cx="2376488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9" name="矩形 8"/>
          <p:cNvSpPr/>
          <p:nvPr/>
        </p:nvSpPr>
        <p:spPr>
          <a:xfrm>
            <a:off x="2843213" y="2997200"/>
            <a:ext cx="2449512" cy="360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0" name="矩形 9"/>
          <p:cNvSpPr/>
          <p:nvPr/>
        </p:nvSpPr>
        <p:spPr>
          <a:xfrm>
            <a:off x="3995738" y="4149725"/>
            <a:ext cx="2663825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1" name="矩形 10"/>
          <p:cNvSpPr/>
          <p:nvPr/>
        </p:nvSpPr>
        <p:spPr>
          <a:xfrm>
            <a:off x="4859338" y="4724400"/>
            <a:ext cx="3889375" cy="43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2" name="矩形 11"/>
          <p:cNvSpPr/>
          <p:nvPr/>
        </p:nvSpPr>
        <p:spPr>
          <a:xfrm>
            <a:off x="0" y="5300663"/>
            <a:ext cx="1908175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3" name="圆角矩形标注 12"/>
          <p:cNvSpPr>
            <a:spLocks noChangeArrowheads="1"/>
          </p:cNvSpPr>
          <p:nvPr/>
        </p:nvSpPr>
        <p:spPr bwMode="auto">
          <a:xfrm>
            <a:off x="4932363" y="1125538"/>
            <a:ext cx="2879725" cy="503237"/>
          </a:xfrm>
          <a:prstGeom prst="wedgeRoundRectCallout">
            <a:avLst>
              <a:gd name="adj1" fmla="val -32856"/>
              <a:gd name="adj2" fmla="val 91954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20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反对盲从孔子</a:t>
            </a:r>
          </a:p>
        </p:txBody>
      </p:sp>
      <p:sp>
        <p:nvSpPr>
          <p:cNvPr id="14" name="圆角矩形标注 13"/>
          <p:cNvSpPr>
            <a:spLocks noChangeArrowheads="1"/>
          </p:cNvSpPr>
          <p:nvPr/>
        </p:nvSpPr>
        <p:spPr bwMode="auto">
          <a:xfrm>
            <a:off x="2843213" y="2205038"/>
            <a:ext cx="3095625" cy="504825"/>
          </a:xfrm>
          <a:prstGeom prst="wedgeRoundRectCallout">
            <a:avLst>
              <a:gd name="adj1" fmla="val 30718"/>
              <a:gd name="adj2" fmla="val 97171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200" b="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主张经世致用</a:t>
            </a:r>
          </a:p>
        </p:txBody>
      </p:sp>
      <p:sp>
        <p:nvSpPr>
          <p:cNvPr id="15" name="圆角矩形标注 14"/>
          <p:cNvSpPr>
            <a:spLocks noChangeArrowheads="1"/>
          </p:cNvSpPr>
          <p:nvPr/>
        </p:nvSpPr>
        <p:spPr bwMode="auto">
          <a:xfrm>
            <a:off x="2700338" y="3500438"/>
            <a:ext cx="3457575" cy="503237"/>
          </a:xfrm>
          <a:prstGeom prst="wedgeRoundRectCallout">
            <a:avLst>
              <a:gd name="adj1" fmla="val 11569"/>
              <a:gd name="adj2" fmla="val 77444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事物是变化发展的</a:t>
            </a:r>
          </a:p>
        </p:txBody>
      </p:sp>
      <p:sp>
        <p:nvSpPr>
          <p:cNvPr id="16" name="圆角矩形标注 15"/>
          <p:cNvSpPr>
            <a:spLocks noChangeArrowheads="1"/>
          </p:cNvSpPr>
          <p:nvPr/>
        </p:nvSpPr>
        <p:spPr bwMode="auto">
          <a:xfrm>
            <a:off x="4140200" y="5300663"/>
            <a:ext cx="4537075" cy="792162"/>
          </a:xfrm>
          <a:prstGeom prst="wedgeRoundRectCallout">
            <a:avLst>
              <a:gd name="adj1" fmla="val 16727"/>
              <a:gd name="adj2" fmla="val -92486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 b="0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提出尊重物质运动规律的自然和社会史观</a:t>
            </a:r>
          </a:p>
        </p:txBody>
      </p:sp>
      <p:sp>
        <p:nvSpPr>
          <p:cNvPr id="21518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5111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300"/>
              </a:lnSpc>
            </a:pPr>
            <a:r>
              <a:rPr lang="zh-CN" altLang="en-US" sz="3200" b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二：文明的传承与比较</a:t>
            </a:r>
            <a:endParaRPr lang="en-US" altLang="zh-CN" sz="3200" b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8783638" y="6519863"/>
            <a:ext cx="4683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900" b="0"/>
              <a:t>对比归纳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0" y="1412875"/>
            <a:ext cx="8785225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）相同： ①政治上：反对君主专制独裁，主张限制君权。 ②经济上：重视手工业和商业，倡导“经世致用”。 ③学术思想上：批判地继承传统儒学，主张“经世致用”。 </a:t>
            </a:r>
            <a:endParaRPr lang="zh-CN" altLang="en-US" sz="1600"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3000"/>
              </a:lnSpc>
            </a:pPr>
            <a:endParaRPr lang="zh-CN" altLang="en-US" sz="2800"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）不同： ①黄宗羲：继承先秦民本思想，</a:t>
            </a:r>
            <a:r>
              <a:rPr lang="zh-CN" altLang="en-US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猛烈批判封建君主专制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工商皆本。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②顾炎武：天下兴亡、匹夫有责；特别倡导</a:t>
            </a:r>
            <a:r>
              <a:rPr lang="zh-CN" altLang="en-US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经世致用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。③王夫之：哲学贡献大，是中国</a:t>
            </a:r>
            <a:r>
              <a:rPr lang="zh-CN" altLang="en-US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古代唯物主义理论的集大成者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5111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300"/>
              </a:lnSpc>
            </a:pPr>
            <a:r>
              <a:rPr lang="zh-CN" altLang="en-US" sz="3200" b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二：文明的传承与比较</a:t>
            </a:r>
            <a:endParaRPr lang="en-US" altLang="zh-CN" sz="3200" b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531" name="矩形 2"/>
          <p:cNvSpPr>
            <a:spLocks noChangeArrowheads="1"/>
          </p:cNvSpPr>
          <p:nvPr/>
        </p:nvSpPr>
        <p:spPr bwMode="auto">
          <a:xfrm>
            <a:off x="0" y="549275"/>
            <a:ext cx="576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明末清初三大思想家之比较：</a:t>
            </a:r>
            <a:endParaRPr lang="en-US" altLang="zh-CN" sz="3200" b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2449" r="2852"/>
          <a:stretch>
            <a:fillRect/>
          </a:stretch>
        </p:blipFill>
        <p:spPr bwMode="auto">
          <a:xfrm>
            <a:off x="0" y="3213100"/>
            <a:ext cx="9144000" cy="309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0" y="5013325"/>
            <a:ext cx="504825" cy="576263"/>
          </a:xfrm>
          <a:prstGeom prst="star5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1108</Words>
  <Application>Microsoft Office PowerPoint</Application>
  <PresentationFormat>全屏显示(4:3)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宋体</vt:lpstr>
      <vt:lpstr>Calibri</vt:lpstr>
      <vt:lpstr>黑体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aru</cp:lastModifiedBy>
  <cp:revision>552</cp:revision>
  <dcterms:created xsi:type="dcterms:W3CDTF">2014-11-03T11:37:45Z</dcterms:created>
  <dcterms:modified xsi:type="dcterms:W3CDTF">2017-05-10T01:19:45Z</dcterms:modified>
</cp:coreProperties>
</file>