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14" r:id="rId3"/>
    <p:sldId id="453" r:id="rId4"/>
    <p:sldId id="454" r:id="rId5"/>
    <p:sldId id="456" r:id="rId6"/>
    <p:sldId id="457" r:id="rId7"/>
    <p:sldId id="458" r:id="rId8"/>
    <p:sldId id="466" r:id="rId9"/>
    <p:sldId id="467" r:id="rId10"/>
    <p:sldId id="468" r:id="rId11"/>
    <p:sldId id="469" r:id="rId12"/>
    <p:sldId id="470" r:id="rId13"/>
    <p:sldId id="471" r:id="rId14"/>
    <p:sldId id="472" r:id="rId15"/>
    <p:sldId id="432" r:id="rId16"/>
    <p:sldId id="434" r:id="rId17"/>
    <p:sldId id="479" r:id="rId18"/>
    <p:sldId id="435" r:id="rId19"/>
    <p:sldId id="436" r:id="rId20"/>
    <p:sldId id="424" r:id="rId21"/>
    <p:sldId id="441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CCECFF"/>
    <a:srgbClr val="FFCCCC"/>
    <a:srgbClr val="FFCC66"/>
    <a:srgbClr val="FFFFCC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/>
    <p:restoredTop sz="92278"/>
  </p:normalViewPr>
  <p:slideViewPr>
    <p:cSldViewPr showGuides="1">
      <p:cViewPr varScale="1">
        <p:scale>
          <a:sx n="66" d="100"/>
          <a:sy n="66" d="100"/>
        </p:scale>
        <p:origin x="-114" y="-192"/>
      </p:cViewPr>
      <p:guideLst>
        <p:guide orient="horz" pos="2160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z="14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z="14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z="14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z="14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z="14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z="14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z="14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z="14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z="14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z="14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z="14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35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5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5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  <p:sp>
        <p:nvSpPr>
          <p:cNvPr id="1352711" name="TextBox 1"/>
          <p:cNvSpPr txBox="1">
            <a:spLocks noChangeArrowheads="1"/>
          </p:cNvSpPr>
          <p:nvPr/>
        </p:nvSpPr>
        <p:spPr bwMode="auto">
          <a:xfrm>
            <a:off x="7681913" y="152400"/>
            <a:ext cx="9223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热点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7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7" name="TextBox 6"/>
          <p:cNvSpPr txBox="1"/>
          <p:nvPr/>
        </p:nvSpPr>
        <p:spPr>
          <a:xfrm>
            <a:off x="1528763" y="2276475"/>
            <a:ext cx="58610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/>
            <a:r>
              <a:rPr lang="en-US" altLang="zh-CN" sz="48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800" b="1" dirty="0">
                <a:latin typeface="Arial" panose="020B0604020202020204" pitchFamily="34" charset="0"/>
                <a:ea typeface="宋体" panose="02010600030101010101" pitchFamily="2" charset="-122"/>
              </a:rPr>
              <a:t>古今中外城市化进程</a:t>
            </a:r>
            <a:endParaRPr lang="en-US" altLang="zh-CN" sz="4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69633"/>
          <p:cNvSpPr>
            <a:spLocks noGrp="1"/>
          </p:cNvSpPr>
          <p:nvPr>
            <p:ph type="title"/>
          </p:nvPr>
        </p:nvSpPr>
        <p:spPr>
          <a:xfrm>
            <a:off x="3276600" y="0"/>
            <a:ext cx="8229600" cy="1143000"/>
          </a:xfrm>
          <a:ln/>
        </p:spPr>
        <p:txBody>
          <a:bodyPr anchor="ctr"/>
          <a:p>
            <a:pPr lvl="0"/>
            <a:r>
              <a:rPr lang="zh-CN" altLang="en-US" dirty="0">
                <a:ea typeface="宋体" panose="02010600030101010101" pitchFamily="2" charset="-122"/>
              </a:rPr>
              <a:t>北宋东京城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6626" name="内容占位符 69634"/>
          <p:cNvPicPr>
            <a:picLocks noGrp="1" noChangeAspect="1"/>
          </p:cNvPicPr>
          <p:nvPr>
            <p:ph sz="half"/>
          </p:nvPr>
        </p:nvPicPr>
        <p:blipFill>
          <a:blip r:embed="rId1">
            <a:lum bright="-11990" contrast="17998"/>
          </a:blip>
          <a:stretch>
            <a:fillRect/>
          </a:stretch>
        </p:blipFill>
        <p:spPr>
          <a:xfrm>
            <a:off x="-79375" y="0"/>
            <a:ext cx="6091238" cy="68580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pic>
        <p:nvPicPr>
          <p:cNvPr id="26627" name="内容占位符 69635"/>
          <p:cNvPicPr>
            <a:picLocks noGrp="1" noChangeAspect="1"/>
          </p:cNvPicPr>
          <p:nvPr>
            <p:ph sz="half"/>
          </p:nvPr>
        </p:nvPicPr>
        <p:blipFill>
          <a:blip r:embed="rId2"/>
          <a:stretch>
            <a:fillRect/>
          </a:stretch>
        </p:blipFill>
        <p:spPr>
          <a:xfrm>
            <a:off x="6011863" y="1341438"/>
            <a:ext cx="3514725" cy="452596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26628" name="文本框 69636"/>
          <p:cNvSpPr txBox="1"/>
          <p:nvPr/>
        </p:nvSpPr>
        <p:spPr>
          <a:xfrm>
            <a:off x="5753100" y="6148388"/>
            <a:ext cx="1700213" cy="488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清明上河图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70657"/>
          <p:cNvSpPr>
            <a:spLocks noGrp="1"/>
          </p:cNvSpPr>
          <p:nvPr>
            <p:ph type="title"/>
          </p:nvPr>
        </p:nvSpPr>
        <p:spPr>
          <a:xfrm>
            <a:off x="-180975" y="0"/>
            <a:ext cx="8229600" cy="1143000"/>
          </a:xfrm>
          <a:ln/>
        </p:spPr>
        <p:txBody>
          <a:bodyPr anchor="ctr"/>
          <a:p>
            <a:pPr lvl="0" algn="l"/>
            <a:r>
              <a:rPr lang="zh-CN" altLang="en-US" b="1" dirty="0">
                <a:solidFill>
                  <a:srgbClr val="FF3300"/>
                </a:solidFill>
                <a:ea typeface="宋体" panose="02010600030101010101" pitchFamily="2" charset="-122"/>
              </a:rPr>
              <a:t>一、中国古代城市的发展</a:t>
            </a:r>
            <a:endParaRPr lang="zh-CN" altLang="en-US" b="1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p:sp>
        <p:nvSpPr>
          <p:cNvPr id="27650" name="文本占位符 70658"/>
          <p:cNvSpPr>
            <a:spLocks noGrp="1"/>
          </p:cNvSpPr>
          <p:nvPr>
            <p:ph type="body" sz="half"/>
          </p:nvPr>
        </p:nvSpPr>
        <p:spPr>
          <a:xfrm>
            <a:off x="0" y="765175"/>
            <a:ext cx="5219700" cy="5929313"/>
          </a:xfrm>
          <a:ln/>
        </p:spPr>
        <p:txBody>
          <a:bodyPr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1、宋代以前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2、宋代及宋以后（必修2-p13）</a:t>
            </a:r>
            <a:r>
              <a:rPr lang="zh-CN" altLang="en-US" sz="4000" b="1" dirty="0">
                <a:latin typeface="黑体" panose="02010600030101010101" pitchFamily="2" charset="-122"/>
                <a:ea typeface="黑体" panose="02010600030101010101" pitchFamily="2" charset="-122"/>
              </a:rPr>
              <a:t>宋：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1" indent="-28575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明清：①明清北京城布局突出皇权（城三重、中轴线）。②北京南京是全国性商贸城市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1" indent="-28575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体现君主专制的加强，商品经济的发展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7651" name="内容占位符 70659"/>
          <p:cNvPicPr>
            <a:picLocks noGrp="1" noChangeAspect="1"/>
          </p:cNvPicPr>
          <p:nvPr>
            <p:ph sz="half"/>
          </p:nvPr>
        </p:nvPicPr>
        <p:blipFill>
          <a:blip r:embed="rId1"/>
          <a:stretch>
            <a:fillRect/>
          </a:stretch>
        </p:blipFill>
        <p:spPr>
          <a:xfrm>
            <a:off x="5435600" y="333375"/>
            <a:ext cx="3594100" cy="642143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716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pPr lvl="0"/>
            <a:r>
              <a:rPr lang="zh-CN" altLang="en-US" dirty="0">
                <a:solidFill>
                  <a:srgbClr val="FF3300"/>
                </a:solidFill>
                <a:ea typeface="宋体" panose="02010600030101010101" pitchFamily="2" charset="-122"/>
              </a:rPr>
              <a:t>中国古代城市兴起和繁荣的原因</a:t>
            </a:r>
            <a:endParaRPr lang="zh-CN" altLang="en-US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p:sp>
        <p:nvSpPr>
          <p:cNvPr id="28674" name="文本占位符 71682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p>
            <a:pPr lvl="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政治制度（如分封制）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商业发展，交通便利（丝绸之路、大运河）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经济重心南移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标题 72705"/>
          <p:cNvSpPr>
            <a:spLocks noGrp="1"/>
          </p:cNvSpPr>
          <p:nvPr>
            <p:ph type="title"/>
          </p:nvPr>
        </p:nvSpPr>
        <p:spPr>
          <a:xfrm>
            <a:off x="-828675" y="-242887"/>
            <a:ext cx="8229600" cy="1143000"/>
          </a:xfrm>
          <a:ln/>
        </p:spPr>
        <p:txBody>
          <a:bodyPr anchor="ctr"/>
          <a:p>
            <a:pPr lvl="0"/>
            <a:r>
              <a:rPr lang="zh-CN" altLang="en-US" sz="3200" b="1" dirty="0">
                <a:solidFill>
                  <a:srgbClr val="FF3300"/>
                </a:solidFill>
                <a:ea typeface="宋体" panose="02010600030101010101" pitchFamily="2" charset="-122"/>
              </a:rPr>
              <a:t>中国古代城市发展特点与规律</a:t>
            </a:r>
            <a:endParaRPr lang="zh-CN" altLang="en-US" sz="3200" b="1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p:sp>
        <p:nvSpPr>
          <p:cNvPr id="29698" name="文本占位符 72706"/>
          <p:cNvSpPr>
            <a:spLocks noGrp="1"/>
          </p:cNvSpPr>
          <p:nvPr>
            <p:ph type="body"/>
          </p:nvPr>
        </p:nvSpPr>
        <p:spPr>
          <a:xfrm>
            <a:off x="0" y="620713"/>
            <a:ext cx="8893175" cy="5976937"/>
          </a:xfrm>
          <a:ln/>
        </p:spPr>
        <p:txBody>
          <a:bodyPr anchor="t"/>
          <a:p>
            <a:pPr lvl="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1、中国古代都城主要是政治中心，封建社会中，皇权至上反映在城市布局中。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2、随着商业的发展，各地贸易的频繁，城市布局打破市坊界限，出现开放式街道规划（北宋东京）。城市的经济职能日益突出，逐渐出现专业化城市。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3、明朝中后期，江南一些城市出现资本主义萌芽。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/>
            <a:r>
              <a:rPr lang="zh-CN" altLang="en-US" sz="2800" b="1" dirty="0">
                <a:latin typeface="黑体" panose="02010600030101010101" pitchFamily="2" charset="-122"/>
                <a:ea typeface="黑体" panose="02010600030101010101" pitchFamily="2" charset="-122"/>
              </a:rPr>
              <a:t>4、随着商品经济发展，市民的生活和价值观念发生变化。（与市民相关的思想、文学、艺术）</a:t>
            </a:r>
            <a:endParaRPr lang="zh-CN" altLang="en-US" sz="2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Box 8"/>
          <p:cNvSpPr txBox="1"/>
          <p:nvPr/>
        </p:nvSpPr>
        <p:spPr>
          <a:xfrm>
            <a:off x="179388" y="44450"/>
            <a:ext cx="8496300" cy="66751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二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中国近代城市发展：</a:t>
            </a:r>
            <a:endParaRPr lang="zh-CN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）近代城市发展的原因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外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国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本主义的侵略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自然经济解体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，最早农民和手工业者破产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民族资本主义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产生发展；近代工商业的发展；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交通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优越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便利。</a:t>
            </a:r>
            <a:endParaRPr lang="zh-CN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）近代城市发展的表现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主要集</a:t>
            </a:r>
            <a:r>
              <a:rPr lang="zh-CN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东南沿海地区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为主，通商口岸增加，内地城市发展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缓慢</a:t>
            </a:r>
            <a:endParaRPr lang="zh-CN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）近代城市生活的变迁趋向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物质生活近代化，丰富多彩，政治生活和社会习俗方面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民主、平等、自由、科学观念深入百姓生活。</a:t>
            </a:r>
            <a:endParaRPr lang="zh-CN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2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charRg st="12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83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charRg st="83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25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charRg st="125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TextBox 8"/>
          <p:cNvSpPr txBox="1"/>
          <p:nvPr/>
        </p:nvSpPr>
        <p:spPr>
          <a:xfrm>
            <a:off x="179388" y="44450"/>
            <a:ext cx="8713787" cy="6740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．现代中国城市发展：</a:t>
            </a:r>
            <a:endParaRPr lang="zh-CN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）新中国成立初期：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一五计划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实施，促进城市化发展</a:t>
            </a:r>
            <a:endParaRPr lang="zh-CN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）全面建设社会主义时期：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大跃进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期间，促进城市化发展，大跃进后，阻碍城市化发展。</a:t>
            </a:r>
            <a:endParaRPr lang="zh-CN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）社会主义现代化建设新时期：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改革开放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促进城市化，农村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家庭联产承包责任制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实行，解放生产力，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乡镇企业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的发展促进了小城镇的发展。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国有企业的改革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促进了大城市的发展，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对外开放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促进了沿海地区和内陆城市的发展。</a:t>
            </a:r>
            <a:endParaRPr lang="zh-CN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文本占位符 79874"/>
          <p:cNvSpPr>
            <a:spLocks noGrp="1"/>
          </p:cNvSpPr>
          <p:nvPr>
            <p:ph type="body"/>
          </p:nvPr>
        </p:nvSpPr>
        <p:spPr>
          <a:xfrm>
            <a:off x="214313" y="844550"/>
            <a:ext cx="8713787" cy="4895850"/>
          </a:xfrm>
          <a:ln/>
        </p:spPr>
        <p:txBody>
          <a:bodyPr anchor="t"/>
          <a:p>
            <a:pPr lvl="0"/>
            <a:r>
              <a:rPr lang="zh-CN" altLang="en-US" sz="2800" b="1" dirty="0">
                <a:solidFill>
                  <a:srgbClr val="FF3300"/>
                </a:solidFill>
                <a:ea typeface="宋体" panose="02010600030101010101" pitchFamily="2" charset="-122"/>
              </a:rPr>
              <a:t>中国现代的城市化进程</a:t>
            </a:r>
            <a:endParaRPr lang="zh-CN" altLang="en-US" sz="2800" b="1" dirty="0">
              <a:solidFill>
                <a:srgbClr val="FF3300"/>
              </a:solidFill>
              <a:ea typeface="宋体" panose="02010600030101010101" pitchFamily="2" charset="-122"/>
            </a:endParaRPr>
          </a:p>
          <a:p>
            <a:pPr lvl="1" indent="-285750"/>
            <a:r>
              <a:rPr lang="zh-CN" altLang="en-US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50年代前期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优先发展工业，为社会主义工业化奠定初步基础，初步推动了我国城市化进程。50年代后期“大跃进”导致高速城镇化，使工业化和城市化脱离农业超常发展，带来不利因素。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1" indent="-285750"/>
            <a:r>
              <a:rPr lang="zh-CN" altLang="en-US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60年代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调整经济，70年代前期文革的影响，使城市化进程放缓。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1" indent="-285750"/>
            <a:r>
              <a:rPr lang="zh-CN" altLang="en-US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改革开放之初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，农村体制改革，非农产业比重提高，推动城市化进程。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1" indent="-285750"/>
            <a:r>
              <a:rPr lang="zh-CN" altLang="en-US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80年代中期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以后，城市经济体制改革，推动一些城市对外开放，城市经济活力增长，城市化稳步发展。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9388" y="184150"/>
            <a:ext cx="8677275" cy="5908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268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二、西方城市发展</a:t>
            </a:r>
            <a:endParaRPr kumimoji="0" lang="zh-CN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、西方古代城市：雅典的工商业的发展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、西方近代城市发展：主要是近代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工业革命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后城市生活的变化和资本主义经济的发展。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世纪晚期，通过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圈地运动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，英国农民离开土地，进入城市，成为自由的雇佣工人，农业生产的商品化，推动了城市的发展。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1"/>
          <p:cNvSpPr/>
          <p:nvPr/>
        </p:nvSpPr>
        <p:spPr>
          <a:xfrm>
            <a:off x="215900" y="244475"/>
            <a:ext cx="8677275" cy="5632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indent="266700" eaLnBrk="0" hangingPunct="0"/>
            <a:r>
              <a:rPr lang="zh-CN" altLang="en-US" sz="3600" b="1" dirty="0">
                <a:latin typeface="宋体" panose="02010600030101010101" pitchFamily="2" charset="-122"/>
                <a:ea typeface="Times New Roman" panose="02020603050405020304" pitchFamily="18" charset="0"/>
              </a:rPr>
              <a:t>（</a:t>
            </a:r>
            <a:r>
              <a:rPr lang="en-US" altLang="zh-CN" sz="3600" b="1">
                <a:latin typeface="宋体" panose="02010600030101010101" pitchFamily="2" charset="-122"/>
                <a:ea typeface="Times New Roman" panose="02020603050405020304" pitchFamily="18" charset="0"/>
              </a:rPr>
              <a:t>2</a:t>
            </a:r>
            <a:r>
              <a:rPr lang="zh-CN" altLang="en-US" sz="3600" b="1" dirty="0">
                <a:latin typeface="宋体" panose="02010600030101010101" pitchFamily="2" charset="-122"/>
                <a:ea typeface="Times New Roman" panose="02020603050405020304" pitchFamily="18" charset="0"/>
              </a:rPr>
              <a:t>）</a:t>
            </a:r>
            <a:r>
              <a:rPr lang="en-US" altLang="zh-CN" sz="3600" b="1">
                <a:latin typeface="宋体" panose="02010600030101010101" pitchFamily="2" charset="-122"/>
                <a:ea typeface="Times New Roman" panose="02020603050405020304" pitchFamily="18" charset="0"/>
              </a:rPr>
              <a:t>18</a:t>
            </a:r>
            <a:r>
              <a:rPr lang="zh-CN" altLang="en-US" sz="3600" b="1" dirty="0">
                <a:latin typeface="宋体" panose="02010600030101010101" pitchFamily="2" charset="-122"/>
                <a:ea typeface="Times New Roman" panose="02020603050405020304" pitchFamily="18" charset="0"/>
              </a:rPr>
              <a:t>世纪到</a:t>
            </a:r>
            <a:r>
              <a:rPr lang="en-US" altLang="zh-CN" sz="3600" b="1">
                <a:latin typeface="宋体" panose="02010600030101010101" pitchFamily="2" charset="-122"/>
                <a:ea typeface="Times New Roman" panose="02020603050405020304" pitchFamily="18" charset="0"/>
              </a:rPr>
              <a:t>19</a:t>
            </a:r>
            <a:r>
              <a:rPr lang="zh-CN" altLang="en-US" sz="3600" b="1" dirty="0">
                <a:latin typeface="宋体" panose="02010600030101010101" pitchFamily="2" charset="-122"/>
                <a:ea typeface="Times New Roman" panose="02020603050405020304" pitchFamily="18" charset="0"/>
              </a:rPr>
              <a:t>世纪初期，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工业革命</a:t>
            </a:r>
            <a:r>
              <a:rPr lang="zh-CN" altLang="en-US" sz="3600" b="1" dirty="0">
                <a:latin typeface="宋体" panose="02010600030101010101" pitchFamily="2" charset="-122"/>
                <a:ea typeface="Times New Roman" panose="02020603050405020304" pitchFamily="18" charset="0"/>
              </a:rPr>
              <a:t>在英国展开，特别是蒸汽动力的产生，推动工业革命的进程，新兴城市产生，城市化进程加快。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266700" eaLnBrk="0" hangingPunct="0"/>
            <a:r>
              <a:rPr lang="zh-CN" altLang="en-US" sz="3600" b="1" dirty="0">
                <a:latin typeface="宋体" panose="02010600030101010101" pitchFamily="2" charset="-122"/>
                <a:ea typeface="Times New Roman" panose="02020603050405020304" pitchFamily="18" charset="0"/>
              </a:rPr>
              <a:t>（</a:t>
            </a:r>
            <a:r>
              <a:rPr lang="en-US" altLang="zh-CN" sz="3600" b="1">
                <a:latin typeface="宋体" panose="02010600030101010101" pitchFamily="2" charset="-122"/>
                <a:ea typeface="Times New Roman" panose="02020603050405020304" pitchFamily="18" charset="0"/>
              </a:rPr>
              <a:t>3</a:t>
            </a:r>
            <a:r>
              <a:rPr lang="zh-CN" altLang="en-US" sz="3600" b="1" dirty="0">
                <a:latin typeface="宋体" panose="02010600030101010101" pitchFamily="2" charset="-122"/>
                <a:ea typeface="Times New Roman" panose="02020603050405020304" pitchFamily="18" charset="0"/>
              </a:rPr>
              <a:t>）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政府政策</a:t>
            </a:r>
            <a:r>
              <a:rPr lang="zh-CN" altLang="en-US" sz="3600" b="1" dirty="0">
                <a:latin typeface="宋体" panose="02010600030101010101" pitchFamily="2" charset="-122"/>
                <a:ea typeface="Times New Roman" panose="02020603050405020304" pitchFamily="18" charset="0"/>
              </a:rPr>
              <a:t>和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外来移民</a:t>
            </a:r>
            <a:r>
              <a:rPr lang="zh-CN" altLang="en-US" sz="3600" b="1" dirty="0">
                <a:latin typeface="宋体" panose="02010600030101010101" pitchFamily="2" charset="-122"/>
                <a:ea typeface="Times New Roman" panose="02020603050405020304" pitchFamily="18" charset="0"/>
              </a:rPr>
              <a:t>也推动城市化加快。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266700" eaLnBrk="0" hangingPunct="0"/>
            <a:r>
              <a:rPr lang="zh-CN" altLang="en-US" sz="3600" b="1" dirty="0">
                <a:latin typeface="宋体" panose="02010600030101010101" pitchFamily="2" charset="-122"/>
                <a:ea typeface="Times New Roman" panose="02020603050405020304" pitchFamily="18" charset="0"/>
              </a:rPr>
              <a:t>（</a:t>
            </a:r>
            <a:r>
              <a:rPr lang="en-US" altLang="zh-CN" sz="3600" b="1">
                <a:latin typeface="宋体" panose="02010600030101010101" pitchFamily="2" charset="-122"/>
                <a:ea typeface="Times New Roman" panose="02020603050405020304" pitchFamily="18" charset="0"/>
              </a:rPr>
              <a:t>4</a:t>
            </a:r>
            <a:r>
              <a:rPr lang="zh-CN" altLang="en-US" sz="3600" b="1" dirty="0">
                <a:latin typeface="宋体" panose="02010600030101010101" pitchFamily="2" charset="-122"/>
                <a:ea typeface="Times New Roman" panose="02020603050405020304" pitchFamily="18" charset="0"/>
              </a:rPr>
              <a:t>）城市化的负面影响：</a:t>
            </a:r>
            <a:endParaRPr lang="en-US" altLang="zh-CN" sz="3600" b="1">
              <a:latin typeface="宋体" panose="02010600030101010101" pitchFamily="2" charset="-122"/>
              <a:ea typeface="Times New Roman" panose="02020603050405020304" pitchFamily="18" charset="0"/>
            </a:endParaRPr>
          </a:p>
          <a:p>
            <a:pPr lvl="0" indent="266700" eaLnBrk="0" hangingPunct="0"/>
            <a:r>
              <a:rPr lang="en-US" altLang="zh-CN" sz="3600" b="1">
                <a:latin typeface="宋体" panose="02010600030101010101" pitchFamily="2" charset="-122"/>
                <a:ea typeface="Times New Roman" panose="02020603050405020304" pitchFamily="18" charset="0"/>
              </a:rPr>
              <a:t>   </a:t>
            </a:r>
            <a:r>
              <a:rPr lang="zh-CN" altLang="en-US" sz="3600" b="1" dirty="0">
                <a:latin typeface="宋体" panose="02010600030101010101" pitchFamily="2" charset="-122"/>
                <a:ea typeface="Times New Roman" panose="02020603050405020304" pitchFamily="18" charset="0"/>
              </a:rPr>
              <a:t>城市人口拥挤；疾病和瘟疫流行；城市交通拥挤；住房紧张；贫富分化严重；环境污染；犯罪率上升。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97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charRg st="97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Rectangle 1"/>
          <p:cNvSpPr/>
          <p:nvPr/>
        </p:nvSpPr>
        <p:spPr>
          <a:xfrm>
            <a:off x="107950" y="44450"/>
            <a:ext cx="8891588" cy="67405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/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、（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分）城市是文明的载体，是文明的产物。请根据材料，结合所学知识，在下列问题的指引下，进行深入探究中外城市化进程。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材料一：从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世纪下半叶，到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世纪中叶，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我国城市化的发展十分不均衡，有些地区，比如上海，城市迅速扩张，另一些地区则完全处在工业化的进程之外。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问题：（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）分析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世纪下半叶到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世纪中叶，我国城市化发展不均衡的主要原因，简述城市化发展缓慢对民主革命产生的主要影响。（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分）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925" y="0"/>
            <a:ext cx="8929688" cy="5078413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不均衡的主要原因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b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沿海城市化发展较快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外国资本主义入侵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通商口岸的开放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自然经济的解体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商品经济的发展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③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中国民族工业的发展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包括官僚企业、民族资本主义企业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工业化、近代化的努力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④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交通便利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文化较发达。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分。每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任答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点即可得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其他符合史实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言之成理的答案也酌情给分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5324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pPr lvl="0"/>
            <a:r>
              <a:rPr lang="zh-CN" altLang="en-US" dirty="0">
                <a:ea typeface="宋体" panose="02010600030101010101" pitchFamily="2" charset="-122"/>
              </a:rPr>
              <a:t>专题概述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5362" name="文本占位符 53250"/>
          <p:cNvSpPr>
            <a:spLocks noGrp="1"/>
          </p:cNvSpPr>
          <p:nvPr>
            <p:ph type="body"/>
          </p:nvPr>
        </p:nvSpPr>
        <p:spPr>
          <a:xfrm>
            <a:off x="179388" y="1557338"/>
            <a:ext cx="8507412" cy="4568825"/>
          </a:xfrm>
          <a:ln/>
        </p:spPr>
        <p:txBody>
          <a:bodyPr anchor="t"/>
          <a:p>
            <a:pPr lvl="0"/>
            <a:r>
              <a:rPr lang="zh-CN" altLang="en-US" sz="40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定义：</a:t>
            </a:r>
            <a:endParaRPr lang="zh-CN" altLang="en-US" sz="4000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【城市】：一种主要由从事非农业人口组成的、规模较大的区域社会共同体。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【城市化】：亦称“都市化”，通常伴随人口集中，农村地区不断转化为城市地区的</a:t>
            </a:r>
            <a:r>
              <a:rPr lang="zh-CN" altLang="en-US" sz="40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过程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buNone/>
            </a:pP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4925" y="0"/>
            <a:ext cx="8929688" cy="2862263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内地城市化发展缓慢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军阀割据或战争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自然经济解体缓慢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工业化程度很低。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分。任答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点即可得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其他符合史实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言之成理的答案也酌情给分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925" y="2781300"/>
            <a:ext cx="8929688" cy="3970338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影响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城市化发展整体慢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影响资本主义的充分发展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是导致资产阶级民主革命失败的主要原因之一。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采点和采意给分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城市无产阶级队伍不够强大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中国新民主主义革命走以农村包围城市的道路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最后获得成功。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采点和采意给分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占位符 54274"/>
          <p:cNvSpPr>
            <a:spLocks noGrp="1"/>
          </p:cNvSpPr>
          <p:nvPr>
            <p:ph type="body"/>
          </p:nvPr>
        </p:nvSpPr>
        <p:spPr>
          <a:xfrm>
            <a:off x="250825" y="260350"/>
            <a:ext cx="8893175" cy="6434138"/>
          </a:xfrm>
          <a:ln/>
        </p:spPr>
        <p:txBody>
          <a:bodyPr wrap="square" anchor="t">
            <a:spAutoFit/>
          </a:bodyPr>
          <a:p>
            <a:pPr lvl="0"/>
            <a:r>
              <a:rPr lang="zh-CN" altLang="en-US" sz="4000" b="1" dirty="0">
                <a:solidFill>
                  <a:srgbClr val="800080"/>
                </a:solidFill>
                <a:ea typeface="华文新魏" panose="02010800040101010101" pitchFamily="2" charset="-122"/>
              </a:rPr>
              <a:t>城市化的三个主要标志：</a:t>
            </a:r>
            <a:endParaRPr lang="zh-CN" altLang="en-US" sz="4000" b="1" dirty="0">
              <a:solidFill>
                <a:srgbClr val="800080"/>
              </a:solidFill>
              <a:ea typeface="华文新魏" panose="02010800040101010101" pitchFamily="2" charset="-122"/>
            </a:endParaRPr>
          </a:p>
          <a:p>
            <a:pPr lvl="0">
              <a:buNone/>
            </a:pPr>
            <a:r>
              <a:rPr lang="zh-CN" altLang="en-US" sz="4000" b="1" dirty="0">
                <a:ea typeface="宋体" panose="02010600030101010101" pitchFamily="2" charset="-122"/>
              </a:rPr>
              <a:t>        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4000" b="1" dirty="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城市人口增加</a:t>
            </a:r>
            <a:endParaRPr lang="zh-CN" altLang="en-US" sz="4000" b="1" dirty="0">
              <a:solidFill>
                <a:srgbClr val="0066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buNone/>
            </a:pPr>
            <a:r>
              <a:rPr lang="zh-CN" altLang="en-US" sz="4000" b="1" dirty="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城市人口在总人口中的比重上升</a:t>
            </a:r>
            <a:endParaRPr lang="zh-CN" altLang="en-US" sz="4000" b="1" dirty="0">
              <a:solidFill>
                <a:srgbClr val="0066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buNone/>
            </a:pPr>
            <a:r>
              <a:rPr lang="zh-CN" altLang="en-US" sz="4000" b="1" dirty="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城市用地规模扩大</a:t>
            </a:r>
            <a:endParaRPr lang="zh-CN" altLang="en-US" sz="4000" b="1" dirty="0">
              <a:solidFill>
                <a:srgbClr val="0066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城市化的实质：消灭城乡差别，实现社会转型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城市化的条件：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 indent="-285750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①工业化是城市化的基本动力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 indent="-285750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②农业生产工业化是城市化的前提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5632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143000"/>
          </a:xfrm>
          <a:ln/>
        </p:spPr>
        <p:txBody>
          <a:bodyPr anchor="ctr"/>
          <a:p>
            <a:pPr lvl="0"/>
            <a:r>
              <a:rPr lang="zh-CN" altLang="en-US" dirty="0">
                <a:ea typeface="宋体" panose="02010600030101010101" pitchFamily="2" charset="-122"/>
              </a:rPr>
              <a:t>知识梳理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0482" name="文本占位符 56322"/>
          <p:cNvSpPr>
            <a:spLocks noGrp="1"/>
          </p:cNvSpPr>
          <p:nvPr>
            <p:ph type="body"/>
          </p:nvPr>
        </p:nvSpPr>
        <p:spPr>
          <a:xfrm>
            <a:off x="458788" y="1123950"/>
            <a:ext cx="8218487" cy="5186363"/>
          </a:xfrm>
          <a:ln/>
        </p:spPr>
        <p:txBody>
          <a:bodyPr anchor="t"/>
          <a:p>
            <a:pPr lvl="0"/>
            <a:r>
              <a:rPr lang="zh-CN" altLang="en-US" b="1" dirty="0">
                <a:ea typeface="黑体" panose="02010600030101010101" pitchFamily="2" charset="-122"/>
              </a:rPr>
              <a:t>一、中国古代的城市</a:t>
            </a:r>
            <a:endParaRPr lang="zh-CN" altLang="en-US" b="1" dirty="0">
              <a:ea typeface="黑体" panose="02010600030101010101" pitchFamily="2" charset="-122"/>
            </a:endParaRPr>
          </a:p>
          <a:p>
            <a:pPr lvl="1" indent="-285750">
              <a:buNone/>
            </a:pPr>
            <a:r>
              <a:rPr lang="en-US" altLang="zh-CN" sz="3200" b="1">
                <a:ea typeface="黑体" panose="02010600030101010101" pitchFamily="2" charset="-122"/>
              </a:rPr>
              <a:t>1</a:t>
            </a:r>
            <a:r>
              <a:rPr lang="zh-CN" altLang="en-US" sz="3200" b="1" dirty="0">
                <a:ea typeface="黑体" panose="02010600030101010101" pitchFamily="2" charset="-122"/>
              </a:rPr>
              <a:t>、发展演变的史实及重要城市</a:t>
            </a:r>
            <a:endParaRPr lang="zh-CN" altLang="en-US" sz="3200" b="1" dirty="0">
              <a:ea typeface="黑体" panose="02010600030101010101" pitchFamily="2" charset="-122"/>
            </a:endParaRPr>
          </a:p>
          <a:p>
            <a:pPr lvl="1" indent="-285750">
              <a:buNone/>
            </a:pPr>
            <a:r>
              <a:rPr lang="en-US" altLang="zh-CN" sz="3200" b="1">
                <a:ea typeface="黑体" panose="02010600030101010101" pitchFamily="2" charset="-122"/>
              </a:rPr>
              <a:t>2</a:t>
            </a:r>
            <a:r>
              <a:rPr lang="zh-CN" altLang="en-US" sz="3200" b="1" dirty="0">
                <a:ea typeface="黑体" panose="02010600030101010101" pitchFamily="2" charset="-122"/>
              </a:rPr>
              <a:t>、古代城市发展的规律</a:t>
            </a:r>
            <a:endParaRPr lang="zh-CN" altLang="en-US" sz="3200" b="1" dirty="0">
              <a:ea typeface="黑体" panose="02010600030101010101" pitchFamily="2" charset="-122"/>
            </a:endParaRPr>
          </a:p>
          <a:p>
            <a:pPr lvl="0"/>
            <a:r>
              <a:rPr lang="zh-CN" altLang="en-US" b="1" dirty="0">
                <a:ea typeface="黑体" panose="02010600030101010101" pitchFamily="2" charset="-122"/>
              </a:rPr>
              <a:t>二、中国近现代城市发展和城市化进程</a:t>
            </a:r>
            <a:endParaRPr lang="zh-CN" altLang="en-US" b="1" dirty="0">
              <a:ea typeface="黑体" panose="02010600030101010101" pitchFamily="2" charset="-122"/>
            </a:endParaRPr>
          </a:p>
          <a:p>
            <a:pPr lvl="1" indent="-285750">
              <a:buNone/>
            </a:pPr>
            <a:r>
              <a:rPr lang="en-US" altLang="zh-CN" sz="3200" b="1">
                <a:ea typeface="黑体" panose="02010600030101010101" pitchFamily="2" charset="-122"/>
              </a:rPr>
              <a:t>1</a:t>
            </a:r>
            <a:r>
              <a:rPr lang="zh-CN" altLang="en-US" sz="3200" b="1" dirty="0">
                <a:ea typeface="黑体" panose="02010600030101010101" pitchFamily="2" charset="-122"/>
              </a:rPr>
              <a:t>、中国近代城市的出现和发展</a:t>
            </a:r>
            <a:endParaRPr lang="zh-CN" altLang="en-US" sz="3200" b="1" dirty="0">
              <a:ea typeface="黑体" panose="02010600030101010101" pitchFamily="2" charset="-122"/>
            </a:endParaRPr>
          </a:p>
          <a:p>
            <a:pPr lvl="1" indent="-285750">
              <a:buNone/>
            </a:pPr>
            <a:r>
              <a:rPr lang="en-US" altLang="zh-CN" sz="3200" b="1">
                <a:ea typeface="黑体" panose="02010600030101010101" pitchFamily="2" charset="-122"/>
              </a:rPr>
              <a:t>2</a:t>
            </a:r>
            <a:r>
              <a:rPr lang="zh-CN" altLang="en-US" sz="3200" b="1" dirty="0">
                <a:ea typeface="黑体" panose="02010600030101010101" pitchFamily="2" charset="-122"/>
              </a:rPr>
              <a:t>、中国近代城市发展与时代进步</a:t>
            </a:r>
            <a:endParaRPr lang="zh-CN" altLang="en-US" sz="3200" b="1" dirty="0">
              <a:ea typeface="黑体" panose="02010600030101010101" pitchFamily="2" charset="-122"/>
            </a:endParaRPr>
          </a:p>
          <a:p>
            <a:pPr lvl="0"/>
            <a:r>
              <a:rPr lang="zh-CN" altLang="en-US" b="1" dirty="0">
                <a:ea typeface="黑体" panose="02010600030101010101" pitchFamily="2" charset="-122"/>
              </a:rPr>
              <a:t>三、世界近现代史上的城市化</a:t>
            </a:r>
            <a:endParaRPr lang="zh-CN" altLang="en-US" b="1" dirty="0">
              <a:ea typeface="黑体" panose="02010600030101010101" pitchFamily="2" charset="-122"/>
            </a:endParaRPr>
          </a:p>
          <a:p>
            <a:pPr lvl="1" indent="-285750">
              <a:buNone/>
            </a:pPr>
            <a:r>
              <a:rPr lang="en-US" altLang="zh-CN" sz="3200" b="1">
                <a:ea typeface="黑体" panose="02010600030101010101" pitchFamily="2" charset="-122"/>
              </a:rPr>
              <a:t>1</a:t>
            </a:r>
            <a:r>
              <a:rPr lang="zh-CN" altLang="en-US" sz="3200" b="1" dirty="0">
                <a:ea typeface="黑体" panose="02010600030101010101" pitchFamily="2" charset="-122"/>
              </a:rPr>
              <a:t>、经济发展阶段与城市化</a:t>
            </a:r>
            <a:endParaRPr lang="zh-CN" altLang="en-US" sz="3200" b="1" dirty="0"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57345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ln/>
        </p:spPr>
        <p:txBody>
          <a:bodyPr anchor="ctr"/>
          <a:p>
            <a:pPr lvl="0" algn="l"/>
            <a:r>
              <a:rPr lang="zh-CN" altLang="en-US" dirty="0">
                <a:solidFill>
                  <a:srgbClr val="FF3300"/>
                </a:solidFill>
                <a:ea typeface="宋体" panose="02010600030101010101" pitchFamily="2" charset="-122"/>
              </a:rPr>
              <a:t>一、中国古代城市的发展</a:t>
            </a:r>
            <a:endParaRPr lang="zh-CN" altLang="en-US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p:sp>
        <p:nvSpPr>
          <p:cNvPr id="21506" name="文本占位符 57346"/>
          <p:cNvSpPr>
            <a:spLocks noGrp="1"/>
          </p:cNvSpPr>
          <p:nvPr>
            <p:ph type="body"/>
          </p:nvPr>
        </p:nvSpPr>
        <p:spPr>
          <a:xfrm>
            <a:off x="0" y="1268413"/>
            <a:ext cx="9144000" cy="4857750"/>
          </a:xfrm>
          <a:ln/>
        </p:spPr>
        <p:txBody>
          <a:bodyPr anchor="t"/>
          <a:p>
            <a:pPr lvl="0"/>
            <a:r>
              <a:rPr lang="zh-CN" altLang="en-US" sz="3600" b="1" dirty="0">
                <a:solidFill>
                  <a:srgbClr val="FF33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1、宋代以前</a:t>
            </a:r>
            <a:endParaRPr lang="zh-CN" altLang="en-US" sz="3600" b="1" dirty="0">
              <a:solidFill>
                <a:srgbClr val="FF33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1" indent="-28575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政治中心：分封制下各诸侯国的都城；各朝代的都城（殷、镐京、长安、洛阳）等；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1" indent="-28575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县治以上的城市，一般都在特定位置设市，用于货物聚集和商品交易（必修2-p13）；官府设官对市场交易严格管理，限制交易时间。西汉长安有东西市九处，唐长安设东西二市。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583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pPr lvl="0"/>
            <a:r>
              <a:rPr lang="zh-CN" altLang="en-US" dirty="0">
                <a:ea typeface="宋体" panose="02010600030101010101" pitchFamily="2" charset="-122"/>
              </a:rPr>
              <a:t>汉长安和唐长安城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22530" name="组合 58370"/>
          <p:cNvGrpSpPr/>
          <p:nvPr/>
        </p:nvGrpSpPr>
        <p:grpSpPr>
          <a:xfrm>
            <a:off x="395288" y="1220788"/>
            <a:ext cx="3960812" cy="5311775"/>
            <a:chOff x="0" y="0"/>
            <a:chExt cx="6236" cy="6272"/>
          </a:xfrm>
        </p:grpSpPr>
        <p:pic>
          <p:nvPicPr>
            <p:cNvPr id="22531" name="内容占位符 58371"/>
            <p:cNvPicPr>
              <a:picLocks noGrp="1" noChangeAspect="1"/>
            </p:cNvPicPr>
            <p:nvPr>
              <p:ph/>
            </p:nvPr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237" cy="62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2" name="椭圆 58372"/>
            <p:cNvSpPr/>
            <p:nvPr/>
          </p:nvSpPr>
          <p:spPr>
            <a:xfrm>
              <a:off x="454" y="1134"/>
              <a:ext cx="2381" cy="1248"/>
            </a:xfrm>
            <a:prstGeom prst="ellipse">
              <a:avLst/>
            </a:prstGeom>
            <a:noFill/>
            <a:ln w="57150" cap="flat" cmpd="thinThick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533" name="组合 58373"/>
          <p:cNvGrpSpPr/>
          <p:nvPr/>
        </p:nvGrpSpPr>
        <p:grpSpPr>
          <a:xfrm>
            <a:off x="4716463" y="1125538"/>
            <a:ext cx="3582987" cy="5681662"/>
            <a:chOff x="0" y="0"/>
            <a:chExt cx="5644" cy="6710"/>
          </a:xfrm>
        </p:grpSpPr>
        <p:pic>
          <p:nvPicPr>
            <p:cNvPr id="22534" name="图片 583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644" cy="67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5" name="椭圆 58375"/>
            <p:cNvSpPr/>
            <p:nvPr/>
          </p:nvSpPr>
          <p:spPr>
            <a:xfrm>
              <a:off x="1021" y="3402"/>
              <a:ext cx="1021" cy="681"/>
            </a:xfrm>
            <a:prstGeom prst="ellipse">
              <a:avLst/>
            </a:prstGeom>
            <a:noFill/>
            <a:ln w="57150" cap="flat" cmpd="thinThick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36" name="椭圆 58376"/>
            <p:cNvSpPr/>
            <p:nvPr/>
          </p:nvSpPr>
          <p:spPr>
            <a:xfrm>
              <a:off x="3629" y="3402"/>
              <a:ext cx="1021" cy="681"/>
            </a:xfrm>
            <a:prstGeom prst="ellipse">
              <a:avLst/>
            </a:prstGeom>
            <a:noFill/>
            <a:ln w="57150" cap="flat" cmpd="thinThick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665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pPr lvl="0"/>
            <a:r>
              <a:rPr lang="zh-CN" altLang="en-US" dirty="0">
                <a:ea typeface="宋体" panose="02010600030101010101" pitchFamily="2" charset="-122"/>
              </a:rPr>
              <a:t>解剖一个麻雀——唐长安城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3554" name="文本占位符 66562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p>
            <a:pPr lvl="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政治中心（都城）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商业中心（市坊分开，东西二市，官府管理。为商业服务的柜坊和飞钱问世。）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/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675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pPr lvl="0"/>
            <a:r>
              <a:rPr lang="zh-CN" altLang="en-US" dirty="0">
                <a:ea typeface="宋体" panose="02010600030101010101" pitchFamily="2" charset="-122"/>
              </a:rPr>
              <a:t>隋唐时期其他城市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4578" name="文本占位符 67586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p>
            <a:pPr lvl="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东都洛阳：运河中心交通便利，与长安同为全国政治文化中心，也是全国商业大都会。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扬一益二：长江流域工商业中心。①扬州：唐朝后期全国最繁华的工商业城市，有运河、长江航运、海运的便利。②成都（益州）：物产富饶。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/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外贸港口登州、扬州、广州：政府设置市舶使专管对外贸易。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68609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ln/>
        </p:spPr>
        <p:txBody>
          <a:bodyPr anchor="ctr"/>
          <a:p>
            <a:pPr lvl="0" algn="l"/>
            <a:r>
              <a:rPr lang="zh-CN" altLang="en-US" dirty="0">
                <a:solidFill>
                  <a:srgbClr val="FF3300"/>
                </a:solidFill>
                <a:ea typeface="宋体" panose="02010600030101010101" pitchFamily="2" charset="-122"/>
              </a:rPr>
              <a:t>一、中国古代城市的发展</a:t>
            </a:r>
            <a:endParaRPr lang="zh-CN" altLang="en-US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p:sp>
        <p:nvSpPr>
          <p:cNvPr id="25602" name="文本占位符 68610"/>
          <p:cNvSpPr>
            <a:spLocks noGrp="1"/>
          </p:cNvSpPr>
          <p:nvPr>
            <p:ph type="body"/>
          </p:nvPr>
        </p:nvSpPr>
        <p:spPr>
          <a:xfrm>
            <a:off x="395288" y="1196975"/>
            <a:ext cx="8302625" cy="5026025"/>
          </a:xfrm>
          <a:ln/>
        </p:spPr>
        <p:txBody>
          <a:bodyPr anchor="t"/>
          <a:p>
            <a:pPr lvl="0">
              <a:lnSpc>
                <a:spcPct val="80000"/>
              </a:lnSpc>
            </a:pPr>
            <a:r>
              <a:rPr lang="zh-CN" altLang="en-US" sz="3600" b="1" dirty="0">
                <a:solidFill>
                  <a:srgbClr val="FF33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1、宋代以前</a:t>
            </a:r>
            <a:endParaRPr lang="zh-CN" altLang="en-US" sz="3600" b="1" dirty="0">
              <a:solidFill>
                <a:srgbClr val="FF33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>
              <a:lnSpc>
                <a:spcPct val="80000"/>
              </a:lnSpc>
            </a:pPr>
            <a:r>
              <a:rPr lang="zh-CN" altLang="en-US" sz="3600" b="1" dirty="0">
                <a:solidFill>
                  <a:srgbClr val="FF33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2、宋代及宋以后</a:t>
            </a:r>
            <a:endParaRPr lang="zh-CN" altLang="en-US" sz="3600" b="1" dirty="0">
              <a:solidFill>
                <a:srgbClr val="FF33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1" indent="-285750">
              <a:lnSpc>
                <a:spcPct val="80000"/>
              </a:lnSpc>
            </a:pPr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宋：城市中坊和市的界限被打破；出现草市和市镇（四大名镇）；市的经营时间限制被打破（早市夜市），交易也不再受官府的直接监管。代表性城市：宋开封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1" indent="-285750">
              <a:lnSpc>
                <a:spcPct val="80000"/>
              </a:lnSpc>
            </a:pPr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明朝中后期，随着生产力和商品经济的发展，江南手工业中心如苏州杭州，出现资本主义萌芽。</a:t>
            </a:r>
            <a:endParaRPr lang="zh-CN" altLang="en-US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2488</Words>
  <Application>WPS 演示</Application>
  <PresentationFormat>在屏幕上显示</PresentationFormat>
  <Paragraphs>127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黑体</vt:lpstr>
      <vt:lpstr>华文新魏</vt:lpstr>
      <vt:lpstr>仿宋</vt:lpstr>
      <vt:lpstr>Times New Roman</vt:lpstr>
      <vt:lpstr>Times New Roman</vt:lpstr>
      <vt:lpstr>微软雅黑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wesayhi</dc:creator>
  <cp:lastModifiedBy>dawn</cp:lastModifiedBy>
  <cp:revision>192</cp:revision>
  <dcterms:created xsi:type="dcterms:W3CDTF">2011-09-02T03:38:00Z</dcterms:created>
  <dcterms:modified xsi:type="dcterms:W3CDTF">2017-04-27T03:17:00Z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