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3"/>
    <p:sldId id="282" r:id="rId4"/>
    <p:sldId id="285" r:id="rId5"/>
    <p:sldId id="287" r:id="rId6"/>
    <p:sldId id="276" r:id="rId7"/>
    <p:sldId id="266" r:id="rId8"/>
    <p:sldId id="265" r:id="rId9"/>
    <p:sldId id="268" r:id="rId10"/>
    <p:sldId id="267" r:id="rId11"/>
    <p:sldId id="275" r:id="rId12"/>
    <p:sldId id="288" r:id="rId13"/>
    <p:sldId id="277" r:id="rId14"/>
    <p:sldId id="269" r:id="rId15"/>
    <p:sldId id="271" r:id="rId16"/>
    <p:sldId id="289" r:id="rId18"/>
    <p:sldId id="272" r:id="rId19"/>
    <p:sldId id="273" r:id="rId20"/>
    <p:sldId id="283" r:id="rId21"/>
    <p:sldId id="279" r:id="rId22"/>
    <p:sldId id="284" r:id="rId23"/>
    <p:sldId id="274" r:id="rId2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页眉占位符 1945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sz="1200" dirty="0"/>
          </a:p>
        </p:txBody>
      </p:sp>
      <p:sp>
        <p:nvSpPr>
          <p:cNvPr id="19459" name="日期占位符 1945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9460" name="幻灯片图像占位符 19459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文本占位符 1946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9462" name="页脚占位符 1946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sz="1200" dirty="0"/>
          </a:p>
        </p:txBody>
      </p:sp>
      <p:sp>
        <p:nvSpPr>
          <p:cNvPr id="19463" name="灯片编号占位符 1946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sz="1200" dirty="0"/>
            </a:fld>
            <a:endParaRPr 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幻灯片图像占位符 2048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0483" name="文本占位符 2048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r>
              <a:rPr lang="zh-CN" altLang="en-US" dirty="0"/>
              <a:t>注重能力的经义考试方式 </a:t>
            </a:r>
            <a:r>
              <a:rPr lang="en-US" altLang="zh-CN" dirty="0"/>
              <a:t>,“</a:t>
            </a:r>
            <a:r>
              <a:rPr lang="zh-CN" altLang="en-US" dirty="0"/>
              <a:t>经义”也是对儒家经典内容的泛称，经义考试方式是以儒家经典中的文句为题，由应试者围绕此文句展开议论，阐发义理，类似于现代的议论文。</a:t>
            </a:r>
            <a:r>
              <a:rPr lang="en-US" altLang="zh-CN" dirty="0"/>
              <a:t>(</a:t>
            </a:r>
            <a:r>
              <a:rPr lang="zh-CN" altLang="en-US" dirty="0"/>
              <a:t>策，就是册，把问题写在册简上，让前来应举的考生回答。</a:t>
            </a:r>
            <a:r>
              <a:rPr lang="en-US" altLang="zh-CN"/>
              <a:t>)</a:t>
            </a:r>
            <a:endParaRPr lang="en-US" altLang="zh-CN"/>
          </a:p>
          <a:p>
            <a:pPr lvl="0"/>
            <a:endParaRPr lang="en-US" altLang="zh-CN"/>
          </a:p>
          <a:p>
            <a:pPr lvl="0"/>
            <a:r>
              <a:rPr lang="zh-CN" altLang="en-US" dirty="0"/>
              <a:t>策问主要询问时务  </a:t>
            </a:r>
            <a:endParaRPr lang="zh-CN" altLang="en-US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sz="1200" dirty="0"/>
            </a:fld>
            <a:endParaRPr 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D:/&#21382;&#21490;/&#25913;&#38761;&#21490;/&#25913;&#38761;&#21490;&#36739;&#22909;&#29256;/http:/www.snweb.com/gb/san/2005/10/14/14p9.jpg" TargetMode="External"/><Relationship Id="rId2" Type="http://schemas.openxmlformats.org/officeDocument/2006/relationships/image" Target="../media/image2.jpeg"/><Relationship Id="rId1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4.xml"/><Relationship Id="rId1" Type="http://schemas.openxmlformats.org/officeDocument/2006/relationships/slide" Target="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矩形 2051"/>
          <p:cNvSpPr>
            <a:spLocks noRot="1"/>
          </p:cNvSpPr>
          <p:nvPr/>
        </p:nvSpPr>
        <p:spPr>
          <a:xfrm>
            <a:off x="685800" y="2286000"/>
            <a:ext cx="81343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sz="5400" b="1" dirty="0">
                <a:latin typeface="黑体" panose="02010600030101010101" pitchFamily="2" charset="-122"/>
                <a:ea typeface="黑体" panose="02010600030101010101" pitchFamily="2" charset="-122"/>
              </a:rPr>
              <a:t>第</a:t>
            </a:r>
            <a:r>
              <a:rPr lang="en-US" altLang="zh-CN" sz="5400" b="1" dirty="0">
                <a:latin typeface="黑体" panose="02010600030101010101" pitchFamily="2" charset="-122"/>
                <a:ea typeface="黑体" panose="02010600030101010101" pitchFamily="2" charset="-122"/>
              </a:rPr>
              <a:t>6</a:t>
            </a:r>
            <a:r>
              <a:rPr lang="zh-CN" altLang="en-US" sz="5400" b="1" dirty="0">
                <a:latin typeface="黑体" panose="02010600030101010101" pitchFamily="2" charset="-122"/>
                <a:ea typeface="黑体" panose="02010600030101010101" pitchFamily="2" charset="-122"/>
              </a:rPr>
              <a:t>课  北宋王安石变法</a:t>
            </a:r>
            <a:endParaRPr lang="zh-CN" altLang="en-US" sz="54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80" name="文本框 24579"/>
          <p:cNvSpPr txBox="1"/>
          <p:nvPr/>
        </p:nvSpPr>
        <p:spPr>
          <a:xfrm>
            <a:off x="539750" y="549275"/>
            <a:ext cx="8353425" cy="3935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思考：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、理财措施中引起最大争议的有哪些？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、理财措施中最易推行的是哪条？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、理财措施中能打击豪强大地主富商利益的有哪些？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4581" name="文本框 24580"/>
          <p:cNvSpPr txBox="1"/>
          <p:nvPr/>
        </p:nvSpPr>
        <p:spPr>
          <a:xfrm>
            <a:off x="1258888" y="1628775"/>
            <a:ext cx="3889375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青苗法、募役法</a:t>
            </a:r>
            <a:endParaRPr lang="zh-CN" altLang="en-US" sz="28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4582" name="文本框 24581"/>
          <p:cNvSpPr txBox="1"/>
          <p:nvPr/>
        </p:nvSpPr>
        <p:spPr>
          <a:xfrm>
            <a:off x="1258888" y="2924175"/>
            <a:ext cx="4681537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农田水利法</a:t>
            </a:r>
            <a:endParaRPr lang="zh-CN" altLang="en-US" sz="28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4583" name="文本框 24582"/>
          <p:cNvSpPr txBox="1"/>
          <p:nvPr/>
        </p:nvSpPr>
        <p:spPr>
          <a:xfrm>
            <a:off x="1116013" y="4724400"/>
            <a:ext cx="6985000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青苗法、募役法、方田均税法、市易法</a:t>
            </a:r>
            <a:endParaRPr lang="zh-CN" altLang="en-US" sz="28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文本框 39937"/>
          <p:cNvSpPr txBox="1"/>
          <p:nvPr/>
        </p:nvSpPr>
        <p:spPr>
          <a:xfrm>
            <a:off x="0" y="457200"/>
            <a:ext cx="9144000" cy="229235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材料一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    王安石理财措施的初衷是“去重敛，宽农民，国用可足，民财不匮”，然而</a:t>
            </a:r>
            <a:r>
              <a:rPr lang="zh-CN" altLang="en-US" sz="2400" b="1" dirty="0">
                <a:solidFill>
                  <a:srgbClr val="381D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青苗法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推行时王安石给全国各地下达贷款指标，地方官则层层摊派层层加码，连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富户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也得“奉旨贷款”，不贷违法；</a:t>
            </a:r>
            <a:r>
              <a:rPr lang="zh-CN" altLang="en-US" sz="2400" b="1" dirty="0">
                <a:solidFill>
                  <a:srgbClr val="381D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免疫法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出，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百姓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叫苦不迭，连担水、理发等小买卖，不交免疫钱都不许经营，税务向商贩索要市利钱，税额比本钱还多，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乃至商人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以死相争。。。。。。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39" name="文本框 39938"/>
          <p:cNvSpPr txBox="1"/>
          <p:nvPr/>
        </p:nvSpPr>
        <p:spPr>
          <a:xfrm>
            <a:off x="8380413" y="3124200"/>
            <a:ext cx="458787" cy="2895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>
              <a:spcBef>
                <a:spcPct val="50000"/>
              </a:spcBef>
            </a:pPr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40" name="文本框 39939"/>
          <p:cNvSpPr txBox="1"/>
          <p:nvPr/>
        </p:nvSpPr>
        <p:spPr>
          <a:xfrm>
            <a:off x="7467600" y="32004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41" name="文本框 39940"/>
          <p:cNvSpPr txBox="1"/>
          <p:nvPr/>
        </p:nvSpPr>
        <p:spPr>
          <a:xfrm>
            <a:off x="0" y="2743200"/>
            <a:ext cx="8915400" cy="4291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材料二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  王安石变法手段中有一个要注意的问题，就是他更多的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重视商品货币的作用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，反映了宋代商品货币在社会生活中的活跃，也证明了王安石的 变法思想和举措具有很大的前瞻性。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、依据材料二指出变法突出特点是什么？根本原因是什么？</a:t>
            </a: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endParaRPr lang="en-US" altLang="zh-CN" sz="24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、在符合这一特点的许多措施中，都既有成功之处又有潜伏着失败隐患的，请举出两例并说明理由？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、尊重客观经济规律才能促进经济发展，请列举中外历史上正反两方面的事例加以说明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42" name="矩形 39941"/>
          <p:cNvSpPr/>
          <p:nvPr/>
        </p:nvSpPr>
        <p:spPr>
          <a:xfrm rot="-345372">
            <a:off x="304800" y="4114800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30000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想一想</a:t>
            </a:r>
            <a:endParaRPr lang="zh-CN" altLang="en-US" sz="360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30000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9943" name="矩形 39942"/>
          <p:cNvSpPr/>
          <p:nvPr/>
        </p:nvSpPr>
        <p:spPr>
          <a:xfrm>
            <a:off x="0" y="0"/>
            <a:ext cx="23622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思维发散</a:t>
            </a:r>
            <a:endParaRPr lang="zh-CN" altLang="en-US" sz="3600" spc="-36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944" name="文本框 39943"/>
          <p:cNvSpPr txBox="1"/>
          <p:nvPr/>
        </p:nvSpPr>
        <p:spPr>
          <a:xfrm>
            <a:off x="3810000" y="6096000"/>
            <a:ext cx="3962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战士共产主义政策；新经济政策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矩形 26625"/>
          <p:cNvSpPr/>
          <p:nvPr/>
        </p:nvSpPr>
        <p:spPr>
          <a:xfrm>
            <a:off x="2971800" y="-23812"/>
            <a:ext cx="36544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、理财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富国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措施</a:t>
            </a:r>
            <a:endParaRPr lang="zh-CN" altLang="en-US" sz="32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6627" name="矩形 26626"/>
          <p:cNvSpPr/>
          <p:nvPr/>
        </p:nvSpPr>
        <p:spPr>
          <a:xfrm>
            <a:off x="0" y="0"/>
            <a:ext cx="293846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二、变法的内容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6628" name="直接连接符 26627"/>
          <p:cNvSpPr/>
          <p:nvPr/>
        </p:nvSpPr>
        <p:spPr>
          <a:xfrm>
            <a:off x="0" y="533400"/>
            <a:ext cx="9144000" cy="0"/>
          </a:xfrm>
          <a:prstGeom prst="line">
            <a:avLst/>
          </a:prstGeom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29" name="文本框 26628"/>
          <p:cNvSpPr txBox="1"/>
          <p:nvPr/>
        </p:nvSpPr>
        <p:spPr>
          <a:xfrm>
            <a:off x="250825" y="1773238"/>
            <a:ext cx="8458200" cy="28336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endParaRPr lang="en-US" altLang="zh-CN" sz="2000" b="1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en-US" altLang="zh-CN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、“变法在抑制土地兼并</a:t>
            </a:r>
            <a:r>
              <a:rPr lang="en-US" altLang="zh-CN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保障农业生产</a:t>
            </a:r>
            <a:r>
              <a:rPr lang="en-US" altLang="zh-CN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增加政府收入等方面取得一定成效</a:t>
            </a:r>
            <a:r>
              <a:rPr lang="en-US" altLang="zh-CN" sz="3200" b="1">
                <a:latin typeface="黑体" panose="02010600030101010101" pitchFamily="2" charset="-122"/>
                <a:ea typeface="黑体" panose="02010600030101010101" pitchFamily="2" charset="-122"/>
              </a:rPr>
              <a:t>,”</a:t>
            </a:r>
            <a:r>
              <a:rPr lang="zh-CN" altLang="en-US" sz="3200" b="1" u="sng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一定程度改变积贫局面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zh-CN" altLang="en-US" sz="32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en-US" altLang="zh-CN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</a:rPr>
              <a:t>、但也存在局限，具有较大争议。新法实施中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出现危害百姓现象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endParaRPr lang="zh-CN" altLang="en-US" sz="2000" b="1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6630" name="文本框 26629"/>
          <p:cNvSpPr txBox="1"/>
          <p:nvPr/>
        </p:nvSpPr>
        <p:spPr>
          <a:xfrm>
            <a:off x="323850" y="1052513"/>
            <a:ext cx="3657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Tx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评价：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6446" name="表格 16445"/>
          <p:cNvGraphicFramePr/>
          <p:nvPr/>
        </p:nvGraphicFramePr>
        <p:xfrm>
          <a:off x="430213" y="1341438"/>
          <a:ext cx="8713787" cy="2901950"/>
        </p:xfrm>
        <a:graphic>
          <a:graphicData uri="http://schemas.openxmlformats.org/drawingml/2006/table">
            <a:tbl>
              <a:tblPr/>
              <a:tblGrid>
                <a:gridCol w="1944688"/>
                <a:gridCol w="1511300"/>
                <a:gridCol w="2232025"/>
                <a:gridCol w="3025775"/>
              </a:tblGrid>
              <a:tr h="5810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解决问题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措施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具体内容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作用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省兵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row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保甲法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保马法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将兵法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44" name="文本框 16443"/>
          <p:cNvSpPr txBox="1"/>
          <p:nvPr/>
        </p:nvSpPr>
        <p:spPr>
          <a:xfrm>
            <a:off x="6048375" y="2060575"/>
            <a:ext cx="3095625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节省了军费开支，改变了宋军原有的编制，使宋军的战斗力有了一定的提高。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447" name="文本框 16446"/>
          <p:cNvSpPr txBox="1"/>
          <p:nvPr/>
        </p:nvSpPr>
        <p:spPr>
          <a:xfrm>
            <a:off x="755650" y="1989138"/>
            <a:ext cx="10080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冗兵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448" name="文本框 16447"/>
          <p:cNvSpPr txBox="1"/>
          <p:nvPr/>
        </p:nvSpPr>
        <p:spPr>
          <a:xfrm>
            <a:off x="468313" y="2708275"/>
            <a:ext cx="1728787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改变宋军战斗力弱的局面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449" name="矩形 16448"/>
          <p:cNvSpPr/>
          <p:nvPr/>
        </p:nvSpPr>
        <p:spPr>
          <a:xfrm>
            <a:off x="0" y="-60325"/>
            <a:ext cx="7164388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二、变法的内容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 sz="320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450" name="矩形 16449"/>
          <p:cNvSpPr/>
          <p:nvPr/>
        </p:nvSpPr>
        <p:spPr>
          <a:xfrm>
            <a:off x="3924300" y="0"/>
            <a:ext cx="4695825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、强兵措施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整顿军队</a:t>
            </a:r>
            <a:endParaRPr lang="zh-CN" altLang="en-US" sz="32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 （冗兵，积弱）</a:t>
            </a:r>
            <a:endParaRPr lang="zh-CN" altLang="en-US" sz="2800" b="1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4" grpId="0"/>
      <p:bldP spid="16447" grpId="0"/>
      <p:bldP spid="164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矩形 18433"/>
          <p:cNvSpPr/>
          <p:nvPr/>
        </p:nvSpPr>
        <p:spPr>
          <a:xfrm>
            <a:off x="2971800" y="0"/>
            <a:ext cx="502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、科举与选官制度改革</a:t>
            </a:r>
            <a:endParaRPr lang="zh-CN" altLang="en-US" sz="32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8436" name="矩形 18435"/>
          <p:cNvSpPr/>
          <p:nvPr/>
        </p:nvSpPr>
        <p:spPr>
          <a:xfrm>
            <a:off x="0" y="0"/>
            <a:ext cx="293846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二、变法的内容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8437" name="直接连接符 18436"/>
          <p:cNvSpPr/>
          <p:nvPr/>
        </p:nvSpPr>
        <p:spPr>
          <a:xfrm>
            <a:off x="0" y="533400"/>
            <a:ext cx="9144000" cy="0"/>
          </a:xfrm>
          <a:prstGeom prst="line">
            <a:avLst/>
          </a:prstGeom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0" name="文本框 18449"/>
          <p:cNvSpPr txBox="1"/>
          <p:nvPr/>
        </p:nvSpPr>
        <p:spPr>
          <a:xfrm>
            <a:off x="8062913" y="6613525"/>
            <a:ext cx="1081087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en-US" altLang="zh-CN" sz="1000">
                <a:solidFill>
                  <a:srgbClr val="E6E6E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www.jkzyw.com</a:t>
            </a:r>
            <a:endParaRPr lang="en-US" altLang="zh-CN" sz="1000">
              <a:solidFill>
                <a:srgbClr val="E6E6E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1" name="文本框 18450"/>
          <p:cNvSpPr txBox="1"/>
          <p:nvPr/>
        </p:nvSpPr>
        <p:spPr>
          <a:xfrm>
            <a:off x="250825" y="692150"/>
            <a:ext cx="7380288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阅读课本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P38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第二段大字，第二段小字思考：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、王安石改革科举制的目的是什么？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endParaRPr lang="zh-CN" altLang="en-US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8452" name="文本框 18451"/>
          <p:cNvSpPr txBox="1"/>
          <p:nvPr/>
        </p:nvSpPr>
        <p:spPr>
          <a:xfrm>
            <a:off x="250825" y="2565400"/>
            <a:ext cx="741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、王安石是如何改革科举制的？有何影响？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8453" name="文本框 18452"/>
          <p:cNvSpPr txBox="1"/>
          <p:nvPr/>
        </p:nvSpPr>
        <p:spPr>
          <a:xfrm>
            <a:off x="323850" y="5445125"/>
            <a:ext cx="882015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阅读课本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P38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第三段小字思考：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、如何发展教育的？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8454" name="文本框 18453"/>
          <p:cNvSpPr txBox="1"/>
          <p:nvPr/>
        </p:nvSpPr>
        <p:spPr>
          <a:xfrm>
            <a:off x="539750" y="1916113"/>
            <a:ext cx="7777163" cy="5191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为变法培养和选拔人才，保证变法的顺利进行</a:t>
            </a:r>
            <a:endParaRPr lang="zh-CN" altLang="en-US" sz="28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8455" name="文本框 18454"/>
          <p:cNvSpPr txBox="1"/>
          <p:nvPr/>
        </p:nvSpPr>
        <p:spPr>
          <a:xfrm>
            <a:off x="468313" y="3141663"/>
            <a:ext cx="8675687" cy="22828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）关键是改革科举制度，主要是改革科举考试的内容：废除诗赋词章取士的旧制，要求联系实际，参加经义策论的考试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）批评“恩荫”制度，要求对官员子弟同样贯彻择优录取的原则，克服恩荫泛滥的弊病。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影响：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为变法的进行培养了大批人才，有利于文化的发展。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4" grpId="0" animBg="1"/>
      <p:bldP spid="184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矩形 41985"/>
          <p:cNvSpPr/>
          <p:nvPr/>
        </p:nvSpPr>
        <p:spPr>
          <a:xfrm>
            <a:off x="152400" y="0"/>
            <a:ext cx="70866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二、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重点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：王安石变法的主要内容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 （一）富国之法</a:t>
            </a:r>
            <a:endParaRPr lang="zh-CN" altLang="en-US" sz="2800" b="1" dirty="0"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pPr lvl="0"/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(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二）强兵之法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41988" name="文本框 41987"/>
          <p:cNvSpPr txBox="1"/>
          <p:nvPr/>
        </p:nvSpPr>
        <p:spPr>
          <a:xfrm>
            <a:off x="0" y="1484313"/>
            <a:ext cx="3492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（三）取士之法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9" name="文本框 41988"/>
          <p:cNvSpPr txBox="1"/>
          <p:nvPr/>
        </p:nvSpPr>
        <p:spPr>
          <a:xfrm>
            <a:off x="0" y="2286000"/>
            <a:ext cx="6934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92" name="右大括号 41991"/>
          <p:cNvSpPr/>
          <p:nvPr/>
        </p:nvSpPr>
        <p:spPr>
          <a:xfrm>
            <a:off x="6324600" y="152400"/>
            <a:ext cx="609600" cy="2057400"/>
          </a:xfrm>
          <a:prstGeom prst="rightBrace">
            <a:avLst>
              <a:gd name="adj1" fmla="val 2812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993" name="文本框 41992"/>
          <p:cNvSpPr txBox="1"/>
          <p:nvPr/>
        </p:nvSpPr>
        <p:spPr>
          <a:xfrm>
            <a:off x="7315200" y="3048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94" name="文本框 41993"/>
          <p:cNvSpPr txBox="1"/>
          <p:nvPr/>
        </p:nvSpPr>
        <p:spPr>
          <a:xfrm>
            <a:off x="6840538" y="381000"/>
            <a:ext cx="2303462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最主要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特点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核心</a:t>
            </a:r>
            <a:r>
              <a:rPr lang="zh-CN" altLang="en-US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zh-CN" altLang="en-US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面；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贯彻</a:t>
            </a:r>
            <a:r>
              <a:rPr lang="zh-CN" altLang="en-US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矩形 21505"/>
          <p:cNvSpPr/>
          <p:nvPr/>
        </p:nvSpPr>
        <p:spPr>
          <a:xfrm>
            <a:off x="0" y="0"/>
            <a:ext cx="38576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三、变法的结果与原因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1507" name="直接连接符 21506"/>
          <p:cNvSpPr/>
          <p:nvPr/>
        </p:nvSpPr>
        <p:spPr>
          <a:xfrm>
            <a:off x="0" y="533400"/>
            <a:ext cx="9144000" cy="0"/>
          </a:xfrm>
          <a:prstGeom prst="line">
            <a:avLst/>
          </a:prstGeom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08" name="文本框 21507">
            <a:hlinkClick r:id="rId1" action="ppaction://hlinksldjump"/>
          </p:cNvPr>
          <p:cNvSpPr txBox="1"/>
          <p:nvPr/>
        </p:nvSpPr>
        <p:spPr>
          <a:xfrm>
            <a:off x="381000" y="1143000"/>
            <a:ext cx="34702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en-US" altLang="en-US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①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变法取得一定成效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21509" name="文本框 21508"/>
          <p:cNvSpPr txBox="1"/>
          <p:nvPr/>
        </p:nvSpPr>
        <p:spPr>
          <a:xfrm>
            <a:off x="457200" y="609600"/>
            <a:ext cx="2735263" cy="5286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1.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变法的结果：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1510" name="矩形 21509"/>
          <p:cNvSpPr/>
          <p:nvPr/>
        </p:nvSpPr>
        <p:spPr>
          <a:xfrm>
            <a:off x="304800" y="1600200"/>
            <a:ext cx="8610600" cy="83185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A.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政府的财政收入增加</a:t>
            </a:r>
            <a:r>
              <a:rPr lang="en-US" altLang="zh-CN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;B.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军队的战斗力有一定提高</a:t>
            </a:r>
            <a:r>
              <a:rPr lang="en-US" altLang="zh-CN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;C.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一定程度上扭转了积贫、积弱局面</a:t>
            </a:r>
            <a:r>
              <a:rPr lang="en-US" altLang="zh-CN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;D.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有利于经济发展和社会进步。</a:t>
            </a:r>
            <a:endParaRPr lang="zh-CN" altLang="en-US" sz="2400" b="1" dirty="0">
              <a:solidFill>
                <a:srgbClr val="FFFF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381000" y="2438400"/>
            <a:ext cx="4838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en-US" altLang="zh-CN" sz="24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②</a:t>
            </a:r>
            <a:r>
              <a:rPr lang="zh-CN" altLang="en-US" sz="24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神宗去世后</a:t>
            </a:r>
            <a:r>
              <a:rPr lang="en-US" altLang="zh-CN" sz="2400" b="1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新法被废及变质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21512" name="图片 21511" descr="D:/历史/改革史/改革史较好版/http:/www.snweb.com/gb/san/2005/10/14/14p9.jpg"/>
          <p:cNvPicPr>
            <a:picLocks noChangeAspect="1"/>
          </p:cNvPicPr>
          <p:nvPr/>
        </p:nvPicPr>
        <p:blipFill>
          <a:blip r:embed="rId2" r:link="rId3"/>
          <a:srcRect t="13573" b="26347"/>
          <a:stretch>
            <a:fillRect/>
          </a:stretch>
        </p:blipFill>
        <p:spPr>
          <a:xfrm>
            <a:off x="0" y="2895600"/>
            <a:ext cx="9144000" cy="3962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  <p:bldP spid="21510" grpId="0" animBg="1"/>
      <p:bldP spid="215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矩形 22529"/>
          <p:cNvSpPr/>
          <p:nvPr/>
        </p:nvSpPr>
        <p:spPr>
          <a:xfrm>
            <a:off x="0" y="0"/>
            <a:ext cx="38576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三、变法的结果与原因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31" name="直接连接符 22530"/>
          <p:cNvSpPr/>
          <p:nvPr/>
        </p:nvSpPr>
        <p:spPr>
          <a:xfrm>
            <a:off x="0" y="533400"/>
            <a:ext cx="9144000" cy="0"/>
          </a:xfrm>
          <a:prstGeom prst="line">
            <a:avLst/>
          </a:prstGeom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2" name="文本框 22531">
            <a:hlinkClick r:id="rId1" action="ppaction://hlinksldjump"/>
          </p:cNvPr>
          <p:cNvSpPr txBox="1"/>
          <p:nvPr/>
        </p:nvSpPr>
        <p:spPr>
          <a:xfrm>
            <a:off x="381000" y="1219200"/>
            <a:ext cx="3276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en-US" altLang="en-US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</a:rPr>
              <a:t>①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</a:rPr>
              <a:t>变法取得一定成效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457200" y="609600"/>
            <a:ext cx="2735263" cy="5286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1.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变法的结果：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3352800" y="1219200"/>
            <a:ext cx="4532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en-US" altLang="zh-CN" sz="24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②</a:t>
            </a:r>
            <a:r>
              <a:rPr lang="zh-CN" altLang="en-US" sz="24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神宗去世后</a:t>
            </a:r>
            <a:r>
              <a:rPr lang="en-US" altLang="zh-CN" sz="2400" b="1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新法被废及变质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35" name="文本框 22534">
            <a:hlinkClick r:id="rId2" action="ppaction://hlinksldjump"/>
          </p:cNvPr>
          <p:cNvSpPr txBox="1"/>
          <p:nvPr/>
        </p:nvSpPr>
        <p:spPr>
          <a:xfrm>
            <a:off x="609600" y="1828800"/>
            <a:ext cx="3276600" cy="5286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>
              <a:buClrTx/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失败原因</a:t>
            </a: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endParaRPr lang="en-US" altLang="zh-CN" sz="2800" b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36" name="文本框 22535"/>
          <p:cNvSpPr txBox="1"/>
          <p:nvPr/>
        </p:nvSpPr>
        <p:spPr>
          <a:xfrm>
            <a:off x="381000" y="2492375"/>
            <a:ext cx="876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①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触犯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大地主、大官僚和富商利益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，遭到激烈反对</a:t>
            </a:r>
            <a:r>
              <a:rPr lang="en-US" altLang="zh-CN" sz="2800" b="1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  <a:endParaRPr lang="en-US" altLang="zh-CN" sz="2800" b="1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37" name="矩形标注 22536"/>
          <p:cNvSpPr/>
          <p:nvPr/>
        </p:nvSpPr>
        <p:spPr>
          <a:xfrm>
            <a:off x="7239000" y="1371600"/>
            <a:ext cx="1225550" cy="647700"/>
          </a:xfrm>
          <a:prstGeom prst="wedgeRectCallout">
            <a:avLst>
              <a:gd name="adj1" fmla="val -58681"/>
              <a:gd name="adj2" fmla="val 17279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1"/>
          <a:p>
            <a:pPr lvl="0" algn="ctr"/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rPr>
              <a:t>主要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2538" name="文本框 22537"/>
          <p:cNvSpPr txBox="1"/>
          <p:nvPr/>
        </p:nvSpPr>
        <p:spPr>
          <a:xfrm>
            <a:off x="323850" y="3141663"/>
            <a:ext cx="882015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en-US" sz="2800" b="1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②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执行过程中用人不当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出现一些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危害百姓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的现象</a:t>
            </a: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引起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民间不满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40" name="文本框 22539"/>
          <p:cNvSpPr txBox="1"/>
          <p:nvPr/>
        </p:nvSpPr>
        <p:spPr>
          <a:xfrm>
            <a:off x="250825" y="4221163"/>
            <a:ext cx="8686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en-US" sz="2800" b="1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③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变法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后期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宋神宗去世</a:t>
            </a: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保守派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重新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得势</a:t>
            </a: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  <a:endParaRPr lang="en-US" altLang="zh-CN" sz="2800" b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④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王安石的个人性格</a:t>
            </a:r>
            <a:endParaRPr lang="zh-CN" altLang="en-US" sz="2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54" name="文本框 22553"/>
          <p:cNvSpPr txBox="1"/>
          <p:nvPr/>
        </p:nvSpPr>
        <p:spPr>
          <a:xfrm>
            <a:off x="539750" y="5300663"/>
            <a:ext cx="2735263" cy="52863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3.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变法的性质：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55" name="文本框 22554"/>
          <p:cNvSpPr txBox="1"/>
          <p:nvPr/>
        </p:nvSpPr>
        <p:spPr>
          <a:xfrm>
            <a:off x="468313" y="5911850"/>
            <a:ext cx="7127875" cy="94615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在不触动封建土地私有制的前提下，对生产关系进行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局部调整</a:t>
            </a:r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，是社会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改良性质</a:t>
            </a:r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的改革</a:t>
            </a:r>
            <a:endParaRPr lang="zh-CN" altLang="en-US" sz="28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 animBg="1"/>
      <p:bldP spid="22538" grpId="0"/>
      <p:bldP spid="22540" grpId="0"/>
      <p:bldP spid="225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矩形 34817"/>
          <p:cNvSpPr/>
          <p:nvPr/>
        </p:nvSpPr>
        <p:spPr>
          <a:xfrm>
            <a:off x="0" y="0"/>
            <a:ext cx="38576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四、变法的评价和启识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4819" name="直接连接符 34818"/>
          <p:cNvSpPr/>
          <p:nvPr/>
        </p:nvSpPr>
        <p:spPr>
          <a:xfrm>
            <a:off x="0" y="533400"/>
            <a:ext cx="9144000" cy="0"/>
          </a:xfrm>
          <a:prstGeom prst="line">
            <a:avLst/>
          </a:prstGeom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20" name="文本框 34819"/>
          <p:cNvSpPr txBox="1"/>
          <p:nvPr/>
        </p:nvSpPr>
        <p:spPr>
          <a:xfrm>
            <a:off x="0" y="549275"/>
            <a:ext cx="70199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讨论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：如何评价王安石变法？</a:t>
            </a:r>
            <a:endParaRPr lang="zh-CN" altLang="en-US" sz="32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4823" name="矩形 34822"/>
          <p:cNvSpPr/>
          <p:nvPr/>
        </p:nvSpPr>
        <p:spPr>
          <a:xfrm>
            <a:off x="0" y="3141663"/>
            <a:ext cx="6105525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indent="266700" algn="ctr"/>
            <a:r>
              <a:rPr lang="en-US" altLang="en-US" sz="2400" b="1">
                <a:latin typeface="Arial" panose="020B0604020202020204" pitchFamily="34" charset="0"/>
                <a:ea typeface="黑体" panose="02010600030101010101" pitchFamily="2" charset="-122"/>
              </a:rPr>
              <a:t>③</a:t>
            </a: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王安石“三不足”的改革精神，值得肯定。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4824" name="矩形 34823"/>
          <p:cNvSpPr/>
          <p:nvPr/>
        </p:nvSpPr>
        <p:spPr>
          <a:xfrm>
            <a:off x="0" y="1125538"/>
            <a:ext cx="34004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进步性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历史作用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：</a:t>
            </a:r>
            <a:endParaRPr lang="zh-CN" altLang="en-US" sz="2800" b="1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4825" name="矩形 34824"/>
          <p:cNvSpPr/>
          <p:nvPr/>
        </p:nvSpPr>
        <p:spPr>
          <a:xfrm>
            <a:off x="250825" y="1700213"/>
            <a:ext cx="9069388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en-US" altLang="en-US" sz="2400" b="1">
                <a:latin typeface="黑体" panose="02010600030101010101" pitchFamily="2" charset="-122"/>
                <a:ea typeface="黑体" panose="02010600030101010101" pitchFamily="2" charset="-122"/>
              </a:rPr>
              <a:t>①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变法的推行，增加了政府的财政收入，加强了国家的军事力量，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pPr lvl="0"/>
            <a:r>
              <a:rPr lang="zh-CN" altLang="en-US" sz="2400" b="1" dirty="0">
                <a:latin typeface="黑体" panose="02010600030101010101" pitchFamily="2" charset="-122"/>
                <a:ea typeface="黑体" panose="02010600030101010101" pitchFamily="2" charset="-122"/>
              </a:rPr>
              <a:t>在一定程度上改变了北宋积贫积弱的局面。</a:t>
            </a:r>
            <a:endParaRPr lang="zh-CN" altLang="en-US" sz="24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4826" name="矩形 34825"/>
          <p:cNvSpPr/>
          <p:nvPr/>
        </p:nvSpPr>
        <p:spPr>
          <a:xfrm>
            <a:off x="250825" y="2636838"/>
            <a:ext cx="906938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en-US" altLang="en-US" sz="2400" b="1">
                <a:latin typeface="Arial" panose="020B0604020202020204" pitchFamily="34" charset="0"/>
                <a:ea typeface="黑体" panose="02010600030101010101" pitchFamily="2" charset="-122"/>
              </a:rPr>
              <a:t>②</a:t>
            </a: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王安石变法促进了社会经济的发展，客观上有利于社会的进步。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4827" name="矩形 34826"/>
          <p:cNvSpPr/>
          <p:nvPr/>
        </p:nvSpPr>
        <p:spPr>
          <a:xfrm>
            <a:off x="250825" y="5445125"/>
            <a:ext cx="8686800" cy="7620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/>
            <a:r>
              <a:rPr lang="en-US" altLang="zh-CN" sz="2200" b="1" dirty="0">
                <a:latin typeface="Arial" panose="020B0604020202020204" pitchFamily="34" charset="0"/>
                <a:ea typeface="黑体" panose="02010600030101010101" pitchFamily="2" charset="-122"/>
              </a:rPr>
              <a:t>②</a:t>
            </a:r>
            <a:r>
              <a:rPr lang="zh-CN" altLang="en-US" sz="2200" b="1" dirty="0">
                <a:latin typeface="Arial" panose="020B0604020202020204" pitchFamily="34" charset="0"/>
                <a:ea typeface="黑体" panose="02010600030101010101" pitchFamily="2" charset="-122"/>
              </a:rPr>
              <a:t>变法以维护地主阶级的统治为出发点，农民的处境没有根本的改变，负担依然沉重。</a:t>
            </a:r>
            <a:endParaRPr lang="zh-CN" altLang="en-US" sz="22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4828" name="矩形 34827"/>
          <p:cNvSpPr/>
          <p:nvPr/>
        </p:nvSpPr>
        <p:spPr>
          <a:xfrm>
            <a:off x="179388" y="3789363"/>
            <a:ext cx="16129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局限性：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4829" name="矩形 34828"/>
          <p:cNvSpPr/>
          <p:nvPr/>
        </p:nvSpPr>
        <p:spPr>
          <a:xfrm>
            <a:off x="249238" y="4508500"/>
            <a:ext cx="8894762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en-US" altLang="zh-CN" sz="2200" b="1" dirty="0">
                <a:latin typeface="Arial" panose="020B0604020202020204" pitchFamily="34" charset="0"/>
                <a:ea typeface="黑体" panose="02010600030101010101" pitchFamily="2" charset="-122"/>
              </a:rPr>
              <a:t>①</a:t>
            </a: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  <a:sym typeface="Wingdings" panose="05000000000000000000" pitchFamily="2" charset="2"/>
              </a:rPr>
              <a:t>变法没有、也不可能触动大地主土地所有制，因此，它不可能使北宋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0030101010101" pitchFamily="2" charset="-122"/>
                <a:sym typeface="Wingdings" panose="05000000000000000000" pitchFamily="2" charset="2"/>
              </a:rPr>
              <a:t>从根本上摆脱封建统治的危机。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5" grpId="0"/>
      <p:bldP spid="34826" grpId="0"/>
      <p:bldP spid="34827" grpId="0"/>
      <p:bldP spid="348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28673"/>
          <p:cNvSpPr>
            <a:spLocks noGrp="1"/>
          </p:cNvSpPr>
          <p:nvPr>
            <p:ph type="title"/>
          </p:nvPr>
        </p:nvSpPr>
        <p:spPr>
          <a:xfrm>
            <a:off x="1042988" y="0"/>
            <a:ext cx="7345362" cy="844550"/>
          </a:xfrm>
          <a:ln/>
        </p:spPr>
        <p:txBody>
          <a:bodyPr anchor="ctr"/>
          <a:p>
            <a:pPr algn="l"/>
            <a:r>
              <a:rPr lang="zh-CN" altLang="en-US" sz="2800" b="1" dirty="0">
                <a:solidFill>
                  <a:srgbClr val="0000FF"/>
                </a:solidFill>
                <a:ea typeface="黑体" panose="02010600030101010101" pitchFamily="2" charset="-122"/>
              </a:rPr>
              <a:t>讨论</a:t>
            </a:r>
            <a:r>
              <a:rPr lang="en-US" altLang="zh-CN" sz="2800" b="1" dirty="0">
                <a:solidFill>
                  <a:srgbClr val="0000FF"/>
                </a:solidFill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ea typeface="黑体" panose="02010600030101010101" pitchFamily="2" charset="-122"/>
              </a:rPr>
              <a:t>：你从王安石变法中得到了什么启示？</a:t>
            </a:r>
            <a:endParaRPr lang="zh-CN" altLang="en-US" sz="2800" b="1" dirty="0">
              <a:solidFill>
                <a:srgbClr val="0000FF"/>
              </a:solidFill>
              <a:ea typeface="黑体" panose="02010600030101010101" pitchFamily="2" charset="-122"/>
            </a:endParaRPr>
          </a:p>
        </p:txBody>
      </p:sp>
      <p:sp>
        <p:nvSpPr>
          <p:cNvPr id="28675" name="文本占位符 28674"/>
          <p:cNvSpPr>
            <a:spLocks noGrp="1"/>
          </p:cNvSpPr>
          <p:nvPr>
            <p:ph type="body" idx="1"/>
          </p:nvPr>
        </p:nvSpPr>
        <p:spPr>
          <a:xfrm>
            <a:off x="0" y="765175"/>
            <a:ext cx="9144000" cy="5867400"/>
          </a:xfrm>
          <a:ln/>
        </p:spPr>
        <p:txBody>
          <a:bodyPr/>
          <a:p>
            <a:pPr>
              <a:buNone/>
            </a:pPr>
            <a:r>
              <a:rPr lang="en-US" altLang="zh-CN" b="1" dirty="0"/>
              <a:t>(1)</a:t>
            </a:r>
            <a:r>
              <a:rPr lang="zh-CN" altLang="en-US" b="1" dirty="0"/>
              <a:t>改革必然会遭到旧势力的阻挠．</a:t>
            </a:r>
            <a:r>
              <a:rPr lang="zh-CN" altLang="en-US" b="1" dirty="0">
                <a:solidFill>
                  <a:srgbClr val="FF0000"/>
                </a:solidFill>
              </a:rPr>
              <a:t>不可能一帆风顺</a:t>
            </a:r>
            <a:r>
              <a:rPr lang="zh-CN" altLang="en-US" b="1" dirty="0"/>
              <a:t>，要充分考虑到改革的复杂性和艰巨性。</a:t>
            </a:r>
            <a:endParaRPr lang="zh-CN" altLang="en-US" b="1" dirty="0"/>
          </a:p>
          <a:p>
            <a:endParaRPr lang="zh-CN" altLang="en-US" b="1"/>
          </a:p>
          <a:p>
            <a:pPr>
              <a:buNone/>
            </a:pPr>
            <a:r>
              <a:rPr lang="en-US" altLang="zh-CN" b="1" dirty="0"/>
              <a:t>(2)</a:t>
            </a:r>
            <a:r>
              <a:rPr lang="zh-CN" altLang="en-US" b="1" dirty="0"/>
              <a:t>改革的成败关键要看其</a:t>
            </a:r>
            <a:r>
              <a:rPr lang="zh-CN" altLang="en-US" b="1" dirty="0">
                <a:solidFill>
                  <a:srgbClr val="FF0000"/>
                </a:solidFill>
              </a:rPr>
              <a:t>积极成果能否得以保留和维持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不以改革者个人命运为转移。</a:t>
            </a:r>
            <a:endParaRPr lang="zh-CN" altLang="en-US" b="1" dirty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b="1" dirty="0"/>
          </a:p>
          <a:p>
            <a:pPr>
              <a:buNone/>
            </a:pPr>
            <a:r>
              <a:rPr lang="en-US" altLang="zh-CN" b="1" dirty="0"/>
              <a:t>(3)</a:t>
            </a:r>
            <a:r>
              <a:rPr lang="zh-CN" altLang="en-US" b="1" dirty="0"/>
              <a:t>改革措施要针对实际情况，行之有效。推行改革过程中</a:t>
            </a:r>
            <a:r>
              <a:rPr lang="zh-CN" altLang="en-US" b="1" dirty="0">
                <a:solidFill>
                  <a:srgbClr val="FF0000"/>
                </a:solidFill>
              </a:rPr>
              <a:t>要用人得当。</a:t>
            </a:r>
            <a:endParaRPr lang="zh-CN" altLang="en-US" b="1" dirty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b="1" dirty="0"/>
          </a:p>
          <a:p>
            <a:pPr>
              <a:buNone/>
            </a:pPr>
            <a:r>
              <a:rPr lang="en-US" altLang="zh-CN" b="1" dirty="0"/>
              <a:t>(4)</a:t>
            </a:r>
            <a:r>
              <a:rPr lang="zh-CN" altLang="en-US" b="1" dirty="0"/>
              <a:t>改革家要有远见卓识和坚定的政治魄力。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charRg st="4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charRg st="4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charRg st="8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charRg st="8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46" name="图片 31745" descr="lst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7" name="矩形 31746"/>
          <p:cNvSpPr/>
          <p:nvPr/>
        </p:nvSpPr>
        <p:spPr>
          <a:xfrm>
            <a:off x="0" y="-90487"/>
            <a:ext cx="3132138" cy="762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>
            <a:spAutoFit/>
          </a:bodyPr>
          <a:p>
            <a:pPr lvl="0"/>
            <a:r>
              <a:rPr lang="zh-CN" altLang="en-US" sz="4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北宋疆域图</a:t>
            </a:r>
            <a:endParaRPr lang="zh-CN" altLang="en-US" sz="4400" b="1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文本占位符 3584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419600"/>
          </a:xfrm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2007</a:t>
            </a:r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山东历史高考题</a:t>
            </a:r>
            <a:endParaRPr lang="zh-CN" altLang="en-US" sz="2400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王安石变法在历史上产生了重大的影响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人们对此却   评价不一。阅读材料，回答问题。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材料一</a:t>
            </a:r>
            <a:r>
              <a:rPr lang="en-US" altLang="zh-CN" sz="24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 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  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今介甫为政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……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士吏兵农工商僧道无一人得袭故而守常者，纷纷扰扰，莫安其居</a:t>
            </a:r>
            <a:r>
              <a:rPr lang="en-US" altLang="zh-CN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……</a:t>
            </a:r>
            <a:endParaRPr lang="en-US" altLang="zh-CN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                   ――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司马光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家传集</a:t>
            </a:r>
            <a:r>
              <a:rPr lang="en-US" altLang="zh-CN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endParaRPr lang="en-US" altLang="zh-CN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材料二</a:t>
            </a:r>
            <a:r>
              <a:rPr lang="en-US" altLang="zh-CN" sz="24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 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司马光：“治天下譬如居室，敝则修之，非大坏则不更造也。”                        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--《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宋史</a:t>
            </a:r>
            <a:r>
              <a:rPr lang="en-US" altLang="zh-CN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endParaRPr lang="en-US" altLang="zh-CN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材料三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宋太傅荆国王文公安石，适应于时代之。其良法美意往往传诸今日莫之能费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……</a:t>
            </a:r>
            <a:b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</a:b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                                             --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梁启超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王安石评传</a:t>
            </a:r>
            <a:r>
              <a:rPr lang="en-US" altLang="zh-CN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endParaRPr lang="en-US" altLang="zh-CN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5843" name="标题 35842"/>
          <p:cNvSpPr>
            <a:spLocks noGrp="1"/>
          </p:cNvSpPr>
          <p:nvPr>
            <p:ph type="title"/>
          </p:nvPr>
        </p:nvSpPr>
        <p:spPr>
          <a:xfrm>
            <a:off x="0" y="3933825"/>
            <a:ext cx="9144000" cy="1828800"/>
          </a:xfrm>
          <a:ln/>
        </p:spPr>
        <p:txBody>
          <a:bodyPr anchor="ctr"/>
          <a:p>
            <a:pPr algn="l"/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）王安石变针对“士、兵、农、商”的改革措施有哪些（每项各举一条）？（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分）</a:t>
            </a:r>
            <a:b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</a:br>
            <a:b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）结合王安石变法的相关知识点，谈谈你对材料二、三中“非大坏则不更造”和“适应于时代之”的理解。（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6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分）</a:t>
            </a:r>
            <a:endParaRPr lang="zh-CN" altLang="en-US" sz="2400" b="1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5844" name="矩形 35843"/>
          <p:cNvSpPr/>
          <p:nvPr/>
        </p:nvSpPr>
        <p:spPr>
          <a:xfrm>
            <a:off x="152400" y="476250"/>
            <a:ext cx="8991600" cy="1066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srgbClr val="FFFF00"/>
                </a:solidFill>
                <a:latin typeface="宋体" panose="02010600030101010101" pitchFamily="2" charset="-122"/>
              </a:rPr>
              <a:t>士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：改革科举制度 。</a:t>
            </a:r>
            <a:r>
              <a:rPr lang="zh-CN" altLang="en-US" sz="2400" b="1" dirty="0">
                <a:solidFill>
                  <a:srgbClr val="FFFF00"/>
                </a:solidFill>
                <a:latin typeface="宋体" panose="02010600030101010101" pitchFamily="2" charset="-122"/>
              </a:rPr>
              <a:t>农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：青苗法，募役法，农田水利法，方田均税法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 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。 </a:t>
            </a:r>
            <a:r>
              <a:rPr lang="zh-CN" altLang="en-US" sz="2400" b="1" dirty="0">
                <a:solidFill>
                  <a:srgbClr val="FFFF00"/>
                </a:solidFill>
                <a:latin typeface="宋体" panose="02010600030101010101" pitchFamily="2" charset="-122"/>
              </a:rPr>
              <a:t>兵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：将兵法。保甲法，保马法。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  </a:t>
            </a:r>
            <a:r>
              <a:rPr lang="zh-CN" altLang="en-US" sz="2400" b="1" dirty="0">
                <a:solidFill>
                  <a:srgbClr val="FFFF00"/>
                </a:solidFill>
                <a:latin typeface="宋体" panose="02010600030101010101" pitchFamily="2" charset="-122"/>
              </a:rPr>
              <a:t>商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</a:rPr>
              <a:t>：市易法，均输法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35845" name="文本框 35844"/>
          <p:cNvSpPr txBox="1"/>
          <p:nvPr/>
        </p:nvSpPr>
        <p:spPr>
          <a:xfrm>
            <a:off x="323850" y="5767388"/>
            <a:ext cx="8458200" cy="6858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）“非大坏则不更造”指司马光反对王安石法，维护旧制。“适应于时代”指梁启超肯定王安石变法，主张变革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 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标题 2355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txBody>
          <a:bodyPr anchor="ctr"/>
          <a:p>
            <a:r>
              <a:rPr lang="zh-CN" altLang="en-US" dirty="0"/>
              <a:t>学习深化</a:t>
            </a:r>
            <a:endParaRPr lang="zh-CN" altLang="en-US" dirty="0"/>
          </a:p>
        </p:txBody>
      </p:sp>
      <p:sp>
        <p:nvSpPr>
          <p:cNvPr id="23555" name="文本占位符 23554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9144000" cy="2590800"/>
          </a:xfrm>
          <a:ln/>
        </p:spPr>
        <p:txBody>
          <a:bodyPr vert="horz" wrap="square" lIns="91440" tIns="45720" rIns="91440" bIns="45720" anchor="t"/>
          <a:p>
            <a:r>
              <a:rPr lang="en-US" altLang="zh-CN" sz="28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、改革的实质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、改革的分类：（根据改革的本质特征）</a:t>
            </a:r>
            <a:endParaRPr lang="zh-CN" altLang="en-US" sz="2800" b="1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0" y="2924175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一是生产关系的自我调整（不会影响社会形态的本质特征）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0" y="3573463"/>
            <a:ext cx="7453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二是生产关系发生本质变化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8" name="矩形 23557"/>
          <p:cNvSpPr/>
          <p:nvPr/>
        </p:nvSpPr>
        <p:spPr>
          <a:xfrm>
            <a:off x="395288" y="4005263"/>
            <a:ext cx="7772400" cy="6858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en-US" altLang="zh-CN" sz="28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、关于改革的评价</a:t>
            </a:r>
            <a:endParaRPr lang="zh-CN" altLang="en-US" sz="2800" b="1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3559" name="矩形 23558"/>
          <p:cNvSpPr/>
          <p:nvPr/>
        </p:nvSpPr>
        <p:spPr>
          <a:xfrm>
            <a:off x="228600" y="472440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buNone/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）标准：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1905000" y="4724400"/>
            <a:ext cx="7239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尽管一切改革无不打上阶级的烙印，但标准只有一个，即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从它对社会发展所起的作用</a:t>
            </a: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去评价</a:t>
            </a:r>
            <a:endParaRPr lang="zh-CN" altLang="en-US" sz="20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561" name="文本框 23560"/>
          <p:cNvSpPr txBox="1"/>
          <p:nvPr/>
        </p:nvSpPr>
        <p:spPr>
          <a:xfrm>
            <a:off x="228600" y="5791200"/>
            <a:ext cx="2862263" cy="5191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>
              <a:spcBef>
                <a:spcPct val="20000"/>
              </a:spcBef>
              <a:buClrTx/>
              <a:buSzPct val="90000"/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）基本思路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562" name="文本框 23561"/>
          <p:cNvSpPr txBox="1"/>
          <p:nvPr/>
        </p:nvSpPr>
        <p:spPr>
          <a:xfrm>
            <a:off x="2484438" y="5300663"/>
            <a:ext cx="6400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40000"/>
              </a:lnSpc>
              <a:buClrTx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首先应分析当时的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历史条件、历史要求</a:t>
            </a: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（趋势）</a:t>
            </a:r>
            <a:endParaRPr lang="zh-CN" altLang="en-US" sz="20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563" name="文本框 23562"/>
          <p:cNvSpPr txBox="1"/>
          <p:nvPr/>
        </p:nvSpPr>
        <p:spPr>
          <a:xfrm>
            <a:off x="2555875" y="5805488"/>
            <a:ext cx="6400800" cy="88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30000"/>
              </a:lnSpc>
              <a:buClrTx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再看这次改革在多大程度上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适应或违背了这</a:t>
            </a: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一历史发展的要求，对历史发展起什么作用。</a:t>
            </a:r>
            <a:endParaRPr lang="zh-CN" altLang="en-US" sz="20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564" name="左大括号 23563"/>
          <p:cNvSpPr/>
          <p:nvPr/>
        </p:nvSpPr>
        <p:spPr>
          <a:xfrm>
            <a:off x="2339975" y="5661025"/>
            <a:ext cx="228600" cy="838200"/>
          </a:xfrm>
          <a:prstGeom prst="leftBrace">
            <a:avLst>
              <a:gd name="adj1" fmla="val 3055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65" name="文本框 23564"/>
          <p:cNvSpPr txBox="1"/>
          <p:nvPr/>
        </p:nvSpPr>
        <p:spPr>
          <a:xfrm>
            <a:off x="395288" y="1052513"/>
            <a:ext cx="8208962" cy="137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3333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从根本上说，任何改革，都是对生产关系和上层建筑的调整或变革。</a:t>
            </a:r>
            <a:endParaRPr lang="zh-CN" altLang="en-US" sz="2800" b="1" dirty="0">
              <a:solidFill>
                <a:srgbClr val="3333CC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9" grpId="0" build="p"/>
      <p:bldP spid="23560" grpId="0"/>
      <p:bldP spid="23561" grpId="0"/>
      <p:bldP spid="23562" grpId="0"/>
      <p:bldP spid="23563" grpId="0"/>
      <p:bldP spid="235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文本框 36865"/>
          <p:cNvSpPr txBox="1"/>
          <p:nvPr/>
        </p:nvSpPr>
        <p:spPr>
          <a:xfrm>
            <a:off x="395288" y="1196975"/>
            <a:ext cx="8137525" cy="9461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黑体" panose="02010600030101010101" pitchFamily="2" charset="-122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黑体" panose="02010600030101010101" pitchFamily="2" charset="-122"/>
              </a:rPr>
              <a:t>三冗”、“两积”引起了严重的社会危机，革新除弊逐渐成为朝野的共识。</a:t>
            </a:r>
            <a:endParaRPr lang="zh-CN" altLang="en-US" sz="28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6867" name="矩形 36866"/>
          <p:cNvSpPr/>
          <p:nvPr/>
        </p:nvSpPr>
        <p:spPr>
          <a:xfrm>
            <a:off x="395288" y="2781300"/>
            <a:ext cx="8353425" cy="9461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）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范仲淹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“庆历新政”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失败为王安石变法提供了经验教训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6868" name="矩形 36867"/>
          <p:cNvSpPr/>
          <p:nvPr/>
        </p:nvSpPr>
        <p:spPr>
          <a:xfrm>
            <a:off x="395288" y="3933825"/>
            <a:ext cx="8424862" cy="9461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）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王安石丰富的从政经验及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“三不足”的变法精神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影响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6869" name="文本框 36868"/>
          <p:cNvSpPr txBox="1"/>
          <p:nvPr/>
        </p:nvSpPr>
        <p:spPr>
          <a:xfrm>
            <a:off x="395288" y="5084763"/>
            <a:ext cx="7848600" cy="5191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）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宋神宗的支持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6870" name="文本框 36869"/>
          <p:cNvSpPr txBox="1"/>
          <p:nvPr/>
        </p:nvSpPr>
        <p:spPr>
          <a:xfrm>
            <a:off x="250825" y="2205038"/>
            <a:ext cx="3241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、（条件）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可能性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6871" name="文本框 36870"/>
          <p:cNvSpPr txBox="1"/>
          <p:nvPr/>
        </p:nvSpPr>
        <p:spPr>
          <a:xfrm>
            <a:off x="179388" y="692150"/>
            <a:ext cx="7991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、（原因）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必要性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2" name="文本框 36871"/>
          <p:cNvSpPr txBox="1"/>
          <p:nvPr/>
        </p:nvSpPr>
        <p:spPr>
          <a:xfrm>
            <a:off x="0" y="0"/>
            <a:ext cx="2663825" cy="64135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600" b="1" dirty="0">
                <a:latin typeface="Arial" panose="020B0604020202020204" pitchFamily="34" charset="0"/>
                <a:ea typeface="黑体" panose="02010600030101010101" pitchFamily="2" charset="-122"/>
              </a:rPr>
              <a:t>一、背景</a:t>
            </a:r>
            <a:endParaRPr lang="zh-CN" altLang="en-US" sz="36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6873" name="文本框 36872"/>
          <p:cNvSpPr txBox="1"/>
          <p:nvPr/>
        </p:nvSpPr>
        <p:spPr>
          <a:xfrm>
            <a:off x="323850" y="5805488"/>
            <a:ext cx="2016125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、目的：</a:t>
            </a:r>
            <a:endParaRPr lang="zh-CN" altLang="en-US" sz="2800" b="1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6874" name="文本框 36873"/>
          <p:cNvSpPr txBox="1"/>
          <p:nvPr/>
        </p:nvSpPr>
        <p:spPr>
          <a:xfrm>
            <a:off x="2051050" y="5734050"/>
            <a:ext cx="7092950" cy="9461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解决财政危机，缓和社会矛盾，富国强兵；巩固封建统治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nimBg="1"/>
      <p:bldP spid="36869" grpId="0" animBg="1"/>
      <p:bldP spid="368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5" name="文本框 38914"/>
          <p:cNvSpPr txBox="1"/>
          <p:nvPr/>
        </p:nvSpPr>
        <p:spPr>
          <a:xfrm>
            <a:off x="228600" y="762000"/>
            <a:ext cx="8915400" cy="2236788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>
              <a:buClrTx/>
            </a:pPr>
            <a:r>
              <a:rPr lang="en-US" altLang="zh-CN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、北宋初期宋太祖采取了一系列措施的主要目的？出现的负面问题？对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我们今天的改革有何启示？ </a:t>
            </a:r>
            <a:endParaRPr lang="zh-CN" altLang="en-US" sz="2800" dirty="0"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ClrTx/>
            </a:pPr>
            <a:r>
              <a:rPr lang="en-US" altLang="zh-CN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、王安石变法的主要原因和目的？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ClrTx/>
            </a:pPr>
            <a:r>
              <a:rPr lang="en-US" altLang="zh-CN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、为什么王安石能担负起变法的重任？他从哪些大的方面进行改革？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8916" name="文本框 38915"/>
          <p:cNvSpPr txBox="1"/>
          <p:nvPr/>
        </p:nvSpPr>
        <p:spPr>
          <a:xfrm>
            <a:off x="0" y="3352800"/>
            <a:ext cx="1828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7" name="下箭头 38916"/>
          <p:cNvSpPr/>
          <p:nvPr/>
        </p:nvSpPr>
        <p:spPr>
          <a:xfrm>
            <a:off x="457200" y="3581400"/>
            <a:ext cx="685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81D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8918" name="右箭头 38917"/>
          <p:cNvSpPr/>
          <p:nvPr/>
        </p:nvSpPr>
        <p:spPr>
          <a:xfrm>
            <a:off x="1905000" y="3581400"/>
            <a:ext cx="5181600" cy="3048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8919" name="文本框 38918"/>
          <p:cNvSpPr txBox="1"/>
          <p:nvPr/>
        </p:nvSpPr>
        <p:spPr>
          <a:xfrm>
            <a:off x="7164388" y="3141663"/>
            <a:ext cx="1295400" cy="2052637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富国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强兵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取士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0" name="文本框 38919"/>
          <p:cNvSpPr txBox="1"/>
          <p:nvPr/>
        </p:nvSpPr>
        <p:spPr>
          <a:xfrm>
            <a:off x="0" y="5105400"/>
            <a:ext cx="2362200" cy="1382713"/>
          </a:xfrm>
          <a:prstGeom prst="rect">
            <a:avLst/>
          </a:prstGeom>
          <a:solidFill>
            <a:srgbClr val="F7A7AF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启示：政治改革要注意精兵简政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2" name="文本框 38921"/>
          <p:cNvSpPr txBox="1"/>
          <p:nvPr/>
        </p:nvSpPr>
        <p:spPr>
          <a:xfrm>
            <a:off x="0" y="3048000"/>
            <a:ext cx="1981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中央集权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3" name="文本框 38922"/>
          <p:cNvSpPr txBox="1"/>
          <p:nvPr/>
        </p:nvSpPr>
        <p:spPr>
          <a:xfrm>
            <a:off x="0" y="3962400"/>
            <a:ext cx="213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三冗、两积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4" name="文本框 38923"/>
          <p:cNvSpPr txBox="1"/>
          <p:nvPr/>
        </p:nvSpPr>
        <p:spPr>
          <a:xfrm>
            <a:off x="2195513" y="3141663"/>
            <a:ext cx="3413125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引起严重的社会危机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维护封建统治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9" grpId="0" animBg="1"/>
      <p:bldP spid="38920" grpId="0" animBg="1"/>
      <p:bldP spid="38922" grpId="0"/>
      <p:bldP spid="38923" grpId="0"/>
      <p:bldP spid="389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文本框 25601"/>
          <p:cNvSpPr txBox="1"/>
          <p:nvPr/>
        </p:nvSpPr>
        <p:spPr>
          <a:xfrm>
            <a:off x="0" y="549275"/>
            <a:ext cx="1081088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dirty="0">
                <a:latin typeface="Arial" panose="020B0604020202020204" pitchFamily="34" charset="0"/>
                <a:ea typeface="隶书" pitchFamily="49" charset="-122"/>
              </a:rPr>
              <a:t>措施</a:t>
            </a:r>
            <a:endParaRPr lang="zh-CN" altLang="en-US" sz="3200" b="1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03" name="文本框 25602"/>
          <p:cNvSpPr txBox="1"/>
          <p:nvPr/>
        </p:nvSpPr>
        <p:spPr>
          <a:xfrm>
            <a:off x="0" y="1412875"/>
            <a:ext cx="1081088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dirty="0">
                <a:latin typeface="Arial" panose="020B0604020202020204" pitchFamily="34" charset="0"/>
                <a:ea typeface="隶书" pitchFamily="49" charset="-122"/>
              </a:rPr>
              <a:t>措施</a:t>
            </a:r>
            <a:endParaRPr lang="zh-CN" altLang="en-US" sz="3200" b="1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04" name="文本框 25603"/>
          <p:cNvSpPr txBox="1"/>
          <p:nvPr/>
        </p:nvSpPr>
        <p:spPr>
          <a:xfrm>
            <a:off x="0" y="2492375"/>
            <a:ext cx="1081088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dirty="0">
                <a:latin typeface="Arial" panose="020B0604020202020204" pitchFamily="34" charset="0"/>
                <a:ea typeface="隶书" pitchFamily="49" charset="-122"/>
              </a:rPr>
              <a:t>措施</a:t>
            </a:r>
            <a:endParaRPr lang="zh-CN" altLang="en-US" sz="3200" b="1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05" name="文本框 25604"/>
          <p:cNvSpPr txBox="1"/>
          <p:nvPr/>
        </p:nvSpPr>
        <p:spPr>
          <a:xfrm>
            <a:off x="0" y="3644900"/>
            <a:ext cx="1081088" cy="5889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zh-CN" altLang="en-US" sz="3200" b="1" dirty="0">
                <a:latin typeface="Arial" panose="020B0604020202020204" pitchFamily="34" charset="0"/>
                <a:ea typeface="隶书" pitchFamily="49" charset="-122"/>
              </a:rPr>
              <a:t>措施</a:t>
            </a:r>
            <a:endParaRPr lang="zh-CN" altLang="en-US" sz="3200" b="1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06" name="直接连接符 25605"/>
          <p:cNvSpPr/>
          <p:nvPr/>
        </p:nvSpPr>
        <p:spPr>
          <a:xfrm>
            <a:off x="1187450" y="1268413"/>
            <a:ext cx="16557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07" name="直接连接符 25606"/>
          <p:cNvSpPr/>
          <p:nvPr/>
        </p:nvSpPr>
        <p:spPr>
          <a:xfrm>
            <a:off x="1187450" y="2060575"/>
            <a:ext cx="16557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08" name="直接连接符 25607"/>
          <p:cNvSpPr/>
          <p:nvPr/>
        </p:nvSpPr>
        <p:spPr>
          <a:xfrm>
            <a:off x="1331913" y="3500438"/>
            <a:ext cx="1655762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09" name="直接连接符 25608"/>
          <p:cNvSpPr/>
          <p:nvPr/>
        </p:nvSpPr>
        <p:spPr>
          <a:xfrm flipV="1">
            <a:off x="1187450" y="4365625"/>
            <a:ext cx="16557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10" name="任意多边形 25609"/>
          <p:cNvSpPr/>
          <p:nvPr/>
        </p:nvSpPr>
        <p:spPr>
          <a:xfrm>
            <a:off x="2843213" y="620713"/>
            <a:ext cx="433387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11" name="任意多边形 25610"/>
          <p:cNvSpPr/>
          <p:nvPr/>
        </p:nvSpPr>
        <p:spPr>
          <a:xfrm>
            <a:off x="2916238" y="1700213"/>
            <a:ext cx="433387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12" name="任意多边形 25611"/>
          <p:cNvSpPr/>
          <p:nvPr/>
        </p:nvSpPr>
        <p:spPr>
          <a:xfrm>
            <a:off x="3276600" y="2852738"/>
            <a:ext cx="457200" cy="3048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13" name="任意多边形 25612"/>
          <p:cNvSpPr/>
          <p:nvPr/>
        </p:nvSpPr>
        <p:spPr>
          <a:xfrm>
            <a:off x="2987675" y="3860800"/>
            <a:ext cx="433388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14" name="直接连接符 25613"/>
          <p:cNvSpPr/>
          <p:nvPr/>
        </p:nvSpPr>
        <p:spPr>
          <a:xfrm>
            <a:off x="3419475" y="2133600"/>
            <a:ext cx="935038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15" name="直接连接符 25614"/>
          <p:cNvSpPr/>
          <p:nvPr/>
        </p:nvSpPr>
        <p:spPr>
          <a:xfrm>
            <a:off x="3779838" y="3284538"/>
            <a:ext cx="935037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16" name="直接连接符 25615"/>
          <p:cNvSpPr/>
          <p:nvPr/>
        </p:nvSpPr>
        <p:spPr>
          <a:xfrm flipV="1">
            <a:off x="3563938" y="908050"/>
            <a:ext cx="935037" cy="793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17" name="直接连接符 25616"/>
          <p:cNvSpPr/>
          <p:nvPr/>
        </p:nvSpPr>
        <p:spPr>
          <a:xfrm flipV="1">
            <a:off x="3492500" y="4365625"/>
            <a:ext cx="2376488" cy="158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18" name="右大括号 25617"/>
          <p:cNvSpPr/>
          <p:nvPr/>
        </p:nvSpPr>
        <p:spPr>
          <a:xfrm>
            <a:off x="4716463" y="333375"/>
            <a:ext cx="287337" cy="2736850"/>
          </a:xfrm>
          <a:prstGeom prst="rightBrace">
            <a:avLst>
              <a:gd name="adj1" fmla="val 79373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9" name="任意多边形 25618"/>
          <p:cNvSpPr/>
          <p:nvPr/>
        </p:nvSpPr>
        <p:spPr>
          <a:xfrm>
            <a:off x="5867400" y="3860800"/>
            <a:ext cx="433388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20" name="文本框 25619"/>
          <p:cNvSpPr txBox="1"/>
          <p:nvPr/>
        </p:nvSpPr>
        <p:spPr>
          <a:xfrm>
            <a:off x="1116013" y="260350"/>
            <a:ext cx="1655762" cy="955675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增设官僚机构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1" name="文本框 25620"/>
          <p:cNvSpPr txBox="1"/>
          <p:nvPr/>
        </p:nvSpPr>
        <p:spPr>
          <a:xfrm>
            <a:off x="1187450" y="1484313"/>
            <a:ext cx="1655763" cy="519112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扩充军队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2" name="文本框 25621"/>
          <p:cNvSpPr txBox="1"/>
          <p:nvPr/>
        </p:nvSpPr>
        <p:spPr>
          <a:xfrm>
            <a:off x="1116013" y="2492375"/>
            <a:ext cx="2133600" cy="94615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养兵养官战争耗费赔款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3" name="文本框 25622"/>
          <p:cNvSpPr txBox="1"/>
          <p:nvPr/>
        </p:nvSpPr>
        <p:spPr>
          <a:xfrm>
            <a:off x="1258888" y="3716338"/>
            <a:ext cx="1655762" cy="519112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分散军权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4" name="文本框 25623"/>
          <p:cNvSpPr txBox="1"/>
          <p:nvPr/>
        </p:nvSpPr>
        <p:spPr>
          <a:xfrm>
            <a:off x="3492500" y="333375"/>
            <a:ext cx="935038" cy="519113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冗官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5" name="文本框 25624"/>
          <p:cNvSpPr txBox="1"/>
          <p:nvPr/>
        </p:nvSpPr>
        <p:spPr>
          <a:xfrm>
            <a:off x="3419475" y="1557338"/>
            <a:ext cx="935038" cy="519112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冗兵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6" name="文本框 25625"/>
          <p:cNvSpPr txBox="1"/>
          <p:nvPr/>
        </p:nvSpPr>
        <p:spPr>
          <a:xfrm>
            <a:off x="3779838" y="2636838"/>
            <a:ext cx="935037" cy="519112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冗费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7" name="文本框 25626"/>
          <p:cNvSpPr txBox="1"/>
          <p:nvPr/>
        </p:nvSpPr>
        <p:spPr>
          <a:xfrm>
            <a:off x="3492500" y="3716338"/>
            <a:ext cx="2376488" cy="519112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军队战斗力弱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28" name="直接连接符 25627"/>
          <p:cNvSpPr/>
          <p:nvPr/>
        </p:nvSpPr>
        <p:spPr>
          <a:xfrm flipH="1">
            <a:off x="6516688" y="4365625"/>
            <a:ext cx="13716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29" name="直接连接符 25628"/>
          <p:cNvSpPr/>
          <p:nvPr/>
        </p:nvSpPr>
        <p:spPr>
          <a:xfrm flipH="1">
            <a:off x="5292725" y="2060575"/>
            <a:ext cx="15240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30" name="文本框 25629"/>
          <p:cNvSpPr txBox="1"/>
          <p:nvPr/>
        </p:nvSpPr>
        <p:spPr>
          <a:xfrm>
            <a:off x="5076825" y="1412875"/>
            <a:ext cx="1905000" cy="519113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积贫局面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31" name="文本框 25630"/>
          <p:cNvSpPr txBox="1"/>
          <p:nvPr/>
        </p:nvSpPr>
        <p:spPr>
          <a:xfrm>
            <a:off x="6300788" y="3716338"/>
            <a:ext cx="1676400" cy="519112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隶书" pitchFamily="49" charset="-122"/>
              </a:rPr>
              <a:t>积弱局面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5632" name="文本框 25631"/>
          <p:cNvSpPr txBox="1"/>
          <p:nvPr/>
        </p:nvSpPr>
        <p:spPr>
          <a:xfrm>
            <a:off x="6858000" y="16002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3" name="文本框 25632"/>
          <p:cNvSpPr txBox="1"/>
          <p:nvPr/>
        </p:nvSpPr>
        <p:spPr>
          <a:xfrm>
            <a:off x="8472488" y="333375"/>
            <a:ext cx="671512" cy="2630488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vert="eaVert">
            <a:spAutoFit/>
          </a:bodyPr>
          <a:p>
            <a:pPr lvl="0"/>
            <a:r>
              <a: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社会危机加深</a:t>
            </a:r>
            <a:endParaRPr lang="zh-CN" altLang="en-US" sz="3200" b="1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4" name="右大括号 25633"/>
          <p:cNvSpPr/>
          <p:nvPr/>
        </p:nvSpPr>
        <p:spPr>
          <a:xfrm>
            <a:off x="8027988" y="1125538"/>
            <a:ext cx="381000" cy="2590800"/>
          </a:xfrm>
          <a:prstGeom prst="rightBrace">
            <a:avLst>
              <a:gd name="adj1" fmla="val 5666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5" name="下箭头 25634"/>
          <p:cNvSpPr/>
          <p:nvPr/>
        </p:nvSpPr>
        <p:spPr>
          <a:xfrm>
            <a:off x="8604250" y="29972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36" name="文本框 25635"/>
          <p:cNvSpPr txBox="1"/>
          <p:nvPr/>
        </p:nvSpPr>
        <p:spPr>
          <a:xfrm>
            <a:off x="8472488" y="3644900"/>
            <a:ext cx="671512" cy="936625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vert="eaVert">
            <a:spAutoFit/>
          </a:bodyPr>
          <a:p>
            <a:pPr lvl="0"/>
            <a:r>
              <a: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改革</a:t>
            </a:r>
            <a:endParaRPr lang="zh-CN" altLang="en-US" sz="32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1116013" y="1284288"/>
            <a:ext cx="2160587" cy="64135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600" b="1" dirty="0">
                <a:latin typeface="Arial" panose="020B0604020202020204" pitchFamily="34" charset="0"/>
                <a:ea typeface="隶书" pitchFamily="49" charset="-122"/>
              </a:rPr>
              <a:t>二、内容</a:t>
            </a:r>
            <a:endParaRPr lang="zh-CN" altLang="en-US" sz="3600" b="1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971550" y="2349500"/>
            <a:ext cx="2663825" cy="5191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、核心内容：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4356100" y="2349500"/>
            <a:ext cx="2952750" cy="5191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富国强兵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1042988" y="3933825"/>
            <a:ext cx="2663825" cy="5191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、具体措施：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9" name="矩形 11268"/>
          <p:cNvSpPr/>
          <p:nvPr/>
        </p:nvSpPr>
        <p:spPr>
          <a:xfrm>
            <a:off x="3492500" y="0"/>
            <a:ext cx="5256213" cy="10668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、富国：理财措施</a:t>
            </a:r>
            <a:endParaRPr lang="zh-CN" altLang="en-US" sz="32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（冗费，积贫）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graphicFrame>
        <p:nvGraphicFramePr>
          <p:cNvPr id="11349" name="表格 11348"/>
          <p:cNvGraphicFramePr/>
          <p:nvPr/>
        </p:nvGraphicFramePr>
        <p:xfrm>
          <a:off x="179388" y="1412875"/>
          <a:ext cx="8713787" cy="4427538"/>
        </p:xfrm>
        <a:graphic>
          <a:graphicData uri="http://schemas.openxmlformats.org/drawingml/2006/table">
            <a:tbl>
              <a:tblPr/>
              <a:tblGrid>
                <a:gridCol w="1223963"/>
                <a:gridCol w="2087562"/>
                <a:gridCol w="2290763"/>
                <a:gridCol w="3111500"/>
              </a:tblGrid>
              <a:tr h="94456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解决问题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措施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具体内容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作用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rowSpan="6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青苗法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募役法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农田水利法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均输法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方田均税法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ea typeface="黑体" panose="02010600030101010101" pitchFamily="2" charset="-122"/>
                        </a:rPr>
                        <a:t>市易法</a:t>
                      </a: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ea typeface="黑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4" name="文本框 11333"/>
          <p:cNvSpPr txBox="1"/>
          <p:nvPr/>
        </p:nvSpPr>
        <p:spPr>
          <a:xfrm>
            <a:off x="179388" y="3141663"/>
            <a:ext cx="1368425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解决北宋的财政危机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1350" name="文本框 11349"/>
          <p:cNvSpPr txBox="1"/>
          <p:nvPr/>
        </p:nvSpPr>
        <p:spPr>
          <a:xfrm>
            <a:off x="5940425" y="2420938"/>
            <a:ext cx="29527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353" name="矩形 11352"/>
          <p:cNvSpPr/>
          <p:nvPr/>
        </p:nvSpPr>
        <p:spPr>
          <a:xfrm>
            <a:off x="0" y="-30162"/>
            <a:ext cx="33956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二、变法的内容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 sz="280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矩形 15361"/>
          <p:cNvSpPr/>
          <p:nvPr/>
        </p:nvSpPr>
        <p:spPr>
          <a:xfrm>
            <a:off x="3419475" y="0"/>
            <a:ext cx="39052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、理财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富国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措施</a:t>
            </a:r>
            <a:endParaRPr lang="zh-CN" altLang="en-US" sz="32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179388" y="620713"/>
            <a:ext cx="8964612" cy="9556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①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青苗法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政府在青黄不接时向农民提供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低息贷借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钱或粮食</a:t>
            </a:r>
            <a:r>
              <a:rPr lang="en-US" altLang="zh-CN" sz="2800" b="1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endParaRPr lang="en-US" altLang="zh-CN" sz="2800" b="1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5366" name="矩形 15365"/>
          <p:cNvSpPr/>
          <p:nvPr/>
        </p:nvSpPr>
        <p:spPr>
          <a:xfrm>
            <a:off x="0" y="-30162"/>
            <a:ext cx="33956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二、变法的内容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endParaRPr lang="en-US" altLang="zh-CN" sz="280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5367" name="直接连接符 15366"/>
          <p:cNvSpPr/>
          <p:nvPr/>
        </p:nvSpPr>
        <p:spPr>
          <a:xfrm>
            <a:off x="0" y="533400"/>
            <a:ext cx="9144000" cy="0"/>
          </a:xfrm>
          <a:prstGeom prst="line">
            <a:avLst/>
          </a:prstGeom>
          <a:ln w="2857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8" name="文本框 15367"/>
          <p:cNvSpPr txBox="1"/>
          <p:nvPr/>
        </p:nvSpPr>
        <p:spPr>
          <a:xfrm>
            <a:off x="179388" y="4005263"/>
            <a:ext cx="8713787" cy="9556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②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募役法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政府征收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免役钱雇人服役</a:t>
            </a: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(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官僚、地主也要出钱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endParaRPr lang="en-US" altLang="zh-CN" sz="2800" b="1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5371" name="矩形 15370"/>
          <p:cNvSpPr/>
          <p:nvPr/>
        </p:nvSpPr>
        <p:spPr>
          <a:xfrm>
            <a:off x="179388" y="1844675"/>
            <a:ext cx="856932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A.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积极作用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限制了高利贷对农民的剥削，一定程度上缓和阶级矛盾</a:t>
            </a: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;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同时增加政府收入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  <a:endParaRPr lang="en-US" altLang="zh-CN" sz="2800" b="1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5372" name="矩形 15371"/>
          <p:cNvSpPr/>
          <p:nvPr/>
        </p:nvSpPr>
        <p:spPr>
          <a:xfrm>
            <a:off x="250825" y="2924175"/>
            <a:ext cx="88931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buClrTx/>
            </a:pPr>
            <a:r>
              <a:rPr lang="en-US" altLang="zh-CN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B.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消极作用</a:t>
            </a:r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强制借贷</a:t>
            </a: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利息较高</a:t>
            </a: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实质是政府放高利贷</a:t>
            </a:r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引起社会不满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  <a:endParaRPr lang="en-US" altLang="zh-CN" sz="2800" b="1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5373" name="矩形 15372"/>
          <p:cNvSpPr/>
          <p:nvPr/>
        </p:nvSpPr>
        <p:spPr>
          <a:xfrm>
            <a:off x="179388" y="5084763"/>
            <a:ext cx="853281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A.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积极作用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出钱代役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保证农民生产时间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保障农业生产发展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并增加政府收入</a:t>
            </a: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5374" name="矩形 15373"/>
          <p:cNvSpPr/>
          <p:nvPr/>
        </p:nvSpPr>
        <p:spPr>
          <a:xfrm>
            <a:off x="179388" y="6165850"/>
            <a:ext cx="86407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B.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消极作用</a:t>
            </a:r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农民负担依然沉重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5379" name="文本框 15378"/>
          <p:cNvSpPr txBox="1"/>
          <p:nvPr/>
        </p:nvSpPr>
        <p:spPr>
          <a:xfrm>
            <a:off x="8062913" y="6613525"/>
            <a:ext cx="1081087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en-US" altLang="zh-CN" sz="1000">
                <a:solidFill>
                  <a:srgbClr val="E6E6E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www.jkzyw.com</a:t>
            </a:r>
            <a:endParaRPr lang="en-US" altLang="zh-CN" sz="1000">
              <a:solidFill>
                <a:srgbClr val="E6E6E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8" grpId="0" animBg="1"/>
      <p:bldP spid="15371" grpId="0"/>
      <p:bldP spid="15372" grpId="0"/>
      <p:bldP spid="15373" grpId="0"/>
      <p:bldP spid="153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40" name="文本框 14339"/>
          <p:cNvSpPr txBox="1"/>
          <p:nvPr/>
        </p:nvSpPr>
        <p:spPr>
          <a:xfrm>
            <a:off x="0" y="2924175"/>
            <a:ext cx="7956550" cy="5286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⑤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方田均税法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核实土地，按多少、好坏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收税</a:t>
            </a:r>
            <a:endParaRPr lang="zh-CN" altLang="en-US" sz="28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4341" name="矩形 14340"/>
          <p:cNvSpPr/>
          <p:nvPr/>
        </p:nvSpPr>
        <p:spPr>
          <a:xfrm>
            <a:off x="0" y="3644900"/>
            <a:ext cx="88931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积极</a:t>
            </a:r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一定程度抑制兼并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增加了政府收入；部分减轻农民赋税负担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endParaRPr lang="zh-CN" altLang="en-US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0" y="4652963"/>
            <a:ext cx="8820150" cy="9556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⑥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市易法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设市易务，收滞销货，短缺时卖出</a:t>
            </a:r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endParaRPr lang="en-US" altLang="zh-CN" sz="2800" b="1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以稳定市场</a:t>
            </a:r>
            <a:endParaRPr lang="zh-CN" altLang="en-US" sz="28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4343" name="矩形 14342"/>
          <p:cNvSpPr/>
          <p:nvPr/>
        </p:nvSpPr>
        <p:spPr>
          <a:xfrm>
            <a:off x="0" y="5589588"/>
            <a:ext cx="946785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积极</a:t>
            </a:r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打破了大商人对市场的垄断；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/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增加了政府的财政收</a:t>
            </a:r>
            <a:r>
              <a:rPr lang="zh-CN" altLang="en-US" sz="2800" b="1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入</a:t>
            </a:r>
            <a:endParaRPr lang="zh-CN" altLang="en-US" sz="2800" b="1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0" y="2205038"/>
            <a:ext cx="9144000" cy="52863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④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均输法</a:t>
            </a:r>
            <a:r>
              <a:rPr lang="en-US" altLang="zh-CN" sz="2800" b="1"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政府采购物资实行就近采购，节省货款等原则</a:t>
            </a:r>
            <a:endParaRPr lang="zh-CN" altLang="en-US" sz="28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4345" name="矩形 14344"/>
          <p:cNvSpPr/>
          <p:nvPr/>
        </p:nvSpPr>
        <p:spPr>
          <a:xfrm>
            <a:off x="0" y="981075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积极</a:t>
            </a:r>
            <a:r>
              <a:rPr lang="en-US" altLang="zh-CN" sz="2800" b="1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水利工程修建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保证了灌溉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耕地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面积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增加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促进了农业生产的发展</a:t>
            </a: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,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增加政府税收。</a:t>
            </a:r>
            <a:endParaRPr lang="zh-CN" altLang="en-US" sz="2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4346" name="文本框 14345"/>
          <p:cNvSpPr txBox="1"/>
          <p:nvPr/>
        </p:nvSpPr>
        <p:spPr>
          <a:xfrm>
            <a:off x="0" y="333375"/>
            <a:ext cx="6443663" cy="5286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/>
            <a:r>
              <a:rPr lang="en-US" altLang="zh-CN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③</a:t>
            </a: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农田水利法</a:t>
            </a:r>
            <a:r>
              <a:rPr lang="en-US" altLang="zh-CN" sz="2800" b="1">
                <a:effectLst>
                  <a:outerShdw blurRad="38100" dist="38100" dir="2700000">
                    <a:srgbClr val="FFFFFF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鼓励垦荒和兴修水利</a:t>
            </a:r>
            <a:endParaRPr lang="zh-CN" altLang="en-US" sz="2800" b="1" dirty="0">
              <a:solidFill>
                <a:srgbClr val="0000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/>
      <p:bldP spid="14342" grpId="0" animBg="1"/>
      <p:bldP spid="14343" grpId="0"/>
      <p:bldP spid="14344" grpId="0" animBg="1"/>
      <p:bldP spid="14345" grpId="0"/>
      <p:bldP spid="14346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3249</Words>
  <Application>WPS 演示</Application>
  <PresentationFormat>在屏幕上显示</PresentationFormat>
  <Paragraphs>340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Wingdings</vt:lpstr>
      <vt:lpstr>黑体</vt:lpstr>
      <vt:lpstr>新宋体</vt:lpstr>
      <vt:lpstr>Times New Roman</vt:lpstr>
      <vt:lpstr>隶书</vt:lpstr>
      <vt:lpstr>仿宋_GB2312</vt:lpstr>
      <vt:lpstr>楷体_GB2312</vt:lpstr>
      <vt:lpstr>华文行楷</vt:lpstr>
      <vt:lpstr>Tahoma</vt:lpstr>
      <vt:lpstr>微软雅黑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金高峰</dc:creator>
  <cp:lastModifiedBy>Administrator</cp:lastModifiedBy>
  <cp:revision>35</cp:revision>
  <dcterms:created xsi:type="dcterms:W3CDTF">2010-02-26T06:25:51Z</dcterms:created>
  <dcterms:modified xsi:type="dcterms:W3CDTF">2017-03-11T11:43:44Z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