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58" r:id="rId5"/>
    <p:sldId id="261" r:id="rId6"/>
    <p:sldId id="281" r:id="rId7"/>
    <p:sldId id="275" r:id="rId8"/>
    <p:sldId id="260" r:id="rId9"/>
    <p:sldId id="271" r:id="rId11"/>
    <p:sldId id="27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958"/>
    <a:srgbClr val="4A7E98"/>
    <a:srgbClr val="121F25"/>
    <a:srgbClr val="83AEC3"/>
    <a:srgbClr val="386074"/>
    <a:srgbClr val="1F3641"/>
    <a:srgbClr val="6292BE"/>
    <a:srgbClr val="315465"/>
    <a:srgbClr val="26414E"/>
    <a:srgbClr val="6D4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32" y="-108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5D3-5441-4F47-B5C0-416EBA3A63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91A4-6770-4F13-8C75-228325AC43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5D3-5441-4F47-B5C0-416EBA3A63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91A4-6770-4F13-8C75-228325AC43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5D3-5441-4F47-B5C0-416EBA3A63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91A4-6770-4F13-8C75-228325AC43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5D3-5441-4F47-B5C0-416EBA3A63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91A4-6770-4F13-8C75-228325AC43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5D3-5441-4F47-B5C0-416EBA3A63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91A4-6770-4F13-8C75-228325AC43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5D3-5441-4F47-B5C0-416EBA3A63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91A4-6770-4F13-8C75-228325AC43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5D3-5441-4F47-B5C0-416EBA3A63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91A4-6770-4F13-8C75-228325AC43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5D3-5441-4F47-B5C0-416EBA3A63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91A4-6770-4F13-8C75-228325AC43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5D3-5441-4F47-B5C0-416EBA3A63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91A4-6770-4F13-8C75-228325AC43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5D3-5441-4F47-B5C0-416EBA3A63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91A4-6770-4F13-8C75-228325AC43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05D3-5441-4F47-B5C0-416EBA3A63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91A4-6770-4F13-8C75-228325AC43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B05D3-5441-4F47-B5C0-416EBA3A63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191A4-6770-4F13-8C75-228325AC43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file:///D:\&#21382;&#21490;&#30456;&#20851;\&#31532;01&#38598;.&#28023;&#27915;&#26102;&#20195;_chunk_1.WMV" TargetMode="Externa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7.xml"/><Relationship Id="rId3" Type="http://schemas.openxmlformats.org/officeDocument/2006/relationships/slide" Target="slide4.xml"/><Relationship Id="rId2" Type="http://schemas.openxmlformats.org/officeDocument/2006/relationships/slide" Target="slide8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slide" Target="slide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7" t="26839" r="22700" b="12194"/>
          <a:stretch>
            <a:fillRect/>
          </a:stretch>
        </p:blipFill>
        <p:spPr>
          <a:xfrm>
            <a:off x="0" y="0"/>
            <a:ext cx="12192000" cy="72797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4535150" cy="7679763"/>
          </a:xfrm>
          <a:prstGeom prst="rect">
            <a:avLst/>
          </a:prstGeom>
          <a:solidFill>
            <a:srgbClr val="1F36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151380" y="2521585"/>
            <a:ext cx="7178040" cy="90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世界多极化趋势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68625" y="3733314"/>
            <a:ext cx="554355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chemeClr val="bg1"/>
                </a:solidFill>
                <a:latin typeface="hakuyoxingshu7000" panose="02000600000000000000" pitchFamily="2" charset="-122"/>
                <a:ea typeface="hakuyoxingshu7000" panose="02000600000000000000" pitchFamily="2" charset="-122"/>
                <a:cs typeface="hakuyoxingshu7000" panose="02000600000000000000" pitchFamily="2" charset="-122"/>
              </a:rPr>
              <a:t>课程标准：简述欧洲共同体的形成、日本成为世界经济大国和中国的振兴以及不结盟运动的兴起，了解世界多极化趋势在曲折中发展。</a:t>
            </a:r>
            <a:endParaRPr lang="zh-CN" altLang="en-US" sz="2400" b="1" dirty="0" smtClean="0">
              <a:solidFill>
                <a:schemeClr val="bg1"/>
              </a:solidFill>
              <a:latin typeface="hakuyoxingshu7000" panose="02000600000000000000" pitchFamily="2" charset="-122"/>
              <a:ea typeface="hakuyoxingshu7000" panose="02000600000000000000" pitchFamily="2" charset="-122"/>
              <a:cs typeface="hakuyoxingshu7000" panose="02000600000000000000" pitchFamily="2" charset="-122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4032885" y="2373630"/>
            <a:ext cx="3956685" cy="282888"/>
          </a:xfrm>
          <a:prstGeom prst="flowChartAlternateProcess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727771" y="1554433"/>
            <a:ext cx="511667" cy="819000"/>
            <a:chOff x="5608636" y="4764088"/>
            <a:chExt cx="488950" cy="782638"/>
          </a:xfrm>
          <a:solidFill>
            <a:schemeClr val="bg1"/>
          </a:solidFill>
        </p:grpSpPr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5608636" y="4764088"/>
              <a:ext cx="488950" cy="782638"/>
            </a:xfrm>
            <a:custGeom>
              <a:avLst/>
              <a:gdLst>
                <a:gd name="T0" fmla="*/ 546 w 645"/>
                <a:gd name="T1" fmla="*/ 93 h 1032"/>
                <a:gd name="T2" fmla="*/ 320 w 645"/>
                <a:gd name="T3" fmla="*/ 0 h 1032"/>
                <a:gd name="T4" fmla="*/ 0 w 645"/>
                <a:gd name="T5" fmla="*/ 319 h 1032"/>
                <a:gd name="T6" fmla="*/ 104 w 645"/>
                <a:gd name="T7" fmla="*/ 576 h 1032"/>
                <a:gd name="T8" fmla="*/ 159 w 645"/>
                <a:gd name="T9" fmla="*/ 693 h 1032"/>
                <a:gd name="T10" fmla="*/ 159 w 645"/>
                <a:gd name="T11" fmla="*/ 765 h 1032"/>
                <a:gd name="T12" fmla="*/ 185 w 645"/>
                <a:gd name="T13" fmla="*/ 801 h 1032"/>
                <a:gd name="T14" fmla="*/ 189 w 645"/>
                <a:gd name="T15" fmla="*/ 898 h 1032"/>
                <a:gd name="T16" fmla="*/ 237 w 645"/>
                <a:gd name="T17" fmla="*/ 973 h 1032"/>
                <a:gd name="T18" fmla="*/ 248 w 645"/>
                <a:gd name="T19" fmla="*/ 972 h 1032"/>
                <a:gd name="T20" fmla="*/ 262 w 645"/>
                <a:gd name="T21" fmla="*/ 1020 h 1032"/>
                <a:gd name="T22" fmla="*/ 393 w 645"/>
                <a:gd name="T23" fmla="*/ 1002 h 1032"/>
                <a:gd name="T24" fmla="*/ 394 w 645"/>
                <a:gd name="T25" fmla="*/ 972 h 1032"/>
                <a:gd name="T26" fmla="*/ 456 w 645"/>
                <a:gd name="T27" fmla="*/ 944 h 1032"/>
                <a:gd name="T28" fmla="*/ 459 w 645"/>
                <a:gd name="T29" fmla="*/ 866 h 1032"/>
                <a:gd name="T30" fmla="*/ 458 w 645"/>
                <a:gd name="T31" fmla="*/ 803 h 1032"/>
                <a:gd name="T32" fmla="*/ 484 w 645"/>
                <a:gd name="T33" fmla="*/ 762 h 1032"/>
                <a:gd name="T34" fmla="*/ 484 w 645"/>
                <a:gd name="T35" fmla="*/ 691 h 1032"/>
                <a:gd name="T36" fmla="*/ 539 w 645"/>
                <a:gd name="T37" fmla="*/ 572 h 1032"/>
                <a:gd name="T38" fmla="*/ 640 w 645"/>
                <a:gd name="T39" fmla="*/ 289 h 1032"/>
                <a:gd name="T40" fmla="*/ 323 w 645"/>
                <a:gd name="T41" fmla="*/ 994 h 1032"/>
                <a:gd name="T42" fmla="*/ 287 w 645"/>
                <a:gd name="T43" fmla="*/ 973 h 1032"/>
                <a:gd name="T44" fmla="*/ 326 w 645"/>
                <a:gd name="T45" fmla="*/ 970 h 1032"/>
                <a:gd name="T46" fmla="*/ 353 w 645"/>
                <a:gd name="T47" fmla="*/ 971 h 1032"/>
                <a:gd name="T48" fmla="*/ 422 w 645"/>
                <a:gd name="T49" fmla="*/ 929 h 1032"/>
                <a:gd name="T50" fmla="*/ 348 w 645"/>
                <a:gd name="T51" fmla="*/ 934 h 1032"/>
                <a:gd name="T52" fmla="*/ 297 w 645"/>
                <a:gd name="T53" fmla="*/ 935 h 1032"/>
                <a:gd name="T54" fmla="*/ 220 w 645"/>
                <a:gd name="T55" fmla="*/ 926 h 1032"/>
                <a:gd name="T56" fmla="*/ 258 w 645"/>
                <a:gd name="T57" fmla="*/ 915 h 1032"/>
                <a:gd name="T58" fmla="*/ 306 w 645"/>
                <a:gd name="T59" fmla="*/ 917 h 1032"/>
                <a:gd name="T60" fmla="*/ 380 w 645"/>
                <a:gd name="T61" fmla="*/ 916 h 1032"/>
                <a:gd name="T62" fmla="*/ 422 w 645"/>
                <a:gd name="T63" fmla="*/ 921 h 1032"/>
                <a:gd name="T64" fmla="*/ 422 w 645"/>
                <a:gd name="T65" fmla="*/ 877 h 1032"/>
                <a:gd name="T66" fmla="*/ 346 w 645"/>
                <a:gd name="T67" fmla="*/ 881 h 1032"/>
                <a:gd name="T68" fmla="*/ 295 w 645"/>
                <a:gd name="T69" fmla="*/ 881 h 1032"/>
                <a:gd name="T70" fmla="*/ 221 w 645"/>
                <a:gd name="T71" fmla="*/ 875 h 1032"/>
                <a:gd name="T72" fmla="*/ 259 w 645"/>
                <a:gd name="T73" fmla="*/ 862 h 1032"/>
                <a:gd name="T74" fmla="*/ 308 w 645"/>
                <a:gd name="T75" fmla="*/ 863 h 1032"/>
                <a:gd name="T76" fmla="*/ 381 w 645"/>
                <a:gd name="T77" fmla="*/ 863 h 1032"/>
                <a:gd name="T78" fmla="*/ 422 w 645"/>
                <a:gd name="T79" fmla="*/ 867 h 1032"/>
                <a:gd name="T80" fmla="*/ 423 w 645"/>
                <a:gd name="T81" fmla="*/ 822 h 1032"/>
                <a:gd name="T82" fmla="*/ 392 w 645"/>
                <a:gd name="T83" fmla="*/ 827 h 1032"/>
                <a:gd name="T84" fmla="*/ 318 w 645"/>
                <a:gd name="T85" fmla="*/ 827 h 1032"/>
                <a:gd name="T86" fmla="*/ 263 w 645"/>
                <a:gd name="T87" fmla="*/ 829 h 1032"/>
                <a:gd name="T88" fmla="*/ 220 w 645"/>
                <a:gd name="T89" fmla="*/ 817 h 1032"/>
                <a:gd name="T90" fmla="*/ 285 w 645"/>
                <a:gd name="T91" fmla="*/ 809 h 1032"/>
                <a:gd name="T92" fmla="*/ 341 w 645"/>
                <a:gd name="T93" fmla="*/ 809 h 1032"/>
                <a:gd name="T94" fmla="*/ 420 w 645"/>
                <a:gd name="T95" fmla="*/ 812 h 1032"/>
                <a:gd name="T96" fmla="*/ 603 w 645"/>
                <a:gd name="T97" fmla="*/ 335 h 1032"/>
                <a:gd name="T98" fmla="*/ 512 w 645"/>
                <a:gd name="T99" fmla="*/ 547 h 1032"/>
                <a:gd name="T100" fmla="*/ 444 w 645"/>
                <a:gd name="T101" fmla="*/ 726 h 1032"/>
                <a:gd name="T102" fmla="*/ 395 w 645"/>
                <a:gd name="T103" fmla="*/ 775 h 1032"/>
                <a:gd name="T104" fmla="*/ 320 w 645"/>
                <a:gd name="T105" fmla="*/ 773 h 1032"/>
                <a:gd name="T106" fmla="*/ 254 w 645"/>
                <a:gd name="T107" fmla="*/ 775 h 1032"/>
                <a:gd name="T108" fmla="*/ 198 w 645"/>
                <a:gd name="T109" fmla="*/ 725 h 1032"/>
                <a:gd name="T110" fmla="*/ 151 w 645"/>
                <a:gd name="T111" fmla="*/ 581 h 1032"/>
                <a:gd name="T112" fmla="*/ 97 w 645"/>
                <a:gd name="T113" fmla="*/ 491 h 1032"/>
                <a:gd name="T114" fmla="*/ 130 w 645"/>
                <a:gd name="T115" fmla="*/ 112 h 1032"/>
                <a:gd name="T116" fmla="*/ 337 w 645"/>
                <a:gd name="T117" fmla="*/ 41 h 1032"/>
                <a:gd name="T118" fmla="*/ 603 w 645"/>
                <a:gd name="T119" fmla="*/ 335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5" h="1032">
                  <a:moveTo>
                    <a:pt x="640" y="289"/>
                  </a:moveTo>
                  <a:cubicBezTo>
                    <a:pt x="634" y="217"/>
                    <a:pt x="601" y="147"/>
                    <a:pt x="546" y="93"/>
                  </a:cubicBezTo>
                  <a:cubicBezTo>
                    <a:pt x="492" y="40"/>
                    <a:pt x="422" y="7"/>
                    <a:pt x="350" y="2"/>
                  </a:cubicBezTo>
                  <a:cubicBezTo>
                    <a:pt x="340" y="1"/>
                    <a:pt x="330" y="0"/>
                    <a:pt x="320" y="0"/>
                  </a:cubicBezTo>
                  <a:cubicBezTo>
                    <a:pt x="231" y="0"/>
                    <a:pt x="154" y="34"/>
                    <a:pt x="90" y="101"/>
                  </a:cubicBezTo>
                  <a:cubicBezTo>
                    <a:pt x="31" y="164"/>
                    <a:pt x="0" y="239"/>
                    <a:pt x="0" y="319"/>
                  </a:cubicBezTo>
                  <a:cubicBezTo>
                    <a:pt x="1" y="394"/>
                    <a:pt x="40" y="470"/>
                    <a:pt x="70" y="520"/>
                  </a:cubicBezTo>
                  <a:cubicBezTo>
                    <a:pt x="80" y="538"/>
                    <a:pt x="92" y="556"/>
                    <a:pt x="104" y="576"/>
                  </a:cubicBezTo>
                  <a:cubicBezTo>
                    <a:pt x="110" y="585"/>
                    <a:pt x="115" y="594"/>
                    <a:pt x="121" y="603"/>
                  </a:cubicBezTo>
                  <a:cubicBezTo>
                    <a:pt x="139" y="632"/>
                    <a:pt x="156" y="661"/>
                    <a:pt x="159" y="693"/>
                  </a:cubicBezTo>
                  <a:cubicBezTo>
                    <a:pt x="160" y="702"/>
                    <a:pt x="159" y="713"/>
                    <a:pt x="159" y="724"/>
                  </a:cubicBezTo>
                  <a:cubicBezTo>
                    <a:pt x="158" y="738"/>
                    <a:pt x="157" y="753"/>
                    <a:pt x="159" y="765"/>
                  </a:cubicBezTo>
                  <a:cubicBezTo>
                    <a:pt x="162" y="777"/>
                    <a:pt x="169" y="784"/>
                    <a:pt x="176" y="791"/>
                  </a:cubicBezTo>
                  <a:cubicBezTo>
                    <a:pt x="179" y="794"/>
                    <a:pt x="182" y="797"/>
                    <a:pt x="185" y="801"/>
                  </a:cubicBezTo>
                  <a:cubicBezTo>
                    <a:pt x="179" y="815"/>
                    <a:pt x="181" y="832"/>
                    <a:pt x="189" y="844"/>
                  </a:cubicBezTo>
                  <a:cubicBezTo>
                    <a:pt x="180" y="860"/>
                    <a:pt x="179" y="883"/>
                    <a:pt x="189" y="898"/>
                  </a:cubicBezTo>
                  <a:cubicBezTo>
                    <a:pt x="180" y="914"/>
                    <a:pt x="180" y="931"/>
                    <a:pt x="187" y="946"/>
                  </a:cubicBezTo>
                  <a:cubicBezTo>
                    <a:pt x="196" y="963"/>
                    <a:pt x="215" y="973"/>
                    <a:pt x="237" y="973"/>
                  </a:cubicBezTo>
                  <a:cubicBezTo>
                    <a:pt x="237" y="973"/>
                    <a:pt x="237" y="973"/>
                    <a:pt x="237" y="973"/>
                  </a:cubicBezTo>
                  <a:cubicBezTo>
                    <a:pt x="240" y="973"/>
                    <a:pt x="244" y="972"/>
                    <a:pt x="248" y="972"/>
                  </a:cubicBezTo>
                  <a:cubicBezTo>
                    <a:pt x="248" y="974"/>
                    <a:pt x="248" y="977"/>
                    <a:pt x="248" y="979"/>
                  </a:cubicBezTo>
                  <a:cubicBezTo>
                    <a:pt x="248" y="993"/>
                    <a:pt x="248" y="1008"/>
                    <a:pt x="262" y="1020"/>
                  </a:cubicBezTo>
                  <a:cubicBezTo>
                    <a:pt x="276" y="1032"/>
                    <a:pt x="307" y="1032"/>
                    <a:pt x="317" y="1032"/>
                  </a:cubicBezTo>
                  <a:cubicBezTo>
                    <a:pt x="348" y="1032"/>
                    <a:pt x="385" y="1025"/>
                    <a:pt x="393" y="1002"/>
                  </a:cubicBezTo>
                  <a:cubicBezTo>
                    <a:pt x="397" y="992"/>
                    <a:pt x="396" y="985"/>
                    <a:pt x="395" y="977"/>
                  </a:cubicBezTo>
                  <a:cubicBezTo>
                    <a:pt x="394" y="976"/>
                    <a:pt x="394" y="974"/>
                    <a:pt x="394" y="972"/>
                  </a:cubicBezTo>
                  <a:cubicBezTo>
                    <a:pt x="398" y="973"/>
                    <a:pt x="401" y="973"/>
                    <a:pt x="405" y="973"/>
                  </a:cubicBezTo>
                  <a:cubicBezTo>
                    <a:pt x="428" y="973"/>
                    <a:pt x="447" y="962"/>
                    <a:pt x="456" y="944"/>
                  </a:cubicBezTo>
                  <a:cubicBezTo>
                    <a:pt x="462" y="930"/>
                    <a:pt x="461" y="914"/>
                    <a:pt x="452" y="900"/>
                  </a:cubicBezTo>
                  <a:cubicBezTo>
                    <a:pt x="458" y="891"/>
                    <a:pt x="460" y="877"/>
                    <a:pt x="459" y="866"/>
                  </a:cubicBezTo>
                  <a:cubicBezTo>
                    <a:pt x="459" y="857"/>
                    <a:pt x="456" y="850"/>
                    <a:pt x="452" y="845"/>
                  </a:cubicBezTo>
                  <a:cubicBezTo>
                    <a:pt x="459" y="834"/>
                    <a:pt x="462" y="817"/>
                    <a:pt x="458" y="803"/>
                  </a:cubicBezTo>
                  <a:cubicBezTo>
                    <a:pt x="461" y="797"/>
                    <a:pt x="465" y="792"/>
                    <a:pt x="469" y="788"/>
                  </a:cubicBezTo>
                  <a:cubicBezTo>
                    <a:pt x="475" y="781"/>
                    <a:pt x="481" y="774"/>
                    <a:pt x="484" y="762"/>
                  </a:cubicBezTo>
                  <a:cubicBezTo>
                    <a:pt x="487" y="746"/>
                    <a:pt x="486" y="732"/>
                    <a:pt x="484" y="719"/>
                  </a:cubicBezTo>
                  <a:cubicBezTo>
                    <a:pt x="484" y="709"/>
                    <a:pt x="483" y="700"/>
                    <a:pt x="484" y="691"/>
                  </a:cubicBezTo>
                  <a:cubicBezTo>
                    <a:pt x="487" y="657"/>
                    <a:pt x="506" y="625"/>
                    <a:pt x="519" y="603"/>
                  </a:cubicBezTo>
                  <a:cubicBezTo>
                    <a:pt x="526" y="593"/>
                    <a:pt x="533" y="582"/>
                    <a:pt x="539" y="572"/>
                  </a:cubicBezTo>
                  <a:cubicBezTo>
                    <a:pt x="565" y="533"/>
                    <a:pt x="589" y="496"/>
                    <a:pt x="610" y="444"/>
                  </a:cubicBezTo>
                  <a:cubicBezTo>
                    <a:pt x="627" y="401"/>
                    <a:pt x="645" y="358"/>
                    <a:pt x="640" y="289"/>
                  </a:cubicBezTo>
                  <a:close/>
                  <a:moveTo>
                    <a:pt x="357" y="988"/>
                  </a:moveTo>
                  <a:cubicBezTo>
                    <a:pt x="350" y="992"/>
                    <a:pt x="338" y="994"/>
                    <a:pt x="323" y="994"/>
                  </a:cubicBezTo>
                  <a:cubicBezTo>
                    <a:pt x="309" y="994"/>
                    <a:pt x="295" y="992"/>
                    <a:pt x="286" y="989"/>
                  </a:cubicBezTo>
                  <a:cubicBezTo>
                    <a:pt x="285" y="985"/>
                    <a:pt x="285" y="977"/>
                    <a:pt x="287" y="973"/>
                  </a:cubicBezTo>
                  <a:cubicBezTo>
                    <a:pt x="293" y="970"/>
                    <a:pt x="302" y="970"/>
                    <a:pt x="309" y="970"/>
                  </a:cubicBezTo>
                  <a:cubicBezTo>
                    <a:pt x="314" y="970"/>
                    <a:pt x="320" y="970"/>
                    <a:pt x="326" y="970"/>
                  </a:cubicBezTo>
                  <a:cubicBezTo>
                    <a:pt x="331" y="971"/>
                    <a:pt x="337" y="971"/>
                    <a:pt x="343" y="971"/>
                  </a:cubicBezTo>
                  <a:cubicBezTo>
                    <a:pt x="347" y="971"/>
                    <a:pt x="350" y="971"/>
                    <a:pt x="353" y="971"/>
                  </a:cubicBezTo>
                  <a:cubicBezTo>
                    <a:pt x="356" y="972"/>
                    <a:pt x="358" y="978"/>
                    <a:pt x="357" y="988"/>
                  </a:cubicBezTo>
                  <a:close/>
                  <a:moveTo>
                    <a:pt x="422" y="929"/>
                  </a:moveTo>
                  <a:cubicBezTo>
                    <a:pt x="409" y="934"/>
                    <a:pt x="390" y="935"/>
                    <a:pt x="375" y="935"/>
                  </a:cubicBezTo>
                  <a:cubicBezTo>
                    <a:pt x="366" y="935"/>
                    <a:pt x="357" y="935"/>
                    <a:pt x="348" y="934"/>
                  </a:cubicBezTo>
                  <a:cubicBezTo>
                    <a:pt x="338" y="934"/>
                    <a:pt x="328" y="934"/>
                    <a:pt x="318" y="934"/>
                  </a:cubicBezTo>
                  <a:cubicBezTo>
                    <a:pt x="312" y="934"/>
                    <a:pt x="305" y="934"/>
                    <a:pt x="297" y="935"/>
                  </a:cubicBezTo>
                  <a:cubicBezTo>
                    <a:pt x="287" y="935"/>
                    <a:pt x="275" y="936"/>
                    <a:pt x="264" y="936"/>
                  </a:cubicBezTo>
                  <a:cubicBezTo>
                    <a:pt x="223" y="936"/>
                    <a:pt x="220" y="928"/>
                    <a:pt x="220" y="926"/>
                  </a:cubicBezTo>
                  <a:cubicBezTo>
                    <a:pt x="220" y="924"/>
                    <a:pt x="221" y="923"/>
                    <a:pt x="221" y="922"/>
                  </a:cubicBezTo>
                  <a:cubicBezTo>
                    <a:pt x="224" y="919"/>
                    <a:pt x="233" y="915"/>
                    <a:pt x="258" y="915"/>
                  </a:cubicBezTo>
                  <a:cubicBezTo>
                    <a:pt x="267" y="915"/>
                    <a:pt x="276" y="916"/>
                    <a:pt x="285" y="916"/>
                  </a:cubicBezTo>
                  <a:cubicBezTo>
                    <a:pt x="293" y="917"/>
                    <a:pt x="300" y="917"/>
                    <a:pt x="306" y="917"/>
                  </a:cubicBezTo>
                  <a:cubicBezTo>
                    <a:pt x="362" y="917"/>
                    <a:pt x="362" y="917"/>
                    <a:pt x="362" y="917"/>
                  </a:cubicBezTo>
                  <a:cubicBezTo>
                    <a:pt x="368" y="917"/>
                    <a:pt x="374" y="917"/>
                    <a:pt x="380" y="916"/>
                  </a:cubicBezTo>
                  <a:cubicBezTo>
                    <a:pt x="386" y="916"/>
                    <a:pt x="392" y="916"/>
                    <a:pt x="397" y="916"/>
                  </a:cubicBezTo>
                  <a:cubicBezTo>
                    <a:pt x="411" y="916"/>
                    <a:pt x="419" y="918"/>
                    <a:pt x="422" y="921"/>
                  </a:cubicBezTo>
                  <a:cubicBezTo>
                    <a:pt x="423" y="922"/>
                    <a:pt x="423" y="925"/>
                    <a:pt x="422" y="929"/>
                  </a:cubicBezTo>
                  <a:close/>
                  <a:moveTo>
                    <a:pt x="422" y="877"/>
                  </a:moveTo>
                  <a:cubicBezTo>
                    <a:pt x="407" y="880"/>
                    <a:pt x="389" y="881"/>
                    <a:pt x="373" y="881"/>
                  </a:cubicBezTo>
                  <a:cubicBezTo>
                    <a:pt x="364" y="881"/>
                    <a:pt x="355" y="881"/>
                    <a:pt x="346" y="881"/>
                  </a:cubicBezTo>
                  <a:cubicBezTo>
                    <a:pt x="336" y="880"/>
                    <a:pt x="326" y="880"/>
                    <a:pt x="315" y="880"/>
                  </a:cubicBezTo>
                  <a:cubicBezTo>
                    <a:pt x="310" y="880"/>
                    <a:pt x="303" y="881"/>
                    <a:pt x="295" y="881"/>
                  </a:cubicBezTo>
                  <a:cubicBezTo>
                    <a:pt x="285" y="882"/>
                    <a:pt x="274" y="882"/>
                    <a:pt x="262" y="882"/>
                  </a:cubicBezTo>
                  <a:cubicBezTo>
                    <a:pt x="233" y="882"/>
                    <a:pt x="224" y="877"/>
                    <a:pt x="221" y="875"/>
                  </a:cubicBezTo>
                  <a:cubicBezTo>
                    <a:pt x="220" y="874"/>
                    <a:pt x="220" y="873"/>
                    <a:pt x="220" y="871"/>
                  </a:cubicBezTo>
                  <a:cubicBezTo>
                    <a:pt x="220" y="868"/>
                    <a:pt x="224" y="862"/>
                    <a:pt x="259" y="862"/>
                  </a:cubicBezTo>
                  <a:cubicBezTo>
                    <a:pt x="268" y="862"/>
                    <a:pt x="278" y="862"/>
                    <a:pt x="287" y="862"/>
                  </a:cubicBezTo>
                  <a:cubicBezTo>
                    <a:pt x="294" y="863"/>
                    <a:pt x="302" y="863"/>
                    <a:pt x="308" y="863"/>
                  </a:cubicBezTo>
                  <a:cubicBezTo>
                    <a:pt x="362" y="863"/>
                    <a:pt x="362" y="863"/>
                    <a:pt x="362" y="863"/>
                  </a:cubicBezTo>
                  <a:cubicBezTo>
                    <a:pt x="368" y="863"/>
                    <a:pt x="375" y="863"/>
                    <a:pt x="381" y="863"/>
                  </a:cubicBezTo>
                  <a:cubicBezTo>
                    <a:pt x="386" y="863"/>
                    <a:pt x="392" y="862"/>
                    <a:pt x="397" y="862"/>
                  </a:cubicBezTo>
                  <a:cubicBezTo>
                    <a:pt x="402" y="862"/>
                    <a:pt x="418" y="862"/>
                    <a:pt x="422" y="867"/>
                  </a:cubicBezTo>
                  <a:cubicBezTo>
                    <a:pt x="423" y="869"/>
                    <a:pt x="423" y="872"/>
                    <a:pt x="422" y="877"/>
                  </a:cubicBezTo>
                  <a:close/>
                  <a:moveTo>
                    <a:pt x="423" y="822"/>
                  </a:moveTo>
                  <a:cubicBezTo>
                    <a:pt x="420" y="826"/>
                    <a:pt x="414" y="827"/>
                    <a:pt x="403" y="827"/>
                  </a:cubicBezTo>
                  <a:cubicBezTo>
                    <a:pt x="399" y="827"/>
                    <a:pt x="396" y="827"/>
                    <a:pt x="392" y="827"/>
                  </a:cubicBezTo>
                  <a:cubicBezTo>
                    <a:pt x="387" y="827"/>
                    <a:pt x="383" y="827"/>
                    <a:pt x="379" y="827"/>
                  </a:cubicBezTo>
                  <a:cubicBezTo>
                    <a:pt x="318" y="827"/>
                    <a:pt x="318" y="827"/>
                    <a:pt x="318" y="827"/>
                  </a:cubicBezTo>
                  <a:cubicBezTo>
                    <a:pt x="312" y="827"/>
                    <a:pt x="305" y="827"/>
                    <a:pt x="297" y="827"/>
                  </a:cubicBezTo>
                  <a:cubicBezTo>
                    <a:pt x="286" y="828"/>
                    <a:pt x="274" y="829"/>
                    <a:pt x="263" y="829"/>
                  </a:cubicBezTo>
                  <a:cubicBezTo>
                    <a:pt x="234" y="829"/>
                    <a:pt x="225" y="824"/>
                    <a:pt x="221" y="821"/>
                  </a:cubicBezTo>
                  <a:cubicBezTo>
                    <a:pt x="220" y="820"/>
                    <a:pt x="220" y="819"/>
                    <a:pt x="220" y="817"/>
                  </a:cubicBezTo>
                  <a:cubicBezTo>
                    <a:pt x="221" y="811"/>
                    <a:pt x="234" y="807"/>
                    <a:pt x="256" y="807"/>
                  </a:cubicBezTo>
                  <a:cubicBezTo>
                    <a:pt x="266" y="807"/>
                    <a:pt x="276" y="808"/>
                    <a:pt x="285" y="809"/>
                  </a:cubicBezTo>
                  <a:cubicBezTo>
                    <a:pt x="293" y="809"/>
                    <a:pt x="300" y="809"/>
                    <a:pt x="306" y="809"/>
                  </a:cubicBezTo>
                  <a:cubicBezTo>
                    <a:pt x="318" y="809"/>
                    <a:pt x="330" y="809"/>
                    <a:pt x="341" y="809"/>
                  </a:cubicBezTo>
                  <a:cubicBezTo>
                    <a:pt x="350" y="809"/>
                    <a:pt x="360" y="809"/>
                    <a:pt x="368" y="809"/>
                  </a:cubicBezTo>
                  <a:cubicBezTo>
                    <a:pt x="387" y="809"/>
                    <a:pt x="405" y="809"/>
                    <a:pt x="420" y="812"/>
                  </a:cubicBezTo>
                  <a:cubicBezTo>
                    <a:pt x="423" y="813"/>
                    <a:pt x="423" y="818"/>
                    <a:pt x="423" y="822"/>
                  </a:cubicBezTo>
                  <a:close/>
                  <a:moveTo>
                    <a:pt x="603" y="335"/>
                  </a:moveTo>
                  <a:cubicBezTo>
                    <a:pt x="599" y="378"/>
                    <a:pt x="579" y="433"/>
                    <a:pt x="546" y="493"/>
                  </a:cubicBezTo>
                  <a:cubicBezTo>
                    <a:pt x="536" y="512"/>
                    <a:pt x="523" y="530"/>
                    <a:pt x="512" y="547"/>
                  </a:cubicBezTo>
                  <a:cubicBezTo>
                    <a:pt x="481" y="592"/>
                    <a:pt x="450" y="638"/>
                    <a:pt x="445" y="699"/>
                  </a:cubicBezTo>
                  <a:cubicBezTo>
                    <a:pt x="444" y="708"/>
                    <a:pt x="444" y="717"/>
                    <a:pt x="444" y="726"/>
                  </a:cubicBezTo>
                  <a:cubicBezTo>
                    <a:pt x="445" y="744"/>
                    <a:pt x="445" y="764"/>
                    <a:pt x="438" y="769"/>
                  </a:cubicBezTo>
                  <a:cubicBezTo>
                    <a:pt x="434" y="772"/>
                    <a:pt x="424" y="775"/>
                    <a:pt x="395" y="775"/>
                  </a:cubicBezTo>
                  <a:cubicBezTo>
                    <a:pt x="382" y="775"/>
                    <a:pt x="367" y="774"/>
                    <a:pt x="353" y="774"/>
                  </a:cubicBezTo>
                  <a:cubicBezTo>
                    <a:pt x="341" y="773"/>
                    <a:pt x="329" y="773"/>
                    <a:pt x="320" y="773"/>
                  </a:cubicBezTo>
                  <a:cubicBezTo>
                    <a:pt x="314" y="773"/>
                    <a:pt x="305" y="773"/>
                    <a:pt x="295" y="774"/>
                  </a:cubicBezTo>
                  <a:cubicBezTo>
                    <a:pt x="282" y="774"/>
                    <a:pt x="268" y="775"/>
                    <a:pt x="254" y="775"/>
                  </a:cubicBezTo>
                  <a:cubicBezTo>
                    <a:pt x="214" y="775"/>
                    <a:pt x="205" y="770"/>
                    <a:pt x="203" y="768"/>
                  </a:cubicBezTo>
                  <a:cubicBezTo>
                    <a:pt x="199" y="763"/>
                    <a:pt x="198" y="741"/>
                    <a:pt x="198" y="725"/>
                  </a:cubicBezTo>
                  <a:cubicBezTo>
                    <a:pt x="197" y="716"/>
                    <a:pt x="197" y="705"/>
                    <a:pt x="196" y="696"/>
                  </a:cubicBezTo>
                  <a:cubicBezTo>
                    <a:pt x="189" y="639"/>
                    <a:pt x="171" y="612"/>
                    <a:pt x="151" y="581"/>
                  </a:cubicBezTo>
                  <a:cubicBezTo>
                    <a:pt x="146" y="574"/>
                    <a:pt x="141" y="567"/>
                    <a:pt x="136" y="559"/>
                  </a:cubicBezTo>
                  <a:cubicBezTo>
                    <a:pt x="122" y="537"/>
                    <a:pt x="109" y="513"/>
                    <a:pt x="97" y="491"/>
                  </a:cubicBezTo>
                  <a:cubicBezTo>
                    <a:pt x="74" y="448"/>
                    <a:pt x="45" y="395"/>
                    <a:pt x="39" y="340"/>
                  </a:cubicBezTo>
                  <a:cubicBezTo>
                    <a:pt x="27" y="215"/>
                    <a:pt x="105" y="134"/>
                    <a:pt x="130" y="112"/>
                  </a:cubicBezTo>
                  <a:cubicBezTo>
                    <a:pt x="180" y="67"/>
                    <a:pt x="251" y="40"/>
                    <a:pt x="319" y="40"/>
                  </a:cubicBezTo>
                  <a:cubicBezTo>
                    <a:pt x="325" y="40"/>
                    <a:pt x="331" y="40"/>
                    <a:pt x="337" y="41"/>
                  </a:cubicBezTo>
                  <a:cubicBezTo>
                    <a:pt x="410" y="46"/>
                    <a:pt x="475" y="74"/>
                    <a:pt x="522" y="121"/>
                  </a:cubicBezTo>
                  <a:cubicBezTo>
                    <a:pt x="544" y="143"/>
                    <a:pt x="614" y="222"/>
                    <a:pt x="603" y="3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31"/>
            <p:cNvSpPr/>
            <p:nvPr/>
          </p:nvSpPr>
          <p:spPr bwMode="auto">
            <a:xfrm>
              <a:off x="5765799" y="5053013"/>
              <a:ext cx="173037" cy="203200"/>
            </a:xfrm>
            <a:custGeom>
              <a:avLst/>
              <a:gdLst>
                <a:gd name="T0" fmla="*/ 222 w 229"/>
                <a:gd name="T1" fmla="*/ 37 h 269"/>
                <a:gd name="T2" fmla="*/ 220 w 229"/>
                <a:gd name="T3" fmla="*/ 37 h 269"/>
                <a:gd name="T4" fmla="*/ 195 w 229"/>
                <a:gd name="T5" fmla="*/ 47 h 269"/>
                <a:gd name="T6" fmla="*/ 169 w 229"/>
                <a:gd name="T7" fmla="*/ 57 h 269"/>
                <a:gd name="T8" fmla="*/ 165 w 229"/>
                <a:gd name="T9" fmla="*/ 56 h 269"/>
                <a:gd name="T10" fmla="*/ 166 w 229"/>
                <a:gd name="T11" fmla="*/ 54 h 269"/>
                <a:gd name="T12" fmla="*/ 170 w 229"/>
                <a:gd name="T13" fmla="*/ 37 h 269"/>
                <a:gd name="T14" fmla="*/ 142 w 229"/>
                <a:gd name="T15" fmla="*/ 3 h 269"/>
                <a:gd name="T16" fmla="*/ 119 w 229"/>
                <a:gd name="T17" fmla="*/ 25 h 269"/>
                <a:gd name="T18" fmla="*/ 123 w 229"/>
                <a:gd name="T19" fmla="*/ 56 h 269"/>
                <a:gd name="T20" fmla="*/ 111 w 229"/>
                <a:gd name="T21" fmla="*/ 56 h 269"/>
                <a:gd name="T22" fmla="*/ 114 w 229"/>
                <a:gd name="T23" fmla="*/ 18 h 269"/>
                <a:gd name="T24" fmla="*/ 99 w 229"/>
                <a:gd name="T25" fmla="*/ 3 h 269"/>
                <a:gd name="T26" fmla="*/ 71 w 229"/>
                <a:gd name="T27" fmla="*/ 15 h 269"/>
                <a:gd name="T28" fmla="*/ 68 w 229"/>
                <a:gd name="T29" fmla="*/ 53 h 269"/>
                <a:gd name="T30" fmla="*/ 56 w 229"/>
                <a:gd name="T31" fmla="*/ 56 h 269"/>
                <a:gd name="T32" fmla="*/ 21 w 229"/>
                <a:gd name="T33" fmla="*/ 43 h 269"/>
                <a:gd name="T34" fmla="*/ 13 w 229"/>
                <a:gd name="T35" fmla="*/ 38 h 269"/>
                <a:gd name="T36" fmla="*/ 6 w 229"/>
                <a:gd name="T37" fmla="*/ 38 h 269"/>
                <a:gd name="T38" fmla="*/ 2 w 229"/>
                <a:gd name="T39" fmla="*/ 43 h 269"/>
                <a:gd name="T40" fmla="*/ 12 w 229"/>
                <a:gd name="T41" fmla="*/ 89 h 269"/>
                <a:gd name="T42" fmla="*/ 17 w 229"/>
                <a:gd name="T43" fmla="*/ 103 h 269"/>
                <a:gd name="T44" fmla="*/ 35 w 229"/>
                <a:gd name="T45" fmla="*/ 158 h 269"/>
                <a:gd name="T46" fmla="*/ 53 w 229"/>
                <a:gd name="T47" fmla="*/ 215 h 269"/>
                <a:gd name="T48" fmla="*/ 57 w 229"/>
                <a:gd name="T49" fmla="*/ 227 h 269"/>
                <a:gd name="T50" fmla="*/ 82 w 229"/>
                <a:gd name="T51" fmla="*/ 268 h 269"/>
                <a:gd name="T52" fmla="*/ 89 w 229"/>
                <a:gd name="T53" fmla="*/ 268 h 269"/>
                <a:gd name="T54" fmla="*/ 92 w 229"/>
                <a:gd name="T55" fmla="*/ 261 h 269"/>
                <a:gd name="T56" fmla="*/ 74 w 229"/>
                <a:gd name="T57" fmla="*/ 192 h 269"/>
                <a:gd name="T58" fmla="*/ 65 w 229"/>
                <a:gd name="T59" fmla="*/ 166 h 269"/>
                <a:gd name="T60" fmla="*/ 52 w 229"/>
                <a:gd name="T61" fmla="*/ 124 h 269"/>
                <a:gd name="T62" fmla="*/ 39 w 229"/>
                <a:gd name="T63" fmla="*/ 82 h 269"/>
                <a:gd name="T64" fmla="*/ 41 w 229"/>
                <a:gd name="T65" fmla="*/ 82 h 269"/>
                <a:gd name="T66" fmla="*/ 58 w 229"/>
                <a:gd name="T67" fmla="*/ 83 h 269"/>
                <a:gd name="T68" fmla="*/ 74 w 229"/>
                <a:gd name="T69" fmla="*/ 79 h 269"/>
                <a:gd name="T70" fmla="*/ 85 w 229"/>
                <a:gd name="T71" fmla="*/ 76 h 269"/>
                <a:gd name="T72" fmla="*/ 85 w 229"/>
                <a:gd name="T73" fmla="*/ 76 h 269"/>
                <a:gd name="T74" fmla="*/ 96 w 229"/>
                <a:gd name="T75" fmla="*/ 80 h 269"/>
                <a:gd name="T76" fmla="*/ 114 w 229"/>
                <a:gd name="T77" fmla="*/ 86 h 269"/>
                <a:gd name="T78" fmla="*/ 131 w 229"/>
                <a:gd name="T79" fmla="*/ 82 h 269"/>
                <a:gd name="T80" fmla="*/ 141 w 229"/>
                <a:gd name="T81" fmla="*/ 78 h 269"/>
                <a:gd name="T82" fmla="*/ 160 w 229"/>
                <a:gd name="T83" fmla="*/ 80 h 269"/>
                <a:gd name="T84" fmla="*/ 179 w 229"/>
                <a:gd name="T85" fmla="*/ 83 h 269"/>
                <a:gd name="T86" fmla="*/ 187 w 229"/>
                <a:gd name="T87" fmla="*/ 82 h 269"/>
                <a:gd name="T88" fmla="*/ 175 w 229"/>
                <a:gd name="T89" fmla="*/ 119 h 269"/>
                <a:gd name="T90" fmla="*/ 161 w 229"/>
                <a:gd name="T91" fmla="*/ 164 h 269"/>
                <a:gd name="T92" fmla="*/ 152 w 229"/>
                <a:gd name="T93" fmla="*/ 189 h 269"/>
                <a:gd name="T94" fmla="*/ 134 w 229"/>
                <a:gd name="T95" fmla="*/ 261 h 269"/>
                <a:gd name="T96" fmla="*/ 136 w 229"/>
                <a:gd name="T97" fmla="*/ 267 h 269"/>
                <a:gd name="T98" fmla="*/ 141 w 229"/>
                <a:gd name="T99" fmla="*/ 269 h 269"/>
                <a:gd name="T100" fmla="*/ 143 w 229"/>
                <a:gd name="T101" fmla="*/ 268 h 269"/>
                <a:gd name="T102" fmla="*/ 172 w 229"/>
                <a:gd name="T103" fmla="*/ 224 h 269"/>
                <a:gd name="T104" fmla="*/ 175 w 229"/>
                <a:gd name="T105" fmla="*/ 215 h 269"/>
                <a:gd name="T106" fmla="*/ 197 w 229"/>
                <a:gd name="T107" fmla="*/ 145 h 269"/>
                <a:gd name="T108" fmla="*/ 228 w 229"/>
                <a:gd name="T109" fmla="*/ 47 h 269"/>
                <a:gd name="T110" fmla="*/ 228 w 229"/>
                <a:gd name="T111" fmla="*/ 40 h 269"/>
                <a:gd name="T112" fmla="*/ 222 w 229"/>
                <a:gd name="T113" fmla="*/ 3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" h="269">
                  <a:moveTo>
                    <a:pt x="222" y="37"/>
                  </a:moveTo>
                  <a:cubicBezTo>
                    <a:pt x="221" y="37"/>
                    <a:pt x="221" y="37"/>
                    <a:pt x="220" y="37"/>
                  </a:cubicBezTo>
                  <a:cubicBezTo>
                    <a:pt x="211" y="37"/>
                    <a:pt x="203" y="42"/>
                    <a:pt x="195" y="47"/>
                  </a:cubicBezTo>
                  <a:cubicBezTo>
                    <a:pt x="187" y="52"/>
                    <a:pt x="178" y="57"/>
                    <a:pt x="169" y="57"/>
                  </a:cubicBezTo>
                  <a:cubicBezTo>
                    <a:pt x="167" y="57"/>
                    <a:pt x="166" y="57"/>
                    <a:pt x="165" y="56"/>
                  </a:cubicBezTo>
                  <a:cubicBezTo>
                    <a:pt x="165" y="55"/>
                    <a:pt x="165" y="55"/>
                    <a:pt x="166" y="54"/>
                  </a:cubicBezTo>
                  <a:cubicBezTo>
                    <a:pt x="168" y="49"/>
                    <a:pt x="170" y="44"/>
                    <a:pt x="170" y="37"/>
                  </a:cubicBezTo>
                  <a:cubicBezTo>
                    <a:pt x="170" y="16"/>
                    <a:pt x="155" y="3"/>
                    <a:pt x="142" y="3"/>
                  </a:cubicBezTo>
                  <a:cubicBezTo>
                    <a:pt x="131" y="3"/>
                    <a:pt x="123" y="12"/>
                    <a:pt x="119" y="25"/>
                  </a:cubicBezTo>
                  <a:cubicBezTo>
                    <a:pt x="116" y="39"/>
                    <a:pt x="120" y="48"/>
                    <a:pt x="123" y="56"/>
                  </a:cubicBezTo>
                  <a:cubicBezTo>
                    <a:pt x="119" y="57"/>
                    <a:pt x="115" y="56"/>
                    <a:pt x="111" y="56"/>
                  </a:cubicBezTo>
                  <a:cubicBezTo>
                    <a:pt x="116" y="44"/>
                    <a:pt x="118" y="29"/>
                    <a:pt x="114" y="18"/>
                  </a:cubicBezTo>
                  <a:cubicBezTo>
                    <a:pt x="111" y="10"/>
                    <a:pt x="106" y="5"/>
                    <a:pt x="99" y="3"/>
                  </a:cubicBezTo>
                  <a:cubicBezTo>
                    <a:pt x="88" y="0"/>
                    <a:pt x="77" y="5"/>
                    <a:pt x="71" y="15"/>
                  </a:cubicBezTo>
                  <a:cubicBezTo>
                    <a:pt x="65" y="26"/>
                    <a:pt x="64" y="41"/>
                    <a:pt x="68" y="53"/>
                  </a:cubicBezTo>
                  <a:cubicBezTo>
                    <a:pt x="64" y="55"/>
                    <a:pt x="60" y="56"/>
                    <a:pt x="56" y="56"/>
                  </a:cubicBezTo>
                  <a:cubicBezTo>
                    <a:pt x="44" y="56"/>
                    <a:pt x="32" y="49"/>
                    <a:pt x="21" y="43"/>
                  </a:cubicBezTo>
                  <a:cubicBezTo>
                    <a:pt x="18" y="41"/>
                    <a:pt x="15" y="39"/>
                    <a:pt x="13" y="38"/>
                  </a:cubicBezTo>
                  <a:cubicBezTo>
                    <a:pt x="10" y="37"/>
                    <a:pt x="8" y="37"/>
                    <a:pt x="6" y="38"/>
                  </a:cubicBezTo>
                  <a:cubicBezTo>
                    <a:pt x="4" y="39"/>
                    <a:pt x="2" y="41"/>
                    <a:pt x="2" y="43"/>
                  </a:cubicBezTo>
                  <a:cubicBezTo>
                    <a:pt x="0" y="59"/>
                    <a:pt x="6" y="74"/>
                    <a:pt x="12" y="89"/>
                  </a:cubicBezTo>
                  <a:cubicBezTo>
                    <a:pt x="13" y="94"/>
                    <a:pt x="15" y="98"/>
                    <a:pt x="17" y="103"/>
                  </a:cubicBezTo>
                  <a:cubicBezTo>
                    <a:pt x="23" y="121"/>
                    <a:pt x="29" y="140"/>
                    <a:pt x="35" y="158"/>
                  </a:cubicBezTo>
                  <a:cubicBezTo>
                    <a:pt x="41" y="177"/>
                    <a:pt x="47" y="196"/>
                    <a:pt x="53" y="215"/>
                  </a:cubicBezTo>
                  <a:cubicBezTo>
                    <a:pt x="55" y="219"/>
                    <a:pt x="56" y="223"/>
                    <a:pt x="57" y="227"/>
                  </a:cubicBezTo>
                  <a:cubicBezTo>
                    <a:pt x="60" y="242"/>
                    <a:pt x="65" y="261"/>
                    <a:pt x="82" y="268"/>
                  </a:cubicBezTo>
                  <a:cubicBezTo>
                    <a:pt x="84" y="269"/>
                    <a:pt x="87" y="269"/>
                    <a:pt x="89" y="268"/>
                  </a:cubicBezTo>
                  <a:cubicBezTo>
                    <a:pt x="91" y="266"/>
                    <a:pt x="92" y="264"/>
                    <a:pt x="92" y="261"/>
                  </a:cubicBezTo>
                  <a:cubicBezTo>
                    <a:pt x="92" y="237"/>
                    <a:pt x="83" y="214"/>
                    <a:pt x="74" y="192"/>
                  </a:cubicBezTo>
                  <a:cubicBezTo>
                    <a:pt x="71" y="184"/>
                    <a:pt x="68" y="175"/>
                    <a:pt x="65" y="166"/>
                  </a:cubicBezTo>
                  <a:cubicBezTo>
                    <a:pt x="60" y="153"/>
                    <a:pt x="56" y="138"/>
                    <a:pt x="52" y="124"/>
                  </a:cubicBezTo>
                  <a:cubicBezTo>
                    <a:pt x="48" y="110"/>
                    <a:pt x="44" y="96"/>
                    <a:pt x="39" y="82"/>
                  </a:cubicBezTo>
                  <a:cubicBezTo>
                    <a:pt x="40" y="82"/>
                    <a:pt x="40" y="82"/>
                    <a:pt x="41" y="82"/>
                  </a:cubicBezTo>
                  <a:cubicBezTo>
                    <a:pt x="46" y="83"/>
                    <a:pt x="51" y="84"/>
                    <a:pt x="58" y="83"/>
                  </a:cubicBezTo>
                  <a:cubicBezTo>
                    <a:pt x="64" y="83"/>
                    <a:pt x="69" y="81"/>
                    <a:pt x="74" y="79"/>
                  </a:cubicBezTo>
                  <a:cubicBezTo>
                    <a:pt x="78" y="77"/>
                    <a:pt x="81" y="76"/>
                    <a:pt x="85" y="76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8" y="76"/>
                    <a:pt x="92" y="78"/>
                    <a:pt x="96" y="80"/>
                  </a:cubicBezTo>
                  <a:cubicBezTo>
                    <a:pt x="101" y="83"/>
                    <a:pt x="107" y="85"/>
                    <a:pt x="114" y="86"/>
                  </a:cubicBezTo>
                  <a:cubicBezTo>
                    <a:pt x="120" y="86"/>
                    <a:pt x="126" y="84"/>
                    <a:pt x="131" y="82"/>
                  </a:cubicBezTo>
                  <a:cubicBezTo>
                    <a:pt x="135" y="80"/>
                    <a:pt x="138" y="79"/>
                    <a:pt x="141" y="78"/>
                  </a:cubicBezTo>
                  <a:cubicBezTo>
                    <a:pt x="147" y="78"/>
                    <a:pt x="153" y="79"/>
                    <a:pt x="160" y="80"/>
                  </a:cubicBezTo>
                  <a:cubicBezTo>
                    <a:pt x="166" y="82"/>
                    <a:pt x="173" y="83"/>
                    <a:pt x="179" y="83"/>
                  </a:cubicBezTo>
                  <a:cubicBezTo>
                    <a:pt x="182" y="83"/>
                    <a:pt x="185" y="83"/>
                    <a:pt x="187" y="82"/>
                  </a:cubicBezTo>
                  <a:cubicBezTo>
                    <a:pt x="183" y="95"/>
                    <a:pt x="179" y="107"/>
                    <a:pt x="175" y="119"/>
                  </a:cubicBezTo>
                  <a:cubicBezTo>
                    <a:pt x="170" y="134"/>
                    <a:pt x="166" y="149"/>
                    <a:pt x="161" y="164"/>
                  </a:cubicBezTo>
                  <a:cubicBezTo>
                    <a:pt x="158" y="172"/>
                    <a:pt x="155" y="181"/>
                    <a:pt x="152" y="189"/>
                  </a:cubicBezTo>
                  <a:cubicBezTo>
                    <a:pt x="144" y="212"/>
                    <a:pt x="136" y="236"/>
                    <a:pt x="134" y="261"/>
                  </a:cubicBezTo>
                  <a:cubicBezTo>
                    <a:pt x="133" y="263"/>
                    <a:pt x="134" y="266"/>
                    <a:pt x="136" y="267"/>
                  </a:cubicBezTo>
                  <a:cubicBezTo>
                    <a:pt x="138" y="268"/>
                    <a:pt x="139" y="269"/>
                    <a:pt x="141" y="269"/>
                  </a:cubicBezTo>
                  <a:cubicBezTo>
                    <a:pt x="142" y="269"/>
                    <a:pt x="142" y="269"/>
                    <a:pt x="143" y="268"/>
                  </a:cubicBezTo>
                  <a:cubicBezTo>
                    <a:pt x="160" y="263"/>
                    <a:pt x="167" y="241"/>
                    <a:pt x="172" y="224"/>
                  </a:cubicBezTo>
                  <a:cubicBezTo>
                    <a:pt x="173" y="221"/>
                    <a:pt x="174" y="218"/>
                    <a:pt x="175" y="215"/>
                  </a:cubicBezTo>
                  <a:cubicBezTo>
                    <a:pt x="182" y="193"/>
                    <a:pt x="189" y="169"/>
                    <a:pt x="197" y="145"/>
                  </a:cubicBezTo>
                  <a:cubicBezTo>
                    <a:pt x="207" y="112"/>
                    <a:pt x="217" y="78"/>
                    <a:pt x="228" y="47"/>
                  </a:cubicBezTo>
                  <a:cubicBezTo>
                    <a:pt x="229" y="44"/>
                    <a:pt x="229" y="42"/>
                    <a:pt x="228" y="40"/>
                  </a:cubicBezTo>
                  <a:cubicBezTo>
                    <a:pt x="226" y="38"/>
                    <a:pt x="224" y="37"/>
                    <a:pt x="22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4032885" y="2677598"/>
            <a:ext cx="39566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7" t="26839" r="22700" b="15462"/>
          <a:stretch>
            <a:fillRect/>
          </a:stretch>
        </p:blipFill>
        <p:spPr>
          <a:xfrm>
            <a:off x="0" y="0"/>
            <a:ext cx="12192000" cy="68894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38060" y="0"/>
            <a:ext cx="4853940" cy="6889406"/>
          </a:xfrm>
          <a:prstGeom prst="rect">
            <a:avLst/>
          </a:prstGeom>
          <a:solidFill>
            <a:srgbClr val="1F364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747635" y="1268730"/>
            <a:ext cx="4034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747635" y="1394460"/>
            <a:ext cx="0" cy="32004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677275" y="1385709"/>
            <a:ext cx="0" cy="32004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686675" y="1394460"/>
            <a:ext cx="0" cy="32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658225" y="1468398"/>
            <a:ext cx="11372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>
                <a:solidFill>
                  <a:schemeClr val="bg1"/>
                </a:solidFill>
                <a:latin typeface="hakuyoxingshu7000" panose="02000600000000000000" pitchFamily="2" charset="-122"/>
                <a:ea typeface="hakuyoxingshu7000" panose="02000600000000000000" pitchFamily="2" charset="-122"/>
                <a:cs typeface="hakuyoxingshu7000" panose="02000600000000000000" pitchFamily="2" charset="-122"/>
              </a:rPr>
              <a:t>contents</a:t>
            </a:r>
            <a:endParaRPr lang="zh-CN" altLang="en-US" sz="1500" dirty="0">
              <a:solidFill>
                <a:schemeClr val="bg1"/>
              </a:solidFill>
              <a:latin typeface="hakuyoxingshu7000" panose="02000600000000000000" pitchFamily="2" charset="-122"/>
              <a:ea typeface="hakuyoxingshu7000" panose="02000600000000000000" pitchFamily="2" charset="-122"/>
              <a:cs typeface="hakuyoxingshu7000" panose="020006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00950" y="2080260"/>
            <a:ext cx="4181475" cy="2599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  <a:r>
              <a:rPr lang="zh-CN" alt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欧洲共同体的形成</a:t>
            </a:r>
            <a:endParaRPr lang="zh-CN" altLang="en-US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altLang="zh-CN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02</a:t>
            </a:r>
            <a:r>
              <a:rPr lang="zh-CN" alt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日本成为世界经济大国</a:t>
            </a:r>
            <a:endParaRPr lang="zh-CN" altLang="en-US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altLang="zh-CN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03</a:t>
            </a:r>
            <a:r>
              <a:rPr lang="zh-CN" alt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不结盟运动的兴起</a:t>
            </a:r>
            <a:endParaRPr lang="zh-CN" altLang="en-US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sz="2000" dirty="0" smtClean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1271420" y="1367068"/>
            <a:ext cx="322714" cy="455110"/>
            <a:chOff x="3398838" y="2268537"/>
            <a:chExt cx="433388" cy="611188"/>
          </a:xfrm>
        </p:grpSpPr>
        <p:sp>
          <p:nvSpPr>
            <p:cNvPr id="48" name="Freeform 1045">
              <a:hlinkClick r:id="rId2" action="ppaction://hlinkfile"/>
            </p:cNvPr>
            <p:cNvSpPr/>
            <p:nvPr/>
          </p:nvSpPr>
          <p:spPr bwMode="auto">
            <a:xfrm>
              <a:off x="3398838" y="2543175"/>
              <a:ext cx="433388" cy="336550"/>
            </a:xfrm>
            <a:custGeom>
              <a:avLst/>
              <a:gdLst>
                <a:gd name="T0" fmla="*/ 136 w 136"/>
                <a:gd name="T1" fmla="*/ 69 h 106"/>
                <a:gd name="T2" fmla="*/ 0 w 136"/>
                <a:gd name="T3" fmla="*/ 69 h 106"/>
                <a:gd name="T4" fmla="*/ 68 w 136"/>
                <a:gd name="T5" fmla="*/ 0 h 106"/>
                <a:gd name="T6" fmla="*/ 136 w 136"/>
                <a:gd name="T7" fmla="*/ 6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06">
                  <a:moveTo>
                    <a:pt x="136" y="69"/>
                  </a:moveTo>
                  <a:cubicBezTo>
                    <a:pt x="136" y="106"/>
                    <a:pt x="0" y="106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6" y="31"/>
                    <a:pt x="136" y="69"/>
                  </a:cubicBez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Oval 1046"/>
            <p:cNvSpPr>
              <a:spLocks noChangeArrowheads="1"/>
            </p:cNvSpPr>
            <p:nvPr/>
          </p:nvSpPr>
          <p:spPr bwMode="auto">
            <a:xfrm>
              <a:off x="3497263" y="2268537"/>
              <a:ext cx="234950" cy="234950"/>
            </a:xfrm>
            <a:prstGeom prst="ellipse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7" t="26839" r="22700" b="15462"/>
          <a:stretch>
            <a:fillRect/>
          </a:stretch>
        </p:blipFill>
        <p:spPr>
          <a:xfrm>
            <a:off x="0" y="-31406"/>
            <a:ext cx="12192000" cy="68894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13230" y="590550"/>
            <a:ext cx="8737600" cy="5508625"/>
          </a:xfrm>
          <a:prstGeom prst="rect">
            <a:avLst/>
          </a:prstGeom>
          <a:solidFill>
            <a:srgbClr val="1F3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9182100" y="1565910"/>
            <a:ext cx="3009900" cy="0"/>
          </a:xfrm>
          <a:prstGeom prst="line">
            <a:avLst/>
          </a:prstGeom>
          <a:ln w="254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9170670" y="5238750"/>
            <a:ext cx="3009900" cy="0"/>
          </a:xfrm>
          <a:prstGeom prst="line">
            <a:avLst/>
          </a:prstGeom>
          <a:ln w="254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223510"/>
            <a:ext cx="3009900" cy="0"/>
          </a:xfrm>
          <a:prstGeom prst="line">
            <a:avLst/>
          </a:prstGeom>
          <a:ln w="254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1562100"/>
            <a:ext cx="3009900" cy="0"/>
          </a:xfrm>
          <a:prstGeom prst="line">
            <a:avLst/>
          </a:prstGeom>
          <a:ln w="254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3383280"/>
            <a:ext cx="3009900" cy="0"/>
          </a:xfrm>
          <a:prstGeom prst="line">
            <a:avLst/>
          </a:prstGeom>
          <a:ln w="254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9182100" y="3364230"/>
            <a:ext cx="3009900" cy="0"/>
          </a:xfrm>
          <a:prstGeom prst="line">
            <a:avLst/>
          </a:prstGeom>
          <a:ln w="254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>
            <a:off x="1504950" y="6640830"/>
            <a:ext cx="3009900" cy="0"/>
          </a:xfrm>
          <a:prstGeom prst="line">
            <a:avLst/>
          </a:prstGeom>
          <a:ln w="254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5400000">
            <a:off x="4572000" y="6739890"/>
            <a:ext cx="3009900" cy="0"/>
          </a:xfrm>
          <a:prstGeom prst="line">
            <a:avLst/>
          </a:prstGeom>
          <a:ln w="254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7665720" y="6637020"/>
            <a:ext cx="3009900" cy="0"/>
          </a:xfrm>
          <a:prstGeom prst="line">
            <a:avLst/>
          </a:prstGeom>
          <a:ln w="254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>
            <a:off x="7677150" y="1504950"/>
            <a:ext cx="3009900" cy="0"/>
          </a:xfrm>
          <a:prstGeom prst="line">
            <a:avLst/>
          </a:prstGeom>
          <a:ln w="254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>
            <a:off x="1504950" y="1473544"/>
            <a:ext cx="3009900" cy="0"/>
          </a:xfrm>
          <a:prstGeom prst="line">
            <a:avLst/>
          </a:prstGeom>
          <a:ln w="254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>
            <a:off x="4572000" y="57150"/>
            <a:ext cx="3009900" cy="0"/>
          </a:xfrm>
          <a:prstGeom prst="line">
            <a:avLst/>
          </a:prstGeom>
          <a:ln w="254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200399" y="1685462"/>
            <a:ext cx="5749291" cy="3229438"/>
          </a:xfrm>
          <a:prstGeom prst="rect">
            <a:avLst/>
          </a:prstGeom>
          <a:noFill/>
          <a:ln w="3810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164080" y="1016000"/>
            <a:ext cx="7654290" cy="110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走进欧洲 话说联合</a:t>
            </a:r>
            <a:endParaRPr lang="zh-CN" altLang="en-US" sz="5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99765" y="2504440"/>
            <a:ext cx="5749925" cy="252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altLang="zh-CN" sz="4000" b="1" dirty="0" smtClean="0">
                <a:solidFill>
                  <a:schemeClr val="bg1"/>
                </a:solidFill>
                <a:latin typeface="hakuyoxingshu7000" panose="02000600000000000000" pitchFamily="2" charset="-122"/>
                <a:ea typeface="hakuyoxingshu7000" panose="02000600000000000000" pitchFamily="2" charset="-122"/>
                <a:cs typeface="hakuyoxingshu7000" panose="02000600000000000000" pitchFamily="2" charset="-122"/>
              </a:rPr>
              <a:t>  </a:t>
            </a:r>
            <a:r>
              <a:rPr lang="zh-CN" altLang="en-US" sz="4000" b="1" dirty="0" smtClean="0">
                <a:solidFill>
                  <a:schemeClr val="bg1"/>
                </a:solidFill>
                <a:latin typeface="hakuyoxingshu7000" panose="02000600000000000000" pitchFamily="2" charset="-122"/>
                <a:ea typeface="hakuyoxingshu7000" panose="02000600000000000000" pitchFamily="2" charset="-122"/>
                <a:cs typeface="hakuyoxingshu7000" panose="02000600000000000000" pitchFamily="2" charset="-122"/>
              </a:rPr>
              <a:t>联合的原因</a:t>
            </a:r>
            <a:endParaRPr lang="zh-CN" altLang="en-US" sz="4000" b="1" dirty="0" smtClean="0">
              <a:solidFill>
                <a:schemeClr val="bg1"/>
              </a:solidFill>
              <a:latin typeface="hakuyoxingshu7000" panose="02000600000000000000" pitchFamily="2" charset="-122"/>
              <a:ea typeface="hakuyoxingshu7000" panose="02000600000000000000" pitchFamily="2" charset="-122"/>
              <a:cs typeface="hakuyoxingshu7000" panose="02000600000000000000" pitchFamily="2" charset="-122"/>
            </a:endParaRPr>
          </a:p>
          <a:p>
            <a:pPr indent="0">
              <a:buNone/>
            </a:pPr>
            <a:r>
              <a:rPr lang="zh-CN" altLang="en-US" sz="4000" b="1" dirty="0" smtClean="0">
                <a:solidFill>
                  <a:schemeClr val="bg1"/>
                </a:solidFill>
                <a:latin typeface="hakuyoxingshu7000" panose="02000600000000000000" pitchFamily="2" charset="-122"/>
                <a:ea typeface="hakuyoxingshu7000" panose="02000600000000000000" pitchFamily="2" charset="-122"/>
                <a:cs typeface="hakuyoxingshu7000" panose="02000600000000000000" pitchFamily="2" charset="-122"/>
              </a:rPr>
              <a:t>  联合的历程</a:t>
            </a:r>
            <a:endParaRPr lang="zh-CN" altLang="en-US" sz="4000" b="1" dirty="0" smtClean="0">
              <a:solidFill>
                <a:schemeClr val="bg1"/>
              </a:solidFill>
              <a:latin typeface="hakuyoxingshu7000" panose="02000600000000000000" pitchFamily="2" charset="-122"/>
              <a:ea typeface="hakuyoxingshu7000" panose="02000600000000000000" pitchFamily="2" charset="-122"/>
              <a:cs typeface="hakuyoxingshu7000" panose="02000600000000000000" pitchFamily="2" charset="-122"/>
            </a:endParaRPr>
          </a:p>
          <a:p>
            <a:pPr indent="0">
              <a:buNone/>
            </a:pPr>
            <a:r>
              <a:rPr lang="zh-CN" altLang="en-US" sz="4000" b="1" dirty="0" smtClean="0">
                <a:solidFill>
                  <a:schemeClr val="bg1"/>
                </a:solidFill>
                <a:latin typeface="hakuyoxingshu7000" panose="02000600000000000000" pitchFamily="2" charset="-122"/>
                <a:ea typeface="hakuyoxingshu7000" panose="02000600000000000000" pitchFamily="2" charset="-122"/>
                <a:cs typeface="hakuyoxingshu7000" panose="02000600000000000000" pitchFamily="2" charset="-122"/>
              </a:rPr>
              <a:t>  联合的措施</a:t>
            </a:r>
            <a:endParaRPr lang="zh-CN" altLang="en-US" sz="4000" b="1" dirty="0" smtClean="0">
              <a:solidFill>
                <a:schemeClr val="bg1"/>
              </a:solidFill>
              <a:latin typeface="hakuyoxingshu7000" panose="02000600000000000000" pitchFamily="2" charset="-122"/>
              <a:ea typeface="hakuyoxingshu7000" panose="02000600000000000000" pitchFamily="2" charset="-122"/>
              <a:cs typeface="hakuyoxingshu7000" panose="02000600000000000000" pitchFamily="2" charset="-122"/>
            </a:endParaRPr>
          </a:p>
          <a:p>
            <a:pPr indent="0">
              <a:buNone/>
            </a:pPr>
            <a:r>
              <a:rPr lang="zh-CN" altLang="en-US" sz="4000" b="1" dirty="0" smtClean="0">
                <a:solidFill>
                  <a:schemeClr val="bg1"/>
                </a:solidFill>
                <a:latin typeface="hakuyoxingshu7000" panose="02000600000000000000" pitchFamily="2" charset="-122"/>
                <a:ea typeface="hakuyoxingshu7000" panose="02000600000000000000" pitchFamily="2" charset="-122"/>
                <a:cs typeface="hakuyoxingshu7000" panose="02000600000000000000" pitchFamily="2" charset="-122"/>
              </a:rPr>
              <a:t>  联合的影响</a:t>
            </a:r>
            <a:endParaRPr lang="zh-CN" altLang="en-US" sz="4000" b="1" dirty="0" smtClean="0">
              <a:solidFill>
                <a:schemeClr val="bg1"/>
              </a:solidFill>
              <a:latin typeface="hakuyoxingshu7000" panose="02000600000000000000" pitchFamily="2" charset="-122"/>
              <a:ea typeface="hakuyoxingshu7000" panose="02000600000000000000" pitchFamily="2" charset="-122"/>
              <a:cs typeface="hakuyoxingshu7000" panose="02000600000000000000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988673" y="3252447"/>
            <a:ext cx="458985" cy="452832"/>
            <a:chOff x="10063163" y="-1195388"/>
            <a:chExt cx="592138" cy="584200"/>
          </a:xfrm>
          <a:solidFill>
            <a:schemeClr val="bg1"/>
          </a:solidFill>
        </p:grpSpPr>
        <p:sp>
          <p:nvSpPr>
            <p:cNvPr id="23" name="Freeform 1210"/>
            <p:cNvSpPr>
              <a:spLocks noEditPoints="1"/>
            </p:cNvSpPr>
            <p:nvPr/>
          </p:nvSpPr>
          <p:spPr bwMode="auto">
            <a:xfrm>
              <a:off x="10063163" y="-1068388"/>
              <a:ext cx="457200" cy="457200"/>
            </a:xfrm>
            <a:custGeom>
              <a:avLst/>
              <a:gdLst>
                <a:gd name="T0" fmla="*/ 72 w 144"/>
                <a:gd name="T1" fmla="*/ 144 h 144"/>
                <a:gd name="T2" fmla="*/ 0 w 144"/>
                <a:gd name="T3" fmla="*/ 72 h 144"/>
                <a:gd name="T4" fmla="*/ 72 w 144"/>
                <a:gd name="T5" fmla="*/ 0 h 144"/>
                <a:gd name="T6" fmla="*/ 144 w 144"/>
                <a:gd name="T7" fmla="*/ 72 h 144"/>
                <a:gd name="T8" fmla="*/ 72 w 144"/>
                <a:gd name="T9" fmla="*/ 144 h 144"/>
                <a:gd name="T10" fmla="*/ 72 w 144"/>
                <a:gd name="T11" fmla="*/ 8 h 144"/>
                <a:gd name="T12" fmla="*/ 8 w 144"/>
                <a:gd name="T13" fmla="*/ 72 h 144"/>
                <a:gd name="T14" fmla="*/ 72 w 144"/>
                <a:gd name="T15" fmla="*/ 136 h 144"/>
                <a:gd name="T16" fmla="*/ 136 w 144"/>
                <a:gd name="T17" fmla="*/ 72 h 144"/>
                <a:gd name="T18" fmla="*/ 72 w 144"/>
                <a:gd name="T19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cubicBezTo>
                    <a:pt x="33" y="144"/>
                    <a:pt x="0" y="112"/>
                    <a:pt x="0" y="72"/>
                  </a:cubicBezTo>
                  <a:cubicBezTo>
                    <a:pt x="0" y="33"/>
                    <a:pt x="33" y="0"/>
                    <a:pt x="72" y="0"/>
                  </a:cubicBezTo>
                  <a:cubicBezTo>
                    <a:pt x="112" y="0"/>
                    <a:pt x="144" y="33"/>
                    <a:pt x="144" y="72"/>
                  </a:cubicBezTo>
                  <a:cubicBezTo>
                    <a:pt x="144" y="112"/>
                    <a:pt x="112" y="144"/>
                    <a:pt x="72" y="144"/>
                  </a:cubicBezTo>
                  <a:close/>
                  <a:moveTo>
                    <a:pt x="72" y="8"/>
                  </a:moveTo>
                  <a:cubicBezTo>
                    <a:pt x="37" y="8"/>
                    <a:pt x="8" y="37"/>
                    <a:pt x="8" y="72"/>
                  </a:cubicBezTo>
                  <a:cubicBezTo>
                    <a:pt x="8" y="107"/>
                    <a:pt x="37" y="136"/>
                    <a:pt x="72" y="136"/>
                  </a:cubicBezTo>
                  <a:cubicBezTo>
                    <a:pt x="107" y="136"/>
                    <a:pt x="136" y="107"/>
                    <a:pt x="136" y="72"/>
                  </a:cubicBezTo>
                  <a:cubicBezTo>
                    <a:pt x="136" y="37"/>
                    <a:pt x="107" y="8"/>
                    <a:pt x="72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1211"/>
            <p:cNvSpPr>
              <a:spLocks noEditPoints="1"/>
            </p:cNvSpPr>
            <p:nvPr/>
          </p:nvSpPr>
          <p:spPr bwMode="auto">
            <a:xfrm>
              <a:off x="10285413" y="-1195388"/>
              <a:ext cx="369888" cy="368300"/>
            </a:xfrm>
            <a:custGeom>
              <a:avLst/>
              <a:gdLst>
                <a:gd name="T0" fmla="*/ 58 w 116"/>
                <a:gd name="T1" fmla="*/ 116 h 116"/>
                <a:gd name="T2" fmla="*/ 0 w 116"/>
                <a:gd name="T3" fmla="*/ 58 h 116"/>
                <a:gd name="T4" fmla="*/ 58 w 116"/>
                <a:gd name="T5" fmla="*/ 0 h 116"/>
                <a:gd name="T6" fmla="*/ 116 w 116"/>
                <a:gd name="T7" fmla="*/ 58 h 116"/>
                <a:gd name="T8" fmla="*/ 58 w 116"/>
                <a:gd name="T9" fmla="*/ 116 h 116"/>
                <a:gd name="T10" fmla="*/ 58 w 116"/>
                <a:gd name="T11" fmla="*/ 4 h 116"/>
                <a:gd name="T12" fmla="*/ 4 w 116"/>
                <a:gd name="T13" fmla="*/ 58 h 116"/>
                <a:gd name="T14" fmla="*/ 58 w 116"/>
                <a:gd name="T15" fmla="*/ 112 h 116"/>
                <a:gd name="T16" fmla="*/ 112 w 116"/>
                <a:gd name="T17" fmla="*/ 58 h 116"/>
                <a:gd name="T18" fmla="*/ 58 w 116"/>
                <a:gd name="T19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6">
                  <a:moveTo>
                    <a:pt x="58" y="116"/>
                  </a:moveTo>
                  <a:cubicBezTo>
                    <a:pt x="26" y="116"/>
                    <a:pt x="0" y="90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0" y="0"/>
                    <a:pt x="116" y="26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lose/>
                  <a:moveTo>
                    <a:pt x="58" y="4"/>
                  </a:moveTo>
                  <a:cubicBezTo>
                    <a:pt x="28" y="4"/>
                    <a:pt x="4" y="28"/>
                    <a:pt x="4" y="58"/>
                  </a:cubicBezTo>
                  <a:cubicBezTo>
                    <a:pt x="4" y="88"/>
                    <a:pt x="28" y="112"/>
                    <a:pt x="58" y="112"/>
                  </a:cubicBezTo>
                  <a:cubicBezTo>
                    <a:pt x="87" y="112"/>
                    <a:pt x="112" y="88"/>
                    <a:pt x="112" y="58"/>
                  </a:cubicBezTo>
                  <a:cubicBezTo>
                    <a:pt x="112" y="28"/>
                    <a:pt x="87" y="4"/>
                    <a:pt x="58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411390" y="4459518"/>
            <a:ext cx="322714" cy="455110"/>
            <a:chOff x="3398838" y="2268537"/>
            <a:chExt cx="433388" cy="611188"/>
          </a:xfrm>
        </p:grpSpPr>
        <p:sp>
          <p:nvSpPr>
            <p:cNvPr id="48" name="Freeform 1045">
              <a:hlinkClick r:id="rId2" action="ppaction://hlinksldjump"/>
            </p:cNvPr>
            <p:cNvSpPr/>
            <p:nvPr/>
          </p:nvSpPr>
          <p:spPr bwMode="auto">
            <a:xfrm>
              <a:off x="3398838" y="2543175"/>
              <a:ext cx="433388" cy="336550"/>
            </a:xfrm>
            <a:custGeom>
              <a:avLst/>
              <a:gdLst>
                <a:gd name="T0" fmla="*/ 136 w 136"/>
                <a:gd name="T1" fmla="*/ 69 h 106"/>
                <a:gd name="T2" fmla="*/ 0 w 136"/>
                <a:gd name="T3" fmla="*/ 69 h 106"/>
                <a:gd name="T4" fmla="*/ 68 w 136"/>
                <a:gd name="T5" fmla="*/ 0 h 106"/>
                <a:gd name="T6" fmla="*/ 136 w 136"/>
                <a:gd name="T7" fmla="*/ 6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06">
                  <a:moveTo>
                    <a:pt x="136" y="69"/>
                  </a:moveTo>
                  <a:cubicBezTo>
                    <a:pt x="136" y="106"/>
                    <a:pt x="0" y="106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6" y="31"/>
                    <a:pt x="136" y="69"/>
                  </a:cubicBez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Oval 1046"/>
            <p:cNvSpPr>
              <a:spLocks noChangeArrowheads="1"/>
            </p:cNvSpPr>
            <p:nvPr/>
          </p:nvSpPr>
          <p:spPr bwMode="auto">
            <a:xfrm>
              <a:off x="3497263" y="2268537"/>
              <a:ext cx="234950" cy="234950"/>
            </a:xfrm>
            <a:prstGeom prst="ellipse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411390" y="3849283"/>
            <a:ext cx="322714" cy="455110"/>
            <a:chOff x="3398838" y="2268537"/>
            <a:chExt cx="433388" cy="611188"/>
          </a:xfrm>
        </p:grpSpPr>
        <p:sp>
          <p:nvSpPr>
            <p:cNvPr id="26" name="Freeform 1045"/>
            <p:cNvSpPr/>
            <p:nvPr/>
          </p:nvSpPr>
          <p:spPr bwMode="auto">
            <a:xfrm>
              <a:off x="3398838" y="2543175"/>
              <a:ext cx="433388" cy="336550"/>
            </a:xfrm>
            <a:custGeom>
              <a:avLst/>
              <a:gdLst>
                <a:gd name="T0" fmla="*/ 136 w 136"/>
                <a:gd name="T1" fmla="*/ 69 h 106"/>
                <a:gd name="T2" fmla="*/ 0 w 136"/>
                <a:gd name="T3" fmla="*/ 69 h 106"/>
                <a:gd name="T4" fmla="*/ 68 w 136"/>
                <a:gd name="T5" fmla="*/ 0 h 106"/>
                <a:gd name="T6" fmla="*/ 136 w 136"/>
                <a:gd name="T7" fmla="*/ 6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06">
                  <a:moveTo>
                    <a:pt x="136" y="69"/>
                  </a:moveTo>
                  <a:cubicBezTo>
                    <a:pt x="136" y="106"/>
                    <a:pt x="0" y="106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6" y="31"/>
                    <a:pt x="136" y="69"/>
                  </a:cubicBez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Oval 1046"/>
            <p:cNvSpPr>
              <a:spLocks noChangeArrowheads="1"/>
            </p:cNvSpPr>
            <p:nvPr/>
          </p:nvSpPr>
          <p:spPr bwMode="auto">
            <a:xfrm>
              <a:off x="3497263" y="2268537"/>
              <a:ext cx="234950" cy="234950"/>
            </a:xfrm>
            <a:prstGeom prst="ellipse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411390" y="3249843"/>
            <a:ext cx="322714" cy="455110"/>
            <a:chOff x="3398838" y="2268537"/>
            <a:chExt cx="433388" cy="611188"/>
          </a:xfrm>
        </p:grpSpPr>
        <p:sp>
          <p:nvSpPr>
            <p:cNvPr id="29" name="Freeform 1045"/>
            <p:cNvSpPr/>
            <p:nvPr/>
          </p:nvSpPr>
          <p:spPr bwMode="auto">
            <a:xfrm>
              <a:off x="3398838" y="2543175"/>
              <a:ext cx="433388" cy="336550"/>
            </a:xfrm>
            <a:custGeom>
              <a:avLst/>
              <a:gdLst>
                <a:gd name="T0" fmla="*/ 136 w 136"/>
                <a:gd name="T1" fmla="*/ 69 h 106"/>
                <a:gd name="T2" fmla="*/ 0 w 136"/>
                <a:gd name="T3" fmla="*/ 69 h 106"/>
                <a:gd name="T4" fmla="*/ 68 w 136"/>
                <a:gd name="T5" fmla="*/ 0 h 106"/>
                <a:gd name="T6" fmla="*/ 136 w 136"/>
                <a:gd name="T7" fmla="*/ 6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06">
                  <a:moveTo>
                    <a:pt x="136" y="69"/>
                  </a:moveTo>
                  <a:cubicBezTo>
                    <a:pt x="136" y="106"/>
                    <a:pt x="0" y="106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6" y="31"/>
                    <a:pt x="136" y="69"/>
                  </a:cubicBez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Oval 1046"/>
            <p:cNvSpPr>
              <a:spLocks noChangeArrowheads="1"/>
            </p:cNvSpPr>
            <p:nvPr/>
          </p:nvSpPr>
          <p:spPr bwMode="auto">
            <a:xfrm>
              <a:off x="3497263" y="2268537"/>
              <a:ext cx="234950" cy="234950"/>
            </a:xfrm>
            <a:prstGeom prst="ellipse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411390" y="2554518"/>
            <a:ext cx="322714" cy="455110"/>
            <a:chOff x="3398838" y="2268537"/>
            <a:chExt cx="433388" cy="611188"/>
          </a:xfrm>
        </p:grpSpPr>
        <p:sp>
          <p:nvSpPr>
            <p:cNvPr id="32" name="Freeform 1045">
              <a:hlinkClick r:id="rId3" action="ppaction://hlinksldjump"/>
            </p:cNvPr>
            <p:cNvSpPr/>
            <p:nvPr/>
          </p:nvSpPr>
          <p:spPr bwMode="auto">
            <a:xfrm>
              <a:off x="3398838" y="2543175"/>
              <a:ext cx="433388" cy="336550"/>
            </a:xfrm>
            <a:custGeom>
              <a:avLst/>
              <a:gdLst>
                <a:gd name="T0" fmla="*/ 136 w 136"/>
                <a:gd name="T1" fmla="*/ 69 h 106"/>
                <a:gd name="T2" fmla="*/ 0 w 136"/>
                <a:gd name="T3" fmla="*/ 69 h 106"/>
                <a:gd name="T4" fmla="*/ 68 w 136"/>
                <a:gd name="T5" fmla="*/ 0 h 106"/>
                <a:gd name="T6" fmla="*/ 136 w 136"/>
                <a:gd name="T7" fmla="*/ 6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06">
                  <a:moveTo>
                    <a:pt x="136" y="69"/>
                  </a:moveTo>
                  <a:cubicBezTo>
                    <a:pt x="136" y="106"/>
                    <a:pt x="0" y="106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6" y="31"/>
                    <a:pt x="136" y="69"/>
                  </a:cubicBez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Oval 1046"/>
            <p:cNvSpPr>
              <a:spLocks noChangeArrowheads="1"/>
            </p:cNvSpPr>
            <p:nvPr/>
          </p:nvSpPr>
          <p:spPr bwMode="auto">
            <a:xfrm>
              <a:off x="3497263" y="2268537"/>
              <a:ext cx="234950" cy="234950"/>
            </a:xfrm>
            <a:prstGeom prst="ellipse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050" name=" 2050">
            <a:hlinkClick r:id="rId4" action="ppaction://hlinksldjump"/>
          </p:cNvPr>
          <p:cNvSpPr/>
          <p:nvPr/>
        </p:nvSpPr>
        <p:spPr bwMode="auto">
          <a:xfrm>
            <a:off x="10668000" y="5702935"/>
            <a:ext cx="1402080" cy="1021080"/>
          </a:xfrm>
          <a:custGeom>
            <a:avLst/>
            <a:gdLst>
              <a:gd name="T0" fmla="*/ 942322 w 3841"/>
              <a:gd name="T1" fmla="*/ 1696878 h 3861"/>
              <a:gd name="T2" fmla="*/ 612206 w 3841"/>
              <a:gd name="T3" fmla="*/ 1630196 h 3861"/>
              <a:gd name="T4" fmla="*/ 0 w 3841"/>
              <a:gd name="T5" fmla="*/ 1797599 h 3861"/>
              <a:gd name="T6" fmla="*/ 282090 w 3841"/>
              <a:gd name="T7" fmla="*/ 1380724 h 3861"/>
              <a:gd name="T8" fmla="*/ 93719 w 3841"/>
              <a:gd name="T9" fmla="*/ 848206 h 3861"/>
              <a:gd name="T10" fmla="*/ 942322 w 3841"/>
              <a:gd name="T11" fmla="*/ 0 h 3861"/>
              <a:gd name="T12" fmla="*/ 1790924 w 3841"/>
              <a:gd name="T13" fmla="*/ 848206 h 3861"/>
              <a:gd name="T14" fmla="*/ 942322 w 3841"/>
              <a:gd name="T15" fmla="*/ 1696878 h 3861"/>
              <a:gd name="T16" fmla="*/ 682146 w 3841"/>
              <a:gd name="T17" fmla="*/ 1245496 h 3861"/>
              <a:gd name="T18" fmla="*/ 803375 w 3841"/>
              <a:gd name="T19" fmla="*/ 1371398 h 3861"/>
              <a:gd name="T20" fmla="*/ 956776 w 3841"/>
              <a:gd name="T21" fmla="*/ 1221248 h 3861"/>
              <a:gd name="T22" fmla="*/ 830884 w 3841"/>
              <a:gd name="T23" fmla="*/ 1092082 h 3861"/>
              <a:gd name="T24" fmla="*/ 682146 w 3841"/>
              <a:gd name="T25" fmla="*/ 1245496 h 3861"/>
              <a:gd name="T26" fmla="*/ 988948 w 3841"/>
              <a:gd name="T27" fmla="*/ 301698 h 3861"/>
              <a:gd name="T28" fmla="*/ 729705 w 3841"/>
              <a:gd name="T29" fmla="*/ 367913 h 3861"/>
              <a:gd name="T30" fmla="*/ 758613 w 3841"/>
              <a:gd name="T31" fmla="*/ 522726 h 3861"/>
              <a:gd name="T32" fmla="*/ 926002 w 3841"/>
              <a:gd name="T33" fmla="*/ 479826 h 3861"/>
              <a:gd name="T34" fmla="*/ 1015059 w 3841"/>
              <a:gd name="T35" fmla="*/ 553502 h 3861"/>
              <a:gd name="T36" fmla="*/ 892431 w 3841"/>
              <a:gd name="T37" fmla="*/ 723703 h 3861"/>
              <a:gd name="T38" fmla="*/ 752552 w 3841"/>
              <a:gd name="T39" fmla="*/ 978771 h 3861"/>
              <a:gd name="T40" fmla="*/ 747889 w 3841"/>
              <a:gd name="T41" fmla="*/ 1018406 h 3861"/>
              <a:gd name="T42" fmla="*/ 962837 w 3841"/>
              <a:gd name="T43" fmla="*/ 1018406 h 3861"/>
              <a:gd name="T44" fmla="*/ 970298 w 3841"/>
              <a:gd name="T45" fmla="*/ 981568 h 3861"/>
              <a:gd name="T46" fmla="*/ 1074741 w 3841"/>
              <a:gd name="T47" fmla="*/ 800643 h 3861"/>
              <a:gd name="T48" fmla="*/ 1242130 w 3841"/>
              <a:gd name="T49" fmla="*/ 510602 h 3861"/>
              <a:gd name="T50" fmla="*/ 988948 w 3841"/>
              <a:gd name="T51" fmla="*/ 301698 h 38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41" h="3861">
                <a:moveTo>
                  <a:pt x="2021" y="3639"/>
                </a:moveTo>
                <a:cubicBezTo>
                  <a:pt x="1770" y="3639"/>
                  <a:pt x="1531" y="3588"/>
                  <a:pt x="1313" y="3496"/>
                </a:cubicBezTo>
                <a:cubicBezTo>
                  <a:pt x="830" y="3861"/>
                  <a:pt x="0" y="3855"/>
                  <a:pt x="0" y="3855"/>
                </a:cubicBezTo>
                <a:cubicBezTo>
                  <a:pt x="0" y="3855"/>
                  <a:pt x="417" y="3566"/>
                  <a:pt x="605" y="2961"/>
                </a:cubicBezTo>
                <a:cubicBezTo>
                  <a:pt x="352" y="2648"/>
                  <a:pt x="201" y="2252"/>
                  <a:pt x="201" y="1819"/>
                </a:cubicBezTo>
                <a:cubicBezTo>
                  <a:pt x="201" y="814"/>
                  <a:pt x="1016" y="0"/>
                  <a:pt x="2021" y="0"/>
                </a:cubicBezTo>
                <a:cubicBezTo>
                  <a:pt x="3026" y="0"/>
                  <a:pt x="3841" y="814"/>
                  <a:pt x="3841" y="1819"/>
                </a:cubicBezTo>
                <a:cubicBezTo>
                  <a:pt x="3841" y="2824"/>
                  <a:pt x="3026" y="3639"/>
                  <a:pt x="2021" y="3639"/>
                </a:cubicBezTo>
                <a:close/>
                <a:moveTo>
                  <a:pt x="1463" y="2671"/>
                </a:moveTo>
                <a:cubicBezTo>
                  <a:pt x="1463" y="2826"/>
                  <a:pt x="1568" y="2941"/>
                  <a:pt x="1723" y="2941"/>
                </a:cubicBezTo>
                <a:cubicBezTo>
                  <a:pt x="1917" y="2941"/>
                  <a:pt x="2052" y="2806"/>
                  <a:pt x="2052" y="2619"/>
                </a:cubicBezTo>
                <a:cubicBezTo>
                  <a:pt x="2052" y="2457"/>
                  <a:pt x="1940" y="2342"/>
                  <a:pt x="1782" y="2342"/>
                </a:cubicBezTo>
                <a:cubicBezTo>
                  <a:pt x="1595" y="2342"/>
                  <a:pt x="1463" y="2497"/>
                  <a:pt x="1463" y="2671"/>
                </a:cubicBezTo>
                <a:close/>
                <a:moveTo>
                  <a:pt x="2121" y="647"/>
                </a:moveTo>
                <a:cubicBezTo>
                  <a:pt x="1874" y="647"/>
                  <a:pt x="1687" y="716"/>
                  <a:pt x="1565" y="789"/>
                </a:cubicBezTo>
                <a:cubicBezTo>
                  <a:pt x="1627" y="1121"/>
                  <a:pt x="1627" y="1121"/>
                  <a:pt x="1627" y="1121"/>
                </a:cubicBezTo>
                <a:cubicBezTo>
                  <a:pt x="1720" y="1065"/>
                  <a:pt x="1838" y="1029"/>
                  <a:pt x="1986" y="1029"/>
                </a:cubicBezTo>
                <a:cubicBezTo>
                  <a:pt x="2134" y="1032"/>
                  <a:pt x="2177" y="1101"/>
                  <a:pt x="2177" y="1187"/>
                </a:cubicBezTo>
                <a:cubicBezTo>
                  <a:pt x="2177" y="1302"/>
                  <a:pt x="2042" y="1414"/>
                  <a:pt x="1914" y="1552"/>
                </a:cubicBezTo>
                <a:cubicBezTo>
                  <a:pt x="1729" y="1747"/>
                  <a:pt x="1641" y="1921"/>
                  <a:pt x="1614" y="2099"/>
                </a:cubicBezTo>
                <a:cubicBezTo>
                  <a:pt x="1611" y="2125"/>
                  <a:pt x="1608" y="2155"/>
                  <a:pt x="1604" y="2184"/>
                </a:cubicBezTo>
                <a:cubicBezTo>
                  <a:pt x="2065" y="2184"/>
                  <a:pt x="2065" y="2184"/>
                  <a:pt x="2065" y="2184"/>
                </a:cubicBezTo>
                <a:cubicBezTo>
                  <a:pt x="2072" y="2155"/>
                  <a:pt x="2075" y="2128"/>
                  <a:pt x="2081" y="2105"/>
                </a:cubicBezTo>
                <a:cubicBezTo>
                  <a:pt x="2111" y="1957"/>
                  <a:pt x="2177" y="1845"/>
                  <a:pt x="2305" y="1717"/>
                </a:cubicBezTo>
                <a:cubicBezTo>
                  <a:pt x="2490" y="1526"/>
                  <a:pt x="2664" y="1358"/>
                  <a:pt x="2664" y="1095"/>
                </a:cubicBezTo>
                <a:cubicBezTo>
                  <a:pt x="2664" y="825"/>
                  <a:pt x="2437" y="647"/>
                  <a:pt x="2121" y="6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4" name="椭圆 3">
            <a:hlinkClick r:id="rId2" tooltip="" action="ppaction://hlinksldjump"/>
          </p:cNvPr>
          <p:cNvSpPr/>
          <p:nvPr/>
        </p:nvSpPr>
        <p:spPr>
          <a:xfrm>
            <a:off x="9789795" y="5901690"/>
            <a:ext cx="878205" cy="822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2_1"/>
          <p:cNvSpPr/>
          <p:nvPr/>
        </p:nvSpPr>
        <p:spPr>
          <a:xfrm>
            <a:off x="27305" y="106680"/>
            <a:ext cx="377190" cy="557530"/>
          </a:xfrm>
          <a:prstGeom prst="roundRect">
            <a:avLst/>
          </a:prstGeom>
          <a:solidFill>
            <a:srgbClr val="1F364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 descr="5GIR$BPZLSI2@]O)7GE$9~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7320" y="2691130"/>
            <a:ext cx="3723005" cy="4134485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54780" y="106593"/>
            <a:ext cx="322714" cy="455110"/>
            <a:chOff x="3398838" y="2268537"/>
            <a:chExt cx="433388" cy="611188"/>
          </a:xfrm>
        </p:grpSpPr>
        <p:sp>
          <p:nvSpPr>
            <p:cNvPr id="48" name="Freeform 1045"/>
            <p:cNvSpPr/>
            <p:nvPr/>
          </p:nvSpPr>
          <p:spPr bwMode="auto">
            <a:xfrm>
              <a:off x="3398838" y="2543175"/>
              <a:ext cx="433388" cy="336550"/>
            </a:xfrm>
            <a:custGeom>
              <a:avLst/>
              <a:gdLst>
                <a:gd name="T0" fmla="*/ 136 w 136"/>
                <a:gd name="T1" fmla="*/ 69 h 106"/>
                <a:gd name="T2" fmla="*/ 0 w 136"/>
                <a:gd name="T3" fmla="*/ 69 h 106"/>
                <a:gd name="T4" fmla="*/ 68 w 136"/>
                <a:gd name="T5" fmla="*/ 0 h 106"/>
                <a:gd name="T6" fmla="*/ 136 w 136"/>
                <a:gd name="T7" fmla="*/ 6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06">
                  <a:moveTo>
                    <a:pt x="136" y="69"/>
                  </a:moveTo>
                  <a:cubicBezTo>
                    <a:pt x="136" y="106"/>
                    <a:pt x="0" y="106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6" y="31"/>
                    <a:pt x="136" y="69"/>
                  </a:cubicBez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Oval 1046"/>
            <p:cNvSpPr>
              <a:spLocks noChangeArrowheads="1"/>
            </p:cNvSpPr>
            <p:nvPr/>
          </p:nvSpPr>
          <p:spPr bwMode="auto">
            <a:xfrm>
              <a:off x="3497263" y="2268537"/>
              <a:ext cx="234950" cy="234950"/>
            </a:xfrm>
            <a:prstGeom prst="ellipse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28" name="图片 27" descr="WI~V1_1YF4HO6H%Q9EE$A6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685" y="2668270"/>
            <a:ext cx="3713480" cy="4180205"/>
          </a:xfrm>
          <a:prstGeom prst="rect">
            <a:avLst/>
          </a:prstGeom>
        </p:spPr>
      </p:pic>
      <p:pic>
        <p:nvPicPr>
          <p:cNvPr id="30" name="图片 29" descr="BCMRQY4WY_~RFJ$}Z5EHU}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740" y="3422650"/>
            <a:ext cx="3868420" cy="3425825"/>
          </a:xfrm>
          <a:prstGeom prst="rect">
            <a:avLst/>
          </a:prstGeom>
        </p:spPr>
      </p:pic>
      <p:pic>
        <p:nvPicPr>
          <p:cNvPr id="31" name="图片 30" descr="%E[OR{WTXTJADPHQ9P1MD]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165" y="-24765"/>
            <a:ext cx="4912995" cy="371729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76225" y="664210"/>
            <a:ext cx="6960235" cy="2103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defTabSz="0" eaLnBrk="1" hangingPunct="1">
              <a:lnSpc>
                <a:spcPct val="150000"/>
              </a:lnSpc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经过两次世界大战的厮杀后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,</a:t>
            </a:r>
            <a:r>
              <a:rPr lang="zh-CN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昔日称雄于世界的欧洲列强均已降为二等国、三等国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,</a:t>
            </a:r>
            <a:r>
              <a:rPr lang="zh-CN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它们面对的是一个虚弱不堪、支离破碎的欧洲。欧洲政治家们清醒地认识到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,</a:t>
            </a:r>
            <a:r>
              <a:rPr lang="zh-CN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如此下去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欧洲不再是欧洲人的欧洲。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——</a:t>
            </a:r>
            <a:r>
              <a:rPr lang="zh-CN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摘自《世界史》</a:t>
            </a:r>
            <a:endParaRPr lang="zh-CN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482840" y="3984625"/>
            <a:ext cx="731520" cy="2606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</a:rPr>
              <a:t>战后的欧洲</a:t>
            </a:r>
            <a:endParaRPr lang="zh-CN" alt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1450"/>
            <a:ext cx="4939665" cy="39497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lum bright="6000" contrast="30000"/>
          </a:blip>
          <a:stretch>
            <a:fillRect/>
          </a:stretch>
        </p:blipFill>
        <p:spPr>
          <a:xfrm>
            <a:off x="8129905" y="2980690"/>
            <a:ext cx="4020185" cy="3827780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10239375" y="6263005"/>
            <a:ext cx="1666875" cy="37592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---</a:t>
            </a:r>
            <a:r>
              <a:rPr lang="zh-CN" altLang="en-US"/>
              <a:t>百度百科</a:t>
            </a:r>
            <a:endParaRPr lang="zh-CN" altLang="en-US"/>
          </a:p>
        </p:txBody>
      </p:sp>
      <p:sp>
        <p:nvSpPr>
          <p:cNvPr id="2" name="Rounded Rectangle 2_1"/>
          <p:cNvSpPr/>
          <p:nvPr/>
        </p:nvSpPr>
        <p:spPr>
          <a:xfrm>
            <a:off x="0" y="69215"/>
            <a:ext cx="377190" cy="557530"/>
          </a:xfrm>
          <a:prstGeom prst="roundRect">
            <a:avLst/>
          </a:prstGeom>
          <a:solidFill>
            <a:srgbClr val="1F364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163820" y="171450"/>
            <a:ext cx="2741930" cy="566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1948年4月16日，欧洲经济合作成立，其任务是分配美国援款，欧洲人从此走上了合作之路。欧洲的兼和，也将会实现资源优化配置，促进欧洲经济的发展。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chemeClr val="tx1"/>
                </a:solidFill>
              </a:rPr>
              <a:t>              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</a:rPr>
              <a:t>德尼兹等《欧洲史》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0" y="4121150"/>
            <a:ext cx="3939540" cy="441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6D48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丘吉尔在1943年德黑兰会议期间曾说：“我的一边坐着把一条腿搭在另一条腿上的巨大的俄国熊，另一边是巨大的北美野牛，中间坐着的是一头可怜的英国小毛驴。”</a:t>
            </a:r>
            <a:endParaRPr lang="zh-CN" altLang="en-US" sz="2400" dirty="0" smtClean="0">
              <a:solidFill>
                <a:srgbClr val="6D48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 smtClean="0">
              <a:solidFill>
                <a:srgbClr val="6D48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0" y="69215"/>
            <a:ext cx="4441190" cy="2773680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70" y="171363"/>
            <a:ext cx="322714" cy="455110"/>
            <a:chOff x="3398838" y="2268537"/>
            <a:chExt cx="433388" cy="611188"/>
          </a:xfrm>
        </p:grpSpPr>
        <p:sp>
          <p:nvSpPr>
            <p:cNvPr id="48" name="Freeform 1045">
              <a:hlinkClick r:id="rId4" action="ppaction://hlinksldjump"/>
            </p:cNvPr>
            <p:cNvSpPr/>
            <p:nvPr/>
          </p:nvSpPr>
          <p:spPr bwMode="auto">
            <a:xfrm>
              <a:off x="3398838" y="2543175"/>
              <a:ext cx="433388" cy="336550"/>
            </a:xfrm>
            <a:custGeom>
              <a:avLst/>
              <a:gdLst>
                <a:gd name="T0" fmla="*/ 136 w 136"/>
                <a:gd name="T1" fmla="*/ 69 h 106"/>
                <a:gd name="T2" fmla="*/ 0 w 136"/>
                <a:gd name="T3" fmla="*/ 69 h 106"/>
                <a:gd name="T4" fmla="*/ 68 w 136"/>
                <a:gd name="T5" fmla="*/ 0 h 106"/>
                <a:gd name="T6" fmla="*/ 136 w 136"/>
                <a:gd name="T7" fmla="*/ 6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06">
                  <a:moveTo>
                    <a:pt x="136" y="69"/>
                  </a:moveTo>
                  <a:cubicBezTo>
                    <a:pt x="136" y="106"/>
                    <a:pt x="0" y="106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6" y="31"/>
                    <a:pt x="136" y="69"/>
                  </a:cubicBez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Oval 1046"/>
            <p:cNvSpPr>
              <a:spLocks noChangeArrowheads="1"/>
            </p:cNvSpPr>
            <p:nvPr/>
          </p:nvSpPr>
          <p:spPr bwMode="auto">
            <a:xfrm>
              <a:off x="3497263" y="2268537"/>
              <a:ext cx="234950" cy="234950"/>
            </a:xfrm>
            <a:prstGeom prst="ellipse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_1"/>
          <p:cNvSpPr/>
          <p:nvPr/>
        </p:nvSpPr>
        <p:spPr>
          <a:xfrm>
            <a:off x="27305" y="-12065"/>
            <a:ext cx="377190" cy="557530"/>
          </a:xfrm>
          <a:prstGeom prst="roundRect">
            <a:avLst/>
          </a:prstGeom>
          <a:solidFill>
            <a:srgbClr val="1F364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24"/>
          <p:cNvSpPr/>
          <p:nvPr/>
        </p:nvSpPr>
        <p:spPr bwMode="auto">
          <a:xfrm rot="-2100000">
            <a:off x="3031111" y="2672457"/>
            <a:ext cx="2031083" cy="2028299"/>
          </a:xfrm>
          <a:custGeom>
            <a:avLst/>
            <a:gdLst>
              <a:gd name="T0" fmla="*/ 67 w 297"/>
              <a:gd name="T1" fmla="*/ 218 h 297"/>
              <a:gd name="T2" fmla="*/ 93 w 297"/>
              <a:gd name="T3" fmla="*/ 231 h 297"/>
              <a:gd name="T4" fmla="*/ 79 w 297"/>
              <a:gd name="T5" fmla="*/ 265 h 297"/>
              <a:gd name="T6" fmla="*/ 140 w 297"/>
              <a:gd name="T7" fmla="*/ 265 h 297"/>
              <a:gd name="T8" fmla="*/ 126 w 297"/>
              <a:gd name="T9" fmla="*/ 231 h 297"/>
              <a:gd name="T10" fmla="*/ 152 w 297"/>
              <a:gd name="T11" fmla="*/ 218 h 297"/>
              <a:gd name="T12" fmla="*/ 219 w 297"/>
              <a:gd name="T13" fmla="*/ 218 h 297"/>
              <a:gd name="T14" fmla="*/ 219 w 297"/>
              <a:gd name="T15" fmla="*/ 152 h 297"/>
              <a:gd name="T16" fmla="*/ 232 w 297"/>
              <a:gd name="T17" fmla="*/ 126 h 297"/>
              <a:gd name="T18" fmla="*/ 265 w 297"/>
              <a:gd name="T19" fmla="*/ 140 h 297"/>
              <a:gd name="T20" fmla="*/ 265 w 297"/>
              <a:gd name="T21" fmla="*/ 78 h 297"/>
              <a:gd name="T22" fmla="*/ 232 w 297"/>
              <a:gd name="T23" fmla="*/ 92 h 297"/>
              <a:gd name="T24" fmla="*/ 219 w 297"/>
              <a:gd name="T25" fmla="*/ 66 h 297"/>
              <a:gd name="T26" fmla="*/ 219 w 297"/>
              <a:gd name="T27" fmla="*/ 0 h 297"/>
              <a:gd name="T28" fmla="*/ 152 w 297"/>
              <a:gd name="T29" fmla="*/ 0 h 297"/>
              <a:gd name="T30" fmla="*/ 126 w 297"/>
              <a:gd name="T31" fmla="*/ 12 h 297"/>
              <a:gd name="T32" fmla="*/ 140 w 297"/>
              <a:gd name="T33" fmla="*/ 46 h 297"/>
              <a:gd name="T34" fmla="*/ 79 w 297"/>
              <a:gd name="T35" fmla="*/ 46 h 297"/>
              <a:gd name="T36" fmla="*/ 93 w 297"/>
              <a:gd name="T37" fmla="*/ 12 h 297"/>
              <a:gd name="T38" fmla="*/ 67 w 297"/>
              <a:gd name="T39" fmla="*/ 0 h 297"/>
              <a:gd name="T40" fmla="*/ 0 w 297"/>
              <a:gd name="T41" fmla="*/ 0 h 297"/>
              <a:gd name="T42" fmla="*/ 0 w 297"/>
              <a:gd name="T43" fmla="*/ 66 h 297"/>
              <a:gd name="T44" fmla="*/ 13 w 297"/>
              <a:gd name="T45" fmla="*/ 92 h 297"/>
              <a:gd name="T46" fmla="*/ 47 w 297"/>
              <a:gd name="T47" fmla="*/ 78 h 297"/>
              <a:gd name="T48" fmla="*/ 47 w 297"/>
              <a:gd name="T49" fmla="*/ 140 h 297"/>
              <a:gd name="T50" fmla="*/ 13 w 297"/>
              <a:gd name="T51" fmla="*/ 126 h 297"/>
              <a:gd name="T52" fmla="*/ 0 w 297"/>
              <a:gd name="T53" fmla="*/ 152 h 297"/>
              <a:gd name="T54" fmla="*/ 0 w 297"/>
              <a:gd name="T55" fmla="*/ 218 h 297"/>
              <a:gd name="T56" fmla="*/ 67 w 297"/>
              <a:gd name="T57" fmla="*/ 218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7" h="297">
                <a:moveTo>
                  <a:pt x="67" y="218"/>
                </a:moveTo>
                <a:cubicBezTo>
                  <a:pt x="91" y="218"/>
                  <a:pt x="96" y="224"/>
                  <a:pt x="93" y="231"/>
                </a:cubicBezTo>
                <a:cubicBezTo>
                  <a:pt x="87" y="244"/>
                  <a:pt x="76" y="246"/>
                  <a:pt x="79" y="265"/>
                </a:cubicBezTo>
                <a:cubicBezTo>
                  <a:pt x="84" y="297"/>
                  <a:pt x="135" y="297"/>
                  <a:pt x="140" y="265"/>
                </a:cubicBezTo>
                <a:cubicBezTo>
                  <a:pt x="143" y="246"/>
                  <a:pt x="132" y="244"/>
                  <a:pt x="126" y="231"/>
                </a:cubicBezTo>
                <a:cubicBezTo>
                  <a:pt x="123" y="224"/>
                  <a:pt x="129" y="218"/>
                  <a:pt x="152" y="218"/>
                </a:cubicBezTo>
                <a:cubicBezTo>
                  <a:pt x="219" y="218"/>
                  <a:pt x="219" y="218"/>
                  <a:pt x="219" y="218"/>
                </a:cubicBezTo>
                <a:cubicBezTo>
                  <a:pt x="219" y="152"/>
                  <a:pt x="219" y="152"/>
                  <a:pt x="219" y="152"/>
                </a:cubicBezTo>
                <a:cubicBezTo>
                  <a:pt x="219" y="128"/>
                  <a:pt x="225" y="122"/>
                  <a:pt x="232" y="126"/>
                </a:cubicBezTo>
                <a:cubicBezTo>
                  <a:pt x="245" y="132"/>
                  <a:pt x="247" y="142"/>
                  <a:pt x="265" y="140"/>
                </a:cubicBezTo>
                <a:cubicBezTo>
                  <a:pt x="297" y="135"/>
                  <a:pt x="297" y="83"/>
                  <a:pt x="265" y="78"/>
                </a:cubicBezTo>
                <a:cubicBezTo>
                  <a:pt x="247" y="76"/>
                  <a:pt x="245" y="86"/>
                  <a:pt x="232" y="92"/>
                </a:cubicBezTo>
                <a:cubicBezTo>
                  <a:pt x="225" y="96"/>
                  <a:pt x="219" y="90"/>
                  <a:pt x="219" y="66"/>
                </a:cubicBezTo>
                <a:cubicBezTo>
                  <a:pt x="219" y="0"/>
                  <a:pt x="219" y="0"/>
                  <a:pt x="219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29" y="0"/>
                  <a:pt x="123" y="5"/>
                  <a:pt x="126" y="12"/>
                </a:cubicBezTo>
                <a:cubicBezTo>
                  <a:pt x="132" y="26"/>
                  <a:pt x="143" y="27"/>
                  <a:pt x="140" y="46"/>
                </a:cubicBezTo>
                <a:cubicBezTo>
                  <a:pt x="135" y="78"/>
                  <a:pt x="84" y="78"/>
                  <a:pt x="79" y="46"/>
                </a:cubicBezTo>
                <a:cubicBezTo>
                  <a:pt x="76" y="27"/>
                  <a:pt x="87" y="26"/>
                  <a:pt x="93" y="12"/>
                </a:cubicBezTo>
                <a:cubicBezTo>
                  <a:pt x="96" y="5"/>
                  <a:pt x="91" y="0"/>
                  <a:pt x="6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90"/>
                  <a:pt x="6" y="96"/>
                  <a:pt x="13" y="92"/>
                </a:cubicBezTo>
                <a:cubicBezTo>
                  <a:pt x="26" y="86"/>
                  <a:pt x="28" y="76"/>
                  <a:pt x="47" y="78"/>
                </a:cubicBezTo>
                <a:cubicBezTo>
                  <a:pt x="79" y="83"/>
                  <a:pt x="79" y="135"/>
                  <a:pt x="47" y="140"/>
                </a:cubicBezTo>
                <a:cubicBezTo>
                  <a:pt x="28" y="142"/>
                  <a:pt x="26" y="132"/>
                  <a:pt x="13" y="126"/>
                </a:cubicBezTo>
                <a:cubicBezTo>
                  <a:pt x="6" y="122"/>
                  <a:pt x="0" y="128"/>
                  <a:pt x="0" y="152"/>
                </a:cubicBezTo>
                <a:cubicBezTo>
                  <a:pt x="0" y="218"/>
                  <a:pt x="0" y="218"/>
                  <a:pt x="0" y="218"/>
                </a:cubicBezTo>
                <a:lnTo>
                  <a:pt x="67" y="218"/>
                </a:lnTo>
                <a:close/>
              </a:path>
            </a:pathLst>
          </a:custGeom>
          <a:solidFill>
            <a:srgbClr val="4A7E9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4"/>
          <p:cNvSpPr/>
          <p:nvPr/>
        </p:nvSpPr>
        <p:spPr bwMode="auto">
          <a:xfrm rot="-2100000">
            <a:off x="2170282" y="1463048"/>
            <a:ext cx="2069444" cy="2066607"/>
          </a:xfrm>
          <a:custGeom>
            <a:avLst/>
            <a:gdLst>
              <a:gd name="T0" fmla="*/ 67 w 297"/>
              <a:gd name="T1" fmla="*/ 218 h 297"/>
              <a:gd name="T2" fmla="*/ 93 w 297"/>
              <a:gd name="T3" fmla="*/ 231 h 297"/>
              <a:gd name="T4" fmla="*/ 79 w 297"/>
              <a:gd name="T5" fmla="*/ 265 h 297"/>
              <a:gd name="T6" fmla="*/ 140 w 297"/>
              <a:gd name="T7" fmla="*/ 265 h 297"/>
              <a:gd name="T8" fmla="*/ 126 w 297"/>
              <a:gd name="T9" fmla="*/ 231 h 297"/>
              <a:gd name="T10" fmla="*/ 152 w 297"/>
              <a:gd name="T11" fmla="*/ 218 h 297"/>
              <a:gd name="T12" fmla="*/ 219 w 297"/>
              <a:gd name="T13" fmla="*/ 218 h 297"/>
              <a:gd name="T14" fmla="*/ 219 w 297"/>
              <a:gd name="T15" fmla="*/ 152 h 297"/>
              <a:gd name="T16" fmla="*/ 232 w 297"/>
              <a:gd name="T17" fmla="*/ 126 h 297"/>
              <a:gd name="T18" fmla="*/ 265 w 297"/>
              <a:gd name="T19" fmla="*/ 140 h 297"/>
              <a:gd name="T20" fmla="*/ 265 w 297"/>
              <a:gd name="T21" fmla="*/ 78 h 297"/>
              <a:gd name="T22" fmla="*/ 232 w 297"/>
              <a:gd name="T23" fmla="*/ 92 h 297"/>
              <a:gd name="T24" fmla="*/ 219 w 297"/>
              <a:gd name="T25" fmla="*/ 66 h 297"/>
              <a:gd name="T26" fmla="*/ 219 w 297"/>
              <a:gd name="T27" fmla="*/ 0 h 297"/>
              <a:gd name="T28" fmla="*/ 152 w 297"/>
              <a:gd name="T29" fmla="*/ 0 h 297"/>
              <a:gd name="T30" fmla="*/ 126 w 297"/>
              <a:gd name="T31" fmla="*/ 12 h 297"/>
              <a:gd name="T32" fmla="*/ 140 w 297"/>
              <a:gd name="T33" fmla="*/ 46 h 297"/>
              <a:gd name="T34" fmla="*/ 79 w 297"/>
              <a:gd name="T35" fmla="*/ 46 h 297"/>
              <a:gd name="T36" fmla="*/ 93 w 297"/>
              <a:gd name="T37" fmla="*/ 12 h 297"/>
              <a:gd name="T38" fmla="*/ 67 w 297"/>
              <a:gd name="T39" fmla="*/ 0 h 297"/>
              <a:gd name="T40" fmla="*/ 0 w 297"/>
              <a:gd name="T41" fmla="*/ 0 h 297"/>
              <a:gd name="T42" fmla="*/ 0 w 297"/>
              <a:gd name="T43" fmla="*/ 66 h 297"/>
              <a:gd name="T44" fmla="*/ 13 w 297"/>
              <a:gd name="T45" fmla="*/ 92 h 297"/>
              <a:gd name="T46" fmla="*/ 47 w 297"/>
              <a:gd name="T47" fmla="*/ 78 h 297"/>
              <a:gd name="T48" fmla="*/ 47 w 297"/>
              <a:gd name="T49" fmla="*/ 140 h 297"/>
              <a:gd name="T50" fmla="*/ 13 w 297"/>
              <a:gd name="T51" fmla="*/ 126 h 297"/>
              <a:gd name="T52" fmla="*/ 0 w 297"/>
              <a:gd name="T53" fmla="*/ 152 h 297"/>
              <a:gd name="T54" fmla="*/ 0 w 297"/>
              <a:gd name="T55" fmla="*/ 218 h 297"/>
              <a:gd name="T56" fmla="*/ 67 w 297"/>
              <a:gd name="T57" fmla="*/ 218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7" h="297">
                <a:moveTo>
                  <a:pt x="67" y="218"/>
                </a:moveTo>
                <a:cubicBezTo>
                  <a:pt x="91" y="218"/>
                  <a:pt x="96" y="224"/>
                  <a:pt x="93" y="231"/>
                </a:cubicBezTo>
                <a:cubicBezTo>
                  <a:pt x="87" y="244"/>
                  <a:pt x="76" y="246"/>
                  <a:pt x="79" y="265"/>
                </a:cubicBezTo>
                <a:cubicBezTo>
                  <a:pt x="84" y="297"/>
                  <a:pt x="135" y="297"/>
                  <a:pt x="140" y="265"/>
                </a:cubicBezTo>
                <a:cubicBezTo>
                  <a:pt x="143" y="246"/>
                  <a:pt x="132" y="244"/>
                  <a:pt x="126" y="231"/>
                </a:cubicBezTo>
                <a:cubicBezTo>
                  <a:pt x="123" y="224"/>
                  <a:pt x="129" y="218"/>
                  <a:pt x="152" y="218"/>
                </a:cubicBezTo>
                <a:cubicBezTo>
                  <a:pt x="219" y="218"/>
                  <a:pt x="219" y="218"/>
                  <a:pt x="219" y="218"/>
                </a:cubicBezTo>
                <a:cubicBezTo>
                  <a:pt x="219" y="152"/>
                  <a:pt x="219" y="152"/>
                  <a:pt x="219" y="152"/>
                </a:cubicBezTo>
                <a:cubicBezTo>
                  <a:pt x="219" y="128"/>
                  <a:pt x="225" y="122"/>
                  <a:pt x="232" y="126"/>
                </a:cubicBezTo>
                <a:cubicBezTo>
                  <a:pt x="245" y="132"/>
                  <a:pt x="247" y="142"/>
                  <a:pt x="265" y="140"/>
                </a:cubicBezTo>
                <a:cubicBezTo>
                  <a:pt x="297" y="135"/>
                  <a:pt x="297" y="83"/>
                  <a:pt x="265" y="78"/>
                </a:cubicBezTo>
                <a:cubicBezTo>
                  <a:pt x="247" y="76"/>
                  <a:pt x="245" y="86"/>
                  <a:pt x="232" y="92"/>
                </a:cubicBezTo>
                <a:cubicBezTo>
                  <a:pt x="225" y="96"/>
                  <a:pt x="219" y="90"/>
                  <a:pt x="219" y="66"/>
                </a:cubicBezTo>
                <a:cubicBezTo>
                  <a:pt x="219" y="0"/>
                  <a:pt x="219" y="0"/>
                  <a:pt x="219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29" y="0"/>
                  <a:pt x="123" y="5"/>
                  <a:pt x="126" y="12"/>
                </a:cubicBezTo>
                <a:cubicBezTo>
                  <a:pt x="132" y="26"/>
                  <a:pt x="143" y="27"/>
                  <a:pt x="140" y="46"/>
                </a:cubicBezTo>
                <a:cubicBezTo>
                  <a:pt x="135" y="78"/>
                  <a:pt x="84" y="78"/>
                  <a:pt x="79" y="46"/>
                </a:cubicBezTo>
                <a:cubicBezTo>
                  <a:pt x="76" y="27"/>
                  <a:pt x="87" y="26"/>
                  <a:pt x="93" y="12"/>
                </a:cubicBezTo>
                <a:cubicBezTo>
                  <a:pt x="96" y="5"/>
                  <a:pt x="91" y="0"/>
                  <a:pt x="6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90"/>
                  <a:pt x="6" y="96"/>
                  <a:pt x="13" y="92"/>
                </a:cubicBezTo>
                <a:cubicBezTo>
                  <a:pt x="26" y="86"/>
                  <a:pt x="28" y="76"/>
                  <a:pt x="47" y="78"/>
                </a:cubicBezTo>
                <a:cubicBezTo>
                  <a:pt x="79" y="83"/>
                  <a:pt x="79" y="135"/>
                  <a:pt x="47" y="140"/>
                </a:cubicBezTo>
                <a:cubicBezTo>
                  <a:pt x="28" y="142"/>
                  <a:pt x="26" y="132"/>
                  <a:pt x="13" y="126"/>
                </a:cubicBezTo>
                <a:cubicBezTo>
                  <a:pt x="6" y="122"/>
                  <a:pt x="0" y="128"/>
                  <a:pt x="0" y="152"/>
                </a:cubicBezTo>
                <a:cubicBezTo>
                  <a:pt x="0" y="218"/>
                  <a:pt x="0" y="218"/>
                  <a:pt x="0" y="218"/>
                </a:cubicBezTo>
                <a:lnTo>
                  <a:pt x="67" y="218"/>
                </a:lnTo>
                <a:close/>
              </a:path>
            </a:pathLst>
          </a:custGeom>
          <a:solidFill>
            <a:srgbClr val="2A495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4"/>
          <p:cNvSpPr/>
          <p:nvPr/>
        </p:nvSpPr>
        <p:spPr bwMode="auto">
          <a:xfrm rot="-2100000">
            <a:off x="1833253" y="3550437"/>
            <a:ext cx="1974081" cy="1971374"/>
          </a:xfrm>
          <a:custGeom>
            <a:avLst/>
            <a:gdLst>
              <a:gd name="T0" fmla="*/ 67 w 297"/>
              <a:gd name="T1" fmla="*/ 218 h 297"/>
              <a:gd name="T2" fmla="*/ 93 w 297"/>
              <a:gd name="T3" fmla="*/ 231 h 297"/>
              <a:gd name="T4" fmla="*/ 79 w 297"/>
              <a:gd name="T5" fmla="*/ 265 h 297"/>
              <a:gd name="T6" fmla="*/ 140 w 297"/>
              <a:gd name="T7" fmla="*/ 265 h 297"/>
              <a:gd name="T8" fmla="*/ 126 w 297"/>
              <a:gd name="T9" fmla="*/ 231 h 297"/>
              <a:gd name="T10" fmla="*/ 152 w 297"/>
              <a:gd name="T11" fmla="*/ 218 h 297"/>
              <a:gd name="T12" fmla="*/ 219 w 297"/>
              <a:gd name="T13" fmla="*/ 218 h 297"/>
              <a:gd name="T14" fmla="*/ 219 w 297"/>
              <a:gd name="T15" fmla="*/ 152 h 297"/>
              <a:gd name="T16" fmla="*/ 232 w 297"/>
              <a:gd name="T17" fmla="*/ 126 h 297"/>
              <a:gd name="T18" fmla="*/ 265 w 297"/>
              <a:gd name="T19" fmla="*/ 140 h 297"/>
              <a:gd name="T20" fmla="*/ 265 w 297"/>
              <a:gd name="T21" fmla="*/ 78 h 297"/>
              <a:gd name="T22" fmla="*/ 232 w 297"/>
              <a:gd name="T23" fmla="*/ 92 h 297"/>
              <a:gd name="T24" fmla="*/ 219 w 297"/>
              <a:gd name="T25" fmla="*/ 66 h 297"/>
              <a:gd name="T26" fmla="*/ 219 w 297"/>
              <a:gd name="T27" fmla="*/ 0 h 297"/>
              <a:gd name="T28" fmla="*/ 152 w 297"/>
              <a:gd name="T29" fmla="*/ 0 h 297"/>
              <a:gd name="T30" fmla="*/ 126 w 297"/>
              <a:gd name="T31" fmla="*/ 12 h 297"/>
              <a:gd name="T32" fmla="*/ 140 w 297"/>
              <a:gd name="T33" fmla="*/ 46 h 297"/>
              <a:gd name="T34" fmla="*/ 79 w 297"/>
              <a:gd name="T35" fmla="*/ 46 h 297"/>
              <a:gd name="T36" fmla="*/ 93 w 297"/>
              <a:gd name="T37" fmla="*/ 12 h 297"/>
              <a:gd name="T38" fmla="*/ 67 w 297"/>
              <a:gd name="T39" fmla="*/ 0 h 297"/>
              <a:gd name="T40" fmla="*/ 0 w 297"/>
              <a:gd name="T41" fmla="*/ 0 h 297"/>
              <a:gd name="T42" fmla="*/ 0 w 297"/>
              <a:gd name="T43" fmla="*/ 66 h 297"/>
              <a:gd name="T44" fmla="*/ 13 w 297"/>
              <a:gd name="T45" fmla="*/ 92 h 297"/>
              <a:gd name="T46" fmla="*/ 47 w 297"/>
              <a:gd name="T47" fmla="*/ 78 h 297"/>
              <a:gd name="T48" fmla="*/ 47 w 297"/>
              <a:gd name="T49" fmla="*/ 140 h 297"/>
              <a:gd name="T50" fmla="*/ 13 w 297"/>
              <a:gd name="T51" fmla="*/ 126 h 297"/>
              <a:gd name="T52" fmla="*/ 0 w 297"/>
              <a:gd name="T53" fmla="*/ 152 h 297"/>
              <a:gd name="T54" fmla="*/ 0 w 297"/>
              <a:gd name="T55" fmla="*/ 218 h 297"/>
              <a:gd name="T56" fmla="*/ 67 w 297"/>
              <a:gd name="T57" fmla="*/ 218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7" h="297">
                <a:moveTo>
                  <a:pt x="67" y="218"/>
                </a:moveTo>
                <a:cubicBezTo>
                  <a:pt x="91" y="218"/>
                  <a:pt x="96" y="224"/>
                  <a:pt x="93" y="231"/>
                </a:cubicBezTo>
                <a:cubicBezTo>
                  <a:pt x="87" y="244"/>
                  <a:pt x="76" y="246"/>
                  <a:pt x="79" y="265"/>
                </a:cubicBezTo>
                <a:cubicBezTo>
                  <a:pt x="84" y="297"/>
                  <a:pt x="135" y="297"/>
                  <a:pt x="140" y="265"/>
                </a:cubicBezTo>
                <a:cubicBezTo>
                  <a:pt x="143" y="246"/>
                  <a:pt x="132" y="244"/>
                  <a:pt x="126" y="231"/>
                </a:cubicBezTo>
                <a:cubicBezTo>
                  <a:pt x="123" y="224"/>
                  <a:pt x="129" y="218"/>
                  <a:pt x="152" y="218"/>
                </a:cubicBezTo>
                <a:cubicBezTo>
                  <a:pt x="219" y="218"/>
                  <a:pt x="219" y="218"/>
                  <a:pt x="219" y="218"/>
                </a:cubicBezTo>
                <a:cubicBezTo>
                  <a:pt x="219" y="152"/>
                  <a:pt x="219" y="152"/>
                  <a:pt x="219" y="152"/>
                </a:cubicBezTo>
                <a:cubicBezTo>
                  <a:pt x="219" y="128"/>
                  <a:pt x="225" y="122"/>
                  <a:pt x="232" y="126"/>
                </a:cubicBezTo>
                <a:cubicBezTo>
                  <a:pt x="245" y="132"/>
                  <a:pt x="247" y="142"/>
                  <a:pt x="265" y="140"/>
                </a:cubicBezTo>
                <a:cubicBezTo>
                  <a:pt x="297" y="135"/>
                  <a:pt x="297" y="83"/>
                  <a:pt x="265" y="78"/>
                </a:cubicBezTo>
                <a:cubicBezTo>
                  <a:pt x="247" y="76"/>
                  <a:pt x="245" y="86"/>
                  <a:pt x="232" y="92"/>
                </a:cubicBezTo>
                <a:cubicBezTo>
                  <a:pt x="225" y="96"/>
                  <a:pt x="219" y="90"/>
                  <a:pt x="219" y="66"/>
                </a:cubicBezTo>
                <a:cubicBezTo>
                  <a:pt x="219" y="0"/>
                  <a:pt x="219" y="0"/>
                  <a:pt x="219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29" y="0"/>
                  <a:pt x="123" y="5"/>
                  <a:pt x="126" y="12"/>
                </a:cubicBezTo>
                <a:cubicBezTo>
                  <a:pt x="132" y="26"/>
                  <a:pt x="143" y="27"/>
                  <a:pt x="140" y="46"/>
                </a:cubicBezTo>
                <a:cubicBezTo>
                  <a:pt x="135" y="78"/>
                  <a:pt x="84" y="78"/>
                  <a:pt x="79" y="46"/>
                </a:cubicBezTo>
                <a:cubicBezTo>
                  <a:pt x="76" y="27"/>
                  <a:pt x="87" y="26"/>
                  <a:pt x="93" y="12"/>
                </a:cubicBezTo>
                <a:cubicBezTo>
                  <a:pt x="96" y="5"/>
                  <a:pt x="91" y="0"/>
                  <a:pt x="6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90"/>
                  <a:pt x="6" y="96"/>
                  <a:pt x="13" y="92"/>
                </a:cubicBezTo>
                <a:cubicBezTo>
                  <a:pt x="26" y="86"/>
                  <a:pt x="28" y="76"/>
                  <a:pt x="47" y="78"/>
                </a:cubicBezTo>
                <a:cubicBezTo>
                  <a:pt x="79" y="83"/>
                  <a:pt x="79" y="135"/>
                  <a:pt x="47" y="140"/>
                </a:cubicBezTo>
                <a:cubicBezTo>
                  <a:pt x="28" y="142"/>
                  <a:pt x="26" y="132"/>
                  <a:pt x="13" y="126"/>
                </a:cubicBezTo>
                <a:cubicBezTo>
                  <a:pt x="6" y="122"/>
                  <a:pt x="0" y="128"/>
                  <a:pt x="0" y="152"/>
                </a:cubicBezTo>
                <a:cubicBezTo>
                  <a:pt x="0" y="218"/>
                  <a:pt x="0" y="218"/>
                  <a:pt x="0" y="218"/>
                </a:cubicBezTo>
                <a:lnTo>
                  <a:pt x="67" y="218"/>
                </a:lnTo>
                <a:close/>
              </a:path>
            </a:pathLst>
          </a:custGeom>
          <a:solidFill>
            <a:srgbClr val="3860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4"/>
          <p:cNvSpPr/>
          <p:nvPr/>
        </p:nvSpPr>
        <p:spPr bwMode="auto">
          <a:xfrm rot="-2100000">
            <a:off x="957336" y="2299927"/>
            <a:ext cx="2029207" cy="2099938"/>
          </a:xfrm>
          <a:custGeom>
            <a:avLst/>
            <a:gdLst>
              <a:gd name="T0" fmla="*/ 67 w 297"/>
              <a:gd name="T1" fmla="*/ 218 h 297"/>
              <a:gd name="T2" fmla="*/ 93 w 297"/>
              <a:gd name="T3" fmla="*/ 231 h 297"/>
              <a:gd name="T4" fmla="*/ 79 w 297"/>
              <a:gd name="T5" fmla="*/ 265 h 297"/>
              <a:gd name="T6" fmla="*/ 140 w 297"/>
              <a:gd name="T7" fmla="*/ 265 h 297"/>
              <a:gd name="T8" fmla="*/ 126 w 297"/>
              <a:gd name="T9" fmla="*/ 231 h 297"/>
              <a:gd name="T10" fmla="*/ 152 w 297"/>
              <a:gd name="T11" fmla="*/ 218 h 297"/>
              <a:gd name="T12" fmla="*/ 219 w 297"/>
              <a:gd name="T13" fmla="*/ 218 h 297"/>
              <a:gd name="T14" fmla="*/ 219 w 297"/>
              <a:gd name="T15" fmla="*/ 152 h 297"/>
              <a:gd name="T16" fmla="*/ 232 w 297"/>
              <a:gd name="T17" fmla="*/ 126 h 297"/>
              <a:gd name="T18" fmla="*/ 265 w 297"/>
              <a:gd name="T19" fmla="*/ 140 h 297"/>
              <a:gd name="T20" fmla="*/ 265 w 297"/>
              <a:gd name="T21" fmla="*/ 78 h 297"/>
              <a:gd name="T22" fmla="*/ 232 w 297"/>
              <a:gd name="T23" fmla="*/ 92 h 297"/>
              <a:gd name="T24" fmla="*/ 219 w 297"/>
              <a:gd name="T25" fmla="*/ 66 h 297"/>
              <a:gd name="T26" fmla="*/ 219 w 297"/>
              <a:gd name="T27" fmla="*/ 0 h 297"/>
              <a:gd name="T28" fmla="*/ 152 w 297"/>
              <a:gd name="T29" fmla="*/ 0 h 297"/>
              <a:gd name="T30" fmla="*/ 126 w 297"/>
              <a:gd name="T31" fmla="*/ 12 h 297"/>
              <a:gd name="T32" fmla="*/ 140 w 297"/>
              <a:gd name="T33" fmla="*/ 46 h 297"/>
              <a:gd name="T34" fmla="*/ 79 w 297"/>
              <a:gd name="T35" fmla="*/ 46 h 297"/>
              <a:gd name="T36" fmla="*/ 93 w 297"/>
              <a:gd name="T37" fmla="*/ 12 h 297"/>
              <a:gd name="T38" fmla="*/ 67 w 297"/>
              <a:gd name="T39" fmla="*/ 0 h 297"/>
              <a:gd name="T40" fmla="*/ 0 w 297"/>
              <a:gd name="T41" fmla="*/ 0 h 297"/>
              <a:gd name="T42" fmla="*/ 0 w 297"/>
              <a:gd name="T43" fmla="*/ 66 h 297"/>
              <a:gd name="T44" fmla="*/ 13 w 297"/>
              <a:gd name="T45" fmla="*/ 92 h 297"/>
              <a:gd name="T46" fmla="*/ 47 w 297"/>
              <a:gd name="T47" fmla="*/ 78 h 297"/>
              <a:gd name="T48" fmla="*/ 47 w 297"/>
              <a:gd name="T49" fmla="*/ 140 h 297"/>
              <a:gd name="T50" fmla="*/ 13 w 297"/>
              <a:gd name="T51" fmla="*/ 126 h 297"/>
              <a:gd name="T52" fmla="*/ 0 w 297"/>
              <a:gd name="T53" fmla="*/ 152 h 297"/>
              <a:gd name="T54" fmla="*/ 0 w 297"/>
              <a:gd name="T55" fmla="*/ 218 h 297"/>
              <a:gd name="T56" fmla="*/ 67 w 297"/>
              <a:gd name="T57" fmla="*/ 218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7" h="297">
                <a:moveTo>
                  <a:pt x="67" y="218"/>
                </a:moveTo>
                <a:cubicBezTo>
                  <a:pt x="91" y="218"/>
                  <a:pt x="96" y="224"/>
                  <a:pt x="93" y="231"/>
                </a:cubicBezTo>
                <a:cubicBezTo>
                  <a:pt x="87" y="244"/>
                  <a:pt x="76" y="246"/>
                  <a:pt x="79" y="265"/>
                </a:cubicBezTo>
                <a:cubicBezTo>
                  <a:pt x="84" y="297"/>
                  <a:pt x="135" y="297"/>
                  <a:pt x="140" y="265"/>
                </a:cubicBezTo>
                <a:cubicBezTo>
                  <a:pt x="143" y="246"/>
                  <a:pt x="132" y="244"/>
                  <a:pt x="126" y="231"/>
                </a:cubicBezTo>
                <a:cubicBezTo>
                  <a:pt x="123" y="224"/>
                  <a:pt x="129" y="218"/>
                  <a:pt x="152" y="218"/>
                </a:cubicBezTo>
                <a:cubicBezTo>
                  <a:pt x="219" y="218"/>
                  <a:pt x="219" y="218"/>
                  <a:pt x="219" y="218"/>
                </a:cubicBezTo>
                <a:cubicBezTo>
                  <a:pt x="219" y="152"/>
                  <a:pt x="219" y="152"/>
                  <a:pt x="219" y="152"/>
                </a:cubicBezTo>
                <a:cubicBezTo>
                  <a:pt x="219" y="128"/>
                  <a:pt x="225" y="122"/>
                  <a:pt x="232" y="126"/>
                </a:cubicBezTo>
                <a:cubicBezTo>
                  <a:pt x="245" y="132"/>
                  <a:pt x="247" y="142"/>
                  <a:pt x="265" y="140"/>
                </a:cubicBezTo>
                <a:cubicBezTo>
                  <a:pt x="297" y="135"/>
                  <a:pt x="297" y="83"/>
                  <a:pt x="265" y="78"/>
                </a:cubicBezTo>
                <a:cubicBezTo>
                  <a:pt x="247" y="76"/>
                  <a:pt x="245" y="86"/>
                  <a:pt x="232" y="92"/>
                </a:cubicBezTo>
                <a:cubicBezTo>
                  <a:pt x="225" y="96"/>
                  <a:pt x="219" y="90"/>
                  <a:pt x="219" y="66"/>
                </a:cubicBezTo>
                <a:cubicBezTo>
                  <a:pt x="219" y="0"/>
                  <a:pt x="219" y="0"/>
                  <a:pt x="219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29" y="0"/>
                  <a:pt x="123" y="5"/>
                  <a:pt x="126" y="12"/>
                </a:cubicBezTo>
                <a:cubicBezTo>
                  <a:pt x="132" y="26"/>
                  <a:pt x="143" y="27"/>
                  <a:pt x="140" y="46"/>
                </a:cubicBezTo>
                <a:cubicBezTo>
                  <a:pt x="135" y="78"/>
                  <a:pt x="84" y="78"/>
                  <a:pt x="79" y="46"/>
                </a:cubicBezTo>
                <a:cubicBezTo>
                  <a:pt x="76" y="27"/>
                  <a:pt x="87" y="26"/>
                  <a:pt x="93" y="12"/>
                </a:cubicBezTo>
                <a:cubicBezTo>
                  <a:pt x="96" y="5"/>
                  <a:pt x="91" y="0"/>
                  <a:pt x="6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90"/>
                  <a:pt x="6" y="96"/>
                  <a:pt x="13" y="92"/>
                </a:cubicBezTo>
                <a:cubicBezTo>
                  <a:pt x="26" y="86"/>
                  <a:pt x="28" y="76"/>
                  <a:pt x="47" y="78"/>
                </a:cubicBezTo>
                <a:cubicBezTo>
                  <a:pt x="79" y="83"/>
                  <a:pt x="79" y="135"/>
                  <a:pt x="47" y="140"/>
                </a:cubicBezTo>
                <a:cubicBezTo>
                  <a:pt x="28" y="142"/>
                  <a:pt x="26" y="132"/>
                  <a:pt x="13" y="126"/>
                </a:cubicBezTo>
                <a:cubicBezTo>
                  <a:pt x="6" y="122"/>
                  <a:pt x="0" y="128"/>
                  <a:pt x="0" y="152"/>
                </a:cubicBezTo>
                <a:cubicBezTo>
                  <a:pt x="0" y="218"/>
                  <a:pt x="0" y="218"/>
                  <a:pt x="0" y="218"/>
                </a:cubicBezTo>
                <a:lnTo>
                  <a:pt x="67" y="218"/>
                </a:lnTo>
                <a:close/>
              </a:path>
            </a:pathLst>
          </a:custGeom>
          <a:solidFill>
            <a:srgbClr val="83AEC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3973627" y="744188"/>
            <a:ext cx="6481423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121F2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3200" dirty="0" smtClean="0">
                <a:solidFill>
                  <a:srgbClr val="121F2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根本原因：</a:t>
            </a:r>
            <a:r>
              <a:rPr lang="zh-CN" altLang="en-US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经济发展的需要。</a:t>
            </a:r>
            <a:endParaRPr lang="zh-CN" altLang="en-US" sz="3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644822" y="1633479"/>
            <a:ext cx="6481423" cy="1893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121F2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3200" dirty="0" smtClean="0">
                <a:solidFill>
                  <a:srgbClr val="121F2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现实因素：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世界政治经济中心地位的丧失，要求改变战后初期受美国支配的局面。</a:t>
            </a:r>
            <a:endParaRPr lang="zh-CN" altLang="en-US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6107" y="3527049"/>
            <a:ext cx="6481423" cy="1466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121F2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3200" dirty="0" smtClean="0">
                <a:solidFill>
                  <a:srgbClr val="121F2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外部因素：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美苏争霸的影响，认识到只有联合起来才能保障自身安全和发展。</a:t>
            </a:r>
            <a:endParaRPr lang="zh-CN" altLang="en-US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55187" y="4993899"/>
            <a:ext cx="6481423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121F2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3200" dirty="0" smtClean="0">
                <a:solidFill>
                  <a:srgbClr val="121F2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思想渊源：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源远流长的欧洲统一思想。</a:t>
            </a:r>
            <a:endParaRPr lang="zh-CN" altLang="en-US" sz="2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2" name="Freeform 1045">
            <a:hlinkClick r:id="rId1" action="ppaction://hlinksldjump"/>
          </p:cNvPr>
          <p:cNvSpPr/>
          <p:nvPr/>
        </p:nvSpPr>
        <p:spPr bwMode="auto">
          <a:xfrm>
            <a:off x="54610" y="292100"/>
            <a:ext cx="322580" cy="250825"/>
          </a:xfrm>
          <a:custGeom>
            <a:avLst/>
            <a:gdLst>
              <a:gd name="T0" fmla="*/ 136 w 136"/>
              <a:gd name="T1" fmla="*/ 69 h 106"/>
              <a:gd name="T2" fmla="*/ 0 w 136"/>
              <a:gd name="T3" fmla="*/ 69 h 106"/>
              <a:gd name="T4" fmla="*/ 68 w 136"/>
              <a:gd name="T5" fmla="*/ 0 h 106"/>
              <a:gd name="T6" fmla="*/ 136 w 136"/>
              <a:gd name="T7" fmla="*/ 6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" h="106">
                <a:moveTo>
                  <a:pt x="136" y="69"/>
                </a:moveTo>
                <a:cubicBezTo>
                  <a:pt x="136" y="106"/>
                  <a:pt x="0" y="106"/>
                  <a:pt x="0" y="69"/>
                </a:cubicBezTo>
                <a:cubicBezTo>
                  <a:pt x="0" y="31"/>
                  <a:pt x="30" y="0"/>
                  <a:pt x="68" y="0"/>
                </a:cubicBezTo>
                <a:cubicBezTo>
                  <a:pt x="106" y="0"/>
                  <a:pt x="136" y="31"/>
                  <a:pt x="136" y="69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Oval 1046"/>
          <p:cNvSpPr>
            <a:spLocks noChangeArrowheads="1"/>
          </p:cNvSpPr>
          <p:nvPr/>
        </p:nvSpPr>
        <p:spPr bwMode="auto">
          <a:xfrm>
            <a:off x="128270" y="87630"/>
            <a:ext cx="175260" cy="175260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0" y="265430"/>
            <a:ext cx="377190" cy="557530"/>
          </a:xfrm>
          <a:prstGeom prst="roundRect">
            <a:avLst/>
          </a:prstGeom>
          <a:solidFill>
            <a:srgbClr val="1F364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7190" y="344140"/>
            <a:ext cx="249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entury Gothic" panose="020B0502020202020204" pitchFamily="34" charset="0"/>
              </a:rPr>
              <a:t>01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简要介绍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92315" y="1918970"/>
            <a:ext cx="5077460" cy="4604385"/>
          </a:xfrm>
          <a:prstGeom prst="rect">
            <a:avLst/>
          </a:prstGeom>
          <a:solidFill>
            <a:srgbClr val="1F3641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749290" y="2166015"/>
            <a:ext cx="0" cy="171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844665" y="2169855"/>
            <a:ext cx="0" cy="171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2K`2P8L_0_T$L0T_%T(B][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3655"/>
            <a:ext cx="6428740" cy="692594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37655" y="1918970"/>
            <a:ext cx="3159760" cy="914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规模上</a:t>
            </a:r>
            <a:endParaRPr lang="zh-CN" alt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92633" y="3870325"/>
            <a:ext cx="2249805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性质上</a:t>
            </a:r>
            <a:endParaRPr lang="zh-CN" alt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45375" y="2803525"/>
            <a:ext cx="3434080" cy="1066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</a:rPr>
              <a:t>成员国不断增加，</a:t>
            </a:r>
            <a:endParaRPr lang="zh-CN" altLang="en-US" sz="3200">
              <a:solidFill>
                <a:schemeClr val="bg1"/>
              </a:solidFill>
            </a:endParaRPr>
          </a:p>
          <a:p>
            <a:r>
              <a:rPr lang="zh-CN" altLang="en-US" sz="3200">
                <a:solidFill>
                  <a:schemeClr val="bg1"/>
                </a:solidFill>
              </a:rPr>
              <a:t>规模越来越大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45375" y="4784725"/>
            <a:ext cx="479361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</a:rPr>
              <a:t>从经济一体化向经济政治一体化发展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317" y="-33655"/>
            <a:ext cx="3627755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探究活动一</a:t>
            </a:r>
            <a:endParaRPr lang="zh-CN" altLang="en-US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28740" y="-33655"/>
            <a:ext cx="2937510" cy="11887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特点：</a:t>
            </a:r>
            <a:endParaRPr lang="zh-CN" altLang="en-US" sz="7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1549550" y="90083"/>
            <a:ext cx="322714" cy="455110"/>
            <a:chOff x="3398838" y="2268537"/>
            <a:chExt cx="433388" cy="611188"/>
          </a:xfrm>
        </p:grpSpPr>
        <p:sp>
          <p:nvSpPr>
            <p:cNvPr id="32" name="Freeform 1045">
              <a:hlinkClick r:id="rId2" action="ppaction://hlinksldjump"/>
            </p:cNvPr>
            <p:cNvSpPr/>
            <p:nvPr/>
          </p:nvSpPr>
          <p:spPr bwMode="auto">
            <a:xfrm>
              <a:off x="3398838" y="2543175"/>
              <a:ext cx="433388" cy="336550"/>
            </a:xfrm>
            <a:custGeom>
              <a:avLst/>
              <a:gdLst>
                <a:gd name="T0" fmla="*/ 136 w 136"/>
                <a:gd name="T1" fmla="*/ 69 h 106"/>
                <a:gd name="T2" fmla="*/ 0 w 136"/>
                <a:gd name="T3" fmla="*/ 69 h 106"/>
                <a:gd name="T4" fmla="*/ 68 w 136"/>
                <a:gd name="T5" fmla="*/ 0 h 106"/>
                <a:gd name="T6" fmla="*/ 136 w 136"/>
                <a:gd name="T7" fmla="*/ 6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06">
                  <a:moveTo>
                    <a:pt x="136" y="69"/>
                  </a:moveTo>
                  <a:cubicBezTo>
                    <a:pt x="136" y="106"/>
                    <a:pt x="0" y="106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6" y="31"/>
                    <a:pt x="136" y="69"/>
                  </a:cubicBez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Oval 1046"/>
            <p:cNvSpPr>
              <a:spLocks noChangeArrowheads="1"/>
            </p:cNvSpPr>
            <p:nvPr/>
          </p:nvSpPr>
          <p:spPr bwMode="auto">
            <a:xfrm>
              <a:off x="3497263" y="2268537"/>
              <a:ext cx="234950" cy="234950"/>
            </a:xfrm>
            <a:prstGeom prst="ellipse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545" y="-49530"/>
            <a:ext cx="7329170" cy="6835140"/>
          </a:xfrm>
          <a:prstGeom prst="rect">
            <a:avLst/>
          </a:prstGeom>
        </p:spPr>
      </p:pic>
      <p:sp>
        <p:nvSpPr>
          <p:cNvPr id="2" name="Rounded Rectangle 2_1"/>
          <p:cNvSpPr/>
          <p:nvPr/>
        </p:nvSpPr>
        <p:spPr>
          <a:xfrm>
            <a:off x="0" y="265430"/>
            <a:ext cx="377190" cy="557530"/>
          </a:xfrm>
          <a:prstGeom prst="roundRect">
            <a:avLst/>
          </a:prstGeom>
          <a:solidFill>
            <a:srgbClr val="1F364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" y="1635529"/>
            <a:ext cx="2823210" cy="529936"/>
          </a:xfrm>
          <a:prstGeom prst="roundRect">
            <a:avLst/>
          </a:prstGeom>
          <a:solidFill>
            <a:srgbClr val="83A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/>
              <a:t>统一</a:t>
            </a:r>
            <a:endParaRPr lang="zh-CN" altLang="en-US" sz="3600"/>
          </a:p>
        </p:txBody>
      </p:sp>
      <p:sp>
        <p:nvSpPr>
          <p:cNvPr id="8" name="圆角矩形 7"/>
          <p:cNvSpPr/>
          <p:nvPr/>
        </p:nvSpPr>
        <p:spPr>
          <a:xfrm>
            <a:off x="11430" y="2650988"/>
            <a:ext cx="2873087" cy="529936"/>
          </a:xfrm>
          <a:prstGeom prst="roundRect">
            <a:avLst/>
          </a:prstGeom>
          <a:solidFill>
            <a:srgbClr val="4A7E98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/>
              <a:t>经济建设</a:t>
            </a:r>
            <a:endParaRPr lang="zh-CN" altLang="en-US" sz="3600"/>
          </a:p>
        </p:txBody>
      </p:sp>
      <p:sp>
        <p:nvSpPr>
          <p:cNvPr id="9" name="圆角矩形 8"/>
          <p:cNvSpPr/>
          <p:nvPr/>
        </p:nvSpPr>
        <p:spPr>
          <a:xfrm>
            <a:off x="11429" y="3706439"/>
            <a:ext cx="2823211" cy="529936"/>
          </a:xfrm>
          <a:prstGeom prst="roundRect">
            <a:avLst/>
          </a:prstGeom>
          <a:solidFill>
            <a:srgbClr val="386074"/>
          </a:solidFill>
          <a:ln>
            <a:solidFill>
              <a:srgbClr val="386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/>
              <a:t>改革开放</a:t>
            </a:r>
            <a:endParaRPr lang="zh-CN" altLang="en-US" sz="4000"/>
          </a:p>
        </p:txBody>
      </p:sp>
      <p:sp>
        <p:nvSpPr>
          <p:cNvPr id="10" name="圆角矩形 9"/>
          <p:cNvSpPr/>
          <p:nvPr/>
        </p:nvSpPr>
        <p:spPr>
          <a:xfrm>
            <a:off x="11430" y="4834890"/>
            <a:ext cx="2873375" cy="1096645"/>
          </a:xfrm>
          <a:prstGeom prst="roundRect">
            <a:avLst/>
          </a:prstGeom>
          <a:solidFill>
            <a:srgbClr val="1F3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/>
              <a:t>独立自主的和平外交政策</a:t>
            </a:r>
            <a:endParaRPr lang="zh-CN" altLang="en-US" sz="3200"/>
          </a:p>
        </p:txBody>
      </p:sp>
      <p:sp>
        <p:nvSpPr>
          <p:cNvPr id="18" name="文本框 17"/>
          <p:cNvSpPr txBox="1"/>
          <p:nvPr/>
        </p:nvSpPr>
        <p:spPr>
          <a:xfrm>
            <a:off x="1" y="119005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2A4958"/>
                </a:solidFill>
                <a:latin typeface="Century Gothic" panose="020B0502020202020204" pitchFamily="34" charset="0"/>
              </a:rPr>
              <a:t>01</a:t>
            </a:r>
            <a:endParaRPr lang="zh-CN" altLang="en-US" sz="2000" b="1" dirty="0">
              <a:solidFill>
                <a:srgbClr val="2A4958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931" y="2166302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2A4958"/>
                </a:solidFill>
                <a:latin typeface="Century Gothic" panose="020B0502020202020204" pitchFamily="34" charset="0"/>
              </a:rPr>
              <a:t>02</a:t>
            </a:r>
            <a:endParaRPr lang="zh-CN" altLang="en-US" sz="2000" b="1" dirty="0">
              <a:solidFill>
                <a:srgbClr val="2A4958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643" y="33061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2A4958"/>
                </a:solidFill>
                <a:latin typeface="Century Gothic" panose="020B0502020202020204" pitchFamily="34" charset="0"/>
              </a:rPr>
              <a:t>03</a:t>
            </a:r>
            <a:endParaRPr lang="zh-CN" altLang="en-US" sz="2000" b="1" dirty="0">
              <a:solidFill>
                <a:srgbClr val="2A4958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" y="4434729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2A4958"/>
                </a:solidFill>
                <a:latin typeface="Century Gothic" panose="020B0502020202020204" pitchFamily="34" charset="0"/>
              </a:rPr>
              <a:t>04</a:t>
            </a:r>
            <a:endParaRPr lang="zh-CN" altLang="en-US" sz="2000" b="1" dirty="0">
              <a:solidFill>
                <a:srgbClr val="2A4958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3050" y="1270"/>
            <a:ext cx="4932045" cy="11887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探究活动二</a:t>
            </a:r>
            <a:endParaRPr lang="zh-CN" altLang="en-US" sz="7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90665" y="130175"/>
            <a:ext cx="5940425" cy="1310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</a:rPr>
              <a:t>欧共体对中国的发展</a:t>
            </a:r>
            <a:endParaRPr lang="zh-CN" altLang="en-US" sz="4000" b="1">
              <a:solidFill>
                <a:srgbClr val="C00000"/>
              </a:solidFill>
            </a:endParaRPr>
          </a:p>
          <a:p>
            <a:r>
              <a:rPr lang="zh-CN" altLang="en-US" sz="4000" b="1">
                <a:solidFill>
                  <a:srgbClr val="C00000"/>
                </a:solidFill>
              </a:rPr>
              <a:t>                   有何借鉴意义？</a:t>
            </a:r>
            <a:endParaRPr lang="zh-CN" altLang="en-US" sz="4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7" t="26839" r="22700" b="15462"/>
          <a:stretch>
            <a:fillRect/>
          </a:stretch>
        </p:blipFill>
        <p:spPr>
          <a:xfrm>
            <a:off x="0" y="0"/>
            <a:ext cx="12192000" cy="68894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846070"/>
            <a:ext cx="12192000" cy="2686050"/>
          </a:xfrm>
          <a:prstGeom prst="rect">
            <a:avLst/>
          </a:prstGeom>
          <a:solidFill>
            <a:srgbClr val="2A4958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855595" y="4189095"/>
            <a:ext cx="6480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0" b="1" dirty="0" smtClean="0">
                <a:solidFill>
                  <a:schemeClr val="bg1"/>
                </a:solidFill>
                <a:latin typeface="hakuyoxingshu7000" panose="02000600000000000000" pitchFamily="2" charset="-122"/>
                <a:ea typeface="hakuyoxingshu7000" panose="02000600000000000000" pitchFamily="2" charset="-122"/>
                <a:cs typeface="hakuyoxingshu7000" panose="02000600000000000000" pitchFamily="2" charset="-122"/>
              </a:rPr>
              <a:t>THANKS FOR WATCHING</a:t>
            </a:r>
            <a:endParaRPr lang="zh-CN" altLang="en-US" sz="5000" b="1" dirty="0">
              <a:solidFill>
                <a:schemeClr val="bg1"/>
              </a:solidFill>
              <a:latin typeface="hakuyoxingshu7000" panose="02000600000000000000" pitchFamily="2" charset="-122"/>
              <a:ea typeface="hakuyoxingshu7000" panose="02000600000000000000" pitchFamily="2" charset="-122"/>
              <a:cs typeface="hakuyoxingshu7000" panose="02000600000000000000" pitchFamily="2" charset="-122"/>
            </a:endParaRPr>
          </a:p>
        </p:txBody>
      </p:sp>
      <p:sp>
        <p:nvSpPr>
          <p:cNvPr id="17" name="Freeform 377"/>
          <p:cNvSpPr>
            <a:spLocks noEditPoints="1"/>
          </p:cNvSpPr>
          <p:nvPr/>
        </p:nvSpPr>
        <p:spPr bwMode="auto">
          <a:xfrm>
            <a:off x="5702617" y="3046716"/>
            <a:ext cx="786765" cy="941734"/>
          </a:xfrm>
          <a:custGeom>
            <a:avLst/>
            <a:gdLst>
              <a:gd name="T0" fmla="*/ 19 w 56"/>
              <a:gd name="T1" fmla="*/ 51 h 67"/>
              <a:gd name="T2" fmla="*/ 16 w 56"/>
              <a:gd name="T3" fmla="*/ 47 h 67"/>
              <a:gd name="T4" fmla="*/ 1 w 56"/>
              <a:gd name="T5" fmla="*/ 19 h 67"/>
              <a:gd name="T6" fmla="*/ 16 w 56"/>
              <a:gd name="T7" fmla="*/ 1 h 67"/>
              <a:gd name="T8" fmla="*/ 28 w 56"/>
              <a:gd name="T9" fmla="*/ 0 h 67"/>
              <a:gd name="T10" fmla="*/ 40 w 56"/>
              <a:gd name="T11" fmla="*/ 1 h 67"/>
              <a:gd name="T12" fmla="*/ 55 w 56"/>
              <a:gd name="T13" fmla="*/ 19 h 67"/>
              <a:gd name="T14" fmla="*/ 40 w 56"/>
              <a:gd name="T15" fmla="*/ 47 h 67"/>
              <a:gd name="T16" fmla="*/ 37 w 56"/>
              <a:gd name="T17" fmla="*/ 51 h 67"/>
              <a:gd name="T18" fmla="*/ 36 w 56"/>
              <a:gd name="T19" fmla="*/ 52 h 67"/>
              <a:gd name="T20" fmla="*/ 35 w 56"/>
              <a:gd name="T21" fmla="*/ 58 h 67"/>
              <a:gd name="T22" fmla="*/ 35 w 56"/>
              <a:gd name="T23" fmla="*/ 64 h 67"/>
              <a:gd name="T24" fmla="*/ 31 w 56"/>
              <a:gd name="T25" fmla="*/ 67 h 67"/>
              <a:gd name="T26" fmla="*/ 25 w 56"/>
              <a:gd name="T27" fmla="*/ 67 h 67"/>
              <a:gd name="T28" fmla="*/ 21 w 56"/>
              <a:gd name="T29" fmla="*/ 64 h 67"/>
              <a:gd name="T30" fmla="*/ 21 w 56"/>
              <a:gd name="T31" fmla="*/ 59 h 67"/>
              <a:gd name="T32" fmla="*/ 20 w 56"/>
              <a:gd name="T33" fmla="*/ 52 h 67"/>
              <a:gd name="T34" fmla="*/ 19 w 56"/>
              <a:gd name="T35" fmla="*/ 51 h 67"/>
              <a:gd name="T36" fmla="*/ 33 w 56"/>
              <a:gd name="T37" fmla="*/ 52 h 67"/>
              <a:gd name="T38" fmla="*/ 28 w 56"/>
              <a:gd name="T39" fmla="*/ 52 h 67"/>
              <a:gd name="T40" fmla="*/ 23 w 56"/>
              <a:gd name="T41" fmla="*/ 52 h 67"/>
              <a:gd name="T42" fmla="*/ 24 w 56"/>
              <a:gd name="T43" fmla="*/ 57 h 67"/>
              <a:gd name="T44" fmla="*/ 32 w 56"/>
              <a:gd name="T45" fmla="*/ 57 h 67"/>
              <a:gd name="T46" fmla="*/ 33 w 56"/>
              <a:gd name="T47" fmla="*/ 52 h 67"/>
              <a:gd name="T48" fmla="*/ 30 w 56"/>
              <a:gd name="T49" fmla="*/ 6 h 67"/>
              <a:gd name="T50" fmla="*/ 30 w 56"/>
              <a:gd name="T51" fmla="*/ 44 h 67"/>
              <a:gd name="T52" fmla="*/ 36 w 56"/>
              <a:gd name="T53" fmla="*/ 7 h 67"/>
              <a:gd name="T54" fmla="*/ 30 w 56"/>
              <a:gd name="T55" fmla="*/ 6 h 67"/>
              <a:gd name="T56" fmla="*/ 26 w 56"/>
              <a:gd name="T57" fmla="*/ 45 h 67"/>
              <a:gd name="T58" fmla="*/ 26 w 56"/>
              <a:gd name="T59" fmla="*/ 6 h 67"/>
              <a:gd name="T60" fmla="*/ 21 w 56"/>
              <a:gd name="T61" fmla="*/ 7 h 67"/>
              <a:gd name="T62" fmla="*/ 26 w 56"/>
              <a:gd name="T63" fmla="*/ 45 h 67"/>
              <a:gd name="T64" fmla="*/ 43 w 56"/>
              <a:gd name="T65" fmla="*/ 10 h 67"/>
              <a:gd name="T66" fmla="*/ 36 w 56"/>
              <a:gd name="T67" fmla="*/ 42 h 67"/>
              <a:gd name="T68" fmla="*/ 49 w 56"/>
              <a:gd name="T69" fmla="*/ 19 h 67"/>
              <a:gd name="T70" fmla="*/ 43 w 56"/>
              <a:gd name="T71" fmla="*/ 10 h 67"/>
              <a:gd name="T72" fmla="*/ 20 w 56"/>
              <a:gd name="T73" fmla="*/ 43 h 67"/>
              <a:gd name="T74" fmla="*/ 13 w 56"/>
              <a:gd name="T75" fmla="*/ 10 h 67"/>
              <a:gd name="T76" fmla="*/ 7 w 56"/>
              <a:gd name="T77" fmla="*/ 19 h 67"/>
              <a:gd name="T78" fmla="*/ 20 w 56"/>
              <a:gd name="T79" fmla="*/ 4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" h="67">
                <a:moveTo>
                  <a:pt x="19" y="51"/>
                </a:moveTo>
                <a:cubicBezTo>
                  <a:pt x="18" y="50"/>
                  <a:pt x="17" y="49"/>
                  <a:pt x="16" y="47"/>
                </a:cubicBezTo>
                <a:cubicBezTo>
                  <a:pt x="9" y="40"/>
                  <a:pt x="0" y="31"/>
                  <a:pt x="1" y="19"/>
                </a:cubicBezTo>
                <a:cubicBezTo>
                  <a:pt x="1" y="10"/>
                  <a:pt x="8" y="4"/>
                  <a:pt x="16" y="1"/>
                </a:cubicBezTo>
                <a:cubicBezTo>
                  <a:pt x="20" y="0"/>
                  <a:pt x="24" y="0"/>
                  <a:pt x="28" y="0"/>
                </a:cubicBezTo>
                <a:cubicBezTo>
                  <a:pt x="32" y="0"/>
                  <a:pt x="36" y="0"/>
                  <a:pt x="40" y="1"/>
                </a:cubicBezTo>
                <a:cubicBezTo>
                  <a:pt x="48" y="4"/>
                  <a:pt x="55" y="10"/>
                  <a:pt x="55" y="19"/>
                </a:cubicBezTo>
                <a:cubicBezTo>
                  <a:pt x="56" y="31"/>
                  <a:pt x="47" y="40"/>
                  <a:pt x="40" y="47"/>
                </a:cubicBezTo>
                <a:cubicBezTo>
                  <a:pt x="39" y="49"/>
                  <a:pt x="38" y="50"/>
                  <a:pt x="37" y="51"/>
                </a:cubicBezTo>
                <a:cubicBezTo>
                  <a:pt x="36" y="52"/>
                  <a:pt x="36" y="52"/>
                  <a:pt x="36" y="52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6"/>
                  <a:pt x="33" y="67"/>
                  <a:pt x="31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3" y="67"/>
                  <a:pt x="21" y="66"/>
                  <a:pt x="21" y="64"/>
                </a:cubicBezTo>
                <a:cubicBezTo>
                  <a:pt x="21" y="59"/>
                  <a:pt x="21" y="59"/>
                  <a:pt x="21" y="59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51"/>
                  <a:pt x="19" y="51"/>
                  <a:pt x="19" y="51"/>
                </a:cubicBezTo>
                <a:close/>
                <a:moveTo>
                  <a:pt x="33" y="52"/>
                </a:moveTo>
                <a:cubicBezTo>
                  <a:pt x="28" y="52"/>
                  <a:pt x="28" y="52"/>
                  <a:pt x="28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4" y="57"/>
                  <a:pt x="24" y="57"/>
                  <a:pt x="24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2"/>
                  <a:pt x="33" y="52"/>
                  <a:pt x="33" y="52"/>
                </a:cubicBezTo>
                <a:close/>
                <a:moveTo>
                  <a:pt x="30" y="6"/>
                </a:moveTo>
                <a:cubicBezTo>
                  <a:pt x="30" y="44"/>
                  <a:pt x="30" y="44"/>
                  <a:pt x="30" y="44"/>
                </a:cubicBezTo>
                <a:cubicBezTo>
                  <a:pt x="37" y="30"/>
                  <a:pt x="44" y="14"/>
                  <a:pt x="36" y="7"/>
                </a:cubicBezTo>
                <a:cubicBezTo>
                  <a:pt x="34" y="7"/>
                  <a:pt x="32" y="7"/>
                  <a:pt x="30" y="6"/>
                </a:cubicBezTo>
                <a:close/>
                <a:moveTo>
                  <a:pt x="26" y="45"/>
                </a:moveTo>
                <a:cubicBezTo>
                  <a:pt x="26" y="6"/>
                  <a:pt x="26" y="6"/>
                  <a:pt x="26" y="6"/>
                </a:cubicBezTo>
                <a:cubicBezTo>
                  <a:pt x="24" y="7"/>
                  <a:pt x="22" y="7"/>
                  <a:pt x="21" y="7"/>
                </a:cubicBezTo>
                <a:cubicBezTo>
                  <a:pt x="12" y="14"/>
                  <a:pt x="19" y="30"/>
                  <a:pt x="26" y="45"/>
                </a:cubicBezTo>
                <a:close/>
                <a:moveTo>
                  <a:pt x="43" y="10"/>
                </a:moveTo>
                <a:cubicBezTo>
                  <a:pt x="46" y="19"/>
                  <a:pt x="41" y="31"/>
                  <a:pt x="36" y="42"/>
                </a:cubicBezTo>
                <a:cubicBezTo>
                  <a:pt x="42" y="36"/>
                  <a:pt x="49" y="28"/>
                  <a:pt x="49" y="19"/>
                </a:cubicBezTo>
                <a:cubicBezTo>
                  <a:pt x="48" y="15"/>
                  <a:pt x="46" y="12"/>
                  <a:pt x="43" y="10"/>
                </a:cubicBezTo>
                <a:close/>
                <a:moveTo>
                  <a:pt x="20" y="43"/>
                </a:moveTo>
                <a:cubicBezTo>
                  <a:pt x="15" y="31"/>
                  <a:pt x="10" y="19"/>
                  <a:pt x="13" y="10"/>
                </a:cubicBezTo>
                <a:cubicBezTo>
                  <a:pt x="10" y="12"/>
                  <a:pt x="7" y="15"/>
                  <a:pt x="7" y="19"/>
                </a:cubicBezTo>
                <a:cubicBezTo>
                  <a:pt x="7" y="28"/>
                  <a:pt x="14" y="36"/>
                  <a:pt x="20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WPS 演示</Application>
  <PresentationFormat>自定义</PresentationFormat>
  <Paragraphs>90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hakuyoxingshu7000</vt:lpstr>
      <vt:lpstr>Century Gothic</vt:lpstr>
      <vt:lpstr>幼圆</vt:lpstr>
      <vt:lpstr>Times New Roman</vt:lpstr>
      <vt:lpstr>楷体</vt:lpstr>
      <vt:lpstr>Calibri</vt:lpstr>
      <vt:lpstr>Calibri Light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tyy89999</cp:lastModifiedBy>
  <cp:revision>116</cp:revision>
  <dcterms:created xsi:type="dcterms:W3CDTF">2016-05-29T03:11:00Z</dcterms:created>
  <dcterms:modified xsi:type="dcterms:W3CDTF">2016-11-09T16:00:40Z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