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880E-D0AC-45E5-93D1-B0416003CD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8184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E5B7B-D378-4D04-9B17-70777F9DB4D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02302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21E90-A163-4C9C-B4E8-08A03F91B6A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14385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A9F9A-E21E-4D54-94B4-BB7DC0622A7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104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91D7D-C1A9-4DA7-A3F2-ABAA7B0B7F3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19048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D22D41-89D7-4B62-9DF6-8FB186CE62A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659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BDFA0-9FDE-468B-B083-7244206F235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29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BB35DD-8E9D-4A66-80D3-99CCF9D66D6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7587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ECBED-C919-4435-99E7-9E0679CDBC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92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C42F6-0205-4A79-9B18-0F25DDBCF1A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8536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BCA8F-92AE-47DF-B4CB-38992876B01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5552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47B8B2-65D0-4C6B-9B71-B32076D13BC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95288" y="5126038"/>
            <a:ext cx="84597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rgbClr val="0000FF"/>
                </a:solidFill>
                <a:ea typeface="华文新魏" pitchFamily="2" charset="-122"/>
              </a:rPr>
              <a:t>第</a:t>
            </a:r>
            <a:r>
              <a:rPr lang="en-US" altLang="zh-CN" sz="4800" b="1">
                <a:solidFill>
                  <a:srgbClr val="0000FF"/>
                </a:solidFill>
                <a:ea typeface="华文新魏" pitchFamily="2" charset="-122"/>
              </a:rPr>
              <a:t>2</a:t>
            </a:r>
            <a:r>
              <a:rPr lang="zh-CN" altLang="en-US" sz="4800" b="1">
                <a:solidFill>
                  <a:srgbClr val="0000FF"/>
                </a:solidFill>
                <a:ea typeface="华文新魏" pitchFamily="2" charset="-122"/>
              </a:rPr>
              <a:t>课  王安石变法的主要内容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0"/>
            <a:ext cx="8686800" cy="5472113"/>
            <a:chOff x="144" y="528"/>
            <a:chExt cx="5472" cy="3447"/>
          </a:xfrm>
        </p:grpSpPr>
        <p:pic>
          <p:nvPicPr>
            <p:cNvPr id="12291" name="Picture 3" descr="pic_33731"/>
            <p:cNvPicPr>
              <a:picLocks noChangeAspect="1" noChangeArrowheads="1"/>
            </p:cNvPicPr>
            <p:nvPr/>
          </p:nvPicPr>
          <p:blipFill>
            <a:blip r:embed="rId2">
              <a:lum bright="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528"/>
              <a:ext cx="3264" cy="1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144" y="2496"/>
              <a:ext cx="3252" cy="1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en-US" altLang="zh-CN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        </a:t>
              </a:r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神臂弓。一种单兵操作的</a:t>
              </a:r>
            </a:p>
            <a:p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弩，其威力之大，为弓弩之冠，</a:t>
              </a:r>
            </a:p>
            <a:p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在</a:t>
              </a:r>
              <a:r>
                <a:rPr kumimoji="1" lang="en-US" altLang="zh-CN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460</a:t>
              </a:r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米的射程内，可以穿透两</a:t>
              </a:r>
            </a:p>
            <a:p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层铠甲鳞片。</a:t>
              </a:r>
            </a:p>
          </p:txBody>
        </p:sp>
        <p:pic>
          <p:nvPicPr>
            <p:cNvPr id="12293" name="Picture 5" descr="宋火箭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7" y="576"/>
              <a:ext cx="2049" cy="30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4080" y="3648"/>
              <a:ext cx="101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zh-CN" altLang="en-US" sz="2800" b="1">
                  <a:solidFill>
                    <a:srgbClr val="FF3300"/>
                  </a:solidFill>
                  <a:latin typeface="Times New Roman" pitchFamily="18" charset="0"/>
                  <a:ea typeface="华文新魏" pitchFamily="2" charset="-122"/>
                </a:rPr>
                <a:t>宋代火箭</a:t>
              </a:r>
            </a:p>
          </p:txBody>
        </p:sp>
      </p:grpSp>
      <p:grpSp>
        <p:nvGrpSpPr>
          <p:cNvPr id="12295" name="Group 7"/>
          <p:cNvGrpSpPr>
            <a:grpSpLocks/>
          </p:cNvGrpSpPr>
          <p:nvPr/>
        </p:nvGrpSpPr>
        <p:grpSpPr bwMode="auto">
          <a:xfrm>
            <a:off x="0" y="-26988"/>
            <a:ext cx="9163050" cy="6351588"/>
            <a:chOff x="-10" y="672"/>
            <a:chExt cx="5772" cy="3384"/>
          </a:xfrm>
        </p:grpSpPr>
        <p:pic>
          <p:nvPicPr>
            <p:cNvPr id="12296" name="Picture 8" descr="宋代习武图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2"/>
              <a:ext cx="5760" cy="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7" name="Text Box 9"/>
            <p:cNvSpPr txBox="1">
              <a:spLocks noChangeArrowheads="1"/>
            </p:cNvSpPr>
            <p:nvPr/>
          </p:nvSpPr>
          <p:spPr bwMode="auto">
            <a:xfrm>
              <a:off x="-10" y="3552"/>
              <a:ext cx="5772" cy="504"/>
            </a:xfrm>
            <a:prstGeom prst="rect">
              <a:avLst/>
            </a:prstGeom>
            <a:solidFill>
              <a:srgbClr val="00006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kumimoji="1" lang="en-US" altLang="zh-CN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                                      </a:t>
              </a:r>
              <a:r>
                <a:rPr kumimoji="1" lang="zh-CN" altLang="en-US" sz="28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ea typeface="华文新魏" pitchFamily="2" charset="-122"/>
                </a:rPr>
                <a:t>宋代习武图                                           </a:t>
              </a:r>
            </a:p>
            <a:p>
              <a:endParaRPr kumimoji="1" lang="en-US" altLang="zh-CN" sz="28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-36513" y="63500"/>
            <a:ext cx="2667001" cy="70167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kumimoji="1" lang="zh-CN" altLang="en-US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取士之法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79388" y="908050"/>
            <a:ext cx="878522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Times New Roman" pitchFamily="18" charset="0"/>
                <a:ea typeface="华文新魏" pitchFamily="2" charset="-122"/>
              </a:rPr>
              <a:t>    </a:t>
            </a:r>
            <a:r>
              <a:rPr kumimoji="1" lang="zh-CN" altLang="en-US" sz="2800" b="1">
                <a:solidFill>
                  <a:srgbClr val="FF3300"/>
                </a:solidFill>
                <a:latin typeface="Times New Roman" pitchFamily="18" charset="0"/>
                <a:ea typeface="华文新魏" pitchFamily="2" charset="-122"/>
              </a:rPr>
              <a:t>王安石认为，要保证变法的顺利进行，就必须选拔人才和改革官制，关键是改革科举制度。</a:t>
            </a:r>
          </a:p>
        </p:txBody>
      </p:sp>
      <p:graphicFrame>
        <p:nvGraphicFramePr>
          <p:cNvPr id="13316" name="Group 4"/>
          <p:cNvGraphicFramePr>
            <a:graphicFrameLocks noGrp="1"/>
          </p:cNvGraphicFramePr>
          <p:nvPr/>
        </p:nvGraphicFramePr>
        <p:xfrm>
          <a:off x="179388" y="1916113"/>
          <a:ext cx="8785225" cy="4560888"/>
        </p:xfrm>
        <a:graphic>
          <a:graphicData uri="http://schemas.openxmlformats.org/drawingml/2006/table">
            <a:tbl>
              <a:tblPr/>
              <a:tblGrid>
                <a:gridCol w="2160587"/>
                <a:gridCol w="4289425"/>
                <a:gridCol w="2335213"/>
              </a:tblGrid>
              <a:tr h="617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措    施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内      容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作     用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06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改革科举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改革考试内容和形式，要求考生联系实际。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95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整顿太学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重编教科书，太学生中的优异者可免试做官，开设新学科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41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惟才用人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择优录用，打破按资升迁成规，克服 “恩荫” 弊病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6781800" y="3141663"/>
            <a:ext cx="2057400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  <a:cs typeface="Arial" pitchFamily="34" charset="0"/>
              </a:rPr>
              <a:t>培养专门人才，使许多低级官吏和下层士大夫得到发挥才干的机会</a:t>
            </a:r>
            <a:endParaRPr lang="zh-CN" altLang="en-US" sz="2800" b="1">
              <a:ea typeface="黑体" pitchFamily="2" charset="-122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Group 2"/>
          <p:cNvGraphicFramePr>
            <a:graphicFrameLocks noGrp="1"/>
          </p:cNvGraphicFramePr>
          <p:nvPr/>
        </p:nvGraphicFramePr>
        <p:xfrm>
          <a:off x="206375" y="1295400"/>
          <a:ext cx="8785225" cy="5257801"/>
        </p:xfrm>
        <a:graphic>
          <a:graphicData uri="http://schemas.openxmlformats.org/drawingml/2006/table">
            <a:tbl>
              <a:tblPr/>
              <a:tblGrid>
                <a:gridCol w="2160588"/>
                <a:gridCol w="4289425"/>
                <a:gridCol w="2335212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内   容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具 体 措 施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作     用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1719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富国之法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青苗法、募役法、农田水利法、均输法、市易法、方田均税法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一定程度上改善了北宋积贫积弱的局面，使北宋的国力得到增强。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强兵之法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保甲法、保马法、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将兵法、设军器监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取士之法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改革科举、整顿太学、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   惟才用人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358" name="Rectangle 22"/>
          <p:cNvSpPr>
            <a:spLocks noChangeArrowheads="1"/>
          </p:cNvSpPr>
          <p:nvPr/>
        </p:nvSpPr>
        <p:spPr bwMode="auto">
          <a:xfrm>
            <a:off x="2590800" y="228600"/>
            <a:ext cx="44196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zh-CN" altLang="en-US" sz="4800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王安石变法</a:t>
            </a:r>
          </a:p>
        </p:txBody>
      </p:sp>
      <p:sp>
        <p:nvSpPr>
          <p:cNvPr id="14359" name="Text Box 23"/>
          <p:cNvSpPr txBox="1">
            <a:spLocks noChangeArrowheads="1"/>
          </p:cNvSpPr>
          <p:nvPr/>
        </p:nvSpPr>
        <p:spPr bwMode="auto">
          <a:xfrm>
            <a:off x="457200" y="304800"/>
            <a:ext cx="1593850" cy="762000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400" b="1">
                <a:solidFill>
                  <a:srgbClr val="FFFF99"/>
                </a:solidFill>
                <a:ea typeface="黑体" pitchFamily="2" charset="-122"/>
              </a:rPr>
              <a:t> </a:t>
            </a:r>
            <a:r>
              <a:rPr lang="zh-CN" altLang="en-US" sz="4400" b="1">
                <a:solidFill>
                  <a:srgbClr val="FFFF99"/>
                </a:solidFill>
                <a:ea typeface="黑体" pitchFamily="2" charset="-122"/>
              </a:rPr>
              <a:t>总结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115888"/>
            <a:ext cx="8540750" cy="792162"/>
          </a:xfrm>
        </p:spPr>
        <p:txBody>
          <a:bodyPr/>
          <a:lstStyle/>
          <a:p>
            <a:r>
              <a:rPr lang="zh-CN" altLang="en-US" sz="5400" b="1">
                <a:solidFill>
                  <a:srgbClr val="FF0000"/>
                </a:solidFill>
                <a:ea typeface="华文隶书" pitchFamily="2" charset="-122"/>
              </a:rPr>
              <a:t>巩固练习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08050"/>
            <a:ext cx="8785225" cy="5821363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1.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王安石变法措施中，兼有打击官僚贵族特权，增加政府收入和保障农民生产时间的是（       ）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青苗法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募役法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市易法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方田均税法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2.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王安石说：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保甲之法成，则寇乱息而威势强矣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 这表明王安石主要目的在（       ）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抵抗辽国的进攻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加强对农民阶级反抗的镇压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加强对地方的控制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增强与大地主斗争的力量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3.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王安石变法中，引起藏匿土地、逃避赋税之人最激烈反对的是（       ）</a:t>
            </a:r>
          </a:p>
          <a:p>
            <a:pPr>
              <a:lnSpc>
                <a:spcPct val="115000"/>
              </a:lnSpc>
              <a:spcBef>
                <a:spcPct val="30000"/>
              </a:spcBef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均输法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市易法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方田均税法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青苗法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156325" y="13716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787900" y="3098800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698750" y="5445125"/>
            <a:ext cx="7207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/>
      <p:bldP spid="15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333375"/>
            <a:ext cx="8540750" cy="6264275"/>
          </a:xfrm>
        </p:spPr>
        <p:txBody>
          <a:bodyPr/>
          <a:lstStyle/>
          <a:p>
            <a:pPr>
              <a:lnSpc>
                <a:spcPct val="95000"/>
              </a:lnSpc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4.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王安石变法的措施中最有利于农业生产可持续发展的是（      ）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农田水利法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方田均税法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募役法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青苗法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5.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王安石变法所触及的主要矛盾是（      ）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地主阶级和农民阶级的矛盾</a:t>
            </a:r>
            <a:r>
              <a:rPr lang="zh-CN" altLang="en-US" sz="2800" b="1">
                <a:solidFill>
                  <a:schemeClr val="tx2"/>
                </a:solidFill>
                <a:latin typeface="Arial"/>
                <a:ea typeface="黑体" pitchFamily="2" charset="-122"/>
              </a:rPr>
              <a:t>   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封建国家和大地主阶级的矛盾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生产力和生产关系的矛盾</a:t>
            </a:r>
            <a:r>
              <a:rPr lang="zh-CN" altLang="en-US" sz="2800" b="1">
                <a:solidFill>
                  <a:schemeClr val="tx2"/>
                </a:solidFill>
                <a:latin typeface="Arial"/>
                <a:ea typeface="黑体" pitchFamily="2" charset="-122"/>
              </a:rPr>
              <a:t>     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官僚地主和中小地主的矛盾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6.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王安石变法中的青苗法、募役法和方田均税法在目的和作用上的相同之处有（       ）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①加强对人民的控制  ②限制了官僚地主的利益 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③增加政府财政收入 ④减轻地主对农民的人身控制</a:t>
            </a:r>
          </a:p>
          <a:p>
            <a:pPr>
              <a:lnSpc>
                <a:spcPct val="95000"/>
              </a:lnSpc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A.①②③   B.②③④   C.③④   D.②③</a:t>
            </a:r>
            <a:endParaRPr lang="en-US" altLang="zh-CN" sz="2800">
              <a:solidFill>
                <a:schemeClr val="tx2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051050" y="620713"/>
            <a:ext cx="6492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370638" y="1628775"/>
            <a:ext cx="649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5291138" y="4508500"/>
            <a:ext cx="649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8" grpId="0"/>
      <p:bldP spid="1638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1625" y="549275"/>
            <a:ext cx="8540750" cy="5832475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7.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王安石变法的措施中，既可以限制高利贷者，又能增加政府财政收入的是（      ）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青苗法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募役法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方田均税法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农田水利法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8.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王安石认为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公私常以困穷为患者，殆以理财未得其道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，下列变法措施中，与解决这一问题有关的是（      ）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①青苗法  ②募役法   ③将兵法   ④市易法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A.②③④   B.①②③④   C.①③④    D.①②④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en-US" altLang="zh-CN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9.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王安石变法中，为了解决北宋初期以来实行的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更戍法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带来的弊端是（      ）</a:t>
            </a:r>
          </a:p>
          <a:p>
            <a:pPr>
              <a:lnSpc>
                <a:spcPct val="105000"/>
              </a:lnSpc>
              <a:spcBef>
                <a:spcPct val="25000"/>
              </a:spcBef>
              <a:buFontTx/>
              <a:buNone/>
            </a:pP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保甲法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B.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保马法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C.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将兵法   </a:t>
            </a:r>
            <a:r>
              <a:rPr lang="en-US" altLang="zh-CN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D.</a:t>
            </a:r>
            <a:r>
              <a:rPr lang="zh-CN" altLang="en-US" sz="2800" b="1">
                <a:solidFill>
                  <a:schemeClr val="tx2"/>
                </a:solidFill>
                <a:latin typeface="黑体" pitchFamily="2" charset="-122"/>
                <a:ea typeface="黑体" pitchFamily="2" charset="-122"/>
              </a:rPr>
              <a:t>设军器监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4714875" y="908050"/>
            <a:ext cx="93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187450" y="2924175"/>
            <a:ext cx="93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851275" y="5013325"/>
            <a:ext cx="9366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2" grpId="0"/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2"/>
          <p:cNvGrpSpPr>
            <a:grpSpLocks/>
          </p:cNvGrpSpPr>
          <p:nvPr/>
        </p:nvGrpSpPr>
        <p:grpSpPr bwMode="auto">
          <a:xfrm>
            <a:off x="250825" y="466725"/>
            <a:ext cx="8713788" cy="5915025"/>
            <a:chOff x="158" y="430"/>
            <a:chExt cx="5489" cy="3726"/>
          </a:xfrm>
        </p:grpSpPr>
        <p:sp>
          <p:nvSpPr>
            <p:cNvPr id="19459" name="Text Box 3"/>
            <p:cNvSpPr txBox="1">
              <a:spLocks noChangeArrowheads="1"/>
            </p:cNvSpPr>
            <p:nvPr/>
          </p:nvSpPr>
          <p:spPr bwMode="auto">
            <a:xfrm>
              <a:off x="158" y="430"/>
              <a:ext cx="5489" cy="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0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黑体" pitchFamily="2" charset="-122"/>
                  <a:ea typeface="黑体" pitchFamily="2" charset="-122"/>
                </a:rPr>
                <a:t>材料一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 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“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昔之贫者举息之于豪民，今之贫者举息之于官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”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，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“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兼并之家不得乘新陈不接以邀倍息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”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，也可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“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广蓄积，平物价，使农人有以赴事趋势，而兼并不得乘其急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”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。</a:t>
              </a:r>
            </a:p>
            <a:p>
              <a:pPr>
                <a:spcBef>
                  <a:spcPct val="10000"/>
                </a:spcBef>
              </a:pP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           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——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转引自李超民：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王安石变法与美国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20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世纪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30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年代的新政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》</a:t>
              </a:r>
            </a:p>
          </p:txBody>
        </p:sp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158" y="1693"/>
              <a:ext cx="5353" cy="2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15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黑体" pitchFamily="2" charset="-122"/>
                  <a:ea typeface="黑体" pitchFamily="2" charset="-122"/>
                </a:rPr>
                <a:t>材料二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苏辙认为：出纳之际，吏缘为奸，虽有法不能禁。钱入民手，虽良民不免妄用；及其纳钱，虽富民不免逾限。如此则恐鞭箠（即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“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棰</a:t>
              </a:r>
              <a:r>
                <a:rPr lang="zh-CN" altLang="en-US" sz="2400" b="1">
                  <a:latin typeface="Arial"/>
                  <a:ea typeface="黑体" pitchFamily="2" charset="-122"/>
                </a:rPr>
                <a:t>”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，意：鞭打）必用，州县之事不胜烦矣。</a:t>
              </a:r>
            </a:p>
            <a:p>
              <a:pPr>
                <a:spcBef>
                  <a:spcPct val="15000"/>
                </a:spcBef>
              </a:pP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           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——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转引自汤江浩：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王安石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——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勇进人生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》</a:t>
              </a:r>
            </a:p>
            <a:p>
              <a:pPr>
                <a:spcBef>
                  <a:spcPct val="15000"/>
                </a:spcBef>
              </a:pPr>
              <a:r>
                <a:rPr lang="zh-CN" altLang="en-US" sz="2400" b="1">
                  <a:solidFill>
                    <a:srgbClr val="FF3300"/>
                  </a:solidFill>
                  <a:latin typeface="黑体" pitchFamily="2" charset="-122"/>
                  <a:ea typeface="黑体" pitchFamily="2" charset="-122"/>
                </a:rPr>
                <a:t>材料三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欧阳修认为：夏料钱于春中俵（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bi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à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o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，把东西分给人）散，犹是青黄不相接之时，虽不户户缺乏，然其间容有不济者。以为惠政，尚有说焉。若秋料钱于五月俵散，正是蚕麦成熟、人户不乏之时，何名济缺？直是放债取利尔。</a:t>
              </a:r>
            </a:p>
            <a:p>
              <a:pPr>
                <a:spcBef>
                  <a:spcPct val="15000"/>
                </a:spcBef>
              </a:pP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             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——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白寿彝主编：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中国通史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》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第七卷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《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中古时代</a:t>
              </a:r>
              <a:r>
                <a:rPr lang="en-US" altLang="zh-CN" sz="2400" b="1">
                  <a:latin typeface="Arial"/>
                  <a:ea typeface="黑体" pitchFamily="2" charset="-122"/>
                </a:rPr>
                <a:t>•</a:t>
              </a:r>
              <a:r>
                <a:rPr lang="zh-CN" altLang="en-US" sz="2400" b="1">
                  <a:latin typeface="黑体" pitchFamily="2" charset="-122"/>
                  <a:ea typeface="黑体" pitchFamily="2" charset="-122"/>
                </a:rPr>
                <a:t>五代辽宋夏金时期（下）</a:t>
              </a:r>
              <a:r>
                <a:rPr lang="en-US" altLang="zh-CN" sz="2400" b="1">
                  <a:latin typeface="黑体" pitchFamily="2" charset="-122"/>
                  <a:ea typeface="黑体" pitchFamily="2" charset="-122"/>
                </a:rPr>
                <a:t>》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07950" y="173038"/>
            <a:ext cx="8713788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、结合材料一说明王安石实施青苗法的主观意图是什么？ 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68313" y="1557338"/>
            <a:ext cx="8280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5000"/>
              </a:spcBef>
            </a:pPr>
            <a:r>
              <a:rPr lang="en-US" altLang="zh-CN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   </a:t>
            </a: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减少高利贷者对百姓的剥削，增加政府收入，平抑物价，促进农业生产的进行 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7950" y="2938463"/>
            <a:ext cx="87852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3200" b="1">
                <a:latin typeface="黑体" pitchFamily="2" charset="-122"/>
                <a:ea typeface="黑体" pitchFamily="2" charset="-122"/>
              </a:rPr>
              <a:t>、结合材料二、三归纳苏辙、欧阳修反对青苗法的理由有哪些？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4152900"/>
            <a:ext cx="84963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en-US" altLang="zh-CN" sz="2800" b="1">
                <a:solidFill>
                  <a:srgbClr val="FF3300"/>
                </a:solidFill>
                <a:ea typeface="黑体" pitchFamily="2" charset="-122"/>
              </a:rPr>
              <a:t>①</a:t>
            </a:r>
            <a:r>
              <a:rPr lang="zh-CN" altLang="en-US" sz="2800" b="1">
                <a:solidFill>
                  <a:srgbClr val="FF3300"/>
                </a:solidFill>
                <a:ea typeface="黑体" pitchFamily="2" charset="-122"/>
              </a:rPr>
              <a:t>不易监管，会出现官吏舞弊现象；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800" b="1">
                <a:solidFill>
                  <a:srgbClr val="FF3300"/>
                </a:solidFill>
                <a:ea typeface="黑体" pitchFamily="2" charset="-122"/>
              </a:rPr>
              <a:t>②收取困难，会增加地方政府负担：</a:t>
            </a:r>
          </a:p>
          <a:p>
            <a:pPr>
              <a:lnSpc>
                <a:spcPct val="110000"/>
              </a:lnSpc>
              <a:spcBef>
                <a:spcPct val="30000"/>
              </a:spcBef>
            </a:pPr>
            <a:r>
              <a:rPr lang="zh-CN" altLang="en-US" sz="2800" b="1">
                <a:solidFill>
                  <a:srgbClr val="FF3300"/>
                </a:solidFill>
                <a:ea typeface="黑体" pitchFamily="2" charset="-122"/>
              </a:rPr>
              <a:t>③夏季贷款利于解决贫困者的生活问题，而秋季放贷纯粹是为了获取利息</a:t>
            </a:r>
          </a:p>
        </p:txBody>
      </p:sp>
      <p:sp>
        <p:nvSpPr>
          <p:cNvPr id="20486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1258887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5" grpId="0"/>
      <p:bldP spid="204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50825" y="476250"/>
            <a:ext cx="8642350" cy="577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</a:pPr>
            <a:r>
              <a:rPr lang="en-US" altLang="zh-CN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36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材料一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  宋代役法规定，按户等高低分别轮流负担官衙的差役。服役不仅是没有报酬的义务，而且差役很多，如保管公物、督收赋税、追捕盗贼、传递命令等。有钱有势的人家服轻役或不服役，沉重的负担就落在一般贫民身上。为了规避重役，民众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土地不敢多耕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，怕被评为大户人家；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骨肉不敢义聚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，怕被评为人多之户，甚至铤而走险，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“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不得已而为盗贼</a:t>
            </a:r>
            <a:r>
              <a:rPr lang="zh-CN" altLang="en-US" sz="3600" b="1">
                <a:solidFill>
                  <a:srgbClr val="000000"/>
                </a:solidFill>
                <a:latin typeface="Arial"/>
                <a:ea typeface="黑体" pitchFamily="2" charset="-122"/>
              </a:rPr>
              <a:t>”</a:t>
            </a:r>
            <a:r>
              <a:rPr lang="zh-CN" altLang="en-US" sz="3600" b="1">
                <a:solidFill>
                  <a:srgbClr val="000000"/>
                </a:solidFill>
                <a:latin typeface="黑体" pitchFamily="2" charset="-122"/>
                <a:ea typeface="黑体" pitchFamily="2" charset="-122"/>
              </a:rPr>
              <a:t>。</a:t>
            </a:r>
            <a:r>
              <a:rPr lang="zh-CN" altLang="en-US" sz="3600" b="1">
                <a:latin typeface="黑体" pitchFamily="2" charset="-122"/>
                <a:ea typeface="黑体" pitchFamily="2" charset="-122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8856663" cy="463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材料二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   范振兴就募役法的弊端作了分析：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．役钱之多寡以人户之资产为依据，而资产审定的标准，立法者并未规定，令各地从所便为法，于推行之余，猾官奸吏便不免乘机勒索，以致民间骚扰不堪。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2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．二分宽剩钱乃为水旱灾歉人户物力不及时之备者，而施行未久，宽剩钱灾年照出，又别收头子钱五文，所收的钱亦不尽以用于雇役，慢慢成为政府之特别收入。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3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．征收之际，官吏舞文弄法，鱼肉乡民，时常打破法定的限额。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．人户输钱免役是立法的本意，但是实施不久，常有役钱已输而又增派他种名色的力役的事情发生，以致募人多不肯就。</a:t>
            </a:r>
          </a:p>
          <a:p>
            <a:pPr>
              <a:lnSpc>
                <a:spcPct val="110000"/>
              </a:lnSpc>
              <a:spcBef>
                <a:spcPct val="15000"/>
              </a:spcBef>
            </a:pPr>
            <a:r>
              <a:rPr lang="zh-CN" altLang="en-US" sz="2400" b="1">
                <a:latin typeface="黑体" pitchFamily="2" charset="-122"/>
                <a:ea typeface="黑体" pitchFamily="2" charset="-122"/>
              </a:rPr>
              <a:t>           </a:t>
            </a:r>
            <a:r>
              <a:rPr lang="en-US" altLang="zh-CN" sz="2400" b="1">
                <a:latin typeface="Arial"/>
                <a:ea typeface="黑体" pitchFamily="2" charset="-122"/>
              </a:rPr>
              <a:t>——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范振兴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王安石政略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，转自李华瑞：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王安石变法研究史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，人民出版社，</a:t>
            </a:r>
            <a:r>
              <a:rPr lang="en-US" altLang="zh-CN" sz="2400" b="1">
                <a:latin typeface="黑体" pitchFamily="2" charset="-122"/>
                <a:ea typeface="黑体" pitchFamily="2" charset="-122"/>
              </a:rPr>
              <a:t>2004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年版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95288" y="4941888"/>
            <a:ext cx="82804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弊端：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①役钱的征收标准混乱；②不按规定征收宽剩钱；③任意征收额度；④纳钱后仍要服役 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1258887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王安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3541713" cy="561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79838" y="727075"/>
            <a:ext cx="5219700" cy="478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      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王安石（</a:t>
            </a: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1021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－</a:t>
            </a: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1086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），字介甫，号半山。江西临川人。</a:t>
            </a:r>
            <a:r>
              <a:rPr kumimoji="1" lang="en-US" altLang="zh-CN" sz="2800" b="1">
                <a:latin typeface="华文新魏" pitchFamily="2" charset="-122"/>
                <a:ea typeface="华文新魏" pitchFamily="2" charset="-122"/>
              </a:rPr>
              <a:t>22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岁中进士后长期在地方任职，对百姓疾苦、社会弊病有较多了解，学问、道德、政绩俱获称颂。</a:t>
            </a:r>
            <a:r>
              <a:rPr lang="zh-CN" altLang="en-US" sz="2800" b="1">
                <a:latin typeface="华文新魏" pitchFamily="2" charset="-122"/>
                <a:ea typeface="华文新魏" pitchFamily="2" charset="-122"/>
              </a:rPr>
              <a:t>王安石个人强烈的社会责任感，为人刚正，意志坚强。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至神宗即位，安石已是</a:t>
            </a:r>
            <a:r>
              <a:rPr kumimoji="1" lang="zh-CN" altLang="en-US" sz="2800" b="1">
                <a:latin typeface="Arial"/>
                <a:ea typeface="华文新魏" pitchFamily="2" charset="-122"/>
              </a:rPr>
              <a:t>“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独负天下大名三十余年</a:t>
            </a:r>
            <a:r>
              <a:rPr kumimoji="1" lang="zh-CN" altLang="en-US" sz="2800" b="1">
                <a:latin typeface="Arial"/>
                <a:ea typeface="华文新魏" pitchFamily="2" charset="-122"/>
              </a:rPr>
              <a:t>”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，大家都认为</a:t>
            </a:r>
            <a:r>
              <a:rPr kumimoji="1" lang="zh-CN" altLang="en-US" sz="2800" b="1">
                <a:latin typeface="Arial"/>
                <a:ea typeface="华文新魏" pitchFamily="2" charset="-122"/>
              </a:rPr>
              <a:t>“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介甫不起则已，起则太平可立致，生民必被其泽</a:t>
            </a:r>
            <a:r>
              <a:rPr kumimoji="1" lang="zh-CN" altLang="en-US" sz="2800" b="1">
                <a:latin typeface="Arial"/>
                <a:ea typeface="华文新魏" pitchFamily="2" charset="-122"/>
              </a:rPr>
              <a:t>”</a:t>
            </a:r>
            <a:r>
              <a:rPr kumimoji="1" lang="zh-CN" altLang="en-US" sz="2800" b="1">
                <a:latin typeface="华文新魏" pitchFamily="2" charset="-122"/>
                <a:ea typeface="华文新魏" pitchFamily="2" charset="-122"/>
              </a:rPr>
              <a:t> 。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851275" y="5703888"/>
            <a:ext cx="5113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indent="719138"/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天变不足畏，祖宗不足法，人言不足恤。</a:t>
            </a:r>
            <a:r>
              <a:rPr lang="en-US" altLang="zh-CN" sz="2800" b="1">
                <a:solidFill>
                  <a:srgbClr val="FF3300"/>
                </a:solidFill>
                <a:latin typeface="华文中宋"/>
                <a:ea typeface="黑体" pitchFamily="2" charset="-122"/>
              </a:rPr>
              <a:t>——</a:t>
            </a:r>
            <a:r>
              <a:rPr lang="en-US" altLang="zh-CN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王安石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7950" y="63500"/>
            <a:ext cx="8820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4000" b="1">
                <a:ea typeface="华文隶书" pitchFamily="2" charset="-122"/>
              </a:rPr>
              <a:t>一、起用王安石（</a:t>
            </a:r>
            <a:r>
              <a:rPr lang="zh-CN" altLang="en-US" sz="4000" b="1">
                <a:solidFill>
                  <a:srgbClr val="FF0000"/>
                </a:solidFill>
                <a:ea typeface="华文隶书" pitchFamily="2" charset="-122"/>
              </a:rPr>
              <a:t>为变法提供了可能</a:t>
            </a:r>
            <a:r>
              <a:rPr lang="zh-CN" altLang="en-US" sz="4000" b="1">
                <a:ea typeface="华文隶书" pitchFamily="2" charset="-122"/>
              </a:rPr>
              <a:t>）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79388" y="53975"/>
            <a:ext cx="8785225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材料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  王安石声称市易法的动机是</a:t>
            </a:r>
            <a:r>
              <a:rPr lang="zh-CN" altLang="en-US" sz="2800" b="1"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通有无、权贵贱，以平物价，所以抑兼并也</a:t>
            </a:r>
            <a:r>
              <a:rPr lang="zh-CN" altLang="en-US" sz="2800" b="1"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，事实则是</a:t>
            </a:r>
            <a:r>
              <a:rPr lang="zh-CN" altLang="en-US" sz="2800" b="1"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商贾为之不行，通都会邑，至有寂寞之叹，非独商贾之患也，而上下均受其弊</a:t>
            </a:r>
            <a:r>
              <a:rPr lang="zh-CN" altLang="en-US" sz="2800" b="1"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。连最初倡议施行市易法的魏继宗也认为，</a:t>
            </a:r>
            <a:r>
              <a:rPr lang="zh-CN" altLang="en-US" sz="2800" b="1">
                <a:latin typeface="Arial"/>
                <a:ea typeface="黑体" pitchFamily="2" charset="-122"/>
              </a:rPr>
              <a:t>“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不如初议，都邑之人不胜其怨</a:t>
            </a:r>
            <a:r>
              <a:rPr lang="zh-CN" altLang="en-US" sz="2800" b="1">
                <a:latin typeface="Arial"/>
                <a:ea typeface="黑体" pitchFamily="2" charset="-122"/>
              </a:rPr>
              <a:t>”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。</a:t>
            </a:r>
          </a:p>
          <a:p>
            <a:r>
              <a:rPr lang="zh-CN" altLang="en-US" sz="2800" b="1">
                <a:latin typeface="黑体" pitchFamily="2" charset="-122"/>
                <a:ea typeface="黑体" pitchFamily="2" charset="-122"/>
              </a:rPr>
              <a:t>    </a:t>
            </a:r>
            <a:r>
              <a:rPr lang="en-US" altLang="zh-CN" sz="2800" b="1">
                <a:latin typeface="Arial"/>
                <a:ea typeface="黑体" pitchFamily="2" charset="-122"/>
              </a:rPr>
              <a:t>——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摘编自叶坦：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《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大变法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》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，三联书店</a:t>
            </a:r>
            <a:r>
              <a:rPr lang="en-US" altLang="zh-CN" sz="2800" b="1">
                <a:latin typeface="黑体" pitchFamily="2" charset="-122"/>
                <a:ea typeface="黑体" pitchFamily="2" charset="-122"/>
              </a:rPr>
              <a:t>1996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年版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50825" y="2770188"/>
            <a:ext cx="864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ea typeface="黑体" pitchFamily="2" charset="-122"/>
              </a:rPr>
              <a:t>      </a:t>
            </a:r>
            <a:r>
              <a:rPr lang="zh-CN" altLang="en-US" sz="2800" b="1">
                <a:solidFill>
                  <a:srgbClr val="FF3300"/>
                </a:solidFill>
                <a:ea typeface="黑体" pitchFamily="2" charset="-122"/>
              </a:rPr>
              <a:t>思考：</a:t>
            </a:r>
            <a:r>
              <a:rPr lang="zh-CN" altLang="en-US" sz="2800" b="1">
                <a:solidFill>
                  <a:srgbClr val="0000FF"/>
                </a:solidFill>
                <a:ea typeface="黑体" pitchFamily="2" charset="-122"/>
              </a:rPr>
              <a:t>王安石推行市易法的意图是什么？事实上</a:t>
            </a:r>
            <a:r>
              <a:rPr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都邑之人不胜其怨的原因是什么</a:t>
            </a:r>
            <a:r>
              <a:rPr lang="zh-CN" altLang="en-US" sz="2800" b="1">
                <a:solidFill>
                  <a:srgbClr val="0000FF"/>
                </a:solidFill>
                <a:ea typeface="黑体" pitchFamily="2" charset="-122"/>
              </a:rPr>
              <a:t>？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250825" y="3851275"/>
            <a:ext cx="86423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800" b="1">
                <a:solidFill>
                  <a:srgbClr val="FF3300"/>
                </a:solidFill>
                <a:ea typeface="黑体" pitchFamily="2" charset="-122"/>
              </a:rPr>
              <a:t>     </a:t>
            </a:r>
            <a:r>
              <a:rPr lang="zh-CN" altLang="en-US" sz="2800" b="1">
                <a:solidFill>
                  <a:srgbClr val="FF3300"/>
                </a:solidFill>
                <a:ea typeface="黑体" pitchFamily="2" charset="-122"/>
              </a:rPr>
              <a:t>意图：</a:t>
            </a:r>
            <a:r>
              <a:rPr lang="zh-CN" altLang="en-US" sz="2800" b="1">
                <a:ea typeface="黑体" pitchFamily="2" charset="-122"/>
              </a:rPr>
              <a:t>打击商人垄断，稳定市场，安定生产和生活；增加了政府收入。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4797425"/>
            <a:ext cx="8713787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   </a:t>
            </a:r>
            <a:r>
              <a:rPr lang="zh-CN" altLang="en-US" sz="2800" b="1">
                <a:solidFill>
                  <a:srgbClr val="FF3300"/>
                </a:solidFill>
                <a:latin typeface="黑体" pitchFamily="2" charset="-122"/>
                <a:ea typeface="黑体" pitchFamily="2" charset="-122"/>
              </a:rPr>
              <a:t>原因：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政府垄断了市场，影响了商业的正常运行。市易法实施期间，原本是购买滞销商品，但实际上却专门抢购紧俏物资，因为只有这样，他们才能完成朝廷下达的利润指标，也才能从中渔利，中饱私囊。</a:t>
            </a:r>
            <a:r>
              <a:rPr lang="zh-CN" altLang="en-US" sz="2800">
                <a:latin typeface="黑体" pitchFamily="2" charset="-122"/>
                <a:ea typeface="黑体" pitchFamily="2" charset="-122"/>
              </a:rPr>
              <a:t> </a:t>
            </a:r>
            <a:r>
              <a:rPr lang="zh-CN" altLang="en-US" sz="2800" b="1">
                <a:latin typeface="黑体" pitchFamily="2" charset="-122"/>
                <a:ea typeface="黑体" pitchFamily="2" charset="-122"/>
              </a:rPr>
              <a:t> </a:t>
            </a:r>
          </a:p>
        </p:txBody>
      </p:sp>
      <p:sp>
        <p:nvSpPr>
          <p:cNvPr id="23558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885113" y="6524625"/>
            <a:ext cx="1258887" cy="333375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07950" y="115888"/>
            <a:ext cx="8640763" cy="3025775"/>
            <a:chOff x="68" y="73"/>
            <a:chExt cx="5443" cy="1906"/>
          </a:xfrm>
        </p:grpSpPr>
        <p:sp>
          <p:nvSpPr>
            <p:cNvPr id="5123" name="Text Box 3"/>
            <p:cNvSpPr txBox="1">
              <a:spLocks noChangeArrowheads="1"/>
            </p:cNvSpPr>
            <p:nvPr/>
          </p:nvSpPr>
          <p:spPr bwMode="auto">
            <a:xfrm>
              <a:off x="2381" y="119"/>
              <a:ext cx="3130" cy="1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indent="66516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85566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046163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60000"/>
                </a:spcBef>
              </a:pPr>
              <a:r>
                <a:rPr kumimoji="1" lang="zh-CN" altLang="en-US" sz="2800" b="1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宋神宗：</a:t>
              </a:r>
              <a:r>
                <a:rPr kumimoji="1" lang="zh-CN" altLang="en-US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宋英宗之子。</a:t>
              </a:r>
              <a:r>
                <a:rPr kumimoji="1" lang="en-US" altLang="zh-CN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1067</a:t>
              </a:r>
              <a:r>
                <a:rPr kumimoji="1" lang="en-US" altLang="zh-CN" sz="2800" b="1">
                  <a:solidFill>
                    <a:schemeClr val="tx2"/>
                  </a:solidFill>
                  <a:latin typeface="Times New Roman"/>
                  <a:ea typeface="黑体" pitchFamily="2" charset="-122"/>
                </a:rPr>
                <a:t>—</a:t>
              </a:r>
              <a:r>
                <a:rPr kumimoji="1" lang="en-US" altLang="zh-CN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1085</a:t>
              </a:r>
              <a:r>
                <a:rPr kumimoji="1" lang="zh-CN" altLang="en-US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年在位，曾说</a:t>
              </a:r>
              <a:r>
                <a:rPr kumimoji="1" lang="en-US" altLang="zh-CN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:</a:t>
              </a:r>
              <a:r>
                <a:rPr kumimoji="1" lang="en-US" altLang="zh-CN" sz="2800" b="1">
                  <a:solidFill>
                    <a:schemeClr val="tx2"/>
                  </a:solidFill>
                  <a:latin typeface="Times New Roman"/>
                  <a:ea typeface="黑体" pitchFamily="2" charset="-122"/>
                </a:rPr>
                <a:t>“</a:t>
              </a:r>
              <a:r>
                <a:rPr kumimoji="1" lang="zh-CN" altLang="en-US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天下弊事至多，不可不革。</a:t>
              </a:r>
              <a:r>
                <a:rPr kumimoji="1" lang="zh-CN" altLang="en-US" sz="2800" b="1">
                  <a:solidFill>
                    <a:schemeClr val="tx2"/>
                  </a:solidFill>
                  <a:latin typeface="Times New Roman"/>
                  <a:ea typeface="黑体" pitchFamily="2" charset="-122"/>
                </a:rPr>
                <a:t>”</a:t>
              </a:r>
              <a:r>
                <a:rPr kumimoji="1" lang="zh-CN" altLang="en-US" sz="2800" b="1">
                  <a:solidFill>
                    <a:schemeClr val="tx2"/>
                  </a:solidFill>
                  <a:latin typeface="黑体" pitchFamily="2" charset="-122"/>
                  <a:ea typeface="黑体" pitchFamily="2" charset="-122"/>
                </a:rPr>
                <a:t>即位后，不治宫室，不事游幸，有恢复河朔、革除弊政之志，用王安石行新法，励精图治。</a:t>
              </a:r>
            </a:p>
          </p:txBody>
        </p:sp>
        <p:pic>
          <p:nvPicPr>
            <p:cNvPr id="5124" name="Picture 4" descr="宋神宗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73"/>
              <a:ext cx="2219" cy="1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1438" y="3259138"/>
            <a:ext cx="8964612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kumimoji="1" lang="zh-CN" altLang="en-US" sz="3200" b="1" i="1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思考：</a:t>
            </a:r>
            <a:r>
              <a:rPr kumimoji="1" lang="zh-CN" altLang="en-US" sz="28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结合上述材料和教材第一目的内容，宋神宗为什么要起用王安石？王安石推行变法的指导思想是什么？ 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7950" y="4411663"/>
            <a:ext cx="87852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2400" b="1">
                <a:latin typeface="Times New Roman" pitchFamily="18" charset="0"/>
                <a:ea typeface="黑体" pitchFamily="2" charset="-122"/>
              </a:rPr>
              <a:t>                          </a:t>
            </a:r>
            <a:r>
              <a:rPr kumimoji="1" lang="zh-CN" altLang="en-US" sz="2400" b="1">
                <a:latin typeface="Times New Roman" pitchFamily="18" charset="0"/>
                <a:ea typeface="黑体" pitchFamily="2" charset="-122"/>
              </a:rPr>
              <a:t>（</a:t>
            </a:r>
            <a:r>
              <a:rPr kumimoji="1" lang="en-US" altLang="zh-CN" sz="2400" b="1">
                <a:latin typeface="Times New Roman" pitchFamily="18" charset="0"/>
                <a:ea typeface="黑体" pitchFamily="2" charset="-122"/>
              </a:rPr>
              <a:t>1</a:t>
            </a:r>
            <a:r>
              <a:rPr kumimoji="1" lang="zh-CN" altLang="en-US" sz="2400" b="1">
                <a:latin typeface="Times New Roman" pitchFamily="18" charset="0"/>
                <a:ea typeface="黑体" pitchFamily="2" charset="-122"/>
              </a:rPr>
              <a:t>）从王安石方面来看：丰富的地方工作经验和为人刚正、意志坚强、“三不足”的大无畏精神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07950" y="5203825"/>
            <a:ext cx="8856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黑体" pitchFamily="2" charset="-122"/>
                <a:ea typeface="黑体" pitchFamily="2" charset="-122"/>
              </a:rPr>
              <a:t>（</a:t>
            </a:r>
            <a:r>
              <a:rPr kumimoji="1" lang="en-US" altLang="zh-CN" sz="2400" b="1">
                <a:latin typeface="黑体" pitchFamily="2" charset="-122"/>
                <a:ea typeface="黑体" pitchFamily="2" charset="-122"/>
              </a:rPr>
              <a:t>2</a:t>
            </a:r>
            <a:r>
              <a:rPr kumimoji="1" lang="zh-CN" altLang="en-US" sz="2400" b="1">
                <a:latin typeface="黑体" pitchFamily="2" charset="-122"/>
                <a:ea typeface="黑体" pitchFamily="2" charset="-122"/>
              </a:rPr>
              <a:t>）从宋神宗方面来看：为了改变积贫积弱的局面，巩固和加强封建统治</a:t>
            </a:r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07950" y="4292600"/>
            <a:ext cx="3311525" cy="2287588"/>
            <a:chOff x="68" y="2724"/>
            <a:chExt cx="1996" cy="1421"/>
          </a:xfrm>
        </p:grpSpPr>
        <p:sp>
          <p:nvSpPr>
            <p:cNvPr id="5129" name="Text Box 9"/>
            <p:cNvSpPr txBox="1">
              <a:spLocks noChangeArrowheads="1"/>
            </p:cNvSpPr>
            <p:nvPr/>
          </p:nvSpPr>
          <p:spPr bwMode="auto">
            <a:xfrm>
              <a:off x="68" y="2724"/>
              <a:ext cx="1542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起用的原因：</a:t>
              </a:r>
            </a:p>
          </p:txBody>
        </p:sp>
        <p:sp>
          <p:nvSpPr>
            <p:cNvPr id="5130" name="Text Box 10"/>
            <p:cNvSpPr txBox="1">
              <a:spLocks noChangeArrowheads="1"/>
            </p:cNvSpPr>
            <p:nvPr/>
          </p:nvSpPr>
          <p:spPr bwMode="auto">
            <a:xfrm>
              <a:off x="68" y="3823"/>
              <a:ext cx="1996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Char char="•"/>
              </a:pPr>
              <a:r>
                <a:rPr kumimoji="1" lang="zh-CN" altLang="en-US" sz="2800" b="1">
                  <a:solidFill>
                    <a:srgbClr val="FF0000"/>
                  </a:solidFill>
                  <a:latin typeface="Times New Roman" pitchFamily="18" charset="0"/>
                  <a:ea typeface="黑体" pitchFamily="2" charset="-122"/>
                </a:rPr>
                <a:t>变法的指导思想：</a:t>
              </a:r>
            </a:p>
          </p:txBody>
        </p:sp>
      </p:grp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843213" y="6140450"/>
            <a:ext cx="396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zh-CN" altLang="en-US" sz="2400" b="1">
                <a:latin typeface="黑体" pitchFamily="2" charset="-122"/>
                <a:ea typeface="黑体" pitchFamily="2" charset="-122"/>
              </a:rPr>
              <a:t>理财富国（</a:t>
            </a:r>
            <a:r>
              <a:rPr kumimoji="1" lang="zh-CN" altLang="en-US" sz="2400" b="1">
                <a:solidFill>
                  <a:srgbClr val="0000FF"/>
                </a:solidFill>
                <a:latin typeface="黑体" pitchFamily="2" charset="-122"/>
                <a:ea typeface="黑体" pitchFamily="2" charset="-122"/>
              </a:rPr>
              <a:t>积极开源</a:t>
            </a:r>
            <a:r>
              <a:rPr lang="zh-CN" altLang="en-US" sz="2400" b="1">
                <a:latin typeface="黑体" pitchFamily="2" charset="-122"/>
                <a:ea typeface="黑体" pitchFamily="2" charset="-122"/>
              </a:rPr>
              <a:t>）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179388" y="6021388"/>
            <a:ext cx="8497887" cy="588962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>
                <a:solidFill>
                  <a:srgbClr val="FFFF00"/>
                </a:solidFill>
                <a:ea typeface="华文新魏" pitchFamily="2" charset="-122"/>
              </a:rPr>
              <a:t>“</a:t>
            </a:r>
            <a:r>
              <a:rPr lang="zh-CN" altLang="en-US" sz="3200" b="1">
                <a:solidFill>
                  <a:srgbClr val="FFFF00"/>
                </a:solidFill>
                <a:ea typeface="华文新魏" pitchFamily="2" charset="-122"/>
              </a:rPr>
              <a:t>理财为方今先急”、“理财以农事为先”</a:t>
            </a:r>
            <a:endParaRPr lang="zh-CN" altLang="en-US" sz="3200" b="1">
              <a:latin typeface="Times New Roman" pitchFamily="18" charset="0"/>
              <a:ea typeface="华文新魏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6" grpId="0"/>
      <p:bldP spid="5127" grpId="0"/>
      <p:bldP spid="5131" grpId="0"/>
      <p:bldP spid="51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07950" y="115888"/>
            <a:ext cx="4991100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kumimoji="1" lang="zh-CN" altLang="en-US" sz="3600" b="1">
                <a:latin typeface="华文隶书" pitchFamily="2" charset="-122"/>
                <a:ea typeface="华文隶书" pitchFamily="2" charset="-122"/>
              </a:rPr>
              <a:t>二、变法的主要内容</a:t>
            </a:r>
          </a:p>
        </p:txBody>
      </p:sp>
      <p:graphicFrame>
        <p:nvGraphicFramePr>
          <p:cNvPr id="6147" name="Group 3"/>
          <p:cNvGraphicFramePr>
            <a:graphicFrameLocks noGrp="1"/>
          </p:cNvGraphicFramePr>
          <p:nvPr/>
        </p:nvGraphicFramePr>
        <p:xfrm>
          <a:off x="250825" y="709613"/>
          <a:ext cx="8748713" cy="5991226"/>
        </p:xfrm>
        <a:graphic>
          <a:graphicData uri="http://schemas.openxmlformats.org/drawingml/2006/table">
            <a:tbl>
              <a:tblPr/>
              <a:tblGrid>
                <a:gridCol w="1728788"/>
                <a:gridCol w="1296987"/>
                <a:gridCol w="1582738"/>
                <a:gridCol w="2089150"/>
                <a:gridCol w="2051050"/>
              </a:tblGrid>
              <a:tr h="425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措   施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目  的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内  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黑体" pitchFamily="2" charset="-122"/>
                          <a:ea typeface="黑体" pitchFamily="2" charset="-122"/>
                        </a:rPr>
                        <a:t>作  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黑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富国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中心内容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黑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强兵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ea typeface="黑体" pitchFamily="2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育才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宋体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2376488" cy="701675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 </a:t>
            </a:r>
            <a:r>
              <a:rPr kumimoji="1" lang="zh-CN" altLang="en-US" sz="4000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富国之法</a:t>
            </a:r>
          </a:p>
        </p:txBody>
      </p:sp>
      <p:graphicFrame>
        <p:nvGraphicFramePr>
          <p:cNvPr id="7171" name="Group 3"/>
          <p:cNvGraphicFramePr>
            <a:graphicFrameLocks noGrp="1"/>
          </p:cNvGraphicFramePr>
          <p:nvPr/>
        </p:nvGraphicFramePr>
        <p:xfrm>
          <a:off x="250825" y="1125538"/>
          <a:ext cx="8785225" cy="5399088"/>
        </p:xfrm>
        <a:graphic>
          <a:graphicData uri="http://schemas.openxmlformats.org/drawingml/2006/table">
            <a:tbl>
              <a:tblPr/>
              <a:tblGrid>
                <a:gridCol w="2160588"/>
                <a:gridCol w="4316412"/>
                <a:gridCol w="2308225"/>
              </a:tblGrid>
              <a:tr h="896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措    施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           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内      容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目　的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698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15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31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6804025" y="2565400"/>
            <a:ext cx="21336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3300"/>
                </a:solidFill>
                <a:ea typeface="黑体" pitchFamily="2" charset="-122"/>
              </a:rPr>
              <a:t>为了改变积贫的局面，调整封建国家、地主和农民的关系，发展生产，巩固封建统治</a:t>
            </a:r>
          </a:p>
        </p:txBody>
      </p:sp>
      <p:sp>
        <p:nvSpPr>
          <p:cNvPr id="7201" name="Rectangle 33"/>
          <p:cNvSpPr>
            <a:spLocks noChangeArrowheads="1"/>
          </p:cNvSpPr>
          <p:nvPr/>
        </p:nvSpPr>
        <p:spPr bwMode="auto">
          <a:xfrm>
            <a:off x="2627313" y="2179638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政府贷款或谷物，还本付息</a:t>
            </a:r>
          </a:p>
        </p:txBody>
      </p:sp>
      <p:sp>
        <p:nvSpPr>
          <p:cNvPr id="7202" name="Rectangle 34"/>
          <p:cNvSpPr>
            <a:spLocks noChangeArrowheads="1"/>
          </p:cNvSpPr>
          <p:nvPr/>
        </p:nvSpPr>
        <p:spPr bwMode="auto">
          <a:xfrm>
            <a:off x="2627313" y="3548063"/>
            <a:ext cx="3841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以钱代役，官僚地主不例外</a:t>
            </a:r>
          </a:p>
        </p:txBody>
      </p:sp>
      <p:sp>
        <p:nvSpPr>
          <p:cNvPr id="7203" name="Rectangle 35"/>
          <p:cNvSpPr>
            <a:spLocks noChangeArrowheads="1"/>
          </p:cNvSpPr>
          <p:nvPr/>
        </p:nvSpPr>
        <p:spPr bwMode="auto">
          <a:xfrm>
            <a:off x="3059113" y="2900363"/>
            <a:ext cx="292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开垦荒地，兴修水利</a:t>
            </a:r>
          </a:p>
        </p:txBody>
      </p:sp>
      <p:sp>
        <p:nvSpPr>
          <p:cNvPr id="7204" name="Rectangle 36"/>
          <p:cNvSpPr>
            <a:spLocks noChangeArrowheads="1"/>
          </p:cNvSpPr>
          <p:nvPr/>
        </p:nvSpPr>
        <p:spPr bwMode="auto">
          <a:xfrm>
            <a:off x="2339975" y="5702300"/>
            <a:ext cx="4248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设发运使，</a:t>
            </a:r>
            <a:r>
              <a:rPr lang="zh-CN" altLang="en-US" sz="2400" b="1">
                <a:solidFill>
                  <a:srgbClr val="0000FF"/>
                </a:solidFill>
                <a:latin typeface="Arial"/>
                <a:ea typeface="华文新魏" pitchFamily="2" charset="-122"/>
              </a:rPr>
              <a:t>“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徙贵就贱，用近易远</a:t>
            </a:r>
            <a:r>
              <a:rPr lang="zh-CN" altLang="en-US" sz="2400" b="1">
                <a:solidFill>
                  <a:srgbClr val="0000FF"/>
                </a:solidFill>
                <a:latin typeface="Arial"/>
                <a:ea typeface="华文新魏" pitchFamily="2" charset="-122"/>
              </a:rPr>
              <a:t>”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采购物资</a:t>
            </a:r>
          </a:p>
        </p:txBody>
      </p:sp>
      <p:sp>
        <p:nvSpPr>
          <p:cNvPr id="7205" name="Rectangle 37"/>
          <p:cNvSpPr>
            <a:spLocks noChangeArrowheads="1"/>
          </p:cNvSpPr>
          <p:nvPr/>
        </p:nvSpPr>
        <p:spPr bwMode="auto">
          <a:xfrm>
            <a:off x="2484438" y="4119563"/>
            <a:ext cx="41036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设市易务，收购滞销物，市场短缺时卖出</a:t>
            </a:r>
          </a:p>
        </p:txBody>
      </p:sp>
      <p:sp>
        <p:nvSpPr>
          <p:cNvPr id="7206" name="Rectangle 38"/>
          <p:cNvSpPr>
            <a:spLocks noChangeArrowheads="1"/>
          </p:cNvSpPr>
          <p:nvPr/>
        </p:nvSpPr>
        <p:spPr bwMode="auto">
          <a:xfrm>
            <a:off x="2411413" y="4911725"/>
            <a:ext cx="41767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   </a:t>
            </a:r>
            <a:r>
              <a:rPr lang="zh-CN" altLang="en-US" sz="24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按土地数量、质量收税，官僚地主不例外</a:t>
            </a:r>
          </a:p>
        </p:txBody>
      </p:sp>
      <p:grpSp>
        <p:nvGrpSpPr>
          <p:cNvPr id="7208" name="Group 40"/>
          <p:cNvGrpSpPr>
            <a:grpSpLocks/>
          </p:cNvGrpSpPr>
          <p:nvPr/>
        </p:nvGrpSpPr>
        <p:grpSpPr bwMode="auto">
          <a:xfrm>
            <a:off x="179388" y="2128838"/>
            <a:ext cx="2303462" cy="4252912"/>
            <a:chOff x="113" y="1341"/>
            <a:chExt cx="1451" cy="2679"/>
          </a:xfrm>
        </p:grpSpPr>
        <p:sp>
          <p:nvSpPr>
            <p:cNvPr id="7209" name="Text Box 41"/>
            <p:cNvSpPr txBox="1">
              <a:spLocks noChangeArrowheads="1"/>
            </p:cNvSpPr>
            <p:nvPr/>
          </p:nvSpPr>
          <p:spPr bwMode="auto">
            <a:xfrm>
              <a:off x="158" y="1341"/>
              <a:ext cx="140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zh-CN" altLang="en-US" sz="3200" b="1">
                  <a:latin typeface="华文新魏" pitchFamily="2" charset="-122"/>
                  <a:ea typeface="华文新魏" pitchFamily="2" charset="-122"/>
                </a:rPr>
                <a:t>青 苗 法</a:t>
              </a:r>
            </a:p>
          </p:txBody>
        </p:sp>
        <p:sp>
          <p:nvSpPr>
            <p:cNvPr id="7210" name="Rectangle 42"/>
            <p:cNvSpPr>
              <a:spLocks noChangeArrowheads="1"/>
            </p:cNvSpPr>
            <p:nvPr/>
          </p:nvSpPr>
          <p:spPr bwMode="auto">
            <a:xfrm>
              <a:off x="158" y="1752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ea typeface="华文新魏" pitchFamily="2" charset="-122"/>
                </a:rPr>
                <a:t>农田水利法</a:t>
              </a:r>
            </a:p>
          </p:txBody>
        </p:sp>
        <p:sp>
          <p:nvSpPr>
            <p:cNvPr id="7211" name="Rectangle 43"/>
            <p:cNvSpPr>
              <a:spLocks noChangeArrowheads="1"/>
            </p:cNvSpPr>
            <p:nvPr/>
          </p:nvSpPr>
          <p:spPr bwMode="auto">
            <a:xfrm>
              <a:off x="328" y="3655"/>
              <a:ext cx="10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华文新魏" pitchFamily="2" charset="-122"/>
                  <a:ea typeface="华文新魏" pitchFamily="2" charset="-122"/>
                </a:rPr>
                <a:t>均 输 法</a:t>
              </a:r>
            </a:p>
          </p:txBody>
        </p:sp>
        <p:sp>
          <p:nvSpPr>
            <p:cNvPr id="7212" name="Rectangle 44"/>
            <p:cNvSpPr>
              <a:spLocks noChangeArrowheads="1"/>
            </p:cNvSpPr>
            <p:nvPr/>
          </p:nvSpPr>
          <p:spPr bwMode="auto">
            <a:xfrm>
              <a:off x="385" y="2657"/>
              <a:ext cx="10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华文新魏" pitchFamily="2" charset="-122"/>
                  <a:ea typeface="华文新魏" pitchFamily="2" charset="-122"/>
                </a:rPr>
                <a:t>市 易 法</a:t>
              </a:r>
            </a:p>
          </p:txBody>
        </p:sp>
        <p:sp>
          <p:nvSpPr>
            <p:cNvPr id="7213" name="Rectangle 45"/>
            <p:cNvSpPr>
              <a:spLocks noChangeArrowheads="1"/>
            </p:cNvSpPr>
            <p:nvPr/>
          </p:nvSpPr>
          <p:spPr bwMode="auto">
            <a:xfrm>
              <a:off x="113" y="3156"/>
              <a:ext cx="13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ea typeface="华文新魏" pitchFamily="2" charset="-122"/>
                </a:rPr>
                <a:t>方田均税法</a:t>
              </a:r>
            </a:p>
          </p:txBody>
        </p:sp>
        <p:sp>
          <p:nvSpPr>
            <p:cNvPr id="7214" name="Rectangle 46"/>
            <p:cNvSpPr>
              <a:spLocks noChangeArrowheads="1"/>
            </p:cNvSpPr>
            <p:nvPr/>
          </p:nvSpPr>
          <p:spPr bwMode="auto">
            <a:xfrm>
              <a:off x="340" y="2203"/>
              <a:ext cx="101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3200" b="1">
                  <a:latin typeface="华文新魏" pitchFamily="2" charset="-122"/>
                  <a:ea typeface="华文新魏" pitchFamily="2" charset="-122"/>
                </a:rPr>
                <a:t>募 役 法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1" grpId="0"/>
      <p:bldP spid="7202" grpId="0"/>
      <p:bldP spid="7203" grpId="0"/>
      <p:bldP spid="7204" grpId="0"/>
      <p:bldP spid="7205" grpId="0"/>
      <p:bldP spid="72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ic_1430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6" t="60370" r="4808" b="5450"/>
          <a:stretch>
            <a:fillRect/>
          </a:stretch>
        </p:blipFill>
        <p:spPr bwMode="auto">
          <a:xfrm>
            <a:off x="250825" y="404813"/>
            <a:ext cx="8569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Group 2"/>
          <p:cNvGraphicFramePr>
            <a:graphicFrameLocks noGrp="1"/>
          </p:cNvGraphicFramePr>
          <p:nvPr/>
        </p:nvGraphicFramePr>
        <p:xfrm>
          <a:off x="179388" y="1090613"/>
          <a:ext cx="8785225" cy="5272090"/>
        </p:xfrm>
        <a:graphic>
          <a:graphicData uri="http://schemas.openxmlformats.org/drawingml/2006/table">
            <a:tbl>
              <a:tblPr/>
              <a:tblGrid>
                <a:gridCol w="2160587"/>
                <a:gridCol w="4537075"/>
                <a:gridCol w="2087563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措    施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              </a:t>
                      </a: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意　　义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作   用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hlinkClick r:id="rId2" action="ppaction://hlinksldjump"/>
                        </a:rPr>
                        <a:t>青 苗 法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                  </a:t>
                      </a: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农田水利法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hlinkClick r:id="rId3" action="ppaction://hlinksldjump"/>
                        </a:rPr>
                        <a:t>募 役 法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  <a:hlinkClick r:id="rId4" action="ppaction://hlinksldjump"/>
                        </a:rPr>
                        <a:t>市 易 法</a:t>
                      </a:r>
                      <a:endParaRPr kumimoji="0" lang="zh-CN" alt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44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方田均税法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华文新魏" pitchFamily="2" charset="-122"/>
                          <a:ea typeface="华文新魏" pitchFamily="2" charset="-122"/>
                        </a:rPr>
                        <a:t>均 输 法</a:t>
                      </a:r>
                    </a:p>
                  </a:txBody>
                  <a:tcPr marL="90000" marR="90000" marT="46800" marB="46800" anchor="ctr" anchorCtr="1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华文新魏" pitchFamily="2" charset="-122"/>
                        <a:ea typeface="华文新魏" pitchFamily="2" charset="-122"/>
                      </a:endParaRP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47" name="Text Box 31"/>
          <p:cNvSpPr txBox="1">
            <a:spLocks noChangeArrowheads="1"/>
          </p:cNvSpPr>
          <p:nvPr/>
        </p:nvSpPr>
        <p:spPr bwMode="auto">
          <a:xfrm>
            <a:off x="2389188" y="1773238"/>
            <a:ext cx="4191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减轻农民负担，保障农业生产；增加政府收入；限制高利贷盘剥；</a:t>
            </a:r>
          </a:p>
        </p:txBody>
      </p:sp>
      <p:sp>
        <p:nvSpPr>
          <p:cNvPr id="9248" name="Text Box 32"/>
          <p:cNvSpPr txBox="1">
            <a:spLocks noChangeArrowheads="1"/>
          </p:cNvSpPr>
          <p:nvPr/>
        </p:nvSpPr>
        <p:spPr bwMode="auto">
          <a:xfrm>
            <a:off x="2312988" y="3213100"/>
            <a:ext cx="46355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增加政府收入；减轻农民差役负担，保证农时和农业劳力；打击地主官僚特权</a:t>
            </a:r>
          </a:p>
        </p:txBody>
      </p:sp>
      <p:sp>
        <p:nvSpPr>
          <p:cNvPr id="9249" name="Text Box 33"/>
          <p:cNvSpPr txBox="1">
            <a:spLocks noChangeArrowheads="1"/>
          </p:cNvSpPr>
          <p:nvPr/>
        </p:nvSpPr>
        <p:spPr bwMode="auto">
          <a:xfrm>
            <a:off x="2389188" y="2511425"/>
            <a:ext cx="4414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改善农业生产环境，促进农业生产；增加政府收入；</a:t>
            </a:r>
          </a:p>
        </p:txBody>
      </p:sp>
      <p:sp>
        <p:nvSpPr>
          <p:cNvPr id="9250" name="Text Box 34"/>
          <p:cNvSpPr txBox="1">
            <a:spLocks noChangeArrowheads="1"/>
          </p:cNvSpPr>
          <p:nvPr/>
        </p:nvSpPr>
        <p:spPr bwMode="auto">
          <a:xfrm>
            <a:off x="2168525" y="5607050"/>
            <a:ext cx="4779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000" b="1">
                <a:solidFill>
                  <a:srgbClr val="0000FF"/>
                </a:solidFill>
                <a:ea typeface="华文新魏" pitchFamily="2" charset="-122"/>
              </a:rPr>
              <a:t> </a:t>
            </a: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节约开支和成本，增加收入，减轻纳税户的负担；限制富商大贾对市场的操纵</a:t>
            </a:r>
            <a:endParaRPr lang="zh-CN" altLang="en-US" sz="2000">
              <a:solidFill>
                <a:srgbClr val="0000FF"/>
              </a:solidFill>
              <a:ea typeface="华文新魏" pitchFamily="2" charset="-122"/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2460625" y="3933825"/>
            <a:ext cx="4343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打击商人垄断，稳定市场，安定生产和生活；增加了政府收入</a:t>
            </a:r>
            <a:endParaRPr lang="zh-CN" altLang="en-US" sz="2000">
              <a:solidFill>
                <a:srgbClr val="0000FF"/>
              </a:solidFill>
              <a:ea typeface="华文新魏" pitchFamily="2" charset="-122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2465388" y="4743450"/>
            <a:ext cx="4267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2000" b="1">
                <a:solidFill>
                  <a:srgbClr val="0000FF"/>
                </a:solidFill>
                <a:ea typeface="华文新魏" pitchFamily="2" charset="-122"/>
              </a:rPr>
              <a:t>在一定程度上抑制了隐瞒和兼并土地的现象，保证了财政收入</a:t>
            </a:r>
            <a:endParaRPr lang="zh-CN" altLang="en-US" sz="2000">
              <a:solidFill>
                <a:srgbClr val="0000FF"/>
              </a:solidFill>
              <a:ea typeface="华文新魏" pitchFamily="2" charset="-122"/>
            </a:endParaRPr>
          </a:p>
        </p:txBody>
      </p:sp>
      <p:sp>
        <p:nvSpPr>
          <p:cNvPr id="9253" name="Text Box 37"/>
          <p:cNvSpPr txBox="1">
            <a:spLocks noChangeArrowheads="1"/>
          </p:cNvSpPr>
          <p:nvPr/>
        </p:nvSpPr>
        <p:spPr bwMode="auto">
          <a:xfrm>
            <a:off x="107950" y="188913"/>
            <a:ext cx="38163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分析与探究</a:t>
            </a:r>
            <a:r>
              <a:rPr lang="en-US" altLang="zh-CN" sz="40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1</a:t>
            </a:r>
          </a:p>
        </p:txBody>
      </p:sp>
      <p:sp>
        <p:nvSpPr>
          <p:cNvPr id="9254" name="Text Box 38"/>
          <p:cNvSpPr txBox="1">
            <a:spLocks noChangeArrowheads="1"/>
          </p:cNvSpPr>
          <p:nvPr/>
        </p:nvSpPr>
        <p:spPr bwMode="auto">
          <a:xfrm>
            <a:off x="6804025" y="2363788"/>
            <a:ext cx="23050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15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itchFamily="2" charset="-122"/>
              </a:rPr>
              <a:t>打击豪强地主</a:t>
            </a:r>
          </a:p>
          <a:p>
            <a:pPr algn="ctr">
              <a:spcBef>
                <a:spcPct val="15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itchFamily="2" charset="-122"/>
              </a:rPr>
              <a:t>减轻人民负担</a:t>
            </a:r>
          </a:p>
          <a:p>
            <a:pPr algn="ctr">
              <a:spcBef>
                <a:spcPct val="15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itchFamily="2" charset="-122"/>
              </a:rPr>
              <a:t>促进生产发展</a:t>
            </a:r>
          </a:p>
          <a:p>
            <a:pPr algn="ctr">
              <a:spcBef>
                <a:spcPct val="15000"/>
              </a:spcBef>
            </a:pPr>
            <a:r>
              <a:rPr lang="zh-CN" altLang="en-US" sz="2400" b="1">
                <a:solidFill>
                  <a:srgbClr val="0000FF"/>
                </a:solidFill>
                <a:ea typeface="黑体" pitchFamily="2" charset="-122"/>
              </a:rPr>
              <a:t>增加财政收入</a:t>
            </a:r>
          </a:p>
          <a:p>
            <a:pPr>
              <a:spcBef>
                <a:spcPct val="15000"/>
              </a:spcBef>
            </a:pPr>
            <a:r>
              <a:rPr lang="zh-CN" altLang="en-US" sz="2400" b="1">
                <a:solidFill>
                  <a:srgbClr val="FF0000"/>
                </a:solidFill>
                <a:ea typeface="黑体" pitchFamily="2" charset="-122"/>
              </a:rPr>
              <a:t>  一定程度上改变了积贫局面</a:t>
            </a:r>
            <a:endParaRPr kumimoji="1" lang="zh-CN" altLang="en-US" sz="2400" b="1">
              <a:latin typeface="Times New Roman" pitchFamily="18" charset="0"/>
              <a:ea typeface="黑体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47" grpId="0"/>
      <p:bldP spid="9248" grpId="0"/>
      <p:bldP spid="9249" grpId="0"/>
      <p:bldP spid="9250" grpId="0"/>
      <p:bldP spid="9251" grpId="0"/>
      <p:bldP spid="9252" grpId="0"/>
      <p:bldP spid="92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07950" y="219075"/>
            <a:ext cx="2879725" cy="762000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4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  </a:t>
            </a:r>
            <a:r>
              <a:rPr kumimoji="1" lang="zh-CN" altLang="en-US" sz="44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强兵之法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23850" y="1341438"/>
            <a:ext cx="8497888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3300"/>
                </a:solidFill>
                <a:ea typeface="华文行楷" pitchFamily="2" charset="-122"/>
              </a:rPr>
              <a:t>探究</a:t>
            </a:r>
            <a:r>
              <a:rPr lang="en-US" altLang="zh-CN" sz="4000" b="1">
                <a:solidFill>
                  <a:srgbClr val="FF3300"/>
                </a:solidFill>
                <a:ea typeface="华文行楷" pitchFamily="2" charset="-122"/>
              </a:rPr>
              <a:t>2</a:t>
            </a:r>
            <a:r>
              <a:rPr lang="zh-CN" altLang="en-US" sz="3200" b="1">
                <a:solidFill>
                  <a:schemeClr val="tx2"/>
                </a:solidFill>
                <a:ea typeface="华文行楷" pitchFamily="2" charset="-122"/>
              </a:rPr>
              <a:t>　王安石为什么要采取</a:t>
            </a:r>
            <a:r>
              <a:rPr kumimoji="1" lang="zh-CN" altLang="en-US" sz="3200" b="1">
                <a:solidFill>
                  <a:schemeClr val="tx2"/>
                </a:solidFill>
                <a:ea typeface="华文行楷" pitchFamily="2" charset="-122"/>
              </a:rPr>
              <a:t>强兵之举？结合教材</a:t>
            </a:r>
            <a:r>
              <a:rPr kumimoji="1" lang="en-US" altLang="zh-CN" sz="3200" b="1">
                <a:solidFill>
                  <a:schemeClr val="tx2"/>
                </a:solidFill>
                <a:ea typeface="华文行楷" pitchFamily="2" charset="-122"/>
              </a:rPr>
              <a:t>P53</a:t>
            </a:r>
            <a:r>
              <a:rPr kumimoji="1" lang="zh-CN" altLang="en-US" sz="3200" b="1">
                <a:solidFill>
                  <a:schemeClr val="tx2"/>
                </a:solidFill>
                <a:ea typeface="华文行楷" pitchFamily="2" charset="-122"/>
              </a:rPr>
              <a:t>学思之窗加以说明。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2843213"/>
            <a:ext cx="83518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问题：</a:t>
            </a:r>
            <a:r>
              <a:rPr lang="zh-CN" altLang="en-US" sz="28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宋朝中期的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华文新魏" pitchFamily="2" charset="-122"/>
              </a:rPr>
              <a:t>“</a:t>
            </a:r>
            <a:r>
              <a:rPr lang="zh-CN" altLang="en-US" sz="28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积弱</a:t>
            </a:r>
            <a:r>
              <a:rPr lang="zh-CN" altLang="en-US" sz="2800" b="1">
                <a:solidFill>
                  <a:srgbClr val="0000FF"/>
                </a:solidFill>
                <a:latin typeface="Arial"/>
                <a:ea typeface="华文新魏" pitchFamily="2" charset="-122"/>
              </a:rPr>
              <a:t>”</a:t>
            </a:r>
            <a:r>
              <a:rPr lang="zh-CN" altLang="en-US" sz="28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 局面，士兵素质低下，战斗力不强。    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50825" y="4076700"/>
            <a:ext cx="849788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华文新魏" pitchFamily="2" charset="-122"/>
                <a:ea typeface="华文新魏" pitchFamily="2" charset="-122"/>
              </a:rPr>
              <a:t>原因：</a:t>
            </a:r>
            <a:r>
              <a:rPr lang="zh-CN" altLang="en-US" sz="2800" b="1">
                <a:solidFill>
                  <a:srgbClr val="0000FF"/>
                </a:solidFill>
                <a:latin typeface="华文新魏" pitchFamily="2" charset="-122"/>
                <a:ea typeface="华文新魏" pitchFamily="2" charset="-122"/>
              </a:rPr>
              <a:t>北宋政府奉行养兵政策，士兵多但良莠不齐；集中军权、更戍法直接削弱了军队战斗力。将不识兵、兵无常将、将帅指挥受制太多，其积极性得不到充分发挥。士兵经常换防，缺乏训练，素质低下。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44463" y="981075"/>
            <a:ext cx="82438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2800" b="1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   </a:t>
            </a:r>
            <a:r>
              <a:rPr kumimoji="1" lang="zh-CN" altLang="en-US" sz="2800" b="1">
                <a:solidFill>
                  <a:srgbClr val="FF3300"/>
                </a:solidFill>
                <a:latin typeface="华文行楷" pitchFamily="2" charset="-122"/>
                <a:ea typeface="华文行楷" pitchFamily="2" charset="-122"/>
              </a:rPr>
              <a:t>目的：</a:t>
            </a:r>
            <a:r>
              <a:rPr kumimoji="1" lang="zh-CN" altLang="en-US" sz="2800" b="1">
                <a:solidFill>
                  <a:srgbClr val="0000FF"/>
                </a:solidFill>
                <a:latin typeface="Times New Roman" pitchFamily="18" charset="0"/>
                <a:ea typeface="华文新魏" pitchFamily="2" charset="-122"/>
              </a:rPr>
              <a:t> 整顿军队，克服积弱局面，巩固封建统治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228600" y="1628775"/>
          <a:ext cx="8785225" cy="4883151"/>
        </p:xfrm>
        <a:graphic>
          <a:graphicData uri="http://schemas.openxmlformats.org/drawingml/2006/table">
            <a:tbl>
              <a:tblPr/>
              <a:tblGrid>
                <a:gridCol w="1981200"/>
                <a:gridCol w="4572000"/>
                <a:gridCol w="2232025"/>
              </a:tblGrid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措    施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内      容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作    用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保  甲  法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组织农户习武，轮差巡查，维护地方治安。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zh-CN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华文新魏" pitchFamily="2" charset="-122"/>
                      </a:endParaRPr>
                    </a:p>
                  </a:txBody>
                  <a:tcPr marL="90000" marR="90000" marT="46800" marB="46800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保  马  法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百姓自愿申请替官府养马，养马户可减免部分赋税。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将  兵  法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选派有经验的军官专门负责各地区军队的军事训练。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黑体" pitchFamily="2" charset="-122"/>
                        </a:rPr>
                        <a:t>设军器监</a:t>
                      </a:r>
                    </a:p>
                  </a:txBody>
                  <a:tcPr marL="90000" marR="90000" marT="46800" marB="46800" anchor="ctr" anchorCtr="1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华文新魏" pitchFamily="2" charset="-122"/>
                        </a:rPr>
                        <a:t>监督制造兵器，严格管理，提高武器质量。</a:t>
                      </a:r>
                    </a:p>
                  </a:txBody>
                  <a:tcPr marL="90000" marR="90000" marT="46800" marB="4680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" y="106363"/>
            <a:ext cx="2438400" cy="579437"/>
          </a:xfrm>
          <a:prstGeom prst="rect">
            <a:avLst/>
          </a:prstGeom>
          <a:solidFill>
            <a:srgbClr val="33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en-US" altLang="zh-CN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  </a:t>
            </a:r>
            <a:r>
              <a:rPr kumimoji="1" lang="zh-CN" altLang="en-US" sz="3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黑体" pitchFamily="2" charset="-122"/>
              </a:rPr>
              <a:t>强兵之法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858000" y="2565400"/>
            <a:ext cx="20351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ea typeface="黑体" pitchFamily="2" charset="-122"/>
              </a:rPr>
              <a:t>节省了军费开支，提高了宋军的战斗力，避免了地方的不安定因素，减少官府负担。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91" grpId="0"/>
    </p:bldLst>
  </p:timing>
</p:sld>
</file>

<file path=ppt/theme/theme1.xml><?xml version="1.0" encoding="utf-8"?>
<a:theme xmlns:a="http://schemas.openxmlformats.org/drawingml/2006/main" name="B">
  <a:themeElements>
    <a:clrScheme name="B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</Template>
  <TotalTime>5</TotalTime>
  <Words>2265</Words>
  <Application>Microsoft Office PowerPoint</Application>
  <PresentationFormat>全屏显示(4:3)</PresentationFormat>
  <Paragraphs>170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华文新魏</vt:lpstr>
      <vt:lpstr>Times New Roman</vt:lpstr>
      <vt:lpstr>黑体</vt:lpstr>
      <vt:lpstr>华文中宋</vt:lpstr>
      <vt:lpstr>华文隶书</vt:lpstr>
      <vt:lpstr>华文行楷</vt:lpstr>
      <vt:lpstr>B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巩固练习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中学教考网</dc:creator>
  <cp:lastModifiedBy>微软用户</cp:lastModifiedBy>
  <cp:revision>5</cp:revision>
  <dcterms:created xsi:type="dcterms:W3CDTF">2012-06-11T06:47:13Z</dcterms:created>
  <dcterms:modified xsi:type="dcterms:W3CDTF">2014-09-02T10:47:16Z</dcterms:modified>
</cp:coreProperties>
</file>