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4" r:id="rId7"/>
    <p:sldId id="266" r:id="rId8"/>
    <p:sldId id="267" r:id="rId9"/>
    <p:sldId id="268" r:id="rId10"/>
    <p:sldId id="269" r:id="rId11"/>
    <p:sldId id="270" r:id="rId12"/>
    <p:sldId id="271" r:id="rId13"/>
    <p:sldId id="272" r:id="rId14"/>
    <p:sldId id="273" r:id="rId15"/>
    <p:sldId id="274" r:id="rId16"/>
    <p:sldId id="276"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398" r:id="rId34"/>
    <p:sldId id="297" r:id="rId35"/>
    <p:sldId id="298" r:id="rId36"/>
    <p:sldId id="299" r:id="rId37"/>
    <p:sldId id="300" r:id="rId38"/>
    <p:sldId id="301" r:id="rId39"/>
    <p:sldId id="302" r:id="rId40"/>
    <p:sldId id="400" r:id="rId41"/>
    <p:sldId id="401" r:id="rId42"/>
    <p:sldId id="303" r:id="rId43"/>
    <p:sldId id="399" r:id="rId44"/>
    <p:sldId id="304" r:id="rId45"/>
    <p:sldId id="305" r:id="rId46"/>
    <p:sldId id="306" r:id="rId47"/>
    <p:sldId id="307" r:id="rId48"/>
    <p:sldId id="308" r:id="rId49"/>
    <p:sldId id="309" r:id="rId50"/>
    <p:sldId id="310" r:id="rId51"/>
    <p:sldId id="384" r:id="rId52"/>
    <p:sldId id="385" r:id="rId53"/>
    <p:sldId id="311" r:id="rId54"/>
    <p:sldId id="312" r:id="rId55"/>
    <p:sldId id="315" r:id="rId56"/>
    <p:sldId id="316" r:id="rId57"/>
    <p:sldId id="317" r:id="rId58"/>
    <p:sldId id="318" r:id="rId59"/>
    <p:sldId id="319" r:id="rId60"/>
    <p:sldId id="402" r:id="rId61"/>
    <p:sldId id="332" r:id="rId62"/>
    <p:sldId id="333" r:id="rId63"/>
    <p:sldId id="334" r:id="rId64"/>
    <p:sldId id="335" r:id="rId65"/>
    <p:sldId id="336" r:id="rId66"/>
    <p:sldId id="337" r:id="rId67"/>
    <p:sldId id="338" r:id="rId68"/>
    <p:sldId id="339" r:id="rId69"/>
    <p:sldId id="340" r:id="rId70"/>
    <p:sldId id="341" r:id="rId71"/>
    <p:sldId id="342" r:id="rId72"/>
    <p:sldId id="343" r:id="rId73"/>
    <p:sldId id="403" r:id="rId74"/>
    <p:sldId id="386" r:id="rId75"/>
    <p:sldId id="387" r:id="rId76"/>
    <p:sldId id="388" r:id="rId77"/>
    <p:sldId id="389" r:id="rId78"/>
    <p:sldId id="390" r:id="rId79"/>
    <p:sldId id="391" r:id="rId80"/>
    <p:sldId id="392" r:id="rId81"/>
    <p:sldId id="393" r:id="rId82"/>
    <p:sldId id="394" r:id="rId83"/>
    <p:sldId id="395" r:id="rId84"/>
    <p:sldId id="396" r:id="rId85"/>
    <p:sldId id="397" r:id="rId86"/>
    <p:sldId id="376" r:id="rId87"/>
    <p:sldId id="377" r:id="rId88"/>
    <p:sldId id="378" r:id="rId89"/>
    <p:sldId id="379" r:id="rId90"/>
    <p:sldId id="380" r:id="rId91"/>
    <p:sldId id="381" r:id="rId92"/>
    <p:sldId id="382" r:id="rId93"/>
    <p:sldId id="383" r:id="rId94"/>
    <p:sldId id="345" r:id="rId95"/>
    <p:sldId id="346"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6" r:id="rId114"/>
    <p:sldId id="367" r:id="rId115"/>
    <p:sldId id="368" r:id="rId116"/>
    <p:sldId id="369" r:id="rId117"/>
    <p:sldId id="370" r:id="rId118"/>
    <p:sldId id="371" r:id="rId119"/>
    <p:sldId id="372" r:id="rId120"/>
    <p:sldId id="373" r:id="rId121"/>
    <p:sldId id="374" r:id="rId122"/>
    <p:sldId id="375" r:id="rId1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204412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3481143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157021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31808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1793171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219879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229399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422539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33494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344197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0AA6724-C5F2-41A6-BCDC-68ECE6D1461D}" type="datetimeFigureOut">
              <a:rPr lang="zh-CN" altLang="en-US" smtClean="0"/>
              <a:t>2016/12/19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356680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A6724-C5F2-41A6-BCDC-68ECE6D1461D}" type="datetimeFigureOut">
              <a:rPr lang="zh-CN" altLang="en-US" smtClean="0"/>
              <a:t>2016/12/19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3DA4C-EC06-435C-BD2F-23FB1A2B811A}" type="slidenum">
              <a:rPr lang="zh-CN" altLang="en-US" smtClean="0"/>
              <a:t>‹#›</a:t>
            </a:fld>
            <a:endParaRPr lang="zh-CN" altLang="en-US"/>
          </a:p>
        </p:txBody>
      </p:sp>
    </p:spTree>
    <p:extLst>
      <p:ext uri="{BB962C8B-B14F-4D97-AF65-F5344CB8AC3E}">
        <p14:creationId xmlns:p14="http://schemas.microsoft.com/office/powerpoint/2010/main" val="2474488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smtClean="0"/>
              <a:t>《框架结构下重点考点解析（选修一、四）</a:t>
            </a:r>
            <a:endParaRPr lang="zh-CN" altLang="en-US"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72746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zh-CN" dirty="0" smtClean="0"/>
              <a:t>改革的过程</a:t>
            </a:r>
            <a:endParaRPr lang="zh-CN" altLang="en-US" dirty="0"/>
          </a:p>
        </p:txBody>
      </p:sp>
      <p:sp>
        <p:nvSpPr>
          <p:cNvPr id="3" name="内容占位符 2"/>
          <p:cNvSpPr>
            <a:spLocks noGrp="1"/>
          </p:cNvSpPr>
          <p:nvPr>
            <p:ph idx="1"/>
          </p:nvPr>
        </p:nvSpPr>
        <p:spPr/>
        <p:txBody>
          <a:bodyPr/>
          <a:lstStyle/>
          <a:p>
            <a:r>
              <a:rPr lang="zh-CN" altLang="zh-CN" b="1" dirty="0" smtClean="0">
                <a:solidFill>
                  <a:schemeClr val="bg2"/>
                </a:solidFill>
              </a:rPr>
              <a:t>不</a:t>
            </a:r>
            <a:r>
              <a:rPr lang="zh-CN" altLang="zh-CN" b="1" dirty="0">
                <a:solidFill>
                  <a:schemeClr val="bg2"/>
                </a:solidFill>
              </a:rPr>
              <a:t>否定过去则改革无从开始，彻底否定过去则社会进入巨大的不确定状态，其结果必定是每人追求短暂的利益，社会动荡，生产下降，所以改革的根本性难题是如何在否定过去和保持连续性之间维持平衡。</a:t>
            </a:r>
          </a:p>
          <a:p>
            <a:endParaRPr lang="zh-CN" altLang="en-US" b="1" dirty="0">
              <a:solidFill>
                <a:schemeClr val="bg2"/>
              </a:solidFill>
            </a:endParaRPr>
          </a:p>
        </p:txBody>
      </p:sp>
    </p:spTree>
    <p:extLst>
      <p:ext uri="{BB962C8B-B14F-4D97-AF65-F5344CB8AC3E}">
        <p14:creationId xmlns:p14="http://schemas.microsoft.com/office/powerpoint/2010/main" val="86952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2</a:t>
            </a:r>
            <a:r>
              <a:rPr lang="zh-CN" altLang="zh-CN" b="1" dirty="0"/>
              <a:t>．东西方的</a:t>
            </a:r>
            <a:r>
              <a:rPr lang="zh-CN" altLang="zh-CN" b="1" dirty="0" smtClean="0"/>
              <a:t>先哲</a:t>
            </a:r>
            <a:endParaRPr lang="zh-CN" altLang="en-US" dirty="0"/>
          </a:p>
        </p:txBody>
      </p:sp>
      <p:sp>
        <p:nvSpPr>
          <p:cNvPr id="3" name="内容占位符 2"/>
          <p:cNvSpPr>
            <a:spLocks noGrp="1"/>
          </p:cNvSpPr>
          <p:nvPr>
            <p:ph idx="1"/>
          </p:nvPr>
        </p:nvSpPr>
        <p:spPr/>
        <p:txBody>
          <a:bodyPr>
            <a:normAutofit lnSpcReduction="10000"/>
          </a:bodyPr>
          <a:lstStyle/>
          <a:p>
            <a:r>
              <a:rPr lang="zh-CN" altLang="zh-CN" b="1" dirty="0" smtClean="0">
                <a:solidFill>
                  <a:schemeClr val="bg2"/>
                </a:solidFill>
              </a:rPr>
              <a:t>（</a:t>
            </a:r>
            <a:r>
              <a:rPr lang="en-US" altLang="zh-CN" b="1" dirty="0">
                <a:solidFill>
                  <a:schemeClr val="bg2"/>
                </a:solidFill>
              </a:rPr>
              <a:t>1</a:t>
            </a:r>
            <a:r>
              <a:rPr lang="zh-CN" altLang="zh-CN" b="1" dirty="0">
                <a:solidFill>
                  <a:schemeClr val="bg2"/>
                </a:solidFill>
              </a:rPr>
              <a:t>）孔子生平</a:t>
            </a:r>
            <a:r>
              <a:rPr lang="en-US" altLang="zh-CN" b="1" dirty="0">
                <a:solidFill>
                  <a:schemeClr val="bg2"/>
                </a:solidFill>
              </a:rPr>
              <a:t>  </a:t>
            </a:r>
            <a:r>
              <a:rPr lang="zh-CN" altLang="zh-CN" b="1" dirty="0">
                <a:solidFill>
                  <a:schemeClr val="bg2"/>
                </a:solidFill>
              </a:rPr>
              <a:t>孔子创立的儒家学说及其基本思想和政治主张</a:t>
            </a:r>
            <a:r>
              <a:rPr lang="en-US" altLang="zh-CN" b="1" dirty="0">
                <a:solidFill>
                  <a:schemeClr val="bg2"/>
                </a:solidFill>
              </a:rPr>
              <a:t>  </a:t>
            </a:r>
            <a:r>
              <a:rPr lang="zh-CN" altLang="zh-CN" b="1" dirty="0">
                <a:solidFill>
                  <a:schemeClr val="bg2"/>
                </a:solidFill>
              </a:rPr>
              <a:t>孔子在中国以及世界思想史上的地位和影响</a:t>
            </a:r>
          </a:p>
          <a:p>
            <a:r>
              <a:rPr lang="zh-CN" altLang="zh-CN" b="1" dirty="0">
                <a:solidFill>
                  <a:schemeClr val="bg2"/>
                </a:solidFill>
              </a:rPr>
              <a:t>（</a:t>
            </a:r>
            <a:r>
              <a:rPr lang="en-US" altLang="zh-CN" b="1" dirty="0">
                <a:solidFill>
                  <a:schemeClr val="bg2"/>
                </a:solidFill>
              </a:rPr>
              <a:t>2</a:t>
            </a:r>
            <a:r>
              <a:rPr lang="zh-CN" altLang="zh-CN" b="1" dirty="0">
                <a:solidFill>
                  <a:schemeClr val="bg2"/>
                </a:solidFill>
              </a:rPr>
              <a:t>）柏拉图的生平</a:t>
            </a:r>
            <a:r>
              <a:rPr lang="en-US" altLang="zh-CN" b="1" dirty="0">
                <a:solidFill>
                  <a:schemeClr val="bg2"/>
                </a:solidFill>
              </a:rPr>
              <a:t>  </a:t>
            </a:r>
            <a:r>
              <a:rPr lang="zh-CN" altLang="zh-CN" b="1" dirty="0">
                <a:solidFill>
                  <a:schemeClr val="bg2"/>
                </a:solidFill>
              </a:rPr>
              <a:t>《理想国》</a:t>
            </a:r>
            <a:r>
              <a:rPr lang="en-US" altLang="zh-CN" b="1" dirty="0">
                <a:solidFill>
                  <a:schemeClr val="bg2"/>
                </a:solidFill>
              </a:rPr>
              <a:t>  </a:t>
            </a:r>
            <a:endParaRPr lang="en-US" altLang="zh-CN" b="1" dirty="0" smtClean="0">
              <a:solidFill>
                <a:schemeClr val="bg2"/>
              </a:solidFill>
            </a:endParaRPr>
          </a:p>
          <a:p>
            <a:r>
              <a:rPr lang="zh-CN" altLang="en-US" b="1" dirty="0" smtClean="0">
                <a:solidFill>
                  <a:schemeClr val="bg2"/>
                </a:solidFill>
              </a:rPr>
              <a:t>（</a:t>
            </a:r>
            <a:r>
              <a:rPr lang="en-US" altLang="zh-CN" b="1" dirty="0">
                <a:solidFill>
                  <a:schemeClr val="bg2"/>
                </a:solidFill>
              </a:rPr>
              <a:t>3</a:t>
            </a:r>
            <a:r>
              <a:rPr lang="zh-CN" altLang="en-US" b="1" dirty="0" smtClean="0">
                <a:solidFill>
                  <a:schemeClr val="bg2"/>
                </a:solidFill>
              </a:rPr>
              <a:t>）</a:t>
            </a:r>
            <a:r>
              <a:rPr lang="zh-CN" altLang="zh-CN" b="1" dirty="0" smtClean="0">
                <a:solidFill>
                  <a:schemeClr val="bg2"/>
                </a:solidFill>
              </a:rPr>
              <a:t>亚里士多德</a:t>
            </a:r>
            <a:r>
              <a:rPr lang="zh-CN" altLang="zh-CN" b="1" dirty="0">
                <a:solidFill>
                  <a:schemeClr val="bg2"/>
                </a:solidFill>
              </a:rPr>
              <a:t>的生平</a:t>
            </a:r>
            <a:r>
              <a:rPr lang="en-US" altLang="zh-CN" b="1" dirty="0">
                <a:solidFill>
                  <a:schemeClr val="bg2"/>
                </a:solidFill>
              </a:rPr>
              <a:t>   </a:t>
            </a:r>
            <a:r>
              <a:rPr lang="zh-CN" altLang="zh-CN" b="1" dirty="0">
                <a:solidFill>
                  <a:schemeClr val="bg2"/>
                </a:solidFill>
              </a:rPr>
              <a:t>亚里士多德的主要哲学思想与政治</a:t>
            </a:r>
            <a:r>
              <a:rPr lang="zh-CN" altLang="zh-CN" b="1" dirty="0" smtClean="0">
                <a:solidFill>
                  <a:schemeClr val="bg2"/>
                </a:solidFill>
              </a:rPr>
              <a:t>主张</a:t>
            </a:r>
            <a:endParaRPr lang="en-US" altLang="zh-CN" b="1" dirty="0" smtClean="0">
              <a:solidFill>
                <a:schemeClr val="bg2"/>
              </a:solidFill>
            </a:endParaRPr>
          </a:p>
          <a:p>
            <a:r>
              <a:rPr lang="zh-CN" altLang="zh-CN" b="1" dirty="0"/>
              <a:t>感知和认识人类文明在</a:t>
            </a:r>
            <a:r>
              <a:rPr lang="zh-CN" altLang="zh-CN" b="1" dirty="0" smtClean="0"/>
              <a:t>生成</a:t>
            </a:r>
            <a:r>
              <a:rPr lang="zh-CN" altLang="zh-CN" b="1" dirty="0"/>
              <a:t>过程中的多元性，培养学生为了追求真理而不懈探索的精神</a:t>
            </a:r>
          </a:p>
          <a:p>
            <a:endParaRPr lang="zh-CN" altLang="en-US" b="1" dirty="0">
              <a:solidFill>
                <a:schemeClr val="bg2"/>
              </a:solidFill>
            </a:endParaRPr>
          </a:p>
        </p:txBody>
      </p:sp>
    </p:spTree>
    <p:extLst>
      <p:ext uri="{BB962C8B-B14F-4D97-AF65-F5344CB8AC3E}">
        <p14:creationId xmlns:p14="http://schemas.microsoft.com/office/powerpoint/2010/main" val="163807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t>3</a:t>
            </a:r>
            <a:r>
              <a:rPr lang="zh-CN" altLang="zh-CN" sz="3600" b="1" dirty="0" smtClean="0"/>
              <a:t>．</a:t>
            </a:r>
            <a:r>
              <a:rPr lang="zh-CN" altLang="zh-CN" sz="3600" b="1" dirty="0"/>
              <a:t>欧美资产阶级革命时代的杰出</a:t>
            </a:r>
            <a:r>
              <a:rPr lang="zh-CN" altLang="zh-CN" sz="3600" b="1" dirty="0" smtClean="0"/>
              <a:t>人物</a:t>
            </a:r>
            <a:endParaRPr lang="zh-CN" altLang="en-US" sz="3600" dirty="0"/>
          </a:p>
        </p:txBody>
      </p:sp>
      <p:sp>
        <p:nvSpPr>
          <p:cNvPr id="3" name="内容占位符 2"/>
          <p:cNvSpPr>
            <a:spLocks noGrp="1"/>
          </p:cNvSpPr>
          <p:nvPr>
            <p:ph idx="1"/>
          </p:nvPr>
        </p:nvSpPr>
        <p:spPr>
          <a:xfrm>
            <a:off x="467544" y="1556792"/>
            <a:ext cx="8229600" cy="4525963"/>
          </a:xfrm>
        </p:spPr>
        <p:txBody>
          <a:bodyPr>
            <a:normAutofit/>
          </a:bodyPr>
          <a:lstStyle/>
          <a:p>
            <a:r>
              <a:rPr lang="zh-CN" altLang="zh-CN" b="1" dirty="0" smtClean="0">
                <a:solidFill>
                  <a:schemeClr val="bg2"/>
                </a:solidFill>
              </a:rPr>
              <a:t>（</a:t>
            </a:r>
            <a:r>
              <a:rPr lang="en-US" altLang="zh-CN" b="1" dirty="0" smtClean="0">
                <a:solidFill>
                  <a:schemeClr val="bg2"/>
                </a:solidFill>
              </a:rPr>
              <a:t>1</a:t>
            </a:r>
            <a:r>
              <a:rPr lang="zh-CN" altLang="zh-CN" b="1" dirty="0" smtClean="0">
                <a:solidFill>
                  <a:schemeClr val="bg2"/>
                </a:solidFill>
              </a:rPr>
              <a:t>）</a:t>
            </a:r>
            <a:r>
              <a:rPr lang="zh-CN" altLang="zh-CN" b="1" dirty="0">
                <a:solidFill>
                  <a:schemeClr val="bg2"/>
                </a:solidFill>
              </a:rPr>
              <a:t>华盛顿参加第一届大陆会议</a:t>
            </a:r>
            <a:r>
              <a:rPr lang="en-US" altLang="zh-CN" b="1" dirty="0">
                <a:solidFill>
                  <a:schemeClr val="bg2"/>
                </a:solidFill>
              </a:rPr>
              <a:t>   </a:t>
            </a:r>
            <a:r>
              <a:rPr lang="zh-CN" altLang="zh-CN" b="1" dirty="0">
                <a:solidFill>
                  <a:schemeClr val="bg2"/>
                </a:solidFill>
              </a:rPr>
              <a:t>出任大陆军总司令</a:t>
            </a:r>
            <a:r>
              <a:rPr lang="en-US" altLang="zh-CN" b="1" dirty="0">
                <a:solidFill>
                  <a:schemeClr val="bg2"/>
                </a:solidFill>
              </a:rPr>
              <a:t>  </a:t>
            </a:r>
            <a:r>
              <a:rPr lang="zh-CN" altLang="zh-CN" b="1" dirty="0">
                <a:solidFill>
                  <a:schemeClr val="bg2"/>
                </a:solidFill>
              </a:rPr>
              <a:t>北美独立战争的胜利</a:t>
            </a:r>
            <a:r>
              <a:rPr lang="en-US" altLang="zh-CN" b="1" dirty="0">
                <a:solidFill>
                  <a:schemeClr val="bg2"/>
                </a:solidFill>
              </a:rPr>
              <a:t>  </a:t>
            </a:r>
            <a:r>
              <a:rPr lang="zh-CN" altLang="zh-CN" b="1" dirty="0">
                <a:solidFill>
                  <a:schemeClr val="bg2"/>
                </a:solidFill>
              </a:rPr>
              <a:t>辞去大陆军总司令职</a:t>
            </a:r>
            <a:r>
              <a:rPr lang="en-US" altLang="zh-CN" b="1" dirty="0">
                <a:solidFill>
                  <a:schemeClr val="bg2"/>
                </a:solidFill>
              </a:rPr>
              <a:t>   </a:t>
            </a:r>
            <a:r>
              <a:rPr lang="zh-CN" altLang="zh-CN" b="1" dirty="0">
                <a:solidFill>
                  <a:schemeClr val="bg2"/>
                </a:solidFill>
              </a:rPr>
              <a:t>担任第一、第二任美国总统</a:t>
            </a:r>
            <a:r>
              <a:rPr lang="en-US" altLang="zh-CN" b="1" dirty="0">
                <a:solidFill>
                  <a:schemeClr val="bg2"/>
                </a:solidFill>
              </a:rPr>
              <a:t>   </a:t>
            </a:r>
            <a:r>
              <a:rPr lang="zh-CN" altLang="zh-CN" b="1" dirty="0">
                <a:solidFill>
                  <a:schemeClr val="bg2"/>
                </a:solidFill>
              </a:rPr>
              <a:t>华盛顿的历史贡献</a:t>
            </a:r>
          </a:p>
          <a:p>
            <a:r>
              <a:rPr lang="zh-CN" altLang="zh-CN" b="1" dirty="0" smtClean="0">
                <a:solidFill>
                  <a:schemeClr val="bg2"/>
                </a:solidFill>
              </a:rPr>
              <a:t>（</a:t>
            </a:r>
            <a:r>
              <a:rPr lang="en-US" altLang="zh-CN" b="1" dirty="0" smtClean="0">
                <a:solidFill>
                  <a:schemeClr val="bg2"/>
                </a:solidFill>
              </a:rPr>
              <a:t>2</a:t>
            </a:r>
            <a:r>
              <a:rPr lang="zh-CN" altLang="zh-CN" b="1" dirty="0" smtClean="0">
                <a:solidFill>
                  <a:schemeClr val="bg2"/>
                </a:solidFill>
              </a:rPr>
              <a:t>）</a:t>
            </a:r>
            <a:r>
              <a:rPr lang="zh-CN" altLang="zh-CN" b="1" dirty="0">
                <a:solidFill>
                  <a:schemeClr val="bg2"/>
                </a:solidFill>
              </a:rPr>
              <a:t>拿破仑与土伦战役</a:t>
            </a:r>
            <a:r>
              <a:rPr lang="en-US" altLang="zh-CN" b="1" dirty="0">
                <a:solidFill>
                  <a:schemeClr val="bg2"/>
                </a:solidFill>
              </a:rPr>
              <a:t>  </a:t>
            </a:r>
            <a:r>
              <a:rPr lang="zh-CN" altLang="zh-CN" b="1" dirty="0">
                <a:solidFill>
                  <a:schemeClr val="bg2"/>
                </a:solidFill>
              </a:rPr>
              <a:t>粉碎王党叛乱</a:t>
            </a:r>
            <a:r>
              <a:rPr lang="en-US" altLang="zh-CN" b="1" dirty="0">
                <a:solidFill>
                  <a:schemeClr val="bg2"/>
                </a:solidFill>
              </a:rPr>
              <a:t>    </a:t>
            </a:r>
            <a:r>
              <a:rPr lang="zh-CN" altLang="zh-CN" b="1" dirty="0">
                <a:solidFill>
                  <a:schemeClr val="bg2"/>
                </a:solidFill>
              </a:rPr>
              <a:t>雾月政变</a:t>
            </a:r>
            <a:r>
              <a:rPr lang="en-US" altLang="zh-CN" b="1" dirty="0">
                <a:solidFill>
                  <a:schemeClr val="bg2"/>
                </a:solidFill>
              </a:rPr>
              <a:t>  </a:t>
            </a:r>
            <a:r>
              <a:rPr lang="zh-CN" altLang="zh-CN" b="1" dirty="0">
                <a:solidFill>
                  <a:schemeClr val="bg2"/>
                </a:solidFill>
              </a:rPr>
              <a:t>法兰西第一帝国</a:t>
            </a:r>
            <a:r>
              <a:rPr lang="en-US" altLang="zh-CN" b="1" dirty="0">
                <a:solidFill>
                  <a:schemeClr val="bg2"/>
                </a:solidFill>
              </a:rPr>
              <a:t>  </a:t>
            </a:r>
            <a:r>
              <a:rPr lang="zh-CN" altLang="zh-CN" b="1" dirty="0">
                <a:solidFill>
                  <a:schemeClr val="bg2"/>
                </a:solidFill>
              </a:rPr>
              <a:t>《拿破仑法典》</a:t>
            </a:r>
            <a:r>
              <a:rPr lang="en-US" altLang="zh-CN" b="1" dirty="0">
                <a:solidFill>
                  <a:schemeClr val="bg2"/>
                </a:solidFill>
              </a:rPr>
              <a:t>  </a:t>
            </a:r>
            <a:r>
              <a:rPr lang="zh-CN" altLang="zh-CN" b="1" dirty="0">
                <a:solidFill>
                  <a:schemeClr val="bg2"/>
                </a:solidFill>
              </a:rPr>
              <a:t>拿破仑的主要内外政策</a:t>
            </a:r>
            <a:r>
              <a:rPr lang="en-US" altLang="zh-CN" b="1" dirty="0">
                <a:solidFill>
                  <a:schemeClr val="bg2"/>
                </a:solidFill>
              </a:rPr>
              <a:t>  </a:t>
            </a:r>
            <a:r>
              <a:rPr lang="zh-CN" altLang="zh-CN" b="1" dirty="0">
                <a:solidFill>
                  <a:schemeClr val="bg2"/>
                </a:solidFill>
              </a:rPr>
              <a:t>对外战争的胜利与失败</a:t>
            </a:r>
            <a:r>
              <a:rPr lang="en-US" altLang="zh-CN" b="1" dirty="0">
                <a:solidFill>
                  <a:schemeClr val="bg2"/>
                </a:solidFill>
              </a:rPr>
              <a:t>  </a:t>
            </a:r>
            <a:r>
              <a:rPr lang="zh-CN" altLang="zh-CN" b="1" dirty="0">
                <a:solidFill>
                  <a:schemeClr val="bg2"/>
                </a:solidFill>
              </a:rPr>
              <a:t>拿破仑对欧洲资产阶级革命的影响</a:t>
            </a:r>
          </a:p>
          <a:p>
            <a:endParaRPr lang="zh-CN" altLang="en-US" b="1" dirty="0">
              <a:solidFill>
                <a:schemeClr val="bg2"/>
              </a:solidFill>
            </a:endParaRPr>
          </a:p>
        </p:txBody>
      </p:sp>
    </p:spTree>
    <p:extLst>
      <p:ext uri="{BB962C8B-B14F-4D97-AF65-F5344CB8AC3E}">
        <p14:creationId xmlns:p14="http://schemas.microsoft.com/office/powerpoint/2010/main" val="394609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资产阶级革命时代</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马克思在</a:t>
            </a:r>
            <a:r>
              <a:rPr lang="en-US" altLang="zh-CN" b="1" dirty="0">
                <a:solidFill>
                  <a:schemeClr val="bg2"/>
                </a:solidFill>
              </a:rPr>
              <a:t>《</a:t>
            </a:r>
            <a:r>
              <a:rPr lang="zh-CN" altLang="en-US" b="1" dirty="0">
                <a:solidFill>
                  <a:schemeClr val="bg2"/>
                </a:solidFill>
              </a:rPr>
              <a:t>资产阶级和反革命</a:t>
            </a:r>
            <a:r>
              <a:rPr lang="en-US" altLang="zh-CN" b="1" dirty="0" smtClean="0">
                <a:solidFill>
                  <a:schemeClr val="bg2"/>
                </a:solidFill>
              </a:rPr>
              <a:t>》</a:t>
            </a:r>
            <a:r>
              <a:rPr lang="zh-CN" altLang="en-US" b="1" dirty="0" smtClean="0">
                <a:solidFill>
                  <a:schemeClr val="bg2"/>
                </a:solidFill>
              </a:rPr>
              <a:t>说</a:t>
            </a:r>
            <a:r>
              <a:rPr lang="zh-CN" altLang="en-US" b="1" dirty="0">
                <a:solidFill>
                  <a:schemeClr val="bg2"/>
                </a:solidFill>
              </a:rPr>
              <a:t>：“</a:t>
            </a:r>
            <a:r>
              <a:rPr lang="en-US" altLang="zh-CN" b="1" dirty="0">
                <a:solidFill>
                  <a:schemeClr val="bg2"/>
                </a:solidFill>
              </a:rPr>
              <a:t>1640</a:t>
            </a:r>
            <a:r>
              <a:rPr lang="zh-CN" altLang="en-US" b="1" dirty="0">
                <a:solidFill>
                  <a:schemeClr val="bg2"/>
                </a:solidFill>
              </a:rPr>
              <a:t>年的革命和</a:t>
            </a:r>
            <a:r>
              <a:rPr lang="en-US" altLang="zh-CN" b="1" dirty="0">
                <a:solidFill>
                  <a:schemeClr val="bg2"/>
                </a:solidFill>
              </a:rPr>
              <a:t>1789</a:t>
            </a:r>
            <a:r>
              <a:rPr lang="zh-CN" altLang="en-US" b="1" dirty="0">
                <a:solidFill>
                  <a:schemeClr val="bg2"/>
                </a:solidFill>
              </a:rPr>
              <a:t>年的革命，这是欧洲范围的革命。它们不是社会中某一阶段对旧政治制度的胜利，它们宣告了欧洲新社会的政治制度。”</a:t>
            </a:r>
          </a:p>
          <a:p>
            <a:endParaRPr lang="zh-CN" altLang="en-US" b="1" dirty="0">
              <a:solidFill>
                <a:schemeClr val="bg2"/>
              </a:solidFill>
            </a:endParaRPr>
          </a:p>
        </p:txBody>
      </p:sp>
    </p:spTree>
    <p:extLst>
      <p:ext uri="{BB962C8B-B14F-4D97-AF65-F5344CB8AC3E}">
        <p14:creationId xmlns:p14="http://schemas.microsoft.com/office/powerpoint/2010/main" val="121160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华盛顿国际意义</a:t>
            </a:r>
            <a:endParaRPr lang="zh-CN" altLang="en-US" dirty="0"/>
          </a:p>
        </p:txBody>
      </p:sp>
      <p:sp>
        <p:nvSpPr>
          <p:cNvPr id="3" name="内容占位符 2"/>
          <p:cNvSpPr>
            <a:spLocks noGrp="1"/>
          </p:cNvSpPr>
          <p:nvPr>
            <p:ph idx="1"/>
          </p:nvPr>
        </p:nvSpPr>
        <p:spPr/>
        <p:txBody>
          <a:bodyPr>
            <a:normAutofit/>
          </a:bodyPr>
          <a:lstStyle/>
          <a:p>
            <a:r>
              <a:rPr lang="zh-CN" altLang="en-US" b="1" dirty="0"/>
              <a:t>欧洲则普遍认为</a:t>
            </a:r>
            <a:r>
              <a:rPr lang="zh-CN" altLang="en-US" b="1" dirty="0">
                <a:solidFill>
                  <a:schemeClr val="bg2"/>
                </a:solidFill>
              </a:rPr>
              <a:t>，由人民自己治理国家，最终只会导致无政府主义和天下大乱。但不管怎样，华盛顿并没有顺应当时的潮流，为世上多添一项王冠。然而世界却将因多了一位总统，而使王冠从此暗淡无光甚至难以戴稳。</a:t>
            </a:r>
          </a:p>
          <a:p>
            <a:endParaRPr lang="zh-CN" altLang="en-US" b="1" dirty="0">
              <a:solidFill>
                <a:schemeClr val="bg2"/>
              </a:solidFill>
            </a:endParaRPr>
          </a:p>
          <a:p>
            <a:r>
              <a:rPr lang="zh-CN" altLang="en-US" b="1" dirty="0">
                <a:solidFill>
                  <a:schemeClr val="bg2"/>
                </a:solidFill>
              </a:rPr>
              <a:t>              </a:t>
            </a:r>
            <a:r>
              <a:rPr lang="zh-CN" altLang="en-US" b="1" dirty="0" smtClean="0">
                <a:solidFill>
                  <a:schemeClr val="bg2"/>
                </a:solidFill>
              </a:rPr>
              <a:t>  </a:t>
            </a:r>
            <a:r>
              <a:rPr lang="zh-CN" altLang="en-US" b="1" dirty="0">
                <a:solidFill>
                  <a:schemeClr val="bg2"/>
                </a:solidFill>
              </a:rPr>
              <a:t>──陈森</a:t>
            </a:r>
            <a:r>
              <a:rPr lang="en-US" altLang="zh-CN" b="1" dirty="0">
                <a:solidFill>
                  <a:schemeClr val="bg2"/>
                </a:solidFill>
              </a:rPr>
              <a:t>《</a:t>
            </a:r>
            <a:r>
              <a:rPr lang="zh-CN" altLang="en-US" b="1" dirty="0">
                <a:solidFill>
                  <a:schemeClr val="bg2"/>
                </a:solidFill>
              </a:rPr>
              <a:t>华盛顿──美国的开国元勋</a:t>
            </a:r>
            <a:r>
              <a:rPr lang="en-US" altLang="zh-CN" b="1" dirty="0">
                <a:solidFill>
                  <a:schemeClr val="bg2"/>
                </a:solidFill>
              </a:rPr>
              <a:t>》</a:t>
            </a:r>
          </a:p>
          <a:p>
            <a:endParaRPr lang="en-US" altLang="zh-CN" b="1" dirty="0">
              <a:solidFill>
                <a:schemeClr val="bg2"/>
              </a:solidFill>
            </a:endParaRPr>
          </a:p>
        </p:txBody>
      </p:sp>
    </p:spTree>
    <p:extLst>
      <p:ext uri="{BB962C8B-B14F-4D97-AF65-F5344CB8AC3E}">
        <p14:creationId xmlns:p14="http://schemas.microsoft.com/office/powerpoint/2010/main" val="267022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拿破仑对于欧洲意义</a:t>
            </a:r>
            <a:endParaRPr lang="zh-CN" altLang="en-US" dirty="0"/>
          </a:p>
        </p:txBody>
      </p:sp>
      <p:sp>
        <p:nvSpPr>
          <p:cNvPr id="3" name="内容占位符 2"/>
          <p:cNvSpPr>
            <a:spLocks noGrp="1"/>
          </p:cNvSpPr>
          <p:nvPr>
            <p:ph idx="1"/>
          </p:nvPr>
        </p:nvSpPr>
        <p:spPr/>
        <p:txBody>
          <a:bodyPr>
            <a:normAutofit fontScale="92500"/>
          </a:bodyPr>
          <a:lstStyle/>
          <a:p>
            <a:pPr marL="0" indent="0">
              <a:buNone/>
            </a:pPr>
            <a:endParaRPr lang="zh-CN" altLang="en-US" b="1" dirty="0">
              <a:solidFill>
                <a:schemeClr val="bg2"/>
              </a:solidFill>
            </a:endParaRPr>
          </a:p>
          <a:p>
            <a:r>
              <a:rPr lang="zh-CN" altLang="en-US" b="1" dirty="0">
                <a:solidFill>
                  <a:schemeClr val="bg2"/>
                </a:solidFill>
              </a:rPr>
              <a:t>拿破仑在其所有征服地区贯彻法国革命的一些基本原则。他废除封建制度和农奴制度，承认所有公民的平等，实施其著名的法典。</a:t>
            </a:r>
            <a:r>
              <a:rPr lang="en-US" altLang="zh-CN" b="1" dirty="0">
                <a:solidFill>
                  <a:schemeClr val="bg2"/>
                </a:solidFill>
              </a:rPr>
              <a:t>……</a:t>
            </a:r>
            <a:r>
              <a:rPr lang="zh-CN" altLang="en-US" b="1" dirty="0">
                <a:solidFill>
                  <a:schemeClr val="bg2"/>
                </a:solidFill>
              </a:rPr>
              <a:t>虽然各地极为不安的既得利益集团反对这些变革，但变革在许多地方得到普遍的支持。</a:t>
            </a:r>
          </a:p>
          <a:p>
            <a:endParaRPr lang="zh-CN" altLang="en-US" b="1" dirty="0">
              <a:solidFill>
                <a:schemeClr val="bg2"/>
              </a:solidFill>
            </a:endParaRPr>
          </a:p>
          <a:p>
            <a:r>
              <a:rPr lang="zh-CN" altLang="en-US" b="1" dirty="0">
                <a:solidFill>
                  <a:schemeClr val="bg2"/>
                </a:solidFill>
              </a:rPr>
              <a:t>──美国历史学家斯塔夫里阿诺斯</a:t>
            </a:r>
            <a:r>
              <a:rPr lang="en-US" altLang="zh-CN" b="1" dirty="0">
                <a:solidFill>
                  <a:schemeClr val="bg2"/>
                </a:solidFill>
              </a:rPr>
              <a:t>《</a:t>
            </a:r>
            <a:r>
              <a:rPr lang="zh-CN" altLang="en-US" b="1" dirty="0">
                <a:solidFill>
                  <a:schemeClr val="bg2"/>
                </a:solidFill>
              </a:rPr>
              <a:t>全球通史</a:t>
            </a:r>
            <a:r>
              <a:rPr lang="en-US" altLang="zh-CN" b="1" dirty="0">
                <a:solidFill>
                  <a:schemeClr val="bg2"/>
                </a:solidFill>
              </a:rPr>
              <a:t>》</a:t>
            </a:r>
          </a:p>
          <a:p>
            <a:endParaRPr lang="en-US" altLang="zh-CN" b="1" dirty="0">
              <a:solidFill>
                <a:schemeClr val="bg2"/>
              </a:solidFill>
            </a:endParaRPr>
          </a:p>
          <a:p>
            <a:pPr marL="0" indent="0">
              <a:buNone/>
            </a:pPr>
            <a:endParaRPr lang="en-US" altLang="zh-CN" b="1" dirty="0">
              <a:solidFill>
                <a:schemeClr val="bg2"/>
              </a:solidFill>
            </a:endParaRPr>
          </a:p>
        </p:txBody>
      </p:sp>
    </p:spTree>
    <p:extLst>
      <p:ext uri="{BB962C8B-B14F-4D97-AF65-F5344CB8AC3E}">
        <p14:creationId xmlns:p14="http://schemas.microsoft.com/office/powerpoint/2010/main" val="423837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4</a:t>
            </a:r>
            <a:r>
              <a:rPr lang="zh-CN" altLang="zh-CN" b="1" dirty="0"/>
              <a:t>．“亚洲觉醒”的</a:t>
            </a:r>
            <a:r>
              <a:rPr lang="zh-CN" altLang="zh-CN" b="1" dirty="0" smtClean="0"/>
              <a:t>先驱</a:t>
            </a:r>
            <a:endParaRPr lang="zh-CN" altLang="en-US" dirty="0"/>
          </a:p>
        </p:txBody>
      </p:sp>
      <p:sp>
        <p:nvSpPr>
          <p:cNvPr id="3" name="内容占位符 2"/>
          <p:cNvSpPr>
            <a:spLocks noGrp="1"/>
          </p:cNvSpPr>
          <p:nvPr>
            <p:ph idx="1"/>
          </p:nvPr>
        </p:nvSpPr>
        <p:spPr/>
        <p:txBody>
          <a:bodyPr>
            <a:normAutofit/>
          </a:bodyPr>
          <a:lstStyle/>
          <a:p>
            <a:r>
              <a:rPr lang="zh-CN" altLang="zh-CN" b="1" dirty="0" smtClean="0">
                <a:solidFill>
                  <a:schemeClr val="bg2"/>
                </a:solidFill>
              </a:rPr>
              <a:t>（</a:t>
            </a:r>
            <a:r>
              <a:rPr lang="en-US" altLang="zh-CN" b="1" dirty="0">
                <a:solidFill>
                  <a:schemeClr val="bg2"/>
                </a:solidFill>
              </a:rPr>
              <a:t>1</a:t>
            </a:r>
            <a:r>
              <a:rPr lang="zh-CN" altLang="zh-CN" b="1" dirty="0">
                <a:solidFill>
                  <a:schemeClr val="bg2"/>
                </a:solidFill>
              </a:rPr>
              <a:t>）孙中山创建兴中会</a:t>
            </a:r>
            <a:r>
              <a:rPr lang="en-US" altLang="zh-CN" b="1" dirty="0">
                <a:solidFill>
                  <a:schemeClr val="bg2"/>
                </a:solidFill>
              </a:rPr>
              <a:t>  </a:t>
            </a:r>
            <a:r>
              <a:rPr lang="zh-CN" altLang="zh-CN" b="1" dirty="0">
                <a:solidFill>
                  <a:schemeClr val="bg2"/>
                </a:solidFill>
              </a:rPr>
              <a:t>中国同盟会的成立及其政纲</a:t>
            </a:r>
            <a:r>
              <a:rPr lang="en-US" altLang="zh-CN" b="1" dirty="0">
                <a:solidFill>
                  <a:schemeClr val="bg2"/>
                </a:solidFill>
              </a:rPr>
              <a:t>  </a:t>
            </a:r>
            <a:r>
              <a:rPr lang="zh-CN" altLang="zh-CN" b="1" dirty="0">
                <a:solidFill>
                  <a:schemeClr val="bg2"/>
                </a:solidFill>
              </a:rPr>
              <a:t>辛亥革命</a:t>
            </a:r>
            <a:r>
              <a:rPr lang="en-US" altLang="zh-CN" b="1" dirty="0">
                <a:solidFill>
                  <a:schemeClr val="bg2"/>
                </a:solidFill>
              </a:rPr>
              <a:t>  </a:t>
            </a:r>
            <a:r>
              <a:rPr lang="zh-CN" altLang="zh-CN" b="1" dirty="0">
                <a:solidFill>
                  <a:schemeClr val="bg2"/>
                </a:solidFill>
              </a:rPr>
              <a:t>中华民国临时大总统</a:t>
            </a:r>
            <a:r>
              <a:rPr lang="en-US" altLang="zh-CN" b="1" dirty="0">
                <a:solidFill>
                  <a:schemeClr val="bg2"/>
                </a:solidFill>
              </a:rPr>
              <a:t>  </a:t>
            </a:r>
            <a:r>
              <a:rPr lang="zh-CN" altLang="zh-CN" b="1" dirty="0">
                <a:solidFill>
                  <a:schemeClr val="bg2"/>
                </a:solidFill>
              </a:rPr>
              <a:t>《中华民国临时约法》</a:t>
            </a:r>
            <a:r>
              <a:rPr lang="en-US" altLang="zh-CN" b="1" dirty="0">
                <a:solidFill>
                  <a:schemeClr val="bg2"/>
                </a:solidFill>
              </a:rPr>
              <a:t>  </a:t>
            </a:r>
            <a:r>
              <a:rPr lang="zh-CN" altLang="zh-CN" b="1" dirty="0">
                <a:solidFill>
                  <a:schemeClr val="bg2"/>
                </a:solidFill>
              </a:rPr>
              <a:t>二次革命</a:t>
            </a:r>
            <a:r>
              <a:rPr lang="en-US" altLang="zh-CN" b="1" dirty="0">
                <a:solidFill>
                  <a:schemeClr val="bg2"/>
                </a:solidFill>
              </a:rPr>
              <a:t>  </a:t>
            </a:r>
            <a:r>
              <a:rPr lang="zh-CN" altLang="zh-CN" b="1" dirty="0">
                <a:solidFill>
                  <a:schemeClr val="bg2"/>
                </a:solidFill>
              </a:rPr>
              <a:t>护法运动</a:t>
            </a:r>
            <a:r>
              <a:rPr lang="en-US" altLang="zh-CN" b="1" dirty="0">
                <a:solidFill>
                  <a:schemeClr val="bg2"/>
                </a:solidFill>
              </a:rPr>
              <a:t>  </a:t>
            </a:r>
            <a:r>
              <a:rPr lang="zh-CN" altLang="zh-CN" b="1" dirty="0">
                <a:solidFill>
                  <a:schemeClr val="bg2"/>
                </a:solidFill>
              </a:rPr>
              <a:t>新三民主义的提出</a:t>
            </a:r>
            <a:r>
              <a:rPr lang="en-US" altLang="zh-CN" b="1" dirty="0">
                <a:solidFill>
                  <a:schemeClr val="bg2"/>
                </a:solidFill>
              </a:rPr>
              <a:t>  </a:t>
            </a:r>
            <a:r>
              <a:rPr lang="zh-CN" altLang="zh-CN" b="1" dirty="0">
                <a:solidFill>
                  <a:schemeClr val="bg2"/>
                </a:solidFill>
              </a:rPr>
              <a:t>国共合作</a:t>
            </a:r>
            <a:r>
              <a:rPr lang="en-US" altLang="zh-CN" b="1" dirty="0">
                <a:solidFill>
                  <a:schemeClr val="bg2"/>
                </a:solidFill>
              </a:rPr>
              <a:t>  </a:t>
            </a:r>
            <a:r>
              <a:rPr lang="zh-CN" altLang="zh-CN" b="1" dirty="0">
                <a:solidFill>
                  <a:schemeClr val="bg2"/>
                </a:solidFill>
              </a:rPr>
              <a:t>孙中山的历史作用</a:t>
            </a:r>
          </a:p>
          <a:p>
            <a:r>
              <a:rPr lang="zh-CN" altLang="zh-CN" b="1" dirty="0">
                <a:solidFill>
                  <a:schemeClr val="bg2"/>
                </a:solidFill>
              </a:rPr>
              <a:t>（</a:t>
            </a:r>
            <a:r>
              <a:rPr lang="en-US" altLang="zh-CN" b="1" dirty="0">
                <a:solidFill>
                  <a:schemeClr val="bg2"/>
                </a:solidFill>
              </a:rPr>
              <a:t>2</a:t>
            </a:r>
            <a:r>
              <a:rPr lang="zh-CN" altLang="zh-CN" b="1" dirty="0">
                <a:solidFill>
                  <a:schemeClr val="bg2"/>
                </a:solidFill>
              </a:rPr>
              <a:t>）甘地与印度国民大会党</a:t>
            </a:r>
            <a:r>
              <a:rPr lang="en-US" altLang="zh-CN" b="1" dirty="0">
                <a:solidFill>
                  <a:schemeClr val="bg2"/>
                </a:solidFill>
              </a:rPr>
              <a:t>  </a:t>
            </a:r>
            <a:r>
              <a:rPr lang="zh-CN" altLang="zh-CN" b="1" dirty="0">
                <a:solidFill>
                  <a:schemeClr val="bg2"/>
                </a:solidFill>
              </a:rPr>
              <a:t>“非暴力不合作运动”</a:t>
            </a:r>
            <a:r>
              <a:rPr lang="en-US" altLang="zh-CN" b="1" dirty="0">
                <a:solidFill>
                  <a:schemeClr val="bg2"/>
                </a:solidFill>
              </a:rPr>
              <a:t>  </a:t>
            </a:r>
            <a:r>
              <a:rPr lang="zh-CN" altLang="zh-CN" b="1" dirty="0">
                <a:solidFill>
                  <a:schemeClr val="bg2"/>
                </a:solidFill>
              </a:rPr>
              <a:t>甘地在印度民族解放运动中的历史作用</a:t>
            </a:r>
          </a:p>
          <a:p>
            <a:endParaRPr lang="zh-CN" altLang="en-US" b="1" dirty="0">
              <a:solidFill>
                <a:schemeClr val="bg2"/>
              </a:solidFill>
            </a:endParaRPr>
          </a:p>
        </p:txBody>
      </p:sp>
    </p:spTree>
    <p:extLst>
      <p:ext uri="{BB962C8B-B14F-4D97-AF65-F5344CB8AC3E}">
        <p14:creationId xmlns:p14="http://schemas.microsoft.com/office/powerpoint/2010/main" val="167281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亚洲的觉醒</a:t>
            </a:r>
            <a:endParaRPr lang="zh-CN" altLang="en-US" dirty="0"/>
          </a:p>
        </p:txBody>
      </p:sp>
      <p:sp>
        <p:nvSpPr>
          <p:cNvPr id="3" name="内容占位符 2"/>
          <p:cNvSpPr>
            <a:spLocks noGrp="1"/>
          </p:cNvSpPr>
          <p:nvPr>
            <p:ph idx="1"/>
          </p:nvPr>
        </p:nvSpPr>
        <p:spPr>
          <a:xfrm>
            <a:off x="457200" y="1600200"/>
            <a:ext cx="8291264" cy="4853136"/>
          </a:xfrm>
        </p:spPr>
        <p:txBody>
          <a:bodyPr>
            <a:normAutofit/>
          </a:bodyPr>
          <a:lstStyle/>
          <a:p>
            <a:r>
              <a:rPr lang="zh-CN" altLang="en-US" sz="2800" b="1" dirty="0">
                <a:solidFill>
                  <a:schemeClr val="bg2"/>
                </a:solidFill>
              </a:rPr>
              <a:t>亚洲觉醒，</a:t>
            </a:r>
            <a:r>
              <a:rPr lang="zh-CN" altLang="en-US" sz="2800" b="1" dirty="0"/>
              <a:t>不仅指亚洲人民掀起反帝反封建斗争，资产阶级民族民主意识的觉醒，</a:t>
            </a:r>
            <a:r>
              <a:rPr lang="zh-CN" altLang="en-US" sz="2800" b="1" dirty="0">
                <a:solidFill>
                  <a:schemeClr val="bg2"/>
                </a:solidFill>
              </a:rPr>
              <a:t>更是指亚洲资产阶级从</a:t>
            </a:r>
            <a:r>
              <a:rPr lang="zh-CN" altLang="en-US" sz="2800" b="1" dirty="0"/>
              <a:t>改良走上革命</a:t>
            </a:r>
            <a:r>
              <a:rPr lang="zh-CN" altLang="en-US" sz="2800" b="1" dirty="0">
                <a:solidFill>
                  <a:schemeClr val="bg2"/>
                </a:solidFill>
              </a:rPr>
              <a:t>，走上由资产阶级领导的、广大人民群众积极参加的反帝反封建的民族民主革命。以资产阶级改革和革命为主体，也包括旧式农民起义</a:t>
            </a:r>
            <a:r>
              <a:rPr lang="zh-CN" altLang="en-US" sz="2800" b="1" dirty="0" smtClean="0">
                <a:solidFill>
                  <a:schemeClr val="bg2"/>
                </a:solidFill>
              </a:rPr>
              <a:t>。</a:t>
            </a:r>
            <a:endParaRPr lang="en-US" altLang="zh-CN" sz="2800" b="1" dirty="0" smtClean="0">
              <a:solidFill>
                <a:schemeClr val="bg2"/>
              </a:solidFill>
            </a:endParaRPr>
          </a:p>
          <a:p>
            <a:r>
              <a:rPr lang="zh-CN" altLang="en-US" sz="2800" b="1" dirty="0" smtClean="0">
                <a:solidFill>
                  <a:schemeClr val="bg2"/>
                </a:solidFill>
              </a:rPr>
              <a:t>资产阶级</a:t>
            </a:r>
            <a:r>
              <a:rPr lang="zh-CN" altLang="en-US" sz="2800" b="1" dirty="0">
                <a:solidFill>
                  <a:schemeClr val="bg2"/>
                </a:solidFill>
              </a:rPr>
              <a:t>改革如中国戊戌变法和印度</a:t>
            </a:r>
            <a:r>
              <a:rPr lang="en-US" altLang="zh-CN" sz="2800" b="1" dirty="0">
                <a:solidFill>
                  <a:schemeClr val="bg2"/>
                </a:solidFill>
              </a:rPr>
              <a:t>1905-1908</a:t>
            </a:r>
            <a:r>
              <a:rPr lang="zh-CN" altLang="en-US" sz="2800" b="1" dirty="0">
                <a:solidFill>
                  <a:schemeClr val="bg2"/>
                </a:solidFill>
              </a:rPr>
              <a:t>年反英斗争</a:t>
            </a:r>
            <a:r>
              <a:rPr lang="en-US" altLang="zh-CN" sz="2800" b="1" dirty="0">
                <a:solidFill>
                  <a:schemeClr val="bg2"/>
                </a:solidFill>
              </a:rPr>
              <a:t>;</a:t>
            </a:r>
            <a:r>
              <a:rPr lang="zh-CN" altLang="en-US" sz="2800" b="1" dirty="0">
                <a:solidFill>
                  <a:schemeClr val="bg2"/>
                </a:solidFill>
              </a:rPr>
              <a:t>资产阶级革命如中国辛亥革命、伊朗革命和土耳其革命</a:t>
            </a:r>
            <a:r>
              <a:rPr lang="en-US" altLang="zh-CN" sz="2800" b="1" dirty="0">
                <a:solidFill>
                  <a:schemeClr val="bg2"/>
                </a:solidFill>
              </a:rPr>
              <a:t>;</a:t>
            </a:r>
            <a:r>
              <a:rPr lang="zh-CN" altLang="en-US" sz="2800" b="1" dirty="0">
                <a:solidFill>
                  <a:schemeClr val="bg2"/>
                </a:solidFill>
              </a:rPr>
              <a:t>旧式农民起义如中国义和团运动、朝鲜义兵运动。</a:t>
            </a:r>
          </a:p>
        </p:txBody>
      </p:sp>
    </p:spTree>
    <p:extLst>
      <p:ext uri="{BB962C8B-B14F-4D97-AF65-F5344CB8AC3E}">
        <p14:creationId xmlns:p14="http://schemas.microsoft.com/office/powerpoint/2010/main" val="11402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背景原因</a:t>
            </a:r>
            <a:br>
              <a:rPr lang="zh-CN" altLang="en-US" dirty="0"/>
            </a:br>
            <a:endParaRPr lang="zh-CN" altLang="en-US" dirty="0"/>
          </a:p>
        </p:txBody>
      </p:sp>
      <p:sp>
        <p:nvSpPr>
          <p:cNvPr id="3" name="内容占位符 2"/>
          <p:cNvSpPr>
            <a:spLocks noGrp="1"/>
          </p:cNvSpPr>
          <p:nvPr>
            <p:ph idx="1"/>
          </p:nvPr>
        </p:nvSpPr>
        <p:spPr/>
        <p:txBody>
          <a:bodyPr>
            <a:normAutofit/>
          </a:bodyPr>
          <a:lstStyle/>
          <a:p>
            <a:r>
              <a:rPr lang="zh-CN" altLang="en-US" b="1" dirty="0" smtClean="0">
                <a:solidFill>
                  <a:schemeClr val="bg2"/>
                </a:solidFill>
              </a:rPr>
              <a:t>（</a:t>
            </a:r>
            <a:r>
              <a:rPr lang="en-US" altLang="zh-CN" b="1" dirty="0">
                <a:solidFill>
                  <a:schemeClr val="bg2"/>
                </a:solidFill>
              </a:rPr>
              <a:t>1</a:t>
            </a:r>
            <a:r>
              <a:rPr lang="zh-CN" altLang="en-US" b="1" dirty="0">
                <a:solidFill>
                  <a:schemeClr val="bg2"/>
                </a:solidFill>
              </a:rPr>
              <a:t>）侵略新危机：</a:t>
            </a:r>
            <a:r>
              <a:rPr lang="en-US" altLang="zh-CN" b="1" dirty="0">
                <a:solidFill>
                  <a:schemeClr val="bg2"/>
                </a:solidFill>
              </a:rPr>
              <a:t>19</a:t>
            </a:r>
            <a:r>
              <a:rPr lang="zh-CN" altLang="en-US" b="1" dirty="0">
                <a:solidFill>
                  <a:schemeClr val="bg2"/>
                </a:solidFill>
              </a:rPr>
              <a:t>世纪末</a:t>
            </a:r>
            <a:r>
              <a:rPr lang="en-US" altLang="zh-CN" b="1" dirty="0">
                <a:solidFill>
                  <a:schemeClr val="bg2"/>
                </a:solidFill>
              </a:rPr>
              <a:t>20</a:t>
            </a:r>
            <a:r>
              <a:rPr lang="zh-CN" altLang="en-US" b="1" dirty="0">
                <a:solidFill>
                  <a:schemeClr val="bg2"/>
                </a:solidFill>
              </a:rPr>
              <a:t>世纪初，帝国主义侵略加深了亚洲各国的民族危机（如瓜分狂潮），亚洲人民必然掀起反帝反封的新高潮。</a:t>
            </a:r>
          </a:p>
          <a:p>
            <a:r>
              <a:rPr lang="zh-CN" altLang="en-US" b="1" dirty="0">
                <a:solidFill>
                  <a:schemeClr val="bg2"/>
                </a:solidFill>
              </a:rPr>
              <a:t>（</a:t>
            </a:r>
            <a:r>
              <a:rPr lang="en-US" altLang="zh-CN" b="1" dirty="0">
                <a:solidFill>
                  <a:schemeClr val="bg2"/>
                </a:solidFill>
              </a:rPr>
              <a:t>2</a:t>
            </a:r>
            <a:r>
              <a:rPr lang="zh-CN" altLang="en-US" b="1" dirty="0">
                <a:solidFill>
                  <a:schemeClr val="bg2"/>
                </a:solidFill>
              </a:rPr>
              <a:t>）亚洲新变化：亚洲封建经济进一步解体，民族资本主义兴起；资产阶级和无产阶级已经形成或正在形成；资产阶级民族和民主意识产生。</a:t>
            </a:r>
          </a:p>
          <a:p>
            <a:endParaRPr lang="zh-CN" altLang="en-US" b="1" dirty="0">
              <a:solidFill>
                <a:schemeClr val="bg2"/>
              </a:solidFill>
            </a:endParaRPr>
          </a:p>
        </p:txBody>
      </p:sp>
    </p:spTree>
    <p:extLst>
      <p:ext uri="{BB962C8B-B14F-4D97-AF65-F5344CB8AC3E}">
        <p14:creationId xmlns:p14="http://schemas.microsoft.com/office/powerpoint/2010/main" val="11934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zh-CN" b="1" dirty="0"/>
              <a:t>（</a:t>
            </a:r>
            <a:r>
              <a:rPr lang="en-US" altLang="zh-CN" b="1" dirty="0"/>
              <a:t>2015</a:t>
            </a:r>
            <a:r>
              <a:rPr lang="zh-CN" altLang="zh-CN" b="1" dirty="0"/>
              <a:t>年山东卷文综</a:t>
            </a:r>
            <a:r>
              <a:rPr lang="en-US" altLang="zh-CN" b="1" dirty="0"/>
              <a:t>48</a:t>
            </a:r>
            <a:r>
              <a:rPr lang="zh-CN" altLang="zh-CN" b="1" dirty="0"/>
              <a:t>）（</a:t>
            </a:r>
            <a:r>
              <a:rPr lang="en-US" altLang="zh-CN" b="1" dirty="0"/>
              <a:t>10</a:t>
            </a:r>
            <a:r>
              <a:rPr lang="zh-CN" altLang="zh-CN" b="1" dirty="0"/>
              <a:t>分）</a:t>
            </a:r>
            <a:r>
              <a:rPr lang="zh-CN" altLang="zh-CN" b="1" dirty="0" smtClean="0"/>
              <a:t>【历史—近代社会的民主思想与实践】</a:t>
            </a:r>
            <a:endParaRPr lang="en-US" altLang="zh-CN" b="1" dirty="0" smtClean="0"/>
          </a:p>
          <a:p>
            <a:r>
              <a:rPr lang="zh-CN" altLang="zh-CN" b="1" dirty="0" smtClean="0"/>
              <a:t>以下</a:t>
            </a:r>
            <a:r>
              <a:rPr lang="zh-CN" altLang="zh-CN" b="1" dirty="0"/>
              <a:t>为</a:t>
            </a:r>
            <a:r>
              <a:rPr lang="en-US" altLang="zh-CN" b="1" dirty="0"/>
              <a:t>1912</a:t>
            </a:r>
            <a:r>
              <a:rPr lang="zh-CN" altLang="zh-CN" b="1" dirty="0"/>
              <a:t>年</a:t>
            </a:r>
            <a:r>
              <a:rPr lang="en-US" altLang="zh-CN" b="1" dirty="0"/>
              <a:t>5</a:t>
            </a:r>
            <a:r>
              <a:rPr lang="zh-CN" altLang="zh-CN" b="1" dirty="0"/>
              <a:t>月孙中山与香港《士茂西报》记者的一段谈话。阅读材料，回答问题。</a:t>
            </a:r>
          </a:p>
          <a:p>
            <a:r>
              <a:rPr lang="zh-CN" altLang="zh-CN" b="1" dirty="0">
                <a:solidFill>
                  <a:schemeClr val="bg2"/>
                </a:solidFill>
              </a:rPr>
              <a:t>访员曰：先生让总统之位与袁世凯，是由于个人之意乎？抑以为如此更换更有益于国家乎？孙曰：两者皆是。因袁君鼓动共和久矣。</a:t>
            </a:r>
          </a:p>
          <a:p>
            <a:r>
              <a:rPr lang="zh-CN" altLang="zh-CN" b="1" dirty="0"/>
              <a:t>结合所学知识，谈谈你对孙中山所答内容的认识。（</a:t>
            </a:r>
            <a:r>
              <a:rPr lang="en-US" altLang="zh-CN" b="1" dirty="0"/>
              <a:t>10</a:t>
            </a:r>
            <a:r>
              <a:rPr lang="zh-CN" altLang="zh-CN" b="1" dirty="0"/>
              <a:t>分）</a:t>
            </a:r>
          </a:p>
          <a:p>
            <a:endParaRPr lang="zh-CN" altLang="en-US" b="1" dirty="0"/>
          </a:p>
        </p:txBody>
      </p:sp>
    </p:spTree>
    <p:extLst>
      <p:ext uri="{BB962C8B-B14F-4D97-AF65-F5344CB8AC3E}">
        <p14:creationId xmlns:p14="http://schemas.microsoft.com/office/powerpoint/2010/main" val="136724758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结合所学知识，谈谈你对孙中山所答内容的认识。（</a:t>
            </a:r>
            <a:r>
              <a:rPr lang="en-US" altLang="zh-CN" b="1" dirty="0"/>
              <a:t>10</a:t>
            </a:r>
            <a:r>
              <a:rPr lang="zh-CN" altLang="zh-CN" b="1" dirty="0"/>
              <a:t>分</a:t>
            </a:r>
            <a:r>
              <a:rPr lang="zh-CN" altLang="zh-CN" b="1" dirty="0" smtClean="0"/>
              <a:t>）</a:t>
            </a:r>
            <a:endParaRPr lang="zh-CN" altLang="en-US" dirty="0"/>
          </a:p>
        </p:txBody>
      </p:sp>
      <p:sp>
        <p:nvSpPr>
          <p:cNvPr id="3" name="内容占位符 2"/>
          <p:cNvSpPr>
            <a:spLocks noGrp="1"/>
          </p:cNvSpPr>
          <p:nvPr>
            <p:ph idx="1"/>
          </p:nvPr>
        </p:nvSpPr>
        <p:spPr/>
        <p:txBody>
          <a:bodyPr>
            <a:normAutofit lnSpcReduction="10000"/>
          </a:bodyPr>
          <a:lstStyle/>
          <a:p>
            <a:r>
              <a:rPr lang="zh-CN" altLang="zh-CN" b="1" dirty="0">
                <a:solidFill>
                  <a:schemeClr val="bg2"/>
                </a:solidFill>
              </a:rPr>
              <a:t>建立共和是孙中山个人的革命追求，也符合国家和民族的利益。为了早日结束南北对峙，实现国家统一和建立共和，孙中山不计个人得失，让位于袁世凯，反映了孙中山高尚的政治品质。</a:t>
            </a:r>
          </a:p>
          <a:p>
            <a:r>
              <a:rPr lang="zh-CN" altLang="zh-CN" b="1" dirty="0">
                <a:solidFill>
                  <a:schemeClr val="bg2"/>
                </a:solidFill>
              </a:rPr>
              <a:t>民主共和是历史的潮流，袁世凯为了篡夺革命果实，实行假共和真专制。孙中山对袁世凯的本来面目认识不清，这体现出孙中山的政治局限性。</a:t>
            </a:r>
          </a:p>
          <a:p>
            <a:endParaRPr lang="zh-CN" altLang="en-US" b="1" dirty="0">
              <a:solidFill>
                <a:schemeClr val="bg2"/>
              </a:solidFill>
            </a:endParaRPr>
          </a:p>
        </p:txBody>
      </p:sp>
    </p:spTree>
    <p:extLst>
      <p:ext uri="{BB962C8B-B14F-4D97-AF65-F5344CB8AC3E}">
        <p14:creationId xmlns:p14="http://schemas.microsoft.com/office/powerpoint/2010/main" val="325367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1143000"/>
          </a:xfrm>
        </p:spPr>
        <p:txBody>
          <a:bodyPr>
            <a:normAutofit/>
          </a:bodyPr>
          <a:lstStyle/>
          <a:p>
            <a:pPr lvl="0"/>
            <a:r>
              <a:rPr lang="zh-CN" altLang="zh-CN" dirty="0" smtClean="0"/>
              <a:t>改革的结果</a:t>
            </a:r>
            <a:endParaRPr lang="zh-CN" altLang="en-US" dirty="0"/>
          </a:p>
        </p:txBody>
      </p:sp>
      <p:sp>
        <p:nvSpPr>
          <p:cNvPr id="3" name="内容占位符 2"/>
          <p:cNvSpPr>
            <a:spLocks noGrp="1"/>
          </p:cNvSpPr>
          <p:nvPr>
            <p:ph idx="1"/>
          </p:nvPr>
        </p:nvSpPr>
        <p:spPr>
          <a:xfrm>
            <a:off x="395536" y="1556792"/>
            <a:ext cx="8229600" cy="4525963"/>
          </a:xfrm>
        </p:spPr>
        <p:txBody>
          <a:bodyPr>
            <a:normAutofit fontScale="92500" lnSpcReduction="10000"/>
          </a:bodyPr>
          <a:lstStyle/>
          <a:p>
            <a:r>
              <a:rPr lang="zh-CN" altLang="zh-CN" b="1" dirty="0" smtClean="0">
                <a:solidFill>
                  <a:schemeClr val="bg2"/>
                </a:solidFill>
              </a:rPr>
              <a:t>①</a:t>
            </a:r>
            <a:r>
              <a:rPr lang="zh-CN" altLang="zh-CN" b="1" dirty="0">
                <a:solidFill>
                  <a:schemeClr val="bg2"/>
                </a:solidFill>
              </a:rPr>
              <a:t>、成功：特殊的改革阶段转变成不间断的调整，即建立一种新制度，它能自我调整，释放出社会的压力</a:t>
            </a:r>
          </a:p>
          <a:p>
            <a:r>
              <a:rPr lang="zh-CN" altLang="zh-CN" b="1" dirty="0">
                <a:solidFill>
                  <a:schemeClr val="bg2"/>
                </a:solidFill>
              </a:rPr>
              <a:t>②、失败：改革导致新的利益矛盾激化，或压力的释放速度太慢，社会嫩不矛盾加剧，最后改革转化为革命。</a:t>
            </a:r>
          </a:p>
          <a:p>
            <a:r>
              <a:rPr lang="zh-CN" altLang="zh-CN" b="1" dirty="0">
                <a:solidFill>
                  <a:schemeClr val="bg2"/>
                </a:solidFill>
              </a:rPr>
              <a:t>③、改革停留在表面层次，不愿触及较长期的利益</a:t>
            </a:r>
            <a:r>
              <a:rPr lang="zh-CN" altLang="zh-CN" b="1" dirty="0" smtClean="0">
                <a:solidFill>
                  <a:schemeClr val="bg2"/>
                </a:solidFill>
              </a:rPr>
              <a:t>关</a:t>
            </a:r>
            <a:r>
              <a:rPr lang="zh-CN" altLang="en-US" b="1" dirty="0" smtClean="0">
                <a:solidFill>
                  <a:schemeClr val="bg2"/>
                </a:solidFill>
              </a:rPr>
              <a:t>，时而</a:t>
            </a:r>
            <a:r>
              <a:rPr lang="zh-CN" altLang="zh-CN" b="1" dirty="0" smtClean="0">
                <a:solidFill>
                  <a:schemeClr val="bg2"/>
                </a:solidFill>
              </a:rPr>
              <a:t>前进，</a:t>
            </a:r>
            <a:r>
              <a:rPr lang="zh-CN" altLang="en-US" b="1" dirty="0" smtClean="0">
                <a:solidFill>
                  <a:schemeClr val="bg2"/>
                </a:solidFill>
              </a:rPr>
              <a:t>时而</a:t>
            </a:r>
            <a:r>
              <a:rPr lang="zh-CN" altLang="zh-CN" b="1" dirty="0" smtClean="0">
                <a:solidFill>
                  <a:schemeClr val="bg2"/>
                </a:solidFill>
              </a:rPr>
              <a:t>倒退</a:t>
            </a:r>
            <a:r>
              <a:rPr lang="zh-CN" altLang="zh-CN" b="1" dirty="0">
                <a:solidFill>
                  <a:schemeClr val="bg2"/>
                </a:solidFill>
              </a:rPr>
              <a:t>的胶着状态，这种状态可以维持很长时期，直到新的契机出现，从而转让成功或变为失败。</a:t>
            </a:r>
          </a:p>
          <a:p>
            <a:endParaRPr lang="zh-CN" altLang="en-US" b="1" dirty="0">
              <a:solidFill>
                <a:schemeClr val="bg2"/>
              </a:solidFill>
            </a:endParaRPr>
          </a:p>
        </p:txBody>
      </p:sp>
    </p:spTree>
    <p:extLst>
      <p:ext uri="{BB962C8B-B14F-4D97-AF65-F5344CB8AC3E}">
        <p14:creationId xmlns:p14="http://schemas.microsoft.com/office/powerpoint/2010/main" val="168637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219256" cy="4997152"/>
          </a:xfrm>
        </p:spPr>
        <p:txBody>
          <a:bodyPr>
            <a:normAutofit lnSpcReduction="10000"/>
          </a:bodyPr>
          <a:lstStyle/>
          <a:p>
            <a:r>
              <a:rPr lang="zh-CN" altLang="zh-CN" b="1" dirty="0"/>
              <a:t>材料二他</a:t>
            </a:r>
            <a:r>
              <a:rPr lang="en-US" altLang="zh-CN" b="1" dirty="0"/>
              <a:t>(</a:t>
            </a:r>
            <a:r>
              <a:rPr lang="zh-CN" altLang="zh-CN" b="1" dirty="0"/>
              <a:t>孙中山</a:t>
            </a:r>
            <a:r>
              <a:rPr lang="en-US" altLang="zh-CN" b="1" dirty="0"/>
              <a:t>)</a:t>
            </a:r>
            <a:r>
              <a:rPr lang="zh-CN" altLang="zh-CN" b="1" dirty="0"/>
              <a:t>提倡的是国家自由，反对个人自由。因为他认为中国人已经太自由了，变成了一盘散沙。他主张国家平等，可是他不相信人类有平等，因为自然界就是没有平等的</a:t>
            </a:r>
            <a:r>
              <a:rPr lang="en-US" altLang="zh-CN" b="1" dirty="0"/>
              <a:t>……</a:t>
            </a:r>
            <a:r>
              <a:rPr lang="zh-CN" altLang="zh-CN" b="1" dirty="0"/>
              <a:t>孙中山给人民选举、罢免、创制和复决四个基本政治权，可是人民的主权是由国家行使的。</a:t>
            </a:r>
          </a:p>
          <a:p>
            <a:r>
              <a:rPr lang="en-US" altLang="zh-CN" b="1" dirty="0"/>
              <a:t>——</a:t>
            </a:r>
            <a:r>
              <a:rPr lang="zh-CN" altLang="zh-CN" b="1" dirty="0"/>
              <a:t>冯兆基《民国时期中国民主的构想》</a:t>
            </a:r>
          </a:p>
          <a:p>
            <a:r>
              <a:rPr lang="zh-CN" altLang="zh-CN" b="1" dirty="0"/>
              <a:t>（</a:t>
            </a:r>
            <a:r>
              <a:rPr lang="en-US" altLang="zh-CN" b="1" dirty="0">
                <a:solidFill>
                  <a:schemeClr val="bg2"/>
                </a:solidFill>
              </a:rPr>
              <a:t>2</a:t>
            </a:r>
            <a:r>
              <a:rPr lang="zh-CN" altLang="zh-CN" b="1" dirty="0">
                <a:solidFill>
                  <a:schemeClr val="bg2"/>
                </a:solidFill>
              </a:rPr>
              <a:t>）依据材料二并结合所学知识分析孙中山的自由平等观形成的原因。</a:t>
            </a:r>
            <a:r>
              <a:rPr lang="en-US" altLang="zh-CN" b="1" dirty="0">
                <a:solidFill>
                  <a:schemeClr val="bg2"/>
                </a:solidFill>
              </a:rPr>
              <a:t>(6</a:t>
            </a:r>
            <a:r>
              <a:rPr lang="zh-CN" altLang="zh-CN" b="1" dirty="0">
                <a:solidFill>
                  <a:schemeClr val="bg2"/>
                </a:solidFill>
              </a:rPr>
              <a:t>分</a:t>
            </a:r>
            <a:r>
              <a:rPr lang="en-US" altLang="zh-CN" b="1" dirty="0" smtClean="0">
                <a:solidFill>
                  <a:schemeClr val="bg2"/>
                </a:solidFill>
              </a:rPr>
              <a:t>)</a:t>
            </a:r>
            <a:endParaRPr lang="zh-CN" altLang="zh-CN" b="1" dirty="0">
              <a:solidFill>
                <a:schemeClr val="bg2"/>
              </a:solidFill>
            </a:endParaRPr>
          </a:p>
        </p:txBody>
      </p:sp>
    </p:spTree>
    <p:extLst>
      <p:ext uri="{BB962C8B-B14F-4D97-AF65-F5344CB8AC3E}">
        <p14:creationId xmlns:p14="http://schemas.microsoft.com/office/powerpoint/2010/main" val="87639940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a:solidFill>
                  <a:schemeClr val="bg2"/>
                </a:solidFill>
              </a:rPr>
              <a:t>（</a:t>
            </a:r>
            <a:r>
              <a:rPr lang="en-US" altLang="zh-CN" b="1" dirty="0">
                <a:solidFill>
                  <a:schemeClr val="bg2"/>
                </a:solidFill>
              </a:rPr>
              <a:t>2</a:t>
            </a:r>
            <a:r>
              <a:rPr lang="zh-CN" altLang="zh-CN" b="1" dirty="0">
                <a:solidFill>
                  <a:schemeClr val="bg2"/>
                </a:solidFill>
              </a:rPr>
              <a:t>）原因：中国民族危机的加深；中国人自由散漫缺乏约束；进化论思想的影响。</a:t>
            </a:r>
            <a:r>
              <a:rPr lang="en-US" altLang="zh-CN" b="1" dirty="0">
                <a:solidFill>
                  <a:schemeClr val="bg2"/>
                </a:solidFill>
              </a:rPr>
              <a:t>(6</a:t>
            </a:r>
            <a:r>
              <a:rPr lang="zh-CN" altLang="zh-CN" b="1" dirty="0">
                <a:solidFill>
                  <a:schemeClr val="bg2"/>
                </a:solidFill>
              </a:rPr>
              <a:t>分</a:t>
            </a:r>
            <a:r>
              <a:rPr lang="en-US" altLang="zh-CN" b="1" dirty="0">
                <a:solidFill>
                  <a:schemeClr val="bg2"/>
                </a:solidFill>
              </a:rPr>
              <a:t>)</a:t>
            </a:r>
            <a:endParaRPr lang="zh-CN" altLang="zh-CN" b="1" dirty="0">
              <a:solidFill>
                <a:schemeClr val="bg2"/>
              </a:solidFill>
            </a:endParaRPr>
          </a:p>
          <a:p>
            <a:endParaRPr lang="zh-CN" altLang="en-US" b="1" dirty="0">
              <a:solidFill>
                <a:schemeClr val="bg2"/>
              </a:solidFill>
            </a:endParaRPr>
          </a:p>
          <a:p>
            <a:endParaRPr lang="zh-CN" altLang="en-US" dirty="0"/>
          </a:p>
        </p:txBody>
      </p:sp>
    </p:spTree>
    <p:extLst>
      <p:ext uri="{BB962C8B-B14F-4D97-AF65-F5344CB8AC3E}">
        <p14:creationId xmlns:p14="http://schemas.microsoft.com/office/powerpoint/2010/main" val="149365871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甘地</a:t>
            </a:r>
          </a:p>
        </p:txBody>
      </p:sp>
      <p:sp>
        <p:nvSpPr>
          <p:cNvPr id="3" name="内容占位符 2"/>
          <p:cNvSpPr>
            <a:spLocks noGrp="1"/>
          </p:cNvSpPr>
          <p:nvPr>
            <p:ph idx="1"/>
          </p:nvPr>
        </p:nvSpPr>
        <p:spPr>
          <a:xfrm>
            <a:off x="457200" y="1600200"/>
            <a:ext cx="8219256" cy="4781128"/>
          </a:xfrm>
        </p:spPr>
        <p:txBody>
          <a:bodyPr>
            <a:normAutofit fontScale="92500"/>
          </a:bodyPr>
          <a:lstStyle/>
          <a:p>
            <a:r>
              <a:rPr lang="zh-CN" altLang="en-US" b="1" dirty="0">
                <a:solidFill>
                  <a:schemeClr val="bg2"/>
                </a:solidFill>
              </a:rPr>
              <a:t>甘地的非暴力思想是很复杂的。其政治哲学是</a:t>
            </a:r>
            <a:r>
              <a:rPr lang="zh-CN" altLang="en-US" b="1" dirty="0"/>
              <a:t>宗教泛爱观和资产阶级人道主义</a:t>
            </a:r>
            <a:r>
              <a:rPr lang="zh-CN" altLang="en-US" b="1" dirty="0">
                <a:solidFill>
                  <a:schemeClr val="bg2"/>
                </a:solidFill>
              </a:rPr>
              <a:t>真理观相结合；其</a:t>
            </a:r>
            <a:r>
              <a:rPr lang="zh-CN" altLang="en-US" b="1" dirty="0"/>
              <a:t>政治思想</a:t>
            </a:r>
            <a:r>
              <a:rPr lang="zh-CN" altLang="en-US" b="1" dirty="0">
                <a:solidFill>
                  <a:schemeClr val="bg2"/>
                </a:solidFill>
              </a:rPr>
              <a:t>是</a:t>
            </a:r>
            <a:r>
              <a:rPr lang="zh-CN" altLang="en-US" b="1" dirty="0"/>
              <a:t>争取印度自治、独立</a:t>
            </a:r>
            <a:r>
              <a:rPr lang="zh-CN" altLang="en-US" b="1" dirty="0">
                <a:solidFill>
                  <a:schemeClr val="bg2"/>
                </a:solidFill>
              </a:rPr>
              <a:t>，进而建立以村社为基础的分治联合体；以</a:t>
            </a:r>
            <a:r>
              <a:rPr lang="zh-CN" altLang="en-US" b="1" dirty="0"/>
              <a:t>经济正义和经济平等</a:t>
            </a:r>
            <a:r>
              <a:rPr lang="zh-CN" altLang="en-US" b="1" dirty="0">
                <a:solidFill>
                  <a:schemeClr val="bg2"/>
                </a:solidFill>
              </a:rPr>
              <a:t>为支柱的</a:t>
            </a:r>
            <a:r>
              <a:rPr lang="zh-CN" altLang="en-US" b="1" dirty="0"/>
              <a:t>农村经济</a:t>
            </a:r>
            <a:r>
              <a:rPr lang="zh-CN" altLang="en-US" b="1" dirty="0">
                <a:solidFill>
                  <a:schemeClr val="bg2"/>
                </a:solidFill>
              </a:rPr>
              <a:t>思想，以及奠基于“不占有”和“财产委托制”的经济自主思想；发扬民族文化、重视民族教育、致力于印度教徒和穆斯林团结、反对歧视“不可接触者”，以及</a:t>
            </a:r>
            <a:r>
              <a:rPr lang="zh-CN" altLang="en-US" b="1" dirty="0"/>
              <a:t>和爱国主义结合在一起的小生产劳动者互助互爱的平等社会思想。</a:t>
            </a:r>
          </a:p>
        </p:txBody>
      </p:sp>
    </p:spTree>
    <p:extLst>
      <p:ext uri="{BB962C8B-B14F-4D97-AF65-F5344CB8AC3E}">
        <p14:creationId xmlns:p14="http://schemas.microsoft.com/office/powerpoint/2010/main" val="23029569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solidFill>
                  <a:schemeClr val="bg2"/>
                </a:solidFill>
              </a:rPr>
              <a:t>​甘地提出的“非暴力不合作计划”，规定运动采取渐进方式，大体分三步走</a:t>
            </a:r>
            <a:r>
              <a:rPr lang="zh-CN" altLang="en-US" b="1" dirty="0" smtClean="0">
                <a:solidFill>
                  <a:schemeClr val="bg2"/>
                </a:solidFill>
              </a:rPr>
              <a:t>：</a:t>
            </a:r>
            <a:endParaRPr lang="en-US" altLang="zh-CN" b="1" dirty="0" smtClean="0">
              <a:solidFill>
                <a:schemeClr val="bg2"/>
              </a:solidFill>
            </a:endParaRPr>
          </a:p>
          <a:p>
            <a:r>
              <a:rPr lang="zh-CN" altLang="en-US" b="1" dirty="0" smtClean="0"/>
              <a:t>印度人</a:t>
            </a:r>
            <a:r>
              <a:rPr lang="zh-CN" altLang="en-US" b="1" dirty="0"/>
              <a:t>放弃英国殖民当局给予的头衔和名誉职位</a:t>
            </a:r>
            <a:r>
              <a:rPr lang="zh-CN" altLang="en-US" b="1" dirty="0" smtClean="0"/>
              <a:t>；</a:t>
            </a:r>
            <a:endParaRPr lang="en-US" altLang="zh-CN" b="1" dirty="0" smtClean="0"/>
          </a:p>
          <a:p>
            <a:r>
              <a:rPr lang="zh-CN" altLang="en-US" b="1" dirty="0" smtClean="0"/>
              <a:t>对</a:t>
            </a:r>
            <a:r>
              <a:rPr lang="zh-CN" altLang="en-US" b="1" dirty="0"/>
              <a:t>英国人的立法机关、法院和学校实行普遍抵制，号召家家户户恢复手工纺织并抵制英货</a:t>
            </a:r>
            <a:r>
              <a:rPr lang="zh-CN" altLang="en-US" b="1" dirty="0" smtClean="0"/>
              <a:t>；</a:t>
            </a:r>
            <a:endParaRPr lang="en-US" altLang="zh-CN" b="1" dirty="0" smtClean="0"/>
          </a:p>
          <a:p>
            <a:r>
              <a:rPr lang="zh-CN" altLang="en-US" b="1" dirty="0" smtClean="0"/>
              <a:t>逐步</a:t>
            </a:r>
            <a:r>
              <a:rPr lang="zh-CN" altLang="en-US" b="1" dirty="0"/>
              <a:t>进行抗税斗争。</a:t>
            </a:r>
          </a:p>
        </p:txBody>
      </p:sp>
    </p:spTree>
    <p:extLst>
      <p:ext uri="{BB962C8B-B14F-4D97-AF65-F5344CB8AC3E}">
        <p14:creationId xmlns:p14="http://schemas.microsoft.com/office/powerpoint/2010/main" val="418872883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5</a:t>
            </a:r>
            <a:r>
              <a:rPr lang="zh-CN" altLang="zh-CN" b="1" dirty="0"/>
              <a:t>．无产阶级</a:t>
            </a:r>
            <a:r>
              <a:rPr lang="zh-CN" altLang="zh-CN" b="1" dirty="0" smtClean="0"/>
              <a:t>革命家</a:t>
            </a:r>
            <a:endParaRPr lang="zh-CN" altLang="en-US" dirty="0"/>
          </a:p>
        </p:txBody>
      </p:sp>
      <p:sp>
        <p:nvSpPr>
          <p:cNvPr id="3" name="内容占位符 2"/>
          <p:cNvSpPr>
            <a:spLocks noGrp="1"/>
          </p:cNvSpPr>
          <p:nvPr>
            <p:ph idx="1"/>
          </p:nvPr>
        </p:nvSpPr>
        <p:spPr>
          <a:xfrm>
            <a:off x="395536" y="1412776"/>
            <a:ext cx="8496944" cy="5445224"/>
          </a:xfrm>
        </p:spPr>
        <p:txBody>
          <a:bodyPr>
            <a:noAutofit/>
          </a:bodyPr>
          <a:lstStyle/>
          <a:p>
            <a:r>
              <a:rPr lang="zh-CN" altLang="zh-CN" sz="2200" b="1" dirty="0" smtClean="0">
                <a:solidFill>
                  <a:schemeClr val="bg2"/>
                </a:solidFill>
              </a:rPr>
              <a:t>（</a:t>
            </a:r>
            <a:r>
              <a:rPr lang="en-US" altLang="zh-CN" sz="2200" b="1" dirty="0">
                <a:solidFill>
                  <a:schemeClr val="bg2"/>
                </a:solidFill>
              </a:rPr>
              <a:t>1</a:t>
            </a:r>
            <a:r>
              <a:rPr lang="zh-CN" altLang="zh-CN" sz="2200" b="1" dirty="0">
                <a:solidFill>
                  <a:schemeClr val="bg2"/>
                </a:solidFill>
              </a:rPr>
              <a:t>）</a:t>
            </a:r>
            <a:r>
              <a:rPr lang="zh-CN" altLang="zh-CN" sz="2200" b="1" dirty="0" smtClean="0">
                <a:solidFill>
                  <a:schemeClr val="bg2"/>
                </a:solidFill>
              </a:rPr>
              <a:t>马克思早期</a:t>
            </a:r>
            <a:r>
              <a:rPr lang="zh-CN" altLang="zh-CN" sz="2200" b="1" dirty="0">
                <a:solidFill>
                  <a:schemeClr val="bg2"/>
                </a:solidFill>
              </a:rPr>
              <a:t>的革命活动</a:t>
            </a:r>
            <a:r>
              <a:rPr lang="en-US" altLang="zh-CN" sz="2200" b="1" dirty="0">
                <a:solidFill>
                  <a:schemeClr val="bg2"/>
                </a:solidFill>
              </a:rPr>
              <a:t>  </a:t>
            </a:r>
            <a:r>
              <a:rPr lang="zh-CN" altLang="zh-CN" sz="2200" b="1" dirty="0">
                <a:solidFill>
                  <a:schemeClr val="bg2"/>
                </a:solidFill>
              </a:rPr>
              <a:t>“共产主义者同盟”成立《共产党宣言》和《资本论》的发表及其历史意义</a:t>
            </a:r>
            <a:r>
              <a:rPr lang="en-US" altLang="zh-CN" sz="2200" b="1" dirty="0">
                <a:solidFill>
                  <a:schemeClr val="bg2"/>
                </a:solidFill>
              </a:rPr>
              <a:t>  </a:t>
            </a:r>
            <a:r>
              <a:rPr lang="zh-CN" altLang="zh-CN" sz="2200" b="1" dirty="0">
                <a:solidFill>
                  <a:schemeClr val="bg2"/>
                </a:solidFill>
              </a:rPr>
              <a:t>第一国际和第二国际的建立</a:t>
            </a:r>
            <a:r>
              <a:rPr lang="en-US" altLang="zh-CN" sz="2200" b="1" dirty="0">
                <a:solidFill>
                  <a:schemeClr val="bg2"/>
                </a:solidFill>
              </a:rPr>
              <a:t>  </a:t>
            </a:r>
            <a:r>
              <a:rPr lang="zh-CN" altLang="zh-CN" sz="2200" b="1" dirty="0">
                <a:solidFill>
                  <a:schemeClr val="bg2"/>
                </a:solidFill>
              </a:rPr>
              <a:t>马克思主义学说对世界历史发展的影响</a:t>
            </a:r>
          </a:p>
          <a:p>
            <a:r>
              <a:rPr lang="zh-CN" altLang="zh-CN" sz="2200" b="1" dirty="0">
                <a:solidFill>
                  <a:schemeClr val="bg2"/>
                </a:solidFill>
              </a:rPr>
              <a:t>（</a:t>
            </a:r>
            <a:r>
              <a:rPr lang="en-US" altLang="zh-CN" sz="2200" b="1" dirty="0">
                <a:solidFill>
                  <a:schemeClr val="bg2"/>
                </a:solidFill>
              </a:rPr>
              <a:t>2</a:t>
            </a:r>
            <a:r>
              <a:rPr lang="zh-CN" altLang="zh-CN" sz="2200" b="1" dirty="0">
                <a:solidFill>
                  <a:schemeClr val="bg2"/>
                </a:solidFill>
              </a:rPr>
              <a:t>）列宁创建布尔什维克党</a:t>
            </a:r>
            <a:r>
              <a:rPr lang="en-US" altLang="zh-CN" sz="2200" b="1" dirty="0">
                <a:solidFill>
                  <a:schemeClr val="bg2"/>
                </a:solidFill>
              </a:rPr>
              <a:t>  </a:t>
            </a:r>
            <a:r>
              <a:rPr lang="zh-CN" altLang="zh-CN" sz="2200" b="1" dirty="0">
                <a:solidFill>
                  <a:schemeClr val="bg2"/>
                </a:solidFill>
              </a:rPr>
              <a:t>列宁主义的诞生</a:t>
            </a:r>
            <a:r>
              <a:rPr lang="en-US" altLang="zh-CN" sz="2200" b="1" dirty="0">
                <a:solidFill>
                  <a:schemeClr val="bg2"/>
                </a:solidFill>
              </a:rPr>
              <a:t>  </a:t>
            </a:r>
            <a:r>
              <a:rPr lang="zh-CN" altLang="zh-CN" sz="2200" b="1" dirty="0">
                <a:solidFill>
                  <a:schemeClr val="bg2"/>
                </a:solidFill>
              </a:rPr>
              <a:t>俄国十月革命的胜利</a:t>
            </a:r>
            <a:r>
              <a:rPr lang="en-US" altLang="zh-CN" sz="2200" b="1" dirty="0">
                <a:solidFill>
                  <a:schemeClr val="bg2"/>
                </a:solidFill>
              </a:rPr>
              <a:t>  </a:t>
            </a:r>
            <a:r>
              <a:rPr lang="zh-CN" altLang="zh-CN" sz="2200" b="1" dirty="0">
                <a:solidFill>
                  <a:schemeClr val="bg2"/>
                </a:solidFill>
              </a:rPr>
              <a:t>“战时共产主义”</a:t>
            </a:r>
            <a:r>
              <a:rPr lang="en-US" altLang="zh-CN" sz="2200" b="1" dirty="0">
                <a:solidFill>
                  <a:schemeClr val="bg2"/>
                </a:solidFill>
              </a:rPr>
              <a:t>  </a:t>
            </a:r>
            <a:r>
              <a:rPr lang="zh-CN" altLang="zh-CN" sz="2200" b="1" dirty="0">
                <a:solidFill>
                  <a:schemeClr val="bg2"/>
                </a:solidFill>
              </a:rPr>
              <a:t>新经济政策</a:t>
            </a:r>
            <a:r>
              <a:rPr lang="en-US" altLang="zh-CN" sz="2200" b="1" dirty="0">
                <a:solidFill>
                  <a:schemeClr val="bg2"/>
                </a:solidFill>
              </a:rPr>
              <a:t>  </a:t>
            </a:r>
            <a:r>
              <a:rPr lang="zh-CN" altLang="zh-CN" sz="2200" b="1" dirty="0">
                <a:solidFill>
                  <a:schemeClr val="bg2"/>
                </a:solidFill>
              </a:rPr>
              <a:t>列宁在社会主义革命和建设方面的贡献</a:t>
            </a:r>
          </a:p>
          <a:p>
            <a:r>
              <a:rPr lang="zh-CN" altLang="zh-CN" sz="2200" b="1" dirty="0">
                <a:solidFill>
                  <a:schemeClr val="bg2"/>
                </a:solidFill>
              </a:rPr>
              <a:t>（</a:t>
            </a:r>
            <a:r>
              <a:rPr lang="en-US" altLang="zh-CN" sz="2200" b="1" dirty="0">
                <a:solidFill>
                  <a:schemeClr val="bg2"/>
                </a:solidFill>
              </a:rPr>
              <a:t>3</a:t>
            </a:r>
            <a:r>
              <a:rPr lang="zh-CN" altLang="zh-CN" sz="2200" b="1" dirty="0">
                <a:solidFill>
                  <a:schemeClr val="bg2"/>
                </a:solidFill>
              </a:rPr>
              <a:t>）毛泽东青年时代的革命活动</a:t>
            </a:r>
            <a:r>
              <a:rPr lang="en-US" altLang="zh-CN" sz="2200" b="1" dirty="0">
                <a:solidFill>
                  <a:schemeClr val="bg2"/>
                </a:solidFill>
              </a:rPr>
              <a:t>  </a:t>
            </a:r>
            <a:r>
              <a:rPr lang="zh-CN" altLang="zh-CN" sz="2200" b="1" dirty="0">
                <a:solidFill>
                  <a:schemeClr val="bg2"/>
                </a:solidFill>
              </a:rPr>
              <a:t>毛泽东的建党活动</a:t>
            </a:r>
            <a:r>
              <a:rPr lang="en-US" altLang="zh-CN" sz="2200" b="1" dirty="0">
                <a:solidFill>
                  <a:schemeClr val="bg2"/>
                </a:solidFill>
              </a:rPr>
              <a:t>  </a:t>
            </a:r>
            <a:r>
              <a:rPr lang="zh-CN" altLang="zh-CN" sz="2200" b="1" dirty="0">
                <a:solidFill>
                  <a:schemeClr val="bg2"/>
                </a:solidFill>
              </a:rPr>
              <a:t>秋收起义和井冈山革命根据地的建立</a:t>
            </a:r>
            <a:r>
              <a:rPr lang="en-US" altLang="zh-CN" sz="2200" b="1" dirty="0">
                <a:solidFill>
                  <a:schemeClr val="bg2"/>
                </a:solidFill>
              </a:rPr>
              <a:t>  </a:t>
            </a:r>
            <a:r>
              <a:rPr lang="zh-CN" altLang="zh-CN" sz="2200" b="1" dirty="0">
                <a:solidFill>
                  <a:schemeClr val="bg2"/>
                </a:solidFill>
              </a:rPr>
              <a:t>遵义会议</a:t>
            </a:r>
            <a:r>
              <a:rPr lang="en-US" altLang="zh-CN" sz="2200" b="1" dirty="0">
                <a:solidFill>
                  <a:schemeClr val="bg2"/>
                </a:solidFill>
              </a:rPr>
              <a:t>   </a:t>
            </a:r>
            <a:r>
              <a:rPr lang="zh-CN" altLang="zh-CN" sz="2200" b="1" dirty="0">
                <a:solidFill>
                  <a:schemeClr val="bg2"/>
                </a:solidFill>
              </a:rPr>
              <a:t>毛泽东思想的成熟</a:t>
            </a:r>
            <a:r>
              <a:rPr lang="en-US" altLang="zh-CN" sz="2200" b="1" dirty="0">
                <a:solidFill>
                  <a:schemeClr val="bg2"/>
                </a:solidFill>
              </a:rPr>
              <a:t>  </a:t>
            </a:r>
            <a:r>
              <a:rPr lang="zh-CN" altLang="zh-CN" sz="2200" b="1" dirty="0">
                <a:solidFill>
                  <a:schemeClr val="bg2"/>
                </a:solidFill>
              </a:rPr>
              <a:t>领导解放战争和创建新中国</a:t>
            </a:r>
            <a:r>
              <a:rPr lang="en-US" altLang="zh-CN" sz="2200" b="1" dirty="0">
                <a:solidFill>
                  <a:schemeClr val="bg2"/>
                </a:solidFill>
              </a:rPr>
              <a:t>   </a:t>
            </a:r>
            <a:r>
              <a:rPr lang="zh-CN" altLang="zh-CN" sz="2200" b="1" dirty="0">
                <a:solidFill>
                  <a:schemeClr val="bg2"/>
                </a:solidFill>
              </a:rPr>
              <a:t>对社会主义建设道路的探索</a:t>
            </a:r>
            <a:r>
              <a:rPr lang="en-US" altLang="zh-CN" sz="2200" b="1" dirty="0">
                <a:solidFill>
                  <a:schemeClr val="bg2"/>
                </a:solidFill>
              </a:rPr>
              <a:t>  </a:t>
            </a:r>
            <a:endParaRPr lang="zh-CN" altLang="zh-CN" sz="2200" b="1" dirty="0">
              <a:solidFill>
                <a:schemeClr val="bg2"/>
              </a:solidFill>
            </a:endParaRPr>
          </a:p>
          <a:p>
            <a:r>
              <a:rPr lang="zh-CN" altLang="en-US" sz="2200" b="1" dirty="0" smtClean="0">
                <a:solidFill>
                  <a:schemeClr val="bg2"/>
                </a:solidFill>
              </a:rPr>
              <a:t>（</a:t>
            </a:r>
            <a:r>
              <a:rPr lang="en-US" altLang="zh-CN" sz="2200" b="1" dirty="0" smtClean="0">
                <a:solidFill>
                  <a:schemeClr val="bg2"/>
                </a:solidFill>
              </a:rPr>
              <a:t>4</a:t>
            </a:r>
            <a:r>
              <a:rPr lang="zh-CN" altLang="en-US" sz="2200" b="1" dirty="0" smtClean="0">
                <a:solidFill>
                  <a:schemeClr val="bg2"/>
                </a:solidFill>
              </a:rPr>
              <a:t>）</a:t>
            </a:r>
            <a:r>
              <a:rPr lang="zh-CN" altLang="zh-CN" sz="2200" b="1" dirty="0" smtClean="0">
                <a:solidFill>
                  <a:schemeClr val="bg2"/>
                </a:solidFill>
              </a:rPr>
              <a:t>邓小平</a:t>
            </a:r>
            <a:r>
              <a:rPr lang="zh-CN" altLang="zh-CN" sz="2200" b="1" dirty="0">
                <a:solidFill>
                  <a:schemeClr val="bg2"/>
                </a:solidFill>
              </a:rPr>
              <a:t>领导百色起义</a:t>
            </a:r>
            <a:r>
              <a:rPr lang="en-US" altLang="zh-CN" sz="2200" b="1" dirty="0">
                <a:solidFill>
                  <a:schemeClr val="bg2"/>
                </a:solidFill>
              </a:rPr>
              <a:t>  </a:t>
            </a:r>
            <a:r>
              <a:rPr lang="zh-CN" altLang="zh-CN" sz="2200" b="1" dirty="0">
                <a:solidFill>
                  <a:schemeClr val="bg2"/>
                </a:solidFill>
              </a:rPr>
              <a:t>左右江革命根据地的建立</a:t>
            </a:r>
            <a:r>
              <a:rPr lang="en-US" altLang="zh-CN" sz="2200" b="1" dirty="0">
                <a:solidFill>
                  <a:schemeClr val="bg2"/>
                </a:solidFill>
              </a:rPr>
              <a:t>  </a:t>
            </a:r>
            <a:r>
              <a:rPr lang="zh-CN" altLang="zh-CN" sz="2200" b="1" dirty="0">
                <a:solidFill>
                  <a:schemeClr val="bg2"/>
                </a:solidFill>
              </a:rPr>
              <a:t>千里挺进大别山</a:t>
            </a:r>
            <a:r>
              <a:rPr lang="en-US" altLang="zh-CN" sz="2200" b="1" dirty="0">
                <a:solidFill>
                  <a:schemeClr val="bg2"/>
                </a:solidFill>
              </a:rPr>
              <a:t>   </a:t>
            </a:r>
            <a:r>
              <a:rPr lang="zh-CN" altLang="zh-CN" sz="2200" b="1" dirty="0">
                <a:solidFill>
                  <a:schemeClr val="bg2"/>
                </a:solidFill>
              </a:rPr>
              <a:t>指挥淮海战役、渡江战役</a:t>
            </a:r>
            <a:r>
              <a:rPr lang="en-US" altLang="zh-CN" sz="2200" b="1" dirty="0">
                <a:solidFill>
                  <a:schemeClr val="bg2"/>
                </a:solidFill>
              </a:rPr>
              <a:t>   </a:t>
            </a:r>
            <a:r>
              <a:rPr lang="zh-CN" altLang="zh-CN" sz="2200" b="1" dirty="0">
                <a:solidFill>
                  <a:schemeClr val="bg2"/>
                </a:solidFill>
              </a:rPr>
              <a:t>解放大西南</a:t>
            </a:r>
            <a:r>
              <a:rPr lang="en-US" altLang="zh-CN" sz="2200" b="1" dirty="0">
                <a:solidFill>
                  <a:schemeClr val="bg2"/>
                </a:solidFill>
              </a:rPr>
              <a:t>   </a:t>
            </a:r>
            <a:r>
              <a:rPr lang="zh-CN" altLang="zh-CN" sz="2200" b="1" dirty="0">
                <a:solidFill>
                  <a:schemeClr val="bg2"/>
                </a:solidFill>
              </a:rPr>
              <a:t>出任中共中央总书记</a:t>
            </a:r>
            <a:r>
              <a:rPr lang="en-US" altLang="zh-CN" sz="2200" b="1" dirty="0">
                <a:solidFill>
                  <a:schemeClr val="bg2"/>
                </a:solidFill>
              </a:rPr>
              <a:t>  1975</a:t>
            </a:r>
            <a:r>
              <a:rPr lang="zh-CN" altLang="zh-CN" sz="2200" b="1" dirty="0">
                <a:solidFill>
                  <a:schemeClr val="bg2"/>
                </a:solidFill>
              </a:rPr>
              <a:t>年的全面整顿</a:t>
            </a:r>
            <a:r>
              <a:rPr lang="en-US" altLang="zh-CN" sz="2200" b="1" dirty="0">
                <a:solidFill>
                  <a:schemeClr val="bg2"/>
                </a:solidFill>
              </a:rPr>
              <a:t>  </a:t>
            </a:r>
            <a:r>
              <a:rPr lang="zh-CN" altLang="zh-CN" sz="2200" b="1" dirty="0">
                <a:solidFill>
                  <a:schemeClr val="bg2"/>
                </a:solidFill>
              </a:rPr>
              <a:t>中共十一届三中全会</a:t>
            </a:r>
            <a:r>
              <a:rPr lang="en-US" altLang="zh-CN" sz="2200" b="1" dirty="0">
                <a:solidFill>
                  <a:schemeClr val="bg2"/>
                </a:solidFill>
              </a:rPr>
              <a:t>   1992</a:t>
            </a:r>
            <a:r>
              <a:rPr lang="zh-CN" altLang="zh-CN" sz="2200" b="1" dirty="0">
                <a:solidFill>
                  <a:schemeClr val="bg2"/>
                </a:solidFill>
              </a:rPr>
              <a:t>年视察南方</a:t>
            </a:r>
            <a:r>
              <a:rPr lang="en-US" altLang="zh-CN" sz="2200" b="1" dirty="0">
                <a:solidFill>
                  <a:schemeClr val="bg2"/>
                </a:solidFill>
              </a:rPr>
              <a:t>   </a:t>
            </a:r>
            <a:r>
              <a:rPr lang="zh-CN" altLang="zh-CN" sz="2200" b="1" dirty="0">
                <a:solidFill>
                  <a:schemeClr val="bg2"/>
                </a:solidFill>
              </a:rPr>
              <a:t>邓小平对中国社会主义改革开放和现代化建设的贡献</a:t>
            </a:r>
            <a:r>
              <a:rPr lang="en-US" altLang="zh-CN" sz="2200" b="1" dirty="0">
                <a:solidFill>
                  <a:schemeClr val="bg2"/>
                </a:solidFill>
              </a:rPr>
              <a:t>  </a:t>
            </a:r>
            <a:endParaRPr lang="zh-CN" altLang="zh-CN" sz="2200" b="1" dirty="0">
              <a:solidFill>
                <a:schemeClr val="bg2"/>
              </a:solidFill>
            </a:endParaRPr>
          </a:p>
        </p:txBody>
      </p:sp>
    </p:spTree>
    <p:extLst>
      <p:ext uri="{BB962C8B-B14F-4D97-AF65-F5344CB8AC3E}">
        <p14:creationId xmlns:p14="http://schemas.microsoft.com/office/powerpoint/2010/main" val="308982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8229600" cy="1143000"/>
          </a:xfrm>
        </p:spPr>
        <p:txBody>
          <a:bodyPr>
            <a:normAutofit/>
          </a:bodyPr>
          <a:lstStyle/>
          <a:p>
            <a:r>
              <a:rPr lang="en-US" altLang="zh-CN" b="1" dirty="0"/>
              <a:t>6</a:t>
            </a:r>
            <a:r>
              <a:rPr lang="zh-CN" altLang="zh-CN" b="1" dirty="0"/>
              <a:t>．杰出的</a:t>
            </a:r>
            <a:r>
              <a:rPr lang="zh-CN" altLang="zh-CN" b="1" dirty="0" smtClean="0"/>
              <a:t>科学家</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b="1" dirty="0" smtClean="0">
                <a:solidFill>
                  <a:schemeClr val="bg2"/>
                </a:solidFill>
              </a:rPr>
              <a:t>（</a:t>
            </a:r>
            <a:r>
              <a:rPr lang="en-US" altLang="zh-CN" b="1" dirty="0">
                <a:solidFill>
                  <a:schemeClr val="bg2"/>
                </a:solidFill>
              </a:rPr>
              <a:t>1</a:t>
            </a:r>
            <a:r>
              <a:rPr lang="zh-CN" altLang="zh-CN" b="1" dirty="0">
                <a:solidFill>
                  <a:schemeClr val="bg2"/>
                </a:solidFill>
              </a:rPr>
              <a:t>）</a:t>
            </a:r>
            <a:r>
              <a:rPr lang="zh-CN" altLang="zh-CN" b="1" dirty="0" smtClean="0">
                <a:solidFill>
                  <a:schemeClr val="bg2"/>
                </a:solidFill>
              </a:rPr>
              <a:t>李时珍</a:t>
            </a:r>
            <a:endParaRPr lang="en-US" altLang="zh-CN" b="1" dirty="0" smtClean="0">
              <a:solidFill>
                <a:schemeClr val="bg2"/>
              </a:solidFill>
            </a:endParaRPr>
          </a:p>
          <a:p>
            <a:r>
              <a:rPr lang="zh-CN" altLang="zh-CN" b="1" dirty="0" smtClean="0">
                <a:solidFill>
                  <a:schemeClr val="bg2"/>
                </a:solidFill>
              </a:rPr>
              <a:t>（</a:t>
            </a:r>
            <a:r>
              <a:rPr lang="en-US" altLang="zh-CN" b="1" dirty="0">
                <a:solidFill>
                  <a:schemeClr val="bg2"/>
                </a:solidFill>
              </a:rPr>
              <a:t>2</a:t>
            </a:r>
            <a:r>
              <a:rPr lang="zh-CN" altLang="zh-CN" b="1" dirty="0">
                <a:solidFill>
                  <a:schemeClr val="bg2"/>
                </a:solidFill>
              </a:rPr>
              <a:t>）牛顿生平</a:t>
            </a:r>
            <a:r>
              <a:rPr lang="en-US" altLang="zh-CN" b="1" dirty="0">
                <a:solidFill>
                  <a:schemeClr val="bg2"/>
                </a:solidFill>
              </a:rPr>
              <a:t>  </a:t>
            </a:r>
            <a:r>
              <a:rPr lang="zh-CN" altLang="zh-CN" b="1" dirty="0">
                <a:solidFill>
                  <a:schemeClr val="bg2"/>
                </a:solidFill>
              </a:rPr>
              <a:t>万有引力定律的发现及其</a:t>
            </a:r>
            <a:r>
              <a:rPr lang="zh-CN" altLang="zh-CN" b="1" dirty="0" smtClean="0">
                <a:solidFill>
                  <a:schemeClr val="bg2"/>
                </a:solidFill>
              </a:rPr>
              <a:t>意义</a:t>
            </a:r>
            <a:endParaRPr lang="en-US" altLang="zh-CN" b="1" dirty="0" smtClean="0">
              <a:solidFill>
                <a:schemeClr val="bg2"/>
              </a:solidFill>
            </a:endParaRPr>
          </a:p>
          <a:p>
            <a:r>
              <a:rPr lang="zh-CN" altLang="zh-CN" dirty="0"/>
              <a:t>了解中外科学家所处的社会背景以及时代特点，从而可以更深刻地了解他们取得巨大科学成就的基础和努力的艰辛。学习他们对科学事业的执着与献身精神，更要特别关注科学家们从事科学研究的方法与科学态度。另外，还可以提出一些相关科学家进行对比，更为清晰地了解科学事业的进程，加深我们对“科学改变世界”这一主题的理解。</a:t>
            </a:r>
          </a:p>
          <a:p>
            <a:endParaRPr lang="zh-CN" altLang="en-US" b="1" dirty="0">
              <a:solidFill>
                <a:schemeClr val="bg2"/>
              </a:solidFill>
            </a:endParaRPr>
          </a:p>
        </p:txBody>
      </p:sp>
    </p:spTree>
    <p:extLst>
      <p:ext uri="{BB962C8B-B14F-4D97-AF65-F5344CB8AC3E}">
        <p14:creationId xmlns:p14="http://schemas.microsoft.com/office/powerpoint/2010/main" val="168235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牛顿的科学时代</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科学家主要有</a:t>
            </a:r>
            <a:r>
              <a:rPr lang="en-US" altLang="zh-CN" b="1" dirty="0">
                <a:solidFill>
                  <a:schemeClr val="bg2"/>
                </a:solidFill>
              </a:rPr>
              <a:t>: </a:t>
            </a:r>
            <a:r>
              <a:rPr lang="zh-CN" altLang="en-US" b="1" dirty="0">
                <a:solidFill>
                  <a:schemeClr val="bg2"/>
                </a:solidFill>
              </a:rPr>
              <a:t>莱布尼茨 波义耳 惠更斯 胡</a:t>
            </a:r>
            <a:r>
              <a:rPr lang="zh-CN" altLang="en-US" b="1" dirty="0" smtClean="0">
                <a:solidFill>
                  <a:schemeClr val="bg2"/>
                </a:solidFill>
              </a:rPr>
              <a:t>克、哈雷</a:t>
            </a:r>
            <a:endParaRPr lang="zh-CN" altLang="en-US" b="1" dirty="0">
              <a:solidFill>
                <a:schemeClr val="bg2"/>
              </a:solidFill>
            </a:endParaRPr>
          </a:p>
        </p:txBody>
      </p:sp>
    </p:spTree>
    <p:extLst>
      <p:ext uri="{BB962C8B-B14F-4D97-AF65-F5344CB8AC3E}">
        <p14:creationId xmlns:p14="http://schemas.microsoft.com/office/powerpoint/2010/main" val="176882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英国皇家学会</a:t>
            </a:r>
            <a:endParaRPr lang="zh-CN" altLang="en-US" dirty="0"/>
          </a:p>
        </p:txBody>
      </p:sp>
      <p:sp>
        <p:nvSpPr>
          <p:cNvPr id="3" name="内容占位符 2"/>
          <p:cNvSpPr>
            <a:spLocks noGrp="1"/>
          </p:cNvSpPr>
          <p:nvPr>
            <p:ph idx="1"/>
          </p:nvPr>
        </p:nvSpPr>
        <p:spPr>
          <a:xfrm>
            <a:off x="457200" y="1484784"/>
            <a:ext cx="8229600" cy="4641379"/>
          </a:xfrm>
        </p:spPr>
        <p:txBody>
          <a:bodyPr/>
          <a:lstStyle/>
          <a:p>
            <a:r>
              <a:rPr lang="zh-CN" altLang="en-US" b="1" dirty="0">
                <a:solidFill>
                  <a:schemeClr val="bg2"/>
                </a:solidFill>
              </a:rPr>
              <a:t>是英国资助科学发展的组织。成立于</a:t>
            </a:r>
            <a:r>
              <a:rPr lang="en-US" altLang="zh-CN" b="1" dirty="0"/>
              <a:t>1660</a:t>
            </a:r>
            <a:r>
              <a:rPr lang="zh-CN" altLang="en-US" b="1" dirty="0" smtClean="0">
                <a:solidFill>
                  <a:schemeClr val="bg2"/>
                </a:solidFill>
              </a:rPr>
              <a:t>年。</a:t>
            </a:r>
            <a:r>
              <a:rPr lang="zh-CN" altLang="en-US" b="1" dirty="0">
                <a:solidFill>
                  <a:schemeClr val="bg2"/>
                </a:solidFill>
              </a:rPr>
              <a:t>全称</a:t>
            </a:r>
            <a:r>
              <a:rPr lang="en-US" altLang="zh-CN" b="1" dirty="0">
                <a:solidFill>
                  <a:schemeClr val="bg2"/>
                </a:solidFill>
              </a:rPr>
              <a:t>"</a:t>
            </a:r>
            <a:r>
              <a:rPr lang="zh-CN" altLang="en-US" b="1" dirty="0">
                <a:solidFill>
                  <a:schemeClr val="bg2"/>
                </a:solidFill>
              </a:rPr>
              <a:t>伦敦皇家自然知识促进学会</a:t>
            </a:r>
            <a:r>
              <a:rPr lang="en-US" altLang="zh-CN" b="1" dirty="0">
                <a:solidFill>
                  <a:schemeClr val="bg2"/>
                </a:solidFill>
              </a:rPr>
              <a:t>"</a:t>
            </a:r>
            <a:r>
              <a:rPr lang="zh-CN" altLang="en-US" b="1" dirty="0">
                <a:solidFill>
                  <a:schemeClr val="bg2"/>
                </a:solidFill>
              </a:rPr>
              <a:t>。学会宗旨是促进自然科学的发展。它是世界上历史最长而又从未中断过的科学学会。它在英国起着全国科学院的作用</a:t>
            </a:r>
            <a:r>
              <a:rPr lang="zh-CN" altLang="en-US" b="1" dirty="0" smtClean="0">
                <a:solidFill>
                  <a:schemeClr val="bg2"/>
                </a:solidFill>
              </a:rPr>
              <a:t>。</a:t>
            </a:r>
            <a:endParaRPr lang="en-US" altLang="zh-CN" b="1" dirty="0" smtClean="0">
              <a:solidFill>
                <a:schemeClr val="bg2"/>
              </a:solidFill>
            </a:endParaRPr>
          </a:p>
          <a:p>
            <a:r>
              <a:rPr lang="zh-CN" altLang="en-US" b="1" dirty="0"/>
              <a:t>皇家学会是一个独立的社团，不对政府任何部门负正式责任，不必经过政府批准。但它与政府的关系是</a:t>
            </a:r>
            <a:r>
              <a:rPr lang="zh-CN" altLang="en-US" b="1" dirty="0" smtClean="0"/>
              <a:t>密切</a:t>
            </a:r>
            <a:r>
              <a:rPr lang="zh-CN" altLang="en-US" b="1" dirty="0"/>
              <a:t>的，政府为学会经营的科学事业提供财政资助。</a:t>
            </a:r>
            <a:endParaRPr lang="zh-CN" altLang="en-US" b="1" dirty="0">
              <a:solidFill>
                <a:schemeClr val="bg2"/>
              </a:solidFill>
            </a:endParaRPr>
          </a:p>
        </p:txBody>
      </p:sp>
    </p:spTree>
    <p:extLst>
      <p:ext uri="{BB962C8B-B14F-4D97-AF65-F5344CB8AC3E}">
        <p14:creationId xmlns:p14="http://schemas.microsoft.com/office/powerpoint/2010/main" val="267910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剑桥大学和卢卡斯教授</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卢卡斯数学教授席位</a:t>
            </a:r>
            <a:r>
              <a:rPr lang="en-US" altLang="zh-CN" b="1" dirty="0">
                <a:solidFill>
                  <a:schemeClr val="bg2"/>
                </a:solidFill>
              </a:rPr>
              <a:t>(</a:t>
            </a:r>
            <a:r>
              <a:rPr lang="en-US" altLang="zh-CN" b="1" dirty="0" err="1">
                <a:solidFill>
                  <a:schemeClr val="bg2"/>
                </a:solidFill>
              </a:rPr>
              <a:t>Lucasian</a:t>
            </a:r>
            <a:r>
              <a:rPr lang="en-US" altLang="zh-CN" b="1" dirty="0">
                <a:solidFill>
                  <a:schemeClr val="bg2"/>
                </a:solidFill>
              </a:rPr>
              <a:t> Chair of Mathematics)</a:t>
            </a:r>
            <a:r>
              <a:rPr lang="zh-CN" altLang="en-US" b="1" dirty="0">
                <a:solidFill>
                  <a:schemeClr val="bg2"/>
                </a:solidFill>
              </a:rPr>
              <a:t>是英国剑桥大学的一个荣誉职位，授予对象为数学及物理相关的研究者，同一时间只授予一人，是牛顿、霍金和狄拉克等科学大师都曾担任过的人类有史以来最伟大的教职之一，此教席的拥有者称为</a:t>
            </a:r>
            <a:r>
              <a:rPr lang="en-US" altLang="zh-CN" b="1" dirty="0">
                <a:solidFill>
                  <a:schemeClr val="bg2"/>
                </a:solidFill>
              </a:rPr>
              <a:t>"</a:t>
            </a:r>
            <a:r>
              <a:rPr lang="zh-CN" altLang="en-US" b="1" dirty="0">
                <a:solidFill>
                  <a:schemeClr val="bg2"/>
                </a:solidFill>
              </a:rPr>
              <a:t>卢卡斯教授</a:t>
            </a:r>
            <a:r>
              <a:rPr lang="en-US" altLang="zh-CN" b="1" dirty="0">
                <a:solidFill>
                  <a:schemeClr val="bg2"/>
                </a:solidFill>
              </a:rPr>
              <a:t>"(</a:t>
            </a:r>
            <a:r>
              <a:rPr lang="en-US" altLang="zh-CN" b="1" dirty="0" err="1">
                <a:solidFill>
                  <a:schemeClr val="bg2"/>
                </a:solidFill>
              </a:rPr>
              <a:t>Lucasian</a:t>
            </a:r>
            <a:r>
              <a:rPr lang="en-US" altLang="zh-CN" b="1" dirty="0">
                <a:solidFill>
                  <a:schemeClr val="bg2"/>
                </a:solidFill>
              </a:rPr>
              <a:t> Professor)</a:t>
            </a:r>
            <a:r>
              <a:rPr lang="zh-CN" altLang="en-US" b="1" dirty="0">
                <a:solidFill>
                  <a:schemeClr val="bg2"/>
                </a:solidFill>
              </a:rPr>
              <a:t>。</a:t>
            </a:r>
          </a:p>
        </p:txBody>
      </p:sp>
    </p:spTree>
    <p:extLst>
      <p:ext uri="{BB962C8B-B14F-4D97-AF65-F5344CB8AC3E}">
        <p14:creationId xmlns:p14="http://schemas.microsoft.com/office/powerpoint/2010/main" val="49281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对科学的束缚减少</a:t>
            </a:r>
            <a:endParaRPr lang="zh-CN" altLang="en-US" dirty="0"/>
          </a:p>
        </p:txBody>
      </p:sp>
      <p:sp>
        <p:nvSpPr>
          <p:cNvPr id="3" name="内容占位符 2"/>
          <p:cNvSpPr>
            <a:spLocks noGrp="1"/>
          </p:cNvSpPr>
          <p:nvPr>
            <p:ph idx="1"/>
          </p:nvPr>
        </p:nvSpPr>
        <p:spPr>
          <a:xfrm>
            <a:off x="457200" y="1600200"/>
            <a:ext cx="8219256" cy="4997152"/>
          </a:xfrm>
        </p:spPr>
        <p:txBody>
          <a:bodyPr>
            <a:normAutofit fontScale="92500" lnSpcReduction="10000"/>
          </a:bodyPr>
          <a:lstStyle/>
          <a:p>
            <a:r>
              <a:rPr lang="en-US" altLang="zh-CN" b="1" dirty="0">
                <a:solidFill>
                  <a:schemeClr val="bg2"/>
                </a:solidFill>
              </a:rPr>
              <a:t>1663</a:t>
            </a:r>
            <a:r>
              <a:rPr lang="zh-CN" altLang="en-US" b="1" dirty="0">
                <a:solidFill>
                  <a:schemeClr val="bg2"/>
                </a:solidFill>
              </a:rPr>
              <a:t>年</a:t>
            </a:r>
            <a:r>
              <a:rPr lang="en-US" altLang="zh-CN" b="1" dirty="0">
                <a:solidFill>
                  <a:schemeClr val="bg2"/>
                </a:solidFill>
              </a:rPr>
              <a:t>12</a:t>
            </a:r>
            <a:r>
              <a:rPr lang="zh-CN" altLang="en-US" b="1" dirty="0">
                <a:solidFill>
                  <a:schemeClr val="bg2"/>
                </a:solidFill>
              </a:rPr>
              <a:t>月卢卡斯数学教授席位设立，隔年</a:t>
            </a:r>
            <a:r>
              <a:rPr lang="en-US" altLang="zh-CN" b="1" dirty="0">
                <a:solidFill>
                  <a:schemeClr val="bg2"/>
                </a:solidFill>
              </a:rPr>
              <a:t>1664</a:t>
            </a:r>
            <a:r>
              <a:rPr lang="zh-CN" altLang="en-US" b="1" dirty="0">
                <a:solidFill>
                  <a:schemeClr val="bg2"/>
                </a:solidFill>
              </a:rPr>
              <a:t>年</a:t>
            </a:r>
            <a:r>
              <a:rPr lang="en-US" altLang="zh-CN" b="1" dirty="0">
                <a:solidFill>
                  <a:schemeClr val="bg2"/>
                </a:solidFill>
              </a:rPr>
              <a:t>1</a:t>
            </a:r>
            <a:r>
              <a:rPr lang="zh-CN" altLang="en-US" b="1" dirty="0">
                <a:solidFill>
                  <a:schemeClr val="bg2"/>
                </a:solidFill>
              </a:rPr>
              <a:t>月</a:t>
            </a:r>
            <a:r>
              <a:rPr lang="en-US" altLang="zh-CN" b="1" dirty="0">
                <a:solidFill>
                  <a:schemeClr val="bg2"/>
                </a:solidFill>
              </a:rPr>
              <a:t>18</a:t>
            </a:r>
            <a:r>
              <a:rPr lang="zh-CN" altLang="en-US" b="1" dirty="0">
                <a:solidFill>
                  <a:schemeClr val="bg2"/>
                </a:solidFill>
              </a:rPr>
              <a:t>日得到国王查理二世</a:t>
            </a:r>
            <a:r>
              <a:rPr lang="zh-CN" altLang="en-US" b="1" dirty="0" smtClean="0">
                <a:solidFill>
                  <a:schemeClr val="bg2"/>
                </a:solidFill>
              </a:rPr>
              <a:t>的准可</a:t>
            </a:r>
            <a:r>
              <a:rPr lang="zh-CN" altLang="en-US" b="1" dirty="0">
                <a:solidFill>
                  <a:schemeClr val="bg2"/>
                </a:solidFill>
              </a:rPr>
              <a:t>正式成立</a:t>
            </a:r>
            <a:r>
              <a:rPr lang="zh-CN" altLang="en-US" b="1" dirty="0" smtClean="0">
                <a:solidFill>
                  <a:schemeClr val="bg2"/>
                </a:solidFill>
              </a:rPr>
              <a:t>。</a:t>
            </a:r>
            <a:endParaRPr lang="en-US" altLang="zh-CN" b="1" dirty="0" smtClean="0">
              <a:solidFill>
                <a:schemeClr val="bg2"/>
              </a:solidFill>
            </a:endParaRPr>
          </a:p>
          <a:p>
            <a:r>
              <a:rPr lang="zh-CN" altLang="en-US" b="1" dirty="0" smtClean="0">
                <a:solidFill>
                  <a:schemeClr val="bg2"/>
                </a:solidFill>
              </a:rPr>
              <a:t>依</a:t>
            </a:r>
            <a:r>
              <a:rPr lang="zh-CN" altLang="en-US" b="1" dirty="0">
                <a:solidFill>
                  <a:schemeClr val="bg2"/>
                </a:solidFill>
              </a:rPr>
              <a:t>亨利</a:t>
            </a:r>
            <a:r>
              <a:rPr lang="en-US" altLang="zh-CN" b="1" dirty="0">
                <a:solidFill>
                  <a:schemeClr val="bg2"/>
                </a:solidFill>
              </a:rPr>
              <a:t>·</a:t>
            </a:r>
            <a:r>
              <a:rPr lang="zh-CN" altLang="en-US" b="1" dirty="0">
                <a:solidFill>
                  <a:schemeClr val="bg2"/>
                </a:solidFill>
              </a:rPr>
              <a:t>卢卡斯的遗嘱要求，此教席的拥有者不得参与教会活动</a:t>
            </a:r>
            <a:r>
              <a:rPr lang="zh-CN" altLang="en-US" b="1" dirty="0" smtClean="0">
                <a:solidFill>
                  <a:schemeClr val="bg2"/>
                </a:solidFill>
              </a:rPr>
              <a:t>，在</a:t>
            </a:r>
            <a:r>
              <a:rPr lang="zh-CN" altLang="en-US" b="1" dirty="0">
                <a:solidFill>
                  <a:schemeClr val="bg2"/>
                </a:solidFill>
              </a:rPr>
              <a:t>第二任卢卡斯教授艾萨克</a:t>
            </a:r>
            <a:r>
              <a:rPr lang="en-US" altLang="zh-CN" b="1" dirty="0">
                <a:solidFill>
                  <a:schemeClr val="bg2"/>
                </a:solidFill>
              </a:rPr>
              <a:t>·</a:t>
            </a:r>
            <a:r>
              <a:rPr lang="zh-CN" altLang="en-US" b="1" dirty="0">
                <a:solidFill>
                  <a:schemeClr val="bg2"/>
                </a:solidFill>
              </a:rPr>
              <a:t>牛顿时发生了问题。由于牛顿信仰阿里乌教派，教义与英国国教</a:t>
            </a:r>
            <a:r>
              <a:rPr lang="zh-CN" altLang="en-US" b="1" dirty="0" smtClean="0">
                <a:solidFill>
                  <a:schemeClr val="bg2"/>
                </a:solidFill>
              </a:rPr>
              <a:t>相抵触，</a:t>
            </a:r>
            <a:r>
              <a:rPr lang="zh-CN" altLang="en-US" b="1" dirty="0">
                <a:solidFill>
                  <a:schemeClr val="bg2"/>
                </a:solidFill>
              </a:rPr>
              <a:t>而当时剑桥大学的教员有</a:t>
            </a:r>
            <a:r>
              <a:rPr lang="zh-CN" altLang="en-US" b="1" dirty="0"/>
              <a:t>担任高等圣职的义务</a:t>
            </a:r>
            <a:r>
              <a:rPr lang="zh-CN" altLang="en-US" b="1" dirty="0">
                <a:solidFill>
                  <a:schemeClr val="bg2"/>
                </a:solidFill>
              </a:rPr>
              <a:t>，所以牛顿便以卢卡斯的遗嘱为由拒绝圣职，其后得到</a:t>
            </a:r>
            <a:r>
              <a:rPr lang="zh-CN" altLang="en-US" b="1" dirty="0"/>
              <a:t>查理二世</a:t>
            </a:r>
            <a:r>
              <a:rPr lang="zh-CN" altLang="en-US" b="1" dirty="0">
                <a:solidFill>
                  <a:schemeClr val="bg2"/>
                </a:solidFill>
              </a:rPr>
              <a:t>的特准，此后凡担任卢卡斯教授者皆有豁免权。</a:t>
            </a:r>
          </a:p>
        </p:txBody>
      </p:sp>
    </p:spTree>
    <p:extLst>
      <p:ext uri="{BB962C8B-B14F-4D97-AF65-F5344CB8AC3E}">
        <p14:creationId xmlns:p14="http://schemas.microsoft.com/office/powerpoint/2010/main" val="2085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zh-CN" dirty="0" smtClean="0"/>
              <a:t>改革成功原因的分析和认识</a:t>
            </a:r>
            <a:endParaRPr lang="zh-CN" altLang="en-US" dirty="0"/>
          </a:p>
        </p:txBody>
      </p:sp>
      <p:sp>
        <p:nvSpPr>
          <p:cNvPr id="3" name="内容占位符 2"/>
          <p:cNvSpPr>
            <a:spLocks noGrp="1"/>
          </p:cNvSpPr>
          <p:nvPr>
            <p:ph idx="1"/>
          </p:nvPr>
        </p:nvSpPr>
        <p:spPr>
          <a:xfrm>
            <a:off x="457200" y="1600200"/>
            <a:ext cx="8435280" cy="5257800"/>
          </a:xfrm>
        </p:spPr>
        <p:txBody>
          <a:bodyPr>
            <a:normAutofit fontScale="85000" lnSpcReduction="10000"/>
          </a:bodyPr>
          <a:lstStyle/>
          <a:p>
            <a:pPr lvl="0"/>
            <a:r>
              <a:rPr lang="zh-CN" altLang="zh-CN" b="1" dirty="0" smtClean="0">
                <a:solidFill>
                  <a:schemeClr val="bg2"/>
                </a:solidFill>
              </a:rPr>
              <a:t>⑴</a:t>
            </a:r>
            <a:r>
              <a:rPr lang="zh-CN" altLang="zh-CN" b="1" dirty="0">
                <a:solidFill>
                  <a:schemeClr val="bg2"/>
                </a:solidFill>
              </a:rPr>
              <a:t>、决定改革成功的几个要素</a:t>
            </a:r>
          </a:p>
          <a:p>
            <a:r>
              <a:rPr lang="zh-CN" altLang="zh-CN" b="1" dirty="0">
                <a:solidFill>
                  <a:schemeClr val="bg2"/>
                </a:solidFill>
              </a:rPr>
              <a:t>①、是否顺应历史发展的趋势，与时俱进，因时改革，是改革的根本原因。</a:t>
            </a:r>
          </a:p>
          <a:p>
            <a:r>
              <a:rPr lang="zh-CN" altLang="zh-CN" b="1" dirty="0">
                <a:solidFill>
                  <a:schemeClr val="bg2"/>
                </a:solidFill>
              </a:rPr>
              <a:t>②、看力量对比是否有利于改革，要从改革的阻力和支持改革的力量方面去分析，改革的阻力可已从内外两个方面，政治、经济、文化等多角度去分析。</a:t>
            </a:r>
          </a:p>
          <a:p>
            <a:r>
              <a:rPr lang="zh-CN" altLang="zh-CN" b="1" dirty="0">
                <a:solidFill>
                  <a:schemeClr val="bg2"/>
                </a:solidFill>
              </a:rPr>
              <a:t>③、改革必然会损害部分人的利益，必然会遇到阻力，不会一帆风顺，这就要求改革者要有远见卓识和坚定的政治魄力。</a:t>
            </a:r>
          </a:p>
          <a:p>
            <a:r>
              <a:rPr lang="zh-CN" altLang="zh-CN" b="1" dirty="0">
                <a:solidFill>
                  <a:schemeClr val="bg2"/>
                </a:solidFill>
              </a:rPr>
              <a:t>④、改革的措施是否符合当时实际，是否行之有效。</a:t>
            </a:r>
          </a:p>
          <a:p>
            <a:r>
              <a:rPr lang="zh-CN" altLang="zh-CN" b="1" dirty="0">
                <a:solidFill>
                  <a:schemeClr val="bg2"/>
                </a:solidFill>
              </a:rPr>
              <a:t>⑤、当时的内外环境是否有利于改革的开展和执行。</a:t>
            </a:r>
          </a:p>
          <a:p>
            <a:r>
              <a:rPr lang="en-US" altLang="zh-CN" b="1" dirty="0">
                <a:solidFill>
                  <a:schemeClr val="bg2"/>
                </a:solidFill>
              </a:rPr>
              <a:t> </a:t>
            </a:r>
            <a:endParaRPr lang="zh-CN" altLang="zh-CN" b="1" dirty="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275310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文本框 1"/>
          <p:cNvSpPr txBox="1">
            <a:spLocks noChangeArrowheads="1"/>
          </p:cNvSpPr>
          <p:nvPr/>
        </p:nvSpPr>
        <p:spPr bwMode="auto">
          <a:xfrm>
            <a:off x="76200" y="152400"/>
            <a:ext cx="8916988"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solidFill>
                  <a:srgbClr val="FFFF00"/>
                </a:solidFill>
              </a:rPr>
              <a:t>（</a:t>
            </a:r>
            <a:r>
              <a:rPr lang="en-US" altLang="zh-CN" sz="2400" b="1" dirty="0">
                <a:solidFill>
                  <a:srgbClr val="FFFF00"/>
                </a:solidFill>
              </a:rPr>
              <a:t>14</a:t>
            </a:r>
            <a:r>
              <a:rPr lang="zh-CN" altLang="en-US" sz="2400" b="1" dirty="0">
                <a:solidFill>
                  <a:srgbClr val="FFFF00"/>
                </a:solidFill>
              </a:rPr>
              <a:t>全国）</a:t>
            </a:r>
            <a:r>
              <a:rPr lang="zh-CN" altLang="en-US" sz="2400" b="1" dirty="0"/>
              <a:t>阅读材料，完成下列要求。</a:t>
            </a:r>
          </a:p>
          <a:p>
            <a:r>
              <a:rPr lang="zh-CN" altLang="en-US" sz="2400" b="1" dirty="0"/>
              <a:t> </a:t>
            </a:r>
            <a:r>
              <a:rPr lang="zh-CN" altLang="en-US" sz="2400" b="1" dirty="0">
                <a:solidFill>
                  <a:srgbClr val="FFFF00"/>
                </a:solidFill>
              </a:rPr>
              <a:t>材料一</a:t>
            </a:r>
          </a:p>
          <a:p>
            <a:r>
              <a:rPr lang="zh-CN" altLang="en-US" sz="2400" b="1" dirty="0"/>
              <a:t> 宋应星(1587-约1666)青年时曾考取举人，后来连续六次赴京参加进士考试，均名落孙山。45岁以后，面对明末流民遍地的现实，宋应星不再追求科举功名，转而探求“致富”之术。他全面搜集整理传统农业、手工业技术，撰成《天工开物》-书，书名取“天工人其代之”“开物成务” 之义。正如宋应星在该书的序言中所说，“是书与科举功名毫无关系”，当时士大夫对这部书不屑一顾。后来乾隆时鳊《四库全书&gt;，不予收录，民间因此更不敢印行。这部书在19世纪传入欧洲后，被誉为“17世纪中国科技的百科全书”，是我们今天探讨古代科技成就的重要文献。</a:t>
            </a:r>
          </a:p>
          <a:p>
            <a:r>
              <a:rPr lang="zh-CN" altLang="en-US" sz="2400" b="1" dirty="0"/>
              <a:t> ——摘编自潘吉星《宋应星评传》等</a:t>
            </a:r>
          </a:p>
        </p:txBody>
      </p:sp>
    </p:spTree>
    <p:extLst>
      <p:ext uri="{BB962C8B-B14F-4D97-AF65-F5344CB8AC3E}">
        <p14:creationId xmlns:p14="http://schemas.microsoft.com/office/powerpoint/2010/main" val="179446199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文本框 1"/>
          <p:cNvSpPr txBox="1">
            <a:spLocks noChangeArrowheads="1"/>
          </p:cNvSpPr>
          <p:nvPr/>
        </p:nvSpPr>
        <p:spPr bwMode="auto">
          <a:xfrm>
            <a:off x="76200" y="76200"/>
            <a:ext cx="88677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solidFill>
                  <a:srgbClr val="FFFF00"/>
                </a:solidFill>
              </a:rPr>
              <a:t>材料二</a:t>
            </a:r>
            <a:r>
              <a:rPr lang="zh-CN" altLang="en-US" sz="2400" b="1"/>
              <a:t>牛顿(1643-1727)自幼喜欢钻研科学。1687年，他的《自然哲学的数学原理》出版，阐述了其后被视作真理的物体运动三大定律。该书受到学术界的赞颂，很快销售一空。同年，牛顿被选为国会议员，后被封为爵士，成为英国皇家学会会长和法国皇家学会会员。当时他被公认为活着的最伟大的科学家，英国有学识的人都把牛顿“奉为他们的首领，承认他是他们的主帅和大师”。伏尔泰全面接受了牛顿的自然哲学，并与人合作发表了一本关于牛顿力学体系的通俗著作。18世纪中期，牛顿的理论体系在欧洲各国得到广泛认可，对整个欧洲和世界的科学与哲学发展产生了深远的影响。</a:t>
            </a:r>
          </a:p>
          <a:p>
            <a:r>
              <a:rPr lang="zh-CN" altLang="en-US" sz="2400" b="1"/>
              <a:t> ——摘编自詹姆斯·格雷克《牛顿传》等</a:t>
            </a:r>
          </a:p>
          <a:p>
            <a:r>
              <a:rPr lang="zh-CN" altLang="en-US" sz="2400" b="1"/>
              <a:t> </a:t>
            </a:r>
            <a:r>
              <a:rPr lang="zh-CN" altLang="en-US" sz="2400" b="1">
                <a:solidFill>
                  <a:srgbClr val="FFFF00"/>
                </a:solidFill>
              </a:rPr>
              <a:t>(1)根据材料一、二并结合所学知识，分别指出宋应星、牛顿二人科技成果的特点及它们出现的背景。（15分）</a:t>
            </a:r>
          </a:p>
          <a:p>
            <a:r>
              <a:rPr lang="zh-CN" altLang="en-US" sz="2400" b="1">
                <a:solidFill>
                  <a:srgbClr val="FFFF00"/>
                </a:solidFill>
              </a:rPr>
              <a:t> (2)根据材料一、二并结合所学知识，分析指出二人科技成果命运不同的原因。(10分)</a:t>
            </a:r>
          </a:p>
          <a:p>
            <a:r>
              <a:rPr lang="zh-CN" altLang="en-US" sz="2400" b="1"/>
              <a:t> </a:t>
            </a:r>
          </a:p>
        </p:txBody>
      </p:sp>
    </p:spTree>
    <p:extLst>
      <p:ext uri="{BB962C8B-B14F-4D97-AF65-F5344CB8AC3E}">
        <p14:creationId xmlns:p14="http://schemas.microsoft.com/office/powerpoint/2010/main" val="139600140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文本框 1"/>
          <p:cNvSpPr txBox="1">
            <a:spLocks noChangeArrowheads="1"/>
          </p:cNvSpPr>
          <p:nvPr/>
        </p:nvSpPr>
        <p:spPr bwMode="auto">
          <a:xfrm>
            <a:off x="173038" y="777875"/>
            <a:ext cx="8916987"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solidFill>
                  <a:srgbClr val="FFFF00"/>
                </a:solidFill>
              </a:rPr>
              <a:t>特点:</a:t>
            </a:r>
            <a:r>
              <a:rPr lang="en-US" altLang="zh-CN" sz="2400" b="1">
                <a:solidFill>
                  <a:srgbClr val="FFFF00"/>
                </a:solidFill>
              </a:rPr>
              <a:t>1</a:t>
            </a:r>
            <a:r>
              <a:rPr lang="zh-CN" altLang="en-US" sz="2400" b="1">
                <a:solidFill>
                  <a:srgbClr val="FFFF00"/>
                </a:solidFill>
              </a:rPr>
              <a:t>、</a:t>
            </a:r>
            <a:r>
              <a:rPr lang="zh-CN" altLang="en-US" sz="2400" b="1"/>
              <a:t>传统科技的集大成；多总结，少创造。</a:t>
            </a:r>
          </a:p>
          <a:p>
            <a:r>
              <a:rPr lang="en-US" altLang="zh-CN" sz="2400" b="1"/>
              <a:t>         2</a:t>
            </a:r>
            <a:r>
              <a:rPr lang="zh-CN" altLang="en-US" sz="2400" b="1"/>
              <a:t>、长期实验基础上的理性探讨；突破性的科学成果。</a:t>
            </a:r>
          </a:p>
          <a:p>
            <a:r>
              <a:rPr lang="zh-CN" altLang="en-US" sz="2400" b="1">
                <a:solidFill>
                  <a:srgbClr val="FFFF00"/>
                </a:solidFill>
              </a:rPr>
              <a:t>背景:</a:t>
            </a:r>
          </a:p>
          <a:p>
            <a:r>
              <a:rPr lang="zh-CN" altLang="en-US" sz="2400" b="1">
                <a:solidFill>
                  <a:srgbClr val="FFFF00"/>
                </a:solidFill>
              </a:rPr>
              <a:t>       </a:t>
            </a:r>
            <a:r>
              <a:rPr lang="en-US" altLang="zh-CN" sz="2400" b="1">
                <a:solidFill>
                  <a:srgbClr val="FFFF00"/>
                </a:solidFill>
              </a:rPr>
              <a:t>1</a:t>
            </a:r>
            <a:r>
              <a:rPr lang="zh-CN" altLang="en-US" sz="2400" b="1">
                <a:solidFill>
                  <a:srgbClr val="FFFF00"/>
                </a:solidFill>
              </a:rPr>
              <a:t>、</a:t>
            </a:r>
            <a:r>
              <a:rPr lang="zh-CN" altLang="en-US" sz="2400" b="1"/>
              <a:t>中国传统农业、手工业技术发达；科举失利后的发愤之作。</a:t>
            </a:r>
          </a:p>
          <a:p>
            <a:r>
              <a:rPr lang="en-US" altLang="zh-CN" sz="2400" b="1"/>
              <a:t>        2</a:t>
            </a:r>
            <a:r>
              <a:rPr lang="zh-CN" altLang="en-US" sz="2400" b="1"/>
              <a:t>、科学冲破了中世纪神学的束缚；近代科学研究方法形成；长期从事科学研究.</a:t>
            </a:r>
          </a:p>
          <a:p>
            <a:r>
              <a:rPr lang="zh-CN" altLang="en-US" sz="2400" b="1"/>
              <a:t>(2)</a:t>
            </a:r>
            <a:r>
              <a:rPr lang="en-US" altLang="zh-CN" sz="2400" b="1"/>
              <a:t>1</a:t>
            </a:r>
            <a:r>
              <a:rPr lang="zh-CN" altLang="en-US" sz="2400" b="1"/>
              <a:t>、士大夫热衷于科举功名、轻视农业手工业活动；生产方式没有质的变化；文化专制，</a:t>
            </a:r>
          </a:p>
          <a:p>
            <a:r>
              <a:rPr lang="en-US" altLang="zh-CN" sz="2400" b="1"/>
              <a:t>    2</a:t>
            </a:r>
            <a:r>
              <a:rPr lang="zh-CN" altLang="en-US" sz="2400" b="1"/>
              <a:t>、重视科学的社会氛围；资本主义生产方式产生；提供了认识世界的新方法</a:t>
            </a:r>
          </a:p>
        </p:txBody>
      </p:sp>
    </p:spTree>
    <p:extLst>
      <p:ext uri="{BB962C8B-B14F-4D97-AF65-F5344CB8AC3E}">
        <p14:creationId xmlns:p14="http://schemas.microsoft.com/office/powerpoint/2010/main" val="1753341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zh-CN" altLang="zh-CN" sz="3200" b="1" dirty="0">
                <a:solidFill>
                  <a:schemeClr val="bg2"/>
                </a:solidFill>
              </a:rPr>
              <a:t>判断改革成功与否的标准是看改革的目的和改革本身所达到的目标之间的一致性，即改革是否达到了预期</a:t>
            </a:r>
            <a:r>
              <a:rPr lang="zh-CN" altLang="zh-CN" sz="3200" b="1" dirty="0" smtClean="0">
                <a:solidFill>
                  <a:schemeClr val="bg2"/>
                </a:solidFill>
              </a:rPr>
              <a:t>目标</a:t>
            </a:r>
            <a:endParaRPr lang="zh-CN" altLang="en-US" sz="3200" dirty="0"/>
          </a:p>
        </p:txBody>
      </p:sp>
      <p:sp>
        <p:nvSpPr>
          <p:cNvPr id="3" name="内容占位符 2"/>
          <p:cNvSpPr>
            <a:spLocks noGrp="1"/>
          </p:cNvSpPr>
          <p:nvPr>
            <p:ph idx="1"/>
          </p:nvPr>
        </p:nvSpPr>
        <p:spPr>
          <a:xfrm>
            <a:off x="457200" y="1844824"/>
            <a:ext cx="8219256" cy="4680520"/>
          </a:xfrm>
        </p:spPr>
        <p:txBody>
          <a:bodyPr>
            <a:normAutofit fontScale="92500" lnSpcReduction="20000"/>
          </a:bodyPr>
          <a:lstStyle/>
          <a:p>
            <a:r>
              <a:rPr lang="zh-CN" altLang="zh-CN" b="1" dirty="0"/>
              <a:t>成功的改革</a:t>
            </a:r>
          </a:p>
          <a:p>
            <a:r>
              <a:rPr lang="zh-CN" altLang="zh-CN" b="1" dirty="0"/>
              <a:t>外国：梭伦</a:t>
            </a:r>
            <a:r>
              <a:rPr lang="zh-CN" altLang="zh-CN" b="1" dirty="0" smtClean="0"/>
              <a:t>改革、</a:t>
            </a:r>
            <a:r>
              <a:rPr lang="zh-CN" altLang="zh-CN" b="1" dirty="0"/>
              <a:t>农奴改革、</a:t>
            </a:r>
            <a:r>
              <a:rPr lang="zh-CN" altLang="zh-CN" b="1" dirty="0" smtClean="0"/>
              <a:t>明治维新</a:t>
            </a:r>
            <a:endParaRPr lang="zh-CN" altLang="zh-CN" b="1" dirty="0"/>
          </a:p>
          <a:p>
            <a:r>
              <a:rPr lang="zh-CN" altLang="zh-CN" b="1" dirty="0"/>
              <a:t>中国：管仲改革、鲁国“初税亩”、商鞅变法、孝文帝改革、改革开放</a:t>
            </a:r>
          </a:p>
          <a:p>
            <a:r>
              <a:rPr lang="en-US" altLang="zh-CN" b="1" dirty="0"/>
              <a:t> </a:t>
            </a:r>
            <a:endParaRPr lang="zh-CN" altLang="zh-CN" b="1" dirty="0"/>
          </a:p>
          <a:p>
            <a:r>
              <a:rPr lang="zh-CN" altLang="zh-CN" b="1" dirty="0" smtClean="0"/>
              <a:t>失败</a:t>
            </a:r>
            <a:r>
              <a:rPr lang="zh-CN" altLang="zh-CN" b="1" dirty="0"/>
              <a:t>的改革</a:t>
            </a:r>
          </a:p>
          <a:p>
            <a:r>
              <a:rPr lang="zh-CN" altLang="zh-CN" b="1" dirty="0"/>
              <a:t>外国：阿里改革、苏联、东欧改革</a:t>
            </a:r>
          </a:p>
          <a:p>
            <a:r>
              <a:rPr lang="zh-CN" altLang="zh-CN" b="1" dirty="0"/>
              <a:t>中国：魏文候改革（李悝变法）、楚国吴起变法、庆历新政、王安石变法、洋务运动、戊戌变法</a:t>
            </a:r>
          </a:p>
          <a:p>
            <a:endParaRPr lang="zh-CN" altLang="en-US" b="1" dirty="0"/>
          </a:p>
        </p:txBody>
      </p:sp>
    </p:spTree>
    <p:extLst>
      <p:ext uri="{BB962C8B-B14F-4D97-AF65-F5344CB8AC3E}">
        <p14:creationId xmlns:p14="http://schemas.microsoft.com/office/powerpoint/2010/main" val="168995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改革的</a:t>
            </a:r>
            <a:r>
              <a:rPr lang="zh-CN" altLang="zh-CN" dirty="0" smtClean="0"/>
              <a:t>认识</a:t>
            </a:r>
            <a:endParaRPr lang="zh-CN" altLang="en-US" dirty="0"/>
          </a:p>
        </p:txBody>
      </p:sp>
      <p:sp>
        <p:nvSpPr>
          <p:cNvPr id="3" name="内容占位符 2"/>
          <p:cNvSpPr>
            <a:spLocks noGrp="1"/>
          </p:cNvSpPr>
          <p:nvPr>
            <p:ph idx="1"/>
          </p:nvPr>
        </p:nvSpPr>
        <p:spPr>
          <a:xfrm>
            <a:off x="467544" y="1196752"/>
            <a:ext cx="8208912" cy="5328592"/>
          </a:xfrm>
        </p:spPr>
        <p:txBody>
          <a:bodyPr>
            <a:noAutofit/>
          </a:bodyPr>
          <a:lstStyle/>
          <a:p>
            <a:r>
              <a:rPr lang="zh-CN" altLang="zh-CN" sz="2800" b="1" dirty="0" smtClean="0">
                <a:solidFill>
                  <a:schemeClr val="bg2"/>
                </a:solidFill>
              </a:rPr>
              <a:t>①</a:t>
            </a:r>
            <a:r>
              <a:rPr lang="zh-CN" altLang="zh-CN" sz="2800" b="1" dirty="0">
                <a:solidFill>
                  <a:schemeClr val="bg2"/>
                </a:solidFill>
              </a:rPr>
              <a:t>、每个国家、每个民族要发展进步，必须与时俱进，敢于改革</a:t>
            </a:r>
          </a:p>
          <a:p>
            <a:r>
              <a:rPr lang="zh-CN" altLang="zh-CN" sz="2800" b="1" dirty="0">
                <a:solidFill>
                  <a:schemeClr val="bg2"/>
                </a:solidFill>
              </a:rPr>
              <a:t>②、改革和变法不会一帆风顺，在勇于改革的同时，要具备坚决的斗争精神。要坚信新事物一定能够战胜旧事物。</a:t>
            </a:r>
          </a:p>
          <a:p>
            <a:r>
              <a:rPr lang="zh-CN" altLang="zh-CN" sz="2800" b="1" dirty="0">
                <a:solidFill>
                  <a:schemeClr val="bg2"/>
                </a:solidFill>
              </a:rPr>
              <a:t>③、改革是社会发展的重要动力，我们要积极支持改革，并投身到改革中去，合力推进我国的改革开放。 </a:t>
            </a:r>
          </a:p>
          <a:p>
            <a:r>
              <a:rPr lang="zh-CN" altLang="zh-CN" sz="2800" b="1" dirty="0">
                <a:solidFill>
                  <a:schemeClr val="bg2"/>
                </a:solidFill>
              </a:rPr>
              <a:t>④、改革没有固定的模式，必须具体问题具体分析走自己特色的改革之路。</a:t>
            </a:r>
          </a:p>
          <a:p>
            <a:r>
              <a:rPr lang="zh-CN" altLang="zh-CN" sz="2800" b="1" dirty="0">
                <a:solidFill>
                  <a:schemeClr val="bg2"/>
                </a:solidFill>
              </a:rPr>
              <a:t>⑤、中外历史上的重大改革，给我们留下了众多经验、教训，我们要从中获取启示</a:t>
            </a:r>
          </a:p>
          <a:p>
            <a:endParaRPr lang="zh-CN" altLang="en-US" sz="2800" b="1" dirty="0">
              <a:solidFill>
                <a:schemeClr val="bg2"/>
              </a:solidFill>
            </a:endParaRPr>
          </a:p>
        </p:txBody>
      </p:sp>
    </p:spTree>
    <p:extLst>
      <p:ext uri="{BB962C8B-B14F-4D97-AF65-F5344CB8AC3E}">
        <p14:creationId xmlns:p14="http://schemas.microsoft.com/office/powerpoint/2010/main" val="140074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zh-CN" dirty="0" smtClean="0"/>
              <a:t>改革的启示</a:t>
            </a:r>
            <a:endParaRPr lang="zh-CN" altLang="en-US" dirty="0"/>
          </a:p>
        </p:txBody>
      </p:sp>
      <p:sp>
        <p:nvSpPr>
          <p:cNvPr id="3" name="内容占位符 2"/>
          <p:cNvSpPr>
            <a:spLocks noGrp="1"/>
          </p:cNvSpPr>
          <p:nvPr>
            <p:ph idx="1"/>
          </p:nvPr>
        </p:nvSpPr>
        <p:spPr/>
        <p:txBody>
          <a:bodyPr/>
          <a:lstStyle/>
          <a:p>
            <a:pPr lvl="0"/>
            <a:r>
              <a:rPr lang="zh-CN" altLang="zh-CN" b="1" dirty="0" smtClean="0">
                <a:solidFill>
                  <a:schemeClr val="bg2"/>
                </a:solidFill>
              </a:rPr>
              <a:t>①</a:t>
            </a:r>
            <a:r>
              <a:rPr lang="zh-CN" altLang="zh-CN" b="1" dirty="0">
                <a:solidFill>
                  <a:schemeClr val="bg2"/>
                </a:solidFill>
              </a:rPr>
              <a:t>、改革的必要性：是革除弊政、促使国家富强的重要手段，是历史发展的要求和产物</a:t>
            </a:r>
          </a:p>
          <a:p>
            <a:r>
              <a:rPr lang="en-US" altLang="zh-CN" b="1" dirty="0">
                <a:solidFill>
                  <a:schemeClr val="bg2"/>
                </a:solidFill>
              </a:rPr>
              <a:t>   </a:t>
            </a:r>
            <a:r>
              <a:rPr lang="zh-CN" altLang="zh-CN" b="1" dirty="0">
                <a:solidFill>
                  <a:schemeClr val="bg2"/>
                </a:solidFill>
              </a:rPr>
              <a:t>②、改革的曲折性：</a:t>
            </a:r>
          </a:p>
          <a:p>
            <a:r>
              <a:rPr lang="en-US" altLang="zh-CN" b="1" dirty="0">
                <a:solidFill>
                  <a:schemeClr val="bg2"/>
                </a:solidFill>
              </a:rPr>
              <a:t>   </a:t>
            </a:r>
            <a:r>
              <a:rPr lang="zh-CN" altLang="zh-CN" b="1" dirty="0">
                <a:solidFill>
                  <a:schemeClr val="bg2"/>
                </a:solidFill>
              </a:rPr>
              <a:t>③、对改革的具体要求。改革必须行之有效，改革过程中要用人得当，改革家要有远见卓识的坚定的政治魄力。</a:t>
            </a:r>
          </a:p>
        </p:txBody>
      </p:sp>
    </p:spTree>
    <p:extLst>
      <p:ext uri="{BB962C8B-B14F-4D97-AF65-F5344CB8AC3E}">
        <p14:creationId xmlns:p14="http://schemas.microsoft.com/office/powerpoint/2010/main" val="87816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2017</a:t>
            </a:r>
            <a:r>
              <a:rPr lang="zh-CN" altLang="zh-CN" b="1" dirty="0"/>
              <a:t>年高考考点定位</a:t>
            </a:r>
            <a:endParaRPr lang="zh-CN" altLang="en-US" dirty="0"/>
          </a:p>
        </p:txBody>
      </p:sp>
      <p:sp>
        <p:nvSpPr>
          <p:cNvPr id="3" name="内容占位符 2"/>
          <p:cNvSpPr>
            <a:spLocks noGrp="1"/>
          </p:cNvSpPr>
          <p:nvPr>
            <p:ph idx="1"/>
          </p:nvPr>
        </p:nvSpPr>
        <p:spPr>
          <a:xfrm>
            <a:off x="395536" y="1268760"/>
            <a:ext cx="8352928" cy="5400600"/>
          </a:xfrm>
        </p:spPr>
        <p:txBody>
          <a:bodyPr>
            <a:normAutofit/>
          </a:bodyPr>
          <a:lstStyle/>
          <a:p>
            <a:r>
              <a:rPr lang="en-US" altLang="zh-CN" sz="2400" b="1" dirty="0"/>
              <a:t>1</a:t>
            </a:r>
            <a:r>
              <a:rPr lang="zh-CN" altLang="zh-CN" sz="2400" b="1" dirty="0"/>
              <a:t>．梭伦</a:t>
            </a:r>
            <a:r>
              <a:rPr lang="zh-CN" altLang="zh-CN" sz="2400" b="1" dirty="0" smtClean="0"/>
              <a:t>改革</a:t>
            </a:r>
            <a:r>
              <a:rPr lang="zh-CN" altLang="zh-CN" sz="2400" b="1" dirty="0">
                <a:solidFill>
                  <a:schemeClr val="bg2"/>
                </a:solidFill>
              </a:rPr>
              <a:t>→→</a:t>
            </a:r>
            <a:r>
              <a:rPr lang="zh-CN" altLang="zh-CN" sz="2400" b="1" dirty="0" smtClean="0">
                <a:solidFill>
                  <a:schemeClr val="bg2"/>
                </a:solidFill>
              </a:rPr>
              <a:t>突出</a:t>
            </a:r>
            <a:r>
              <a:rPr lang="zh-CN" altLang="zh-CN" sz="2400" b="1" dirty="0">
                <a:solidFill>
                  <a:schemeClr val="bg2"/>
                </a:solidFill>
              </a:rPr>
              <a:t>考查梭伦改革的主要措施、基本特点及其雅典民主政治建设的影响。</a:t>
            </a:r>
          </a:p>
          <a:p>
            <a:r>
              <a:rPr lang="en-US" altLang="zh-CN" sz="2400" b="1" dirty="0"/>
              <a:t>2</a:t>
            </a:r>
            <a:r>
              <a:rPr lang="zh-CN" altLang="zh-CN" sz="2400" b="1" dirty="0"/>
              <a:t>．商鞅变法</a:t>
            </a:r>
            <a:r>
              <a:rPr lang="zh-CN" altLang="zh-CN" sz="2400" b="1" dirty="0">
                <a:solidFill>
                  <a:schemeClr val="bg2"/>
                </a:solidFill>
              </a:rPr>
              <a:t>→→着重考查商鞅变法的具体措施和历史作用。</a:t>
            </a:r>
          </a:p>
          <a:p>
            <a:r>
              <a:rPr lang="en-US" altLang="zh-CN" sz="2400" b="1" dirty="0"/>
              <a:t>3</a:t>
            </a:r>
            <a:r>
              <a:rPr lang="zh-CN" altLang="zh-CN" sz="2400" b="1" dirty="0"/>
              <a:t>．北魏孝文帝改革</a:t>
            </a:r>
            <a:r>
              <a:rPr lang="zh-CN" altLang="zh-CN" sz="2400" b="1" dirty="0">
                <a:solidFill>
                  <a:schemeClr val="bg2"/>
                </a:solidFill>
              </a:rPr>
              <a:t>→→主要考查北魏孝文帝改革的背景、主要内容和历史作用。</a:t>
            </a:r>
          </a:p>
          <a:p>
            <a:r>
              <a:rPr lang="en-US" altLang="zh-CN" sz="2400" b="1" dirty="0"/>
              <a:t>4</a:t>
            </a:r>
            <a:r>
              <a:rPr lang="zh-CN" altLang="zh-CN" sz="2400" b="1" dirty="0"/>
              <a:t>．王安石变法</a:t>
            </a:r>
            <a:r>
              <a:rPr lang="zh-CN" altLang="zh-CN" sz="2400" b="1" dirty="0">
                <a:solidFill>
                  <a:schemeClr val="bg2"/>
                </a:solidFill>
              </a:rPr>
              <a:t>→→重点考查王安石变法的主要内容及其历史作用。</a:t>
            </a:r>
          </a:p>
          <a:p>
            <a:r>
              <a:rPr lang="en-US" altLang="zh-CN" sz="2400" b="1" dirty="0" smtClean="0"/>
              <a:t>5</a:t>
            </a:r>
            <a:r>
              <a:rPr lang="zh-CN" altLang="zh-CN" sz="2400" b="1" dirty="0" smtClean="0"/>
              <a:t>．</a:t>
            </a:r>
            <a:r>
              <a:rPr lang="en-US" altLang="zh-CN" sz="2400" b="1" dirty="0"/>
              <a:t>1861</a:t>
            </a:r>
            <a:r>
              <a:rPr lang="zh-CN" altLang="zh-CN" sz="2400" b="1" dirty="0"/>
              <a:t>年俄国农奴制改革</a:t>
            </a:r>
            <a:r>
              <a:rPr lang="zh-CN" altLang="zh-CN" sz="2400" b="1" dirty="0">
                <a:solidFill>
                  <a:schemeClr val="bg2"/>
                </a:solidFill>
              </a:rPr>
              <a:t>→→主要考查</a:t>
            </a:r>
            <a:r>
              <a:rPr lang="en-US" altLang="zh-CN" sz="2400" b="1" dirty="0">
                <a:solidFill>
                  <a:schemeClr val="bg2"/>
                </a:solidFill>
              </a:rPr>
              <a:t>1861</a:t>
            </a:r>
            <a:r>
              <a:rPr lang="zh-CN" altLang="zh-CN" sz="2400" b="1" dirty="0">
                <a:solidFill>
                  <a:schemeClr val="bg2"/>
                </a:solidFill>
              </a:rPr>
              <a:t>年俄国农奴制改革的历史背景、主要内容及其历史进步性和局限性。</a:t>
            </a:r>
          </a:p>
          <a:p>
            <a:r>
              <a:rPr lang="en-US" altLang="zh-CN" sz="2400" b="1" dirty="0" smtClean="0"/>
              <a:t>6</a:t>
            </a:r>
            <a:r>
              <a:rPr lang="zh-CN" altLang="zh-CN" sz="2400" b="1" dirty="0" smtClean="0"/>
              <a:t>．</a:t>
            </a:r>
            <a:r>
              <a:rPr lang="zh-CN" altLang="zh-CN" sz="2400" b="1" dirty="0"/>
              <a:t>明治维新</a:t>
            </a:r>
            <a:r>
              <a:rPr lang="zh-CN" altLang="zh-CN" sz="2400" b="1" dirty="0">
                <a:solidFill>
                  <a:schemeClr val="bg2"/>
                </a:solidFill>
              </a:rPr>
              <a:t>→→重点考查明治维新的历史条件、基本内容及其在日本近代化过程中的历史地位。</a:t>
            </a:r>
          </a:p>
          <a:p>
            <a:r>
              <a:rPr lang="en-US" altLang="zh-CN" sz="2400" b="1" dirty="0" smtClean="0"/>
              <a:t>7</a:t>
            </a:r>
            <a:r>
              <a:rPr lang="zh-CN" altLang="zh-CN" sz="2400" b="1" dirty="0" smtClean="0"/>
              <a:t>．</a:t>
            </a:r>
            <a:r>
              <a:rPr lang="zh-CN" altLang="zh-CN" sz="2400" b="1" dirty="0"/>
              <a:t>戊戌变法</a:t>
            </a:r>
            <a:r>
              <a:rPr lang="zh-CN" altLang="zh-CN" sz="2400" b="1" dirty="0">
                <a:solidFill>
                  <a:schemeClr val="bg2"/>
                </a:solidFill>
              </a:rPr>
              <a:t>→→主要考查康梁等维新派人物的政治主张、百日维新的主要内容和戊戌变法失败的基本史实</a:t>
            </a:r>
            <a:r>
              <a:rPr lang="zh-CN" altLang="zh-CN" sz="2400" b="1" dirty="0" smtClean="0">
                <a:solidFill>
                  <a:schemeClr val="bg2"/>
                </a:solidFill>
              </a:rPr>
              <a:t>。</a:t>
            </a:r>
            <a:endParaRPr lang="zh-CN" altLang="zh-CN" sz="2400" b="1" dirty="0">
              <a:solidFill>
                <a:schemeClr val="bg2"/>
              </a:solidFill>
            </a:endParaRPr>
          </a:p>
        </p:txBody>
      </p:sp>
    </p:spTree>
    <p:extLst>
      <p:ext uri="{BB962C8B-B14F-4D97-AF65-F5344CB8AC3E}">
        <p14:creationId xmlns:p14="http://schemas.microsoft.com/office/powerpoint/2010/main" val="298642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改革</a:t>
            </a:r>
            <a:endParaRPr lang="zh-CN" altLang="en-US" b="1"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4027474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抓住核心</a:t>
            </a:r>
            <a:endParaRPr lang="zh-CN" altLang="en-US" dirty="0"/>
          </a:p>
        </p:txBody>
      </p:sp>
      <p:sp>
        <p:nvSpPr>
          <p:cNvPr id="3" name="内容占位符 2"/>
          <p:cNvSpPr>
            <a:spLocks noGrp="1"/>
          </p:cNvSpPr>
          <p:nvPr>
            <p:ph idx="1"/>
          </p:nvPr>
        </p:nvSpPr>
        <p:spPr/>
        <p:txBody>
          <a:bodyPr/>
          <a:lstStyle/>
          <a:p>
            <a:r>
              <a:rPr lang="zh-CN" altLang="en-US" b="1" dirty="0" smtClean="0">
                <a:solidFill>
                  <a:schemeClr val="bg2"/>
                </a:solidFill>
              </a:rPr>
              <a:t>古代改革：</a:t>
            </a:r>
            <a:endParaRPr lang="en-US" altLang="zh-CN" b="1" dirty="0" smtClean="0">
              <a:solidFill>
                <a:schemeClr val="bg2"/>
              </a:solidFill>
            </a:endParaRPr>
          </a:p>
          <a:p>
            <a:r>
              <a:rPr lang="zh-CN" altLang="en-US" b="1" dirty="0" smtClean="0">
                <a:solidFill>
                  <a:schemeClr val="bg2"/>
                </a:solidFill>
              </a:rPr>
              <a:t>梭伦改革：奴隶制民主改革，具有妥协性</a:t>
            </a:r>
            <a:endParaRPr lang="en-US" altLang="zh-CN" b="1" dirty="0" smtClean="0">
              <a:solidFill>
                <a:schemeClr val="bg2"/>
              </a:solidFill>
            </a:endParaRPr>
          </a:p>
          <a:p>
            <a:r>
              <a:rPr lang="zh-CN" altLang="en-US" b="1" dirty="0" smtClean="0">
                <a:solidFill>
                  <a:schemeClr val="bg2"/>
                </a:solidFill>
              </a:rPr>
              <a:t>商鞅变法：封建化改革，最为彻底</a:t>
            </a:r>
            <a:endParaRPr lang="en-US" altLang="zh-CN" b="1" dirty="0" smtClean="0">
              <a:solidFill>
                <a:schemeClr val="bg2"/>
              </a:solidFill>
            </a:endParaRPr>
          </a:p>
          <a:p>
            <a:r>
              <a:rPr lang="zh-CN" altLang="en-US" b="1" dirty="0" smtClean="0">
                <a:solidFill>
                  <a:schemeClr val="bg2"/>
                </a:solidFill>
              </a:rPr>
              <a:t>孝文帝改革：少数民族封建化改革</a:t>
            </a:r>
            <a:endParaRPr lang="en-US" altLang="zh-CN" b="1" dirty="0" smtClean="0">
              <a:solidFill>
                <a:schemeClr val="bg2"/>
              </a:solidFill>
            </a:endParaRPr>
          </a:p>
          <a:p>
            <a:r>
              <a:rPr lang="zh-CN" altLang="en-US" b="1" dirty="0" smtClean="0">
                <a:solidFill>
                  <a:schemeClr val="bg2"/>
                </a:solidFill>
              </a:rPr>
              <a:t>王安石变法：封建社会中期改革，危机四伏</a:t>
            </a:r>
            <a:endParaRPr lang="en-US" altLang="zh-CN" b="1" dirty="0" smtClean="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298336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chemeClr val="bg2"/>
                </a:solidFill>
              </a:rPr>
              <a:t>近代改革</a:t>
            </a:r>
            <a:endParaRPr lang="en-US" altLang="zh-CN" b="1" dirty="0" smtClean="0">
              <a:solidFill>
                <a:schemeClr val="bg2"/>
              </a:solidFill>
            </a:endParaRPr>
          </a:p>
          <a:p>
            <a:r>
              <a:rPr lang="zh-CN" altLang="en-US" b="1" dirty="0" smtClean="0">
                <a:solidFill>
                  <a:schemeClr val="bg2"/>
                </a:solidFill>
              </a:rPr>
              <a:t>俄国</a:t>
            </a:r>
            <a:r>
              <a:rPr lang="en-US" altLang="zh-CN" b="1" dirty="0" smtClean="0">
                <a:solidFill>
                  <a:schemeClr val="bg2"/>
                </a:solidFill>
              </a:rPr>
              <a:t>1861</a:t>
            </a:r>
            <a:r>
              <a:rPr lang="zh-CN" altLang="en-US" b="1" dirty="0" smtClean="0">
                <a:solidFill>
                  <a:schemeClr val="bg2"/>
                </a:solidFill>
              </a:rPr>
              <a:t>年改革：农奴制改革，双重性</a:t>
            </a:r>
            <a:endParaRPr lang="en-US" altLang="zh-CN" b="1" dirty="0" smtClean="0">
              <a:solidFill>
                <a:schemeClr val="bg2"/>
              </a:solidFill>
            </a:endParaRPr>
          </a:p>
          <a:p>
            <a:r>
              <a:rPr lang="zh-CN" altLang="en-US" b="1" dirty="0" smtClean="0">
                <a:solidFill>
                  <a:schemeClr val="bg2"/>
                </a:solidFill>
              </a:rPr>
              <a:t>日本明治维新：最为成功的近代化改革</a:t>
            </a:r>
            <a:endParaRPr lang="en-US" altLang="zh-CN" b="1" dirty="0" smtClean="0">
              <a:solidFill>
                <a:schemeClr val="bg2"/>
              </a:solidFill>
            </a:endParaRPr>
          </a:p>
          <a:p>
            <a:r>
              <a:rPr lang="zh-CN" altLang="en-US" b="1" dirty="0" smtClean="0">
                <a:solidFill>
                  <a:schemeClr val="bg2"/>
                </a:solidFill>
              </a:rPr>
              <a:t>戊戌变法：中国式、保守的改革</a:t>
            </a:r>
            <a:endParaRPr lang="zh-CN" altLang="en-US" b="1" dirty="0">
              <a:solidFill>
                <a:schemeClr val="bg2"/>
              </a:solidFill>
            </a:endParaRPr>
          </a:p>
        </p:txBody>
      </p:sp>
    </p:spTree>
    <p:extLst>
      <p:ext uri="{BB962C8B-B14F-4D97-AF65-F5344CB8AC3E}">
        <p14:creationId xmlns:p14="http://schemas.microsoft.com/office/powerpoint/2010/main" val="201675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框 1"/>
          <p:cNvSpPr txBox="1">
            <a:spLocks noChangeArrowheads="1"/>
          </p:cNvSpPr>
          <p:nvPr/>
        </p:nvSpPr>
        <p:spPr bwMode="auto">
          <a:xfrm>
            <a:off x="1017588" y="1814513"/>
            <a:ext cx="6831012"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4000" b="1" dirty="0">
                <a:solidFill>
                  <a:srgbClr val="FFFF00"/>
                </a:solidFill>
              </a:rPr>
              <a:t>选修一、重大历史改革回眸</a:t>
            </a:r>
          </a:p>
        </p:txBody>
      </p:sp>
    </p:spTree>
    <p:extLst>
      <p:ext uri="{BB962C8B-B14F-4D97-AF65-F5344CB8AC3E}">
        <p14:creationId xmlns:p14="http://schemas.microsoft.com/office/powerpoint/2010/main" val="121601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梭伦改革的前后，权力转移</a:t>
            </a:r>
            <a:endParaRPr lang="zh-CN" altLang="en-US" dirty="0"/>
          </a:p>
        </p:txBody>
      </p:sp>
      <p:sp>
        <p:nvSpPr>
          <p:cNvPr id="3" name="内容占位符 2"/>
          <p:cNvSpPr>
            <a:spLocks noGrp="1"/>
          </p:cNvSpPr>
          <p:nvPr>
            <p:ph idx="1"/>
          </p:nvPr>
        </p:nvSpPr>
        <p:spPr/>
        <p:txBody>
          <a:bodyPr>
            <a:normAutofit/>
          </a:bodyPr>
          <a:lstStyle/>
          <a:p>
            <a:r>
              <a:rPr lang="zh-CN" altLang="zh-CN" b="1" dirty="0" smtClean="0">
                <a:solidFill>
                  <a:schemeClr val="bg2"/>
                </a:solidFill>
              </a:rPr>
              <a:t>材料一</a:t>
            </a:r>
            <a:r>
              <a:rPr lang="en-US" altLang="zh-CN" b="1" dirty="0" smtClean="0">
                <a:solidFill>
                  <a:schemeClr val="bg2"/>
                </a:solidFill>
              </a:rPr>
              <a:t>     </a:t>
            </a:r>
            <a:r>
              <a:rPr lang="zh-CN" altLang="zh-CN" b="1" dirty="0" smtClean="0"/>
              <a:t>改革以前</a:t>
            </a:r>
            <a:r>
              <a:rPr lang="zh-CN" altLang="zh-CN" b="1" dirty="0" smtClean="0">
                <a:solidFill>
                  <a:schemeClr val="bg2"/>
                </a:solidFill>
              </a:rPr>
              <a:t>的雅典是贵族的寡头专政，</a:t>
            </a:r>
            <a:r>
              <a:rPr lang="zh-CN" altLang="en-US" b="1" dirty="0" smtClean="0">
                <a:solidFill>
                  <a:schemeClr val="bg2"/>
                </a:solidFill>
              </a:rPr>
              <a:t>（战神山议事会）</a:t>
            </a:r>
            <a:r>
              <a:rPr lang="zh-CN" altLang="zh-CN" b="1" dirty="0" smtClean="0">
                <a:solidFill>
                  <a:schemeClr val="bg2"/>
                </a:solidFill>
              </a:rPr>
              <a:t>平民不仅无权议政，而且处于债务奴役的状态。</a:t>
            </a:r>
            <a:r>
              <a:rPr lang="zh-CN" altLang="zh-CN" b="1" dirty="0" smtClean="0"/>
              <a:t>改革以后，</a:t>
            </a:r>
            <a:r>
              <a:rPr lang="zh-CN" altLang="zh-CN" b="1" dirty="0" smtClean="0">
                <a:solidFill>
                  <a:schemeClr val="bg2"/>
                </a:solidFill>
              </a:rPr>
              <a:t>贵族阶级固然还是当政的阶级，然而……从前实际上并无公民权利的平民，现在在公民大会中也听得到他们的声音了。</a:t>
            </a:r>
          </a:p>
          <a:p>
            <a:pPr algn="r"/>
            <a:r>
              <a:rPr lang="zh-CN" altLang="zh-CN" b="1" dirty="0" smtClean="0">
                <a:solidFill>
                  <a:schemeClr val="bg2"/>
                </a:solidFill>
              </a:rPr>
              <a:t>——顾准《希腊城邦制度》</a:t>
            </a:r>
          </a:p>
          <a:p>
            <a:endParaRPr lang="zh-CN" altLang="en-US" b="1" dirty="0">
              <a:solidFill>
                <a:schemeClr val="bg2"/>
              </a:solidFill>
            </a:endParaRPr>
          </a:p>
        </p:txBody>
      </p:sp>
    </p:spTree>
    <p:extLst>
      <p:ext uri="{BB962C8B-B14F-4D97-AF65-F5344CB8AC3E}">
        <p14:creationId xmlns:p14="http://schemas.microsoft.com/office/powerpoint/2010/main" val="379179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妥协性、利益冲突</a:t>
            </a:r>
            <a:endParaRPr lang="zh-CN" altLang="en-US" dirty="0"/>
          </a:p>
        </p:txBody>
      </p:sp>
      <p:sp>
        <p:nvSpPr>
          <p:cNvPr id="3" name="内容占位符 2"/>
          <p:cNvSpPr>
            <a:spLocks noGrp="1"/>
          </p:cNvSpPr>
          <p:nvPr>
            <p:ph idx="1"/>
          </p:nvPr>
        </p:nvSpPr>
        <p:spPr/>
        <p:txBody>
          <a:bodyPr/>
          <a:lstStyle/>
          <a:p>
            <a:r>
              <a:rPr lang="zh-CN" altLang="en-US" b="1" dirty="0" smtClean="0">
                <a:solidFill>
                  <a:schemeClr val="bg2"/>
                </a:solidFill>
              </a:rPr>
              <a:t>材料二  </a:t>
            </a:r>
            <a:r>
              <a:rPr lang="en-US" altLang="zh-CN" b="1" dirty="0" smtClean="0">
                <a:solidFill>
                  <a:schemeClr val="bg2"/>
                </a:solidFill>
              </a:rPr>
              <a:t>(</a:t>
            </a:r>
            <a:r>
              <a:rPr lang="zh-CN" altLang="en-US" b="1" dirty="0" smtClean="0">
                <a:solidFill>
                  <a:schemeClr val="bg2"/>
                </a:solidFill>
              </a:rPr>
              <a:t>梭伦</a:t>
            </a:r>
            <a:r>
              <a:rPr lang="en-US" altLang="zh-CN" b="1" dirty="0" smtClean="0">
                <a:solidFill>
                  <a:schemeClr val="bg2"/>
                </a:solidFill>
              </a:rPr>
              <a:t>)</a:t>
            </a:r>
            <a:r>
              <a:rPr lang="zh-CN" altLang="en-US" b="1" dirty="0" smtClean="0">
                <a:solidFill>
                  <a:schemeClr val="bg2"/>
                </a:solidFill>
              </a:rPr>
              <a:t>说</a:t>
            </a:r>
            <a:r>
              <a:rPr lang="en-US" altLang="zh-CN" b="1" dirty="0" smtClean="0">
                <a:solidFill>
                  <a:schemeClr val="bg2"/>
                </a:solidFill>
              </a:rPr>
              <a:t>:“</a:t>
            </a:r>
            <a:r>
              <a:rPr lang="zh-CN" altLang="en-US" b="1" dirty="0" smtClean="0">
                <a:solidFill>
                  <a:schemeClr val="bg2"/>
                </a:solidFill>
              </a:rPr>
              <a:t>我制定的法律</a:t>
            </a:r>
            <a:r>
              <a:rPr lang="en-US" altLang="zh-CN" b="1" dirty="0" smtClean="0">
                <a:solidFill>
                  <a:schemeClr val="bg2"/>
                </a:solidFill>
              </a:rPr>
              <a:t>,</a:t>
            </a:r>
            <a:r>
              <a:rPr lang="zh-CN" altLang="en-US" b="1" dirty="0" smtClean="0">
                <a:solidFill>
                  <a:schemeClr val="bg2"/>
                </a:solidFill>
              </a:rPr>
              <a:t>无贵无贱</a:t>
            </a:r>
            <a:r>
              <a:rPr lang="en-US" altLang="zh-CN" b="1" dirty="0" smtClean="0">
                <a:solidFill>
                  <a:schemeClr val="bg2"/>
                </a:solidFill>
              </a:rPr>
              <a:t>,</a:t>
            </a:r>
            <a:r>
              <a:rPr lang="zh-CN" altLang="en-US" b="1" dirty="0" smtClean="0">
                <a:solidFill>
                  <a:schemeClr val="bg2"/>
                </a:solidFill>
              </a:rPr>
              <a:t>一视同仁。 </a:t>
            </a:r>
            <a:r>
              <a:rPr lang="en-US" altLang="zh-CN" b="1" dirty="0" smtClean="0">
                <a:solidFill>
                  <a:schemeClr val="bg2"/>
                </a:solidFill>
              </a:rPr>
              <a:t>……</a:t>
            </a:r>
            <a:r>
              <a:rPr lang="zh-CN" altLang="en-US" b="1" dirty="0" smtClean="0"/>
              <a:t>双方</a:t>
            </a:r>
            <a:r>
              <a:rPr lang="en-US" altLang="zh-CN" b="1" dirty="0" smtClean="0"/>
              <a:t>(</a:t>
            </a:r>
            <a:r>
              <a:rPr lang="zh-CN" altLang="en-US" b="1" dirty="0" smtClean="0"/>
              <a:t>贵族和平民</a:t>
            </a:r>
            <a:r>
              <a:rPr lang="en-US" altLang="zh-CN" b="1" dirty="0" smtClean="0"/>
              <a:t>)</a:t>
            </a:r>
            <a:r>
              <a:rPr lang="zh-CN" altLang="en-US" b="1" dirty="0" smtClean="0"/>
              <a:t>都要 适可而止</a:t>
            </a:r>
            <a:r>
              <a:rPr lang="en-US" altLang="zh-CN" b="1" dirty="0" smtClean="0"/>
              <a:t>,</a:t>
            </a:r>
            <a:r>
              <a:rPr lang="zh-CN" altLang="en-US" b="1" dirty="0" smtClean="0"/>
              <a:t>以公正为本。</a:t>
            </a:r>
            <a:r>
              <a:rPr lang="zh-CN" altLang="en-US" b="1" dirty="0" smtClean="0">
                <a:solidFill>
                  <a:schemeClr val="bg2"/>
                </a:solidFill>
              </a:rPr>
              <a:t> 然而</a:t>
            </a:r>
            <a:r>
              <a:rPr lang="en-US" altLang="zh-CN" b="1" dirty="0" smtClean="0">
                <a:solidFill>
                  <a:schemeClr val="bg2"/>
                </a:solidFill>
              </a:rPr>
              <a:t>,</a:t>
            </a:r>
            <a:r>
              <a:rPr lang="zh-CN" altLang="en-US" b="1" dirty="0" smtClean="0">
                <a:solidFill>
                  <a:schemeClr val="bg2"/>
                </a:solidFill>
              </a:rPr>
              <a:t>在阶级社会中</a:t>
            </a:r>
            <a:r>
              <a:rPr lang="en-US" altLang="zh-CN" b="1" dirty="0" smtClean="0">
                <a:solidFill>
                  <a:schemeClr val="bg2"/>
                </a:solidFill>
              </a:rPr>
              <a:t>,</a:t>
            </a:r>
            <a:r>
              <a:rPr lang="zh-CN" altLang="en-US" b="1" dirty="0" smtClean="0">
                <a:solidFill>
                  <a:schemeClr val="bg2"/>
                </a:solidFill>
              </a:rPr>
              <a:t>根本利益的冲突是无法避免的。  </a:t>
            </a:r>
            <a:r>
              <a:rPr lang="en-US" altLang="zh-CN" b="1" dirty="0" smtClean="0">
                <a:solidFill>
                  <a:schemeClr val="bg2"/>
                </a:solidFill>
              </a:rPr>
              <a:t>……</a:t>
            </a:r>
            <a:r>
              <a:rPr lang="zh-CN" altLang="en-US" b="1" dirty="0" smtClean="0"/>
              <a:t>梭伦受到了来自两方的攻击</a:t>
            </a:r>
            <a:r>
              <a:rPr lang="en-US" altLang="zh-CN" b="1" dirty="0" smtClean="0"/>
              <a:t>,</a:t>
            </a:r>
            <a:r>
              <a:rPr lang="zh-CN" altLang="en-US" b="1" dirty="0" smtClean="0">
                <a:solidFill>
                  <a:schemeClr val="bg2"/>
                </a:solidFill>
              </a:rPr>
              <a:t>被迫无奈</a:t>
            </a:r>
            <a:r>
              <a:rPr lang="en-US" altLang="zh-CN" b="1" dirty="0" smtClean="0">
                <a:solidFill>
                  <a:schemeClr val="bg2"/>
                </a:solidFill>
              </a:rPr>
              <a:t>,</a:t>
            </a:r>
            <a:r>
              <a:rPr lang="zh-CN" altLang="en-US" b="1" dirty="0" smtClean="0">
                <a:solidFill>
                  <a:schemeClr val="bg2"/>
                </a:solidFill>
              </a:rPr>
              <a:t>最后只身逃出希腊。  </a:t>
            </a:r>
            <a:endParaRPr lang="en-US" altLang="zh-CN" b="1" dirty="0" smtClean="0">
              <a:solidFill>
                <a:schemeClr val="bg2"/>
              </a:solidFill>
            </a:endParaRPr>
          </a:p>
          <a:p>
            <a:r>
              <a:rPr lang="en-US" altLang="zh-CN" b="1" dirty="0" smtClean="0">
                <a:solidFill>
                  <a:schemeClr val="bg2"/>
                </a:solidFill>
              </a:rPr>
              <a:t>——</a:t>
            </a:r>
            <a:r>
              <a:rPr lang="zh-CN" altLang="en-US" b="1" dirty="0" smtClean="0">
                <a:solidFill>
                  <a:schemeClr val="bg2"/>
                </a:solidFill>
              </a:rPr>
              <a:t>冯俊科</a:t>
            </a:r>
            <a:r>
              <a:rPr lang="en-US" altLang="zh-CN" b="1" dirty="0" smtClean="0">
                <a:solidFill>
                  <a:schemeClr val="bg2"/>
                </a:solidFill>
              </a:rPr>
              <a:t>《</a:t>
            </a:r>
            <a:r>
              <a:rPr lang="zh-CN" altLang="en-US" b="1" dirty="0" smtClean="0">
                <a:solidFill>
                  <a:schemeClr val="bg2"/>
                </a:solidFill>
              </a:rPr>
              <a:t>西方幸福论</a:t>
            </a:r>
            <a:r>
              <a:rPr lang="en-US" altLang="zh-CN" b="1" dirty="0" smtClean="0">
                <a:solidFill>
                  <a:schemeClr val="bg2"/>
                </a:solidFill>
              </a:rPr>
              <a:t>———</a:t>
            </a:r>
            <a:r>
              <a:rPr lang="zh-CN" altLang="en-US" b="1" dirty="0" smtClean="0">
                <a:solidFill>
                  <a:schemeClr val="bg2"/>
                </a:solidFill>
              </a:rPr>
              <a:t>从梭伦到费尔巴哈</a:t>
            </a:r>
            <a:r>
              <a:rPr lang="en-US" altLang="zh-CN"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295441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经济转型</a:t>
            </a:r>
            <a:endParaRPr lang="zh-CN" altLang="en-US" dirty="0"/>
          </a:p>
        </p:txBody>
      </p:sp>
      <p:sp>
        <p:nvSpPr>
          <p:cNvPr id="3" name="内容占位符 2"/>
          <p:cNvSpPr>
            <a:spLocks noGrp="1"/>
          </p:cNvSpPr>
          <p:nvPr>
            <p:ph idx="1"/>
          </p:nvPr>
        </p:nvSpPr>
        <p:spPr/>
        <p:txBody>
          <a:bodyPr>
            <a:noAutofit/>
          </a:bodyPr>
          <a:lstStyle/>
          <a:p>
            <a:pPr>
              <a:lnSpc>
                <a:spcPct val="90000"/>
              </a:lnSpc>
              <a:buFontTx/>
              <a:buNone/>
            </a:pPr>
            <a:r>
              <a:rPr lang="zh-CN" altLang="en-US" b="1" dirty="0" smtClean="0">
                <a:solidFill>
                  <a:schemeClr val="bg2"/>
                </a:solidFill>
                <a:latin typeface="+mn-ea"/>
              </a:rPr>
              <a:t>    从梭伦改革前后雅典经济状况及其改革的内容看</a:t>
            </a:r>
            <a:r>
              <a:rPr lang="en-US" altLang="zh-CN" b="1" dirty="0" smtClean="0">
                <a:solidFill>
                  <a:schemeClr val="bg2"/>
                </a:solidFill>
                <a:latin typeface="+mn-ea"/>
              </a:rPr>
              <a:t>, </a:t>
            </a:r>
            <a:r>
              <a:rPr lang="zh-CN" altLang="en-US" b="1" dirty="0" smtClean="0">
                <a:latin typeface="+mn-ea"/>
              </a:rPr>
              <a:t>我认为梭伦改革走了一条农工商并重而侧重发展工商业之路。</a:t>
            </a:r>
            <a:r>
              <a:rPr lang="zh-CN" altLang="en-US" b="1" dirty="0" smtClean="0">
                <a:solidFill>
                  <a:schemeClr val="bg2"/>
                </a:solidFill>
                <a:latin typeface="+mn-ea"/>
              </a:rPr>
              <a:t>梭伦改革坚持了从实际出发</a:t>
            </a:r>
            <a:r>
              <a:rPr lang="en-US" altLang="zh-CN" b="1" dirty="0" smtClean="0">
                <a:solidFill>
                  <a:schemeClr val="bg2"/>
                </a:solidFill>
                <a:latin typeface="+mn-ea"/>
              </a:rPr>
              <a:t>, </a:t>
            </a:r>
            <a:r>
              <a:rPr lang="zh-CN" altLang="en-US" b="1" dirty="0" smtClean="0">
                <a:solidFill>
                  <a:schemeClr val="bg2"/>
                </a:solidFill>
                <a:latin typeface="+mn-ea"/>
              </a:rPr>
              <a:t>从国情出发</a:t>
            </a:r>
            <a:r>
              <a:rPr lang="en-US" altLang="zh-CN" b="1" dirty="0" smtClean="0">
                <a:solidFill>
                  <a:schemeClr val="bg2"/>
                </a:solidFill>
                <a:latin typeface="+mn-ea"/>
              </a:rPr>
              <a:t>, </a:t>
            </a:r>
            <a:r>
              <a:rPr lang="zh-CN" altLang="en-US" b="1" dirty="0" smtClean="0">
                <a:solidFill>
                  <a:schemeClr val="bg2"/>
                </a:solidFill>
                <a:latin typeface="+mn-ea"/>
              </a:rPr>
              <a:t>从自身的自然条件及历史条件出发、从自己的目的出发、</a:t>
            </a:r>
            <a:r>
              <a:rPr lang="zh-CN" altLang="en-US" b="1" dirty="0" smtClean="0">
                <a:latin typeface="+mn-ea"/>
              </a:rPr>
              <a:t>走自己的特色之路的原则</a:t>
            </a:r>
            <a:r>
              <a:rPr lang="en-US" altLang="zh-CN" b="1" dirty="0" smtClean="0">
                <a:latin typeface="+mn-ea"/>
              </a:rPr>
              <a:t>, </a:t>
            </a:r>
            <a:r>
              <a:rPr lang="zh-CN" altLang="en-US" b="1" dirty="0" smtClean="0">
                <a:solidFill>
                  <a:schemeClr val="bg2"/>
                </a:solidFill>
                <a:latin typeface="+mn-ea"/>
              </a:rPr>
              <a:t>这对我们今天的经济改革来说是一个成功的启示。</a:t>
            </a:r>
            <a:r>
              <a:rPr lang="zh-CN" altLang="en-US" dirty="0" smtClean="0">
                <a:solidFill>
                  <a:schemeClr val="bg2"/>
                </a:solidFill>
                <a:latin typeface="+mn-ea"/>
              </a:rPr>
              <a:t> </a:t>
            </a:r>
          </a:p>
          <a:p>
            <a:pPr>
              <a:lnSpc>
                <a:spcPct val="90000"/>
              </a:lnSpc>
              <a:buFontTx/>
              <a:buNone/>
            </a:pPr>
            <a:r>
              <a:rPr lang="en-US" altLang="zh-CN" dirty="0" smtClean="0">
                <a:solidFill>
                  <a:schemeClr val="bg2"/>
                </a:solidFill>
                <a:latin typeface="+mn-ea"/>
              </a:rPr>
              <a:t>     </a:t>
            </a:r>
            <a:r>
              <a:rPr lang="en-US" altLang="zh-CN" b="1" dirty="0" smtClean="0">
                <a:solidFill>
                  <a:schemeClr val="bg2"/>
                </a:solidFill>
                <a:latin typeface="+mn-ea"/>
              </a:rPr>
              <a:t>——</a:t>
            </a:r>
            <a:r>
              <a:rPr lang="zh-CN" altLang="en-US" b="1" dirty="0" smtClean="0">
                <a:solidFill>
                  <a:schemeClr val="bg2"/>
                </a:solidFill>
                <a:latin typeface="+mn-ea"/>
              </a:rPr>
              <a:t>姜　颖 李亚男</a:t>
            </a:r>
            <a:r>
              <a:rPr lang="en-US" altLang="zh-CN" b="1" dirty="0" smtClean="0">
                <a:solidFill>
                  <a:schemeClr val="bg2"/>
                </a:solidFill>
                <a:latin typeface="+mn-ea"/>
              </a:rPr>
              <a:t>《</a:t>
            </a:r>
            <a:r>
              <a:rPr lang="zh-CN" altLang="en-US" b="1" dirty="0" smtClean="0">
                <a:solidFill>
                  <a:schemeClr val="bg2"/>
                </a:solidFill>
                <a:latin typeface="+mn-ea"/>
              </a:rPr>
              <a:t>梭伦改革对雅典经济的影响</a:t>
            </a:r>
            <a:r>
              <a:rPr lang="en-US" altLang="zh-CN" b="1" dirty="0" smtClean="0">
                <a:solidFill>
                  <a:schemeClr val="bg2"/>
                </a:solidFill>
                <a:latin typeface="+mn-ea"/>
              </a:rPr>
              <a:t>》</a:t>
            </a:r>
            <a:endParaRPr lang="zh-CN" altLang="en-US" dirty="0" smtClean="0">
              <a:solidFill>
                <a:schemeClr val="bg2"/>
              </a:solidFill>
              <a:latin typeface="+mn-ea"/>
            </a:endParaRPr>
          </a:p>
        </p:txBody>
      </p:sp>
    </p:spTree>
    <p:extLst>
      <p:ext uri="{BB962C8B-B14F-4D97-AF65-F5344CB8AC3E}">
        <p14:creationId xmlns:p14="http://schemas.microsoft.com/office/powerpoint/2010/main" val="224166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体制转型</a:t>
            </a:r>
            <a:endParaRPr lang="zh-CN" altLang="en-US" dirty="0"/>
          </a:p>
        </p:txBody>
      </p:sp>
      <p:sp>
        <p:nvSpPr>
          <p:cNvPr id="3" name="内容占位符 2"/>
          <p:cNvSpPr>
            <a:spLocks noGrp="1"/>
          </p:cNvSpPr>
          <p:nvPr>
            <p:ph idx="1"/>
          </p:nvPr>
        </p:nvSpPr>
        <p:spPr/>
        <p:txBody>
          <a:bodyPr>
            <a:normAutofit/>
          </a:bodyPr>
          <a:lstStyle/>
          <a:p>
            <a:pPr>
              <a:buFontTx/>
              <a:buNone/>
            </a:pPr>
            <a:r>
              <a:rPr lang="zh-CN" altLang="en-US" b="1" dirty="0" smtClean="0">
                <a:solidFill>
                  <a:schemeClr val="bg2"/>
                </a:solidFill>
                <a:latin typeface="+mn-ea"/>
              </a:rPr>
              <a:t>    为平民参与国家管理奠定了坚实基础</a:t>
            </a:r>
            <a:r>
              <a:rPr lang="en-US" altLang="zh-CN" b="1" dirty="0" smtClean="0">
                <a:solidFill>
                  <a:schemeClr val="bg2"/>
                </a:solidFill>
                <a:latin typeface="+mn-ea"/>
              </a:rPr>
              <a:t>,</a:t>
            </a:r>
            <a:r>
              <a:rPr lang="zh-CN" altLang="en-US" b="1" dirty="0" smtClean="0">
                <a:solidFill>
                  <a:schemeClr val="bg2"/>
                </a:solidFill>
                <a:latin typeface="+mn-ea"/>
              </a:rPr>
              <a:t>从而完成了</a:t>
            </a:r>
            <a:r>
              <a:rPr lang="zh-CN" altLang="en-US" b="1" dirty="0" smtClean="0">
                <a:latin typeface="+mn-ea"/>
              </a:rPr>
              <a:t>雅典社会由贵族专政文明体制向平民民主文明体制的转型</a:t>
            </a:r>
            <a:r>
              <a:rPr lang="zh-CN" altLang="en-US" b="1" dirty="0" smtClean="0">
                <a:solidFill>
                  <a:schemeClr val="bg2"/>
                </a:solidFill>
                <a:latin typeface="+mn-ea"/>
              </a:rPr>
              <a:t>。就像我国现在进行的改革</a:t>
            </a:r>
            <a:r>
              <a:rPr lang="en-US" altLang="zh-CN" b="1" dirty="0" smtClean="0">
                <a:solidFill>
                  <a:schemeClr val="bg2"/>
                </a:solidFill>
                <a:latin typeface="+mn-ea"/>
              </a:rPr>
              <a:t>,</a:t>
            </a:r>
            <a:r>
              <a:rPr lang="zh-CN" altLang="en-US" b="1" dirty="0" smtClean="0">
                <a:solidFill>
                  <a:schemeClr val="bg2"/>
                </a:solidFill>
                <a:latin typeface="+mn-ea"/>
              </a:rPr>
              <a:t>虽然没有采取自下而上的革命方式</a:t>
            </a:r>
            <a:r>
              <a:rPr lang="en-US" altLang="zh-CN" b="1" dirty="0" smtClean="0">
                <a:solidFill>
                  <a:schemeClr val="bg2"/>
                </a:solidFill>
                <a:latin typeface="+mn-ea"/>
              </a:rPr>
              <a:t>,</a:t>
            </a:r>
            <a:r>
              <a:rPr lang="zh-CN" altLang="en-US" b="1" dirty="0" smtClean="0">
                <a:solidFill>
                  <a:schemeClr val="bg2"/>
                </a:solidFill>
                <a:latin typeface="+mn-ea"/>
              </a:rPr>
              <a:t>但就其对社会变革的深度和广度来看</a:t>
            </a:r>
            <a:r>
              <a:rPr lang="en-US" altLang="zh-CN" b="1" dirty="0" smtClean="0">
                <a:solidFill>
                  <a:schemeClr val="bg2"/>
                </a:solidFill>
                <a:latin typeface="+mn-ea"/>
              </a:rPr>
              <a:t>,</a:t>
            </a:r>
            <a:r>
              <a:rPr lang="zh-CN" altLang="en-US" b="1" dirty="0" smtClean="0">
                <a:solidFill>
                  <a:schemeClr val="bg2"/>
                </a:solidFill>
                <a:latin typeface="+mn-ea"/>
              </a:rPr>
              <a:t>无疑</a:t>
            </a:r>
            <a:r>
              <a:rPr lang="zh-CN" altLang="en-US" b="1" dirty="0" smtClean="0">
                <a:latin typeface="+mn-ea"/>
              </a:rPr>
              <a:t>是一场革命</a:t>
            </a:r>
            <a:r>
              <a:rPr lang="zh-CN" altLang="en-US" b="1" dirty="0" smtClean="0">
                <a:solidFill>
                  <a:schemeClr val="bg2"/>
                </a:solidFill>
                <a:latin typeface="+mn-ea"/>
              </a:rPr>
              <a:t>。</a:t>
            </a:r>
          </a:p>
          <a:p>
            <a:pPr>
              <a:buFontTx/>
              <a:buNone/>
            </a:pPr>
            <a:r>
              <a:rPr lang="en-US" altLang="zh-CN" b="1" dirty="0" smtClean="0">
                <a:solidFill>
                  <a:schemeClr val="bg2"/>
                </a:solidFill>
                <a:latin typeface="+mn-ea"/>
              </a:rPr>
              <a:t>      —</a:t>
            </a:r>
            <a:r>
              <a:rPr lang="zh-CN" altLang="en-US" b="1" dirty="0" smtClean="0">
                <a:solidFill>
                  <a:schemeClr val="bg2"/>
                </a:solidFill>
                <a:latin typeface="+mn-ea"/>
              </a:rPr>
              <a:t>张国明</a:t>
            </a:r>
            <a:r>
              <a:rPr lang="en-US" altLang="zh-CN" b="1" dirty="0" smtClean="0">
                <a:solidFill>
                  <a:schemeClr val="bg2"/>
                </a:solidFill>
                <a:latin typeface="+mn-ea"/>
              </a:rPr>
              <a:t>《</a:t>
            </a:r>
            <a:r>
              <a:rPr lang="zh-CN" altLang="en-US" b="1" dirty="0" smtClean="0">
                <a:solidFill>
                  <a:schemeClr val="bg2"/>
                </a:solidFill>
                <a:latin typeface="+mn-ea"/>
              </a:rPr>
              <a:t>梭伦改革对雅典社会文明转型的意义</a:t>
            </a:r>
            <a:r>
              <a:rPr lang="en-US" altLang="zh-CN" b="1" dirty="0" smtClean="0">
                <a:solidFill>
                  <a:schemeClr val="bg2"/>
                </a:solidFill>
                <a:latin typeface="+mn-ea"/>
              </a:rPr>
              <a:t>》</a:t>
            </a:r>
            <a:endParaRPr lang="zh-CN" altLang="en-US" dirty="0">
              <a:solidFill>
                <a:schemeClr val="bg2"/>
              </a:solidFill>
              <a:latin typeface="+mn-ea"/>
            </a:endParaRPr>
          </a:p>
        </p:txBody>
      </p:sp>
    </p:spTree>
    <p:extLst>
      <p:ext uri="{BB962C8B-B14F-4D97-AF65-F5344CB8AC3E}">
        <p14:creationId xmlns:p14="http://schemas.microsoft.com/office/powerpoint/2010/main" val="311190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t>如何解决贫富冲突</a:t>
            </a:r>
            <a:r>
              <a:rPr lang="en-US" altLang="zh-CN" b="1" dirty="0"/>
              <a:t>——</a:t>
            </a:r>
            <a:r>
              <a:rPr lang="zh-CN" altLang="en-US" b="1" dirty="0"/>
              <a:t>梭伦改革的两点</a:t>
            </a:r>
            <a:r>
              <a:rPr lang="zh-CN" altLang="en-US" b="1" dirty="0" smtClean="0"/>
              <a:t>启示</a:t>
            </a:r>
            <a:endParaRPr lang="zh-CN" altLang="en-US" dirty="0"/>
          </a:p>
        </p:txBody>
      </p:sp>
      <p:sp>
        <p:nvSpPr>
          <p:cNvPr id="3" name="内容占位符 2"/>
          <p:cNvSpPr>
            <a:spLocks noGrp="1"/>
          </p:cNvSpPr>
          <p:nvPr>
            <p:ph idx="1"/>
          </p:nvPr>
        </p:nvSpPr>
        <p:spPr>
          <a:xfrm>
            <a:off x="457200" y="1600200"/>
            <a:ext cx="8219256" cy="5069160"/>
          </a:xfrm>
        </p:spPr>
        <p:txBody>
          <a:bodyPr>
            <a:normAutofit fontScale="92500" lnSpcReduction="10000"/>
          </a:bodyPr>
          <a:lstStyle/>
          <a:p>
            <a:r>
              <a:rPr lang="zh-CN" altLang="en-US" b="1" dirty="0">
                <a:solidFill>
                  <a:schemeClr val="bg2"/>
                </a:solidFill>
              </a:rPr>
              <a:t>第一，梭伦始终恪守中道</a:t>
            </a:r>
            <a:r>
              <a:rPr lang="zh-CN" altLang="en-US" b="1" dirty="0" smtClean="0">
                <a:solidFill>
                  <a:schemeClr val="bg2"/>
                </a:solidFill>
              </a:rPr>
              <a:t>。</a:t>
            </a:r>
            <a:endParaRPr lang="en-US" altLang="zh-CN" b="1" dirty="0" smtClean="0">
              <a:solidFill>
                <a:schemeClr val="bg2"/>
              </a:solidFill>
            </a:endParaRPr>
          </a:p>
          <a:p>
            <a:r>
              <a:rPr lang="zh-CN" altLang="en-US" b="1" dirty="0" smtClean="0">
                <a:solidFill>
                  <a:schemeClr val="bg2"/>
                </a:solidFill>
              </a:rPr>
              <a:t>“短办法”</a:t>
            </a:r>
            <a:r>
              <a:rPr lang="zh-CN" altLang="en-US" b="1" dirty="0">
                <a:solidFill>
                  <a:schemeClr val="bg2"/>
                </a:solidFill>
              </a:rPr>
              <a:t> “快办法”</a:t>
            </a:r>
            <a:r>
              <a:rPr lang="zh-CN" altLang="en-US" b="1" dirty="0" smtClean="0">
                <a:solidFill>
                  <a:schemeClr val="bg2"/>
                </a:solidFill>
              </a:rPr>
              <a:t>：废除债务奴隶，但不改变私有制</a:t>
            </a:r>
            <a:endParaRPr lang="en-US" altLang="zh-CN" b="1" dirty="0" smtClean="0">
              <a:solidFill>
                <a:schemeClr val="bg2"/>
              </a:solidFill>
            </a:endParaRPr>
          </a:p>
          <a:p>
            <a:r>
              <a:rPr lang="zh-CN" altLang="en-US" b="1" dirty="0">
                <a:solidFill>
                  <a:schemeClr val="bg2"/>
                </a:solidFill>
              </a:rPr>
              <a:t>“长办法”</a:t>
            </a:r>
            <a:r>
              <a:rPr lang="zh-CN" altLang="en-US" b="1" dirty="0" smtClean="0">
                <a:solidFill>
                  <a:schemeClr val="bg2"/>
                </a:solidFill>
              </a:rPr>
              <a:t>：</a:t>
            </a:r>
            <a:r>
              <a:rPr lang="zh-CN" altLang="en-US" b="1" dirty="0">
                <a:solidFill>
                  <a:schemeClr val="bg2"/>
                </a:solidFill>
              </a:rPr>
              <a:t>从宪法上规定，按公民的财产状况将他们分为四个等级</a:t>
            </a:r>
            <a:r>
              <a:rPr lang="zh-CN" altLang="en-US" b="1" dirty="0" smtClean="0">
                <a:solidFill>
                  <a:schemeClr val="bg2"/>
                </a:solidFill>
              </a:rPr>
              <a:t>，</a:t>
            </a:r>
            <a:endParaRPr lang="en-US" altLang="zh-CN" b="1" dirty="0">
              <a:solidFill>
                <a:schemeClr val="bg2"/>
              </a:solidFill>
            </a:endParaRPr>
          </a:p>
          <a:p>
            <a:endParaRPr lang="en-US" altLang="zh-CN" b="1" dirty="0" smtClean="0"/>
          </a:p>
          <a:p>
            <a:r>
              <a:rPr lang="zh-CN" altLang="en-US" b="1" dirty="0" smtClean="0"/>
              <a:t>穷人的利益保障：</a:t>
            </a:r>
            <a:r>
              <a:rPr lang="zh-CN" altLang="en-US" b="1" dirty="0" smtClean="0">
                <a:solidFill>
                  <a:schemeClr val="bg2"/>
                </a:solidFill>
              </a:rPr>
              <a:t>绝大多数</a:t>
            </a:r>
            <a:r>
              <a:rPr lang="zh-CN" altLang="en-US" b="1" dirty="0">
                <a:solidFill>
                  <a:schemeClr val="bg2"/>
                </a:solidFill>
              </a:rPr>
              <a:t>的争执最后都要经过这些陪审员来解决，包括高级官吏判决的案件，他们就渐渐成为法律和城邦的真正主人，而随着经济发展加“通货膨胀”，实际上后来几乎所有人也都有了担任官员的准入资格</a:t>
            </a:r>
            <a:r>
              <a:rPr lang="zh-CN" altLang="en-US" dirty="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347331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伟大的立法者</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第二，梭伦将个人的力量发挥到极致，而又使权力立足法律并</a:t>
            </a:r>
            <a:r>
              <a:rPr lang="zh-CN" altLang="en-US" b="1" dirty="0"/>
              <a:t>重归法治</a:t>
            </a:r>
            <a:r>
              <a:rPr lang="zh-CN" altLang="en-US" b="1" dirty="0" smtClean="0"/>
              <a:t>。</a:t>
            </a:r>
            <a:endParaRPr lang="en-US" altLang="zh-CN" b="1" dirty="0" smtClean="0"/>
          </a:p>
          <a:p>
            <a:r>
              <a:rPr lang="zh-CN" altLang="en-US" b="1" dirty="0">
                <a:solidFill>
                  <a:schemeClr val="bg2"/>
                </a:solidFill>
              </a:rPr>
              <a:t>梭伦指向法治的改革成功不仅与其个人政治素质和魅力有关，也还依靠了雅典人当时已经比较尊重法律的</a:t>
            </a:r>
            <a:r>
              <a:rPr lang="zh-CN" altLang="en-US" b="1" dirty="0" smtClean="0">
                <a:solidFill>
                  <a:schemeClr val="bg2"/>
                </a:solidFill>
              </a:rPr>
              <a:t>民情。</a:t>
            </a:r>
            <a:endParaRPr lang="zh-CN" altLang="en-US" b="1" dirty="0">
              <a:solidFill>
                <a:schemeClr val="bg2"/>
              </a:solidFill>
            </a:endParaRPr>
          </a:p>
        </p:txBody>
      </p:sp>
    </p:spTree>
    <p:extLst>
      <p:ext uri="{BB962C8B-B14F-4D97-AF65-F5344CB8AC3E}">
        <p14:creationId xmlns:p14="http://schemas.microsoft.com/office/powerpoint/2010/main" val="79473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梭伦个人</a:t>
            </a:r>
            <a:endParaRPr lang="zh-CN" altLang="en-US" dirty="0"/>
          </a:p>
        </p:txBody>
      </p:sp>
      <p:sp>
        <p:nvSpPr>
          <p:cNvPr id="3" name="内容占位符 2"/>
          <p:cNvSpPr>
            <a:spLocks noGrp="1"/>
          </p:cNvSpPr>
          <p:nvPr>
            <p:ph idx="1"/>
          </p:nvPr>
        </p:nvSpPr>
        <p:spPr/>
        <p:txBody>
          <a:bodyPr>
            <a:normAutofit/>
          </a:bodyPr>
          <a:lstStyle/>
          <a:p>
            <a:pPr>
              <a:buFontTx/>
              <a:buNone/>
            </a:pPr>
            <a:r>
              <a:rPr lang="zh-CN" altLang="en-US" b="1" dirty="0" smtClean="0">
                <a:solidFill>
                  <a:schemeClr val="bg2"/>
                </a:solidFill>
                <a:latin typeface="+mn-ea"/>
              </a:rPr>
              <a:t>      他</a:t>
            </a:r>
            <a:r>
              <a:rPr lang="zh-CN" altLang="en-US" b="1" dirty="0" smtClean="0">
                <a:latin typeface="+mn-ea"/>
              </a:rPr>
              <a:t>出身贵族，学识渊博，</a:t>
            </a:r>
            <a:r>
              <a:rPr lang="zh-CN" altLang="en-US" b="1" dirty="0" smtClean="0">
                <a:solidFill>
                  <a:schemeClr val="bg2"/>
                </a:solidFill>
                <a:latin typeface="+mn-ea"/>
              </a:rPr>
              <a:t>且崇尚美德，具有乐天知命、看透红尘的达观派头，在行动中又是那样的</a:t>
            </a:r>
            <a:r>
              <a:rPr lang="zh-CN" altLang="en-US" b="1" dirty="0" smtClean="0">
                <a:latin typeface="+mn-ea"/>
              </a:rPr>
              <a:t>谦逊而有从公精神</a:t>
            </a:r>
            <a:r>
              <a:rPr lang="zh-CN" altLang="en-US" b="1" dirty="0" smtClean="0">
                <a:solidFill>
                  <a:schemeClr val="bg2"/>
                </a:solidFill>
                <a:latin typeface="+mn-ea"/>
              </a:rPr>
              <a:t>，他反对贵族专权，曾写过诗歌揭露贵族的贪婪和残暴</a:t>
            </a:r>
            <a:r>
              <a:rPr lang="en-US" altLang="zh-CN" b="1" dirty="0" smtClean="0">
                <a:solidFill>
                  <a:schemeClr val="bg2"/>
                </a:solidFill>
                <a:latin typeface="+mn-ea"/>
              </a:rPr>
              <a:t>……</a:t>
            </a:r>
          </a:p>
          <a:p>
            <a:pPr>
              <a:buFontTx/>
              <a:buNone/>
            </a:pPr>
            <a:r>
              <a:rPr lang="en-US" altLang="zh-CN" b="1" dirty="0" smtClean="0">
                <a:solidFill>
                  <a:schemeClr val="bg2"/>
                </a:solidFill>
                <a:latin typeface="+mn-ea"/>
              </a:rPr>
              <a:t>             ——</a:t>
            </a:r>
            <a:r>
              <a:rPr lang="zh-CN" altLang="en-US" b="1" dirty="0" smtClean="0">
                <a:solidFill>
                  <a:schemeClr val="bg2"/>
                </a:solidFill>
                <a:latin typeface="+mn-ea"/>
              </a:rPr>
              <a:t>亚里士多德</a:t>
            </a:r>
            <a:r>
              <a:rPr lang="en-US" altLang="zh-CN" b="1" dirty="0" smtClean="0">
                <a:solidFill>
                  <a:schemeClr val="bg2"/>
                </a:solidFill>
                <a:latin typeface="+mn-ea"/>
              </a:rPr>
              <a:t>《</a:t>
            </a:r>
            <a:r>
              <a:rPr lang="zh-CN" altLang="en-US" b="1" dirty="0" smtClean="0">
                <a:solidFill>
                  <a:schemeClr val="bg2"/>
                </a:solidFill>
                <a:latin typeface="+mn-ea"/>
              </a:rPr>
              <a:t>雅典政制</a:t>
            </a:r>
            <a:r>
              <a:rPr lang="en-US" altLang="zh-CN" b="1" dirty="0" smtClean="0">
                <a:solidFill>
                  <a:schemeClr val="bg2"/>
                </a:solidFill>
                <a:latin typeface="+mn-ea"/>
              </a:rPr>
              <a:t>》</a:t>
            </a:r>
            <a:endParaRPr lang="zh-CN" altLang="en-US" dirty="0">
              <a:solidFill>
                <a:schemeClr val="bg2"/>
              </a:solidFill>
              <a:latin typeface="+mn-ea"/>
            </a:endParaRPr>
          </a:p>
        </p:txBody>
      </p:sp>
    </p:spTree>
    <p:extLst>
      <p:ext uri="{BB962C8B-B14F-4D97-AF65-F5344CB8AC3E}">
        <p14:creationId xmlns:p14="http://schemas.microsoft.com/office/powerpoint/2010/main" val="2390141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276872"/>
            <a:ext cx="8229600" cy="1143000"/>
          </a:xfrm>
        </p:spPr>
        <p:txBody>
          <a:bodyPr>
            <a:normAutofit fontScale="90000"/>
          </a:bodyPr>
          <a:lstStyle/>
          <a:p>
            <a:r>
              <a:rPr lang="zh-CN" altLang="en-US" b="1" dirty="0" smtClean="0">
                <a:solidFill>
                  <a:schemeClr val="bg2"/>
                </a:solidFill>
              </a:rPr>
              <a:t>商鞅变法：封建化改革，最为彻底</a:t>
            </a:r>
            <a:endParaRPr lang="zh-CN" altLang="en-US" dirty="0"/>
          </a:p>
        </p:txBody>
      </p:sp>
    </p:spTree>
    <p:extLst>
      <p:ext uri="{BB962C8B-B14F-4D97-AF65-F5344CB8AC3E}">
        <p14:creationId xmlns:p14="http://schemas.microsoft.com/office/powerpoint/2010/main" val="36856469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契合时代</a:t>
            </a:r>
            <a:endParaRPr lang="zh-CN" altLang="en-US" dirty="0"/>
          </a:p>
        </p:txBody>
      </p:sp>
      <p:sp>
        <p:nvSpPr>
          <p:cNvPr id="3" name="内容占位符 2"/>
          <p:cNvSpPr>
            <a:spLocks noGrp="1"/>
          </p:cNvSpPr>
          <p:nvPr>
            <p:ph idx="1"/>
          </p:nvPr>
        </p:nvSpPr>
        <p:spPr/>
        <p:txBody>
          <a:bodyPr>
            <a:normAutofit/>
          </a:bodyPr>
          <a:lstStyle/>
          <a:p>
            <a:r>
              <a:rPr lang="zh-CN" altLang="zh-CN" b="1" dirty="0" smtClean="0"/>
              <a:t>数千年</a:t>
            </a:r>
            <a:r>
              <a:rPr lang="zh-CN" altLang="zh-CN" b="1" dirty="0"/>
              <a:t>世侯世卿之局，一时亦难遽变，</a:t>
            </a:r>
            <a:r>
              <a:rPr lang="zh-CN" altLang="zh-CN" b="1" dirty="0">
                <a:solidFill>
                  <a:schemeClr val="bg2"/>
                </a:solidFill>
              </a:rPr>
              <a:t>于是先从在下者起，游说则范睢、蔡泽、苏秦、张仪等，</a:t>
            </a:r>
            <a:r>
              <a:rPr lang="zh-CN" altLang="zh-CN" b="1" dirty="0"/>
              <a:t>徒步而为相</a:t>
            </a:r>
            <a:r>
              <a:rPr lang="zh-CN" altLang="zh-CN" b="1" dirty="0">
                <a:solidFill>
                  <a:schemeClr val="bg2"/>
                </a:solidFill>
              </a:rPr>
              <a:t>；征战则孙膑、白起、乐毅、廉颇、王翦等，</a:t>
            </a:r>
            <a:r>
              <a:rPr lang="zh-CN" altLang="zh-CN" b="1" dirty="0"/>
              <a:t>白身而为将，此已开后世布衣将相之例。</a:t>
            </a:r>
          </a:p>
          <a:p>
            <a:pPr algn="r"/>
            <a:r>
              <a:rPr lang="zh-CN" altLang="zh-CN" b="1" dirty="0">
                <a:solidFill>
                  <a:schemeClr val="bg2"/>
                </a:solidFill>
              </a:rPr>
              <a:t>——赵翼《廿二史札记》卷二</a:t>
            </a:r>
          </a:p>
          <a:p>
            <a:endParaRPr lang="zh-CN" altLang="en-US" b="1" dirty="0">
              <a:solidFill>
                <a:schemeClr val="bg2"/>
              </a:solidFill>
            </a:endParaRPr>
          </a:p>
        </p:txBody>
      </p:sp>
    </p:spTree>
    <p:extLst>
      <p:ext uri="{BB962C8B-B14F-4D97-AF65-F5344CB8AC3E}">
        <p14:creationId xmlns:p14="http://schemas.microsoft.com/office/powerpoint/2010/main" val="280178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改革土壤的独特</a:t>
            </a:r>
            <a:endParaRPr lang="zh-CN" altLang="en-US" dirty="0"/>
          </a:p>
        </p:txBody>
      </p:sp>
      <p:sp>
        <p:nvSpPr>
          <p:cNvPr id="3" name="内容占位符 2"/>
          <p:cNvSpPr>
            <a:spLocks noGrp="1"/>
          </p:cNvSpPr>
          <p:nvPr>
            <p:ph idx="1"/>
          </p:nvPr>
        </p:nvSpPr>
        <p:spPr/>
        <p:txBody>
          <a:bodyPr>
            <a:normAutofit lnSpcReduction="10000"/>
          </a:bodyPr>
          <a:lstStyle/>
          <a:p>
            <a:r>
              <a:rPr lang="zh-CN" altLang="en-US" b="1" dirty="0" smtClean="0">
                <a:solidFill>
                  <a:schemeClr val="bg2"/>
                </a:solidFill>
              </a:rPr>
              <a:t>材料一 </a:t>
            </a:r>
            <a:r>
              <a:rPr lang="zh-CN" altLang="en-US" b="1" dirty="0" smtClean="0"/>
              <a:t>东方文化较高诸邦</a:t>
            </a:r>
            <a:r>
              <a:rPr lang="zh-CN" altLang="en-US" b="1" dirty="0" smtClean="0">
                <a:solidFill>
                  <a:schemeClr val="bg2"/>
                </a:solidFill>
              </a:rPr>
              <a:t>受古代文化之积染既深，种种因袭牵制，改革非易</a:t>
            </a:r>
            <a:r>
              <a:rPr lang="en-US" altLang="zh-CN" b="1" dirty="0" smtClean="0">
                <a:solidFill>
                  <a:schemeClr val="bg2"/>
                </a:solidFill>
              </a:rPr>
              <a:t>„„</a:t>
            </a:r>
            <a:r>
              <a:rPr lang="zh-CN" altLang="en-US" b="1" dirty="0" smtClean="0">
                <a:solidFill>
                  <a:schemeClr val="bg2"/>
                </a:solidFill>
              </a:rPr>
              <a:t>秦人在文化上之历史，较之东方诸国，亦远为落后，故转得为种种之创新。其实商鞅变法之重要内容，在东方各国，本已早为推行，</a:t>
            </a:r>
            <a:r>
              <a:rPr lang="zh-CN" altLang="en-US" b="1" dirty="0" smtClean="0"/>
              <a:t>商鞅不过携带东方之新空气</a:t>
            </a:r>
            <a:r>
              <a:rPr lang="zh-CN" altLang="en-US" b="1" dirty="0" smtClean="0">
                <a:solidFill>
                  <a:schemeClr val="bg2"/>
                </a:solidFill>
              </a:rPr>
              <a:t>，使西方人迎头赶上一步。而结果则后来居上，新制度之创建，</a:t>
            </a:r>
            <a:r>
              <a:rPr lang="zh-CN" altLang="en-US" b="1" dirty="0" smtClean="0"/>
              <a:t>惟秦为最有功焉</a:t>
            </a:r>
            <a:r>
              <a:rPr lang="zh-CN" altLang="en-US" b="1" dirty="0" smtClean="0">
                <a:solidFill>
                  <a:schemeClr val="bg2"/>
                </a:solidFill>
              </a:rPr>
              <a:t>。</a:t>
            </a:r>
            <a:endParaRPr lang="en-US" altLang="zh-CN" b="1" dirty="0" smtClean="0">
              <a:solidFill>
                <a:schemeClr val="bg2"/>
              </a:solidFill>
            </a:endParaRPr>
          </a:p>
          <a:p>
            <a:pPr algn="r"/>
            <a:r>
              <a:rPr lang="zh-CN" altLang="en-US" b="1" dirty="0" smtClean="0">
                <a:solidFill>
                  <a:schemeClr val="bg2"/>
                </a:solidFill>
              </a:rPr>
              <a:t> </a:t>
            </a:r>
            <a:r>
              <a:rPr lang="en-US" altLang="zh-CN" b="1" dirty="0" smtClean="0">
                <a:solidFill>
                  <a:schemeClr val="bg2"/>
                </a:solidFill>
              </a:rPr>
              <a:t>——</a:t>
            </a:r>
            <a:r>
              <a:rPr lang="zh-CN" altLang="en-US" b="1" dirty="0" smtClean="0">
                <a:solidFill>
                  <a:schemeClr val="bg2"/>
                </a:solidFill>
              </a:rPr>
              <a:t>马非百</a:t>
            </a:r>
            <a:r>
              <a:rPr lang="en-US" altLang="zh-CN" b="1" dirty="0" smtClean="0">
                <a:solidFill>
                  <a:schemeClr val="bg2"/>
                </a:solidFill>
              </a:rPr>
              <a:t>《</a:t>
            </a:r>
            <a:r>
              <a:rPr lang="zh-CN" altLang="en-US" b="1" dirty="0" smtClean="0">
                <a:solidFill>
                  <a:schemeClr val="bg2"/>
                </a:solidFill>
              </a:rPr>
              <a:t>秦集史</a:t>
            </a:r>
            <a:r>
              <a:rPr lang="en-US" altLang="zh-CN"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15468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文本框 1"/>
          <p:cNvSpPr txBox="1">
            <a:spLocks noChangeArrowheads="1"/>
          </p:cNvSpPr>
          <p:nvPr/>
        </p:nvSpPr>
        <p:spPr bwMode="auto">
          <a:xfrm>
            <a:off x="1519238" y="2354263"/>
            <a:ext cx="64817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4000" b="1" dirty="0" smtClean="0"/>
              <a:t>选修</a:t>
            </a:r>
            <a:r>
              <a:rPr lang="zh-CN" altLang="en-US" sz="4000" b="1" dirty="0"/>
              <a:t>一考题回顾及分析</a:t>
            </a:r>
          </a:p>
        </p:txBody>
      </p:sp>
    </p:spTree>
    <p:extLst>
      <p:ext uri="{BB962C8B-B14F-4D97-AF65-F5344CB8AC3E}">
        <p14:creationId xmlns:p14="http://schemas.microsoft.com/office/powerpoint/2010/main" val="2866765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主观背景</a:t>
            </a:r>
            <a:endParaRPr lang="zh-CN" altLang="en-US" dirty="0"/>
          </a:p>
        </p:txBody>
      </p:sp>
      <p:sp>
        <p:nvSpPr>
          <p:cNvPr id="3" name="内容占位符 2"/>
          <p:cNvSpPr>
            <a:spLocks noGrp="1"/>
          </p:cNvSpPr>
          <p:nvPr>
            <p:ph idx="1"/>
          </p:nvPr>
        </p:nvSpPr>
        <p:spPr>
          <a:xfrm>
            <a:off x="395536" y="1556792"/>
            <a:ext cx="8229600" cy="4525963"/>
          </a:xfrm>
        </p:spPr>
        <p:txBody>
          <a:bodyPr/>
          <a:lstStyle/>
          <a:p>
            <a:r>
              <a:rPr lang="zh-CN" altLang="en-US" b="1" dirty="0" smtClean="0"/>
              <a:t>秦性强，</a:t>
            </a:r>
            <a:r>
              <a:rPr lang="zh-CN" altLang="en-US" b="1" dirty="0" smtClean="0">
                <a:solidFill>
                  <a:schemeClr val="bg2"/>
                </a:solidFill>
              </a:rPr>
              <a:t>其地险，其政严，其赏罚信，其人不让，皆有斗心，故散而自战。</a:t>
            </a:r>
            <a:endParaRPr lang="en-US" altLang="zh-CN" b="1" dirty="0" smtClean="0">
              <a:solidFill>
                <a:schemeClr val="bg2"/>
              </a:solidFill>
            </a:endParaRPr>
          </a:p>
          <a:p>
            <a:pPr algn="r"/>
            <a:r>
              <a:rPr lang="en-US" altLang="zh-CN" b="1" dirty="0" smtClean="0">
                <a:solidFill>
                  <a:schemeClr val="bg2"/>
                </a:solidFill>
              </a:rPr>
              <a:t>——《</a:t>
            </a:r>
            <a:r>
              <a:rPr lang="zh-CN" altLang="en-US" b="1" dirty="0" smtClean="0">
                <a:solidFill>
                  <a:schemeClr val="bg2"/>
                </a:solidFill>
              </a:rPr>
              <a:t>吴子</a:t>
            </a:r>
            <a:r>
              <a:rPr lang="en-US" altLang="zh-CN" b="1" dirty="0" smtClean="0">
                <a:solidFill>
                  <a:schemeClr val="bg2"/>
                </a:solidFill>
              </a:rPr>
              <a:t>·</a:t>
            </a:r>
            <a:r>
              <a:rPr lang="zh-CN" altLang="en-US" b="1" dirty="0" smtClean="0">
                <a:solidFill>
                  <a:schemeClr val="bg2"/>
                </a:solidFill>
              </a:rPr>
              <a:t>料敌</a:t>
            </a:r>
            <a:r>
              <a:rPr lang="en-US" altLang="zh-CN" b="1" dirty="0" smtClean="0">
                <a:solidFill>
                  <a:schemeClr val="bg2"/>
                </a:solidFill>
              </a:rPr>
              <a:t>》</a:t>
            </a:r>
          </a:p>
          <a:p>
            <a:r>
              <a:rPr lang="zh-CN" altLang="en-US" b="1" dirty="0" smtClean="0">
                <a:solidFill>
                  <a:schemeClr val="bg2"/>
                </a:solidFill>
              </a:rPr>
              <a:t>寡人思念先君之意，</a:t>
            </a:r>
            <a:r>
              <a:rPr lang="zh-CN" altLang="en-US" b="1" dirty="0" smtClean="0"/>
              <a:t>常痛于心</a:t>
            </a:r>
            <a:r>
              <a:rPr lang="zh-CN" altLang="en-US" b="1" dirty="0" smtClean="0">
                <a:solidFill>
                  <a:schemeClr val="bg2"/>
                </a:solidFill>
              </a:rPr>
              <a:t>。宾客群臣有能出奇计强秦者，吾且尊官，与之分土。</a:t>
            </a:r>
            <a:endParaRPr lang="en-US" altLang="zh-CN" b="1" dirty="0" smtClean="0">
              <a:solidFill>
                <a:schemeClr val="bg2"/>
              </a:solidFill>
            </a:endParaRPr>
          </a:p>
          <a:p>
            <a:pPr algn="r"/>
            <a:r>
              <a:rPr lang="en-US" altLang="zh-CN" b="1" dirty="0" smtClean="0">
                <a:solidFill>
                  <a:schemeClr val="bg2"/>
                </a:solidFill>
              </a:rPr>
              <a:t>——</a:t>
            </a:r>
            <a:r>
              <a:rPr lang="zh-CN" altLang="en-US" b="1" dirty="0" smtClean="0"/>
              <a:t>秦孝公</a:t>
            </a:r>
            <a:r>
              <a:rPr lang="en-US" altLang="zh-CN" b="1" dirty="0" smtClean="0"/>
              <a:t>《</a:t>
            </a:r>
            <a:r>
              <a:rPr lang="zh-CN" altLang="en-US" b="1" dirty="0" smtClean="0"/>
              <a:t>求贤令</a:t>
            </a:r>
            <a:r>
              <a:rPr lang="en-US" altLang="zh-CN" b="1" dirty="0" smtClean="0"/>
              <a:t>》</a:t>
            </a:r>
          </a:p>
          <a:p>
            <a:endParaRPr lang="zh-CN" altLang="en-US" dirty="0">
              <a:solidFill>
                <a:schemeClr val="bg2"/>
              </a:solidFill>
            </a:endParaRPr>
          </a:p>
        </p:txBody>
      </p:sp>
    </p:spTree>
    <p:extLst>
      <p:ext uri="{BB962C8B-B14F-4D97-AF65-F5344CB8AC3E}">
        <p14:creationId xmlns:p14="http://schemas.microsoft.com/office/powerpoint/2010/main" val="257517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商鞅变法的两面性</a:t>
            </a:r>
            <a:endParaRPr lang="zh-CN" altLang="en-US" dirty="0"/>
          </a:p>
        </p:txBody>
      </p:sp>
      <p:sp>
        <p:nvSpPr>
          <p:cNvPr id="3" name="内容占位符 2"/>
          <p:cNvSpPr>
            <a:spLocks noGrp="1"/>
          </p:cNvSpPr>
          <p:nvPr>
            <p:ph idx="1"/>
          </p:nvPr>
        </p:nvSpPr>
        <p:spPr>
          <a:xfrm>
            <a:off x="457200" y="1600200"/>
            <a:ext cx="8219256" cy="4781128"/>
          </a:xfrm>
        </p:spPr>
        <p:txBody>
          <a:bodyPr>
            <a:normAutofit/>
          </a:bodyPr>
          <a:lstStyle/>
          <a:p>
            <a:r>
              <a:rPr lang="zh-CN" altLang="zh-CN" b="1" dirty="0" smtClean="0">
                <a:solidFill>
                  <a:schemeClr val="bg2"/>
                </a:solidFill>
              </a:rPr>
              <a:t>材料一</a:t>
            </a:r>
            <a:r>
              <a:rPr lang="en-US" altLang="zh-CN" b="1" dirty="0" smtClean="0">
                <a:solidFill>
                  <a:schemeClr val="bg2"/>
                </a:solidFill>
              </a:rPr>
              <a:t>    </a:t>
            </a:r>
            <a:r>
              <a:rPr lang="zh-CN" altLang="zh-CN" b="1" dirty="0" smtClean="0">
                <a:solidFill>
                  <a:schemeClr val="bg2"/>
                </a:solidFill>
              </a:rPr>
              <a:t>商鞅是著名法家，坚持变法，富国强兵，故“</a:t>
            </a:r>
            <a:r>
              <a:rPr lang="zh-CN" altLang="zh-CN" b="1" dirty="0" smtClean="0"/>
              <a:t>商鞅虽死，而秦卒行其法</a:t>
            </a:r>
            <a:r>
              <a:rPr lang="zh-CN" altLang="zh-CN" b="1" dirty="0" smtClean="0">
                <a:solidFill>
                  <a:schemeClr val="bg2"/>
                </a:solidFill>
              </a:rPr>
              <a:t>”。对商鞅变法的评价，主要观点有：“商君之法，使民务本而力农”；</a:t>
            </a:r>
            <a:r>
              <a:rPr lang="zh-CN" altLang="zh-CN" b="1" dirty="0" smtClean="0"/>
              <a:t>“然其民见刑而不见德，知利而不知义”</a:t>
            </a:r>
            <a:r>
              <a:rPr lang="zh-CN" altLang="zh-CN" b="1" dirty="0" smtClean="0">
                <a:solidFill>
                  <a:schemeClr val="bg2"/>
                </a:solidFill>
              </a:rPr>
              <a:t>（苏轼《商君功罪》）；商鞅相秦“</a:t>
            </a:r>
            <a:r>
              <a:rPr lang="zh-CN" altLang="zh-CN" b="1" dirty="0" smtClean="0"/>
              <a:t>残伤民以峻刑</a:t>
            </a:r>
            <a:r>
              <a:rPr lang="zh-CN" altLang="zh-CN" b="1" dirty="0" smtClean="0">
                <a:solidFill>
                  <a:schemeClr val="bg2"/>
                </a:solidFill>
              </a:rPr>
              <a:t>”，</a:t>
            </a:r>
            <a:r>
              <a:rPr lang="zh-CN" altLang="zh-CN" b="1" dirty="0" smtClean="0"/>
              <a:t>违背了“得人者兴”、“恃德者昌”等治国要领</a:t>
            </a:r>
            <a:r>
              <a:rPr lang="zh-CN" altLang="zh-CN" b="1" dirty="0" smtClean="0">
                <a:solidFill>
                  <a:schemeClr val="bg2"/>
                </a:solidFill>
              </a:rPr>
              <a:t>（司马迁《商君列传》）。</a:t>
            </a:r>
          </a:p>
          <a:p>
            <a:pPr algn="r"/>
            <a:r>
              <a:rPr lang="zh-CN" altLang="zh-CN" b="1" dirty="0" smtClean="0">
                <a:solidFill>
                  <a:schemeClr val="bg2"/>
                </a:solidFill>
              </a:rPr>
              <a:t>——据《中国古代史》改编</a:t>
            </a:r>
          </a:p>
          <a:p>
            <a:endParaRPr lang="zh-CN" altLang="en-US" b="1" dirty="0">
              <a:solidFill>
                <a:schemeClr val="bg2"/>
              </a:solidFill>
            </a:endParaRPr>
          </a:p>
        </p:txBody>
      </p:sp>
    </p:spTree>
    <p:extLst>
      <p:ext uri="{BB962C8B-B14F-4D97-AF65-F5344CB8AC3E}">
        <p14:creationId xmlns:p14="http://schemas.microsoft.com/office/powerpoint/2010/main" val="388960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23528" y="1556792"/>
            <a:ext cx="8229600" cy="4525963"/>
          </a:xfrm>
        </p:spPr>
        <p:txBody>
          <a:bodyPr/>
          <a:lstStyle/>
          <a:p>
            <a:r>
              <a:rPr lang="zh-CN" altLang="zh-CN" b="1" dirty="0" smtClean="0">
                <a:solidFill>
                  <a:schemeClr val="bg2"/>
                </a:solidFill>
              </a:rPr>
              <a:t>材料二</a:t>
            </a:r>
            <a:r>
              <a:rPr lang="en-US" altLang="zh-CN" b="1" dirty="0" smtClean="0">
                <a:solidFill>
                  <a:schemeClr val="bg2"/>
                </a:solidFill>
              </a:rPr>
              <a:t>    </a:t>
            </a:r>
            <a:r>
              <a:rPr lang="zh-CN" altLang="zh-CN" b="1" dirty="0" smtClean="0">
                <a:solidFill>
                  <a:schemeClr val="bg2"/>
                </a:solidFill>
              </a:rPr>
              <a:t>人说惠王（即秦惠文王）曰：“</a:t>
            </a:r>
            <a:r>
              <a:rPr lang="zh-CN" altLang="zh-CN" b="1" dirty="0" smtClean="0"/>
              <a:t>大臣太重者国危</a:t>
            </a:r>
            <a:r>
              <a:rPr lang="zh-CN" altLang="zh-CN" b="1" dirty="0" smtClean="0">
                <a:solidFill>
                  <a:schemeClr val="bg2"/>
                </a:solidFill>
              </a:rPr>
              <a:t>，左右太亲者身危。今秦妇人婴儿，皆言商君之法而莫言大王之法，是商君反为主，大王更为臣也。且夫商君，固大王之仇雠也，愿大王图之。”商君归还，</a:t>
            </a:r>
            <a:r>
              <a:rPr lang="zh-CN" altLang="zh-CN" b="1" dirty="0" smtClean="0"/>
              <a:t>惠王车裂之，而秦人不怜。</a:t>
            </a:r>
          </a:p>
          <a:p>
            <a:pPr algn="r"/>
            <a:r>
              <a:rPr lang="zh-CN" altLang="zh-CN" b="1" dirty="0" smtClean="0">
                <a:solidFill>
                  <a:schemeClr val="bg2"/>
                </a:solidFill>
              </a:rPr>
              <a:t>——《战国策》</a:t>
            </a:r>
          </a:p>
          <a:p>
            <a:endParaRPr lang="zh-CN" altLang="en-US" b="1" dirty="0">
              <a:solidFill>
                <a:schemeClr val="bg2"/>
              </a:solidFill>
            </a:endParaRPr>
          </a:p>
        </p:txBody>
      </p:sp>
    </p:spTree>
    <p:extLst>
      <p:ext uri="{BB962C8B-B14F-4D97-AF65-F5344CB8AC3E}">
        <p14:creationId xmlns:p14="http://schemas.microsoft.com/office/powerpoint/2010/main" val="107798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chemeClr val="bg2"/>
                </a:solidFill>
                <a:latin typeface="+mn-ea"/>
              </a:rPr>
              <a:t>激进的国家主义实验</a:t>
            </a:r>
            <a:endParaRPr lang="zh-CN" altLang="en-US" dirty="0"/>
          </a:p>
        </p:txBody>
      </p:sp>
      <p:sp>
        <p:nvSpPr>
          <p:cNvPr id="3" name="内容占位符 2"/>
          <p:cNvSpPr>
            <a:spLocks noGrp="1"/>
          </p:cNvSpPr>
          <p:nvPr>
            <p:ph idx="1"/>
          </p:nvPr>
        </p:nvSpPr>
        <p:spPr/>
        <p:txBody>
          <a:bodyPr/>
          <a:lstStyle/>
          <a:p>
            <a:r>
              <a:rPr lang="zh-CN" altLang="en-US" b="1" dirty="0" smtClean="0">
                <a:solidFill>
                  <a:schemeClr val="bg2"/>
                </a:solidFill>
                <a:latin typeface="+mn-ea"/>
              </a:rPr>
              <a:t>商鞅</a:t>
            </a:r>
            <a:r>
              <a:rPr lang="zh-CN" altLang="en-US" b="1" dirty="0">
                <a:solidFill>
                  <a:schemeClr val="bg2"/>
                </a:solidFill>
                <a:latin typeface="+mn-ea"/>
              </a:rPr>
              <a:t>的三轮变法，前后长达十余年，循序渐进，丝环相扣。他的强国之术堪称中国历史、乃至世界史上最残酷和严厉的一种，是一次</a:t>
            </a:r>
            <a:r>
              <a:rPr lang="zh-CN" altLang="en-US" b="1" dirty="0">
                <a:latin typeface="+mn-ea"/>
              </a:rPr>
              <a:t>激进的国家主义实验</a:t>
            </a:r>
            <a:r>
              <a:rPr lang="zh-CN" altLang="en-US" b="1" dirty="0">
                <a:solidFill>
                  <a:schemeClr val="bg2"/>
                </a:solidFill>
                <a:latin typeface="+mn-ea"/>
              </a:rPr>
              <a:t>，在经济模式上则体现为</a:t>
            </a:r>
            <a:r>
              <a:rPr lang="zh-CN" altLang="en-US" b="1" dirty="0" smtClean="0">
                <a:latin typeface="+mn-ea"/>
              </a:rPr>
              <a:t>‘命令型的计划经济。’</a:t>
            </a:r>
            <a:endParaRPr lang="en-US" altLang="zh-CN" b="1" dirty="0" smtClean="0">
              <a:latin typeface="+mn-ea"/>
            </a:endParaRPr>
          </a:p>
          <a:p>
            <a:pPr algn="r"/>
            <a:r>
              <a:rPr lang="en-US" altLang="zh-CN" b="1" dirty="0" smtClean="0">
                <a:solidFill>
                  <a:schemeClr val="bg2"/>
                </a:solidFill>
                <a:latin typeface="+mn-ea"/>
              </a:rPr>
              <a:t>——</a:t>
            </a:r>
            <a:r>
              <a:rPr lang="zh-CN" altLang="en-US" b="1" dirty="0" smtClean="0">
                <a:solidFill>
                  <a:schemeClr val="bg2"/>
                </a:solidFill>
                <a:latin typeface="+mn-ea"/>
              </a:rPr>
              <a:t>吴</a:t>
            </a:r>
            <a:r>
              <a:rPr lang="zh-CN" altLang="en-US" b="1" dirty="0">
                <a:solidFill>
                  <a:schemeClr val="bg2"/>
                </a:solidFill>
                <a:latin typeface="+mn-ea"/>
              </a:rPr>
              <a:t>晓波在著作</a:t>
            </a:r>
            <a:r>
              <a:rPr lang="en-US" altLang="zh-CN" b="1" dirty="0">
                <a:solidFill>
                  <a:schemeClr val="bg2"/>
                </a:solidFill>
                <a:latin typeface="+mn-ea"/>
              </a:rPr>
              <a:t>《</a:t>
            </a:r>
            <a:r>
              <a:rPr lang="zh-CN" altLang="en-US" b="1" dirty="0">
                <a:solidFill>
                  <a:schemeClr val="bg2"/>
                </a:solidFill>
                <a:latin typeface="+mn-ea"/>
              </a:rPr>
              <a:t>浩瀚</a:t>
            </a:r>
            <a:r>
              <a:rPr lang="zh-CN" altLang="en-US" b="1" dirty="0" smtClean="0">
                <a:solidFill>
                  <a:schemeClr val="bg2"/>
                </a:solidFill>
                <a:latin typeface="+mn-ea"/>
              </a:rPr>
              <a:t>两千年</a:t>
            </a:r>
            <a:r>
              <a:rPr lang="en-US" altLang="zh-CN" b="1" dirty="0">
                <a:solidFill>
                  <a:schemeClr val="bg2"/>
                </a:solidFill>
                <a:latin typeface="+mn-ea"/>
              </a:rPr>
              <a:t>》</a:t>
            </a:r>
            <a:endParaRPr lang="zh-CN" altLang="en-US" b="1" dirty="0">
              <a:solidFill>
                <a:schemeClr val="bg2"/>
              </a:solidFill>
              <a:latin typeface="+mn-ea"/>
            </a:endParaRPr>
          </a:p>
        </p:txBody>
      </p:sp>
    </p:spTree>
    <p:extLst>
      <p:ext uri="{BB962C8B-B14F-4D97-AF65-F5344CB8AC3E}">
        <p14:creationId xmlns:p14="http://schemas.microsoft.com/office/powerpoint/2010/main" val="1354993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 商君法制的</a:t>
            </a:r>
            <a:r>
              <a:rPr lang="zh-CN" altLang="en-US" b="1" dirty="0" smtClean="0"/>
              <a:t>特质：“壹”</a:t>
            </a:r>
            <a:endParaRPr lang="zh-CN" altLang="en-US" dirty="0"/>
          </a:p>
        </p:txBody>
      </p:sp>
      <p:sp>
        <p:nvSpPr>
          <p:cNvPr id="3" name="内容占位符 2"/>
          <p:cNvSpPr>
            <a:spLocks noGrp="1"/>
          </p:cNvSpPr>
          <p:nvPr>
            <p:ph idx="1"/>
          </p:nvPr>
        </p:nvSpPr>
        <p:spPr/>
        <p:txBody>
          <a:bodyPr/>
          <a:lstStyle/>
          <a:p>
            <a:r>
              <a:rPr lang="en-US" altLang="zh-CN" b="1" dirty="0" smtClean="0"/>
              <a:t>1</a:t>
            </a:r>
            <a:r>
              <a:rPr lang="zh-CN" altLang="en-US" b="1" dirty="0" smtClean="0"/>
              <a:t>、统一性</a:t>
            </a:r>
            <a:r>
              <a:rPr lang="zh-CN" altLang="en-US" b="1" dirty="0"/>
              <a:t>和</a:t>
            </a:r>
            <a:r>
              <a:rPr lang="zh-CN" altLang="en-US" b="1" dirty="0" smtClean="0"/>
              <a:t>稳定性</a:t>
            </a:r>
            <a:r>
              <a:rPr lang="zh-CN" altLang="en-US" b="1" dirty="0" smtClean="0">
                <a:solidFill>
                  <a:schemeClr val="bg2"/>
                </a:solidFill>
              </a:rPr>
              <a:t>：</a:t>
            </a:r>
            <a:r>
              <a:rPr lang="zh-CN" altLang="en-US" b="1" dirty="0">
                <a:solidFill>
                  <a:schemeClr val="bg2"/>
                </a:solidFill>
              </a:rPr>
              <a:t>有改剟定法令，损益一字以上，罪死不赦”</a:t>
            </a:r>
            <a:r>
              <a:rPr lang="zh-CN" altLang="en-US" b="1" dirty="0" smtClean="0">
                <a:solidFill>
                  <a:schemeClr val="bg2"/>
                </a:solidFill>
              </a:rPr>
              <a:t>。</a:t>
            </a:r>
            <a:endParaRPr lang="en-US" altLang="zh-CN" b="1" dirty="0" smtClean="0">
              <a:solidFill>
                <a:schemeClr val="bg2"/>
              </a:solidFill>
            </a:endParaRPr>
          </a:p>
          <a:p>
            <a:r>
              <a:rPr lang="en-US" altLang="zh-CN" b="1" dirty="0" smtClean="0"/>
              <a:t>2</a:t>
            </a:r>
            <a:r>
              <a:rPr lang="zh-CN" altLang="en-US" b="1" dirty="0" smtClean="0"/>
              <a:t>、</a:t>
            </a:r>
            <a:r>
              <a:rPr lang="zh-CN" altLang="en-US" b="1" dirty="0"/>
              <a:t>诚信原则、</a:t>
            </a:r>
            <a:r>
              <a:rPr lang="zh-CN" altLang="en-US" b="1" dirty="0" smtClean="0"/>
              <a:t>公平性</a:t>
            </a:r>
            <a:r>
              <a:rPr lang="zh-CN" altLang="en-US" b="1" dirty="0" smtClean="0">
                <a:solidFill>
                  <a:schemeClr val="bg2"/>
                </a:solidFill>
              </a:rPr>
              <a:t>：</a:t>
            </a:r>
            <a:r>
              <a:rPr lang="zh-CN" altLang="en-US" b="1" dirty="0">
                <a:solidFill>
                  <a:schemeClr val="bg2"/>
                </a:solidFill>
              </a:rPr>
              <a:t>“所谓一刑者，刑无等级，自卿相将军以至大夫庶人，有不从王令，犯国禁乱上制者，罪死不赦。</a:t>
            </a:r>
            <a:r>
              <a:rPr lang="zh-CN" altLang="en-US" b="1" dirty="0" smtClean="0">
                <a:solidFill>
                  <a:schemeClr val="bg2"/>
                </a:solidFill>
              </a:rPr>
              <a:t>”</a:t>
            </a:r>
            <a:endParaRPr lang="en-US" altLang="zh-CN" b="1" dirty="0" smtClean="0">
              <a:solidFill>
                <a:schemeClr val="bg2"/>
              </a:solidFill>
            </a:endParaRPr>
          </a:p>
          <a:p>
            <a:r>
              <a:rPr lang="en-US" altLang="zh-CN" b="1" dirty="0" smtClean="0"/>
              <a:t>3</a:t>
            </a:r>
            <a:r>
              <a:rPr lang="zh-CN" altLang="en-US" b="1" dirty="0" smtClean="0"/>
              <a:t>、</a:t>
            </a:r>
            <a:r>
              <a:rPr lang="zh-CN" altLang="en-US" b="1" dirty="0"/>
              <a:t> 执法上的重刑主义</a:t>
            </a:r>
          </a:p>
        </p:txBody>
      </p:sp>
    </p:spTree>
    <p:extLst>
      <p:ext uri="{BB962C8B-B14F-4D97-AF65-F5344CB8AC3E}">
        <p14:creationId xmlns:p14="http://schemas.microsoft.com/office/powerpoint/2010/main" val="1240273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商鞅个人</a:t>
            </a:r>
            <a:endParaRPr lang="zh-CN" altLang="en-US" dirty="0"/>
          </a:p>
        </p:txBody>
      </p:sp>
      <p:sp>
        <p:nvSpPr>
          <p:cNvPr id="3" name="内容占位符 2"/>
          <p:cNvSpPr>
            <a:spLocks noGrp="1"/>
          </p:cNvSpPr>
          <p:nvPr>
            <p:ph idx="1"/>
          </p:nvPr>
        </p:nvSpPr>
        <p:spPr/>
        <p:txBody>
          <a:bodyPr/>
          <a:lstStyle/>
          <a:p>
            <a:r>
              <a:rPr lang="en-US" altLang="zh-CN" b="1" dirty="0" smtClean="0">
                <a:solidFill>
                  <a:schemeClr val="bg2"/>
                </a:solidFill>
                <a:latin typeface="Arial" pitchFamily="34" charset="0"/>
              </a:rPr>
              <a:t> </a:t>
            </a:r>
            <a:r>
              <a:rPr lang="zh-CN" altLang="en-US" b="1" dirty="0" smtClean="0">
                <a:latin typeface="Arial" pitchFamily="34" charset="0"/>
              </a:rPr>
              <a:t>商君，其天资刻薄人也</a:t>
            </a:r>
            <a:r>
              <a:rPr lang="zh-CN" altLang="en-US" b="1" dirty="0" smtClean="0">
                <a:solidFill>
                  <a:schemeClr val="bg2"/>
                </a:solidFill>
                <a:latin typeface="Arial" pitchFamily="34" charset="0"/>
              </a:rPr>
              <a:t>。迹其欲干孝公以帝王术，挟持浮说，非其质矣。且所因由嬖臣，及得用，刑公子虔</a:t>
            </a:r>
            <a:r>
              <a:rPr lang="en-US" altLang="zh-CN" b="1" dirty="0" smtClean="0">
                <a:solidFill>
                  <a:schemeClr val="bg2"/>
                </a:solidFill>
                <a:latin typeface="Arial" pitchFamily="34" charset="0"/>
              </a:rPr>
              <a:t>——</a:t>
            </a:r>
            <a:r>
              <a:rPr lang="zh-CN" altLang="en-US" b="1" dirty="0" smtClean="0">
                <a:solidFill>
                  <a:schemeClr val="bg2"/>
                </a:solidFill>
                <a:latin typeface="Arial" pitchFamily="34" charset="0"/>
              </a:rPr>
              <a:t>卒受恶名于秦，有以也夫。</a:t>
            </a:r>
          </a:p>
          <a:p>
            <a:r>
              <a:rPr lang="zh-CN" altLang="en-US" b="1" dirty="0" smtClean="0">
                <a:solidFill>
                  <a:schemeClr val="bg2"/>
                </a:solidFill>
                <a:latin typeface="Arial" pitchFamily="34" charset="0"/>
              </a:rPr>
              <a:t>                                </a:t>
            </a:r>
            <a:r>
              <a:rPr lang="en-US" altLang="zh-CN" b="1" dirty="0" smtClean="0">
                <a:solidFill>
                  <a:schemeClr val="bg2"/>
                </a:solidFill>
                <a:latin typeface="Arial" pitchFamily="34" charset="0"/>
              </a:rPr>
              <a:t>——《</a:t>
            </a:r>
            <a:r>
              <a:rPr lang="zh-CN" altLang="en-US" b="1" dirty="0" smtClean="0">
                <a:solidFill>
                  <a:schemeClr val="bg2"/>
                </a:solidFill>
                <a:latin typeface="Arial" pitchFamily="34" charset="0"/>
              </a:rPr>
              <a:t>史记</a:t>
            </a:r>
            <a:r>
              <a:rPr lang="en-US" altLang="zh-CN" b="1" dirty="0" smtClean="0">
                <a:solidFill>
                  <a:schemeClr val="bg2"/>
                </a:solidFill>
                <a:latin typeface="Arial" pitchFamily="34" charset="0"/>
              </a:rPr>
              <a:t>- </a:t>
            </a:r>
            <a:r>
              <a:rPr lang="zh-CN" altLang="en-US" b="1" dirty="0" smtClean="0">
                <a:solidFill>
                  <a:schemeClr val="bg2"/>
                </a:solidFill>
                <a:latin typeface="Arial" pitchFamily="34" charset="0"/>
              </a:rPr>
              <a:t>商君列传</a:t>
            </a:r>
            <a:r>
              <a:rPr lang="en-US" altLang="zh-CN" b="1" dirty="0" smtClean="0">
                <a:solidFill>
                  <a:schemeClr val="bg2"/>
                </a:solidFill>
                <a:latin typeface="Arial" pitchFamily="34" charset="0"/>
              </a:rPr>
              <a:t>》</a:t>
            </a:r>
          </a:p>
          <a:p>
            <a:endParaRPr lang="zh-CN" altLang="en-US" dirty="0">
              <a:solidFill>
                <a:schemeClr val="bg2"/>
              </a:solidFill>
            </a:endParaRPr>
          </a:p>
        </p:txBody>
      </p:sp>
    </p:spTree>
    <p:extLst>
      <p:ext uri="{BB962C8B-B14F-4D97-AF65-F5344CB8AC3E}">
        <p14:creationId xmlns:p14="http://schemas.microsoft.com/office/powerpoint/2010/main" val="134240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348880"/>
            <a:ext cx="8229600" cy="1143000"/>
          </a:xfrm>
        </p:spPr>
        <p:txBody>
          <a:bodyPr/>
          <a:lstStyle/>
          <a:p>
            <a:r>
              <a:rPr lang="zh-CN" altLang="en-US" b="1" dirty="0" smtClean="0"/>
              <a:t>孝文帝改革</a:t>
            </a:r>
            <a:endParaRPr lang="zh-CN" altLang="en-US" b="1" dirty="0"/>
          </a:p>
        </p:txBody>
      </p:sp>
    </p:spTree>
    <p:extLst>
      <p:ext uri="{BB962C8B-B14F-4D97-AF65-F5344CB8AC3E}">
        <p14:creationId xmlns:p14="http://schemas.microsoft.com/office/powerpoint/2010/main" val="12787269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chemeClr val="bg2"/>
                </a:solidFill>
              </a:rPr>
              <a:t>孝文帝改革：少数民族封建化改革</a:t>
            </a:r>
            <a:endParaRPr lang="zh-CN" altLang="en-US" dirty="0"/>
          </a:p>
        </p:txBody>
      </p:sp>
      <p:sp>
        <p:nvSpPr>
          <p:cNvPr id="3" name="内容占位符 2"/>
          <p:cNvSpPr>
            <a:spLocks noGrp="1"/>
          </p:cNvSpPr>
          <p:nvPr>
            <p:ph idx="1"/>
          </p:nvPr>
        </p:nvSpPr>
        <p:spPr/>
        <p:txBody>
          <a:bodyPr/>
          <a:lstStyle/>
          <a:p>
            <a:r>
              <a:rPr lang="zh-CN" altLang="en-US" b="1" dirty="0" smtClean="0">
                <a:solidFill>
                  <a:schemeClr val="bg2"/>
                </a:solidFill>
              </a:rPr>
              <a:t>北魏在中原建立以后，</a:t>
            </a:r>
            <a:r>
              <a:rPr lang="zh-CN" altLang="en-US" b="1" dirty="0" smtClean="0"/>
              <a:t>所面临的最大问题</a:t>
            </a:r>
            <a:r>
              <a:rPr lang="zh-CN" altLang="en-US" b="1" dirty="0" smtClean="0">
                <a:solidFill>
                  <a:schemeClr val="bg2"/>
                </a:solidFill>
              </a:rPr>
              <a:t>即如何处理这一广大地区的民族关系，其中包含如何对待汉族的先进生产方式、汉族的文化问题。是继续保存拓跋氏旧的社会制度和旧有的文化习惯，还是捐弃旧俗，接受先进的文化，在新的历史环境中获得新生，</a:t>
            </a:r>
            <a:r>
              <a:rPr lang="zh-CN" altLang="en-US" b="1" dirty="0" smtClean="0"/>
              <a:t>北魏的统治者必须作出抉择。</a:t>
            </a:r>
            <a:endParaRPr lang="en-US" altLang="zh-CN" b="1" dirty="0" smtClean="0"/>
          </a:p>
          <a:p>
            <a:pPr algn="r"/>
            <a:r>
              <a:rPr lang="zh-CN" altLang="en-US" b="1" dirty="0" smtClean="0">
                <a:solidFill>
                  <a:schemeClr val="bg2"/>
                </a:solidFill>
              </a:rPr>
              <a:t> </a:t>
            </a:r>
            <a:r>
              <a:rPr lang="en-US" altLang="zh-CN" b="1" dirty="0" smtClean="0">
                <a:solidFill>
                  <a:schemeClr val="bg2"/>
                </a:solidFill>
              </a:rPr>
              <a:t>——</a:t>
            </a:r>
            <a:r>
              <a:rPr lang="zh-CN" altLang="en-US" b="1" dirty="0" smtClean="0">
                <a:solidFill>
                  <a:schemeClr val="bg2"/>
                </a:solidFill>
              </a:rPr>
              <a:t>白寿彝</a:t>
            </a:r>
            <a:r>
              <a:rPr lang="en-US" altLang="zh-CN" b="1" dirty="0" smtClean="0">
                <a:solidFill>
                  <a:schemeClr val="bg2"/>
                </a:solidFill>
              </a:rPr>
              <a:t>《</a:t>
            </a:r>
            <a:r>
              <a:rPr lang="zh-CN" altLang="en-US" b="1" dirty="0" smtClean="0">
                <a:solidFill>
                  <a:schemeClr val="bg2"/>
                </a:solidFill>
              </a:rPr>
              <a:t>中国通史</a:t>
            </a:r>
            <a:r>
              <a:rPr lang="en-US" altLang="zh-CN"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17475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个人</a:t>
            </a:r>
            <a:endParaRPr lang="zh-CN" altLang="en-US" dirty="0"/>
          </a:p>
        </p:txBody>
      </p:sp>
      <p:sp>
        <p:nvSpPr>
          <p:cNvPr id="3" name="内容占位符 2"/>
          <p:cNvSpPr>
            <a:spLocks noGrp="1"/>
          </p:cNvSpPr>
          <p:nvPr>
            <p:ph idx="1"/>
          </p:nvPr>
        </p:nvSpPr>
        <p:spPr>
          <a:xfrm>
            <a:off x="323528" y="1556792"/>
            <a:ext cx="8229600" cy="4525963"/>
          </a:xfrm>
        </p:spPr>
        <p:txBody>
          <a:bodyPr>
            <a:normAutofit fontScale="85000" lnSpcReduction="10000"/>
          </a:bodyPr>
          <a:lstStyle/>
          <a:p>
            <a:r>
              <a:rPr lang="zh-CN" altLang="en-US" b="1" dirty="0" smtClean="0">
                <a:solidFill>
                  <a:schemeClr val="bg2"/>
                </a:solidFill>
              </a:rPr>
              <a:t>孝文帝还是一个</a:t>
            </a:r>
            <a:r>
              <a:rPr lang="zh-CN" altLang="en-US" b="1" dirty="0" smtClean="0"/>
              <a:t>熟知汉文化</a:t>
            </a:r>
            <a:r>
              <a:rPr lang="zh-CN" altLang="en-US" b="1" dirty="0" smtClean="0">
                <a:solidFill>
                  <a:schemeClr val="bg2"/>
                </a:solidFill>
              </a:rPr>
              <a:t>并通晓汉族发展史的少数民族帝王“</a:t>
            </a:r>
            <a:r>
              <a:rPr lang="en-US" altLang="zh-CN" b="1" dirty="0" smtClean="0">
                <a:solidFill>
                  <a:schemeClr val="bg2"/>
                </a:solidFill>
              </a:rPr>
              <a:t>《</a:t>
            </a:r>
            <a:r>
              <a:rPr lang="zh-CN" altLang="en-US" b="1" dirty="0" smtClean="0">
                <a:solidFill>
                  <a:schemeClr val="bg2"/>
                </a:solidFill>
              </a:rPr>
              <a:t>五经</a:t>
            </a:r>
            <a:r>
              <a:rPr lang="en-US" altLang="zh-CN" b="1" dirty="0" smtClean="0">
                <a:solidFill>
                  <a:schemeClr val="bg2"/>
                </a:solidFill>
              </a:rPr>
              <a:t>》</a:t>
            </a:r>
            <a:r>
              <a:rPr lang="zh-CN" altLang="en-US" b="1" dirty="0" smtClean="0">
                <a:solidFill>
                  <a:schemeClr val="bg2"/>
                </a:solidFill>
              </a:rPr>
              <a:t>之义，览之便讲，探其精奥。史传百家，无不该涉。善谈</a:t>
            </a:r>
            <a:r>
              <a:rPr lang="en-US" altLang="zh-CN" b="1" dirty="0" smtClean="0">
                <a:solidFill>
                  <a:schemeClr val="bg2"/>
                </a:solidFill>
              </a:rPr>
              <a:t>《</a:t>
            </a:r>
            <a:r>
              <a:rPr lang="zh-CN" altLang="en-US" b="1" dirty="0" smtClean="0">
                <a:solidFill>
                  <a:schemeClr val="bg2"/>
                </a:solidFill>
              </a:rPr>
              <a:t>老</a:t>
            </a:r>
            <a:r>
              <a:rPr lang="en-US" altLang="zh-CN" b="1" dirty="0" smtClean="0">
                <a:solidFill>
                  <a:schemeClr val="bg2"/>
                </a:solidFill>
              </a:rPr>
              <a:t>》《</a:t>
            </a:r>
            <a:r>
              <a:rPr lang="zh-CN" altLang="en-US" b="1" dirty="0" smtClean="0">
                <a:solidFill>
                  <a:schemeClr val="bg2"/>
                </a:solidFill>
              </a:rPr>
              <a:t>庄</a:t>
            </a:r>
            <a:r>
              <a:rPr lang="en-US" altLang="zh-CN" b="1" dirty="0" smtClean="0">
                <a:solidFill>
                  <a:schemeClr val="bg2"/>
                </a:solidFill>
              </a:rPr>
              <a:t>》</a:t>
            </a:r>
            <a:r>
              <a:rPr lang="zh-CN" altLang="en-US" b="1" dirty="0" smtClean="0">
                <a:solidFill>
                  <a:schemeClr val="bg2"/>
                </a:solidFill>
              </a:rPr>
              <a:t>尤精释义”（</a:t>
            </a:r>
            <a:r>
              <a:rPr lang="en-US" altLang="zh-CN" b="1" dirty="0" smtClean="0">
                <a:solidFill>
                  <a:schemeClr val="bg2"/>
                </a:solidFill>
              </a:rPr>
              <a:t>《</a:t>
            </a:r>
            <a:r>
              <a:rPr lang="zh-CN" altLang="en-US" b="1" dirty="0" smtClean="0">
                <a:solidFill>
                  <a:schemeClr val="bg2"/>
                </a:solidFill>
              </a:rPr>
              <a:t>魏书</a:t>
            </a:r>
            <a:r>
              <a:rPr lang="en-US" altLang="zh-CN" b="1" dirty="0" smtClean="0">
                <a:solidFill>
                  <a:schemeClr val="bg2"/>
                </a:solidFill>
              </a:rPr>
              <a:t>·</a:t>
            </a:r>
            <a:r>
              <a:rPr lang="zh-CN" altLang="en-US" b="1" dirty="0" smtClean="0">
                <a:solidFill>
                  <a:schemeClr val="bg2"/>
                </a:solidFill>
              </a:rPr>
              <a:t>高祖记</a:t>
            </a:r>
            <a:r>
              <a:rPr lang="en-US" altLang="zh-CN" b="1" dirty="0" smtClean="0">
                <a:solidFill>
                  <a:schemeClr val="bg2"/>
                </a:solidFill>
              </a:rPr>
              <a:t>》</a:t>
            </a:r>
            <a:r>
              <a:rPr lang="zh-CN" altLang="en-US" b="1" dirty="0" smtClean="0">
                <a:solidFill>
                  <a:schemeClr val="bg2"/>
                </a:solidFill>
              </a:rPr>
              <a:t>）</a:t>
            </a:r>
            <a:endParaRPr lang="en-US" altLang="zh-CN" b="1" dirty="0" smtClean="0">
              <a:solidFill>
                <a:schemeClr val="bg2"/>
              </a:solidFill>
            </a:endParaRPr>
          </a:p>
          <a:p>
            <a:endParaRPr lang="en-US" altLang="zh-CN" b="1" dirty="0">
              <a:solidFill>
                <a:schemeClr val="bg2"/>
              </a:solidFill>
            </a:endParaRPr>
          </a:p>
          <a:p>
            <a:r>
              <a:rPr lang="zh-CN" altLang="en-US" b="1" dirty="0" smtClean="0"/>
              <a:t>冯太后：“多</a:t>
            </a:r>
            <a:r>
              <a:rPr lang="zh-CN" altLang="en-US" b="1" dirty="0"/>
              <a:t>智略，猜忍，能行大事，生杀赏罚，决之俄顷</a:t>
            </a:r>
            <a:r>
              <a:rPr lang="zh-CN" altLang="en-US" b="1" dirty="0" smtClean="0"/>
              <a:t>”</a:t>
            </a:r>
            <a:r>
              <a:rPr lang="zh-CN" altLang="en-US" b="1" dirty="0">
                <a:solidFill>
                  <a:schemeClr val="bg2"/>
                </a:solidFill>
              </a:rPr>
              <a:t>冯太后还亲自创作</a:t>
            </a:r>
            <a:r>
              <a:rPr lang="en-US" altLang="zh-CN" b="1" dirty="0">
                <a:solidFill>
                  <a:schemeClr val="bg2"/>
                </a:solidFill>
              </a:rPr>
              <a:t>《</a:t>
            </a:r>
            <a:r>
              <a:rPr lang="zh-CN" altLang="en-US" b="1" dirty="0">
                <a:solidFill>
                  <a:schemeClr val="bg2"/>
                </a:solidFill>
              </a:rPr>
              <a:t>劝诫歌</a:t>
            </a:r>
            <a:r>
              <a:rPr lang="en-US" altLang="zh-CN" b="1" dirty="0">
                <a:solidFill>
                  <a:schemeClr val="bg2"/>
                </a:solidFill>
              </a:rPr>
              <a:t>》</a:t>
            </a:r>
            <a:r>
              <a:rPr lang="zh-CN" altLang="en-US" b="1" dirty="0">
                <a:solidFill>
                  <a:schemeClr val="bg2"/>
                </a:solidFill>
              </a:rPr>
              <a:t>、</a:t>
            </a:r>
            <a:r>
              <a:rPr lang="en-US" altLang="zh-CN" b="1" dirty="0">
                <a:solidFill>
                  <a:schemeClr val="bg2"/>
                </a:solidFill>
              </a:rPr>
              <a:t>《</a:t>
            </a:r>
            <a:r>
              <a:rPr lang="zh-CN" altLang="en-US" b="1" dirty="0">
                <a:solidFill>
                  <a:schemeClr val="bg2"/>
                </a:solidFill>
              </a:rPr>
              <a:t>皇诰</a:t>
            </a:r>
            <a:r>
              <a:rPr lang="en-US" altLang="zh-CN" b="1" dirty="0">
                <a:solidFill>
                  <a:schemeClr val="bg2"/>
                </a:solidFill>
              </a:rPr>
              <a:t>》</a:t>
            </a:r>
            <a:r>
              <a:rPr lang="zh-CN" altLang="en-US" b="1" dirty="0">
                <a:solidFill>
                  <a:schemeClr val="bg2"/>
                </a:solidFill>
              </a:rPr>
              <a:t>等文章督促他阅读、背诵，将儒家的忠孝、仁爱、礼义等封建道德思想传授给拓跋宏，并用自己的言行感染、影响他。比如冯太后生活节俭，“不好华饰”，对待下人比较宽慈，拓跋宏也依样仿行。</a:t>
            </a:r>
          </a:p>
          <a:p>
            <a:endParaRPr lang="zh-CN" altLang="en-US" b="1" dirty="0"/>
          </a:p>
          <a:p>
            <a:endParaRPr lang="zh-CN" altLang="en-US" b="1" dirty="0">
              <a:solidFill>
                <a:schemeClr val="bg2"/>
              </a:solidFill>
            </a:endParaRPr>
          </a:p>
        </p:txBody>
      </p:sp>
    </p:spTree>
    <p:extLst>
      <p:ext uri="{BB962C8B-B14F-4D97-AF65-F5344CB8AC3E}">
        <p14:creationId xmlns:p14="http://schemas.microsoft.com/office/powerpoint/2010/main" val="367459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均田制</a:t>
            </a:r>
            <a:endParaRPr lang="zh-CN" altLang="en-US" dirty="0"/>
          </a:p>
        </p:txBody>
      </p:sp>
      <p:sp>
        <p:nvSpPr>
          <p:cNvPr id="3" name="内容占位符 2"/>
          <p:cNvSpPr>
            <a:spLocks noGrp="1"/>
          </p:cNvSpPr>
          <p:nvPr>
            <p:ph idx="1"/>
          </p:nvPr>
        </p:nvSpPr>
        <p:spPr>
          <a:xfrm>
            <a:off x="457200" y="1412776"/>
            <a:ext cx="8219256" cy="5184576"/>
          </a:xfrm>
        </p:spPr>
        <p:txBody>
          <a:bodyPr>
            <a:normAutofit fontScale="92500" lnSpcReduction="20000"/>
          </a:bodyPr>
          <a:lstStyle/>
          <a:p>
            <a:r>
              <a:rPr lang="zh-CN" altLang="en-US" b="1" dirty="0" smtClean="0">
                <a:solidFill>
                  <a:schemeClr val="bg2"/>
                </a:solidFill>
              </a:rPr>
              <a:t>太</a:t>
            </a:r>
            <a:r>
              <a:rPr lang="zh-CN" altLang="en-US" b="1" dirty="0" smtClean="0">
                <a:solidFill>
                  <a:schemeClr val="bg2"/>
                </a:solidFill>
              </a:rPr>
              <a:t>和九年（</a:t>
            </a:r>
            <a:r>
              <a:rPr lang="en-US" altLang="zh-CN" b="1" dirty="0" smtClean="0">
                <a:solidFill>
                  <a:schemeClr val="bg2"/>
                </a:solidFill>
              </a:rPr>
              <a:t>485</a:t>
            </a:r>
            <a:r>
              <a:rPr lang="zh-CN" altLang="en-US" b="1" dirty="0" smtClean="0">
                <a:solidFill>
                  <a:schemeClr val="bg2"/>
                </a:solidFill>
              </a:rPr>
              <a:t>），“下诏均给天下田：诸男夫十五以上，受露田四十亩，妇人二十</a:t>
            </a:r>
            <a:r>
              <a:rPr lang="zh-CN" altLang="en-US" b="1" dirty="0" smtClean="0">
                <a:solidFill>
                  <a:schemeClr val="bg2"/>
                </a:solidFill>
              </a:rPr>
              <a:t>亩</a:t>
            </a:r>
            <a:r>
              <a:rPr lang="en-US" altLang="zh-CN" b="1" dirty="0" smtClean="0">
                <a:solidFill>
                  <a:schemeClr val="bg2"/>
                </a:solidFill>
              </a:rPr>
              <a:t>”</a:t>
            </a:r>
            <a:r>
              <a:rPr lang="zh-CN" altLang="en-US" b="1" dirty="0" smtClean="0">
                <a:solidFill>
                  <a:schemeClr val="bg2"/>
                </a:solidFill>
              </a:rPr>
              <a:t>。</a:t>
            </a:r>
            <a:endParaRPr lang="en-US" altLang="zh-CN" b="1" dirty="0" smtClean="0">
              <a:solidFill>
                <a:schemeClr val="bg2"/>
              </a:solidFill>
            </a:endParaRPr>
          </a:p>
          <a:p>
            <a:pPr algn="r"/>
            <a:r>
              <a:rPr lang="zh-CN" altLang="en-US" b="1" dirty="0" smtClean="0">
                <a:solidFill>
                  <a:schemeClr val="bg2"/>
                </a:solidFill>
              </a:rPr>
              <a:t> </a:t>
            </a:r>
            <a:r>
              <a:rPr lang="en-US" altLang="zh-CN" b="1" dirty="0" smtClean="0">
                <a:solidFill>
                  <a:schemeClr val="bg2"/>
                </a:solidFill>
              </a:rPr>
              <a:t>——《</a:t>
            </a:r>
            <a:r>
              <a:rPr lang="zh-CN" altLang="en-US" b="1" dirty="0" smtClean="0">
                <a:solidFill>
                  <a:schemeClr val="bg2"/>
                </a:solidFill>
              </a:rPr>
              <a:t>魏书</a:t>
            </a:r>
            <a:r>
              <a:rPr lang="en-US" altLang="zh-CN" b="1" dirty="0" smtClean="0">
                <a:solidFill>
                  <a:schemeClr val="bg2"/>
                </a:solidFill>
              </a:rPr>
              <a:t>》</a:t>
            </a:r>
          </a:p>
          <a:p>
            <a:pPr algn="r"/>
            <a:endParaRPr lang="en-US" altLang="zh-CN" b="1" dirty="0" smtClean="0">
              <a:solidFill>
                <a:schemeClr val="bg2"/>
              </a:solidFill>
            </a:endParaRPr>
          </a:p>
          <a:p>
            <a:r>
              <a:rPr lang="zh-CN" altLang="en-US" b="1" dirty="0" smtClean="0">
                <a:solidFill>
                  <a:schemeClr val="bg2"/>
                </a:solidFill>
              </a:rPr>
              <a:t>凡</a:t>
            </a:r>
            <a:r>
              <a:rPr lang="en-US" altLang="zh-CN" b="1" dirty="0">
                <a:solidFill>
                  <a:schemeClr val="bg2"/>
                </a:solidFill>
              </a:rPr>
              <a:t>15</a:t>
            </a:r>
            <a:r>
              <a:rPr lang="zh-CN" altLang="en-US" b="1" dirty="0">
                <a:solidFill>
                  <a:schemeClr val="bg2"/>
                </a:solidFill>
              </a:rPr>
              <a:t>岁以上的男子，每人授给种植谷物的露田</a:t>
            </a:r>
            <a:r>
              <a:rPr lang="en-US" altLang="zh-CN" b="1" dirty="0">
                <a:solidFill>
                  <a:schemeClr val="bg2"/>
                </a:solidFill>
              </a:rPr>
              <a:t>40</a:t>
            </a:r>
            <a:r>
              <a:rPr lang="zh-CN" altLang="en-US" b="1" dirty="0">
                <a:solidFill>
                  <a:schemeClr val="bg2"/>
                </a:solidFill>
              </a:rPr>
              <a:t>亩，女子</a:t>
            </a:r>
            <a:r>
              <a:rPr lang="en-US" altLang="zh-CN" b="1" dirty="0">
                <a:solidFill>
                  <a:schemeClr val="bg2"/>
                </a:solidFill>
              </a:rPr>
              <a:t>20</a:t>
            </a:r>
            <a:r>
              <a:rPr lang="zh-CN" altLang="en-US" b="1" dirty="0">
                <a:solidFill>
                  <a:schemeClr val="bg2"/>
                </a:solidFill>
              </a:rPr>
              <a:t>亩。露田都是无主荒地，因考虑休耕轮作，故授田时</a:t>
            </a:r>
            <a:r>
              <a:rPr lang="en-US" altLang="zh-CN" b="1" dirty="0">
                <a:solidFill>
                  <a:schemeClr val="bg2"/>
                </a:solidFill>
              </a:rPr>
              <a:t>—</a:t>
            </a:r>
            <a:r>
              <a:rPr lang="zh-CN" altLang="en-US" b="1" dirty="0">
                <a:solidFill>
                  <a:schemeClr val="bg2"/>
                </a:solidFill>
              </a:rPr>
              <a:t>般按休耕周期加一或两倍，也称“倍田”。拥有奴婢和耕牛的人，可以额外获得土地，奴婢同普通农民一样受田，人数不限，土地归主人；丁牛</a:t>
            </a:r>
            <a:r>
              <a:rPr lang="en-US" altLang="zh-CN" b="1" dirty="0">
                <a:solidFill>
                  <a:schemeClr val="bg2"/>
                </a:solidFill>
              </a:rPr>
              <a:t>(4</a:t>
            </a:r>
            <a:r>
              <a:rPr lang="zh-CN" altLang="en-US" b="1" dirty="0">
                <a:solidFill>
                  <a:schemeClr val="bg2"/>
                </a:solidFill>
              </a:rPr>
              <a:t>岁以上</a:t>
            </a:r>
            <a:r>
              <a:rPr lang="en-US" altLang="zh-CN" b="1" dirty="0">
                <a:solidFill>
                  <a:schemeClr val="bg2"/>
                </a:solidFill>
              </a:rPr>
              <a:t>)</a:t>
            </a:r>
            <a:r>
              <a:rPr lang="zh-CN" altLang="en-US" b="1" dirty="0">
                <a:solidFill>
                  <a:schemeClr val="bg2"/>
                </a:solidFill>
              </a:rPr>
              <a:t>每头受露田</a:t>
            </a:r>
            <a:r>
              <a:rPr lang="en-US" altLang="zh-CN" b="1" dirty="0">
                <a:solidFill>
                  <a:schemeClr val="bg2"/>
                </a:solidFill>
              </a:rPr>
              <a:t>30</a:t>
            </a:r>
            <a:r>
              <a:rPr lang="zh-CN" altLang="en-US" b="1" dirty="0">
                <a:solidFill>
                  <a:schemeClr val="bg2"/>
                </a:solidFill>
              </a:rPr>
              <a:t>亩，一户限</a:t>
            </a:r>
            <a:r>
              <a:rPr lang="en-US" altLang="zh-CN" b="1" dirty="0">
                <a:solidFill>
                  <a:schemeClr val="bg2"/>
                </a:solidFill>
              </a:rPr>
              <a:t>4</a:t>
            </a:r>
            <a:r>
              <a:rPr lang="zh-CN" altLang="en-US" b="1" dirty="0">
                <a:solidFill>
                  <a:schemeClr val="bg2"/>
                </a:solidFill>
              </a:rPr>
              <a:t>头。</a:t>
            </a:r>
            <a:r>
              <a:rPr lang="zh-CN" altLang="en-US" b="1" dirty="0"/>
              <a:t>所受之田不准买卖，年老身死，还田给官府。</a:t>
            </a:r>
            <a:endParaRPr lang="zh-CN" altLang="en-US" b="1" dirty="0"/>
          </a:p>
        </p:txBody>
      </p:sp>
    </p:spTree>
    <p:extLst>
      <p:ext uri="{BB962C8B-B14F-4D97-AF65-F5344CB8AC3E}">
        <p14:creationId xmlns:p14="http://schemas.microsoft.com/office/powerpoint/2010/main" val="41291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667000" y="919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p>
        </p:txBody>
      </p:sp>
      <p:graphicFrame>
        <p:nvGraphicFramePr>
          <p:cNvPr id="2" name="表格 1"/>
          <p:cNvGraphicFramePr/>
          <p:nvPr>
            <p:extLst>
              <p:ext uri="{D42A27DB-BD31-4B8C-83A1-F6EECF244321}">
                <p14:modId xmlns:p14="http://schemas.microsoft.com/office/powerpoint/2010/main" val="2782409320"/>
              </p:ext>
            </p:extLst>
          </p:nvPr>
        </p:nvGraphicFramePr>
        <p:xfrm>
          <a:off x="0" y="1772816"/>
          <a:ext cx="8905875" cy="3992563"/>
        </p:xfrm>
        <a:graphic>
          <a:graphicData uri="http://schemas.openxmlformats.org/drawingml/2006/table">
            <a:tbl>
              <a:tblPr firstRow="1" bandRow="1">
                <a:tableStyleId>{5C22544A-7EE6-4342-B048-85BDC9FD1C3A}</a:tableStyleId>
              </a:tblPr>
              <a:tblGrid>
                <a:gridCol w="990043"/>
                <a:gridCol w="988915"/>
                <a:gridCol w="990043"/>
                <a:gridCol w="990608"/>
                <a:gridCol w="988350"/>
                <a:gridCol w="989479"/>
                <a:gridCol w="989479"/>
                <a:gridCol w="989479"/>
                <a:gridCol w="989479"/>
              </a:tblGrid>
              <a:tr h="868749">
                <a:tc>
                  <a:txBody>
                    <a:bodyPr/>
                    <a:lstStyle/>
                    <a:p>
                      <a:pPr>
                        <a:buNone/>
                      </a:pPr>
                      <a:r>
                        <a:rPr lang="en-US" sz="2800" b="1" dirty="0"/>
                        <a:t>08</a:t>
                      </a:r>
                      <a:r>
                        <a:rPr lang="zh-CN" altLang="en-US" sz="2800" b="1" dirty="0"/>
                        <a:t>年</a:t>
                      </a:r>
                    </a:p>
                  </a:txBody>
                  <a:tcPr marT="45724" marB="45724">
                    <a:solidFill>
                      <a:schemeClr val="tx1"/>
                    </a:solidFill>
                  </a:tcPr>
                </a:tc>
                <a:tc>
                  <a:txBody>
                    <a:bodyPr/>
                    <a:lstStyle/>
                    <a:p>
                      <a:pPr>
                        <a:buNone/>
                      </a:pPr>
                      <a:r>
                        <a:rPr lang="en-US" sz="2800" b="1"/>
                        <a:t>09</a:t>
                      </a:r>
                      <a:r>
                        <a:rPr lang="zh-CN" altLang="en-US" sz="2800" b="1"/>
                        <a:t>年</a:t>
                      </a:r>
                    </a:p>
                  </a:txBody>
                  <a:tcPr marT="45724" marB="45724">
                    <a:solidFill>
                      <a:schemeClr val="tx1"/>
                    </a:solidFill>
                  </a:tcPr>
                </a:tc>
                <a:tc>
                  <a:txBody>
                    <a:bodyPr/>
                    <a:lstStyle/>
                    <a:p>
                      <a:pPr>
                        <a:buNone/>
                      </a:pPr>
                      <a:r>
                        <a:rPr lang="en-US" sz="2800" b="1"/>
                        <a:t>10</a:t>
                      </a:r>
                      <a:r>
                        <a:rPr lang="zh-CN" altLang="en-US" sz="2800" b="1"/>
                        <a:t>年</a:t>
                      </a:r>
                    </a:p>
                  </a:txBody>
                  <a:tcPr marT="45724" marB="45724">
                    <a:solidFill>
                      <a:schemeClr val="tx1"/>
                    </a:solidFill>
                  </a:tcPr>
                </a:tc>
                <a:tc>
                  <a:txBody>
                    <a:bodyPr/>
                    <a:lstStyle/>
                    <a:p>
                      <a:pPr>
                        <a:buNone/>
                      </a:pPr>
                      <a:r>
                        <a:rPr lang="en-US" sz="2800" b="1" dirty="0"/>
                        <a:t>11</a:t>
                      </a:r>
                      <a:r>
                        <a:rPr lang="zh-CN" altLang="en-US" sz="2800" b="1" dirty="0"/>
                        <a:t>年</a:t>
                      </a:r>
                    </a:p>
                  </a:txBody>
                  <a:tcPr marT="45724" marB="45724">
                    <a:solidFill>
                      <a:schemeClr val="tx1"/>
                    </a:solidFill>
                  </a:tcPr>
                </a:tc>
                <a:tc>
                  <a:txBody>
                    <a:bodyPr/>
                    <a:lstStyle/>
                    <a:p>
                      <a:pPr>
                        <a:buNone/>
                      </a:pPr>
                      <a:r>
                        <a:rPr lang="en-US" sz="2800" b="1"/>
                        <a:t>12</a:t>
                      </a:r>
                      <a:r>
                        <a:rPr lang="zh-CN" altLang="en-US" sz="2800" b="1"/>
                        <a:t>年</a:t>
                      </a:r>
                    </a:p>
                  </a:txBody>
                  <a:tcPr marT="45724" marB="45724">
                    <a:solidFill>
                      <a:schemeClr val="tx1"/>
                    </a:solidFill>
                  </a:tcPr>
                </a:tc>
                <a:tc>
                  <a:txBody>
                    <a:bodyPr/>
                    <a:lstStyle/>
                    <a:p>
                      <a:pPr>
                        <a:buNone/>
                      </a:pPr>
                      <a:r>
                        <a:rPr lang="en-US" sz="2800" b="1"/>
                        <a:t>13</a:t>
                      </a:r>
                      <a:r>
                        <a:rPr lang="zh-CN" altLang="en-US" sz="2800" b="1"/>
                        <a:t>年</a:t>
                      </a:r>
                    </a:p>
                  </a:txBody>
                  <a:tcPr marT="45724" marB="45724">
                    <a:solidFill>
                      <a:schemeClr val="tx1"/>
                    </a:solidFill>
                  </a:tcPr>
                </a:tc>
                <a:tc>
                  <a:txBody>
                    <a:bodyPr/>
                    <a:lstStyle/>
                    <a:p>
                      <a:pPr>
                        <a:buNone/>
                      </a:pPr>
                      <a:r>
                        <a:rPr lang="en-US" sz="2800" b="1"/>
                        <a:t>14</a:t>
                      </a:r>
                      <a:r>
                        <a:rPr lang="zh-CN" altLang="en-US" sz="2800" b="1"/>
                        <a:t>年</a:t>
                      </a:r>
                    </a:p>
                  </a:txBody>
                  <a:tcPr marT="45724" marB="45724">
                    <a:solidFill>
                      <a:schemeClr val="tx1"/>
                    </a:solidFill>
                  </a:tcPr>
                </a:tc>
                <a:tc>
                  <a:txBody>
                    <a:bodyPr/>
                    <a:lstStyle/>
                    <a:p>
                      <a:pPr>
                        <a:buNone/>
                      </a:pPr>
                      <a:r>
                        <a:rPr lang="en-US" sz="2800" b="1" dirty="0"/>
                        <a:t>15</a:t>
                      </a:r>
                      <a:r>
                        <a:rPr lang="zh-CN" altLang="en-US" sz="2800" b="1" dirty="0"/>
                        <a:t>年</a:t>
                      </a:r>
                    </a:p>
                  </a:txBody>
                  <a:tcPr marT="45724" marB="45724">
                    <a:solidFill>
                      <a:schemeClr val="tx1"/>
                    </a:solidFill>
                  </a:tcPr>
                </a:tc>
                <a:tc>
                  <a:txBody>
                    <a:bodyPr/>
                    <a:lstStyle/>
                    <a:p>
                      <a:pPr>
                        <a:buNone/>
                      </a:pPr>
                      <a:r>
                        <a:rPr lang="en-US" altLang="zh-CN" sz="2800" b="1" dirty="0" smtClean="0"/>
                        <a:t>16</a:t>
                      </a:r>
                      <a:r>
                        <a:rPr lang="zh-CN" altLang="en-US" sz="2800" b="1" dirty="0" smtClean="0"/>
                        <a:t>年</a:t>
                      </a:r>
                      <a:endParaRPr lang="zh-CN" altLang="en-US" sz="2800" b="1" dirty="0"/>
                    </a:p>
                  </a:txBody>
                  <a:tcPr marT="45724" marB="45724">
                    <a:solidFill>
                      <a:schemeClr val="tx1"/>
                    </a:solidFill>
                  </a:tcPr>
                </a:tc>
              </a:tr>
              <a:tr h="3123814">
                <a:tc>
                  <a:txBody>
                    <a:bodyPr/>
                    <a:lstStyle/>
                    <a:p>
                      <a:pPr>
                        <a:buNone/>
                      </a:pPr>
                      <a:r>
                        <a:rPr lang="zh-CN" sz="2800" b="1">
                          <a:solidFill>
                            <a:srgbClr val="002060"/>
                          </a:solidFill>
                        </a:rPr>
                        <a:t>孝文帝改革之背景、内容、影响</a:t>
                      </a:r>
                    </a:p>
                  </a:txBody>
                  <a:tcPr marT="45724" marB="45724">
                    <a:solidFill>
                      <a:schemeClr val="tx1"/>
                    </a:solidFill>
                  </a:tcPr>
                </a:tc>
                <a:tc>
                  <a:txBody>
                    <a:bodyPr/>
                    <a:lstStyle/>
                    <a:p>
                      <a:pPr>
                        <a:buNone/>
                      </a:pPr>
                      <a:r>
                        <a:rPr lang="zh-CN" sz="2800" b="1">
                          <a:solidFill>
                            <a:srgbClr val="002060"/>
                          </a:solidFill>
                        </a:rPr>
                        <a:t>王安石</a:t>
                      </a:r>
                      <a:r>
                        <a:rPr lang="zh-CN" sz="2800" b="1">
                          <a:solidFill>
                            <a:srgbClr val="002060"/>
                          </a:solidFill>
                          <a:sym typeface="+mn-ea"/>
                        </a:rPr>
                        <a:t>教育</a:t>
                      </a:r>
                      <a:r>
                        <a:rPr lang="zh-CN" sz="2800" b="1">
                          <a:solidFill>
                            <a:srgbClr val="002060"/>
                          </a:solidFill>
                        </a:rPr>
                        <a:t>变法</a:t>
                      </a:r>
                    </a:p>
                  </a:txBody>
                  <a:tcPr marT="45724" marB="45724">
                    <a:solidFill>
                      <a:schemeClr val="tx1"/>
                    </a:solidFill>
                  </a:tcPr>
                </a:tc>
                <a:tc>
                  <a:txBody>
                    <a:bodyPr/>
                    <a:lstStyle/>
                    <a:p>
                      <a:pPr>
                        <a:buNone/>
                      </a:pPr>
                      <a:r>
                        <a:rPr lang="zh-CN" sz="2800" b="1">
                          <a:solidFill>
                            <a:srgbClr val="002060"/>
                          </a:solidFill>
                        </a:rPr>
                        <a:t>俄农奴制改革背景、内容、影响</a:t>
                      </a:r>
                    </a:p>
                  </a:txBody>
                  <a:tcPr marT="45724" marB="45724">
                    <a:solidFill>
                      <a:schemeClr val="tx1"/>
                    </a:solidFill>
                  </a:tcPr>
                </a:tc>
                <a:tc>
                  <a:txBody>
                    <a:bodyPr/>
                    <a:lstStyle/>
                    <a:p>
                      <a:pPr>
                        <a:buNone/>
                      </a:pPr>
                      <a:r>
                        <a:rPr lang="zh-CN" sz="2800" b="1">
                          <a:solidFill>
                            <a:srgbClr val="002060"/>
                          </a:solidFill>
                        </a:rPr>
                        <a:t>明治维新经济之殖产兴业</a:t>
                      </a:r>
                    </a:p>
                  </a:txBody>
                  <a:tcPr marT="45724" marB="45724">
                    <a:solidFill>
                      <a:schemeClr val="tx1"/>
                    </a:solidFill>
                  </a:tcPr>
                </a:tc>
                <a:tc>
                  <a:txBody>
                    <a:bodyPr/>
                    <a:lstStyle/>
                    <a:p>
                      <a:pPr>
                        <a:buNone/>
                      </a:pPr>
                      <a:r>
                        <a:rPr lang="zh-CN" sz="2800" b="1">
                          <a:solidFill>
                            <a:srgbClr val="002060"/>
                          </a:solidFill>
                        </a:rPr>
                        <a:t>梭伦改革背景、内容、影响</a:t>
                      </a:r>
                    </a:p>
                  </a:txBody>
                  <a:tcPr marT="45724" marB="45724">
                    <a:solidFill>
                      <a:schemeClr val="tx1"/>
                    </a:solidFill>
                  </a:tcPr>
                </a:tc>
                <a:tc>
                  <a:txBody>
                    <a:bodyPr/>
                    <a:lstStyle/>
                    <a:p>
                      <a:pPr>
                        <a:buNone/>
                      </a:pPr>
                      <a:r>
                        <a:rPr lang="zh-CN" sz="2800" b="1">
                          <a:solidFill>
                            <a:srgbClr val="002060"/>
                          </a:solidFill>
                        </a:rPr>
                        <a:t>商鞅与孝文帝背景比较</a:t>
                      </a:r>
                    </a:p>
                  </a:txBody>
                  <a:tcPr marT="45724" marB="45724">
                    <a:solidFill>
                      <a:schemeClr val="tx1"/>
                    </a:solidFill>
                  </a:tcPr>
                </a:tc>
                <a:tc>
                  <a:txBody>
                    <a:bodyPr/>
                    <a:lstStyle/>
                    <a:p>
                      <a:pPr>
                        <a:buNone/>
                      </a:pPr>
                      <a:r>
                        <a:rPr lang="zh-CN" sz="2800" b="1">
                          <a:solidFill>
                            <a:srgbClr val="002060"/>
                          </a:solidFill>
                        </a:rPr>
                        <a:t>梭伦改革内容及评价</a:t>
                      </a:r>
                    </a:p>
                  </a:txBody>
                  <a:tcPr marT="45724" marB="45724">
                    <a:solidFill>
                      <a:schemeClr val="tx1"/>
                    </a:solidFill>
                  </a:tcPr>
                </a:tc>
                <a:tc>
                  <a:txBody>
                    <a:bodyPr/>
                    <a:lstStyle/>
                    <a:p>
                      <a:pPr>
                        <a:buNone/>
                      </a:pPr>
                      <a:r>
                        <a:rPr lang="zh-CN" sz="2800" b="1" dirty="0">
                          <a:solidFill>
                            <a:srgbClr val="002060"/>
                          </a:solidFill>
                        </a:rPr>
                        <a:t>明治维新之</a:t>
                      </a:r>
                      <a:r>
                        <a:rPr lang="en-US" altLang="zh-CN" sz="2800" b="1" dirty="0">
                          <a:solidFill>
                            <a:srgbClr val="002060"/>
                          </a:solidFill>
                        </a:rPr>
                        <a:t>“</a:t>
                      </a:r>
                      <a:r>
                        <a:rPr lang="zh-CN" altLang="en-US" sz="2800" b="1" dirty="0">
                          <a:solidFill>
                            <a:srgbClr val="002060"/>
                          </a:solidFill>
                        </a:rPr>
                        <a:t>文明开化</a:t>
                      </a:r>
                      <a:r>
                        <a:rPr lang="en-US" altLang="zh-CN" sz="2800" b="1" dirty="0">
                          <a:solidFill>
                            <a:srgbClr val="002060"/>
                          </a:solidFill>
                        </a:rPr>
                        <a:t>”</a:t>
                      </a:r>
                    </a:p>
                  </a:txBody>
                  <a:tcPr marT="45724" marB="45724">
                    <a:solidFill>
                      <a:schemeClr val="tx1"/>
                    </a:solidFill>
                  </a:tcPr>
                </a:tc>
                <a:tc>
                  <a:txBody>
                    <a:bodyPr/>
                    <a:lstStyle/>
                    <a:p>
                      <a:pPr>
                        <a:buNone/>
                      </a:pPr>
                      <a:r>
                        <a:rPr lang="zh-CN" altLang="en-US" sz="2800" b="1" dirty="0" smtClean="0">
                          <a:solidFill>
                            <a:srgbClr val="002060"/>
                          </a:solidFill>
                        </a:rPr>
                        <a:t>俄国农奴制改革的教训</a:t>
                      </a:r>
                      <a:endParaRPr lang="en-US" altLang="zh-CN" sz="2800" b="1" dirty="0">
                        <a:solidFill>
                          <a:srgbClr val="002060"/>
                        </a:solidFill>
                      </a:endParaRPr>
                    </a:p>
                  </a:txBody>
                  <a:tcPr marT="45724" marB="45724">
                    <a:solidFill>
                      <a:schemeClr val="tx1"/>
                    </a:solidFill>
                  </a:tcPr>
                </a:tc>
              </a:tr>
            </a:tbl>
          </a:graphicData>
        </a:graphic>
      </p:graphicFrame>
      <p:sp>
        <p:nvSpPr>
          <p:cNvPr id="3" name="标题 2"/>
          <p:cNvSpPr>
            <a:spLocks noGrp="1"/>
          </p:cNvSpPr>
          <p:nvPr>
            <p:ph type="title"/>
          </p:nvPr>
        </p:nvSpPr>
        <p:spPr/>
        <p:txBody>
          <a:bodyPr/>
          <a:lstStyle/>
          <a:p>
            <a:r>
              <a:rPr lang="zh-CN" altLang="en-US" dirty="0" smtClean="0"/>
              <a:t>江苏高考考点分布</a:t>
            </a:r>
            <a:endParaRPr lang="zh-CN" altLang="en-US" dirty="0"/>
          </a:p>
        </p:txBody>
      </p:sp>
    </p:spTree>
    <p:extLst>
      <p:ext uri="{BB962C8B-B14F-4D97-AF65-F5344CB8AC3E}">
        <p14:creationId xmlns:p14="http://schemas.microsoft.com/office/powerpoint/2010/main" val="673710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t>性质</a:t>
            </a:r>
            <a:br>
              <a:rPr lang="zh-CN" altLang="en-US" b="1" dirty="0"/>
            </a:br>
            <a:endParaRPr lang="zh-CN" altLang="en-US" dirty="0"/>
          </a:p>
        </p:txBody>
      </p:sp>
      <p:sp>
        <p:nvSpPr>
          <p:cNvPr id="3" name="内容占位符 2"/>
          <p:cNvSpPr>
            <a:spLocks noGrp="1"/>
          </p:cNvSpPr>
          <p:nvPr>
            <p:ph idx="1"/>
          </p:nvPr>
        </p:nvSpPr>
        <p:spPr/>
        <p:txBody>
          <a:bodyPr>
            <a:normAutofit/>
          </a:bodyPr>
          <a:lstStyle/>
          <a:p>
            <a:r>
              <a:rPr lang="zh-CN" altLang="en-US" b="1" dirty="0" smtClean="0">
                <a:solidFill>
                  <a:schemeClr val="bg2"/>
                </a:solidFill>
              </a:rPr>
              <a:t>学术界</a:t>
            </a:r>
            <a:r>
              <a:rPr lang="zh-CN" altLang="en-US" b="1" dirty="0">
                <a:solidFill>
                  <a:schemeClr val="bg2"/>
                </a:solidFill>
              </a:rPr>
              <a:t>看法不一，主要有两种说法：</a:t>
            </a:r>
          </a:p>
          <a:p>
            <a:r>
              <a:rPr lang="en-US" altLang="zh-CN" b="1" dirty="0">
                <a:solidFill>
                  <a:schemeClr val="bg2"/>
                </a:solidFill>
              </a:rPr>
              <a:t>1</a:t>
            </a:r>
            <a:r>
              <a:rPr lang="zh-CN" altLang="en-US" b="1" dirty="0">
                <a:solidFill>
                  <a:schemeClr val="bg2"/>
                </a:solidFill>
              </a:rPr>
              <a:t>、均田制是</a:t>
            </a:r>
            <a:r>
              <a:rPr lang="zh-CN" altLang="en-US" b="1" dirty="0"/>
              <a:t>封建国家土地所有制</a:t>
            </a:r>
            <a:r>
              <a:rPr lang="zh-CN" altLang="en-US" b="1" dirty="0" smtClean="0">
                <a:solidFill>
                  <a:schemeClr val="bg2"/>
                </a:solidFill>
              </a:rPr>
              <a:t>。</a:t>
            </a:r>
            <a:endParaRPr lang="en-US" altLang="zh-CN" b="1" dirty="0" smtClean="0">
              <a:solidFill>
                <a:schemeClr val="bg2"/>
              </a:solidFill>
            </a:endParaRPr>
          </a:p>
          <a:p>
            <a:endParaRPr lang="en-US" altLang="zh-CN" b="1" dirty="0">
              <a:solidFill>
                <a:schemeClr val="bg2"/>
              </a:solidFill>
            </a:endParaRPr>
          </a:p>
          <a:p>
            <a:r>
              <a:rPr lang="en-US" altLang="zh-CN" b="1" dirty="0" smtClean="0">
                <a:solidFill>
                  <a:schemeClr val="bg2"/>
                </a:solidFill>
              </a:rPr>
              <a:t>2</a:t>
            </a:r>
            <a:r>
              <a:rPr lang="zh-CN" altLang="en-US" b="1" dirty="0">
                <a:solidFill>
                  <a:schemeClr val="bg2"/>
                </a:solidFill>
              </a:rPr>
              <a:t>、均田制具</a:t>
            </a:r>
            <a:r>
              <a:rPr lang="zh-CN" altLang="en-US" b="1" dirty="0"/>
              <a:t>有两重性</a:t>
            </a:r>
            <a:r>
              <a:rPr lang="zh-CN" altLang="en-US" b="1" dirty="0">
                <a:solidFill>
                  <a:schemeClr val="bg2"/>
                </a:solidFill>
              </a:rPr>
              <a:t>，既包括封建国家土地所有制，又包括土地私有制。</a:t>
            </a:r>
          </a:p>
        </p:txBody>
      </p:sp>
    </p:spTree>
    <p:extLst>
      <p:ext uri="{BB962C8B-B14F-4D97-AF65-F5344CB8AC3E}">
        <p14:creationId xmlns:p14="http://schemas.microsoft.com/office/powerpoint/2010/main" val="2887570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均田制是地主经济的折冲</a:t>
            </a:r>
            <a:endParaRPr lang="zh-CN" altLang="en-US" dirty="0"/>
          </a:p>
        </p:txBody>
      </p:sp>
      <p:sp>
        <p:nvSpPr>
          <p:cNvPr id="3" name="内容占位符 2"/>
          <p:cNvSpPr>
            <a:spLocks noGrp="1"/>
          </p:cNvSpPr>
          <p:nvPr>
            <p:ph idx="1"/>
          </p:nvPr>
        </p:nvSpPr>
        <p:spPr>
          <a:xfrm>
            <a:off x="395536" y="1600200"/>
            <a:ext cx="8291264" cy="5069160"/>
          </a:xfrm>
        </p:spPr>
        <p:txBody>
          <a:bodyPr>
            <a:normAutofit fontScale="92500" lnSpcReduction="10000"/>
          </a:bodyPr>
          <a:lstStyle/>
          <a:p>
            <a:r>
              <a:rPr lang="zh-CN" altLang="en-US" b="1" dirty="0">
                <a:solidFill>
                  <a:schemeClr val="bg2"/>
                </a:solidFill>
              </a:rPr>
              <a:t>历代对均田制的评价都是相当正面，但实际实行中始终是</a:t>
            </a:r>
            <a:r>
              <a:rPr lang="zh-CN" altLang="en-US" b="1" dirty="0"/>
              <a:t>容纳了土地私有</a:t>
            </a:r>
            <a:r>
              <a:rPr lang="zh-CN" altLang="en-US" b="1" dirty="0">
                <a:solidFill>
                  <a:schemeClr val="bg2"/>
                </a:solidFill>
              </a:rPr>
              <a:t>，并未主观上强行征用当时地主等私有土地，</a:t>
            </a:r>
            <a:r>
              <a:rPr lang="zh-CN" altLang="en-US" b="1" dirty="0"/>
              <a:t>而是将官田分而民用，故有史家评称均田制乃地主经济中的一种折冲。</a:t>
            </a:r>
            <a:r>
              <a:rPr lang="zh-CN" altLang="en-US" b="1" dirty="0">
                <a:solidFill>
                  <a:schemeClr val="bg2"/>
                </a:solidFill>
              </a:rPr>
              <a:t>而且均田制实行，先决条件是朝廷需有大量土地掌握在手中。北朝时承接了五胡十六国战争频繁造成大量人民丧生，产生大量荒地，令朝廷能利用这些荒地对农民进行授田。</a:t>
            </a:r>
            <a:r>
              <a:rPr lang="zh-CN" altLang="en-US" b="1" dirty="0"/>
              <a:t>但随著经济之壮大，荒地越来越少，</a:t>
            </a:r>
            <a:r>
              <a:rPr lang="zh-CN" altLang="en-US" b="1" dirty="0">
                <a:solidFill>
                  <a:schemeClr val="bg2"/>
                </a:solidFill>
              </a:rPr>
              <a:t>朝廷能用来授田的亦逐渐不多，加上朝政的逐渐日趋腐朽黑暗，均田制在武周末年形同虚设，与此非无关系。</a:t>
            </a:r>
            <a:endParaRPr lang="zh-CN" altLang="en-US" b="1" dirty="0">
              <a:solidFill>
                <a:schemeClr val="bg2"/>
              </a:solidFill>
            </a:endParaRPr>
          </a:p>
        </p:txBody>
      </p:sp>
    </p:spTree>
    <p:extLst>
      <p:ext uri="{BB962C8B-B14F-4D97-AF65-F5344CB8AC3E}">
        <p14:creationId xmlns:p14="http://schemas.microsoft.com/office/powerpoint/2010/main" val="373364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俸禄制</a:t>
            </a:r>
            <a:endParaRPr lang="zh-CN" altLang="en-US" dirty="0"/>
          </a:p>
        </p:txBody>
      </p:sp>
      <p:sp>
        <p:nvSpPr>
          <p:cNvPr id="3" name="内容占位符 2"/>
          <p:cNvSpPr>
            <a:spLocks noGrp="1"/>
          </p:cNvSpPr>
          <p:nvPr>
            <p:ph idx="1"/>
          </p:nvPr>
        </p:nvSpPr>
        <p:spPr>
          <a:xfrm>
            <a:off x="457200" y="1600200"/>
            <a:ext cx="8219256" cy="4853136"/>
          </a:xfrm>
        </p:spPr>
        <p:txBody>
          <a:bodyPr>
            <a:normAutofit/>
          </a:bodyPr>
          <a:lstStyle/>
          <a:p>
            <a:r>
              <a:rPr lang="en-US" altLang="zh-CN" b="1" dirty="0">
                <a:solidFill>
                  <a:schemeClr val="bg2"/>
                </a:solidFill>
              </a:rPr>
              <a:t>484</a:t>
            </a:r>
            <a:r>
              <a:rPr lang="zh-CN" altLang="en-US" b="1" dirty="0">
                <a:solidFill>
                  <a:schemeClr val="bg2"/>
                </a:solidFill>
              </a:rPr>
              <a:t>年，实行俸禄制。诏书说：“故宪章旧典，始班俸禄。</a:t>
            </a:r>
            <a:r>
              <a:rPr lang="zh-CN" altLang="en-US" b="1" dirty="0"/>
              <a:t>户增调三匹，谷二斛九斗，以为官司之禄。</a:t>
            </a:r>
            <a:r>
              <a:rPr lang="zh-CN" altLang="en-US" b="1" dirty="0">
                <a:solidFill>
                  <a:schemeClr val="bg2"/>
                </a:solidFill>
              </a:rPr>
              <a:t>均预调为二匹之赋，即兼商用。”（</a:t>
            </a:r>
            <a:r>
              <a:rPr lang="en-US" altLang="zh-CN" b="1" dirty="0">
                <a:solidFill>
                  <a:schemeClr val="bg2"/>
                </a:solidFill>
              </a:rPr>
              <a:t>《</a:t>
            </a:r>
            <a:r>
              <a:rPr lang="zh-CN" altLang="en-US" b="1" dirty="0">
                <a:solidFill>
                  <a:schemeClr val="bg2"/>
                </a:solidFill>
              </a:rPr>
              <a:t>魏书</a:t>
            </a:r>
            <a:r>
              <a:rPr lang="en-US" altLang="zh-CN" b="1" dirty="0">
                <a:solidFill>
                  <a:schemeClr val="bg2"/>
                </a:solidFill>
              </a:rPr>
              <a:t>·</a:t>
            </a:r>
            <a:r>
              <a:rPr lang="zh-CN" altLang="en-US" b="1" dirty="0">
                <a:solidFill>
                  <a:schemeClr val="bg2"/>
                </a:solidFill>
              </a:rPr>
              <a:t>高祖纪</a:t>
            </a:r>
            <a:r>
              <a:rPr lang="en-US" altLang="zh-CN" b="1" dirty="0">
                <a:solidFill>
                  <a:schemeClr val="bg2"/>
                </a:solidFill>
              </a:rPr>
              <a:t>》</a:t>
            </a:r>
            <a:r>
              <a:rPr lang="zh-CN" altLang="en-US" b="1" dirty="0" smtClean="0">
                <a:solidFill>
                  <a:schemeClr val="bg2"/>
                </a:solidFill>
              </a:rPr>
              <a:t>）</a:t>
            </a:r>
            <a:endParaRPr lang="en-US" altLang="zh-CN" b="1" dirty="0" smtClean="0">
              <a:solidFill>
                <a:schemeClr val="bg2"/>
              </a:solidFill>
            </a:endParaRPr>
          </a:p>
          <a:p>
            <a:pPr marL="0" indent="0">
              <a:buNone/>
            </a:pPr>
            <a:endParaRPr lang="en-US" altLang="zh-CN" b="1" dirty="0" smtClean="0">
              <a:solidFill>
                <a:schemeClr val="bg2"/>
              </a:solidFill>
            </a:endParaRPr>
          </a:p>
          <a:p>
            <a:r>
              <a:rPr lang="zh-CN" altLang="en-US" b="1" dirty="0">
                <a:solidFill>
                  <a:schemeClr val="bg2"/>
                </a:solidFill>
              </a:rPr>
              <a:t>孝文帝“遣使者巡行天下今之公理，</a:t>
            </a:r>
            <a:r>
              <a:rPr lang="zh-CN" altLang="en-US" b="1" dirty="0"/>
              <a:t>纠守宰之不法，</a:t>
            </a:r>
            <a:r>
              <a:rPr lang="zh-CN" altLang="en-US" b="1" dirty="0">
                <a:solidFill>
                  <a:schemeClr val="bg2"/>
                </a:solidFill>
              </a:rPr>
              <a:t>坐赃死者四十余人。食禄者局蹐，赇谒之路殆绝。”</a:t>
            </a:r>
            <a:r>
              <a:rPr lang="en-US" altLang="zh-CN" b="1" dirty="0">
                <a:solidFill>
                  <a:schemeClr val="bg2"/>
                </a:solidFill>
              </a:rPr>
              <a:t>(《</a:t>
            </a:r>
            <a:r>
              <a:rPr lang="zh-CN" altLang="en-US" b="1" dirty="0">
                <a:solidFill>
                  <a:schemeClr val="bg2"/>
                </a:solidFill>
              </a:rPr>
              <a:t>魏书</a:t>
            </a:r>
            <a:r>
              <a:rPr lang="en-US" altLang="zh-CN" b="1" dirty="0">
                <a:solidFill>
                  <a:schemeClr val="bg2"/>
                </a:solidFill>
              </a:rPr>
              <a:t>·</a:t>
            </a:r>
            <a:r>
              <a:rPr lang="zh-CN" altLang="en-US" b="1" dirty="0">
                <a:solidFill>
                  <a:schemeClr val="bg2"/>
                </a:solidFill>
              </a:rPr>
              <a:t>刑罚</a:t>
            </a:r>
            <a:r>
              <a:rPr lang="en-US" altLang="zh-CN" b="1" dirty="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30330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俸禄制与中央集权</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  俸禄制推行后，加强了北魏的中央集权及封建化进程，确曾起到了保证官吏日常生活、杜绝贪污搜刮的明显效果。它不仅是孝文帝改革的前奏与先声，也是北魏根除游牧奴隶制残余，接受汉族官僚政治制度的表现与象征。</a:t>
            </a:r>
          </a:p>
          <a:p>
            <a:endParaRPr lang="zh-CN" altLang="en-US" dirty="0">
              <a:solidFill>
                <a:schemeClr val="bg2"/>
              </a:solidFill>
            </a:endParaRPr>
          </a:p>
        </p:txBody>
      </p:sp>
    </p:spTree>
    <p:extLst>
      <p:ext uri="{BB962C8B-B14F-4D97-AF65-F5344CB8AC3E}">
        <p14:creationId xmlns:p14="http://schemas.microsoft.com/office/powerpoint/2010/main" val="42776415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孝文帝用人</a:t>
            </a:r>
            <a:endParaRPr lang="zh-CN" altLang="en-US" dirty="0"/>
          </a:p>
        </p:txBody>
      </p:sp>
      <p:sp>
        <p:nvSpPr>
          <p:cNvPr id="3" name="内容占位符 2"/>
          <p:cNvSpPr>
            <a:spLocks noGrp="1"/>
          </p:cNvSpPr>
          <p:nvPr>
            <p:ph idx="1"/>
          </p:nvPr>
        </p:nvSpPr>
        <p:spPr/>
        <p:txBody>
          <a:bodyPr/>
          <a:lstStyle/>
          <a:p>
            <a:r>
              <a:rPr lang="zh-CN" altLang="en-US" b="1" dirty="0" smtClean="0"/>
              <a:t>历观古事</a:t>
            </a:r>
            <a:r>
              <a:rPr lang="en-US" altLang="zh-CN" b="1" dirty="0" smtClean="0"/>
              <a:t>, </a:t>
            </a:r>
            <a:r>
              <a:rPr lang="zh-CN" altLang="en-US" b="1" dirty="0" smtClean="0"/>
              <a:t>求能非一</a:t>
            </a:r>
            <a:r>
              <a:rPr lang="zh-CN" altLang="en-US" b="1" dirty="0" smtClean="0">
                <a:solidFill>
                  <a:schemeClr val="bg2"/>
                </a:solidFill>
              </a:rPr>
              <a:t>、或承藉微荫</a:t>
            </a:r>
            <a:r>
              <a:rPr lang="en-US" altLang="zh-CN" b="1" dirty="0" smtClean="0">
                <a:solidFill>
                  <a:schemeClr val="bg2"/>
                </a:solidFill>
              </a:rPr>
              <a:t>, </a:t>
            </a:r>
            <a:r>
              <a:rPr lang="zh-CN" altLang="en-US" b="1" dirty="0" smtClean="0">
                <a:solidFill>
                  <a:schemeClr val="bg2"/>
                </a:solidFill>
              </a:rPr>
              <a:t>著德当 时或见拔幽陋 </a:t>
            </a:r>
            <a:r>
              <a:rPr lang="en-US" altLang="zh-CN" b="1" dirty="0" smtClean="0">
                <a:solidFill>
                  <a:schemeClr val="bg2"/>
                </a:solidFill>
              </a:rPr>
              <a:t>, </a:t>
            </a:r>
            <a:r>
              <a:rPr lang="zh-CN" altLang="en-US" b="1" dirty="0" smtClean="0">
                <a:solidFill>
                  <a:schemeClr val="bg2"/>
                </a:solidFill>
              </a:rPr>
              <a:t>流名后叶。</a:t>
            </a:r>
            <a:r>
              <a:rPr lang="zh-CN" altLang="en-US" b="1" dirty="0" smtClean="0"/>
              <a:t>故毛遂起戏 </a:t>
            </a:r>
            <a:r>
              <a:rPr lang="en-US" altLang="zh-CN" b="1" dirty="0" smtClean="0"/>
              <a:t>, </a:t>
            </a:r>
            <a:r>
              <a:rPr lang="zh-CN" altLang="en-US" b="1" dirty="0" smtClean="0"/>
              <a:t>奋抗楚之辩 </a:t>
            </a:r>
            <a:r>
              <a:rPr lang="en-US" altLang="zh-CN" b="1" dirty="0" smtClean="0"/>
              <a:t>, </a:t>
            </a:r>
            <a:r>
              <a:rPr lang="zh-CN" altLang="en-US" b="1" dirty="0" smtClean="0"/>
              <a:t>苟有才能</a:t>
            </a:r>
            <a:r>
              <a:rPr lang="en-US" altLang="zh-CN" b="1" dirty="0" smtClean="0"/>
              <a:t>, </a:t>
            </a:r>
            <a:r>
              <a:rPr lang="zh-CN" altLang="en-US" b="1" dirty="0" smtClean="0"/>
              <a:t>何必构族也。</a:t>
            </a:r>
            <a:r>
              <a:rPr lang="zh-CN" altLang="en-US" b="1" dirty="0" smtClean="0">
                <a:solidFill>
                  <a:schemeClr val="bg2"/>
                </a:solidFill>
              </a:rPr>
              <a:t>彪虽宿 非清第 </a:t>
            </a:r>
            <a:r>
              <a:rPr lang="en-US" altLang="zh-CN" b="1" dirty="0" smtClean="0">
                <a:solidFill>
                  <a:schemeClr val="bg2"/>
                </a:solidFill>
              </a:rPr>
              <a:t>, </a:t>
            </a:r>
            <a:r>
              <a:rPr lang="zh-CN" altLang="en-US" b="1" dirty="0" smtClean="0">
                <a:solidFill>
                  <a:schemeClr val="bg2"/>
                </a:solidFill>
              </a:rPr>
              <a:t>本阔华资 </a:t>
            </a:r>
            <a:r>
              <a:rPr lang="en-US" altLang="zh-CN" b="1" dirty="0" smtClean="0">
                <a:solidFill>
                  <a:schemeClr val="bg2"/>
                </a:solidFill>
              </a:rPr>
              <a:t>, </a:t>
            </a:r>
            <a:r>
              <a:rPr lang="zh-CN" altLang="en-US" b="1" dirty="0" smtClean="0">
                <a:solidFill>
                  <a:schemeClr val="bg2"/>
                </a:solidFill>
              </a:rPr>
              <a:t>然识性严聪</a:t>
            </a:r>
            <a:r>
              <a:rPr lang="en-US" altLang="zh-CN" b="1" dirty="0" smtClean="0">
                <a:solidFill>
                  <a:schemeClr val="bg2"/>
                </a:solidFill>
              </a:rPr>
              <a:t>,</a:t>
            </a:r>
            <a:r>
              <a:rPr lang="zh-CN" altLang="en-US" b="1" dirty="0" smtClean="0">
                <a:solidFill>
                  <a:schemeClr val="bg2"/>
                </a:solidFill>
              </a:rPr>
              <a:t>学博坟籍 </a:t>
            </a:r>
            <a:r>
              <a:rPr lang="en-US" altLang="zh-CN" b="1" dirty="0" smtClean="0">
                <a:solidFill>
                  <a:schemeClr val="bg2"/>
                </a:solidFill>
              </a:rPr>
              <a:t>, </a:t>
            </a:r>
            <a:r>
              <a:rPr lang="zh-CN" altLang="en-US" b="1" dirty="0" smtClean="0">
                <a:solidFill>
                  <a:schemeClr val="bg2"/>
                </a:solidFill>
              </a:rPr>
              <a:t>刚辫之才</a:t>
            </a:r>
            <a:r>
              <a:rPr lang="en-US" altLang="zh-CN" b="1" dirty="0" smtClean="0">
                <a:solidFill>
                  <a:schemeClr val="bg2"/>
                </a:solidFill>
              </a:rPr>
              <a:t>, </a:t>
            </a:r>
            <a:r>
              <a:rPr lang="zh-CN" altLang="en-US" b="1" dirty="0" smtClean="0">
                <a:solidFill>
                  <a:schemeClr val="bg2"/>
                </a:solidFill>
              </a:rPr>
              <a:t>颇堪时用</a:t>
            </a:r>
            <a:r>
              <a:rPr lang="en-US" altLang="zh-CN" b="1" dirty="0" smtClean="0">
                <a:solidFill>
                  <a:schemeClr val="bg2"/>
                </a:solidFill>
              </a:rPr>
              <a:t>, </a:t>
            </a:r>
            <a:r>
              <a:rPr lang="zh-CN" altLang="en-US" b="1" dirty="0" smtClean="0">
                <a:solidFill>
                  <a:schemeClr val="bg2"/>
                </a:solidFill>
              </a:rPr>
              <a:t>兼忧吏若家</a:t>
            </a:r>
            <a:r>
              <a:rPr lang="en-US" altLang="zh-CN" b="1" dirty="0" smtClean="0">
                <a:solidFill>
                  <a:schemeClr val="bg2"/>
                </a:solidFill>
              </a:rPr>
              <a:t>, </a:t>
            </a:r>
            <a:r>
              <a:rPr lang="zh-CN" altLang="en-US" b="1" dirty="0" smtClean="0">
                <a:solidFill>
                  <a:schemeClr val="bg2"/>
                </a:solidFill>
              </a:rPr>
              <a:t>载宣朝美 。 若不赏庸叙绩 </a:t>
            </a:r>
            <a:r>
              <a:rPr lang="en-US" altLang="zh-CN" b="1" dirty="0" smtClean="0">
                <a:solidFill>
                  <a:schemeClr val="bg2"/>
                </a:solidFill>
              </a:rPr>
              <a:t>, </a:t>
            </a:r>
            <a:r>
              <a:rPr lang="zh-CN" altLang="en-US" b="1" dirty="0" smtClean="0">
                <a:solidFill>
                  <a:schemeClr val="bg2"/>
                </a:solidFill>
              </a:rPr>
              <a:t>将何以劝奖勤能可特迁秘书令 。 </a:t>
            </a:r>
            <a:endParaRPr lang="en-US" altLang="zh-CN" b="1" dirty="0" smtClean="0">
              <a:solidFill>
                <a:schemeClr val="bg2"/>
              </a:solidFill>
            </a:endParaRPr>
          </a:p>
          <a:p>
            <a:pPr algn="r"/>
            <a:r>
              <a:rPr lang="en-US" altLang="zh-CN" b="1" dirty="0" smtClean="0">
                <a:solidFill>
                  <a:schemeClr val="bg2"/>
                </a:solidFill>
              </a:rPr>
              <a:t>——《</a:t>
            </a:r>
            <a:r>
              <a:rPr lang="zh-CN" altLang="en-US" b="1" dirty="0" smtClean="0">
                <a:solidFill>
                  <a:schemeClr val="bg2"/>
                </a:solidFill>
              </a:rPr>
              <a:t>魏书</a:t>
            </a:r>
            <a:r>
              <a:rPr lang="en-US" altLang="zh-CN"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379794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t>叶适、王夫之、赵翼等对孝文帝汉化以及为政之道的抨击</a:t>
            </a:r>
            <a:endParaRPr lang="zh-CN" altLang="en-US" dirty="0"/>
          </a:p>
        </p:txBody>
      </p:sp>
      <p:sp>
        <p:nvSpPr>
          <p:cNvPr id="3" name="内容占位符 2"/>
          <p:cNvSpPr>
            <a:spLocks noGrp="1"/>
          </p:cNvSpPr>
          <p:nvPr>
            <p:ph idx="1"/>
          </p:nvPr>
        </p:nvSpPr>
        <p:spPr/>
        <p:txBody>
          <a:bodyPr/>
          <a:lstStyle/>
          <a:p>
            <a:r>
              <a:rPr lang="zh-CN" altLang="en-US" b="1" dirty="0" smtClean="0">
                <a:solidFill>
                  <a:schemeClr val="bg2"/>
                </a:solidFill>
              </a:rPr>
              <a:t>      孝</a:t>
            </a:r>
            <a:r>
              <a:rPr lang="zh-CN" altLang="en-US" b="1" dirty="0">
                <a:solidFill>
                  <a:schemeClr val="bg2"/>
                </a:solidFill>
              </a:rPr>
              <a:t>文</a:t>
            </a:r>
            <a:r>
              <a:rPr lang="zh-CN" altLang="en-US" b="1" dirty="0"/>
              <a:t>急于有为</a:t>
            </a:r>
            <a:r>
              <a:rPr lang="en-US" altLang="zh-CN" b="1" dirty="0"/>
              <a:t>,</a:t>
            </a:r>
            <a:r>
              <a:rPr lang="zh-CN" altLang="en-US" b="1" dirty="0"/>
              <a:t>不计阶序</a:t>
            </a:r>
            <a:r>
              <a:rPr lang="en-US" altLang="zh-CN" b="1" dirty="0"/>
              <a:t>,</a:t>
            </a:r>
            <a:r>
              <a:rPr lang="zh-CN" altLang="en-US" b="1" dirty="0"/>
              <a:t>不本土俗</a:t>
            </a:r>
            <a:r>
              <a:rPr lang="en-US" altLang="zh-CN" b="1" dirty="0"/>
              <a:t>,</a:t>
            </a:r>
            <a:r>
              <a:rPr lang="zh-CN" altLang="en-US" b="1" dirty="0"/>
              <a:t>不量难易</a:t>
            </a:r>
            <a:r>
              <a:rPr lang="en-US" altLang="zh-CN" b="1" dirty="0">
                <a:solidFill>
                  <a:schemeClr val="bg2"/>
                </a:solidFill>
              </a:rPr>
              <a:t>;</a:t>
            </a:r>
            <a:r>
              <a:rPr lang="zh-CN" altLang="en-US" b="1" dirty="0">
                <a:solidFill>
                  <a:schemeClr val="bg2"/>
                </a:solidFill>
              </a:rPr>
              <a:t>其臣好富贵者李彪王肃之流</a:t>
            </a:r>
            <a:r>
              <a:rPr lang="en-US" altLang="zh-CN" b="1" dirty="0">
                <a:solidFill>
                  <a:schemeClr val="bg2"/>
                </a:solidFill>
              </a:rPr>
              <a:t>,</a:t>
            </a:r>
            <a:r>
              <a:rPr lang="zh-CN" altLang="en-US" b="1" dirty="0">
                <a:solidFill>
                  <a:schemeClr val="bg2"/>
                </a:solidFill>
              </a:rPr>
              <a:t>以轻薄刻急承迎取快</a:t>
            </a:r>
            <a:r>
              <a:rPr lang="en-US" altLang="zh-CN" b="1" dirty="0">
                <a:solidFill>
                  <a:schemeClr val="bg2"/>
                </a:solidFill>
              </a:rPr>
              <a:t>,</a:t>
            </a:r>
            <a:r>
              <a:rPr lang="zh-CN" altLang="en-US" b="1" dirty="0">
                <a:solidFill>
                  <a:schemeClr val="bg2"/>
                </a:solidFill>
              </a:rPr>
              <a:t>于革治兴道</a:t>
            </a:r>
            <a:r>
              <a:rPr lang="en-US" altLang="zh-CN" b="1" dirty="0">
                <a:solidFill>
                  <a:schemeClr val="bg2"/>
                </a:solidFill>
              </a:rPr>
              <a:t>,</a:t>
            </a:r>
            <a:r>
              <a:rPr lang="zh-CN" altLang="en-US" b="1" dirty="0">
                <a:solidFill>
                  <a:schemeClr val="bg2"/>
                </a:solidFill>
              </a:rPr>
              <a:t>未有分寸之益</a:t>
            </a:r>
            <a:r>
              <a:rPr lang="en-US" altLang="zh-CN" b="1" dirty="0">
                <a:solidFill>
                  <a:schemeClr val="bg2"/>
                </a:solidFill>
              </a:rPr>
              <a:t>,</a:t>
            </a:r>
            <a:r>
              <a:rPr lang="zh-CN" altLang="en-US" b="1" dirty="0">
                <a:solidFill>
                  <a:schemeClr val="bg2"/>
                </a:solidFill>
              </a:rPr>
              <a:t>而使孩孺之儿</a:t>
            </a:r>
            <a:r>
              <a:rPr lang="en-US" altLang="zh-CN" b="1" dirty="0">
                <a:solidFill>
                  <a:schemeClr val="bg2"/>
                </a:solidFill>
              </a:rPr>
              <a:t>,</a:t>
            </a:r>
            <a:r>
              <a:rPr lang="zh-CN" altLang="en-US" b="1" dirty="0">
                <a:solidFill>
                  <a:schemeClr val="bg2"/>
                </a:solidFill>
              </a:rPr>
              <a:t>愚骏之妇</a:t>
            </a:r>
            <a:r>
              <a:rPr lang="en-US" altLang="zh-CN" b="1" dirty="0">
                <a:solidFill>
                  <a:schemeClr val="bg2"/>
                </a:solidFill>
              </a:rPr>
              <a:t>,</a:t>
            </a:r>
            <a:r>
              <a:rPr lang="zh-CN" altLang="en-US" b="1" dirty="0">
                <a:solidFill>
                  <a:schemeClr val="bg2"/>
                </a:solidFill>
              </a:rPr>
              <a:t>幽囚并命</a:t>
            </a:r>
            <a:r>
              <a:rPr lang="en-US" altLang="zh-CN" b="1" dirty="0">
                <a:solidFill>
                  <a:schemeClr val="bg2"/>
                </a:solidFill>
              </a:rPr>
              <a:t>,</a:t>
            </a:r>
            <a:r>
              <a:rPr lang="zh-CN" altLang="en-US" b="1" dirty="0">
                <a:solidFill>
                  <a:schemeClr val="bg2"/>
                </a:solidFill>
              </a:rPr>
              <a:t>损天性</a:t>
            </a:r>
            <a:r>
              <a:rPr lang="en-US" altLang="zh-CN" b="1" dirty="0">
                <a:solidFill>
                  <a:schemeClr val="bg2"/>
                </a:solidFill>
              </a:rPr>
              <a:t>,</a:t>
            </a:r>
            <a:r>
              <a:rPr lang="zh-CN" altLang="en-US" b="1" dirty="0">
                <a:solidFill>
                  <a:schemeClr val="bg2"/>
                </a:solidFill>
              </a:rPr>
              <a:t>害</a:t>
            </a:r>
            <a:r>
              <a:rPr lang="zh-CN" altLang="en-US" b="1" dirty="0" smtClean="0">
                <a:solidFill>
                  <a:schemeClr val="bg2"/>
                </a:solidFill>
              </a:rPr>
              <a:t>人伦，</a:t>
            </a:r>
            <a:r>
              <a:rPr lang="zh-CN" altLang="en-US" b="1" dirty="0"/>
              <a:t>礼所谓教世子，诗所谓刑寡妻，固若是耶？（废太子恂）</a:t>
            </a:r>
            <a:endParaRPr lang="en-US" altLang="zh-CN" b="1" dirty="0" smtClean="0">
              <a:solidFill>
                <a:schemeClr val="bg2"/>
              </a:solidFill>
            </a:endParaRPr>
          </a:p>
          <a:p>
            <a:pPr algn="r"/>
            <a:r>
              <a:rPr lang="en-US" altLang="zh-CN" b="1" dirty="0" smtClean="0">
                <a:solidFill>
                  <a:schemeClr val="bg2"/>
                </a:solidFill>
              </a:rPr>
              <a:t>——《</a:t>
            </a:r>
            <a:r>
              <a:rPr lang="zh-CN" altLang="en-US" b="1" dirty="0" smtClean="0">
                <a:solidFill>
                  <a:schemeClr val="bg2"/>
                </a:solidFill>
              </a:rPr>
              <a:t>魏书</a:t>
            </a:r>
            <a:r>
              <a:rPr lang="en-US" altLang="zh-CN"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408109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对迁洛阳的异议</a:t>
            </a:r>
            <a:endParaRPr lang="zh-CN" altLang="en-US" dirty="0"/>
          </a:p>
        </p:txBody>
      </p:sp>
      <p:sp>
        <p:nvSpPr>
          <p:cNvPr id="3" name="内容占位符 2"/>
          <p:cNvSpPr>
            <a:spLocks noGrp="1"/>
          </p:cNvSpPr>
          <p:nvPr>
            <p:ph idx="1"/>
          </p:nvPr>
        </p:nvSpPr>
        <p:spPr/>
        <p:txBody>
          <a:bodyPr/>
          <a:lstStyle/>
          <a:p>
            <a:r>
              <a:rPr lang="zh-CN" altLang="en-US" b="1" dirty="0"/>
              <a:t> 拓拔宏之伪也。儒者之恥也。</a:t>
            </a:r>
            <a:r>
              <a:rPr lang="zh-CN" altLang="en-US" b="1" dirty="0">
                <a:solidFill>
                  <a:schemeClr val="bg2"/>
                </a:solidFill>
              </a:rPr>
              <a:t>夫宏之伪欺人而遂以自欺久矣。欲迁洛阳而以伐齐为辞。行时亦孰不知其伪者。特未形之言。勿敢与争而已。出其府藏金帛衣器。以赐群臣。</a:t>
            </a:r>
            <a:r>
              <a:rPr lang="zh-CN" altLang="en-US" b="1" dirty="0"/>
              <a:t>下逮于民。行无故之赏。以饵民而要誉。</a:t>
            </a:r>
            <a:r>
              <a:rPr lang="zh-CN" altLang="en-US" b="1" dirty="0">
                <a:solidFill>
                  <a:schemeClr val="bg2"/>
                </a:solidFill>
              </a:rPr>
              <a:t>得之者固不以为德也。皆欺人而适以自欺也。犹未极形其伪也</a:t>
            </a:r>
            <a:r>
              <a:rPr lang="zh-CN" altLang="en-US" b="1" dirty="0" smtClean="0">
                <a:solidFill>
                  <a:schemeClr val="bg2"/>
                </a:solidFill>
              </a:rPr>
              <a:t>。</a:t>
            </a:r>
            <a:endParaRPr lang="en-US" altLang="zh-CN" b="1" dirty="0" smtClean="0">
              <a:solidFill>
                <a:schemeClr val="bg2"/>
              </a:solidFill>
            </a:endParaRPr>
          </a:p>
          <a:p>
            <a:pPr algn="r"/>
            <a:r>
              <a:rPr lang="zh-CN" altLang="en-US" b="1" dirty="0" smtClean="0">
                <a:solidFill>
                  <a:schemeClr val="bg2"/>
                </a:solidFill>
              </a:rPr>
              <a:t>──王夫之</a:t>
            </a:r>
            <a:r>
              <a:rPr lang="en-US" altLang="zh-CN" b="1" dirty="0" smtClean="0">
                <a:solidFill>
                  <a:schemeClr val="bg2"/>
                </a:solidFill>
              </a:rPr>
              <a:t>《</a:t>
            </a:r>
            <a:r>
              <a:rPr lang="zh-CN" altLang="en-US" b="1" dirty="0">
                <a:solidFill>
                  <a:schemeClr val="bg2"/>
                </a:solidFill>
              </a:rPr>
              <a:t>续通鉴论</a:t>
            </a:r>
            <a:r>
              <a:rPr lang="en-US" altLang="zh-CN" b="1" dirty="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399097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双向影响</a:t>
            </a:r>
            <a:endParaRPr lang="zh-CN" altLang="en-US"/>
          </a:p>
        </p:txBody>
      </p:sp>
      <p:sp>
        <p:nvSpPr>
          <p:cNvPr id="3" name="内容占位符 2"/>
          <p:cNvSpPr>
            <a:spLocks noGrp="1"/>
          </p:cNvSpPr>
          <p:nvPr>
            <p:ph idx="1"/>
          </p:nvPr>
        </p:nvSpPr>
        <p:spPr/>
        <p:txBody>
          <a:bodyPr/>
          <a:lstStyle/>
          <a:p>
            <a:r>
              <a:rPr lang="zh-CN" altLang="en-US" b="1" dirty="0" smtClean="0">
                <a:solidFill>
                  <a:schemeClr val="bg2"/>
                </a:solidFill>
              </a:rPr>
              <a:t>李唐一族之所以崛兴，</a:t>
            </a:r>
            <a:r>
              <a:rPr lang="zh-CN" altLang="en-US" b="1" dirty="0" smtClean="0"/>
              <a:t>盖取塞外野蛮精悍之血，注入中原文化颓废之躯</a:t>
            </a:r>
            <a:r>
              <a:rPr lang="zh-CN" altLang="en-US" b="1" dirty="0" smtClean="0">
                <a:solidFill>
                  <a:schemeClr val="bg2"/>
                </a:solidFill>
              </a:rPr>
              <a:t>，旧染既除，新机重启，扩大恢张，遂能别创空前之世局。                                       </a:t>
            </a:r>
            <a:endParaRPr lang="en-US" altLang="zh-CN" b="1" dirty="0" smtClean="0">
              <a:solidFill>
                <a:schemeClr val="bg2"/>
              </a:solidFill>
            </a:endParaRPr>
          </a:p>
          <a:p>
            <a:pPr algn="r"/>
            <a:r>
              <a:rPr lang="zh-CN" altLang="en-US" b="1" dirty="0" smtClean="0">
                <a:solidFill>
                  <a:schemeClr val="bg2"/>
                </a:solidFill>
              </a:rPr>
              <a:t> </a:t>
            </a:r>
            <a:r>
              <a:rPr lang="en-US" altLang="zh-CN" b="1" dirty="0" smtClean="0">
                <a:solidFill>
                  <a:schemeClr val="bg2"/>
                </a:solidFill>
              </a:rPr>
              <a:t>——</a:t>
            </a:r>
            <a:r>
              <a:rPr lang="zh-CN" altLang="en-US" b="1" dirty="0" smtClean="0">
                <a:solidFill>
                  <a:schemeClr val="bg2"/>
                </a:solidFill>
              </a:rPr>
              <a:t>陈寅恪</a:t>
            </a:r>
            <a:r>
              <a:rPr lang="en-US" altLang="zh-CN" b="1" dirty="0" smtClean="0">
                <a:solidFill>
                  <a:schemeClr val="bg2"/>
                </a:solidFill>
              </a:rPr>
              <a:t>《</a:t>
            </a:r>
            <a:r>
              <a:rPr lang="zh-CN" altLang="en-US" b="1" dirty="0" smtClean="0">
                <a:solidFill>
                  <a:schemeClr val="bg2"/>
                </a:solidFill>
              </a:rPr>
              <a:t>李唐氏族推测之后记</a:t>
            </a:r>
            <a:r>
              <a:rPr lang="en-US" altLang="zh-CN"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426442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708920"/>
            <a:ext cx="8229600" cy="1143000"/>
          </a:xfrm>
        </p:spPr>
        <p:txBody>
          <a:bodyPr>
            <a:normAutofit fontScale="90000"/>
          </a:bodyPr>
          <a:lstStyle/>
          <a:p>
            <a:r>
              <a:rPr lang="zh-CN" altLang="en-US" dirty="0" smtClean="0"/>
              <a:t>王安石</a:t>
            </a:r>
            <a:r>
              <a:rPr lang="zh-CN" altLang="en-US" dirty="0" smtClean="0"/>
              <a:t>变法</a:t>
            </a:r>
            <a:r>
              <a:rPr lang="en-US" altLang="zh-CN" dirty="0" smtClean="0"/>
              <a:t>——</a:t>
            </a:r>
            <a:r>
              <a:rPr lang="zh-CN" altLang="en-US" dirty="0" smtClean="0"/>
              <a:t>一场有争议的变法</a:t>
            </a:r>
            <a:endParaRPr lang="zh-CN" altLang="en-US" dirty="0"/>
          </a:p>
        </p:txBody>
      </p:sp>
    </p:spTree>
    <p:extLst>
      <p:ext uri="{BB962C8B-B14F-4D97-AF65-F5344CB8AC3E}">
        <p14:creationId xmlns:p14="http://schemas.microsoft.com/office/powerpoint/2010/main" val="5929595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王安石其人</a:t>
            </a:r>
            <a:endParaRPr lang="zh-CN" altLang="en-US" dirty="0"/>
          </a:p>
        </p:txBody>
      </p:sp>
      <p:sp>
        <p:nvSpPr>
          <p:cNvPr id="3" name="内容占位符 2"/>
          <p:cNvSpPr>
            <a:spLocks noGrp="1"/>
          </p:cNvSpPr>
          <p:nvPr>
            <p:ph idx="1"/>
          </p:nvPr>
        </p:nvSpPr>
        <p:spPr/>
        <p:txBody>
          <a:bodyPr/>
          <a:lstStyle/>
          <a:p>
            <a:r>
              <a:rPr lang="en-US" altLang="zh-CN" b="1" dirty="0">
                <a:solidFill>
                  <a:schemeClr val="bg2"/>
                </a:solidFill>
              </a:rPr>
              <a:t>《</a:t>
            </a:r>
            <a:r>
              <a:rPr lang="zh-CN" altLang="en-US" b="1" dirty="0">
                <a:solidFill>
                  <a:schemeClr val="bg2"/>
                </a:solidFill>
              </a:rPr>
              <a:t>宋史</a:t>
            </a:r>
            <a:r>
              <a:rPr lang="en-US" altLang="zh-CN" b="1" dirty="0">
                <a:solidFill>
                  <a:schemeClr val="bg2"/>
                </a:solidFill>
              </a:rPr>
              <a:t>·</a:t>
            </a:r>
            <a:r>
              <a:rPr lang="zh-CN" altLang="en-US" b="1" dirty="0">
                <a:solidFill>
                  <a:schemeClr val="bg2"/>
                </a:solidFill>
              </a:rPr>
              <a:t>王安石传</a:t>
            </a:r>
            <a:r>
              <a:rPr lang="en-US" altLang="zh-CN" b="1" dirty="0">
                <a:solidFill>
                  <a:schemeClr val="bg2"/>
                </a:solidFill>
              </a:rPr>
              <a:t>》</a:t>
            </a:r>
            <a:r>
              <a:rPr lang="zh-CN" altLang="en-US" b="1" dirty="0">
                <a:solidFill>
                  <a:schemeClr val="bg2"/>
                </a:solidFill>
              </a:rPr>
              <a:t>中说：“</a:t>
            </a:r>
            <a:r>
              <a:rPr lang="zh-CN" altLang="en-US" b="1" dirty="0"/>
              <a:t>安石性强忮，遇事无可否</a:t>
            </a:r>
            <a:r>
              <a:rPr lang="zh-CN" altLang="en-US" b="1" dirty="0">
                <a:solidFill>
                  <a:schemeClr val="bg2"/>
                </a:solidFill>
              </a:rPr>
              <a:t>，自信所见，执意不回。至议变法，而在廷交执不可，安石傅经义，出己意，辩论辄数百言，众不能诎。甚者谓‘</a:t>
            </a:r>
            <a:r>
              <a:rPr lang="zh-CN" altLang="en-US" b="1" dirty="0"/>
              <a:t>天变不足畏，祖宗不足法，人言不足恤。</a:t>
            </a:r>
            <a:r>
              <a:rPr lang="zh-CN" altLang="en-US" b="1" dirty="0">
                <a:solidFill>
                  <a:schemeClr val="bg2"/>
                </a:solidFill>
              </a:rPr>
              <a:t>’”</a:t>
            </a:r>
          </a:p>
        </p:txBody>
      </p:sp>
    </p:spTree>
    <p:extLst>
      <p:ext uri="{BB962C8B-B14F-4D97-AF65-F5344CB8AC3E}">
        <p14:creationId xmlns:p14="http://schemas.microsoft.com/office/powerpoint/2010/main" val="69996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全国卷考点（选修一）</a:t>
            </a:r>
            <a:r>
              <a:rPr lang="en-US" altLang="zh-CN" dirty="0" smtClean="0"/>
              <a:t>2016</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1542565851"/>
              </p:ext>
            </p:extLst>
          </p:nvPr>
        </p:nvGraphicFramePr>
        <p:xfrm>
          <a:off x="827584" y="1412776"/>
          <a:ext cx="7776864" cy="2736304"/>
        </p:xfrm>
        <a:graphic>
          <a:graphicData uri="http://schemas.openxmlformats.org/drawingml/2006/table">
            <a:tbl>
              <a:tblPr firstRow="1" bandRow="1">
                <a:tableStyleId>{073A0DAA-6AF3-43AB-8588-CEC1D06C72B9}</a:tableStyleId>
              </a:tblPr>
              <a:tblGrid>
                <a:gridCol w="1944216"/>
                <a:gridCol w="1944216"/>
                <a:gridCol w="1944216"/>
                <a:gridCol w="1944216"/>
              </a:tblGrid>
              <a:tr h="907480">
                <a:tc>
                  <a:txBody>
                    <a:bodyPr/>
                    <a:lstStyle/>
                    <a:p>
                      <a:r>
                        <a:rPr lang="zh-CN" altLang="en-US" sz="2800" b="1" dirty="0" smtClean="0"/>
                        <a:t>新课标</a:t>
                      </a:r>
                      <a:r>
                        <a:rPr lang="en-US" altLang="zh-CN" sz="2800" b="1" dirty="0" smtClean="0"/>
                        <a:t>1</a:t>
                      </a:r>
                      <a:r>
                        <a:rPr lang="zh-CN" altLang="en-US" sz="2800" b="1" dirty="0" smtClean="0"/>
                        <a:t>卷</a:t>
                      </a:r>
                      <a:endParaRPr lang="zh-CN" altLang="en-US" sz="2800" b="1" dirty="0"/>
                    </a:p>
                  </a:txBody>
                  <a:tcPr/>
                </a:tc>
                <a:tc>
                  <a:txBody>
                    <a:bodyPr/>
                    <a:lstStyle/>
                    <a:p>
                      <a:r>
                        <a:rPr lang="zh-CN" altLang="en-US" sz="2800" b="1" dirty="0" smtClean="0"/>
                        <a:t>新课标</a:t>
                      </a:r>
                      <a:r>
                        <a:rPr lang="en-US" altLang="zh-CN" sz="2800" b="1" dirty="0" smtClean="0"/>
                        <a:t>2</a:t>
                      </a:r>
                      <a:r>
                        <a:rPr lang="zh-CN" altLang="en-US" sz="2800" b="1" dirty="0" smtClean="0"/>
                        <a:t>卷</a:t>
                      </a:r>
                      <a:endParaRPr lang="zh-CN" altLang="en-US" sz="2800" b="1" dirty="0"/>
                    </a:p>
                  </a:txBody>
                  <a:tcPr/>
                </a:tc>
                <a:tc>
                  <a:txBody>
                    <a:bodyPr/>
                    <a:lstStyle/>
                    <a:p>
                      <a:r>
                        <a:rPr lang="zh-CN" altLang="en-US" sz="2800" b="1" dirty="0" smtClean="0"/>
                        <a:t>新课标</a:t>
                      </a:r>
                      <a:r>
                        <a:rPr lang="en-US" altLang="zh-CN" sz="2800" b="1" dirty="0" smtClean="0"/>
                        <a:t>3</a:t>
                      </a:r>
                      <a:r>
                        <a:rPr lang="zh-CN" altLang="en-US" sz="2800" b="1" dirty="0" smtClean="0"/>
                        <a:t>卷</a:t>
                      </a:r>
                      <a:endParaRPr lang="zh-CN" altLang="en-US" sz="2800" b="1" dirty="0"/>
                    </a:p>
                  </a:txBody>
                  <a:tcPr/>
                </a:tc>
                <a:tc>
                  <a:txBody>
                    <a:bodyPr/>
                    <a:lstStyle/>
                    <a:p>
                      <a:r>
                        <a:rPr lang="zh-CN" altLang="en-US" sz="2800" b="1" dirty="0" smtClean="0"/>
                        <a:t>海南卷</a:t>
                      </a:r>
                      <a:endParaRPr lang="zh-CN" altLang="en-US" sz="2800" b="1" dirty="0"/>
                    </a:p>
                  </a:txBody>
                  <a:tcPr/>
                </a:tc>
              </a:tr>
              <a:tr h="1828824">
                <a:tc>
                  <a:txBody>
                    <a:bodyPr/>
                    <a:lstStyle/>
                    <a:p>
                      <a:r>
                        <a:rPr lang="zh-CN" altLang="en-US" sz="2800" b="1" dirty="0" smtClean="0">
                          <a:solidFill>
                            <a:schemeClr val="bg1"/>
                          </a:solidFill>
                        </a:rPr>
                        <a:t>唐代谱牒改革</a:t>
                      </a:r>
                      <a:endParaRPr lang="zh-CN" altLang="en-US" sz="2800" b="1" dirty="0">
                        <a:solidFill>
                          <a:schemeClr val="bg1"/>
                        </a:solidFill>
                      </a:endParaRPr>
                    </a:p>
                  </a:txBody>
                  <a:tcPr/>
                </a:tc>
                <a:tc>
                  <a:txBody>
                    <a:bodyPr/>
                    <a:lstStyle/>
                    <a:p>
                      <a:r>
                        <a:rPr lang="zh-CN" altLang="en-US" sz="2800" b="1" dirty="0" smtClean="0">
                          <a:solidFill>
                            <a:schemeClr val="bg1"/>
                          </a:solidFill>
                        </a:rPr>
                        <a:t>清代军事改革</a:t>
                      </a:r>
                      <a:endParaRPr lang="zh-CN" altLang="en-US" sz="2800" b="1" dirty="0">
                        <a:solidFill>
                          <a:schemeClr val="bg1"/>
                        </a:solidFill>
                      </a:endParaRPr>
                    </a:p>
                  </a:txBody>
                  <a:tcPr/>
                </a:tc>
                <a:tc>
                  <a:txBody>
                    <a:bodyPr/>
                    <a:lstStyle/>
                    <a:p>
                      <a:r>
                        <a:rPr lang="zh-CN" altLang="en-US" sz="2800" b="1" dirty="0" smtClean="0">
                          <a:solidFill>
                            <a:schemeClr val="bg1"/>
                          </a:solidFill>
                        </a:rPr>
                        <a:t>孝文帝庙号改革</a:t>
                      </a:r>
                      <a:endParaRPr lang="zh-CN" altLang="en-US" sz="2800" b="1" dirty="0">
                        <a:solidFill>
                          <a:schemeClr val="bg1"/>
                        </a:solidFill>
                      </a:endParaRPr>
                    </a:p>
                  </a:txBody>
                  <a:tcPr/>
                </a:tc>
                <a:tc>
                  <a:txBody>
                    <a:bodyPr/>
                    <a:lstStyle/>
                    <a:p>
                      <a:r>
                        <a:rPr lang="zh-CN" altLang="en-US" sz="2800" b="1" dirty="0" smtClean="0">
                          <a:solidFill>
                            <a:schemeClr val="bg1"/>
                          </a:solidFill>
                        </a:rPr>
                        <a:t>明代建文帝改革</a:t>
                      </a:r>
                      <a:endParaRPr lang="zh-CN" altLang="en-US" sz="2800" b="1" dirty="0">
                        <a:solidFill>
                          <a:schemeClr val="bg1"/>
                        </a:solidFill>
                      </a:endParaRPr>
                    </a:p>
                  </a:txBody>
                  <a:tcPr/>
                </a:tc>
              </a:tr>
            </a:tbl>
          </a:graphicData>
        </a:graphic>
      </p:graphicFrame>
    </p:spTree>
    <p:extLst>
      <p:ext uri="{BB962C8B-B14F-4D97-AF65-F5344CB8AC3E}">
        <p14:creationId xmlns:p14="http://schemas.microsoft.com/office/powerpoint/2010/main" val="1164494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拗相公</a:t>
            </a:r>
            <a:endParaRPr lang="zh-CN" altLang="en-US" dirty="0"/>
          </a:p>
        </p:txBody>
      </p:sp>
      <p:sp>
        <p:nvSpPr>
          <p:cNvPr id="3" name="内容占位符 2"/>
          <p:cNvSpPr>
            <a:spLocks noGrp="1"/>
          </p:cNvSpPr>
          <p:nvPr>
            <p:ph idx="1"/>
          </p:nvPr>
        </p:nvSpPr>
        <p:spPr/>
        <p:txBody>
          <a:bodyPr/>
          <a:lstStyle/>
          <a:p>
            <a:r>
              <a:rPr lang="en-US" altLang="zh-CN" b="1" dirty="0">
                <a:solidFill>
                  <a:schemeClr val="bg2"/>
                </a:solidFill>
              </a:rPr>
              <a:t>《</a:t>
            </a:r>
            <a:r>
              <a:rPr lang="zh-CN" altLang="en-US" b="1" dirty="0">
                <a:solidFill>
                  <a:schemeClr val="bg2"/>
                </a:solidFill>
              </a:rPr>
              <a:t>警世通言</a:t>
            </a:r>
            <a:r>
              <a:rPr lang="en-US" altLang="zh-CN" b="1" dirty="0">
                <a:solidFill>
                  <a:schemeClr val="bg2"/>
                </a:solidFill>
              </a:rPr>
              <a:t>·</a:t>
            </a:r>
            <a:r>
              <a:rPr lang="zh-CN" altLang="en-US" b="1" dirty="0">
                <a:solidFill>
                  <a:schemeClr val="bg2"/>
                </a:solidFill>
              </a:rPr>
              <a:t>拗相公饮恨半山堂</a:t>
            </a:r>
            <a:r>
              <a:rPr lang="en-US" altLang="zh-CN" b="1" dirty="0">
                <a:solidFill>
                  <a:schemeClr val="bg2"/>
                </a:solidFill>
              </a:rPr>
              <a:t>》</a:t>
            </a:r>
            <a:r>
              <a:rPr lang="zh-CN" altLang="en-US" b="1" dirty="0">
                <a:solidFill>
                  <a:schemeClr val="bg2"/>
                </a:solidFill>
              </a:rPr>
              <a:t>：“因他性子执拗，主意一定，佛菩萨也劝他不转，人皆呼为 拗相公 。” </a:t>
            </a:r>
          </a:p>
        </p:txBody>
      </p:sp>
    </p:spTree>
    <p:extLst>
      <p:ext uri="{BB962C8B-B14F-4D97-AF65-F5344CB8AC3E}">
        <p14:creationId xmlns:p14="http://schemas.microsoft.com/office/powerpoint/2010/main" val="3237451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王安石性格偏执，行为偏激，给其人际沟通及合作带来极大阻碍</a:t>
            </a:r>
          </a:p>
        </p:txBody>
      </p:sp>
      <p:sp>
        <p:nvSpPr>
          <p:cNvPr id="3" name="内容占位符 2"/>
          <p:cNvSpPr>
            <a:spLocks noGrp="1"/>
          </p:cNvSpPr>
          <p:nvPr>
            <p:ph idx="1"/>
          </p:nvPr>
        </p:nvSpPr>
        <p:spPr/>
        <p:txBody>
          <a:bodyPr>
            <a:normAutofit/>
          </a:bodyPr>
          <a:lstStyle/>
          <a:p>
            <a:r>
              <a:rPr lang="zh-CN" altLang="en-US" b="1" dirty="0">
                <a:solidFill>
                  <a:schemeClr val="bg2"/>
                </a:solidFill>
              </a:rPr>
              <a:t>一人立标，万人射之，强者嫌其近，弱者恶其远。岂标有远近哉，亦射者之力不同耳。安石敢为异议而不顾，其才力气勇，必有大过人者，</a:t>
            </a:r>
            <a:r>
              <a:rPr lang="zh-CN" altLang="en-US" b="1" dirty="0"/>
              <a:t>特急于见功，知有己而不知有人，知有利而不知有害，</a:t>
            </a:r>
            <a:r>
              <a:rPr lang="zh-CN" altLang="en-US" b="1" dirty="0">
                <a:solidFill>
                  <a:schemeClr val="bg2"/>
                </a:solidFill>
              </a:rPr>
              <a:t>故其为法也，即无不善，</a:t>
            </a:r>
            <a:r>
              <a:rPr lang="zh-CN" altLang="en-US" b="1" dirty="0"/>
              <a:t>以刚狠暴戾之心行之，宁有不为害者乎，</a:t>
            </a:r>
            <a:r>
              <a:rPr lang="zh-CN" altLang="en-US" b="1" dirty="0">
                <a:solidFill>
                  <a:schemeClr val="bg2"/>
                </a:solidFill>
              </a:rPr>
              <a:t>况乎其未能尽善也。</a:t>
            </a:r>
          </a:p>
          <a:p>
            <a:pPr algn="r"/>
            <a:r>
              <a:rPr lang="en-US" altLang="zh-CN" b="1" dirty="0">
                <a:solidFill>
                  <a:schemeClr val="bg2"/>
                </a:solidFill>
              </a:rPr>
              <a:t>——</a:t>
            </a:r>
            <a:r>
              <a:rPr lang="zh-CN" altLang="en-US" b="1" dirty="0">
                <a:solidFill>
                  <a:schemeClr val="bg2"/>
                </a:solidFill>
              </a:rPr>
              <a:t>（清）张彦士</a:t>
            </a:r>
            <a:r>
              <a:rPr lang="en-US" altLang="zh-CN" b="1" dirty="0">
                <a:solidFill>
                  <a:schemeClr val="bg2"/>
                </a:solidFill>
              </a:rPr>
              <a:t>《</a:t>
            </a:r>
            <a:r>
              <a:rPr lang="zh-CN" altLang="en-US" b="1" dirty="0">
                <a:solidFill>
                  <a:schemeClr val="bg2"/>
                </a:solidFill>
              </a:rPr>
              <a:t>读史矕疑</a:t>
            </a:r>
            <a:r>
              <a:rPr lang="en-US" altLang="zh-CN" b="1" dirty="0">
                <a:solidFill>
                  <a:schemeClr val="bg2"/>
                </a:solidFill>
              </a:rPr>
              <a:t>》</a:t>
            </a:r>
            <a:endParaRPr lang="zh-CN" altLang="en-US" b="1" dirty="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262935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147248" cy="4925144"/>
          </a:xfrm>
        </p:spPr>
        <p:txBody>
          <a:bodyPr>
            <a:normAutofit lnSpcReduction="10000"/>
          </a:bodyPr>
          <a:lstStyle/>
          <a:p>
            <a:r>
              <a:rPr lang="zh-CN" altLang="en-US" b="1" dirty="0" smtClean="0">
                <a:solidFill>
                  <a:schemeClr val="bg2"/>
                </a:solidFill>
              </a:rPr>
              <a:t>王安石</a:t>
            </a:r>
            <a:r>
              <a:rPr lang="zh-CN" altLang="en-US" b="1" dirty="0">
                <a:solidFill>
                  <a:schemeClr val="bg2"/>
                </a:solidFill>
              </a:rPr>
              <a:t>微服赴江宁，遇一老妪喂鸡豕，唤“啰，啰，啰，王安石来！”鸡豕俱来就食。问其故，</a:t>
            </a:r>
            <a:r>
              <a:rPr lang="zh-CN" altLang="en-US" b="1" dirty="0"/>
              <a:t>老妪曰：自王安石为相公，立新法扰民。</a:t>
            </a:r>
            <a:r>
              <a:rPr lang="zh-CN" altLang="en-US" b="1" dirty="0">
                <a:solidFill>
                  <a:schemeClr val="bg2"/>
                </a:solidFill>
              </a:rPr>
              <a:t>妾孀居二十年，也要出免役、助役等钱，钱既出而差役如故。妾本以桑麻为业</a:t>
            </a:r>
            <a:r>
              <a:rPr lang="en-US" altLang="zh-CN" b="1" dirty="0">
                <a:solidFill>
                  <a:schemeClr val="bg2"/>
                </a:solidFill>
              </a:rPr>
              <a:t>……</a:t>
            </a:r>
            <a:r>
              <a:rPr lang="zh-CN" altLang="en-US" b="1" dirty="0">
                <a:solidFill>
                  <a:schemeClr val="bg2"/>
                </a:solidFill>
              </a:rPr>
              <a:t>今桑麻失利，只得蓄猪养鸡，</a:t>
            </a:r>
            <a:r>
              <a:rPr lang="zh-CN" altLang="en-US" b="1" dirty="0"/>
              <a:t>等候吏胥里保来征役钱，或准与他</a:t>
            </a:r>
            <a:r>
              <a:rPr lang="zh-CN" altLang="en-US" b="1" dirty="0">
                <a:solidFill>
                  <a:schemeClr val="bg2"/>
                </a:solidFill>
              </a:rPr>
              <a:t>，或烹来款待他，自家不曾尝一块肉。故此民间</a:t>
            </a:r>
            <a:r>
              <a:rPr lang="zh-CN" altLang="en-US" b="1" dirty="0"/>
              <a:t>怨恨新法，入于骨髓</a:t>
            </a:r>
            <a:r>
              <a:rPr lang="zh-CN" altLang="en-US" b="1" dirty="0" smtClean="0"/>
              <a:t>。</a:t>
            </a:r>
            <a:endParaRPr lang="en-US" altLang="zh-CN" b="1" dirty="0" smtClean="0"/>
          </a:p>
          <a:p>
            <a:pPr algn="r"/>
            <a:r>
              <a:rPr lang="en-US" altLang="zh-CN" b="1" dirty="0" smtClean="0">
                <a:solidFill>
                  <a:schemeClr val="bg2"/>
                </a:solidFill>
              </a:rPr>
              <a:t>——</a:t>
            </a:r>
            <a:r>
              <a:rPr lang="zh-CN" altLang="en-US" b="1" dirty="0">
                <a:solidFill>
                  <a:schemeClr val="bg2"/>
                </a:solidFill>
              </a:rPr>
              <a:t>据</a:t>
            </a:r>
            <a:r>
              <a:rPr lang="en-US" altLang="zh-CN" b="1" dirty="0">
                <a:solidFill>
                  <a:schemeClr val="bg2"/>
                </a:solidFill>
              </a:rPr>
              <a:t>《</a:t>
            </a:r>
            <a:r>
              <a:rPr lang="zh-CN" altLang="en-US" b="1" dirty="0">
                <a:solidFill>
                  <a:schemeClr val="bg2"/>
                </a:solidFill>
              </a:rPr>
              <a:t>京本通俗小说</a:t>
            </a:r>
            <a:r>
              <a:rPr lang="en-US" altLang="zh-CN" b="1" dirty="0">
                <a:solidFill>
                  <a:schemeClr val="bg2"/>
                </a:solidFill>
              </a:rPr>
              <a:t>·</a:t>
            </a:r>
            <a:r>
              <a:rPr lang="zh-CN" altLang="en-US" b="1" dirty="0">
                <a:solidFill>
                  <a:schemeClr val="bg2"/>
                </a:solidFill>
              </a:rPr>
              <a:t>拗相公</a:t>
            </a:r>
            <a:r>
              <a:rPr lang="en-US" altLang="zh-CN" b="1" dirty="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16892259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梁启超对王安石看法</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梁启超在</a:t>
            </a:r>
            <a:r>
              <a:rPr lang="en-US" altLang="zh-CN" b="1" dirty="0"/>
              <a:t>20</a:t>
            </a:r>
            <a:r>
              <a:rPr lang="zh-CN" altLang="en-US" b="1" dirty="0"/>
              <a:t>世纪初为王安石及其变法彻底翻案。</a:t>
            </a:r>
            <a:r>
              <a:rPr lang="zh-CN" altLang="en-US" b="1" dirty="0">
                <a:solidFill>
                  <a:schemeClr val="bg2"/>
                </a:solidFill>
              </a:rPr>
              <a:t>他把</a:t>
            </a:r>
            <a:r>
              <a:rPr lang="zh-CN" altLang="en-US" b="1" u="sng" dirty="0">
                <a:solidFill>
                  <a:schemeClr val="bg2"/>
                </a:solidFill>
              </a:rPr>
              <a:t>青苗法和市易法</a:t>
            </a:r>
            <a:r>
              <a:rPr lang="zh-CN" altLang="en-US" b="1" dirty="0">
                <a:solidFill>
                  <a:schemeClr val="bg2"/>
                </a:solidFill>
              </a:rPr>
              <a:t>看作近代“文明国家”的银行，把</a:t>
            </a:r>
            <a:r>
              <a:rPr lang="zh-CN" altLang="en-US" b="1" u="sng" dirty="0">
                <a:solidFill>
                  <a:schemeClr val="bg2"/>
                </a:solidFill>
              </a:rPr>
              <a:t>免役法</a:t>
            </a:r>
            <a:r>
              <a:rPr lang="zh-CN" altLang="en-US" b="1" dirty="0">
                <a:solidFill>
                  <a:schemeClr val="bg2"/>
                </a:solidFill>
              </a:rPr>
              <a:t>视作“与今世各文明国收所得税之法正同”“实国史上，世界史上最有名誉之社会革命”，还认为</a:t>
            </a:r>
            <a:r>
              <a:rPr lang="zh-CN" altLang="en-US" b="1" u="sng" dirty="0">
                <a:solidFill>
                  <a:schemeClr val="bg2"/>
                </a:solidFill>
              </a:rPr>
              <a:t>保甲法</a:t>
            </a:r>
            <a:r>
              <a:rPr lang="zh-CN" altLang="en-US" b="1" dirty="0">
                <a:solidFill>
                  <a:schemeClr val="bg2"/>
                </a:solidFill>
              </a:rPr>
              <a:t>“与今世所谓警察者正相类。”</a:t>
            </a:r>
          </a:p>
          <a:p>
            <a:endParaRPr lang="zh-CN" altLang="en-US" b="1" dirty="0">
              <a:solidFill>
                <a:schemeClr val="bg2"/>
              </a:solidFill>
            </a:endParaRPr>
          </a:p>
        </p:txBody>
      </p:sp>
    </p:spTree>
    <p:extLst>
      <p:ext uri="{BB962C8B-B14F-4D97-AF65-F5344CB8AC3E}">
        <p14:creationId xmlns:p14="http://schemas.microsoft.com/office/powerpoint/2010/main" val="226505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另一</a:t>
            </a:r>
            <a:r>
              <a:rPr lang="zh-CN" altLang="en-US" dirty="0" smtClean="0"/>
              <a:t>种看法</a:t>
            </a:r>
            <a:endParaRPr lang="zh-CN" altLang="en-US" dirty="0"/>
          </a:p>
        </p:txBody>
      </p:sp>
      <p:sp>
        <p:nvSpPr>
          <p:cNvPr id="3" name="内容占位符 2"/>
          <p:cNvSpPr>
            <a:spLocks noGrp="1"/>
          </p:cNvSpPr>
          <p:nvPr>
            <p:ph idx="4294967295"/>
          </p:nvPr>
        </p:nvSpPr>
        <p:spPr>
          <a:xfrm>
            <a:off x="17760" y="1556792"/>
            <a:ext cx="8964488" cy="4824834"/>
          </a:xfrm>
        </p:spPr>
        <p:txBody>
          <a:bodyPr>
            <a:normAutofit/>
          </a:bodyPr>
          <a:lstStyle/>
          <a:p>
            <a:r>
              <a:rPr lang="zh-CN" altLang="en-US" sz="2800" b="1" dirty="0">
                <a:solidFill>
                  <a:schemeClr val="bg2"/>
                </a:solidFill>
              </a:rPr>
              <a:t>他（王安石）对新法的实行，只认定目标去做，</a:t>
            </a:r>
            <a:r>
              <a:rPr lang="zh-CN" altLang="en-US" sz="2800" b="1" dirty="0"/>
              <a:t>不注重实际政治上连带的问题</a:t>
            </a:r>
            <a:r>
              <a:rPr lang="zh-CN" altLang="en-US" sz="2800" b="1" dirty="0">
                <a:solidFill>
                  <a:schemeClr val="bg2"/>
                </a:solidFill>
              </a:rPr>
              <a:t>，就不免看事太过轻易了。          </a:t>
            </a:r>
            <a:br>
              <a:rPr lang="zh-CN" altLang="en-US" sz="2800" b="1" dirty="0">
                <a:solidFill>
                  <a:schemeClr val="bg2"/>
                </a:solidFill>
              </a:rPr>
            </a:br>
            <a:r>
              <a:rPr lang="zh-CN" altLang="en-US" sz="2800" b="1" dirty="0">
                <a:solidFill>
                  <a:schemeClr val="bg2"/>
                </a:solidFill>
              </a:rPr>
              <a:t>                                  </a:t>
            </a:r>
            <a:r>
              <a:rPr kumimoji="1" lang="en-US" altLang="zh-CN" sz="2800" b="1" dirty="0" smtClean="0">
                <a:solidFill>
                  <a:schemeClr val="bg2"/>
                </a:solidFill>
                <a:latin typeface="宋体"/>
              </a:rPr>
              <a:t>——</a:t>
            </a:r>
            <a:r>
              <a:rPr lang="zh-CN" altLang="en-US" sz="2800" b="1" dirty="0">
                <a:solidFill>
                  <a:schemeClr val="bg2"/>
                </a:solidFill>
              </a:rPr>
              <a:t>王明荪</a:t>
            </a:r>
            <a:r>
              <a:rPr lang="en-US" altLang="zh-CN" sz="2800" b="1" dirty="0">
                <a:solidFill>
                  <a:schemeClr val="bg2"/>
                </a:solidFill>
              </a:rPr>
              <a:t>《</a:t>
            </a:r>
            <a:r>
              <a:rPr lang="zh-CN" altLang="en-US" sz="2800" b="1" dirty="0">
                <a:solidFill>
                  <a:schemeClr val="bg2"/>
                </a:solidFill>
              </a:rPr>
              <a:t>宋辽金元史</a:t>
            </a:r>
            <a:r>
              <a:rPr lang="en-US" altLang="zh-CN" sz="2800" b="1" dirty="0">
                <a:solidFill>
                  <a:schemeClr val="bg2"/>
                </a:solidFill>
              </a:rPr>
              <a:t>》</a:t>
            </a:r>
          </a:p>
          <a:p>
            <a:r>
              <a:rPr lang="zh-CN" altLang="en-US" sz="2800" b="1" dirty="0" smtClean="0">
                <a:solidFill>
                  <a:schemeClr val="bg2"/>
                </a:solidFill>
              </a:rPr>
              <a:t>依照</a:t>
            </a:r>
            <a:r>
              <a:rPr lang="zh-CN" altLang="en-US" sz="2800" b="1" dirty="0">
                <a:solidFill>
                  <a:schemeClr val="bg2"/>
                </a:solidFill>
              </a:rPr>
              <a:t>当时情况，安石的新政，</a:t>
            </a:r>
            <a:r>
              <a:rPr lang="zh-CN" altLang="en-US" sz="2800" b="1" dirty="0"/>
              <a:t>一面既忽略了基本的人的问题，一面又抱有急功速效的心理。</a:t>
            </a:r>
            <a:r>
              <a:rPr lang="zh-CN" altLang="en-US" sz="2800" b="1" dirty="0">
                <a:solidFill>
                  <a:schemeClr val="bg2"/>
                </a:solidFill>
              </a:rPr>
              <a:t>在国内新政全无头绪的当日，却同时引起边衅，对外便开疆用武。因此更是加意聚敛，而忽略了为国家的百年长计。</a:t>
            </a:r>
          </a:p>
          <a:p>
            <a:r>
              <a:rPr lang="zh-CN" altLang="en-US" sz="2800" b="1" dirty="0">
                <a:solidFill>
                  <a:schemeClr val="bg2"/>
                </a:solidFill>
              </a:rPr>
              <a:t>                              </a:t>
            </a:r>
            <a:r>
              <a:rPr lang="zh-CN" altLang="en-US" sz="2800" b="1" dirty="0" smtClean="0">
                <a:solidFill>
                  <a:schemeClr val="bg2"/>
                </a:solidFill>
              </a:rPr>
              <a:t> </a:t>
            </a:r>
            <a:r>
              <a:rPr kumimoji="1" lang="en-US" altLang="zh-CN" sz="2800" b="1" dirty="0">
                <a:solidFill>
                  <a:schemeClr val="bg2"/>
                </a:solidFill>
                <a:latin typeface="宋体"/>
              </a:rPr>
              <a:t>——</a:t>
            </a:r>
            <a:r>
              <a:rPr lang="zh-CN" altLang="en-US" sz="2800" b="1" dirty="0">
                <a:solidFill>
                  <a:schemeClr val="bg2"/>
                </a:solidFill>
              </a:rPr>
              <a:t>钱穆</a:t>
            </a:r>
            <a:r>
              <a:rPr lang="en-US" altLang="zh-CN" sz="2800" b="1" dirty="0">
                <a:solidFill>
                  <a:schemeClr val="bg2"/>
                </a:solidFill>
              </a:rPr>
              <a:t>《</a:t>
            </a:r>
            <a:r>
              <a:rPr lang="zh-CN" altLang="en-US" sz="2800" b="1" dirty="0">
                <a:solidFill>
                  <a:schemeClr val="bg2"/>
                </a:solidFill>
              </a:rPr>
              <a:t>国史大纲</a:t>
            </a:r>
            <a:r>
              <a:rPr lang="en-US" altLang="zh-CN" sz="2800" b="1" dirty="0">
                <a:solidFill>
                  <a:schemeClr val="bg2"/>
                </a:solidFill>
              </a:rPr>
              <a:t>》</a:t>
            </a:r>
            <a:r>
              <a:rPr lang="zh-CN" altLang="en-US" sz="2800" b="1" dirty="0">
                <a:solidFill>
                  <a:schemeClr val="bg2"/>
                </a:solidFill>
              </a:rPr>
              <a:t>下册</a:t>
            </a:r>
          </a:p>
          <a:p>
            <a:endParaRPr lang="zh-CN" altLang="en-US" sz="2800" b="1" dirty="0">
              <a:solidFill>
                <a:schemeClr val="bg2"/>
              </a:solidFill>
            </a:endParaRPr>
          </a:p>
        </p:txBody>
      </p:sp>
    </p:spTree>
    <p:extLst>
      <p:ext uri="{BB962C8B-B14F-4D97-AF65-F5344CB8AC3E}">
        <p14:creationId xmlns:p14="http://schemas.microsoft.com/office/powerpoint/2010/main" val="28933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a:t>长期以来遗留的弊端延续到北宋中期，各种社会矛盾交织</a:t>
            </a:r>
            <a:endParaRPr lang="zh-CN" altLang="en-US" dirty="0"/>
          </a:p>
        </p:txBody>
      </p:sp>
      <p:sp>
        <p:nvSpPr>
          <p:cNvPr id="3" name="内容占位符 2"/>
          <p:cNvSpPr>
            <a:spLocks noGrp="1"/>
          </p:cNvSpPr>
          <p:nvPr>
            <p:ph idx="1"/>
          </p:nvPr>
        </p:nvSpPr>
        <p:spPr>
          <a:xfrm>
            <a:off x="457200" y="1600200"/>
            <a:ext cx="8229600" cy="4781128"/>
          </a:xfrm>
        </p:spPr>
        <p:txBody>
          <a:bodyPr>
            <a:normAutofit/>
          </a:bodyPr>
          <a:lstStyle/>
          <a:p>
            <a:r>
              <a:rPr lang="zh-CN" altLang="zh-CN" b="1" dirty="0" smtClean="0"/>
              <a:t>应</a:t>
            </a:r>
            <a:r>
              <a:rPr lang="zh-CN" altLang="zh-CN" b="1" dirty="0"/>
              <a:t>将王安石变法置入唐宋变革的历史契机中考察</a:t>
            </a:r>
            <a:r>
              <a:rPr lang="zh-CN" altLang="zh-CN" b="1" dirty="0">
                <a:solidFill>
                  <a:schemeClr val="bg2"/>
                </a:solidFill>
              </a:rPr>
              <a:t>。北宋处在中古田制瓦解，契约租佃经济确立的社会转型时期，经济制度、政治制度、思想观念和文化理念等都有所改变……改革的成败得失，绝非改革者的执拗性格使然，也不能单从集团斗争上去寻找原因，</a:t>
            </a:r>
            <a:r>
              <a:rPr lang="zh-CN" altLang="zh-CN" b="1" dirty="0"/>
              <a:t>必须深入到表面冲突下的时代潜流中去探究</a:t>
            </a:r>
            <a:r>
              <a:rPr lang="zh-CN" altLang="zh-CN" b="1" dirty="0">
                <a:solidFill>
                  <a:schemeClr val="bg2"/>
                </a:solidFill>
              </a:rPr>
              <a:t>。</a:t>
            </a:r>
          </a:p>
          <a:p>
            <a:pPr algn="r"/>
            <a:r>
              <a:rPr lang="zh-CN" altLang="zh-CN" b="1" dirty="0">
                <a:solidFill>
                  <a:schemeClr val="bg2"/>
                </a:solidFill>
              </a:rPr>
              <a:t>——摘自李华瑞《王安石变法研究史》</a:t>
            </a:r>
          </a:p>
          <a:p>
            <a:endParaRPr lang="zh-CN" altLang="en-US" b="1" dirty="0">
              <a:solidFill>
                <a:schemeClr val="bg2"/>
              </a:solidFill>
            </a:endParaRPr>
          </a:p>
        </p:txBody>
      </p:sp>
    </p:spTree>
    <p:extLst>
      <p:ext uri="{BB962C8B-B14F-4D97-AF65-F5344CB8AC3E}">
        <p14:creationId xmlns:p14="http://schemas.microsoft.com/office/powerpoint/2010/main" val="32036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时有可否、物有废兴</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虽因今之法，臣以为有余。虽复古之制，臣以为不足。</a:t>
            </a:r>
            <a:r>
              <a:rPr lang="zh-CN" altLang="en-US" b="1" dirty="0"/>
              <a:t>夫时有可否，物有废兴，方其所安，</a:t>
            </a:r>
            <a:r>
              <a:rPr lang="zh-CN" altLang="en-US" b="1" dirty="0">
                <a:solidFill>
                  <a:schemeClr val="bg2"/>
                </a:solidFill>
              </a:rPr>
              <a:t>虽暴君不能废，及其既厌，虽圣人不能复。</a:t>
            </a:r>
            <a:r>
              <a:rPr lang="zh-CN" altLang="en-US" b="1" dirty="0"/>
              <a:t>故风俗之变，法制随之，譬如江河之徙移，强而复之，则难为力</a:t>
            </a:r>
            <a:r>
              <a:rPr lang="zh-CN" altLang="en-US" b="1" dirty="0">
                <a:solidFill>
                  <a:schemeClr val="bg2"/>
                </a:solidFill>
              </a:rPr>
              <a:t>。今将变今之礼，易今之俗，又当发民力以治宫室，敛民财以食游士</a:t>
            </a:r>
            <a:r>
              <a:rPr lang="zh-CN" altLang="en-US" b="1" dirty="0" smtClean="0">
                <a:solidFill>
                  <a:schemeClr val="bg2"/>
                </a:solidFill>
              </a:rPr>
              <a:t>。</a:t>
            </a:r>
            <a:endParaRPr lang="en-US" altLang="zh-CN" b="1" dirty="0" smtClean="0">
              <a:solidFill>
                <a:schemeClr val="bg2"/>
              </a:solidFill>
            </a:endParaRPr>
          </a:p>
          <a:p>
            <a:pPr algn="r"/>
            <a:r>
              <a:rPr lang="en-US" altLang="zh-CN" b="1" dirty="0" smtClean="0">
                <a:solidFill>
                  <a:schemeClr val="bg2"/>
                </a:solidFill>
              </a:rPr>
              <a:t>——</a:t>
            </a:r>
            <a:r>
              <a:rPr lang="zh-CN" altLang="en-US" b="1" dirty="0" smtClean="0">
                <a:solidFill>
                  <a:schemeClr val="bg2"/>
                </a:solidFill>
              </a:rPr>
              <a:t>苏轼</a:t>
            </a:r>
            <a:endParaRPr lang="zh-CN" altLang="en-US" b="1" dirty="0">
              <a:solidFill>
                <a:schemeClr val="bg2"/>
              </a:solidFill>
            </a:endParaRPr>
          </a:p>
        </p:txBody>
      </p:sp>
    </p:spTree>
    <p:extLst>
      <p:ext uri="{BB962C8B-B14F-4D97-AF65-F5344CB8AC3E}">
        <p14:creationId xmlns:p14="http://schemas.microsoft.com/office/powerpoint/2010/main" val="416483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荆公</a:t>
            </a:r>
            <a:r>
              <a:rPr lang="zh-CN" altLang="en-US" dirty="0" smtClean="0"/>
              <a:t>新学</a:t>
            </a:r>
            <a:r>
              <a:rPr lang="en-US" altLang="zh-CN" dirty="0" smtClean="0"/>
              <a:t>——</a:t>
            </a:r>
            <a:r>
              <a:rPr lang="zh-CN" altLang="en-US" dirty="0" smtClean="0"/>
              <a:t>王安石与理学</a:t>
            </a:r>
            <a:endParaRPr lang="zh-CN" altLang="en-US" dirty="0"/>
          </a:p>
        </p:txBody>
      </p:sp>
      <p:sp>
        <p:nvSpPr>
          <p:cNvPr id="3" name="内容占位符 2"/>
          <p:cNvSpPr>
            <a:spLocks noGrp="1"/>
          </p:cNvSpPr>
          <p:nvPr>
            <p:ph idx="1"/>
          </p:nvPr>
        </p:nvSpPr>
        <p:spPr/>
        <p:txBody>
          <a:bodyPr>
            <a:normAutofit lnSpcReduction="10000"/>
          </a:bodyPr>
          <a:lstStyle/>
          <a:p>
            <a:r>
              <a:rPr lang="zh-CN" altLang="en-US" b="1" dirty="0">
                <a:solidFill>
                  <a:schemeClr val="bg2"/>
                </a:solidFill>
              </a:rPr>
              <a:t>荆公新学是北宋时期王安石创立的学派，学术界一般称之为荆公新学，又简称为新学</a:t>
            </a:r>
            <a:r>
              <a:rPr lang="zh-CN" altLang="en-US" b="1" dirty="0" smtClean="0">
                <a:solidFill>
                  <a:schemeClr val="bg2"/>
                </a:solidFill>
              </a:rPr>
              <a:t>。</a:t>
            </a:r>
            <a:endParaRPr lang="en-US" altLang="zh-CN" b="1" dirty="0" smtClean="0">
              <a:solidFill>
                <a:schemeClr val="bg2"/>
              </a:solidFill>
            </a:endParaRPr>
          </a:p>
          <a:p>
            <a:r>
              <a:rPr lang="en-US" altLang="zh-CN" b="1" dirty="0"/>
              <a:t>《</a:t>
            </a:r>
            <a:r>
              <a:rPr lang="zh-CN" altLang="en-US" b="1" dirty="0"/>
              <a:t>三经新义</a:t>
            </a:r>
            <a:r>
              <a:rPr lang="en-US" altLang="zh-CN" b="1" dirty="0"/>
              <a:t>》</a:t>
            </a:r>
            <a:r>
              <a:rPr lang="zh-CN" altLang="en-US" b="1" dirty="0">
                <a:solidFill>
                  <a:schemeClr val="bg2"/>
                </a:solidFill>
              </a:rPr>
              <a:t>的撰修，体现了王安石“以经术造士”的思想王安石的“新学”</a:t>
            </a:r>
            <a:r>
              <a:rPr lang="zh-CN" altLang="en-US" b="1" dirty="0" smtClean="0">
                <a:solidFill>
                  <a:schemeClr val="bg2"/>
                </a:solidFill>
              </a:rPr>
              <a:t>，</a:t>
            </a:r>
            <a:endParaRPr lang="en-US" altLang="zh-CN" b="1" dirty="0" smtClean="0">
              <a:solidFill>
                <a:schemeClr val="bg2"/>
              </a:solidFill>
            </a:endParaRPr>
          </a:p>
          <a:p>
            <a:r>
              <a:rPr lang="zh-CN" altLang="en-US" b="1" dirty="0" smtClean="0"/>
              <a:t>对</a:t>
            </a:r>
            <a:r>
              <a:rPr lang="zh-CN" altLang="en-US" b="1" dirty="0"/>
              <a:t>传统章句训诂之学的否定</a:t>
            </a:r>
            <a:r>
              <a:rPr lang="zh-CN" altLang="en-US" b="1" dirty="0" smtClean="0">
                <a:solidFill>
                  <a:schemeClr val="bg2"/>
                </a:solidFill>
              </a:rPr>
              <a:t>，对</a:t>
            </a:r>
            <a:r>
              <a:rPr lang="zh-CN" altLang="en-US" b="1" dirty="0">
                <a:solidFill>
                  <a:schemeClr val="bg2"/>
                </a:solidFill>
              </a:rPr>
              <a:t>佛道思想的汲取</a:t>
            </a:r>
            <a:r>
              <a:rPr lang="zh-CN" altLang="en-US" b="1" dirty="0" smtClean="0">
                <a:solidFill>
                  <a:schemeClr val="bg2"/>
                </a:solidFill>
              </a:rPr>
              <a:t>，对</a:t>
            </a:r>
            <a:r>
              <a:rPr lang="zh-CN" altLang="en-US" b="1" dirty="0">
                <a:solidFill>
                  <a:schemeClr val="bg2"/>
                </a:solidFill>
              </a:rPr>
              <a:t>孟子其人其书的推崇</a:t>
            </a:r>
            <a:r>
              <a:rPr lang="zh-CN" altLang="en-US" b="1" dirty="0" smtClean="0">
                <a:solidFill>
                  <a:schemeClr val="bg2"/>
                </a:solidFill>
              </a:rPr>
              <a:t>，对</a:t>
            </a:r>
            <a:r>
              <a:rPr lang="zh-CN" altLang="en-US" b="1" dirty="0">
                <a:solidFill>
                  <a:schemeClr val="bg2"/>
                </a:solidFill>
              </a:rPr>
              <a:t>道德义理的提倡，他对理想人格的追求</a:t>
            </a:r>
            <a:r>
              <a:rPr lang="zh-CN" altLang="en-US" b="1" dirty="0" smtClean="0">
                <a:solidFill>
                  <a:schemeClr val="bg2"/>
                </a:solidFill>
              </a:rPr>
              <a:t>，对</a:t>
            </a:r>
            <a:r>
              <a:rPr lang="zh-CN" altLang="en-US" b="1" dirty="0">
                <a:solidFill>
                  <a:schemeClr val="bg2"/>
                </a:solidFill>
              </a:rPr>
              <a:t>性命、情欲、义利等问题的探究</a:t>
            </a:r>
            <a:r>
              <a:rPr lang="zh-CN" altLang="en-US" b="1" dirty="0" smtClean="0">
                <a:solidFill>
                  <a:schemeClr val="bg2"/>
                </a:solidFill>
              </a:rPr>
              <a:t>，</a:t>
            </a:r>
            <a:endParaRPr lang="en-US" altLang="zh-CN" b="1" dirty="0" smtClean="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99851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67544" y="1556792"/>
            <a:ext cx="8229600" cy="4525963"/>
          </a:xfrm>
        </p:spPr>
        <p:txBody>
          <a:bodyPr/>
          <a:lstStyle/>
          <a:p>
            <a:r>
              <a:rPr lang="zh-CN" altLang="en-US" b="1" dirty="0">
                <a:solidFill>
                  <a:schemeClr val="bg2"/>
                </a:solidFill>
              </a:rPr>
              <a:t>张岱年曾说：“北宋中期，思想战线上，在哲学方面，主要有三个学派。</a:t>
            </a:r>
            <a:r>
              <a:rPr lang="zh-CN" altLang="en-US" b="1" dirty="0"/>
              <a:t>第一是王安石的学派，</a:t>
            </a:r>
            <a:r>
              <a:rPr lang="zh-CN" altLang="en-US" b="1" dirty="0">
                <a:solidFill>
                  <a:schemeClr val="bg2"/>
                </a:solidFill>
              </a:rPr>
              <a:t>因王安石在执政时颁布</a:t>
            </a:r>
            <a:r>
              <a:rPr lang="en-US" altLang="zh-CN" b="1" dirty="0">
                <a:solidFill>
                  <a:schemeClr val="bg2"/>
                </a:solidFill>
              </a:rPr>
              <a:t>《</a:t>
            </a:r>
            <a:r>
              <a:rPr lang="zh-CN" altLang="en-US" b="1" dirty="0">
                <a:solidFill>
                  <a:schemeClr val="bg2"/>
                </a:solidFill>
              </a:rPr>
              <a:t>三经新义</a:t>
            </a:r>
            <a:r>
              <a:rPr lang="en-US" altLang="zh-CN" b="1" dirty="0">
                <a:solidFill>
                  <a:schemeClr val="bg2"/>
                </a:solidFill>
              </a:rPr>
              <a:t>》</a:t>
            </a:r>
            <a:r>
              <a:rPr lang="zh-CN" altLang="en-US" b="1" dirty="0">
                <a:solidFill>
                  <a:schemeClr val="bg2"/>
                </a:solidFill>
              </a:rPr>
              <a:t>，所以他的学派称为‘新学’。</a:t>
            </a:r>
            <a:r>
              <a:rPr lang="zh-CN" altLang="en-US" b="1" dirty="0"/>
              <a:t>第二是张载的学派，</a:t>
            </a:r>
            <a:r>
              <a:rPr lang="zh-CN" altLang="en-US" b="1" dirty="0">
                <a:solidFill>
                  <a:schemeClr val="bg2"/>
                </a:solidFill>
              </a:rPr>
              <a:t>因张载在陕西讲学，所以他的学派称为‘</a:t>
            </a:r>
            <a:r>
              <a:rPr lang="zh-CN" altLang="en-US" b="1" dirty="0"/>
              <a:t>关学</a:t>
            </a:r>
            <a:r>
              <a:rPr lang="zh-CN" altLang="en-US" b="1" dirty="0">
                <a:solidFill>
                  <a:schemeClr val="bg2"/>
                </a:solidFill>
              </a:rPr>
              <a:t>’。</a:t>
            </a:r>
            <a:r>
              <a:rPr lang="zh-CN" altLang="en-US" b="1" dirty="0"/>
              <a:t>第三是程颢程颐的学派，</a:t>
            </a:r>
            <a:r>
              <a:rPr lang="zh-CN" altLang="en-US" b="1" dirty="0">
                <a:solidFill>
                  <a:schemeClr val="bg2"/>
                </a:solidFill>
              </a:rPr>
              <a:t>因为二程在洛阳讲学，所以他们的学派称为‘</a:t>
            </a:r>
            <a:r>
              <a:rPr lang="zh-CN" altLang="en-US" b="1" dirty="0"/>
              <a:t>洛学</a:t>
            </a:r>
            <a:r>
              <a:rPr lang="zh-CN" altLang="en-US" b="1" dirty="0">
                <a:solidFill>
                  <a:schemeClr val="bg2"/>
                </a:solidFill>
              </a:rPr>
              <a:t>’。”</a:t>
            </a:r>
          </a:p>
        </p:txBody>
      </p:sp>
    </p:spTree>
    <p:extLst>
      <p:ext uri="{BB962C8B-B14F-4D97-AF65-F5344CB8AC3E}">
        <p14:creationId xmlns:p14="http://schemas.microsoft.com/office/powerpoint/2010/main" val="19033731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功利学派</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萧公权认为：“此派之特点在斥心性之空谈，</a:t>
            </a:r>
            <a:r>
              <a:rPr lang="zh-CN" altLang="en-US" b="1" dirty="0"/>
              <a:t>穷富强之实务</a:t>
            </a:r>
            <a:r>
              <a:rPr lang="zh-CN" altLang="en-US" b="1" dirty="0">
                <a:solidFill>
                  <a:schemeClr val="bg2"/>
                </a:solidFill>
              </a:rPr>
              <a:t>。”</a:t>
            </a:r>
            <a:endParaRPr lang="en-US" altLang="zh-CN" b="1" dirty="0" smtClean="0">
              <a:solidFill>
                <a:schemeClr val="bg2"/>
              </a:solidFill>
            </a:endParaRPr>
          </a:p>
          <a:p>
            <a:endParaRPr lang="en-US" altLang="zh-CN" b="1" dirty="0">
              <a:solidFill>
                <a:schemeClr val="bg2"/>
              </a:solidFill>
            </a:endParaRPr>
          </a:p>
          <a:p>
            <a:r>
              <a:rPr lang="zh-CN" altLang="en-US" b="1" dirty="0" smtClean="0">
                <a:solidFill>
                  <a:schemeClr val="bg2"/>
                </a:solidFill>
              </a:rPr>
              <a:t>姜广辉指出</a:t>
            </a:r>
            <a:r>
              <a:rPr lang="zh-CN" altLang="en-US" b="1" dirty="0">
                <a:solidFill>
                  <a:schemeClr val="bg2"/>
                </a:solidFill>
              </a:rPr>
              <a:t>：“王安石主要以</a:t>
            </a:r>
            <a:r>
              <a:rPr lang="en-US" altLang="zh-CN" b="1" dirty="0">
                <a:solidFill>
                  <a:schemeClr val="bg2"/>
                </a:solidFill>
              </a:rPr>
              <a:t>《</a:t>
            </a:r>
            <a:r>
              <a:rPr lang="zh-CN" altLang="en-US" b="1" dirty="0">
                <a:solidFill>
                  <a:schemeClr val="bg2"/>
                </a:solidFill>
              </a:rPr>
              <a:t>周礼</a:t>
            </a:r>
            <a:r>
              <a:rPr lang="en-US" altLang="zh-CN" b="1" dirty="0">
                <a:solidFill>
                  <a:schemeClr val="bg2"/>
                </a:solidFill>
              </a:rPr>
              <a:t>》</a:t>
            </a:r>
            <a:r>
              <a:rPr lang="zh-CN" altLang="en-US" b="1" dirty="0">
                <a:solidFill>
                  <a:schemeClr val="bg2"/>
                </a:solidFill>
              </a:rPr>
              <a:t>为依据，建立起一套</a:t>
            </a:r>
            <a:r>
              <a:rPr lang="zh-CN" altLang="en-US" b="1" dirty="0"/>
              <a:t>功利之学</a:t>
            </a:r>
            <a:r>
              <a:rPr lang="zh-CN" altLang="en-US" b="1" dirty="0">
                <a:solidFill>
                  <a:schemeClr val="bg2"/>
                </a:solidFill>
              </a:rPr>
              <a:t>的思想体系。”</a:t>
            </a:r>
          </a:p>
        </p:txBody>
      </p:sp>
    </p:spTree>
    <p:extLst>
      <p:ext uri="{BB962C8B-B14F-4D97-AF65-F5344CB8AC3E}">
        <p14:creationId xmlns:p14="http://schemas.microsoft.com/office/powerpoint/2010/main" val="329423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2015</a:t>
            </a:r>
            <a:r>
              <a:rPr lang="zh-CN" altLang="en-US" dirty="0" smtClean="0"/>
              <a:t>年</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4161414272"/>
              </p:ext>
            </p:extLst>
          </p:nvPr>
        </p:nvGraphicFramePr>
        <p:xfrm>
          <a:off x="827584" y="1412776"/>
          <a:ext cx="7776865" cy="2773704"/>
        </p:xfrm>
        <a:graphic>
          <a:graphicData uri="http://schemas.openxmlformats.org/drawingml/2006/table">
            <a:tbl>
              <a:tblPr firstRow="1" bandRow="1">
                <a:tableStyleId>{073A0DAA-6AF3-43AB-8588-CEC1D06C72B9}</a:tableStyleId>
              </a:tblPr>
              <a:tblGrid>
                <a:gridCol w="1555373"/>
                <a:gridCol w="1555373"/>
                <a:gridCol w="1555373"/>
                <a:gridCol w="1555373"/>
                <a:gridCol w="1555373"/>
              </a:tblGrid>
              <a:tr h="907480">
                <a:tc>
                  <a:txBody>
                    <a:bodyPr/>
                    <a:lstStyle/>
                    <a:p>
                      <a:r>
                        <a:rPr lang="zh-CN" altLang="en-US" sz="2800" b="1" dirty="0" smtClean="0"/>
                        <a:t>新课标</a:t>
                      </a:r>
                      <a:r>
                        <a:rPr lang="en-US" altLang="zh-CN" sz="2800" b="1" dirty="0" smtClean="0"/>
                        <a:t>1</a:t>
                      </a:r>
                      <a:r>
                        <a:rPr lang="zh-CN" altLang="en-US" sz="2800" b="1" dirty="0" smtClean="0"/>
                        <a:t>卷</a:t>
                      </a:r>
                      <a:endParaRPr lang="zh-CN" altLang="en-US" sz="2800" b="1" dirty="0"/>
                    </a:p>
                  </a:txBody>
                  <a:tcPr/>
                </a:tc>
                <a:tc>
                  <a:txBody>
                    <a:bodyPr/>
                    <a:lstStyle/>
                    <a:p>
                      <a:r>
                        <a:rPr lang="zh-CN" altLang="en-US" sz="2800" b="1" dirty="0" smtClean="0"/>
                        <a:t>新课标</a:t>
                      </a:r>
                      <a:r>
                        <a:rPr lang="en-US" altLang="zh-CN" sz="2800" b="1" dirty="0" smtClean="0"/>
                        <a:t>2</a:t>
                      </a:r>
                      <a:r>
                        <a:rPr lang="zh-CN" altLang="en-US" sz="2800" b="1" dirty="0" smtClean="0"/>
                        <a:t>卷</a:t>
                      </a:r>
                      <a:endParaRPr lang="zh-CN" altLang="en-US" sz="2800" b="1" dirty="0"/>
                    </a:p>
                  </a:txBody>
                  <a:tcPr/>
                </a:tc>
                <a:tc>
                  <a:txBody>
                    <a:bodyPr/>
                    <a:lstStyle/>
                    <a:p>
                      <a:r>
                        <a:rPr lang="zh-CN" altLang="en-US" sz="2800" b="1" dirty="0" smtClean="0"/>
                        <a:t>山东卷</a:t>
                      </a:r>
                      <a:endParaRPr lang="zh-CN" altLang="en-US" sz="2800" b="1" dirty="0"/>
                    </a:p>
                  </a:txBody>
                  <a:tcPr/>
                </a:tc>
                <a:tc>
                  <a:txBody>
                    <a:bodyPr/>
                    <a:lstStyle/>
                    <a:p>
                      <a:r>
                        <a:rPr lang="zh-CN" altLang="en-US" sz="2800" b="1" dirty="0" smtClean="0"/>
                        <a:t>福建卷</a:t>
                      </a:r>
                      <a:endParaRPr lang="zh-CN" altLang="en-US" sz="2800" b="1" dirty="0"/>
                    </a:p>
                  </a:txBody>
                  <a:tcPr/>
                </a:tc>
                <a:tc>
                  <a:txBody>
                    <a:bodyPr/>
                    <a:lstStyle/>
                    <a:p>
                      <a:r>
                        <a:rPr lang="zh-CN" altLang="en-US" sz="2800" b="1" dirty="0" smtClean="0"/>
                        <a:t>海南卷</a:t>
                      </a:r>
                      <a:endParaRPr lang="zh-CN" altLang="en-US" sz="2800" b="1" dirty="0"/>
                    </a:p>
                  </a:txBody>
                  <a:tcPr/>
                </a:tc>
              </a:tr>
              <a:tr h="1828824">
                <a:tc>
                  <a:txBody>
                    <a:bodyPr/>
                    <a:lstStyle/>
                    <a:p>
                      <a:r>
                        <a:rPr lang="zh-CN" altLang="en-US" sz="2800" b="1" dirty="0" smtClean="0">
                          <a:solidFill>
                            <a:schemeClr val="bg1"/>
                          </a:solidFill>
                        </a:rPr>
                        <a:t>唐代币制改革</a:t>
                      </a:r>
                      <a:endParaRPr lang="zh-CN" altLang="en-US" sz="2800" b="1" dirty="0">
                        <a:solidFill>
                          <a:schemeClr val="bg1"/>
                        </a:solidFill>
                      </a:endParaRPr>
                    </a:p>
                  </a:txBody>
                  <a:tcPr/>
                </a:tc>
                <a:tc>
                  <a:txBody>
                    <a:bodyPr/>
                    <a:lstStyle/>
                    <a:p>
                      <a:r>
                        <a:rPr lang="zh-CN" altLang="en-US" sz="2800" b="1" dirty="0" smtClean="0">
                          <a:solidFill>
                            <a:schemeClr val="bg1"/>
                          </a:solidFill>
                        </a:rPr>
                        <a:t>清代养廉银改革</a:t>
                      </a:r>
                      <a:endParaRPr lang="zh-CN" altLang="en-US" sz="2800" b="1" dirty="0">
                        <a:solidFill>
                          <a:schemeClr val="bg1"/>
                        </a:solidFill>
                      </a:endParaRPr>
                    </a:p>
                  </a:txBody>
                  <a:tcPr/>
                </a:tc>
                <a:tc>
                  <a:txBody>
                    <a:bodyPr/>
                    <a:lstStyle/>
                    <a:p>
                      <a:r>
                        <a:rPr lang="zh-CN" altLang="en-US" sz="2800" b="1" dirty="0" smtClean="0">
                          <a:solidFill>
                            <a:schemeClr val="bg1"/>
                          </a:solidFill>
                        </a:rPr>
                        <a:t>商鞅变法与战国时代转型</a:t>
                      </a:r>
                      <a:endParaRPr lang="zh-CN" altLang="en-US" sz="2800" b="1" dirty="0">
                        <a:solidFill>
                          <a:schemeClr val="bg1"/>
                        </a:solidFill>
                      </a:endParaRPr>
                    </a:p>
                  </a:txBody>
                  <a:tcPr/>
                </a:tc>
                <a:tc>
                  <a:txBody>
                    <a:bodyPr/>
                    <a:lstStyle/>
                    <a:p>
                      <a:r>
                        <a:rPr lang="zh-CN" altLang="en-US" sz="2800" b="1" dirty="0" smtClean="0">
                          <a:solidFill>
                            <a:schemeClr val="bg1"/>
                          </a:solidFill>
                        </a:rPr>
                        <a:t>王安石变法</a:t>
                      </a:r>
                      <a:endParaRPr lang="zh-CN" altLang="en-US" sz="2800" b="1" dirty="0">
                        <a:solidFill>
                          <a:schemeClr val="bg1"/>
                        </a:solidFill>
                      </a:endParaRPr>
                    </a:p>
                  </a:txBody>
                  <a:tcPr/>
                </a:tc>
                <a:tc>
                  <a:txBody>
                    <a:bodyPr/>
                    <a:lstStyle/>
                    <a:p>
                      <a:r>
                        <a:rPr lang="zh-CN" altLang="en-US" sz="2800" b="1" dirty="0" smtClean="0">
                          <a:solidFill>
                            <a:schemeClr val="bg1"/>
                          </a:solidFill>
                        </a:rPr>
                        <a:t>唐玄宗兵制改革</a:t>
                      </a:r>
                      <a:endParaRPr lang="zh-CN" altLang="en-US" sz="2800" b="1" dirty="0">
                        <a:solidFill>
                          <a:schemeClr val="bg1"/>
                        </a:solidFill>
                      </a:endParaRPr>
                    </a:p>
                  </a:txBody>
                  <a:tcPr/>
                </a:tc>
              </a:tr>
            </a:tbl>
          </a:graphicData>
        </a:graphic>
      </p:graphicFrame>
    </p:spTree>
    <p:extLst>
      <p:ext uri="{BB962C8B-B14F-4D97-AF65-F5344CB8AC3E}">
        <p14:creationId xmlns:p14="http://schemas.microsoft.com/office/powerpoint/2010/main" val="7679815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t>唯物史观看王安石变法（邓广铭、漆侠）</a:t>
            </a:r>
            <a:endParaRPr lang="zh-CN" altLang="en-US" sz="3600" dirty="0"/>
          </a:p>
        </p:txBody>
      </p:sp>
      <p:sp>
        <p:nvSpPr>
          <p:cNvPr id="3" name="内容占位符 2"/>
          <p:cNvSpPr>
            <a:spLocks noGrp="1"/>
          </p:cNvSpPr>
          <p:nvPr>
            <p:ph idx="1"/>
          </p:nvPr>
        </p:nvSpPr>
        <p:spPr>
          <a:xfrm>
            <a:off x="251520" y="1340768"/>
            <a:ext cx="8424936" cy="5328592"/>
          </a:xfrm>
        </p:spPr>
        <p:txBody>
          <a:bodyPr>
            <a:noAutofit/>
          </a:bodyPr>
          <a:lstStyle/>
          <a:p>
            <a:r>
              <a:rPr lang="zh-CN" altLang="en-US" sz="2500" b="1" dirty="0" smtClean="0">
                <a:solidFill>
                  <a:schemeClr val="bg2"/>
                </a:solidFill>
              </a:rPr>
              <a:t>一</a:t>
            </a:r>
            <a:r>
              <a:rPr lang="zh-CN" altLang="en-US" sz="2500" b="1" dirty="0">
                <a:solidFill>
                  <a:schemeClr val="bg2"/>
                </a:solidFill>
              </a:rPr>
              <a:t>是注重强调王安石变法的思想性和阶级性</a:t>
            </a:r>
            <a:r>
              <a:rPr lang="zh-CN" altLang="en-US" sz="2500" b="1" dirty="0" smtClean="0">
                <a:solidFill>
                  <a:schemeClr val="bg2"/>
                </a:solidFill>
              </a:rPr>
              <a:t>，王安石</a:t>
            </a:r>
            <a:r>
              <a:rPr lang="zh-CN" altLang="en-US" sz="2500" b="1" dirty="0">
                <a:solidFill>
                  <a:schemeClr val="bg2"/>
                </a:solidFill>
              </a:rPr>
              <a:t>的新法</a:t>
            </a:r>
            <a:r>
              <a:rPr lang="zh-CN" altLang="en-US" sz="2500" b="1" dirty="0" smtClean="0">
                <a:solidFill>
                  <a:schemeClr val="bg2"/>
                </a:solidFill>
              </a:rPr>
              <a:t>代表地主阶级</a:t>
            </a:r>
            <a:r>
              <a:rPr lang="zh-CN" altLang="en-US" sz="2500" b="1" dirty="0">
                <a:solidFill>
                  <a:schemeClr val="bg2"/>
                </a:solidFill>
              </a:rPr>
              <a:t>的利益，</a:t>
            </a:r>
            <a:r>
              <a:rPr lang="zh-CN" altLang="en-US" sz="2500" b="1" dirty="0" smtClean="0"/>
              <a:t>尤以代表</a:t>
            </a:r>
            <a:r>
              <a:rPr lang="zh-CN" altLang="en-US" sz="2500" b="1" dirty="0"/>
              <a:t>中小地主阶级</a:t>
            </a:r>
            <a:r>
              <a:rPr lang="zh-CN" altLang="en-US" sz="2500" b="1" dirty="0" smtClean="0"/>
              <a:t>利益</a:t>
            </a:r>
            <a:r>
              <a:rPr lang="zh-CN" altLang="en-US" sz="2500" b="1" dirty="0" smtClean="0">
                <a:solidFill>
                  <a:schemeClr val="bg2"/>
                </a:solidFill>
              </a:rPr>
              <a:t>，在</a:t>
            </a:r>
            <a:r>
              <a:rPr lang="zh-CN" altLang="en-US" sz="2500" b="1" dirty="0">
                <a:solidFill>
                  <a:schemeClr val="bg2"/>
                </a:solidFill>
              </a:rPr>
              <a:t>政治哲学思想上具有</a:t>
            </a:r>
            <a:r>
              <a:rPr lang="zh-CN" altLang="en-US" sz="2500" b="1" dirty="0"/>
              <a:t>朴素的唯物主义</a:t>
            </a:r>
            <a:r>
              <a:rPr lang="zh-CN" altLang="en-US" sz="2500" b="1" dirty="0" smtClean="0">
                <a:solidFill>
                  <a:schemeClr val="bg2"/>
                </a:solidFill>
              </a:rPr>
              <a:t>。</a:t>
            </a:r>
            <a:endParaRPr lang="en-US" altLang="zh-CN" sz="2500" b="1" dirty="0" smtClean="0">
              <a:solidFill>
                <a:schemeClr val="bg2"/>
              </a:solidFill>
            </a:endParaRPr>
          </a:p>
          <a:p>
            <a:r>
              <a:rPr lang="zh-CN" altLang="en-US" sz="2500" b="1" dirty="0" smtClean="0">
                <a:solidFill>
                  <a:schemeClr val="bg2"/>
                </a:solidFill>
              </a:rPr>
              <a:t>二</a:t>
            </a:r>
            <a:r>
              <a:rPr lang="zh-CN" altLang="en-US" sz="2500" b="1" dirty="0">
                <a:solidFill>
                  <a:schemeClr val="bg2"/>
                </a:solidFill>
              </a:rPr>
              <a:t>是对王安石变法的</a:t>
            </a:r>
            <a:r>
              <a:rPr lang="zh-CN" altLang="en-US" sz="2500" b="1" dirty="0"/>
              <a:t>效果基本持肯定态度</a:t>
            </a:r>
            <a:r>
              <a:rPr lang="zh-CN" altLang="en-US" sz="2500" b="1" dirty="0">
                <a:solidFill>
                  <a:schemeClr val="bg2"/>
                </a:solidFill>
              </a:rPr>
              <a:t>，即王安石变法在实现其富国强兵，加强宋朝封建专制统治的同时，还推动了宋代社会生产力的发展和历史的前进</a:t>
            </a:r>
            <a:r>
              <a:rPr lang="zh-CN" altLang="en-US" sz="2500" b="1" dirty="0" smtClean="0">
                <a:solidFill>
                  <a:schemeClr val="bg2"/>
                </a:solidFill>
              </a:rPr>
              <a:t>。</a:t>
            </a:r>
            <a:endParaRPr lang="en-US" altLang="zh-CN" sz="2500" b="1" dirty="0" smtClean="0">
              <a:solidFill>
                <a:schemeClr val="bg2"/>
              </a:solidFill>
            </a:endParaRPr>
          </a:p>
          <a:p>
            <a:r>
              <a:rPr lang="zh-CN" altLang="en-US" sz="2500" b="1" dirty="0" smtClean="0">
                <a:solidFill>
                  <a:schemeClr val="bg2"/>
                </a:solidFill>
              </a:rPr>
              <a:t>三</a:t>
            </a:r>
            <a:r>
              <a:rPr lang="zh-CN" altLang="en-US" sz="2500" b="1" dirty="0">
                <a:solidFill>
                  <a:schemeClr val="bg2"/>
                </a:solidFill>
              </a:rPr>
              <a:t>是</a:t>
            </a:r>
            <a:r>
              <a:rPr lang="zh-CN" altLang="en-US" sz="2500" b="1" dirty="0"/>
              <a:t>对司马光及其反对派的否定</a:t>
            </a:r>
            <a:r>
              <a:rPr lang="zh-CN" altLang="en-US" sz="2500" b="1" dirty="0">
                <a:solidFill>
                  <a:schemeClr val="bg2"/>
                </a:solidFill>
              </a:rPr>
              <a:t>，认为以司马光为首的守旧派的政治运动阻碍了历史的前进</a:t>
            </a:r>
            <a:r>
              <a:rPr lang="zh-CN" altLang="en-US" sz="2500" b="1" dirty="0" smtClean="0">
                <a:solidFill>
                  <a:schemeClr val="bg2"/>
                </a:solidFill>
              </a:rPr>
              <a:t>。与</a:t>
            </a:r>
            <a:r>
              <a:rPr lang="zh-CN" altLang="en-US" sz="2500" b="1" dirty="0">
                <a:solidFill>
                  <a:schemeClr val="bg2"/>
                </a:solidFill>
              </a:rPr>
              <a:t>梁启超以来的评价有所不同，梁启超对王安石变法的翻案</a:t>
            </a:r>
            <a:r>
              <a:rPr lang="zh-CN" altLang="en-US" sz="2500" b="1" dirty="0"/>
              <a:t>并未否定</a:t>
            </a:r>
            <a:r>
              <a:rPr lang="zh-CN" altLang="en-US" sz="2500" b="1" dirty="0" smtClean="0"/>
              <a:t>司马光</a:t>
            </a:r>
            <a:endParaRPr lang="en-US" altLang="zh-CN" sz="2500" b="1" dirty="0" smtClean="0"/>
          </a:p>
          <a:p>
            <a:r>
              <a:rPr lang="zh-CN" altLang="en-US" sz="2500" b="1" dirty="0" smtClean="0">
                <a:solidFill>
                  <a:schemeClr val="bg2"/>
                </a:solidFill>
              </a:rPr>
              <a:t>四</a:t>
            </a:r>
            <a:r>
              <a:rPr lang="zh-CN" altLang="en-US" sz="2500" b="1" dirty="0">
                <a:solidFill>
                  <a:schemeClr val="bg2"/>
                </a:solidFill>
              </a:rPr>
              <a:t>是王安石变法的</a:t>
            </a:r>
            <a:r>
              <a:rPr lang="zh-CN" altLang="en-US" sz="2500" b="1" dirty="0"/>
              <a:t>失败原因一般归结为保守势力的强大</a:t>
            </a:r>
            <a:r>
              <a:rPr lang="zh-CN" altLang="en-US" sz="2500" b="1" dirty="0">
                <a:solidFill>
                  <a:schemeClr val="bg2"/>
                </a:solidFill>
              </a:rPr>
              <a:t>、变法派内部的分裂以及宋神宗的动摇和过早的去世。</a:t>
            </a:r>
            <a:endParaRPr lang="zh-CN" altLang="en-US" sz="2500" b="1" dirty="0">
              <a:solidFill>
                <a:schemeClr val="bg2"/>
              </a:solidFill>
            </a:endParaRPr>
          </a:p>
        </p:txBody>
      </p:sp>
    </p:spTree>
    <p:extLst>
      <p:ext uri="{BB962C8B-B14F-4D97-AF65-F5344CB8AC3E}">
        <p14:creationId xmlns:p14="http://schemas.microsoft.com/office/powerpoint/2010/main" val="70693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492896"/>
            <a:ext cx="8229600" cy="1143000"/>
          </a:xfrm>
        </p:spPr>
        <p:txBody>
          <a:bodyPr/>
          <a:lstStyle/>
          <a:p>
            <a:r>
              <a:rPr lang="zh-CN" altLang="en-US" dirty="0" smtClean="0"/>
              <a:t>俄国</a:t>
            </a:r>
            <a:r>
              <a:rPr lang="en-US" altLang="zh-CN" dirty="0" smtClean="0"/>
              <a:t>1861</a:t>
            </a:r>
            <a:r>
              <a:rPr lang="zh-CN" altLang="en-US" dirty="0" smtClean="0"/>
              <a:t>年改革</a:t>
            </a:r>
            <a:endParaRPr lang="zh-CN" altLang="en-US" dirty="0"/>
          </a:p>
        </p:txBody>
      </p:sp>
    </p:spTree>
    <p:extLst>
      <p:ext uri="{BB962C8B-B14F-4D97-AF65-F5344CB8AC3E}">
        <p14:creationId xmlns:p14="http://schemas.microsoft.com/office/powerpoint/2010/main" val="26643245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改革的背景及问题</a:t>
            </a:r>
            <a:endParaRPr lang="zh-CN" altLang="en-US" dirty="0"/>
          </a:p>
        </p:txBody>
      </p:sp>
      <p:sp>
        <p:nvSpPr>
          <p:cNvPr id="3" name="内容占位符 2"/>
          <p:cNvSpPr>
            <a:spLocks noGrp="1"/>
          </p:cNvSpPr>
          <p:nvPr>
            <p:ph idx="1"/>
          </p:nvPr>
        </p:nvSpPr>
        <p:spPr>
          <a:xfrm>
            <a:off x="395536" y="1484784"/>
            <a:ext cx="8280920" cy="4896544"/>
          </a:xfrm>
        </p:spPr>
        <p:txBody>
          <a:bodyPr>
            <a:normAutofit/>
          </a:bodyPr>
          <a:lstStyle/>
          <a:p>
            <a:r>
              <a:rPr lang="en-US" altLang="zh-CN" sz="2800" b="1" dirty="0" err="1" smtClean="0">
                <a:solidFill>
                  <a:schemeClr val="bg2"/>
                </a:solidFill>
              </a:rPr>
              <a:t>材料</a:t>
            </a:r>
            <a:r>
              <a:rPr lang="en-US" altLang="zh-CN" sz="2800" b="1" dirty="0" smtClean="0">
                <a:solidFill>
                  <a:schemeClr val="bg2"/>
                </a:solidFill>
              </a:rPr>
              <a:t>  </a:t>
            </a:r>
            <a:r>
              <a:rPr lang="en-US" altLang="zh-CN" sz="2800" b="1" dirty="0"/>
              <a:t>克里米亚战争的失败</a:t>
            </a:r>
            <a:r>
              <a:rPr lang="en-US" altLang="zh-CN" sz="2800" b="1" dirty="0">
                <a:solidFill>
                  <a:schemeClr val="bg2"/>
                </a:solidFill>
              </a:rPr>
              <a:t>逼迫沙皇政府展望未来并加快现代化的步伐，因为如若不然，俄国就会永远不再是一个强国。但是，沙皇政府则怀旧地回顾过去，</a:t>
            </a:r>
            <a:r>
              <a:rPr lang="en-US" altLang="zh-CN" sz="2800" b="1" dirty="0"/>
              <a:t>希望改革能巩固俄国而无须削弱独裁统治</a:t>
            </a:r>
            <a:r>
              <a:rPr lang="en-US" altLang="zh-CN" sz="2800" b="1" dirty="0">
                <a:solidFill>
                  <a:schemeClr val="bg2"/>
                </a:solidFill>
              </a:rPr>
              <a:t>。政府</a:t>
            </a:r>
            <a:r>
              <a:rPr lang="en-US" altLang="zh-CN" sz="2800" b="1" dirty="0"/>
              <a:t>对待贵族的态度</a:t>
            </a:r>
            <a:r>
              <a:rPr lang="en-US" altLang="zh-CN" sz="2800" b="1" dirty="0">
                <a:solidFill>
                  <a:schemeClr val="bg2"/>
                </a:solidFill>
              </a:rPr>
              <a:t>反映了它最重要的</a:t>
            </a:r>
            <a:r>
              <a:rPr lang="en-US" altLang="zh-CN" sz="2800" b="1" dirty="0"/>
              <a:t>艰难选择</a:t>
            </a:r>
            <a:r>
              <a:rPr lang="en-US" altLang="zh-CN" sz="2800" b="1" dirty="0">
                <a:solidFill>
                  <a:schemeClr val="bg2"/>
                </a:solidFill>
              </a:rPr>
              <a:t>：一方面，想要实施现代化的欲望促使它有时候采取与其需要相反的行动，例如，解放农奴。另一方面，想要保持独裁专制制度和社会稳定性的愿望，又促使沙皇把贵族作为传统的基础来依靠。</a:t>
            </a:r>
          </a:p>
          <a:p>
            <a:pPr algn="r"/>
            <a:r>
              <a:rPr lang="en-US" altLang="zh-CN" sz="2800" b="1" dirty="0">
                <a:solidFill>
                  <a:schemeClr val="bg2"/>
                </a:solidFill>
              </a:rPr>
              <a:t>——</a:t>
            </a:r>
            <a:r>
              <a:rPr lang="zh-CN" altLang="zh-CN" sz="2800" b="1" dirty="0">
                <a:solidFill>
                  <a:schemeClr val="bg2"/>
                </a:solidFill>
              </a:rPr>
              <a:t>摘编自莫斯《俄国史》</a:t>
            </a:r>
          </a:p>
          <a:p>
            <a:endParaRPr lang="zh-CN" altLang="en-US" sz="2800" b="1" dirty="0">
              <a:solidFill>
                <a:schemeClr val="bg2"/>
              </a:solidFill>
            </a:endParaRPr>
          </a:p>
        </p:txBody>
      </p:sp>
    </p:spTree>
    <p:extLst>
      <p:ext uri="{BB962C8B-B14F-4D97-AF65-F5344CB8AC3E}">
        <p14:creationId xmlns:p14="http://schemas.microsoft.com/office/powerpoint/2010/main" val="402979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改革具有欺骗性</a:t>
            </a:r>
            <a:endParaRPr lang="zh-CN" altLang="en-US" dirty="0"/>
          </a:p>
        </p:txBody>
      </p:sp>
      <p:sp>
        <p:nvSpPr>
          <p:cNvPr id="3" name="内容占位符 2"/>
          <p:cNvSpPr>
            <a:spLocks noGrp="1"/>
          </p:cNvSpPr>
          <p:nvPr>
            <p:ph idx="1"/>
          </p:nvPr>
        </p:nvSpPr>
        <p:spPr>
          <a:xfrm>
            <a:off x="457200" y="1600200"/>
            <a:ext cx="8219256" cy="4925144"/>
          </a:xfrm>
        </p:spPr>
        <p:txBody>
          <a:bodyPr>
            <a:normAutofit fontScale="92500" lnSpcReduction="10000"/>
          </a:bodyPr>
          <a:lstStyle/>
          <a:p>
            <a:r>
              <a:rPr lang="zh-CN" altLang="zh-CN" b="1" dirty="0" smtClean="0">
                <a:solidFill>
                  <a:schemeClr val="bg2"/>
                </a:solidFill>
              </a:rPr>
              <a:t>材料</a:t>
            </a:r>
            <a:r>
              <a:rPr lang="en-US" altLang="zh-CN" b="1" dirty="0" smtClean="0">
                <a:solidFill>
                  <a:schemeClr val="bg2"/>
                </a:solidFill>
              </a:rPr>
              <a:t>  </a:t>
            </a:r>
            <a:r>
              <a:rPr lang="zh-CN" altLang="zh-CN" b="1" dirty="0">
                <a:solidFill>
                  <a:schemeClr val="bg2"/>
                </a:solidFill>
              </a:rPr>
              <a:t>人们有理由推断，农民对解放宣言会无比感激，无比高兴。</a:t>
            </a:r>
            <a:r>
              <a:rPr lang="zh-CN" altLang="zh-CN" b="1" dirty="0"/>
              <a:t>可实际上</a:t>
            </a:r>
            <a:r>
              <a:rPr lang="zh-CN" altLang="zh-CN" b="1" dirty="0">
                <a:solidFill>
                  <a:schemeClr val="bg2"/>
                </a:solidFill>
              </a:rPr>
              <a:t>，宣言在农民中间引起的与其说是欣喜，不如说是失望。要理解这一奇特的事实，我们就必须努力置身于</a:t>
            </a:r>
            <a:r>
              <a:rPr lang="zh-CN" altLang="zh-CN" b="1" dirty="0"/>
              <a:t>农民的立场</a:t>
            </a:r>
            <a:r>
              <a:rPr lang="zh-CN" altLang="zh-CN" b="1" dirty="0">
                <a:solidFill>
                  <a:schemeClr val="bg2"/>
                </a:solidFill>
              </a:rPr>
              <a:t>来看待这个问题。有一点我们必须注意到，所有那些含含糊糊、激情洋溢的有关自由劳动、人类尊严、民族进步一类的言辞，落到俄国农民耳朵里，</a:t>
            </a:r>
            <a:r>
              <a:rPr lang="zh-CN" altLang="zh-CN" b="1" dirty="0"/>
              <a:t>犹如雨滴砸在花岗岩上</a:t>
            </a:r>
            <a:r>
              <a:rPr lang="zh-CN" altLang="zh-CN" b="1" dirty="0">
                <a:solidFill>
                  <a:schemeClr val="bg2"/>
                </a:solidFill>
              </a:rPr>
              <a:t>一般。</a:t>
            </a:r>
            <a:r>
              <a:rPr lang="zh-CN" altLang="zh-CN" b="1" dirty="0"/>
              <a:t>他想要的不过是</a:t>
            </a:r>
            <a:r>
              <a:rPr lang="zh-CN" altLang="zh-CN" b="1" dirty="0">
                <a:solidFill>
                  <a:schemeClr val="bg2"/>
                </a:solidFill>
              </a:rPr>
              <a:t>一座可以住的房子，有食物吃，有钱买衣服穿而已。</a:t>
            </a:r>
          </a:p>
          <a:p>
            <a:pPr algn="r"/>
            <a:r>
              <a:rPr lang="en-US" altLang="zh-CN" b="1" dirty="0">
                <a:solidFill>
                  <a:schemeClr val="bg2"/>
                </a:solidFill>
              </a:rPr>
              <a:t>——</a:t>
            </a:r>
            <a:r>
              <a:rPr lang="zh-CN" altLang="zh-CN" b="1" dirty="0">
                <a:solidFill>
                  <a:schemeClr val="bg2"/>
                </a:solidFill>
              </a:rPr>
              <a:t>摘编自华莱士《俄国》</a:t>
            </a:r>
            <a:endParaRPr lang="en-US" altLang="zh-CN" b="1" dirty="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400860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改革阻止不了革命</a:t>
            </a:r>
            <a:endParaRPr lang="zh-CN" altLang="en-US" dirty="0"/>
          </a:p>
        </p:txBody>
      </p:sp>
      <p:sp>
        <p:nvSpPr>
          <p:cNvPr id="3" name="内容占位符 2"/>
          <p:cNvSpPr>
            <a:spLocks noGrp="1"/>
          </p:cNvSpPr>
          <p:nvPr>
            <p:ph idx="1"/>
          </p:nvPr>
        </p:nvSpPr>
        <p:spPr>
          <a:xfrm>
            <a:off x="467544" y="1556792"/>
            <a:ext cx="8229600" cy="4525963"/>
          </a:xfrm>
        </p:spPr>
        <p:txBody>
          <a:bodyPr>
            <a:normAutofit fontScale="92500"/>
          </a:bodyPr>
          <a:lstStyle/>
          <a:p>
            <a:r>
              <a:rPr lang="en-US" altLang="zh-CN" b="1" dirty="0">
                <a:solidFill>
                  <a:schemeClr val="bg2"/>
                </a:solidFill>
              </a:rPr>
              <a:t>1861</a:t>
            </a:r>
            <a:r>
              <a:rPr lang="zh-CN" altLang="zh-CN" b="1" dirty="0">
                <a:solidFill>
                  <a:schemeClr val="bg2"/>
                </a:solidFill>
              </a:rPr>
              <a:t>年俄国自上而下的改革，延缓了革命但并不能消除革命。这次改革是按照农奴主利益进行的，因此，农奴制度废除的很不彻底。改革后，沙皇政权基本原封不动，大部分的土地还是掌握在贵族地主手里，保存了贵族地主大土地占有制……</a:t>
            </a:r>
            <a:r>
              <a:rPr lang="zh-CN" altLang="zh-CN" b="1" dirty="0"/>
              <a:t>俄国引起革命的各种社会矛盾，依然存在，并且继续在发展</a:t>
            </a:r>
            <a:r>
              <a:rPr lang="zh-CN" altLang="zh-CN" b="1" dirty="0">
                <a:solidFill>
                  <a:schemeClr val="bg2"/>
                </a:solidFill>
              </a:rPr>
              <a:t>。</a:t>
            </a:r>
          </a:p>
          <a:p>
            <a:r>
              <a:rPr lang="zh-CN" altLang="zh-CN" b="1" dirty="0">
                <a:solidFill>
                  <a:schemeClr val="bg2"/>
                </a:solidFill>
              </a:rPr>
              <a:t>——张兴仪《浅谈一八六一年俄国农奴制改革》</a:t>
            </a:r>
          </a:p>
          <a:p>
            <a:endParaRPr lang="zh-CN" altLang="en-US" b="1" dirty="0">
              <a:solidFill>
                <a:schemeClr val="bg2"/>
              </a:solidFill>
            </a:endParaRPr>
          </a:p>
        </p:txBody>
      </p:sp>
    </p:spTree>
    <p:extLst>
      <p:ext uri="{BB962C8B-B14F-4D97-AF65-F5344CB8AC3E}">
        <p14:creationId xmlns:p14="http://schemas.microsoft.com/office/powerpoint/2010/main" val="71635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20888"/>
            <a:ext cx="8229600" cy="1143000"/>
          </a:xfrm>
        </p:spPr>
        <p:txBody>
          <a:bodyPr/>
          <a:lstStyle/>
          <a:p>
            <a:r>
              <a:rPr lang="zh-CN" altLang="en-US" b="1" dirty="0" smtClean="0"/>
              <a:t>日本明治维新</a:t>
            </a:r>
            <a:endParaRPr lang="zh-CN" altLang="en-US" b="1" dirty="0"/>
          </a:p>
        </p:txBody>
      </p:sp>
    </p:spTree>
    <p:extLst>
      <p:ext uri="{BB962C8B-B14F-4D97-AF65-F5344CB8AC3E}">
        <p14:creationId xmlns:p14="http://schemas.microsoft.com/office/powerpoint/2010/main" val="36704675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文明</a:t>
            </a:r>
            <a:r>
              <a:rPr lang="zh-CN" altLang="en-US" dirty="0" smtClean="0"/>
              <a:t>开化</a:t>
            </a:r>
            <a:endParaRPr lang="zh-CN" altLang="en-US" dirty="0"/>
          </a:p>
        </p:txBody>
      </p:sp>
      <p:sp>
        <p:nvSpPr>
          <p:cNvPr id="3" name="内容占位符 2"/>
          <p:cNvSpPr>
            <a:spLocks noGrp="1"/>
          </p:cNvSpPr>
          <p:nvPr>
            <p:ph idx="1"/>
          </p:nvPr>
        </p:nvSpPr>
        <p:spPr>
          <a:xfrm>
            <a:off x="323528" y="1600200"/>
            <a:ext cx="8363272" cy="4781128"/>
          </a:xfrm>
        </p:spPr>
        <p:txBody>
          <a:bodyPr>
            <a:normAutofit fontScale="92500"/>
          </a:bodyPr>
          <a:lstStyle/>
          <a:p>
            <a:r>
              <a:rPr lang="zh-CN" altLang="zh-CN" b="1" dirty="0" smtClean="0">
                <a:solidFill>
                  <a:schemeClr val="bg2"/>
                </a:solidFill>
              </a:rPr>
              <a:t>材料</a:t>
            </a:r>
            <a:r>
              <a:rPr lang="en-US" altLang="zh-CN" b="1" dirty="0" smtClean="0">
                <a:solidFill>
                  <a:schemeClr val="bg2"/>
                </a:solidFill>
              </a:rPr>
              <a:t>     </a:t>
            </a:r>
            <a:r>
              <a:rPr lang="en-US" altLang="zh-CN" b="1" dirty="0">
                <a:solidFill>
                  <a:schemeClr val="bg2"/>
                </a:solidFill>
              </a:rPr>
              <a:t>1872</a:t>
            </a:r>
            <a:r>
              <a:rPr lang="zh-CN" altLang="zh-CN" b="1" dirty="0">
                <a:solidFill>
                  <a:schemeClr val="bg2"/>
                </a:solidFill>
              </a:rPr>
              <a:t>年太政官发布废止幕府时代服饰的布告，自天皇以下，达官贵人纷纷在正式场合身穿西洋大礼服，</a:t>
            </a:r>
            <a:r>
              <a:rPr lang="zh-CN" altLang="zh-CN" b="1" dirty="0"/>
              <a:t>洋服一时成了时髦衣着</a:t>
            </a:r>
            <a:r>
              <a:rPr lang="zh-CN" altLang="zh-CN" b="1" dirty="0">
                <a:solidFill>
                  <a:schemeClr val="bg2"/>
                </a:solidFill>
              </a:rPr>
              <a:t>。</a:t>
            </a:r>
            <a:r>
              <a:rPr lang="zh-CN" altLang="zh-CN" b="1" dirty="0"/>
              <a:t>饮食结构</a:t>
            </a:r>
            <a:r>
              <a:rPr lang="zh-CN" altLang="zh-CN" b="1" dirty="0">
                <a:solidFill>
                  <a:schemeClr val="bg2"/>
                </a:solidFill>
              </a:rPr>
              <a:t>也在变化，幕府时代禁食的牛肉被称为“开化的药铺”、“文明的药剂”，“士农工商、男女老少、贤愚贫富等成以不食牛肉为不开化”，牛肉火锅店里顾客盈门。一群群年轻人聚在店里边大嚼牛肉，饮用葡萄酒，边用</a:t>
            </a:r>
            <a:r>
              <a:rPr lang="zh-CN" altLang="zh-CN" b="1" dirty="0"/>
              <a:t>蹩脚的英语</a:t>
            </a:r>
            <a:r>
              <a:rPr lang="zh-CN" altLang="zh-CN" b="1" dirty="0">
                <a:solidFill>
                  <a:schemeClr val="bg2"/>
                </a:solidFill>
              </a:rPr>
              <a:t>谈论时事，成为众人趋之若鹜的时尚。</a:t>
            </a:r>
          </a:p>
          <a:p>
            <a:pPr algn="r"/>
            <a:r>
              <a:rPr lang="zh-CN" altLang="zh-CN" b="1" dirty="0">
                <a:solidFill>
                  <a:schemeClr val="bg2"/>
                </a:solidFill>
              </a:rPr>
              <a:t>——宋成有《新编日本近代史》</a:t>
            </a:r>
            <a:endParaRPr lang="en-US" altLang="zh-CN" b="1" dirty="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328323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从表面到实质，从模仿到反思</a:t>
            </a:r>
            <a:endParaRPr lang="zh-CN" altLang="en-US" dirty="0"/>
          </a:p>
        </p:txBody>
      </p:sp>
      <p:sp>
        <p:nvSpPr>
          <p:cNvPr id="3" name="内容占位符 2"/>
          <p:cNvSpPr>
            <a:spLocks noGrp="1"/>
          </p:cNvSpPr>
          <p:nvPr>
            <p:ph idx="1"/>
          </p:nvPr>
        </p:nvSpPr>
        <p:spPr>
          <a:xfrm>
            <a:off x="395536" y="1600200"/>
            <a:ext cx="8291264" cy="5069160"/>
          </a:xfrm>
        </p:spPr>
        <p:txBody>
          <a:bodyPr>
            <a:normAutofit/>
          </a:bodyPr>
          <a:lstStyle/>
          <a:p>
            <a:r>
              <a:rPr lang="zh-CN" altLang="zh-CN" b="1" dirty="0" smtClean="0">
                <a:solidFill>
                  <a:schemeClr val="bg2"/>
                </a:solidFill>
              </a:rPr>
              <a:t>材料</a:t>
            </a:r>
            <a:r>
              <a:rPr lang="en-US" altLang="zh-CN" b="1" dirty="0" smtClean="0">
                <a:solidFill>
                  <a:schemeClr val="bg2"/>
                </a:solidFill>
              </a:rPr>
              <a:t>     </a:t>
            </a:r>
            <a:r>
              <a:rPr lang="zh-CN" altLang="zh-CN" b="1" dirty="0">
                <a:solidFill>
                  <a:schemeClr val="bg2"/>
                </a:solidFill>
              </a:rPr>
              <a:t>（</a:t>
            </a:r>
            <a:r>
              <a:rPr lang="en-US" altLang="zh-CN" b="1" dirty="0">
                <a:solidFill>
                  <a:schemeClr val="bg2"/>
                </a:solidFill>
              </a:rPr>
              <a:t>1888</a:t>
            </a:r>
            <a:r>
              <a:rPr lang="zh-CN" altLang="zh-CN" b="1" dirty="0">
                <a:solidFill>
                  <a:schemeClr val="bg2"/>
                </a:solidFill>
              </a:rPr>
              <a:t>年日本某学者认为）一国文明之进步，</a:t>
            </a:r>
            <a:r>
              <a:rPr lang="zh-CN" altLang="zh-CN" b="1" dirty="0"/>
              <a:t>必基于国民本来之元气和性格</a:t>
            </a:r>
            <a:r>
              <a:rPr lang="zh-CN" altLang="zh-CN" b="1" dirty="0">
                <a:solidFill>
                  <a:schemeClr val="bg2"/>
                </a:solidFill>
              </a:rPr>
              <a:t>，绝不是仅凭一朝一夕的模仿和虚饰就可以得到解决的。然而，我国开国以来只是眩晕于滔滔而来的泰西文明之外观，而不考究泰西文明能有如此今日之所以然。一味心醉于泰西文明之结果，便产生了</a:t>
            </a:r>
            <a:r>
              <a:rPr lang="zh-CN" altLang="zh-CN" b="1" dirty="0"/>
              <a:t>崇拜泰西文明之风潮</a:t>
            </a:r>
            <a:r>
              <a:rPr lang="zh-CN" altLang="zh-CN" b="1" dirty="0">
                <a:solidFill>
                  <a:schemeClr val="bg2"/>
                </a:solidFill>
              </a:rPr>
              <a:t>。此风潮破坏了作为国民独立之根基的国民性格，虚饰了一国之文明。</a:t>
            </a:r>
          </a:p>
          <a:p>
            <a:pPr algn="r"/>
            <a:r>
              <a:rPr lang="zh-CN" altLang="zh-CN" b="1" dirty="0">
                <a:solidFill>
                  <a:schemeClr val="bg2"/>
                </a:solidFill>
              </a:rPr>
              <a:t>——松本三之介《政教社文学集》</a:t>
            </a:r>
            <a:endParaRPr lang="en-US" altLang="zh-CN" b="1" dirty="0">
              <a:solidFill>
                <a:schemeClr val="bg2"/>
              </a:solidFill>
            </a:endParaRPr>
          </a:p>
          <a:p>
            <a:endParaRPr lang="zh-CN" altLang="en-US" b="1" dirty="0">
              <a:solidFill>
                <a:schemeClr val="bg2"/>
              </a:solidFill>
            </a:endParaRPr>
          </a:p>
        </p:txBody>
      </p:sp>
    </p:spTree>
    <p:extLst>
      <p:ext uri="{BB962C8B-B14F-4D97-AF65-F5344CB8AC3E}">
        <p14:creationId xmlns:p14="http://schemas.microsoft.com/office/powerpoint/2010/main" val="35109115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中国人看日本改革</a:t>
            </a:r>
            <a:endParaRPr lang="zh-CN" altLang="en-US" dirty="0"/>
          </a:p>
        </p:txBody>
      </p:sp>
      <p:sp>
        <p:nvSpPr>
          <p:cNvPr id="3" name="内容占位符 2"/>
          <p:cNvSpPr>
            <a:spLocks noGrp="1"/>
          </p:cNvSpPr>
          <p:nvPr>
            <p:ph idx="1"/>
          </p:nvPr>
        </p:nvSpPr>
        <p:spPr/>
        <p:txBody>
          <a:bodyPr/>
          <a:lstStyle/>
          <a:p>
            <a:r>
              <a:rPr lang="zh-CN" altLang="zh-CN" b="1" dirty="0">
                <a:solidFill>
                  <a:schemeClr val="bg2"/>
                </a:solidFill>
              </a:rPr>
              <a:t>（日本）维新以来，崇尚西学，仿效西法，一变其积习，而焕然一新，甚至于改正朔，易服色，几与欧洲诸国无异。盖其意以为非此不足与之抗衡也，然日本自此财用益绌，帑藏益虚，国债积至巨万，外强中槁，难持久远。……</a:t>
            </a:r>
            <a:r>
              <a:rPr lang="zh-CN" altLang="zh-CN" b="1" dirty="0"/>
              <a:t>其实所学西法，亦徒袭皮毛，未得其精，而已嚣然自足矣</a:t>
            </a:r>
            <a:r>
              <a:rPr lang="zh-CN" altLang="zh-CN" b="1" dirty="0">
                <a:solidFill>
                  <a:schemeClr val="bg2"/>
                </a:solidFill>
              </a:rPr>
              <a:t>。</a:t>
            </a:r>
          </a:p>
          <a:p>
            <a:r>
              <a:rPr lang="en-US" altLang="zh-CN" b="1" dirty="0">
                <a:solidFill>
                  <a:schemeClr val="bg2"/>
                </a:solidFill>
              </a:rPr>
              <a:t>——</a:t>
            </a:r>
            <a:r>
              <a:rPr lang="zh-CN" altLang="zh-CN" b="1" dirty="0">
                <a:solidFill>
                  <a:schemeClr val="bg2"/>
                </a:solidFill>
              </a:rPr>
              <a:t>王韬（</a:t>
            </a:r>
            <a:r>
              <a:rPr lang="en-US" altLang="zh-CN" b="1" dirty="0">
                <a:solidFill>
                  <a:schemeClr val="bg2"/>
                </a:solidFill>
              </a:rPr>
              <a:t>1828</a:t>
            </a:r>
            <a:r>
              <a:rPr lang="zh-CN" altLang="zh-CN" b="1" dirty="0">
                <a:solidFill>
                  <a:schemeClr val="bg2"/>
                </a:solidFill>
              </a:rPr>
              <a:t>——</a:t>
            </a:r>
            <a:r>
              <a:rPr lang="en-US" altLang="zh-CN" b="1" dirty="0">
                <a:solidFill>
                  <a:schemeClr val="bg2"/>
                </a:solidFill>
              </a:rPr>
              <a:t>1897</a:t>
            </a:r>
            <a:r>
              <a:rPr lang="zh-CN" altLang="zh-CN" b="1" dirty="0">
                <a:solidFill>
                  <a:schemeClr val="bg2"/>
                </a:solidFill>
              </a:rPr>
              <a:t>）《弢园文录外编》</a:t>
            </a:r>
          </a:p>
          <a:p>
            <a:endParaRPr lang="zh-CN" altLang="en-US" b="1" dirty="0">
              <a:solidFill>
                <a:schemeClr val="bg2"/>
              </a:solidFill>
            </a:endParaRPr>
          </a:p>
        </p:txBody>
      </p:sp>
    </p:spTree>
    <p:extLst>
      <p:ext uri="{BB962C8B-B14F-4D97-AF65-F5344CB8AC3E}">
        <p14:creationId xmlns:p14="http://schemas.microsoft.com/office/powerpoint/2010/main" val="156816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29600" cy="1143000"/>
          </a:xfrm>
        </p:spPr>
        <p:txBody>
          <a:bodyPr/>
          <a:lstStyle/>
          <a:p>
            <a:r>
              <a:rPr lang="zh-CN" altLang="en-US" dirty="0" smtClean="0"/>
              <a:t>独特的工业化之路</a:t>
            </a:r>
            <a:endParaRPr lang="zh-CN" altLang="en-US" dirty="0"/>
          </a:p>
        </p:txBody>
      </p:sp>
      <p:sp>
        <p:nvSpPr>
          <p:cNvPr id="3" name="内容占位符 2"/>
          <p:cNvSpPr>
            <a:spLocks noGrp="1"/>
          </p:cNvSpPr>
          <p:nvPr>
            <p:ph idx="1"/>
          </p:nvPr>
        </p:nvSpPr>
        <p:spPr>
          <a:xfrm>
            <a:off x="457200" y="1340768"/>
            <a:ext cx="8291264" cy="5256584"/>
          </a:xfrm>
        </p:spPr>
        <p:txBody>
          <a:bodyPr>
            <a:normAutofit/>
          </a:bodyPr>
          <a:lstStyle/>
          <a:p>
            <a:r>
              <a:rPr lang="zh-CN" altLang="zh-CN" sz="2800" b="1" dirty="0">
                <a:solidFill>
                  <a:schemeClr val="bg2"/>
                </a:solidFill>
              </a:rPr>
              <a:t>在日本的工业发展中，政府扮演着一个非常积极的</a:t>
            </a:r>
            <a:r>
              <a:rPr lang="zh-CN" altLang="zh-CN" sz="2800" b="1" dirty="0"/>
              <a:t>中心角色</a:t>
            </a:r>
            <a:r>
              <a:rPr lang="zh-CN" altLang="zh-CN" sz="2800" b="1" dirty="0">
                <a:solidFill>
                  <a:schemeClr val="bg2"/>
                </a:solidFill>
              </a:rPr>
              <a:t>。早期很多新工厂都是政府出资兴建的，在经过初期的建设投资和实现生产之后，工厂就转到了私人手中。后来大量的私人工业在日本出现时，</a:t>
            </a:r>
            <a:r>
              <a:rPr lang="zh-CN" altLang="zh-CN" sz="2800" b="1" dirty="0"/>
              <a:t>政府的意愿和政策仍起到很大的作用</a:t>
            </a:r>
            <a:r>
              <a:rPr lang="zh-CN" altLang="zh-CN" sz="2800" b="1" dirty="0">
                <a:solidFill>
                  <a:schemeClr val="bg2"/>
                </a:solidFill>
              </a:rPr>
              <a:t>。纯粹追求利润从来不是日本企业的目的。日本公司常常争取荣耀和威信，工厂管理者认为</a:t>
            </a:r>
            <a:r>
              <a:rPr lang="zh-CN" altLang="zh-CN" sz="2800" b="1" dirty="0"/>
              <a:t>有责任为国家服务、服从上级并增益和保护下级</a:t>
            </a:r>
            <a:r>
              <a:rPr lang="zh-CN" altLang="zh-CN" sz="2800" b="1" dirty="0">
                <a:solidFill>
                  <a:schemeClr val="bg2"/>
                </a:solidFill>
              </a:rPr>
              <a:t>。这种态度直接来源于统治日本很多世纪的</a:t>
            </a:r>
            <a:r>
              <a:rPr lang="zh-CN" altLang="zh-CN" sz="2800" b="1" dirty="0"/>
              <a:t>武士道精神。</a:t>
            </a:r>
          </a:p>
          <a:p>
            <a:pPr algn="r"/>
            <a:r>
              <a:rPr lang="en-US" altLang="zh-CN" sz="2800" b="1" dirty="0">
                <a:solidFill>
                  <a:schemeClr val="bg2"/>
                </a:solidFill>
              </a:rPr>
              <a:t> </a:t>
            </a:r>
            <a:r>
              <a:rPr lang="zh-CN" altLang="zh-CN" sz="2800" b="1" dirty="0">
                <a:solidFill>
                  <a:schemeClr val="bg2"/>
                </a:solidFill>
              </a:rPr>
              <a:t>——美</a:t>
            </a:r>
            <a:r>
              <a:rPr lang="en-US" altLang="zh-CN" sz="2800" b="1" dirty="0">
                <a:solidFill>
                  <a:schemeClr val="bg2"/>
                </a:solidFill>
              </a:rPr>
              <a:t>  </a:t>
            </a:r>
            <a:r>
              <a:rPr lang="zh-CN" altLang="zh-CN" sz="2800" b="1" dirty="0">
                <a:solidFill>
                  <a:schemeClr val="bg2"/>
                </a:solidFill>
              </a:rPr>
              <a:t>威廉•麦克尼尔</a:t>
            </a:r>
            <a:r>
              <a:rPr lang="zh-CN" altLang="zh-CN" sz="2800" b="1" dirty="0" smtClean="0">
                <a:solidFill>
                  <a:schemeClr val="bg2"/>
                </a:solidFill>
              </a:rPr>
              <a:t>《世界史</a:t>
            </a:r>
            <a:r>
              <a:rPr lang="en-US" altLang="zh-CN" sz="2800" b="1" dirty="0" smtClean="0">
                <a:solidFill>
                  <a:schemeClr val="bg2"/>
                </a:solidFill>
              </a:rPr>
              <a:t>》</a:t>
            </a:r>
            <a:endParaRPr lang="zh-CN" altLang="en-US" sz="2800" b="1" dirty="0">
              <a:solidFill>
                <a:schemeClr val="bg2"/>
              </a:solidFill>
            </a:endParaRPr>
          </a:p>
        </p:txBody>
      </p:sp>
    </p:spTree>
    <p:extLst>
      <p:ext uri="{BB962C8B-B14F-4D97-AF65-F5344CB8AC3E}">
        <p14:creationId xmlns:p14="http://schemas.microsoft.com/office/powerpoint/2010/main" val="182614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pPr lvl="0"/>
            <a:r>
              <a:rPr lang="zh-CN" altLang="zh-CN" dirty="0" smtClean="0"/>
              <a:t>历史上重大改革的规律性总结</a:t>
            </a:r>
            <a:endParaRPr lang="zh-CN" altLang="en-US" dirty="0"/>
          </a:p>
        </p:txBody>
      </p:sp>
      <p:sp>
        <p:nvSpPr>
          <p:cNvPr id="4" name="内容占位符 3"/>
          <p:cNvSpPr>
            <a:spLocks noGrp="1"/>
          </p:cNvSpPr>
          <p:nvPr>
            <p:ph idx="1"/>
          </p:nvPr>
        </p:nvSpPr>
        <p:spPr/>
        <p:txBody>
          <a:bodyPr/>
          <a:lstStyle/>
          <a:p>
            <a:pPr lvl="0"/>
            <a:r>
              <a:rPr lang="zh-CN" altLang="zh-CN" b="1" dirty="0" smtClean="0">
                <a:solidFill>
                  <a:schemeClr val="bg2"/>
                </a:solidFill>
              </a:rPr>
              <a:t>改革</a:t>
            </a:r>
            <a:r>
              <a:rPr lang="zh-CN" altLang="zh-CN" b="1" dirty="0">
                <a:solidFill>
                  <a:schemeClr val="bg2"/>
                </a:solidFill>
              </a:rPr>
              <a:t>指对旧有的生产关系、上层建筑作局部或根本性的调整变动。改革是社会发展的强大动力。因此，也可以说人类的文明史也是一部改革史。</a:t>
            </a:r>
          </a:p>
          <a:p>
            <a:endParaRPr lang="zh-CN" altLang="en-US" b="1" dirty="0">
              <a:solidFill>
                <a:schemeClr val="bg2"/>
              </a:solidFill>
            </a:endParaRPr>
          </a:p>
        </p:txBody>
      </p:sp>
    </p:spTree>
    <p:extLst>
      <p:ext uri="{BB962C8B-B14F-4D97-AF65-F5344CB8AC3E}">
        <p14:creationId xmlns:p14="http://schemas.microsoft.com/office/powerpoint/2010/main" val="61620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四民平等</a:t>
            </a:r>
            <a:endParaRPr lang="zh-CN" altLang="en-US" dirty="0"/>
          </a:p>
        </p:txBody>
      </p:sp>
      <p:sp>
        <p:nvSpPr>
          <p:cNvPr id="3" name="内容占位符 2"/>
          <p:cNvSpPr>
            <a:spLocks noGrp="1"/>
          </p:cNvSpPr>
          <p:nvPr>
            <p:ph idx="1"/>
          </p:nvPr>
        </p:nvSpPr>
        <p:spPr/>
        <p:txBody>
          <a:bodyPr/>
          <a:lstStyle/>
          <a:p>
            <a:r>
              <a:rPr lang="zh-CN" altLang="en-US" b="1" dirty="0">
                <a:solidFill>
                  <a:schemeClr val="bg2"/>
                </a:solidFill>
              </a:rPr>
              <a:t>美国学者赖肖尔所说：明治维新把日本从一个以世袭为主决定地位的社会变成了一个</a:t>
            </a:r>
            <a:r>
              <a:rPr lang="zh-CN" altLang="en-US" b="1" dirty="0"/>
              <a:t>以受教育程度和个人成就</a:t>
            </a:r>
            <a:r>
              <a:rPr lang="zh-CN" altLang="en-US" b="1" dirty="0">
                <a:solidFill>
                  <a:schemeClr val="bg2"/>
                </a:solidFill>
              </a:rPr>
              <a:t>为主决定地位的社会。应当说，这是明治维新给日本社会带来的</a:t>
            </a:r>
            <a:r>
              <a:rPr lang="zh-CN" altLang="en-US" b="1" dirty="0"/>
              <a:t>最深刻、最实质的变化</a:t>
            </a:r>
            <a:r>
              <a:rPr lang="zh-CN" altLang="en-US" b="1" dirty="0">
                <a:solidFill>
                  <a:schemeClr val="bg2"/>
                </a:solidFill>
              </a:rPr>
              <a:t>，须知社会基本价值的变化是社会最深刻的变化，它是社会行为的“</a:t>
            </a:r>
            <a:r>
              <a:rPr lang="zh-CN" altLang="en-US" b="1" dirty="0"/>
              <a:t>指挥棒</a:t>
            </a:r>
            <a:r>
              <a:rPr lang="zh-CN" altLang="en-US" b="1" dirty="0">
                <a:solidFill>
                  <a:schemeClr val="bg2"/>
                </a:solidFill>
              </a:rPr>
              <a:t>”，它从根本上决定着一个社会的未来。</a:t>
            </a:r>
          </a:p>
        </p:txBody>
      </p:sp>
    </p:spTree>
    <p:extLst>
      <p:ext uri="{BB962C8B-B14F-4D97-AF65-F5344CB8AC3E}">
        <p14:creationId xmlns:p14="http://schemas.microsoft.com/office/powerpoint/2010/main" val="197546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民权论与国权</a:t>
            </a:r>
            <a:r>
              <a:rPr lang="zh-CN" altLang="en-US" dirty="0" smtClean="0"/>
              <a:t>论</a:t>
            </a:r>
            <a:r>
              <a:rPr lang="zh-CN" altLang="en-US" dirty="0"/>
              <a:t>之争</a:t>
            </a:r>
          </a:p>
        </p:txBody>
      </p:sp>
      <p:sp>
        <p:nvSpPr>
          <p:cNvPr id="3" name="内容占位符 2"/>
          <p:cNvSpPr>
            <a:spLocks noGrp="1"/>
          </p:cNvSpPr>
          <p:nvPr>
            <p:ph idx="1"/>
          </p:nvPr>
        </p:nvSpPr>
        <p:spPr>
          <a:xfrm>
            <a:off x="457200" y="1412776"/>
            <a:ext cx="8363272" cy="5328592"/>
          </a:xfrm>
        </p:spPr>
        <p:txBody>
          <a:bodyPr>
            <a:normAutofit fontScale="92500"/>
          </a:bodyPr>
          <a:lstStyle/>
          <a:p>
            <a:r>
              <a:rPr lang="zh-CN" altLang="en-US" b="1" dirty="0">
                <a:solidFill>
                  <a:schemeClr val="bg2"/>
                </a:solidFill>
              </a:rPr>
              <a:t>随着日本的开放，</a:t>
            </a:r>
            <a:r>
              <a:rPr lang="zh-CN" altLang="en-US" b="1" dirty="0"/>
              <a:t>欧美近代思想</a:t>
            </a:r>
            <a:r>
              <a:rPr lang="zh-CN" altLang="en-US" b="1" dirty="0">
                <a:solidFill>
                  <a:schemeClr val="bg2"/>
                </a:solidFill>
              </a:rPr>
              <a:t>大量被介绍</a:t>
            </a:r>
            <a:r>
              <a:rPr lang="zh-CN" altLang="en-US" b="1" dirty="0" smtClean="0">
                <a:solidFill>
                  <a:schemeClr val="bg2"/>
                </a:solidFill>
              </a:rPr>
              <a:t>进来，</a:t>
            </a:r>
            <a:r>
              <a:rPr lang="zh-CN" altLang="en-US" b="1" dirty="0">
                <a:solidFill>
                  <a:schemeClr val="bg2"/>
                </a:solidFill>
              </a:rPr>
              <a:t>日本民间要求政治权利的思潮和行动日益高涨，逐步形成了一种</a:t>
            </a:r>
            <a:r>
              <a:rPr lang="zh-CN" altLang="en-US" b="1" dirty="0"/>
              <a:t>呼吁民权，要求进一步政治改革</a:t>
            </a:r>
            <a:r>
              <a:rPr lang="zh-CN" altLang="en-US" b="1" dirty="0">
                <a:solidFill>
                  <a:schemeClr val="bg2"/>
                </a:solidFill>
              </a:rPr>
              <a:t>，主张“民权论”的自由民权运动。民权论的核心主张是实行</a:t>
            </a:r>
            <a:r>
              <a:rPr lang="zh-CN" altLang="en-US" b="1" dirty="0"/>
              <a:t>普选和建立民选议会</a:t>
            </a:r>
            <a:r>
              <a:rPr lang="zh-CN" altLang="en-US" b="1" dirty="0">
                <a:solidFill>
                  <a:schemeClr val="bg2"/>
                </a:solidFill>
              </a:rPr>
              <a:t>。 </a:t>
            </a:r>
            <a:endParaRPr lang="en-US" altLang="zh-CN" b="1" dirty="0" smtClean="0">
              <a:solidFill>
                <a:schemeClr val="bg2"/>
              </a:solidFill>
            </a:endParaRPr>
          </a:p>
          <a:p>
            <a:r>
              <a:rPr lang="en-US" altLang="zh-CN" b="1" dirty="0" smtClean="0">
                <a:solidFill>
                  <a:schemeClr val="bg2"/>
                </a:solidFill>
              </a:rPr>
              <a:t>1874</a:t>
            </a:r>
            <a:r>
              <a:rPr lang="zh-CN" altLang="en-US" b="1" dirty="0">
                <a:solidFill>
                  <a:schemeClr val="bg2"/>
                </a:solidFill>
              </a:rPr>
              <a:t>年开始自由民权运动逐步兴起，主张自由民权的政党、政治团体不断出现，并逐步向日本全国蔓延。一时间，日本政治生活中出现了一个相当自由活跃的时期，出现了自由党和立宪改进党两大自由派政党，短期内全国出现了数十个政党。</a:t>
            </a:r>
          </a:p>
        </p:txBody>
      </p:sp>
    </p:spTree>
    <p:extLst>
      <p:ext uri="{BB962C8B-B14F-4D97-AF65-F5344CB8AC3E}">
        <p14:creationId xmlns:p14="http://schemas.microsoft.com/office/powerpoint/2010/main" val="115121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zh-CN" altLang="en-US" b="1" dirty="0">
                <a:solidFill>
                  <a:schemeClr val="bg2"/>
                </a:solidFill>
              </a:rPr>
              <a:t>国权论</a:t>
            </a:r>
            <a:endParaRPr lang="zh-CN" altLang="en-US" dirty="0"/>
          </a:p>
        </p:txBody>
      </p:sp>
      <p:sp>
        <p:nvSpPr>
          <p:cNvPr id="3" name="内容占位符 2"/>
          <p:cNvSpPr>
            <a:spLocks noGrp="1"/>
          </p:cNvSpPr>
          <p:nvPr>
            <p:ph idx="1"/>
          </p:nvPr>
        </p:nvSpPr>
        <p:spPr>
          <a:xfrm>
            <a:off x="395536" y="1340768"/>
            <a:ext cx="8352928" cy="5184576"/>
          </a:xfrm>
        </p:spPr>
        <p:txBody>
          <a:bodyPr>
            <a:normAutofit/>
          </a:bodyPr>
          <a:lstStyle/>
          <a:p>
            <a:r>
              <a:rPr lang="zh-CN" altLang="en-US" sz="2800" b="1" dirty="0">
                <a:solidFill>
                  <a:schemeClr val="bg2"/>
                </a:solidFill>
              </a:rPr>
              <a:t>国权论，是明治时代的主流，其主要代表人物前有大久保利通，后有伊藤博文。国权论者主张</a:t>
            </a:r>
            <a:r>
              <a:rPr lang="zh-CN" altLang="en-US" sz="2800" b="1" dirty="0"/>
              <a:t>集中国家权力</a:t>
            </a:r>
            <a:r>
              <a:rPr lang="zh-CN" altLang="en-US" sz="2800" b="1" dirty="0">
                <a:solidFill>
                  <a:schemeClr val="bg2"/>
                </a:solidFill>
              </a:rPr>
              <a:t>，主张</a:t>
            </a:r>
            <a:r>
              <a:rPr lang="zh-CN" altLang="en-US" sz="2800" b="1" dirty="0"/>
              <a:t>循序渐进地发展议会制度，尤其不赞成效法英国体制</a:t>
            </a:r>
            <a:r>
              <a:rPr lang="zh-CN" altLang="en-US" sz="2800" b="1" dirty="0" smtClean="0">
                <a:solidFill>
                  <a:schemeClr val="bg2"/>
                </a:solidFill>
              </a:rPr>
              <a:t>。</a:t>
            </a:r>
            <a:endParaRPr lang="en-US" altLang="zh-CN" sz="2800" b="1" dirty="0">
              <a:solidFill>
                <a:schemeClr val="bg2"/>
              </a:solidFill>
            </a:endParaRPr>
          </a:p>
          <a:p>
            <a:r>
              <a:rPr lang="en-US" altLang="zh-CN" sz="2800" b="1" dirty="0">
                <a:solidFill>
                  <a:schemeClr val="bg2"/>
                </a:solidFill>
              </a:rPr>
              <a:t>1882</a:t>
            </a:r>
            <a:r>
              <a:rPr lang="zh-CN" altLang="en-US" sz="2800" b="1" dirty="0">
                <a:solidFill>
                  <a:schemeClr val="bg2"/>
                </a:solidFill>
              </a:rPr>
              <a:t>年，伊藤博文授命率团访问欧洲考察宪政，为期一年多。</a:t>
            </a:r>
            <a:r>
              <a:rPr lang="en-US" altLang="zh-CN" sz="2800" b="1" dirty="0">
                <a:solidFill>
                  <a:schemeClr val="bg2"/>
                </a:solidFill>
              </a:rPr>
              <a:t>1886</a:t>
            </a:r>
            <a:r>
              <a:rPr lang="zh-CN" altLang="en-US" sz="2800" b="1" dirty="0">
                <a:solidFill>
                  <a:schemeClr val="bg2"/>
                </a:solidFill>
              </a:rPr>
              <a:t>年，伊藤博文正式授命起草明治宪法；</a:t>
            </a:r>
            <a:r>
              <a:rPr lang="en-US" altLang="zh-CN" sz="2800" b="1" dirty="0">
                <a:solidFill>
                  <a:schemeClr val="bg2"/>
                </a:solidFill>
              </a:rPr>
              <a:t>1888</a:t>
            </a:r>
            <a:r>
              <a:rPr lang="zh-CN" altLang="en-US" sz="2800" b="1" dirty="0">
                <a:solidFill>
                  <a:schemeClr val="bg2"/>
                </a:solidFill>
              </a:rPr>
              <a:t>年，设枢密院秘密审议宪法；</a:t>
            </a:r>
            <a:r>
              <a:rPr lang="en-US" altLang="zh-CN" sz="2800" b="1" dirty="0">
                <a:solidFill>
                  <a:schemeClr val="bg2"/>
                </a:solidFill>
              </a:rPr>
              <a:t>1889</a:t>
            </a:r>
            <a:r>
              <a:rPr lang="zh-CN" altLang="en-US" sz="2800" b="1" dirty="0">
                <a:solidFill>
                  <a:schemeClr val="bg2"/>
                </a:solidFill>
              </a:rPr>
              <a:t>年</a:t>
            </a:r>
            <a:r>
              <a:rPr lang="en-US" altLang="zh-CN" sz="2800" b="1" dirty="0">
                <a:solidFill>
                  <a:schemeClr val="bg2"/>
                </a:solidFill>
              </a:rPr>
              <a:t>(</a:t>
            </a:r>
            <a:r>
              <a:rPr lang="zh-CN" altLang="en-US" sz="2800" b="1" dirty="0">
                <a:solidFill>
                  <a:schemeClr val="bg2"/>
                </a:solidFill>
              </a:rPr>
              <a:t>明治二十二年</a:t>
            </a:r>
            <a:r>
              <a:rPr lang="en-US" altLang="zh-CN" sz="2800" b="1" dirty="0">
                <a:solidFill>
                  <a:schemeClr val="bg2"/>
                </a:solidFill>
              </a:rPr>
              <a:t>)</a:t>
            </a:r>
            <a:r>
              <a:rPr lang="zh-CN" altLang="en-US" sz="2800" b="1" dirty="0">
                <a:solidFill>
                  <a:schemeClr val="bg2"/>
                </a:solidFill>
              </a:rPr>
              <a:t>正式颁布施行</a:t>
            </a:r>
            <a:r>
              <a:rPr lang="en-US" altLang="zh-CN" sz="2800" b="1" dirty="0"/>
              <a:t>《</a:t>
            </a:r>
            <a:r>
              <a:rPr lang="zh-CN" altLang="en-US" sz="2800" b="1" dirty="0"/>
              <a:t>大日本帝国宪法</a:t>
            </a:r>
            <a:r>
              <a:rPr lang="en-US" altLang="zh-CN" sz="2800" b="1" dirty="0"/>
              <a:t>》</a:t>
            </a:r>
            <a:r>
              <a:rPr lang="zh-CN" altLang="en-US" sz="2800" b="1" dirty="0">
                <a:solidFill>
                  <a:schemeClr val="bg2"/>
                </a:solidFill>
              </a:rPr>
              <a:t>。至此，为期</a:t>
            </a:r>
            <a:r>
              <a:rPr lang="en-US" altLang="zh-CN" sz="2800" b="1" dirty="0">
                <a:solidFill>
                  <a:schemeClr val="bg2"/>
                </a:solidFill>
              </a:rPr>
              <a:t>30</a:t>
            </a:r>
            <a:r>
              <a:rPr lang="zh-CN" altLang="en-US" sz="2800" b="1" dirty="0">
                <a:solidFill>
                  <a:schemeClr val="bg2"/>
                </a:solidFill>
              </a:rPr>
              <a:t>年的明治维新以初步实现日本的工业化和建立君主立宪制而告成功。</a:t>
            </a:r>
            <a:endParaRPr lang="en-US" altLang="zh-CN" sz="2800" b="1" dirty="0" smtClean="0">
              <a:solidFill>
                <a:schemeClr val="bg2"/>
              </a:solidFill>
            </a:endParaRPr>
          </a:p>
          <a:p>
            <a:endParaRPr lang="zh-CN" altLang="en-US" sz="2800" b="1" dirty="0">
              <a:solidFill>
                <a:schemeClr val="bg2"/>
              </a:solidFill>
            </a:endParaRPr>
          </a:p>
        </p:txBody>
      </p:sp>
    </p:spTree>
    <p:extLst>
      <p:ext uri="{BB962C8B-B14F-4D97-AF65-F5344CB8AC3E}">
        <p14:creationId xmlns:p14="http://schemas.microsoft.com/office/powerpoint/2010/main" val="412991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早稻田大学与民权运动</a:t>
            </a:r>
            <a:endParaRPr lang="zh-CN" altLang="en-US" dirty="0"/>
          </a:p>
        </p:txBody>
      </p:sp>
      <p:sp>
        <p:nvSpPr>
          <p:cNvPr id="3" name="内容占位符 2"/>
          <p:cNvSpPr>
            <a:spLocks noGrp="1"/>
          </p:cNvSpPr>
          <p:nvPr>
            <p:ph idx="1"/>
          </p:nvPr>
        </p:nvSpPr>
        <p:spPr>
          <a:xfrm>
            <a:off x="457200" y="1600200"/>
            <a:ext cx="8291264" cy="4997152"/>
          </a:xfrm>
        </p:spPr>
        <p:txBody>
          <a:bodyPr>
            <a:normAutofit fontScale="92500" lnSpcReduction="20000"/>
          </a:bodyPr>
          <a:lstStyle/>
          <a:p>
            <a:r>
              <a:rPr lang="zh-CN" altLang="en-US" b="1" dirty="0">
                <a:solidFill>
                  <a:schemeClr val="bg2"/>
                </a:solidFill>
              </a:rPr>
              <a:t>创始人</a:t>
            </a:r>
            <a:r>
              <a:rPr lang="zh-CN" altLang="en-US" b="1" dirty="0"/>
              <a:t>大隈重信</a:t>
            </a:r>
            <a:r>
              <a:rPr lang="zh-CN" altLang="en-US" b="1" dirty="0">
                <a:solidFill>
                  <a:schemeClr val="bg2"/>
                </a:solidFill>
              </a:rPr>
              <a:t>以</a:t>
            </a:r>
            <a:r>
              <a:rPr lang="en-US" altLang="zh-CN" b="1" dirty="0">
                <a:solidFill>
                  <a:schemeClr val="bg2"/>
                </a:solidFill>
              </a:rPr>
              <a:t>"</a:t>
            </a:r>
            <a:r>
              <a:rPr lang="zh-CN" altLang="en-US" b="1" dirty="0">
                <a:solidFill>
                  <a:schemeClr val="bg2"/>
                </a:solidFill>
              </a:rPr>
              <a:t>学问的独立</a:t>
            </a:r>
            <a:r>
              <a:rPr lang="en-US" altLang="zh-CN" b="1" dirty="0">
                <a:solidFill>
                  <a:schemeClr val="bg2"/>
                </a:solidFill>
              </a:rPr>
              <a:t>"</a:t>
            </a:r>
            <a:r>
              <a:rPr lang="zh-CN" altLang="en-US" b="1" dirty="0">
                <a:solidFill>
                  <a:schemeClr val="bg2"/>
                </a:solidFill>
              </a:rPr>
              <a:t>、</a:t>
            </a:r>
            <a:r>
              <a:rPr lang="en-US" altLang="zh-CN" b="1" dirty="0">
                <a:solidFill>
                  <a:schemeClr val="bg2"/>
                </a:solidFill>
              </a:rPr>
              <a:t>"</a:t>
            </a:r>
            <a:r>
              <a:rPr lang="zh-CN" altLang="en-US" b="1" dirty="0">
                <a:solidFill>
                  <a:schemeClr val="bg2"/>
                </a:solidFill>
              </a:rPr>
              <a:t>知识的实际应用</a:t>
            </a:r>
            <a:r>
              <a:rPr lang="en-US" altLang="zh-CN" b="1" dirty="0">
                <a:solidFill>
                  <a:schemeClr val="bg2"/>
                </a:solidFill>
              </a:rPr>
              <a:t>"</a:t>
            </a:r>
            <a:r>
              <a:rPr lang="zh-CN" altLang="en-US" b="1" dirty="0">
                <a:solidFill>
                  <a:schemeClr val="bg2"/>
                </a:solidFill>
              </a:rPr>
              <a:t>以及</a:t>
            </a:r>
            <a:r>
              <a:rPr lang="en-US" altLang="zh-CN" b="1" dirty="0">
                <a:solidFill>
                  <a:schemeClr val="bg2"/>
                </a:solidFill>
              </a:rPr>
              <a:t>"</a:t>
            </a:r>
            <a:r>
              <a:rPr lang="zh-CN" altLang="en-US" b="1" dirty="0">
                <a:solidFill>
                  <a:schemeClr val="bg2"/>
                </a:solidFill>
              </a:rPr>
              <a:t>造就模范国民</a:t>
            </a:r>
            <a:r>
              <a:rPr lang="en-US" altLang="zh-CN" b="1" dirty="0">
                <a:solidFill>
                  <a:schemeClr val="bg2"/>
                </a:solidFill>
              </a:rPr>
              <a:t>"</a:t>
            </a:r>
            <a:r>
              <a:rPr lang="zh-CN" altLang="en-US" b="1" dirty="0">
                <a:solidFill>
                  <a:schemeClr val="bg2"/>
                </a:solidFill>
              </a:rPr>
              <a:t>为办校方针，主张自由探讨学术，提倡独创的钻研精神，培养具有实际应用知识并在国际事务中具有广泛活动能力的人才</a:t>
            </a:r>
            <a:r>
              <a:rPr lang="zh-CN" altLang="en-US" b="1" dirty="0" smtClean="0">
                <a:solidFill>
                  <a:schemeClr val="bg2"/>
                </a:solidFill>
              </a:rPr>
              <a:t>。</a:t>
            </a:r>
            <a:endParaRPr lang="en-US" altLang="zh-CN" b="1" dirty="0" smtClean="0">
              <a:solidFill>
                <a:schemeClr val="bg2"/>
              </a:solidFill>
            </a:endParaRPr>
          </a:p>
          <a:p>
            <a:endParaRPr lang="en-US" altLang="zh-CN" b="1" dirty="0">
              <a:solidFill>
                <a:schemeClr val="bg2"/>
              </a:solidFill>
            </a:endParaRPr>
          </a:p>
          <a:p>
            <a:r>
              <a:rPr lang="zh-CN" altLang="en-US" b="1" dirty="0" smtClean="0"/>
              <a:t>李大钊</a:t>
            </a:r>
            <a:r>
              <a:rPr lang="en-US" altLang="zh-CN" b="1" dirty="0" smtClean="0"/>
              <a:t>1913</a:t>
            </a:r>
            <a:r>
              <a:rPr lang="zh-CN" altLang="en-US" b="1" dirty="0" smtClean="0"/>
              <a:t>年入</a:t>
            </a:r>
            <a:r>
              <a:rPr lang="zh-CN" altLang="en-US" b="1" dirty="0"/>
              <a:t>早稻田大学政治科后，开始接触社会主义思想。</a:t>
            </a:r>
            <a:r>
              <a:rPr lang="en-US" altLang="zh-CN" b="1" dirty="0"/>
              <a:t>1914</a:t>
            </a:r>
            <a:r>
              <a:rPr lang="zh-CN" altLang="en-US" b="1" dirty="0"/>
              <a:t>年组织神州学会，进行反袁活动。次年为反对日本灭亡中国的“二十一条”，以留日学生总会名义发出</a:t>
            </a:r>
            <a:r>
              <a:rPr lang="en-US" altLang="zh-CN" b="1" dirty="0"/>
              <a:t>《</a:t>
            </a:r>
            <a:r>
              <a:rPr lang="zh-CN" altLang="en-US" b="1" dirty="0"/>
              <a:t>警告全国父老</a:t>
            </a:r>
            <a:r>
              <a:rPr lang="en-US" altLang="zh-CN" b="1" dirty="0"/>
              <a:t>》</a:t>
            </a:r>
            <a:r>
              <a:rPr lang="zh-CN" altLang="en-US" b="1" dirty="0"/>
              <a:t>通电，号召国人以“破釜沉舟之决心”誓死反抗</a:t>
            </a:r>
            <a:r>
              <a:rPr lang="zh-CN" altLang="en-US" dirty="0"/>
              <a:t>。</a:t>
            </a:r>
            <a:endParaRPr lang="zh-CN" altLang="en-US" b="1" dirty="0">
              <a:solidFill>
                <a:schemeClr val="bg2"/>
              </a:solidFill>
            </a:endParaRPr>
          </a:p>
        </p:txBody>
      </p:sp>
    </p:spTree>
    <p:extLst>
      <p:ext uri="{BB962C8B-B14F-4D97-AF65-F5344CB8AC3E}">
        <p14:creationId xmlns:p14="http://schemas.microsoft.com/office/powerpoint/2010/main" val="290272404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988840"/>
            <a:ext cx="8229600" cy="1143000"/>
          </a:xfrm>
        </p:spPr>
        <p:txBody>
          <a:bodyPr/>
          <a:lstStyle/>
          <a:p>
            <a:r>
              <a:rPr lang="zh-CN" altLang="en-US" dirty="0" smtClean="0"/>
              <a:t>戊戌变法</a:t>
            </a:r>
            <a:endParaRPr lang="zh-CN" altLang="en-US" dirty="0"/>
          </a:p>
        </p:txBody>
      </p:sp>
    </p:spTree>
    <p:extLst>
      <p:ext uri="{BB962C8B-B14F-4D97-AF65-F5344CB8AC3E}">
        <p14:creationId xmlns:p14="http://schemas.microsoft.com/office/powerpoint/2010/main" val="19075783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143000"/>
          </a:xfrm>
        </p:spPr>
        <p:txBody>
          <a:bodyPr/>
          <a:lstStyle/>
          <a:p>
            <a:r>
              <a:rPr lang="zh-CN" altLang="en-US" dirty="0" smtClean="0"/>
              <a:t>光绪帝的进取与退让</a:t>
            </a:r>
            <a:endParaRPr lang="zh-CN" altLang="en-US" dirty="0"/>
          </a:p>
        </p:txBody>
      </p:sp>
      <p:sp>
        <p:nvSpPr>
          <p:cNvPr id="3" name="内容占位符 2"/>
          <p:cNvSpPr>
            <a:spLocks noGrp="1"/>
          </p:cNvSpPr>
          <p:nvPr>
            <p:ph idx="1"/>
          </p:nvPr>
        </p:nvSpPr>
        <p:spPr>
          <a:xfrm>
            <a:off x="323528" y="1196752"/>
            <a:ext cx="8363272" cy="5517232"/>
          </a:xfrm>
        </p:spPr>
        <p:txBody>
          <a:bodyPr>
            <a:normAutofit/>
          </a:bodyPr>
          <a:lstStyle/>
          <a:p>
            <a:r>
              <a:rPr lang="zh-CN" altLang="zh-CN" sz="2400" b="1" dirty="0" smtClean="0">
                <a:solidFill>
                  <a:schemeClr val="bg2"/>
                </a:solidFill>
              </a:rPr>
              <a:t>甲午</a:t>
            </a:r>
            <a:r>
              <a:rPr lang="zh-CN" altLang="zh-CN" sz="2400" b="1" dirty="0">
                <a:solidFill>
                  <a:schemeClr val="bg2"/>
                </a:solidFill>
              </a:rPr>
              <a:t>战败后光绪帝痛感危亡在即，锐意变法，他曾对庆亲王奕劻说：“</a:t>
            </a:r>
            <a:r>
              <a:rPr lang="zh-CN" altLang="zh-CN" sz="2400" b="1" dirty="0"/>
              <a:t>太后若仍不给我事权，我远退让此位，不甘做亡国之君</a:t>
            </a:r>
            <a:r>
              <a:rPr lang="zh-CN" altLang="zh-CN" sz="2400" b="1" dirty="0">
                <a:solidFill>
                  <a:schemeClr val="bg2"/>
                </a:solidFill>
              </a:rPr>
              <a:t>。”</a:t>
            </a:r>
            <a:r>
              <a:rPr lang="en-US" altLang="zh-CN" sz="2400" b="1" dirty="0">
                <a:solidFill>
                  <a:schemeClr val="bg2"/>
                </a:solidFill>
              </a:rPr>
              <a:t>1895</a:t>
            </a:r>
            <a:r>
              <a:rPr lang="zh-CN" altLang="zh-CN" sz="2400" b="1" dirty="0">
                <a:solidFill>
                  <a:schemeClr val="bg2"/>
                </a:solidFill>
              </a:rPr>
              <a:t>年</a:t>
            </a:r>
            <a:r>
              <a:rPr lang="en-US" altLang="zh-CN" sz="2400" b="1" dirty="0">
                <a:solidFill>
                  <a:schemeClr val="bg2"/>
                </a:solidFill>
              </a:rPr>
              <a:t>6</a:t>
            </a:r>
            <a:r>
              <a:rPr lang="zh-CN" altLang="zh-CN" sz="2400" b="1" dirty="0">
                <a:solidFill>
                  <a:schemeClr val="bg2"/>
                </a:solidFill>
              </a:rPr>
              <a:t>月，光绪帝读康有为的上书深受启发，遂于</a:t>
            </a:r>
            <a:r>
              <a:rPr lang="en-US" altLang="zh-CN" sz="2400" b="1" dirty="0">
                <a:solidFill>
                  <a:schemeClr val="bg2"/>
                </a:solidFill>
              </a:rPr>
              <a:t>1895</a:t>
            </a:r>
            <a:r>
              <a:rPr lang="zh-CN" altLang="zh-CN" sz="2400" b="1" dirty="0">
                <a:solidFill>
                  <a:schemeClr val="bg2"/>
                </a:solidFill>
              </a:rPr>
              <a:t>年至</a:t>
            </a:r>
            <a:r>
              <a:rPr lang="en-US" altLang="zh-CN" sz="2400" b="1" dirty="0">
                <a:solidFill>
                  <a:schemeClr val="bg2"/>
                </a:solidFill>
              </a:rPr>
              <a:t>1897</a:t>
            </a:r>
            <a:r>
              <a:rPr lang="zh-CN" altLang="zh-CN" sz="2400" b="1" dirty="0">
                <a:solidFill>
                  <a:schemeClr val="bg2"/>
                </a:solidFill>
              </a:rPr>
              <a:t>年间屡颁改革性质的法令，</a:t>
            </a:r>
            <a:r>
              <a:rPr lang="en-US" altLang="zh-CN" sz="2400" b="1" dirty="0"/>
              <a:t>1898</a:t>
            </a:r>
            <a:r>
              <a:rPr lang="zh-CN" altLang="zh-CN" sz="2400" b="1" dirty="0"/>
              <a:t>年</a:t>
            </a:r>
            <a:r>
              <a:rPr lang="en-US" altLang="zh-CN" sz="2400" b="1" dirty="0"/>
              <a:t>6</a:t>
            </a:r>
            <a:r>
              <a:rPr lang="zh-CN" altLang="zh-CN" sz="2400" b="1" dirty="0"/>
              <a:t>月</a:t>
            </a:r>
            <a:r>
              <a:rPr lang="en-US" altLang="zh-CN" sz="2400" b="1" dirty="0"/>
              <a:t>11</a:t>
            </a:r>
            <a:r>
              <a:rPr lang="zh-CN" altLang="zh-CN" sz="2400" b="1" dirty="0"/>
              <a:t>日，</a:t>
            </a:r>
            <a:r>
              <a:rPr lang="zh-CN" altLang="zh-CN" sz="2400" b="1" dirty="0">
                <a:solidFill>
                  <a:schemeClr val="bg2"/>
                </a:solidFill>
              </a:rPr>
              <a:t>慈禧太后面告光绪帝：“前日御史杨深秀、学士徐致靖言国是未定，良是。今宜专讲西学，明白宣示。</a:t>
            </a:r>
            <a:r>
              <a:rPr lang="en-US" altLang="zh-CN" sz="2400" b="1" dirty="0">
                <a:solidFill>
                  <a:schemeClr val="bg2"/>
                </a:solidFill>
              </a:rPr>
              <a:t>”</a:t>
            </a:r>
            <a:r>
              <a:rPr lang="zh-CN" altLang="zh-CN" sz="2400" b="1" dirty="0">
                <a:solidFill>
                  <a:schemeClr val="bg2"/>
                </a:solidFill>
              </a:rPr>
              <a:t>于是，光绪颁布了变法诏书。</a:t>
            </a:r>
            <a:r>
              <a:rPr lang="en-US" altLang="zh-CN" sz="2400" b="1" dirty="0">
                <a:solidFill>
                  <a:schemeClr val="bg2"/>
                </a:solidFill>
              </a:rPr>
              <a:t>15</a:t>
            </a:r>
            <a:r>
              <a:rPr lang="zh-CN" altLang="zh-CN" sz="2400" b="1" dirty="0">
                <a:solidFill>
                  <a:schemeClr val="bg2"/>
                </a:solidFill>
              </a:rPr>
              <a:t>日，慈禧太后迫使光绪帝下诏将他的老师翁同龢开缺回籍，并令授任新职的高官大员，须向慈禧太后谢恩。</a:t>
            </a:r>
            <a:r>
              <a:rPr lang="en-US" altLang="zh-CN" sz="2400" b="1" dirty="0">
                <a:solidFill>
                  <a:schemeClr val="bg2"/>
                </a:solidFill>
              </a:rPr>
              <a:t>16</a:t>
            </a:r>
            <a:r>
              <a:rPr lang="zh-CN" altLang="zh-CN" sz="2400" b="1" dirty="0">
                <a:solidFill>
                  <a:schemeClr val="bg2"/>
                </a:solidFill>
              </a:rPr>
              <a:t>日，光绪帝在一度“战栗变色”后，仍如期召见康有为，商讨变法事宜。</a:t>
            </a:r>
            <a:r>
              <a:rPr lang="en-US" altLang="zh-CN" sz="2400" b="1" dirty="0">
                <a:solidFill>
                  <a:schemeClr val="bg2"/>
                </a:solidFill>
              </a:rPr>
              <a:t>9</a:t>
            </a:r>
            <a:r>
              <a:rPr lang="zh-CN" altLang="zh-CN" sz="2400" b="1" dirty="0">
                <a:solidFill>
                  <a:schemeClr val="bg2"/>
                </a:solidFill>
              </a:rPr>
              <a:t>月</a:t>
            </a:r>
            <a:r>
              <a:rPr lang="en-US" altLang="zh-CN" sz="2400" b="1" dirty="0">
                <a:solidFill>
                  <a:schemeClr val="bg2"/>
                </a:solidFill>
              </a:rPr>
              <a:t>4</a:t>
            </a:r>
            <a:r>
              <a:rPr lang="zh-CN" altLang="zh-CN" sz="2400" b="1" dirty="0">
                <a:solidFill>
                  <a:schemeClr val="bg2"/>
                </a:solidFill>
              </a:rPr>
              <a:t>日，光绪帝下令将阻止变法的礼部尚书怀塔布等</a:t>
            </a:r>
            <a:r>
              <a:rPr lang="en-US" altLang="zh-CN" sz="2400" b="1" dirty="0">
                <a:solidFill>
                  <a:schemeClr val="bg2"/>
                </a:solidFill>
              </a:rPr>
              <a:t>6</a:t>
            </a:r>
            <a:r>
              <a:rPr lang="zh-CN" altLang="zh-CN" sz="2400" b="1" dirty="0">
                <a:solidFill>
                  <a:schemeClr val="bg2"/>
                </a:solidFill>
              </a:rPr>
              <a:t>人革职，后又把阻挠变法的李鸿章逐出总理衙门。</a:t>
            </a:r>
          </a:p>
          <a:p>
            <a:pPr algn="r"/>
            <a:r>
              <a:rPr lang="en-US" altLang="zh-CN" sz="2400" b="1" dirty="0">
                <a:solidFill>
                  <a:schemeClr val="bg2"/>
                </a:solidFill>
              </a:rPr>
              <a:t>——</a:t>
            </a:r>
            <a:r>
              <a:rPr lang="zh-CN" altLang="zh-CN" sz="2400" b="1" dirty="0">
                <a:solidFill>
                  <a:schemeClr val="bg2"/>
                </a:solidFill>
              </a:rPr>
              <a:t>摘编自白寿彝总主编《中国通史》</a:t>
            </a:r>
          </a:p>
          <a:p>
            <a:endParaRPr lang="zh-CN" altLang="en-US" sz="2400" b="1" dirty="0">
              <a:solidFill>
                <a:schemeClr val="bg2"/>
              </a:solidFill>
            </a:endParaRPr>
          </a:p>
        </p:txBody>
      </p:sp>
    </p:spTree>
    <p:extLst>
      <p:ext uri="{BB962C8B-B14F-4D97-AF65-F5344CB8AC3E}">
        <p14:creationId xmlns:p14="http://schemas.microsoft.com/office/powerpoint/2010/main" val="304237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光绪帝和康有为的西学</a:t>
            </a:r>
            <a:endParaRPr lang="zh-CN" altLang="en-US" dirty="0"/>
          </a:p>
        </p:txBody>
      </p:sp>
      <p:sp>
        <p:nvSpPr>
          <p:cNvPr id="3" name="内容占位符 2"/>
          <p:cNvSpPr>
            <a:spLocks noGrp="1"/>
          </p:cNvSpPr>
          <p:nvPr>
            <p:ph idx="1"/>
          </p:nvPr>
        </p:nvSpPr>
        <p:spPr/>
        <p:txBody>
          <a:bodyPr/>
          <a:lstStyle/>
          <a:p>
            <a:r>
              <a:rPr lang="zh-CN" altLang="zh-CN" b="1" dirty="0" smtClean="0">
                <a:solidFill>
                  <a:schemeClr val="bg2"/>
                </a:solidFill>
              </a:rPr>
              <a:t>中外</a:t>
            </a:r>
            <a:r>
              <a:rPr lang="zh-CN" altLang="zh-CN" b="1" dirty="0">
                <a:solidFill>
                  <a:schemeClr val="bg2"/>
                </a:solidFill>
              </a:rPr>
              <a:t>大小诸臣，自王公以及士庶，各宜努力向上，发愤为雄，以圣贤义理之学植其根本，又须</a:t>
            </a:r>
            <a:r>
              <a:rPr lang="zh-CN" altLang="zh-CN" b="1" dirty="0"/>
              <a:t>博采西学</a:t>
            </a:r>
            <a:r>
              <a:rPr lang="zh-CN" altLang="zh-CN" b="1" dirty="0">
                <a:solidFill>
                  <a:schemeClr val="bg2"/>
                </a:solidFill>
              </a:rPr>
              <a:t>之切于时务者实力讲求，以</a:t>
            </a:r>
            <a:r>
              <a:rPr lang="zh-CN" altLang="zh-CN" b="1" dirty="0"/>
              <a:t>救空疏迂谬之弊</a:t>
            </a:r>
            <a:r>
              <a:rPr lang="zh-CN" altLang="zh-CN" b="1" dirty="0">
                <a:solidFill>
                  <a:schemeClr val="bg2"/>
                </a:solidFill>
              </a:rPr>
              <a:t>。</a:t>
            </a:r>
          </a:p>
          <a:p>
            <a:pPr algn="r"/>
            <a:r>
              <a:rPr lang="zh-CN" altLang="zh-CN" b="1" dirty="0">
                <a:solidFill>
                  <a:schemeClr val="bg2"/>
                </a:solidFill>
              </a:rPr>
              <a:t>——光绪帝《宣示诸臣实力讲求西学》</a:t>
            </a:r>
          </a:p>
          <a:p>
            <a:endParaRPr lang="zh-CN" altLang="en-US" b="1" dirty="0">
              <a:solidFill>
                <a:schemeClr val="bg2"/>
              </a:solidFill>
            </a:endParaRPr>
          </a:p>
        </p:txBody>
      </p:sp>
    </p:spTree>
    <p:extLst>
      <p:ext uri="{BB962C8B-B14F-4D97-AF65-F5344CB8AC3E}">
        <p14:creationId xmlns:p14="http://schemas.microsoft.com/office/powerpoint/2010/main" val="357182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变事而已</a:t>
            </a:r>
            <a:endParaRPr lang="zh-CN" altLang="en-US" dirty="0"/>
          </a:p>
        </p:txBody>
      </p:sp>
      <p:sp>
        <p:nvSpPr>
          <p:cNvPr id="3" name="内容占位符 2"/>
          <p:cNvSpPr>
            <a:spLocks noGrp="1"/>
          </p:cNvSpPr>
          <p:nvPr>
            <p:ph idx="1"/>
          </p:nvPr>
        </p:nvSpPr>
        <p:spPr/>
        <p:txBody>
          <a:bodyPr/>
          <a:lstStyle/>
          <a:p>
            <a:r>
              <a:rPr lang="zh-CN" altLang="zh-CN" b="1" dirty="0" smtClean="0">
                <a:solidFill>
                  <a:schemeClr val="bg2"/>
                </a:solidFill>
              </a:rPr>
              <a:t>近</a:t>
            </a:r>
            <a:r>
              <a:rPr lang="zh-CN" altLang="zh-CN" b="1" dirty="0">
                <a:solidFill>
                  <a:schemeClr val="bg2"/>
                </a:solidFill>
              </a:rPr>
              <a:t>者设立海军、使馆、招商局、同文馆、水师堂洋操、船厂，而根本不净，百事皆非。今天下之言变者，曰铁路，曰矿务，曰学堂，曰商务，非不然也，然若是者，</a:t>
            </a:r>
            <a:r>
              <a:rPr lang="zh-CN" altLang="zh-CN" b="1" dirty="0"/>
              <a:t>变事而已，非变法也</a:t>
            </a:r>
            <a:r>
              <a:rPr lang="zh-CN" altLang="zh-CN" b="1" dirty="0">
                <a:solidFill>
                  <a:schemeClr val="bg2"/>
                </a:solidFill>
              </a:rPr>
              <a:t>。</a:t>
            </a:r>
          </a:p>
          <a:p>
            <a:r>
              <a:rPr lang="zh-CN" altLang="zh-CN" b="1" dirty="0">
                <a:solidFill>
                  <a:schemeClr val="bg2"/>
                </a:solidFill>
              </a:rPr>
              <a:t>——据康有为《敬谢天恩并统筹全局折》等</a:t>
            </a:r>
          </a:p>
          <a:p>
            <a:endParaRPr lang="zh-CN" altLang="en-US" b="1" dirty="0">
              <a:solidFill>
                <a:schemeClr val="bg2"/>
              </a:solidFill>
            </a:endParaRPr>
          </a:p>
        </p:txBody>
      </p:sp>
    </p:spTree>
    <p:extLst>
      <p:ext uri="{BB962C8B-B14F-4D97-AF65-F5344CB8AC3E}">
        <p14:creationId xmlns:p14="http://schemas.microsoft.com/office/powerpoint/2010/main" val="71913739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康有为的问题</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不顾</a:t>
            </a:r>
            <a:r>
              <a:rPr lang="zh-CN" altLang="en-US" b="1" dirty="0"/>
              <a:t>客观条件，不分主次</a:t>
            </a:r>
            <a:r>
              <a:rPr lang="zh-CN" altLang="en-US" b="1" dirty="0">
                <a:solidFill>
                  <a:schemeClr val="bg2"/>
                </a:solidFill>
              </a:rPr>
              <a:t>，冀图短期内“全变”。百日维新期间发出，绝大部分成为各级官员奉而不行的具文</a:t>
            </a:r>
            <a:r>
              <a:rPr lang="zh-CN" altLang="en-US" b="1" dirty="0" smtClean="0">
                <a:solidFill>
                  <a:schemeClr val="bg2"/>
                </a:solidFill>
              </a:rPr>
              <a:t>；</a:t>
            </a:r>
            <a:endParaRPr lang="en-US" altLang="zh-CN" b="1" dirty="0" smtClean="0">
              <a:solidFill>
                <a:schemeClr val="bg2"/>
              </a:solidFill>
            </a:endParaRPr>
          </a:p>
          <a:p>
            <a:r>
              <a:rPr lang="zh-CN" altLang="en-US" b="1" dirty="0" smtClean="0"/>
              <a:t>重符号</a:t>
            </a:r>
            <a:r>
              <a:rPr lang="zh-CN" altLang="en-US" b="1" dirty="0"/>
              <a:t>，轻实质，重形式，轻内容，</a:t>
            </a:r>
            <a:r>
              <a:rPr lang="zh-CN" altLang="en-US" b="1" dirty="0">
                <a:solidFill>
                  <a:schemeClr val="bg2"/>
                </a:solidFill>
              </a:rPr>
              <a:t>在时机不成熟的情况下，轻率地侵犯传统的神圣符号，授人以柄。服式、发式、纪元都是无足轻重的形式</a:t>
            </a:r>
            <a:r>
              <a:rPr lang="zh-CN" altLang="en-US" b="1" dirty="0" smtClean="0">
                <a:solidFill>
                  <a:schemeClr val="bg2"/>
                </a:solidFill>
              </a:rPr>
              <a:t>，</a:t>
            </a:r>
            <a:endParaRPr lang="en-US" altLang="zh-CN" b="1" dirty="0">
              <a:solidFill>
                <a:schemeClr val="bg2"/>
              </a:solidFill>
            </a:endParaRPr>
          </a:p>
          <a:p>
            <a:r>
              <a:rPr lang="en-US" altLang="zh-CN" b="1" dirty="0" smtClean="0">
                <a:solidFill>
                  <a:schemeClr val="bg2"/>
                </a:solidFill>
              </a:rPr>
              <a:t>9</a:t>
            </a:r>
            <a:r>
              <a:rPr lang="zh-CN" altLang="en-US" b="1" dirty="0">
                <a:solidFill>
                  <a:schemeClr val="bg2"/>
                </a:solidFill>
              </a:rPr>
              <a:t>月，维新事业已岌岌可危，康有为偏偏郑重其事上书，请求“</a:t>
            </a:r>
            <a:r>
              <a:rPr lang="zh-CN" altLang="en-US" b="1" dirty="0"/>
              <a:t>皇上先断发易服，诏天下，同时断发，与民更始，令百官易服而朝</a:t>
            </a:r>
            <a:r>
              <a:rPr lang="zh-CN" altLang="en-US" b="1" dirty="0" smtClean="0">
                <a:solidFill>
                  <a:schemeClr val="bg2"/>
                </a:solidFill>
              </a:rPr>
              <a:t>”</a:t>
            </a:r>
            <a:endParaRPr lang="zh-CN" altLang="en-US" b="1" dirty="0">
              <a:solidFill>
                <a:schemeClr val="bg2"/>
              </a:solidFill>
            </a:endParaRPr>
          </a:p>
        </p:txBody>
      </p:sp>
    </p:spTree>
    <p:extLst>
      <p:ext uri="{BB962C8B-B14F-4D97-AF65-F5344CB8AC3E}">
        <p14:creationId xmlns:p14="http://schemas.microsoft.com/office/powerpoint/2010/main" val="51711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措施失当与缺乏社会力量</a:t>
            </a:r>
            <a:endParaRPr lang="zh-CN" altLang="en-US" dirty="0"/>
          </a:p>
        </p:txBody>
      </p:sp>
      <p:sp>
        <p:nvSpPr>
          <p:cNvPr id="3" name="内容占位符 2"/>
          <p:cNvSpPr>
            <a:spLocks noGrp="1"/>
          </p:cNvSpPr>
          <p:nvPr>
            <p:ph idx="1"/>
          </p:nvPr>
        </p:nvSpPr>
        <p:spPr>
          <a:xfrm>
            <a:off x="395536" y="1700808"/>
            <a:ext cx="8496944" cy="5040560"/>
          </a:xfrm>
        </p:spPr>
        <p:txBody>
          <a:bodyPr>
            <a:normAutofit fontScale="85000" lnSpcReduction="10000"/>
          </a:bodyPr>
          <a:lstStyle/>
          <a:p>
            <a:r>
              <a:rPr lang="zh-CN" altLang="zh-CN" b="1" dirty="0">
                <a:solidFill>
                  <a:schemeClr val="bg2"/>
                </a:solidFill>
              </a:rPr>
              <a:t> 材料二 康有为贸然抛出“易服”主张，认人们脱掉穿了二百多年的长袍马褂，换成西装革履。……理所当然地受到了大多数人的抵制，</a:t>
            </a:r>
            <a:r>
              <a:rPr lang="zh-CN" altLang="zh-CN" b="1" dirty="0"/>
              <a:t>维新派的威望也因而降低，支持变法的社会力量因而涣散。</a:t>
            </a:r>
          </a:p>
          <a:p>
            <a:r>
              <a:rPr lang="en-US" altLang="zh-CN" b="1" dirty="0">
                <a:solidFill>
                  <a:schemeClr val="bg2"/>
                </a:solidFill>
              </a:rPr>
              <a:t>  </a:t>
            </a:r>
            <a:r>
              <a:rPr lang="en-US" altLang="zh-CN" b="1" dirty="0" smtClean="0">
                <a:solidFill>
                  <a:schemeClr val="bg2"/>
                </a:solidFill>
              </a:rPr>
              <a:t>   </a:t>
            </a:r>
            <a:r>
              <a:rPr lang="zh-CN" altLang="zh-CN" b="1" dirty="0">
                <a:solidFill>
                  <a:schemeClr val="bg2"/>
                </a:solidFill>
              </a:rPr>
              <a:t>一一余音</a:t>
            </a:r>
            <a:r>
              <a:rPr lang="zh-CN" altLang="zh-CN" b="1" dirty="0" smtClean="0">
                <a:solidFill>
                  <a:schemeClr val="bg2"/>
                </a:solidFill>
              </a:rPr>
              <a:t>《百年黄昏：回到戊戌变法历史现场》</a:t>
            </a:r>
            <a:endParaRPr lang="en-US" altLang="zh-CN" b="1" dirty="0" smtClean="0">
              <a:solidFill>
                <a:schemeClr val="bg2"/>
              </a:solidFill>
            </a:endParaRPr>
          </a:p>
          <a:p>
            <a:endParaRPr lang="zh-CN" altLang="zh-CN" b="1" dirty="0">
              <a:solidFill>
                <a:schemeClr val="bg2"/>
              </a:solidFill>
            </a:endParaRPr>
          </a:p>
          <a:p>
            <a:r>
              <a:rPr lang="en-US" altLang="zh-CN" b="1" dirty="0">
                <a:solidFill>
                  <a:schemeClr val="bg2"/>
                </a:solidFill>
              </a:rPr>
              <a:t>    </a:t>
            </a:r>
            <a:r>
              <a:rPr lang="zh-CN" altLang="zh-CN" b="1" dirty="0">
                <a:solidFill>
                  <a:schemeClr val="bg2"/>
                </a:solidFill>
              </a:rPr>
              <a:t>材料三 </a:t>
            </a:r>
            <a:r>
              <a:rPr lang="en-US" altLang="zh-CN" b="1" dirty="0">
                <a:solidFill>
                  <a:schemeClr val="bg2"/>
                </a:solidFill>
              </a:rPr>
              <a:t>(</a:t>
            </a:r>
            <a:r>
              <a:rPr lang="zh-CN" altLang="zh-CN" b="1" dirty="0">
                <a:solidFill>
                  <a:schemeClr val="bg2"/>
                </a:solidFill>
              </a:rPr>
              <a:t>康</a:t>
            </a:r>
            <a:r>
              <a:rPr lang="en-US" altLang="zh-CN" b="1" dirty="0">
                <a:solidFill>
                  <a:schemeClr val="bg2"/>
                </a:solidFill>
              </a:rPr>
              <a:t>)</a:t>
            </a:r>
            <a:r>
              <a:rPr lang="zh-CN" altLang="zh-CN" b="1" dirty="0">
                <a:solidFill>
                  <a:schemeClr val="bg2"/>
                </a:solidFill>
              </a:rPr>
              <a:t>有为以好博好异之故，往往</a:t>
            </a:r>
            <a:r>
              <a:rPr lang="zh-CN" altLang="zh-CN" b="1" dirty="0"/>
              <a:t>不惜抹杀证据或曲解证据，以犯科学家之大忌</a:t>
            </a:r>
            <a:r>
              <a:rPr lang="zh-CN" altLang="zh-CN" b="1" dirty="0">
                <a:solidFill>
                  <a:schemeClr val="bg2"/>
                </a:solidFill>
              </a:rPr>
              <a:t>，此其所短也。……有为之为人也，</a:t>
            </a:r>
            <a:r>
              <a:rPr lang="zh-CN" altLang="zh-CN" b="1" dirty="0"/>
              <a:t>万事纯任主观</a:t>
            </a:r>
            <a:r>
              <a:rPr lang="zh-CN" altLang="zh-CN" b="1" dirty="0">
                <a:solidFill>
                  <a:schemeClr val="bg2"/>
                </a:solidFill>
              </a:rPr>
              <a:t>，自信力极强，而持之极毅；其对于客观的事实，或竟蔑视，或必欲强之以从我。</a:t>
            </a:r>
          </a:p>
          <a:p>
            <a:r>
              <a:rPr lang="en-US" altLang="zh-CN" b="1" dirty="0">
                <a:solidFill>
                  <a:schemeClr val="bg2"/>
                </a:solidFill>
              </a:rPr>
              <a:t>                                  </a:t>
            </a:r>
            <a:r>
              <a:rPr lang="zh-CN" altLang="zh-CN" b="1" dirty="0">
                <a:solidFill>
                  <a:schemeClr val="bg2"/>
                </a:solidFill>
              </a:rPr>
              <a:t>——梁启超《清代学术概论》</a:t>
            </a:r>
          </a:p>
          <a:p>
            <a:endParaRPr lang="zh-CN" altLang="en-US" b="1" dirty="0">
              <a:solidFill>
                <a:schemeClr val="bg2"/>
              </a:solidFill>
            </a:endParaRPr>
          </a:p>
        </p:txBody>
      </p:sp>
    </p:spTree>
    <p:extLst>
      <p:ext uri="{BB962C8B-B14F-4D97-AF65-F5344CB8AC3E}">
        <p14:creationId xmlns:p14="http://schemas.microsoft.com/office/powerpoint/2010/main" val="289625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zh-CN" dirty="0" smtClean="0"/>
              <a:t>改革的实质</a:t>
            </a:r>
            <a:endParaRPr lang="zh-CN" altLang="en-US" dirty="0"/>
          </a:p>
        </p:txBody>
      </p:sp>
      <p:sp>
        <p:nvSpPr>
          <p:cNvPr id="3" name="内容占位符 2"/>
          <p:cNvSpPr>
            <a:spLocks noGrp="1"/>
          </p:cNvSpPr>
          <p:nvPr>
            <p:ph idx="1"/>
          </p:nvPr>
        </p:nvSpPr>
        <p:spPr/>
        <p:txBody>
          <a:bodyPr/>
          <a:lstStyle/>
          <a:p>
            <a:r>
              <a:rPr lang="zh-CN" altLang="zh-CN" b="1" dirty="0" smtClean="0">
                <a:solidFill>
                  <a:schemeClr val="bg2"/>
                </a:solidFill>
              </a:rPr>
              <a:t>改革</a:t>
            </a:r>
            <a:r>
              <a:rPr lang="zh-CN" altLang="zh-CN" b="1" dirty="0">
                <a:solidFill>
                  <a:schemeClr val="bg2"/>
                </a:solidFill>
              </a:rPr>
              <a:t>是统治者对既定制度所进行的调整。它与社会改革不同，并不否定现存制度，而是对现存制度加以改良，使之尽量适应不断变化的时代。</a:t>
            </a:r>
          </a:p>
          <a:p>
            <a:endParaRPr lang="zh-CN" altLang="en-US" b="1" dirty="0">
              <a:solidFill>
                <a:schemeClr val="bg2"/>
              </a:solidFill>
            </a:endParaRPr>
          </a:p>
        </p:txBody>
      </p:sp>
    </p:spTree>
    <p:extLst>
      <p:ext uri="{BB962C8B-B14F-4D97-AF65-F5344CB8AC3E}">
        <p14:creationId xmlns:p14="http://schemas.microsoft.com/office/powerpoint/2010/main" val="231971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书生变法</a:t>
            </a:r>
            <a:endParaRPr lang="zh-CN" altLang="en-US" dirty="0"/>
          </a:p>
        </p:txBody>
      </p:sp>
      <p:sp>
        <p:nvSpPr>
          <p:cNvPr id="3" name="内容占位符 2"/>
          <p:cNvSpPr>
            <a:spLocks noGrp="1"/>
          </p:cNvSpPr>
          <p:nvPr>
            <p:ph idx="1"/>
          </p:nvPr>
        </p:nvSpPr>
        <p:spPr/>
        <p:txBody>
          <a:bodyPr/>
          <a:lstStyle/>
          <a:p>
            <a:r>
              <a:rPr lang="zh-CN" altLang="zh-CN" b="1" dirty="0">
                <a:solidFill>
                  <a:schemeClr val="bg2"/>
                </a:solidFill>
              </a:rPr>
              <a:t>康梁之徒，</a:t>
            </a:r>
            <a:r>
              <a:rPr lang="zh-CN" altLang="zh-CN" b="1" dirty="0"/>
              <a:t>欲以最短期</a:t>
            </a:r>
            <a:r>
              <a:rPr lang="zh-CN" altLang="zh-CN" b="1" dirty="0">
                <a:solidFill>
                  <a:schemeClr val="bg2"/>
                </a:solidFill>
              </a:rPr>
              <a:t>内铲除千余年之积弊，俾中国欲为强国。……</a:t>
            </a:r>
            <a:r>
              <a:rPr lang="zh-CN" altLang="zh-CN" b="1" dirty="0"/>
              <a:t>不知环境之阻力，偏于理想，</a:t>
            </a:r>
            <a:r>
              <a:rPr lang="zh-CN" altLang="zh-CN" b="1" dirty="0">
                <a:solidFill>
                  <a:schemeClr val="bg2"/>
                </a:solidFill>
              </a:rPr>
              <a:t>多招忌妒，终则一无所成，其人</a:t>
            </a:r>
            <a:r>
              <a:rPr lang="zh-CN" altLang="zh-CN" b="1" dirty="0"/>
              <a:t>固无经验之书生</a:t>
            </a:r>
            <a:r>
              <a:rPr lang="zh-CN" altLang="zh-CN" b="1" dirty="0">
                <a:solidFill>
                  <a:schemeClr val="bg2"/>
                </a:solidFill>
              </a:rPr>
              <a:t>也。 </a:t>
            </a:r>
            <a:r>
              <a:rPr lang="en-US" altLang="zh-CN" b="1" dirty="0">
                <a:solidFill>
                  <a:schemeClr val="bg2"/>
                </a:solidFill>
              </a:rPr>
              <a:t>   </a:t>
            </a:r>
            <a:endParaRPr lang="zh-CN" altLang="zh-CN" b="1" dirty="0">
              <a:solidFill>
                <a:schemeClr val="bg2"/>
              </a:solidFill>
            </a:endParaRPr>
          </a:p>
          <a:p>
            <a:r>
              <a:rPr lang="en-US" altLang="zh-CN" b="1" dirty="0">
                <a:solidFill>
                  <a:schemeClr val="bg2"/>
                </a:solidFill>
              </a:rPr>
              <a:t>                   </a:t>
            </a:r>
            <a:r>
              <a:rPr lang="en-US" altLang="zh-CN" b="1" dirty="0" smtClean="0">
                <a:solidFill>
                  <a:schemeClr val="bg2"/>
                </a:solidFill>
              </a:rPr>
              <a:t>  </a:t>
            </a:r>
            <a:r>
              <a:rPr lang="en-US" altLang="zh-CN" b="1" dirty="0">
                <a:solidFill>
                  <a:schemeClr val="bg2"/>
                </a:solidFill>
              </a:rPr>
              <a:t>——</a:t>
            </a:r>
            <a:r>
              <a:rPr lang="zh-CN" altLang="zh-CN" b="1" dirty="0">
                <a:solidFill>
                  <a:schemeClr val="bg2"/>
                </a:solidFill>
              </a:rPr>
              <a:t>摘编自陈恭禄《中国近代史》</a:t>
            </a:r>
          </a:p>
          <a:p>
            <a:endParaRPr lang="zh-CN" altLang="en-US" b="1" dirty="0">
              <a:solidFill>
                <a:schemeClr val="bg2"/>
              </a:solidFill>
            </a:endParaRPr>
          </a:p>
        </p:txBody>
      </p:sp>
    </p:spTree>
    <p:extLst>
      <p:ext uri="{BB962C8B-B14F-4D97-AF65-F5344CB8AC3E}">
        <p14:creationId xmlns:p14="http://schemas.microsoft.com/office/powerpoint/2010/main" val="251581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solidFill>
                  <a:schemeClr val="bg2"/>
                </a:solidFill>
              </a:rPr>
              <a:t>梁启超</a:t>
            </a:r>
            <a:r>
              <a:rPr lang="en-US" altLang="zh-CN" dirty="0" smtClean="0">
                <a:solidFill>
                  <a:schemeClr val="bg2"/>
                </a:solidFill>
              </a:rPr>
              <a:t>《</a:t>
            </a:r>
            <a:r>
              <a:rPr lang="zh-CN" altLang="en-US" dirty="0">
                <a:solidFill>
                  <a:schemeClr val="bg2"/>
                </a:solidFill>
              </a:rPr>
              <a:t>南海先生传</a:t>
            </a:r>
            <a:r>
              <a:rPr lang="en-US" altLang="zh-CN" dirty="0" smtClean="0">
                <a:solidFill>
                  <a:schemeClr val="bg2"/>
                </a:solidFill>
              </a:rPr>
              <a:t>》</a:t>
            </a:r>
            <a:r>
              <a:rPr lang="zh-CN" altLang="en-US" dirty="0" smtClean="0">
                <a:solidFill>
                  <a:schemeClr val="bg2"/>
                </a:solidFill>
              </a:rPr>
              <a:t>评戊戌成败</a:t>
            </a:r>
            <a:endParaRPr lang="zh-CN" altLang="en-US" dirty="0"/>
          </a:p>
        </p:txBody>
      </p:sp>
      <p:sp>
        <p:nvSpPr>
          <p:cNvPr id="3" name="内容占位符 2"/>
          <p:cNvSpPr>
            <a:spLocks noGrp="1"/>
          </p:cNvSpPr>
          <p:nvPr>
            <p:ph idx="1"/>
          </p:nvPr>
        </p:nvSpPr>
        <p:spPr>
          <a:xfrm>
            <a:off x="457200" y="1600200"/>
            <a:ext cx="8003232" cy="4997152"/>
          </a:xfrm>
        </p:spPr>
        <p:txBody>
          <a:bodyPr>
            <a:normAutofit fontScale="92500" lnSpcReduction="10000"/>
          </a:bodyPr>
          <a:lstStyle/>
          <a:p>
            <a:r>
              <a:rPr lang="zh-CN" altLang="en-US" b="1" dirty="0" smtClean="0">
                <a:solidFill>
                  <a:schemeClr val="bg2"/>
                </a:solidFill>
              </a:rPr>
              <a:t>凡</a:t>
            </a:r>
            <a:r>
              <a:rPr lang="zh-CN" altLang="en-US" b="1" dirty="0">
                <a:solidFill>
                  <a:schemeClr val="bg2"/>
                </a:solidFill>
              </a:rPr>
              <a:t>物必有原动力，以起其端。由原动力生反动力，由反动力复生反动力，反反相动，动动不已，面新世界成焉。</a:t>
            </a:r>
            <a:r>
              <a:rPr lang="zh-CN" altLang="en-US" b="1" dirty="0"/>
              <a:t>惟戊戌之原动力，其气魄雄厚，其潮势壮阔</a:t>
            </a:r>
            <a:r>
              <a:rPr lang="zh-CN" altLang="en-US" b="1" dirty="0">
                <a:solidFill>
                  <a:schemeClr val="bg2"/>
                </a:solidFill>
              </a:rPr>
              <a:t>，</a:t>
            </a:r>
            <a:r>
              <a:rPr lang="zh-CN" altLang="en-US" b="1" dirty="0"/>
              <a:t>故生反动力最速而最剧</a:t>
            </a:r>
            <a:r>
              <a:rPr lang="zh-CN" altLang="en-US" b="1" dirty="0">
                <a:solidFill>
                  <a:schemeClr val="bg2"/>
                </a:solidFill>
              </a:rPr>
              <a:t>，仅百日间跌挫一无所存，而反动力之雄厚壮阔，亦与之相应，其高潮之点极于团匪之祸，神京蹂躏，朝列为空，今者反动之反动力又起矣。自今以往，</a:t>
            </a:r>
            <a:r>
              <a:rPr lang="zh-CN" altLang="en-US" b="1" dirty="0"/>
              <a:t>中国革新之机，如转巨石于危崖，遏之不可遏，</a:t>
            </a:r>
            <a:r>
              <a:rPr lang="zh-CN" altLang="en-US" b="1" dirty="0">
                <a:solidFill>
                  <a:schemeClr val="bg2"/>
                </a:solidFill>
              </a:rPr>
              <a:t>必达其目的地而后已。此事理所必至也，然则戊戌之役为败乎为成乎？</a:t>
            </a:r>
            <a:r>
              <a:rPr lang="zh-CN" altLang="en-US" b="1" dirty="0"/>
              <a:t>君子曰：成也</a:t>
            </a:r>
            <a:r>
              <a:rPr lang="zh-CN" altLang="en-US" b="1" dirty="0">
                <a:solidFill>
                  <a:schemeClr val="bg2"/>
                </a:solidFill>
              </a:rPr>
              <a:t>。</a:t>
            </a:r>
          </a:p>
          <a:p>
            <a:endParaRPr lang="zh-CN" altLang="en-US" b="1" dirty="0">
              <a:solidFill>
                <a:schemeClr val="bg2"/>
              </a:solidFill>
            </a:endParaRPr>
          </a:p>
        </p:txBody>
      </p:sp>
    </p:spTree>
    <p:extLst>
      <p:ext uri="{BB962C8B-B14F-4D97-AF65-F5344CB8AC3E}">
        <p14:creationId xmlns:p14="http://schemas.microsoft.com/office/powerpoint/2010/main" val="243176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康梁话语权</a:t>
            </a:r>
            <a:endParaRPr lang="zh-CN" altLang="en-US" dirty="0"/>
          </a:p>
        </p:txBody>
      </p:sp>
      <p:sp>
        <p:nvSpPr>
          <p:cNvPr id="3" name="内容占位符 2"/>
          <p:cNvSpPr>
            <a:spLocks noGrp="1"/>
          </p:cNvSpPr>
          <p:nvPr>
            <p:ph idx="1"/>
          </p:nvPr>
        </p:nvSpPr>
        <p:spPr/>
        <p:txBody>
          <a:bodyPr/>
          <a:lstStyle/>
          <a:p>
            <a:r>
              <a:rPr lang="zh-CN" altLang="zh-CN" b="1" dirty="0">
                <a:solidFill>
                  <a:schemeClr val="bg2"/>
                </a:solidFill>
              </a:rPr>
              <a:t>关于戊戌变法的研究所依据的材料主要是运动过后不久出现的梁启超的《戊戌政变记》和康有为后来的陈述．如《康南海自编年谱》，</a:t>
            </a:r>
            <a:r>
              <a:rPr lang="zh-CN" altLang="zh-CN" b="1" dirty="0"/>
              <a:t>由于作者就是当事者，所以很难作为信史。</a:t>
            </a:r>
            <a:r>
              <a:rPr lang="zh-CN" altLang="zh-CN" b="1" dirty="0">
                <a:solidFill>
                  <a:schemeClr val="bg2"/>
                </a:solidFill>
              </a:rPr>
              <a:t>这些作品都不同程度强化了康梁系话语，而来自清政府方面的解释几乎一直没有看到。</a:t>
            </a:r>
          </a:p>
          <a:p>
            <a:endParaRPr lang="zh-CN" altLang="en-US" b="1" dirty="0">
              <a:solidFill>
                <a:schemeClr val="bg2"/>
              </a:solidFill>
            </a:endParaRPr>
          </a:p>
        </p:txBody>
      </p:sp>
    </p:spTree>
    <p:extLst>
      <p:ext uri="{BB962C8B-B14F-4D97-AF65-F5344CB8AC3E}">
        <p14:creationId xmlns:p14="http://schemas.microsoft.com/office/powerpoint/2010/main" val="131403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慈禧的反思：历史的休止符</a:t>
            </a:r>
            <a:endParaRPr lang="zh-CN" altLang="en-US" dirty="0"/>
          </a:p>
        </p:txBody>
      </p:sp>
      <p:sp>
        <p:nvSpPr>
          <p:cNvPr id="3" name="内容占位符 2"/>
          <p:cNvSpPr>
            <a:spLocks noGrp="1"/>
          </p:cNvSpPr>
          <p:nvPr>
            <p:ph idx="1"/>
          </p:nvPr>
        </p:nvSpPr>
        <p:spPr/>
        <p:txBody>
          <a:bodyPr/>
          <a:lstStyle/>
          <a:p>
            <a:r>
              <a:rPr lang="zh-CN" altLang="en-US" b="1" dirty="0">
                <a:ln/>
                <a:solidFill>
                  <a:schemeClr val="bg2"/>
                </a:solidFill>
                <a:latin typeface="黑体" panose="02010609060101010101" pitchFamily="49" charset="-122"/>
                <a:ea typeface="黑体" panose="02010609060101010101" pitchFamily="49" charset="-122"/>
              </a:rPr>
              <a:t>材料一  戊戌政变后，慈禧曾说：“前因中外积弊过深，不得不因时制宜，力加整顿。而宵小之徒，窃变法之说，为煽乱之谋。业经严拿惩治，已遏横流。至一切政治有关国计民生者，无论新旧，均须次第推行，</a:t>
            </a:r>
            <a:r>
              <a:rPr lang="zh-CN" altLang="en-US" b="1" dirty="0">
                <a:ln/>
                <a:latin typeface="黑体" panose="02010609060101010101" pitchFamily="49" charset="-122"/>
                <a:ea typeface="黑体" panose="02010609060101010101" pitchFamily="49" charset="-122"/>
              </a:rPr>
              <a:t>不得因噎废食</a:t>
            </a:r>
            <a:r>
              <a:rPr lang="en-US" altLang="zh-CN" b="1" dirty="0">
                <a:ln/>
                <a:solidFill>
                  <a:schemeClr val="bg2"/>
                </a:solidFill>
                <a:latin typeface="黑体" panose="02010609060101010101" pitchFamily="49" charset="-122"/>
                <a:ea typeface="黑体" panose="02010609060101010101" pitchFamily="49" charset="-122"/>
              </a:rPr>
              <a:t>……”</a:t>
            </a:r>
            <a:br>
              <a:rPr lang="en-US" altLang="zh-CN" b="1" dirty="0">
                <a:ln/>
                <a:solidFill>
                  <a:schemeClr val="bg2"/>
                </a:solidFill>
                <a:latin typeface="黑体" panose="02010609060101010101" pitchFamily="49" charset="-122"/>
                <a:ea typeface="黑体" panose="02010609060101010101" pitchFamily="49" charset="-122"/>
              </a:rPr>
            </a:br>
            <a:r>
              <a:rPr lang="en-US" altLang="zh-CN" b="1" dirty="0">
                <a:ln/>
                <a:solidFill>
                  <a:schemeClr val="bg2"/>
                </a:solidFill>
                <a:latin typeface="黑体" panose="02010609060101010101" pitchFamily="49" charset="-122"/>
                <a:ea typeface="黑体" panose="02010609060101010101" pitchFamily="49" charset="-122"/>
              </a:rPr>
              <a:t>                           ——</a:t>
            </a:r>
            <a:r>
              <a:rPr lang="zh-CN" altLang="en-US" b="1" dirty="0">
                <a:ln/>
                <a:solidFill>
                  <a:schemeClr val="bg2"/>
                </a:solidFill>
                <a:latin typeface="黑体" panose="02010609060101010101" pitchFamily="49" charset="-122"/>
                <a:ea typeface="黑体" panose="02010609060101010101" pitchFamily="49" charset="-122"/>
              </a:rPr>
              <a:t>朱寿鹏</a:t>
            </a:r>
            <a:r>
              <a:rPr lang="en-US" altLang="zh-CN" b="1" dirty="0">
                <a:ln/>
                <a:solidFill>
                  <a:schemeClr val="bg2"/>
                </a:solidFill>
                <a:latin typeface="黑体" panose="02010609060101010101" pitchFamily="49" charset="-122"/>
                <a:ea typeface="黑体" panose="02010609060101010101" pitchFamily="49" charset="-122"/>
              </a:rPr>
              <a:t>《</a:t>
            </a:r>
            <a:r>
              <a:rPr lang="zh-CN" altLang="en-US" b="1" dirty="0">
                <a:ln/>
                <a:solidFill>
                  <a:schemeClr val="bg2"/>
                </a:solidFill>
                <a:latin typeface="黑体" panose="02010609060101010101" pitchFamily="49" charset="-122"/>
                <a:ea typeface="黑体" panose="02010609060101010101" pitchFamily="49" charset="-122"/>
              </a:rPr>
              <a:t>光绪朝东华录</a:t>
            </a:r>
            <a:r>
              <a:rPr lang="en-US" altLang="zh-CN" b="1" dirty="0">
                <a:ln/>
                <a:solidFill>
                  <a:schemeClr val="bg2"/>
                </a:solidFill>
                <a:latin typeface="黑体" panose="02010609060101010101" pitchFamily="49" charset="-122"/>
                <a:ea typeface="黑体" panose="02010609060101010101" pitchFamily="49" charset="-122"/>
              </a:rPr>
              <a:t>》</a:t>
            </a:r>
          </a:p>
          <a:p>
            <a:endParaRPr lang="zh-CN" altLang="en-US" b="1" dirty="0">
              <a:solidFill>
                <a:schemeClr val="bg2"/>
              </a:solidFill>
            </a:endParaRPr>
          </a:p>
        </p:txBody>
      </p:sp>
    </p:spTree>
    <p:extLst>
      <p:ext uri="{BB962C8B-B14F-4D97-AF65-F5344CB8AC3E}">
        <p14:creationId xmlns:p14="http://schemas.microsoft.com/office/powerpoint/2010/main" val="227881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思想启蒙</a:t>
            </a:r>
            <a:endParaRPr lang="zh-CN" altLang="en-US" dirty="0"/>
          </a:p>
        </p:txBody>
      </p:sp>
      <p:sp>
        <p:nvSpPr>
          <p:cNvPr id="3" name="内容占位符 2"/>
          <p:cNvSpPr>
            <a:spLocks noGrp="1"/>
          </p:cNvSpPr>
          <p:nvPr>
            <p:ph idx="4294967295"/>
          </p:nvPr>
        </p:nvSpPr>
        <p:spPr>
          <a:xfrm>
            <a:off x="251520" y="1124744"/>
            <a:ext cx="9001696" cy="4824536"/>
          </a:xfrm>
        </p:spPr>
        <p:txBody>
          <a:bodyPr>
            <a:noAutofit/>
            <a:scene3d>
              <a:camera prst="orthographicFront"/>
              <a:lightRig rig="threePt" dir="t"/>
            </a:scene3d>
          </a:bodyPr>
          <a:lstStyle/>
          <a:p>
            <a:pPr marL="0" indent="0">
              <a:buNone/>
            </a:pPr>
            <a:r>
              <a:rPr lang="zh-CN" altLang="en-US" sz="2800" b="1" dirty="0" smtClean="0">
                <a:ln/>
                <a:solidFill>
                  <a:schemeClr val="bg2"/>
                </a:solidFill>
                <a:latin typeface="黑体" panose="02010609060101010101" pitchFamily="49" charset="-122"/>
                <a:ea typeface="黑体" panose="02010609060101010101" pitchFamily="49" charset="-122"/>
              </a:rPr>
              <a:t>（陈独秀）说</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吾辈少时</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读八股</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讲旧学</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每疾视士大夫习欧文谈</a:t>
            </a:r>
            <a:r>
              <a:rPr lang="zh-CN" altLang="en-US" sz="2800" b="1" dirty="0" smtClean="0">
                <a:ln/>
                <a:solidFill>
                  <a:schemeClr val="bg2"/>
                </a:solidFill>
                <a:latin typeface="黑体" panose="02010609060101010101" pitchFamily="49" charset="-122"/>
                <a:ea typeface="黑体" panose="02010609060101010101" pitchFamily="49" charset="-122"/>
              </a:rPr>
              <a:t>新学者</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以为皆洋奴</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名教所不容也</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前读康先生</a:t>
            </a:r>
            <a:r>
              <a:rPr lang="zh-CN" altLang="en-US" sz="2800" b="1" dirty="0" smtClean="0">
                <a:ln/>
                <a:solidFill>
                  <a:schemeClr val="bg2"/>
                </a:solidFill>
                <a:latin typeface="黑体" panose="02010609060101010101" pitchFamily="49" charset="-122"/>
                <a:ea typeface="黑体" panose="02010609060101010101" pitchFamily="49" charset="-122"/>
              </a:rPr>
              <a:t>及其徒</a:t>
            </a:r>
            <a:r>
              <a:rPr lang="zh-CN" altLang="en-US" sz="2800" b="1" dirty="0">
                <a:ln/>
                <a:solidFill>
                  <a:schemeClr val="bg2"/>
                </a:solidFill>
                <a:latin typeface="黑体" panose="02010609060101010101" pitchFamily="49" charset="-122"/>
                <a:ea typeface="黑体" panose="02010609060101010101" pitchFamily="49" charset="-122"/>
              </a:rPr>
              <a:t>梁任公之文章</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latin typeface="黑体" panose="02010609060101010101" pitchFamily="49" charset="-122"/>
                <a:ea typeface="黑体" panose="02010609060101010101" pitchFamily="49" charset="-122"/>
              </a:rPr>
              <a:t>始恍然于域外之政教学术</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粲然</a:t>
            </a:r>
            <a:r>
              <a:rPr lang="zh-CN" altLang="en-US" sz="2800" b="1" dirty="0" smtClean="0">
                <a:ln/>
                <a:solidFill>
                  <a:schemeClr val="bg2"/>
                </a:solidFill>
                <a:latin typeface="黑体" panose="02010609060101010101" pitchFamily="49" charset="-122"/>
                <a:ea typeface="黑体" panose="02010609060101010101" pitchFamily="49" charset="-122"/>
              </a:rPr>
              <a:t>可观</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latin typeface="黑体" panose="02010609060101010101" pitchFamily="49" charset="-122"/>
                <a:ea typeface="黑体" panose="02010609060101010101" pitchFamily="49" charset="-122"/>
              </a:rPr>
              <a:t>茅塞顿开</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觉昨非而今是。吾辈今日得稍有</a:t>
            </a:r>
            <a:r>
              <a:rPr lang="zh-CN" altLang="en-US" sz="2800" b="1" dirty="0" smtClean="0">
                <a:ln/>
                <a:solidFill>
                  <a:schemeClr val="bg2"/>
                </a:solidFill>
                <a:latin typeface="黑体" panose="02010609060101010101" pitchFamily="49" charset="-122"/>
                <a:ea typeface="黑体" panose="02010609060101010101" pitchFamily="49" charset="-122"/>
              </a:rPr>
              <a:t>世界知识</a:t>
            </a:r>
            <a:r>
              <a:rPr lang="en-US" altLang="zh-CN" sz="2800" b="1" dirty="0" smtClean="0">
                <a:ln/>
                <a:solidFill>
                  <a:schemeClr val="bg2"/>
                </a:solidFill>
                <a:latin typeface="黑体" panose="02010609060101010101" pitchFamily="49" charset="-122"/>
                <a:ea typeface="黑体" panose="02010609060101010101" pitchFamily="49" charset="-122"/>
              </a:rPr>
              <a:t>,</a:t>
            </a:r>
            <a:r>
              <a:rPr lang="zh-CN" altLang="en-US" sz="2800" b="1" dirty="0" smtClean="0">
                <a:ln/>
                <a:solidFill>
                  <a:schemeClr val="bg2"/>
                </a:solidFill>
                <a:latin typeface="黑体" panose="02010609060101010101" pitchFamily="49" charset="-122"/>
                <a:ea typeface="黑体" panose="02010609060101010101" pitchFamily="49" charset="-122"/>
              </a:rPr>
              <a:t>其源泉乃康、梁二先生之赐。”      </a:t>
            </a:r>
          </a:p>
          <a:p>
            <a:pPr marL="0" indent="0">
              <a:buNone/>
            </a:pPr>
            <a:r>
              <a:rPr lang="en-US" altLang="zh-CN" sz="2800" b="1" dirty="0" smtClean="0">
                <a:ln/>
                <a:solidFill>
                  <a:schemeClr val="bg2"/>
                </a:solidFill>
                <a:latin typeface="黑体" panose="02010609060101010101" pitchFamily="49" charset="-122"/>
                <a:ea typeface="黑体" panose="02010609060101010101" pitchFamily="49" charset="-122"/>
              </a:rPr>
              <a:t>                   ——</a:t>
            </a:r>
            <a:r>
              <a:rPr lang="zh-CN" altLang="en-US" sz="2800" b="1" dirty="0">
                <a:ln/>
                <a:solidFill>
                  <a:schemeClr val="bg2"/>
                </a:solidFill>
                <a:latin typeface="黑体" panose="02010609060101010101" pitchFamily="49" charset="-122"/>
                <a:ea typeface="黑体" panose="02010609060101010101" pitchFamily="49" charset="-122"/>
              </a:rPr>
              <a:t>任建树等编</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陈独秀著作</a:t>
            </a:r>
            <a:r>
              <a:rPr lang="zh-CN" altLang="en-US" sz="2800" b="1" dirty="0" smtClean="0">
                <a:ln/>
                <a:solidFill>
                  <a:schemeClr val="bg2"/>
                </a:solidFill>
                <a:latin typeface="黑体" panose="02010609060101010101" pitchFamily="49" charset="-122"/>
                <a:ea typeface="黑体" panose="02010609060101010101" pitchFamily="49" charset="-122"/>
              </a:rPr>
              <a:t>选</a:t>
            </a:r>
          </a:p>
          <a:p>
            <a:pPr marL="0" indent="0">
              <a:buNone/>
            </a:pPr>
            <a:r>
              <a:rPr lang="zh-CN" altLang="en-US" sz="2800" b="1" dirty="0" smtClean="0">
                <a:ln/>
                <a:solidFill>
                  <a:schemeClr val="bg2"/>
                </a:solidFill>
                <a:latin typeface="黑体" panose="02010609060101010101" pitchFamily="49" charset="-122"/>
                <a:ea typeface="黑体" panose="02010609060101010101" pitchFamily="49" charset="-122"/>
              </a:rPr>
              <a:t>老一辈</a:t>
            </a:r>
            <a:r>
              <a:rPr lang="zh-CN" altLang="en-US" sz="2800" b="1" dirty="0">
                <a:ln/>
                <a:solidFill>
                  <a:schemeClr val="bg2"/>
                </a:solidFill>
                <a:latin typeface="黑体" panose="02010609060101010101" pitchFamily="49" charset="-122"/>
                <a:ea typeface="黑体" panose="02010609060101010101" pitchFamily="49" charset="-122"/>
              </a:rPr>
              <a:t>革命家吴玉章回忆说：“当我读到康、梁</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特别是梁启超</a:t>
            </a:r>
            <a:r>
              <a:rPr lang="en-US" altLang="zh-CN" sz="2800" b="1" dirty="0">
                <a:ln/>
                <a:solidFill>
                  <a:schemeClr val="bg2"/>
                </a:solidFill>
                <a:latin typeface="黑体" panose="02010609060101010101" pitchFamily="49" charset="-122"/>
                <a:ea typeface="黑体" panose="02010609060101010101" pitchFamily="49" charset="-122"/>
              </a:rPr>
              <a:t>)</a:t>
            </a:r>
            <a:r>
              <a:rPr lang="zh-CN" altLang="en-US" sz="2800" b="1" dirty="0">
                <a:ln/>
                <a:solidFill>
                  <a:schemeClr val="bg2"/>
                </a:solidFill>
                <a:latin typeface="黑体" panose="02010609060101010101" pitchFamily="49" charset="-122"/>
                <a:ea typeface="黑体" panose="02010609060101010101" pitchFamily="49" charset="-122"/>
              </a:rPr>
              <a:t>的痛快淋漓的议论以后，我很快就成了他们信徒，</a:t>
            </a:r>
            <a:r>
              <a:rPr lang="zh-CN" altLang="en-US" sz="2800" b="1" dirty="0">
                <a:ln/>
                <a:latin typeface="黑体" panose="02010609060101010101" pitchFamily="49" charset="-122"/>
                <a:ea typeface="黑体" panose="02010609060101010101" pitchFamily="49" charset="-122"/>
              </a:rPr>
              <a:t>一心要做变法维新的志士</a:t>
            </a:r>
            <a:r>
              <a:rPr lang="zh-CN" altLang="en-US" sz="2800" b="1" dirty="0">
                <a:ln/>
                <a:solidFill>
                  <a:schemeClr val="bg2"/>
                </a:solidFill>
                <a:latin typeface="黑体" panose="02010609060101010101" pitchFamily="49" charset="-122"/>
                <a:ea typeface="黑体" panose="02010609060101010101" pitchFamily="49" charset="-122"/>
              </a:rPr>
              <a:t>，对于习八股、考功名，便没有多大兴趣了。</a:t>
            </a:r>
            <a:r>
              <a:rPr lang="zh-CN" altLang="en-US" sz="2800" b="1" dirty="0" smtClean="0">
                <a:ln/>
                <a:solidFill>
                  <a:schemeClr val="bg2"/>
                </a:solidFill>
                <a:latin typeface="黑体" panose="02010609060101010101" pitchFamily="49" charset="-122"/>
                <a:ea typeface="黑体" panose="02010609060101010101" pitchFamily="49" charset="-122"/>
              </a:rPr>
              <a:t>”</a:t>
            </a:r>
          </a:p>
          <a:p>
            <a:pPr marL="0" indent="0">
              <a:buNone/>
            </a:pPr>
            <a:r>
              <a:rPr lang="en-US" altLang="zh-CN" sz="2800" b="1" dirty="0">
                <a:ln/>
                <a:solidFill>
                  <a:schemeClr val="bg2"/>
                </a:solidFill>
                <a:latin typeface="黑体" panose="02010609060101010101" pitchFamily="49" charset="-122"/>
                <a:ea typeface="黑体" panose="02010609060101010101" pitchFamily="49" charset="-122"/>
              </a:rPr>
              <a:t> </a:t>
            </a:r>
            <a:r>
              <a:rPr lang="en-US" altLang="zh-CN" sz="2800" b="1" dirty="0" smtClean="0">
                <a:ln/>
                <a:solidFill>
                  <a:schemeClr val="bg2"/>
                </a:solidFill>
                <a:latin typeface="黑体" panose="02010609060101010101" pitchFamily="49" charset="-122"/>
                <a:ea typeface="黑体" panose="02010609060101010101" pitchFamily="49" charset="-122"/>
              </a:rPr>
              <a:t>                          ——《</a:t>
            </a:r>
            <a:r>
              <a:rPr lang="zh-CN" altLang="en-US" sz="2800" b="1" dirty="0" smtClean="0">
                <a:ln/>
                <a:solidFill>
                  <a:schemeClr val="bg2"/>
                </a:solidFill>
                <a:latin typeface="黑体" panose="02010609060101010101" pitchFamily="49" charset="-122"/>
                <a:ea typeface="黑体" panose="02010609060101010101" pitchFamily="49" charset="-122"/>
              </a:rPr>
              <a:t>吴玉章回忆录</a:t>
            </a:r>
            <a:r>
              <a:rPr lang="en-US" altLang="zh-CN" sz="2800" b="1" dirty="0" smtClean="0">
                <a:ln/>
                <a:solidFill>
                  <a:schemeClr val="bg2"/>
                </a:solidFill>
                <a:latin typeface="黑体" panose="02010609060101010101" pitchFamily="49" charset="-122"/>
                <a:ea typeface="黑体" panose="02010609060101010101" pitchFamily="49" charset="-122"/>
              </a:rPr>
              <a:t>》</a:t>
            </a:r>
          </a:p>
          <a:p>
            <a:pPr marL="0" indent="0">
              <a:buNone/>
            </a:pPr>
            <a:endParaRPr lang="en-US" altLang="zh-CN" sz="2800" b="1" dirty="0" smtClean="0">
              <a:ln/>
              <a:solidFill>
                <a:schemeClr val="bg2"/>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6091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改革与革命</a:t>
            </a:r>
            <a:endParaRPr lang="zh-CN" altLang="en-US" dirty="0"/>
          </a:p>
        </p:txBody>
      </p:sp>
      <p:sp>
        <p:nvSpPr>
          <p:cNvPr id="4" name="内容占位符 3"/>
          <p:cNvSpPr>
            <a:spLocks noGrp="1"/>
          </p:cNvSpPr>
          <p:nvPr>
            <p:ph idx="1"/>
          </p:nvPr>
        </p:nvSpPr>
        <p:spPr/>
        <p:txBody>
          <a:bodyPr/>
          <a:lstStyle/>
          <a:p>
            <a:pPr marL="0" indent="0">
              <a:buNone/>
            </a:pPr>
            <a:r>
              <a:rPr lang="zh-CN" altLang="en-US" b="1" dirty="0">
                <a:ln/>
                <a:solidFill>
                  <a:schemeClr val="bg2"/>
                </a:solidFill>
                <a:latin typeface="黑体" panose="02010609060101010101" pitchFamily="49" charset="-122"/>
                <a:ea typeface="黑体" panose="02010609060101010101" pitchFamily="49" charset="-122"/>
              </a:rPr>
              <a:t>材料三</a:t>
            </a:r>
            <a:r>
              <a:rPr lang="en-US" altLang="zh-CN" b="1" dirty="0">
                <a:ln/>
                <a:solidFill>
                  <a:schemeClr val="bg2"/>
                </a:solidFill>
                <a:latin typeface="黑体" panose="02010609060101010101" pitchFamily="49" charset="-122"/>
                <a:ea typeface="黑体" panose="02010609060101010101" pitchFamily="49" charset="-122"/>
              </a:rPr>
              <a:t>.</a:t>
            </a:r>
            <a:r>
              <a:rPr lang="zh-CN" altLang="en-US" b="1" dirty="0">
                <a:ln/>
                <a:solidFill>
                  <a:schemeClr val="bg2"/>
                </a:solidFill>
                <a:latin typeface="黑体" panose="02010609060101010101" pitchFamily="49" charset="-122"/>
                <a:ea typeface="黑体" panose="02010609060101010101" pitchFamily="49" charset="-122"/>
              </a:rPr>
              <a:t>维新运动不是可有可无的历史过场</a:t>
            </a:r>
            <a:r>
              <a:rPr lang="en-US" altLang="zh-CN" b="1" dirty="0">
                <a:ln/>
                <a:solidFill>
                  <a:schemeClr val="bg2"/>
                </a:solidFill>
                <a:latin typeface="黑体" panose="02010609060101010101" pitchFamily="49" charset="-122"/>
                <a:ea typeface="黑体" panose="02010609060101010101" pitchFamily="49" charset="-122"/>
              </a:rPr>
              <a:t>,</a:t>
            </a:r>
            <a:r>
              <a:rPr lang="zh-CN" altLang="en-US" b="1" dirty="0">
                <a:ln/>
                <a:latin typeface="黑体" panose="02010609060101010101" pitchFamily="49" charset="-122"/>
                <a:ea typeface="黑体" panose="02010609060101010101" pitchFamily="49" charset="-122"/>
              </a:rPr>
              <a:t>而是资产阶级革命准备阶段的重要环节</a:t>
            </a:r>
            <a:r>
              <a:rPr lang="zh-CN" altLang="en-US" b="1" dirty="0">
                <a:ln/>
                <a:solidFill>
                  <a:schemeClr val="bg2"/>
                </a:solidFill>
                <a:latin typeface="黑体" panose="02010609060101010101" pitchFamily="49" charset="-122"/>
                <a:ea typeface="黑体" panose="02010609060101010101" pitchFamily="49" charset="-122"/>
              </a:rPr>
              <a:t>。在自上而下的和平改革尚可指望的时候</a:t>
            </a:r>
            <a:r>
              <a:rPr lang="en-US" altLang="zh-CN" b="1" dirty="0">
                <a:ln/>
                <a:solidFill>
                  <a:schemeClr val="bg2"/>
                </a:solidFill>
                <a:latin typeface="黑体" panose="02010609060101010101" pitchFamily="49" charset="-122"/>
                <a:ea typeface="黑体" panose="02010609060101010101" pitchFamily="49" charset="-122"/>
              </a:rPr>
              <a:t>,</a:t>
            </a:r>
            <a:r>
              <a:rPr lang="zh-CN" altLang="en-US" b="1" dirty="0">
                <a:ln/>
                <a:solidFill>
                  <a:schemeClr val="bg2"/>
                </a:solidFill>
                <a:latin typeface="黑体" panose="02010609060101010101" pitchFamily="49" charset="-122"/>
                <a:ea typeface="黑体" panose="02010609060101010101" pitchFamily="49" charset="-122"/>
              </a:rPr>
              <a:t>人们是不会轻易走上暴力革命道路的。他们充当了这个时期不可缺少的</a:t>
            </a:r>
            <a:r>
              <a:rPr lang="zh-CN" altLang="en-US" b="1" dirty="0">
                <a:ln/>
                <a:latin typeface="黑体" panose="02010609060101010101" pitchFamily="49" charset="-122"/>
                <a:ea typeface="黑体" panose="02010609060101010101" pitchFamily="49" charset="-122"/>
              </a:rPr>
              <a:t>先行者角色</a:t>
            </a:r>
            <a:r>
              <a:rPr lang="zh-CN" altLang="en-US" b="1" dirty="0">
                <a:ln/>
                <a:solidFill>
                  <a:schemeClr val="bg2"/>
                </a:solidFill>
                <a:latin typeface="黑体" panose="02010609060101010101" pitchFamily="49" charset="-122"/>
                <a:ea typeface="黑体" panose="02010609060101010101" pitchFamily="49" charset="-122"/>
              </a:rPr>
              <a:t>。                                 </a:t>
            </a:r>
          </a:p>
          <a:p>
            <a:pPr marL="0" indent="0">
              <a:buNone/>
            </a:pPr>
            <a:r>
              <a:rPr lang="en-US" altLang="zh-CN" b="1" dirty="0">
                <a:ln/>
                <a:solidFill>
                  <a:schemeClr val="bg2"/>
                </a:solidFill>
                <a:latin typeface="黑体" panose="02010609060101010101" pitchFamily="49" charset="-122"/>
                <a:ea typeface="黑体" panose="02010609060101010101" pitchFamily="49" charset="-122"/>
              </a:rPr>
              <a:t>                        ——</a:t>
            </a:r>
            <a:r>
              <a:rPr lang="zh-CN" altLang="en-US" b="1" dirty="0">
                <a:ln/>
                <a:solidFill>
                  <a:schemeClr val="bg2"/>
                </a:solidFill>
                <a:latin typeface="黑体" panose="02010609060101010101" pitchFamily="49" charset="-122"/>
                <a:ea typeface="黑体" panose="02010609060101010101" pitchFamily="49" charset="-122"/>
              </a:rPr>
              <a:t>李时岳</a:t>
            </a:r>
            <a:r>
              <a:rPr lang="en-US" altLang="zh-CN" b="1" dirty="0">
                <a:ln/>
                <a:solidFill>
                  <a:schemeClr val="bg2"/>
                </a:solidFill>
                <a:latin typeface="黑体" panose="02010609060101010101" pitchFamily="49" charset="-122"/>
                <a:ea typeface="黑体" panose="02010609060101010101" pitchFamily="49" charset="-122"/>
              </a:rPr>
              <a:t>《</a:t>
            </a:r>
            <a:r>
              <a:rPr lang="zh-CN" altLang="en-US" b="1" dirty="0">
                <a:ln/>
                <a:solidFill>
                  <a:schemeClr val="bg2"/>
                </a:solidFill>
                <a:latin typeface="黑体" panose="02010609060101010101" pitchFamily="49" charset="-122"/>
                <a:ea typeface="黑体" panose="02010609060101010101" pitchFamily="49" charset="-122"/>
              </a:rPr>
              <a:t>戊戌变法历史评价的若干问题</a:t>
            </a:r>
            <a:r>
              <a:rPr lang="en-US" altLang="zh-CN" b="1" dirty="0">
                <a:ln/>
                <a:solidFill>
                  <a:schemeClr val="bg2"/>
                </a:solidFill>
                <a:latin typeface="黑体" panose="02010609060101010101" pitchFamily="49" charset="-122"/>
                <a:ea typeface="黑体" panose="02010609060101010101" pitchFamily="49" charset="-122"/>
              </a:rPr>
              <a:t>》</a:t>
            </a:r>
          </a:p>
          <a:p>
            <a:endParaRPr lang="zh-CN" altLang="en-US" b="1" dirty="0">
              <a:solidFill>
                <a:schemeClr val="bg2"/>
              </a:solidFill>
            </a:endParaRPr>
          </a:p>
        </p:txBody>
      </p:sp>
    </p:spTree>
    <p:extLst>
      <p:ext uri="{BB962C8B-B14F-4D97-AF65-F5344CB8AC3E}">
        <p14:creationId xmlns:p14="http://schemas.microsoft.com/office/powerpoint/2010/main" val="273408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文本框 1"/>
          <p:cNvSpPr txBox="1">
            <a:spLocks noChangeArrowheads="1"/>
          </p:cNvSpPr>
          <p:nvPr/>
        </p:nvSpPr>
        <p:spPr bwMode="auto">
          <a:xfrm>
            <a:off x="1381125" y="1574800"/>
            <a:ext cx="6619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4000" b="1">
                <a:solidFill>
                  <a:srgbClr val="FFFF00"/>
                </a:solidFill>
              </a:rPr>
              <a:t>选修四、中外历史人物评说</a:t>
            </a:r>
          </a:p>
        </p:txBody>
      </p:sp>
    </p:spTree>
    <p:extLst>
      <p:ext uri="{BB962C8B-B14F-4D97-AF65-F5344CB8AC3E}">
        <p14:creationId xmlns:p14="http://schemas.microsoft.com/office/powerpoint/2010/main" val="30841647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28"/>
          <p:cNvSpPr txBox="1">
            <a:spLocks noChangeArrowheads="1"/>
          </p:cNvSpPr>
          <p:nvPr/>
        </p:nvSpPr>
        <p:spPr bwMode="auto">
          <a:xfrm>
            <a:off x="3635375" y="43656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en-US"/>
          </a:p>
        </p:txBody>
      </p:sp>
      <p:sp>
        <p:nvSpPr>
          <p:cNvPr id="48130" name="Text Box 29"/>
          <p:cNvSpPr txBox="1">
            <a:spLocks noChangeArrowheads="1"/>
          </p:cNvSpPr>
          <p:nvPr/>
        </p:nvSpPr>
        <p:spPr bwMode="auto">
          <a:xfrm>
            <a:off x="3276600" y="4343400"/>
            <a:ext cx="532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zh-CN" altLang="en-US"/>
          </a:p>
        </p:txBody>
      </p:sp>
      <p:graphicFrame>
        <p:nvGraphicFramePr>
          <p:cNvPr id="2" name="表格 1"/>
          <p:cNvGraphicFramePr/>
          <p:nvPr>
            <p:extLst>
              <p:ext uri="{D42A27DB-BD31-4B8C-83A1-F6EECF244321}">
                <p14:modId xmlns:p14="http://schemas.microsoft.com/office/powerpoint/2010/main" val="4021067644"/>
              </p:ext>
            </p:extLst>
          </p:nvPr>
        </p:nvGraphicFramePr>
        <p:xfrm>
          <a:off x="22966" y="1844824"/>
          <a:ext cx="8896351" cy="4013200"/>
        </p:xfrm>
        <a:graphic>
          <a:graphicData uri="http://schemas.openxmlformats.org/drawingml/2006/table">
            <a:tbl>
              <a:tblPr firstRow="1" bandRow="1">
                <a:tableStyleId>{5C22544A-7EE6-4342-B048-85BDC9FD1C3A}</a:tableStyleId>
              </a:tblPr>
              <a:tblGrid>
                <a:gridCol w="988860"/>
                <a:gridCol w="988295"/>
                <a:gridCol w="987731"/>
                <a:gridCol w="989424"/>
                <a:gridCol w="988295"/>
                <a:gridCol w="988295"/>
                <a:gridCol w="987731"/>
                <a:gridCol w="988860"/>
                <a:gridCol w="988860"/>
              </a:tblGrid>
              <a:tr h="906780">
                <a:tc>
                  <a:txBody>
                    <a:bodyPr/>
                    <a:lstStyle/>
                    <a:p>
                      <a:pPr>
                        <a:buNone/>
                      </a:pPr>
                      <a:r>
                        <a:rPr lang="en-US" sz="2800" b="1" dirty="0">
                          <a:solidFill>
                            <a:srgbClr val="002060"/>
                          </a:solidFill>
                        </a:rPr>
                        <a:t>08</a:t>
                      </a:r>
                      <a:r>
                        <a:rPr lang="zh-CN" altLang="en-US" sz="2800" b="1" dirty="0">
                          <a:solidFill>
                            <a:srgbClr val="002060"/>
                          </a:solidFill>
                        </a:rPr>
                        <a:t>年</a:t>
                      </a:r>
                    </a:p>
                  </a:txBody>
                  <a:tcPr>
                    <a:solidFill>
                      <a:schemeClr val="tx1"/>
                    </a:solidFill>
                  </a:tcPr>
                </a:tc>
                <a:tc>
                  <a:txBody>
                    <a:bodyPr/>
                    <a:lstStyle/>
                    <a:p>
                      <a:pPr>
                        <a:buNone/>
                      </a:pPr>
                      <a:r>
                        <a:rPr lang="en-US" sz="2800" b="1"/>
                        <a:t>09</a:t>
                      </a:r>
                      <a:r>
                        <a:rPr lang="zh-CN" altLang="en-US" sz="2800" b="1"/>
                        <a:t>年</a:t>
                      </a:r>
                    </a:p>
                  </a:txBody>
                  <a:tcPr>
                    <a:solidFill>
                      <a:schemeClr val="tx1"/>
                    </a:solidFill>
                  </a:tcPr>
                </a:tc>
                <a:tc>
                  <a:txBody>
                    <a:bodyPr/>
                    <a:lstStyle/>
                    <a:p>
                      <a:pPr>
                        <a:buNone/>
                      </a:pPr>
                      <a:r>
                        <a:rPr lang="en-US" sz="2800" b="1"/>
                        <a:t>10</a:t>
                      </a:r>
                      <a:r>
                        <a:rPr lang="zh-CN" altLang="en-US" sz="2800" b="1"/>
                        <a:t>年</a:t>
                      </a:r>
                    </a:p>
                  </a:txBody>
                  <a:tcPr>
                    <a:solidFill>
                      <a:schemeClr val="tx1"/>
                    </a:solidFill>
                  </a:tcPr>
                </a:tc>
                <a:tc>
                  <a:txBody>
                    <a:bodyPr/>
                    <a:lstStyle/>
                    <a:p>
                      <a:pPr>
                        <a:buNone/>
                      </a:pPr>
                      <a:r>
                        <a:rPr lang="en-US" sz="2800" b="1"/>
                        <a:t>11</a:t>
                      </a:r>
                      <a:r>
                        <a:rPr lang="zh-CN" altLang="en-US" sz="2800" b="1"/>
                        <a:t>年</a:t>
                      </a:r>
                    </a:p>
                  </a:txBody>
                  <a:tcPr>
                    <a:solidFill>
                      <a:schemeClr val="tx1"/>
                    </a:solidFill>
                  </a:tcPr>
                </a:tc>
                <a:tc>
                  <a:txBody>
                    <a:bodyPr/>
                    <a:lstStyle/>
                    <a:p>
                      <a:pPr>
                        <a:buNone/>
                      </a:pPr>
                      <a:r>
                        <a:rPr lang="en-US" sz="2800" b="1"/>
                        <a:t>12</a:t>
                      </a:r>
                      <a:r>
                        <a:rPr lang="zh-CN" altLang="en-US" sz="2800" b="1"/>
                        <a:t>年</a:t>
                      </a:r>
                    </a:p>
                  </a:txBody>
                  <a:tcPr>
                    <a:solidFill>
                      <a:schemeClr val="tx1"/>
                    </a:solidFill>
                  </a:tcPr>
                </a:tc>
                <a:tc>
                  <a:txBody>
                    <a:bodyPr/>
                    <a:lstStyle/>
                    <a:p>
                      <a:pPr>
                        <a:buNone/>
                      </a:pPr>
                      <a:r>
                        <a:rPr lang="en-US" sz="2800" b="1"/>
                        <a:t>13</a:t>
                      </a:r>
                      <a:r>
                        <a:rPr lang="zh-CN" altLang="en-US" sz="2800" b="1"/>
                        <a:t>年</a:t>
                      </a:r>
                    </a:p>
                  </a:txBody>
                  <a:tcPr>
                    <a:solidFill>
                      <a:schemeClr val="tx1"/>
                    </a:solidFill>
                  </a:tcPr>
                </a:tc>
                <a:tc>
                  <a:txBody>
                    <a:bodyPr/>
                    <a:lstStyle/>
                    <a:p>
                      <a:pPr>
                        <a:buNone/>
                      </a:pPr>
                      <a:r>
                        <a:rPr lang="en-US" sz="2800" b="1"/>
                        <a:t>14</a:t>
                      </a:r>
                      <a:r>
                        <a:rPr lang="zh-CN" altLang="en-US" sz="2800" b="1"/>
                        <a:t>年</a:t>
                      </a:r>
                    </a:p>
                  </a:txBody>
                  <a:tcPr>
                    <a:solidFill>
                      <a:schemeClr val="tx1"/>
                    </a:solidFill>
                  </a:tcPr>
                </a:tc>
                <a:tc>
                  <a:txBody>
                    <a:bodyPr/>
                    <a:lstStyle/>
                    <a:p>
                      <a:pPr>
                        <a:buNone/>
                      </a:pPr>
                      <a:r>
                        <a:rPr lang="en-US" sz="2800" b="1" dirty="0"/>
                        <a:t>15</a:t>
                      </a:r>
                      <a:r>
                        <a:rPr lang="zh-CN" altLang="en-US" sz="2800" b="1" dirty="0"/>
                        <a:t>年</a:t>
                      </a:r>
                    </a:p>
                  </a:txBody>
                  <a:tcPr>
                    <a:solidFill>
                      <a:schemeClr val="tx1"/>
                    </a:solidFill>
                  </a:tcPr>
                </a:tc>
                <a:tc>
                  <a:txBody>
                    <a:bodyPr/>
                    <a:lstStyle/>
                    <a:p>
                      <a:pPr>
                        <a:buNone/>
                      </a:pPr>
                      <a:r>
                        <a:rPr lang="en-US" altLang="zh-CN" sz="2800" b="1" dirty="0" smtClean="0"/>
                        <a:t>16</a:t>
                      </a:r>
                      <a:r>
                        <a:rPr lang="zh-CN" altLang="en-US" sz="2800" b="1" dirty="0" smtClean="0"/>
                        <a:t>年</a:t>
                      </a:r>
                      <a:endParaRPr lang="zh-CN" altLang="en-US" sz="2800" b="1" dirty="0"/>
                    </a:p>
                  </a:txBody>
                  <a:tcPr>
                    <a:solidFill>
                      <a:schemeClr val="tx1"/>
                    </a:solidFill>
                  </a:tcPr>
                </a:tc>
              </a:tr>
              <a:tr h="3106420">
                <a:tc>
                  <a:txBody>
                    <a:bodyPr/>
                    <a:lstStyle/>
                    <a:p>
                      <a:pPr>
                        <a:buNone/>
                      </a:pPr>
                      <a:r>
                        <a:rPr lang="zh-CN" sz="2800" b="1">
                          <a:solidFill>
                            <a:srgbClr val="002060"/>
                          </a:solidFill>
                        </a:rPr>
                        <a:t>华盛顿与拿破仑比较</a:t>
                      </a:r>
                    </a:p>
                  </a:txBody>
                  <a:tcPr>
                    <a:solidFill>
                      <a:schemeClr val="tx1"/>
                    </a:solidFill>
                  </a:tcPr>
                </a:tc>
                <a:tc>
                  <a:txBody>
                    <a:bodyPr/>
                    <a:lstStyle/>
                    <a:p>
                      <a:pPr>
                        <a:buNone/>
                      </a:pPr>
                      <a:r>
                        <a:rPr lang="zh-CN" sz="2800" b="1">
                          <a:solidFill>
                            <a:srgbClr val="002060"/>
                          </a:solidFill>
                        </a:rPr>
                        <a:t>甘地领导印度人民斗争</a:t>
                      </a:r>
                    </a:p>
                  </a:txBody>
                  <a:tcPr>
                    <a:solidFill>
                      <a:schemeClr val="tx1"/>
                    </a:solidFill>
                  </a:tcPr>
                </a:tc>
                <a:tc>
                  <a:txBody>
                    <a:bodyPr/>
                    <a:lstStyle/>
                    <a:p>
                      <a:pPr>
                        <a:buNone/>
                      </a:pPr>
                      <a:r>
                        <a:rPr lang="zh-CN" sz="2800" b="1" dirty="0">
                          <a:solidFill>
                            <a:srgbClr val="002060"/>
                          </a:solidFill>
                        </a:rPr>
                        <a:t>康熙收复台湾影响</a:t>
                      </a:r>
                    </a:p>
                  </a:txBody>
                  <a:tcPr>
                    <a:solidFill>
                      <a:schemeClr val="tx1"/>
                    </a:solidFill>
                  </a:tcPr>
                </a:tc>
                <a:tc>
                  <a:txBody>
                    <a:bodyPr/>
                    <a:lstStyle/>
                    <a:p>
                      <a:pPr>
                        <a:buNone/>
                      </a:pPr>
                      <a:r>
                        <a:rPr lang="zh-CN" sz="2800" b="1">
                          <a:solidFill>
                            <a:srgbClr val="002060"/>
                          </a:solidFill>
                        </a:rPr>
                        <a:t>马、毛、邓对社会主义认识</a:t>
                      </a:r>
                    </a:p>
                  </a:txBody>
                  <a:tcPr>
                    <a:solidFill>
                      <a:schemeClr val="tx1"/>
                    </a:solidFill>
                  </a:tcPr>
                </a:tc>
                <a:tc>
                  <a:txBody>
                    <a:bodyPr/>
                    <a:lstStyle/>
                    <a:p>
                      <a:pPr>
                        <a:buNone/>
                      </a:pPr>
                      <a:r>
                        <a:rPr lang="zh-CN" sz="2800" b="1">
                          <a:solidFill>
                            <a:srgbClr val="002060"/>
                          </a:solidFill>
                        </a:rPr>
                        <a:t>孔子与柏拉图对理想社会的追求</a:t>
                      </a:r>
                    </a:p>
                  </a:txBody>
                  <a:tcPr>
                    <a:solidFill>
                      <a:schemeClr val="tx1"/>
                    </a:solidFill>
                  </a:tcPr>
                </a:tc>
                <a:tc>
                  <a:txBody>
                    <a:bodyPr/>
                    <a:lstStyle/>
                    <a:p>
                      <a:pPr>
                        <a:buNone/>
                      </a:pPr>
                      <a:r>
                        <a:rPr lang="zh-CN" sz="2800" b="1">
                          <a:solidFill>
                            <a:srgbClr val="002060"/>
                          </a:solidFill>
                        </a:rPr>
                        <a:t>克伦威尔与拿破仑平等观的认识</a:t>
                      </a:r>
                    </a:p>
                  </a:txBody>
                  <a:tcPr>
                    <a:solidFill>
                      <a:schemeClr val="tx1"/>
                    </a:solidFill>
                  </a:tcPr>
                </a:tc>
                <a:tc>
                  <a:txBody>
                    <a:bodyPr/>
                    <a:lstStyle/>
                    <a:p>
                      <a:pPr>
                        <a:buNone/>
                      </a:pPr>
                      <a:r>
                        <a:rPr lang="zh-CN" sz="2800" b="1">
                          <a:solidFill>
                            <a:srgbClr val="002060"/>
                          </a:solidFill>
                        </a:rPr>
                        <a:t>孙中山三民主义</a:t>
                      </a:r>
                    </a:p>
                  </a:txBody>
                  <a:tcPr>
                    <a:solidFill>
                      <a:schemeClr val="tx1"/>
                    </a:solidFill>
                  </a:tcPr>
                </a:tc>
                <a:tc>
                  <a:txBody>
                    <a:bodyPr/>
                    <a:lstStyle/>
                    <a:p>
                      <a:pPr>
                        <a:buNone/>
                      </a:pPr>
                      <a:r>
                        <a:rPr lang="zh-CN" sz="2800" b="1" dirty="0">
                          <a:solidFill>
                            <a:srgbClr val="002060"/>
                          </a:solidFill>
                        </a:rPr>
                        <a:t>唐太宗的为君之道</a:t>
                      </a: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800" b="1" dirty="0" smtClean="0">
                          <a:solidFill>
                            <a:schemeClr val="bg1"/>
                          </a:solidFill>
                        </a:rPr>
                        <a:t>李时珍</a:t>
                      </a:r>
                      <a:r>
                        <a:rPr lang="en-US" altLang="zh-CN" sz="2800" b="1" dirty="0" smtClean="0">
                          <a:solidFill>
                            <a:schemeClr val="bg1"/>
                          </a:solidFill>
                        </a:rPr>
                        <a:t>《</a:t>
                      </a:r>
                      <a:r>
                        <a:rPr lang="zh-CN" altLang="en-US" sz="2800" b="1" dirty="0" smtClean="0">
                          <a:solidFill>
                            <a:schemeClr val="bg1"/>
                          </a:solidFill>
                        </a:rPr>
                        <a:t>本草纲目</a:t>
                      </a:r>
                      <a:r>
                        <a:rPr lang="en-US" altLang="zh-CN" sz="2800" b="1" dirty="0" smtClean="0">
                          <a:solidFill>
                            <a:schemeClr val="bg1"/>
                          </a:solidFill>
                        </a:rPr>
                        <a:t>》</a:t>
                      </a:r>
                      <a:r>
                        <a:rPr lang="zh-CN" altLang="en-US" sz="2800" b="1" dirty="0" smtClean="0">
                          <a:solidFill>
                            <a:schemeClr val="bg1"/>
                          </a:solidFill>
                        </a:rPr>
                        <a:t>地位</a:t>
                      </a:r>
                    </a:p>
                    <a:p>
                      <a:pPr>
                        <a:buNone/>
                      </a:pPr>
                      <a:endParaRPr lang="zh-CN" sz="2800" b="1" dirty="0">
                        <a:solidFill>
                          <a:srgbClr val="002060"/>
                        </a:solidFill>
                      </a:endParaRPr>
                    </a:p>
                  </a:txBody>
                  <a:tcPr>
                    <a:solidFill>
                      <a:schemeClr val="tx1"/>
                    </a:solidFill>
                  </a:tcPr>
                </a:tc>
              </a:tr>
            </a:tbl>
          </a:graphicData>
        </a:graphic>
      </p:graphicFrame>
      <p:sp>
        <p:nvSpPr>
          <p:cNvPr id="3" name="标题 2"/>
          <p:cNvSpPr>
            <a:spLocks noGrp="1"/>
          </p:cNvSpPr>
          <p:nvPr>
            <p:ph type="title"/>
          </p:nvPr>
        </p:nvSpPr>
        <p:spPr/>
        <p:txBody>
          <a:bodyPr/>
          <a:lstStyle/>
          <a:p>
            <a:r>
              <a:rPr lang="zh-CN" altLang="en-US" dirty="0" smtClean="0"/>
              <a:t>江苏高考考点分布</a:t>
            </a:r>
            <a:endParaRPr lang="zh-CN" altLang="en-US" dirty="0"/>
          </a:p>
        </p:txBody>
      </p:sp>
    </p:spTree>
    <p:extLst>
      <p:ext uri="{BB962C8B-B14F-4D97-AF65-F5344CB8AC3E}">
        <p14:creationId xmlns:p14="http://schemas.microsoft.com/office/powerpoint/2010/main" val="72860144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全国卷考点（选修四）</a:t>
            </a:r>
            <a:r>
              <a:rPr lang="en-US" altLang="zh-CN" dirty="0" smtClean="0"/>
              <a:t>2016</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750470998"/>
              </p:ext>
            </p:extLst>
          </p:nvPr>
        </p:nvGraphicFramePr>
        <p:xfrm>
          <a:off x="1043608" y="1628800"/>
          <a:ext cx="6624736" cy="3168352"/>
        </p:xfrm>
        <a:graphic>
          <a:graphicData uri="http://schemas.openxmlformats.org/drawingml/2006/table">
            <a:tbl>
              <a:tblPr firstRow="1" bandRow="1">
                <a:tableStyleId>{073A0DAA-6AF3-43AB-8588-CEC1D06C72B9}</a:tableStyleId>
              </a:tblPr>
              <a:tblGrid>
                <a:gridCol w="1656184"/>
                <a:gridCol w="1656184"/>
                <a:gridCol w="1656184"/>
                <a:gridCol w="1656184"/>
              </a:tblGrid>
              <a:tr h="1087180">
                <a:tc>
                  <a:txBody>
                    <a:bodyPr/>
                    <a:lstStyle/>
                    <a:p>
                      <a:r>
                        <a:rPr lang="zh-CN" altLang="en-US" sz="3200" b="1" dirty="0" smtClean="0"/>
                        <a:t>新课标</a:t>
                      </a:r>
                      <a:r>
                        <a:rPr lang="en-US" altLang="zh-CN" sz="3200" b="1" dirty="0" smtClean="0"/>
                        <a:t>1</a:t>
                      </a:r>
                      <a:r>
                        <a:rPr lang="zh-CN" altLang="en-US" sz="3200" b="1" dirty="0" smtClean="0"/>
                        <a:t>卷</a:t>
                      </a:r>
                      <a:endParaRPr lang="zh-CN" altLang="en-US" sz="3200" b="1" dirty="0"/>
                    </a:p>
                  </a:txBody>
                  <a:tcPr/>
                </a:tc>
                <a:tc>
                  <a:txBody>
                    <a:bodyPr/>
                    <a:lstStyle/>
                    <a:p>
                      <a:r>
                        <a:rPr lang="zh-CN" altLang="en-US" sz="3200" b="1" dirty="0" smtClean="0"/>
                        <a:t>新课标</a:t>
                      </a:r>
                      <a:r>
                        <a:rPr lang="en-US" altLang="zh-CN" sz="3200" b="1" dirty="0" smtClean="0"/>
                        <a:t>2</a:t>
                      </a:r>
                      <a:r>
                        <a:rPr lang="zh-CN" altLang="en-US" sz="3200" b="1" dirty="0" smtClean="0"/>
                        <a:t>卷</a:t>
                      </a:r>
                      <a:endParaRPr lang="zh-CN" altLang="en-US" sz="3200" b="1" dirty="0"/>
                    </a:p>
                  </a:txBody>
                  <a:tcPr/>
                </a:tc>
                <a:tc>
                  <a:txBody>
                    <a:bodyPr/>
                    <a:lstStyle/>
                    <a:p>
                      <a:r>
                        <a:rPr lang="zh-CN" altLang="en-US" sz="3200" b="1" dirty="0" smtClean="0"/>
                        <a:t>新课标</a:t>
                      </a:r>
                      <a:r>
                        <a:rPr lang="en-US" altLang="zh-CN" sz="3200" b="1" dirty="0" smtClean="0"/>
                        <a:t>3</a:t>
                      </a:r>
                      <a:r>
                        <a:rPr lang="zh-CN" altLang="en-US" sz="3200" b="1" dirty="0" smtClean="0"/>
                        <a:t>卷</a:t>
                      </a:r>
                      <a:endParaRPr lang="zh-CN" altLang="en-US" sz="3200" b="1" dirty="0"/>
                    </a:p>
                  </a:txBody>
                  <a:tcPr/>
                </a:tc>
                <a:tc>
                  <a:txBody>
                    <a:bodyPr/>
                    <a:lstStyle/>
                    <a:p>
                      <a:r>
                        <a:rPr lang="zh-CN" altLang="en-US" sz="3200" b="1" dirty="0" smtClean="0"/>
                        <a:t>海南卷</a:t>
                      </a:r>
                      <a:endParaRPr lang="zh-CN" altLang="en-US" sz="3200" b="1" dirty="0"/>
                    </a:p>
                  </a:txBody>
                  <a:tcPr/>
                </a:tc>
              </a:tr>
              <a:tr h="2081172">
                <a:tc>
                  <a:txBody>
                    <a:bodyPr/>
                    <a:lstStyle/>
                    <a:p>
                      <a:r>
                        <a:rPr lang="zh-CN" altLang="en-US" sz="3200" b="1" dirty="0" smtClean="0">
                          <a:solidFill>
                            <a:schemeClr val="bg1"/>
                          </a:solidFill>
                        </a:rPr>
                        <a:t>唐朝名将高仙芝功过</a:t>
                      </a:r>
                      <a:endParaRPr lang="zh-CN" altLang="en-US" sz="3200" b="1" dirty="0">
                        <a:solidFill>
                          <a:schemeClr val="bg1"/>
                        </a:solidFill>
                      </a:endParaRPr>
                    </a:p>
                  </a:txBody>
                  <a:tcPr/>
                </a:tc>
                <a:tc>
                  <a:txBody>
                    <a:bodyPr/>
                    <a:lstStyle/>
                    <a:p>
                      <a:r>
                        <a:rPr lang="zh-CN" altLang="en-US" sz="3200" b="1" dirty="0" smtClean="0">
                          <a:solidFill>
                            <a:schemeClr val="bg1"/>
                          </a:solidFill>
                        </a:rPr>
                        <a:t>明代郑板桥艺术特点</a:t>
                      </a:r>
                      <a:endParaRPr lang="zh-CN" altLang="en-US" sz="3200" b="1" dirty="0">
                        <a:solidFill>
                          <a:schemeClr val="bg1"/>
                        </a:solidFill>
                      </a:endParaRPr>
                    </a:p>
                  </a:txBody>
                  <a:tcPr/>
                </a:tc>
                <a:tc>
                  <a:txBody>
                    <a:bodyPr/>
                    <a:lstStyle/>
                    <a:p>
                      <a:r>
                        <a:rPr lang="zh-CN" altLang="en-US" sz="3200" b="1" dirty="0" smtClean="0">
                          <a:solidFill>
                            <a:schemeClr val="bg1"/>
                          </a:solidFill>
                        </a:rPr>
                        <a:t>蔡元培贡献</a:t>
                      </a:r>
                      <a:endParaRPr lang="zh-CN" altLang="en-US" sz="3200" b="1" dirty="0">
                        <a:solidFill>
                          <a:schemeClr val="bg1"/>
                        </a:solidFill>
                      </a:endParaRPr>
                    </a:p>
                  </a:txBody>
                  <a:tcPr/>
                </a:tc>
                <a:tc>
                  <a:txBody>
                    <a:bodyPr/>
                    <a:lstStyle/>
                    <a:p>
                      <a:r>
                        <a:rPr lang="zh-CN" altLang="en-US" sz="3200" b="1" dirty="0" smtClean="0">
                          <a:solidFill>
                            <a:schemeClr val="bg1"/>
                          </a:solidFill>
                        </a:rPr>
                        <a:t>评价吴佩孚</a:t>
                      </a:r>
                      <a:endParaRPr lang="zh-CN" altLang="en-US" sz="3200" b="1" dirty="0">
                        <a:solidFill>
                          <a:schemeClr val="bg1"/>
                        </a:solidFill>
                      </a:endParaRPr>
                    </a:p>
                  </a:txBody>
                  <a:tcPr/>
                </a:tc>
              </a:tr>
            </a:tbl>
          </a:graphicData>
        </a:graphic>
      </p:graphicFrame>
    </p:spTree>
    <p:extLst>
      <p:ext uri="{BB962C8B-B14F-4D97-AF65-F5344CB8AC3E}">
        <p14:creationId xmlns:p14="http://schemas.microsoft.com/office/powerpoint/2010/main" val="164238973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2015</a:t>
            </a:r>
            <a:r>
              <a:rPr lang="zh-CN" altLang="en-US" dirty="0" smtClean="0"/>
              <a:t>年</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769316363"/>
              </p:ext>
            </p:extLst>
          </p:nvPr>
        </p:nvGraphicFramePr>
        <p:xfrm>
          <a:off x="683568" y="1556792"/>
          <a:ext cx="7560839" cy="3672408"/>
        </p:xfrm>
        <a:graphic>
          <a:graphicData uri="http://schemas.openxmlformats.org/drawingml/2006/table">
            <a:tbl>
              <a:tblPr firstRow="1" bandRow="1">
                <a:tableStyleId>{073A0DAA-6AF3-43AB-8588-CEC1D06C72B9}</a:tableStyleId>
              </a:tblPr>
              <a:tblGrid>
                <a:gridCol w="1991834"/>
                <a:gridCol w="1991834"/>
                <a:gridCol w="1991834"/>
                <a:gridCol w="1585337"/>
              </a:tblGrid>
              <a:tr h="1089274">
                <a:tc>
                  <a:txBody>
                    <a:bodyPr/>
                    <a:lstStyle/>
                    <a:p>
                      <a:r>
                        <a:rPr lang="zh-CN" altLang="en-US" sz="3200" b="1" dirty="0" smtClean="0"/>
                        <a:t>新课标</a:t>
                      </a:r>
                      <a:r>
                        <a:rPr lang="en-US" altLang="zh-CN" sz="3200" b="1" dirty="0" smtClean="0"/>
                        <a:t>1</a:t>
                      </a:r>
                      <a:r>
                        <a:rPr lang="zh-CN" altLang="en-US" sz="3200" b="1" dirty="0" smtClean="0"/>
                        <a:t>卷</a:t>
                      </a:r>
                      <a:endParaRPr lang="zh-CN" altLang="en-US" sz="3200" b="1" dirty="0"/>
                    </a:p>
                  </a:txBody>
                  <a:tcPr/>
                </a:tc>
                <a:tc>
                  <a:txBody>
                    <a:bodyPr/>
                    <a:lstStyle/>
                    <a:p>
                      <a:r>
                        <a:rPr lang="zh-CN" altLang="en-US" sz="3200" b="1" dirty="0" smtClean="0"/>
                        <a:t>新课标</a:t>
                      </a:r>
                      <a:r>
                        <a:rPr lang="en-US" altLang="zh-CN" sz="3200" b="1" dirty="0" smtClean="0"/>
                        <a:t>2</a:t>
                      </a:r>
                      <a:r>
                        <a:rPr lang="zh-CN" altLang="en-US" sz="3200" b="1" dirty="0" smtClean="0"/>
                        <a:t>卷</a:t>
                      </a:r>
                      <a:endParaRPr lang="zh-CN" altLang="en-US" sz="3200" b="1" dirty="0"/>
                    </a:p>
                  </a:txBody>
                  <a:tcPr/>
                </a:tc>
                <a:tc>
                  <a:txBody>
                    <a:bodyPr/>
                    <a:lstStyle/>
                    <a:p>
                      <a:r>
                        <a:rPr lang="zh-CN" altLang="en-US" sz="3200" b="1" dirty="0" smtClean="0"/>
                        <a:t>福建卷</a:t>
                      </a:r>
                      <a:endParaRPr lang="zh-CN" altLang="en-US" sz="3200" b="1" dirty="0"/>
                    </a:p>
                  </a:txBody>
                  <a:tcPr/>
                </a:tc>
                <a:tc>
                  <a:txBody>
                    <a:bodyPr/>
                    <a:lstStyle/>
                    <a:p>
                      <a:r>
                        <a:rPr lang="zh-CN" altLang="en-US" sz="3200" b="1" dirty="0" smtClean="0"/>
                        <a:t>海南卷</a:t>
                      </a:r>
                      <a:endParaRPr lang="zh-CN" altLang="en-US" sz="3200" b="1" dirty="0"/>
                    </a:p>
                  </a:txBody>
                  <a:tcPr/>
                </a:tc>
              </a:tr>
              <a:tr h="2583134">
                <a:tc>
                  <a:txBody>
                    <a:bodyPr/>
                    <a:lstStyle/>
                    <a:p>
                      <a:r>
                        <a:rPr lang="zh-CN" altLang="en-US" sz="3200" b="1" dirty="0" smtClean="0">
                          <a:solidFill>
                            <a:schemeClr val="bg1"/>
                          </a:solidFill>
                        </a:rPr>
                        <a:t>丘处机西行意义</a:t>
                      </a:r>
                      <a:endParaRPr lang="zh-CN" altLang="en-US" sz="3200" b="1" dirty="0">
                        <a:solidFill>
                          <a:schemeClr val="bg1"/>
                        </a:solidFill>
                      </a:endParaRPr>
                    </a:p>
                  </a:txBody>
                  <a:tcPr/>
                </a:tc>
                <a:tc>
                  <a:txBody>
                    <a:bodyPr/>
                    <a:lstStyle/>
                    <a:p>
                      <a:r>
                        <a:rPr lang="zh-CN" altLang="en-US" sz="3200" b="1" dirty="0" smtClean="0">
                          <a:solidFill>
                            <a:schemeClr val="bg1"/>
                          </a:solidFill>
                        </a:rPr>
                        <a:t>俾斯麦对工人的政策</a:t>
                      </a:r>
                      <a:endParaRPr lang="zh-CN" altLang="en-US" sz="3200" b="1" dirty="0">
                        <a:solidFill>
                          <a:schemeClr val="bg1"/>
                        </a:solidFill>
                      </a:endParaRPr>
                    </a:p>
                  </a:txBody>
                  <a:tcPr/>
                </a:tc>
                <a:tc>
                  <a:txBody>
                    <a:bodyPr/>
                    <a:lstStyle/>
                    <a:p>
                      <a:r>
                        <a:rPr lang="zh-CN" altLang="en-US" sz="3200" b="1" dirty="0" smtClean="0">
                          <a:solidFill>
                            <a:schemeClr val="bg1"/>
                          </a:solidFill>
                        </a:rPr>
                        <a:t>唐太宗治吏思想和方法</a:t>
                      </a:r>
                      <a:endParaRPr lang="zh-CN" altLang="en-US" sz="3200" b="1" dirty="0">
                        <a:solidFill>
                          <a:schemeClr val="bg1"/>
                        </a:solidFill>
                      </a:endParaRPr>
                    </a:p>
                  </a:txBody>
                  <a:tcPr/>
                </a:tc>
                <a:tc>
                  <a:txBody>
                    <a:bodyPr/>
                    <a:lstStyle/>
                    <a:p>
                      <a:r>
                        <a:rPr lang="zh-CN" altLang="en-US" sz="3200" b="1" dirty="0" smtClean="0">
                          <a:solidFill>
                            <a:schemeClr val="bg1"/>
                          </a:solidFill>
                        </a:rPr>
                        <a:t>宋教仁政党政治主张和活动</a:t>
                      </a:r>
                      <a:endParaRPr lang="zh-CN" altLang="en-US" sz="3200" b="1" dirty="0">
                        <a:solidFill>
                          <a:schemeClr val="bg1"/>
                        </a:solidFill>
                      </a:endParaRPr>
                    </a:p>
                  </a:txBody>
                  <a:tcPr/>
                </a:tc>
              </a:tr>
            </a:tbl>
          </a:graphicData>
        </a:graphic>
      </p:graphicFrame>
    </p:spTree>
    <p:extLst>
      <p:ext uri="{BB962C8B-B14F-4D97-AF65-F5344CB8AC3E}">
        <p14:creationId xmlns:p14="http://schemas.microsoft.com/office/powerpoint/2010/main" val="174141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zh-CN" altLang="zh-CN" dirty="0" smtClean="0"/>
              <a:t>改革的原因</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zh-CN" b="1" dirty="0" smtClean="0">
                <a:solidFill>
                  <a:schemeClr val="bg2"/>
                </a:solidFill>
              </a:rPr>
              <a:t>总的来说</a:t>
            </a:r>
            <a:r>
              <a:rPr lang="zh-CN" altLang="zh-CN" b="1" dirty="0">
                <a:solidFill>
                  <a:schemeClr val="bg2"/>
                </a:solidFill>
              </a:rPr>
              <a:t>，古代重要的政治改革的发生都是由于久的生产关系或上层建筑不适应新的生产力或经济基础的发展需要，具体来说，这些原因大体可以表述为：</a:t>
            </a:r>
          </a:p>
          <a:p>
            <a:r>
              <a:rPr lang="zh-CN" altLang="zh-CN" b="1" dirty="0">
                <a:solidFill>
                  <a:schemeClr val="bg2"/>
                </a:solidFill>
              </a:rPr>
              <a:t>①、旧的生产关系阻碍了社会生产力的发展</a:t>
            </a:r>
          </a:p>
          <a:p>
            <a:r>
              <a:rPr lang="zh-CN" altLang="zh-CN" b="1" dirty="0">
                <a:solidFill>
                  <a:schemeClr val="bg2"/>
                </a:solidFill>
              </a:rPr>
              <a:t>②、顺应历史发展潮流或社会发展趋势</a:t>
            </a:r>
          </a:p>
          <a:p>
            <a:r>
              <a:rPr lang="zh-CN" altLang="zh-CN" b="1" dirty="0">
                <a:solidFill>
                  <a:schemeClr val="bg2"/>
                </a:solidFill>
              </a:rPr>
              <a:t>③、统治阶级面临严重的统治危机，为抑制土地兼并，缓和阶级矛盾，增加财政收入，实现富国强兵；</a:t>
            </a:r>
          </a:p>
          <a:p>
            <a:r>
              <a:rPr lang="zh-CN" altLang="zh-CN" b="1" dirty="0">
                <a:solidFill>
                  <a:schemeClr val="bg2"/>
                </a:solidFill>
              </a:rPr>
              <a:t>④、旧制度、习俗、思想文化阻碍了社会发展</a:t>
            </a:r>
          </a:p>
          <a:p>
            <a:r>
              <a:rPr lang="zh-CN" altLang="zh-CN" b="1" dirty="0">
                <a:solidFill>
                  <a:schemeClr val="bg2"/>
                </a:solidFill>
              </a:rPr>
              <a:t>⑤、民族危机严重</a:t>
            </a:r>
          </a:p>
          <a:p>
            <a:endParaRPr lang="zh-CN" altLang="en-US" b="1" dirty="0">
              <a:solidFill>
                <a:schemeClr val="bg2"/>
              </a:solidFill>
            </a:endParaRPr>
          </a:p>
        </p:txBody>
      </p:sp>
    </p:spTree>
    <p:extLst>
      <p:ext uri="{BB962C8B-B14F-4D97-AF65-F5344CB8AC3E}">
        <p14:creationId xmlns:p14="http://schemas.microsoft.com/office/powerpoint/2010/main" val="185054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文本框 1"/>
          <p:cNvSpPr txBox="1">
            <a:spLocks noChangeArrowheads="1"/>
          </p:cNvSpPr>
          <p:nvPr/>
        </p:nvSpPr>
        <p:spPr bwMode="auto">
          <a:xfrm>
            <a:off x="338138" y="584200"/>
            <a:ext cx="834866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FFFF00"/>
                </a:solidFill>
              </a:rPr>
              <a:t>1</a:t>
            </a:r>
            <a:r>
              <a:rPr lang="zh-CN" altLang="en-US" sz="2400" b="1" dirty="0">
                <a:solidFill>
                  <a:srgbClr val="FFFF00"/>
                </a:solidFill>
              </a:rPr>
              <a:t>、评价历史人物的基本方法：</a:t>
            </a:r>
          </a:p>
          <a:p>
            <a:r>
              <a:rPr lang="zh-CN" altLang="en-US" sz="2400" b="1" dirty="0"/>
              <a:t>（</a:t>
            </a:r>
            <a:r>
              <a:rPr lang="en-US" altLang="zh-CN" sz="2400" b="1" dirty="0"/>
              <a:t>1</a:t>
            </a:r>
            <a:r>
              <a:rPr lang="zh-CN" altLang="en-US" sz="2400" b="1" dirty="0">
                <a:sym typeface="Arial" pitchFamily="34" charset="0"/>
              </a:rPr>
              <a:t>）</a:t>
            </a:r>
            <a:r>
              <a:rPr lang="zh-CN" altLang="en-US" sz="2400" b="1" dirty="0"/>
              <a:t>特定的历史背景</a:t>
            </a:r>
          </a:p>
          <a:p>
            <a:r>
              <a:rPr lang="zh-CN" altLang="en-US" sz="2400" b="1" dirty="0"/>
              <a:t>（</a:t>
            </a:r>
            <a:r>
              <a:rPr lang="en-US" altLang="zh-CN" sz="2400" b="1" dirty="0"/>
              <a:t>2</a:t>
            </a:r>
            <a:r>
              <a:rPr lang="zh-CN" altLang="en-US" sz="2400" b="1" dirty="0"/>
              <a:t>）确定评价标准：道德标准与生产力标准</a:t>
            </a:r>
          </a:p>
          <a:p>
            <a:r>
              <a:rPr lang="zh-CN" altLang="en-US" sz="2400" b="1" dirty="0"/>
              <a:t>（</a:t>
            </a:r>
            <a:r>
              <a:rPr lang="en-US" altLang="zh-CN" sz="2400" b="1" dirty="0"/>
              <a:t>3</a:t>
            </a:r>
            <a:r>
              <a:rPr lang="zh-CN" altLang="en-US" sz="2400" b="1" dirty="0"/>
              <a:t>）防止以偏概全：一分为二、全面客观；阶级性与时代性</a:t>
            </a:r>
          </a:p>
          <a:p>
            <a:r>
              <a:rPr lang="zh-CN" altLang="en-US" sz="2400" b="1" dirty="0"/>
              <a:t>（</a:t>
            </a:r>
            <a:r>
              <a:rPr lang="en-US" altLang="zh-CN" sz="2400" b="1" dirty="0"/>
              <a:t>4</a:t>
            </a:r>
            <a:r>
              <a:rPr lang="zh-CN" altLang="en-US" sz="2400" b="1" dirty="0"/>
              <a:t>）克服英雄史观：处理好</a:t>
            </a:r>
            <a:r>
              <a:rPr lang="en-US" altLang="zh-CN" sz="2400" b="1" dirty="0"/>
              <a:t>“</a:t>
            </a:r>
            <a:r>
              <a:rPr lang="zh-CN" altLang="en-US" sz="2400" b="1" dirty="0"/>
              <a:t>时势造英雄</a:t>
            </a:r>
            <a:r>
              <a:rPr lang="en-US" altLang="zh-CN" sz="2400" b="1" dirty="0"/>
              <a:t>”</a:t>
            </a:r>
            <a:r>
              <a:rPr lang="zh-CN" altLang="en-US" sz="2400" b="1" dirty="0"/>
              <a:t>与</a:t>
            </a:r>
            <a:r>
              <a:rPr lang="en-US" altLang="zh-CN" sz="2400" b="1" dirty="0"/>
              <a:t>“</a:t>
            </a:r>
            <a:r>
              <a:rPr lang="zh-CN" altLang="en-US" sz="2400" b="1" dirty="0"/>
              <a:t>英雄造势时</a:t>
            </a:r>
            <a:r>
              <a:rPr lang="en-US" altLang="zh-CN" sz="2400" b="1" dirty="0"/>
              <a:t>”</a:t>
            </a:r>
            <a:r>
              <a:rPr lang="zh-CN" altLang="en-US" sz="2400" b="1" dirty="0"/>
              <a:t>的关系</a:t>
            </a:r>
          </a:p>
        </p:txBody>
      </p:sp>
      <p:sp>
        <p:nvSpPr>
          <p:cNvPr id="45058" name="文本框 2"/>
          <p:cNvSpPr txBox="1">
            <a:spLocks noChangeArrowheads="1"/>
          </p:cNvSpPr>
          <p:nvPr/>
        </p:nvSpPr>
        <p:spPr bwMode="auto">
          <a:xfrm>
            <a:off x="457200" y="3200400"/>
            <a:ext cx="70167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FFFF00"/>
                </a:solidFill>
              </a:rPr>
              <a:t>2</a:t>
            </a:r>
            <a:r>
              <a:rPr lang="zh-CN" altLang="en-US" sz="2400" b="1" dirty="0">
                <a:solidFill>
                  <a:srgbClr val="FFFF00"/>
                </a:solidFill>
              </a:rPr>
              <a:t>、评价遵循的基本原则</a:t>
            </a:r>
          </a:p>
          <a:p>
            <a:r>
              <a:rPr lang="zh-CN" altLang="en-US" sz="2400" b="1" dirty="0"/>
              <a:t>（</a:t>
            </a:r>
            <a:r>
              <a:rPr lang="en-US" altLang="zh-CN" sz="2400" b="1" dirty="0"/>
              <a:t>1</a:t>
            </a:r>
            <a:r>
              <a:rPr lang="zh-CN" altLang="en-US" sz="2400" b="1" dirty="0"/>
              <a:t>）主要依据：是否顺应历史发展潮流</a:t>
            </a:r>
          </a:p>
          <a:p>
            <a:r>
              <a:rPr lang="zh-CN" altLang="en-US" sz="2400" b="1" dirty="0"/>
              <a:t>（</a:t>
            </a:r>
            <a:r>
              <a:rPr lang="en-US" altLang="zh-CN" sz="2400" b="1" dirty="0"/>
              <a:t>2</a:t>
            </a:r>
            <a:r>
              <a:rPr lang="zh-CN" altLang="en-US" sz="2400" b="1" dirty="0"/>
              <a:t>）分清主流与支流的关系</a:t>
            </a:r>
          </a:p>
          <a:p>
            <a:r>
              <a:rPr lang="zh-CN" altLang="en-US" sz="2400" b="1" dirty="0"/>
              <a:t>（</a:t>
            </a:r>
            <a:r>
              <a:rPr lang="en-US" altLang="zh-CN" sz="2400" b="1" dirty="0"/>
              <a:t>3</a:t>
            </a:r>
            <a:r>
              <a:rPr lang="zh-CN" altLang="en-US" sz="2400" b="1" dirty="0"/>
              <a:t>）处理好主观愿望与客观效果间的关系</a:t>
            </a:r>
          </a:p>
          <a:p>
            <a:r>
              <a:rPr lang="zh-CN" altLang="en-US" sz="2400" b="1" dirty="0"/>
              <a:t>（</a:t>
            </a:r>
            <a:r>
              <a:rPr lang="en-US" altLang="zh-CN" sz="2400" b="1" dirty="0"/>
              <a:t>4</a:t>
            </a:r>
            <a:r>
              <a:rPr lang="zh-CN" altLang="en-US" sz="2400" b="1" dirty="0"/>
              <a:t>）正确处理道德评价与历史评价间的关系</a:t>
            </a:r>
          </a:p>
        </p:txBody>
      </p:sp>
    </p:spTree>
    <p:extLst>
      <p:ext uri="{BB962C8B-B14F-4D97-AF65-F5344CB8AC3E}">
        <p14:creationId xmlns:p14="http://schemas.microsoft.com/office/powerpoint/2010/main" val="41007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057"/>
                                        </p:tgtEl>
                                        <p:attrNameLst>
                                          <p:attrName>style.visibility</p:attrName>
                                        </p:attrNameLst>
                                      </p:cBhvr>
                                      <p:to>
                                        <p:strVal val="visible"/>
                                      </p:to>
                                    </p:set>
                                    <p:animEffect transition="in" filter="fade">
                                      <p:cBhvr>
                                        <p:cTn id="7" dur="1000"/>
                                        <p:tgtEl>
                                          <p:spTgt spid="45057"/>
                                        </p:tgtEl>
                                      </p:cBhvr>
                                    </p:animEffect>
                                    <p:anim calcmode="lin" valueType="num">
                                      <p:cBhvr>
                                        <p:cTn id="8" dur="1000" fill="hold"/>
                                        <p:tgtEl>
                                          <p:spTgt spid="45057"/>
                                        </p:tgtEl>
                                        <p:attrNameLst>
                                          <p:attrName>ppt_x</p:attrName>
                                        </p:attrNameLst>
                                      </p:cBhvr>
                                      <p:tavLst>
                                        <p:tav tm="0">
                                          <p:val>
                                            <p:strVal val="#ppt_x"/>
                                          </p:val>
                                        </p:tav>
                                        <p:tav tm="100000">
                                          <p:val>
                                            <p:strVal val="#ppt_x"/>
                                          </p:val>
                                        </p:tav>
                                      </p:tavLst>
                                    </p:anim>
                                    <p:anim calcmode="lin" valueType="num">
                                      <p:cBhvr>
                                        <p:cTn id="9" dur="1000" fill="hold"/>
                                        <p:tgtEl>
                                          <p:spTgt spid="4505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5058"/>
                                        </p:tgtEl>
                                        <p:attrNameLst>
                                          <p:attrName>style.visibility</p:attrName>
                                        </p:attrNameLst>
                                      </p:cBhvr>
                                      <p:to>
                                        <p:strVal val="visible"/>
                                      </p:to>
                                    </p:set>
                                    <p:animEffect transition="in" filter="fade">
                                      <p:cBhvr>
                                        <p:cTn id="14" dur="1000"/>
                                        <p:tgtEl>
                                          <p:spTgt spid="45058"/>
                                        </p:tgtEl>
                                      </p:cBhvr>
                                    </p:animEffect>
                                    <p:anim calcmode="lin" valueType="num">
                                      <p:cBhvr>
                                        <p:cTn id="15" dur="1000" fill="hold"/>
                                        <p:tgtEl>
                                          <p:spTgt spid="45058"/>
                                        </p:tgtEl>
                                        <p:attrNameLst>
                                          <p:attrName>ppt_x</p:attrName>
                                        </p:attrNameLst>
                                      </p:cBhvr>
                                      <p:tavLst>
                                        <p:tav tm="0">
                                          <p:val>
                                            <p:strVal val="#ppt_x"/>
                                          </p:val>
                                        </p:tav>
                                        <p:tav tm="100000">
                                          <p:val>
                                            <p:strVal val="#ppt_x"/>
                                          </p:val>
                                        </p:tav>
                                      </p:tavLst>
                                    </p:anim>
                                    <p:anim calcmode="lin" valueType="num">
                                      <p:cBhvr>
                                        <p:cTn id="16" dur="1000" fill="hold"/>
                                        <p:tgtEl>
                                          <p:spTgt spid="450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7" grpId="0"/>
      <p:bldP spid="4505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文本框 1"/>
          <p:cNvSpPr txBox="1">
            <a:spLocks noChangeArrowheads="1"/>
          </p:cNvSpPr>
          <p:nvPr/>
        </p:nvSpPr>
        <p:spPr bwMode="auto">
          <a:xfrm>
            <a:off x="552450" y="608013"/>
            <a:ext cx="81343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FFFF00"/>
                </a:solidFill>
              </a:rPr>
              <a:t>3</a:t>
            </a:r>
            <a:r>
              <a:rPr lang="zh-CN" altLang="en-US" sz="2400" b="1" dirty="0">
                <a:solidFill>
                  <a:srgbClr val="FFFF00"/>
                </a:solidFill>
              </a:rPr>
              <a:t>、寻找评价视角</a:t>
            </a:r>
          </a:p>
          <a:p>
            <a:r>
              <a:rPr lang="zh-CN" altLang="en-US" sz="2400" b="1" dirty="0"/>
              <a:t>（</a:t>
            </a:r>
            <a:r>
              <a:rPr lang="en-US" altLang="zh-CN" sz="2400" b="1" dirty="0"/>
              <a:t>1</a:t>
            </a:r>
            <a:r>
              <a:rPr lang="zh-CN" altLang="en-US" sz="2400" b="1" dirty="0"/>
              <a:t>）中国古代政治家：分别从政治、经济、民族关系、对外关系等角度比较</a:t>
            </a:r>
          </a:p>
          <a:p>
            <a:r>
              <a:rPr lang="zh-CN" altLang="en-US" sz="2400" b="1" dirty="0"/>
              <a:t>（</a:t>
            </a:r>
            <a:r>
              <a:rPr lang="en-US" altLang="zh-CN" sz="2400" b="1" dirty="0"/>
              <a:t>2</a:t>
            </a:r>
            <a:r>
              <a:rPr lang="zh-CN" altLang="en-US" sz="2400" b="1" dirty="0"/>
              <a:t>）东西方先哲：可以从环境、政治、思想、教育等角度比较</a:t>
            </a:r>
          </a:p>
          <a:p>
            <a:r>
              <a:rPr lang="zh-CN" altLang="en-US" sz="2400" b="1" dirty="0"/>
              <a:t>（</a:t>
            </a:r>
            <a:r>
              <a:rPr lang="en-US" altLang="zh-CN" sz="2400" b="1" dirty="0"/>
              <a:t>3</a:t>
            </a:r>
            <a:r>
              <a:rPr lang="zh-CN" altLang="en-US" sz="2400" b="1" dirty="0"/>
              <a:t>）资产阶级革命家：可以从对民主与专制的态度；战争、法治等角度</a:t>
            </a:r>
          </a:p>
          <a:p>
            <a:r>
              <a:rPr lang="zh-CN" altLang="en-US" sz="2400" b="1" dirty="0"/>
              <a:t>（</a:t>
            </a:r>
            <a:r>
              <a:rPr lang="en-US" altLang="zh-CN" sz="2400" b="1" dirty="0"/>
              <a:t>4</a:t>
            </a:r>
            <a:r>
              <a:rPr lang="zh-CN" altLang="en-US" sz="2400" b="1" dirty="0"/>
              <a:t>）亚洲觉醒的先驱：对国家独立的贡献</a:t>
            </a:r>
          </a:p>
          <a:p>
            <a:r>
              <a:rPr lang="zh-CN" altLang="en-US" sz="2400" b="1" dirty="0"/>
              <a:t>（</a:t>
            </a:r>
            <a:r>
              <a:rPr lang="en-US" altLang="zh-CN" sz="2400" b="1" dirty="0"/>
              <a:t>5</a:t>
            </a:r>
            <a:r>
              <a:rPr lang="zh-CN" altLang="en-US" sz="2400" b="1" dirty="0"/>
              <a:t>）无产阶级革命家：理论的继承与发展角度</a:t>
            </a:r>
          </a:p>
          <a:p>
            <a:r>
              <a:rPr lang="zh-CN" altLang="en-US" sz="2400" b="1" dirty="0"/>
              <a:t>（</a:t>
            </a:r>
            <a:r>
              <a:rPr lang="en-US" altLang="zh-CN" sz="2400" b="1" dirty="0"/>
              <a:t>6</a:t>
            </a:r>
            <a:r>
              <a:rPr lang="zh-CN" altLang="en-US" sz="2400" b="1" dirty="0"/>
              <a:t>）中外科学家：科技内容、特点、精神及大环境等方面入手</a:t>
            </a:r>
          </a:p>
        </p:txBody>
      </p:sp>
    </p:spTree>
    <p:extLst>
      <p:ext uri="{BB962C8B-B14F-4D97-AF65-F5344CB8AC3E}">
        <p14:creationId xmlns:p14="http://schemas.microsoft.com/office/powerpoint/2010/main" val="27857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081"/>
                                        </p:tgtEl>
                                        <p:attrNameLst>
                                          <p:attrName>style.visibility</p:attrName>
                                        </p:attrNameLst>
                                      </p:cBhvr>
                                      <p:to>
                                        <p:strVal val="visible"/>
                                      </p:to>
                                    </p:set>
                                    <p:animEffect transition="in" filter="fade">
                                      <p:cBhvr>
                                        <p:cTn id="7" dur="1000"/>
                                        <p:tgtEl>
                                          <p:spTgt spid="46081"/>
                                        </p:tgtEl>
                                      </p:cBhvr>
                                    </p:animEffect>
                                    <p:anim calcmode="lin" valueType="num">
                                      <p:cBhvr>
                                        <p:cTn id="8" dur="1000" fill="hold"/>
                                        <p:tgtEl>
                                          <p:spTgt spid="46081"/>
                                        </p:tgtEl>
                                        <p:attrNameLst>
                                          <p:attrName>ppt_x</p:attrName>
                                        </p:attrNameLst>
                                      </p:cBhvr>
                                      <p:tavLst>
                                        <p:tav tm="0">
                                          <p:val>
                                            <p:strVal val="#ppt_x"/>
                                          </p:val>
                                        </p:tav>
                                        <p:tav tm="100000">
                                          <p:val>
                                            <p:strVal val="#ppt_x"/>
                                          </p:val>
                                        </p:tav>
                                      </p:tavLst>
                                    </p:anim>
                                    <p:anim calcmode="lin" valueType="num">
                                      <p:cBhvr>
                                        <p:cTn id="9" dur="1000" fill="hold"/>
                                        <p:tgtEl>
                                          <p:spTgt spid="460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260648"/>
            <a:ext cx="8435280" cy="6336704"/>
          </a:xfrm>
        </p:spPr>
        <p:txBody>
          <a:bodyPr>
            <a:normAutofit/>
          </a:bodyPr>
          <a:lstStyle/>
          <a:p>
            <a:r>
              <a:rPr lang="en-US" altLang="zh-CN" sz="2800" b="1" dirty="0"/>
              <a:t>04</a:t>
            </a:r>
            <a:r>
              <a:rPr lang="zh-CN" altLang="zh-CN" sz="2800" b="1" dirty="0"/>
              <a:t>．（</a:t>
            </a:r>
            <a:r>
              <a:rPr lang="en-US" altLang="zh-CN" sz="2800" b="1" dirty="0"/>
              <a:t>2014</a:t>
            </a:r>
            <a:r>
              <a:rPr lang="zh-CN" altLang="zh-CN" sz="2800" b="1" dirty="0"/>
              <a:t>年浙江文综</a:t>
            </a:r>
            <a:r>
              <a:rPr lang="en-US" altLang="zh-CN" sz="2800" b="1" dirty="0"/>
              <a:t>39</a:t>
            </a:r>
            <a:r>
              <a:rPr lang="zh-CN" altLang="zh-CN" sz="2800" b="1" dirty="0"/>
              <a:t>（</a:t>
            </a:r>
            <a:r>
              <a:rPr lang="en-US" altLang="zh-CN" sz="2800" b="1" dirty="0"/>
              <a:t>3</a:t>
            </a:r>
            <a:r>
              <a:rPr lang="zh-CN" altLang="zh-CN" sz="2800" b="1" dirty="0"/>
              <a:t>））（</a:t>
            </a:r>
            <a:r>
              <a:rPr lang="en-US" altLang="zh-CN" sz="2800" b="1" dirty="0"/>
              <a:t>8</a:t>
            </a:r>
            <a:r>
              <a:rPr lang="zh-CN" altLang="zh-CN" sz="2800" b="1" dirty="0"/>
              <a:t>分</a:t>
            </a:r>
            <a:r>
              <a:rPr lang="zh-CN" altLang="zh-CN" sz="2800" b="1" dirty="0" smtClean="0"/>
              <a:t>）</a:t>
            </a:r>
            <a:endParaRPr lang="en-US" altLang="zh-CN" sz="2800" b="1" dirty="0" smtClean="0"/>
          </a:p>
          <a:p>
            <a:r>
              <a:rPr lang="zh-CN" altLang="zh-CN" sz="2800" b="1" dirty="0" smtClean="0"/>
              <a:t>对</a:t>
            </a:r>
            <a:r>
              <a:rPr lang="zh-CN" altLang="zh-CN" sz="2800" b="1" dirty="0"/>
              <a:t>拿破仑的评价，学术界主要有以下主张</a:t>
            </a:r>
            <a:r>
              <a:rPr lang="zh-CN" altLang="zh-CN" sz="2800" b="1" dirty="0" smtClean="0"/>
              <a:t>：</a:t>
            </a:r>
            <a:endParaRPr lang="en-US" altLang="zh-CN" sz="2800" b="1" dirty="0" smtClean="0"/>
          </a:p>
          <a:p>
            <a:r>
              <a:rPr lang="zh-CN" altLang="zh-CN" sz="2800" b="1" dirty="0" smtClean="0">
                <a:solidFill>
                  <a:schemeClr val="bg2"/>
                </a:solidFill>
              </a:rPr>
              <a:t>①</a:t>
            </a:r>
            <a:r>
              <a:rPr lang="zh-CN" altLang="zh-CN" sz="2800" b="1" dirty="0">
                <a:solidFill>
                  <a:schemeClr val="bg2"/>
                </a:solidFill>
              </a:rPr>
              <a:t>杰出人物是时代的产物，又反作用于他所处的时代</a:t>
            </a:r>
            <a:r>
              <a:rPr lang="zh-CN" altLang="zh-CN" sz="2800" b="1" dirty="0" smtClean="0">
                <a:solidFill>
                  <a:schemeClr val="bg2"/>
                </a:solidFill>
              </a:rPr>
              <a:t>；</a:t>
            </a:r>
            <a:endParaRPr lang="en-US" altLang="zh-CN" sz="2800" b="1" dirty="0" smtClean="0">
              <a:solidFill>
                <a:schemeClr val="bg2"/>
              </a:solidFill>
            </a:endParaRPr>
          </a:p>
          <a:p>
            <a:r>
              <a:rPr lang="zh-CN" altLang="zh-CN" sz="2800" b="1" dirty="0" smtClean="0">
                <a:solidFill>
                  <a:schemeClr val="bg2"/>
                </a:solidFill>
              </a:rPr>
              <a:t>②</a:t>
            </a:r>
            <a:r>
              <a:rPr lang="zh-CN" altLang="zh-CN" sz="2800" b="1" dirty="0">
                <a:solidFill>
                  <a:schemeClr val="bg2"/>
                </a:solidFill>
              </a:rPr>
              <a:t>既要一分为二，又要分清主次</a:t>
            </a:r>
            <a:r>
              <a:rPr lang="zh-CN" altLang="zh-CN" sz="2800" b="1" dirty="0" smtClean="0">
                <a:solidFill>
                  <a:schemeClr val="bg2"/>
                </a:solidFill>
              </a:rPr>
              <a:t>；</a:t>
            </a:r>
            <a:endParaRPr lang="en-US" altLang="zh-CN" sz="2800" b="1" dirty="0" smtClean="0">
              <a:solidFill>
                <a:schemeClr val="bg2"/>
              </a:solidFill>
            </a:endParaRPr>
          </a:p>
          <a:p>
            <a:r>
              <a:rPr lang="zh-CN" altLang="zh-CN" sz="2800" b="1" dirty="0" smtClean="0">
                <a:solidFill>
                  <a:schemeClr val="bg2"/>
                </a:solidFill>
              </a:rPr>
              <a:t>③</a:t>
            </a:r>
            <a:r>
              <a:rPr lang="zh-CN" altLang="zh-CN" sz="2800" b="1" dirty="0">
                <a:solidFill>
                  <a:schemeClr val="bg2"/>
                </a:solidFill>
              </a:rPr>
              <a:t>区分人生不同阶段，动态评价</a:t>
            </a:r>
            <a:r>
              <a:rPr lang="zh-CN" altLang="zh-CN" sz="2800" b="1" dirty="0" smtClean="0">
                <a:solidFill>
                  <a:schemeClr val="bg2"/>
                </a:solidFill>
              </a:rPr>
              <a:t>；</a:t>
            </a:r>
            <a:endParaRPr lang="en-US" altLang="zh-CN" sz="2800" b="1" dirty="0" smtClean="0">
              <a:solidFill>
                <a:schemeClr val="bg2"/>
              </a:solidFill>
            </a:endParaRPr>
          </a:p>
          <a:p>
            <a:r>
              <a:rPr lang="zh-CN" altLang="zh-CN" sz="2800" b="1" dirty="0" smtClean="0">
                <a:solidFill>
                  <a:schemeClr val="bg2"/>
                </a:solidFill>
              </a:rPr>
              <a:t>④</a:t>
            </a:r>
            <a:r>
              <a:rPr lang="zh-CN" altLang="zh-CN" sz="2800" b="1" dirty="0">
                <a:solidFill>
                  <a:schemeClr val="bg2"/>
                </a:solidFill>
              </a:rPr>
              <a:t>区分不同活动领域，全方位评价。</a:t>
            </a:r>
          </a:p>
          <a:p>
            <a:pPr algn="r"/>
            <a:r>
              <a:rPr lang="en-US" altLang="zh-CN" sz="2800" b="1" dirty="0"/>
              <a:t>——</a:t>
            </a:r>
            <a:r>
              <a:rPr lang="zh-CN" altLang="zh-CN" sz="2800" b="1" dirty="0"/>
              <a:t>据李元明《拿破仑评传》整理</a:t>
            </a:r>
          </a:p>
          <a:p>
            <a:r>
              <a:rPr lang="zh-CN" altLang="zh-CN" sz="2800" b="1" dirty="0"/>
              <a:t>（</a:t>
            </a:r>
            <a:r>
              <a:rPr lang="en-US" altLang="zh-CN" sz="2800" b="1" dirty="0"/>
              <a:t>3</a:t>
            </a:r>
            <a:r>
              <a:rPr lang="zh-CN" altLang="zh-CN" sz="2800" b="1" dirty="0" smtClean="0"/>
              <a:t>）如果</a:t>
            </a:r>
            <a:r>
              <a:rPr lang="zh-CN" altLang="zh-CN" sz="2800" b="1" dirty="0"/>
              <a:t>请您评价拿破仑，您会更注重材料三中的哪种主张？请结合历史事实扼要展开。（只列观点，不说理由不得分）（</a:t>
            </a:r>
            <a:r>
              <a:rPr lang="en-US" altLang="zh-CN" sz="2800" b="1" dirty="0"/>
              <a:t>8</a:t>
            </a:r>
            <a:r>
              <a:rPr lang="zh-CN" altLang="zh-CN" sz="2800" b="1" dirty="0"/>
              <a:t>分）</a:t>
            </a:r>
          </a:p>
          <a:p>
            <a:endParaRPr lang="zh-CN" altLang="en-US" sz="2800" b="1" dirty="0"/>
          </a:p>
        </p:txBody>
      </p:sp>
    </p:spTree>
    <p:extLst>
      <p:ext uri="{BB962C8B-B14F-4D97-AF65-F5344CB8AC3E}">
        <p14:creationId xmlns:p14="http://schemas.microsoft.com/office/powerpoint/2010/main" val="77162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332656"/>
            <a:ext cx="8784976" cy="6264696"/>
          </a:xfrm>
        </p:spPr>
        <p:txBody>
          <a:bodyPr>
            <a:normAutofit fontScale="92500"/>
          </a:bodyPr>
          <a:lstStyle/>
          <a:p>
            <a:r>
              <a:rPr lang="zh-CN" altLang="zh-CN" sz="2800" b="1" dirty="0"/>
              <a:t>更注重①：</a:t>
            </a:r>
            <a:r>
              <a:rPr lang="zh-CN" altLang="zh-CN" sz="2800" b="1" dirty="0">
                <a:solidFill>
                  <a:schemeClr val="bg2"/>
                </a:solidFill>
              </a:rPr>
              <a:t>拿破仑既是法国大革命的产物，又以自己的方式巩固和发展了法国大革命。评价拿破仑，必须把他置于时代的具体语境，又不忘他的个人风采</a:t>
            </a:r>
            <a:r>
              <a:rPr lang="zh-CN" altLang="zh-CN" sz="2800" b="1" dirty="0" smtClean="0">
                <a:solidFill>
                  <a:schemeClr val="bg2"/>
                </a:solidFill>
              </a:rPr>
              <a:t>。</a:t>
            </a:r>
            <a:endParaRPr lang="en-US" altLang="zh-CN" sz="2800" b="1" dirty="0" smtClean="0">
              <a:solidFill>
                <a:schemeClr val="bg2"/>
              </a:solidFill>
            </a:endParaRPr>
          </a:p>
          <a:p>
            <a:endParaRPr lang="zh-CN" altLang="zh-CN" sz="2800" b="1" dirty="0"/>
          </a:p>
          <a:p>
            <a:r>
              <a:rPr lang="zh-CN" altLang="zh-CN" sz="2800" b="1" dirty="0"/>
              <a:t>更注重②：</a:t>
            </a:r>
            <a:r>
              <a:rPr lang="zh-CN" altLang="zh-CN" sz="2800" b="1" dirty="0">
                <a:solidFill>
                  <a:schemeClr val="bg2"/>
                </a:solidFill>
              </a:rPr>
              <a:t>拿破仑的政治活动和对外战争都具有双重性。但从根本上说，功大于过，是个应当肯定的历史人物。 </a:t>
            </a:r>
            <a:endParaRPr lang="en-US" altLang="zh-CN" sz="2800" b="1" dirty="0" smtClean="0">
              <a:solidFill>
                <a:schemeClr val="bg2"/>
              </a:solidFill>
            </a:endParaRPr>
          </a:p>
          <a:p>
            <a:endParaRPr lang="zh-CN" altLang="zh-CN" sz="2800" b="1" dirty="0"/>
          </a:p>
          <a:p>
            <a:r>
              <a:rPr lang="zh-CN" altLang="zh-CN" sz="2800" b="1" dirty="0"/>
              <a:t>更注重③：</a:t>
            </a:r>
            <a:r>
              <a:rPr lang="zh-CN" altLang="zh-CN" sz="2800" b="1" dirty="0">
                <a:solidFill>
                  <a:schemeClr val="bg2"/>
                </a:solidFill>
              </a:rPr>
              <a:t>拿破仑一生的经历错综复杂，有很强的阶段性。无论是政治活动还是对外战争，都有必要区分不同阶段，给予恰当评价</a:t>
            </a:r>
            <a:r>
              <a:rPr lang="zh-CN" altLang="zh-CN" sz="2800" b="1" dirty="0" smtClean="0">
                <a:solidFill>
                  <a:schemeClr val="bg2"/>
                </a:solidFill>
              </a:rPr>
              <a:t>。</a:t>
            </a:r>
            <a:endParaRPr lang="en-US" altLang="zh-CN" sz="2800" b="1" dirty="0" smtClean="0">
              <a:solidFill>
                <a:schemeClr val="bg2"/>
              </a:solidFill>
            </a:endParaRPr>
          </a:p>
          <a:p>
            <a:endParaRPr lang="zh-CN" altLang="zh-CN" sz="2800" b="1" dirty="0"/>
          </a:p>
          <a:p>
            <a:r>
              <a:rPr lang="zh-CN" altLang="zh-CN" sz="2800" b="1" dirty="0"/>
              <a:t>更注重④：</a:t>
            </a:r>
            <a:r>
              <a:rPr lang="zh-CN" altLang="zh-CN" sz="2800" b="1" dirty="0">
                <a:solidFill>
                  <a:schemeClr val="bg2"/>
                </a:solidFill>
              </a:rPr>
              <a:t>拿破仑拥有多重身份，在多个领域都有建树，为法兰西文明的发展作出了贡献。评价时需区分活动的不同领域，得出比较全面的结论。</a:t>
            </a:r>
          </a:p>
          <a:p>
            <a:endParaRPr lang="zh-CN" altLang="en-US" sz="2800" b="1" dirty="0">
              <a:solidFill>
                <a:schemeClr val="bg2"/>
              </a:solidFill>
            </a:endParaRPr>
          </a:p>
        </p:txBody>
      </p:sp>
    </p:spTree>
    <p:extLst>
      <p:ext uri="{BB962C8B-B14F-4D97-AF65-F5344CB8AC3E}">
        <p14:creationId xmlns:p14="http://schemas.microsoft.com/office/powerpoint/2010/main" val="17987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关键词</a:t>
            </a:r>
            <a:endParaRPr lang="zh-CN" altLang="en-US" dirty="0"/>
          </a:p>
        </p:txBody>
      </p:sp>
      <p:sp>
        <p:nvSpPr>
          <p:cNvPr id="3" name="内容占位符 2"/>
          <p:cNvSpPr>
            <a:spLocks noGrp="1"/>
          </p:cNvSpPr>
          <p:nvPr>
            <p:ph idx="1"/>
          </p:nvPr>
        </p:nvSpPr>
        <p:spPr/>
        <p:txBody>
          <a:bodyPr>
            <a:noAutofit/>
          </a:bodyPr>
          <a:lstStyle/>
          <a:p>
            <a:r>
              <a:rPr lang="zh-CN" altLang="en-US" sz="3600" b="1" dirty="0" smtClean="0">
                <a:solidFill>
                  <a:schemeClr val="bg2"/>
                </a:solidFill>
              </a:rPr>
              <a:t>时代</a:t>
            </a:r>
            <a:endParaRPr lang="en-US" altLang="zh-CN" sz="3600" b="1" dirty="0" smtClean="0">
              <a:solidFill>
                <a:schemeClr val="bg2"/>
              </a:solidFill>
            </a:endParaRPr>
          </a:p>
          <a:p>
            <a:endParaRPr lang="en-US" altLang="zh-CN" sz="3600" b="1" dirty="0">
              <a:solidFill>
                <a:schemeClr val="bg2"/>
              </a:solidFill>
            </a:endParaRPr>
          </a:p>
          <a:p>
            <a:r>
              <a:rPr lang="zh-CN" altLang="en-US" sz="3600" b="1" dirty="0" smtClean="0">
                <a:solidFill>
                  <a:schemeClr val="bg2"/>
                </a:solidFill>
              </a:rPr>
              <a:t>经历</a:t>
            </a:r>
            <a:endParaRPr lang="en-US" altLang="zh-CN" sz="3600" b="1" dirty="0" smtClean="0">
              <a:solidFill>
                <a:schemeClr val="bg2"/>
              </a:solidFill>
            </a:endParaRPr>
          </a:p>
          <a:p>
            <a:endParaRPr lang="en-US" altLang="zh-CN" sz="3600" b="1" dirty="0">
              <a:solidFill>
                <a:schemeClr val="bg2"/>
              </a:solidFill>
            </a:endParaRPr>
          </a:p>
          <a:p>
            <a:r>
              <a:rPr lang="zh-CN" altLang="en-US" sz="3600" b="1" dirty="0" smtClean="0">
                <a:solidFill>
                  <a:schemeClr val="bg2"/>
                </a:solidFill>
              </a:rPr>
              <a:t>贡献</a:t>
            </a:r>
            <a:endParaRPr lang="en-US" altLang="zh-CN" sz="3600" b="1" dirty="0" smtClean="0">
              <a:solidFill>
                <a:schemeClr val="bg2"/>
              </a:solidFill>
            </a:endParaRPr>
          </a:p>
          <a:p>
            <a:endParaRPr lang="en-US" altLang="zh-CN" sz="3600" b="1" dirty="0">
              <a:solidFill>
                <a:schemeClr val="bg2"/>
              </a:solidFill>
            </a:endParaRPr>
          </a:p>
          <a:p>
            <a:r>
              <a:rPr lang="zh-CN" altLang="en-US" sz="3600" b="1" dirty="0" smtClean="0">
                <a:solidFill>
                  <a:schemeClr val="bg2"/>
                </a:solidFill>
              </a:rPr>
              <a:t>精神</a:t>
            </a:r>
            <a:endParaRPr lang="zh-CN" altLang="en-US" sz="3600" b="1" dirty="0">
              <a:solidFill>
                <a:schemeClr val="bg2"/>
              </a:solidFill>
            </a:endParaRPr>
          </a:p>
        </p:txBody>
      </p:sp>
    </p:spTree>
    <p:extLst>
      <p:ext uri="{BB962C8B-B14F-4D97-AF65-F5344CB8AC3E}">
        <p14:creationId xmlns:p14="http://schemas.microsoft.com/office/powerpoint/2010/main" val="231802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通识</a:t>
            </a:r>
            <a:endParaRPr lang="zh-CN" altLang="en-US" dirty="0"/>
          </a:p>
        </p:txBody>
      </p:sp>
      <p:sp>
        <p:nvSpPr>
          <p:cNvPr id="3" name="内容占位符 2"/>
          <p:cNvSpPr>
            <a:spLocks noGrp="1"/>
          </p:cNvSpPr>
          <p:nvPr>
            <p:ph idx="1"/>
          </p:nvPr>
        </p:nvSpPr>
        <p:spPr>
          <a:xfrm>
            <a:off x="457200" y="1340768"/>
            <a:ext cx="8435280" cy="5517232"/>
          </a:xfrm>
        </p:spPr>
        <p:txBody>
          <a:bodyPr>
            <a:normAutofit/>
          </a:bodyPr>
          <a:lstStyle/>
          <a:p>
            <a:r>
              <a:rPr lang="zh-CN" altLang="zh-CN" sz="2800" b="1" dirty="0" smtClean="0">
                <a:solidFill>
                  <a:schemeClr val="bg2"/>
                </a:solidFill>
              </a:rPr>
              <a:t>了解</a:t>
            </a:r>
            <a:r>
              <a:rPr lang="zh-CN" altLang="zh-CN" sz="2800" b="1" dirty="0">
                <a:solidFill>
                  <a:schemeClr val="bg2"/>
                </a:solidFill>
              </a:rPr>
              <a:t>这些历史人物及其主要活动，探究他们与时代的相互关系，认识历史人物所进行的各项重大活动</a:t>
            </a:r>
            <a:r>
              <a:rPr lang="zh-CN" altLang="zh-CN" sz="2800" b="1" dirty="0"/>
              <a:t>既受到历史环境的影响和制约，同时又与其个人的主观因素</a:t>
            </a:r>
            <a:r>
              <a:rPr lang="zh-CN" altLang="zh-CN" sz="2800" b="1" dirty="0">
                <a:solidFill>
                  <a:schemeClr val="bg2"/>
                </a:solidFill>
              </a:rPr>
              <a:t>密切相关</a:t>
            </a:r>
            <a:r>
              <a:rPr lang="zh-CN" altLang="zh-CN" sz="2800" b="1" dirty="0" smtClean="0">
                <a:solidFill>
                  <a:schemeClr val="bg2"/>
                </a:solidFill>
              </a:rPr>
              <a:t>；</a:t>
            </a:r>
            <a:endParaRPr lang="en-US" altLang="zh-CN" sz="2800" b="1" dirty="0" smtClean="0">
              <a:solidFill>
                <a:schemeClr val="bg2"/>
              </a:solidFill>
            </a:endParaRPr>
          </a:p>
          <a:p>
            <a:r>
              <a:rPr lang="zh-CN" altLang="zh-CN" sz="2800" b="1" dirty="0" smtClean="0">
                <a:solidFill>
                  <a:schemeClr val="bg2"/>
                </a:solidFill>
              </a:rPr>
              <a:t>掌握</a:t>
            </a:r>
            <a:r>
              <a:rPr lang="zh-CN" altLang="zh-CN" sz="2800" b="1" dirty="0"/>
              <a:t>科学评价历史人物的一些基本方法</a:t>
            </a:r>
            <a:r>
              <a:rPr lang="zh-CN" altLang="zh-CN" sz="2800" b="1" dirty="0">
                <a:solidFill>
                  <a:schemeClr val="bg2"/>
                </a:solidFill>
              </a:rPr>
              <a:t>，把历史人物置于特定历史条件下，进行具体分析，尤其要关注个人在历史发展进程中所起的作用，正确认识个人与社会、个人与自然的关系</a:t>
            </a:r>
            <a:r>
              <a:rPr lang="zh-CN" altLang="zh-CN" sz="2800" b="1" dirty="0" smtClean="0">
                <a:solidFill>
                  <a:schemeClr val="bg2"/>
                </a:solidFill>
              </a:rPr>
              <a:t>；</a:t>
            </a:r>
            <a:endParaRPr lang="en-US" altLang="zh-CN" sz="2800" b="1" dirty="0" smtClean="0">
              <a:solidFill>
                <a:schemeClr val="bg2"/>
              </a:solidFill>
            </a:endParaRPr>
          </a:p>
          <a:p>
            <a:r>
              <a:rPr lang="zh-CN" altLang="zh-CN" sz="2800" b="1" dirty="0" smtClean="0">
                <a:solidFill>
                  <a:schemeClr val="bg2"/>
                </a:solidFill>
              </a:rPr>
              <a:t>从</a:t>
            </a:r>
            <a:r>
              <a:rPr lang="zh-CN" altLang="zh-CN" sz="2800" b="1" dirty="0">
                <a:solidFill>
                  <a:schemeClr val="bg2"/>
                </a:solidFill>
              </a:rPr>
              <a:t>杰出人物的嘉言懿行中</a:t>
            </a:r>
            <a:r>
              <a:rPr lang="zh-CN" altLang="zh-CN" sz="2800" b="1" dirty="0"/>
              <a:t>汲取历史智慧和人生经验</a:t>
            </a:r>
            <a:r>
              <a:rPr lang="zh-CN" altLang="zh-CN" sz="2800" b="1" dirty="0">
                <a:solidFill>
                  <a:schemeClr val="bg2"/>
                </a:solidFill>
              </a:rPr>
              <a:t>，进而确立强烈的历史使命感和社会责任感。</a:t>
            </a:r>
          </a:p>
          <a:p>
            <a:endParaRPr lang="zh-CN" altLang="en-US" sz="2800" b="1" dirty="0">
              <a:solidFill>
                <a:schemeClr val="bg2"/>
              </a:solidFill>
            </a:endParaRPr>
          </a:p>
        </p:txBody>
      </p:sp>
    </p:spTree>
    <p:extLst>
      <p:ext uri="{BB962C8B-B14F-4D97-AF65-F5344CB8AC3E}">
        <p14:creationId xmlns:p14="http://schemas.microsoft.com/office/powerpoint/2010/main" val="166809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1</a:t>
            </a:r>
            <a:r>
              <a:rPr lang="zh-CN" altLang="zh-CN" b="1" dirty="0"/>
              <a:t>．古代中国的</a:t>
            </a:r>
            <a:r>
              <a:rPr lang="zh-CN" altLang="zh-CN" b="1" dirty="0" smtClean="0"/>
              <a:t>政治家</a:t>
            </a:r>
            <a:endParaRPr lang="zh-CN" altLang="en-US" dirty="0"/>
          </a:p>
        </p:txBody>
      </p:sp>
      <p:sp>
        <p:nvSpPr>
          <p:cNvPr id="3" name="内容占位符 2"/>
          <p:cNvSpPr>
            <a:spLocks noGrp="1"/>
          </p:cNvSpPr>
          <p:nvPr>
            <p:ph idx="1"/>
          </p:nvPr>
        </p:nvSpPr>
        <p:spPr/>
        <p:txBody>
          <a:bodyPr>
            <a:normAutofit/>
          </a:bodyPr>
          <a:lstStyle/>
          <a:p>
            <a:r>
              <a:rPr lang="zh-CN" altLang="zh-CN" b="1" dirty="0" smtClean="0">
                <a:solidFill>
                  <a:schemeClr val="bg2"/>
                </a:solidFill>
              </a:rPr>
              <a:t>（</a:t>
            </a:r>
            <a:r>
              <a:rPr lang="en-US" altLang="zh-CN" b="1" dirty="0">
                <a:solidFill>
                  <a:schemeClr val="bg2"/>
                </a:solidFill>
              </a:rPr>
              <a:t>1</a:t>
            </a:r>
            <a:r>
              <a:rPr lang="zh-CN" altLang="zh-CN" b="1" dirty="0">
                <a:solidFill>
                  <a:schemeClr val="bg2"/>
                </a:solidFill>
              </a:rPr>
              <a:t>）秦始皇兼并六国</a:t>
            </a:r>
            <a:r>
              <a:rPr lang="en-US" altLang="zh-CN" b="1" dirty="0">
                <a:solidFill>
                  <a:schemeClr val="bg2"/>
                </a:solidFill>
              </a:rPr>
              <a:t>  </a:t>
            </a:r>
            <a:r>
              <a:rPr lang="zh-CN" altLang="zh-CN" b="1" dirty="0">
                <a:solidFill>
                  <a:schemeClr val="bg2"/>
                </a:solidFill>
              </a:rPr>
              <a:t>专制主义中央集权政治体制的建立</a:t>
            </a:r>
            <a:r>
              <a:rPr lang="en-US" altLang="zh-CN" b="1" dirty="0">
                <a:solidFill>
                  <a:schemeClr val="bg2"/>
                </a:solidFill>
              </a:rPr>
              <a:t>  </a:t>
            </a:r>
            <a:r>
              <a:rPr lang="zh-CN" altLang="zh-CN" b="1" dirty="0">
                <a:solidFill>
                  <a:schemeClr val="bg2"/>
                </a:solidFill>
              </a:rPr>
              <a:t>巩固统一多民族国家的措施</a:t>
            </a:r>
            <a:r>
              <a:rPr lang="en-US" altLang="zh-CN" b="1" dirty="0">
                <a:solidFill>
                  <a:schemeClr val="bg2"/>
                </a:solidFill>
              </a:rPr>
              <a:t>  </a:t>
            </a:r>
            <a:r>
              <a:rPr lang="zh-CN" altLang="zh-CN" b="1" dirty="0">
                <a:solidFill>
                  <a:schemeClr val="bg2"/>
                </a:solidFill>
              </a:rPr>
              <a:t>秦始皇的历史功过</a:t>
            </a:r>
          </a:p>
          <a:p>
            <a:r>
              <a:rPr lang="zh-CN" altLang="zh-CN" b="1" dirty="0" smtClean="0">
                <a:solidFill>
                  <a:schemeClr val="bg2"/>
                </a:solidFill>
              </a:rPr>
              <a:t>（</a:t>
            </a:r>
            <a:r>
              <a:rPr lang="en-US" altLang="zh-CN" b="1" dirty="0" smtClean="0">
                <a:solidFill>
                  <a:schemeClr val="bg2"/>
                </a:solidFill>
              </a:rPr>
              <a:t>2</a:t>
            </a:r>
            <a:r>
              <a:rPr lang="zh-CN" altLang="zh-CN" b="1" dirty="0" smtClean="0">
                <a:solidFill>
                  <a:schemeClr val="bg2"/>
                </a:solidFill>
              </a:rPr>
              <a:t>）</a:t>
            </a:r>
            <a:r>
              <a:rPr lang="zh-CN" altLang="zh-CN" b="1" dirty="0">
                <a:solidFill>
                  <a:schemeClr val="bg2"/>
                </a:solidFill>
              </a:rPr>
              <a:t>康熙帝平定三藩，统一台湾</a:t>
            </a:r>
            <a:r>
              <a:rPr lang="en-US" altLang="zh-CN" b="1" dirty="0">
                <a:solidFill>
                  <a:schemeClr val="bg2"/>
                </a:solidFill>
              </a:rPr>
              <a:t>  </a:t>
            </a:r>
            <a:r>
              <a:rPr lang="zh-CN" altLang="zh-CN" b="1" dirty="0">
                <a:solidFill>
                  <a:schemeClr val="bg2"/>
                </a:solidFill>
              </a:rPr>
              <a:t>平定准噶</a:t>
            </a:r>
            <a:r>
              <a:rPr lang="zh-CN" altLang="zh-CN" b="1" strike="dblStrike" dirty="0">
                <a:solidFill>
                  <a:schemeClr val="bg2"/>
                </a:solidFill>
              </a:rPr>
              <a:t>葛</a:t>
            </a:r>
            <a:r>
              <a:rPr lang="zh-CN" altLang="zh-CN" b="1" dirty="0">
                <a:solidFill>
                  <a:schemeClr val="bg2"/>
                </a:solidFill>
              </a:rPr>
              <a:t>尔部</a:t>
            </a:r>
            <a:r>
              <a:rPr lang="en-US" altLang="zh-CN" b="1" dirty="0">
                <a:solidFill>
                  <a:schemeClr val="bg2"/>
                </a:solidFill>
              </a:rPr>
              <a:t>   </a:t>
            </a:r>
            <a:r>
              <a:rPr lang="zh-CN" altLang="zh-CN" b="1" dirty="0">
                <a:solidFill>
                  <a:schemeClr val="bg2"/>
                </a:solidFill>
              </a:rPr>
              <a:t>多伦会盟</a:t>
            </a:r>
            <a:r>
              <a:rPr lang="en-US" altLang="zh-CN" b="1" dirty="0">
                <a:solidFill>
                  <a:schemeClr val="bg2"/>
                </a:solidFill>
              </a:rPr>
              <a:t>  </a:t>
            </a:r>
            <a:r>
              <a:rPr lang="zh-CN" altLang="zh-CN" b="1" dirty="0">
                <a:solidFill>
                  <a:schemeClr val="bg2"/>
                </a:solidFill>
              </a:rPr>
              <a:t>抗击沙俄</a:t>
            </a:r>
            <a:r>
              <a:rPr lang="en-US" altLang="zh-CN" b="1" dirty="0">
                <a:solidFill>
                  <a:schemeClr val="bg2"/>
                </a:solidFill>
              </a:rPr>
              <a:t>  </a:t>
            </a:r>
            <a:r>
              <a:rPr lang="zh-CN" altLang="zh-CN" b="1" dirty="0">
                <a:solidFill>
                  <a:schemeClr val="bg2"/>
                </a:solidFill>
              </a:rPr>
              <a:t>康熙帝在巩固统一多民族国家中的作用</a:t>
            </a:r>
          </a:p>
          <a:p>
            <a:endParaRPr lang="zh-CN" altLang="en-US" b="1" dirty="0">
              <a:solidFill>
                <a:schemeClr val="bg2"/>
              </a:solidFill>
            </a:endParaRPr>
          </a:p>
        </p:txBody>
      </p:sp>
    </p:spTree>
    <p:extLst>
      <p:ext uri="{BB962C8B-B14F-4D97-AF65-F5344CB8AC3E}">
        <p14:creationId xmlns:p14="http://schemas.microsoft.com/office/powerpoint/2010/main" val="58778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秦始皇</a:t>
            </a:r>
            <a:endParaRPr lang="zh-CN" altLang="en-US" dirty="0"/>
          </a:p>
        </p:txBody>
      </p:sp>
      <p:sp>
        <p:nvSpPr>
          <p:cNvPr id="3" name="内容占位符 2"/>
          <p:cNvSpPr>
            <a:spLocks noGrp="1"/>
          </p:cNvSpPr>
          <p:nvPr>
            <p:ph idx="1"/>
          </p:nvPr>
        </p:nvSpPr>
        <p:spPr/>
        <p:txBody>
          <a:bodyPr/>
          <a:lstStyle/>
          <a:p>
            <a:r>
              <a:rPr lang="zh-CN" altLang="en-US" dirty="0" smtClean="0"/>
              <a:t>秦始皇：封建社会的初创时期</a:t>
            </a:r>
            <a:endParaRPr lang="en-US" altLang="zh-CN" dirty="0" smtClean="0"/>
          </a:p>
          <a:p>
            <a:endParaRPr lang="en-US" altLang="zh-CN" dirty="0"/>
          </a:p>
          <a:p>
            <a:r>
              <a:rPr lang="zh-CN" altLang="en-US" dirty="0" smtClean="0"/>
              <a:t>有争议的人物</a:t>
            </a:r>
            <a:endParaRPr lang="zh-CN" altLang="en-US" dirty="0"/>
          </a:p>
        </p:txBody>
      </p:sp>
    </p:spTree>
    <p:extLst>
      <p:ext uri="{BB962C8B-B14F-4D97-AF65-F5344CB8AC3E}">
        <p14:creationId xmlns:p14="http://schemas.microsoft.com/office/powerpoint/2010/main" val="334245641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康熙亲民、爱民与清税制改革！</a:t>
            </a:r>
            <a:endParaRPr lang="zh-CN" altLang="en-US" dirty="0"/>
          </a:p>
        </p:txBody>
      </p:sp>
      <p:sp>
        <p:nvSpPr>
          <p:cNvPr id="3" name="内容占位符 2"/>
          <p:cNvSpPr>
            <a:spLocks noGrp="1"/>
          </p:cNvSpPr>
          <p:nvPr>
            <p:ph idx="1"/>
          </p:nvPr>
        </p:nvSpPr>
        <p:spPr>
          <a:xfrm>
            <a:off x="457200" y="1600200"/>
            <a:ext cx="8435280" cy="4853136"/>
          </a:xfrm>
        </p:spPr>
        <p:txBody>
          <a:bodyPr>
            <a:noAutofit/>
          </a:bodyPr>
          <a:lstStyle/>
          <a:p>
            <a:r>
              <a:rPr lang="zh-CN" altLang="en-US" sz="2800" b="1" dirty="0">
                <a:solidFill>
                  <a:schemeClr val="bg2"/>
                </a:solidFill>
              </a:rPr>
              <a:t>康熙四十二年</a:t>
            </a:r>
            <a:r>
              <a:rPr lang="en-US" altLang="zh-CN" sz="2800" b="1" dirty="0">
                <a:solidFill>
                  <a:schemeClr val="bg2"/>
                </a:solidFill>
              </a:rPr>
              <a:t>(</a:t>
            </a:r>
            <a:r>
              <a:rPr lang="zh-CN" altLang="en-US" sz="2800" b="1" dirty="0">
                <a:solidFill>
                  <a:schemeClr val="bg2"/>
                </a:solidFill>
              </a:rPr>
              <a:t>公元</a:t>
            </a:r>
            <a:r>
              <a:rPr lang="en-US" altLang="zh-CN" sz="2800" b="1" dirty="0">
                <a:solidFill>
                  <a:schemeClr val="bg2"/>
                </a:solidFill>
              </a:rPr>
              <a:t>1716 </a:t>
            </a:r>
            <a:r>
              <a:rPr lang="zh-CN" altLang="en-US" sz="2800" b="1" dirty="0">
                <a:solidFill>
                  <a:schemeClr val="bg2"/>
                </a:solidFill>
              </a:rPr>
              <a:t>年</a:t>
            </a:r>
            <a:r>
              <a:rPr lang="en-US" altLang="zh-CN" sz="2800" b="1" dirty="0">
                <a:solidFill>
                  <a:schemeClr val="bg2"/>
                </a:solidFill>
              </a:rPr>
              <a:t>) </a:t>
            </a:r>
            <a:r>
              <a:rPr lang="zh-CN" altLang="en-US" sz="2800" b="1" dirty="0">
                <a:solidFill>
                  <a:schemeClr val="bg2"/>
                </a:solidFill>
              </a:rPr>
              <a:t>， 他说</a:t>
            </a:r>
            <a:r>
              <a:rPr lang="en-US" altLang="zh-CN" sz="2800" b="1" dirty="0">
                <a:solidFill>
                  <a:schemeClr val="bg2"/>
                </a:solidFill>
              </a:rPr>
              <a:t>:"</a:t>
            </a:r>
            <a:r>
              <a:rPr lang="zh-CN" altLang="en-US" sz="2800" b="1" dirty="0">
                <a:solidFill>
                  <a:schemeClr val="bg2"/>
                </a:solidFill>
              </a:rPr>
              <a:t>朕四次经历山东， 于民间生计无不深知。东省与他省不同， 田野小民俱系与有身家之人耕种。丰年则有身家之人所得者多， 而穷民所得之分甚少</a:t>
            </a:r>
            <a:r>
              <a:rPr lang="en-US" altLang="zh-CN" sz="2800" b="1" dirty="0">
                <a:solidFill>
                  <a:schemeClr val="bg2"/>
                </a:solidFill>
              </a:rPr>
              <a:t>; </a:t>
            </a:r>
            <a:r>
              <a:rPr lang="zh-CN" altLang="en-US" sz="2800" b="1" dirty="0">
                <a:solidFill>
                  <a:schemeClr val="bg2"/>
                </a:solidFill>
              </a:rPr>
              <a:t>一遇凶年， 自身并无田地产业， 强壮者流离四方， 老弱者即死于沟壑。</a:t>
            </a:r>
            <a:r>
              <a:rPr lang="en-US" altLang="zh-CN" sz="2800" b="1" dirty="0">
                <a:solidFill>
                  <a:schemeClr val="bg2"/>
                </a:solidFill>
              </a:rPr>
              <a:t>"</a:t>
            </a:r>
            <a:r>
              <a:rPr lang="zh-CN" altLang="en-US" sz="2800" b="1" dirty="0">
                <a:solidFill>
                  <a:schemeClr val="bg2"/>
                </a:solidFill>
              </a:rPr>
              <a:t>次年，他又说</a:t>
            </a:r>
            <a:r>
              <a:rPr lang="en-US" altLang="zh-CN" sz="2800" b="1" dirty="0">
                <a:solidFill>
                  <a:schemeClr val="bg2"/>
                </a:solidFill>
              </a:rPr>
              <a:t>:"</a:t>
            </a:r>
            <a:r>
              <a:rPr lang="zh-CN" altLang="en-US" sz="2800" b="1" dirty="0">
                <a:solidFill>
                  <a:schemeClr val="bg2"/>
                </a:solidFill>
              </a:rPr>
              <a:t>为民牧者若能爱善而少取之， 则民亦渐臻丰裕。今乃苛索无艺， 将终年之力作而竭取之， 彼小民何以为生</a:t>
            </a:r>
            <a:r>
              <a:rPr lang="en-US" altLang="zh-CN" sz="2800" b="1" dirty="0" smtClean="0">
                <a:solidFill>
                  <a:schemeClr val="bg2"/>
                </a:solidFill>
              </a:rPr>
              <a:t>?“</a:t>
            </a:r>
          </a:p>
          <a:p>
            <a:endParaRPr lang="en-US" altLang="zh-CN" sz="2800" b="1" dirty="0">
              <a:solidFill>
                <a:schemeClr val="bg2"/>
              </a:solidFill>
            </a:endParaRPr>
          </a:p>
          <a:p>
            <a:r>
              <a:rPr lang="zh-CN" altLang="en-US" sz="2800" b="1" dirty="0"/>
              <a:t>人丁数作为征收丁税的固定数，以后</a:t>
            </a:r>
            <a:r>
              <a:rPr lang="en-US" altLang="zh-CN" sz="2800" b="1" dirty="0"/>
              <a:t>"</a:t>
            </a:r>
            <a:r>
              <a:rPr lang="zh-CN" altLang="en-US" sz="2800" b="1" dirty="0"/>
              <a:t>滋生人丁，永不加赋</a:t>
            </a:r>
            <a:r>
              <a:rPr lang="en-US" altLang="zh-CN" sz="2800" b="1" dirty="0"/>
              <a:t>"</a:t>
            </a:r>
            <a:endParaRPr lang="zh-CN" altLang="en-US" sz="2800" b="1" dirty="0">
              <a:solidFill>
                <a:schemeClr val="bg2"/>
              </a:solidFill>
            </a:endParaRPr>
          </a:p>
        </p:txBody>
      </p:sp>
    </p:spTree>
    <p:extLst>
      <p:ext uri="{BB962C8B-B14F-4D97-AF65-F5344CB8AC3E}">
        <p14:creationId xmlns:p14="http://schemas.microsoft.com/office/powerpoint/2010/main" val="131686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开博学鸿儒科、笼络士人</a:t>
            </a:r>
            <a:endParaRPr lang="zh-CN" altLang="en-US" dirty="0"/>
          </a:p>
        </p:txBody>
      </p:sp>
      <p:sp>
        <p:nvSpPr>
          <p:cNvPr id="3" name="内容占位符 2"/>
          <p:cNvSpPr>
            <a:spLocks noGrp="1"/>
          </p:cNvSpPr>
          <p:nvPr>
            <p:ph idx="1"/>
          </p:nvPr>
        </p:nvSpPr>
        <p:spPr>
          <a:xfrm>
            <a:off x="457200" y="1600200"/>
            <a:ext cx="8219256" cy="4709120"/>
          </a:xfrm>
        </p:spPr>
        <p:txBody>
          <a:bodyPr>
            <a:normAutofit/>
          </a:bodyPr>
          <a:lstStyle/>
          <a:p>
            <a:r>
              <a:rPr lang="zh-CN" altLang="en-US" b="1" dirty="0"/>
              <a:t>尤侗有诗写康熙博学弘儒科云：</a:t>
            </a:r>
          </a:p>
          <a:p>
            <a:pPr marL="0" indent="0" algn="ctr">
              <a:buNone/>
            </a:pPr>
            <a:r>
              <a:rPr lang="zh-CN" altLang="en-US" b="1" dirty="0"/>
              <a:t/>
            </a:r>
            <a:br>
              <a:rPr lang="zh-CN" altLang="en-US" b="1" dirty="0"/>
            </a:br>
            <a:r>
              <a:rPr lang="zh-CN" altLang="en-US" b="1" dirty="0"/>
              <a:t>圣主垂衣雅好文</a:t>
            </a:r>
            <a:r>
              <a:rPr lang="zh-CN" altLang="en-US" b="1" dirty="0">
                <a:solidFill>
                  <a:schemeClr val="bg2"/>
                </a:solidFill>
              </a:rPr>
              <a:t>，征书早染御炉熏</a:t>
            </a:r>
            <a:r>
              <a:rPr lang="zh-CN" altLang="en-US" b="1" dirty="0" smtClean="0">
                <a:solidFill>
                  <a:schemeClr val="bg2"/>
                </a:solidFill>
              </a:rPr>
              <a:t>。</a:t>
            </a:r>
            <a:r>
              <a:rPr lang="zh-CN" altLang="en-US" b="1" dirty="0">
                <a:solidFill>
                  <a:schemeClr val="bg2"/>
                </a:solidFill>
              </a:rPr>
              <a:t/>
            </a:r>
            <a:br>
              <a:rPr lang="zh-CN" altLang="en-US" b="1" dirty="0">
                <a:solidFill>
                  <a:schemeClr val="bg2"/>
                </a:solidFill>
              </a:rPr>
            </a:br>
            <a:r>
              <a:rPr lang="zh-CN" altLang="en-US" b="1" dirty="0">
                <a:solidFill>
                  <a:schemeClr val="bg2"/>
                </a:solidFill>
              </a:rPr>
              <a:t>九天龙凤飞千尺，万国鹓鸾集几群。（鹓鸾，音</a:t>
            </a:r>
            <a:r>
              <a:rPr lang="en-US" altLang="zh-CN" b="1" dirty="0" err="1">
                <a:solidFill>
                  <a:schemeClr val="bg2"/>
                </a:solidFill>
              </a:rPr>
              <a:t>yuānluán</a:t>
            </a:r>
            <a:r>
              <a:rPr lang="zh-CN" altLang="en-US" b="1" dirty="0">
                <a:solidFill>
                  <a:schemeClr val="bg2"/>
                </a:solidFill>
              </a:rPr>
              <a:t>，指朝臣</a:t>
            </a:r>
            <a:r>
              <a:rPr lang="zh-CN" altLang="en-US" b="1" dirty="0" smtClean="0">
                <a:solidFill>
                  <a:schemeClr val="bg2"/>
                </a:solidFill>
              </a:rPr>
              <a:t>）</a:t>
            </a:r>
            <a:r>
              <a:rPr lang="zh-CN" altLang="en-US" b="1" dirty="0">
                <a:solidFill>
                  <a:schemeClr val="bg2"/>
                </a:solidFill>
              </a:rPr>
              <a:t/>
            </a:r>
            <a:br>
              <a:rPr lang="zh-CN" altLang="en-US" b="1" dirty="0">
                <a:solidFill>
                  <a:schemeClr val="bg2"/>
                </a:solidFill>
              </a:rPr>
            </a:br>
            <a:r>
              <a:rPr lang="zh-CN" altLang="en-US" b="1" dirty="0">
                <a:solidFill>
                  <a:schemeClr val="bg2"/>
                </a:solidFill>
              </a:rPr>
              <a:t>彩笔拟从前席献，铏羹先向大庖分。（铏，音</a:t>
            </a:r>
            <a:r>
              <a:rPr lang="en-US" altLang="zh-CN" b="1" dirty="0" err="1">
                <a:solidFill>
                  <a:schemeClr val="bg2"/>
                </a:solidFill>
              </a:rPr>
              <a:t>xíng</a:t>
            </a:r>
            <a:r>
              <a:rPr lang="zh-CN" altLang="en-US" b="1" dirty="0">
                <a:solidFill>
                  <a:schemeClr val="bg2"/>
                </a:solidFill>
              </a:rPr>
              <a:t>，盛羹的器皿</a:t>
            </a:r>
            <a:r>
              <a:rPr lang="zh-CN" altLang="en-US" b="1" dirty="0" smtClean="0">
                <a:solidFill>
                  <a:schemeClr val="bg2"/>
                </a:solidFill>
              </a:rPr>
              <a:t>）</a:t>
            </a:r>
            <a:r>
              <a:rPr lang="zh-CN" altLang="en-US" b="1" dirty="0">
                <a:solidFill>
                  <a:schemeClr val="bg2"/>
                </a:solidFill>
              </a:rPr>
              <a:t/>
            </a:r>
            <a:br>
              <a:rPr lang="zh-CN" altLang="en-US" b="1" dirty="0">
                <a:solidFill>
                  <a:schemeClr val="bg2"/>
                </a:solidFill>
              </a:rPr>
            </a:br>
            <a:r>
              <a:rPr lang="zh-CN" altLang="en-US" b="1" dirty="0">
                <a:solidFill>
                  <a:schemeClr val="bg2"/>
                </a:solidFill>
              </a:rPr>
              <a:t>自怜风雨蓬茅下，</a:t>
            </a:r>
            <a:r>
              <a:rPr lang="zh-CN" altLang="en-US" b="1" dirty="0"/>
              <a:t>白首重瞻五色云</a:t>
            </a:r>
            <a:r>
              <a:rPr lang="zh-CN" altLang="en-US" b="1" dirty="0" smtClean="0">
                <a:solidFill>
                  <a:schemeClr val="bg2"/>
                </a:solidFill>
              </a:rPr>
              <a:t>。</a:t>
            </a:r>
            <a:r>
              <a:rPr lang="zh-CN" altLang="en-US" b="1" dirty="0">
                <a:solidFill>
                  <a:schemeClr val="bg2"/>
                </a:solidFill>
              </a:rPr>
              <a:t/>
            </a:r>
            <a:br>
              <a:rPr lang="zh-CN" altLang="en-US" b="1" dirty="0">
                <a:solidFill>
                  <a:schemeClr val="bg2"/>
                </a:solidFill>
              </a:rPr>
            </a:br>
            <a:endParaRPr lang="zh-CN" altLang="en-US" b="1" dirty="0">
              <a:solidFill>
                <a:schemeClr val="bg2"/>
              </a:solidFill>
            </a:endParaRPr>
          </a:p>
        </p:txBody>
      </p:sp>
    </p:spTree>
    <p:extLst>
      <p:ext uri="{BB962C8B-B14F-4D97-AF65-F5344CB8AC3E}">
        <p14:creationId xmlns:p14="http://schemas.microsoft.com/office/powerpoint/2010/main" val="335366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主题​​">
  <a:themeElements>
    <a:clrScheme name="自定义 1">
      <a:dk1>
        <a:srgbClr val="FFFFFF"/>
      </a:dk1>
      <a:lt1>
        <a:srgbClr val="001644"/>
      </a:lt1>
      <a:dk2>
        <a:srgbClr val="001644"/>
      </a:dk2>
      <a:lt2>
        <a:srgbClr val="FFFF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9618</Words>
  <Application>Microsoft Office PowerPoint</Application>
  <PresentationFormat>全屏显示(4:3)</PresentationFormat>
  <Paragraphs>477</Paragraphs>
  <Slides>122</Slides>
  <Notes>0</Notes>
  <HiddenSlides>0</HiddenSlides>
  <MMClips>0</MMClips>
  <ScaleCrop>false</ScaleCrop>
  <HeadingPairs>
    <vt:vector size="4" baseType="variant">
      <vt:variant>
        <vt:lpstr>主题</vt:lpstr>
      </vt:variant>
      <vt:variant>
        <vt:i4>1</vt:i4>
      </vt:variant>
      <vt:variant>
        <vt:lpstr>幻灯片标题</vt:lpstr>
      </vt:variant>
      <vt:variant>
        <vt:i4>122</vt:i4>
      </vt:variant>
    </vt:vector>
  </HeadingPairs>
  <TitlesOfParts>
    <vt:vector size="123" baseType="lpstr">
      <vt:lpstr>Office 主题​​</vt:lpstr>
      <vt:lpstr>《框架结构下重点考点解析（选修一、四）</vt:lpstr>
      <vt:lpstr>PowerPoint 演示文稿</vt:lpstr>
      <vt:lpstr>PowerPoint 演示文稿</vt:lpstr>
      <vt:lpstr>江苏高考考点分布</vt:lpstr>
      <vt:lpstr>全国卷考点（选修一）2016</vt:lpstr>
      <vt:lpstr>2015年</vt:lpstr>
      <vt:lpstr>历史上重大改革的规律性总结</vt:lpstr>
      <vt:lpstr>改革的实质</vt:lpstr>
      <vt:lpstr>改革的原因</vt:lpstr>
      <vt:lpstr>改革的过程</vt:lpstr>
      <vt:lpstr>改革的结果</vt:lpstr>
      <vt:lpstr>改革成功原因的分析和认识</vt:lpstr>
      <vt:lpstr>判断改革成功与否的标准是看改革的目的和改革本身所达到的目标之间的一致性，即改革是否达到了预期目标</vt:lpstr>
      <vt:lpstr>改革的认识</vt:lpstr>
      <vt:lpstr>改革的启示</vt:lpstr>
      <vt:lpstr>2017年高考考点定位</vt:lpstr>
      <vt:lpstr>改革</vt:lpstr>
      <vt:lpstr>抓住核心</vt:lpstr>
      <vt:lpstr>PowerPoint 演示文稿</vt:lpstr>
      <vt:lpstr>梭伦改革的前后，权力转移</vt:lpstr>
      <vt:lpstr>妥协性、利益冲突</vt:lpstr>
      <vt:lpstr>经济转型</vt:lpstr>
      <vt:lpstr>体制转型</vt:lpstr>
      <vt:lpstr>如何解决贫富冲突——梭伦改革的两点启示</vt:lpstr>
      <vt:lpstr>伟大的立法者</vt:lpstr>
      <vt:lpstr>梭伦个人</vt:lpstr>
      <vt:lpstr>商鞅变法：封建化改革，最为彻底</vt:lpstr>
      <vt:lpstr>契合时代</vt:lpstr>
      <vt:lpstr>改革土壤的独特</vt:lpstr>
      <vt:lpstr>主观背景</vt:lpstr>
      <vt:lpstr>商鞅变法的两面性</vt:lpstr>
      <vt:lpstr>PowerPoint 演示文稿</vt:lpstr>
      <vt:lpstr>激进的国家主义实验</vt:lpstr>
      <vt:lpstr> 商君法制的特质：“壹”</vt:lpstr>
      <vt:lpstr>商鞅个人</vt:lpstr>
      <vt:lpstr>孝文帝改革</vt:lpstr>
      <vt:lpstr>孝文帝改革：少数民族封建化改革</vt:lpstr>
      <vt:lpstr>个人</vt:lpstr>
      <vt:lpstr>均田制</vt:lpstr>
      <vt:lpstr>性质 </vt:lpstr>
      <vt:lpstr>均田制是地主经济的折冲</vt:lpstr>
      <vt:lpstr>俸禄制</vt:lpstr>
      <vt:lpstr>俸禄制与中央集权</vt:lpstr>
      <vt:lpstr>孝文帝用人</vt:lpstr>
      <vt:lpstr>叶适、王夫之、赵翼等对孝文帝汉化以及为政之道的抨击</vt:lpstr>
      <vt:lpstr>对迁洛阳的异议</vt:lpstr>
      <vt:lpstr>双向影响</vt:lpstr>
      <vt:lpstr>王安石变法——一场有争议的变法</vt:lpstr>
      <vt:lpstr>王安石其人</vt:lpstr>
      <vt:lpstr>拗相公</vt:lpstr>
      <vt:lpstr>王安石性格偏执，行为偏激，给其人际沟通及合作带来极大阻碍</vt:lpstr>
      <vt:lpstr>PowerPoint 演示文稿</vt:lpstr>
      <vt:lpstr>梁启超对王安石看法</vt:lpstr>
      <vt:lpstr>另一种看法</vt:lpstr>
      <vt:lpstr>长期以来遗留的弊端延续到北宋中期，各种社会矛盾交织</vt:lpstr>
      <vt:lpstr>时有可否、物有废兴</vt:lpstr>
      <vt:lpstr>荆公新学——王安石与理学</vt:lpstr>
      <vt:lpstr>PowerPoint 演示文稿</vt:lpstr>
      <vt:lpstr>功利学派</vt:lpstr>
      <vt:lpstr>唯物史观看王安石变法（邓广铭、漆侠）</vt:lpstr>
      <vt:lpstr>俄国1861年改革</vt:lpstr>
      <vt:lpstr>改革的背景及问题</vt:lpstr>
      <vt:lpstr>改革具有欺骗性</vt:lpstr>
      <vt:lpstr>改革阻止不了革命</vt:lpstr>
      <vt:lpstr>日本明治维新</vt:lpstr>
      <vt:lpstr>文明开化</vt:lpstr>
      <vt:lpstr>从表面到实质，从模仿到反思</vt:lpstr>
      <vt:lpstr>中国人看日本改革</vt:lpstr>
      <vt:lpstr>独特的工业化之路</vt:lpstr>
      <vt:lpstr>四民平等</vt:lpstr>
      <vt:lpstr>民权论与国权论之争</vt:lpstr>
      <vt:lpstr>国权论</vt:lpstr>
      <vt:lpstr>早稻田大学与民权运动</vt:lpstr>
      <vt:lpstr>戊戌变法</vt:lpstr>
      <vt:lpstr>光绪帝的进取与退让</vt:lpstr>
      <vt:lpstr>光绪帝和康有为的西学</vt:lpstr>
      <vt:lpstr>变事而已</vt:lpstr>
      <vt:lpstr>康有为的问题</vt:lpstr>
      <vt:lpstr>措施失当与缺乏社会力量</vt:lpstr>
      <vt:lpstr>书生变法</vt:lpstr>
      <vt:lpstr>梁启超《南海先生传》评戊戌成败</vt:lpstr>
      <vt:lpstr>康梁话语权</vt:lpstr>
      <vt:lpstr>慈禧的反思：历史的休止符</vt:lpstr>
      <vt:lpstr>思想启蒙</vt:lpstr>
      <vt:lpstr>改革与革命</vt:lpstr>
      <vt:lpstr>PowerPoint 演示文稿</vt:lpstr>
      <vt:lpstr>江苏高考考点分布</vt:lpstr>
      <vt:lpstr>全国卷考点（选修四）2016</vt:lpstr>
      <vt:lpstr>2015年</vt:lpstr>
      <vt:lpstr>PowerPoint 演示文稿</vt:lpstr>
      <vt:lpstr>PowerPoint 演示文稿</vt:lpstr>
      <vt:lpstr>PowerPoint 演示文稿</vt:lpstr>
      <vt:lpstr>PowerPoint 演示文稿</vt:lpstr>
      <vt:lpstr>关键词</vt:lpstr>
      <vt:lpstr>通识</vt:lpstr>
      <vt:lpstr>1．古代中国的政治家</vt:lpstr>
      <vt:lpstr>秦始皇</vt:lpstr>
      <vt:lpstr>康熙亲民、爱民与清税制改革！</vt:lpstr>
      <vt:lpstr>开博学鸿儒科、笼络士人</vt:lpstr>
      <vt:lpstr>2．东西方的先哲</vt:lpstr>
      <vt:lpstr>3．欧美资产阶级革命时代的杰出人物</vt:lpstr>
      <vt:lpstr>资产阶级革命时代</vt:lpstr>
      <vt:lpstr>华盛顿国际意义</vt:lpstr>
      <vt:lpstr>拿破仑对于欧洲意义</vt:lpstr>
      <vt:lpstr>4．“亚洲觉醒”的先驱</vt:lpstr>
      <vt:lpstr>亚洲的觉醒</vt:lpstr>
      <vt:lpstr>背景原因 </vt:lpstr>
      <vt:lpstr>PowerPoint 演示文稿</vt:lpstr>
      <vt:lpstr>结合所学知识，谈谈你对孙中山所答内容的认识。（10分）</vt:lpstr>
      <vt:lpstr>PowerPoint 演示文稿</vt:lpstr>
      <vt:lpstr>PowerPoint 演示文稿</vt:lpstr>
      <vt:lpstr>甘地</vt:lpstr>
      <vt:lpstr>PowerPoint 演示文稿</vt:lpstr>
      <vt:lpstr>5．无产阶级革命家</vt:lpstr>
      <vt:lpstr>6．杰出的科学家</vt:lpstr>
      <vt:lpstr>牛顿的科学时代</vt:lpstr>
      <vt:lpstr>英国皇家学会</vt:lpstr>
      <vt:lpstr>剑桥大学和卢卡斯教授</vt:lpstr>
      <vt:lpstr>对科学的束缚减少</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《框架结构下重点考点解析（选修一、四）</dc:title>
  <dc:creator>hubin</dc:creator>
  <cp:lastModifiedBy>hubin</cp:lastModifiedBy>
  <cp:revision>84</cp:revision>
  <dcterms:created xsi:type="dcterms:W3CDTF">2016-10-25T01:01:09Z</dcterms:created>
  <dcterms:modified xsi:type="dcterms:W3CDTF">2016-12-19T10:46:24Z</dcterms:modified>
</cp:coreProperties>
</file>