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-26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50DFDC-CCA3-4ECD-9B6D-872F4E97688A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382079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6D67A7-F6C5-4D45-B68A-4BDA3D0F3E59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926487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71430F-8DE6-425B-B680-27BB8606F527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9656647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65B71D-47F5-49E1-B68B-5E4B75783BC4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3897195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2EA903-0659-4366-AFBF-310717D374A4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8605861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C706BE-7EC9-4301-9482-8B3F284CEE4D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707601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4C0B15-E3E9-4ECF-8BA3-114D679ADE29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76982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B223B1-F361-44DA-9969-A9D496CE5C06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3928445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4D2385-48EC-426C-988E-1CF5F6A881FF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5844086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4C0A20-D227-4B03-8815-C9E580AB2BFF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6265678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F8CD2A-A66B-4BCF-B2BE-A9E9AF7A4681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2080881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327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zh-CN"/>
          </a:p>
        </p:txBody>
      </p:sp>
      <p:sp>
        <p:nvSpPr>
          <p:cNvPr id="327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zh-CN"/>
          </a:p>
        </p:txBody>
      </p:sp>
      <p:sp>
        <p:nvSpPr>
          <p:cNvPr id="327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A4D70258-E2F9-4472-8506-8D28C4F68FE1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" Target="slide2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slide" Target="slide14.xml"/><Relationship Id="rId1" Type="http://schemas.openxmlformats.org/officeDocument/2006/relationships/slideLayout" Target="../slideLayouts/slideLayout2.xml"/><Relationship Id="rId4" Type="http://schemas.openxmlformats.org/officeDocument/2006/relationships/slide" Target="slide1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slide" Target="slide2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" Target="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slide" Target="slide2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slide" Target="slide2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slide" Target="slide2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gif"/><Relationship Id="rId4" Type="http://schemas.openxmlformats.org/officeDocument/2006/relationships/slide" Target="slide2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gif"/><Relationship Id="rId4" Type="http://schemas.openxmlformats.org/officeDocument/2006/relationships/slide" Target="slide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image.baidu.com/i?ct=503316480&amp;z=0&amp;tn=baiduimagedetail&amp;word=%B9%DC%D6%D9&amp;in=5&amp;cl=2&amp;cm=1&amp;sc=0&amp;lm=-1&amp;pn=4&amp;rn=1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gif"/><Relationship Id="rId4" Type="http://schemas.openxmlformats.org/officeDocument/2006/relationships/slide" Target="slide1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image.baidu.com/i?ct=503316480&amp;z=0&amp;tn=baiduimagedetail&amp;word=%CE%E2%C6%F0&amp;in=8&amp;cl=2&amp;cm=1&amp;sc=0&amp;lm=-1&amp;pn=7&amp;rn=1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gif"/><Relationship Id="rId4" Type="http://schemas.openxmlformats.org/officeDocument/2006/relationships/slide" Target="slide1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9.gif"/><Relationship Id="rId2" Type="http://schemas.openxmlformats.org/officeDocument/2006/relationships/hyperlink" Target="http://image.baidu.com/i?ct=503316480&amp;z=0&amp;tn=baiduimagedetail&amp;word=%C0%EE%E3%A6&amp;in=1&amp;cl=2&amp;cm=1&amp;sc=0&amp;lm=-1&amp;pn=0&amp;rn=1" TargetMode="External"/><Relationship Id="rId1" Type="http://schemas.openxmlformats.org/officeDocument/2006/relationships/slideLayout" Target="../slideLayouts/slideLayout2.xml"/><Relationship Id="rId6" Type="http://schemas.openxmlformats.org/officeDocument/2006/relationships/slide" Target="slide17.xml"/><Relationship Id="rId5" Type="http://schemas.openxmlformats.org/officeDocument/2006/relationships/image" Target="../media/image12.jpeg"/><Relationship Id="rId4" Type="http://schemas.openxmlformats.org/officeDocument/2006/relationships/hyperlink" Target="http://image.baidu.com/i?ct=503316480&amp;z=0&amp;tn=baiduimagedetail&amp;word=%C0%EE%E3%A6&amp;in=2&amp;cl=2&amp;cm=1&amp;sc=0&amp;lm=-1&amp;pn=1&amp;rn=1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9.gif"/><Relationship Id="rId2" Type="http://schemas.openxmlformats.org/officeDocument/2006/relationships/hyperlink" Target="http://image.baidu.com/i?ct=503316480&amp;z=0&amp;tn=baiduimagedetail&amp;word=%C9%CC%F7%B1&amp;in=6&amp;cl=2&amp;cm=1&amp;sc=0&amp;lm=-1&amp;pn=5&amp;rn=1" TargetMode="External"/><Relationship Id="rId1" Type="http://schemas.openxmlformats.org/officeDocument/2006/relationships/slideLayout" Target="../slideLayouts/slideLayout2.xml"/><Relationship Id="rId6" Type="http://schemas.openxmlformats.org/officeDocument/2006/relationships/slide" Target="slide19.xml"/><Relationship Id="rId5" Type="http://schemas.openxmlformats.org/officeDocument/2006/relationships/image" Target="../media/image14.jpeg"/><Relationship Id="rId4" Type="http://schemas.openxmlformats.org/officeDocument/2006/relationships/hyperlink" Target="http://image.baidu.com/i?ct=503316480&amp;z=0&amp;tn=baiduimagedetail&amp;word=%C9%CC%F7%B1&amp;in=9&amp;cl=2&amp;cm=1&amp;sc=0&amp;lm=-1&amp;pn=8&amp;rn=1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image.baidu.com/i?ct=503316480&amp;z=0&amp;tn=baiduimagedetail&amp;word=%C7%D8%D0%A2%B9%AB&amp;in=7&amp;cl=2&amp;cm=1&amp;sc=0&amp;lm=-1&amp;pn=6&amp;rn=1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gif"/><Relationship Id="rId4" Type="http://schemas.openxmlformats.org/officeDocument/2006/relationships/slide" Target="slide1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Relationship Id="rId5" Type="http://schemas.openxmlformats.org/officeDocument/2006/relationships/slide" Target="slide9.xml"/><Relationship Id="rId4" Type="http://schemas.openxmlformats.org/officeDocument/2006/relationships/slide" Target="slide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34925" y="5157788"/>
            <a:ext cx="9145588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sz="4400" b="1">
                <a:solidFill>
                  <a:srgbClr val="0000FF"/>
                </a:solidFill>
                <a:latin typeface="华文新魏" pitchFamily="2" charset="-122"/>
                <a:ea typeface="华文新魏" pitchFamily="2" charset="-122"/>
              </a:rPr>
              <a:t>第</a:t>
            </a:r>
            <a:r>
              <a:rPr kumimoji="1" lang="en-US" altLang="zh-CN" sz="4400" b="1">
                <a:solidFill>
                  <a:srgbClr val="0000FF"/>
                </a:solidFill>
                <a:latin typeface="华文新魏" pitchFamily="2" charset="-122"/>
                <a:ea typeface="华文新魏" pitchFamily="2" charset="-122"/>
              </a:rPr>
              <a:t>1</a:t>
            </a:r>
            <a:r>
              <a:rPr kumimoji="1" lang="zh-CN" altLang="en-US" sz="4400" b="1">
                <a:solidFill>
                  <a:srgbClr val="0000FF"/>
                </a:solidFill>
                <a:latin typeface="华文新魏" pitchFamily="2" charset="-122"/>
                <a:ea typeface="华文新魏" pitchFamily="2" charset="-122"/>
              </a:rPr>
              <a:t>课  改革变法风潮与秦国历史机遇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540750" cy="1143000"/>
          </a:xfrm>
        </p:spPr>
        <p:txBody>
          <a:bodyPr/>
          <a:lstStyle/>
          <a:p>
            <a:r>
              <a:rPr lang="en-US" altLang="zh-CN" sz="6000" b="1"/>
              <a:t>3.</a:t>
            </a:r>
            <a:r>
              <a:rPr lang="zh-CN" altLang="en-US" sz="6000" b="1"/>
              <a:t>上层建筑的改革</a:t>
            </a:r>
          </a:p>
        </p:txBody>
      </p:sp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304800" y="1447800"/>
            <a:ext cx="2743200" cy="1295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2292" name="Rectangle 4"/>
          <p:cNvSpPr>
            <a:spLocks noRot="1" noChangeArrowheads="1"/>
          </p:cNvSpPr>
          <p:nvPr/>
        </p:nvSpPr>
        <p:spPr bwMode="auto">
          <a:xfrm>
            <a:off x="381000" y="1676400"/>
            <a:ext cx="27432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zh-CN" altLang="en-US" sz="4800" b="1"/>
              <a:t>经济基础</a:t>
            </a:r>
          </a:p>
        </p:txBody>
      </p:sp>
      <p:sp>
        <p:nvSpPr>
          <p:cNvPr id="12293" name="AutoShape 5"/>
          <p:cNvSpPr>
            <a:spLocks noChangeArrowheads="1"/>
          </p:cNvSpPr>
          <p:nvPr/>
        </p:nvSpPr>
        <p:spPr bwMode="auto">
          <a:xfrm>
            <a:off x="3048000" y="1981200"/>
            <a:ext cx="838200" cy="304800"/>
          </a:xfrm>
          <a:prstGeom prst="rightArrow">
            <a:avLst>
              <a:gd name="adj1" fmla="val 50000"/>
              <a:gd name="adj2" fmla="val 687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2294" name="Oval 6"/>
          <p:cNvSpPr>
            <a:spLocks noChangeArrowheads="1"/>
          </p:cNvSpPr>
          <p:nvPr/>
        </p:nvSpPr>
        <p:spPr bwMode="auto">
          <a:xfrm>
            <a:off x="4343400" y="1447800"/>
            <a:ext cx="4038600" cy="1219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2295" name="Text Box 7"/>
          <p:cNvSpPr txBox="1">
            <a:spLocks noChangeArrowheads="1"/>
          </p:cNvSpPr>
          <p:nvPr/>
        </p:nvSpPr>
        <p:spPr bwMode="auto">
          <a:xfrm>
            <a:off x="4800600" y="1600200"/>
            <a:ext cx="32004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4400" b="1"/>
              <a:t>上层建筑</a:t>
            </a:r>
          </a:p>
        </p:txBody>
      </p:sp>
      <p:sp>
        <p:nvSpPr>
          <p:cNvPr id="12296" name="Rectangle 8"/>
          <p:cNvSpPr>
            <a:spLocks noChangeArrowheads="1"/>
          </p:cNvSpPr>
          <p:nvPr/>
        </p:nvSpPr>
        <p:spPr bwMode="auto">
          <a:xfrm>
            <a:off x="304800" y="2971800"/>
            <a:ext cx="2743200" cy="1295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2297" name="Text Box 9"/>
          <p:cNvSpPr txBox="1">
            <a:spLocks noChangeArrowheads="1"/>
          </p:cNvSpPr>
          <p:nvPr/>
        </p:nvSpPr>
        <p:spPr bwMode="auto">
          <a:xfrm>
            <a:off x="381000" y="3200400"/>
            <a:ext cx="25908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4400" b="1"/>
              <a:t>社会发展</a:t>
            </a:r>
          </a:p>
        </p:txBody>
      </p:sp>
      <p:sp>
        <p:nvSpPr>
          <p:cNvPr id="12298" name="AutoShape 10"/>
          <p:cNvSpPr>
            <a:spLocks noChangeArrowheads="1"/>
          </p:cNvSpPr>
          <p:nvPr/>
        </p:nvSpPr>
        <p:spPr bwMode="auto">
          <a:xfrm>
            <a:off x="3048000" y="3429000"/>
            <a:ext cx="838200" cy="304800"/>
          </a:xfrm>
          <a:prstGeom prst="rightArrow">
            <a:avLst>
              <a:gd name="adj1" fmla="val 50000"/>
              <a:gd name="adj2" fmla="val 687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2299" name="Oval 11"/>
          <p:cNvSpPr>
            <a:spLocks noChangeArrowheads="1"/>
          </p:cNvSpPr>
          <p:nvPr/>
        </p:nvSpPr>
        <p:spPr bwMode="auto">
          <a:xfrm>
            <a:off x="4267200" y="2971800"/>
            <a:ext cx="4114800" cy="1219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2300" name="Text Box 12"/>
          <p:cNvSpPr txBox="1">
            <a:spLocks noChangeArrowheads="1"/>
          </p:cNvSpPr>
          <p:nvPr/>
        </p:nvSpPr>
        <p:spPr bwMode="auto">
          <a:xfrm>
            <a:off x="4800600" y="3124200"/>
            <a:ext cx="3276600" cy="1004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b="1"/>
              <a:t>废除奴隶主贵族政治</a:t>
            </a:r>
          </a:p>
          <a:p>
            <a:pPr>
              <a:spcBef>
                <a:spcPct val="50000"/>
              </a:spcBef>
            </a:pPr>
            <a:r>
              <a:rPr lang="zh-CN" altLang="en-US" sz="2400" b="1"/>
              <a:t>建立封建专制统治</a:t>
            </a:r>
          </a:p>
        </p:txBody>
      </p:sp>
      <p:sp>
        <p:nvSpPr>
          <p:cNvPr id="12301" name="Text Box 13"/>
          <p:cNvSpPr txBox="1">
            <a:spLocks noChangeArrowheads="1"/>
          </p:cNvSpPr>
          <p:nvPr/>
        </p:nvSpPr>
        <p:spPr bwMode="auto">
          <a:xfrm>
            <a:off x="228600" y="4419600"/>
            <a:ext cx="31242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4000" b="1"/>
              <a:t>改革的目的</a:t>
            </a:r>
            <a:r>
              <a:rPr lang="en-US" altLang="zh-CN" sz="4000" b="1"/>
              <a:t>:</a:t>
            </a:r>
          </a:p>
        </p:txBody>
      </p:sp>
      <p:sp>
        <p:nvSpPr>
          <p:cNvPr id="12302" name="Text Box 14"/>
          <p:cNvSpPr txBox="1">
            <a:spLocks noChangeArrowheads="1"/>
          </p:cNvSpPr>
          <p:nvPr/>
        </p:nvSpPr>
        <p:spPr bwMode="auto">
          <a:xfrm>
            <a:off x="3276600" y="4495800"/>
            <a:ext cx="5410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600" b="1"/>
              <a:t>建立和强化封建专制统治</a:t>
            </a:r>
          </a:p>
        </p:txBody>
      </p:sp>
      <p:sp>
        <p:nvSpPr>
          <p:cNvPr id="12303" name="Text Box 15"/>
          <p:cNvSpPr txBox="1">
            <a:spLocks noChangeArrowheads="1"/>
          </p:cNvSpPr>
          <p:nvPr/>
        </p:nvSpPr>
        <p:spPr bwMode="auto">
          <a:xfrm>
            <a:off x="533400" y="5181600"/>
            <a:ext cx="28956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4400" b="1"/>
              <a:t>途       径</a:t>
            </a:r>
            <a:r>
              <a:rPr lang="en-US" altLang="zh-CN" sz="4400" b="1"/>
              <a:t>:</a:t>
            </a:r>
          </a:p>
        </p:txBody>
      </p:sp>
      <p:sp>
        <p:nvSpPr>
          <p:cNvPr id="12304" name="Text Box 16"/>
          <p:cNvSpPr txBox="1">
            <a:spLocks noChangeArrowheads="1"/>
          </p:cNvSpPr>
          <p:nvPr/>
        </p:nvSpPr>
        <p:spPr bwMode="auto">
          <a:xfrm>
            <a:off x="3200400" y="5181600"/>
            <a:ext cx="27432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4000" b="1"/>
              <a:t> </a:t>
            </a:r>
            <a:r>
              <a:rPr lang="zh-CN" altLang="en-US" sz="4000" b="1"/>
              <a:t>变法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63500" y="115888"/>
            <a:ext cx="8540750" cy="1143000"/>
          </a:xfrm>
        </p:spPr>
        <p:txBody>
          <a:bodyPr/>
          <a:lstStyle/>
          <a:p>
            <a:r>
              <a:rPr lang="en-US" altLang="zh-CN" sz="4800" b="1"/>
              <a:t>4.</a:t>
            </a:r>
            <a:r>
              <a:rPr lang="zh-CN" altLang="en-US" sz="4800" b="1"/>
              <a:t>战争的需要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" y="1431925"/>
            <a:ext cx="8839200" cy="4157663"/>
          </a:xfrm>
        </p:spPr>
        <p:txBody>
          <a:bodyPr/>
          <a:lstStyle/>
          <a:p>
            <a:pPr>
              <a:buFontTx/>
              <a:buNone/>
            </a:pPr>
            <a:r>
              <a:rPr lang="en-US" altLang="zh-CN" sz="4400" b="1"/>
              <a:t>   </a:t>
            </a:r>
            <a:r>
              <a:rPr lang="zh-CN" altLang="en-US" b="1"/>
              <a:t>各国在争霸战争中为避免失败或者成为别国兼并的对象</a:t>
            </a:r>
            <a:r>
              <a:rPr lang="en-US" altLang="zh-CN" b="1"/>
              <a:t>,</a:t>
            </a:r>
            <a:r>
              <a:rPr lang="zh-CN" altLang="en-US" b="1"/>
              <a:t>纷纷变法改革</a:t>
            </a:r>
            <a:r>
              <a:rPr lang="en-US" altLang="zh-CN" b="1"/>
              <a:t>,</a:t>
            </a:r>
            <a:r>
              <a:rPr lang="zh-CN" altLang="en-US" b="1"/>
              <a:t>努力发展生产</a:t>
            </a:r>
            <a:r>
              <a:rPr lang="en-US" altLang="zh-CN" b="1"/>
              <a:t>,</a:t>
            </a:r>
            <a:r>
              <a:rPr lang="zh-CN" altLang="en-US" b="1"/>
              <a:t>增加人口</a:t>
            </a:r>
            <a:r>
              <a:rPr lang="en-US" altLang="zh-CN" b="1"/>
              <a:t>,</a:t>
            </a:r>
            <a:r>
              <a:rPr lang="zh-CN" altLang="en-US" b="1"/>
              <a:t>扩充兵力</a:t>
            </a:r>
            <a:r>
              <a:rPr lang="en-US" altLang="zh-CN" b="1"/>
              <a:t>.</a:t>
            </a:r>
          </a:p>
          <a:p>
            <a:pPr>
              <a:buFontTx/>
              <a:buNone/>
            </a:pPr>
            <a:r>
              <a:rPr lang="en-US" altLang="zh-CN" b="1"/>
              <a:t> </a:t>
            </a:r>
            <a:r>
              <a:rPr lang="zh-CN" altLang="en-US" b="1"/>
              <a:t>富国强兵成为改革的</a:t>
            </a:r>
            <a:r>
              <a:rPr lang="zh-CN" altLang="en-US" sz="4400" b="1"/>
              <a:t>内在动力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81000"/>
            <a:ext cx="8540750" cy="1143000"/>
          </a:xfrm>
        </p:spPr>
        <p:txBody>
          <a:bodyPr/>
          <a:lstStyle/>
          <a:p>
            <a:r>
              <a:rPr lang="en-US" altLang="zh-CN" sz="4800" b="1"/>
              <a:t>5.</a:t>
            </a:r>
            <a:r>
              <a:rPr lang="zh-CN" altLang="en-US" sz="4800" b="1"/>
              <a:t>思想文化领域</a:t>
            </a:r>
            <a:r>
              <a:rPr lang="en-US" altLang="zh-CN" sz="4800" b="1"/>
              <a:t>:</a:t>
            </a:r>
            <a:r>
              <a:rPr lang="zh-CN" altLang="en-US" sz="4800" b="1"/>
              <a:t>百家争鸣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087563"/>
            <a:ext cx="4419600" cy="609600"/>
          </a:xfrm>
        </p:spPr>
        <p:txBody>
          <a:bodyPr/>
          <a:lstStyle/>
          <a:p>
            <a:pPr>
              <a:buFontTx/>
              <a:buNone/>
            </a:pPr>
            <a:r>
              <a:rPr lang="zh-CN" altLang="en-US" b="1"/>
              <a:t>学术上</a:t>
            </a:r>
            <a:r>
              <a:rPr lang="en-US" altLang="zh-CN" b="1"/>
              <a:t>:</a:t>
            </a:r>
            <a:r>
              <a:rPr lang="zh-CN" altLang="en-US" b="1"/>
              <a:t>学在官府</a:t>
            </a:r>
          </a:p>
        </p:txBody>
      </p:sp>
      <p:sp>
        <p:nvSpPr>
          <p:cNvPr id="14340" name="AutoShape 4"/>
          <p:cNvSpPr>
            <a:spLocks noChangeArrowheads="1"/>
          </p:cNvSpPr>
          <p:nvPr/>
        </p:nvSpPr>
        <p:spPr bwMode="auto">
          <a:xfrm>
            <a:off x="4876800" y="2392363"/>
            <a:ext cx="914400" cy="152400"/>
          </a:xfrm>
          <a:prstGeom prst="rightArrow">
            <a:avLst>
              <a:gd name="adj1" fmla="val 50000"/>
              <a:gd name="adj2" fmla="val 1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4876800" y="2544763"/>
            <a:ext cx="25146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zh-CN" altLang="zh-CN" sz="3200"/>
          </a:p>
        </p:txBody>
      </p:sp>
      <p:sp>
        <p:nvSpPr>
          <p:cNvPr id="14342" name="Text Box 6"/>
          <p:cNvSpPr txBox="1">
            <a:spLocks noChangeArrowheads="1"/>
          </p:cNvSpPr>
          <p:nvPr/>
        </p:nvSpPr>
        <p:spPr bwMode="auto">
          <a:xfrm>
            <a:off x="5638800" y="2087563"/>
            <a:ext cx="28956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/>
              <a:t>学在民间</a:t>
            </a:r>
          </a:p>
        </p:txBody>
      </p:sp>
      <p:sp>
        <p:nvSpPr>
          <p:cNvPr id="14343" name="Text Box 7"/>
          <p:cNvSpPr txBox="1">
            <a:spLocks noChangeArrowheads="1"/>
          </p:cNvSpPr>
          <p:nvPr/>
        </p:nvSpPr>
        <p:spPr bwMode="auto">
          <a:xfrm>
            <a:off x="685800" y="3001963"/>
            <a:ext cx="62484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/>
              <a:t>私学风气兴盛</a:t>
            </a:r>
          </a:p>
          <a:p>
            <a:pPr>
              <a:spcBef>
                <a:spcPct val="50000"/>
              </a:spcBef>
            </a:pPr>
            <a:endParaRPr lang="en-US" altLang="zh-CN" sz="3200" b="1"/>
          </a:p>
        </p:txBody>
      </p:sp>
      <p:sp>
        <p:nvSpPr>
          <p:cNvPr id="14344" name="Text Box 8"/>
          <p:cNvSpPr txBox="1">
            <a:spLocks noChangeArrowheads="1"/>
          </p:cNvSpPr>
          <p:nvPr/>
        </p:nvSpPr>
        <p:spPr bwMode="auto">
          <a:xfrm>
            <a:off x="685800" y="4144963"/>
            <a:ext cx="78486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/>
              <a:t>学术</a:t>
            </a:r>
            <a:r>
              <a:rPr lang="zh-CN" altLang="en-US" sz="3200" b="1">
                <a:hlinkClick r:id="rId2" action="ppaction://hlinksldjump"/>
              </a:rPr>
              <a:t>派别</a:t>
            </a:r>
            <a:r>
              <a:rPr lang="zh-CN" altLang="en-US" sz="3200" b="1"/>
              <a:t>繁多</a:t>
            </a:r>
            <a:r>
              <a:rPr lang="en-US" altLang="zh-CN" sz="3200" b="1"/>
              <a:t>:</a:t>
            </a:r>
            <a:r>
              <a:rPr lang="zh-CN" altLang="en-US" sz="3200" b="1"/>
              <a:t>儒家</a:t>
            </a:r>
            <a:r>
              <a:rPr lang="en-US" altLang="zh-CN" sz="3200" b="1"/>
              <a:t>,</a:t>
            </a:r>
            <a:r>
              <a:rPr lang="zh-CN" altLang="en-US" sz="3200" b="1"/>
              <a:t>道家</a:t>
            </a:r>
            <a:r>
              <a:rPr lang="en-US" altLang="zh-CN" sz="3200" b="1"/>
              <a:t>,</a:t>
            </a:r>
            <a:r>
              <a:rPr lang="zh-CN" altLang="en-US" sz="3200" b="1"/>
              <a:t>墨家</a:t>
            </a:r>
            <a:r>
              <a:rPr lang="en-US" altLang="zh-CN" sz="3200" b="1"/>
              <a:t>,</a:t>
            </a:r>
            <a:r>
              <a:rPr lang="zh-CN" altLang="en-US" sz="3200" b="1"/>
              <a:t>法家等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8540750" cy="1143000"/>
          </a:xfrm>
        </p:spPr>
        <p:txBody>
          <a:bodyPr/>
          <a:lstStyle/>
          <a:p>
            <a:r>
              <a:rPr lang="zh-CN" altLang="en-US" sz="4800" b="1"/>
              <a:t>二</a:t>
            </a:r>
            <a:r>
              <a:rPr lang="en-US" altLang="zh-CN" sz="4800" b="1"/>
              <a:t>.</a:t>
            </a:r>
            <a:r>
              <a:rPr lang="zh-CN" altLang="en-US" sz="4800" b="1"/>
              <a:t>风气云涌的改革和变法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752600"/>
            <a:ext cx="4724400" cy="3200400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zh-CN" altLang="en-US" sz="3600" b="1"/>
              <a:t>齐国</a:t>
            </a:r>
            <a:r>
              <a:rPr lang="zh-CN" altLang="en-US" sz="3600" b="1">
                <a:hlinkClick r:id="rId2" action="ppaction://hlinksldjump"/>
              </a:rPr>
              <a:t>管仲变法</a:t>
            </a:r>
            <a:endParaRPr lang="zh-CN" altLang="en-US" sz="3600" b="1"/>
          </a:p>
          <a:p>
            <a:pPr>
              <a:lnSpc>
                <a:spcPct val="80000"/>
              </a:lnSpc>
              <a:buFontTx/>
              <a:buNone/>
            </a:pPr>
            <a:r>
              <a:rPr lang="zh-CN" altLang="en-US" sz="3600" b="1"/>
              <a:t>魏国</a:t>
            </a:r>
            <a:r>
              <a:rPr lang="zh-CN" altLang="en-US" sz="3600" b="1">
                <a:hlinkClick r:id="rId3" action="ppaction://hlinksldjump"/>
              </a:rPr>
              <a:t>李悝变法</a:t>
            </a:r>
            <a:endParaRPr lang="zh-CN" altLang="en-US" sz="3600" b="1"/>
          </a:p>
          <a:p>
            <a:pPr>
              <a:lnSpc>
                <a:spcPct val="80000"/>
              </a:lnSpc>
              <a:buFontTx/>
              <a:buNone/>
            </a:pPr>
            <a:r>
              <a:rPr lang="zh-CN" altLang="en-US" sz="3600" b="1"/>
              <a:t>楚国</a:t>
            </a:r>
            <a:r>
              <a:rPr lang="zh-CN" altLang="en-US" sz="3600" b="1">
                <a:hlinkClick r:id="rId4" action="ppaction://hlinksldjump"/>
              </a:rPr>
              <a:t>吴起变法</a:t>
            </a:r>
            <a:endParaRPr lang="zh-CN" altLang="en-US" sz="3600" b="1"/>
          </a:p>
          <a:p>
            <a:pPr>
              <a:lnSpc>
                <a:spcPct val="80000"/>
              </a:lnSpc>
              <a:buFontTx/>
              <a:buNone/>
            </a:pPr>
            <a:endParaRPr lang="en-US" altLang="zh-CN" sz="3600" b="1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540750" cy="1143000"/>
          </a:xfrm>
        </p:spPr>
        <p:txBody>
          <a:bodyPr/>
          <a:lstStyle/>
          <a:p>
            <a:r>
              <a:rPr lang="zh-CN" altLang="en-US" sz="4800" b="1"/>
              <a:t>春秋时期齐国</a:t>
            </a:r>
            <a:r>
              <a:rPr lang="zh-CN" altLang="en-US" sz="4800" b="1">
                <a:hlinkClick r:id="rId2" action="ppaction://hlinksldjump"/>
              </a:rPr>
              <a:t>管仲</a:t>
            </a:r>
            <a:r>
              <a:rPr lang="zh-CN" altLang="en-US" sz="4800" b="1"/>
              <a:t>变法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928813"/>
            <a:ext cx="8464550" cy="4092575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altLang="zh-CN" b="1"/>
              <a:t>1)</a:t>
            </a:r>
            <a:r>
              <a:rPr lang="zh-CN" altLang="en-US" b="1"/>
              <a:t>大力发展工商业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zh-CN" b="1"/>
              <a:t>2)</a:t>
            </a:r>
            <a:r>
              <a:rPr lang="zh-CN" altLang="en-US" b="1"/>
              <a:t>整顿和发展军备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zh-CN" b="1"/>
              <a:t>3)</a:t>
            </a:r>
            <a:r>
              <a:rPr lang="zh-CN" altLang="en-US" b="1"/>
              <a:t>改革赋税制度</a:t>
            </a:r>
            <a:r>
              <a:rPr lang="en-US" altLang="zh-CN" b="1"/>
              <a:t>----</a:t>
            </a:r>
            <a:r>
              <a:rPr lang="zh-CN" altLang="en-US" b="1"/>
              <a:t>该制度的发展：公元５９４年鲁国实行了</a:t>
            </a:r>
            <a:r>
              <a:rPr lang="zh-CN" altLang="en-US" b="1">
                <a:hlinkClick r:id="rId3" action="ppaction://hlinksldjump"/>
              </a:rPr>
              <a:t>“初税亩”</a:t>
            </a:r>
            <a:r>
              <a:rPr lang="zh-CN" altLang="en-US" b="1"/>
              <a:t>按亩收税，公开承认了土地的私有．</a:t>
            </a:r>
          </a:p>
        </p:txBody>
      </p:sp>
      <p:sp>
        <p:nvSpPr>
          <p:cNvPr id="16388" name="Oval 4"/>
          <p:cNvSpPr>
            <a:spLocks noChangeArrowheads="1"/>
          </p:cNvSpPr>
          <p:nvPr/>
        </p:nvSpPr>
        <p:spPr bwMode="auto">
          <a:xfrm>
            <a:off x="0" y="1030288"/>
            <a:ext cx="2514600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530225" y="1038225"/>
            <a:ext cx="195421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/>
              <a:t>措施：</a:t>
            </a:r>
          </a:p>
        </p:txBody>
      </p:sp>
      <p:sp>
        <p:nvSpPr>
          <p:cNvPr id="16390" name="Oval 6"/>
          <p:cNvSpPr>
            <a:spLocks noChangeArrowheads="1"/>
          </p:cNvSpPr>
          <p:nvPr/>
        </p:nvSpPr>
        <p:spPr bwMode="auto">
          <a:xfrm>
            <a:off x="0" y="5129213"/>
            <a:ext cx="3886200" cy="1295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6391" name="Text Box 7"/>
          <p:cNvSpPr txBox="1">
            <a:spLocks noChangeArrowheads="1"/>
          </p:cNvSpPr>
          <p:nvPr/>
        </p:nvSpPr>
        <p:spPr bwMode="auto">
          <a:xfrm>
            <a:off x="609600" y="5357813"/>
            <a:ext cx="33147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/>
              <a:t>意义Ｐ２０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build="p"/>
      <p:bldP spid="16390" grpId="0" animBg="1"/>
      <p:bldP spid="1639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540750" cy="1143000"/>
          </a:xfrm>
        </p:spPr>
        <p:txBody>
          <a:bodyPr/>
          <a:lstStyle/>
          <a:p>
            <a:r>
              <a:rPr lang="zh-CN" altLang="en-US" sz="4800" b="1">
                <a:hlinkClick r:id="rId2" action="ppaction://hlinksldjump"/>
              </a:rPr>
              <a:t>初税亩</a:t>
            </a:r>
            <a:endParaRPr lang="zh-CN" altLang="en-US" sz="4800" b="1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066800"/>
            <a:ext cx="8540750" cy="52578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zh-CN" altLang="en-US" sz="2800" b="1"/>
              <a:t>　　　春秋时期鲁国在宣公十五年（公元前</a:t>
            </a:r>
            <a:r>
              <a:rPr lang="en-US" altLang="zh-CN" sz="2800" b="1"/>
              <a:t>594</a:t>
            </a:r>
            <a:r>
              <a:rPr lang="zh-CN" altLang="en-US" sz="2800" b="1"/>
              <a:t>年）实行的按亩征税的田赋制度。是承认私有土地合法化的开始。春秋时期，由于牛耕和铁农具的普及和应用，农业生产力提高，大量的荒地被开垦后，隐瞒在私人手中，成为私有财产；同时贵族之间通过转让、互相劫夺、赏赐等途径转化的私有土地也急剧增加。实行“初税亩”田赋制度之前，鲁国实行按井田征收田赋的制度，私田不向国家纳税，因此国家财政收入占全部农业产量的比重不断下降。鲁国实行初税亩，即履亩而税，按田亩征税，不分公田、私田，凡占有土地者均按土地面积纳税，税率为产量的</a:t>
            </a:r>
            <a:r>
              <a:rPr lang="en-US" altLang="zh-CN" sz="2800" b="1"/>
              <a:t>10</a:t>
            </a:r>
            <a:r>
              <a:rPr lang="zh-CN" altLang="en-US" sz="2800" b="1"/>
              <a:t>％。初税亩的实行增加了财政收入，适应和促进了新生的封建土地占有关系。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228600" y="609600"/>
            <a:ext cx="2743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zh-CN" altLang="zh-CN"/>
          </a:p>
        </p:txBody>
      </p:sp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685800" y="228600"/>
            <a:ext cx="79248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4800" b="1"/>
              <a:t>战国时期魏国</a:t>
            </a:r>
            <a:r>
              <a:rPr lang="zh-CN" altLang="en-US" sz="4800" b="1">
                <a:hlinkClick r:id="rId2" action="ppaction://hlinksldjump"/>
              </a:rPr>
              <a:t>李悝</a:t>
            </a:r>
            <a:r>
              <a:rPr lang="zh-CN" altLang="en-US" sz="4800" b="1"/>
              <a:t>变法</a:t>
            </a:r>
          </a:p>
        </p:txBody>
      </p:sp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533400" y="1295400"/>
            <a:ext cx="6858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4000" b="1"/>
              <a:t>时间：公元前４４５年</a:t>
            </a:r>
          </a:p>
        </p:txBody>
      </p:sp>
      <p:sp>
        <p:nvSpPr>
          <p:cNvPr id="18437" name="Oval 5"/>
          <p:cNvSpPr>
            <a:spLocks noChangeArrowheads="1"/>
          </p:cNvSpPr>
          <p:nvPr/>
        </p:nvSpPr>
        <p:spPr bwMode="auto">
          <a:xfrm>
            <a:off x="0" y="2971800"/>
            <a:ext cx="2362200" cy="1143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8438" name="Text Box 6"/>
          <p:cNvSpPr txBox="1">
            <a:spLocks noChangeArrowheads="1"/>
          </p:cNvSpPr>
          <p:nvPr/>
        </p:nvSpPr>
        <p:spPr bwMode="auto">
          <a:xfrm rot="-184931">
            <a:off x="304800" y="3036888"/>
            <a:ext cx="2395538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4800" b="1"/>
              <a:t>措施：</a:t>
            </a:r>
          </a:p>
        </p:txBody>
      </p:sp>
      <p:sp>
        <p:nvSpPr>
          <p:cNvPr id="18439" name="Text Box 7"/>
          <p:cNvSpPr txBox="1">
            <a:spLocks noChangeArrowheads="1"/>
          </p:cNvSpPr>
          <p:nvPr/>
        </p:nvSpPr>
        <p:spPr bwMode="auto">
          <a:xfrm>
            <a:off x="2233613" y="2438400"/>
            <a:ext cx="7162800" cy="228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600" b="1"/>
              <a:t>１）尽地力之教，发展农业生产</a:t>
            </a:r>
          </a:p>
          <a:p>
            <a:pPr>
              <a:spcBef>
                <a:spcPct val="50000"/>
              </a:spcBef>
            </a:pPr>
            <a:r>
              <a:rPr lang="zh-CN" altLang="en-US" sz="3600" b="1"/>
              <a:t>２）推行“平籴法”</a:t>
            </a:r>
          </a:p>
          <a:p>
            <a:pPr>
              <a:spcBef>
                <a:spcPct val="50000"/>
              </a:spcBef>
            </a:pPr>
            <a:r>
              <a:rPr lang="zh-CN" altLang="en-US" sz="3600" b="1"/>
              <a:t>３）制定</a:t>
            </a:r>
            <a:r>
              <a:rPr lang="en-US" altLang="zh-CN" sz="3600" b="1"/>
              <a:t>&lt;&lt;</a:t>
            </a:r>
            <a:r>
              <a:rPr lang="zh-CN" altLang="en-US" sz="3600" b="1"/>
              <a:t>法经</a:t>
            </a:r>
            <a:r>
              <a:rPr lang="en-US" altLang="zh-CN" sz="3600" b="1"/>
              <a:t>&gt;&gt;</a:t>
            </a:r>
            <a:r>
              <a:rPr lang="zh-CN" altLang="en-US" sz="3600" b="1"/>
              <a:t>加强法制</a:t>
            </a:r>
          </a:p>
        </p:txBody>
      </p:sp>
      <p:sp>
        <p:nvSpPr>
          <p:cNvPr id="18440" name="Oval 8"/>
          <p:cNvSpPr>
            <a:spLocks noChangeArrowheads="1"/>
          </p:cNvSpPr>
          <p:nvPr/>
        </p:nvSpPr>
        <p:spPr bwMode="auto">
          <a:xfrm>
            <a:off x="304800" y="4876800"/>
            <a:ext cx="3124200" cy="1219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8441" name="Text Box 9"/>
          <p:cNvSpPr txBox="1">
            <a:spLocks noChangeArrowheads="1"/>
          </p:cNvSpPr>
          <p:nvPr/>
        </p:nvSpPr>
        <p:spPr bwMode="auto">
          <a:xfrm>
            <a:off x="685800" y="5105400"/>
            <a:ext cx="3048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600" b="1">
                <a:hlinkClick r:id="rId3" action="ppaction://hlinksldjump"/>
              </a:rPr>
              <a:t>意义</a:t>
            </a:r>
            <a:r>
              <a:rPr lang="en-US" altLang="zh-CN" sz="3600" b="1">
                <a:hlinkClick r:id="rId3" action="ppaction://hlinksldjump"/>
              </a:rPr>
              <a:t>:P20</a:t>
            </a:r>
            <a:endParaRPr lang="en-US" altLang="zh-CN" sz="3600" b="1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6" grpId="0"/>
      <p:bldP spid="18437" grpId="0" animBg="1"/>
      <p:bldP spid="18438" grpId="0"/>
      <p:bldP spid="18439" grpId="0"/>
      <p:bldP spid="18440" grpId="0" animBg="1"/>
      <p:bldP spid="1844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81000"/>
            <a:ext cx="8540750" cy="1143000"/>
          </a:xfrm>
        </p:spPr>
        <p:txBody>
          <a:bodyPr/>
          <a:lstStyle/>
          <a:p>
            <a:r>
              <a:rPr lang="zh-CN" altLang="en-US" sz="4800" b="1"/>
              <a:t>战国时期楚国</a:t>
            </a:r>
            <a:r>
              <a:rPr lang="zh-CN" altLang="en-US" sz="4800" b="1">
                <a:hlinkClick r:id="rId2" action="ppaction://hlinksldjump"/>
              </a:rPr>
              <a:t>吴起</a:t>
            </a:r>
            <a:r>
              <a:rPr lang="zh-CN" altLang="en-US" sz="4800" b="1"/>
              <a:t>变法</a:t>
            </a:r>
          </a:p>
        </p:txBody>
      </p:sp>
      <p:sp>
        <p:nvSpPr>
          <p:cNvPr id="19459" name="Oval 3"/>
          <p:cNvSpPr>
            <a:spLocks noChangeArrowheads="1"/>
          </p:cNvSpPr>
          <p:nvPr/>
        </p:nvSpPr>
        <p:spPr bwMode="auto">
          <a:xfrm>
            <a:off x="152400" y="1676400"/>
            <a:ext cx="2819400" cy="1219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685800" y="1905000"/>
            <a:ext cx="16002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4800" b="1"/>
              <a:t>措施</a:t>
            </a:r>
            <a:r>
              <a:rPr lang="en-US" altLang="zh-CN" sz="4800" b="1"/>
              <a:t>:</a:t>
            </a:r>
          </a:p>
        </p:txBody>
      </p:sp>
      <p:sp>
        <p:nvSpPr>
          <p:cNvPr id="19461" name="Text Box 5"/>
          <p:cNvSpPr txBox="1">
            <a:spLocks noChangeArrowheads="1"/>
          </p:cNvSpPr>
          <p:nvPr/>
        </p:nvSpPr>
        <p:spPr bwMode="auto">
          <a:xfrm>
            <a:off x="3276600" y="1524000"/>
            <a:ext cx="5638800" cy="4211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600" b="1"/>
              <a:t>1)</a:t>
            </a:r>
            <a:r>
              <a:rPr lang="zh-CN" altLang="en-US" sz="3600" b="1"/>
              <a:t>限制贵族权力</a:t>
            </a:r>
            <a:r>
              <a:rPr lang="en-US" altLang="zh-CN" sz="3600" b="1"/>
              <a:t>,</a:t>
            </a:r>
            <a:r>
              <a:rPr lang="zh-CN" altLang="en-US" sz="3600" b="1"/>
              <a:t>改变分封制</a:t>
            </a:r>
            <a:r>
              <a:rPr lang="en-US" altLang="zh-CN" sz="3600" b="1"/>
              <a:t>.</a:t>
            </a:r>
            <a:r>
              <a:rPr lang="zh-CN" altLang="en-US" sz="3600" b="1"/>
              <a:t>收回爵禄</a:t>
            </a:r>
          </a:p>
          <a:p>
            <a:pPr>
              <a:spcBef>
                <a:spcPct val="50000"/>
              </a:spcBef>
            </a:pPr>
            <a:r>
              <a:rPr lang="en-US" altLang="zh-CN" sz="3600" b="1"/>
              <a:t>2)</a:t>
            </a:r>
            <a:r>
              <a:rPr lang="zh-CN" altLang="en-US" sz="3600" b="1"/>
              <a:t>强令旧贵族迁居</a:t>
            </a:r>
          </a:p>
          <a:p>
            <a:pPr>
              <a:spcBef>
                <a:spcPct val="50000"/>
              </a:spcBef>
            </a:pPr>
            <a:r>
              <a:rPr lang="en-US" altLang="zh-CN" sz="3600" b="1"/>
              <a:t>3)</a:t>
            </a:r>
            <a:r>
              <a:rPr lang="zh-CN" altLang="en-US" sz="3600" b="1"/>
              <a:t>裁减冗员</a:t>
            </a:r>
            <a:r>
              <a:rPr lang="en-US" altLang="zh-CN" sz="3600" b="1"/>
              <a:t>,</a:t>
            </a:r>
            <a:r>
              <a:rPr lang="zh-CN" altLang="en-US" sz="3600" b="1"/>
              <a:t>削低俸禄</a:t>
            </a:r>
            <a:r>
              <a:rPr lang="en-US" altLang="zh-CN" sz="3600" b="1"/>
              <a:t>,</a:t>
            </a:r>
            <a:r>
              <a:rPr lang="zh-CN" altLang="en-US" sz="3600" b="1"/>
              <a:t>节余养兵和奖励军功</a:t>
            </a:r>
            <a:r>
              <a:rPr lang="en-US" altLang="zh-CN" sz="3600" b="1"/>
              <a:t>.</a:t>
            </a:r>
          </a:p>
          <a:p>
            <a:pPr>
              <a:spcBef>
                <a:spcPct val="50000"/>
              </a:spcBef>
            </a:pPr>
            <a:r>
              <a:rPr lang="en-US" altLang="zh-CN" sz="3600" b="1"/>
              <a:t>4)</a:t>
            </a:r>
            <a:r>
              <a:rPr lang="zh-CN" altLang="en-US" sz="3600" b="1"/>
              <a:t>要求官员秉公执法</a:t>
            </a:r>
          </a:p>
        </p:txBody>
      </p:sp>
      <p:sp>
        <p:nvSpPr>
          <p:cNvPr id="19462" name="Oval 6"/>
          <p:cNvSpPr>
            <a:spLocks noChangeArrowheads="1"/>
          </p:cNvSpPr>
          <p:nvPr/>
        </p:nvSpPr>
        <p:spPr bwMode="auto">
          <a:xfrm>
            <a:off x="228600" y="5105400"/>
            <a:ext cx="2438400" cy="1295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9463" name="Text Box 7"/>
          <p:cNvSpPr txBox="1">
            <a:spLocks noChangeArrowheads="1"/>
          </p:cNvSpPr>
          <p:nvPr/>
        </p:nvSpPr>
        <p:spPr bwMode="auto">
          <a:xfrm rot="1325482">
            <a:off x="609600" y="5486400"/>
            <a:ext cx="2362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>
                <a:hlinkClick r:id="rId3" action="ppaction://hlinksldjump"/>
              </a:rPr>
              <a:t>意义</a:t>
            </a:r>
            <a:r>
              <a:rPr lang="en-US" altLang="zh-CN" sz="3200" b="1">
                <a:hlinkClick r:id="rId3" action="ppaction://hlinksldjump"/>
              </a:rPr>
              <a:t>:P20</a:t>
            </a:r>
            <a:endParaRPr lang="en-US" altLang="zh-CN" sz="3200" b="1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/>
      <p:bldP spid="19459" grpId="0" animBg="1"/>
      <p:bldP spid="19460" grpId="0"/>
      <p:bldP spid="19461" grpId="0"/>
      <p:bldP spid="19462" grpId="0" animBg="1"/>
      <p:bldP spid="1946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8540750" cy="1143000"/>
          </a:xfrm>
        </p:spPr>
        <p:txBody>
          <a:bodyPr/>
          <a:lstStyle/>
          <a:p>
            <a:r>
              <a:rPr lang="zh-CN" altLang="en-US" sz="4800" b="1"/>
              <a:t>三</a:t>
            </a:r>
            <a:r>
              <a:rPr lang="en-US" altLang="zh-CN" sz="4800" b="1"/>
              <a:t>.</a:t>
            </a:r>
            <a:r>
              <a:rPr lang="zh-CN" altLang="en-US" sz="4800" b="1"/>
              <a:t>处在十字路口的秦国</a:t>
            </a:r>
          </a:p>
        </p:txBody>
      </p:sp>
      <p:sp>
        <p:nvSpPr>
          <p:cNvPr id="20483" name="AutoShape 3"/>
          <p:cNvSpPr>
            <a:spLocks noChangeArrowheads="1"/>
          </p:cNvSpPr>
          <p:nvPr/>
        </p:nvSpPr>
        <p:spPr bwMode="auto">
          <a:xfrm>
            <a:off x="228600" y="1981200"/>
            <a:ext cx="2286000" cy="3581400"/>
          </a:xfrm>
          <a:prstGeom prst="flowChartPunchedTap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152400" y="2590800"/>
            <a:ext cx="2362200" cy="155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>
                <a:solidFill>
                  <a:schemeClr val="hlink"/>
                </a:solidFill>
              </a:rPr>
              <a:t>秦国的状况</a:t>
            </a:r>
            <a:r>
              <a:rPr lang="en-US" altLang="zh-CN" sz="3200" b="1">
                <a:solidFill>
                  <a:schemeClr val="hlink"/>
                </a:solidFill>
              </a:rPr>
              <a:t>/</a:t>
            </a:r>
            <a:r>
              <a:rPr lang="zh-CN" altLang="en-US" sz="3200" b="1">
                <a:solidFill>
                  <a:schemeClr val="hlink"/>
                </a:solidFill>
              </a:rPr>
              <a:t>商鞅变法的社会背景</a:t>
            </a:r>
          </a:p>
        </p:txBody>
      </p:sp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2362200" y="1219200"/>
            <a:ext cx="64008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/>
              <a:t>1)</a:t>
            </a:r>
            <a:r>
              <a:rPr lang="zh-CN" altLang="en-US" sz="3200" b="1"/>
              <a:t>地处西陲</a:t>
            </a:r>
            <a:r>
              <a:rPr lang="en-US" altLang="zh-CN" sz="3200" b="1"/>
              <a:t>(</a:t>
            </a:r>
            <a:r>
              <a:rPr lang="zh-CN" altLang="en-US" sz="3200" b="1"/>
              <a:t>今陕西大部和甘肃省一部</a:t>
            </a:r>
            <a:r>
              <a:rPr lang="en-US" altLang="zh-CN" sz="3200" b="1"/>
              <a:t>)</a:t>
            </a:r>
            <a:r>
              <a:rPr lang="zh-CN" altLang="en-US" sz="3200" b="1"/>
              <a:t>政治经济文化相对落后</a:t>
            </a:r>
          </a:p>
        </p:txBody>
      </p:sp>
      <p:sp>
        <p:nvSpPr>
          <p:cNvPr id="20486" name="Text Box 6"/>
          <p:cNvSpPr txBox="1">
            <a:spLocks noChangeArrowheads="1"/>
          </p:cNvSpPr>
          <p:nvPr/>
        </p:nvSpPr>
        <p:spPr bwMode="auto">
          <a:xfrm>
            <a:off x="2438400" y="2438400"/>
            <a:ext cx="6324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/>
              <a:t>2)</a:t>
            </a:r>
            <a:r>
              <a:rPr lang="zh-CN" altLang="en-US" sz="3200" b="1"/>
              <a:t>秦穆公称霸西戎</a:t>
            </a:r>
            <a:r>
              <a:rPr lang="en-US" altLang="zh-CN" sz="3200" b="1"/>
              <a:t>,</a:t>
            </a:r>
            <a:r>
              <a:rPr lang="zh-CN" altLang="en-US" sz="3200" b="1"/>
              <a:t>但仍然落后</a:t>
            </a:r>
          </a:p>
        </p:txBody>
      </p:sp>
      <p:sp>
        <p:nvSpPr>
          <p:cNvPr id="20487" name="Text Box 7"/>
          <p:cNvSpPr txBox="1">
            <a:spLocks noChangeArrowheads="1"/>
          </p:cNvSpPr>
          <p:nvPr/>
        </p:nvSpPr>
        <p:spPr bwMode="auto">
          <a:xfrm>
            <a:off x="2438400" y="3048000"/>
            <a:ext cx="60960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/>
              <a:t>3)</a:t>
            </a:r>
            <a:r>
              <a:rPr lang="zh-CN" altLang="en-US" sz="3200" b="1"/>
              <a:t>秦献公的改革</a:t>
            </a:r>
            <a:r>
              <a:rPr lang="en-US" altLang="zh-CN" sz="3200" b="1"/>
              <a:t>:</a:t>
            </a:r>
            <a:r>
              <a:rPr lang="zh-CN" altLang="en-US" sz="3200" b="1"/>
              <a:t>废除人殉制度</a:t>
            </a:r>
            <a:r>
              <a:rPr lang="en-US" altLang="zh-CN" sz="3200" b="1"/>
              <a:t>,</a:t>
            </a:r>
            <a:r>
              <a:rPr lang="zh-CN" altLang="en-US" sz="3200" b="1"/>
              <a:t>迁都栎阳</a:t>
            </a:r>
            <a:r>
              <a:rPr lang="en-US" altLang="zh-CN" sz="3200" b="1"/>
              <a:t>,</a:t>
            </a:r>
            <a:r>
              <a:rPr lang="zh-CN" altLang="en-US" sz="3200" b="1"/>
              <a:t>制定户籍制度</a:t>
            </a:r>
          </a:p>
        </p:txBody>
      </p:sp>
      <p:sp>
        <p:nvSpPr>
          <p:cNvPr id="20488" name="Text Box 8"/>
          <p:cNvSpPr txBox="1">
            <a:spLocks noChangeArrowheads="1"/>
          </p:cNvSpPr>
          <p:nvPr/>
        </p:nvSpPr>
        <p:spPr bwMode="auto">
          <a:xfrm>
            <a:off x="2438400" y="4191000"/>
            <a:ext cx="6324600" cy="155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/>
              <a:t>4)</a:t>
            </a:r>
            <a:r>
              <a:rPr lang="zh-CN" altLang="en-US" sz="3200" b="1"/>
              <a:t>有利条件</a:t>
            </a:r>
            <a:r>
              <a:rPr lang="en-US" altLang="zh-CN" sz="3200" b="1"/>
              <a:t>:A</a:t>
            </a:r>
            <a:r>
              <a:rPr lang="zh-CN" altLang="en-US" sz="3200" b="1"/>
              <a:t>国君拥有比较集中的权力</a:t>
            </a:r>
            <a:r>
              <a:rPr lang="en-US" altLang="zh-CN" sz="3200" b="1"/>
              <a:t>,</a:t>
            </a:r>
            <a:r>
              <a:rPr lang="zh-CN" altLang="en-US" sz="3200" b="1"/>
              <a:t>旧贵族势力较弱</a:t>
            </a:r>
            <a:r>
              <a:rPr lang="en-US" altLang="zh-CN" sz="3200" b="1"/>
              <a:t>.B</a:t>
            </a:r>
            <a:r>
              <a:rPr lang="zh-CN" altLang="en-US" sz="3200" b="1"/>
              <a:t>重视法家学说</a:t>
            </a:r>
            <a:r>
              <a:rPr lang="en-US" altLang="zh-CN" sz="3200" b="1"/>
              <a:t>,C</a:t>
            </a:r>
            <a:r>
              <a:rPr lang="zh-CN" altLang="en-US" sz="3200" b="1"/>
              <a:t>民风质朴</a:t>
            </a:r>
            <a:r>
              <a:rPr lang="en-US" altLang="zh-CN" sz="3200" b="1"/>
              <a:t>,</a:t>
            </a:r>
            <a:r>
              <a:rPr lang="zh-CN" altLang="en-US" sz="3200" b="1"/>
              <a:t>尚武风气兴盛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animBg="1"/>
      <p:bldP spid="20484" grpId="0"/>
      <p:bldP spid="20485" grpId="0"/>
      <p:bldP spid="20486" grpId="0"/>
      <p:bldP spid="20487" grpId="0"/>
      <p:bldP spid="2048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81000"/>
            <a:ext cx="8540750" cy="1143000"/>
          </a:xfrm>
        </p:spPr>
        <p:txBody>
          <a:bodyPr/>
          <a:lstStyle/>
          <a:p>
            <a:r>
              <a:rPr lang="en-US" altLang="zh-CN" b="1"/>
              <a:t>(5)</a:t>
            </a:r>
            <a:r>
              <a:rPr lang="zh-CN" altLang="en-US" b="1"/>
              <a:t>秦国面临的历史机遇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447800"/>
            <a:ext cx="8540750" cy="47244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zh-CN" b="1"/>
              <a:t>A.</a:t>
            </a:r>
            <a:r>
              <a:rPr lang="zh-CN" altLang="en-US" b="1"/>
              <a:t>长期以来扼制秦国发展的晋国分裂成魏</a:t>
            </a:r>
            <a:r>
              <a:rPr lang="en-US" altLang="zh-CN" b="1"/>
              <a:t>,</a:t>
            </a:r>
            <a:r>
              <a:rPr lang="zh-CN" altLang="en-US" b="1"/>
              <a:t>韩</a:t>
            </a:r>
            <a:r>
              <a:rPr lang="en-US" altLang="zh-CN" b="1"/>
              <a:t>,</a:t>
            </a:r>
            <a:r>
              <a:rPr lang="zh-CN" altLang="en-US" b="1"/>
              <a:t>赵</a:t>
            </a:r>
            <a:r>
              <a:rPr lang="en-US" altLang="zh-CN" b="1"/>
              <a:t>.</a:t>
            </a:r>
            <a:r>
              <a:rPr lang="zh-CN" altLang="en-US" b="1"/>
              <a:t>力量减弱</a:t>
            </a:r>
            <a:r>
              <a:rPr lang="en-US" altLang="zh-CN" b="1"/>
              <a:t>.</a:t>
            </a:r>
          </a:p>
          <a:p>
            <a:pPr>
              <a:buFontTx/>
              <a:buNone/>
            </a:pPr>
            <a:r>
              <a:rPr lang="en-US" altLang="zh-CN" b="1"/>
              <a:t>B.</a:t>
            </a:r>
            <a:r>
              <a:rPr lang="zh-CN" altLang="en-US" b="1"/>
              <a:t>中原地区众多士人游说</a:t>
            </a:r>
            <a:r>
              <a:rPr lang="en-US" altLang="zh-CN" b="1"/>
              <a:t>,</a:t>
            </a:r>
            <a:r>
              <a:rPr lang="zh-CN" altLang="en-US" b="1"/>
              <a:t>为秦招揽人才提供了可能性</a:t>
            </a:r>
            <a:r>
              <a:rPr lang="en-US" altLang="zh-CN" b="1"/>
              <a:t>.</a:t>
            </a:r>
          </a:p>
          <a:p>
            <a:pPr>
              <a:buFontTx/>
              <a:buNone/>
            </a:pPr>
            <a:r>
              <a:rPr lang="en-US" altLang="zh-CN" b="1"/>
              <a:t>C.</a:t>
            </a:r>
            <a:r>
              <a:rPr lang="zh-CN" altLang="en-US" b="1">
                <a:hlinkClick r:id="rId2" action="ppaction://hlinksldjump"/>
              </a:rPr>
              <a:t>秦孝公</a:t>
            </a:r>
            <a:r>
              <a:rPr lang="zh-CN" altLang="en-US" b="1"/>
              <a:t>在诸侯国会盟上受刺激</a:t>
            </a:r>
            <a:r>
              <a:rPr lang="en-US" altLang="zh-CN" b="1"/>
              <a:t>,</a:t>
            </a:r>
            <a:r>
              <a:rPr lang="zh-CN" altLang="en-US" b="1"/>
              <a:t>有图强的决心</a:t>
            </a:r>
          </a:p>
          <a:p>
            <a:pPr>
              <a:buFontTx/>
              <a:buNone/>
            </a:pPr>
            <a:r>
              <a:rPr lang="en-US" altLang="zh-CN" b="1"/>
              <a:t>D.</a:t>
            </a:r>
            <a:r>
              <a:rPr lang="zh-CN" altLang="en-US" b="1">
                <a:hlinkClick r:id="rId3" action="ppaction://hlinksldjump"/>
              </a:rPr>
              <a:t>商鞅</a:t>
            </a:r>
            <a:r>
              <a:rPr lang="zh-CN" altLang="en-US" b="1"/>
              <a:t>的加盟</a:t>
            </a:r>
            <a:r>
              <a:rPr lang="en-US" altLang="zh-CN" b="1"/>
              <a:t>.</a:t>
            </a:r>
          </a:p>
        </p:txBody>
      </p:sp>
      <p:pic>
        <p:nvPicPr>
          <p:cNvPr id="21508" name="Picture 4" descr="4665">
            <a:hlinkClick r:id="rId4" action="ppaction://hlinksldjump"/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4724400"/>
            <a:ext cx="2895600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540750" cy="1143000"/>
          </a:xfrm>
        </p:spPr>
        <p:txBody>
          <a:bodyPr/>
          <a:lstStyle/>
          <a:p>
            <a:r>
              <a:rPr lang="zh-CN" altLang="en-US" sz="4800" b="1"/>
              <a:t>教学目标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773238"/>
            <a:ext cx="8540750" cy="424815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zh-CN" b="1"/>
              <a:t>1.</a:t>
            </a:r>
            <a:r>
              <a:rPr lang="zh-CN" altLang="en-US" b="1"/>
              <a:t>识记农业手工业商业发展的概况</a:t>
            </a:r>
            <a:r>
              <a:rPr lang="en-US" altLang="zh-CN" b="1"/>
              <a:t>,</a:t>
            </a:r>
            <a:r>
              <a:rPr lang="zh-CN" altLang="en-US" b="1"/>
              <a:t>百家争鸣局面的形成</a:t>
            </a:r>
            <a:r>
              <a:rPr lang="en-US" altLang="zh-CN" b="1"/>
              <a:t>,</a:t>
            </a:r>
            <a:r>
              <a:rPr lang="zh-CN" altLang="en-US" b="1"/>
              <a:t>法家思想的特点</a:t>
            </a:r>
          </a:p>
          <a:p>
            <a:pPr>
              <a:buFontTx/>
              <a:buNone/>
            </a:pPr>
            <a:r>
              <a:rPr lang="en-US" altLang="zh-CN" b="1"/>
              <a:t>2.</a:t>
            </a:r>
            <a:r>
              <a:rPr lang="zh-CN" altLang="en-US" b="1"/>
              <a:t>了解李悝变法和吴起变法</a:t>
            </a:r>
          </a:p>
          <a:p>
            <a:pPr>
              <a:buFontTx/>
              <a:buNone/>
            </a:pPr>
            <a:r>
              <a:rPr lang="en-US" altLang="zh-CN" b="1"/>
              <a:t>3.</a:t>
            </a:r>
            <a:r>
              <a:rPr lang="zh-CN" altLang="en-US" b="1"/>
              <a:t>了解处在十字路口的秦国的概况</a:t>
            </a:r>
          </a:p>
          <a:p>
            <a:pPr>
              <a:buFontTx/>
              <a:buNone/>
            </a:pPr>
            <a:r>
              <a:rPr lang="en-US" altLang="zh-CN" b="1"/>
              <a:t>4.</a:t>
            </a:r>
            <a:r>
              <a:rPr lang="zh-CN" altLang="en-US" b="1"/>
              <a:t>理解社会经济的发展和各诸侯国改革变法之间的关系</a:t>
            </a:r>
            <a:r>
              <a:rPr lang="en-US" altLang="zh-CN" b="1"/>
              <a:t>.</a:t>
            </a:r>
          </a:p>
          <a:p>
            <a:pPr>
              <a:buFontTx/>
              <a:buNone/>
            </a:pPr>
            <a:r>
              <a:rPr lang="en-US" altLang="zh-CN" b="1"/>
              <a:t>5.</a:t>
            </a:r>
            <a:r>
              <a:rPr lang="zh-CN" altLang="en-US" b="1"/>
              <a:t>探究各国变法的背景和秦国面临的历史机遇</a:t>
            </a:r>
            <a:r>
              <a:rPr lang="en-US" altLang="zh-CN" b="1"/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200410694219736"/>
          <p:cNvPicPr>
            <a:picLocks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2531" name="Picture 3" descr="诸子百家"/>
          <p:cNvPicPr>
            <a:picLocks noChangeAspect="1" noChangeArrowheads="1"/>
          </p:cNvPicPr>
          <p:nvPr/>
        </p:nvPicPr>
        <p:blipFill>
          <a:blip r:embed="rId3">
            <a:lum bright="18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24" r="-702" b="26865"/>
          <a:stretch>
            <a:fillRect/>
          </a:stretch>
        </p:blipFill>
        <p:spPr bwMode="auto">
          <a:xfrm>
            <a:off x="0" y="4191000"/>
            <a:ext cx="9144000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2" name="Picture 4" descr="01">
            <a:hlinkClick r:id="rId4" action="ppaction://hlinksldjump"/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914400"/>
            <a:ext cx="9525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u=433753724,837890818&amp;gp=1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0"/>
            <a:ext cx="3810000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5" name="Picture 3" descr="0003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6115050"/>
            <a:ext cx="914400" cy="742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3810000" y="0"/>
            <a:ext cx="5334000" cy="6858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3557" name="Text Box 5"/>
          <p:cNvSpPr txBox="1">
            <a:spLocks noChangeArrowheads="1"/>
          </p:cNvSpPr>
          <p:nvPr/>
        </p:nvSpPr>
        <p:spPr bwMode="auto">
          <a:xfrm>
            <a:off x="3886200" y="152400"/>
            <a:ext cx="4572000" cy="629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b="1">
                <a:solidFill>
                  <a:schemeClr val="hlink"/>
                </a:solidFill>
              </a:rPr>
              <a:t>管仲 </a:t>
            </a:r>
            <a:r>
              <a:rPr lang="en-US" altLang="zh-CN" sz="2400" b="1">
                <a:solidFill>
                  <a:schemeClr val="hlink"/>
                </a:solidFill>
              </a:rPr>
              <a:t>(?</a:t>
            </a:r>
            <a:r>
              <a:rPr lang="zh-CN" altLang="en-US" sz="2400" b="1">
                <a:solidFill>
                  <a:schemeClr val="hlink"/>
                </a:solidFill>
              </a:rPr>
              <a:t>～前</a:t>
            </a:r>
            <a:r>
              <a:rPr lang="en-US" altLang="zh-CN" sz="2400" b="1">
                <a:solidFill>
                  <a:schemeClr val="hlink"/>
                </a:solidFill>
              </a:rPr>
              <a:t>645) </a:t>
            </a:r>
            <a:r>
              <a:rPr lang="zh-CN" altLang="en-US" sz="2400" b="1">
                <a:solidFill>
                  <a:schemeClr val="hlink"/>
                </a:solidFill>
              </a:rPr>
              <a:t>　　春秋时期齐国政治家。名夷吾，字仲，又称管敬仲。颍上（今属安徽）人。据说他早年经营商业，后从事政治活动。在齐国公子小白</a:t>
            </a:r>
            <a:r>
              <a:rPr lang="en-US" altLang="zh-CN" sz="2400" b="1">
                <a:solidFill>
                  <a:schemeClr val="hlink"/>
                </a:solidFill>
              </a:rPr>
              <a:t>(</a:t>
            </a:r>
            <a:r>
              <a:rPr lang="zh-CN" altLang="en-US" sz="2400" b="1">
                <a:solidFill>
                  <a:schemeClr val="hlink"/>
                </a:solidFill>
              </a:rPr>
              <a:t>即齐桓公</a:t>
            </a:r>
            <a:r>
              <a:rPr lang="en-US" altLang="zh-CN" sz="2400" b="1">
                <a:solidFill>
                  <a:schemeClr val="hlink"/>
                </a:solidFill>
              </a:rPr>
              <a:t>)</a:t>
            </a:r>
            <a:r>
              <a:rPr lang="zh-CN" altLang="en-US" sz="2400" b="1">
                <a:solidFill>
                  <a:schemeClr val="hlink"/>
                </a:solidFill>
              </a:rPr>
              <a:t>与公子纠争夺君位的斗争中，管仲曾支持公子纠。小白取得君位后，不计前嫌，重用管仲；管仲亦辅佐齐桓公，施行改革。在政治上，他推行国、野分治的参国伍鄙之制，即由君主、二世卿分管齐国，并在国中设立各级军事组织，规定士、农、工、商各行其业；在经济上，实行租税改革，对井田“相地而衰征”，并采取了若干有利于农业、手工业发展的政策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u=3724382199,4031900221&amp;gp=0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0"/>
            <a:ext cx="3581400" cy="4900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79" name="Picture 3" descr="0003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15050"/>
            <a:ext cx="914400" cy="742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3581400" y="0"/>
            <a:ext cx="5562600" cy="6858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4581" name="Text Box 5"/>
          <p:cNvSpPr txBox="1">
            <a:spLocks noChangeArrowheads="1"/>
          </p:cNvSpPr>
          <p:nvPr/>
        </p:nvSpPr>
        <p:spPr bwMode="auto">
          <a:xfrm>
            <a:off x="3581400" y="0"/>
            <a:ext cx="5562600" cy="6497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 sz="2800"/>
              <a:t>李悝，周定五十四年</a:t>
            </a:r>
            <a:r>
              <a:rPr lang="en-US" altLang="zh-CN" sz="2800"/>
              <a:t>(</a:t>
            </a:r>
            <a:r>
              <a:rPr lang="zh-CN" altLang="en-US" sz="2800"/>
              <a:t>前</a:t>
            </a:r>
            <a:r>
              <a:rPr lang="en-US" altLang="zh-CN" sz="2800"/>
              <a:t>455</a:t>
            </a:r>
            <a:r>
              <a:rPr lang="zh-CN" altLang="en-US" sz="2800"/>
              <a:t>年</a:t>
            </a:r>
            <a:r>
              <a:rPr lang="en-US" altLang="zh-CN" sz="2800"/>
              <a:t>)</a:t>
            </a:r>
            <a:r>
              <a:rPr lang="zh-CN" altLang="en-US" sz="2800"/>
              <a:t>生，周安王七年</a:t>
            </a:r>
            <a:r>
              <a:rPr lang="en-US" altLang="zh-CN" sz="2800"/>
              <a:t>(</a:t>
            </a:r>
            <a:r>
              <a:rPr lang="zh-CN" altLang="en-US" sz="2800"/>
              <a:t>前</a:t>
            </a:r>
            <a:r>
              <a:rPr lang="en-US" altLang="zh-CN" sz="2800"/>
              <a:t>395</a:t>
            </a:r>
            <a:r>
              <a:rPr lang="zh-CN" altLang="en-US" sz="2800"/>
              <a:t>年</a:t>
            </a:r>
            <a:r>
              <a:rPr lang="en-US" altLang="zh-CN" sz="2800"/>
              <a:t>)</a:t>
            </a:r>
            <a:r>
              <a:rPr lang="zh-CN" altLang="en-US" sz="2800"/>
              <a:t>卒，战国时魏国</a:t>
            </a:r>
            <a:r>
              <a:rPr lang="en-US" altLang="zh-CN" sz="2800"/>
              <a:t>(</a:t>
            </a:r>
            <a:r>
              <a:rPr lang="zh-CN" altLang="en-US" sz="2800"/>
              <a:t>今山西南部运城一带</a:t>
            </a:r>
            <a:r>
              <a:rPr lang="en-US" altLang="zh-CN" sz="2800"/>
              <a:t>)</a:t>
            </a:r>
            <a:r>
              <a:rPr lang="zh-CN" altLang="en-US" sz="2800"/>
              <a:t>人，战国时期著名的政治家，法家代表人物。 </a:t>
            </a:r>
          </a:p>
          <a:p>
            <a:r>
              <a:rPr lang="zh-CN" altLang="en-US" sz="2800"/>
              <a:t>关于李悝的名字，许多学者认为史籍中同一时期的李克，就是李悝．也就是说，李悝，又写作李克，或又名李克。 </a:t>
            </a:r>
          </a:p>
          <a:p>
            <a:r>
              <a:rPr lang="zh-CN" altLang="en-US" sz="2800"/>
              <a:t>李悝的生平事迹，已难确知其详，使他在历史上留下永久名声的，是他任魏文侯相时在魏国的变法改革。 </a:t>
            </a:r>
          </a:p>
          <a:p>
            <a:r>
              <a:rPr lang="zh-CN" altLang="en-US" sz="2800"/>
              <a:t>李悝作为一个杰出的法家代表人物，提出一系列变法主张，并在魏文侯支持下积极推行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u=1505395715,1297897380&amp;gp=0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5800"/>
            <a:ext cx="2590800" cy="5345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3" name="Picture 3" descr="u=1425828401,3504273937&amp;gp=3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0"/>
            <a:ext cx="2438400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4" name="Picture 4" descr="0003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6115050"/>
            <a:ext cx="914400" cy="742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605" name="Rectangle 5"/>
          <p:cNvSpPr>
            <a:spLocks noChangeArrowheads="1"/>
          </p:cNvSpPr>
          <p:nvPr/>
        </p:nvSpPr>
        <p:spPr bwMode="auto">
          <a:xfrm>
            <a:off x="2590800" y="0"/>
            <a:ext cx="4114800" cy="6858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5606" name="Text Box 6"/>
          <p:cNvSpPr txBox="1">
            <a:spLocks noChangeArrowheads="1"/>
          </p:cNvSpPr>
          <p:nvPr/>
        </p:nvSpPr>
        <p:spPr bwMode="auto">
          <a:xfrm>
            <a:off x="2667000" y="152400"/>
            <a:ext cx="3962400" cy="593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 sz="2400"/>
              <a:t>　吳起（？～前</a:t>
            </a:r>
            <a:r>
              <a:rPr lang="en-US" altLang="zh-CN" sz="2400"/>
              <a:t>381</a:t>
            </a:r>
            <a:r>
              <a:rPr lang="zh-CN" altLang="en-US" sz="2400"/>
              <a:t>年），戰國時期政治家、軍事家。衛國左氏（今山東定陶西）人。曾學於曾子。後在魯國為將軍，聞魏文侯賢而去魯至魏，　　吳起不僅具有治國的才能</a:t>
            </a:r>
            <a:r>
              <a:rPr lang="en-US" altLang="zh-CN" sz="2400"/>
              <a:t>,</a:t>
            </a:r>
            <a:r>
              <a:rPr lang="zh-CN" altLang="en-US" sz="2400"/>
              <a:t>而且長於作戰用兵。</a:t>
            </a:r>
            <a:r>
              <a:rPr lang="en-US" altLang="zh-CN" sz="2400"/>
              <a:t>《</a:t>
            </a:r>
            <a:r>
              <a:rPr lang="zh-CN" altLang="en-US" sz="2400"/>
              <a:t>韓非子</a:t>
            </a:r>
            <a:r>
              <a:rPr lang="en-US" altLang="zh-CN" sz="2400"/>
              <a:t>》</a:t>
            </a:r>
            <a:r>
              <a:rPr lang="zh-CN" altLang="en-US" sz="2400"/>
              <a:t>說他治軍時能和士卒同衣食，「臥不設席，行不騎乘」，故士卒樂為其用。魏惠王時，有人認為魏國士卒能所向無敵，應歸功於吳起的餘教，惠王為此向吳起的後代頒發了賞田。 後來，吳起由於與武侯不和，離魏奔楚。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u=911112513,1216809551&amp;gp=1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0"/>
            <a:ext cx="3352800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27" name="Picture 3" descr="u=3017970284,88648624&amp;gp=2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05000"/>
            <a:ext cx="2743200" cy="49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28" name="Picture 4" descr="0003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6115050"/>
            <a:ext cx="914400" cy="742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629" name="Rectangle 5"/>
          <p:cNvSpPr>
            <a:spLocks noChangeArrowheads="1"/>
          </p:cNvSpPr>
          <p:nvPr/>
        </p:nvSpPr>
        <p:spPr bwMode="auto">
          <a:xfrm>
            <a:off x="2743200" y="0"/>
            <a:ext cx="3048000" cy="6629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6630" name="Text Box 6"/>
          <p:cNvSpPr txBox="1">
            <a:spLocks noChangeArrowheads="1"/>
          </p:cNvSpPr>
          <p:nvPr/>
        </p:nvSpPr>
        <p:spPr bwMode="auto">
          <a:xfrm>
            <a:off x="2667000" y="0"/>
            <a:ext cx="3276600" cy="649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000"/>
              <a:t>衛國人，公孫氏，名鞅，亦稱衛鞅，後來他到秦國被封於商，號商君，才又稱商鞅。戰國中期著名的政治家、軍事家。初為魏相公叔痤家臣，後入秦進說秦孝公。公元前</a:t>
            </a:r>
            <a:r>
              <a:rPr lang="en-US" altLang="zh-CN" sz="2000"/>
              <a:t>356</a:t>
            </a:r>
            <a:r>
              <a:rPr lang="zh-CN" altLang="en-US" sz="2000"/>
              <a:t>年，秦孝公任商鞅為左庶長，實行變法。隨後，又昇為大良造。至孝公十二年，秦由雍</a:t>
            </a:r>
            <a:r>
              <a:rPr lang="en-US" altLang="zh-CN" sz="2000"/>
              <a:t>(</a:t>
            </a:r>
            <a:r>
              <a:rPr lang="zh-CN" altLang="en-US" sz="2000"/>
              <a:t>今陝西鳳翔南</a:t>
            </a:r>
            <a:r>
              <a:rPr lang="en-US" altLang="zh-CN" sz="2000"/>
              <a:t>)</a:t>
            </a:r>
            <a:r>
              <a:rPr lang="zh-CN" altLang="en-US" sz="2000"/>
              <a:t>遷都咸陽</a:t>
            </a:r>
            <a:r>
              <a:rPr lang="en-US" altLang="zh-CN" sz="2000"/>
              <a:t>(</a:t>
            </a:r>
            <a:r>
              <a:rPr lang="zh-CN" altLang="en-US" sz="2000"/>
              <a:t>今陝西咸陽東北</a:t>
            </a:r>
            <a:r>
              <a:rPr lang="en-US" altLang="zh-CN" sz="2000"/>
              <a:t>)</a:t>
            </a:r>
            <a:r>
              <a:rPr lang="zh-CN" altLang="en-US" sz="2000"/>
              <a:t>，他進一步變法。公元前</a:t>
            </a:r>
            <a:r>
              <a:rPr lang="en-US" altLang="zh-CN" sz="2000"/>
              <a:t>340</a:t>
            </a:r>
            <a:r>
              <a:rPr lang="zh-CN" altLang="en-US" sz="2000"/>
              <a:t>年，因戰功封於商</a:t>
            </a:r>
            <a:r>
              <a:rPr lang="en-US" altLang="zh-CN" sz="2000"/>
              <a:t>(</a:t>
            </a:r>
            <a:r>
              <a:rPr lang="zh-CN" altLang="en-US" sz="2000"/>
              <a:t>今陝西商縣東南</a:t>
            </a:r>
            <a:r>
              <a:rPr lang="en-US" altLang="zh-CN" sz="2000"/>
              <a:t>)</a:t>
            </a:r>
            <a:r>
              <a:rPr lang="zh-CN" altLang="en-US" sz="2000"/>
              <a:t>十五邑，他前後兩次變法，奠定了秦國富強的基礎。秦孝公死後，被貴族誣害，車裂而死。</a:t>
            </a:r>
            <a:r>
              <a:rPr lang="en-US" altLang="zh-CN" sz="2000"/>
              <a:t>《</a:t>
            </a:r>
            <a:r>
              <a:rPr lang="zh-CN" altLang="en-US" sz="2000"/>
              <a:t>漢書</a:t>
            </a:r>
            <a:r>
              <a:rPr lang="en-US" altLang="zh-CN" sz="2000"/>
              <a:t>·</a:t>
            </a:r>
            <a:r>
              <a:rPr lang="zh-CN" altLang="en-US" sz="2000"/>
              <a:t>藝文誌</a:t>
            </a:r>
            <a:r>
              <a:rPr lang="en-US" altLang="zh-CN" sz="2000"/>
              <a:t>》</a:t>
            </a:r>
            <a:r>
              <a:rPr lang="zh-CN" altLang="en-US" sz="2000"/>
              <a:t>有</a:t>
            </a:r>
            <a:r>
              <a:rPr lang="en-US" altLang="zh-CN" sz="2000"/>
              <a:t>《</a:t>
            </a:r>
            <a:r>
              <a:rPr lang="zh-CN" altLang="en-US" sz="2000"/>
              <a:t>商君</a:t>
            </a:r>
            <a:r>
              <a:rPr lang="en-US" altLang="zh-CN" sz="2000"/>
              <a:t>》</a:t>
            </a:r>
            <a:r>
              <a:rPr lang="zh-CN" altLang="en-US" sz="2000"/>
              <a:t>二十九篇，今存二十四篇；又有</a:t>
            </a:r>
            <a:r>
              <a:rPr lang="en-US" altLang="zh-CN" sz="2000"/>
              <a:t>《</a:t>
            </a:r>
            <a:r>
              <a:rPr lang="zh-CN" altLang="en-US" sz="2000"/>
              <a:t>公孫鞅</a:t>
            </a:r>
            <a:r>
              <a:rPr lang="en-US" altLang="zh-CN" sz="2000"/>
              <a:t>》</a:t>
            </a:r>
            <a:r>
              <a:rPr lang="zh-CN" altLang="en-US" sz="2000"/>
              <a:t>二十七篇，今佚。遺物有「商鞅方昇」。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3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u=571814612,2210553417&amp;gp=0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533400"/>
            <a:ext cx="4114800" cy="541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1" name="Picture 3" descr="0003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6115050"/>
            <a:ext cx="914400" cy="742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4000" b="1">
                <a:solidFill>
                  <a:schemeClr val="hlink"/>
                </a:solidFill>
              </a:rPr>
              <a:t>本课测评    </a:t>
            </a:r>
            <a:r>
              <a:rPr lang="en-US" altLang="zh-CN" sz="4000" b="1">
                <a:solidFill>
                  <a:schemeClr val="hlink"/>
                </a:solidFill>
              </a:rPr>
              <a:t>P21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524000"/>
            <a:ext cx="8229600" cy="15240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zh-CN" sz="4000" b="1">
                <a:solidFill>
                  <a:schemeClr val="hlink"/>
                </a:solidFill>
              </a:rPr>
              <a:t>1.</a:t>
            </a:r>
            <a:r>
              <a:rPr lang="zh-CN" altLang="en-US" sz="4000" b="1">
                <a:solidFill>
                  <a:schemeClr val="hlink"/>
                </a:solidFill>
              </a:rPr>
              <a:t>各国变法的根本原因</a:t>
            </a:r>
            <a:r>
              <a:rPr lang="en-US" altLang="zh-CN" sz="4000" b="1">
                <a:solidFill>
                  <a:schemeClr val="hlink"/>
                </a:solidFill>
              </a:rPr>
              <a:t>?</a:t>
            </a:r>
          </a:p>
        </p:txBody>
      </p:sp>
      <p:sp>
        <p:nvSpPr>
          <p:cNvPr id="28676" name="Oval 4"/>
          <p:cNvSpPr>
            <a:spLocks noChangeArrowheads="1"/>
          </p:cNvSpPr>
          <p:nvPr/>
        </p:nvSpPr>
        <p:spPr bwMode="auto">
          <a:xfrm>
            <a:off x="304800" y="2667000"/>
            <a:ext cx="8229600" cy="3733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8677" name="Text Box 5"/>
          <p:cNvSpPr txBox="1">
            <a:spLocks noChangeArrowheads="1"/>
          </p:cNvSpPr>
          <p:nvPr/>
        </p:nvSpPr>
        <p:spPr bwMode="auto">
          <a:xfrm>
            <a:off x="1600200" y="3124200"/>
            <a:ext cx="6019800" cy="155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/>
              <a:t>各国在争霸战争中</a:t>
            </a:r>
            <a:r>
              <a:rPr lang="en-US" altLang="zh-CN" sz="3200" b="1"/>
              <a:t>,</a:t>
            </a:r>
            <a:r>
              <a:rPr lang="zh-CN" altLang="en-US" sz="3200" b="1"/>
              <a:t>防止失败或者是被兼并</a:t>
            </a:r>
            <a:r>
              <a:rPr lang="en-US" altLang="zh-CN" sz="3200" b="1"/>
              <a:t>,</a:t>
            </a:r>
            <a:r>
              <a:rPr lang="zh-CN" altLang="en-US" sz="3200" b="1"/>
              <a:t>改革变法</a:t>
            </a:r>
            <a:r>
              <a:rPr lang="en-US" altLang="zh-CN" sz="3200" b="1"/>
              <a:t>,</a:t>
            </a:r>
            <a:r>
              <a:rPr lang="zh-CN" altLang="en-US" sz="3200" b="1"/>
              <a:t>以图在战争中取得有利位置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 build="p"/>
      <p:bldP spid="28676" grpId="0" animBg="1"/>
      <p:bldP spid="2867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343025"/>
            <a:ext cx="8510588" cy="1325563"/>
          </a:xfrm>
        </p:spPr>
        <p:txBody>
          <a:bodyPr/>
          <a:lstStyle/>
          <a:p>
            <a:pPr algn="l"/>
            <a:r>
              <a:rPr lang="en-US" altLang="zh-CN" sz="4000" b="1">
                <a:solidFill>
                  <a:schemeClr val="hlink"/>
                </a:solidFill>
              </a:rPr>
              <a:t>2.</a:t>
            </a:r>
            <a:r>
              <a:rPr lang="zh-CN" altLang="en-US" sz="4000" b="1">
                <a:solidFill>
                  <a:schemeClr val="hlink"/>
                </a:solidFill>
              </a:rPr>
              <a:t>除商鞅变法外</a:t>
            </a:r>
            <a:r>
              <a:rPr lang="en-US" altLang="zh-CN" sz="4000" b="1">
                <a:solidFill>
                  <a:schemeClr val="hlink"/>
                </a:solidFill>
              </a:rPr>
              <a:t>,</a:t>
            </a:r>
            <a:r>
              <a:rPr lang="zh-CN" altLang="en-US" sz="4000" b="1">
                <a:solidFill>
                  <a:schemeClr val="hlink"/>
                </a:solidFill>
              </a:rPr>
              <a:t>还有哪些变法影响比较大</a:t>
            </a:r>
            <a:r>
              <a:rPr lang="en-US" altLang="zh-CN" sz="4000" b="1">
                <a:solidFill>
                  <a:schemeClr val="hlink"/>
                </a:solidFill>
              </a:rPr>
              <a:t>?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68600" y="2955925"/>
            <a:ext cx="2308225" cy="2273300"/>
          </a:xfrm>
        </p:spPr>
        <p:txBody>
          <a:bodyPr/>
          <a:lstStyle/>
          <a:p>
            <a:pPr>
              <a:buFontTx/>
              <a:buNone/>
            </a:pPr>
            <a:r>
              <a:rPr lang="zh-CN" altLang="en-US" b="1"/>
              <a:t>管仲变法</a:t>
            </a:r>
          </a:p>
          <a:p>
            <a:pPr>
              <a:buFontTx/>
              <a:buNone/>
            </a:pPr>
            <a:r>
              <a:rPr lang="zh-CN" altLang="en-US" b="1"/>
              <a:t>李悝变法</a:t>
            </a:r>
          </a:p>
          <a:p>
            <a:pPr>
              <a:buFontTx/>
              <a:buNone/>
            </a:pPr>
            <a:r>
              <a:rPr lang="zh-CN" altLang="en-US" b="1"/>
              <a:t>吴起变法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8510588" cy="1325563"/>
          </a:xfrm>
          <a:ln>
            <a:solidFill>
              <a:schemeClr val="hlink"/>
            </a:solidFill>
            <a:miter lim="800000"/>
            <a:headEnd/>
            <a:tailEnd/>
          </a:ln>
        </p:spPr>
        <p:txBody>
          <a:bodyPr/>
          <a:lstStyle/>
          <a:p>
            <a:r>
              <a:rPr lang="zh-CN" altLang="en-US" sz="4800" b="1">
                <a:solidFill>
                  <a:schemeClr val="hlink"/>
                </a:solidFill>
              </a:rPr>
              <a:t>探究活动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447800"/>
            <a:ext cx="8540750" cy="2438400"/>
          </a:xfrm>
        </p:spPr>
        <p:txBody>
          <a:bodyPr/>
          <a:lstStyle/>
          <a:p>
            <a:pPr>
              <a:buFontTx/>
              <a:buNone/>
            </a:pPr>
            <a:r>
              <a:rPr lang="zh-CN" altLang="en-US" b="1">
                <a:solidFill>
                  <a:schemeClr val="hlink"/>
                </a:solidFill>
              </a:rPr>
              <a:t>１．假如你是当时秦国的国君或者丞相，你如何利用本国的有利条件组织秦国的变法</a:t>
            </a:r>
          </a:p>
        </p:txBody>
      </p:sp>
      <p:sp>
        <p:nvSpPr>
          <p:cNvPr id="30724" name="Text Box 4"/>
          <p:cNvSpPr txBox="1">
            <a:spLocks noChangeArrowheads="1"/>
          </p:cNvSpPr>
          <p:nvPr/>
        </p:nvSpPr>
        <p:spPr bwMode="auto">
          <a:xfrm>
            <a:off x="457200" y="3810000"/>
            <a:ext cx="77724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>
                <a:solidFill>
                  <a:schemeClr val="hlink"/>
                </a:solidFill>
              </a:rPr>
              <a:t>２．假如你是当时弃国的国君你又如何组织变法使得齐国不被秦所灭呢？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3" grpId="0" build="p"/>
      <p:bldP spid="3072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1196975"/>
            <a:ext cx="8540750" cy="1143000"/>
          </a:xfrm>
        </p:spPr>
        <p:txBody>
          <a:bodyPr/>
          <a:lstStyle/>
          <a:p>
            <a:r>
              <a:rPr lang="zh-CN" altLang="en-US" sz="4800" b="1"/>
              <a:t>重难点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3068638"/>
            <a:ext cx="8540750" cy="14859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zh-CN" b="1"/>
              <a:t>1.</a:t>
            </a:r>
            <a:r>
              <a:rPr lang="zh-CN" altLang="en-US" b="1"/>
              <a:t>春秋战国时期改革变法风潮兴起的根本原因</a:t>
            </a:r>
            <a:r>
              <a:rPr lang="en-US" altLang="zh-CN" b="1"/>
              <a:t>?</a:t>
            </a:r>
          </a:p>
          <a:p>
            <a:pPr>
              <a:buFontTx/>
              <a:buNone/>
            </a:pPr>
            <a:r>
              <a:rPr lang="en-US" altLang="zh-CN" b="1"/>
              <a:t>2.</a:t>
            </a:r>
            <a:r>
              <a:rPr lang="zh-CN" altLang="en-US" b="1"/>
              <a:t>从秦国改革前的有利条件看变法的成功</a:t>
            </a:r>
            <a:r>
              <a:rPr lang="en-US" altLang="zh-CN" b="1"/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5a08001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0"/>
            <a:ext cx="9144000" cy="5935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540750" cy="1143000"/>
          </a:xfrm>
        </p:spPr>
        <p:txBody>
          <a:bodyPr/>
          <a:lstStyle/>
          <a:p>
            <a:r>
              <a:rPr lang="zh-CN" altLang="en-US" sz="4800" b="1"/>
              <a:t>一</a:t>
            </a:r>
            <a:r>
              <a:rPr lang="en-US" altLang="zh-CN" sz="4800" b="1"/>
              <a:t>.</a:t>
            </a:r>
            <a:r>
              <a:rPr lang="zh-CN" altLang="en-US" sz="4800" b="1"/>
              <a:t>社会变化的新气象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371600"/>
            <a:ext cx="8540750" cy="9906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zh-CN" b="1"/>
              <a:t>1.</a:t>
            </a:r>
            <a:r>
              <a:rPr lang="zh-CN" altLang="en-US" b="1"/>
              <a:t>社会经济的迅速发展</a:t>
            </a:r>
          </a:p>
          <a:p>
            <a:pPr>
              <a:buFontTx/>
              <a:buNone/>
            </a:pPr>
            <a:endParaRPr lang="en-US" altLang="zh-CN" b="1"/>
          </a:p>
        </p:txBody>
      </p:sp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533400" y="2590800"/>
            <a:ext cx="2814638" cy="2133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1676400" y="3268663"/>
            <a:ext cx="13716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zh-CN" altLang="zh-CN" sz="3200"/>
          </a:p>
        </p:txBody>
      </p:sp>
      <p:sp>
        <p:nvSpPr>
          <p:cNvPr id="7174" name="Rectangle 6"/>
          <p:cNvSpPr>
            <a:spLocks noChangeArrowheads="1"/>
          </p:cNvSpPr>
          <p:nvPr/>
        </p:nvSpPr>
        <p:spPr bwMode="auto">
          <a:xfrm>
            <a:off x="1116013" y="2781300"/>
            <a:ext cx="1768475" cy="155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 sz="3200" b="1">
                <a:hlinkClick r:id="rId2" action="ppaction://hlinksldjump"/>
              </a:rPr>
              <a:t>农业</a:t>
            </a:r>
            <a:endParaRPr lang="zh-CN" altLang="en-US" sz="3200" b="1"/>
          </a:p>
          <a:p>
            <a:r>
              <a:rPr lang="zh-CN" altLang="en-US" sz="3200" b="1">
                <a:hlinkClick r:id="rId3" action="ppaction://hlinksldjump"/>
              </a:rPr>
              <a:t>手工业</a:t>
            </a:r>
            <a:endParaRPr lang="zh-CN" altLang="en-US" sz="3200" b="1"/>
          </a:p>
          <a:p>
            <a:r>
              <a:rPr lang="zh-CN" altLang="en-US" sz="3200" b="1">
                <a:hlinkClick r:id="rId4" action="ppaction://hlinksldjump"/>
              </a:rPr>
              <a:t>商业</a:t>
            </a:r>
            <a:endParaRPr lang="zh-CN" altLang="en-US" sz="3200" b="1"/>
          </a:p>
        </p:txBody>
      </p:sp>
      <p:sp>
        <p:nvSpPr>
          <p:cNvPr id="7175" name="AutoShape 7"/>
          <p:cNvSpPr>
            <a:spLocks noChangeArrowheads="1"/>
          </p:cNvSpPr>
          <p:nvPr/>
        </p:nvSpPr>
        <p:spPr bwMode="auto">
          <a:xfrm>
            <a:off x="3886200" y="3886200"/>
            <a:ext cx="838200" cy="304800"/>
          </a:xfrm>
          <a:prstGeom prst="rightArrow">
            <a:avLst>
              <a:gd name="adj1" fmla="val 50000"/>
              <a:gd name="adj2" fmla="val 687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176" name="Oval 8"/>
          <p:cNvSpPr>
            <a:spLocks noChangeArrowheads="1"/>
          </p:cNvSpPr>
          <p:nvPr/>
        </p:nvSpPr>
        <p:spPr bwMode="auto">
          <a:xfrm>
            <a:off x="4800600" y="2743200"/>
            <a:ext cx="2867025" cy="20542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177" name="Text Box 9"/>
          <p:cNvSpPr txBox="1">
            <a:spLocks noChangeArrowheads="1"/>
          </p:cNvSpPr>
          <p:nvPr/>
        </p:nvSpPr>
        <p:spPr bwMode="auto">
          <a:xfrm>
            <a:off x="5076825" y="3357563"/>
            <a:ext cx="25908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/>
              <a:t>生产力 </a:t>
            </a:r>
            <a:r>
              <a:rPr lang="zh-CN" altLang="en-US" sz="3200" b="1">
                <a:hlinkClick r:id="rId5" action="ppaction://hlinksldjump"/>
              </a:rPr>
              <a:t>发展</a:t>
            </a:r>
            <a:endParaRPr lang="zh-CN" altLang="en-US" sz="3200" b="1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2" grpId="0" animBg="1"/>
      <p:bldP spid="7174" grpId="0"/>
      <p:bldP spid="7175" grpId="0" animBg="1"/>
      <p:bldP spid="7176" grpId="0" animBg="1"/>
      <p:bldP spid="717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540750" cy="1143000"/>
          </a:xfrm>
        </p:spPr>
        <p:txBody>
          <a:bodyPr/>
          <a:lstStyle/>
          <a:p>
            <a:r>
              <a:rPr lang="zh-CN" altLang="en-US" sz="4800" b="1"/>
              <a:t>农业方面</a:t>
            </a:r>
          </a:p>
        </p:txBody>
      </p:sp>
      <p:sp>
        <p:nvSpPr>
          <p:cNvPr id="8195" name="AutoShape 3"/>
          <p:cNvSpPr>
            <a:spLocks noChangeArrowheads="1"/>
          </p:cNvSpPr>
          <p:nvPr/>
        </p:nvSpPr>
        <p:spPr bwMode="auto">
          <a:xfrm>
            <a:off x="4114800" y="3733800"/>
            <a:ext cx="485775" cy="976313"/>
          </a:xfrm>
          <a:prstGeom prst="downArrow">
            <a:avLst>
              <a:gd name="adj1" fmla="val 50000"/>
              <a:gd name="adj2" fmla="val 5024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zh-CN" altLang="en-US"/>
          </a:p>
        </p:txBody>
      </p:sp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0" y="1371600"/>
            <a:ext cx="8686800" cy="2362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8197" name="Rectangle 5"/>
          <p:cNvSpPr>
            <a:spLocks noGrp="1" noRot="1" noChangeArrowheads="1"/>
          </p:cNvSpPr>
          <p:nvPr>
            <p:ph type="body" idx="1"/>
          </p:nvPr>
        </p:nvSpPr>
        <p:spPr>
          <a:xfrm>
            <a:off x="0" y="1447800"/>
            <a:ext cx="8915400" cy="2057400"/>
          </a:xfrm>
          <a:noFill/>
          <a:ln/>
        </p:spPr>
        <p:txBody>
          <a:bodyPr/>
          <a:lstStyle/>
          <a:p>
            <a:pPr>
              <a:buFontTx/>
              <a:buNone/>
            </a:pPr>
            <a:r>
              <a:rPr lang="en-US" altLang="zh-CN" b="1"/>
              <a:t>1).</a:t>
            </a:r>
            <a:r>
              <a:rPr lang="zh-CN" altLang="en-US" b="1"/>
              <a:t>铁制农具和牛耕的出现并逐步推广</a:t>
            </a:r>
          </a:p>
          <a:p>
            <a:pPr>
              <a:buFontTx/>
              <a:buNone/>
            </a:pPr>
            <a:r>
              <a:rPr lang="en-US" altLang="zh-CN" b="1"/>
              <a:t>2).</a:t>
            </a:r>
            <a:r>
              <a:rPr lang="zh-CN" altLang="en-US" b="1"/>
              <a:t>兴修水利</a:t>
            </a:r>
            <a:r>
              <a:rPr lang="en-US" altLang="zh-CN" b="1"/>
              <a:t>,</a:t>
            </a:r>
            <a:r>
              <a:rPr lang="zh-CN" altLang="en-US" b="1"/>
              <a:t>农田施肥</a:t>
            </a:r>
          </a:p>
          <a:p>
            <a:pPr>
              <a:buFontTx/>
              <a:buNone/>
            </a:pPr>
            <a:r>
              <a:rPr lang="en-US" altLang="zh-CN" b="1"/>
              <a:t>3).</a:t>
            </a:r>
            <a:r>
              <a:rPr lang="zh-CN" altLang="en-US" b="1"/>
              <a:t>大力开荒</a:t>
            </a:r>
          </a:p>
        </p:txBody>
      </p:sp>
      <p:sp>
        <p:nvSpPr>
          <p:cNvPr id="8198" name="Text Box 6"/>
          <p:cNvSpPr txBox="1">
            <a:spLocks noChangeArrowheads="1"/>
          </p:cNvSpPr>
          <p:nvPr/>
        </p:nvSpPr>
        <p:spPr bwMode="auto">
          <a:xfrm>
            <a:off x="1752600" y="4800600"/>
            <a:ext cx="5791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600" b="1"/>
              <a:t>农业有了较大的</a:t>
            </a:r>
            <a:r>
              <a:rPr lang="zh-CN" altLang="en-US" sz="3600" b="1">
                <a:hlinkClick r:id="rId2" action="ppaction://hlinksldjump"/>
              </a:rPr>
              <a:t>发展</a:t>
            </a:r>
            <a:endParaRPr lang="zh-CN" altLang="en-US" sz="3600" b="1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animBg="1"/>
      <p:bldP spid="8196" grpId="0" animBg="1"/>
      <p:bldP spid="8197" grpId="0" build="p"/>
      <p:bldP spid="819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540750" cy="1143000"/>
          </a:xfrm>
        </p:spPr>
        <p:txBody>
          <a:bodyPr/>
          <a:lstStyle/>
          <a:p>
            <a:r>
              <a:rPr lang="zh-CN" altLang="en-US" sz="4800" b="1"/>
              <a:t>手工业方面</a:t>
            </a:r>
          </a:p>
        </p:txBody>
      </p:sp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685800" y="1447800"/>
            <a:ext cx="7162800" cy="1066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1143000" y="2057400"/>
            <a:ext cx="5791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zh-CN" altLang="zh-CN"/>
          </a:p>
        </p:txBody>
      </p:sp>
      <p:sp>
        <p:nvSpPr>
          <p:cNvPr id="9221" name="Rectangle 5"/>
          <p:cNvSpPr>
            <a:spLocks noRot="1" noChangeArrowheads="1"/>
          </p:cNvSpPr>
          <p:nvPr/>
        </p:nvSpPr>
        <p:spPr bwMode="auto">
          <a:xfrm>
            <a:off x="304800" y="1600200"/>
            <a:ext cx="854075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altLang="zh-CN" sz="4800" b="1"/>
              <a:t>        </a:t>
            </a:r>
            <a:r>
              <a:rPr lang="zh-CN" altLang="en-US" sz="3200" b="1"/>
              <a:t>冶铸      纺织     漆器</a:t>
            </a:r>
          </a:p>
        </p:txBody>
      </p:sp>
      <p:sp>
        <p:nvSpPr>
          <p:cNvPr id="9222" name="AutoShape 6"/>
          <p:cNvSpPr>
            <a:spLocks noChangeArrowheads="1"/>
          </p:cNvSpPr>
          <p:nvPr/>
        </p:nvSpPr>
        <p:spPr bwMode="auto">
          <a:xfrm>
            <a:off x="3657600" y="2514600"/>
            <a:ext cx="762000" cy="914400"/>
          </a:xfrm>
          <a:prstGeom prst="downArrow">
            <a:avLst>
              <a:gd name="adj1" fmla="val 50000"/>
              <a:gd name="adj2" fmla="val 3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zh-CN" altLang="en-US"/>
          </a:p>
        </p:txBody>
      </p:sp>
      <p:sp>
        <p:nvSpPr>
          <p:cNvPr id="9223" name="Text Box 7"/>
          <p:cNvSpPr txBox="1">
            <a:spLocks noChangeArrowheads="1"/>
          </p:cNvSpPr>
          <p:nvPr/>
        </p:nvSpPr>
        <p:spPr bwMode="auto">
          <a:xfrm>
            <a:off x="1219200" y="3733800"/>
            <a:ext cx="6553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600" b="1"/>
              <a:t>门类增多</a:t>
            </a:r>
            <a:r>
              <a:rPr lang="en-US" altLang="zh-CN" sz="3600" b="1"/>
              <a:t>,</a:t>
            </a:r>
            <a:r>
              <a:rPr lang="zh-CN" altLang="en-US" sz="3600" b="1"/>
              <a:t>技术日益</a:t>
            </a:r>
            <a:r>
              <a:rPr lang="zh-CN" altLang="en-US" sz="3600" b="1">
                <a:hlinkClick r:id="rId2" action="ppaction://hlinksldjump"/>
              </a:rPr>
              <a:t>进步</a:t>
            </a:r>
            <a:endParaRPr lang="zh-CN" altLang="en-US" sz="3600" b="1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04800"/>
            <a:ext cx="8540750" cy="1143000"/>
          </a:xfrm>
        </p:spPr>
        <p:txBody>
          <a:bodyPr/>
          <a:lstStyle/>
          <a:p>
            <a:r>
              <a:rPr lang="zh-CN" altLang="en-US" sz="4800" b="1"/>
              <a:t>商业方面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30538" y="4067175"/>
            <a:ext cx="2716212" cy="1068388"/>
          </a:xfrm>
        </p:spPr>
        <p:txBody>
          <a:bodyPr/>
          <a:lstStyle/>
          <a:p>
            <a:pPr>
              <a:buFontTx/>
              <a:buNone/>
            </a:pPr>
            <a:r>
              <a:rPr lang="zh-CN" altLang="en-US" sz="3600" b="1"/>
              <a:t>商业</a:t>
            </a:r>
            <a:r>
              <a:rPr lang="zh-CN" altLang="en-US" sz="3600" b="1">
                <a:hlinkClick r:id="rId2" action="ppaction://hlinksldjump"/>
              </a:rPr>
              <a:t>活跃</a:t>
            </a:r>
            <a:endParaRPr lang="zh-CN" altLang="en-US" sz="3600" b="1"/>
          </a:p>
        </p:txBody>
      </p:sp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838200" y="1524000"/>
            <a:ext cx="7543800" cy="1905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990600" y="1752600"/>
            <a:ext cx="73152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/>
              <a:t>邯郸</a:t>
            </a:r>
            <a:r>
              <a:rPr lang="en-US" altLang="zh-CN" sz="3200" b="1"/>
              <a:t>(</a:t>
            </a:r>
            <a:r>
              <a:rPr lang="zh-CN" altLang="en-US" sz="3200" b="1"/>
              <a:t>河北省邯郸市</a:t>
            </a:r>
            <a:r>
              <a:rPr lang="en-US" altLang="zh-CN" sz="3200" b="1"/>
              <a:t>), </a:t>
            </a:r>
            <a:r>
              <a:rPr lang="zh-CN" altLang="en-US" sz="3200" b="1"/>
              <a:t>临淄 </a:t>
            </a:r>
            <a:r>
              <a:rPr lang="en-US" altLang="zh-CN" sz="3200" b="1"/>
              <a:t>(</a:t>
            </a:r>
            <a:r>
              <a:rPr lang="zh-CN" altLang="en-US" sz="3200" b="1"/>
              <a:t>今山东省中部</a:t>
            </a:r>
            <a:r>
              <a:rPr lang="en-US" altLang="zh-CN" sz="3200" b="1"/>
              <a:t>),</a:t>
            </a:r>
            <a:r>
              <a:rPr lang="zh-CN" altLang="en-US" sz="3200" b="1"/>
              <a:t>宛</a:t>
            </a:r>
            <a:r>
              <a:rPr lang="en-US" altLang="zh-CN" sz="3200" b="1"/>
              <a:t>(</a:t>
            </a:r>
            <a:r>
              <a:rPr lang="zh-CN" altLang="en-US" sz="3200" b="1"/>
              <a:t>河南省南阳</a:t>
            </a:r>
            <a:r>
              <a:rPr lang="en-US" altLang="zh-CN" sz="3200" b="1"/>
              <a:t>)  ,</a:t>
            </a:r>
            <a:r>
              <a:rPr lang="zh-CN" altLang="en-US" sz="3200" b="1"/>
              <a:t>陶</a:t>
            </a:r>
          </a:p>
        </p:txBody>
      </p:sp>
      <p:sp>
        <p:nvSpPr>
          <p:cNvPr id="10246" name="AutoShape 6"/>
          <p:cNvSpPr>
            <a:spLocks noChangeArrowheads="1"/>
          </p:cNvSpPr>
          <p:nvPr/>
        </p:nvSpPr>
        <p:spPr bwMode="auto">
          <a:xfrm>
            <a:off x="3657600" y="3505200"/>
            <a:ext cx="1371600" cy="6096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04800"/>
            <a:ext cx="8540750" cy="1143000"/>
          </a:xfrm>
        </p:spPr>
        <p:txBody>
          <a:bodyPr/>
          <a:lstStyle/>
          <a:p>
            <a:r>
              <a:rPr lang="en-US" altLang="zh-CN" sz="4800" b="1"/>
              <a:t>2.</a:t>
            </a:r>
            <a:r>
              <a:rPr lang="zh-CN" altLang="en-US" sz="4800" b="1"/>
              <a:t>封建生产关系的出现</a:t>
            </a:r>
          </a:p>
        </p:txBody>
      </p:sp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533400" y="1828800"/>
            <a:ext cx="2286000" cy="2286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609600" y="1981200"/>
            <a:ext cx="27432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/>
              <a:t>生产力</a:t>
            </a:r>
          </a:p>
          <a:p>
            <a:pPr>
              <a:spcBef>
                <a:spcPct val="50000"/>
              </a:spcBef>
            </a:pPr>
            <a:r>
              <a:rPr lang="zh-CN" altLang="en-US" sz="3200" b="1"/>
              <a:t>发展</a:t>
            </a:r>
          </a:p>
        </p:txBody>
      </p:sp>
      <p:sp>
        <p:nvSpPr>
          <p:cNvPr id="11269" name="AutoShape 5"/>
          <p:cNvSpPr>
            <a:spLocks noChangeArrowheads="1"/>
          </p:cNvSpPr>
          <p:nvPr/>
        </p:nvSpPr>
        <p:spPr bwMode="auto">
          <a:xfrm>
            <a:off x="2819400" y="2590800"/>
            <a:ext cx="990600" cy="533400"/>
          </a:xfrm>
          <a:prstGeom prst="rightArrow">
            <a:avLst>
              <a:gd name="adj1" fmla="val 50000"/>
              <a:gd name="adj2" fmla="val 46429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1270" name="Rectangle 6"/>
          <p:cNvSpPr>
            <a:spLocks noChangeArrowheads="1"/>
          </p:cNvSpPr>
          <p:nvPr/>
        </p:nvSpPr>
        <p:spPr bwMode="auto">
          <a:xfrm>
            <a:off x="4495800" y="1828800"/>
            <a:ext cx="2743200" cy="2133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1271" name="Text Box 7"/>
          <p:cNvSpPr txBox="1">
            <a:spLocks noChangeArrowheads="1"/>
          </p:cNvSpPr>
          <p:nvPr/>
        </p:nvSpPr>
        <p:spPr bwMode="auto">
          <a:xfrm>
            <a:off x="4724400" y="1981200"/>
            <a:ext cx="28956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/>
              <a:t>私有制确立</a:t>
            </a:r>
          </a:p>
          <a:p>
            <a:pPr>
              <a:spcBef>
                <a:spcPct val="50000"/>
              </a:spcBef>
            </a:pPr>
            <a:r>
              <a:rPr lang="zh-CN" altLang="en-US" sz="3200" b="1"/>
              <a:t>阶级分化</a:t>
            </a:r>
          </a:p>
        </p:txBody>
      </p:sp>
      <p:sp>
        <p:nvSpPr>
          <p:cNvPr id="11272" name="Rectangle 8"/>
          <p:cNvSpPr>
            <a:spLocks noChangeArrowheads="1"/>
          </p:cNvSpPr>
          <p:nvPr/>
        </p:nvSpPr>
        <p:spPr bwMode="auto">
          <a:xfrm>
            <a:off x="1752600" y="4495800"/>
            <a:ext cx="4953000" cy="1905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1273" name="AutoShape 9"/>
          <p:cNvSpPr>
            <a:spLocks noChangeArrowheads="1"/>
          </p:cNvSpPr>
          <p:nvPr/>
        </p:nvSpPr>
        <p:spPr bwMode="auto">
          <a:xfrm>
            <a:off x="5410200" y="4038600"/>
            <a:ext cx="381000" cy="3810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zh-CN" altLang="en-US"/>
          </a:p>
        </p:txBody>
      </p:sp>
      <p:sp>
        <p:nvSpPr>
          <p:cNvPr id="11274" name="Text Box 10"/>
          <p:cNvSpPr txBox="1">
            <a:spLocks noChangeArrowheads="1"/>
          </p:cNvSpPr>
          <p:nvPr/>
        </p:nvSpPr>
        <p:spPr bwMode="auto">
          <a:xfrm>
            <a:off x="1752600" y="4572000"/>
            <a:ext cx="4876800" cy="155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/>
              <a:t>分化出的新兴地主和自耕农要求打破奴隶制生产关系束缚</a:t>
            </a:r>
            <a:r>
              <a:rPr lang="en-US" altLang="zh-CN" sz="3200" b="1"/>
              <a:t>,</a:t>
            </a:r>
            <a:r>
              <a:rPr lang="zh-CN" altLang="en-US" sz="3200" b="1"/>
              <a:t>进一步解放生产力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">
  <a:themeElements>
    <a:clrScheme name="B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</Template>
  <TotalTime>67</TotalTime>
  <Words>1087</Words>
  <Application>Microsoft Office PowerPoint</Application>
  <PresentationFormat>全屏显示(4:3)</PresentationFormat>
  <Paragraphs>105</Paragraphs>
  <Slides>29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29</vt:i4>
      </vt:variant>
    </vt:vector>
  </HeadingPairs>
  <TitlesOfParts>
    <vt:vector size="33" baseType="lpstr">
      <vt:lpstr>Arial</vt:lpstr>
      <vt:lpstr>宋体</vt:lpstr>
      <vt:lpstr>华文新魏</vt:lpstr>
      <vt:lpstr>B</vt:lpstr>
      <vt:lpstr>PowerPoint 演示文稿</vt:lpstr>
      <vt:lpstr>教学目标</vt:lpstr>
      <vt:lpstr>重难点</vt:lpstr>
      <vt:lpstr>PowerPoint 演示文稿</vt:lpstr>
      <vt:lpstr>一.社会变化的新气象</vt:lpstr>
      <vt:lpstr>农业方面</vt:lpstr>
      <vt:lpstr>手工业方面</vt:lpstr>
      <vt:lpstr>商业方面</vt:lpstr>
      <vt:lpstr>2.封建生产关系的出现</vt:lpstr>
      <vt:lpstr>3.上层建筑的改革</vt:lpstr>
      <vt:lpstr>4.战争的需要</vt:lpstr>
      <vt:lpstr>5.思想文化领域:百家争鸣</vt:lpstr>
      <vt:lpstr>二.风气云涌的改革和变法</vt:lpstr>
      <vt:lpstr>春秋时期齐国管仲变法</vt:lpstr>
      <vt:lpstr>初税亩</vt:lpstr>
      <vt:lpstr>PowerPoint 演示文稿</vt:lpstr>
      <vt:lpstr>战国时期楚国吴起变法</vt:lpstr>
      <vt:lpstr>三.处在十字路口的秦国</vt:lpstr>
      <vt:lpstr>(5)秦国面临的历史机遇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本课测评    P21</vt:lpstr>
      <vt:lpstr>2.除商鞅变法外,还有哪些变法影响比较大?</vt:lpstr>
      <vt:lpstr>探究活动</vt:lpstr>
      <vt:lpstr>PowerPoint 演示文稿</vt:lpstr>
    </vt:vector>
  </TitlesOfParts>
  <Company>微软公司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中学教考网</dc:creator>
  <cp:lastModifiedBy>微软用户</cp:lastModifiedBy>
  <cp:revision>8</cp:revision>
  <dcterms:created xsi:type="dcterms:W3CDTF">2012-06-08T07:02:26Z</dcterms:created>
  <dcterms:modified xsi:type="dcterms:W3CDTF">2014-09-02T10:43:14Z</dcterms:modified>
</cp:coreProperties>
</file>