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77" r:id="rId3"/>
    <p:sldId id="258" r:id="rId4"/>
    <p:sldId id="260" r:id="rId5"/>
    <p:sldId id="257" r:id="rId6"/>
    <p:sldId id="259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26853-7C50-4360-ABB5-46DA5136BA99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0F225-2A24-444F-B752-6FAC7E9514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E181-91F7-4E0D-8F6D-507F6C9A3AD3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F087-4E52-4B04-A24A-D6BD74C66F8D}" type="datetimeFigureOut">
              <a:rPr lang="zh-CN" altLang="en-US" smtClean="0"/>
              <a:pPr/>
              <a:t>2016/10/18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1AD6-E1E6-401B-AF5F-1D776F6510D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背诵要点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-180528" y="980728"/>
            <a:ext cx="9324528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1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、新文化运动兴起的根本原因和标志？前期主要内容？应如何进行评价？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2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、十月革命一声炮响给中国送来了马克思主义，中国第一个举起社会主义大旗的人是？其在五四前后分别发表了哪些文章来宣传马克思主义？其中第一篇系统介绍马克思主义的文章是？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3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、哪一历史事件后，马克思主义成为社会思潮的主流？除了写文章这一方式外，五四后还有哪些方式传播马克思主义？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>
              <a:buNone/>
            </a:pP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  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、马克思主义在中国的广泛传播有何影响？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66888" y="765175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民族</a:t>
            </a:r>
          </a:p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主义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66888" y="2781300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民权</a:t>
            </a:r>
          </a:p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主义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766888" y="4729163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民生</a:t>
            </a:r>
          </a:p>
          <a:p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主义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40425" y="514350"/>
            <a:ext cx="2808288" cy="1569660"/>
          </a:xfrm>
          <a:prstGeom prst="rect">
            <a:avLst/>
          </a:prstGeom>
          <a:noFill/>
          <a:ln w="101600" cmpd="tri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　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用革命手段推翻清朝封建统治</a:t>
            </a:r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。　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940425" y="2636838"/>
            <a:ext cx="2879725" cy="1569660"/>
          </a:xfrm>
          <a:prstGeom prst="rect">
            <a:avLst/>
          </a:prstGeom>
          <a:noFill/>
          <a:ln w="101600" cmpd="tri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　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推翻封建帝　制，建立资产阶级共和国。　</a:t>
            </a:r>
            <a:r>
              <a:rPr lang="zh-CN" altLang="en-US" sz="3200" dirty="0">
                <a:latin typeface="华文中宋" pitchFamily="2" charset="-122"/>
                <a:ea typeface="华文中宋" pitchFamily="2" charset="-122"/>
              </a:rPr>
              <a:t>　</a:t>
            </a:r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　　　　　　　　　　　　　　　　　　　　　　　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48038" y="620713"/>
            <a:ext cx="1873250" cy="13112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驱除鞑虏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恢复中华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421063" y="4868863"/>
            <a:ext cx="1809750" cy="5794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平均地权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348038" y="2997200"/>
            <a:ext cx="1809750" cy="579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创立民国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940425" y="4546600"/>
            <a:ext cx="3024188" cy="2062103"/>
          </a:xfrm>
          <a:prstGeom prst="rect">
            <a:avLst/>
          </a:prstGeom>
          <a:noFill/>
          <a:ln w="101600" cmpd="tri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解决以土地为中心的财富重新分配问题，平均地权。</a:t>
            </a:r>
            <a:r>
              <a:rPr lang="zh-CN" altLang="en-US" sz="3200" dirty="0">
                <a:latin typeface="宋体" pitchFamily="2" charset="-122"/>
                <a:ea typeface="华文中宋" pitchFamily="2" charset="-122"/>
              </a:rPr>
              <a:t>　　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2773363" y="1125538"/>
            <a:ext cx="719137" cy="358775"/>
          </a:xfrm>
          <a:prstGeom prst="rightArrow">
            <a:avLst>
              <a:gd name="adj1" fmla="val 50000"/>
              <a:gd name="adj2" fmla="val 50111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5148263" y="1125538"/>
            <a:ext cx="792162" cy="358775"/>
          </a:xfrm>
          <a:prstGeom prst="rightArrow">
            <a:avLst>
              <a:gd name="adj1" fmla="val 50000"/>
              <a:gd name="adj2" fmla="val 5519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2699792" y="3140968"/>
            <a:ext cx="719137" cy="287337"/>
          </a:xfrm>
          <a:prstGeom prst="rightArrow">
            <a:avLst>
              <a:gd name="adj1" fmla="val 50000"/>
              <a:gd name="adj2" fmla="val 6256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5148263" y="3213100"/>
            <a:ext cx="792162" cy="287338"/>
          </a:xfrm>
          <a:prstGeom prst="rightArrow">
            <a:avLst>
              <a:gd name="adj1" fmla="val 50000"/>
              <a:gd name="adj2" fmla="val 68922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2773363" y="5013325"/>
            <a:ext cx="719137" cy="287338"/>
          </a:xfrm>
          <a:prstGeom prst="rightArrow">
            <a:avLst>
              <a:gd name="adj1" fmla="val 50000"/>
              <a:gd name="adj2" fmla="val 6256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5221288" y="5013325"/>
            <a:ext cx="719137" cy="287338"/>
          </a:xfrm>
          <a:prstGeom prst="rightArrow">
            <a:avLst>
              <a:gd name="adj1" fmla="val 50000"/>
              <a:gd name="adj2" fmla="val 62569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395288" y="1196975"/>
            <a:ext cx="1008062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前提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95288" y="3284538"/>
            <a:ext cx="1008062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核心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39750" y="5013325"/>
            <a:ext cx="1011238" cy="954107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补充</a:t>
            </a:r>
          </a:p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发展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79388" y="476250"/>
            <a:ext cx="172831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/>
              <a:t>夺取政权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79388" y="2636838"/>
            <a:ext cx="180032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/>
              <a:t>建立政权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0" y="4437112"/>
            <a:ext cx="1693391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/>
              <a:t>巩固政权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 animBg="1"/>
      <p:bldP spid="43026" grpId="0" animBg="1"/>
      <p:bldP spid="43027" grpId="0" animBg="1"/>
      <p:bldP spid="43028" grpId="0" animBg="1"/>
      <p:bldP spid="43029" grpId="0" animBg="1"/>
      <p:bldP spid="430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-107950" y="188913"/>
            <a:ext cx="3600450" cy="6911975"/>
          </a:xfrm>
          <a:prstGeom prst="rect">
            <a:avLst/>
          </a:prstGeom>
          <a:noFill/>
          <a:ln w="101600" cmpd="thickThin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b="0"/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687763" y="5233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851275" y="692150"/>
            <a:ext cx="5148263" cy="2236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/>
              <a:t> 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材料一：所有国民军对外之行动，宣言如下：一、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所有中国前此与各国缔结之条约，皆继续有效。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二、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…… </a:t>
            </a:r>
          </a:p>
          <a:p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——《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中国同盟会对外宣言</a:t>
            </a:r>
            <a:r>
              <a:rPr lang="en-US" altLang="zh-CN" sz="2800" b="1" dirty="0">
                <a:latin typeface="黑体" pitchFamily="49" charset="-122"/>
                <a:ea typeface="黑体" pitchFamily="49" charset="-122"/>
              </a:rPr>
              <a:t>》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4029075" y="3501008"/>
            <a:ext cx="5114925" cy="1809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材料二：</a:t>
            </a:r>
            <a:r>
              <a:rPr lang="zh-CN" altLang="en-US" sz="2800" b="1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其现在之地价，仍属原主所有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</a:rPr>
              <a:t>。革命后社会改良进步之增价，则归于国家，为国民所共享。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0" y="764704"/>
            <a:ext cx="2195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、评价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0" y="4292600"/>
            <a:ext cx="3348038" cy="955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缺乏明确的反帝的纲领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0" y="5373688"/>
            <a:ext cx="3348038" cy="955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没有彻底废除封建土地所有制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3924300" y="5516563"/>
            <a:ext cx="4392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/>
              <a:t>这两则材料说明了什么？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0" y="1772816"/>
            <a:ext cx="3276600" cy="2236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　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表达了资产阶级的利益和要求，反映了中国人民实现民族独立和民主权利的愿望。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3708400" y="2060575"/>
            <a:ext cx="647700" cy="17399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进</a:t>
            </a:r>
          </a:p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步</a:t>
            </a:r>
          </a:p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性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3708400" y="4652963"/>
            <a:ext cx="647700" cy="17399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局</a:t>
            </a:r>
          </a:p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限</a:t>
            </a:r>
          </a:p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性</a:t>
            </a:r>
          </a:p>
        </p:txBody>
      </p:sp>
      <p:sp>
        <p:nvSpPr>
          <p:cNvPr id="124945" name="AutoShape 17"/>
          <p:cNvSpPr>
            <a:spLocks noChangeArrowheads="1"/>
          </p:cNvSpPr>
          <p:nvPr/>
        </p:nvSpPr>
        <p:spPr bwMode="auto">
          <a:xfrm>
            <a:off x="3059113" y="2565400"/>
            <a:ext cx="720725" cy="503238"/>
          </a:xfrm>
          <a:prstGeom prst="rightArrow">
            <a:avLst>
              <a:gd name="adj1" fmla="val 50000"/>
              <a:gd name="adj2" fmla="val 3580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46" name="AutoShape 18"/>
          <p:cNvSpPr>
            <a:spLocks noChangeArrowheads="1"/>
          </p:cNvSpPr>
          <p:nvPr/>
        </p:nvSpPr>
        <p:spPr bwMode="auto">
          <a:xfrm>
            <a:off x="2987675" y="5013325"/>
            <a:ext cx="720725" cy="503238"/>
          </a:xfrm>
          <a:prstGeom prst="rightArrow">
            <a:avLst>
              <a:gd name="adj1" fmla="val 50000"/>
              <a:gd name="adj2" fmla="val 3580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4859338" y="2924175"/>
            <a:ext cx="3457575" cy="13398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资产阶级民主革命纲领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4" grpId="0" animBg="1"/>
      <p:bldP spid="124935" grpId="0" animBg="1"/>
      <p:bldP spid="124938" grpId="0" animBg="1"/>
      <p:bldP spid="124939" grpId="0" animBg="1"/>
      <p:bldP spid="124940" grpId="0"/>
      <p:bldP spid="124943" grpId="0" animBg="1"/>
      <p:bldP spid="124944" grpId="0" animBg="1"/>
      <p:bldP spid="124945" grpId="0" animBg="1"/>
      <p:bldP spid="124946" grpId="0" animBg="1"/>
      <p:bldP spid="1249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483768" y="260648"/>
            <a:ext cx="6265863" cy="5847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三民主义提出以后，有哪些实践？</a:t>
            </a:r>
          </a:p>
        </p:txBody>
      </p:sp>
      <p:sp>
        <p:nvSpPr>
          <p:cNvPr id="211971" name="Line 3"/>
          <p:cNvSpPr>
            <a:spLocks noChangeShapeType="1"/>
          </p:cNvSpPr>
          <p:nvPr/>
        </p:nvSpPr>
        <p:spPr bwMode="auto">
          <a:xfrm>
            <a:off x="2771775" y="1052513"/>
            <a:ext cx="0" cy="360045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>
            <a:off x="2771775" y="386080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11973" name="Line 5"/>
          <p:cNvSpPr>
            <a:spLocks noChangeShapeType="1"/>
          </p:cNvSpPr>
          <p:nvPr/>
        </p:nvSpPr>
        <p:spPr bwMode="auto">
          <a:xfrm>
            <a:off x="2700338" y="1916113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11975" name="Line 7"/>
          <p:cNvSpPr>
            <a:spLocks noChangeShapeType="1"/>
          </p:cNvSpPr>
          <p:nvPr/>
        </p:nvSpPr>
        <p:spPr bwMode="auto">
          <a:xfrm>
            <a:off x="2771775" y="278130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1259632" y="2492375"/>
            <a:ext cx="12787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Verdana" pitchFamily="34" charset="0"/>
              </a:rPr>
              <a:t>1912</a:t>
            </a:r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403350" y="1700213"/>
            <a:ext cx="157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Verdana" pitchFamily="34" charset="0"/>
              </a:rPr>
              <a:t>1911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3565525" y="1557338"/>
            <a:ext cx="5578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1911</a:t>
            </a:r>
            <a:r>
              <a:rPr lang="zh-CN" altLang="en-US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年辛亥革命，推翻封建帝制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492500" y="2349500"/>
            <a:ext cx="5162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1912</a:t>
            </a:r>
            <a:r>
              <a:rPr lang="zh-CN" altLang="en-US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年建立了中华民国并制定了</a:t>
            </a:r>
            <a:r>
              <a:rPr lang="en-US" altLang="zh-CN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中华民国临时约法</a:t>
            </a:r>
            <a:r>
              <a:rPr lang="en-US" altLang="zh-CN" sz="2800" b="1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》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23850" y="1052513"/>
            <a:ext cx="1008063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实践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1042988" y="3644900"/>
            <a:ext cx="1981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Verdana" pitchFamily="34" charset="0"/>
              </a:rPr>
              <a:t>1913--1922</a:t>
            </a:r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3492500" y="3573463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Verdana" pitchFamily="34" charset="0"/>
                <a:ea typeface="黑体" pitchFamily="2" charset="-122"/>
              </a:rPr>
              <a:t>维护民主共和的斗争</a:t>
            </a:r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2987675" y="4076700"/>
            <a:ext cx="5400675" cy="52322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二次革命、护国运动、护法运动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)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323528" y="4653136"/>
            <a:ext cx="1042988" cy="5286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结果</a:t>
            </a:r>
          </a:p>
        </p:txBody>
      </p:sp>
      <p:sp>
        <p:nvSpPr>
          <p:cNvPr id="211992" name="Rectangle 24"/>
          <p:cNvSpPr>
            <a:spLocks noChangeArrowheads="1"/>
          </p:cNvSpPr>
          <p:nvPr/>
        </p:nvSpPr>
        <p:spPr bwMode="auto">
          <a:xfrm>
            <a:off x="250825" y="5445224"/>
            <a:ext cx="8893175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都以</a:t>
            </a:r>
            <a:r>
              <a:rPr lang="zh-CN" altLang="en-US" sz="36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失败而告终</a:t>
            </a:r>
            <a:r>
              <a:rPr lang="zh-CN" altLang="en-US" sz="3600" b="1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animBg="1"/>
      <p:bldP spid="211972" grpId="0" animBg="1"/>
      <p:bldP spid="211973" grpId="0" animBg="1"/>
      <p:bldP spid="211975" grpId="0" animBg="1"/>
      <p:bldP spid="211977" grpId="0"/>
      <p:bldP spid="211978" grpId="0"/>
      <p:bldP spid="211980" grpId="0"/>
      <p:bldP spid="211981" grpId="0"/>
      <p:bldP spid="211983" grpId="0"/>
      <p:bldP spid="211984" grpId="0"/>
      <p:bldP spid="2119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496300" cy="2236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　　中华民国就像我的孩子，他现在有淹死的危险。</a:t>
            </a:r>
            <a:r>
              <a:rPr lang="en-US" altLang="zh-CN" sz="2800">
                <a:latin typeface="Arial"/>
                <a:ea typeface="黑体" pitchFamily="2" charset="-122"/>
              </a:rPr>
              <a:t>……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我向英国和美国求救，他们只顾着站在岸上嘲笑我。这时候，</a:t>
            </a:r>
            <a:r>
              <a:rPr lang="zh-CN" altLang="en-US" sz="280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漂来了苏俄这根稻草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。因为要淹死了，</a:t>
            </a:r>
            <a:r>
              <a:rPr lang="zh-CN" altLang="en-US" sz="280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我决定抓住它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。</a:t>
            </a:r>
          </a:p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                  </a:t>
            </a:r>
            <a:r>
              <a:rPr lang="en-US" altLang="zh-CN" sz="2800">
                <a:latin typeface="Arial"/>
                <a:ea typeface="黑体" pitchFamily="2" charset="-122"/>
              </a:rPr>
              <a:t>——</a:t>
            </a:r>
            <a:r>
              <a:rPr lang="en-US" altLang="zh-CN" sz="2800">
                <a:latin typeface="黑体" pitchFamily="2" charset="-122"/>
                <a:ea typeface="黑体" pitchFamily="2" charset="-122"/>
              </a:rPr>
              <a:t>1922</a:t>
            </a:r>
            <a:r>
              <a:rPr lang="zh-CN" altLang="en-US" sz="2800">
                <a:latin typeface="黑体" pitchFamily="2" charset="-122"/>
                <a:ea typeface="黑体" pitchFamily="2" charset="-122"/>
              </a:rPr>
              <a:t>年孙中山谈话录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3284538"/>
            <a:ext cx="83883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CN" sz="3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从材料看</a:t>
            </a:r>
            <a:r>
              <a:rPr lang="en-US" altLang="zh-CN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:20</a:t>
            </a: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世纪</a:t>
            </a:r>
            <a:r>
              <a:rPr lang="en-US" altLang="zh-CN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20</a:t>
            </a:r>
            <a:r>
              <a:rPr lang="zh-CN" altLang="en-US" sz="3200" b="1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年代前后，孙中山的思想认识有何变化</a:t>
            </a:r>
            <a:r>
              <a:rPr lang="en-US" altLang="zh-CN" sz="32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? </a:t>
            </a:r>
            <a:r>
              <a:rPr lang="zh-CN" altLang="en-US" sz="32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　</a:t>
            </a:r>
            <a:r>
              <a:rPr lang="zh-CN" altLang="en-US" sz="3200" dirty="0">
                <a:solidFill>
                  <a:srgbClr val="000099"/>
                </a:solidFill>
                <a:latin typeface="黑体" pitchFamily="2" charset="-122"/>
                <a:ea typeface="黑体" pitchFamily="2" charset="-122"/>
              </a:rPr>
              <a:t>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7300" y="5084763"/>
            <a:ext cx="2478088" cy="6413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FF00"/>
                </a:solidFill>
              </a:rPr>
              <a:t>以欧美为师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929188" y="5137150"/>
            <a:ext cx="2019300" cy="6413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FF00"/>
                </a:solidFill>
              </a:rPr>
              <a:t>以俄为师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778250" y="5353050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33375"/>
            <a:ext cx="5616575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58" name="Group 58"/>
          <p:cNvGraphicFramePr>
            <a:graphicFrameLocks noGrp="1"/>
          </p:cNvGraphicFramePr>
          <p:nvPr/>
        </p:nvGraphicFramePr>
        <p:xfrm>
          <a:off x="160338" y="260350"/>
          <a:ext cx="8821737" cy="6122670"/>
        </p:xfrm>
        <a:graphic>
          <a:graphicData uri="http://schemas.openxmlformats.org/drawingml/2006/table">
            <a:tbl>
              <a:tblPr/>
              <a:tblGrid>
                <a:gridCol w="982662"/>
                <a:gridCol w="1989138"/>
                <a:gridCol w="3725862"/>
                <a:gridCol w="2124075"/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旧三民主义与新三民主义内容比较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旧三民主义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新三民主义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新发展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民族主义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反对民族压迫，反对满洲贵族的统治。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民权主义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推翻君主专制政体，建立国民政府，国民一律平等。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民生主义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平均地权。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48" name="Rectangle 4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1412875"/>
            <a:ext cx="1873250" cy="1563688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明确“反帝”，民族平等</a:t>
            </a:r>
          </a:p>
        </p:txBody>
      </p:sp>
      <p:sp>
        <p:nvSpPr>
          <p:cNvPr id="76849" name="Rectangle 4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3573463"/>
            <a:ext cx="1944687" cy="138271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强调民权为一般平民共有</a:t>
            </a:r>
          </a:p>
        </p:txBody>
      </p:sp>
      <p:sp>
        <p:nvSpPr>
          <p:cNvPr id="76850" name="Rectangle 5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77050" y="5445125"/>
            <a:ext cx="2087563" cy="955675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>
                <a:latin typeface="黑体" pitchFamily="49" charset="-122"/>
                <a:ea typeface="黑体" pitchFamily="49" charset="-122"/>
              </a:rPr>
              <a:t>①</a:t>
            </a:r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节制资本</a:t>
            </a:r>
          </a:p>
          <a:p>
            <a:r>
              <a:rPr lang="zh-CN" altLang="en-US" sz="2800" dirty="0">
                <a:latin typeface="黑体" pitchFamily="49" charset="-122"/>
                <a:ea typeface="黑体" pitchFamily="49" charset="-122"/>
              </a:rPr>
              <a:t>②扶助农工</a:t>
            </a:r>
          </a:p>
        </p:txBody>
      </p:sp>
      <p:sp>
        <p:nvSpPr>
          <p:cNvPr id="76853" name="Text Box 53"/>
          <p:cNvSpPr txBox="1">
            <a:spLocks noChangeArrowheads="1"/>
          </p:cNvSpPr>
          <p:nvPr/>
        </p:nvSpPr>
        <p:spPr bwMode="auto">
          <a:xfrm>
            <a:off x="3419475" y="1341438"/>
            <a:ext cx="3455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对外</a:t>
            </a:r>
            <a:r>
              <a:rPr lang="en-US" altLang="zh-CN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:</a:t>
            </a:r>
            <a:r>
              <a:rPr lang="zh-CN" altLang="en-US" sz="280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反对帝国主义侵略</a:t>
            </a:r>
            <a:r>
              <a:rPr lang="en-US" altLang="zh-CN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,</a:t>
            </a:r>
            <a:r>
              <a:rPr lang="zh-CN" altLang="en-US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中国民族自求解放</a:t>
            </a:r>
            <a:r>
              <a:rPr lang="en-US" altLang="zh-CN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;</a:t>
            </a:r>
            <a:r>
              <a:rPr lang="zh-CN" altLang="en-US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对内</a:t>
            </a:r>
            <a:r>
              <a:rPr lang="en-US" altLang="zh-CN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:</a:t>
            </a:r>
            <a:r>
              <a:rPr lang="zh-CN" altLang="en-US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中国境内</a:t>
            </a:r>
            <a:r>
              <a:rPr lang="zh-CN" altLang="en-US" sz="280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各民族一律平等</a:t>
            </a:r>
            <a:r>
              <a:rPr lang="zh-CN" altLang="en-US" sz="2800">
                <a:solidFill>
                  <a:srgbClr val="0000CC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</p:txBody>
      </p:sp>
      <p:sp>
        <p:nvSpPr>
          <p:cNvPr id="76854" name="Text Box 54"/>
          <p:cNvSpPr txBox="1">
            <a:spLocks noChangeArrowheads="1"/>
          </p:cNvSpPr>
          <p:nvPr/>
        </p:nvSpPr>
        <p:spPr bwMode="auto">
          <a:xfrm>
            <a:off x="3419475" y="3213100"/>
            <a:ext cx="3455988" cy="2227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民权为一般平民所共有，</a:t>
            </a:r>
            <a:r>
              <a:rPr lang="zh-CN" altLang="en-US" sz="2800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凡真正反对帝国主义和封建军阀之个人及团体，均得</a:t>
            </a:r>
            <a:r>
              <a:rPr lang="zh-CN" altLang="en-US" sz="2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享有一切自由及权利</a:t>
            </a:r>
            <a:r>
              <a:rPr lang="zh-CN" altLang="en-US" sz="2800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</p:txBody>
      </p:sp>
      <p:sp>
        <p:nvSpPr>
          <p:cNvPr id="76856" name="Text Box 56"/>
          <p:cNvSpPr txBox="1">
            <a:spLocks noChangeArrowheads="1"/>
          </p:cNvSpPr>
          <p:nvPr/>
        </p:nvSpPr>
        <p:spPr bwMode="auto">
          <a:xfrm>
            <a:off x="3348038" y="5445125"/>
            <a:ext cx="3455987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平均地权</a:t>
            </a:r>
            <a:r>
              <a:rPr lang="en-US" altLang="zh-CN" sz="2800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,</a:t>
            </a:r>
            <a:r>
              <a:rPr lang="zh-CN" altLang="en-US" sz="28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节制资本</a:t>
            </a:r>
            <a:r>
              <a:rPr lang="en-US" altLang="zh-CN" sz="28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,</a:t>
            </a:r>
            <a:r>
              <a:rPr lang="zh-CN" altLang="en-US" sz="28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实行</a:t>
            </a:r>
            <a:r>
              <a:rPr lang="zh-CN" altLang="en-US" sz="2800" dirty="0">
                <a:solidFill>
                  <a:srgbClr val="FF3300"/>
                </a:solidFill>
                <a:latin typeface="Arial"/>
                <a:ea typeface="黑体" pitchFamily="2" charset="-122"/>
              </a:rPr>
              <a:t>“</a:t>
            </a:r>
            <a:r>
              <a:rPr lang="zh-CN" altLang="en-US" sz="28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耕者有其田</a:t>
            </a:r>
            <a:r>
              <a:rPr lang="zh-CN" altLang="en-US" sz="2800" dirty="0">
                <a:solidFill>
                  <a:srgbClr val="FF3300"/>
                </a:solidFill>
                <a:latin typeface="Arial"/>
                <a:ea typeface="黑体" pitchFamily="2" charset="-122"/>
              </a:rPr>
              <a:t>”</a:t>
            </a:r>
            <a:r>
              <a:rPr lang="zh-CN" altLang="en-US" sz="2800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48" grpId="0" animBg="1" autoUpdateAnimBg="0"/>
      <p:bldP spid="76849" grpId="0" animBg="1" autoUpdateAnimBg="0"/>
      <p:bldP spid="7685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457200" y="762000"/>
            <a:ext cx="604838" cy="5113338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>
              <a:spcBef>
                <a:spcPct val="20000"/>
              </a:spcBef>
            </a:pPr>
            <a:r>
              <a:rPr kumimoji="1" lang="zh-CN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新  三  民  主  义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895600" y="1676400"/>
            <a:ext cx="3276600" cy="617538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反帝国主义侵略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048000" y="2819400"/>
            <a:ext cx="3095625" cy="13493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民权为平民所有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建立各阶级联盟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111500" y="4572000"/>
            <a:ext cx="3116263" cy="2062103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5400000" scaled="1"/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节制资本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平均地</a:t>
            </a:r>
            <a:r>
              <a:rPr kumimoji="1" lang="zh-CN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权</a:t>
            </a:r>
            <a:endParaRPr kumimoji="1" lang="en-US" altLang="zh-CN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耕者有其田</a:t>
            </a:r>
            <a:endParaRPr kumimoji="1"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6400800" y="1676400"/>
            <a:ext cx="838200" cy="601663"/>
          </a:xfrm>
          <a:prstGeom prst="rightArrow">
            <a:avLst>
              <a:gd name="adj1" fmla="val 50000"/>
              <a:gd name="adj2" fmla="val 34828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7310438" y="1447800"/>
            <a:ext cx="646112" cy="1066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联俄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7307263" y="2924175"/>
            <a:ext cx="649287" cy="1066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联共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7346950" y="4191000"/>
            <a:ext cx="609600" cy="2041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扶助农工</a:t>
            </a: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8101013" y="1125538"/>
            <a:ext cx="647700" cy="51133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>
              <a:spcBef>
                <a:spcPct val="20000"/>
              </a:spcBef>
            </a:pPr>
            <a:r>
              <a:rPr kumimoji="1" lang="zh-CN" alt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华文中宋" pitchFamily="2" charset="-122"/>
                <a:ea typeface="华文中宋" pitchFamily="2" charset="-122"/>
              </a:rPr>
              <a:t>三    大    政    策</a:t>
            </a:r>
          </a:p>
        </p:txBody>
      </p:sp>
      <p:sp>
        <p:nvSpPr>
          <p:cNvPr id="123915" name="AutoShape 11"/>
          <p:cNvSpPr>
            <a:spLocks noChangeArrowheads="1"/>
          </p:cNvSpPr>
          <p:nvPr/>
        </p:nvSpPr>
        <p:spPr bwMode="auto">
          <a:xfrm>
            <a:off x="1219200" y="1447800"/>
            <a:ext cx="1524000" cy="1143000"/>
          </a:xfrm>
          <a:prstGeom prst="notchedRightArrow">
            <a:avLst>
              <a:gd name="adj1" fmla="val 49833"/>
              <a:gd name="adj2" fmla="val 35494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民族</a:t>
            </a:r>
          </a:p>
        </p:txBody>
      </p: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1219200" y="2895600"/>
            <a:ext cx="1524000" cy="1143000"/>
          </a:xfrm>
          <a:prstGeom prst="notchedRightArrow">
            <a:avLst>
              <a:gd name="adj1" fmla="val 49833"/>
              <a:gd name="adj2" fmla="val 35494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民权</a:t>
            </a:r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1219200" y="4648200"/>
            <a:ext cx="1676400" cy="1143000"/>
          </a:xfrm>
          <a:prstGeom prst="notchedRightArrow">
            <a:avLst>
              <a:gd name="adj1" fmla="val 49833"/>
              <a:gd name="adj2" fmla="val 39043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民生</a:t>
            </a:r>
          </a:p>
        </p:txBody>
      </p:sp>
      <p:sp>
        <p:nvSpPr>
          <p:cNvPr id="123918" name="AutoShape 14"/>
          <p:cNvSpPr>
            <a:spLocks noChangeArrowheads="1"/>
          </p:cNvSpPr>
          <p:nvPr/>
        </p:nvSpPr>
        <p:spPr bwMode="auto">
          <a:xfrm>
            <a:off x="6400800" y="3124200"/>
            <a:ext cx="838200" cy="601663"/>
          </a:xfrm>
          <a:prstGeom prst="rightArrow">
            <a:avLst>
              <a:gd name="adj1" fmla="val 50000"/>
              <a:gd name="adj2" fmla="val 34828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19" name="AutoShape 15"/>
          <p:cNvSpPr>
            <a:spLocks noChangeArrowheads="1"/>
          </p:cNvSpPr>
          <p:nvPr/>
        </p:nvSpPr>
        <p:spPr bwMode="auto">
          <a:xfrm>
            <a:off x="6372225" y="4797425"/>
            <a:ext cx="838200" cy="601663"/>
          </a:xfrm>
          <a:prstGeom prst="rightArrow">
            <a:avLst>
              <a:gd name="adj1" fmla="val 50000"/>
              <a:gd name="adj2" fmla="val 34828"/>
            </a:avLst>
          </a:prstGeom>
          <a:solidFill>
            <a:schemeClr val="bg1"/>
          </a:solidFill>
          <a:ln w="5715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1" grpId="0" animBg="1"/>
      <p:bldP spid="123912" grpId="0" animBg="1"/>
      <p:bldP spid="123913" grpId="0" animBg="1"/>
      <p:bldP spid="123914" grpId="0" animBg="1"/>
      <p:bldP spid="123918" grpId="0" animBg="1"/>
      <p:bldP spid="1239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50825" y="2349500"/>
            <a:ext cx="8591550" cy="579438"/>
          </a:xfrm>
          <a:prstGeom prst="rect">
            <a:avLst/>
          </a:prstGeom>
          <a:solidFill>
            <a:srgbClr val="2013CB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新三民主义和三大政策之间是怎样的关系？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07950" y="476250"/>
            <a:ext cx="9036050" cy="156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3200" dirty="0">
                <a:latin typeface="宋体" pitchFamily="2" charset="-122"/>
              </a:rPr>
              <a:t>    </a:t>
            </a:r>
            <a:r>
              <a:rPr kumimoji="1" lang="zh-CN" altLang="en-US" sz="3200" dirty="0">
                <a:latin typeface="宋体" pitchFamily="2" charset="-122"/>
              </a:rPr>
              <a:t>新三民主义或真三民主义，是</a:t>
            </a:r>
            <a:r>
              <a:rPr kumimoji="1" lang="zh-CN" altLang="en-US" sz="3200" b="1" u="sng" dirty="0">
                <a:latin typeface="宋体" pitchFamily="2" charset="-122"/>
              </a:rPr>
              <a:t>联俄、联共、扶助农工</a:t>
            </a:r>
            <a:r>
              <a:rPr kumimoji="1" lang="zh-CN" altLang="en-US" sz="3200" b="1" dirty="0">
                <a:latin typeface="宋体" pitchFamily="2" charset="-122"/>
              </a:rPr>
              <a:t>三大政策的三民主义。            </a:t>
            </a:r>
          </a:p>
          <a:p>
            <a:r>
              <a:rPr kumimoji="1" lang="zh-CN" altLang="en-US" sz="3200" dirty="0">
                <a:latin typeface="宋体" pitchFamily="2" charset="-122"/>
              </a:rPr>
              <a:t>　　　　　　　　　　　　　</a:t>
            </a:r>
            <a:r>
              <a:rPr kumimoji="1" lang="en-US" altLang="zh-CN" sz="3200" dirty="0">
                <a:latin typeface="宋体" pitchFamily="2" charset="-122"/>
              </a:rPr>
              <a:t>——</a:t>
            </a:r>
            <a:r>
              <a:rPr kumimoji="1" lang="zh-CN" altLang="en-US" sz="3200" dirty="0">
                <a:latin typeface="宋体" pitchFamily="2" charset="-122"/>
              </a:rPr>
              <a:t>毛泽东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50825" y="3933825"/>
            <a:ext cx="8605838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）新三民主义是</a:t>
            </a:r>
            <a:r>
              <a:rPr lang="en-US" altLang="zh-CN" sz="2800"/>
              <a:t>__________</a:t>
            </a:r>
            <a:r>
              <a:rPr lang="zh-CN" altLang="en-US" sz="2800"/>
              <a:t>，三大政策是实现新三民主义革命纲领的</a:t>
            </a:r>
            <a:r>
              <a:rPr lang="en-US" altLang="zh-CN" sz="2800"/>
              <a:t>__________</a:t>
            </a:r>
            <a:r>
              <a:rPr lang="zh-CN" altLang="en-US" sz="2800"/>
              <a:t>。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39750" y="3284538"/>
            <a:ext cx="8424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/>
              <a:t>1</a:t>
            </a:r>
            <a:r>
              <a:rPr lang="zh-CN" altLang="en-US" sz="2800" dirty="0"/>
              <a:t>、</a:t>
            </a:r>
            <a:r>
              <a:rPr lang="en-US" altLang="zh-CN" sz="2800" dirty="0"/>
              <a:t>__________</a:t>
            </a:r>
            <a:r>
              <a:rPr lang="zh-CN" altLang="en-US" sz="2800" dirty="0"/>
              <a:t>蕴含</a:t>
            </a:r>
            <a:r>
              <a:rPr lang="en-US" altLang="zh-CN" sz="2800" dirty="0"/>
              <a:t>____________</a:t>
            </a:r>
            <a:r>
              <a:rPr lang="zh-CN" altLang="en-US" sz="2800" dirty="0"/>
              <a:t>。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95288" y="5084763"/>
            <a:ext cx="80835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请把“新三民主义”、“三大政策”、“革命纲领”、 “方法与手段”分别填入上列空格中。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1311275" y="3087688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新三民主义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4048125" y="3160713"/>
            <a:ext cx="161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三大政策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3635375" y="3789363"/>
            <a:ext cx="1612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革命纲领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3635375" y="4292600"/>
            <a:ext cx="197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方法与手段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/>
      <p:bldP spid="77834" grpId="0"/>
      <p:bldP spid="77835" grpId="0"/>
      <p:bldP spid="77837" grpId="0"/>
      <p:bldP spid="77838" grpId="0"/>
      <p:bldP spid="77839" grpId="0"/>
      <p:bldP spid="778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18" name="Picture 2" descr="未命名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1588"/>
            <a:ext cx="9180513" cy="6956425"/>
          </a:xfrm>
          <a:prstGeom prst="rect">
            <a:avLst/>
          </a:prstGeom>
          <a:noFill/>
        </p:spPr>
      </p:pic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179388" y="115888"/>
            <a:ext cx="7561262" cy="77946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zh-CN" altLang="en-US" sz="3200" b="1" dirty="0" smtClean="0">
                <a:solidFill>
                  <a:schemeClr val="tx2"/>
                </a:solidFill>
              </a:rPr>
              <a:t>比</a:t>
            </a:r>
            <a:r>
              <a:rPr lang="zh-CN" altLang="en-US" sz="3200" b="1" dirty="0">
                <a:solidFill>
                  <a:schemeClr val="tx2"/>
                </a:solidFill>
              </a:rPr>
              <a:t>较新三民主义与中共革命纲领</a:t>
            </a:r>
            <a:endParaRPr lang="zh-CN" altLang="en-US" sz="3200" dirty="0">
              <a:solidFill>
                <a:schemeClr val="tx2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313" y="1052513"/>
            <a:ext cx="3335337" cy="4689475"/>
            <a:chOff x="204" y="845"/>
            <a:chExt cx="2812" cy="2833"/>
          </a:xfrm>
        </p:grpSpPr>
        <p:sp>
          <p:nvSpPr>
            <p:cNvPr id="290821" name="Oval 5"/>
            <p:cNvSpPr>
              <a:spLocks noChangeArrowheads="1"/>
            </p:cNvSpPr>
            <p:nvPr/>
          </p:nvSpPr>
          <p:spPr bwMode="auto">
            <a:xfrm>
              <a:off x="204" y="845"/>
              <a:ext cx="2812" cy="283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822" name="Text Box 6"/>
            <p:cNvSpPr txBox="1">
              <a:spLocks noChangeArrowheads="1"/>
            </p:cNvSpPr>
            <p:nvPr/>
          </p:nvSpPr>
          <p:spPr bwMode="auto">
            <a:xfrm>
              <a:off x="884" y="1163"/>
              <a:ext cx="1164" cy="830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ea typeface="华文中宋" pitchFamily="2" charset="-122"/>
                </a:rPr>
                <a:t>中共民主革命纲领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339975" y="981075"/>
            <a:ext cx="3313113" cy="4824413"/>
            <a:chOff x="2352" y="960"/>
            <a:chExt cx="1872" cy="1872"/>
          </a:xfrm>
        </p:grpSpPr>
        <p:sp>
          <p:nvSpPr>
            <p:cNvPr id="290824" name="Oval 8"/>
            <p:cNvSpPr>
              <a:spLocks noChangeArrowheads="1"/>
            </p:cNvSpPr>
            <p:nvPr/>
          </p:nvSpPr>
          <p:spPr bwMode="auto">
            <a:xfrm>
              <a:off x="2352" y="960"/>
              <a:ext cx="1872" cy="1872"/>
            </a:xfrm>
            <a:prstGeom prst="ellipse">
              <a:avLst/>
            </a:prstGeom>
            <a:solidFill>
              <a:srgbClr val="0000CC">
                <a:alpha val="71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0825" name="Text Box 9"/>
            <p:cNvSpPr txBox="1">
              <a:spLocks noChangeArrowheads="1"/>
            </p:cNvSpPr>
            <p:nvPr/>
          </p:nvSpPr>
          <p:spPr bwMode="auto">
            <a:xfrm>
              <a:off x="2736" y="1248"/>
              <a:ext cx="1152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bg1"/>
                  </a:solidFill>
                  <a:ea typeface="黑体" pitchFamily="2" charset="-122"/>
                </a:rPr>
                <a:t>新三民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chemeClr val="bg1"/>
                  </a:solidFill>
                  <a:ea typeface="黑体" pitchFamily="2" charset="-122"/>
                </a:rPr>
                <a:t>主义</a:t>
              </a:r>
            </a:p>
          </p:txBody>
        </p:sp>
      </p:grp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2987675" y="2924175"/>
            <a:ext cx="5508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4000" b="1"/>
              <a:t>A</a:t>
            </a: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>
            <a:off x="1743075" y="3465513"/>
            <a:ext cx="5508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4000" b="1"/>
              <a:t>B</a:t>
            </a:r>
          </a:p>
        </p:txBody>
      </p:sp>
      <p:sp>
        <p:nvSpPr>
          <p:cNvPr id="290828" name="Text Box 12"/>
          <p:cNvSpPr txBox="1">
            <a:spLocks noChangeArrowheads="1"/>
          </p:cNvSpPr>
          <p:nvPr/>
        </p:nvSpPr>
        <p:spPr bwMode="auto">
          <a:xfrm>
            <a:off x="4264025" y="3321050"/>
            <a:ext cx="5508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4000" b="1"/>
              <a:t>C</a:t>
            </a:r>
          </a:p>
        </p:txBody>
      </p:sp>
      <p:sp>
        <p:nvSpPr>
          <p:cNvPr id="290829" name="Text Box 13"/>
          <p:cNvSpPr txBox="1">
            <a:spLocks noChangeArrowheads="1"/>
          </p:cNvSpPr>
          <p:nvPr/>
        </p:nvSpPr>
        <p:spPr bwMode="auto">
          <a:xfrm>
            <a:off x="6732588" y="1052513"/>
            <a:ext cx="2016125" cy="5022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3200" b="1"/>
              <a:t>请把</a:t>
            </a:r>
            <a:r>
              <a:rPr lang="zh-CN" altLang="en-US" sz="3200" b="1">
                <a:solidFill>
                  <a:srgbClr val="FF0000"/>
                </a:solidFill>
              </a:rPr>
              <a:t>“反帝反封建”、“共产主义”、“资产阶级共和国”</a:t>
            </a:r>
            <a:r>
              <a:rPr lang="zh-CN" altLang="en-US" sz="3200" b="1"/>
              <a:t>分别填入</a:t>
            </a:r>
            <a:r>
              <a:rPr lang="en-US" altLang="zh-CN" sz="3200" b="1"/>
              <a:t>A</a:t>
            </a:r>
            <a:r>
              <a:rPr lang="zh-CN" altLang="en-US" sz="3200" b="1"/>
              <a:t>、</a:t>
            </a:r>
            <a:r>
              <a:rPr lang="en-US" altLang="zh-CN" sz="3200" b="1"/>
              <a:t>B</a:t>
            </a:r>
            <a:r>
              <a:rPr lang="zh-CN" altLang="en-US" sz="3200" b="1"/>
              <a:t>、</a:t>
            </a:r>
            <a:r>
              <a:rPr lang="en-US" altLang="zh-CN" sz="3200" b="1"/>
              <a:t>C</a:t>
            </a:r>
            <a:r>
              <a:rPr lang="zh-CN" altLang="en-US" sz="3200" b="1"/>
              <a:t>三个区中</a:t>
            </a:r>
          </a:p>
        </p:txBody>
      </p:sp>
      <p:sp>
        <p:nvSpPr>
          <p:cNvPr id="290830" name="Text Box 14"/>
          <p:cNvSpPr txBox="1">
            <a:spLocks noChangeArrowheads="1"/>
          </p:cNvSpPr>
          <p:nvPr/>
        </p:nvSpPr>
        <p:spPr bwMode="auto">
          <a:xfrm>
            <a:off x="2843213" y="2257425"/>
            <a:ext cx="541337" cy="2227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800" b="1" dirty="0"/>
              <a:t>反</a:t>
            </a:r>
          </a:p>
          <a:p>
            <a:pPr algn="l"/>
            <a:r>
              <a:rPr lang="zh-CN" altLang="en-US" sz="2800" b="1" dirty="0"/>
              <a:t>帝</a:t>
            </a:r>
          </a:p>
          <a:p>
            <a:pPr algn="l"/>
            <a:r>
              <a:rPr lang="zh-CN" altLang="en-US" sz="2800" b="1" dirty="0"/>
              <a:t>反</a:t>
            </a:r>
          </a:p>
          <a:p>
            <a:pPr algn="l"/>
            <a:r>
              <a:rPr lang="zh-CN" altLang="en-US" sz="2800" b="1" dirty="0"/>
              <a:t>封</a:t>
            </a:r>
          </a:p>
          <a:p>
            <a:pPr algn="l"/>
            <a:r>
              <a:rPr lang="zh-CN" altLang="en-US" sz="2800" b="1" dirty="0"/>
              <a:t>建</a:t>
            </a:r>
          </a:p>
        </p:txBody>
      </p:sp>
      <p:sp>
        <p:nvSpPr>
          <p:cNvPr id="290831" name="Text Box 15"/>
          <p:cNvSpPr txBox="1">
            <a:spLocks noChangeArrowheads="1"/>
          </p:cNvSpPr>
          <p:nvPr/>
        </p:nvSpPr>
        <p:spPr bwMode="auto">
          <a:xfrm>
            <a:off x="611188" y="3481388"/>
            <a:ext cx="18002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ea typeface="黑体" pitchFamily="2" charset="-122"/>
              </a:rPr>
              <a:t>共产主义</a:t>
            </a:r>
          </a:p>
        </p:txBody>
      </p: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3924300" y="3336925"/>
            <a:ext cx="142218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/>
              <a:t>资产阶级</a:t>
            </a:r>
          </a:p>
          <a:p>
            <a:pPr algn="l"/>
            <a:r>
              <a:rPr lang="zh-CN" altLang="en-US" sz="2400" b="1" dirty="0"/>
              <a:t>共和国</a:t>
            </a:r>
          </a:p>
        </p:txBody>
      </p:sp>
      <p:sp>
        <p:nvSpPr>
          <p:cNvPr id="290833" name="AutoShape 17"/>
          <p:cNvSpPr>
            <a:spLocks noChangeArrowheads="1"/>
          </p:cNvSpPr>
          <p:nvPr/>
        </p:nvSpPr>
        <p:spPr bwMode="auto">
          <a:xfrm>
            <a:off x="6084888" y="1052513"/>
            <a:ext cx="2303462" cy="3024187"/>
          </a:xfrm>
          <a:prstGeom prst="wedgeRectCallout">
            <a:avLst>
              <a:gd name="adj1" fmla="val -138282"/>
              <a:gd name="adj2" fmla="val 67532"/>
            </a:avLst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zh-CN" altLang="en-US" sz="3200" b="1">
                <a:solidFill>
                  <a:srgbClr val="3333FF"/>
                </a:solidFill>
              </a:rPr>
              <a:t>成为国共两党党合作的政治基础，推动了国民革命运动的发展。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290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6" grpId="0" animBg="1"/>
      <p:bldP spid="290827" grpId="0" animBg="1"/>
      <p:bldP spid="290828" grpId="0" animBg="1"/>
      <p:bldP spid="290829" grpId="0" animBg="1"/>
      <p:bldP spid="290830" grpId="0" animBg="1"/>
      <p:bldP spid="290831" grpId="0" animBg="1"/>
      <p:bldP spid="290832" grpId="0" animBg="1"/>
      <p:bldP spid="2908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755650" y="2565400"/>
            <a:ext cx="3097213" cy="12954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4800" dirty="0">
                <a:latin typeface="黑体" pitchFamily="49" charset="-122"/>
                <a:ea typeface="黑体" pitchFamily="49" charset="-122"/>
              </a:rPr>
              <a:t>三民主义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755650" y="549275"/>
            <a:ext cx="3168650" cy="1223963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时代呼唤革</a:t>
            </a:r>
          </a:p>
          <a:p>
            <a:pPr algn="ctr"/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命的理论</a:t>
            </a: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4213" y="4724400"/>
            <a:ext cx="3097212" cy="1295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资产阶级</a:t>
            </a:r>
          </a:p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民主革命</a:t>
            </a:r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1979613" y="3860800"/>
            <a:ext cx="576262" cy="936625"/>
          </a:xfrm>
          <a:prstGeom prst="downArrow">
            <a:avLst>
              <a:gd name="adj1" fmla="val 50000"/>
              <a:gd name="adj2" fmla="val 40634"/>
            </a:avLst>
          </a:prstGeom>
          <a:solidFill>
            <a:schemeClr val="bg1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1979613" y="1773238"/>
            <a:ext cx="576262" cy="936625"/>
          </a:xfrm>
          <a:prstGeom prst="downArrow">
            <a:avLst>
              <a:gd name="adj1" fmla="val 50000"/>
              <a:gd name="adj2" fmla="val 40634"/>
            </a:avLst>
          </a:prstGeom>
          <a:solidFill>
            <a:schemeClr val="bg1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 rot="16200000">
            <a:off x="4194175" y="4814888"/>
            <a:ext cx="576263" cy="1474787"/>
          </a:xfrm>
          <a:prstGeom prst="downArrow">
            <a:avLst>
              <a:gd name="adj1" fmla="val 50000"/>
              <a:gd name="adj2" fmla="val 63981"/>
            </a:avLst>
          </a:prstGeom>
          <a:solidFill>
            <a:schemeClr val="bg1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0907" name="AutoShape 11"/>
          <p:cNvSpPr>
            <a:spLocks noChangeArrowheads="1"/>
          </p:cNvSpPr>
          <p:nvPr/>
        </p:nvSpPr>
        <p:spPr bwMode="auto">
          <a:xfrm>
            <a:off x="5219700" y="4797425"/>
            <a:ext cx="3097213" cy="12954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4800" dirty="0">
                <a:latin typeface="黑体" pitchFamily="49" charset="-122"/>
                <a:ea typeface="黑体" pitchFamily="49" charset="-122"/>
              </a:rPr>
              <a:t>新三民主义</a:t>
            </a:r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 rot="10800000">
            <a:off x="6443663" y="3789363"/>
            <a:ext cx="576262" cy="936625"/>
          </a:xfrm>
          <a:prstGeom prst="downArrow">
            <a:avLst>
              <a:gd name="adj1" fmla="val 50000"/>
              <a:gd name="adj2" fmla="val 40634"/>
            </a:avLst>
          </a:prstGeom>
          <a:solidFill>
            <a:schemeClr val="bg1"/>
          </a:solidFill>
          <a:ln w="762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0909" name="AutoShape 13"/>
          <p:cNvSpPr>
            <a:spLocks noChangeArrowheads="1"/>
          </p:cNvSpPr>
          <p:nvPr/>
        </p:nvSpPr>
        <p:spPr bwMode="auto">
          <a:xfrm>
            <a:off x="5148263" y="2420938"/>
            <a:ext cx="3097212" cy="12954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4000" dirty="0">
                <a:latin typeface="黑体" pitchFamily="49" charset="-122"/>
                <a:ea typeface="黑体" pitchFamily="49" charset="-122"/>
              </a:rPr>
              <a:t>国民革命运动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3851275" y="4562475"/>
            <a:ext cx="110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黑体" pitchFamily="49" charset="-122"/>
                <a:ea typeface="黑体" pitchFamily="49" charset="-122"/>
              </a:rPr>
              <a:t>失败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 animBg="1"/>
      <p:bldP spid="80907" grpId="0" animBg="1"/>
      <p:bldP spid="80908" grpId="0" animBg="1"/>
      <p:bldP spid="80909" grpId="0" animBg="1"/>
      <p:bldP spid="809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611188" y="3644900"/>
            <a:ext cx="77057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dirty="0"/>
              <a:t>2</a:t>
            </a:r>
            <a:r>
              <a:rPr lang="zh-CN" altLang="en-US" sz="2800" b="1" dirty="0"/>
              <a:t>、孙中山先生阐述的新三民主义含有一定的富民思想，主要表现在	</a:t>
            </a:r>
          </a:p>
          <a:p>
            <a:r>
              <a:rPr lang="en-US" altLang="zh-CN" sz="2800" b="1" dirty="0"/>
              <a:t>A</a:t>
            </a:r>
            <a:r>
              <a:rPr lang="zh-CN" altLang="en-US" sz="2800" b="1" dirty="0"/>
              <a:t>．民权为一般平民所共有	</a:t>
            </a:r>
          </a:p>
          <a:p>
            <a:r>
              <a:rPr lang="en-US" altLang="zh-CN" sz="2800" b="1" dirty="0"/>
              <a:t>B</a:t>
            </a:r>
            <a:r>
              <a:rPr lang="zh-CN" altLang="en-US" sz="2800" b="1" dirty="0"/>
              <a:t>．反对民族压迫，发展资本主义</a:t>
            </a:r>
          </a:p>
          <a:p>
            <a:r>
              <a:rPr lang="en-US" altLang="zh-CN" sz="2800" b="1" dirty="0"/>
              <a:t>C</a:t>
            </a:r>
            <a:r>
              <a:rPr lang="zh-CN" altLang="en-US" sz="2800" b="1" dirty="0"/>
              <a:t>．限制小私有者		</a:t>
            </a:r>
          </a:p>
          <a:p>
            <a:r>
              <a:rPr lang="en-US" altLang="zh-CN" sz="2800" b="1" dirty="0"/>
              <a:t>D</a:t>
            </a:r>
            <a:r>
              <a:rPr lang="zh-CN" altLang="en-US" sz="2800" b="1" dirty="0"/>
              <a:t>．平均地权，节制资本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611188" y="1196975"/>
            <a:ext cx="7777162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 b="1" dirty="0"/>
              <a:t>1</a:t>
            </a:r>
            <a:r>
              <a:rPr lang="zh-CN" altLang="en-US" sz="2400" b="1" dirty="0"/>
              <a:t>、 </a:t>
            </a:r>
            <a:r>
              <a:rPr lang="zh-CN" altLang="en-US" sz="2800" b="1" dirty="0"/>
              <a:t>孙中山先生说：“世界潮流，浩浩荡荡，</a:t>
            </a:r>
          </a:p>
          <a:p>
            <a:r>
              <a:rPr lang="zh-CN" altLang="en-US" sz="2800" b="1" dirty="0"/>
              <a:t>顺之则昌，逆之则亡。”</a:t>
            </a:r>
          </a:p>
          <a:p>
            <a:r>
              <a:rPr lang="zh-CN" altLang="en-US" sz="2800" b="1" dirty="0"/>
              <a:t>他顺应的“世界潮流”是：</a:t>
            </a:r>
          </a:p>
          <a:p>
            <a:r>
              <a:rPr lang="en-US" altLang="zh-CN" sz="2800" b="1" dirty="0"/>
              <a:t>A</a:t>
            </a:r>
            <a:r>
              <a:rPr lang="zh-CN" altLang="en-US" sz="2800" b="1" dirty="0"/>
              <a:t>．民族主义    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．政治民主化   </a:t>
            </a:r>
          </a:p>
          <a:p>
            <a:r>
              <a:rPr lang="en-US" altLang="zh-CN" sz="2800" b="1" dirty="0"/>
              <a:t>C</a:t>
            </a:r>
            <a:r>
              <a:rPr lang="zh-CN" altLang="en-US" sz="2800" b="1" dirty="0"/>
              <a:t>．社会主义 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．经济全球化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755650" y="2492375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/>
          </a:p>
        </p:txBody>
      </p:sp>
      <p:sp>
        <p:nvSpPr>
          <p:cNvPr id="120837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563938" cy="14128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宋体"/>
                <a:ea typeface="宋体"/>
              </a:rPr>
              <a:t>大显身手</a:t>
            </a:r>
          </a:p>
        </p:txBody>
      </p:sp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04813"/>
            <a:ext cx="31591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0839" name="WordArt 7"/>
          <p:cNvSpPr>
            <a:spLocks noChangeArrowheads="1" noChangeShapeType="1" noTextEdit="1"/>
          </p:cNvSpPr>
          <p:nvPr/>
        </p:nvSpPr>
        <p:spPr bwMode="auto">
          <a:xfrm>
            <a:off x="4140200" y="981075"/>
            <a:ext cx="1266825" cy="1060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B</a:t>
            </a:r>
            <a:endParaRPr lang="zh-CN" alt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120840" name="WordArt 8"/>
          <p:cNvSpPr>
            <a:spLocks noChangeArrowheads="1" noChangeShapeType="1" noTextEdit="1"/>
          </p:cNvSpPr>
          <p:nvPr/>
        </p:nvSpPr>
        <p:spPr bwMode="auto">
          <a:xfrm>
            <a:off x="4643438" y="3573463"/>
            <a:ext cx="1873250" cy="842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9" grpId="0" animBg="1"/>
      <p:bldP spid="1208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思考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80528" y="1412776"/>
            <a:ext cx="9324528" cy="4525963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19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世纪（三民主义产生前），近代中国先后出现过哪些救国方案？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世纪以来中国产生了哪些重要的思想理论成果？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、三民主义是在怎样的背景下提出的？提出时间？基本内容有哪些？指导了中国的哪一次革命？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79512" y="4221088"/>
            <a:ext cx="896448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/>
              <a:t>4</a:t>
            </a:r>
            <a:r>
              <a:rPr lang="zh-CN" altLang="en-US" sz="2800" b="1" dirty="0"/>
              <a:t>、孙中山在遗嘱中说：“积四十年之经验，深知欲达到此目的，必须唤起民众及联合世界上平等待我之民族，共同奋斗。’’这个遗嘱的原则与孙中山以下哪一主张一致    </a:t>
            </a:r>
          </a:p>
          <a:p>
            <a:r>
              <a:rPr lang="zh-CN" altLang="en-US" sz="2800" b="1" dirty="0"/>
              <a:t>    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．兴中会纲领              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．同盟会纲领</a:t>
            </a:r>
          </a:p>
          <a:p>
            <a:r>
              <a:rPr lang="zh-CN" altLang="en-US" sz="2800" b="1" dirty="0"/>
              <a:t>    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．新三民主义              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．三大政策</a:t>
            </a:r>
          </a:p>
          <a:p>
            <a:pPr>
              <a:spcBef>
                <a:spcPct val="50000"/>
              </a:spcBef>
            </a:pPr>
            <a:endParaRPr lang="en-US" altLang="zh-CN" sz="2400" b="0" dirty="0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0" y="0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/>
              <a:t>3</a:t>
            </a:r>
            <a:r>
              <a:rPr lang="zh-CN" altLang="en-US" sz="2800" b="1" dirty="0"/>
              <a:t>、孙中山先生从青年时代就关心植树造林，大力提倡“植树以收利，蓄木以为薪”。这一理想贯彻于他一生的言行中。在他逝世后，人们秉承他的遗志，拟订每年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月</a:t>
            </a:r>
            <a:r>
              <a:rPr lang="en-US" altLang="zh-CN" sz="2800" b="1" dirty="0"/>
              <a:t>12</a:t>
            </a:r>
            <a:r>
              <a:rPr lang="zh-CN" altLang="en-US" sz="2800" b="1" dirty="0"/>
              <a:t>日（孙中山逝世日）为植树节，一改过去以清明节为植树节的制度。孙中山关心植树造林主要体现了</a:t>
            </a:r>
          </a:p>
          <a:p>
            <a:r>
              <a:rPr lang="zh-CN" altLang="en-US" sz="2800" b="1" dirty="0"/>
              <a:t>	</a:t>
            </a:r>
            <a:r>
              <a:rPr lang="en-US" altLang="zh-CN" sz="2800" b="1" dirty="0"/>
              <a:t>A</a:t>
            </a:r>
            <a:r>
              <a:rPr lang="zh-CN" altLang="en-US" sz="2800" b="1" dirty="0"/>
              <a:t>．民本思想            					</a:t>
            </a:r>
            <a:r>
              <a:rPr lang="en-US" altLang="zh-CN" sz="2800" b="1" dirty="0"/>
              <a:t>B</a:t>
            </a:r>
            <a:r>
              <a:rPr lang="zh-CN" altLang="en-US" sz="2800" b="1" dirty="0"/>
              <a:t>．民族主义思想</a:t>
            </a:r>
          </a:p>
          <a:p>
            <a:r>
              <a:rPr lang="zh-CN" altLang="en-US" sz="2800" b="1" dirty="0"/>
              <a:t>	</a:t>
            </a:r>
            <a:r>
              <a:rPr lang="en-US" altLang="zh-CN" sz="2800" b="1" dirty="0"/>
              <a:t>C</a:t>
            </a:r>
            <a:r>
              <a:rPr lang="zh-CN" altLang="en-US" sz="2800" b="1" dirty="0"/>
              <a:t>．民权主义思想   						</a:t>
            </a:r>
            <a:r>
              <a:rPr lang="en-US" altLang="zh-CN" sz="2800" b="1" dirty="0"/>
              <a:t>D</a:t>
            </a:r>
            <a:r>
              <a:rPr lang="zh-CN" altLang="en-US" sz="2800" b="1" dirty="0"/>
              <a:t>．民生主义思想</a:t>
            </a:r>
          </a:p>
        </p:txBody>
      </p:sp>
      <p:sp>
        <p:nvSpPr>
          <p:cNvPr id="121860" name="WordArt 4"/>
          <p:cNvSpPr>
            <a:spLocks noChangeArrowheads="1" noChangeShapeType="1" noTextEdit="1"/>
          </p:cNvSpPr>
          <p:nvPr/>
        </p:nvSpPr>
        <p:spPr bwMode="auto">
          <a:xfrm>
            <a:off x="4716463" y="1341438"/>
            <a:ext cx="1873250" cy="842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  <p:sp>
        <p:nvSpPr>
          <p:cNvPr id="121861" name="WordArt 5"/>
          <p:cNvSpPr>
            <a:spLocks noChangeArrowheads="1" noChangeShapeType="1" noTextEdit="1"/>
          </p:cNvSpPr>
          <p:nvPr/>
        </p:nvSpPr>
        <p:spPr bwMode="auto">
          <a:xfrm>
            <a:off x="5076825" y="3573463"/>
            <a:ext cx="1873250" cy="8429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D</a:t>
            </a:r>
            <a:endParaRPr lang="zh-CN" alt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/>
              <a:ea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576" y="2060848"/>
            <a:ext cx="3744912" cy="2232149"/>
            <a:chOff x="288" y="1440"/>
            <a:chExt cx="1896" cy="1698"/>
          </a:xfrm>
        </p:grpSpPr>
        <p:pic>
          <p:nvPicPr>
            <p:cNvPr id="277507" name="Picture 3" descr="mrpic2006in9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1440"/>
              <a:ext cx="1090" cy="169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277508" name="Picture 4" descr="weiyua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1440"/>
              <a:ext cx="840" cy="168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27584" y="4437112"/>
            <a:ext cx="3744912" cy="2160240"/>
            <a:chOff x="2832" y="1440"/>
            <a:chExt cx="2688" cy="1385"/>
          </a:xfrm>
        </p:grpSpPr>
        <p:pic>
          <p:nvPicPr>
            <p:cNvPr id="277510" name="Picture 6" descr="jingshitongwengua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8" y="1440"/>
              <a:ext cx="1392" cy="138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277511" name="Picture 7" descr="5006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2" y="1440"/>
              <a:ext cx="1304" cy="136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48064" y="4437112"/>
            <a:ext cx="3096766" cy="2160240"/>
            <a:chOff x="1968" y="2926"/>
            <a:chExt cx="2030" cy="1394"/>
          </a:xfrm>
        </p:grpSpPr>
        <p:pic>
          <p:nvPicPr>
            <p:cNvPr id="277513" name="Picture 9" descr="梁启超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76" y="2926"/>
              <a:ext cx="1022" cy="139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</p:spPr>
        </p:pic>
        <p:pic>
          <p:nvPicPr>
            <p:cNvPr id="277514" name="Picture 10" descr="康有为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68" y="2928"/>
              <a:ext cx="1002" cy="139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0" y="620688"/>
            <a:ext cx="889248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世纪的中国（三民主义产生之前）有哪些救国方案？</a:t>
            </a:r>
          </a:p>
        </p:txBody>
      </p:sp>
      <p:pic>
        <p:nvPicPr>
          <p:cNvPr id="277516" name="Picture 12"/>
          <p:cNvPicPr>
            <a:picLocks noChangeAspect="1" noChangeArrowheads="1"/>
          </p:cNvPicPr>
          <p:nvPr/>
        </p:nvPicPr>
        <p:blipFill>
          <a:blip r:embed="rId9" cstate="print">
            <a:lum bright="-12000" contrast="36000"/>
          </a:blip>
          <a:srcRect/>
          <a:stretch>
            <a:fillRect/>
          </a:stretch>
        </p:blipFill>
        <p:spPr bwMode="auto">
          <a:xfrm>
            <a:off x="5076056" y="1916832"/>
            <a:ext cx="1649412" cy="234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7517" name="Object 13"/>
          <p:cNvGraphicFramePr>
            <a:graphicFrameLocks noChangeAspect="1"/>
          </p:cNvGraphicFramePr>
          <p:nvPr/>
        </p:nvGraphicFramePr>
        <p:xfrm>
          <a:off x="6876256" y="1916832"/>
          <a:ext cx="1368425" cy="2250926"/>
        </p:xfrm>
        <a:graphic>
          <a:graphicData uri="http://schemas.openxmlformats.org/presentationml/2006/ole">
            <p:oleObj spid="_x0000_s1026" name="BMP 图象" r:id="rId10" imgW="2104918" imgH="3124088" progId="PBrush">
              <p:embed/>
            </p:oleObj>
          </a:graphicData>
        </a:graphic>
      </p:graphicFrame>
      <p:pic>
        <p:nvPicPr>
          <p:cNvPr id="277518" name="Picture 14" descr="练习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2305050" cy="765175"/>
          </a:xfrm>
          <a:prstGeom prst="rect">
            <a:avLst/>
          </a:prstGeom>
          <a:noFill/>
        </p:spPr>
      </p:pic>
      <p:sp>
        <p:nvSpPr>
          <p:cNvPr id="277519" name="WordArt 15"/>
          <p:cNvSpPr>
            <a:spLocks noChangeArrowheads="1" noChangeShapeType="1" noTextEdit="1"/>
          </p:cNvSpPr>
          <p:nvPr/>
        </p:nvSpPr>
        <p:spPr bwMode="auto">
          <a:xfrm>
            <a:off x="467544" y="188640"/>
            <a:ext cx="13684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知识回顾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424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itchFamily="49" charset="-122"/>
                <a:ea typeface="黑体" pitchFamily="49" charset="-122"/>
              </a:rPr>
              <a:t>20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世纪以来中国重大思想理论成果　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539552" y="1844824"/>
            <a:ext cx="2376264" cy="954107"/>
          </a:xfrm>
          <a:prstGeom prst="rect">
            <a:avLst/>
          </a:prstGeom>
          <a:noFill/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</a:rPr>
              <a:t>辛亥革命和</a:t>
            </a:r>
          </a:p>
          <a:p>
            <a:pPr algn="l"/>
            <a:r>
              <a:rPr lang="zh-CN" altLang="en-US" sz="2800" b="1" dirty="0">
                <a:latin typeface="宋体" pitchFamily="2" charset="-122"/>
              </a:rPr>
              <a:t>中华民国成立 </a:t>
            </a:r>
            <a:r>
              <a:rPr lang="zh-CN" altLang="en-US" sz="2400" b="1" dirty="0">
                <a:latin typeface="宋体" pitchFamily="2" charset="-122"/>
              </a:rPr>
              <a:t>        </a:t>
            </a:r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1691680" y="2780928"/>
            <a:ext cx="214313" cy="504825"/>
          </a:xfrm>
          <a:prstGeom prst="downArrow">
            <a:avLst>
              <a:gd name="adj1" fmla="val 50000"/>
              <a:gd name="adj2" fmla="val 5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539552" y="3284984"/>
            <a:ext cx="2446338" cy="138499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</a:rPr>
              <a:t>新中国成立和社会主义制度建立</a:t>
            </a:r>
          </a:p>
        </p:txBody>
      </p:sp>
      <p:sp>
        <p:nvSpPr>
          <p:cNvPr id="285702" name="AutoShape 6"/>
          <p:cNvSpPr>
            <a:spLocks noChangeArrowheads="1"/>
          </p:cNvSpPr>
          <p:nvPr/>
        </p:nvSpPr>
        <p:spPr bwMode="auto">
          <a:xfrm>
            <a:off x="1692275" y="4397375"/>
            <a:ext cx="214313" cy="544513"/>
          </a:xfrm>
          <a:prstGeom prst="downArrow">
            <a:avLst>
              <a:gd name="adj1" fmla="val 50000"/>
              <a:gd name="adj2" fmla="val 635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684213" y="5005388"/>
            <a:ext cx="2447925" cy="138499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zh-CN" altLang="en-US" sz="2800" b="1" dirty="0"/>
              <a:t>改革开放和社会主义现代化建设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467544" y="1124744"/>
            <a:ext cx="2663825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chemeClr val="accent2"/>
                </a:solidFill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三次历史巨变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4067944" y="2204864"/>
            <a:ext cx="1512937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</a:rPr>
              <a:t>孙中山</a:t>
            </a:r>
            <a:r>
              <a:rPr lang="zh-CN" altLang="en-US" sz="2400" b="1" dirty="0">
                <a:latin typeface="宋体" pitchFamily="2" charset="-122"/>
              </a:rPr>
              <a:t>         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4067944" y="3717032"/>
            <a:ext cx="1441499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</a:rPr>
              <a:t>毛泽东</a:t>
            </a:r>
          </a:p>
        </p:txBody>
      </p:sp>
      <p:sp>
        <p:nvSpPr>
          <p:cNvPr id="285707" name="Text Box 11"/>
          <p:cNvSpPr txBox="1">
            <a:spLocks noChangeArrowheads="1"/>
          </p:cNvSpPr>
          <p:nvPr/>
        </p:nvSpPr>
        <p:spPr bwMode="auto">
          <a:xfrm>
            <a:off x="3995936" y="5229200"/>
            <a:ext cx="1440929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/>
              <a:t>邓小平</a:t>
            </a:r>
          </a:p>
        </p:txBody>
      </p: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3707904" y="1124744"/>
            <a:ext cx="187325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chemeClr val="accent2"/>
                </a:solidFill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三位伟人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6443663" y="2274888"/>
            <a:ext cx="2016769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zh-CN" sz="2400" b="1" dirty="0">
                <a:latin typeface="宋体" pitchFamily="2" charset="-122"/>
              </a:rPr>
              <a:t> </a:t>
            </a:r>
            <a:r>
              <a:rPr lang="zh-CN" altLang="en-US" sz="2800" b="1" dirty="0">
                <a:latin typeface="宋体" pitchFamily="2" charset="-122"/>
              </a:rPr>
              <a:t>三民主义         </a:t>
            </a:r>
          </a:p>
        </p:txBody>
      </p:sp>
      <p:sp>
        <p:nvSpPr>
          <p:cNvPr id="285710" name="Text Box 14"/>
          <p:cNvSpPr txBox="1">
            <a:spLocks noChangeArrowheads="1"/>
          </p:cNvSpPr>
          <p:nvPr/>
        </p:nvSpPr>
        <p:spPr bwMode="auto">
          <a:xfrm>
            <a:off x="6446838" y="3678238"/>
            <a:ext cx="2085602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</a:rPr>
              <a:t>毛泽东思想</a:t>
            </a:r>
          </a:p>
        </p:txBody>
      </p:sp>
      <p:sp>
        <p:nvSpPr>
          <p:cNvPr id="285711" name="Text Box 15"/>
          <p:cNvSpPr txBox="1">
            <a:spLocks noChangeArrowheads="1"/>
          </p:cNvSpPr>
          <p:nvPr/>
        </p:nvSpPr>
        <p:spPr bwMode="auto">
          <a:xfrm>
            <a:off x="6444208" y="5157192"/>
            <a:ext cx="2232793" cy="52322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/>
              <a:t>邓小平理论</a:t>
            </a:r>
          </a:p>
        </p:txBody>
      </p:sp>
      <p:sp>
        <p:nvSpPr>
          <p:cNvPr id="285712" name="Text Box 16"/>
          <p:cNvSpPr txBox="1">
            <a:spLocks noChangeArrowheads="1"/>
          </p:cNvSpPr>
          <p:nvPr/>
        </p:nvSpPr>
        <p:spPr bwMode="auto">
          <a:xfrm>
            <a:off x="6012160" y="1124744"/>
            <a:ext cx="259238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FFFF00"/>
                </a:solidFill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latin typeface="黑体" pitchFamily="49" charset="-122"/>
                <a:ea typeface="黑体" pitchFamily="49" charset="-122"/>
              </a:rPr>
              <a:t>三个理论成果</a:t>
            </a:r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 flipV="1">
            <a:off x="3203575" y="544512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>
            <a:off x="3203575" y="393382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2843213" y="2492375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5292725" y="249237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>
            <a:off x="5364163" y="3933825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>
            <a:off x="5364163" y="5373688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1124744"/>
            <a:ext cx="8893175" cy="3311525"/>
          </a:xfrm>
          <a:prstGeom prst="rect">
            <a:avLst/>
          </a:prstGeom>
          <a:solidFill>
            <a:srgbClr val="FFFFFF"/>
          </a:solidFill>
          <a:ln w="152400" cmpd="tri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1" name="WordArt 9" descr="绿色大理石"/>
          <p:cNvSpPr>
            <a:spLocks noChangeArrowheads="1" noChangeShapeType="1" noTextEdit="1"/>
          </p:cNvSpPr>
          <p:nvPr/>
        </p:nvSpPr>
        <p:spPr bwMode="auto">
          <a:xfrm>
            <a:off x="755650" y="1916113"/>
            <a:ext cx="7777163" cy="2449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/>
              </a:rPr>
              <a:t>三民主</a:t>
            </a:r>
            <a:r>
              <a:rPr lang="zh-CN" altLang="en-US" sz="3600" kern="10" dirty="0" smtClean="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/>
              </a:rPr>
              <a:t>义</a:t>
            </a:r>
            <a:endParaRPr lang="zh-CN" altLang="en-US" sz="3600" kern="10" dirty="0">
              <a:ln w="9525">
                <a:noFill/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隶书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0" y="981075"/>
            <a:ext cx="9144000" cy="440120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    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一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个人物   </a:t>
            </a:r>
          </a:p>
          <a:p>
            <a:pPr algn="l">
              <a:spcBef>
                <a:spcPct val="50000"/>
              </a:spcBef>
            </a:pPr>
            <a:endParaRPr lang="en-US" altLang="zh-CN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两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大理论</a:t>
            </a:r>
          </a:p>
          <a:p>
            <a:pPr algn="l">
              <a:spcBef>
                <a:spcPct val="50000"/>
              </a:spcBef>
            </a:pPr>
            <a:endParaRPr lang="en-US" altLang="zh-CN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两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个转变</a:t>
            </a:r>
          </a:p>
        </p:txBody>
      </p:sp>
      <p:sp>
        <p:nvSpPr>
          <p:cNvPr id="203799" name="Rectangle 23"/>
          <p:cNvSpPr>
            <a:spLocks noChangeArrowheads="1"/>
          </p:cNvSpPr>
          <p:nvPr/>
        </p:nvSpPr>
        <p:spPr bwMode="auto">
          <a:xfrm>
            <a:off x="3059113" y="2133600"/>
            <a:ext cx="6983412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三民主义：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背景  内容 </a:t>
            </a:r>
            <a:r>
              <a:rPr lang="zh-CN" altLang="en-US" sz="3600" dirty="0"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评价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</a:t>
            </a:r>
          </a:p>
        </p:txBody>
      </p:sp>
      <p:sp>
        <p:nvSpPr>
          <p:cNvPr id="203800" name="Text Box 24"/>
          <p:cNvSpPr txBox="1">
            <a:spLocks noChangeArrowheads="1"/>
          </p:cNvSpPr>
          <p:nvPr/>
        </p:nvSpPr>
        <p:spPr bwMode="auto">
          <a:xfrm>
            <a:off x="2484438" y="5949950"/>
            <a:ext cx="6121400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3801" name="Rectangle 25"/>
          <p:cNvSpPr>
            <a:spLocks noChangeArrowheads="1"/>
          </p:cNvSpPr>
          <p:nvPr/>
        </p:nvSpPr>
        <p:spPr bwMode="auto">
          <a:xfrm>
            <a:off x="3059113" y="3500438"/>
            <a:ext cx="633730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新三民主义：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背景 内容 评价  </a:t>
            </a:r>
          </a:p>
        </p:txBody>
      </p:sp>
      <p:sp>
        <p:nvSpPr>
          <p:cNvPr id="203803" name="AutoShape 27"/>
          <p:cNvSpPr>
            <a:spLocks/>
          </p:cNvSpPr>
          <p:nvPr/>
        </p:nvSpPr>
        <p:spPr bwMode="auto">
          <a:xfrm>
            <a:off x="2339975" y="2349500"/>
            <a:ext cx="647700" cy="1511300"/>
          </a:xfrm>
          <a:prstGeom prst="leftBrace">
            <a:avLst>
              <a:gd name="adj1" fmla="val 19444"/>
              <a:gd name="adj2" fmla="val 50000"/>
            </a:avLst>
          </a:prstGeom>
          <a:noFill/>
          <a:ln w="889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2916238" y="4221163"/>
            <a:ext cx="1439862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改良</a:t>
            </a: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3779838" y="4941888"/>
            <a:ext cx="1368425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3811" name="AutoShape 35"/>
          <p:cNvSpPr>
            <a:spLocks noChangeArrowheads="1"/>
          </p:cNvSpPr>
          <p:nvPr/>
        </p:nvSpPr>
        <p:spPr bwMode="auto">
          <a:xfrm>
            <a:off x="4211638" y="43656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812" name="Text Box 36"/>
          <p:cNvSpPr txBox="1">
            <a:spLocks noChangeArrowheads="1"/>
          </p:cNvSpPr>
          <p:nvPr/>
        </p:nvSpPr>
        <p:spPr bwMode="auto">
          <a:xfrm>
            <a:off x="4859338" y="4797425"/>
            <a:ext cx="2449512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3813" name="Text Box 37"/>
          <p:cNvSpPr txBox="1">
            <a:spLocks noChangeArrowheads="1"/>
          </p:cNvSpPr>
          <p:nvPr/>
        </p:nvSpPr>
        <p:spPr bwMode="auto">
          <a:xfrm>
            <a:off x="5148263" y="4292600"/>
            <a:ext cx="1439862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ea typeface="黑体" pitchFamily="2" charset="-122"/>
              </a:rPr>
              <a:t>革命</a:t>
            </a:r>
          </a:p>
        </p:txBody>
      </p:sp>
      <p:sp>
        <p:nvSpPr>
          <p:cNvPr id="203814" name="AutoShape 38"/>
          <p:cNvSpPr>
            <a:spLocks/>
          </p:cNvSpPr>
          <p:nvPr/>
        </p:nvSpPr>
        <p:spPr bwMode="auto">
          <a:xfrm>
            <a:off x="2195513" y="4292600"/>
            <a:ext cx="647700" cy="1511300"/>
          </a:xfrm>
          <a:prstGeom prst="leftBrace">
            <a:avLst>
              <a:gd name="adj1" fmla="val 19444"/>
              <a:gd name="adj2" fmla="val 50000"/>
            </a:avLst>
          </a:prstGeom>
          <a:noFill/>
          <a:ln w="889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816" name="Text Box 40"/>
          <p:cNvSpPr txBox="1">
            <a:spLocks noChangeArrowheads="1"/>
          </p:cNvSpPr>
          <p:nvPr/>
        </p:nvSpPr>
        <p:spPr bwMode="auto">
          <a:xfrm>
            <a:off x="2771775" y="5589588"/>
            <a:ext cx="1728788" cy="5191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3817" name="Text Box 41"/>
          <p:cNvSpPr txBox="1">
            <a:spLocks noChangeArrowheads="1"/>
          </p:cNvSpPr>
          <p:nvPr/>
        </p:nvSpPr>
        <p:spPr bwMode="auto">
          <a:xfrm>
            <a:off x="2843213" y="5516563"/>
            <a:ext cx="27368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ea typeface="黑体" pitchFamily="2" charset="-122"/>
              </a:rPr>
              <a:t>旧三民主义</a:t>
            </a:r>
          </a:p>
        </p:txBody>
      </p: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5435600" y="558958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254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3821" name="Text Box 45"/>
          <p:cNvSpPr txBox="1">
            <a:spLocks noChangeArrowheads="1"/>
          </p:cNvSpPr>
          <p:nvPr/>
        </p:nvSpPr>
        <p:spPr bwMode="auto">
          <a:xfrm>
            <a:off x="5724525" y="5661025"/>
            <a:ext cx="2160588" cy="5191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03822" name="Text Box 46"/>
          <p:cNvSpPr txBox="1">
            <a:spLocks noChangeArrowheads="1"/>
          </p:cNvSpPr>
          <p:nvPr/>
        </p:nvSpPr>
        <p:spPr bwMode="auto">
          <a:xfrm>
            <a:off x="6623050" y="5445125"/>
            <a:ext cx="25209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ea typeface="黑体" pitchFamily="2" charset="-122"/>
              </a:rPr>
              <a:t>新三民主义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99" grpId="0"/>
      <p:bldP spid="203801" grpId="0"/>
      <p:bldP spid="203809" grpId="0"/>
      <p:bldP spid="203811" grpId="0" animBg="1"/>
      <p:bldP spid="203813" grpId="0"/>
      <p:bldP spid="203817" grpId="0"/>
      <p:bldP spid="203819" grpId="0" animBg="1"/>
      <p:bldP spid="203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2016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年江苏高考考试说明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三民主义和新三民主义的基本内容及其历史作用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-107950" y="188913"/>
            <a:ext cx="3527425" cy="6911975"/>
          </a:xfrm>
          <a:prstGeom prst="rect">
            <a:avLst/>
          </a:prstGeom>
          <a:noFill/>
          <a:ln w="101600" cmpd="thickThin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b="0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0" y="1052513"/>
            <a:ext cx="2195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dirty="0" smtClean="0">
                <a:solidFill>
                  <a:srgbClr val="000000"/>
                </a:solidFill>
              </a:rPr>
              <a:t>1</a:t>
            </a:r>
            <a:r>
              <a:rPr lang="zh-CN" altLang="en-US" sz="3600" dirty="0" smtClean="0">
                <a:solidFill>
                  <a:srgbClr val="000000"/>
                </a:solidFill>
              </a:rPr>
              <a:t>、</a:t>
            </a:r>
            <a:r>
              <a:rPr lang="zh-CN" altLang="en-US" sz="3600" dirty="0">
                <a:solidFill>
                  <a:srgbClr val="000000"/>
                </a:solidFill>
              </a:rPr>
              <a:t>内容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635375" y="1830388"/>
            <a:ext cx="1819275" cy="5889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民族主义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687763" y="3630613"/>
            <a:ext cx="1819275" cy="5889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民权主义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635375" y="5430838"/>
            <a:ext cx="1819275" cy="5889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民生主义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227763" y="5141913"/>
            <a:ext cx="2016125" cy="13112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驱除鞑虏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恢复中华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299200" y="3702050"/>
            <a:ext cx="1809750" cy="5794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平均地权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299200" y="1830388"/>
            <a:ext cx="1809750" cy="5794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创立民国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507038" y="2117725"/>
            <a:ext cx="720725" cy="3744913"/>
            <a:chOff x="3469" y="1334"/>
            <a:chExt cx="454" cy="2359"/>
          </a:xfrm>
        </p:grpSpPr>
        <p:sp>
          <p:nvSpPr>
            <p:cNvPr id="36888" name="Line 24"/>
            <p:cNvSpPr>
              <a:spLocks noChangeShapeType="1"/>
            </p:cNvSpPr>
            <p:nvPr/>
          </p:nvSpPr>
          <p:spPr bwMode="auto">
            <a:xfrm>
              <a:off x="3469" y="1334"/>
              <a:ext cx="408" cy="2359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9" name="Line 25"/>
            <p:cNvSpPr>
              <a:spLocks noChangeShapeType="1"/>
            </p:cNvSpPr>
            <p:nvPr/>
          </p:nvSpPr>
          <p:spPr bwMode="auto">
            <a:xfrm flipV="1">
              <a:off x="3514" y="1380"/>
              <a:ext cx="409" cy="108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 flipV="1">
              <a:off x="3469" y="2514"/>
              <a:ext cx="454" cy="1134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892" name="WordArt 28"/>
          <p:cNvSpPr>
            <a:spLocks noChangeArrowheads="1" noChangeShapeType="1" noTextEdit="1"/>
          </p:cNvSpPr>
          <p:nvPr/>
        </p:nvSpPr>
        <p:spPr bwMode="auto">
          <a:xfrm>
            <a:off x="395288" y="2781300"/>
            <a:ext cx="223202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是什么？</a:t>
            </a:r>
          </a:p>
        </p:txBody>
      </p:sp>
      <p:sp>
        <p:nvSpPr>
          <p:cNvPr id="36893" name="WordArt 29"/>
          <p:cNvSpPr>
            <a:spLocks noChangeArrowheads="1" noChangeShapeType="1" noTextEdit="1"/>
          </p:cNvSpPr>
          <p:nvPr/>
        </p:nvSpPr>
        <p:spPr bwMode="auto">
          <a:xfrm rot="2367501">
            <a:off x="6659563" y="333375"/>
            <a:ext cx="2087562" cy="11509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3032499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/>
                <a:ea typeface="宋体"/>
              </a:rPr>
              <a:t>连一连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 animBg="1"/>
      <p:bldP spid="36878" grpId="0" animBg="1"/>
      <p:bldP spid="36879" grpId="0" animBg="1"/>
      <p:bldP spid="36880" grpId="0" animBg="1"/>
      <p:bldP spid="36881" grpId="0" animBg="1"/>
      <p:bldP spid="36882" grpId="0" animBg="1"/>
      <p:bldP spid="368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79388" y="4797425"/>
            <a:ext cx="3528516" cy="206210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材料三  满洲政府穷凶极恶</a:t>
            </a:r>
            <a:r>
              <a:rPr lang="en-US" altLang="zh-CN" sz="3200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今已贯盈。</a:t>
            </a:r>
            <a:r>
              <a:rPr lang="zh-CN" altLang="en-US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义师所指</a:t>
            </a:r>
            <a:r>
              <a:rPr lang="en-US" altLang="zh-CN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覆彼政府</a:t>
            </a:r>
            <a:r>
              <a:rPr lang="en-US" altLang="zh-CN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还我主权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。 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44462" y="0"/>
            <a:ext cx="3491433" cy="206210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材料一　今者由平民革命，以</a:t>
            </a:r>
            <a:r>
              <a:rPr lang="zh-CN" altLang="en-US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建国民政府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，凡为国民皆平等以有参政权。 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80975" y="2349500"/>
            <a:ext cx="3526929" cy="255454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材料二　文明之福祉，国民平等以享之。当改良社会经济组织，</a:t>
            </a:r>
            <a:r>
              <a:rPr lang="zh-CN" altLang="en-US" sz="3200" dirty="0">
                <a:solidFill>
                  <a:srgbClr val="0000CC"/>
                </a:solidFill>
                <a:latin typeface="黑体" pitchFamily="49" charset="-122"/>
                <a:ea typeface="黑体" pitchFamily="49" charset="-122"/>
              </a:rPr>
              <a:t>核定天下地价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。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156325" y="4724400"/>
            <a:ext cx="2662238" cy="1569660"/>
          </a:xfrm>
          <a:prstGeom prst="rect">
            <a:avLst/>
          </a:prstGeom>
          <a:noFill/>
          <a:ln w="101600" cmpd="tri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用革命手段推翻清朝封建统治　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228184" y="0"/>
            <a:ext cx="2571750" cy="2062103"/>
          </a:xfrm>
          <a:prstGeom prst="rect">
            <a:avLst/>
          </a:prstGeom>
          <a:noFill/>
          <a:ln w="101600" cmpd="tri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　</a:t>
            </a:r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推翻封建帝制，建立资产阶级共和国　</a:t>
            </a:r>
            <a:r>
              <a:rPr lang="zh-CN" altLang="en-US" sz="2800" dirty="0">
                <a:latin typeface="华文中宋" pitchFamily="2" charset="-122"/>
                <a:ea typeface="华文中宋" pitchFamily="2" charset="-122"/>
              </a:rPr>
              <a:t>　　　　　　　　　　　　　　　　　　　　　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6227763" y="2349500"/>
            <a:ext cx="2625725" cy="2062103"/>
          </a:xfrm>
          <a:prstGeom prst="rect">
            <a:avLst/>
          </a:prstGeom>
          <a:noFill/>
          <a:ln w="101600" cmpd="tri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解决以土地为中心的财富重新分配问题，平均地权。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211638" y="333375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民族</a:t>
            </a:r>
          </a:p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主义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4211638" y="2708275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民权</a:t>
            </a:r>
          </a:p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主义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4211638" y="5084763"/>
            <a:ext cx="1006475" cy="10763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民生</a:t>
            </a:r>
          </a:p>
          <a:p>
            <a:r>
              <a:rPr lang="zh-CN" altLang="en-US" sz="3200" dirty="0">
                <a:latin typeface="黑体" pitchFamily="49" charset="-122"/>
                <a:ea typeface="黑体" pitchFamily="49" charset="-122"/>
              </a:rPr>
              <a:t>主义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348038" y="1052513"/>
            <a:ext cx="936625" cy="4537075"/>
            <a:chOff x="3515" y="391"/>
            <a:chExt cx="771" cy="3039"/>
          </a:xfrm>
        </p:grpSpPr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 flipV="1">
              <a:off x="3606" y="482"/>
              <a:ext cx="680" cy="267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auto">
            <a:xfrm>
              <a:off x="3515" y="391"/>
              <a:ext cx="661" cy="1451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>
              <a:off x="3606" y="2069"/>
              <a:ext cx="680" cy="1361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220072" y="908720"/>
            <a:ext cx="1008063" cy="4679950"/>
            <a:chOff x="3288" y="618"/>
            <a:chExt cx="635" cy="2948"/>
          </a:xfrm>
        </p:grpSpPr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3288" y="618"/>
              <a:ext cx="545" cy="2857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 flipV="1">
              <a:off x="3288" y="935"/>
              <a:ext cx="635" cy="1134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 flipV="1">
              <a:off x="3288" y="2296"/>
              <a:ext cx="590" cy="127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8488363" y="1341438"/>
            <a:ext cx="404812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A</a:t>
            </a:r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8388350" y="5805488"/>
            <a:ext cx="404813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C</a:t>
            </a:r>
          </a:p>
        </p:txBody>
      </p:sp>
      <p:sp>
        <p:nvSpPr>
          <p:cNvPr id="68652" name="Text Box 44"/>
          <p:cNvSpPr txBox="1">
            <a:spLocks noChangeArrowheads="1"/>
          </p:cNvSpPr>
          <p:nvPr/>
        </p:nvSpPr>
        <p:spPr bwMode="auto">
          <a:xfrm>
            <a:off x="8388350" y="3789363"/>
            <a:ext cx="404813" cy="4572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/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9" grpId="0" animBg="1"/>
      <p:bldP spid="68620" grpId="0" animBg="1"/>
      <p:bldP spid="68621" grpId="0" animBg="1"/>
      <p:bldP spid="68622" grpId="0" animBg="1"/>
      <p:bldP spid="68623" grpId="0" animBg="1"/>
      <p:bldP spid="68624" grpId="0" animBg="1"/>
      <p:bldP spid="68650" grpId="0" animBg="1"/>
      <p:bldP spid="68651" grpId="0" animBg="1"/>
      <p:bldP spid="6865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1878</Words>
  <Application>Microsoft Office PowerPoint</Application>
  <PresentationFormat>全屏显示(4:3)</PresentationFormat>
  <Paragraphs>203</Paragraphs>
  <Slides>20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BMP 图象</vt:lpstr>
      <vt:lpstr>背诵要点</vt:lpstr>
      <vt:lpstr>思考</vt:lpstr>
      <vt:lpstr>幻灯片 3</vt:lpstr>
      <vt:lpstr>幻灯片 4</vt:lpstr>
      <vt:lpstr>幻灯片 5</vt:lpstr>
      <vt:lpstr>幻灯片 6</vt:lpstr>
      <vt:lpstr>2016年江苏高考考试说明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背诵要点</dc:title>
  <dc:creator>Administrator</dc:creator>
  <cp:lastModifiedBy>Administrator</cp:lastModifiedBy>
  <cp:revision>27</cp:revision>
  <dcterms:created xsi:type="dcterms:W3CDTF">2015-12-30T01:09:59Z</dcterms:created>
  <dcterms:modified xsi:type="dcterms:W3CDTF">2016-10-18T06:45:11Z</dcterms:modified>
</cp:coreProperties>
</file>