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1"/>
  </p:notesMasterIdLst>
  <p:sldIdLst>
    <p:sldId id="257" r:id="rId3"/>
    <p:sldId id="260" r:id="rId4"/>
    <p:sldId id="264" r:id="rId5"/>
    <p:sldId id="259" r:id="rId6"/>
    <p:sldId id="265" r:id="rId7"/>
    <p:sldId id="267" r:id="rId8"/>
    <p:sldId id="289" r:id="rId9"/>
    <p:sldId id="270" r:id="rId10"/>
    <p:sldId id="272" r:id="rId11"/>
    <p:sldId id="269" r:id="rId12"/>
    <p:sldId id="276" r:id="rId13"/>
    <p:sldId id="284" r:id="rId14"/>
    <p:sldId id="288" r:id="rId15"/>
    <p:sldId id="275" r:id="rId16"/>
    <p:sldId id="279" r:id="rId17"/>
    <p:sldId id="290" r:id="rId18"/>
    <p:sldId id="292" r:id="rId19"/>
    <p:sldId id="277" r:id="rId20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宋体" charset="-122"/>
        <a:cs typeface="华文中宋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宋体" charset="-122"/>
        <a:cs typeface="华文中宋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宋体" charset="-122"/>
        <a:cs typeface="华文中宋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宋体" charset="-122"/>
        <a:cs typeface="华文中宋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宋体" charset="-122"/>
        <a:cs typeface="华文中宋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宋体" charset="-122"/>
        <a:cs typeface="华文中宋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宋体" charset="-122"/>
        <a:cs typeface="华文中宋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宋体" charset="-122"/>
        <a:cs typeface="华文中宋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宋体" charset="-122"/>
        <a:cs typeface="华文中宋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FF0000"/>
    <a:srgbClr val="99B5D7"/>
    <a:srgbClr val="CCBCA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888" autoAdjust="0"/>
    <p:restoredTop sz="94660"/>
  </p:normalViewPr>
  <p:slideViewPr>
    <p:cSldViewPr>
      <p:cViewPr varScale="1">
        <p:scale>
          <a:sx n="65" d="100"/>
          <a:sy n="65" d="100"/>
        </p:scale>
        <p:origin x="-148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effectLst/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effectLst/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DF01639-9CED-4C63-8916-FF92845EC281}" type="datetimeFigureOut">
              <a:rPr lang="zh-CN" altLang="en-US"/>
              <a:pPr>
                <a:defRPr/>
              </a:pPr>
              <a:t>2016/10/5 Wednesday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effectLst/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effectLst/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E03DE46-DE49-4F5A-BBD5-9AB5B3690D3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1139083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5" name="椭圆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4" name="标题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22" name="副标题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6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A4FAB6C-324D-4652-984D-96B33BCE30A1}" type="datetimeFigureOut">
              <a:rPr lang="zh-CN" altLang="en-US"/>
              <a:pPr>
                <a:defRPr/>
              </a:pPr>
              <a:t>2016/10/5 Wednesday</a:t>
            </a:fld>
            <a:endParaRPr lang="zh-CN" altLang="en-US"/>
          </a:p>
        </p:txBody>
      </p:sp>
      <p:sp>
        <p:nvSpPr>
          <p:cNvPr id="7" name="页脚占位符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D1575A5-CB1D-4C1C-8976-E9953A057CF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79626-4AB1-43B3-93F5-8DDA1B2CBE1F}" type="datetimeFigureOut">
              <a:rPr lang="zh-CN" altLang="en-US"/>
              <a:pPr>
                <a:defRPr/>
              </a:pPr>
              <a:t>2016/10/5 Wednesday</a:t>
            </a:fld>
            <a:endParaRPr lang="zh-CN" altLang="en-US"/>
          </a:p>
        </p:txBody>
      </p:sp>
      <p:sp>
        <p:nvSpPr>
          <p:cNvPr id="5" name="页脚占位符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6CF6A-56EC-4FE4-8478-926BAF284B9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A8E0F-837F-4146-A15E-95D80D344573}" type="datetimeFigureOut">
              <a:rPr lang="zh-CN" altLang="en-US"/>
              <a:pPr>
                <a:defRPr/>
              </a:pPr>
              <a:t>2016/10/5 Wednesday</a:t>
            </a:fld>
            <a:endParaRPr lang="zh-CN" altLang="en-US"/>
          </a:p>
        </p:txBody>
      </p:sp>
      <p:sp>
        <p:nvSpPr>
          <p:cNvPr id="5" name="页脚占位符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F18DA-0348-4BD7-A241-98387740DFB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5" name="椭圆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4" name="标题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22" name="副标题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6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165963E-CB62-42B2-A90A-1B1D0F4C3B3A}" type="datetimeFigureOut">
              <a:rPr lang="zh-CN" altLang="en-US"/>
              <a:pPr>
                <a:defRPr/>
              </a:pPr>
              <a:t>2016/10/5 Wednesday</a:t>
            </a:fld>
            <a:endParaRPr lang="zh-CN" altLang="en-US"/>
          </a:p>
        </p:txBody>
      </p:sp>
      <p:sp>
        <p:nvSpPr>
          <p:cNvPr id="7" name="页脚占位符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8B4C22E-E93D-4934-887E-B357360D759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wedg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矩形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椭圆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7" name="椭圆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DEF8E16-715C-486B-BDD8-04F620274289}" type="datetimeFigureOut">
              <a:rPr lang="zh-CN" altLang="en-US"/>
              <a:pPr>
                <a:defRPr/>
              </a:pPr>
              <a:t>2016/10/5 Wednesday</a:t>
            </a:fld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6B7A30C-C67C-4DC0-94E3-280E95F158E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wedg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51CDA-55A3-4AD5-B8EF-A34A0FC8CE35}" type="datetimeFigureOut">
              <a:rPr lang="zh-CN" altLang="en-US"/>
              <a:pPr>
                <a:defRPr/>
              </a:pPr>
              <a:t>2016/10/5 Wednesday</a:t>
            </a:fld>
            <a:endParaRPr lang="zh-CN" altLang="en-US"/>
          </a:p>
        </p:txBody>
      </p:sp>
      <p:sp>
        <p:nvSpPr>
          <p:cNvPr id="6" name="页脚占位符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EB36D-EBB5-4342-9AC7-596483366AF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wedg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578D138-3987-450A-A66D-A002C513CCF9}" type="datetimeFigureOut">
              <a:rPr lang="zh-CN" altLang="en-US"/>
              <a:pPr>
                <a:defRPr/>
              </a:pPr>
              <a:t>2016/10/5 Wednesday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88EC76C-279F-4874-A397-6B81B3FDAF1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wedg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E6925-2B7D-4A50-9987-44DD864769BC}" type="datetimeFigureOut">
              <a:rPr lang="zh-CN" altLang="en-US"/>
              <a:pPr>
                <a:defRPr/>
              </a:pPr>
              <a:t>2016/10/5 Wednesday</a:t>
            </a:fld>
            <a:endParaRPr lang="zh-CN" altLang="en-US"/>
          </a:p>
        </p:txBody>
      </p:sp>
      <p:sp>
        <p:nvSpPr>
          <p:cNvPr id="4" name="页脚占位符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CE3DE4-E746-4A1C-9C0F-4F47C36DBE0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wedg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矩形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4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CECC507-DDB3-4B1E-86F1-3364A9DC2706}" type="datetimeFigureOut">
              <a:rPr lang="zh-CN" altLang="en-US"/>
              <a:pPr>
                <a:defRPr/>
              </a:pPr>
              <a:t>2016/10/5 Wednesday</a:t>
            </a:fld>
            <a:endParaRPr lang="zh-CN" altLang="en-US"/>
          </a:p>
        </p:txBody>
      </p:sp>
      <p:sp>
        <p:nvSpPr>
          <p:cNvPr id="5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261737C-8F1D-4FC3-B825-E0A5F64D80F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wedg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8358E16-7E35-4698-8EB2-47024C45ABEC}" type="datetimeFigureOut">
              <a:rPr lang="zh-CN" altLang="en-US"/>
              <a:pPr>
                <a:defRPr/>
              </a:pPr>
              <a:t>2016/10/5 Wednesday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99BDABA-DE22-4FD1-849D-C2F24CA6109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wedg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 typeface="Wingdings 2"/>
              <a:buNone/>
              <a:defRPr/>
            </a:pPr>
            <a:endParaRPr lang="en-US" sz="3200">
              <a:solidFill>
                <a:prstClr val="black"/>
              </a:solidFill>
              <a:latin typeface="+mn-lt"/>
              <a:ea typeface="华文中宋"/>
              <a:cs typeface="+mn-cs"/>
            </a:endParaRPr>
          </a:p>
        </p:txBody>
      </p:sp>
      <p:sp>
        <p:nvSpPr>
          <p:cNvPr id="6" name="流程图: 过程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流程图: 过程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zh-CN" altLang="en-US" noProof="0" smtClean="0"/>
              <a:t>单击图标添加图片</a:t>
            </a:r>
            <a:endParaRPr lang="en-US" noProof="0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8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FF7097C-752D-4F77-8531-A49765795CB0}" type="datetimeFigureOut">
              <a:rPr lang="zh-CN" altLang="en-US"/>
              <a:pPr>
                <a:defRPr/>
              </a:pPr>
              <a:t>2016/10/5 Wednesday</a:t>
            </a:fld>
            <a:endParaRPr lang="zh-CN" altLang="en-US"/>
          </a:p>
        </p:txBody>
      </p:sp>
      <p:sp>
        <p:nvSpPr>
          <p:cNvPr id="9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B671FE8-3F0C-4C42-A449-1FFE4C45330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F85EB-F3D4-4ACB-8BB2-3B5A8BAA4431}" type="datetimeFigureOut">
              <a:rPr lang="zh-CN" altLang="en-US"/>
              <a:pPr>
                <a:defRPr/>
              </a:pPr>
              <a:t>2016/10/5 Wednesday</a:t>
            </a:fld>
            <a:endParaRPr lang="zh-CN" altLang="en-US"/>
          </a:p>
        </p:txBody>
      </p:sp>
      <p:sp>
        <p:nvSpPr>
          <p:cNvPr id="5" name="页脚占位符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F819C-D3CA-4970-B7BF-1F6425C5476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wedg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D4EE6-29E4-4B9E-B5CB-0C248C82583E}" type="datetimeFigureOut">
              <a:rPr lang="zh-CN" altLang="en-US"/>
              <a:pPr>
                <a:defRPr/>
              </a:pPr>
              <a:t>2016/10/5 Wednesday</a:t>
            </a:fld>
            <a:endParaRPr lang="zh-CN" altLang="en-US"/>
          </a:p>
        </p:txBody>
      </p:sp>
      <p:sp>
        <p:nvSpPr>
          <p:cNvPr id="5" name="页脚占位符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D733A7-4304-4A88-89CA-0E38380D9B5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wedg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167188-DBEB-464C-B1E5-139252EE42FD}" type="datetimeFigureOut">
              <a:rPr lang="zh-CN" altLang="en-US"/>
              <a:pPr>
                <a:defRPr/>
              </a:pPr>
              <a:t>2016/10/5 Wednesday</a:t>
            </a:fld>
            <a:endParaRPr lang="zh-CN" altLang="en-US"/>
          </a:p>
        </p:txBody>
      </p:sp>
      <p:sp>
        <p:nvSpPr>
          <p:cNvPr id="5" name="页脚占位符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DBE9C-BBC9-4EED-8391-9E6C563AA62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矩形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椭圆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7" name="椭圆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FEA3EA9-23EE-484B-B318-2C7F9CE742F2}" type="datetimeFigureOut">
              <a:rPr lang="zh-CN" altLang="en-US"/>
              <a:pPr>
                <a:defRPr/>
              </a:pPr>
              <a:t>2016/10/5 Wednesday</a:t>
            </a:fld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0C2E592-90A9-40F3-A29D-DE1BF392F6D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67E2A-DF89-41E4-88A3-A001B4F3CC66}" type="datetimeFigureOut">
              <a:rPr lang="zh-CN" altLang="en-US"/>
              <a:pPr>
                <a:defRPr/>
              </a:pPr>
              <a:t>2016/10/5 Wednesday</a:t>
            </a:fld>
            <a:endParaRPr lang="zh-CN" altLang="en-US"/>
          </a:p>
        </p:txBody>
      </p:sp>
      <p:sp>
        <p:nvSpPr>
          <p:cNvPr id="6" name="页脚占位符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6BAB91-0891-4191-A044-531FAFFB442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83C4521-7F4F-4425-B68E-EE03302A1617}" type="datetimeFigureOut">
              <a:rPr lang="zh-CN" altLang="en-US"/>
              <a:pPr>
                <a:defRPr/>
              </a:pPr>
              <a:t>2016/10/5 Wednesday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520E218-1E9A-4C0D-B8C2-8097EF630FC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F17D2-387A-4B7E-A466-553DBCEC9257}" type="datetimeFigureOut">
              <a:rPr lang="zh-CN" altLang="en-US"/>
              <a:pPr>
                <a:defRPr/>
              </a:pPr>
              <a:t>2016/10/5 Wednesday</a:t>
            </a:fld>
            <a:endParaRPr lang="zh-CN" altLang="en-US"/>
          </a:p>
        </p:txBody>
      </p:sp>
      <p:sp>
        <p:nvSpPr>
          <p:cNvPr id="4" name="页脚占位符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AC526F-5CDE-4BA9-91CF-7C0A45913F8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矩形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4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E92EBD2-8953-44D3-BA7D-2D9237ABFC26}" type="datetimeFigureOut">
              <a:rPr lang="zh-CN" altLang="en-US"/>
              <a:pPr>
                <a:defRPr/>
              </a:pPr>
              <a:t>2016/10/5 Wednesday</a:t>
            </a:fld>
            <a:endParaRPr lang="zh-CN" altLang="en-US"/>
          </a:p>
        </p:txBody>
      </p:sp>
      <p:sp>
        <p:nvSpPr>
          <p:cNvPr id="5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2686259-1AE3-40DC-81E4-8D1263AB36C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B35F256-89FA-46B3-BD88-9FDDB5225369}" type="datetimeFigureOut">
              <a:rPr lang="zh-CN" altLang="en-US"/>
              <a:pPr>
                <a:defRPr/>
              </a:pPr>
              <a:t>2016/10/5 Wednesday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2CDE5A4-E09B-4416-99E9-C029391AD5B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 typeface="Wingdings 2"/>
              <a:buNone/>
              <a:defRPr/>
            </a:pPr>
            <a:endParaRPr lang="en-US" sz="3200">
              <a:solidFill>
                <a:prstClr val="black"/>
              </a:solidFill>
              <a:latin typeface="+mn-lt"/>
              <a:ea typeface="华文中宋"/>
              <a:cs typeface="+mn-cs"/>
            </a:endParaRPr>
          </a:p>
        </p:txBody>
      </p:sp>
      <p:sp>
        <p:nvSpPr>
          <p:cNvPr id="6" name="流程图: 过程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流程图: 过程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zh-CN" altLang="en-US" noProof="0" smtClean="0"/>
              <a:t>单击图标添加图片</a:t>
            </a:r>
            <a:endParaRPr lang="en-US" noProof="0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8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2BE3C12-C00F-4951-9E85-AD10E3D19A5B}" type="datetimeFigureOut">
              <a:rPr lang="zh-CN" altLang="en-US"/>
              <a:pPr>
                <a:defRPr/>
              </a:pPr>
              <a:t>2016/10/5 Wednesday</a:t>
            </a:fld>
            <a:endParaRPr lang="zh-CN" altLang="en-US"/>
          </a:p>
        </p:txBody>
      </p:sp>
      <p:sp>
        <p:nvSpPr>
          <p:cNvPr id="9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238F028-ABFC-4907-B9ED-09C778F51EA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1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饼形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椭圆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同心圆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1033" name="文本占位符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smtClean="0"/>
          </a:p>
        </p:txBody>
      </p:sp>
      <p:sp>
        <p:nvSpPr>
          <p:cNvPr id="24" name="日期占位符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E7DEC9">
                    <a:shade val="50000"/>
                    <a:satMod val="200000"/>
                  </a:srgbClr>
                </a:solidFill>
                <a:effectLst/>
                <a:latin typeface="+mn-lt"/>
                <a:ea typeface="+mn-ea"/>
                <a:cs typeface="+mn-cs"/>
              </a:defRPr>
            </a:lvl1pPr>
            <a:extLst/>
          </a:lstStyle>
          <a:p>
            <a:pPr>
              <a:defRPr/>
            </a:pPr>
            <a:fld id="{FB0B55FA-8A31-4DBE-90E7-047078EC9A27}" type="datetimeFigureOut">
              <a:rPr lang="zh-CN" altLang="en-US"/>
              <a:pPr>
                <a:defRPr/>
              </a:pPr>
              <a:t>2016/10/5 Wednesday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E7DEC9">
                    <a:shade val="50000"/>
                    <a:satMod val="200000"/>
                  </a:srgbClr>
                </a:solidFill>
                <a:effectLst/>
                <a:latin typeface="+mn-lt"/>
                <a:ea typeface="+mn-ea"/>
                <a:cs typeface="+mn-cs"/>
              </a:defRPr>
            </a:lvl1pPr>
            <a:extLst/>
          </a:lstStyle>
          <a:p>
            <a:pPr>
              <a:defRPr/>
            </a:pPr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E7DEC9">
                    <a:shade val="50000"/>
                    <a:satMod val="200000"/>
                  </a:srgbClr>
                </a:solidFill>
                <a:effectLst/>
                <a:latin typeface="+mn-lt"/>
                <a:ea typeface="+mn-ea"/>
                <a:cs typeface="+mn-cs"/>
              </a:defRPr>
            </a:lvl1pPr>
            <a:extLst/>
          </a:lstStyle>
          <a:p>
            <a:pPr>
              <a:defRPr/>
            </a:pPr>
            <a:fld id="{B21D56FF-32D5-486E-93C9-FB17DFF5B68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华文中宋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  <a:ea typeface="华文中宋"/>
          <a:cs typeface="华文中宋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  <a:ea typeface="华文中宋"/>
          <a:cs typeface="华文中宋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  <a:ea typeface="华文中宋"/>
          <a:cs typeface="华文中宋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  <a:ea typeface="华文中宋"/>
          <a:cs typeface="华文中宋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  <a:ea typeface="华文中宋"/>
          <a:cs typeface="华文中宋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  <a:ea typeface="华文中宋"/>
          <a:cs typeface="华文中宋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  <a:ea typeface="华文中宋"/>
          <a:cs typeface="华文中宋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  <a:ea typeface="华文中宋"/>
          <a:cs typeface="华文中宋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华文中宋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华文中宋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华文中宋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华文中宋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华文中宋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1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饼形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椭圆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同心圆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13321" name="文本占位符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smtClean="0"/>
          </a:p>
        </p:txBody>
      </p:sp>
      <p:sp>
        <p:nvSpPr>
          <p:cNvPr id="24" name="日期占位符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E7DEC9">
                    <a:shade val="50000"/>
                    <a:satMod val="200000"/>
                  </a:srgbClr>
                </a:solidFill>
                <a:effectLst/>
                <a:latin typeface="+mn-lt"/>
                <a:ea typeface="+mn-ea"/>
                <a:cs typeface="+mn-cs"/>
              </a:defRPr>
            </a:lvl1pPr>
            <a:extLst/>
          </a:lstStyle>
          <a:p>
            <a:pPr>
              <a:defRPr/>
            </a:pPr>
            <a:fld id="{0CE6F4DC-C530-4AEC-B054-14CF32F00B11}" type="datetimeFigureOut">
              <a:rPr lang="zh-CN" altLang="en-US"/>
              <a:pPr>
                <a:defRPr/>
              </a:pPr>
              <a:t>2016/10/5 Wednesday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E7DEC9">
                    <a:shade val="50000"/>
                    <a:satMod val="200000"/>
                  </a:srgbClr>
                </a:solidFill>
                <a:effectLst/>
                <a:latin typeface="+mn-lt"/>
                <a:ea typeface="+mn-ea"/>
                <a:cs typeface="+mn-cs"/>
              </a:defRPr>
            </a:lvl1pPr>
            <a:extLst/>
          </a:lstStyle>
          <a:p>
            <a:pPr>
              <a:defRPr/>
            </a:pPr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E7DEC9">
                    <a:shade val="50000"/>
                    <a:satMod val="200000"/>
                  </a:srgbClr>
                </a:solidFill>
                <a:effectLst/>
                <a:latin typeface="+mn-lt"/>
                <a:ea typeface="+mn-ea"/>
                <a:cs typeface="+mn-cs"/>
              </a:defRPr>
            </a:lvl1pPr>
            <a:extLst/>
          </a:lstStyle>
          <a:p>
            <a:pPr>
              <a:defRPr/>
            </a:pPr>
            <a:fld id="{55F2D48F-92BE-4ECA-8CB6-1C783A6C110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华文中宋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  <a:ea typeface="华文中宋"/>
          <a:cs typeface="华文中宋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  <a:ea typeface="华文中宋"/>
          <a:cs typeface="华文中宋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  <a:ea typeface="华文中宋"/>
          <a:cs typeface="华文中宋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  <a:ea typeface="华文中宋"/>
          <a:cs typeface="华文中宋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  <a:ea typeface="华文中宋"/>
          <a:cs typeface="华文中宋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  <a:ea typeface="华文中宋"/>
          <a:cs typeface="华文中宋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  <a:ea typeface="华文中宋"/>
          <a:cs typeface="华文中宋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  <a:ea typeface="华文中宋"/>
          <a:cs typeface="华文中宋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华文中宋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华文中宋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华文中宋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华文中宋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华文中宋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4716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b="1" dirty="0" smtClean="0">
                <a:solidFill>
                  <a:schemeClr val="bg2">
                    <a:lumMod val="25000"/>
                  </a:schemeClr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专制</a:t>
            </a:r>
            <a:r>
              <a:rPr lang="zh-CN" altLang="en-US" b="1" dirty="0" smtClean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时代晚期的政治形态</a:t>
            </a:r>
            <a:endParaRPr lang="zh-CN" altLang="en-US" b="1" dirty="0">
              <a:solidFill>
                <a:schemeClr val="bg2">
                  <a:lumMod val="2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57313" y="3429000"/>
            <a:ext cx="7407275" cy="2252663"/>
          </a:xfrm>
        </p:spPr>
        <p:txBody>
          <a:bodyPr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altLang="zh-CN" b="1" dirty="0" smtClean="0">
              <a:solidFill>
                <a:schemeClr val="bg2">
                  <a:lumMod val="2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altLang="zh-CN" b="1" dirty="0" smtClean="0">
              <a:solidFill>
                <a:schemeClr val="bg2">
                  <a:lumMod val="2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altLang="zh-CN" b="1" dirty="0" smtClean="0">
              <a:solidFill>
                <a:schemeClr val="bg2">
                  <a:lumMod val="2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zh-CN" altLang="en-US" b="1" dirty="0" smtClean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                                人民版专题一第四课</a:t>
            </a:r>
            <a:endParaRPr lang="en-US" altLang="zh-CN" b="1" dirty="0" smtClean="0">
              <a:solidFill>
                <a:schemeClr val="bg2">
                  <a:lumMod val="2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altLang="zh-CN" b="1" smtClean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                                            </a:t>
            </a:r>
            <a:r>
              <a:rPr lang="en-US" altLang="zh-CN" b="1" smtClean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  </a:t>
            </a:r>
            <a:r>
              <a:rPr lang="zh-CN" altLang="en-US" b="1" smtClean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麦田</a:t>
            </a:r>
            <a:endParaRPr lang="en-US" altLang="zh-CN" b="1" dirty="0" smtClean="0">
              <a:solidFill>
                <a:schemeClr val="bg2">
                  <a:lumMod val="2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altLang="zh-CN" b="1" dirty="0" smtClean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                             </a:t>
            </a:r>
            <a:endParaRPr lang="zh-CN" altLang="en-US" b="1" dirty="0">
              <a:solidFill>
                <a:schemeClr val="bg2">
                  <a:lumMod val="2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36613"/>
            <a:ext cx="9144000" cy="2720975"/>
          </a:xfrm>
          <a:prstGeom prst="rect">
            <a:avLst/>
          </a:prstGeom>
          <a:solidFill>
            <a:schemeClr val="accent6">
              <a:lumMod val="20000"/>
              <a:lumOff val="80000"/>
              <a:alpha val="65000"/>
            </a:schemeClr>
          </a:solidFill>
        </p:spPr>
      </p:pic>
      <p:sp>
        <p:nvSpPr>
          <p:cNvPr id="3" name="TextBox 2"/>
          <p:cNvSpPr txBox="1"/>
          <p:nvPr/>
        </p:nvSpPr>
        <p:spPr>
          <a:xfrm>
            <a:off x="2195513" y="4740275"/>
            <a:ext cx="5113337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itchFamily="49" charset="-122"/>
                <a:cs typeface="+mn-cs"/>
              </a:rPr>
              <a:t>从这三幅漫画中，你发现了什么？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标题 1"/>
          <p:cNvSpPr>
            <a:spLocks noGrp="1"/>
          </p:cNvSpPr>
          <p:nvPr>
            <p:ph type="title"/>
          </p:nvPr>
        </p:nvSpPr>
        <p:spPr bwMode="auto">
          <a:xfrm>
            <a:off x="1435100" y="274638"/>
            <a:ext cx="749935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zh-CN" altLang="en-US" sz="2800" b="1" smtClean="0">
                <a:solidFill>
                  <a:schemeClr val="bg2">
                    <a:lumMod val="25000"/>
                  </a:schemeClr>
                </a:solidFill>
                <a:effectLst/>
                <a:latin typeface="黑体" pitchFamily="49" charset="-122"/>
                <a:ea typeface="黑体" pitchFamily="49" charset="-122"/>
              </a:rPr>
              <a:t>军机处</a:t>
            </a:r>
          </a:p>
        </p:txBody>
      </p:sp>
      <p:sp>
        <p:nvSpPr>
          <p:cNvPr id="36866" name="Rectangle 7"/>
          <p:cNvSpPr>
            <a:spLocks noChangeArrowheads="1"/>
          </p:cNvSpPr>
          <p:nvPr/>
        </p:nvSpPr>
        <p:spPr bwMode="auto">
          <a:xfrm>
            <a:off x="1403350" y="3186113"/>
            <a:ext cx="7273925" cy="371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时间：清雍正年间</a:t>
            </a:r>
          </a:p>
          <a:p>
            <a:pPr>
              <a:defRPr/>
            </a:pP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原因：（直接）适应西北军务的需要</a:t>
            </a:r>
          </a:p>
          <a:p>
            <a:pPr>
              <a:defRPr/>
            </a:pP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      （根本）加强专制统治，巩固清朝政权</a:t>
            </a:r>
          </a:p>
          <a:p>
            <a:pPr>
              <a:defRPr/>
            </a:pP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性质：辅助皇帝处理政务最重要的</a:t>
            </a:r>
            <a:r>
              <a:rPr lang="zh-CN" altLang="en-US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hlinkClick r:id="rId2" action="ppaction://hlinksldjump"/>
              </a:rPr>
              <a:t>中枢机构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，起上传下达的作用</a:t>
            </a:r>
          </a:p>
          <a:p>
            <a:pPr>
              <a:defRPr/>
            </a:pPr>
            <a:endParaRPr lang="zh-CN" altLang="en-US" dirty="0">
              <a:solidFill>
                <a:schemeClr val="bg2">
                  <a:lumMod val="25000"/>
                </a:schemeClr>
              </a:solidFill>
              <a:latin typeface="黑体" pitchFamily="49" charset="-122"/>
              <a:ea typeface="黑体" pitchFamily="49" charset="-122"/>
            </a:endParaRPr>
          </a:p>
          <a:p>
            <a:pPr>
              <a:defRPr/>
            </a:pP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职权：（</a:t>
            </a:r>
            <a:r>
              <a:rPr lang="en-US" altLang="zh-CN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1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）最初协办军务，后扩大到处理其他政务</a:t>
            </a:r>
          </a:p>
          <a:p>
            <a:pPr>
              <a:defRPr/>
            </a:pP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      （</a:t>
            </a:r>
            <a:r>
              <a:rPr lang="en-US" altLang="zh-CN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）秉承皇帝旨意办事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endParaRPr lang="zh-CN" altLang="en-US" sz="3600" b="1" i="1" dirty="0">
              <a:solidFill>
                <a:srgbClr val="660033"/>
              </a:solidFill>
            </a:endParaRPr>
          </a:p>
        </p:txBody>
      </p:sp>
      <p:sp>
        <p:nvSpPr>
          <p:cNvPr id="36867" name="Rectangle 8"/>
          <p:cNvSpPr>
            <a:spLocks noChangeArrowheads="1"/>
          </p:cNvSpPr>
          <p:nvPr/>
        </p:nvSpPr>
        <p:spPr bwMode="auto">
          <a:xfrm>
            <a:off x="1476375" y="1196975"/>
            <a:ext cx="6624638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  <a:defRPr/>
            </a:pPr>
            <a:r>
              <a:rPr kumimoji="1" lang="zh-CN" altLang="en-US" dirty="0">
                <a:solidFill>
                  <a:schemeClr val="bg2">
                    <a:lumMod val="25000"/>
                  </a:schemeClr>
                </a:solidFill>
                <a:ea typeface="黑体" pitchFamily="49" charset="-122"/>
              </a:rPr>
              <a:t>清初，中央政权机构大体采用明朝制度，设内阁置六部，但还保留着由满洲贵族组成的议政王大臣会议，其权力凌驾于内阁、六部之上，皇权受到限制。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6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8" name="Picture 4" descr="军机处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260350"/>
            <a:ext cx="3810000" cy="234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709" name="Picture 5" descr="军机处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8625" y="188913"/>
            <a:ext cx="3352800" cy="284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710" name="Picture 6" descr="皇宫局部图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38800" y="3357563"/>
            <a:ext cx="3505200" cy="269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712" name="AutoShape 8"/>
          <p:cNvSpPr>
            <a:spLocks/>
          </p:cNvSpPr>
          <p:nvPr/>
        </p:nvSpPr>
        <p:spPr bwMode="auto">
          <a:xfrm>
            <a:off x="2339975" y="3716338"/>
            <a:ext cx="203200" cy="2752725"/>
          </a:xfrm>
          <a:prstGeom prst="leftBrace">
            <a:avLst>
              <a:gd name="adj1" fmla="val 11289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 b="1">
              <a:solidFill>
                <a:schemeClr val="bg2">
                  <a:lumMod val="25000"/>
                </a:schemeClr>
              </a:solidFill>
              <a:ea typeface="华文中宋"/>
            </a:endParaRPr>
          </a:p>
        </p:txBody>
      </p:sp>
      <p:sp>
        <p:nvSpPr>
          <p:cNvPr id="72713" name="Text Box 9"/>
          <p:cNvSpPr txBox="1">
            <a:spLocks noChangeArrowheads="1"/>
          </p:cNvSpPr>
          <p:nvPr/>
        </p:nvSpPr>
        <p:spPr bwMode="auto">
          <a:xfrm>
            <a:off x="2700338" y="2708275"/>
            <a:ext cx="784225" cy="156966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b="1" dirty="0">
                <a:solidFill>
                  <a:schemeClr val="bg2">
                    <a:lumMod val="25000"/>
                  </a:schemeClr>
                </a:solidFill>
                <a:ea typeface="黑体" pitchFamily="49" charset="-122"/>
              </a:rPr>
              <a:t>机构简单</a:t>
            </a:r>
          </a:p>
        </p:txBody>
      </p:sp>
      <p:sp>
        <p:nvSpPr>
          <p:cNvPr id="72715" name="Text Box 11"/>
          <p:cNvSpPr txBox="1">
            <a:spLocks noChangeArrowheads="1"/>
          </p:cNvSpPr>
          <p:nvPr/>
        </p:nvSpPr>
        <p:spPr bwMode="auto">
          <a:xfrm>
            <a:off x="2840038" y="4724400"/>
            <a:ext cx="504825" cy="193899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b="1" dirty="0">
                <a:solidFill>
                  <a:schemeClr val="bg2">
                    <a:lumMod val="25000"/>
                  </a:schemeClr>
                </a:solidFill>
                <a:ea typeface="黑体" pitchFamily="49" charset="-122"/>
              </a:rPr>
              <a:t>办事效率高</a:t>
            </a:r>
          </a:p>
        </p:txBody>
      </p:sp>
      <p:sp>
        <p:nvSpPr>
          <p:cNvPr id="72716" name="Text Box 12"/>
          <p:cNvSpPr txBox="1">
            <a:spLocks noChangeArrowheads="1"/>
          </p:cNvSpPr>
          <p:nvPr/>
        </p:nvSpPr>
        <p:spPr bwMode="auto">
          <a:xfrm>
            <a:off x="1116013" y="4406900"/>
            <a:ext cx="1107996" cy="13716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eaVert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a typeface="黑体" pitchFamily="49" charset="-122"/>
              </a:rPr>
              <a:t>精简速密</a:t>
            </a:r>
          </a:p>
          <a:p>
            <a:pPr>
              <a:spcBef>
                <a:spcPct val="50000"/>
              </a:spcBef>
              <a:defRPr/>
            </a:pPr>
            <a:endParaRPr lang="zh-CN" altLang="en-US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bg2">
                  <a:lumMod val="2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ea typeface="黑体" pitchFamily="49" charset="-122"/>
            </a:endParaRPr>
          </a:p>
        </p:txBody>
      </p:sp>
      <p:sp>
        <p:nvSpPr>
          <p:cNvPr id="37897" name="Text Box 13"/>
          <p:cNvSpPr txBox="1">
            <a:spLocks noChangeArrowheads="1"/>
          </p:cNvSpPr>
          <p:nvPr/>
        </p:nvSpPr>
        <p:spPr bwMode="auto">
          <a:xfrm>
            <a:off x="3842345" y="2625725"/>
            <a:ext cx="923330" cy="18002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eaVert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b="1" dirty="0">
                <a:solidFill>
                  <a:schemeClr val="bg2">
                    <a:lumMod val="25000"/>
                  </a:schemeClr>
                </a:solidFill>
              </a:rPr>
              <a:t>人员精干有官无吏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027527" y="4724400"/>
            <a:ext cx="553998" cy="19177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eaVert">
            <a:spAutoFit/>
          </a:bodyPr>
          <a:lstStyle/>
          <a:p>
            <a:pPr>
              <a:defRPr/>
            </a:pPr>
            <a:r>
              <a:rPr lang="zh-CN" altLang="en-US" b="1" dirty="0">
                <a:solidFill>
                  <a:schemeClr val="bg2">
                    <a:lumMod val="25000"/>
                  </a:schemeClr>
                </a:solidFill>
              </a:rPr>
              <a:t>保密性强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2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2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2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2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2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27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72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2" grpId="0" animBg="1"/>
      <p:bldP spid="72713" grpId="0" animBg="1"/>
      <p:bldP spid="72715" grpId="0" animBg="1"/>
      <p:bldP spid="37897" grpId="0" animBg="1"/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4"/>
          <p:cNvSpPr>
            <a:spLocks noChangeArrowheads="1"/>
          </p:cNvSpPr>
          <p:nvPr/>
        </p:nvSpPr>
        <p:spPr bwMode="auto">
          <a:xfrm>
            <a:off x="1547813" y="188913"/>
            <a:ext cx="12618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密折制</a:t>
            </a:r>
          </a:p>
        </p:txBody>
      </p:sp>
      <p:sp>
        <p:nvSpPr>
          <p:cNvPr id="38914" name="Rectangle 5"/>
          <p:cNvSpPr>
            <a:spLocks noChangeArrowheads="1"/>
          </p:cNvSpPr>
          <p:nvPr/>
        </p:nvSpPr>
        <p:spPr bwMode="auto">
          <a:xfrm>
            <a:off x="1403350" y="981075"/>
            <a:ext cx="76097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内容：皇帝在通常奏章之外，还命令地方官员密折奏事</a:t>
            </a:r>
          </a:p>
        </p:txBody>
      </p:sp>
      <p:sp>
        <p:nvSpPr>
          <p:cNvPr id="38915" name="Rectangle 6"/>
          <p:cNvSpPr>
            <a:spLocks noChangeArrowheads="1"/>
          </p:cNvSpPr>
          <p:nvPr/>
        </p:nvSpPr>
        <p:spPr bwMode="auto">
          <a:xfrm>
            <a:off x="1403350" y="1700213"/>
            <a:ext cx="45159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作用：加强了皇帝对地方的控制</a:t>
            </a:r>
          </a:p>
        </p:txBody>
      </p:sp>
      <p:sp>
        <p:nvSpPr>
          <p:cNvPr id="38916" name="Rectangle 7"/>
          <p:cNvSpPr>
            <a:spLocks noChangeArrowheads="1"/>
          </p:cNvSpPr>
          <p:nvPr/>
        </p:nvSpPr>
        <p:spPr bwMode="auto">
          <a:xfrm>
            <a:off x="1692275" y="2781300"/>
            <a:ext cx="6186309" cy="46166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密折出现前地方与中央（皇帝）的沟通方式</a:t>
            </a:r>
            <a:r>
              <a:rPr lang="en-US" altLang="zh-CN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:</a:t>
            </a:r>
            <a:endParaRPr lang="zh-CN" altLang="en-US" dirty="0">
              <a:solidFill>
                <a:schemeClr val="bg2">
                  <a:lumMod val="25000"/>
                </a:schemeClr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38917" name="Rectangle 8"/>
          <p:cNvSpPr>
            <a:spLocks noChangeArrowheads="1"/>
          </p:cNvSpPr>
          <p:nvPr/>
        </p:nvSpPr>
        <p:spPr bwMode="auto">
          <a:xfrm>
            <a:off x="1692275" y="4797425"/>
            <a:ext cx="6186309" cy="46166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密折出现后地方与中央（皇帝）的沟通方式</a:t>
            </a:r>
            <a:r>
              <a:rPr lang="en-US" altLang="zh-CN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:</a:t>
            </a:r>
            <a:endParaRPr lang="zh-CN" altLang="en-US" dirty="0">
              <a:solidFill>
                <a:schemeClr val="bg2">
                  <a:lumMod val="25000"/>
                </a:schemeClr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64521" name="Rectangle 9"/>
          <p:cNvSpPr>
            <a:spLocks noChangeArrowheads="1"/>
          </p:cNvSpPr>
          <p:nvPr/>
        </p:nvSpPr>
        <p:spPr bwMode="auto">
          <a:xfrm>
            <a:off x="1692275" y="5589588"/>
            <a:ext cx="14221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zh-CN" altLang="en-US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地方官员</a:t>
            </a:r>
          </a:p>
        </p:txBody>
      </p:sp>
      <p:sp>
        <p:nvSpPr>
          <p:cNvPr id="38919" name="Rectangle 10"/>
          <p:cNvSpPr>
            <a:spLocks noChangeArrowheads="1"/>
          </p:cNvSpPr>
          <p:nvPr/>
        </p:nvSpPr>
        <p:spPr bwMode="auto">
          <a:xfrm>
            <a:off x="1692275" y="3573463"/>
            <a:ext cx="14221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zh-CN" altLang="en-US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地方官员</a:t>
            </a:r>
          </a:p>
        </p:txBody>
      </p:sp>
      <p:sp>
        <p:nvSpPr>
          <p:cNvPr id="64523" name="Rectangle 11"/>
          <p:cNvSpPr>
            <a:spLocks noChangeArrowheads="1"/>
          </p:cNvSpPr>
          <p:nvPr/>
        </p:nvSpPr>
        <p:spPr bwMode="auto">
          <a:xfrm>
            <a:off x="3708400" y="3357563"/>
            <a:ext cx="173156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zh-CN" altLang="en-US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上一级地方</a:t>
            </a:r>
          </a:p>
          <a:p>
            <a:pPr eaLnBrk="0" hangingPunct="0"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en-US" altLang="zh-CN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/</a:t>
            </a:r>
            <a:r>
              <a:rPr lang="zh-CN" altLang="en-US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中央官员</a:t>
            </a:r>
          </a:p>
        </p:txBody>
      </p:sp>
      <p:sp>
        <p:nvSpPr>
          <p:cNvPr id="64524" name="Rectangle 12"/>
          <p:cNvSpPr>
            <a:spLocks noChangeArrowheads="1"/>
          </p:cNvSpPr>
          <p:nvPr/>
        </p:nvSpPr>
        <p:spPr bwMode="auto">
          <a:xfrm>
            <a:off x="6084888" y="3573463"/>
            <a:ext cx="8034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zh-CN" altLang="en-US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皇帝</a:t>
            </a:r>
          </a:p>
        </p:txBody>
      </p:sp>
      <p:sp>
        <p:nvSpPr>
          <p:cNvPr id="38922" name="Rectangle 13"/>
          <p:cNvSpPr>
            <a:spLocks noChangeArrowheads="1"/>
          </p:cNvSpPr>
          <p:nvPr/>
        </p:nvSpPr>
        <p:spPr bwMode="auto">
          <a:xfrm>
            <a:off x="6156325" y="5589588"/>
            <a:ext cx="8034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皇帝</a:t>
            </a:r>
          </a:p>
        </p:txBody>
      </p:sp>
      <p:sp>
        <p:nvSpPr>
          <p:cNvPr id="74755" name="Line 3"/>
          <p:cNvSpPr>
            <a:spLocks noChangeShapeType="1"/>
          </p:cNvSpPr>
          <p:nvPr/>
        </p:nvSpPr>
        <p:spPr bwMode="auto">
          <a:xfrm>
            <a:off x="3203575" y="3789363"/>
            <a:ext cx="571500" cy="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zh-CN" altLang="en-US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2" name="Line 3"/>
          <p:cNvSpPr>
            <a:spLocks noChangeShapeType="1"/>
          </p:cNvSpPr>
          <p:nvPr/>
        </p:nvSpPr>
        <p:spPr bwMode="auto">
          <a:xfrm>
            <a:off x="5364163" y="3789363"/>
            <a:ext cx="571500" cy="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zh-CN" altLang="en-US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74757" name="Line 5"/>
          <p:cNvSpPr>
            <a:spLocks noChangeShapeType="1"/>
          </p:cNvSpPr>
          <p:nvPr/>
        </p:nvSpPr>
        <p:spPr bwMode="auto">
          <a:xfrm>
            <a:off x="3635375" y="5805488"/>
            <a:ext cx="2089150" cy="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zh-CN" altLang="en-US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8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4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4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4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4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4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8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3" grpId="0"/>
      <p:bldP spid="38914" grpId="0"/>
      <p:bldP spid="38915" grpId="0"/>
      <p:bldP spid="38916" grpId="0" animBg="1"/>
      <p:bldP spid="38917" grpId="0" animBg="1"/>
      <p:bldP spid="64521" grpId="0" animBg="1"/>
      <p:bldP spid="64521" grpId="1"/>
      <p:bldP spid="38919" grpId="0"/>
      <p:bldP spid="64523" grpId="0" animBg="1"/>
      <p:bldP spid="64523" grpId="1"/>
      <p:bldP spid="64524" grpId="0" animBg="1"/>
      <p:bldP spid="64524" grpId="1"/>
      <p:bldP spid="389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250" y="692150"/>
            <a:ext cx="5040313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itchFamily="49" charset="-122"/>
                <a:cs typeface="+mn-cs"/>
              </a:rPr>
              <a:t>君主专制的强化</a:t>
            </a:r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1476375" y="1773238"/>
          <a:ext cx="7215238" cy="409709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03810"/>
                <a:gridCol w="1982404"/>
                <a:gridCol w="1857388"/>
                <a:gridCol w="1571636"/>
              </a:tblGrid>
              <a:tr h="13573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b="1" dirty="0" smtClean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b="1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   </a:t>
                      </a:r>
                      <a:r>
                        <a:rPr lang="zh-CN" altLang="en-US" sz="2000" b="1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努尔哈赤</a:t>
                      </a:r>
                      <a:endParaRPr lang="en-US" altLang="zh-CN" sz="2000" b="1" dirty="0" smtClean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  <a:p>
                      <a:endParaRPr lang="zh-CN" altLang="en-US" sz="2000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CN" sz="2000" dirty="0" smtClean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  <a:p>
                      <a:r>
                        <a:rPr lang="en-US" altLang="zh-CN" sz="2000" baseline="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    </a:t>
                      </a:r>
                      <a:r>
                        <a:rPr lang="zh-CN" altLang="en-US" sz="2000" baseline="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皇太极</a:t>
                      </a:r>
                      <a:endParaRPr lang="en-US" altLang="zh-CN" sz="2000" dirty="0" smtClean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CN" sz="2000" dirty="0" smtClean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  <a:p>
                      <a:r>
                        <a:rPr lang="en-US" altLang="zh-CN" sz="20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     </a:t>
                      </a:r>
                      <a:r>
                        <a:rPr lang="zh-CN" altLang="en-US" sz="20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康熙</a:t>
                      </a:r>
                      <a:endParaRPr lang="zh-CN" altLang="en-US" sz="2000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CN" sz="2000" dirty="0" smtClean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  <a:p>
                      <a:r>
                        <a:rPr lang="en-US" altLang="zh-CN" sz="20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    </a:t>
                      </a:r>
                      <a:r>
                        <a:rPr lang="zh-CN" altLang="en-US" sz="20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雍正</a:t>
                      </a:r>
                      <a:endParaRPr lang="zh-CN" altLang="en-US" sz="2000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</a:tr>
              <a:tr h="11243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2000" dirty="0" smtClean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baseline="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  </a:t>
                      </a:r>
                      <a:r>
                        <a:rPr lang="zh-CN" altLang="en-US" sz="20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八旗旗主</a:t>
                      </a:r>
                      <a:endParaRPr lang="en-US" altLang="zh-CN" sz="2000" dirty="0" smtClean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  <a:p>
                      <a:endParaRPr lang="zh-CN" altLang="en-US" sz="2000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CN" sz="2000" dirty="0" smtClean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  <a:p>
                      <a:r>
                        <a:rPr lang="zh-CN" altLang="en-US" sz="20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议政王大臣会议</a:t>
                      </a:r>
                      <a:endParaRPr lang="en-US" altLang="zh-CN" sz="2000" dirty="0" smtClean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  <a:p>
                      <a:endParaRPr lang="en-US" altLang="zh-CN" sz="2000" dirty="0" smtClean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  <a:p>
                      <a:r>
                        <a:rPr lang="zh-CN" altLang="en-US" sz="20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内阁、六部</a:t>
                      </a:r>
                      <a:endParaRPr lang="zh-CN" altLang="en-US" sz="2000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0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议政王大臣会议、内阁、</a:t>
                      </a:r>
                      <a:r>
                        <a:rPr lang="zh-CN" altLang="en-US" sz="2000" dirty="0" smtClean="0">
                          <a:solidFill>
                            <a:srgbClr val="FF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hlinkClick r:id="" action="ppaction://noaction"/>
                        </a:rPr>
                        <a:t>南书房</a:t>
                      </a:r>
                      <a:endParaRPr lang="en-US" altLang="zh-CN" sz="2000" dirty="0" smtClean="0">
                        <a:solidFill>
                          <a:srgbClr val="FF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  <a:p>
                      <a:endParaRPr lang="en-US" altLang="zh-CN" sz="2000" dirty="0" smtClean="0">
                        <a:solidFill>
                          <a:srgbClr val="FF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  <a:p>
                      <a:r>
                        <a:rPr lang="zh-CN" altLang="en-US" sz="2000" dirty="0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（三足鼎立）</a:t>
                      </a:r>
                      <a:endParaRPr lang="zh-CN" altLang="en-US" sz="2000" dirty="0">
                        <a:solidFill>
                          <a:schemeClr val="tx1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CN" sz="2000" dirty="0" smtClean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  <a:p>
                      <a:r>
                        <a:rPr lang="zh-CN" altLang="en-US" sz="20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 设</a:t>
                      </a:r>
                      <a:r>
                        <a:rPr lang="zh-CN" altLang="en-US" sz="2000" dirty="0" smtClean="0">
                          <a:solidFill>
                            <a:srgbClr val="FF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军机处</a:t>
                      </a:r>
                      <a:endParaRPr lang="en-US" altLang="zh-CN" sz="2000" dirty="0" smtClean="0">
                        <a:solidFill>
                          <a:srgbClr val="FF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  <a:p>
                      <a:r>
                        <a:rPr lang="zh-CN" altLang="en-US" sz="2000" dirty="0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（简、速、密）</a:t>
                      </a:r>
                      <a:endParaRPr lang="zh-CN" altLang="en-US" sz="2000" dirty="0">
                        <a:solidFill>
                          <a:schemeClr val="tx1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</a:tr>
              <a:tr h="1124329">
                <a:tc>
                  <a:txBody>
                    <a:bodyPr/>
                    <a:lstStyle/>
                    <a:p>
                      <a:endParaRPr lang="en-US" altLang="zh-CN" sz="2000" dirty="0" smtClean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 </a:t>
                      </a:r>
                      <a:r>
                        <a:rPr lang="zh-CN" altLang="en-US" sz="20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“共治国是”</a:t>
                      </a:r>
                    </a:p>
                    <a:p>
                      <a:endParaRPr lang="zh-CN" altLang="en-US" sz="2000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CN" sz="2000" dirty="0" smtClean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  <a:p>
                      <a:r>
                        <a:rPr lang="en-US" altLang="zh-CN" sz="20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   </a:t>
                      </a:r>
                      <a:r>
                        <a:rPr lang="zh-CN" altLang="en-US" sz="2000" dirty="0" smtClean="0">
                          <a:solidFill>
                            <a:schemeClr val="tx1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皇权受限</a:t>
                      </a:r>
                      <a:endParaRPr lang="zh-CN" altLang="en-US" sz="2000" dirty="0">
                        <a:solidFill>
                          <a:schemeClr val="tx1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CN" sz="2000" dirty="0" smtClean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  <a:p>
                      <a:r>
                        <a:rPr lang="en-US" altLang="zh-CN" sz="2000" dirty="0" smtClean="0"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 </a:t>
                      </a:r>
                      <a:r>
                        <a:rPr lang="zh-CN" altLang="en-US" sz="2000" dirty="0" smtClean="0">
                          <a:solidFill>
                            <a:srgbClr val="0070C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集权于帝</a:t>
                      </a:r>
                      <a:endParaRPr lang="zh-CN" altLang="en-US" sz="2000" dirty="0">
                        <a:solidFill>
                          <a:srgbClr val="0070C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CN" sz="2000" dirty="0" smtClean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  <a:p>
                      <a:r>
                        <a:rPr lang="zh-CN" altLang="en-US" sz="2000" dirty="0" smtClean="0">
                          <a:solidFill>
                            <a:srgbClr val="FF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君主专制顶峰</a:t>
                      </a:r>
                      <a:endParaRPr lang="zh-CN" altLang="en-US" sz="2000" dirty="0">
                        <a:solidFill>
                          <a:srgbClr val="FF0000"/>
                        </a:solidFill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Box 1"/>
          <p:cNvSpPr txBox="1">
            <a:spLocks noChangeArrowheads="1"/>
          </p:cNvSpPr>
          <p:nvPr/>
        </p:nvSpPr>
        <p:spPr bwMode="auto">
          <a:xfrm>
            <a:off x="1763713" y="260350"/>
            <a:ext cx="6867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君主专制制度加强对中国社会发展的影响</a:t>
            </a:r>
          </a:p>
        </p:txBody>
      </p:sp>
      <p:sp>
        <p:nvSpPr>
          <p:cNvPr id="41986" name="Text Box 4"/>
          <p:cNvSpPr txBox="1">
            <a:spLocks noChangeArrowheads="1"/>
          </p:cNvSpPr>
          <p:nvPr/>
        </p:nvSpPr>
        <p:spPr bwMode="auto">
          <a:xfrm>
            <a:off x="1763713" y="1246188"/>
            <a:ext cx="7056437" cy="544764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altLang="zh-CN" b="1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</a:rPr>
              <a:t>1</a:t>
            </a:r>
            <a:r>
              <a:rPr lang="zh-CN" altLang="en-US" b="1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</a:rPr>
              <a:t>、积极影响（封建社会前期）</a:t>
            </a:r>
          </a:p>
          <a:p>
            <a:pPr>
              <a:defRPr/>
            </a:pPr>
            <a:r>
              <a:rPr lang="zh-CN" altLang="en-US" b="1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</a:rPr>
              <a:t>①政治</a:t>
            </a:r>
            <a:r>
              <a:rPr lang="en-US" altLang="zh-CN" b="1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</a:rPr>
              <a:t>:</a:t>
            </a:r>
            <a:r>
              <a:rPr lang="zh-CN" altLang="en-US" b="1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</a:rPr>
              <a:t>有利于多民族国家的巩固和发展，利于</a:t>
            </a:r>
          </a:p>
          <a:p>
            <a:pPr>
              <a:defRPr/>
            </a:pPr>
            <a:r>
              <a:rPr lang="zh-CN" altLang="en-US" b="1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</a:rPr>
              <a:t>维护祖国统一领土完整，社会安定。</a:t>
            </a:r>
          </a:p>
          <a:p>
            <a:pPr>
              <a:defRPr/>
            </a:pPr>
            <a:r>
              <a:rPr lang="zh-CN" altLang="en-US" b="1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</a:rPr>
              <a:t>②经济：有利于组织水利工程，发展社会经济。</a:t>
            </a:r>
          </a:p>
          <a:p>
            <a:pPr>
              <a:defRPr/>
            </a:pPr>
            <a:r>
              <a:rPr lang="zh-CN" altLang="en-US" b="1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</a:rPr>
              <a:t>③文化：有利于封建文化的发展繁荣。</a:t>
            </a:r>
            <a:endParaRPr lang="en-US" altLang="zh-CN" b="1" dirty="0">
              <a:solidFill>
                <a:schemeClr val="bg2">
                  <a:lumMod val="25000"/>
                </a:schemeClr>
              </a:solidFill>
              <a:latin typeface="黑体" pitchFamily="49" charset="-122"/>
            </a:endParaRPr>
          </a:p>
          <a:p>
            <a:pPr>
              <a:defRPr/>
            </a:pPr>
            <a:endParaRPr lang="zh-CN" altLang="en-US" b="1" dirty="0">
              <a:solidFill>
                <a:schemeClr val="bg2">
                  <a:lumMod val="25000"/>
                </a:schemeClr>
              </a:solidFill>
              <a:latin typeface="黑体" pitchFamily="49" charset="-122"/>
            </a:endParaRPr>
          </a:p>
          <a:p>
            <a:pPr>
              <a:defRPr/>
            </a:pPr>
            <a:r>
              <a:rPr lang="en-US" altLang="zh-CN" b="1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</a:rPr>
              <a:t>2</a:t>
            </a:r>
            <a:r>
              <a:rPr lang="zh-CN" altLang="en-US" b="1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</a:rPr>
              <a:t>、消极影响（封建社会后期）</a:t>
            </a:r>
          </a:p>
          <a:p>
            <a:pPr>
              <a:defRPr/>
            </a:pPr>
            <a:r>
              <a:rPr lang="zh-CN" altLang="en-US" b="1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</a:rPr>
              <a:t>①政治：导致地方政治自主性受压抑，易导致暴政，使政治黑暗腐败。</a:t>
            </a:r>
          </a:p>
          <a:p>
            <a:pPr>
              <a:defRPr/>
            </a:pPr>
            <a:r>
              <a:rPr lang="zh-CN" altLang="en-US" b="1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</a:rPr>
              <a:t>②经济：阻碍资本主义萌芽的发展，使中国落后</a:t>
            </a:r>
          </a:p>
          <a:p>
            <a:pPr>
              <a:defRPr/>
            </a:pPr>
            <a:r>
              <a:rPr lang="zh-CN" altLang="en-US" b="1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</a:rPr>
              <a:t>于西方。</a:t>
            </a:r>
          </a:p>
          <a:p>
            <a:pPr>
              <a:defRPr/>
            </a:pPr>
            <a:r>
              <a:rPr lang="zh-CN" altLang="en-US" b="1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</a:rPr>
              <a:t>③思想文化：禁锢思想和文化专制，使科技运用</a:t>
            </a:r>
          </a:p>
          <a:p>
            <a:pPr>
              <a:defRPr/>
            </a:pPr>
            <a:r>
              <a:rPr lang="zh-CN" altLang="en-US" b="1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</a:rPr>
              <a:t>和发展受到抑制，阻碍中国文化的发展。</a:t>
            </a:r>
          </a:p>
          <a:p>
            <a:pPr>
              <a:spcBef>
                <a:spcPct val="50000"/>
              </a:spcBef>
              <a:defRPr/>
            </a:pPr>
            <a:endParaRPr lang="zh-CN" altLang="en-US" dirty="0">
              <a:solidFill>
                <a:schemeClr val="bg2">
                  <a:lumMod val="25000"/>
                </a:schemeClr>
              </a:solidFill>
              <a:latin typeface="黑体" pitchFamily="49" charset="-122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1187450" y="188913"/>
            <a:ext cx="4953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Arial" charset="0"/>
              <a:buNone/>
            </a:pPr>
            <a:r>
              <a:rPr lang="zh-CN" altLang="en-US" sz="2800" b="1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清朝的边疆政策：</a:t>
            </a:r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1258888" y="1052513"/>
            <a:ext cx="6842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altLang="zh-CN" b="1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1.</a:t>
            </a:r>
            <a:r>
              <a:rPr lang="zh-CN" altLang="en-US" b="1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清朝边疆政策的基本原则：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 </a:t>
            </a:r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>
            <a:off x="1116013" y="1628775"/>
            <a:ext cx="74025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en-US" altLang="zh-CN" b="1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itchFamily="49" charset="-122"/>
                <a:ea typeface="黑体" pitchFamily="49" charset="-122"/>
              </a:rPr>
              <a:t> </a:t>
            </a:r>
            <a:r>
              <a:rPr lang="en-US" altLang="zh-CN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1</a:t>
            </a:r>
            <a:r>
              <a:rPr lang="zh-CN" altLang="en-US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）尊重各民族自己的社会习俗和宗教信仰，笼络各民族的上层分子；</a:t>
            </a:r>
          </a:p>
          <a:p>
            <a:pPr>
              <a:buFont typeface="Arial" charset="0"/>
              <a:buNone/>
            </a:pPr>
            <a:r>
              <a:rPr lang="en-US" altLang="zh-CN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  2</a:t>
            </a:r>
            <a:r>
              <a:rPr lang="zh-CN" altLang="en-US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）大事集权，小事放权，因地制宜进行行政管理；</a:t>
            </a:r>
          </a:p>
        </p:txBody>
      </p:sp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1258888" y="3284538"/>
            <a:ext cx="22463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altLang="zh-CN" b="1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2.</a:t>
            </a:r>
            <a:r>
              <a:rPr lang="zh-CN" altLang="en-US" b="1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举措：</a:t>
            </a:r>
            <a:r>
              <a:rPr lang="zh-CN" altLang="en-US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 </a:t>
            </a:r>
          </a:p>
        </p:txBody>
      </p:sp>
      <p:sp>
        <p:nvSpPr>
          <p:cNvPr id="63496" name="Text Box 8"/>
          <p:cNvSpPr txBox="1">
            <a:spLocks noChangeArrowheads="1"/>
          </p:cNvSpPr>
          <p:nvPr/>
        </p:nvSpPr>
        <p:spPr bwMode="auto">
          <a:xfrm>
            <a:off x="1331913" y="4122738"/>
            <a:ext cx="712787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en-US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１）设机构：理藩院；（注意宣政院）</a:t>
            </a:r>
          </a:p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en-US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２）对于边疆地区的交通建设和军事防卫给予特殊重视；</a:t>
            </a:r>
          </a:p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en-US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３）改土归流（西南地区）；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/>
      <p:bldP spid="63494" grpId="0"/>
      <p:bldP spid="63495" grpId="0"/>
      <p:bldP spid="6349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1258888" y="549275"/>
            <a:ext cx="6172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altLang="zh-CN" b="1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——</a:t>
            </a:r>
            <a:r>
              <a:rPr lang="zh-CN" altLang="en-US" b="1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改土归流（西南地区）；</a:t>
            </a:r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1258888" y="1387475"/>
            <a:ext cx="762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①原因：土司世袭，形成割据势力，不利中央集权；</a:t>
            </a:r>
          </a:p>
        </p:txBody>
      </p:sp>
      <p:sp>
        <p:nvSpPr>
          <p:cNvPr id="65542" name="Text Box 6"/>
          <p:cNvSpPr txBox="1">
            <a:spLocks noChangeArrowheads="1"/>
          </p:cNvSpPr>
          <p:nvPr/>
        </p:nvSpPr>
        <p:spPr bwMode="auto">
          <a:xfrm>
            <a:off x="1258888" y="1989138"/>
            <a:ext cx="43926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49" charset="-122"/>
                <a:ea typeface="黑体" pitchFamily="49" charset="-122"/>
              </a:rPr>
              <a:t>②含义：见书本知识链接；</a:t>
            </a:r>
          </a:p>
        </p:txBody>
      </p:sp>
      <p:sp>
        <p:nvSpPr>
          <p:cNvPr id="65543" name="Text Box 7"/>
          <p:cNvSpPr txBox="1">
            <a:spLocks noChangeArrowheads="1"/>
          </p:cNvSpPr>
          <p:nvPr/>
        </p:nvSpPr>
        <p:spPr bwMode="auto">
          <a:xfrm>
            <a:off x="1258888" y="2565400"/>
            <a:ext cx="1439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49" charset="-122"/>
                <a:ea typeface="黑体" pitchFamily="49" charset="-122"/>
              </a:rPr>
              <a:t>③过程：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 </a:t>
            </a:r>
          </a:p>
        </p:txBody>
      </p:sp>
      <p:sp>
        <p:nvSpPr>
          <p:cNvPr id="65544" name="Text Box 8"/>
          <p:cNvSpPr txBox="1">
            <a:spLocks noChangeArrowheads="1"/>
          </p:cNvSpPr>
          <p:nvPr/>
        </p:nvSpPr>
        <p:spPr bwMode="auto">
          <a:xfrm>
            <a:off x="2555875" y="2565400"/>
            <a:ext cx="374491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en-US">
                <a:solidFill>
                  <a:schemeClr val="bg2">
                    <a:lumMod val="25000"/>
                  </a:schemeClr>
                </a:solidFill>
                <a:latin typeface="Comic Sans MS" pitchFamily="66" charset="0"/>
                <a:ea typeface="黑体" pitchFamily="49" charset="-122"/>
              </a:rPr>
              <a:t>明代永乐年间（开始）</a:t>
            </a:r>
          </a:p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en-US">
                <a:solidFill>
                  <a:schemeClr val="bg2">
                    <a:lumMod val="25000"/>
                  </a:schemeClr>
                </a:solidFill>
                <a:latin typeface="Comic Sans MS" pitchFamily="66" charset="0"/>
                <a:ea typeface="黑体" pitchFamily="49" charset="-122"/>
              </a:rPr>
              <a:t>清代雍正年间（大规模）</a:t>
            </a:r>
            <a:endParaRPr lang="en-US" altLang="zh-CN">
              <a:solidFill>
                <a:schemeClr val="bg2">
                  <a:lumMod val="25000"/>
                </a:schemeClr>
              </a:solidFill>
              <a:latin typeface="Comic Sans MS" pitchFamily="66" charset="0"/>
              <a:ea typeface="黑体" pitchFamily="49" charset="-122"/>
            </a:endParaRPr>
          </a:p>
        </p:txBody>
      </p:sp>
      <p:sp>
        <p:nvSpPr>
          <p:cNvPr id="65545" name="Text Box 9"/>
          <p:cNvSpPr txBox="1">
            <a:spLocks noChangeArrowheads="1"/>
          </p:cNvSpPr>
          <p:nvPr/>
        </p:nvSpPr>
        <p:spPr bwMode="auto">
          <a:xfrm>
            <a:off x="1331913" y="3716338"/>
            <a:ext cx="1368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en-US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49" charset="-122"/>
                <a:ea typeface="黑体" pitchFamily="49" charset="-122"/>
              </a:rPr>
              <a:t>④意义：</a:t>
            </a:r>
            <a:r>
              <a:rPr lang="zh-CN" altLang="en-US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 </a:t>
            </a:r>
          </a:p>
        </p:txBody>
      </p:sp>
      <p:sp>
        <p:nvSpPr>
          <p:cNvPr id="65546" name="Rectangle 10"/>
          <p:cNvSpPr>
            <a:spLocks noChangeArrowheads="1"/>
          </p:cNvSpPr>
          <p:nvPr/>
        </p:nvSpPr>
        <p:spPr bwMode="auto">
          <a:xfrm>
            <a:off x="2195513" y="4365625"/>
            <a:ext cx="622776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  <a:cs typeface="宋体" charset="-122"/>
              </a:rPr>
              <a:t>A 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  <a:cs typeface="宋体" charset="-122"/>
              </a:rPr>
              <a:t>加强了中央政府对西南少数民族地区的统治；</a:t>
            </a:r>
          </a:p>
          <a:p>
            <a:r>
              <a:rPr lang="en-US" altLang="zh-CN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  <a:cs typeface="宋体" charset="-122"/>
              </a:rPr>
              <a:t>B 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  <a:cs typeface="宋体" charset="-122"/>
              </a:rPr>
              <a:t>改变了当地落后闭塞和割据纷争的状态；</a:t>
            </a:r>
          </a:p>
          <a:p>
            <a:r>
              <a:rPr lang="en-US" altLang="zh-CN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  <a:cs typeface="宋体" charset="-122"/>
              </a:rPr>
              <a:t>C 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  <a:cs typeface="宋体" charset="-122"/>
              </a:rPr>
              <a:t>促进了各民族之间的经济文化交流；</a:t>
            </a:r>
          </a:p>
          <a:p>
            <a:r>
              <a:rPr lang="en-US" altLang="zh-CN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  <a:cs typeface="宋体" charset="-122"/>
              </a:rPr>
              <a:t>D 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  <a:cs typeface="宋体" charset="-122"/>
              </a:rPr>
              <a:t>有利于统一的多民族国家的巩固和发展。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65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655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655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655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1" grpId="0" autoUpdateAnimBg="0"/>
      <p:bldP spid="65542" grpId="0" autoUpdateAnimBg="0"/>
      <p:bldP spid="65543" grpId="0"/>
      <p:bldP spid="65544" grpId="0"/>
      <p:bldP spid="65545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331913" y="908050"/>
            <a:ext cx="7127875" cy="44323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、明太祖废丞相、撤中书省的目的是  </a:t>
            </a:r>
            <a:b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en-US" altLang="zh-CN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A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、健全地方职能　　 </a:t>
            </a:r>
            <a:r>
              <a:rPr lang="en-US" altLang="zh-CN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B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、厉行思想控制</a:t>
            </a:r>
            <a:b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en-US" altLang="zh-CN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C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、监视官吏百姓　　 </a:t>
            </a:r>
            <a:r>
              <a:rPr lang="en-US" altLang="zh-CN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D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、强化君主专制</a:t>
            </a:r>
            <a:endParaRPr lang="en-US" altLang="zh-CN" dirty="0">
              <a:solidFill>
                <a:schemeClr val="bg2">
                  <a:lumMod val="2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、我国内阁决策制度形成于  </a:t>
            </a:r>
            <a:b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en-US" altLang="zh-CN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A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、明太祖时　　  </a:t>
            </a:r>
            <a:r>
              <a:rPr lang="en-US" altLang="zh-CN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B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、明成祖时　  </a:t>
            </a:r>
            <a:endParaRPr lang="en-US" altLang="zh-CN" dirty="0">
              <a:solidFill>
                <a:schemeClr val="bg2">
                  <a:lumMod val="2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C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、清顺治时　　　</a:t>
            </a:r>
            <a:r>
              <a:rPr lang="en-US" altLang="zh-CN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D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、清康熙时</a:t>
            </a:r>
            <a:endParaRPr lang="en-US" altLang="zh-CN" dirty="0">
              <a:solidFill>
                <a:schemeClr val="bg2">
                  <a:lumMod val="2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、关于“废行省，设三司”的评价正确的是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A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．是我国古代行政区划制度的巨大变革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B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．有利于加强对边疆地区的治理和开发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C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．通过分散地方的权力来加强中央集权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D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．通过各部门的通力合作，提高了办事效率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8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2988" y="765175"/>
            <a:ext cx="7200900" cy="338455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defRPr/>
            </a:pPr>
            <a:r>
              <a:rPr lang="en-US" altLang="zh-CN" sz="24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en-US" altLang="zh-CN" sz="24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24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课程标准</a:t>
            </a:r>
            <a:r>
              <a:rPr lang="en-US" altLang="zh-CN" sz="2400" b="1" dirty="0">
                <a:solidFill>
                  <a:schemeClr val="bg2">
                    <a:lumMod val="25000"/>
                  </a:schemeClr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en-US" altLang="zh-CN" sz="2400" b="1" dirty="0">
                <a:solidFill>
                  <a:schemeClr val="bg2">
                    <a:lumMod val="25000"/>
                  </a:schemeClr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en-US" altLang="zh-CN" sz="24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en-US" altLang="zh-CN" sz="24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en-US" altLang="zh-CN" sz="2400" b="1" dirty="0">
                <a:solidFill>
                  <a:schemeClr val="bg2">
                    <a:lumMod val="25000"/>
                  </a:schemeClr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en-US" altLang="zh-CN" sz="2400" b="1" dirty="0">
                <a:solidFill>
                  <a:schemeClr val="bg2">
                    <a:lumMod val="25000"/>
                  </a:schemeClr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zh-CN" sz="24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了解</a:t>
            </a:r>
            <a:r>
              <a:rPr lang="zh-CN" altLang="zh-CN" sz="2400" b="1" dirty="0">
                <a:solidFill>
                  <a:schemeClr val="bg2">
                    <a:lumMod val="25000"/>
                  </a:schemeClr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明朝内阁、清朝军机处设置等</a:t>
            </a:r>
            <a:r>
              <a:rPr lang="zh-CN" altLang="zh-CN" sz="24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史实</a:t>
            </a:r>
            <a:r>
              <a:rPr lang="en-US" altLang="zh-CN" sz="24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en-US" altLang="zh-CN" sz="24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en-US" altLang="zh-CN" sz="24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lang="en-US" altLang="zh-CN" sz="24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zh-CN" sz="24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认识</a:t>
            </a:r>
            <a:r>
              <a:rPr lang="zh-CN" altLang="zh-CN" sz="2400" b="1" dirty="0">
                <a:solidFill>
                  <a:schemeClr val="bg2">
                    <a:lumMod val="25000"/>
                  </a:schemeClr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君主专制制度的加强对中国社会发展的</a:t>
            </a:r>
            <a:r>
              <a:rPr lang="zh-CN" altLang="zh-CN" sz="24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影响</a:t>
            </a:r>
            <a:endParaRPr lang="zh-CN" altLang="en-US" sz="2400" dirty="0">
              <a:solidFill>
                <a:schemeClr val="bg2">
                  <a:lumMod val="2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64163" y="115888"/>
            <a:ext cx="3265487" cy="6481762"/>
          </a:xfrm>
        </p:spPr>
        <p:txBody>
          <a:bodyPr/>
          <a:lstStyle/>
          <a:p>
            <a:pPr>
              <a:defRPr/>
            </a:pPr>
            <a:r>
              <a:rPr lang="zh-CN" altLang="en-US" b="0" dirty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zh-CN" altLang="en-US" b="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zh-CN" altLang="en-US" b="0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中国明太祖朱元璋因丞相胡惟庸谋反，株连功臣宿将的重大政治案件。起于明洪武十三年</a:t>
            </a:r>
            <a:r>
              <a:rPr lang="en-US" altLang="zh-CN" b="0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1380.</a:t>
            </a:r>
            <a:r>
              <a:rPr lang="zh-CN" altLang="en-US" b="0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终于二十五年。明初，朱元璋对胡惟庸专权擅政、结党营私、骄横跋扈的举动极为不满，采取种种方式对其制约。洪武十三年正月，有人上书告胡惟庸谋反，朱元璋遂以枉法诬贤、蠹害政治等罪名，将胡惟庸和涂节、陈宁等处死。胡惟庸死后，其谋反罪状陆续被揭发。朱元璋为肃清逆党，株连杀戮者达</a:t>
            </a:r>
            <a:r>
              <a:rPr lang="en-US" altLang="zh-CN" b="0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b="0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万余</a:t>
            </a:r>
            <a:r>
              <a:rPr lang="zh-CN" altLang="en-US" b="0" dirty="0" smtClean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人，前后</a:t>
            </a:r>
            <a:r>
              <a:rPr lang="zh-CN" altLang="en-US" b="0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延续十年之</a:t>
            </a:r>
            <a:r>
              <a:rPr lang="zh-CN" altLang="en-US" b="0" dirty="0" smtClean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久</a:t>
            </a:r>
            <a:r>
              <a:rPr lang="zh-CN" altLang="en-US" b="0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br>
              <a:rPr lang="zh-CN" altLang="en-US" b="0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b="0" dirty="0">
                <a:solidFill>
                  <a:schemeClr val="accent1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朱元璋</a:t>
            </a:r>
            <a:r>
              <a:rPr lang="zh-CN" altLang="en-US" b="0" dirty="0" smtClean="0">
                <a:solidFill>
                  <a:schemeClr val="accent1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为何要处死胡惟庸？</a:t>
            </a:r>
            <a:endParaRPr lang="zh-CN" altLang="en-US" b="0" dirty="0">
              <a:solidFill>
                <a:schemeClr val="accent1">
                  <a:lumMod val="7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7" name="图片占位符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/>
          </a:blip>
          <a:srcRect t="15999" b="15999"/>
          <a:stretch>
            <a:fillRect/>
          </a:stretch>
        </p:blipFill>
        <p:spPr/>
      </p:pic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>
              <a:defRPr/>
            </a:pPr>
            <a:r>
              <a:rPr lang="zh-CN" altLang="en-US" sz="2000" dirty="0" smtClean="0">
                <a:solidFill>
                  <a:schemeClr val="bg2">
                    <a:lumMod val="25000"/>
                  </a:schemeClr>
                </a:solidFill>
                <a:latin typeface="+mn-ea"/>
              </a:rPr>
              <a:t>                     胡惟庸</a:t>
            </a:r>
            <a:endParaRPr lang="zh-CN" altLang="en-US" sz="2000" dirty="0">
              <a:solidFill>
                <a:schemeClr val="bg2">
                  <a:lumMod val="25000"/>
                </a:schemeClr>
              </a:solidFill>
              <a:latin typeface="+mn-ea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47813" y="620713"/>
            <a:ext cx="6640512" cy="19431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zh-CN" altLang="zh-CN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  <a:cs typeface="华文中宋"/>
              </a:rPr>
              <a:t>胡惟庸被杀后，朱元璋</a:t>
            </a:r>
            <a:r>
              <a:rPr lang="zh-CN" altLang="zh-CN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华文中宋"/>
              </a:rPr>
              <a:t>遂罢丞相</a:t>
            </a:r>
            <a:r>
              <a:rPr lang="zh-CN" altLang="zh-CN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  <a:cs typeface="华文中宋"/>
              </a:rPr>
              <a:t>，革中书省，并严格规定</a:t>
            </a:r>
            <a:r>
              <a:rPr lang="zh-CN" altLang="zh-CN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华文中宋"/>
              </a:rPr>
              <a:t>嗣君不得再立丞相</a:t>
            </a:r>
            <a:r>
              <a:rPr lang="zh-CN" altLang="zh-CN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  <a:cs typeface="华文中宋"/>
              </a:rPr>
              <a:t>；臣下敢有奏请说立者，处以重刑。丞相废除后，其事由六部分理，皇帝拥有至高无上的权力，中央集权得到进一步加强。</a:t>
            </a:r>
            <a:endParaRPr lang="zh-CN" altLang="en-US" dirty="0">
              <a:solidFill>
                <a:schemeClr val="bg2">
                  <a:lumMod val="25000"/>
                </a:schemeClr>
              </a:solidFill>
              <a:latin typeface="黑体" pitchFamily="49" charset="-122"/>
              <a:ea typeface="黑体" pitchFamily="49" charset="-122"/>
              <a:cs typeface="华文中宋"/>
            </a:endParaRPr>
          </a:p>
        </p:txBody>
      </p:sp>
      <p:sp>
        <p:nvSpPr>
          <p:cNvPr id="28674" name="Text Box 5"/>
          <p:cNvSpPr txBox="1">
            <a:spLocks noChangeArrowheads="1"/>
          </p:cNvSpPr>
          <p:nvPr/>
        </p:nvSpPr>
        <p:spPr bwMode="auto">
          <a:xfrm>
            <a:off x="1547813" y="3213100"/>
            <a:ext cx="6640512" cy="15700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ea typeface="黑体" pitchFamily="49" charset="-122"/>
              </a:rPr>
              <a:t>胡惟庸案的症结在于</a:t>
            </a:r>
            <a:r>
              <a:rPr lang="en-US" altLang="zh-CN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——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ea typeface="黑体" pitchFamily="49" charset="-122"/>
              </a:rPr>
              <a:t>他为人过于独断专行，重大案件不向朱元璋请示就擅自加以处理，自然让权力欲极强的朱元璋深感</a:t>
            </a:r>
            <a:r>
              <a:rPr lang="zh-CN" altLang="en-US" dirty="0">
                <a:solidFill>
                  <a:srgbClr val="FF0000"/>
                </a:solidFill>
                <a:ea typeface="黑体" pitchFamily="49" charset="-122"/>
              </a:rPr>
              <a:t>宰相专权、皇权旁落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ea typeface="黑体" pitchFamily="49" charset="-122"/>
              </a:rPr>
              <a:t>的危机。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867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27238" y="687388"/>
            <a:ext cx="5954712" cy="523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zh-CN" altLang="en-US" sz="2800" dirty="0">
                <a:solidFill>
                  <a:srgbClr val="4B3E21"/>
                </a:solidFill>
                <a:latin typeface="黑体" pitchFamily="49" charset="-122"/>
                <a:ea typeface="黑体" pitchFamily="49" charset="-122"/>
                <a:cs typeface="华文中宋"/>
              </a:rPr>
              <a:t>   总结：朱元璋废除丞相的原因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027238" y="2138363"/>
            <a:ext cx="6119812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altLang="zh-CN">
              <a:solidFill>
                <a:srgbClr val="4B3E21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>
                <a:solidFill>
                  <a:srgbClr val="4B3E21"/>
                </a:solidFill>
                <a:latin typeface="黑体" pitchFamily="49" charset="-122"/>
                <a:ea typeface="黑体" pitchFamily="49" charset="-122"/>
              </a:rPr>
              <a:t>直接原因：丞相胡惟庸专政擅权</a:t>
            </a:r>
          </a:p>
          <a:p>
            <a:endParaRPr lang="zh-CN" altLang="en-US">
              <a:solidFill>
                <a:srgbClr val="4B3E21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27238" y="3860800"/>
            <a:ext cx="6335712" cy="1187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 dirty="0">
              <a:solidFill>
                <a:schemeClr val="bg2">
                  <a:lumMod val="25000"/>
                </a:schemeClr>
              </a:solidFill>
              <a:latin typeface="黑体" panose="02010609060101010101" pitchFamily="49" charset="-122"/>
              <a:ea typeface="黑体" pitchFamily="49" charset="-122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dirty="0">
                <a:solidFill>
                  <a:srgbClr val="FF0000"/>
                </a:solidFill>
                <a:latin typeface="黑体" panose="02010609060101010101" pitchFamily="49" charset="-122"/>
                <a:ea typeface="黑体" pitchFamily="49" charset="-122"/>
                <a:cs typeface="+mn-cs"/>
              </a:rPr>
              <a:t>根本原因：相权过大，威胁皇权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solidFill>
                <a:srgbClr val="FF0000"/>
              </a:solidFill>
              <a:latin typeface="黑体" panose="02010609060101010101" pitchFamily="49" charset="-122"/>
              <a:ea typeface="黑体" pitchFamily="49" charset="-122"/>
              <a:cs typeface="+mn-cs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68538" y="549275"/>
            <a:ext cx="5256212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800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itchFamily="49" charset="-122"/>
                <a:cs typeface="+mn-cs"/>
              </a:rPr>
              <a:t>史上最忙的皇帝</a:t>
            </a:r>
            <a:r>
              <a:rPr lang="en-US" altLang="zh-CN" sz="2800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itchFamily="49" charset="-122"/>
                <a:cs typeface="+mn-cs"/>
              </a:rPr>
              <a:t>——</a:t>
            </a:r>
            <a:r>
              <a:rPr lang="zh-CN" altLang="en-US" sz="2800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itchFamily="49" charset="-122"/>
                <a:cs typeface="+mn-cs"/>
              </a:rPr>
              <a:t>朱元璋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03350" y="1844675"/>
            <a:ext cx="6624638" cy="3416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latin typeface="黑体" panose="02010609060101010101" pitchFamily="49" charset="-122"/>
                <a:ea typeface="黑体" pitchFamily="49" charset="-122"/>
                <a:cs typeface="+mn-cs"/>
              </a:rPr>
              <a:t>    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itchFamily="49" charset="-122"/>
                <a:cs typeface="+mn-cs"/>
              </a:rPr>
              <a:t>朱元璋废除中书省和丞相，“事皆朝廷总之”其实是由皇帝兼丞相，大全独揽。明太祖成了历史上最繁忙的皇帝。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itchFamily="49" charset="-122"/>
                <a:cs typeface="+mn-cs"/>
              </a:rPr>
              <a:t>      </a:t>
            </a:r>
            <a:endParaRPr lang="en-US" altLang="zh-CN" dirty="0">
              <a:solidFill>
                <a:schemeClr val="bg2">
                  <a:lumMod val="25000"/>
                </a:schemeClr>
              </a:solidFill>
              <a:latin typeface="黑体" panose="02010609060101010101" pitchFamily="49" charset="-122"/>
              <a:ea typeface="黑体" pitchFamily="49" charset="-122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itchFamily="49" charset="-122"/>
                <a:cs typeface="+mn-cs"/>
              </a:rPr>
              <a:t>    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itchFamily="49" charset="-122"/>
                <a:cs typeface="+mn-cs"/>
              </a:rPr>
              <a:t>据史料记载，洪武十七年九月十四日到二十一日的八天内，内外诸司送到皇宫的奏章共</a:t>
            </a:r>
            <a:r>
              <a:rPr lang="en-US" altLang="zh-CN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itchFamily="49" charset="-122"/>
                <a:cs typeface="+mn-cs"/>
              </a:rPr>
              <a:t>1160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itchFamily="49" charset="-122"/>
                <a:cs typeface="+mn-cs"/>
              </a:rPr>
              <a:t>件，这些奏章有讲一件事的，也有讲两三件事的，共计有</a:t>
            </a:r>
            <a:r>
              <a:rPr lang="en-US" altLang="zh-CN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itchFamily="49" charset="-122"/>
                <a:cs typeface="+mn-cs"/>
              </a:rPr>
              <a:t>3391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itchFamily="49" charset="-122"/>
                <a:cs typeface="+mn-cs"/>
              </a:rPr>
              <a:t>件事，即朱元璋平均一天要处理奏章</a:t>
            </a:r>
            <a:r>
              <a:rPr lang="en-US" altLang="zh-CN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itchFamily="49" charset="-122"/>
                <a:cs typeface="+mn-cs"/>
              </a:rPr>
              <a:t>207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itchFamily="49" charset="-122"/>
                <a:cs typeface="+mn-cs"/>
              </a:rPr>
              <a:t>件、</a:t>
            </a:r>
            <a:r>
              <a:rPr lang="en-US" altLang="zh-CN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itchFamily="49" charset="-122"/>
                <a:cs typeface="+mn-cs"/>
              </a:rPr>
              <a:t>411</a:t>
            </a: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itchFamily="49" charset="-122"/>
                <a:cs typeface="+mn-cs"/>
              </a:rPr>
              <a:t>件事。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1547813" y="2565400"/>
            <a:ext cx="727233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b="1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kumimoji="1" lang="en-US" altLang="zh-CN" b="1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2</a:t>
            </a:r>
            <a:r>
              <a:rPr kumimoji="1" lang="zh-CN" altLang="en-US" b="1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）明成祖（永乐帝朱棣）以官位较低的官员入</a:t>
            </a:r>
          </a:p>
          <a:p>
            <a:pPr>
              <a:spcBef>
                <a:spcPct val="50000"/>
              </a:spcBef>
            </a:pPr>
            <a:r>
              <a:rPr kumimoji="1" lang="zh-CN" altLang="en-US" b="1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值文渊阁，参与机密事务的决策，正式设立内阁制。</a:t>
            </a:r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1547813" y="1700213"/>
            <a:ext cx="6159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b="1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kumimoji="1" lang="en-US" altLang="zh-CN" b="1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1</a:t>
            </a:r>
            <a:r>
              <a:rPr kumimoji="1" lang="zh-CN" altLang="en-US" b="1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）明太祖设殿阁大学士，作为侍从顾问。</a:t>
            </a:r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1476375" y="4221163"/>
            <a:ext cx="6264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1" lang="zh-CN" altLang="en-US" b="1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kumimoji="1" lang="en-US" altLang="zh-CN" b="1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3</a:t>
            </a:r>
            <a:r>
              <a:rPr kumimoji="1" lang="zh-CN" altLang="en-US" b="1" dirty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）后来，内阁官员的权势和地位日益提高。</a:t>
            </a:r>
            <a:endParaRPr kumimoji="1" lang="zh-CN" altLang="en-US" dirty="0">
              <a:solidFill>
                <a:schemeClr val="bg2">
                  <a:lumMod val="25000"/>
                </a:schemeClr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31748" name="Rectangle 6"/>
          <p:cNvSpPr>
            <a:spLocks noChangeArrowheads="1"/>
          </p:cNvSpPr>
          <p:nvPr/>
        </p:nvSpPr>
        <p:spPr bwMode="auto">
          <a:xfrm>
            <a:off x="2051050" y="476250"/>
            <a:ext cx="4827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2800" b="1" dirty="0">
                <a:solidFill>
                  <a:schemeClr val="bg2">
                    <a:lumMod val="25000"/>
                  </a:schemeClr>
                </a:solidFill>
                <a:ea typeface="黑体" pitchFamily="49" charset="-122"/>
              </a:rPr>
              <a:t>内阁的形成发展及职责演变：</a:t>
            </a:r>
          </a:p>
        </p:txBody>
      </p:sp>
      <p:sp>
        <p:nvSpPr>
          <p:cNvPr id="31749" name="Rectangle 7"/>
          <p:cNvSpPr>
            <a:spLocks noChangeArrowheads="1"/>
          </p:cNvSpPr>
          <p:nvPr/>
        </p:nvSpPr>
        <p:spPr bwMode="auto">
          <a:xfrm>
            <a:off x="1331913" y="5013325"/>
            <a:ext cx="7416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dirty="0">
                <a:solidFill>
                  <a:schemeClr val="bg2">
                    <a:lumMod val="25000"/>
                  </a:schemeClr>
                </a:solidFill>
                <a:ea typeface="黑体" pitchFamily="49" charset="-122"/>
              </a:rPr>
              <a:t>内阁仅是为皇帝提供顾问以加强专制统治的政治机构，其职权范围始终不明朗，不能正式统率六部百司。它是君主专制强化的产物，不可能对皇权起到制约作用。后期内阁无能导致宦官专政。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4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4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4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4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22287621"/>
              </p:ext>
            </p:extLst>
          </p:nvPr>
        </p:nvGraphicFramePr>
        <p:xfrm>
          <a:off x="1331913" y="115888"/>
          <a:ext cx="7416824" cy="6601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4196"/>
                <a:gridCol w="1764196"/>
                <a:gridCol w="1764196"/>
                <a:gridCol w="2124236"/>
              </a:tblGrid>
              <a:tr h="870886">
                <a:tc>
                  <a:txBody>
                    <a:bodyPr/>
                    <a:lstStyle/>
                    <a:p>
                      <a:pPr algn="ctr"/>
                      <a:endParaRPr lang="en-US" altLang="zh-CN" sz="24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pPr algn="ctr"/>
                      <a:r>
                        <a:rPr lang="zh-CN" altLang="en-US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时期</a:t>
                      </a:r>
                      <a:endParaRPr lang="en-US" altLang="zh-CN" sz="24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CN" sz="24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r>
                        <a:rPr lang="en-US" altLang="zh-CN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    </a:t>
                      </a:r>
                      <a:r>
                        <a:rPr lang="zh-CN" altLang="en-US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名称</a:t>
                      </a:r>
                      <a:endParaRPr lang="zh-CN" altLang="en-US" sz="2400" dirty="0">
                        <a:solidFill>
                          <a:schemeClr val="bg2">
                            <a:lumMod val="2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CN" sz="24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r>
                        <a:rPr lang="en-US" altLang="zh-CN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    </a:t>
                      </a:r>
                      <a:r>
                        <a:rPr lang="zh-CN" altLang="en-US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职权</a:t>
                      </a:r>
                      <a:endParaRPr lang="zh-CN" altLang="en-US" sz="2400" dirty="0">
                        <a:solidFill>
                          <a:schemeClr val="bg2">
                            <a:lumMod val="2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CN" sz="24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r>
                        <a:rPr lang="en-US" altLang="zh-CN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    </a:t>
                      </a:r>
                      <a:r>
                        <a:rPr lang="zh-CN" altLang="en-US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特点 </a:t>
                      </a:r>
                      <a:endParaRPr lang="zh-CN" altLang="en-US" sz="2400" dirty="0">
                        <a:solidFill>
                          <a:schemeClr val="bg2">
                            <a:lumMod val="2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</a:tr>
              <a:tr h="1095617">
                <a:tc>
                  <a:txBody>
                    <a:bodyPr/>
                    <a:lstStyle/>
                    <a:p>
                      <a:endParaRPr lang="en-US" altLang="zh-CN" sz="24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r>
                        <a:rPr lang="zh-CN" altLang="en-US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明太祖</a:t>
                      </a:r>
                      <a:endParaRPr lang="zh-CN" altLang="en-US" sz="2400" dirty="0">
                        <a:solidFill>
                          <a:schemeClr val="bg2">
                            <a:lumMod val="2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设立殿阁大学士</a:t>
                      </a:r>
                      <a:endParaRPr lang="zh-CN" altLang="en-US" sz="2400" dirty="0">
                        <a:solidFill>
                          <a:schemeClr val="bg2">
                            <a:lumMod val="2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仅备皇帝顾问，兼协理奏章</a:t>
                      </a:r>
                      <a:endParaRPr lang="zh-CN" altLang="en-US" sz="2400" dirty="0">
                        <a:solidFill>
                          <a:schemeClr val="bg2">
                            <a:lumMod val="2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级别较低，很少参与决策</a:t>
                      </a:r>
                      <a:endParaRPr lang="zh-CN" altLang="en-US" sz="2400" dirty="0">
                        <a:solidFill>
                          <a:schemeClr val="bg2">
                            <a:lumMod val="2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</a:tr>
              <a:tr h="1432730">
                <a:tc>
                  <a:txBody>
                    <a:bodyPr/>
                    <a:lstStyle/>
                    <a:p>
                      <a:endParaRPr lang="en-US" altLang="zh-CN" sz="24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r>
                        <a:rPr lang="zh-CN" altLang="en-US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明成祖</a:t>
                      </a:r>
                      <a:endParaRPr lang="zh-CN" altLang="en-US" sz="2400" dirty="0">
                        <a:solidFill>
                          <a:schemeClr val="bg2">
                            <a:lumMod val="2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CN" sz="24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r>
                        <a:rPr lang="zh-CN" altLang="en-US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内阁形成</a:t>
                      </a:r>
                      <a:endParaRPr lang="zh-CN" altLang="en-US" sz="2400" dirty="0">
                        <a:solidFill>
                          <a:schemeClr val="bg2">
                            <a:lumMod val="2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参与机密事务决策</a:t>
                      </a:r>
                      <a:endParaRPr lang="zh-CN" altLang="en-US" sz="2400" dirty="0">
                        <a:solidFill>
                          <a:schemeClr val="bg2">
                            <a:lumMod val="2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地位日益增高，有专门的衙署和属官</a:t>
                      </a:r>
                      <a:endParaRPr lang="zh-CN" altLang="en-US" sz="2400" dirty="0">
                        <a:solidFill>
                          <a:schemeClr val="bg2">
                            <a:lumMod val="2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</a:tr>
              <a:tr h="1769843">
                <a:tc>
                  <a:txBody>
                    <a:bodyPr/>
                    <a:lstStyle/>
                    <a:p>
                      <a:endParaRPr lang="en-US" altLang="zh-CN" sz="24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r>
                        <a:rPr lang="zh-CN" altLang="en-US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明宣宗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CN" sz="24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r>
                        <a:rPr lang="zh-CN" altLang="en-US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内阁大学士</a:t>
                      </a:r>
                      <a:endParaRPr lang="zh-CN" altLang="en-US" sz="2400" dirty="0">
                        <a:solidFill>
                          <a:schemeClr val="bg2">
                            <a:lumMod val="2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“票拟权”（起草批答奏章）</a:t>
                      </a:r>
                      <a:r>
                        <a:rPr lang="en-US" altLang="zh-CN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【</a:t>
                      </a:r>
                      <a:r>
                        <a:rPr lang="zh-CN" altLang="en-US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最终要皇帝批红</a:t>
                      </a:r>
                      <a:r>
                        <a:rPr lang="en-US" altLang="zh-CN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】</a:t>
                      </a:r>
                      <a:endParaRPr lang="zh-CN" altLang="en-US" sz="2400" dirty="0">
                        <a:solidFill>
                          <a:schemeClr val="bg2">
                            <a:lumMod val="2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地位变得更加重要</a:t>
                      </a:r>
                      <a:endParaRPr lang="zh-CN" altLang="en-US" sz="2400" dirty="0">
                        <a:solidFill>
                          <a:schemeClr val="bg2">
                            <a:lumMod val="2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</a:tr>
              <a:tr h="1095617">
                <a:tc>
                  <a:txBody>
                    <a:bodyPr/>
                    <a:lstStyle/>
                    <a:p>
                      <a:endParaRPr lang="en-US" altLang="zh-CN" sz="24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r>
                        <a:rPr lang="zh-CN" altLang="en-US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明神宗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CN" sz="24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  <a:p>
                      <a:r>
                        <a:rPr lang="zh-CN" altLang="en-US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内阁大学士</a:t>
                      </a:r>
                      <a:endParaRPr lang="zh-CN" altLang="en-US" sz="2400" dirty="0">
                        <a:solidFill>
                          <a:schemeClr val="bg2">
                            <a:lumMod val="2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张居正任首辅时，大权尽归内阁</a:t>
                      </a:r>
                      <a:endParaRPr lang="zh-CN" altLang="en-US" sz="2400" dirty="0">
                        <a:solidFill>
                          <a:schemeClr val="bg2">
                            <a:lumMod val="2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内阁凌驾六部</a:t>
                      </a:r>
                      <a:endParaRPr lang="zh-CN" altLang="en-US" sz="2400" dirty="0">
                        <a:solidFill>
                          <a:schemeClr val="bg2">
                            <a:lumMod val="25000"/>
                          </a:schemeClr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41288" y="2420938"/>
            <a:ext cx="830262" cy="2016125"/>
          </a:xfrm>
          <a:prstGeom prst="rect">
            <a:avLst/>
          </a:prstGeom>
          <a:noFill/>
        </p:spPr>
        <p:txBody>
          <a:bodyPr vert="eaVert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dirty="0">
                <a:solidFill>
                  <a:schemeClr val="bg2">
                    <a:lumMod val="25000"/>
                  </a:schemeClr>
                </a:solidFill>
                <a:latin typeface="黑体" panose="02010609060101010101" pitchFamily="49" charset="-122"/>
                <a:ea typeface="黑体" pitchFamily="49" charset="-122"/>
                <a:cs typeface="+mn-cs"/>
              </a:rPr>
              <a:t>内阁的发展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文本占位符 2"/>
          <p:cNvSpPr>
            <a:spLocks noGrp="1"/>
          </p:cNvSpPr>
          <p:nvPr>
            <p:ph type="body" idx="1"/>
          </p:nvPr>
        </p:nvSpPr>
        <p:spPr>
          <a:xfrm>
            <a:off x="3059113" y="692150"/>
            <a:ext cx="4022725" cy="865188"/>
          </a:xfrm>
        </p:spPr>
        <p:txBody>
          <a:bodyPr/>
          <a:lstStyle/>
          <a:p>
            <a:pPr marL="63500">
              <a:defRPr/>
            </a:pPr>
            <a:r>
              <a:rPr lang="zh-CN" altLang="en-US" sz="2800" smtClean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  </a:t>
            </a:r>
            <a:r>
              <a:rPr lang="zh-CN" altLang="en-US" sz="2800" b="1" smtClean="0">
                <a:solidFill>
                  <a:schemeClr val="bg2">
                    <a:lumMod val="25000"/>
                  </a:schemeClr>
                </a:solidFill>
                <a:latin typeface="黑体" pitchFamily="49" charset="-122"/>
                <a:ea typeface="黑体" pitchFamily="49" charset="-122"/>
              </a:rPr>
              <a:t>内阁制度与宰相制度</a:t>
            </a:r>
          </a:p>
          <a:p>
            <a:pPr marL="63500">
              <a:defRPr/>
            </a:pPr>
            <a:endParaRPr lang="zh-CN" altLang="en-US" sz="2800" smtClean="0">
              <a:solidFill>
                <a:schemeClr val="bg2">
                  <a:lumMod val="25000"/>
                </a:schemeClr>
              </a:solidFill>
              <a:latin typeface="黑体" pitchFamily="49" charset="-122"/>
              <a:ea typeface="黑体" pitchFamily="49" charset="-122"/>
            </a:endParaRPr>
          </a:p>
        </p:txBody>
      </p:sp>
      <p:graphicFrame>
        <p:nvGraphicFramePr>
          <p:cNvPr id="34848" name="Group 32"/>
          <p:cNvGraphicFramePr>
            <a:graphicFrameLocks noGrp="1"/>
          </p:cNvGraphicFramePr>
          <p:nvPr/>
        </p:nvGraphicFramePr>
        <p:xfrm>
          <a:off x="990600" y="1557338"/>
          <a:ext cx="8153400" cy="3923693"/>
        </p:xfrm>
        <a:graphic>
          <a:graphicData uri="http://schemas.openxmlformats.org/drawingml/2006/table">
            <a:tbl>
              <a:tblPr/>
              <a:tblGrid>
                <a:gridCol w="914400"/>
                <a:gridCol w="1803400"/>
                <a:gridCol w="2717800"/>
                <a:gridCol w="2717800"/>
              </a:tblGrid>
              <a:tr h="618475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黑体" pitchFamily="49" charset="-122"/>
                        <a:ea typeface="黑体" pitchFamily="49" charset="-122"/>
                        <a:cs typeface="华文中宋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黑体" pitchFamily="49" charset="-122"/>
                          <a:ea typeface="黑体" pitchFamily="49" charset="-122"/>
                          <a:cs typeface="华文中宋"/>
                        </a:rPr>
                        <a:t>     宰相制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黑体" pitchFamily="49" charset="-122"/>
                          <a:ea typeface="黑体" pitchFamily="49" charset="-122"/>
                          <a:cs typeface="华文中宋"/>
                        </a:rPr>
                        <a:t>     内阁制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8167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黑体" pitchFamily="49" charset="-122"/>
                          <a:ea typeface="黑体" pitchFamily="49" charset="-122"/>
                          <a:cs typeface="华文中宋"/>
                        </a:rPr>
                        <a:t>相同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黑体" pitchFamily="49" charset="-122"/>
                          <a:ea typeface="黑体" pitchFamily="49" charset="-122"/>
                          <a:cs typeface="华文中宋"/>
                        </a:rPr>
                        <a:t>职责都是辅助皇帝处理全国政务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黑体" pitchFamily="49" charset="-122"/>
                        <a:ea typeface="黑体" pitchFamily="49" charset="-122"/>
                        <a:cs typeface="华文中宋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608812">
                <a:tc row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黑体" pitchFamily="49" charset="-122"/>
                        <a:ea typeface="黑体" pitchFamily="49" charset="-122"/>
                        <a:cs typeface="华文中宋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黑体" pitchFamily="49" charset="-122"/>
                          <a:ea typeface="黑体" pitchFamily="49" charset="-122"/>
                          <a:cs typeface="华文中宋"/>
                        </a:rPr>
                        <a:t>不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黑体" pitchFamily="49" charset="-122"/>
                        <a:ea typeface="黑体" pitchFamily="49" charset="-122"/>
                        <a:cs typeface="华文中宋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黑体" pitchFamily="49" charset="-122"/>
                          <a:ea typeface="黑体" pitchFamily="49" charset="-122"/>
                          <a:cs typeface="华文中宋"/>
                        </a:rPr>
                        <a:t>同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黑体" pitchFamily="49" charset="-122"/>
                        <a:ea typeface="黑体" pitchFamily="49" charset="-122"/>
                        <a:cs typeface="华文中宋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黑体" pitchFamily="49" charset="-122"/>
                          <a:ea typeface="黑体" pitchFamily="49" charset="-122"/>
                          <a:cs typeface="华文中宋"/>
                        </a:rPr>
                        <a:t>地位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黑体" pitchFamily="49" charset="-122"/>
                          <a:ea typeface="黑体" pitchFamily="49" charset="-122"/>
                          <a:cs typeface="华文中宋"/>
                        </a:rPr>
                        <a:t>法定，制度赋权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黑体" pitchFamily="49" charset="-122"/>
                        <a:ea typeface="黑体" pitchFamily="49" charset="-122"/>
                        <a:cs typeface="华文中宋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黑体" pitchFamily="49" charset="-122"/>
                          <a:ea typeface="黑体" pitchFamily="49" charset="-122"/>
                          <a:cs typeface="华文中宋"/>
                        </a:rPr>
                        <a:t>非法定，咨询机构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黑体" pitchFamily="49" charset="-122"/>
                        <a:ea typeface="黑体" pitchFamily="49" charset="-122"/>
                        <a:cs typeface="华文中宋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816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黑体" pitchFamily="49" charset="-122"/>
                          <a:ea typeface="黑体" pitchFamily="49" charset="-122"/>
                          <a:cs typeface="华文中宋"/>
                        </a:rPr>
                        <a:t>职权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黑体" pitchFamily="49" charset="-122"/>
                          <a:ea typeface="黑体" pitchFamily="49" charset="-122"/>
                          <a:cs typeface="华文中宋"/>
                        </a:rPr>
                        <a:t>参与决策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黑体" pitchFamily="49" charset="-122"/>
                        <a:ea typeface="黑体" pitchFamily="49" charset="-122"/>
                        <a:cs typeface="华文中宋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黑体" pitchFamily="49" charset="-122"/>
                          <a:ea typeface="黑体" pitchFamily="49" charset="-122"/>
                          <a:cs typeface="华文中宋"/>
                        </a:rPr>
                        <a:t>无决策权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773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黑体" pitchFamily="49" charset="-122"/>
                          <a:ea typeface="黑体" pitchFamily="49" charset="-122"/>
                          <a:cs typeface="华文中宋"/>
                        </a:rPr>
                        <a:t>对皇权作用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黑体" pitchFamily="49" charset="-122"/>
                          <a:ea typeface="黑体" pitchFamily="49" charset="-122"/>
                          <a:cs typeface="华文中宋"/>
                        </a:rPr>
                        <a:t>制约（一定程度）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黑体" pitchFamily="49" charset="-122"/>
                          <a:ea typeface="黑体" pitchFamily="49" charset="-122"/>
                          <a:cs typeface="华文中宋"/>
                        </a:rPr>
                        <a:t>不能制约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981</TotalTime>
  <Words>1084</Words>
  <Application>Microsoft Office PowerPoint</Application>
  <PresentationFormat>全屏显示(4:3)</PresentationFormat>
  <Paragraphs>173</Paragraphs>
  <Slides>18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18</vt:i4>
      </vt:variant>
    </vt:vector>
  </HeadingPairs>
  <TitlesOfParts>
    <vt:vector size="20" baseType="lpstr">
      <vt:lpstr>夏至</vt:lpstr>
      <vt:lpstr>1_夏至</vt:lpstr>
      <vt:lpstr>专制时代晚期的政治形态</vt:lpstr>
      <vt:lpstr> 课程标准   了解明朝内阁、清朝军机处设置等史实  认识君主专制制度的加强对中国社会发展的影响</vt:lpstr>
      <vt:lpstr> 中国明太祖朱元璋因丞相胡惟庸谋反，株连功臣宿将的重大政治案件。起于明洪武十三年1380.终于二十五年。明初，朱元璋对胡惟庸专权擅政、结党营私、骄横跋扈的举动极为不满，采取种种方式对其制约。洪武十三年正月，有人上书告胡惟庸谋反，朱元璋遂以枉法诬贤、蠹害政治等罪名，将胡惟庸和涂节、陈宁等处死。胡惟庸死后，其谋反罪状陆续被揭发。朱元璋为肃清逆党，株连杀戮者达3万余人，前后延续十年之久。 朱元璋为何要处死胡惟庸？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军机处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专制时代晚期的政治形态</dc:title>
  <dc:creator>z z</dc:creator>
  <cp:lastModifiedBy>微软用户</cp:lastModifiedBy>
  <cp:revision>72</cp:revision>
  <dcterms:created xsi:type="dcterms:W3CDTF">2016-09-24T13:22:44Z</dcterms:created>
  <dcterms:modified xsi:type="dcterms:W3CDTF">2016-10-05T09:09:50Z</dcterms:modified>
</cp:coreProperties>
</file>