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93" r:id="rId3"/>
    <p:sldId id="294" r:id="rId4"/>
    <p:sldId id="295" r:id="rId6"/>
    <p:sldId id="296" r:id="rId7"/>
    <p:sldId id="372" r:id="rId8"/>
    <p:sldId id="380" r:id="rId9"/>
    <p:sldId id="272" r:id="rId10"/>
    <p:sldId id="274" r:id="rId11"/>
    <p:sldId id="331" r:id="rId12"/>
    <p:sldId id="258" r:id="rId13"/>
    <p:sldId id="327" r:id="rId14"/>
    <p:sldId id="324" r:id="rId15"/>
    <p:sldId id="378" r:id="rId16"/>
    <p:sldId id="325" r:id="rId17"/>
    <p:sldId id="326" r:id="rId18"/>
    <p:sldId id="335" r:id="rId19"/>
    <p:sldId id="336" r:id="rId20"/>
    <p:sldId id="386" r:id="rId21"/>
    <p:sldId id="374" r:id="rId22"/>
    <p:sldId id="373" r:id="rId23"/>
    <p:sldId id="375" r:id="rId24"/>
    <p:sldId id="377" r:id="rId25"/>
    <p:sldId id="382" r:id="rId26"/>
    <p:sldId id="383" r:id="rId27"/>
    <p:sldId id="337" r:id="rId28"/>
    <p:sldId id="338" r:id="rId29"/>
    <p:sldId id="340" r:id="rId30"/>
    <p:sldId id="339" r:id="rId31"/>
    <p:sldId id="341" r:id="rId32"/>
    <p:sldId id="342" r:id="rId33"/>
    <p:sldId id="381" r:id="rId34"/>
    <p:sldId id="376" r:id="rId35"/>
    <p:sldId id="266" r:id="rId36"/>
    <p:sldId id="344" r:id="rId37"/>
    <p:sldId id="346" r:id="rId38"/>
    <p:sldId id="268" r:id="rId39"/>
    <p:sldId id="270" r:id="rId40"/>
    <p:sldId id="276" r:id="rId41"/>
    <p:sldId id="278" r:id="rId42"/>
    <p:sldId id="321" r:id="rId43"/>
    <p:sldId id="319" r:id="rId44"/>
    <p:sldId id="320" r:id="rId45"/>
    <p:sldId id="322" r:id="rId46"/>
    <p:sldId id="333"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notesMaster" Target="notesMasters/notesMaster1.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幻灯片图像占位符 14337"/>
          <p:cNvSpPr>
            <a:spLocks noRot="1" noTextEdit="1"/>
          </p:cNvSpPr>
          <p:nvPr>
            <p:ph type="sldImg"/>
          </p:nvPr>
        </p:nvSpPr>
        <p:spPr/>
      </p:sp>
      <p:sp>
        <p:nvSpPr>
          <p:cNvPr id="14339" name="文本占位符 14338"/>
          <p:cNvSpPr>
            <a:spLocks noGrp="1"/>
          </p:cNvSpPr>
          <p:nvPr>
            <p:ph type="body" idx="1"/>
          </p:nvPr>
        </p:nvSpPr>
        <p:spPr/>
        <p:txBody>
          <a:bodyPr/>
          <a:p>
            <a:pPr lvl="0"/>
            <a:endParaRPr dirty="0"/>
          </a:p>
        </p:txBody>
      </p:sp>
      <p:sp>
        <p:nvSpPr>
          <p:cNvPr id="2" name="灯片编号占位符 1"/>
          <p:cNvSpPr/>
          <p:nvPr>
            <p:ph type="sldNum" sz="quarter" idx="2"/>
          </p:nvPr>
        </p:nvSpPr>
        <p:spPr/>
        <p:txBody>
          <a:bodyPr/>
          <a:p>
            <a:pPr lvl="0" algn="r"/>
            <a:fld id="{9A0DB2DC-4C9A-4742-B13C-FB6460FD3503}" type="slidenum">
              <a:rPr lang="zh-CN" sz="1200" u="none" dirty="0"/>
            </a:fld>
            <a:endParaRPr lang="zh-CN" sz="1200" u="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幻灯片图像占位符 16385"/>
          <p:cNvSpPr>
            <a:spLocks noRot="1" noTextEdit="1"/>
          </p:cNvSpPr>
          <p:nvPr>
            <p:ph type="sldImg"/>
          </p:nvPr>
        </p:nvSpPr>
        <p:spPr/>
      </p:sp>
      <p:sp>
        <p:nvSpPr>
          <p:cNvPr id="16387" name="文本占位符 16386"/>
          <p:cNvSpPr>
            <a:spLocks noGrp="1"/>
          </p:cNvSpPr>
          <p:nvPr>
            <p:ph type="body" idx="1"/>
          </p:nvPr>
        </p:nvSpPr>
        <p:spPr/>
        <p:txBody>
          <a:bodyPr/>
          <a:p>
            <a:pPr lvl="0"/>
            <a:endParaRPr dirty="0"/>
          </a:p>
        </p:txBody>
      </p:sp>
      <p:sp>
        <p:nvSpPr>
          <p:cNvPr id="2" name="灯片编号占位符 1"/>
          <p:cNvSpPr/>
          <p:nvPr>
            <p:ph type="sldNum" sz="quarter" idx="2"/>
          </p:nvPr>
        </p:nvSpPr>
        <p:spPr/>
        <p:txBody>
          <a:bodyPr/>
          <a:p>
            <a:pPr lvl="0" algn="r"/>
            <a:fld id="{9A0DB2DC-4C9A-4742-B13C-FB6460FD3503}" type="slidenum">
              <a:rPr lang="zh-CN" sz="1200" u="none" dirty="0"/>
            </a:fld>
            <a:endParaRPr lang="zh-CN" sz="1200" u="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幻灯片图像占位符 142337"/>
          <p:cNvSpPr>
            <a:spLocks noRot="1" noTextEdit="1"/>
          </p:cNvSpPr>
          <p:nvPr>
            <p:ph type="sldImg"/>
          </p:nvPr>
        </p:nvSpPr>
        <p:spPr/>
      </p:sp>
      <p:sp>
        <p:nvSpPr>
          <p:cNvPr id="142339" name="文本占位符 142338"/>
          <p:cNvSpPr>
            <a:spLocks noGrp="1"/>
          </p:cNvSpPr>
          <p:nvPr>
            <p:ph type="body" idx="1"/>
          </p:nvPr>
        </p:nvSpPr>
        <p:spPr/>
        <p:txBody>
          <a:bodyPr/>
          <a:p>
            <a:pPr lvl="0"/>
            <a:r>
              <a:rPr lang="zh-CN" altLang="en-US" dirty="0"/>
              <a:t>言论自由</a:t>
            </a:r>
            <a:r>
              <a:rPr lang="en-US" altLang="zh-CN" dirty="0"/>
              <a:t>——</a:t>
            </a:r>
            <a:r>
              <a:rPr lang="zh-CN" altLang="en-US" dirty="0"/>
              <a:t>倡导思想自由、出版自由</a:t>
            </a:r>
            <a:endParaRPr lang="zh-CN" altLang="en-US" dirty="0"/>
          </a:p>
          <a:p>
            <a:pPr lvl="0"/>
            <a:r>
              <a:rPr lang="zh-CN" altLang="en-US" dirty="0"/>
              <a:t>信仰自由</a:t>
            </a:r>
            <a:r>
              <a:rPr lang="en-US" altLang="zh-CN" dirty="0"/>
              <a:t>——17-18</a:t>
            </a:r>
            <a:r>
              <a:rPr lang="zh-CN" altLang="en-US" dirty="0"/>
              <a:t>世纪从封建主义向资本主义过渡，英国君主立宪政体确立后政治见解分歧：君主专制与君主立宪</a:t>
            </a:r>
            <a:endParaRPr lang="zh-CN" altLang="en-US" dirty="0"/>
          </a:p>
          <a:p>
            <a:pPr lvl="0"/>
            <a:r>
              <a:rPr lang="zh-CN" altLang="en-US" dirty="0"/>
              <a:t>                  宗教改革之后：宗教信仰的分歧，如自然神论。</a:t>
            </a:r>
            <a:endParaRPr lang="zh-CN" altLang="en-US" dirty="0"/>
          </a:p>
        </p:txBody>
      </p:sp>
      <p:sp>
        <p:nvSpPr>
          <p:cNvPr id="2" name="灯片编号占位符 1"/>
          <p:cNvSpPr/>
          <p:nvPr>
            <p:ph type="sldNum" sz="quarter" idx="2"/>
          </p:nvPr>
        </p:nvSpPr>
        <p:spPr/>
        <p:txBody>
          <a:bodyPr/>
          <a:p>
            <a:pPr lvl="0" algn="r"/>
            <a:fld id="{9A0DB2DC-4C9A-4742-B13C-FB6460FD3503}" type="slidenum">
              <a:rPr lang="zh-CN" sz="1200" dirty="0"/>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hyperlink" Target="http://baike.baidu.com/image/7ac8805145c0881442a75b8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8.emf"/><Relationship Id="rId1"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522470" y="386080"/>
            <a:ext cx="2788285" cy="640080"/>
          </a:xfrm>
          <a:prstGeom prst="rect">
            <a:avLst/>
          </a:prstGeom>
          <a:noFill/>
        </p:spPr>
        <p:txBody>
          <a:bodyPr wrap="square" rtlCol="0">
            <a:spAutoFit/>
          </a:bodyPr>
          <a:p>
            <a:r>
              <a:rPr lang="zh-CN" altLang="zh-CN" sz="3600" b="1">
                <a:solidFill>
                  <a:srgbClr val="FF0000"/>
                </a:solidFill>
                <a:uFillTx/>
              </a:rPr>
              <a:t>启蒙运动</a:t>
            </a:r>
            <a:endParaRPr lang="zh-CN" altLang="zh-CN" sz="3600" b="1">
              <a:solidFill>
                <a:srgbClr val="FF0000"/>
              </a:solidFill>
              <a:uFillTx/>
            </a:endParaRPr>
          </a:p>
        </p:txBody>
      </p:sp>
      <p:sp>
        <p:nvSpPr>
          <p:cNvPr id="5" name="文本框 4"/>
          <p:cNvSpPr txBox="1"/>
          <p:nvPr/>
        </p:nvSpPr>
        <p:spPr>
          <a:xfrm>
            <a:off x="741680" y="1386840"/>
            <a:ext cx="8250555" cy="4084320"/>
          </a:xfrm>
          <a:prstGeom prst="rect">
            <a:avLst/>
          </a:prstGeom>
          <a:noFill/>
        </p:spPr>
        <p:txBody>
          <a:bodyPr wrap="square" rtlCol="0">
            <a:spAutoFit/>
          </a:bodyPr>
          <a:p>
            <a:r>
              <a:rPr lang="zh-CN" altLang="en-US" sz="2800" b="1">
                <a:solidFill>
                  <a:srgbClr val="FF0000"/>
                </a:solidFill>
              </a:rPr>
              <a:t>考试内容：</a:t>
            </a:r>
            <a:endParaRPr lang="zh-CN" altLang="en-US" sz="2800" b="1">
              <a:solidFill>
                <a:srgbClr val="FF0000"/>
              </a:solidFill>
            </a:endParaRPr>
          </a:p>
          <a:p>
            <a:endParaRPr lang="zh-CN" altLang="en-US"/>
          </a:p>
          <a:p>
            <a:r>
              <a:rPr lang="en-US" altLang="zh-CN" sz="2400" b="1"/>
              <a:t>1</a:t>
            </a:r>
            <a:r>
              <a:rPr lang="zh-CN" altLang="en-US" sz="2400" b="1"/>
              <a:t>、欧洲启蒙运动的兴起</a:t>
            </a:r>
            <a:endParaRPr lang="zh-CN" altLang="en-US" sz="2400" b="1"/>
          </a:p>
          <a:p>
            <a:endParaRPr lang="zh-CN" altLang="en-US" sz="2400" b="1"/>
          </a:p>
          <a:p>
            <a:r>
              <a:rPr lang="en-US" altLang="zh-CN" sz="2400" b="1"/>
              <a:t>2</a:t>
            </a:r>
            <a:r>
              <a:rPr lang="zh-CN" altLang="en-US" sz="2400" b="1"/>
              <a:t>、洛克的主张及影响</a:t>
            </a:r>
            <a:endParaRPr lang="zh-CN" altLang="en-US" sz="2400" b="1"/>
          </a:p>
          <a:p>
            <a:endParaRPr lang="zh-CN" altLang="en-US" sz="2400" b="1"/>
          </a:p>
          <a:p>
            <a:r>
              <a:rPr lang="en-US" altLang="zh-CN" sz="2400" b="1"/>
              <a:t>3</a:t>
            </a:r>
            <a:r>
              <a:rPr lang="zh-CN" altLang="en-US" sz="2400" b="1"/>
              <a:t>、伏尔泰、孟德斯鸠、卢梭的主要政治主张</a:t>
            </a:r>
            <a:endParaRPr lang="zh-CN" altLang="en-US" sz="2400" b="1"/>
          </a:p>
          <a:p>
            <a:endParaRPr lang="zh-CN" altLang="en-US" sz="2400" b="1"/>
          </a:p>
          <a:p>
            <a:r>
              <a:rPr lang="en-US" altLang="zh-CN" sz="2400" b="1"/>
              <a:t>4</a:t>
            </a:r>
            <a:r>
              <a:rPr lang="zh-CN" altLang="en-US" sz="2400" b="1"/>
              <a:t>、康德的主要思想观点</a:t>
            </a:r>
            <a:endParaRPr lang="zh-CN" altLang="en-US" sz="2400" b="1"/>
          </a:p>
          <a:p>
            <a:endParaRPr lang="zh-CN" altLang="en-US" sz="2400" b="1"/>
          </a:p>
          <a:p>
            <a:r>
              <a:rPr lang="en-US" altLang="zh-CN" sz="2400" b="1"/>
              <a:t>5</a:t>
            </a:r>
            <a:r>
              <a:rPr lang="zh-CN" altLang="en-US" sz="2400" b="1"/>
              <a:t>、启蒙运动对人文主义的发展</a:t>
            </a:r>
            <a:endParaRPr lang="zh-CN" altLang="en-US" sz="24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0" name="TextBox 8"/>
          <p:cNvSpPr txBox="1"/>
          <p:nvPr/>
        </p:nvSpPr>
        <p:spPr>
          <a:xfrm>
            <a:off x="1828800" y="304800"/>
            <a:ext cx="6477000" cy="579120"/>
          </a:xfrm>
          <a:prstGeom prst="rect">
            <a:avLst/>
          </a:prstGeom>
          <a:noFill/>
          <a:ln w="9525">
            <a:noFill/>
          </a:ln>
        </p:spPr>
        <p:txBody>
          <a:bodyPr>
            <a:spAutoFit/>
          </a:bodyPr>
          <a:p>
            <a:pPr lvl="0"/>
            <a:r>
              <a:rPr lang="zh-CN" altLang="en-US" sz="3200" b="1" u="none" dirty="0">
                <a:solidFill>
                  <a:srgbClr val="FF0000"/>
                </a:solidFill>
                <a:latin typeface="黑体" panose="02010609060101010101" pitchFamily="49" charset="-122"/>
                <a:ea typeface="黑体" panose="02010609060101010101" pitchFamily="49" charset="-122"/>
              </a:rPr>
              <a:t>二、高潮</a:t>
            </a:r>
            <a:r>
              <a:rPr lang="en-US" altLang="zh-CN" sz="3200" b="1" u="none" dirty="0">
                <a:solidFill>
                  <a:srgbClr val="FF0000"/>
                </a:solidFill>
                <a:latin typeface="Times New Roman" panose="02020603050405020304" pitchFamily="18" charset="0"/>
                <a:ea typeface="黑体" panose="02010609060101010101" pitchFamily="49" charset="-122"/>
              </a:rPr>
              <a:t>——18</a:t>
            </a:r>
            <a:r>
              <a:rPr lang="zh-CN" altLang="en-US" sz="3200" b="1" u="none" dirty="0">
                <a:solidFill>
                  <a:srgbClr val="FF0000"/>
                </a:solidFill>
                <a:latin typeface="Times New Roman" panose="02020603050405020304" pitchFamily="18" charset="0"/>
                <a:ea typeface="黑体" panose="02010609060101010101" pitchFamily="49" charset="-122"/>
              </a:rPr>
              <a:t>世纪中期   </a:t>
            </a:r>
            <a:r>
              <a:rPr lang="zh-CN" altLang="en-US" sz="3200" b="1" u="none" dirty="0">
                <a:solidFill>
                  <a:srgbClr val="FF0000"/>
                </a:solidFill>
                <a:latin typeface="黑体" panose="02010609060101010101" pitchFamily="49" charset="-122"/>
                <a:ea typeface="黑体" panose="02010609060101010101" pitchFamily="49" charset="-122"/>
              </a:rPr>
              <a:t>法国</a:t>
            </a:r>
            <a:endParaRPr lang="zh-CN" altLang="en-US" sz="3200" b="1" u="none" dirty="0">
              <a:solidFill>
                <a:srgbClr val="FF0000"/>
              </a:solidFill>
              <a:latin typeface="黑体" panose="02010609060101010101" pitchFamily="49" charset="-122"/>
              <a:ea typeface="黑体" panose="02010609060101010101" pitchFamily="49" charset="-122"/>
            </a:endParaRPr>
          </a:p>
        </p:txBody>
      </p:sp>
      <p:sp>
        <p:nvSpPr>
          <p:cNvPr id="24581" name="文本框 24580"/>
          <p:cNvSpPr txBox="1"/>
          <p:nvPr/>
        </p:nvSpPr>
        <p:spPr>
          <a:xfrm>
            <a:off x="4498340" y="1051560"/>
            <a:ext cx="5405755" cy="548640"/>
          </a:xfrm>
          <a:prstGeom prst="rect">
            <a:avLst/>
          </a:prstGeom>
          <a:noFill/>
          <a:ln w="9525">
            <a:noFill/>
          </a:ln>
        </p:spPr>
        <p:txBody>
          <a:bodyPr wrap="square" anchor="t">
            <a:spAutoFit/>
          </a:bodyPr>
          <a:p>
            <a:pPr lvl="0">
              <a:buClr>
                <a:srgbClr val="000000"/>
              </a:buClr>
            </a:pPr>
            <a:r>
              <a:rPr lang="zh-CN" altLang="en-US" sz="2800" b="1" u="none" dirty="0">
                <a:solidFill>
                  <a:srgbClr val="FF0000"/>
                </a:solidFill>
                <a:latin typeface="Times New Roman" panose="02020603050405020304" pitchFamily="18" charset="0"/>
                <a:ea typeface="方正魏碑简体" pitchFamily="2" charset="-122"/>
              </a:rPr>
              <a:t>法兰西“自由三剑客”</a:t>
            </a:r>
            <a:endParaRPr lang="zh-CN" altLang="en-US" sz="2800" b="1" u="none">
              <a:solidFill>
                <a:srgbClr val="FF0000"/>
              </a:solidFill>
              <a:latin typeface="Times New Roman" panose="02020603050405020304" pitchFamily="18" charset="0"/>
              <a:ea typeface="方正魏碑简体" pitchFamily="2" charset="-122"/>
            </a:endParaRPr>
          </a:p>
        </p:txBody>
      </p:sp>
      <p:pic>
        <p:nvPicPr>
          <p:cNvPr id="24582" name="图片 24581" descr="7ac8805145c0881442a75b80">
            <a:hlinkClick r:id="rId1"/>
          </p:cNvPr>
          <p:cNvPicPr>
            <a:picLocks noChangeAspect="1"/>
          </p:cNvPicPr>
          <p:nvPr/>
        </p:nvPicPr>
        <p:blipFill>
          <a:blip r:embed="rId2"/>
          <a:stretch>
            <a:fillRect/>
          </a:stretch>
        </p:blipFill>
        <p:spPr>
          <a:xfrm>
            <a:off x="1905000" y="1752600"/>
            <a:ext cx="2286000" cy="2787650"/>
          </a:xfrm>
          <a:prstGeom prst="rect">
            <a:avLst/>
          </a:prstGeom>
          <a:noFill/>
          <a:ln w="9525">
            <a:noFill/>
          </a:ln>
        </p:spPr>
      </p:pic>
      <p:pic>
        <p:nvPicPr>
          <p:cNvPr id="24583" name="图片 24582" descr="4e83cb6207791599e7113ab6"/>
          <p:cNvPicPr>
            <a:picLocks noChangeAspect="1"/>
          </p:cNvPicPr>
          <p:nvPr/>
        </p:nvPicPr>
        <p:blipFill>
          <a:blip r:embed="rId3"/>
          <a:stretch>
            <a:fillRect/>
          </a:stretch>
        </p:blipFill>
        <p:spPr>
          <a:xfrm>
            <a:off x="4800600" y="1752600"/>
            <a:ext cx="2362200" cy="2795588"/>
          </a:xfrm>
          <a:prstGeom prst="rect">
            <a:avLst/>
          </a:prstGeom>
          <a:noFill/>
          <a:ln w="9525">
            <a:noFill/>
          </a:ln>
        </p:spPr>
      </p:pic>
      <p:pic>
        <p:nvPicPr>
          <p:cNvPr id="24584" name="图片 24583" descr="p20060508113719"/>
          <p:cNvPicPr>
            <a:picLocks noChangeAspect="1"/>
          </p:cNvPicPr>
          <p:nvPr/>
        </p:nvPicPr>
        <p:blipFill>
          <a:blip r:embed="rId4"/>
          <a:stretch>
            <a:fillRect/>
          </a:stretch>
        </p:blipFill>
        <p:spPr>
          <a:xfrm>
            <a:off x="8001000" y="1600200"/>
            <a:ext cx="2146300" cy="2871788"/>
          </a:xfrm>
          <a:prstGeom prst="rect">
            <a:avLst/>
          </a:prstGeom>
          <a:noFill/>
          <a:ln w="9525">
            <a:noFill/>
          </a:ln>
        </p:spPr>
      </p:pic>
      <p:sp>
        <p:nvSpPr>
          <p:cNvPr id="24585" name="文本框 24584"/>
          <p:cNvSpPr txBox="1"/>
          <p:nvPr/>
        </p:nvSpPr>
        <p:spPr>
          <a:xfrm>
            <a:off x="1752600" y="4724400"/>
            <a:ext cx="2590800" cy="1920240"/>
          </a:xfrm>
          <a:prstGeom prst="rect">
            <a:avLst/>
          </a:prstGeom>
          <a:noFill/>
          <a:ln w="3175" cap="flat" cmpd="sng">
            <a:solidFill>
              <a:srgbClr val="FF0000"/>
            </a:solidFill>
            <a:prstDash val="solid"/>
            <a:miter/>
            <a:headEnd type="none" w="med" len="med"/>
            <a:tailEnd type="none" w="med" len="med"/>
          </a:ln>
        </p:spPr>
        <p:txBody>
          <a:bodyPr>
            <a:spAutoFit/>
          </a:bodyPr>
          <a:p>
            <a:pPr lvl="0">
              <a:spcBef>
                <a:spcPct val="50000"/>
              </a:spcBef>
            </a:pPr>
            <a:r>
              <a:rPr lang="zh-CN" altLang="en-US" sz="2400" b="1" u="none" dirty="0">
                <a:latin typeface="Arial" panose="020B0604020202020204" pitchFamily="34" charset="0"/>
                <a:ea typeface="宋体" panose="02010600030101010101" pitchFamily="2" charset="-122"/>
              </a:rPr>
              <a:t>伏尔泰：“法兰西思想之王”、“法兰西最优秀的诗人”、“欧洲的良心”。</a:t>
            </a:r>
            <a:endParaRPr lang="zh-CN" altLang="en-US" sz="2400" b="1" u="none" dirty="0">
              <a:latin typeface="Arial" panose="020B0604020202020204" pitchFamily="34" charset="0"/>
              <a:ea typeface="宋体" panose="02010600030101010101" pitchFamily="2" charset="-122"/>
            </a:endParaRPr>
          </a:p>
        </p:txBody>
      </p:sp>
      <p:sp>
        <p:nvSpPr>
          <p:cNvPr id="24586" name="文本框 24585"/>
          <p:cNvSpPr txBox="1"/>
          <p:nvPr/>
        </p:nvSpPr>
        <p:spPr>
          <a:xfrm>
            <a:off x="4800600" y="4724400"/>
            <a:ext cx="2743200" cy="1188720"/>
          </a:xfrm>
          <a:prstGeom prst="rect">
            <a:avLst/>
          </a:prstGeom>
          <a:noFill/>
          <a:ln w="9525" cap="flat" cmpd="sng">
            <a:solidFill>
              <a:srgbClr val="FF0000"/>
            </a:solidFill>
            <a:prstDash val="solid"/>
            <a:miter/>
            <a:headEnd type="none" w="med" len="med"/>
            <a:tailEnd type="none" w="med" len="med"/>
          </a:ln>
        </p:spPr>
        <p:txBody>
          <a:bodyPr>
            <a:spAutoFit/>
          </a:bodyPr>
          <a:p>
            <a:pPr lvl="0">
              <a:buClr>
                <a:srgbClr val="000000"/>
              </a:buClr>
            </a:pPr>
            <a:r>
              <a:rPr lang="zh-CN" altLang="en-US" sz="2400" b="1" u="none" dirty="0">
                <a:latin typeface="Arial" panose="020B0604020202020204" pitchFamily="34" charset="0"/>
                <a:ea typeface="宋体" panose="02010600030101010101" pitchFamily="2" charset="-122"/>
              </a:rPr>
              <a:t>孟德斯鸠：资产阶级国家学说和法学理论奠基者</a:t>
            </a:r>
            <a:endParaRPr lang="zh-CN" altLang="en-US" sz="2400" b="1" u="none" dirty="0">
              <a:latin typeface="Arial" panose="020B0604020202020204" pitchFamily="34" charset="0"/>
              <a:ea typeface="宋体" panose="02010600030101010101" pitchFamily="2" charset="-122"/>
            </a:endParaRPr>
          </a:p>
        </p:txBody>
      </p:sp>
      <p:sp>
        <p:nvSpPr>
          <p:cNvPr id="24587" name="文本框 24586"/>
          <p:cNvSpPr txBox="1"/>
          <p:nvPr/>
        </p:nvSpPr>
        <p:spPr>
          <a:xfrm>
            <a:off x="8305800" y="4724400"/>
            <a:ext cx="2759710" cy="1188720"/>
          </a:xfrm>
          <a:prstGeom prst="rect">
            <a:avLst/>
          </a:prstGeom>
          <a:noFill/>
          <a:ln w="9525" cap="flat" cmpd="sng">
            <a:solidFill>
              <a:srgbClr val="FF0000"/>
            </a:solidFill>
            <a:prstDash val="solid"/>
            <a:miter/>
            <a:headEnd type="none" w="med" len="med"/>
            <a:tailEnd type="none" w="med" len="med"/>
          </a:ln>
        </p:spPr>
        <p:txBody>
          <a:bodyPr wrap="square">
            <a:spAutoFit/>
          </a:bodyPr>
          <a:p>
            <a:pPr lvl="0">
              <a:spcBef>
                <a:spcPct val="50000"/>
              </a:spcBef>
            </a:pPr>
            <a:r>
              <a:rPr lang="zh-CN" altLang="en-US" sz="2400" b="1" u="none" dirty="0">
                <a:latin typeface="宋体" panose="02010600030101010101" pitchFamily="2" charset="-122"/>
                <a:ea typeface="宋体" panose="02010600030101010101" pitchFamily="2" charset="-122"/>
              </a:rPr>
              <a:t>卢梭：法国大革命的思想先导，最激进的民主主义者。</a:t>
            </a:r>
            <a:endParaRPr lang="zh-CN" altLang="en-US" sz="2400" b="1" u="none">
              <a:latin typeface="宋体" panose="02010600030101010101" pitchFamily="2" charset="-122"/>
              <a:ea typeface="宋体" panose="02010600030101010101" pitchFamily="2" charset="-122"/>
            </a:endParaRPr>
          </a:p>
        </p:txBody>
      </p:sp>
    </p:spTree>
  </p:cSld>
  <p:clrMapOvr>
    <a:masterClrMapping/>
  </p:clrMapOvr>
  <p:transition>
    <p:checke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5" name="矩形 141314"/>
          <p:cNvSpPr/>
          <p:nvPr/>
        </p:nvSpPr>
        <p:spPr>
          <a:xfrm>
            <a:off x="2362200" y="2228215"/>
            <a:ext cx="7391400" cy="1920240"/>
          </a:xfrm>
          <a:prstGeom prst="rect">
            <a:avLst/>
          </a:prstGeom>
          <a:noFill/>
          <a:ln w="9525">
            <a:noFill/>
          </a:ln>
        </p:spPr>
        <p:txBody>
          <a:bodyPr>
            <a:spAutoFit/>
          </a:bodyPr>
          <a:p>
            <a:pPr lvl="0"/>
            <a:r>
              <a:rPr lang="zh-CN" altLang="en-US" sz="2400" b="1" dirty="0">
                <a:latin typeface="Arial" panose="020B0604020202020204" pitchFamily="34" charset="0"/>
                <a:ea typeface="宋体" panose="02010600030101010101" pitchFamily="2" charset="-122"/>
              </a:rPr>
              <a:t>经典言论：</a:t>
            </a:r>
            <a:endParaRPr lang="zh-CN" altLang="en-US" sz="2400" b="1" dirty="0">
              <a:latin typeface="Arial" panose="020B0604020202020204" pitchFamily="34" charset="0"/>
              <a:ea typeface="宋体" panose="02010600030101010101" pitchFamily="2" charset="-122"/>
            </a:endParaRPr>
          </a:p>
          <a:p>
            <a:pPr lvl="0"/>
            <a:endParaRPr lang="zh-CN" altLang="en-US" sz="2400" b="1" dirty="0">
              <a:latin typeface="Arial" panose="020B0604020202020204" pitchFamily="34" charset="0"/>
              <a:ea typeface="宋体" panose="02010600030101010101" pitchFamily="2" charset="-122"/>
            </a:endParaRPr>
          </a:p>
          <a:p>
            <a:pPr lvl="0"/>
            <a:r>
              <a:rPr lang="zh-CN" altLang="en-US" sz="2400" b="1" dirty="0">
                <a:latin typeface="Arial" panose="020B0604020202020204" pitchFamily="34" charset="0"/>
                <a:ea typeface="宋体" panose="02010600030101010101" pitchFamily="2" charset="-122"/>
              </a:rPr>
              <a:t>      我不同意你说的每一个字，但是我愿意誓死捍卫你说话的权利。                                             </a:t>
            </a:r>
            <a:endParaRPr lang="zh-CN" altLang="en-US" sz="2400" b="1" dirty="0">
              <a:latin typeface="Arial" panose="020B0604020202020204" pitchFamily="34" charset="0"/>
              <a:ea typeface="宋体" panose="02010600030101010101" pitchFamily="2" charset="-122"/>
            </a:endParaRPr>
          </a:p>
          <a:p>
            <a:pPr lvl="0"/>
            <a:r>
              <a:rPr lang="zh-CN" altLang="en-US" sz="2400" b="1" dirty="0">
                <a:latin typeface="Arial" panose="020B0604020202020204" pitchFamily="34" charset="0"/>
                <a:ea typeface="宋体" panose="02010600030101010101" pitchFamily="2" charset="-122"/>
              </a:rPr>
              <a:t>                                                                  </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伏尔泰</a:t>
            </a:r>
            <a:endParaRPr lang="zh-CN" altLang="en-US" sz="2400" b="1" dirty="0">
              <a:latin typeface="Arial" panose="020B0604020202020204" pitchFamily="34" charset="0"/>
              <a:ea typeface="宋体" panose="02010600030101010101" pitchFamily="2" charset="-122"/>
            </a:endParaRPr>
          </a:p>
        </p:txBody>
      </p:sp>
      <p:sp>
        <p:nvSpPr>
          <p:cNvPr id="141316" name="文本框 141315"/>
          <p:cNvSpPr txBox="1"/>
          <p:nvPr/>
        </p:nvSpPr>
        <p:spPr>
          <a:xfrm>
            <a:off x="2514600" y="4209415"/>
            <a:ext cx="7222490" cy="457200"/>
          </a:xfrm>
          <a:prstGeom prst="rect">
            <a:avLst/>
          </a:prstGeom>
          <a:noFill/>
          <a:ln w="9525">
            <a:noFill/>
          </a:ln>
        </p:spPr>
        <p:txBody>
          <a:bodyPr wrap="none" anchor="t">
            <a:spAutoFit/>
          </a:bodyPr>
          <a:p>
            <a:pPr lvl="0"/>
            <a:r>
              <a:rPr lang="zh-CN" altLang="en-US" sz="2400" b="1" dirty="0">
                <a:solidFill>
                  <a:srgbClr val="FF0000"/>
                </a:solidFill>
                <a:latin typeface="Arial" panose="020B0604020202020204" pitchFamily="34" charset="0"/>
                <a:ea typeface="宋体" panose="02010600030101010101" pitchFamily="2" charset="-122"/>
              </a:rPr>
              <a:t>请思考：此经典言论体现了伏尔泰的哪些思想主张？</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141317" name="矩形 141316"/>
          <p:cNvSpPr/>
          <p:nvPr/>
        </p:nvSpPr>
        <p:spPr>
          <a:xfrm>
            <a:off x="4419600" y="3295015"/>
            <a:ext cx="3855720" cy="457200"/>
          </a:xfrm>
          <a:prstGeom prst="rect">
            <a:avLst/>
          </a:prstGeom>
          <a:noFill/>
          <a:ln w="9525">
            <a:noFill/>
          </a:ln>
        </p:spPr>
        <p:txBody>
          <a:bodyPr wrap="none" anchor="t">
            <a:spAutoFit/>
          </a:bodyPr>
          <a:p>
            <a:pPr lvl="0"/>
            <a:r>
              <a:rPr lang="zh-CN" altLang="en-US" sz="2400" b="1" dirty="0">
                <a:solidFill>
                  <a:srgbClr val="FF0000"/>
                </a:solidFill>
                <a:latin typeface="Arial" panose="020B0604020202020204" pitchFamily="34" charset="0"/>
                <a:ea typeface="宋体" panose="02010600030101010101" pitchFamily="2" charset="-122"/>
              </a:rPr>
              <a:t>谁大胆思维，谁就有自由。</a:t>
            </a:r>
            <a:endParaRPr lang="zh-CN" altLang="en-US" sz="2400" b="1" dirty="0">
              <a:solidFill>
                <a:srgbClr val="FF0000"/>
              </a:solidFill>
              <a:latin typeface="Arial" panose="020B0604020202020204" pitchFamily="34" charset="0"/>
              <a:ea typeface="宋体" panose="02010600030101010101" pitchFamily="2" charset="-122"/>
            </a:endParaRPr>
          </a:p>
        </p:txBody>
      </p:sp>
      <p:grpSp>
        <p:nvGrpSpPr>
          <p:cNvPr id="141318" name="组合 141317"/>
          <p:cNvGrpSpPr/>
          <p:nvPr/>
        </p:nvGrpSpPr>
        <p:grpSpPr>
          <a:xfrm rot="0">
            <a:off x="1676400" y="2990215"/>
            <a:ext cx="2438400" cy="1554480"/>
            <a:chOff x="96" y="1296"/>
            <a:chExt cx="1536" cy="979"/>
          </a:xfrm>
        </p:grpSpPr>
        <p:sp>
          <p:nvSpPr>
            <p:cNvPr id="141319" name="直接连接符 141318"/>
            <p:cNvSpPr/>
            <p:nvPr/>
          </p:nvSpPr>
          <p:spPr>
            <a:xfrm flipH="1">
              <a:off x="336" y="1728"/>
              <a:ext cx="1296" cy="0"/>
            </a:xfrm>
            <a:prstGeom prst="line">
              <a:avLst/>
            </a:prstGeom>
            <a:ln w="31750" cap="flat" cmpd="sng">
              <a:solidFill>
                <a:srgbClr val="FF0000"/>
              </a:solidFill>
              <a:prstDash val="solid"/>
              <a:headEnd type="none" w="med" len="med"/>
              <a:tailEnd type="triangle" w="med" len="med"/>
            </a:ln>
          </p:spPr>
        </p:sp>
        <p:sp>
          <p:nvSpPr>
            <p:cNvPr id="141320" name="文本框 141319"/>
            <p:cNvSpPr txBox="1"/>
            <p:nvPr/>
          </p:nvSpPr>
          <p:spPr>
            <a:xfrm>
              <a:off x="96" y="1296"/>
              <a:ext cx="394" cy="979"/>
            </a:xfrm>
            <a:prstGeom prst="rect">
              <a:avLst/>
            </a:prstGeom>
            <a:noFill/>
            <a:ln w="9525">
              <a:noFill/>
            </a:ln>
          </p:spPr>
          <p:txBody>
            <a:bodyPr>
              <a:spAutoFit/>
            </a:bodyPr>
            <a:p>
              <a:pPr lvl="0"/>
              <a:r>
                <a:rPr lang="zh-CN" altLang="en-US" sz="2400" b="1" dirty="0">
                  <a:solidFill>
                    <a:srgbClr val="FF0000"/>
                  </a:solidFill>
                  <a:latin typeface="Arial" panose="020B0604020202020204" pitchFamily="34" charset="0"/>
                  <a:ea typeface="宋体" panose="02010600030101010101" pitchFamily="2" charset="-122"/>
                </a:rPr>
                <a:t>言论自由</a:t>
              </a:r>
              <a:endParaRPr lang="zh-CN" altLang="en-US" sz="2400" b="1" dirty="0">
                <a:solidFill>
                  <a:srgbClr val="FF0000"/>
                </a:solidFill>
                <a:latin typeface="Arial" panose="020B0604020202020204" pitchFamily="34" charset="0"/>
                <a:ea typeface="宋体" panose="02010600030101010101" pitchFamily="2" charset="-122"/>
              </a:endParaRPr>
            </a:p>
          </p:txBody>
        </p:sp>
      </p:grpSp>
      <p:grpSp>
        <p:nvGrpSpPr>
          <p:cNvPr id="141321" name="组合 141320"/>
          <p:cNvGrpSpPr/>
          <p:nvPr/>
        </p:nvGrpSpPr>
        <p:grpSpPr>
          <a:xfrm rot="0">
            <a:off x="8839200" y="2380615"/>
            <a:ext cx="1387475" cy="3018155"/>
            <a:chOff x="4608" y="912"/>
            <a:chExt cx="874" cy="1901"/>
          </a:xfrm>
        </p:grpSpPr>
        <p:sp>
          <p:nvSpPr>
            <p:cNvPr id="141322" name="直接连接符 141321"/>
            <p:cNvSpPr/>
            <p:nvPr/>
          </p:nvSpPr>
          <p:spPr>
            <a:xfrm>
              <a:off x="4608" y="1536"/>
              <a:ext cx="528" cy="0"/>
            </a:xfrm>
            <a:prstGeom prst="line">
              <a:avLst/>
            </a:prstGeom>
            <a:ln w="31750" cap="flat" cmpd="sng">
              <a:solidFill>
                <a:srgbClr val="FF0000"/>
              </a:solidFill>
              <a:prstDash val="solid"/>
              <a:headEnd type="none" w="med" len="med"/>
              <a:tailEnd type="triangle" w="med" len="med"/>
            </a:ln>
          </p:spPr>
        </p:sp>
        <p:sp>
          <p:nvSpPr>
            <p:cNvPr id="141323" name="文本框 141322"/>
            <p:cNvSpPr txBox="1"/>
            <p:nvPr/>
          </p:nvSpPr>
          <p:spPr>
            <a:xfrm>
              <a:off x="5136" y="912"/>
              <a:ext cx="346" cy="1901"/>
            </a:xfrm>
            <a:prstGeom prst="rect">
              <a:avLst/>
            </a:prstGeom>
            <a:noFill/>
            <a:ln w="9525">
              <a:noFill/>
            </a:ln>
          </p:spPr>
          <p:txBody>
            <a:bodyPr>
              <a:spAutoFit/>
            </a:bodyPr>
            <a:p>
              <a:pPr lvl="0"/>
              <a:r>
                <a:rPr lang="zh-CN" altLang="en-US" sz="2400" b="1" dirty="0">
                  <a:solidFill>
                    <a:srgbClr val="FF0000"/>
                  </a:solidFill>
                  <a:latin typeface="Arial" panose="020B0604020202020204" pitchFamily="34" charset="0"/>
                  <a:ea typeface="宋体" panose="02010600030101010101" pitchFamily="2" charset="-122"/>
                </a:rPr>
                <a:t>法律面前人人平等</a:t>
              </a:r>
              <a:endParaRPr lang="zh-CN" altLang="en-US" sz="2400" b="1" dirty="0">
                <a:solidFill>
                  <a:srgbClr val="FF0000"/>
                </a:solidFill>
                <a:latin typeface="Arial" panose="020B0604020202020204" pitchFamily="34" charset="0"/>
                <a:ea typeface="宋体" panose="02010600030101010101" pitchFamily="2" charset="-122"/>
              </a:endParaRPr>
            </a:p>
          </p:txBody>
        </p:sp>
      </p:grpSp>
      <p:grpSp>
        <p:nvGrpSpPr>
          <p:cNvPr id="141324" name="组合 141323"/>
          <p:cNvGrpSpPr/>
          <p:nvPr/>
        </p:nvGrpSpPr>
        <p:grpSpPr>
          <a:xfrm rot="0">
            <a:off x="3463925" y="2380615"/>
            <a:ext cx="2743200" cy="990600"/>
            <a:chOff x="1222" y="912"/>
            <a:chExt cx="1728" cy="624"/>
          </a:xfrm>
        </p:grpSpPr>
        <p:sp>
          <p:nvSpPr>
            <p:cNvPr id="141325" name="直接连接符 141324"/>
            <p:cNvSpPr/>
            <p:nvPr/>
          </p:nvSpPr>
          <p:spPr>
            <a:xfrm>
              <a:off x="1222" y="1536"/>
              <a:ext cx="1728" cy="0"/>
            </a:xfrm>
            <a:prstGeom prst="line">
              <a:avLst/>
            </a:prstGeom>
            <a:ln w="31750" cap="flat" cmpd="sng">
              <a:solidFill>
                <a:srgbClr val="FF0000"/>
              </a:solidFill>
              <a:prstDash val="solid"/>
              <a:headEnd type="none" w="med" len="med"/>
              <a:tailEnd type="none" w="med" len="med"/>
            </a:ln>
          </p:spPr>
        </p:sp>
        <p:sp>
          <p:nvSpPr>
            <p:cNvPr id="141326" name="直接连接符 141325"/>
            <p:cNvSpPr/>
            <p:nvPr/>
          </p:nvSpPr>
          <p:spPr>
            <a:xfrm flipV="1">
              <a:off x="2448" y="1200"/>
              <a:ext cx="48" cy="336"/>
            </a:xfrm>
            <a:prstGeom prst="line">
              <a:avLst/>
            </a:prstGeom>
            <a:ln w="31750" cap="flat" cmpd="sng">
              <a:solidFill>
                <a:srgbClr val="FF0000"/>
              </a:solidFill>
              <a:prstDash val="solid"/>
              <a:headEnd type="none" w="med" len="med"/>
              <a:tailEnd type="triangle" w="med" len="med"/>
            </a:ln>
          </p:spPr>
        </p:sp>
        <p:sp>
          <p:nvSpPr>
            <p:cNvPr id="141327" name="文本框 141326"/>
            <p:cNvSpPr txBox="1"/>
            <p:nvPr/>
          </p:nvSpPr>
          <p:spPr>
            <a:xfrm>
              <a:off x="2064" y="912"/>
              <a:ext cx="886" cy="288"/>
            </a:xfrm>
            <a:prstGeom prst="rect">
              <a:avLst/>
            </a:prstGeom>
            <a:noFill/>
            <a:ln w="9525">
              <a:noFill/>
            </a:ln>
          </p:spPr>
          <p:txBody>
            <a:bodyPr wrap="none" anchor="t">
              <a:spAutoFit/>
            </a:bodyPr>
            <a:p>
              <a:pPr lvl="0"/>
              <a:r>
                <a:rPr lang="zh-CN" altLang="en-US" sz="2400" b="1" dirty="0">
                  <a:solidFill>
                    <a:srgbClr val="FF0000"/>
                  </a:solidFill>
                  <a:latin typeface="Arial" panose="020B0604020202020204" pitchFamily="34" charset="0"/>
                  <a:ea typeface="宋体" panose="02010600030101010101" pitchFamily="2" charset="-122"/>
                </a:rPr>
                <a:t>信仰自由</a:t>
              </a:r>
              <a:endParaRPr lang="zh-CN" altLang="en-US" sz="2400" b="1" dirty="0">
                <a:solidFill>
                  <a:srgbClr val="FF0000"/>
                </a:solidFill>
                <a:latin typeface="Arial" panose="020B0604020202020204" pitchFamily="34" charset="0"/>
                <a:ea typeface="宋体" panose="02010600030101010101" pitchFamily="2" charset="-122"/>
              </a:endParaRPr>
            </a:p>
          </p:txBody>
        </p:sp>
      </p:grpSp>
      <p:sp>
        <p:nvSpPr>
          <p:cNvPr id="25609" name="矩形 25608"/>
          <p:cNvSpPr/>
          <p:nvPr/>
        </p:nvSpPr>
        <p:spPr>
          <a:xfrm>
            <a:off x="757555" y="396875"/>
            <a:ext cx="5832475" cy="518160"/>
          </a:xfrm>
          <a:prstGeom prst="rect">
            <a:avLst/>
          </a:prstGeom>
          <a:noFill/>
          <a:ln w="9525">
            <a:noFill/>
          </a:ln>
        </p:spPr>
        <p:txBody>
          <a:bodyPr>
            <a:spAutoFit/>
          </a:bodyPr>
          <a:p>
            <a:pPr lvl="0">
              <a:buClr>
                <a:srgbClr val="000000"/>
              </a:buClr>
            </a:pPr>
            <a:r>
              <a:rPr lang="en-US" altLang="zh-CN" sz="2800" b="1" u="none" dirty="0">
                <a:solidFill>
                  <a:srgbClr val="0033CC"/>
                </a:solidFill>
                <a:latin typeface="Times New Roman" panose="02020603050405020304" pitchFamily="18" charset="0"/>
                <a:ea typeface="宋体" panose="02010600030101010101" pitchFamily="2" charset="-122"/>
              </a:rPr>
              <a:t>1</a:t>
            </a:r>
            <a:r>
              <a:rPr lang="zh-CN" altLang="en-US" sz="2800" b="1" u="none" dirty="0">
                <a:solidFill>
                  <a:srgbClr val="0033CC"/>
                </a:solidFill>
                <a:latin typeface="Times New Roman" panose="02020603050405020304" pitchFamily="18" charset="0"/>
                <a:ea typeface="宋体" panose="02010600030101010101" pitchFamily="2" charset="-122"/>
              </a:rPr>
              <a:t>、伏尔泰</a:t>
            </a:r>
            <a:r>
              <a:rPr lang="en-US" altLang="en-US" sz="2800" b="1" u="none">
                <a:solidFill>
                  <a:srgbClr val="0033CC"/>
                </a:solidFill>
                <a:latin typeface="Times New Roman" panose="02020603050405020304" pitchFamily="18" charset="0"/>
                <a:ea typeface="宋体" panose="02010600030101010101" pitchFamily="2" charset="-122"/>
              </a:rPr>
              <a:t>—</a:t>
            </a:r>
            <a:r>
              <a:rPr lang="en-US" altLang="zh-CN" sz="2800" b="1" u="none" dirty="0">
                <a:solidFill>
                  <a:srgbClr val="0033CC"/>
                </a:solidFill>
                <a:latin typeface="Times New Roman" panose="02020603050405020304" pitchFamily="18" charset="0"/>
                <a:ea typeface="宋体" panose="02010600030101010101" pitchFamily="2" charset="-122"/>
              </a:rPr>
              <a:t>—</a:t>
            </a:r>
            <a:r>
              <a:rPr lang="zh-CN" altLang="en-US" sz="2800" b="1" u="none" dirty="0">
                <a:solidFill>
                  <a:srgbClr val="0033CC"/>
                </a:solidFill>
                <a:latin typeface="Times New Roman" panose="02020603050405020304" pitchFamily="18" charset="0"/>
                <a:ea typeface="宋体" panose="02010600030101010101" pitchFamily="2" charset="-122"/>
              </a:rPr>
              <a:t>法国启蒙运动的领袖</a:t>
            </a:r>
            <a:endParaRPr lang="zh-CN" altLang="en-US" sz="2800" b="1" u="none" dirty="0">
              <a:solidFill>
                <a:srgbClr val="0033CC"/>
              </a:solidFill>
              <a:latin typeface="Times New Roman" panose="02020603050405020304" pitchFamily="18" charset="0"/>
              <a:ea typeface="宋体" panose="02010600030101010101" pitchFamily="2" charset="-122"/>
            </a:endParaRPr>
          </a:p>
        </p:txBody>
      </p:sp>
      <p:sp>
        <p:nvSpPr>
          <p:cNvPr id="25613" name="文本框 25612"/>
          <p:cNvSpPr txBox="1"/>
          <p:nvPr/>
        </p:nvSpPr>
        <p:spPr>
          <a:xfrm>
            <a:off x="1798320" y="1113790"/>
            <a:ext cx="5807075" cy="457200"/>
          </a:xfrm>
          <a:prstGeom prst="rect">
            <a:avLst/>
          </a:prstGeom>
          <a:noFill/>
          <a:ln w="9525">
            <a:noFill/>
          </a:ln>
        </p:spPr>
        <p:txBody>
          <a:bodyPr>
            <a:spAutoFit/>
          </a:bodyPr>
          <a:p>
            <a:pPr lvl="0">
              <a:buClr>
                <a:srgbClr val="000000"/>
              </a:buClr>
            </a:pPr>
            <a:r>
              <a:rPr lang="zh-CN" altLang="en-US" sz="2400" b="1" u="none" dirty="0">
                <a:solidFill>
                  <a:srgbClr val="FF0000"/>
                </a:solidFill>
                <a:latin typeface="Arial" panose="020B0604020202020204" pitchFamily="34" charset="0"/>
                <a:ea typeface="黑体" panose="02010609060101010101" pitchFamily="49" charset="-122"/>
              </a:rPr>
              <a:t>代表作</a:t>
            </a:r>
            <a:r>
              <a:rPr lang="zh-CN" altLang="en-US" sz="2400" b="1" u="none" dirty="0">
                <a:latin typeface="Arial" panose="020B0604020202020204" pitchFamily="34" charset="0"/>
                <a:ea typeface="黑体" panose="02010609060101010101" pitchFamily="49" charset="-122"/>
              </a:rPr>
              <a:t>：</a:t>
            </a:r>
            <a:r>
              <a:rPr lang="en-US" altLang="zh-CN" sz="2400" b="1" u="none" dirty="0">
                <a:latin typeface="Arial" panose="020B0604020202020204" pitchFamily="34" charset="0"/>
                <a:ea typeface="黑体" panose="02010609060101010101" pitchFamily="49" charset="-122"/>
              </a:rPr>
              <a:t>《</a:t>
            </a:r>
            <a:r>
              <a:rPr lang="zh-CN" altLang="en-US" sz="2400" b="1" u="none" dirty="0">
                <a:latin typeface="Arial" panose="020B0604020202020204" pitchFamily="34" charset="0"/>
                <a:ea typeface="黑体" panose="02010609060101010101" pitchFamily="49" charset="-122"/>
              </a:rPr>
              <a:t>哲学通信</a:t>
            </a:r>
            <a:r>
              <a:rPr lang="en-US" altLang="zh-CN" sz="2400" b="1" u="none" dirty="0">
                <a:latin typeface="Arial" panose="020B0604020202020204" pitchFamily="34" charset="0"/>
                <a:ea typeface="黑体" panose="02010609060101010101" pitchFamily="49" charset="-122"/>
              </a:rPr>
              <a:t>》</a:t>
            </a:r>
            <a:endParaRPr lang="en-US" altLang="zh-CN" sz="2400" b="1" u="none">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24"/>
                                        </p:tgtEl>
                                        <p:attrNameLst>
                                          <p:attrName>style.visibility</p:attrName>
                                        </p:attrNameLst>
                                      </p:cBhvr>
                                      <p:to>
                                        <p:strVal val="visible"/>
                                      </p:to>
                                    </p:set>
                                    <p:anim calcmode="lin" valueType="num">
                                      <p:cBhvr additive="base">
                                        <p:cTn id="7" dur="500" fill="hold"/>
                                        <p:tgtEl>
                                          <p:spTgt spid="141324"/>
                                        </p:tgtEl>
                                        <p:attrNameLst>
                                          <p:attrName>ppt_x</p:attrName>
                                        </p:attrNameLst>
                                      </p:cBhvr>
                                      <p:tavLst>
                                        <p:tav tm="0">
                                          <p:val>
                                            <p:strVal val="#ppt_x"/>
                                          </p:val>
                                        </p:tav>
                                        <p:tav tm="100000">
                                          <p:val>
                                            <p:strVal val="#ppt_x"/>
                                          </p:val>
                                        </p:tav>
                                      </p:tavLst>
                                    </p:anim>
                                    <p:anim calcmode="lin" valueType="num">
                                      <p:cBhvr additive="base">
                                        <p:cTn id="8" dur="500" fill="hold"/>
                                        <p:tgtEl>
                                          <p:spTgt spid="1413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318"/>
                                        </p:tgtEl>
                                        <p:attrNameLst>
                                          <p:attrName>style.visibility</p:attrName>
                                        </p:attrNameLst>
                                      </p:cBhvr>
                                      <p:to>
                                        <p:strVal val="visible"/>
                                      </p:to>
                                    </p:set>
                                    <p:anim calcmode="lin" valueType="num">
                                      <p:cBhvr additive="base">
                                        <p:cTn id="13" dur="500" fill="hold"/>
                                        <p:tgtEl>
                                          <p:spTgt spid="141318"/>
                                        </p:tgtEl>
                                        <p:attrNameLst>
                                          <p:attrName>ppt_x</p:attrName>
                                        </p:attrNameLst>
                                      </p:cBhvr>
                                      <p:tavLst>
                                        <p:tav tm="0">
                                          <p:val>
                                            <p:strVal val="#ppt_x"/>
                                          </p:val>
                                        </p:tav>
                                        <p:tav tm="100000">
                                          <p:val>
                                            <p:strVal val="#ppt_x"/>
                                          </p:val>
                                        </p:tav>
                                      </p:tavLst>
                                    </p:anim>
                                    <p:anim calcmode="lin" valueType="num">
                                      <p:cBhvr additive="base">
                                        <p:cTn id="14" dur="500" fill="hold"/>
                                        <p:tgtEl>
                                          <p:spTgt spid="1413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1317"/>
                                        </p:tgtEl>
                                        <p:attrNameLst>
                                          <p:attrName>style.visibility</p:attrName>
                                        </p:attrNameLst>
                                      </p:cBhvr>
                                      <p:to>
                                        <p:strVal val="visible"/>
                                      </p:to>
                                    </p:set>
                                    <p:anim calcmode="lin" valueType="num">
                                      <p:cBhvr additive="base">
                                        <p:cTn id="19" dur="500" fill="hold"/>
                                        <p:tgtEl>
                                          <p:spTgt spid="141317"/>
                                        </p:tgtEl>
                                        <p:attrNameLst>
                                          <p:attrName>ppt_x</p:attrName>
                                        </p:attrNameLst>
                                      </p:cBhvr>
                                      <p:tavLst>
                                        <p:tav tm="0">
                                          <p:val>
                                            <p:strVal val="#ppt_x"/>
                                          </p:val>
                                        </p:tav>
                                        <p:tav tm="100000">
                                          <p:val>
                                            <p:strVal val="#ppt_x"/>
                                          </p:val>
                                        </p:tav>
                                      </p:tavLst>
                                    </p:anim>
                                    <p:anim calcmode="lin" valueType="num">
                                      <p:cBhvr additive="base">
                                        <p:cTn id="20" dur="500" fill="hold"/>
                                        <p:tgtEl>
                                          <p:spTgt spid="1413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1321"/>
                                        </p:tgtEl>
                                        <p:attrNameLst>
                                          <p:attrName>style.visibility</p:attrName>
                                        </p:attrNameLst>
                                      </p:cBhvr>
                                      <p:to>
                                        <p:strVal val="visible"/>
                                      </p:to>
                                    </p:set>
                                    <p:anim calcmode="lin" valueType="num">
                                      <p:cBhvr additive="base">
                                        <p:cTn id="25" dur="500" fill="hold"/>
                                        <p:tgtEl>
                                          <p:spTgt spid="141321"/>
                                        </p:tgtEl>
                                        <p:attrNameLst>
                                          <p:attrName>ppt_x</p:attrName>
                                        </p:attrNameLst>
                                      </p:cBhvr>
                                      <p:tavLst>
                                        <p:tav tm="0">
                                          <p:val>
                                            <p:strVal val="#ppt_x"/>
                                          </p:val>
                                        </p:tav>
                                        <p:tav tm="100000">
                                          <p:val>
                                            <p:strVal val="#ppt_x"/>
                                          </p:val>
                                        </p:tav>
                                      </p:tavLst>
                                    </p:anim>
                                    <p:anim calcmode="lin" valueType="num">
                                      <p:cBhvr additive="base">
                                        <p:cTn id="26" dur="500" fill="hold"/>
                                        <p:tgtEl>
                                          <p:spTgt spid="141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11" name="文本框 25610"/>
          <p:cNvSpPr txBox="1"/>
          <p:nvPr/>
        </p:nvSpPr>
        <p:spPr>
          <a:xfrm>
            <a:off x="1231265" y="1209675"/>
            <a:ext cx="8496300" cy="1297305"/>
          </a:xfrm>
          <a:prstGeom prst="rect">
            <a:avLst/>
          </a:prstGeom>
          <a:noFill/>
          <a:ln w="9525">
            <a:noFill/>
          </a:ln>
        </p:spPr>
        <p:txBody>
          <a:bodyPr wrap="square">
            <a:spAutoFit/>
          </a:bodyPr>
          <a:p>
            <a:pPr lvl="0">
              <a:lnSpc>
                <a:spcPct val="110000"/>
              </a:lnSpc>
              <a:buClr>
                <a:srgbClr val="000000"/>
              </a:buClr>
            </a:pPr>
            <a:r>
              <a:rPr lang="zh-CN" altLang="en-US" sz="2400" b="1" dirty="0">
                <a:latin typeface="宋体" panose="02010600030101010101" pitchFamily="2" charset="-122"/>
                <a:ea typeface="宋体" panose="02010600030101010101" pitchFamily="2" charset="-122"/>
              </a:rPr>
              <a:t>难道农民的儿子生来颈上带着圈，而贵族的儿子生来在腿上带着踢马刺吗</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一切享有各种天然能力的人，显然是平等的。</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除了法律之外，不依赖任何别的东西，这就是自由人。</a:t>
            </a:r>
            <a:r>
              <a:rPr lang="zh-CN" altLang="en-US" sz="2400" b="1" u="none" dirty="0">
                <a:latin typeface="宋体" panose="02010600030101010101" pitchFamily="2" charset="-122"/>
                <a:ea typeface="宋体" panose="02010600030101010101" pitchFamily="2" charset="-122"/>
              </a:rPr>
              <a:t>              </a:t>
            </a:r>
            <a:r>
              <a:rPr lang="zh-CN" altLang="en-US" sz="2000" b="1" u="none" dirty="0">
                <a:latin typeface="楷体_GB2312" pitchFamily="49" charset="-122"/>
                <a:ea typeface="楷体_GB2312" pitchFamily="49" charset="-122"/>
              </a:rPr>
              <a:t>                                                                           </a:t>
            </a:r>
            <a:endParaRPr lang="zh-CN" altLang="en-US" sz="2000" b="1" u="none" dirty="0">
              <a:latin typeface="楷体_GB2312" pitchFamily="49" charset="-122"/>
              <a:ea typeface="楷体_GB2312" pitchFamily="49" charset="-122"/>
            </a:endParaRPr>
          </a:p>
        </p:txBody>
      </p:sp>
      <p:sp>
        <p:nvSpPr>
          <p:cNvPr id="25602" name="文本框 25601"/>
          <p:cNvSpPr txBox="1"/>
          <p:nvPr/>
        </p:nvSpPr>
        <p:spPr>
          <a:xfrm>
            <a:off x="1337945" y="2828290"/>
            <a:ext cx="7976235" cy="895350"/>
          </a:xfrm>
          <a:prstGeom prst="rect">
            <a:avLst/>
          </a:prstGeom>
          <a:noFill/>
          <a:ln w="12700">
            <a:noFill/>
          </a:ln>
        </p:spPr>
        <p:txBody>
          <a:bodyPr wrap="square">
            <a:spAutoFit/>
          </a:bodyPr>
          <a:p>
            <a:pPr lvl="0">
              <a:lnSpc>
                <a:spcPct val="110000"/>
              </a:lnSpc>
              <a:buClr>
                <a:srgbClr val="000000"/>
              </a:buClr>
            </a:pPr>
            <a:r>
              <a:rPr lang="zh-CN" altLang="en-US" sz="2400" b="1" dirty="0">
                <a:solidFill>
                  <a:schemeClr val="tx1"/>
                </a:solidFill>
                <a:latin typeface="+mj-ea"/>
                <a:ea typeface="+mj-ea"/>
              </a:rPr>
              <a:t>教皇是“魔鬼一样的骗子”，是“两足禽兽”，教士和主教是“卑鄙的流氓”。</a:t>
            </a:r>
            <a:endParaRPr lang="zh-CN" altLang="en-US" sz="2400" b="1" dirty="0">
              <a:solidFill>
                <a:schemeClr val="tx1"/>
              </a:solidFill>
              <a:latin typeface="+mj-ea"/>
              <a:ea typeface="+mj-ea"/>
            </a:endParaRPr>
          </a:p>
        </p:txBody>
      </p:sp>
      <p:sp>
        <p:nvSpPr>
          <p:cNvPr id="25609" name="矩形 25608"/>
          <p:cNvSpPr/>
          <p:nvPr/>
        </p:nvSpPr>
        <p:spPr>
          <a:xfrm>
            <a:off x="757555" y="396875"/>
            <a:ext cx="5832475" cy="518160"/>
          </a:xfrm>
          <a:prstGeom prst="rect">
            <a:avLst/>
          </a:prstGeom>
          <a:noFill/>
          <a:ln w="9525">
            <a:noFill/>
          </a:ln>
        </p:spPr>
        <p:txBody>
          <a:bodyPr>
            <a:spAutoFit/>
          </a:bodyPr>
          <a:p>
            <a:pPr lvl="0">
              <a:buClr>
                <a:srgbClr val="000000"/>
              </a:buClr>
            </a:pPr>
            <a:r>
              <a:rPr lang="en-US" altLang="zh-CN" sz="2800" b="1" u="none" dirty="0">
                <a:solidFill>
                  <a:srgbClr val="0033CC"/>
                </a:solidFill>
                <a:latin typeface="Times New Roman" panose="02020603050405020304" pitchFamily="18" charset="0"/>
                <a:ea typeface="宋体" panose="02010600030101010101" pitchFamily="2" charset="-122"/>
              </a:rPr>
              <a:t>1</a:t>
            </a:r>
            <a:r>
              <a:rPr lang="zh-CN" altLang="en-US" sz="2800" b="1" u="none" dirty="0">
                <a:solidFill>
                  <a:srgbClr val="0033CC"/>
                </a:solidFill>
                <a:latin typeface="Times New Roman" panose="02020603050405020304" pitchFamily="18" charset="0"/>
                <a:ea typeface="宋体" panose="02010600030101010101" pitchFamily="2" charset="-122"/>
              </a:rPr>
              <a:t>、伏尔泰</a:t>
            </a:r>
            <a:r>
              <a:rPr lang="en-US" altLang="en-US" sz="2800" b="1" u="none">
                <a:solidFill>
                  <a:srgbClr val="0033CC"/>
                </a:solidFill>
                <a:latin typeface="Times New Roman" panose="02020603050405020304" pitchFamily="18" charset="0"/>
                <a:ea typeface="宋体" panose="02010600030101010101" pitchFamily="2" charset="-122"/>
              </a:rPr>
              <a:t>—</a:t>
            </a:r>
            <a:r>
              <a:rPr lang="en-US" altLang="zh-CN" sz="2800" b="1" u="none" dirty="0">
                <a:solidFill>
                  <a:srgbClr val="0033CC"/>
                </a:solidFill>
                <a:latin typeface="Times New Roman" panose="02020603050405020304" pitchFamily="18" charset="0"/>
                <a:ea typeface="宋体" panose="02010600030101010101" pitchFamily="2" charset="-122"/>
              </a:rPr>
              <a:t>—</a:t>
            </a:r>
            <a:r>
              <a:rPr lang="zh-CN" altLang="en-US" sz="2800" b="1" u="none" dirty="0">
                <a:solidFill>
                  <a:srgbClr val="0033CC"/>
                </a:solidFill>
                <a:latin typeface="Times New Roman" panose="02020603050405020304" pitchFamily="18" charset="0"/>
                <a:ea typeface="宋体" panose="02010600030101010101" pitchFamily="2" charset="-122"/>
              </a:rPr>
              <a:t>法国启蒙运动的领袖</a:t>
            </a:r>
            <a:endParaRPr lang="zh-CN" altLang="en-US" sz="2800" b="1" u="none" dirty="0">
              <a:solidFill>
                <a:srgbClr val="0033CC"/>
              </a:solidFill>
              <a:latin typeface="Times New Roman" panose="02020603050405020304" pitchFamily="18" charset="0"/>
              <a:ea typeface="宋体" panose="02010600030101010101" pitchFamily="2" charset="-122"/>
            </a:endParaRPr>
          </a:p>
        </p:txBody>
      </p:sp>
      <p:sp>
        <p:nvSpPr>
          <p:cNvPr id="4" name="文本框 3"/>
          <p:cNvSpPr txBox="1"/>
          <p:nvPr/>
        </p:nvSpPr>
        <p:spPr>
          <a:xfrm>
            <a:off x="1579880" y="4223385"/>
            <a:ext cx="9032240" cy="1371600"/>
          </a:xfrm>
          <a:prstGeom prst="rect">
            <a:avLst/>
          </a:prstGeom>
          <a:noFill/>
        </p:spPr>
        <p:txBody>
          <a:bodyPr wrap="square" rtlCol="0">
            <a:spAutoFit/>
          </a:bodyPr>
          <a:p>
            <a:r>
              <a:rPr lang="zh-CN" altLang="zh-CN" sz="2800" b="1">
                <a:solidFill>
                  <a:srgbClr val="FF0000"/>
                </a:solidFill>
              </a:rPr>
              <a:t>反对君主专制和封建神权，认为自然赋予人类以</a:t>
            </a:r>
            <a:endParaRPr lang="zh-CN" altLang="zh-CN" sz="2800" b="1">
              <a:solidFill>
                <a:srgbClr val="FF0000"/>
              </a:solidFill>
            </a:endParaRPr>
          </a:p>
          <a:p>
            <a:r>
              <a:rPr lang="zh-CN" altLang="zh-CN" sz="2800" b="1">
                <a:solidFill>
                  <a:srgbClr val="FF0000"/>
                </a:solidFill>
              </a:rPr>
              <a:t>思想自由、出版自由、信仰自由以及</a:t>
            </a:r>
            <a:endParaRPr lang="zh-CN" altLang="zh-CN" sz="2800" b="1">
              <a:solidFill>
                <a:srgbClr val="FF0000"/>
              </a:solidFill>
            </a:endParaRPr>
          </a:p>
          <a:p>
            <a:r>
              <a:rPr lang="zh-CN" altLang="zh-CN" sz="2800" b="1">
                <a:solidFill>
                  <a:srgbClr val="FF0000"/>
                </a:solidFill>
              </a:rPr>
              <a:t>法律面前人人平等的权利。</a:t>
            </a:r>
            <a:endParaRPr lang="zh-CN" altLang="zh-CN"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5611"/>
                                        </p:tgtEl>
                                        <p:attrNameLst>
                                          <p:attrName>style.visibility</p:attrName>
                                        </p:attrNameLst>
                                      </p:cBhvr>
                                      <p:to>
                                        <p:strVal val="visible"/>
                                      </p:to>
                                    </p:set>
                                    <p:anim calcmode="lin" valueType="num">
                                      <p:cBhvr>
                                        <p:cTn id="7" dur="500" fill="hold"/>
                                        <p:tgtEl>
                                          <p:spTgt spid="256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56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56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5611"/>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5602"/>
                                        </p:tgtEl>
                                        <p:attrNameLst>
                                          <p:attrName>style.visibility</p:attrName>
                                        </p:attrNameLst>
                                      </p:cBhvr>
                                      <p:to>
                                        <p:strVal val="visible"/>
                                      </p:to>
                                    </p:set>
                                    <p:anim calcmode="lin" valueType="num">
                                      <p:cBhvr>
                                        <p:cTn id="13" dur="500" fill="hold"/>
                                        <p:tgtEl>
                                          <p:spTgt spid="2560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560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560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0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37005" y="805180"/>
            <a:ext cx="9912985" cy="3660775"/>
          </a:xfrm>
          <a:prstGeom prst="rect">
            <a:avLst/>
          </a:prstGeom>
          <a:noFill/>
        </p:spPr>
        <p:txBody>
          <a:bodyPr wrap="square" rtlCol="0">
            <a:spAutoFit/>
          </a:bodyPr>
          <a:p>
            <a:r>
              <a:rPr lang="zh-CN" altLang="en-US" sz="2400" b="1">
                <a:solidFill>
                  <a:srgbClr val="FF0000"/>
                </a:solidFill>
              </a:rPr>
              <a:t>（2015·山西一模·33）</a:t>
            </a:r>
            <a:r>
              <a:rPr lang="zh-CN" altLang="en-US" sz="2400" b="1">
                <a:solidFill>
                  <a:schemeClr val="tx1"/>
                </a:solidFill>
              </a:rPr>
              <a:t>伏尔泰在认识论上坚持人的思想源于对客观事物的感觉和经验，并根据牛顿的科学原理解释物质世界。他的宗教观是自然神论，主张上帝就是自然界不可抗拒的规律。</a:t>
            </a:r>
            <a:endParaRPr lang="zh-CN" altLang="en-US" sz="2400" b="1">
              <a:solidFill>
                <a:schemeClr val="tx1"/>
              </a:solidFill>
            </a:endParaRPr>
          </a:p>
          <a:p>
            <a:r>
              <a:rPr lang="zh-CN" altLang="en-US" sz="2400" b="1">
                <a:solidFill>
                  <a:schemeClr val="tx1"/>
                </a:solidFill>
              </a:rPr>
              <a:t>这说明伏尔泰（　　          ）</a:t>
            </a:r>
            <a:endParaRPr lang="zh-CN" altLang="en-US" sz="2400" b="1">
              <a:solidFill>
                <a:schemeClr val="tx1"/>
              </a:solidFill>
            </a:endParaRPr>
          </a:p>
          <a:p>
            <a:endParaRPr lang="zh-CN" altLang="en-US" sz="2400" b="1">
              <a:solidFill>
                <a:schemeClr val="tx1"/>
              </a:solidFill>
            </a:endParaRPr>
          </a:p>
          <a:p>
            <a:r>
              <a:rPr lang="zh-CN" altLang="en-US" sz="2400" b="1">
                <a:solidFill>
                  <a:schemeClr val="tx1"/>
                </a:solidFill>
              </a:rPr>
              <a:t>A．在认识与宗教上坚持理性原则       B．主张宗教信仰自由与思想自由</a:t>
            </a:r>
            <a:endParaRPr lang="zh-CN" altLang="en-US" sz="2400" b="1">
              <a:solidFill>
                <a:schemeClr val="tx1"/>
              </a:solidFill>
            </a:endParaRPr>
          </a:p>
          <a:p>
            <a:r>
              <a:rPr lang="zh-CN" altLang="en-US" sz="2400" b="1">
                <a:solidFill>
                  <a:schemeClr val="tx1"/>
                </a:solidFill>
              </a:rPr>
              <a:t>C．认为自然科学应当为宗教服务       D．认为宗教信仰与科学宗教信仰</a:t>
            </a:r>
            <a:endParaRPr lang="zh-CN" altLang="en-US" sz="2400" b="1">
              <a:solidFill>
                <a:schemeClr val="tx1"/>
              </a:solidFill>
            </a:endParaRPr>
          </a:p>
          <a:p>
            <a:endParaRPr lang="zh-CN" altLang="en-US" sz="2400" b="1">
              <a:solidFill>
                <a:schemeClr val="tx1"/>
              </a:solidFill>
            </a:endParaRPr>
          </a:p>
          <a:p>
            <a:endParaRPr lang="zh-CN" altLang="en-US" sz="2400" b="1">
              <a:solidFill>
                <a:schemeClr val="tx1"/>
              </a:solidFill>
            </a:endParaRPr>
          </a:p>
          <a:p>
            <a:endParaRPr lang="zh-CN" altLang="en-US"/>
          </a:p>
        </p:txBody>
      </p:sp>
      <p:sp>
        <p:nvSpPr>
          <p:cNvPr id="3" name="矩形 2"/>
          <p:cNvSpPr/>
          <p:nvPr/>
        </p:nvSpPr>
        <p:spPr>
          <a:xfrm>
            <a:off x="10612438" y="3430905"/>
            <a:ext cx="737235" cy="1198245"/>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A</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矩形 143361"/>
          <p:cNvSpPr/>
          <p:nvPr/>
        </p:nvSpPr>
        <p:spPr>
          <a:xfrm>
            <a:off x="1948815" y="1600835"/>
            <a:ext cx="7772400" cy="1188720"/>
          </a:xfrm>
          <a:prstGeom prst="rect">
            <a:avLst/>
          </a:prstGeom>
          <a:noFill/>
          <a:ln w="9525">
            <a:noFill/>
          </a:ln>
        </p:spPr>
        <p:txBody>
          <a:bodyPr>
            <a:spAutoFit/>
          </a:bodyPr>
          <a:p>
            <a:pPr lvl="0"/>
            <a:r>
              <a:rPr lang="zh-CN" altLang="en-US" sz="2400" b="1" dirty="0">
                <a:latin typeface="Arial" panose="020B0604020202020204" pitchFamily="34" charset="0"/>
                <a:ea typeface="宋体" panose="02010600030101010101" pitchFamily="2" charset="-122"/>
              </a:rPr>
              <a:t>经典言论：</a:t>
            </a:r>
            <a:endParaRPr lang="zh-CN" altLang="en-US" sz="2400" b="1" dirty="0">
              <a:latin typeface="Arial" panose="020B0604020202020204" pitchFamily="34" charset="0"/>
              <a:ea typeface="宋体" panose="02010600030101010101" pitchFamily="2" charset="-122"/>
            </a:endParaRPr>
          </a:p>
          <a:p>
            <a:pPr lvl="0"/>
            <a:r>
              <a:rPr lang="zh-CN" altLang="en-US" sz="2400" b="1" dirty="0">
                <a:latin typeface="Arial" panose="020B0604020202020204" pitchFamily="34" charset="0"/>
                <a:ea typeface="宋体" panose="02010600030101010101" pitchFamily="2" charset="-122"/>
              </a:rPr>
              <a:t>       “绝对的权力将导致绝对的腐败。”    </a:t>
            </a:r>
            <a:endParaRPr lang="zh-CN" altLang="en-US" sz="2400" b="1" dirty="0">
              <a:latin typeface="Arial" panose="020B0604020202020204" pitchFamily="34" charset="0"/>
              <a:ea typeface="宋体" panose="02010600030101010101" pitchFamily="2" charset="-122"/>
            </a:endParaRPr>
          </a:p>
          <a:p>
            <a:pPr lvl="0"/>
            <a:r>
              <a:rPr lang="zh-CN" altLang="en-US" sz="2400" b="1" dirty="0">
                <a:latin typeface="Arial" panose="020B0604020202020204" pitchFamily="34" charset="0"/>
                <a:ea typeface="宋体" panose="02010600030101010101" pitchFamily="2" charset="-122"/>
              </a:rPr>
              <a:t>                                                               </a:t>
            </a:r>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孟德斯鸠</a:t>
            </a:r>
            <a:endParaRPr lang="zh-CN" altLang="en-US" sz="2400" b="1" dirty="0">
              <a:latin typeface="Arial" panose="020B0604020202020204" pitchFamily="34" charset="0"/>
              <a:ea typeface="宋体" panose="02010600030101010101" pitchFamily="2" charset="-122"/>
            </a:endParaRPr>
          </a:p>
        </p:txBody>
      </p:sp>
      <p:sp>
        <p:nvSpPr>
          <p:cNvPr id="28676" name="矩形 28675"/>
          <p:cNvSpPr/>
          <p:nvPr/>
        </p:nvSpPr>
        <p:spPr>
          <a:xfrm>
            <a:off x="1140460" y="595630"/>
            <a:ext cx="8763000" cy="518160"/>
          </a:xfrm>
          <a:prstGeom prst="rect">
            <a:avLst/>
          </a:prstGeom>
          <a:noFill/>
          <a:ln w="9525">
            <a:noFill/>
          </a:ln>
        </p:spPr>
        <p:txBody>
          <a:bodyPr>
            <a:spAutoFit/>
          </a:bodyPr>
          <a:p>
            <a:pPr lvl="0">
              <a:buClr>
                <a:srgbClr val="000000"/>
              </a:buClr>
            </a:pPr>
            <a:r>
              <a:rPr lang="en-US" altLang="zh-CN" sz="2800" b="1" u="none" dirty="0">
                <a:solidFill>
                  <a:srgbClr val="0033CC"/>
                </a:solidFill>
                <a:latin typeface="Times New Roman" panose="02020603050405020304" pitchFamily="18" charset="0"/>
                <a:ea typeface="宋体" panose="02010600030101010101" pitchFamily="2" charset="-122"/>
              </a:rPr>
              <a:t>2</a:t>
            </a:r>
            <a:r>
              <a:rPr lang="zh-CN" altLang="en-US" sz="2800" b="1" u="none" dirty="0">
                <a:solidFill>
                  <a:srgbClr val="0033CC"/>
                </a:solidFill>
                <a:latin typeface="Times New Roman" panose="02020603050405020304" pitchFamily="18" charset="0"/>
                <a:ea typeface="宋体" panose="02010600030101010101" pitchFamily="2" charset="-122"/>
              </a:rPr>
              <a:t>、孟德斯鸠</a:t>
            </a:r>
            <a:r>
              <a:rPr lang="en-US" altLang="en-US" sz="2800" b="1" u="none">
                <a:solidFill>
                  <a:srgbClr val="0033CC"/>
                </a:solidFill>
                <a:latin typeface="Times New Roman" panose="02020603050405020304" pitchFamily="18" charset="0"/>
                <a:ea typeface="宋体" panose="02010600030101010101" pitchFamily="2" charset="-122"/>
              </a:rPr>
              <a:t>—</a:t>
            </a:r>
            <a:r>
              <a:rPr lang="en-US" altLang="zh-CN" sz="2800" b="1" u="none">
                <a:solidFill>
                  <a:srgbClr val="0033CC"/>
                </a:solidFill>
                <a:latin typeface="Times New Roman" panose="02020603050405020304" pitchFamily="18" charset="0"/>
                <a:ea typeface="宋体" panose="02010600030101010101" pitchFamily="2" charset="-122"/>
              </a:rPr>
              <a:t>—</a:t>
            </a:r>
            <a:r>
              <a:rPr lang="zh-CN" altLang="en-US" sz="2800" b="1" u="none" dirty="0">
                <a:solidFill>
                  <a:srgbClr val="0033CC"/>
                </a:solidFill>
                <a:latin typeface="Arial" panose="020B0604020202020204" pitchFamily="34" charset="0"/>
                <a:ea typeface="宋体" panose="02010600030101010101" pitchFamily="2" charset="-122"/>
              </a:rPr>
              <a:t>资产阶级国家学说和法学理论奠基者</a:t>
            </a:r>
            <a:endParaRPr lang="zh-CN" altLang="en-US" sz="2800" b="1" u="none" dirty="0">
              <a:solidFill>
                <a:srgbClr val="0033CC"/>
              </a:solidFill>
              <a:latin typeface="Arial" panose="020B0604020202020204" pitchFamily="34" charset="0"/>
              <a:ea typeface="宋体" panose="02010600030101010101" pitchFamily="2" charset="-122"/>
            </a:endParaRPr>
          </a:p>
        </p:txBody>
      </p:sp>
      <p:sp>
        <p:nvSpPr>
          <p:cNvPr id="143364" name="文本框 143363"/>
          <p:cNvSpPr txBox="1"/>
          <p:nvPr/>
        </p:nvSpPr>
        <p:spPr>
          <a:xfrm>
            <a:off x="1425575" y="3018790"/>
            <a:ext cx="8733790" cy="1097280"/>
          </a:xfrm>
          <a:prstGeom prst="rect">
            <a:avLst/>
          </a:prstGeom>
          <a:noFill/>
          <a:ln w="9525">
            <a:noFill/>
          </a:ln>
        </p:spPr>
        <p:txBody>
          <a:bodyPr wrap="square" anchor="t">
            <a:spAutoFit/>
          </a:bodyPr>
          <a:p>
            <a:pPr lvl="0"/>
            <a:r>
              <a:rPr lang="zh-CN" altLang="en-US" sz="2400" b="1" dirty="0">
                <a:solidFill>
                  <a:srgbClr val="FF0000"/>
                </a:solidFill>
                <a:latin typeface="Arial" panose="020B0604020202020204" pitchFamily="34" charset="0"/>
                <a:ea typeface="宋体" panose="02010600030101010101" pitchFamily="2" charset="-122"/>
              </a:rPr>
              <a:t>请思考：你又如何理解“三权分立学说是古代希腊、</a:t>
            </a:r>
            <a:endParaRPr lang="zh-CN" altLang="en-US" sz="2400" b="1" dirty="0">
              <a:solidFill>
                <a:srgbClr val="FF0000"/>
              </a:solidFill>
              <a:latin typeface="Arial" panose="020B0604020202020204" pitchFamily="34" charset="0"/>
              <a:ea typeface="宋体" panose="02010600030101010101" pitchFamily="2" charset="-122"/>
            </a:endParaRPr>
          </a:p>
          <a:p>
            <a:pPr lvl="0"/>
            <a:r>
              <a:rPr lang="zh-CN" altLang="en-US" sz="2400" b="1" dirty="0">
                <a:solidFill>
                  <a:srgbClr val="FF0000"/>
                </a:solidFill>
                <a:latin typeface="Arial" panose="020B0604020202020204" pitchFamily="34" charset="0"/>
                <a:ea typeface="宋体" panose="02010600030101010101" pitchFamily="2" charset="-122"/>
              </a:rPr>
              <a:t>              罗马政治理论的发展” ？（政治原则、政治机构）</a:t>
            </a:r>
            <a:endParaRPr lang="zh-CN" altLang="en-US" sz="2400" b="1" dirty="0">
              <a:solidFill>
                <a:srgbClr val="FF0000"/>
              </a:solidFill>
              <a:latin typeface="Arial" panose="020B0604020202020204" pitchFamily="34" charset="0"/>
              <a:ea typeface="宋体" panose="02010600030101010101" pitchFamily="2" charset="-122"/>
            </a:endParaRPr>
          </a:p>
          <a:p>
            <a:pPr lvl="0"/>
            <a:endParaRPr lang="zh-CN" altLang="en-US" sz="1800" b="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blinds(horizontal)">
                                      <p:cBhvr>
                                        <p:cTn id="7" dur="5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64"/>
                                        </p:tgtEl>
                                        <p:attrNameLst>
                                          <p:attrName>style.visibility</p:attrName>
                                        </p:attrNameLst>
                                      </p:cBhvr>
                                      <p:to>
                                        <p:strVal val="visible"/>
                                      </p:to>
                                    </p:set>
                                    <p:animEffect transition="in" filter="blinds(horizontal)">
                                      <p:cBhvr>
                                        <p:cTn id="12"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6" name="矩形 28675"/>
          <p:cNvSpPr/>
          <p:nvPr/>
        </p:nvSpPr>
        <p:spPr>
          <a:xfrm>
            <a:off x="1140460" y="595630"/>
            <a:ext cx="8763000" cy="518160"/>
          </a:xfrm>
          <a:prstGeom prst="rect">
            <a:avLst/>
          </a:prstGeom>
          <a:noFill/>
          <a:ln w="9525">
            <a:noFill/>
          </a:ln>
        </p:spPr>
        <p:txBody>
          <a:bodyPr>
            <a:spAutoFit/>
          </a:bodyPr>
          <a:p>
            <a:pPr lvl="0">
              <a:buClr>
                <a:srgbClr val="000000"/>
              </a:buClr>
            </a:pPr>
            <a:r>
              <a:rPr lang="en-US" altLang="zh-CN" sz="2800" b="1" u="none" dirty="0">
                <a:solidFill>
                  <a:srgbClr val="0033CC"/>
                </a:solidFill>
                <a:latin typeface="Times New Roman" panose="02020603050405020304" pitchFamily="18" charset="0"/>
                <a:ea typeface="宋体" panose="02010600030101010101" pitchFamily="2" charset="-122"/>
              </a:rPr>
              <a:t>2</a:t>
            </a:r>
            <a:r>
              <a:rPr lang="zh-CN" altLang="en-US" sz="2800" b="1" u="none" dirty="0">
                <a:solidFill>
                  <a:srgbClr val="0033CC"/>
                </a:solidFill>
                <a:latin typeface="Times New Roman" panose="02020603050405020304" pitchFamily="18" charset="0"/>
                <a:ea typeface="宋体" panose="02010600030101010101" pitchFamily="2" charset="-122"/>
              </a:rPr>
              <a:t>、孟德斯鸠</a:t>
            </a:r>
            <a:r>
              <a:rPr lang="en-US" altLang="en-US" sz="2800" b="1" u="none">
                <a:solidFill>
                  <a:srgbClr val="0033CC"/>
                </a:solidFill>
                <a:latin typeface="Times New Roman" panose="02020603050405020304" pitchFamily="18" charset="0"/>
                <a:ea typeface="宋体" panose="02010600030101010101" pitchFamily="2" charset="-122"/>
              </a:rPr>
              <a:t>—</a:t>
            </a:r>
            <a:r>
              <a:rPr lang="en-US" altLang="zh-CN" sz="2800" b="1" u="none">
                <a:solidFill>
                  <a:srgbClr val="0033CC"/>
                </a:solidFill>
                <a:latin typeface="Times New Roman" panose="02020603050405020304" pitchFamily="18" charset="0"/>
                <a:ea typeface="宋体" panose="02010600030101010101" pitchFamily="2" charset="-122"/>
              </a:rPr>
              <a:t>—</a:t>
            </a:r>
            <a:r>
              <a:rPr lang="zh-CN" altLang="en-US" sz="2800" b="1" u="none" dirty="0">
                <a:solidFill>
                  <a:srgbClr val="0033CC"/>
                </a:solidFill>
                <a:latin typeface="Arial" panose="020B0604020202020204" pitchFamily="34" charset="0"/>
                <a:ea typeface="宋体" panose="02010600030101010101" pitchFamily="2" charset="-122"/>
              </a:rPr>
              <a:t>资产阶级国家学说和法学理论奠基者</a:t>
            </a:r>
            <a:endParaRPr lang="zh-CN" altLang="en-US" sz="2800" b="1" u="none" dirty="0">
              <a:solidFill>
                <a:srgbClr val="0033CC"/>
              </a:solidFill>
              <a:latin typeface="Arial" panose="020B0604020202020204" pitchFamily="34" charset="0"/>
              <a:ea typeface="宋体" panose="02010600030101010101" pitchFamily="2" charset="-122"/>
            </a:endParaRPr>
          </a:p>
        </p:txBody>
      </p:sp>
      <p:sp>
        <p:nvSpPr>
          <p:cNvPr id="28679" name="文本框 28678"/>
          <p:cNvSpPr txBox="1"/>
          <p:nvPr/>
        </p:nvSpPr>
        <p:spPr>
          <a:xfrm>
            <a:off x="2103755" y="1496060"/>
            <a:ext cx="6172200" cy="457200"/>
          </a:xfrm>
          <a:prstGeom prst="rect">
            <a:avLst/>
          </a:prstGeom>
          <a:noFill/>
          <a:ln w="9525">
            <a:noFill/>
          </a:ln>
        </p:spPr>
        <p:txBody>
          <a:bodyPr>
            <a:spAutoFit/>
          </a:bodyPr>
          <a:p>
            <a:pPr lvl="0">
              <a:buClr>
                <a:srgbClr val="000000"/>
              </a:buClr>
            </a:pPr>
            <a:r>
              <a:rPr lang="zh-CN" altLang="en-US" sz="2400" b="1" u="none" dirty="0">
                <a:solidFill>
                  <a:srgbClr val="FF0000"/>
                </a:solidFill>
                <a:latin typeface="Arial" panose="020B0604020202020204" pitchFamily="34" charset="0"/>
                <a:ea typeface="黑体" panose="02010609060101010101" pitchFamily="49" charset="-122"/>
              </a:rPr>
              <a:t>代表作</a:t>
            </a:r>
            <a:r>
              <a:rPr lang="zh-CN" altLang="en-US" sz="2400" b="1" u="none" dirty="0">
                <a:latin typeface="Arial" panose="020B0604020202020204" pitchFamily="34" charset="0"/>
                <a:ea typeface="黑体" panose="02010609060101010101" pitchFamily="49" charset="-122"/>
              </a:rPr>
              <a:t>：</a:t>
            </a:r>
            <a:r>
              <a:rPr lang="en-US" altLang="zh-CN" sz="2400" b="1" u="none" dirty="0">
                <a:latin typeface="Arial" panose="020B0604020202020204" pitchFamily="34" charset="0"/>
                <a:ea typeface="黑体" panose="02010609060101010101" pitchFamily="49" charset="-122"/>
              </a:rPr>
              <a:t>《</a:t>
            </a:r>
            <a:r>
              <a:rPr lang="zh-CN" altLang="en-US" sz="2400" b="1" u="none" dirty="0">
                <a:latin typeface="Arial" panose="020B0604020202020204" pitchFamily="34" charset="0"/>
                <a:ea typeface="黑体" panose="02010609060101010101" pitchFamily="49" charset="-122"/>
              </a:rPr>
              <a:t>论法的精神</a:t>
            </a:r>
            <a:r>
              <a:rPr lang="en-US" altLang="zh-CN" sz="2400" b="1" u="none" dirty="0">
                <a:latin typeface="Arial" panose="020B0604020202020204" pitchFamily="34" charset="0"/>
                <a:ea typeface="黑体" panose="02010609060101010101" pitchFamily="49" charset="-122"/>
              </a:rPr>
              <a:t>》</a:t>
            </a:r>
            <a:endParaRPr lang="en-US" altLang="zh-CN" sz="2400" b="1" u="none">
              <a:latin typeface="Arial" panose="020B0604020202020204" pitchFamily="34" charset="0"/>
              <a:ea typeface="黑体" panose="02010609060101010101" pitchFamily="49" charset="-122"/>
            </a:endParaRPr>
          </a:p>
        </p:txBody>
      </p:sp>
      <p:sp>
        <p:nvSpPr>
          <p:cNvPr id="2" name="文本框 1"/>
          <p:cNvSpPr txBox="1"/>
          <p:nvPr/>
        </p:nvSpPr>
        <p:spPr>
          <a:xfrm>
            <a:off x="1223010" y="2824480"/>
            <a:ext cx="3181985" cy="518160"/>
          </a:xfrm>
          <a:prstGeom prst="rect">
            <a:avLst/>
          </a:prstGeom>
          <a:noFill/>
        </p:spPr>
        <p:txBody>
          <a:bodyPr wrap="square" rtlCol="0">
            <a:spAutoFit/>
          </a:bodyPr>
          <a:p>
            <a:r>
              <a:rPr lang="zh-CN" altLang="en-US" sz="2800" b="1">
                <a:solidFill>
                  <a:srgbClr val="FF0000"/>
                </a:solidFill>
              </a:rPr>
              <a:t>思想主张：</a:t>
            </a:r>
            <a:endParaRPr lang="zh-CN" altLang="en-US" sz="2800" b="1">
              <a:solidFill>
                <a:srgbClr val="FF0000"/>
              </a:solidFill>
            </a:endParaRPr>
          </a:p>
        </p:txBody>
      </p:sp>
      <p:sp>
        <p:nvSpPr>
          <p:cNvPr id="3" name="文本框 2"/>
          <p:cNvSpPr txBox="1"/>
          <p:nvPr/>
        </p:nvSpPr>
        <p:spPr>
          <a:xfrm>
            <a:off x="1682115" y="3604260"/>
            <a:ext cx="8336915" cy="822960"/>
          </a:xfrm>
          <a:prstGeom prst="rect">
            <a:avLst/>
          </a:prstGeom>
          <a:noFill/>
        </p:spPr>
        <p:txBody>
          <a:bodyPr wrap="square" rtlCol="0">
            <a:spAutoFit/>
          </a:bodyPr>
          <a:p>
            <a:r>
              <a:rPr lang="zh-CN" altLang="en-US" sz="2400" b="1">
                <a:solidFill>
                  <a:srgbClr val="FF0000"/>
                </a:solidFill>
              </a:rPr>
              <a:t>反对君主专制，倡导天赋人权，认为政权属于全体人民，系统地提出三权分立的原则。</a:t>
            </a:r>
            <a:endParaRPr lang="zh-CN" altLang="en-US"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00" name="矩形 29699"/>
          <p:cNvSpPr/>
          <p:nvPr/>
        </p:nvSpPr>
        <p:spPr>
          <a:xfrm>
            <a:off x="1905000" y="228600"/>
            <a:ext cx="8763000" cy="518160"/>
          </a:xfrm>
          <a:prstGeom prst="rect">
            <a:avLst/>
          </a:prstGeom>
          <a:noFill/>
          <a:ln w="9525">
            <a:noFill/>
          </a:ln>
        </p:spPr>
        <p:txBody>
          <a:bodyPr>
            <a:spAutoFit/>
          </a:bodyPr>
          <a:p>
            <a:pPr lvl="0">
              <a:buClr>
                <a:srgbClr val="000000"/>
              </a:buClr>
            </a:pPr>
            <a:r>
              <a:rPr lang="en-US" altLang="zh-CN" sz="2800" b="1" u="none" dirty="0">
                <a:solidFill>
                  <a:srgbClr val="0033CC"/>
                </a:solidFill>
                <a:latin typeface="Times New Roman" panose="02020603050405020304" pitchFamily="18" charset="0"/>
                <a:ea typeface="宋体" panose="02010600030101010101" pitchFamily="2" charset="-122"/>
              </a:rPr>
              <a:t>3</a:t>
            </a:r>
            <a:r>
              <a:rPr lang="zh-CN" altLang="en-US" sz="2800" b="1" u="none" dirty="0">
                <a:solidFill>
                  <a:srgbClr val="0033CC"/>
                </a:solidFill>
                <a:latin typeface="Times New Roman" panose="02020603050405020304" pitchFamily="18" charset="0"/>
                <a:ea typeface="宋体" panose="02010600030101010101" pitchFamily="2" charset="-122"/>
              </a:rPr>
              <a:t>、卢梭</a:t>
            </a:r>
            <a:r>
              <a:rPr lang="en-US" altLang="en-US" sz="2800" b="1" u="none">
                <a:solidFill>
                  <a:srgbClr val="0033CC"/>
                </a:solidFill>
                <a:latin typeface="Times New Roman" panose="02020603050405020304" pitchFamily="18" charset="0"/>
                <a:ea typeface="宋体" panose="02010600030101010101" pitchFamily="2" charset="-122"/>
              </a:rPr>
              <a:t>—</a:t>
            </a:r>
            <a:r>
              <a:rPr lang="en-US" altLang="zh-CN" sz="2800" b="1" u="none">
                <a:solidFill>
                  <a:srgbClr val="0033CC"/>
                </a:solidFill>
                <a:latin typeface="Times New Roman" panose="02020603050405020304" pitchFamily="18" charset="0"/>
                <a:ea typeface="宋体" panose="02010600030101010101" pitchFamily="2" charset="-122"/>
              </a:rPr>
              <a:t>—</a:t>
            </a:r>
            <a:r>
              <a:rPr lang="zh-CN" altLang="en-US" sz="2800" b="1" u="none" dirty="0">
                <a:solidFill>
                  <a:srgbClr val="0033CC"/>
                </a:solidFill>
                <a:latin typeface="Arial" panose="020B0604020202020204" pitchFamily="34" charset="0"/>
                <a:ea typeface="宋体" panose="02010600030101010101" pitchFamily="2" charset="-122"/>
              </a:rPr>
              <a:t>法国大革命的思想先导</a:t>
            </a:r>
            <a:endParaRPr lang="zh-CN" altLang="en-US" sz="2800" b="1" u="none" dirty="0">
              <a:solidFill>
                <a:srgbClr val="0033CC"/>
              </a:solidFill>
              <a:latin typeface="Arial" panose="020B0604020202020204" pitchFamily="34" charset="0"/>
              <a:ea typeface="宋体" panose="02010600030101010101" pitchFamily="2" charset="-122"/>
            </a:endParaRPr>
          </a:p>
        </p:txBody>
      </p:sp>
      <p:sp>
        <p:nvSpPr>
          <p:cNvPr id="29704" name="文本框 29703"/>
          <p:cNvSpPr txBox="1"/>
          <p:nvPr/>
        </p:nvSpPr>
        <p:spPr>
          <a:xfrm>
            <a:off x="1583690" y="1387475"/>
            <a:ext cx="6493510" cy="493395"/>
          </a:xfrm>
          <a:prstGeom prst="rect">
            <a:avLst/>
          </a:prstGeom>
          <a:noFill/>
          <a:ln w="9525">
            <a:noFill/>
          </a:ln>
        </p:spPr>
        <p:txBody>
          <a:bodyPr wrap="square">
            <a:spAutoFit/>
          </a:bodyPr>
          <a:p>
            <a:pPr lvl="0">
              <a:lnSpc>
                <a:spcPct val="110000"/>
              </a:lnSpc>
            </a:pPr>
            <a:r>
              <a:rPr lang="en-US" altLang="zh-CN" sz="2000" b="1" u="none">
                <a:latin typeface="楷体_GB2312" pitchFamily="49" charset="-122"/>
                <a:ea typeface="楷体_GB2312" pitchFamily="49" charset="-122"/>
              </a:rPr>
              <a:t> </a:t>
            </a:r>
            <a:r>
              <a:rPr lang="zh-CN" altLang="en-US" sz="2400" b="1" dirty="0">
                <a:latin typeface="宋体" panose="02010600030101010101" pitchFamily="2" charset="-122"/>
                <a:ea typeface="宋体" panose="02010600030101010101" pitchFamily="2" charset="-122"/>
              </a:rPr>
              <a:t>人是生而自由的，但却无处不在枷锁之中。</a:t>
            </a:r>
            <a:endParaRPr lang="zh-CN" altLang="en-US" sz="2400" b="1" dirty="0">
              <a:latin typeface="宋体" panose="02010600030101010101" pitchFamily="2" charset="-122"/>
              <a:ea typeface="宋体" panose="02010600030101010101" pitchFamily="2" charset="-122"/>
            </a:endParaRPr>
          </a:p>
        </p:txBody>
      </p:sp>
      <p:sp>
        <p:nvSpPr>
          <p:cNvPr id="29705" name="文本框 29704"/>
          <p:cNvSpPr txBox="1"/>
          <p:nvPr/>
        </p:nvSpPr>
        <p:spPr>
          <a:xfrm>
            <a:off x="1480185" y="2515235"/>
            <a:ext cx="9231630" cy="1699260"/>
          </a:xfrm>
          <a:prstGeom prst="rect">
            <a:avLst/>
          </a:prstGeom>
          <a:noFill/>
          <a:ln w="9525">
            <a:noFill/>
          </a:ln>
        </p:spPr>
        <p:txBody>
          <a:bodyPr wrap="square">
            <a:spAutoFit/>
          </a:bodyPr>
          <a:p>
            <a:pPr lvl="0">
              <a:lnSpc>
                <a:spcPct val="110000"/>
              </a:lnSpc>
              <a:buClr>
                <a:srgbClr val="000000"/>
              </a:buClr>
            </a:pPr>
            <a:r>
              <a:rPr lang="zh-CN" altLang="en-US" sz="2400" b="1" dirty="0">
                <a:latin typeface="+mj-ea"/>
                <a:ea typeface="+mj-ea"/>
              </a:rPr>
              <a:t>人们应自由订立社会契约，组成国家。</a:t>
            </a:r>
            <a:r>
              <a:rPr lang="en-US" altLang="zh-CN" sz="2400" b="1">
                <a:latin typeface="+mj-ea"/>
                <a:ea typeface="+mj-ea"/>
              </a:rPr>
              <a:t>……</a:t>
            </a:r>
            <a:r>
              <a:rPr lang="zh-CN" altLang="en-US" sz="2400" b="1" dirty="0">
                <a:latin typeface="+mj-ea"/>
                <a:ea typeface="+mj-ea"/>
              </a:rPr>
              <a:t>社会契约就是共同意志的体现，代表所有人的权利与自由。这是至高无上的人民主权，不可侵犯。</a:t>
            </a:r>
            <a:r>
              <a:rPr lang="en-US" altLang="zh-CN" sz="2400" b="1" dirty="0">
                <a:latin typeface="+mj-ea"/>
                <a:ea typeface="+mj-ea"/>
              </a:rPr>
              <a:t>……</a:t>
            </a:r>
            <a:r>
              <a:rPr lang="zh-CN" altLang="en-US" sz="2400" b="1" dirty="0">
                <a:latin typeface="+mj-ea"/>
                <a:ea typeface="+mj-ea"/>
              </a:rPr>
              <a:t>人民应当推翻暴君，重建符合人民利益的契约，国家的最高权力属于人民。</a:t>
            </a:r>
            <a:endParaRPr lang="zh-CN" altLang="en-US" sz="2400" b="1"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9704"/>
                                        </p:tgtEl>
                                        <p:attrNameLst>
                                          <p:attrName>style.visibility</p:attrName>
                                        </p:attrNameLst>
                                      </p:cBhvr>
                                      <p:to>
                                        <p:strVal val="visible"/>
                                      </p:to>
                                    </p:set>
                                    <p:anim from="(-#ppt_w/2)" to="(#ppt_x)" calcmode="lin" valueType="num">
                                      <p:cBhvr>
                                        <p:cTn id="7" dur="600" fill="hold">
                                          <p:stCondLst>
                                            <p:cond delay="0"/>
                                          </p:stCondLst>
                                        </p:cTn>
                                        <p:tgtEl>
                                          <p:spTgt spid="29704"/>
                                        </p:tgtEl>
                                        <p:attrNameLst>
                                          <p:attrName>ppt_x</p:attrName>
                                        </p:attrNameLst>
                                      </p:cBhvr>
                                    </p:anim>
                                    <p:anim from="0" to="-1.0" calcmode="lin" valueType="num">
                                      <p:cBhvr>
                                        <p:cTn id="8" dur="200" decel="50000" autoRev="1" fill="hold">
                                          <p:stCondLst>
                                            <p:cond delay="600"/>
                                          </p:stCondLst>
                                        </p:cTn>
                                        <p:tgtEl>
                                          <p:spTgt spid="29704"/>
                                        </p:tgtEl>
                                        <p:attrNameLst>
                                          <p:attrName>xshear</p:attrName>
                                        </p:attrNameLst>
                                      </p:cBhvr>
                                    </p:anim>
                                    <p:animScale>
                                      <p:cBhvr>
                                        <p:cTn id="9" dur="200" decel="100000" autoRev="1" fill="hold">
                                          <p:stCondLst>
                                            <p:cond delay="600"/>
                                          </p:stCondLst>
                                        </p:cTn>
                                        <p:tgtEl>
                                          <p:spTgt spid="29704"/>
                                        </p:tgtEl>
                                      </p:cBhvr>
                                      <p:from x="100000" y="100000"/>
                                      <p:to x="80000" y="100000"/>
                                    </p:animScale>
                                    <p:anim by="(#ppt_h/3+#ppt_w*0.1)" calcmode="lin" valueType="num">
                                      <p:cBhvr additive="sum">
                                        <p:cTn id="10" dur="200" decel="100000" autoRev="1" fill="hold">
                                          <p:stCondLst>
                                            <p:cond delay="600"/>
                                          </p:stCondLst>
                                        </p:cTn>
                                        <p:tgtEl>
                                          <p:spTgt spid="2970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9705"/>
                                        </p:tgtEl>
                                        <p:attrNameLst>
                                          <p:attrName>style.visibility</p:attrName>
                                        </p:attrNameLst>
                                      </p:cBhvr>
                                      <p:to>
                                        <p:strVal val="visible"/>
                                      </p:to>
                                    </p:set>
                                    <p:anim from="(-#ppt_w/2)" to="(#ppt_x)" calcmode="lin" valueType="num">
                                      <p:cBhvr>
                                        <p:cTn id="15" dur="600" fill="hold">
                                          <p:stCondLst>
                                            <p:cond delay="0"/>
                                          </p:stCondLst>
                                        </p:cTn>
                                        <p:tgtEl>
                                          <p:spTgt spid="29705"/>
                                        </p:tgtEl>
                                        <p:attrNameLst>
                                          <p:attrName>ppt_x</p:attrName>
                                        </p:attrNameLst>
                                      </p:cBhvr>
                                    </p:anim>
                                    <p:anim from="0" to="-1.0" calcmode="lin" valueType="num">
                                      <p:cBhvr>
                                        <p:cTn id="16" dur="200" decel="50000" autoRev="1" fill="hold">
                                          <p:stCondLst>
                                            <p:cond delay="600"/>
                                          </p:stCondLst>
                                        </p:cTn>
                                        <p:tgtEl>
                                          <p:spTgt spid="29705"/>
                                        </p:tgtEl>
                                        <p:attrNameLst>
                                          <p:attrName>xshear</p:attrName>
                                        </p:attrNameLst>
                                      </p:cBhvr>
                                    </p:anim>
                                    <p:animScale>
                                      <p:cBhvr>
                                        <p:cTn id="17" dur="200" decel="100000" autoRev="1" fill="hold">
                                          <p:stCondLst>
                                            <p:cond delay="600"/>
                                          </p:stCondLst>
                                        </p:cTn>
                                        <p:tgtEl>
                                          <p:spTgt spid="29705"/>
                                        </p:tgtEl>
                                      </p:cBhvr>
                                      <p:from x="100000" y="100000"/>
                                      <p:to x="80000" y="100000"/>
                                    </p:animScale>
                                    <p:anim by="(#ppt_h/3+#ppt_w*0.1)" calcmode="lin" valueType="num">
                                      <p:cBhvr additive="sum">
                                        <p:cTn id="18" dur="200" decel="100000" autoRev="1" fill="hold">
                                          <p:stCondLst>
                                            <p:cond delay="600"/>
                                          </p:stCondLst>
                                        </p:cTn>
                                        <p:tgtEl>
                                          <p:spTgt spid="2970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97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06" name="文本框 29705"/>
          <p:cNvSpPr txBox="1"/>
          <p:nvPr/>
        </p:nvSpPr>
        <p:spPr>
          <a:xfrm>
            <a:off x="1537335" y="2157095"/>
            <a:ext cx="8458200" cy="1297305"/>
          </a:xfrm>
          <a:prstGeom prst="rect">
            <a:avLst/>
          </a:prstGeom>
          <a:noFill/>
          <a:ln w="9525">
            <a:noFill/>
          </a:ln>
        </p:spPr>
        <p:txBody>
          <a:bodyPr>
            <a:spAutoFit/>
          </a:bodyPr>
          <a:p>
            <a:pPr lvl="0">
              <a:lnSpc>
                <a:spcPct val="110000"/>
              </a:lnSpc>
            </a:pPr>
            <a:r>
              <a:rPr lang="zh-CN" altLang="en-US" sz="2400" b="1" u="none" dirty="0">
                <a:solidFill>
                  <a:srgbClr val="FF0000"/>
                </a:solidFill>
                <a:latin typeface="Arial" panose="020B0604020202020204" pitchFamily="34" charset="0"/>
                <a:ea typeface="黑体" panose="02010609060101010101" pitchFamily="49" charset="-122"/>
              </a:rPr>
              <a:t>思想主张：</a:t>
            </a:r>
            <a:r>
              <a:rPr lang="en-US" altLang="zh-CN" b="1" u="none" dirty="0">
                <a:latin typeface="Arial" panose="020B0604020202020204" pitchFamily="34" charset="0"/>
                <a:ea typeface="宋体" panose="02010600030101010101" pitchFamily="2" charset="-122"/>
              </a:rPr>
              <a:t>◆</a:t>
            </a:r>
            <a:r>
              <a:rPr lang="zh-CN" altLang="en-US" sz="2400" b="1" u="none" dirty="0">
                <a:latin typeface="Arial" panose="020B0604020202020204" pitchFamily="34" charset="0"/>
                <a:ea typeface="黑体" panose="02010609060101010101" pitchFamily="49" charset="-122"/>
              </a:rPr>
              <a:t>天赋人权（自由、平等）；</a:t>
            </a:r>
            <a:r>
              <a:rPr lang="en-US" altLang="zh-CN" b="1" u="none" dirty="0">
                <a:latin typeface="Arial" panose="020B0604020202020204" pitchFamily="34" charset="0"/>
                <a:ea typeface="宋体" panose="02010600030101010101" pitchFamily="2" charset="-122"/>
              </a:rPr>
              <a:t>◆</a:t>
            </a:r>
            <a:r>
              <a:rPr lang="zh-CN" altLang="en-US" sz="2400" b="1" u="none" dirty="0">
                <a:latin typeface="Arial" panose="020B0604020202020204" pitchFamily="34" charset="0"/>
                <a:ea typeface="黑体" panose="02010609060101010101" pitchFamily="49" charset="-122"/>
              </a:rPr>
              <a:t>社会契约；</a:t>
            </a:r>
            <a:endParaRPr lang="zh-CN" altLang="en-US" sz="2400" b="1" u="none" dirty="0">
              <a:latin typeface="Arial" panose="020B0604020202020204" pitchFamily="34" charset="0"/>
              <a:ea typeface="黑体" panose="02010609060101010101" pitchFamily="49" charset="-122"/>
            </a:endParaRPr>
          </a:p>
          <a:p>
            <a:pPr lvl="0">
              <a:lnSpc>
                <a:spcPct val="110000"/>
              </a:lnSpc>
            </a:pPr>
            <a:r>
              <a:rPr lang="zh-CN" altLang="en-US" b="1" u="none" dirty="0">
                <a:latin typeface="Arial" panose="020B0604020202020204" pitchFamily="34" charset="0"/>
                <a:ea typeface="宋体" panose="02010600030101010101" pitchFamily="2" charset="-122"/>
              </a:rPr>
              <a:t>                        </a:t>
            </a:r>
            <a:r>
              <a:rPr lang="en-US" altLang="zh-CN" b="1" u="none" dirty="0">
                <a:latin typeface="Arial" panose="020B0604020202020204" pitchFamily="34" charset="0"/>
                <a:ea typeface="宋体" panose="02010600030101010101" pitchFamily="2" charset="-122"/>
              </a:rPr>
              <a:t>◆</a:t>
            </a:r>
            <a:r>
              <a:rPr lang="zh-CN" altLang="en-US" sz="2400" b="1" u="none" dirty="0">
                <a:latin typeface="Arial" panose="020B0604020202020204" pitchFamily="34" charset="0"/>
                <a:ea typeface="黑体" panose="02010609060101010101" pitchFamily="49" charset="-122"/>
              </a:rPr>
              <a:t>人民主权，主张暴力革命，建立民主共和制；</a:t>
            </a:r>
            <a:endParaRPr lang="zh-CN" altLang="en-US" sz="2400" b="1" u="none" dirty="0">
              <a:latin typeface="Arial" panose="020B0604020202020204" pitchFamily="34" charset="0"/>
              <a:ea typeface="黑体" panose="02010609060101010101" pitchFamily="49" charset="-122"/>
            </a:endParaRPr>
          </a:p>
          <a:p>
            <a:pPr lvl="0">
              <a:lnSpc>
                <a:spcPct val="110000"/>
              </a:lnSpc>
            </a:pPr>
            <a:r>
              <a:rPr lang="zh-CN" altLang="en-US" sz="2400" b="1" u="none" dirty="0">
                <a:latin typeface="黑体" panose="02010609060101010101" pitchFamily="49" charset="-122"/>
                <a:ea typeface="黑体" panose="02010609060101010101" pitchFamily="49" charset="-122"/>
              </a:rPr>
              <a:t>          </a:t>
            </a:r>
            <a:r>
              <a:rPr lang="en-US" altLang="zh-CN" b="1" u="none" dirty="0">
                <a:latin typeface="黑体" panose="02010609060101010101" pitchFamily="49" charset="-122"/>
                <a:ea typeface="黑体" panose="02010609060101010101" pitchFamily="49" charset="-122"/>
              </a:rPr>
              <a:t>◆</a:t>
            </a:r>
            <a:r>
              <a:rPr lang="zh-CN" altLang="en-US" sz="2400" b="1" u="none" dirty="0">
                <a:latin typeface="黑体" panose="02010609060101010101" pitchFamily="49" charset="-122"/>
                <a:ea typeface="黑体" panose="02010609060101010101" pitchFamily="49" charset="-122"/>
              </a:rPr>
              <a:t>人类不平等的根源在于私有制，反对贫富分化。</a:t>
            </a:r>
            <a:endParaRPr lang="zh-CN" altLang="en-US" sz="2400" b="1" u="none" dirty="0">
              <a:latin typeface="黑体" panose="02010609060101010101" pitchFamily="49" charset="-122"/>
              <a:ea typeface="黑体" panose="02010609060101010101" pitchFamily="49" charset="-122"/>
            </a:endParaRPr>
          </a:p>
        </p:txBody>
      </p:sp>
      <p:sp>
        <p:nvSpPr>
          <p:cNvPr id="29700" name="矩形 29699"/>
          <p:cNvSpPr/>
          <p:nvPr/>
        </p:nvSpPr>
        <p:spPr>
          <a:xfrm>
            <a:off x="986790" y="518795"/>
            <a:ext cx="8763000" cy="518160"/>
          </a:xfrm>
          <a:prstGeom prst="rect">
            <a:avLst/>
          </a:prstGeom>
          <a:noFill/>
          <a:ln w="9525">
            <a:noFill/>
          </a:ln>
        </p:spPr>
        <p:txBody>
          <a:bodyPr>
            <a:spAutoFit/>
          </a:bodyPr>
          <a:p>
            <a:pPr lvl="0">
              <a:buClr>
                <a:srgbClr val="000000"/>
              </a:buClr>
            </a:pPr>
            <a:r>
              <a:rPr lang="en-US" altLang="zh-CN" sz="2800" b="1" u="none" dirty="0">
                <a:solidFill>
                  <a:srgbClr val="0033CC"/>
                </a:solidFill>
                <a:latin typeface="Times New Roman" panose="02020603050405020304" pitchFamily="18" charset="0"/>
                <a:ea typeface="宋体" panose="02010600030101010101" pitchFamily="2" charset="-122"/>
              </a:rPr>
              <a:t>3</a:t>
            </a:r>
            <a:r>
              <a:rPr lang="zh-CN" altLang="en-US" sz="2800" b="1" u="none" dirty="0">
                <a:solidFill>
                  <a:srgbClr val="0033CC"/>
                </a:solidFill>
                <a:latin typeface="Times New Roman" panose="02020603050405020304" pitchFamily="18" charset="0"/>
                <a:ea typeface="宋体" panose="02010600030101010101" pitchFamily="2" charset="-122"/>
              </a:rPr>
              <a:t>、卢梭</a:t>
            </a:r>
            <a:r>
              <a:rPr lang="en-US" altLang="en-US" sz="2800" b="1" u="none">
                <a:solidFill>
                  <a:srgbClr val="0033CC"/>
                </a:solidFill>
                <a:latin typeface="Times New Roman" panose="02020603050405020304" pitchFamily="18" charset="0"/>
                <a:ea typeface="宋体" panose="02010600030101010101" pitchFamily="2" charset="-122"/>
              </a:rPr>
              <a:t>—</a:t>
            </a:r>
            <a:r>
              <a:rPr lang="en-US" altLang="zh-CN" sz="2800" b="1" u="none">
                <a:solidFill>
                  <a:srgbClr val="0033CC"/>
                </a:solidFill>
                <a:latin typeface="Times New Roman" panose="02020603050405020304" pitchFamily="18" charset="0"/>
                <a:ea typeface="宋体" panose="02010600030101010101" pitchFamily="2" charset="-122"/>
              </a:rPr>
              <a:t>—</a:t>
            </a:r>
            <a:r>
              <a:rPr lang="zh-CN" altLang="en-US" sz="2800" b="1" u="none" dirty="0">
                <a:solidFill>
                  <a:srgbClr val="0033CC"/>
                </a:solidFill>
                <a:latin typeface="Arial" panose="020B0604020202020204" pitchFamily="34" charset="0"/>
                <a:ea typeface="宋体" panose="02010600030101010101" pitchFamily="2" charset="-122"/>
              </a:rPr>
              <a:t>法国大革命的思想先导</a:t>
            </a:r>
            <a:endParaRPr lang="zh-CN" altLang="en-US" sz="2800" b="1" u="none" dirty="0">
              <a:solidFill>
                <a:srgbClr val="0033CC"/>
              </a:solidFill>
              <a:latin typeface="Arial" panose="020B0604020202020204" pitchFamily="34" charset="0"/>
              <a:ea typeface="宋体" panose="02010600030101010101" pitchFamily="2" charset="-122"/>
            </a:endParaRPr>
          </a:p>
        </p:txBody>
      </p:sp>
      <p:sp>
        <p:nvSpPr>
          <p:cNvPr id="29703" name="文本框 29702"/>
          <p:cNvSpPr txBox="1"/>
          <p:nvPr/>
        </p:nvSpPr>
        <p:spPr>
          <a:xfrm>
            <a:off x="1537335" y="1189990"/>
            <a:ext cx="6172200" cy="457200"/>
          </a:xfrm>
          <a:prstGeom prst="rect">
            <a:avLst/>
          </a:prstGeom>
          <a:noFill/>
          <a:ln w="9525">
            <a:noFill/>
          </a:ln>
        </p:spPr>
        <p:txBody>
          <a:bodyPr>
            <a:spAutoFit/>
          </a:bodyPr>
          <a:p>
            <a:pPr lvl="0">
              <a:buClr>
                <a:srgbClr val="000000"/>
              </a:buClr>
            </a:pPr>
            <a:r>
              <a:rPr lang="zh-CN" altLang="en-US" sz="2400" b="1" u="none" dirty="0">
                <a:solidFill>
                  <a:srgbClr val="FF0000"/>
                </a:solidFill>
                <a:latin typeface="Arial" panose="020B0604020202020204" pitchFamily="34" charset="0"/>
                <a:ea typeface="黑体" panose="02010609060101010101" pitchFamily="49" charset="-122"/>
              </a:rPr>
              <a:t>代表作</a:t>
            </a:r>
            <a:r>
              <a:rPr lang="zh-CN" altLang="en-US" sz="2400" b="1" u="none" dirty="0">
                <a:latin typeface="Arial" panose="020B0604020202020204" pitchFamily="34" charset="0"/>
                <a:ea typeface="黑体" panose="02010609060101010101" pitchFamily="49" charset="-122"/>
              </a:rPr>
              <a:t>：</a:t>
            </a:r>
            <a:r>
              <a:rPr lang="en-US" altLang="zh-CN" sz="2000" b="1" u="none" dirty="0">
                <a:latin typeface="Arial" panose="020B0604020202020204" pitchFamily="34" charset="0"/>
                <a:ea typeface="黑体" panose="02010609060101010101" pitchFamily="49" charset="-122"/>
              </a:rPr>
              <a:t>《</a:t>
            </a:r>
            <a:r>
              <a:rPr lang="zh-CN" altLang="en-US" sz="2000" b="1" u="none" dirty="0">
                <a:latin typeface="Arial" panose="020B0604020202020204" pitchFamily="34" charset="0"/>
                <a:ea typeface="黑体" panose="02010609060101010101" pitchFamily="49" charset="-122"/>
              </a:rPr>
              <a:t>社会契约论</a:t>
            </a:r>
            <a:r>
              <a:rPr lang="en-US" altLang="zh-CN" sz="2000" b="1" u="none" dirty="0">
                <a:latin typeface="Arial" panose="020B0604020202020204" pitchFamily="34" charset="0"/>
                <a:ea typeface="黑体" panose="02010609060101010101" pitchFamily="49" charset="-122"/>
              </a:rPr>
              <a:t>》《</a:t>
            </a:r>
            <a:r>
              <a:rPr lang="zh-CN" altLang="en-US" sz="2000" b="1" u="none" dirty="0">
                <a:latin typeface="Arial" panose="020B0604020202020204" pitchFamily="34" charset="0"/>
                <a:ea typeface="黑体" panose="02010609060101010101" pitchFamily="49" charset="-122"/>
              </a:rPr>
              <a:t>论人类不平等的起源</a:t>
            </a:r>
            <a:r>
              <a:rPr lang="en-US" altLang="zh-CN" sz="2000" b="1" u="none">
                <a:latin typeface="Arial" panose="020B0604020202020204" pitchFamily="34" charset="0"/>
                <a:ea typeface="黑体" panose="02010609060101010101" pitchFamily="49" charset="-122"/>
              </a:rPr>
              <a:t>》</a:t>
            </a:r>
            <a:endParaRPr lang="en-US" altLang="zh-CN" sz="2000" b="1" u="none">
              <a:latin typeface="Arial" panose="020B0604020202020204" pitchFamily="34" charset="0"/>
              <a:ea typeface="黑体" panose="02010609060101010101" pitchFamily="49" charset="-122"/>
            </a:endParaRPr>
          </a:p>
        </p:txBody>
      </p:sp>
      <p:sp>
        <p:nvSpPr>
          <p:cNvPr id="29708" name="文本框 29707"/>
          <p:cNvSpPr txBox="1"/>
          <p:nvPr/>
        </p:nvSpPr>
        <p:spPr>
          <a:xfrm>
            <a:off x="1644650" y="4246880"/>
            <a:ext cx="8627110" cy="1554480"/>
          </a:xfrm>
          <a:prstGeom prst="rect">
            <a:avLst/>
          </a:prstGeom>
          <a:noFill/>
          <a:ln w="9525">
            <a:noFill/>
          </a:ln>
        </p:spPr>
        <p:txBody>
          <a:bodyPr wrap="square">
            <a:spAutoFit/>
          </a:bodyPr>
          <a:p>
            <a:pPr lvl="0">
              <a:buClr>
                <a:srgbClr val="000000"/>
              </a:buClr>
            </a:pPr>
            <a:r>
              <a:rPr lang="zh-CN" altLang="en-US" sz="2400" b="1" u="none" dirty="0">
                <a:solidFill>
                  <a:srgbClr val="FF0000"/>
                </a:solidFill>
                <a:latin typeface="Arial" panose="020B0604020202020204" pitchFamily="34" charset="0"/>
                <a:ea typeface="黑体" panose="02010609060101010101" pitchFamily="49" charset="-122"/>
              </a:rPr>
              <a:t>影响：</a:t>
            </a:r>
            <a:r>
              <a:rPr lang="zh-CN" altLang="en-US" sz="2400" b="1" u="none" dirty="0">
                <a:solidFill>
                  <a:srgbClr val="0033CC"/>
                </a:solidFill>
                <a:latin typeface="Arial" panose="020B0604020202020204" pitchFamily="34" charset="0"/>
                <a:ea typeface="黑体" panose="02010609060101010101" pitchFamily="49" charset="-122"/>
              </a:rPr>
              <a:t>否定了</a:t>
            </a:r>
            <a:r>
              <a:rPr lang="zh-CN" altLang="en-US" sz="2400" b="1" u="none" dirty="0">
                <a:latin typeface="Arial" panose="020B0604020202020204" pitchFamily="34" charset="0"/>
                <a:ea typeface="黑体" panose="02010609060101010101" pitchFamily="49" charset="-122"/>
              </a:rPr>
              <a:t>封建王权，</a:t>
            </a:r>
            <a:r>
              <a:rPr lang="zh-CN" altLang="en-US" sz="2400" b="1" u="none" dirty="0">
                <a:solidFill>
                  <a:srgbClr val="0033CC"/>
                </a:solidFill>
                <a:latin typeface="Arial" panose="020B0604020202020204" pitchFamily="34" charset="0"/>
                <a:ea typeface="黑体" panose="02010609060101010101" pitchFamily="49" charset="-122"/>
              </a:rPr>
              <a:t>描绘了</a:t>
            </a:r>
            <a:r>
              <a:rPr lang="zh-CN" altLang="en-US" sz="2400" b="1" u="none" dirty="0">
                <a:latin typeface="Arial" panose="020B0604020202020204" pitchFamily="34" charset="0"/>
                <a:ea typeface="黑体" panose="02010609060101010101" pitchFamily="49" charset="-122"/>
              </a:rPr>
              <a:t>资产阶级共和政体的蓝图；</a:t>
            </a:r>
            <a:endParaRPr lang="zh-CN" altLang="en-US" sz="2400" b="1" u="none" dirty="0">
              <a:latin typeface="Arial" panose="020B0604020202020204" pitchFamily="34" charset="0"/>
              <a:ea typeface="黑体" panose="02010609060101010101" pitchFamily="49" charset="-122"/>
            </a:endParaRPr>
          </a:p>
          <a:p>
            <a:pPr lvl="0">
              <a:buClr>
                <a:srgbClr val="000000"/>
              </a:buClr>
            </a:pPr>
            <a:r>
              <a:rPr lang="zh-CN" altLang="en-US" sz="2400" b="1" u="none" dirty="0">
                <a:latin typeface="Arial" panose="020B0604020202020204" pitchFamily="34" charset="0"/>
                <a:ea typeface="黑体" panose="02010609060101010101" pitchFamily="49" charset="-122"/>
              </a:rPr>
              <a:t>           成为</a:t>
            </a:r>
            <a:r>
              <a:rPr lang="zh-CN" altLang="en-US" sz="2400" b="1" u="none" dirty="0">
                <a:solidFill>
                  <a:srgbClr val="0033CC"/>
                </a:solidFill>
                <a:latin typeface="Arial" panose="020B0604020202020204" pitchFamily="34" charset="0"/>
                <a:ea typeface="黑体" panose="02010609060101010101" pitchFamily="49" charset="-122"/>
              </a:rPr>
              <a:t>法国大革命</a:t>
            </a:r>
            <a:r>
              <a:rPr lang="zh-CN" altLang="en-US" sz="2400" b="1" u="none" dirty="0">
                <a:latin typeface="Arial" panose="020B0604020202020204" pitchFamily="34" charset="0"/>
                <a:ea typeface="黑体" panose="02010609060101010101" pitchFamily="49" charset="-122"/>
              </a:rPr>
              <a:t>的思想先导；</a:t>
            </a:r>
            <a:endParaRPr lang="zh-CN" altLang="en-US" sz="2400" b="1" u="none" dirty="0">
              <a:latin typeface="Arial" panose="020B0604020202020204" pitchFamily="34" charset="0"/>
              <a:ea typeface="黑体" panose="02010609060101010101" pitchFamily="49" charset="-122"/>
            </a:endParaRPr>
          </a:p>
          <a:p>
            <a:pPr lvl="0">
              <a:buClr>
                <a:srgbClr val="000000"/>
              </a:buClr>
            </a:pPr>
            <a:r>
              <a:rPr lang="zh-CN" altLang="en-US" sz="2400" b="1" u="none" dirty="0">
                <a:solidFill>
                  <a:srgbClr val="0033CC"/>
                </a:solidFill>
                <a:latin typeface="Arial" panose="020B0604020202020204" pitchFamily="34" charset="0"/>
                <a:ea typeface="黑体" panose="02010609060101010101" pitchFamily="49" charset="-122"/>
              </a:rPr>
              <a:t>           直接影响了</a:t>
            </a:r>
            <a:r>
              <a:rPr lang="zh-CN" altLang="en-US" sz="2400" b="1" u="none" dirty="0">
                <a:latin typeface="Arial" panose="020B0604020202020204" pitchFamily="34" charset="0"/>
                <a:ea typeface="黑体" panose="02010609060101010101" pitchFamily="49" charset="-122"/>
              </a:rPr>
              <a:t>美国政治制度的建立。</a:t>
            </a:r>
            <a:endParaRPr lang="zh-CN" altLang="en-US" sz="2400" b="1" u="none" dirty="0">
              <a:latin typeface="Arial" panose="020B0604020202020204" pitchFamily="34" charset="0"/>
              <a:ea typeface="黑体" panose="02010609060101010101" pitchFamily="49" charset="-122"/>
            </a:endParaRPr>
          </a:p>
          <a:p>
            <a:pPr lvl="0">
              <a:buClr>
                <a:srgbClr val="000000"/>
              </a:buClr>
            </a:pPr>
            <a:endParaRPr lang="zh-CN" altLang="en-US" sz="2400" b="1" u="none" dirty="0">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6"/>
                                        </p:tgtEl>
                                        <p:attrNameLst>
                                          <p:attrName>style.visibility</p:attrName>
                                        </p:attrNameLst>
                                      </p:cBhvr>
                                      <p:to>
                                        <p:strVal val="visible"/>
                                      </p:to>
                                    </p:set>
                                    <p:animEffect transition="in" filter="dissolve">
                                      <p:cBhvr>
                                        <p:cTn id="7" dur="500"/>
                                        <p:tgtEl>
                                          <p:spTgt spid="297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8"/>
                                        </p:tgtEl>
                                        <p:attrNameLst>
                                          <p:attrName>style.visibility</p:attrName>
                                        </p:attrNameLst>
                                      </p:cBhvr>
                                      <p:to>
                                        <p:strVal val="visible"/>
                                      </p:to>
                                    </p:set>
                                    <p:animEffect transition="in" filter="dissolve">
                                      <p:cBhvr>
                                        <p:cTn id="12"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p:bldP spid="297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1180" y="1019175"/>
            <a:ext cx="11089005" cy="3295015"/>
          </a:xfrm>
          <a:prstGeom prst="rect">
            <a:avLst/>
          </a:prstGeom>
          <a:noFill/>
        </p:spPr>
        <p:txBody>
          <a:bodyPr wrap="square" rtlCol="0">
            <a:spAutoFit/>
          </a:bodyPr>
          <a:p>
            <a:r>
              <a:rPr lang="zh-CN" altLang="en-US" sz="2400" b="1">
                <a:solidFill>
                  <a:srgbClr val="FF0000"/>
                </a:solidFill>
              </a:rPr>
              <a:t>（2015·湖南怀化二模·32）</a:t>
            </a:r>
            <a:r>
              <a:rPr lang="zh-CN" altLang="en-US" sz="2400" b="1"/>
              <a:t>洛克在《政府论》中说：“任何人放弃其自然自由并受制于公民社会的种种限制的唯一的方法，是同其他人协议……，以谋他们彼此间的舒适、安全和和平的生活，以便安稳地享受他们的财产并且有更大的保障来防止共同体以外任何人的侵犯。无论人数多少都可以这样做，因为它并不损及其余的人的自由，后者仍然像以前一样保有自然状态中的自由。”材料主要体现了作者的何种思想（　      　）</a:t>
            </a:r>
            <a:endParaRPr lang="zh-CN" altLang="en-US" sz="2400" b="1"/>
          </a:p>
          <a:p>
            <a:endParaRPr lang="zh-CN" altLang="en-US" sz="2400" b="1"/>
          </a:p>
          <a:p>
            <a:r>
              <a:rPr lang="zh-CN" altLang="en-US" sz="2400" b="1"/>
              <a:t>A．自由平等            B．社会契约             C．天赋人权            D．人民主权</a:t>
            </a:r>
            <a:endParaRPr lang="zh-CN" altLang="en-US" sz="2400" b="1"/>
          </a:p>
          <a:p>
            <a:endParaRPr lang="zh-CN" altLang="en-US"/>
          </a:p>
        </p:txBody>
      </p:sp>
      <p:sp>
        <p:nvSpPr>
          <p:cNvPr id="3" name="矩形 2"/>
          <p:cNvSpPr/>
          <p:nvPr/>
        </p:nvSpPr>
        <p:spPr>
          <a:xfrm>
            <a:off x="10566718" y="3171190"/>
            <a:ext cx="695325" cy="1198245"/>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B</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5980" y="789940"/>
            <a:ext cx="10156825" cy="2563495"/>
          </a:xfrm>
          <a:prstGeom prst="rect">
            <a:avLst/>
          </a:prstGeom>
          <a:noFill/>
        </p:spPr>
        <p:txBody>
          <a:bodyPr wrap="square" rtlCol="0">
            <a:spAutoFit/>
          </a:bodyPr>
          <a:p>
            <a:r>
              <a:rPr lang="zh-CN" altLang="en-US" sz="2400" b="1">
                <a:solidFill>
                  <a:srgbClr val="FF0000"/>
                </a:solidFill>
              </a:rPr>
              <a:t>（2015·浙江台州高三期末·17）</a:t>
            </a:r>
            <a:r>
              <a:rPr lang="zh-CN" altLang="en-US" sz="2400" b="1"/>
              <a:t>据《启蒙运动百科全书》记载：启蒙运动时期，某一学说有两个灵感来源，一是英格兰的政治制度，另一个是生物学中的生机论学说。生机论不是把有机体看成机器，而是视之为力求维持动态平衡的不断变化的实体。据此推断提出此学说的是（　　          ）</a:t>
            </a:r>
            <a:endParaRPr lang="zh-CN" altLang="en-US" sz="2400" b="1"/>
          </a:p>
          <a:p>
            <a:endParaRPr lang="zh-CN" altLang="en-US" sz="2400" b="1"/>
          </a:p>
          <a:p>
            <a:r>
              <a:rPr lang="zh-CN" altLang="en-US" sz="2400" b="1"/>
              <a:t>A．伏尔泰                B．孟德斯鸠             C．卢梭                    D．达尔文</a:t>
            </a:r>
            <a:endParaRPr lang="zh-CN" altLang="en-US" sz="2400" b="1"/>
          </a:p>
          <a:p>
            <a:endParaRPr lang="zh-CN" altLang="en-US"/>
          </a:p>
        </p:txBody>
      </p:sp>
      <p:sp>
        <p:nvSpPr>
          <p:cNvPr id="3" name="矩形 2"/>
          <p:cNvSpPr/>
          <p:nvPr/>
        </p:nvSpPr>
        <p:spPr>
          <a:xfrm>
            <a:off x="10317163" y="2406015"/>
            <a:ext cx="695325" cy="1198245"/>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B</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文本框 12290"/>
          <p:cNvSpPr txBox="1"/>
          <p:nvPr/>
        </p:nvSpPr>
        <p:spPr>
          <a:xfrm>
            <a:off x="1981200" y="914400"/>
            <a:ext cx="6400800" cy="458470"/>
          </a:xfrm>
          <a:prstGeom prst="rect">
            <a:avLst/>
          </a:prstGeom>
          <a:noFill/>
          <a:ln w="9525">
            <a:noFill/>
          </a:ln>
        </p:spPr>
        <p:txBody>
          <a:bodyPr>
            <a:spAutoFit/>
          </a:bodyPr>
          <a:p>
            <a:pPr lvl="0"/>
            <a:r>
              <a:rPr lang="zh-CN" altLang="en-US" sz="2400" b="1" u="none" dirty="0">
                <a:latin typeface="Tahoma" panose="020B0604030504040204" pitchFamily="34" charset="0"/>
                <a:ea typeface="楷体_GB2312" pitchFamily="49" charset="-122"/>
              </a:rPr>
              <a:t>材料</a:t>
            </a:r>
            <a:r>
              <a:rPr lang="en-US" altLang="zh-CN" sz="2400" b="1" u="none" dirty="0">
                <a:latin typeface="Tahoma" panose="020B0604030504040204" pitchFamily="34" charset="0"/>
                <a:ea typeface="楷体_GB2312" pitchFamily="49" charset="-122"/>
              </a:rPr>
              <a:t>1</a:t>
            </a:r>
            <a:r>
              <a:rPr lang="zh-CN" altLang="en-US" sz="2400" b="1" u="none" dirty="0">
                <a:latin typeface="Tahoma" panose="020B0604030504040204" pitchFamily="34" charset="0"/>
                <a:ea typeface="楷体_GB2312" pitchFamily="49" charset="-122"/>
              </a:rPr>
              <a:t>：英国和法国物质生产总量增长指数</a:t>
            </a:r>
            <a:endParaRPr lang="zh-CN" altLang="en-US" sz="2400" b="1" u="none" dirty="0">
              <a:latin typeface="Tahoma" panose="020B0604030504040204" pitchFamily="34" charset="0"/>
              <a:ea typeface="楷体_GB2312" pitchFamily="49" charset="-122"/>
            </a:endParaRPr>
          </a:p>
        </p:txBody>
      </p:sp>
      <p:graphicFrame>
        <p:nvGraphicFramePr>
          <p:cNvPr id="12321" name="内容占位符 12320"/>
          <p:cNvGraphicFramePr/>
          <p:nvPr>
            <p:ph/>
          </p:nvPr>
        </p:nvGraphicFramePr>
        <p:xfrm>
          <a:off x="1981200" y="1498600"/>
          <a:ext cx="7804150" cy="1467485"/>
        </p:xfrm>
        <a:graphic>
          <a:graphicData uri="http://schemas.openxmlformats.org/drawingml/2006/table">
            <a:tbl>
              <a:tblPr/>
              <a:tblGrid>
                <a:gridCol w="1560830"/>
                <a:gridCol w="1560195"/>
                <a:gridCol w="1562100"/>
                <a:gridCol w="1560830"/>
                <a:gridCol w="1560195"/>
              </a:tblGrid>
              <a:tr h="457200">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sz="24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en-US" altLang="zh-CN" sz="2400" b="1" dirty="0"/>
                        <a:t>1715</a:t>
                      </a:r>
                      <a:r>
                        <a:rPr lang="zh-CN" altLang="en-US" sz="2400" b="1" dirty="0"/>
                        <a:t>年</a:t>
                      </a: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en-US" altLang="zh-CN" sz="2400" b="1" dirty="0"/>
                        <a:t>1791</a:t>
                      </a:r>
                      <a:r>
                        <a:rPr lang="zh-CN" altLang="en-US" sz="2400" b="1" dirty="0"/>
                        <a:t>年</a:t>
                      </a: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en-US" altLang="zh-CN" sz="2400" b="1" dirty="0"/>
                        <a:t>1800</a:t>
                      </a:r>
                      <a:r>
                        <a:rPr lang="zh-CN" altLang="en-US" sz="2400" b="1" dirty="0"/>
                        <a:t>年</a:t>
                      </a: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en-US" altLang="zh-CN" sz="2400" b="1" dirty="0"/>
                        <a:t>1804</a:t>
                      </a:r>
                      <a:r>
                        <a:rPr lang="zh-CN" altLang="en-US" sz="2400" b="1" dirty="0"/>
                        <a:t>年</a:t>
                      </a:r>
                      <a:endParaRPr lang="zh-CN" altLang="en-US" sz="24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53085">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zh-CN" altLang="en-US" sz="2400" b="1" dirty="0"/>
                        <a:t>英国</a:t>
                      </a:r>
                      <a:endParaRPr lang="zh-CN" altLang="en-US" sz="24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en-US" altLang="zh-CN" sz="2400" b="1"/>
                        <a:t>100</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en-US" altLang="zh-CN" sz="2400" b="1"/>
                        <a:t>—</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en-US" altLang="zh-CN" sz="2400" b="1"/>
                        <a:t>182</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en-US" altLang="zh-CN" sz="2400" b="1"/>
                        <a:t>—</a:t>
                      </a:r>
                      <a:endParaRPr lang="zh-CN" altLang="en-US" sz="24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7200">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zh-CN" altLang="en-US" sz="2400" b="1" dirty="0"/>
                        <a:t>法国</a:t>
                      </a:r>
                      <a:endParaRPr lang="zh-CN" altLang="en-US" sz="24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en-US" altLang="zh-CN" sz="2400" b="1"/>
                        <a:t>100</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en-US" altLang="zh-CN" sz="2400" b="1"/>
                        <a:t>210</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en-US" altLang="zh-CN" sz="2400" b="1"/>
                        <a:t>—</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en-US" altLang="zh-CN" sz="2400" b="1"/>
                        <a:t>247</a:t>
                      </a:r>
                      <a:endParaRPr lang="zh-CN" altLang="en-US" sz="24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2318" name="文本框 12317"/>
          <p:cNvSpPr txBox="1"/>
          <p:nvPr/>
        </p:nvSpPr>
        <p:spPr>
          <a:xfrm>
            <a:off x="2133600" y="3124200"/>
            <a:ext cx="8296910" cy="457200"/>
          </a:xfrm>
          <a:prstGeom prst="rect">
            <a:avLst/>
          </a:prstGeom>
          <a:noFill/>
          <a:ln w="9525">
            <a:noFill/>
          </a:ln>
        </p:spPr>
        <p:txBody>
          <a:bodyPr wrap="none" anchor="t">
            <a:spAutoFit/>
          </a:bodyPr>
          <a:p>
            <a:pPr lvl="0"/>
            <a:r>
              <a:rPr lang="en-US" altLang="zh-CN" sz="2400" b="1" u="none" dirty="0">
                <a:latin typeface="楷体_GB2312" pitchFamily="49" charset="-122"/>
                <a:ea typeface="楷体_GB2312" pitchFamily="49" charset="-122"/>
              </a:rPr>
              <a:t>——</a:t>
            </a:r>
            <a:r>
              <a:rPr lang="zh-CN" altLang="en-US" sz="2400" b="1" u="none" dirty="0">
                <a:latin typeface="楷体_GB2312" pitchFamily="49" charset="-122"/>
                <a:ea typeface="楷体_GB2312" pitchFamily="49" charset="-122"/>
              </a:rPr>
              <a:t>布罗代尔</a:t>
            </a:r>
            <a:r>
              <a:rPr lang="en-US" altLang="zh-CN" sz="2400" b="1" u="none" dirty="0">
                <a:latin typeface="楷体_GB2312" pitchFamily="49" charset="-122"/>
                <a:ea typeface="楷体_GB2312" pitchFamily="49" charset="-122"/>
              </a:rPr>
              <a:t>:《15</a:t>
            </a:r>
            <a:r>
              <a:rPr lang="zh-CN" altLang="en-US" sz="2400" b="1" u="none" dirty="0">
                <a:latin typeface="楷体_GB2312" pitchFamily="49" charset="-122"/>
                <a:ea typeface="楷体_GB2312" pitchFamily="49" charset="-122"/>
              </a:rPr>
              <a:t>至</a:t>
            </a:r>
            <a:r>
              <a:rPr lang="en-US" altLang="zh-CN" sz="2400" b="1" u="none" dirty="0">
                <a:latin typeface="楷体_GB2312" pitchFamily="49" charset="-122"/>
                <a:ea typeface="楷体_GB2312" pitchFamily="49" charset="-122"/>
              </a:rPr>
              <a:t>18</a:t>
            </a:r>
            <a:r>
              <a:rPr lang="zh-CN" altLang="en-US" sz="2400" b="1" u="none" dirty="0">
                <a:latin typeface="楷体_GB2312" pitchFamily="49" charset="-122"/>
                <a:ea typeface="楷体_GB2312" pitchFamily="49" charset="-122"/>
              </a:rPr>
              <a:t>世纪的物质文明、经济和资本主义</a:t>
            </a:r>
            <a:r>
              <a:rPr lang="en-US" altLang="zh-CN" sz="2400" b="1" u="none">
                <a:latin typeface="楷体_GB2312" pitchFamily="49" charset="-122"/>
                <a:ea typeface="楷体_GB2312" pitchFamily="49" charset="-122"/>
              </a:rPr>
              <a:t>》</a:t>
            </a:r>
            <a:endParaRPr lang="en-US" altLang="zh-CN" sz="2400" b="1" u="none">
              <a:latin typeface="楷体_GB2312" pitchFamily="49" charset="-122"/>
              <a:ea typeface="楷体_GB2312" pitchFamily="49" charset="-122"/>
            </a:endParaRPr>
          </a:p>
        </p:txBody>
      </p:sp>
      <p:sp>
        <p:nvSpPr>
          <p:cNvPr id="12320" name="文本框 12319"/>
          <p:cNvSpPr txBox="1"/>
          <p:nvPr/>
        </p:nvSpPr>
        <p:spPr>
          <a:xfrm>
            <a:off x="1828800" y="3810000"/>
            <a:ext cx="8497888" cy="1297305"/>
          </a:xfrm>
          <a:prstGeom prst="rect">
            <a:avLst/>
          </a:prstGeom>
          <a:noFill/>
          <a:ln w="9525">
            <a:noFill/>
          </a:ln>
        </p:spPr>
        <p:txBody>
          <a:bodyPr>
            <a:spAutoFit/>
          </a:bodyPr>
          <a:p>
            <a:pPr lvl="0">
              <a:lnSpc>
                <a:spcPct val="110000"/>
              </a:lnSpc>
              <a:spcBef>
                <a:spcPct val="20000"/>
              </a:spcBef>
            </a:pPr>
            <a:r>
              <a:rPr lang="en-US" altLang="zh-CN" sz="2400" b="1" u="none" dirty="0">
                <a:latin typeface="楷体_GB2312" pitchFamily="49" charset="-122"/>
                <a:ea typeface="楷体_GB2312" pitchFamily="49" charset="-122"/>
              </a:rPr>
              <a:t> </a:t>
            </a:r>
            <a:r>
              <a:rPr lang="zh-CN" altLang="en-US" sz="2400" b="1" u="none" dirty="0">
                <a:latin typeface="楷体_GB2312" pitchFamily="49" charset="-122"/>
                <a:ea typeface="楷体_GB2312" pitchFamily="49" charset="-122"/>
              </a:rPr>
              <a:t>材料</a:t>
            </a:r>
            <a:r>
              <a:rPr lang="en-US" altLang="zh-CN" sz="2400" b="1" u="none" dirty="0">
                <a:latin typeface="楷体_GB2312" pitchFamily="49" charset="-122"/>
                <a:ea typeface="楷体_GB2312" pitchFamily="49" charset="-122"/>
              </a:rPr>
              <a:t>2</a:t>
            </a:r>
            <a:r>
              <a:rPr lang="zh-CN" altLang="en-US" sz="2400" b="1" u="none" dirty="0">
                <a:latin typeface="楷体_GB2312" pitchFamily="49" charset="-122"/>
                <a:ea typeface="楷体_GB2312" pitchFamily="49" charset="-122"/>
              </a:rPr>
              <a:t>：新航路开辟后，西欧国家通过殖民扩张、海外贸易、贩卖黑奴等活动，增加了欧洲的资本积累，促进了资本主义发展。</a:t>
            </a:r>
            <a:r>
              <a:rPr lang="zh-CN" altLang="en-US" sz="2400" b="1" u="none" dirty="0">
                <a:solidFill>
                  <a:srgbClr val="FF0000"/>
                </a:solidFill>
                <a:latin typeface="楷体_GB2312" pitchFamily="49" charset="-122"/>
                <a:ea typeface="楷体_GB2312" pitchFamily="49" charset="-122"/>
              </a:rPr>
              <a:t>资产阶级要求在思想领域为其发展开辟道路。</a:t>
            </a:r>
            <a:endParaRPr lang="zh-CN" altLang="en-US" sz="2400" u="none" dirty="0">
              <a:solidFill>
                <a:srgbClr val="FF0000"/>
              </a:solidFill>
              <a:latin typeface="楷体_GB2312" pitchFamily="49" charset="-122"/>
              <a:ea typeface="楷体_GB2312" pitchFamily="49" charset="-122"/>
            </a:endParaRPr>
          </a:p>
        </p:txBody>
      </p:sp>
      <p:sp>
        <p:nvSpPr>
          <p:cNvPr id="12322" name="文本框 12321"/>
          <p:cNvSpPr txBox="1"/>
          <p:nvPr/>
        </p:nvSpPr>
        <p:spPr>
          <a:xfrm>
            <a:off x="2270125" y="5508625"/>
            <a:ext cx="6569075" cy="457200"/>
          </a:xfrm>
          <a:prstGeom prst="rect">
            <a:avLst/>
          </a:prstGeom>
          <a:noFill/>
          <a:ln w="38100" cap="flat" cmpd="sng">
            <a:solidFill>
              <a:srgbClr val="0033CC"/>
            </a:solidFill>
            <a:prstDash val="solid"/>
            <a:miter/>
            <a:headEnd type="none" w="med" len="med"/>
            <a:tailEnd type="none" w="med" len="med"/>
          </a:ln>
        </p:spPr>
        <p:txBody>
          <a:bodyPr>
            <a:spAutoFit/>
          </a:bodyPr>
          <a:p>
            <a:pPr lvl="0">
              <a:buClr>
                <a:srgbClr val="000000"/>
              </a:buClr>
            </a:pPr>
            <a:r>
              <a:rPr lang="zh-CN" altLang="en-US" sz="2400" b="1" u="none" dirty="0">
                <a:latin typeface="Arial" panose="020B0604020202020204" pitchFamily="34" charset="0"/>
                <a:ea typeface="黑体" panose="02010609060101010101" pitchFamily="49" charset="-122"/>
              </a:rPr>
              <a:t>欧洲资本主义经济的发展，资产阶级力量壮大</a:t>
            </a:r>
            <a:endParaRPr lang="zh-CN" altLang="en-US" sz="2400" b="1" u="none" dirty="0">
              <a:latin typeface="Arial" panose="020B0604020202020204" pitchFamily="34" charset="0"/>
              <a:ea typeface="黑体" panose="02010609060101010101" pitchFamily="49" charset="-122"/>
            </a:endParaRPr>
          </a:p>
        </p:txBody>
      </p:sp>
      <p:sp>
        <p:nvSpPr>
          <p:cNvPr id="137218" name="文本框 137217"/>
          <p:cNvSpPr txBox="1"/>
          <p:nvPr/>
        </p:nvSpPr>
        <p:spPr>
          <a:xfrm>
            <a:off x="635000" y="104775"/>
            <a:ext cx="7988935" cy="1066800"/>
          </a:xfrm>
          <a:prstGeom prst="rect">
            <a:avLst/>
          </a:prstGeom>
          <a:noFill/>
          <a:ln w="9525">
            <a:noFill/>
          </a:ln>
        </p:spPr>
        <p:txBody>
          <a:bodyPr wrap="square">
            <a:spAutoFit/>
          </a:bodyPr>
          <a:p>
            <a:pPr lvl="0"/>
            <a:r>
              <a:rPr lang="zh-CN" altLang="en-US" sz="3200" b="1" dirty="0">
                <a:solidFill>
                  <a:srgbClr val="FF0000"/>
                </a:solidFill>
                <a:latin typeface="Arial" panose="020B0604020202020204" pitchFamily="34" charset="0"/>
                <a:ea typeface="宋体" panose="02010600030101010101" pitchFamily="2" charset="-122"/>
              </a:rPr>
              <a:t>一、启蒙运动的兴起</a:t>
            </a:r>
            <a:endParaRPr lang="en-US" altLang="zh-CN" sz="3200" b="1" dirty="0">
              <a:solidFill>
                <a:srgbClr val="FF0000"/>
              </a:solidFill>
              <a:latin typeface="Arial" panose="020B0604020202020204" pitchFamily="34" charset="0"/>
              <a:ea typeface="宋体" panose="02010600030101010101" pitchFamily="2" charset="-122"/>
            </a:endParaRPr>
          </a:p>
          <a:p>
            <a:pPr lvl="0"/>
            <a:endParaRPr lang="zh-CN" altLang="en-US" sz="3200" b="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322"/>
                                        </p:tgtEl>
                                        <p:attrNameLst>
                                          <p:attrName>style.visibility</p:attrName>
                                        </p:attrNameLst>
                                      </p:cBhvr>
                                      <p:to>
                                        <p:strVal val="visible"/>
                                      </p:to>
                                    </p:set>
                                    <p:anim from="(-#ppt_w/2)" to="(#ppt_x)" calcmode="lin" valueType="num">
                                      <p:cBhvr>
                                        <p:cTn id="7" dur="600" fill="hold">
                                          <p:stCondLst>
                                            <p:cond delay="0"/>
                                          </p:stCondLst>
                                        </p:cTn>
                                        <p:tgtEl>
                                          <p:spTgt spid="12322"/>
                                        </p:tgtEl>
                                        <p:attrNameLst>
                                          <p:attrName>ppt_x</p:attrName>
                                        </p:attrNameLst>
                                      </p:cBhvr>
                                    </p:anim>
                                    <p:anim from="0" to="-1.0" calcmode="lin" valueType="num">
                                      <p:cBhvr>
                                        <p:cTn id="8" dur="200" decel="50000" autoRev="1" fill="hold">
                                          <p:stCondLst>
                                            <p:cond delay="600"/>
                                          </p:stCondLst>
                                        </p:cTn>
                                        <p:tgtEl>
                                          <p:spTgt spid="12322"/>
                                        </p:tgtEl>
                                        <p:attrNameLst>
                                          <p:attrName>xshear</p:attrName>
                                        </p:attrNameLst>
                                      </p:cBhvr>
                                    </p:anim>
                                    <p:animScale>
                                      <p:cBhvr>
                                        <p:cTn id="9" dur="200" decel="100000" autoRev="1" fill="hold">
                                          <p:stCondLst>
                                            <p:cond delay="600"/>
                                          </p:stCondLst>
                                        </p:cTn>
                                        <p:tgtEl>
                                          <p:spTgt spid="12322"/>
                                        </p:tgtEl>
                                      </p:cBhvr>
                                      <p:from x="100000" y="100000"/>
                                      <p:to x="80000" y="100000"/>
                                    </p:animScale>
                                    <p:anim by="(#ppt_h/3+#ppt_w*0.1)" calcmode="lin" valueType="num">
                                      <p:cBhvr additive="sum">
                                        <p:cTn id="10" dur="200" decel="100000" autoRev="1" fill="hold">
                                          <p:stCondLst>
                                            <p:cond delay="600"/>
                                          </p:stCondLst>
                                        </p:cTn>
                                        <p:tgtEl>
                                          <p:spTgt spid="1232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34060" y="774700"/>
            <a:ext cx="11104880" cy="2929255"/>
          </a:xfrm>
          <a:prstGeom prst="rect">
            <a:avLst/>
          </a:prstGeom>
          <a:noFill/>
        </p:spPr>
        <p:txBody>
          <a:bodyPr wrap="square" rtlCol="0">
            <a:spAutoFit/>
          </a:bodyPr>
          <a:p>
            <a:r>
              <a:rPr lang="zh-CN" altLang="en-US" sz="2400" b="1">
                <a:solidFill>
                  <a:srgbClr val="FF0000"/>
                </a:solidFill>
              </a:rPr>
              <a:t>（2015·浙江湖州高一第二学期期末·40）</a:t>
            </a:r>
            <a:r>
              <a:rPr lang="zh-CN" altLang="en-US" sz="2400" b="1"/>
              <a:t>根据美国1787年宪法，众议院名额按照各州人口比例分配，各州人口数“按自由人总数加上所有其他人口的五分之三予以确定”。这一规定主要违背了下列选项中的哪一学说（　　        ）</a:t>
            </a:r>
            <a:endParaRPr lang="zh-CN" altLang="en-US" sz="2400" b="1"/>
          </a:p>
          <a:p>
            <a:endParaRPr lang="zh-CN" altLang="en-US" sz="2400" b="1"/>
          </a:p>
          <a:p>
            <a:r>
              <a:rPr lang="zh-CN" altLang="en-US" sz="2400" b="1"/>
              <a:t>A．三权分立说        B．自然权利说         C．社会契约说        D．人民主权说</a:t>
            </a:r>
            <a:endParaRPr lang="zh-CN" altLang="en-US" sz="2400" b="1"/>
          </a:p>
          <a:p>
            <a:endParaRPr lang="zh-CN" altLang="en-US" sz="2400" b="1"/>
          </a:p>
          <a:p>
            <a:endParaRPr lang="zh-CN" altLang="en-US" sz="2400" b="1"/>
          </a:p>
          <a:p>
            <a:endParaRPr lang="zh-CN" altLang="en-US"/>
          </a:p>
        </p:txBody>
      </p:sp>
      <p:sp>
        <p:nvSpPr>
          <p:cNvPr id="3" name="矩形 2"/>
          <p:cNvSpPr/>
          <p:nvPr/>
        </p:nvSpPr>
        <p:spPr>
          <a:xfrm>
            <a:off x="9144318" y="2829560"/>
            <a:ext cx="695325" cy="1198245"/>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B</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5020" y="1019175"/>
            <a:ext cx="10845800" cy="2563495"/>
          </a:xfrm>
          <a:prstGeom prst="rect">
            <a:avLst/>
          </a:prstGeom>
          <a:noFill/>
        </p:spPr>
        <p:txBody>
          <a:bodyPr wrap="square" rtlCol="0">
            <a:spAutoFit/>
          </a:bodyPr>
          <a:p>
            <a:r>
              <a:rPr lang="en-US" altLang="zh-CN" sz="2400" b="1">
                <a:solidFill>
                  <a:srgbClr val="FF0000"/>
                </a:solidFill>
              </a:rPr>
              <a:t>(</a:t>
            </a:r>
            <a:r>
              <a:rPr lang="zh-CN" altLang="en-US" sz="2400" b="1">
                <a:solidFill>
                  <a:srgbClr val="FF0000"/>
                </a:solidFill>
              </a:rPr>
              <a:t>2015·四川宜宾高二第一学期期末·18）</a:t>
            </a:r>
            <a:r>
              <a:rPr lang="zh-CN" altLang="en-US" sz="2400" b="1"/>
              <a:t>近代西方有一位思想家提出：“要寻找出一种结合的形式，使它能以全部共同的力量来防御和保障每个结合者的人身和财富，并且由于这一结合而使每一个与全体相联合的个人又只不过是在服从自己本人，并且仍然像以往一样地自由。”此主张的理论依据是（　　        ）</a:t>
            </a:r>
            <a:endParaRPr lang="zh-CN" altLang="en-US" sz="2400" b="1"/>
          </a:p>
          <a:p>
            <a:endParaRPr lang="zh-CN" altLang="en-US" sz="2400" b="1"/>
          </a:p>
          <a:p>
            <a:r>
              <a:rPr lang="zh-CN" altLang="en-US" sz="2400" b="1"/>
              <a:t>A．社会契约论        B．人民主权说         C．三权分立说        D．天赋人权说</a:t>
            </a:r>
            <a:endParaRPr lang="zh-CN" altLang="en-US" sz="2400" b="1"/>
          </a:p>
          <a:p>
            <a:endParaRPr lang="zh-CN" altLang="en-US"/>
          </a:p>
        </p:txBody>
      </p:sp>
      <p:sp>
        <p:nvSpPr>
          <p:cNvPr id="3" name="矩形 2"/>
          <p:cNvSpPr/>
          <p:nvPr/>
        </p:nvSpPr>
        <p:spPr>
          <a:xfrm>
            <a:off x="9964738" y="3538220"/>
            <a:ext cx="737235" cy="1198245"/>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A</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71855" y="536575"/>
            <a:ext cx="10094595" cy="2654935"/>
          </a:xfrm>
          <a:prstGeom prst="rect">
            <a:avLst/>
          </a:prstGeom>
          <a:noFill/>
        </p:spPr>
        <p:txBody>
          <a:bodyPr wrap="square" rtlCol="0">
            <a:spAutoFit/>
          </a:bodyPr>
          <a:p>
            <a:r>
              <a:rPr lang="zh-CN" altLang="en-US" sz="2400" b="1">
                <a:solidFill>
                  <a:srgbClr val="FF0000"/>
                </a:solidFill>
              </a:rPr>
              <a:t>（2015·安徽淮北一模·18）</a:t>
            </a:r>
            <a:r>
              <a:rPr lang="zh-CN" altLang="en-US" sz="2400" b="1"/>
              <a:t>卢梭认为：“主权者除了立法权力之外便没有任何别的力量，所以只能依靠法律而行动；而法律又只不过是公意的正式表示，所以唯有当人民集合起来的时候，主权者才能行动。”卢梭的主要观点是（　        　）</a:t>
            </a:r>
            <a:endParaRPr lang="zh-CN" altLang="en-US" sz="2400" b="1"/>
          </a:p>
          <a:p>
            <a:endParaRPr lang="zh-CN" altLang="en-US" sz="2400" b="1"/>
          </a:p>
          <a:p>
            <a:r>
              <a:rPr lang="zh-CN" altLang="en-US" sz="2400" b="1"/>
              <a:t>A．人民主权                                                B．天赋人权</a:t>
            </a:r>
            <a:endParaRPr lang="zh-CN" altLang="en-US" sz="2400" b="1"/>
          </a:p>
          <a:p>
            <a:r>
              <a:rPr lang="zh-CN" altLang="en-US" sz="2400" b="1"/>
              <a:t>C．社会契约                                                D．法律面前人人平等</a:t>
            </a:r>
            <a:endParaRPr lang="zh-CN" altLang="en-US" sz="2400" b="1"/>
          </a:p>
        </p:txBody>
      </p:sp>
      <p:sp>
        <p:nvSpPr>
          <p:cNvPr id="3" name="矩形 2"/>
          <p:cNvSpPr/>
          <p:nvPr/>
        </p:nvSpPr>
        <p:spPr>
          <a:xfrm>
            <a:off x="10133013" y="2482850"/>
            <a:ext cx="737235" cy="1198245"/>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A</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00455" y="697865"/>
            <a:ext cx="9912350" cy="2197735"/>
          </a:xfrm>
          <a:prstGeom prst="rect">
            <a:avLst/>
          </a:prstGeom>
          <a:noFill/>
        </p:spPr>
        <p:txBody>
          <a:bodyPr wrap="square" rtlCol="0">
            <a:spAutoFit/>
          </a:bodyPr>
          <a:p>
            <a:r>
              <a:rPr lang="zh-CN" altLang="en-US" sz="2400" b="1">
                <a:solidFill>
                  <a:srgbClr val="FF0000"/>
                </a:solidFill>
              </a:rPr>
              <a:t>（2015·安徽合肥二模·19）</a:t>
            </a:r>
            <a:r>
              <a:rPr lang="zh-CN" altLang="en-US" sz="2400" b="1"/>
              <a:t>认为“允许个人保有财产，保存私有制，但是要防止财产走向极端，不能让它超过了必要的限度”的启蒙思想家是</a:t>
            </a:r>
            <a:endParaRPr lang="zh-CN" altLang="en-US" sz="2400" b="1"/>
          </a:p>
          <a:p>
            <a:r>
              <a:rPr lang="zh-CN" altLang="en-US" sz="2400" b="1"/>
              <a:t>（　           　）</a:t>
            </a:r>
            <a:endParaRPr lang="zh-CN" altLang="en-US" sz="2400" b="1"/>
          </a:p>
          <a:p>
            <a:endParaRPr lang="zh-CN" altLang="en-US" sz="2400" b="1"/>
          </a:p>
          <a:p>
            <a:r>
              <a:rPr lang="zh-CN" altLang="en-US" sz="2400" b="1"/>
              <a:t>A．卢梭                    B．康德                     C．孟德斯鸠            D．伏尔泰</a:t>
            </a:r>
            <a:endParaRPr lang="zh-CN" altLang="en-US" sz="2400" b="1"/>
          </a:p>
          <a:p>
            <a:endParaRPr lang="zh-CN" altLang="en-US"/>
          </a:p>
        </p:txBody>
      </p:sp>
      <p:sp>
        <p:nvSpPr>
          <p:cNvPr id="3" name="矩形 2"/>
          <p:cNvSpPr/>
          <p:nvPr/>
        </p:nvSpPr>
        <p:spPr>
          <a:xfrm>
            <a:off x="10500043" y="1656715"/>
            <a:ext cx="737235" cy="1198245"/>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A</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98600" y="728345"/>
            <a:ext cx="8749665" cy="2929255"/>
          </a:xfrm>
          <a:prstGeom prst="rect">
            <a:avLst/>
          </a:prstGeom>
          <a:noFill/>
        </p:spPr>
        <p:txBody>
          <a:bodyPr wrap="square" rtlCol="0">
            <a:spAutoFit/>
          </a:bodyPr>
          <a:p>
            <a:r>
              <a:rPr lang="zh-CN" altLang="en-US" sz="2400" b="1">
                <a:solidFill>
                  <a:srgbClr val="FF0000"/>
                </a:solidFill>
              </a:rPr>
              <a:t>（2015·山东泰安二模·20）</a:t>
            </a:r>
            <a:r>
              <a:rPr lang="zh-CN" altLang="en-US" sz="2400" b="1"/>
              <a:t>卢梭提出：“在国家里没有什么基本上不能废除，社会契约本身也不例外，因为假如所有公民一致同意破坏契约，无疑地这将是合法的破坏。”这主要反映的是（　　      ）</a:t>
            </a:r>
            <a:endParaRPr lang="zh-CN" altLang="en-US" sz="2400" b="1"/>
          </a:p>
          <a:p>
            <a:endParaRPr lang="zh-CN" altLang="en-US" sz="2400" b="1"/>
          </a:p>
          <a:p>
            <a:r>
              <a:rPr lang="zh-CN" altLang="en-US" sz="2400" b="1"/>
              <a:t>A．社会契约论             B．人民主权说       </a:t>
            </a:r>
            <a:endParaRPr lang="zh-CN" altLang="en-US" sz="2400" b="1"/>
          </a:p>
          <a:p>
            <a:r>
              <a:rPr lang="zh-CN" altLang="en-US" sz="2400" b="1"/>
              <a:t>C．自由平等                  D．三权分立学说</a:t>
            </a:r>
            <a:endParaRPr lang="zh-CN" altLang="en-US" sz="2400" b="1"/>
          </a:p>
          <a:p>
            <a:endParaRPr lang="zh-CN" altLang="en-US"/>
          </a:p>
        </p:txBody>
      </p:sp>
      <p:sp>
        <p:nvSpPr>
          <p:cNvPr id="3" name="矩形 2"/>
          <p:cNvSpPr/>
          <p:nvPr/>
        </p:nvSpPr>
        <p:spPr>
          <a:xfrm>
            <a:off x="9358313" y="1917065"/>
            <a:ext cx="695325" cy="1198245"/>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B</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4" name="TextBox 8"/>
          <p:cNvSpPr txBox="1"/>
          <p:nvPr/>
        </p:nvSpPr>
        <p:spPr>
          <a:xfrm>
            <a:off x="1278255" y="442595"/>
            <a:ext cx="6629400" cy="579120"/>
          </a:xfrm>
          <a:prstGeom prst="rect">
            <a:avLst/>
          </a:prstGeom>
          <a:noFill/>
          <a:ln w="9525">
            <a:noFill/>
          </a:ln>
        </p:spPr>
        <p:txBody>
          <a:bodyPr>
            <a:spAutoFit/>
          </a:bodyPr>
          <a:p>
            <a:pPr lvl="0"/>
            <a:r>
              <a:rPr lang="zh-CN" altLang="en-US" sz="3200" b="1" u="none" dirty="0">
                <a:solidFill>
                  <a:srgbClr val="FF0000"/>
                </a:solidFill>
                <a:latin typeface="+mj-ea"/>
                <a:ea typeface="+mj-ea"/>
              </a:rPr>
              <a:t>三、扩展</a:t>
            </a:r>
            <a:r>
              <a:rPr lang="en-US" altLang="zh-CN" sz="3200" b="1" u="none" dirty="0">
                <a:solidFill>
                  <a:srgbClr val="FF0000"/>
                </a:solidFill>
                <a:latin typeface="+mj-ea"/>
                <a:ea typeface="+mj-ea"/>
              </a:rPr>
              <a:t>——18</a:t>
            </a:r>
            <a:r>
              <a:rPr lang="zh-CN" altLang="en-US" sz="3200" b="1" u="none" dirty="0">
                <a:solidFill>
                  <a:srgbClr val="FF0000"/>
                </a:solidFill>
                <a:latin typeface="+mj-ea"/>
                <a:ea typeface="+mj-ea"/>
              </a:rPr>
              <a:t>世纪后期   德国</a:t>
            </a:r>
            <a:endParaRPr lang="zh-CN" altLang="en-US" sz="3200" b="1" u="none" dirty="0">
              <a:solidFill>
                <a:srgbClr val="FF0000"/>
              </a:solidFill>
              <a:latin typeface="+mj-ea"/>
              <a:ea typeface="+mj-ea"/>
            </a:endParaRPr>
          </a:p>
        </p:txBody>
      </p:sp>
      <p:pic>
        <p:nvPicPr>
          <p:cNvPr id="30726" name="图片 30725" descr="康德"/>
          <p:cNvPicPr>
            <a:picLocks noChangeAspect="1"/>
          </p:cNvPicPr>
          <p:nvPr/>
        </p:nvPicPr>
        <p:blipFill>
          <a:blip r:embed="rId1">
            <a:lum contrast="16000"/>
          </a:blip>
          <a:stretch>
            <a:fillRect/>
          </a:stretch>
        </p:blipFill>
        <p:spPr>
          <a:xfrm>
            <a:off x="8077200" y="304800"/>
            <a:ext cx="2312988" cy="2895600"/>
          </a:xfrm>
          <a:prstGeom prst="rect">
            <a:avLst/>
          </a:prstGeom>
          <a:noFill/>
          <a:ln w="19050" cap="flat" cmpd="sng">
            <a:solidFill>
              <a:srgbClr val="FF9933"/>
            </a:solidFill>
            <a:prstDash val="solid"/>
            <a:miter/>
            <a:headEnd type="none" w="med" len="med"/>
            <a:tailEnd type="none" w="med" len="med"/>
          </a:ln>
          <a:effectLst>
            <a:outerShdw dist="107763" dir="2699999" algn="ctr" rotWithShape="0">
              <a:srgbClr val="808080">
                <a:alpha val="50000"/>
              </a:srgbClr>
            </a:outerShdw>
          </a:effectLst>
        </p:spPr>
      </p:pic>
      <p:sp>
        <p:nvSpPr>
          <p:cNvPr id="30730" name="矩形 30729"/>
          <p:cNvSpPr/>
          <p:nvPr/>
        </p:nvSpPr>
        <p:spPr>
          <a:xfrm>
            <a:off x="8382000" y="3429000"/>
            <a:ext cx="1908175" cy="620713"/>
          </a:xfrm>
          <a:prstGeom prst="rect">
            <a:avLst/>
          </a:prstGeom>
        </p:spPr>
        <p:txBody>
          <a:bodyPr wrap="none" fromWordArt="1">
            <a:prstTxWarp prst="textPlain">
              <a:avLst>
                <a:gd name="adj" fmla="val 50000"/>
              </a:avLst>
            </a:prstTxWarp>
            <a:normAutofit lnSpcReduction="10000"/>
          </a:bodyPr>
          <a:p>
            <a:pPr algn="ctr"/>
            <a:r>
              <a:rPr lang="zh-CN" altLang="en-US" sz="3600" b="1" u="none" normalizeH="1">
                <a:ln w="19050" cap="flat" cmpd="sng">
                  <a:solidFill>
                    <a:srgbClr val="99CCFF"/>
                  </a:solidFill>
                  <a:prstDash val="solid"/>
                  <a:headEnd type="none" w="med" len="med"/>
                  <a:tailEnd type="none" w="med" len="med"/>
                </a:ln>
                <a:solidFill>
                  <a:srgbClr val="0066CC"/>
                </a:solidFill>
                <a:effectLst>
                  <a:outerShdw sy="50000" kx="2591412" algn="bl" rotWithShape="0">
                    <a:srgbClr val="990000">
                      <a:alpha val="50000"/>
                    </a:srgbClr>
                  </a:outerShdw>
                </a:effectLst>
                <a:latin typeface="黑体" panose="02010609060101010101" pitchFamily="49" charset="-122"/>
                <a:ea typeface="黑体" panose="02010609060101010101" pitchFamily="49" charset="-122"/>
              </a:rPr>
              <a:t>康德</a:t>
            </a:r>
            <a:endParaRPr lang="zh-CN" altLang="en-US" sz="3600" b="1" u="none" normalizeH="1">
              <a:ln w="19050" cap="flat" cmpd="sng">
                <a:solidFill>
                  <a:srgbClr val="99CCFF"/>
                </a:solidFill>
                <a:prstDash val="solid"/>
                <a:headEnd type="none" w="med" len="med"/>
                <a:tailEnd type="none" w="med" len="med"/>
              </a:ln>
              <a:solidFill>
                <a:srgbClr val="0066CC"/>
              </a:solidFill>
              <a:effectLst>
                <a:outerShdw sy="50000" kx="2591412" algn="bl" rotWithShape="0">
                  <a:srgbClr val="990000">
                    <a:alpha val="50000"/>
                  </a:srgbClr>
                </a:outerShdw>
              </a:effectLst>
              <a:latin typeface="黑体" panose="02010609060101010101" pitchFamily="49" charset="-122"/>
              <a:ea typeface="黑体" panose="02010609060101010101" pitchFamily="49" charset="-122"/>
            </a:endParaRPr>
          </a:p>
        </p:txBody>
      </p:sp>
      <p:sp>
        <p:nvSpPr>
          <p:cNvPr id="30732" name="文本框 30731"/>
          <p:cNvSpPr txBox="1"/>
          <p:nvPr/>
        </p:nvSpPr>
        <p:spPr>
          <a:xfrm>
            <a:off x="879475" y="1645920"/>
            <a:ext cx="6692265" cy="1554480"/>
          </a:xfrm>
          <a:prstGeom prst="rect">
            <a:avLst/>
          </a:prstGeom>
          <a:noFill/>
          <a:ln w="9525">
            <a:noFill/>
          </a:ln>
        </p:spPr>
        <p:txBody>
          <a:bodyPr wrap="square">
            <a:spAutoFit/>
          </a:bodyPr>
          <a:p>
            <a:pPr lvl="0">
              <a:buClr>
                <a:srgbClr val="000000"/>
              </a:buClr>
            </a:pPr>
            <a:r>
              <a:rPr lang="zh-CN" altLang="en-US" sz="2400" b="1" u="none" dirty="0">
                <a:latin typeface="宋体" panose="02010600030101010101" pitchFamily="2" charset="-122"/>
                <a:ea typeface="宋体" panose="02010600030101010101" pitchFamily="2" charset="-122"/>
              </a:rPr>
              <a:t>启蒙运动就是人类脱离自己所加之于自己的不成熟状态。不成熟状态就是不经别人的引导，就对自己的理智无能为力。 </a:t>
            </a:r>
            <a:r>
              <a:rPr lang="en-US" altLang="zh-CN" sz="2400" b="1" u="none" dirty="0">
                <a:latin typeface="宋体" panose="02010600030101010101" pitchFamily="2" charset="-122"/>
                <a:ea typeface="宋体" panose="02010600030101010101" pitchFamily="2" charset="-122"/>
              </a:rPr>
              <a:t>……</a:t>
            </a:r>
            <a:r>
              <a:rPr lang="zh-CN" altLang="en-US" sz="2400" b="1" u="none" dirty="0">
                <a:latin typeface="宋体" panose="02010600030101010101" pitchFamily="2" charset="-122"/>
                <a:ea typeface="宋体" panose="02010600030101010101" pitchFamily="2" charset="-122"/>
              </a:rPr>
              <a:t>要有勇气运用你自己的</a:t>
            </a:r>
            <a:r>
              <a:rPr lang="zh-CN" altLang="en-US" sz="2400" b="1" u="sng" dirty="0">
                <a:latin typeface="宋体" panose="02010600030101010101" pitchFamily="2" charset="-122"/>
                <a:ea typeface="宋体" panose="02010600030101010101" pitchFamily="2" charset="-122"/>
              </a:rPr>
              <a:t>理智</a:t>
            </a:r>
            <a:r>
              <a:rPr lang="zh-CN" altLang="en-US" sz="2400" b="1" u="none" dirty="0">
                <a:latin typeface="宋体" panose="02010600030101010101" pitchFamily="2" charset="-122"/>
                <a:ea typeface="宋体" panose="02010600030101010101" pitchFamily="2" charset="-122"/>
              </a:rPr>
              <a:t>！这就是启蒙运动的口号。</a:t>
            </a:r>
            <a:endParaRPr lang="zh-CN" altLang="en-US" sz="2400" b="1" u="none">
              <a:latin typeface="宋体" panose="02010600030101010101" pitchFamily="2" charset="-122"/>
              <a:ea typeface="宋体" panose="02010600030101010101" pitchFamily="2" charset="-122"/>
            </a:endParaRPr>
          </a:p>
        </p:txBody>
      </p:sp>
      <p:sp>
        <p:nvSpPr>
          <p:cNvPr id="30733" name="文本框 30732"/>
          <p:cNvSpPr txBox="1"/>
          <p:nvPr/>
        </p:nvSpPr>
        <p:spPr>
          <a:xfrm>
            <a:off x="879475" y="3613785"/>
            <a:ext cx="6861175" cy="1699260"/>
          </a:xfrm>
          <a:prstGeom prst="rect">
            <a:avLst/>
          </a:prstGeom>
          <a:noFill/>
          <a:ln w="9525">
            <a:noFill/>
          </a:ln>
        </p:spPr>
        <p:txBody>
          <a:bodyPr wrap="square">
            <a:spAutoFit/>
          </a:bodyPr>
          <a:p>
            <a:pPr lvl="0">
              <a:lnSpc>
                <a:spcPct val="110000"/>
              </a:lnSpc>
              <a:buClr>
                <a:srgbClr val="000000"/>
              </a:buClr>
            </a:pPr>
            <a:r>
              <a:rPr lang="zh-CN" altLang="en-US" sz="2400" b="1" dirty="0">
                <a:latin typeface="+mj-ea"/>
                <a:ea typeface="+mj-ea"/>
              </a:rPr>
              <a:t>康德认为人是自由、平等的。他不赞同公民用革命的手段推翻现存的统治者，认为可以对统治者的错误提出申诉，但必须等待统治者的回应。他把公民依据财产分成积极公民和消极公民。</a:t>
            </a:r>
            <a:endParaRPr lang="zh-CN" altLang="en-US" sz="2400" b="1">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0732"/>
                                        </p:tgtEl>
                                        <p:attrNameLst>
                                          <p:attrName>style.visibility</p:attrName>
                                        </p:attrNameLst>
                                      </p:cBhvr>
                                      <p:to>
                                        <p:strVal val="visible"/>
                                      </p:to>
                                    </p:set>
                                    <p:anim calcmode="lin" valueType="num">
                                      <p:cBhvr>
                                        <p:cTn id="7" dur="500" fill="hold"/>
                                        <p:tgtEl>
                                          <p:spTgt spid="3073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3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3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3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30733"/>
                                        </p:tgtEl>
                                        <p:attrNameLst>
                                          <p:attrName>style.visibility</p:attrName>
                                        </p:attrNameLst>
                                      </p:cBhvr>
                                      <p:to>
                                        <p:strVal val="visible"/>
                                      </p:to>
                                    </p:set>
                                    <p:anim calcmode="lin" valueType="num">
                                      <p:cBhvr>
                                        <p:cTn id="13" dur="500" fill="hold"/>
                                        <p:tgtEl>
                                          <p:spTgt spid="3073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073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073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07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p:bldP spid="307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4" name="文本框 30733"/>
          <p:cNvSpPr txBox="1"/>
          <p:nvPr/>
        </p:nvSpPr>
        <p:spPr>
          <a:xfrm>
            <a:off x="1247140" y="2378075"/>
            <a:ext cx="7364095" cy="2101215"/>
          </a:xfrm>
          <a:prstGeom prst="rect">
            <a:avLst/>
          </a:prstGeom>
          <a:noFill/>
          <a:ln w="9525">
            <a:noFill/>
          </a:ln>
        </p:spPr>
        <p:txBody>
          <a:bodyPr wrap="square">
            <a:spAutoFit/>
          </a:bodyPr>
          <a:p>
            <a:pPr lvl="0">
              <a:lnSpc>
                <a:spcPct val="110000"/>
              </a:lnSpc>
            </a:pPr>
            <a:r>
              <a:rPr lang="zh-CN" altLang="en-US" sz="2400" b="1" u="none" dirty="0">
                <a:solidFill>
                  <a:srgbClr val="FF0000"/>
                </a:solidFill>
                <a:latin typeface="Arial" panose="020B0604020202020204" pitchFamily="34" charset="0"/>
                <a:ea typeface="黑体" panose="02010609060101010101" pitchFamily="49" charset="-122"/>
              </a:rPr>
              <a:t>思想主张：</a:t>
            </a:r>
            <a:endParaRPr lang="zh-CN" altLang="en-US" sz="2400" b="1" u="none" dirty="0">
              <a:solidFill>
                <a:srgbClr val="FF0000"/>
              </a:solidFill>
              <a:latin typeface="Arial" panose="020B0604020202020204" pitchFamily="34" charset="0"/>
              <a:ea typeface="黑体" panose="02010609060101010101" pitchFamily="49" charset="-122"/>
            </a:endParaRPr>
          </a:p>
          <a:p>
            <a:pPr lvl="0">
              <a:lnSpc>
                <a:spcPct val="110000"/>
              </a:lnSpc>
            </a:pPr>
            <a:endParaRPr lang="zh-CN" altLang="en-US" sz="2400" b="1" u="none" dirty="0">
              <a:solidFill>
                <a:srgbClr val="FF0000"/>
              </a:solidFill>
              <a:latin typeface="Arial" panose="020B0604020202020204" pitchFamily="34" charset="0"/>
              <a:ea typeface="黑体" panose="02010609060101010101" pitchFamily="49" charset="-122"/>
            </a:endParaRPr>
          </a:p>
          <a:p>
            <a:pPr lvl="0">
              <a:lnSpc>
                <a:spcPct val="110000"/>
              </a:lnSpc>
            </a:pPr>
            <a:r>
              <a:rPr lang="en-US" altLang="zh-CN" b="1" u="none" dirty="0">
                <a:latin typeface="Arial" panose="020B0604020202020204" pitchFamily="34" charset="0"/>
                <a:ea typeface="宋体" panose="02010600030101010101" pitchFamily="2" charset="-122"/>
              </a:rPr>
              <a:t>◆</a:t>
            </a:r>
            <a:r>
              <a:rPr lang="zh-CN" altLang="en-US" sz="2400" b="1" u="none" dirty="0">
                <a:latin typeface="Arial" panose="020B0604020202020204" pitchFamily="34" charset="0"/>
                <a:ea typeface="黑体" panose="02010609060101010101" pitchFamily="49" charset="-122"/>
              </a:rPr>
              <a:t>启蒙运动的核心是人的思考和独立判断；</a:t>
            </a:r>
            <a:endParaRPr lang="zh-CN" altLang="en-US" sz="2400" b="1" u="none" dirty="0">
              <a:latin typeface="Arial" panose="020B0604020202020204" pitchFamily="34" charset="0"/>
              <a:ea typeface="黑体" panose="02010609060101010101" pitchFamily="49" charset="-122"/>
            </a:endParaRPr>
          </a:p>
          <a:p>
            <a:pPr lvl="0">
              <a:lnSpc>
                <a:spcPct val="110000"/>
              </a:lnSpc>
            </a:pPr>
            <a:r>
              <a:rPr lang="en-US" altLang="zh-CN" b="1" u="none" dirty="0">
                <a:latin typeface="Arial" panose="020B0604020202020204" pitchFamily="34" charset="0"/>
                <a:ea typeface="宋体" panose="02010600030101010101" pitchFamily="2" charset="-122"/>
              </a:rPr>
              <a:t>◆</a:t>
            </a:r>
            <a:r>
              <a:rPr lang="zh-CN" altLang="en-US" sz="2400" b="1" u="none" dirty="0">
                <a:latin typeface="Arial" panose="020B0604020202020204" pitchFamily="34" charset="0"/>
                <a:ea typeface="黑体" panose="02010609060101010101" pitchFamily="49" charset="-122"/>
              </a:rPr>
              <a:t>天赋人权，主权在民，不反对财产上的不平等；</a:t>
            </a:r>
            <a:endParaRPr lang="zh-CN" altLang="en-US" sz="2400" b="1" u="none" dirty="0">
              <a:latin typeface="Arial" panose="020B0604020202020204" pitchFamily="34" charset="0"/>
              <a:ea typeface="黑体" panose="02010609060101010101" pitchFamily="49" charset="-122"/>
            </a:endParaRPr>
          </a:p>
          <a:p>
            <a:pPr lvl="0">
              <a:lnSpc>
                <a:spcPct val="110000"/>
              </a:lnSpc>
            </a:pPr>
            <a:r>
              <a:rPr lang="en-US" altLang="zh-CN" b="1" u="none" dirty="0">
                <a:latin typeface="Arial" panose="020B0604020202020204" pitchFamily="34" charset="0"/>
                <a:ea typeface="宋体" panose="02010600030101010101" pitchFamily="2" charset="-122"/>
              </a:rPr>
              <a:t>◆</a:t>
            </a:r>
            <a:r>
              <a:rPr lang="zh-CN" altLang="en-US" sz="2400" b="1" u="none" dirty="0">
                <a:latin typeface="Arial" panose="020B0604020202020204" pitchFamily="34" charset="0"/>
                <a:ea typeface="黑体" panose="02010609060101010101" pitchFamily="49" charset="-122"/>
              </a:rPr>
              <a:t>反对暴力革命，主张建立共和政体。</a:t>
            </a:r>
            <a:endParaRPr lang="zh-CN" altLang="en-US" sz="2400" b="1" u="none" dirty="0">
              <a:latin typeface="Arial" panose="020B0604020202020204" pitchFamily="34" charset="0"/>
              <a:ea typeface="黑体" panose="02010609060101010101" pitchFamily="49" charset="-122"/>
            </a:endParaRPr>
          </a:p>
        </p:txBody>
      </p:sp>
      <p:pic>
        <p:nvPicPr>
          <p:cNvPr id="30726" name="图片 30725" descr="康德"/>
          <p:cNvPicPr>
            <a:picLocks noChangeAspect="1"/>
          </p:cNvPicPr>
          <p:nvPr/>
        </p:nvPicPr>
        <p:blipFill>
          <a:blip r:embed="rId1">
            <a:lum contrast="16000"/>
          </a:blip>
          <a:stretch>
            <a:fillRect/>
          </a:stretch>
        </p:blipFill>
        <p:spPr>
          <a:xfrm>
            <a:off x="8903335" y="167005"/>
            <a:ext cx="2312988" cy="2895600"/>
          </a:xfrm>
          <a:prstGeom prst="rect">
            <a:avLst/>
          </a:prstGeom>
          <a:noFill/>
          <a:ln w="19050" cap="flat" cmpd="sng">
            <a:solidFill>
              <a:srgbClr val="FF9933"/>
            </a:solidFill>
            <a:prstDash val="solid"/>
            <a:miter/>
            <a:headEnd type="none" w="med" len="med"/>
            <a:tailEnd type="none" w="med" len="med"/>
          </a:ln>
          <a:effectLst>
            <a:outerShdw dist="107763" dir="2699999" algn="ctr" rotWithShape="0">
              <a:srgbClr val="808080">
                <a:alpha val="50000"/>
              </a:srgbClr>
            </a:outerShdw>
          </a:effectLst>
        </p:spPr>
      </p:pic>
      <p:sp>
        <p:nvSpPr>
          <p:cNvPr id="30730" name="矩形 30729"/>
          <p:cNvSpPr/>
          <p:nvPr/>
        </p:nvSpPr>
        <p:spPr>
          <a:xfrm>
            <a:off x="9105900" y="3288030"/>
            <a:ext cx="1908175" cy="620713"/>
          </a:xfrm>
          <a:prstGeom prst="rect">
            <a:avLst/>
          </a:prstGeom>
        </p:spPr>
        <p:txBody>
          <a:bodyPr wrap="none" fromWordArt="1">
            <a:prstTxWarp prst="textPlain">
              <a:avLst>
                <a:gd name="adj" fmla="val 50000"/>
              </a:avLst>
            </a:prstTxWarp>
            <a:normAutofit lnSpcReduction="10000"/>
          </a:bodyPr>
          <a:p>
            <a:pPr algn="ctr"/>
            <a:r>
              <a:rPr lang="zh-CN" altLang="en-US" sz="3600" b="1" u="none" normalizeH="1">
                <a:ln w="19050" cap="flat" cmpd="sng">
                  <a:solidFill>
                    <a:srgbClr val="99CCFF"/>
                  </a:solidFill>
                  <a:prstDash val="solid"/>
                  <a:headEnd type="none" w="med" len="med"/>
                  <a:tailEnd type="none" w="med" len="med"/>
                </a:ln>
                <a:solidFill>
                  <a:srgbClr val="0066CC"/>
                </a:solidFill>
                <a:effectLst>
                  <a:outerShdw sy="50000" kx="2591412" algn="bl" rotWithShape="0">
                    <a:srgbClr val="990000">
                      <a:alpha val="50000"/>
                    </a:srgbClr>
                  </a:outerShdw>
                </a:effectLst>
                <a:latin typeface="黑体" panose="02010609060101010101" pitchFamily="49" charset="-122"/>
                <a:ea typeface="黑体" panose="02010609060101010101" pitchFamily="49" charset="-122"/>
              </a:rPr>
              <a:t>康德</a:t>
            </a:r>
            <a:endParaRPr lang="zh-CN" altLang="en-US" sz="3600" b="1" u="none" normalizeH="1">
              <a:ln w="19050" cap="flat" cmpd="sng">
                <a:solidFill>
                  <a:srgbClr val="99CCFF"/>
                </a:solidFill>
                <a:prstDash val="solid"/>
                <a:headEnd type="none" w="med" len="med"/>
                <a:tailEnd type="none" w="med" len="med"/>
              </a:ln>
              <a:solidFill>
                <a:srgbClr val="0066CC"/>
              </a:solidFill>
              <a:effectLst>
                <a:outerShdw sy="50000" kx="2591412" algn="bl" rotWithShape="0">
                  <a:srgbClr val="990000">
                    <a:alpha val="50000"/>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34"/>
                                        </p:tgtEl>
                                        <p:attrNameLst>
                                          <p:attrName>style.visibility</p:attrName>
                                        </p:attrNameLst>
                                      </p:cBhvr>
                                      <p:to>
                                        <p:strVal val="visible"/>
                                      </p:to>
                                    </p:set>
                                    <p:animEffect transition="in" filter="dissolve">
                                      <p:cBhvr>
                                        <p:cTn id="7" dur="5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2" name="文本框 27651"/>
          <p:cNvSpPr txBox="1"/>
          <p:nvPr/>
        </p:nvSpPr>
        <p:spPr>
          <a:xfrm>
            <a:off x="1703388" y="908050"/>
            <a:ext cx="8748712" cy="944880"/>
          </a:xfrm>
          <a:prstGeom prst="rect">
            <a:avLst/>
          </a:prstGeom>
          <a:solidFill>
            <a:schemeClr val="tx1"/>
          </a:solidFill>
          <a:ln w="9525">
            <a:noFill/>
          </a:ln>
        </p:spPr>
        <p:txBody>
          <a:bodyPr>
            <a:spAutoFit/>
          </a:bodyPr>
          <a:p>
            <a:pPr lvl="0"/>
            <a:r>
              <a:rPr lang="en-US" altLang="zh-CN" sz="2800" b="1" dirty="0">
                <a:solidFill>
                  <a:schemeClr val="bg1"/>
                </a:solidFill>
                <a:latin typeface="Arial" panose="020B0604020202020204" pitchFamily="34" charset="0"/>
                <a:ea typeface="黑体" panose="02010609060101010101" pitchFamily="49" charset="-122"/>
              </a:rPr>
              <a:t>      </a:t>
            </a:r>
            <a:r>
              <a:rPr lang="zh-CN" altLang="en-US" sz="2800" b="1" dirty="0">
                <a:solidFill>
                  <a:schemeClr val="bg1"/>
                </a:solidFill>
                <a:latin typeface="Arial" panose="020B0604020202020204" pitchFamily="34" charset="0"/>
                <a:ea typeface="黑体" panose="02010609060101010101" pitchFamily="49" charset="-122"/>
              </a:rPr>
              <a:t>结合史实简要概括启蒙思想是如何在中国传播并推动中国社会的进步的。</a:t>
            </a:r>
            <a:endParaRPr lang="zh-CN" altLang="en-US" sz="2800" b="1" dirty="0">
              <a:solidFill>
                <a:schemeClr val="bg1"/>
              </a:solidFill>
              <a:latin typeface="Arial" panose="020B0604020202020204" pitchFamily="34" charset="0"/>
              <a:ea typeface="黑体" panose="02010609060101010101" pitchFamily="49" charset="-122"/>
            </a:endParaRPr>
          </a:p>
        </p:txBody>
      </p:sp>
      <p:sp>
        <p:nvSpPr>
          <p:cNvPr id="27653" name="文本框 27652"/>
          <p:cNvSpPr txBox="1"/>
          <p:nvPr/>
        </p:nvSpPr>
        <p:spPr>
          <a:xfrm>
            <a:off x="7967663" y="3429000"/>
            <a:ext cx="309880" cy="365760"/>
          </a:xfrm>
          <a:prstGeom prst="rect">
            <a:avLst/>
          </a:prstGeom>
          <a:noFill/>
          <a:ln w="9525">
            <a:noFill/>
          </a:ln>
        </p:spPr>
        <p:txBody>
          <a:bodyPr wrap="none" anchor="t">
            <a:spAutoFit/>
          </a:bodyPr>
          <a:p>
            <a:pPr lvl="0"/>
            <a:endParaRPr sz="1800" dirty="0">
              <a:latin typeface="Arial" panose="020B0604020202020204" pitchFamily="34" charset="0"/>
              <a:ea typeface="宋体" panose="02010600030101010101" pitchFamily="2" charset="-122"/>
            </a:endParaRPr>
          </a:p>
        </p:txBody>
      </p:sp>
      <p:sp>
        <p:nvSpPr>
          <p:cNvPr id="27655" name="文本框 27654"/>
          <p:cNvSpPr txBox="1"/>
          <p:nvPr/>
        </p:nvSpPr>
        <p:spPr>
          <a:xfrm>
            <a:off x="4079875" y="3789363"/>
            <a:ext cx="5329238" cy="365760"/>
          </a:xfrm>
          <a:prstGeom prst="rect">
            <a:avLst/>
          </a:prstGeom>
          <a:noFill/>
          <a:ln w="9525">
            <a:noFill/>
          </a:ln>
        </p:spPr>
        <p:txBody>
          <a:bodyPr>
            <a:spAutoFit/>
          </a:bodyPr>
          <a:p>
            <a:pPr lvl="0">
              <a:spcBef>
                <a:spcPct val="50000"/>
              </a:spcBef>
            </a:pPr>
            <a:endParaRPr sz="1800" dirty="0">
              <a:latin typeface="Arial" panose="020B0604020202020204" pitchFamily="34" charset="0"/>
              <a:ea typeface="宋体" panose="02010600030101010101" pitchFamily="2" charset="-122"/>
            </a:endParaRPr>
          </a:p>
        </p:txBody>
      </p:sp>
      <p:sp>
        <p:nvSpPr>
          <p:cNvPr id="27656" name="文本框 27655"/>
          <p:cNvSpPr txBox="1"/>
          <p:nvPr/>
        </p:nvSpPr>
        <p:spPr>
          <a:xfrm>
            <a:off x="1703388" y="2276475"/>
            <a:ext cx="8785225" cy="3383280"/>
          </a:xfrm>
          <a:prstGeom prst="rect">
            <a:avLst/>
          </a:prstGeom>
          <a:solidFill>
            <a:srgbClr val="FFFF99"/>
          </a:solidFill>
          <a:ln w="12700" cap="flat" cmpd="sng">
            <a:solidFill>
              <a:schemeClr val="tx1"/>
            </a:solidFill>
            <a:prstDash val="solid"/>
            <a:miter/>
            <a:headEnd type="none" w="med" len="med"/>
            <a:tailEnd type="none" w="med" len="med"/>
          </a:ln>
        </p:spPr>
        <p:txBody>
          <a:bodyPr>
            <a:spAutoFit/>
          </a:bodyPr>
          <a:p>
            <a:pPr lvl="0"/>
            <a:r>
              <a:rPr lang="en-US" altLang="zh-CN" sz="2400" b="1" dirty="0">
                <a:solidFill>
                  <a:schemeClr val="tx2"/>
                </a:solidFill>
                <a:latin typeface="Arial" panose="020B0604020202020204" pitchFamily="34" charset="0"/>
                <a:ea typeface="宋体" panose="02010600030101010101" pitchFamily="2" charset="-122"/>
              </a:rPr>
              <a:t>       19</a:t>
            </a:r>
            <a:r>
              <a:rPr lang="zh-CN" altLang="en-US" sz="2400" b="1" dirty="0">
                <a:solidFill>
                  <a:schemeClr val="tx2"/>
                </a:solidFill>
                <a:latin typeface="Arial" panose="020B0604020202020204" pitchFamily="34" charset="0"/>
                <a:ea typeface="宋体" panose="02010600030101010101" pitchFamily="2" charset="-122"/>
              </a:rPr>
              <a:t>世纪后半期，</a:t>
            </a:r>
            <a:r>
              <a:rPr lang="zh-CN" altLang="en-US" sz="2400" b="1" dirty="0">
                <a:solidFill>
                  <a:srgbClr val="FF0000"/>
                </a:solidFill>
                <a:latin typeface="Arial" panose="020B0604020202020204" pitchFamily="34" charset="0"/>
                <a:ea typeface="宋体" panose="02010600030101010101" pitchFamily="2" charset="-122"/>
              </a:rPr>
              <a:t>维新派</a:t>
            </a:r>
            <a:r>
              <a:rPr lang="zh-CN" altLang="en-US" sz="2400" b="1" dirty="0">
                <a:solidFill>
                  <a:schemeClr val="tx2"/>
                </a:solidFill>
                <a:latin typeface="Arial" panose="020B0604020202020204" pitchFamily="34" charset="0"/>
                <a:ea typeface="宋体" panose="02010600030101010101" pitchFamily="2" charset="-122"/>
              </a:rPr>
              <a:t>宣传民权、议会和</a:t>
            </a:r>
            <a:r>
              <a:rPr lang="zh-CN" altLang="en-US" sz="2400" b="1" dirty="0">
                <a:solidFill>
                  <a:srgbClr val="FF0000"/>
                </a:solidFill>
                <a:latin typeface="Arial" panose="020B0604020202020204" pitchFamily="34" charset="0"/>
                <a:ea typeface="宋体" panose="02010600030101010101" pitchFamily="2" charset="-122"/>
              </a:rPr>
              <a:t>君主立宪</a:t>
            </a:r>
            <a:r>
              <a:rPr lang="zh-CN" altLang="en-US" sz="2400" b="1" dirty="0">
                <a:solidFill>
                  <a:schemeClr val="tx2"/>
                </a:solidFill>
                <a:latin typeface="Arial" panose="020B0604020202020204" pitchFamily="34" charset="0"/>
                <a:ea typeface="宋体" panose="02010600030101010101" pitchFamily="2" charset="-122"/>
              </a:rPr>
              <a:t>，领导了</a:t>
            </a:r>
            <a:r>
              <a:rPr lang="zh-CN" altLang="en-US" sz="2400" b="1" dirty="0">
                <a:solidFill>
                  <a:srgbClr val="FF0000"/>
                </a:solidFill>
                <a:latin typeface="Arial" panose="020B0604020202020204" pitchFamily="34" charset="0"/>
                <a:ea typeface="宋体" panose="02010600030101010101" pitchFamily="2" charset="-122"/>
              </a:rPr>
              <a:t>维新变法</a:t>
            </a:r>
            <a:r>
              <a:rPr lang="zh-CN" altLang="en-US" sz="2400" b="1" dirty="0">
                <a:solidFill>
                  <a:schemeClr val="tx2"/>
                </a:solidFill>
                <a:latin typeface="Arial" panose="020B0604020202020204" pitchFamily="34" charset="0"/>
                <a:ea typeface="宋体" panose="02010600030101010101" pitchFamily="2" charset="-122"/>
              </a:rPr>
              <a:t>运动，在社会上起到了思想启蒙作用。</a:t>
            </a:r>
            <a:endParaRPr lang="zh-CN" altLang="en-US" sz="2400" b="1" dirty="0">
              <a:solidFill>
                <a:schemeClr val="tx2"/>
              </a:solidFill>
              <a:latin typeface="Arial" panose="020B0604020202020204" pitchFamily="34" charset="0"/>
              <a:ea typeface="宋体" panose="02010600030101010101" pitchFamily="2" charset="-122"/>
            </a:endParaRPr>
          </a:p>
          <a:p>
            <a:pPr lvl="0"/>
            <a:endParaRPr lang="zh-CN" altLang="en-US" sz="2400" b="1" dirty="0">
              <a:solidFill>
                <a:schemeClr val="tx2"/>
              </a:solidFill>
              <a:latin typeface="Arial" panose="020B0604020202020204" pitchFamily="34" charset="0"/>
              <a:ea typeface="宋体" panose="02010600030101010101" pitchFamily="2" charset="-122"/>
            </a:endParaRPr>
          </a:p>
          <a:p>
            <a:pPr lvl="0"/>
            <a:r>
              <a:rPr lang="zh-CN" altLang="en-US" sz="2400" b="1" dirty="0">
                <a:solidFill>
                  <a:schemeClr val="tx2"/>
                </a:solidFill>
                <a:latin typeface="Arial" panose="020B0604020202020204" pitchFamily="34" charset="0"/>
                <a:ea typeface="宋体" panose="02010600030101010101" pitchFamily="2" charset="-122"/>
              </a:rPr>
              <a:t>      </a:t>
            </a:r>
            <a:r>
              <a:rPr lang="en-US" altLang="zh-CN" sz="2400" b="1" dirty="0">
                <a:solidFill>
                  <a:schemeClr val="tx2"/>
                </a:solidFill>
                <a:latin typeface="Arial" panose="020B0604020202020204" pitchFamily="34" charset="0"/>
                <a:ea typeface="宋体" panose="02010600030101010101" pitchFamily="2" charset="-122"/>
              </a:rPr>
              <a:t>19</a:t>
            </a:r>
            <a:r>
              <a:rPr lang="zh-CN" altLang="en-US" sz="2400" b="1" dirty="0">
                <a:solidFill>
                  <a:schemeClr val="tx2"/>
                </a:solidFill>
                <a:latin typeface="Arial" panose="020B0604020202020204" pitchFamily="34" charset="0"/>
                <a:ea typeface="宋体" panose="02010600030101010101" pitchFamily="2" charset="-122"/>
              </a:rPr>
              <a:t>世纪末</a:t>
            </a:r>
            <a:r>
              <a:rPr lang="en-US" altLang="zh-CN" sz="2400" b="1" dirty="0">
                <a:solidFill>
                  <a:schemeClr val="tx2"/>
                </a:solidFill>
                <a:latin typeface="Arial" panose="020B0604020202020204" pitchFamily="34" charset="0"/>
                <a:ea typeface="宋体" panose="02010600030101010101" pitchFamily="2" charset="-122"/>
              </a:rPr>
              <a:t>20</a:t>
            </a:r>
            <a:r>
              <a:rPr lang="zh-CN" altLang="en-US" sz="2400" b="1" dirty="0">
                <a:solidFill>
                  <a:schemeClr val="tx2"/>
                </a:solidFill>
                <a:latin typeface="Arial" panose="020B0604020202020204" pitchFamily="34" charset="0"/>
                <a:ea typeface="宋体" panose="02010600030101010101" pitchFamily="2" charset="-122"/>
              </a:rPr>
              <a:t>世纪初，</a:t>
            </a:r>
            <a:r>
              <a:rPr lang="zh-CN" altLang="en-US" sz="2400" b="1" dirty="0">
                <a:solidFill>
                  <a:srgbClr val="FF0000"/>
                </a:solidFill>
                <a:latin typeface="Arial" panose="020B0604020202020204" pitchFamily="34" charset="0"/>
                <a:ea typeface="宋体" panose="02010600030101010101" pitchFamily="2" charset="-122"/>
              </a:rPr>
              <a:t>革命派</a:t>
            </a:r>
            <a:r>
              <a:rPr lang="zh-CN" altLang="en-US" sz="2400" b="1" dirty="0">
                <a:solidFill>
                  <a:schemeClr val="tx2"/>
                </a:solidFill>
                <a:latin typeface="Arial" panose="020B0604020202020204" pitchFamily="34" charset="0"/>
                <a:ea typeface="宋体" panose="02010600030101010101" pitchFamily="2" charset="-122"/>
              </a:rPr>
              <a:t>大力提倡</a:t>
            </a:r>
            <a:r>
              <a:rPr lang="zh-CN" altLang="en-US" sz="2400" b="1" dirty="0">
                <a:solidFill>
                  <a:srgbClr val="FF0000"/>
                </a:solidFill>
                <a:latin typeface="Arial" panose="020B0604020202020204" pitchFamily="34" charset="0"/>
                <a:ea typeface="宋体" panose="02010600030101010101" pitchFamily="2" charset="-122"/>
              </a:rPr>
              <a:t>民主共和</a:t>
            </a:r>
            <a:r>
              <a:rPr lang="zh-CN" altLang="en-US" sz="2400" b="1" dirty="0">
                <a:solidFill>
                  <a:schemeClr val="tx2"/>
                </a:solidFill>
                <a:latin typeface="Arial" panose="020B0604020202020204" pitchFamily="34" charset="0"/>
                <a:ea typeface="宋体" panose="02010600030101010101" pitchFamily="2" charset="-122"/>
              </a:rPr>
              <a:t>思想，并发动了</a:t>
            </a:r>
            <a:r>
              <a:rPr lang="zh-CN" altLang="en-US" sz="2400" b="1" dirty="0">
                <a:solidFill>
                  <a:srgbClr val="FF0000"/>
                </a:solidFill>
                <a:latin typeface="Arial" panose="020B0604020202020204" pitchFamily="34" charset="0"/>
                <a:ea typeface="宋体" panose="02010600030101010101" pitchFamily="2" charset="-122"/>
              </a:rPr>
              <a:t>辛亥革命，推翻了两千多年的君主制，建立了资产阶级共和国</a:t>
            </a:r>
            <a:r>
              <a:rPr lang="zh-CN" altLang="en-US" sz="2400" b="1" dirty="0">
                <a:solidFill>
                  <a:schemeClr val="tx2"/>
                </a:solidFill>
                <a:latin typeface="Arial" panose="020B0604020202020204" pitchFamily="34" charset="0"/>
                <a:ea typeface="宋体" panose="02010600030101010101" pitchFamily="2" charset="-122"/>
              </a:rPr>
              <a:t>。</a:t>
            </a:r>
            <a:endParaRPr lang="zh-CN" altLang="en-US" sz="2400" b="1" dirty="0">
              <a:solidFill>
                <a:schemeClr val="tx2"/>
              </a:solidFill>
              <a:latin typeface="Arial" panose="020B0604020202020204" pitchFamily="34" charset="0"/>
              <a:ea typeface="宋体" panose="02010600030101010101" pitchFamily="2" charset="-122"/>
            </a:endParaRPr>
          </a:p>
          <a:p>
            <a:pPr lvl="0"/>
            <a:endParaRPr lang="zh-CN" altLang="en-US" sz="2400" b="1" dirty="0">
              <a:solidFill>
                <a:schemeClr val="tx2"/>
              </a:solidFill>
              <a:latin typeface="Arial" panose="020B0604020202020204" pitchFamily="34" charset="0"/>
              <a:ea typeface="宋体" panose="02010600030101010101" pitchFamily="2" charset="-122"/>
            </a:endParaRPr>
          </a:p>
          <a:p>
            <a:pPr lvl="0"/>
            <a:r>
              <a:rPr lang="zh-CN" altLang="en-US" sz="2400" b="1" dirty="0">
                <a:solidFill>
                  <a:schemeClr val="tx2"/>
                </a:solidFill>
                <a:latin typeface="Arial" panose="020B0604020202020204" pitchFamily="34" charset="0"/>
                <a:ea typeface="宋体" panose="02010600030101010101" pitchFamily="2" charset="-122"/>
              </a:rPr>
              <a:t>      民国初期，</a:t>
            </a:r>
            <a:r>
              <a:rPr lang="zh-CN" altLang="en-US" sz="2400" b="1" dirty="0">
                <a:solidFill>
                  <a:srgbClr val="FF0000"/>
                </a:solidFill>
                <a:latin typeface="Arial" panose="020B0604020202020204" pitchFamily="34" charset="0"/>
                <a:ea typeface="宋体" panose="02010600030101010101" pitchFamily="2" charset="-122"/>
              </a:rPr>
              <a:t>资产阶级激进的民主主义者</a:t>
            </a:r>
            <a:r>
              <a:rPr lang="zh-CN" altLang="en-US" sz="2400" b="1" dirty="0">
                <a:solidFill>
                  <a:schemeClr val="tx2"/>
                </a:solidFill>
                <a:latin typeface="Arial" panose="020B0604020202020204" pitchFamily="34" charset="0"/>
                <a:ea typeface="宋体" panose="02010600030101010101" pitchFamily="2" charset="-122"/>
              </a:rPr>
              <a:t>大力宣扬</a:t>
            </a:r>
            <a:r>
              <a:rPr lang="zh-CN" altLang="en-US" sz="2400" b="1" dirty="0">
                <a:solidFill>
                  <a:srgbClr val="FF0000"/>
                </a:solidFill>
                <a:latin typeface="Arial" panose="020B0604020202020204" pitchFamily="34" charset="0"/>
                <a:ea typeface="宋体" panose="02010600030101010101" pitchFamily="2" charset="-122"/>
              </a:rPr>
              <a:t>民主、科学，掀起了新文化运动</a:t>
            </a:r>
            <a:r>
              <a:rPr lang="zh-CN" altLang="en-US" sz="2400" b="1" dirty="0">
                <a:solidFill>
                  <a:schemeClr val="tx2"/>
                </a:solidFill>
                <a:latin typeface="Arial" panose="020B0604020202020204" pitchFamily="34" charset="0"/>
                <a:ea typeface="宋体" panose="02010600030101010101" pitchFamily="2" charset="-122"/>
              </a:rPr>
              <a:t>，动摇了封建儒家思想的统治地位，极大地解放了人们的思想。 </a:t>
            </a:r>
            <a:endParaRPr lang="zh-CN" altLang="en-US" sz="2400" b="1" dirty="0">
              <a:solidFill>
                <a:schemeClr val="tx2"/>
              </a:solidFill>
              <a:latin typeface="Arial" panose="020B0604020202020204" pitchFamily="34" charset="0"/>
              <a:ea typeface="宋体" panose="02010600030101010101" pitchFamily="2" charset="-122"/>
            </a:endParaRPr>
          </a:p>
        </p:txBody>
      </p:sp>
      <p:graphicFrame>
        <p:nvGraphicFramePr>
          <p:cNvPr id="27657" name="对象 27656"/>
          <p:cNvGraphicFramePr/>
          <p:nvPr/>
        </p:nvGraphicFramePr>
        <p:xfrm>
          <a:off x="8391525" y="4983163"/>
          <a:ext cx="723900" cy="457200"/>
        </p:xfrm>
        <a:graphic>
          <a:graphicData uri="http://schemas.openxmlformats.org/presentationml/2006/ole">
            <mc:AlternateContent xmlns:mc="http://schemas.openxmlformats.org/markup-compatibility/2006">
              <mc:Choice xmlns:v="urn:schemas-microsoft-com:vml" Requires="v">
                <p:oleObj spid="_x0000_s3076" name="" r:id="rId1" imgW="690245" imgH="439420" progId="MSGraph.Chart.8">
                  <p:embed/>
                </p:oleObj>
              </mc:Choice>
              <mc:Fallback>
                <p:oleObj name="" r:id="rId1" imgW="690245" imgH="439420" progId="MSGraph.Chart.8">
                  <p:embed/>
                  <p:pic>
                    <p:nvPicPr>
                      <p:cNvPr id="0" name="图片 3075"/>
                      <p:cNvPicPr/>
                      <p:nvPr/>
                    </p:nvPicPr>
                    <p:blipFill>
                      <a:blip r:embed="rId2"/>
                      <a:stretch>
                        <a:fillRect/>
                      </a:stretch>
                    </p:blipFill>
                    <p:spPr>
                      <a:xfrm>
                        <a:off x="8391525" y="4983163"/>
                        <a:ext cx="723900" cy="457200"/>
                      </a:xfrm>
                      <a:prstGeom prst="rect">
                        <a:avLst/>
                      </a:prstGeom>
                      <a:noFill/>
                      <a:ln w="38100">
                        <a:noFill/>
                        <a:miter/>
                      </a:ln>
                    </p:spPr>
                  </p:pic>
                </p:oleObj>
              </mc:Fallback>
            </mc:AlternateContent>
          </a:graphicData>
        </a:graphic>
      </p:graphicFrame>
      <p:sp>
        <p:nvSpPr>
          <p:cNvPr id="27658" name="矩形 27657"/>
          <p:cNvSpPr/>
          <p:nvPr/>
        </p:nvSpPr>
        <p:spPr>
          <a:xfrm>
            <a:off x="2135188" y="-171450"/>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600" b="1" dirty="0">
                <a:solidFill>
                  <a:srgbClr val="FF0000"/>
                </a:solidFill>
              </a:rPr>
              <a:t>启蒙运动的实践</a:t>
            </a:r>
            <a:r>
              <a:rPr lang="en-US" altLang="zh-CN" sz="3600" b="1" dirty="0">
                <a:solidFill>
                  <a:srgbClr val="FF0000"/>
                </a:solidFill>
              </a:rPr>
              <a:t>——</a:t>
            </a:r>
            <a:r>
              <a:rPr lang="zh-CN" altLang="en-US" sz="3600" b="1" dirty="0">
                <a:solidFill>
                  <a:srgbClr val="FF0000"/>
                </a:solidFill>
              </a:rPr>
              <a:t>泽被东西</a:t>
            </a:r>
            <a:endParaRPr lang="zh-CN" alt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 calcmode="lin" valueType="num">
                                      <p:cBhvr>
                                        <p:cTn id="7" dur="3000" fill="hold"/>
                                        <p:tgtEl>
                                          <p:spTgt spid="27656"/>
                                        </p:tgtEl>
                                        <p:attrNameLst>
                                          <p:attrName>ppt_w</p:attrName>
                                        </p:attrNameLst>
                                      </p:cBhvr>
                                      <p:tavLst>
                                        <p:tav tm="0">
                                          <p:val>
                                            <p:strVal val="#ppt_w*0.70"/>
                                          </p:val>
                                        </p:tav>
                                        <p:tav tm="100000">
                                          <p:val>
                                            <p:strVal val="#ppt_w"/>
                                          </p:val>
                                        </p:tav>
                                      </p:tavLst>
                                    </p:anim>
                                    <p:anim calcmode="lin" valueType="num">
                                      <p:cBhvr>
                                        <p:cTn id="8" dur="3000" fill="hold"/>
                                        <p:tgtEl>
                                          <p:spTgt spid="27656"/>
                                        </p:tgtEl>
                                        <p:attrNameLst>
                                          <p:attrName>ppt_h</p:attrName>
                                        </p:attrNameLst>
                                      </p:cBhvr>
                                      <p:tavLst>
                                        <p:tav tm="0">
                                          <p:val>
                                            <p:strVal val="#ppt_h"/>
                                          </p:val>
                                        </p:tav>
                                        <p:tav tm="100000">
                                          <p:val>
                                            <p:strVal val="#ppt_h"/>
                                          </p:val>
                                        </p:tav>
                                      </p:tavLst>
                                    </p:anim>
                                    <p:animEffect transition="in" filter="fade">
                                      <p:cBhvr>
                                        <p:cTn id="9" dur="3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99" name="文本框 16398"/>
          <p:cNvSpPr txBox="1"/>
          <p:nvPr/>
        </p:nvSpPr>
        <p:spPr>
          <a:xfrm>
            <a:off x="1297305" y="971550"/>
            <a:ext cx="3286125" cy="518160"/>
          </a:xfrm>
          <a:prstGeom prst="rect">
            <a:avLst/>
          </a:prstGeom>
          <a:noFill/>
          <a:ln w="9525">
            <a:noFill/>
          </a:ln>
        </p:spPr>
        <p:txBody>
          <a:bodyPr wrap="square">
            <a:spAutoFit/>
          </a:bodyPr>
          <a:p>
            <a:pPr lvl="0">
              <a:spcBef>
                <a:spcPct val="50000"/>
              </a:spcBef>
              <a:buClr>
                <a:srgbClr val="000000"/>
              </a:buClr>
            </a:pPr>
            <a:r>
              <a:rPr lang="zh-CN" altLang="en-US" sz="2800" b="1" dirty="0">
                <a:latin typeface="Times New Roman" panose="02020603050405020304" pitchFamily="18" charset="0"/>
                <a:ea typeface="宋体" panose="02010600030101010101" pitchFamily="2" charset="-122"/>
              </a:rPr>
              <a:t>对欧洲的影响</a:t>
            </a:r>
            <a:endParaRPr lang="zh-CN" altLang="en-US" sz="2800" b="1">
              <a:latin typeface="Times New Roman" panose="02020603050405020304" pitchFamily="18" charset="0"/>
              <a:ea typeface="宋体" panose="02010600030101010101" pitchFamily="2" charset="-122"/>
            </a:endParaRPr>
          </a:p>
        </p:txBody>
      </p:sp>
      <p:sp>
        <p:nvSpPr>
          <p:cNvPr id="16400" name="左大括号 16399"/>
          <p:cNvSpPr/>
          <p:nvPr/>
        </p:nvSpPr>
        <p:spPr>
          <a:xfrm>
            <a:off x="2208213" y="1557338"/>
            <a:ext cx="215900" cy="1655762"/>
          </a:xfrm>
          <a:prstGeom prst="leftBrace">
            <a:avLst>
              <a:gd name="adj1" fmla="val 63909"/>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6401" name="文本框 16400"/>
          <p:cNvSpPr txBox="1"/>
          <p:nvPr/>
        </p:nvSpPr>
        <p:spPr>
          <a:xfrm>
            <a:off x="2424113" y="1557338"/>
            <a:ext cx="7993062" cy="822960"/>
          </a:xfrm>
          <a:prstGeom prst="rect">
            <a:avLst/>
          </a:prstGeom>
          <a:noFill/>
          <a:ln w="9525">
            <a:noFill/>
          </a:ln>
        </p:spPr>
        <p:txBody>
          <a:bodyPr>
            <a:spAutoFit/>
          </a:bodyPr>
          <a:p>
            <a:pPr lvl="0">
              <a:spcBef>
                <a:spcPct val="50000"/>
              </a:spcBef>
              <a:buClr>
                <a:srgbClr val="000000"/>
              </a:buClr>
            </a:pPr>
            <a:r>
              <a:rPr lang="en-US" altLang="zh-CN" sz="2400" b="1" dirty="0">
                <a:latin typeface="Times New Roman" panose="02020603050405020304" pitchFamily="18" charset="0"/>
                <a:ea typeface="宋体" panose="02010600030101010101" pitchFamily="2" charset="-122"/>
              </a:rPr>
              <a:t>①</a:t>
            </a:r>
            <a:r>
              <a:rPr lang="zh-CN" altLang="en-US" sz="2400" b="1" dirty="0">
                <a:latin typeface="Times New Roman" panose="02020603050405020304" pitchFamily="18" charset="0"/>
                <a:ea typeface="宋体" panose="02010600030101010101" pitchFamily="2" charset="-122"/>
              </a:rPr>
              <a:t>破除了人们对天主教会和封建统治的迷信，自由和平等思想日益深入人心。</a:t>
            </a:r>
            <a:endParaRPr lang="zh-CN" altLang="en-US" sz="2400" b="1">
              <a:latin typeface="Times New Roman" panose="02020603050405020304" pitchFamily="18" charset="0"/>
              <a:ea typeface="宋体" panose="02010600030101010101" pitchFamily="2" charset="-122"/>
            </a:endParaRPr>
          </a:p>
        </p:txBody>
      </p:sp>
      <p:sp>
        <p:nvSpPr>
          <p:cNvPr id="16402" name="文本框 16401"/>
          <p:cNvSpPr txBox="1"/>
          <p:nvPr/>
        </p:nvSpPr>
        <p:spPr>
          <a:xfrm>
            <a:off x="2424113" y="2708275"/>
            <a:ext cx="7993062" cy="457200"/>
          </a:xfrm>
          <a:prstGeom prst="rect">
            <a:avLst/>
          </a:prstGeom>
          <a:noFill/>
          <a:ln w="9525">
            <a:noFill/>
          </a:ln>
        </p:spPr>
        <p:txBody>
          <a:bodyPr>
            <a:spAutoFit/>
          </a:bodyPr>
          <a:p>
            <a:pPr lvl="0">
              <a:spcBef>
                <a:spcPct val="50000"/>
              </a:spcBef>
              <a:buClr>
                <a:srgbClr val="000000"/>
              </a:buClr>
            </a:pPr>
            <a:r>
              <a:rPr lang="en-US" altLang="zh-CN" sz="2400" b="1" dirty="0">
                <a:latin typeface="Times New Roman" panose="02020603050405020304" pitchFamily="18" charset="0"/>
                <a:ea typeface="宋体" panose="02010600030101010101" pitchFamily="2" charset="-122"/>
              </a:rPr>
              <a:t>②</a:t>
            </a:r>
            <a:r>
              <a:rPr lang="zh-CN" altLang="en-US" sz="2400" b="1" dirty="0">
                <a:latin typeface="Arial" panose="020B0604020202020204" pitchFamily="34" charset="0"/>
                <a:ea typeface="宋体" panose="02010600030101010101" pitchFamily="2" charset="-122"/>
              </a:rPr>
              <a:t>为资产阶级革命作了思想和理论的准备</a:t>
            </a:r>
            <a:r>
              <a:rPr lang="zh-CN" altLang="en-US" sz="2400" b="1" dirty="0">
                <a:latin typeface="Times New Roman" panose="02020603050405020304" pitchFamily="18" charset="0"/>
                <a:ea typeface="宋体" panose="02010600030101010101" pitchFamily="2" charset="-122"/>
              </a:rPr>
              <a:t>（法国大革命）</a:t>
            </a:r>
            <a:endParaRPr lang="zh-CN" altLang="en-US" sz="2400" b="1" dirty="0">
              <a:latin typeface="Times New Roman" panose="02020603050405020304" pitchFamily="18" charset="0"/>
              <a:ea typeface="宋体" panose="02010600030101010101" pitchFamily="2" charset="-122"/>
            </a:endParaRPr>
          </a:p>
        </p:txBody>
      </p:sp>
      <p:sp>
        <p:nvSpPr>
          <p:cNvPr id="16403" name="文本框 16402"/>
          <p:cNvSpPr txBox="1"/>
          <p:nvPr/>
        </p:nvSpPr>
        <p:spPr>
          <a:xfrm>
            <a:off x="1919288" y="3573463"/>
            <a:ext cx="2881312" cy="518160"/>
          </a:xfrm>
          <a:prstGeom prst="rect">
            <a:avLst/>
          </a:prstGeom>
          <a:noFill/>
          <a:ln w="9525">
            <a:noFill/>
          </a:ln>
        </p:spPr>
        <p:txBody>
          <a:bodyPr>
            <a:spAutoFit/>
          </a:bodyPr>
          <a:p>
            <a:pPr lvl="0">
              <a:spcBef>
                <a:spcPct val="50000"/>
              </a:spcBef>
              <a:buClr>
                <a:srgbClr val="000000"/>
              </a:buClr>
            </a:pPr>
            <a:r>
              <a:rPr lang="zh-CN" altLang="en-US" sz="2800" b="1" dirty="0">
                <a:latin typeface="Times New Roman" panose="02020603050405020304" pitchFamily="18" charset="0"/>
                <a:ea typeface="宋体" panose="02010600030101010101" pitchFamily="2" charset="-122"/>
              </a:rPr>
              <a:t>对世界的影响</a:t>
            </a:r>
            <a:endParaRPr lang="zh-CN" altLang="en-US" sz="2800" b="1">
              <a:latin typeface="Times New Roman" panose="02020603050405020304" pitchFamily="18" charset="0"/>
              <a:ea typeface="宋体" panose="02010600030101010101" pitchFamily="2" charset="-122"/>
            </a:endParaRPr>
          </a:p>
        </p:txBody>
      </p:sp>
      <p:sp>
        <p:nvSpPr>
          <p:cNvPr id="16405" name="文本框 16404"/>
          <p:cNvSpPr txBox="1"/>
          <p:nvPr/>
        </p:nvSpPr>
        <p:spPr>
          <a:xfrm>
            <a:off x="2351088" y="4437063"/>
            <a:ext cx="5905500" cy="457200"/>
          </a:xfrm>
          <a:prstGeom prst="rect">
            <a:avLst/>
          </a:prstGeom>
          <a:noFill/>
          <a:ln w="9525">
            <a:noFill/>
          </a:ln>
        </p:spPr>
        <p:txBody>
          <a:bodyPr>
            <a:spAutoFit/>
          </a:bodyPr>
          <a:p>
            <a:pPr lvl="0">
              <a:spcBef>
                <a:spcPct val="50000"/>
              </a:spcBef>
              <a:buClr>
                <a:srgbClr val="000000"/>
              </a:buClr>
            </a:pPr>
            <a:r>
              <a:rPr lang="en-US" altLang="zh-CN" sz="2400" b="1">
                <a:latin typeface="Arial" panose="020B0604020202020204" pitchFamily="34" charset="0"/>
                <a:ea typeface="宋体" panose="02010600030101010101" pitchFamily="2" charset="-122"/>
              </a:rPr>
              <a:t>①</a:t>
            </a:r>
            <a:r>
              <a:rPr lang="zh-CN" altLang="en-US" sz="2400" b="1" dirty="0">
                <a:latin typeface="Times New Roman" panose="02020603050405020304" pitchFamily="18" charset="0"/>
                <a:ea typeface="宋体" panose="02010600030101010101" pitchFamily="2" charset="-122"/>
              </a:rPr>
              <a:t>成为人们追求自由、平等的精神武器</a:t>
            </a:r>
            <a:endParaRPr lang="zh-CN" altLang="en-US" sz="2400" b="1">
              <a:latin typeface="Times New Roman" panose="02020603050405020304" pitchFamily="18" charset="0"/>
              <a:ea typeface="宋体" panose="02010600030101010101" pitchFamily="2" charset="-122"/>
            </a:endParaRPr>
          </a:p>
        </p:txBody>
      </p:sp>
      <p:sp>
        <p:nvSpPr>
          <p:cNvPr id="16408" name="左大括号 16407"/>
          <p:cNvSpPr/>
          <p:nvPr/>
        </p:nvSpPr>
        <p:spPr>
          <a:xfrm>
            <a:off x="2208213" y="4365625"/>
            <a:ext cx="142875" cy="1439863"/>
          </a:xfrm>
          <a:prstGeom prst="leftBrace">
            <a:avLst>
              <a:gd name="adj1" fmla="val 83981"/>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6409" name="矩形 16408"/>
          <p:cNvSpPr/>
          <p:nvPr/>
        </p:nvSpPr>
        <p:spPr>
          <a:xfrm>
            <a:off x="2279650" y="5229225"/>
            <a:ext cx="8243888" cy="822960"/>
          </a:xfrm>
          <a:prstGeom prst="rect">
            <a:avLst/>
          </a:prstGeom>
          <a:noFill/>
          <a:ln w="9525">
            <a:noFill/>
          </a:ln>
        </p:spPr>
        <p:txBody>
          <a:bodyPr>
            <a:spAutoFit/>
          </a:bodyPr>
          <a:p>
            <a:pPr lvl="0"/>
            <a:r>
              <a:rPr lang="en-US" altLang="zh-CN" sz="2400" b="1" dirty="0">
                <a:latin typeface="Arial" panose="020B0604020202020204" pitchFamily="34" charset="0"/>
                <a:ea typeface="宋体" panose="02010600030101010101" pitchFamily="2" charset="-122"/>
              </a:rPr>
              <a:t>②</a:t>
            </a:r>
            <a:r>
              <a:rPr lang="zh-CN" altLang="en-US" sz="2400" b="1" dirty="0">
                <a:latin typeface="Arial" panose="020B0604020202020204" pitchFamily="34" charset="0"/>
                <a:ea typeface="宋体" panose="02010600030101010101" pitchFamily="2" charset="-122"/>
              </a:rPr>
              <a:t>极大地鼓舞了殖民地和半殖民地人民争取独立的斗争（美国独立战争等）</a:t>
            </a:r>
            <a:endParaRPr lang="zh-CN" altLang="en-US" sz="2400" b="1" dirty="0">
              <a:latin typeface="Arial" panose="020B0604020202020204" pitchFamily="34" charset="0"/>
              <a:ea typeface="宋体" panose="02010600030101010101" pitchFamily="2" charset="-122"/>
            </a:endParaRPr>
          </a:p>
        </p:txBody>
      </p:sp>
      <p:sp>
        <p:nvSpPr>
          <p:cNvPr id="2" name="文本框 1"/>
          <p:cNvSpPr txBox="1"/>
          <p:nvPr/>
        </p:nvSpPr>
        <p:spPr>
          <a:xfrm>
            <a:off x="473075" y="392430"/>
            <a:ext cx="7633335" cy="579120"/>
          </a:xfrm>
          <a:prstGeom prst="rect">
            <a:avLst/>
          </a:prstGeom>
          <a:noFill/>
        </p:spPr>
        <p:txBody>
          <a:bodyPr wrap="square" rtlCol="0">
            <a:spAutoFit/>
          </a:bodyPr>
          <a:p>
            <a:r>
              <a:rPr lang="zh-CN" altLang="en-US" sz="3200" b="1">
                <a:solidFill>
                  <a:srgbClr val="FF0000"/>
                </a:solidFill>
              </a:rPr>
              <a:t>四、启蒙运动的历史意义和影响</a:t>
            </a:r>
            <a:endParaRPr lang="zh-CN" altLang="en-US" sz="3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01"/>
                                        </p:tgtEl>
                                        <p:attrNameLst>
                                          <p:attrName>style.visibility</p:attrName>
                                        </p:attrNameLst>
                                      </p:cBhvr>
                                      <p:to>
                                        <p:strVal val="visible"/>
                                      </p:to>
                                    </p:set>
                                    <p:animEffect transition="in" filter="blinds(horizontal)">
                                      <p:cBhvr>
                                        <p:cTn id="7" dur="500"/>
                                        <p:tgtEl>
                                          <p:spTgt spid="164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402"/>
                                        </p:tgtEl>
                                        <p:attrNameLst>
                                          <p:attrName>style.visibility</p:attrName>
                                        </p:attrNameLst>
                                      </p:cBhvr>
                                      <p:to>
                                        <p:strVal val="visible"/>
                                      </p:to>
                                    </p:set>
                                    <p:animEffect transition="in" filter="blinds(horizontal)">
                                      <p:cBhvr>
                                        <p:cTn id="12" dur="500"/>
                                        <p:tgtEl>
                                          <p:spTgt spid="164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405"/>
                                        </p:tgtEl>
                                        <p:attrNameLst>
                                          <p:attrName>style.visibility</p:attrName>
                                        </p:attrNameLst>
                                      </p:cBhvr>
                                      <p:to>
                                        <p:strVal val="visible"/>
                                      </p:to>
                                    </p:set>
                                    <p:animEffect transition="in" filter="blinds(horizontal)">
                                      <p:cBhvr>
                                        <p:cTn id="17" dur="500"/>
                                        <p:tgtEl>
                                          <p:spTgt spid="1640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409"/>
                                        </p:tgtEl>
                                        <p:attrNameLst>
                                          <p:attrName>style.visibility</p:attrName>
                                        </p:attrNameLst>
                                      </p:cBhvr>
                                      <p:to>
                                        <p:strVal val="visible"/>
                                      </p:to>
                                    </p:set>
                                    <p:anim calcmode="lin" valueType="num">
                                      <p:cBhvr additive="base">
                                        <p:cTn id="22" dur="500" fill="hold"/>
                                        <p:tgtEl>
                                          <p:spTgt spid="16409"/>
                                        </p:tgtEl>
                                        <p:attrNameLst>
                                          <p:attrName>ppt_x</p:attrName>
                                        </p:attrNameLst>
                                      </p:cBhvr>
                                      <p:tavLst>
                                        <p:tav tm="0">
                                          <p:val>
                                            <p:strVal val="#ppt_x"/>
                                          </p:val>
                                        </p:tav>
                                        <p:tav tm="100000">
                                          <p:val>
                                            <p:strVal val="#ppt_x"/>
                                          </p:val>
                                        </p:tav>
                                      </p:tavLst>
                                    </p:anim>
                                    <p:anim calcmode="lin" valueType="num">
                                      <p:cBhvr additive="base">
                                        <p:cTn id="23" dur="500" fill="hold"/>
                                        <p:tgtEl>
                                          <p:spTgt spid="16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1" grpId="0"/>
      <p:bldP spid="16402" grpId="0"/>
      <p:bldP spid="16405" grpId="0"/>
      <p:bldP spid="1640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46175" y="652145"/>
            <a:ext cx="4054475" cy="579120"/>
          </a:xfrm>
          <a:prstGeom prst="rect">
            <a:avLst/>
          </a:prstGeom>
          <a:noFill/>
        </p:spPr>
        <p:txBody>
          <a:bodyPr wrap="square" rtlCol="0">
            <a:spAutoFit/>
          </a:bodyPr>
          <a:p>
            <a:r>
              <a:rPr lang="zh-CN" altLang="en-US" sz="3200" b="1">
                <a:solidFill>
                  <a:srgbClr val="FF0000"/>
                </a:solidFill>
              </a:rPr>
              <a:t>人权与法治的观点：</a:t>
            </a:r>
            <a:endParaRPr lang="zh-CN" altLang="en-US" sz="3200" b="1">
              <a:solidFill>
                <a:srgbClr val="FF0000"/>
              </a:solidFill>
            </a:endParaRPr>
          </a:p>
        </p:txBody>
      </p:sp>
      <p:sp>
        <p:nvSpPr>
          <p:cNvPr id="5" name="文本框 4"/>
          <p:cNvSpPr txBox="1"/>
          <p:nvPr/>
        </p:nvSpPr>
        <p:spPr>
          <a:xfrm>
            <a:off x="1697355" y="1829435"/>
            <a:ext cx="1072515" cy="518160"/>
          </a:xfrm>
          <a:prstGeom prst="rect">
            <a:avLst/>
          </a:prstGeom>
          <a:noFill/>
        </p:spPr>
        <p:txBody>
          <a:bodyPr wrap="square" rtlCol="0">
            <a:spAutoFit/>
          </a:bodyPr>
          <a:p>
            <a:r>
              <a:rPr lang="zh-CN" altLang="en-US" sz="2800" b="1"/>
              <a:t>人权</a:t>
            </a:r>
            <a:endParaRPr lang="zh-CN" altLang="en-US" sz="2800" b="1"/>
          </a:p>
        </p:txBody>
      </p:sp>
      <p:sp>
        <p:nvSpPr>
          <p:cNvPr id="6" name="左大括号 5"/>
          <p:cNvSpPr/>
          <p:nvPr/>
        </p:nvSpPr>
        <p:spPr>
          <a:xfrm>
            <a:off x="2814320" y="1598930"/>
            <a:ext cx="504825" cy="10401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3602355" y="1341755"/>
            <a:ext cx="1774825" cy="518160"/>
          </a:xfrm>
          <a:prstGeom prst="rect">
            <a:avLst/>
          </a:prstGeom>
          <a:noFill/>
        </p:spPr>
        <p:txBody>
          <a:bodyPr wrap="square" rtlCol="0">
            <a:spAutoFit/>
          </a:bodyPr>
          <a:p>
            <a:r>
              <a:rPr lang="zh-CN" altLang="en-US" sz="2800" b="1"/>
              <a:t>天赋人权</a:t>
            </a:r>
            <a:endParaRPr lang="zh-CN" altLang="en-US" sz="2800" b="1"/>
          </a:p>
        </p:txBody>
      </p:sp>
      <p:sp>
        <p:nvSpPr>
          <p:cNvPr id="8" name="文本框 7"/>
          <p:cNvSpPr txBox="1"/>
          <p:nvPr/>
        </p:nvSpPr>
        <p:spPr>
          <a:xfrm>
            <a:off x="3564255" y="2229485"/>
            <a:ext cx="2126615" cy="518160"/>
          </a:xfrm>
          <a:prstGeom prst="rect">
            <a:avLst/>
          </a:prstGeom>
          <a:noFill/>
        </p:spPr>
        <p:txBody>
          <a:bodyPr wrap="square" rtlCol="0">
            <a:spAutoFit/>
          </a:bodyPr>
          <a:p>
            <a:r>
              <a:rPr lang="zh-CN" altLang="en-US" sz="2800" b="1"/>
              <a:t>人民主权</a:t>
            </a:r>
            <a:endParaRPr lang="zh-CN" altLang="en-US" sz="2800" b="1"/>
          </a:p>
        </p:txBody>
      </p:sp>
      <p:sp>
        <p:nvSpPr>
          <p:cNvPr id="9" name="文本框 8"/>
          <p:cNvSpPr txBox="1"/>
          <p:nvPr/>
        </p:nvSpPr>
        <p:spPr>
          <a:xfrm>
            <a:off x="5506085" y="1372235"/>
            <a:ext cx="2769235" cy="457200"/>
          </a:xfrm>
          <a:prstGeom prst="rect">
            <a:avLst/>
          </a:prstGeom>
          <a:noFill/>
        </p:spPr>
        <p:txBody>
          <a:bodyPr wrap="square" rtlCol="0">
            <a:spAutoFit/>
          </a:bodyPr>
          <a:p>
            <a:r>
              <a:rPr lang="zh-CN" altLang="en-US" sz="2400" b="1">
                <a:solidFill>
                  <a:srgbClr val="FF0000"/>
                </a:solidFill>
              </a:rPr>
              <a:t>（否定特权）</a:t>
            </a:r>
            <a:endParaRPr lang="zh-CN" altLang="en-US" sz="2400" b="1">
              <a:solidFill>
                <a:srgbClr val="FF0000"/>
              </a:solidFill>
            </a:endParaRPr>
          </a:p>
        </p:txBody>
      </p:sp>
      <p:sp>
        <p:nvSpPr>
          <p:cNvPr id="10" name="文本框 9"/>
          <p:cNvSpPr txBox="1"/>
          <p:nvPr/>
        </p:nvSpPr>
        <p:spPr>
          <a:xfrm>
            <a:off x="5628640" y="2259965"/>
            <a:ext cx="2187575" cy="457200"/>
          </a:xfrm>
          <a:prstGeom prst="rect">
            <a:avLst/>
          </a:prstGeom>
          <a:noFill/>
        </p:spPr>
        <p:txBody>
          <a:bodyPr wrap="square" rtlCol="0">
            <a:spAutoFit/>
          </a:bodyPr>
          <a:p>
            <a:r>
              <a:rPr lang="zh-CN" altLang="en-US" sz="2400" b="1">
                <a:solidFill>
                  <a:srgbClr val="FF0000"/>
                </a:solidFill>
              </a:rPr>
              <a:t>（否定王权）</a:t>
            </a:r>
            <a:endParaRPr lang="zh-CN" altLang="en-US" sz="2400" b="1">
              <a:solidFill>
                <a:srgbClr val="FF0000"/>
              </a:solidFill>
            </a:endParaRPr>
          </a:p>
        </p:txBody>
      </p:sp>
      <p:sp>
        <p:nvSpPr>
          <p:cNvPr id="11" name="文本框 10"/>
          <p:cNvSpPr txBox="1"/>
          <p:nvPr/>
        </p:nvSpPr>
        <p:spPr>
          <a:xfrm>
            <a:off x="703580" y="2747645"/>
            <a:ext cx="2615565" cy="457200"/>
          </a:xfrm>
          <a:prstGeom prst="rect">
            <a:avLst/>
          </a:prstGeom>
          <a:noFill/>
        </p:spPr>
        <p:txBody>
          <a:bodyPr wrap="square" rtlCol="0">
            <a:spAutoFit/>
          </a:bodyPr>
          <a:p>
            <a:r>
              <a:rPr lang="zh-CN" altLang="en-US" sz="2400" b="1">
                <a:solidFill>
                  <a:srgbClr val="FF0000"/>
                </a:solidFill>
              </a:rPr>
              <a:t>（公民取代臣民）</a:t>
            </a:r>
            <a:endParaRPr lang="zh-CN" altLang="en-US" sz="2400" b="1">
              <a:solidFill>
                <a:srgbClr val="FF0000"/>
              </a:solidFill>
            </a:endParaRPr>
          </a:p>
        </p:txBody>
      </p:sp>
      <p:sp>
        <p:nvSpPr>
          <p:cNvPr id="12" name="下箭头 11"/>
          <p:cNvSpPr/>
          <p:nvPr/>
        </p:nvSpPr>
        <p:spPr>
          <a:xfrm>
            <a:off x="2027555" y="3344545"/>
            <a:ext cx="412750" cy="192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697355" y="5380990"/>
            <a:ext cx="1362075" cy="518160"/>
          </a:xfrm>
          <a:prstGeom prst="rect">
            <a:avLst/>
          </a:prstGeom>
          <a:noFill/>
        </p:spPr>
        <p:txBody>
          <a:bodyPr wrap="square" rtlCol="0">
            <a:spAutoFit/>
          </a:bodyPr>
          <a:p>
            <a:r>
              <a:rPr lang="zh-CN" altLang="en-US" sz="2800" b="1"/>
              <a:t>法治</a:t>
            </a:r>
            <a:endParaRPr lang="zh-CN" altLang="en-US" sz="2800" b="1"/>
          </a:p>
        </p:txBody>
      </p:sp>
      <p:sp>
        <p:nvSpPr>
          <p:cNvPr id="14" name="文本框 13"/>
          <p:cNvSpPr txBox="1"/>
          <p:nvPr/>
        </p:nvSpPr>
        <p:spPr>
          <a:xfrm>
            <a:off x="2433320" y="3344545"/>
            <a:ext cx="336550" cy="1920240"/>
          </a:xfrm>
          <a:prstGeom prst="rect">
            <a:avLst/>
          </a:prstGeom>
          <a:noFill/>
        </p:spPr>
        <p:txBody>
          <a:bodyPr wrap="square" rtlCol="0">
            <a:spAutoFit/>
          </a:bodyPr>
          <a:p>
            <a:r>
              <a:rPr lang="zh-CN" altLang="en-US" sz="2400" b="1"/>
              <a:t>需法律维护</a:t>
            </a:r>
            <a:endParaRPr lang="zh-CN" altLang="en-US" sz="2400" b="1"/>
          </a:p>
        </p:txBody>
      </p:sp>
      <p:sp>
        <p:nvSpPr>
          <p:cNvPr id="15" name="左大括号 14"/>
          <p:cNvSpPr/>
          <p:nvPr/>
        </p:nvSpPr>
        <p:spPr>
          <a:xfrm>
            <a:off x="3028950" y="4629785"/>
            <a:ext cx="626745" cy="1683385"/>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文本框 15"/>
          <p:cNvSpPr txBox="1"/>
          <p:nvPr/>
        </p:nvSpPr>
        <p:spPr>
          <a:xfrm>
            <a:off x="3602355" y="4369435"/>
            <a:ext cx="2325370" cy="518160"/>
          </a:xfrm>
          <a:prstGeom prst="rect">
            <a:avLst/>
          </a:prstGeom>
          <a:noFill/>
        </p:spPr>
        <p:txBody>
          <a:bodyPr wrap="square" rtlCol="0">
            <a:spAutoFit/>
          </a:bodyPr>
          <a:p>
            <a:r>
              <a:rPr lang="zh-CN" altLang="en-US" sz="2800" b="1"/>
              <a:t>社会契约</a:t>
            </a:r>
            <a:endParaRPr lang="zh-CN" altLang="en-US" sz="2800" b="1"/>
          </a:p>
        </p:txBody>
      </p:sp>
      <p:sp>
        <p:nvSpPr>
          <p:cNvPr id="17" name="文本框 16"/>
          <p:cNvSpPr txBox="1"/>
          <p:nvPr/>
        </p:nvSpPr>
        <p:spPr>
          <a:xfrm>
            <a:off x="5567680" y="4430395"/>
            <a:ext cx="2646680" cy="457200"/>
          </a:xfrm>
          <a:prstGeom prst="rect">
            <a:avLst/>
          </a:prstGeom>
          <a:noFill/>
        </p:spPr>
        <p:txBody>
          <a:bodyPr wrap="square" rtlCol="0">
            <a:spAutoFit/>
          </a:bodyPr>
          <a:p>
            <a:r>
              <a:rPr lang="zh-CN" altLang="en-US" sz="2400" b="1">
                <a:solidFill>
                  <a:srgbClr val="FF0000"/>
                </a:solidFill>
              </a:rPr>
              <a:t>（否定神权）</a:t>
            </a:r>
            <a:endParaRPr lang="zh-CN" altLang="en-US" sz="2400" b="1">
              <a:solidFill>
                <a:srgbClr val="FF0000"/>
              </a:solidFill>
            </a:endParaRPr>
          </a:p>
        </p:txBody>
      </p:sp>
      <p:sp>
        <p:nvSpPr>
          <p:cNvPr id="18" name="文本框 17"/>
          <p:cNvSpPr txBox="1"/>
          <p:nvPr/>
        </p:nvSpPr>
        <p:spPr>
          <a:xfrm>
            <a:off x="3655695" y="5899150"/>
            <a:ext cx="2080260" cy="518160"/>
          </a:xfrm>
          <a:prstGeom prst="rect">
            <a:avLst/>
          </a:prstGeom>
          <a:noFill/>
        </p:spPr>
        <p:txBody>
          <a:bodyPr wrap="square" rtlCol="0">
            <a:spAutoFit/>
          </a:bodyPr>
          <a:p>
            <a:r>
              <a:rPr lang="zh-CN" altLang="en-US" sz="2800" b="1"/>
              <a:t>三权分立</a:t>
            </a:r>
            <a:endParaRPr lang="zh-CN" altLang="en-US" sz="2800" b="1"/>
          </a:p>
        </p:txBody>
      </p:sp>
      <p:sp>
        <p:nvSpPr>
          <p:cNvPr id="19" name="文本框 18"/>
          <p:cNvSpPr txBox="1"/>
          <p:nvPr/>
        </p:nvSpPr>
        <p:spPr>
          <a:xfrm>
            <a:off x="5628640" y="5884545"/>
            <a:ext cx="2340610" cy="457200"/>
          </a:xfrm>
          <a:prstGeom prst="rect">
            <a:avLst/>
          </a:prstGeom>
          <a:noFill/>
        </p:spPr>
        <p:txBody>
          <a:bodyPr wrap="square" rtlCol="0">
            <a:spAutoFit/>
          </a:bodyPr>
          <a:p>
            <a:r>
              <a:rPr lang="zh-CN" altLang="en-US" sz="2400" b="1">
                <a:solidFill>
                  <a:srgbClr val="FF0000"/>
                </a:solidFill>
              </a:rPr>
              <a:t>（防止专制）</a:t>
            </a:r>
            <a:endParaRPr lang="zh-CN" altLang="en-US" sz="2400" b="1">
              <a:solidFill>
                <a:srgbClr val="FF0000"/>
              </a:solidFill>
            </a:endParaRPr>
          </a:p>
        </p:txBody>
      </p:sp>
      <p:sp>
        <p:nvSpPr>
          <p:cNvPr id="20" name="文本框 19"/>
          <p:cNvSpPr txBox="1"/>
          <p:nvPr/>
        </p:nvSpPr>
        <p:spPr>
          <a:xfrm>
            <a:off x="367665" y="5884545"/>
            <a:ext cx="2951480" cy="518160"/>
          </a:xfrm>
          <a:prstGeom prst="rect">
            <a:avLst/>
          </a:prstGeom>
          <a:noFill/>
        </p:spPr>
        <p:txBody>
          <a:bodyPr wrap="square" rtlCol="0">
            <a:spAutoFit/>
          </a:bodyPr>
          <a:p>
            <a:r>
              <a:rPr lang="zh-CN" altLang="en-US" sz="2800" b="1">
                <a:solidFill>
                  <a:srgbClr val="FF0000"/>
                </a:solidFill>
              </a:rPr>
              <a:t>（法治取代人治）</a:t>
            </a:r>
            <a:endParaRPr lang="zh-CN" altLang="en-US"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animBg="1"/>
      <p:bldP spid="14" grpId="0"/>
      <p:bldP spid="13" grpId="0"/>
      <p:bldP spid="15" grpId="0" animBg="1"/>
      <p:bldP spid="16" grpId="0"/>
      <p:bldP spid="18" grpId="0"/>
      <p:bldP spid="17"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3" name="文本框 17412"/>
          <p:cNvSpPr txBox="1"/>
          <p:nvPr/>
        </p:nvSpPr>
        <p:spPr>
          <a:xfrm>
            <a:off x="1828800" y="914400"/>
            <a:ext cx="8686800" cy="1699260"/>
          </a:xfrm>
          <a:prstGeom prst="rect">
            <a:avLst/>
          </a:prstGeom>
          <a:noFill/>
          <a:ln w="9525">
            <a:noFill/>
          </a:ln>
        </p:spPr>
        <p:txBody>
          <a:bodyPr>
            <a:spAutoFit/>
          </a:bodyPr>
          <a:p>
            <a:pPr lvl="0">
              <a:lnSpc>
                <a:spcPct val="110000"/>
              </a:lnSpc>
            </a:pPr>
            <a:r>
              <a:rPr lang="en-US" altLang="zh-CN" sz="2400" b="1" u="none" dirty="0">
                <a:latin typeface="楷体_GB2312" pitchFamily="49" charset="-122"/>
                <a:ea typeface="楷体_GB2312" pitchFamily="49" charset="-122"/>
              </a:rPr>
              <a:t> </a:t>
            </a:r>
            <a:r>
              <a:rPr lang="zh-CN" altLang="en-US" sz="2400" b="1" u="none" dirty="0">
                <a:latin typeface="楷体_GB2312" pitchFamily="49" charset="-122"/>
                <a:ea typeface="楷体_GB2312" pitchFamily="49" charset="-122"/>
              </a:rPr>
              <a:t>材料</a:t>
            </a:r>
            <a:r>
              <a:rPr lang="en-US" altLang="zh-CN" sz="2400" b="1" u="none" dirty="0">
                <a:latin typeface="楷体_GB2312" pitchFamily="49" charset="-122"/>
                <a:ea typeface="楷体_GB2312" pitchFamily="49" charset="-122"/>
              </a:rPr>
              <a:t>3</a:t>
            </a:r>
            <a:r>
              <a:rPr lang="zh-CN" altLang="en-US" sz="2400" b="1" u="none" dirty="0">
                <a:latin typeface="楷体_GB2312" pitchFamily="49" charset="-122"/>
                <a:ea typeface="楷体_GB2312" pitchFamily="49" charset="-122"/>
              </a:rPr>
              <a:t>：君的身份是人世间最高的东西，因为国王不仅是上帝在人间的副手，坐在神的宝座上</a:t>
            </a:r>
            <a:r>
              <a:rPr lang="en-US" altLang="zh-CN" sz="2400" b="1" u="none" dirty="0">
                <a:latin typeface="楷体_GB2312" pitchFamily="49" charset="-122"/>
                <a:ea typeface="楷体_GB2312" pitchFamily="49" charset="-122"/>
              </a:rPr>
              <a:t>……《</a:t>
            </a:r>
            <a:r>
              <a:rPr lang="zh-CN" altLang="en-US" sz="2400" b="1" u="none" dirty="0">
                <a:latin typeface="楷体_GB2312" pitchFamily="49" charset="-122"/>
                <a:ea typeface="楷体_GB2312" pitchFamily="49" charset="-122"/>
              </a:rPr>
              <a:t>圣经</a:t>
            </a:r>
            <a:r>
              <a:rPr lang="en-US" altLang="zh-CN" sz="2400" b="1" u="none" dirty="0">
                <a:latin typeface="楷体_GB2312" pitchFamily="49" charset="-122"/>
                <a:ea typeface="楷体_GB2312" pitchFamily="49" charset="-122"/>
              </a:rPr>
              <a:t>》</a:t>
            </a:r>
            <a:r>
              <a:rPr lang="zh-CN" altLang="en-US" sz="2400" b="1" u="none" dirty="0">
                <a:latin typeface="楷体_GB2312" pitchFamily="49" charset="-122"/>
                <a:ea typeface="楷体_GB2312" pitchFamily="49" charset="-122"/>
              </a:rPr>
              <a:t>把国王叫做神因此其权力经某种联系便可与神权相比拟</a:t>
            </a:r>
            <a:r>
              <a:rPr lang="en-US" altLang="zh-CN" sz="2400" b="1" u="none" dirty="0">
                <a:latin typeface="楷体_GB2312" pitchFamily="49" charset="-122"/>
                <a:ea typeface="楷体_GB2312" pitchFamily="49" charset="-122"/>
              </a:rPr>
              <a:t>……</a:t>
            </a:r>
            <a:br>
              <a:rPr lang="en-US" altLang="zh-CN" sz="2400" b="1" u="none" dirty="0">
                <a:latin typeface="楷体_GB2312" pitchFamily="49" charset="-122"/>
                <a:ea typeface="楷体_GB2312" pitchFamily="49" charset="-122"/>
              </a:rPr>
            </a:br>
            <a:r>
              <a:rPr lang="en-US" altLang="zh-CN" sz="2400" b="1" u="none" dirty="0">
                <a:latin typeface="楷体_GB2312" pitchFamily="49" charset="-122"/>
                <a:ea typeface="楷体_GB2312" pitchFamily="49" charset="-122"/>
              </a:rPr>
              <a:t>                       ——</a:t>
            </a:r>
            <a:r>
              <a:rPr lang="zh-CN" altLang="en-US" sz="2400" b="1" u="none" dirty="0">
                <a:latin typeface="楷体_GB2312" pitchFamily="49" charset="-122"/>
                <a:ea typeface="楷体_GB2312" pitchFamily="49" charset="-122"/>
              </a:rPr>
              <a:t>詹姆士一世</a:t>
            </a:r>
            <a:r>
              <a:rPr lang="en-US" altLang="zh-CN" sz="2400" b="1" u="none" dirty="0">
                <a:latin typeface="楷体_GB2312" pitchFamily="49" charset="-122"/>
                <a:ea typeface="楷体_GB2312" pitchFamily="49" charset="-122"/>
              </a:rPr>
              <a:t>1610</a:t>
            </a:r>
            <a:r>
              <a:rPr lang="zh-CN" altLang="en-US" sz="2400" b="1" u="none" dirty="0">
                <a:latin typeface="楷体_GB2312" pitchFamily="49" charset="-122"/>
                <a:ea typeface="楷体_GB2312" pitchFamily="49" charset="-122"/>
              </a:rPr>
              <a:t>年对议会训词</a:t>
            </a:r>
            <a:endParaRPr lang="zh-CN" altLang="en-US" b="1" u="none" dirty="0">
              <a:latin typeface="Arial" panose="020B0604020202020204" pitchFamily="34" charset="0"/>
              <a:ea typeface="宋体" panose="02010600030101010101" pitchFamily="2" charset="-122"/>
            </a:endParaRPr>
          </a:p>
        </p:txBody>
      </p:sp>
      <p:sp>
        <p:nvSpPr>
          <p:cNvPr id="17414" name="矩形 17413"/>
          <p:cNvSpPr/>
          <p:nvPr/>
        </p:nvSpPr>
        <p:spPr>
          <a:xfrm>
            <a:off x="1828800" y="3962400"/>
            <a:ext cx="8534400" cy="16764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lvl="0">
              <a:lnSpc>
                <a:spcPct val="110000"/>
              </a:lnSpc>
              <a:spcBef>
                <a:spcPct val="0"/>
              </a:spcBef>
              <a:buNone/>
            </a:pPr>
            <a:r>
              <a:rPr lang="zh-CN" altLang="en-US" sz="2400" b="1" dirty="0">
                <a:latin typeface="楷体_GB2312" pitchFamily="49" charset="-122"/>
                <a:ea typeface="楷体_GB2312" pitchFamily="49" charset="-122"/>
              </a:rPr>
              <a:t>材料</a:t>
            </a: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：人是一件多么了不起的杰作！在理性上多么高贵！在</a:t>
            </a:r>
            <a:endParaRPr lang="zh-CN" altLang="en-US" sz="2400" b="1" dirty="0">
              <a:latin typeface="楷体_GB2312" pitchFamily="49" charset="-122"/>
              <a:ea typeface="楷体_GB2312" pitchFamily="49" charset="-122"/>
            </a:endParaRPr>
          </a:p>
          <a:p>
            <a:pPr lvl="0">
              <a:lnSpc>
                <a:spcPct val="110000"/>
              </a:lnSpc>
              <a:spcBef>
                <a:spcPct val="0"/>
              </a:spcBef>
              <a:buNone/>
            </a:pPr>
            <a:r>
              <a:rPr lang="zh-CN" altLang="en-US" sz="2400" b="1" dirty="0">
                <a:latin typeface="楷体_GB2312" pitchFamily="49" charset="-122"/>
                <a:ea typeface="楷体_GB2312" pitchFamily="49" charset="-122"/>
              </a:rPr>
              <a:t>才能上多么无限！多么文雅的举动！</a:t>
            </a:r>
            <a:endParaRPr lang="zh-CN" altLang="en-US" sz="2400" b="1" dirty="0">
              <a:latin typeface="楷体_GB2312" pitchFamily="49" charset="-122"/>
              <a:ea typeface="楷体_GB2312" pitchFamily="49" charset="-122"/>
            </a:endParaRPr>
          </a:p>
          <a:p>
            <a:pPr lvl="0">
              <a:lnSpc>
                <a:spcPct val="110000"/>
              </a:lnSpc>
              <a:spcBef>
                <a:spcPct val="0"/>
              </a:spcBef>
              <a:buNone/>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莎士比亚</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哈姆雷特</a:t>
            </a:r>
            <a:r>
              <a:rPr lang="en-US" altLang="zh-CN" sz="2400" b="1">
                <a:latin typeface="楷体_GB2312" pitchFamily="49" charset="-122"/>
                <a:ea typeface="楷体_GB2312" pitchFamily="49" charset="-122"/>
              </a:rPr>
              <a:t>》</a:t>
            </a:r>
            <a:r>
              <a:rPr lang="en-US" altLang="zh-CN" sz="2400">
                <a:latin typeface="楷体_GB2312" pitchFamily="49" charset="-122"/>
                <a:ea typeface="楷体_GB2312" pitchFamily="49" charset="-122"/>
              </a:rPr>
              <a:t> </a:t>
            </a:r>
            <a:endParaRPr lang="en-US" altLang="zh-CN" sz="2400">
              <a:latin typeface="楷体_GB2312" pitchFamily="49" charset="-122"/>
              <a:ea typeface="楷体_GB2312" pitchFamily="49" charset="-122"/>
            </a:endParaRPr>
          </a:p>
        </p:txBody>
      </p:sp>
      <p:sp>
        <p:nvSpPr>
          <p:cNvPr id="17415" name="文本框 17414"/>
          <p:cNvSpPr txBox="1"/>
          <p:nvPr/>
        </p:nvSpPr>
        <p:spPr>
          <a:xfrm>
            <a:off x="2362200" y="2895600"/>
            <a:ext cx="7467600" cy="457200"/>
          </a:xfrm>
          <a:prstGeom prst="rect">
            <a:avLst/>
          </a:prstGeom>
          <a:noFill/>
          <a:ln w="38100" cap="flat" cmpd="sng">
            <a:solidFill>
              <a:srgbClr val="0033CC"/>
            </a:solidFill>
            <a:prstDash val="solid"/>
            <a:miter/>
            <a:headEnd type="none" w="med" len="med"/>
            <a:tailEnd type="none" w="med" len="med"/>
          </a:ln>
        </p:spPr>
        <p:txBody>
          <a:bodyPr>
            <a:spAutoFit/>
          </a:bodyPr>
          <a:p>
            <a:pPr lvl="0">
              <a:buClr>
                <a:srgbClr val="000000"/>
              </a:buClr>
            </a:pPr>
            <a:r>
              <a:rPr lang="zh-CN" altLang="en-US" sz="2400" b="1" u="none" dirty="0">
                <a:latin typeface="Arial" panose="020B0604020202020204" pitchFamily="34" charset="0"/>
                <a:ea typeface="黑体" panose="02010609060101010101" pitchFamily="49" charset="-122"/>
              </a:rPr>
              <a:t>天主教会和封建君主专制阻碍资本主义经济发展</a:t>
            </a:r>
            <a:endParaRPr lang="zh-CN" altLang="en-US" sz="2400" b="1" u="none" dirty="0">
              <a:latin typeface="Arial" panose="020B0604020202020204" pitchFamily="34" charset="0"/>
              <a:ea typeface="黑体" panose="02010609060101010101" pitchFamily="49" charset="-122"/>
            </a:endParaRPr>
          </a:p>
        </p:txBody>
      </p:sp>
      <p:sp>
        <p:nvSpPr>
          <p:cNvPr id="17416" name="文本框 17415"/>
          <p:cNvSpPr txBox="1"/>
          <p:nvPr/>
        </p:nvSpPr>
        <p:spPr>
          <a:xfrm>
            <a:off x="2362200" y="5410200"/>
            <a:ext cx="7543800" cy="457200"/>
          </a:xfrm>
          <a:prstGeom prst="rect">
            <a:avLst/>
          </a:prstGeom>
          <a:noFill/>
          <a:ln w="38100" cap="flat" cmpd="sng">
            <a:solidFill>
              <a:srgbClr val="0033CC"/>
            </a:solidFill>
            <a:prstDash val="solid"/>
            <a:miter/>
            <a:headEnd type="none" w="med" len="med"/>
            <a:tailEnd type="none" w="med" len="med"/>
          </a:ln>
        </p:spPr>
        <p:txBody>
          <a:bodyPr>
            <a:spAutoFit/>
          </a:bodyPr>
          <a:p>
            <a:pPr lvl="0">
              <a:buClr>
                <a:srgbClr val="000000"/>
              </a:buClr>
            </a:pPr>
            <a:r>
              <a:rPr lang="zh-CN" altLang="en-US" sz="2400" b="1" u="none" dirty="0">
                <a:latin typeface="Arial" panose="020B0604020202020204" pitchFamily="34" charset="0"/>
                <a:ea typeface="黑体" panose="02010609060101010101" pitchFamily="49" charset="-122"/>
              </a:rPr>
              <a:t>文艺复兴和宗教改革传播了人文主义，解放了思想</a:t>
            </a:r>
            <a:endParaRPr lang="zh-CN" altLang="en-US" sz="2400" b="1" u="none" dirty="0">
              <a:latin typeface="Arial" panose="020B0604020202020204" pitchFamily="34" charset="0"/>
              <a:ea typeface="黑体" panose="02010609060101010101" pitchFamily="49" charset="-122"/>
            </a:endParaRPr>
          </a:p>
        </p:txBody>
      </p:sp>
      <p:sp>
        <p:nvSpPr>
          <p:cNvPr id="137218" name="文本框 137217"/>
          <p:cNvSpPr txBox="1"/>
          <p:nvPr/>
        </p:nvSpPr>
        <p:spPr>
          <a:xfrm>
            <a:off x="635000" y="104775"/>
            <a:ext cx="7988935" cy="1066800"/>
          </a:xfrm>
          <a:prstGeom prst="rect">
            <a:avLst/>
          </a:prstGeom>
          <a:noFill/>
          <a:ln w="9525">
            <a:noFill/>
          </a:ln>
        </p:spPr>
        <p:txBody>
          <a:bodyPr wrap="square">
            <a:spAutoFit/>
          </a:bodyPr>
          <a:p>
            <a:pPr lvl="0"/>
            <a:r>
              <a:rPr lang="zh-CN" altLang="en-US" sz="3200" b="1" dirty="0">
                <a:solidFill>
                  <a:srgbClr val="FF0000"/>
                </a:solidFill>
                <a:latin typeface="Arial" panose="020B0604020202020204" pitchFamily="34" charset="0"/>
                <a:ea typeface="宋体" panose="02010600030101010101" pitchFamily="2" charset="-122"/>
              </a:rPr>
              <a:t>一、启蒙运动的兴起</a:t>
            </a:r>
            <a:endParaRPr lang="en-US" altLang="zh-CN" sz="3200" b="1" dirty="0">
              <a:solidFill>
                <a:srgbClr val="FF0000"/>
              </a:solidFill>
              <a:latin typeface="Arial" panose="020B0604020202020204" pitchFamily="34" charset="0"/>
              <a:ea typeface="宋体" panose="02010600030101010101" pitchFamily="2" charset="-122"/>
            </a:endParaRPr>
          </a:p>
          <a:p>
            <a:pPr lvl="0"/>
            <a:endParaRPr lang="zh-CN" altLang="en-US" sz="3200" b="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additive="base">
                                        <p:cTn id="7" dur="500" fill="hold"/>
                                        <p:tgtEl>
                                          <p:spTgt spid="17415"/>
                                        </p:tgtEl>
                                        <p:attrNameLst>
                                          <p:attrName>ppt_x</p:attrName>
                                        </p:attrNameLst>
                                      </p:cBhvr>
                                      <p:tavLst>
                                        <p:tav tm="0">
                                          <p:val>
                                            <p:strVal val="#ppt_x"/>
                                          </p:val>
                                        </p:tav>
                                        <p:tav tm="100000">
                                          <p:val>
                                            <p:strVal val="#ppt_x"/>
                                          </p:val>
                                        </p:tav>
                                      </p:tavLst>
                                    </p:anim>
                                    <p:anim calcmode="lin" valueType="num">
                                      <p:cBhvr additive="base">
                                        <p:cTn id="8"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17416"/>
                                        </p:tgtEl>
                                        <p:attrNameLst>
                                          <p:attrName>style.visibility</p:attrName>
                                        </p:attrNameLst>
                                      </p:cBhvr>
                                      <p:to>
                                        <p:strVal val="visible"/>
                                      </p:to>
                                    </p:set>
                                    <p:anim calcmode="lin" valueType="num">
                                      <p:cBhvr>
                                        <p:cTn id="13" dur="500" fill="hold"/>
                                        <p:tgtEl>
                                          <p:spTgt spid="1741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741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741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ldLvl="0" animBg="1"/>
      <p:bldP spid="17416"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88099" name="Group 3"/>
          <p:cNvGraphicFramePr>
            <a:graphicFrameLocks noGrp="1"/>
          </p:cNvGraphicFramePr>
          <p:nvPr/>
        </p:nvGraphicFramePr>
        <p:xfrm>
          <a:off x="138430" y="192405"/>
          <a:ext cx="11736070" cy="6523990"/>
        </p:xfrm>
        <a:graphic>
          <a:graphicData uri="http://schemas.openxmlformats.org/drawingml/2006/table">
            <a:tbl>
              <a:tblPr/>
              <a:tblGrid>
                <a:gridCol w="1751965"/>
                <a:gridCol w="3064510"/>
                <a:gridCol w="3637280"/>
                <a:gridCol w="3282315"/>
              </a:tblGrid>
              <a:tr h="607060">
                <a:tc>
                  <a:txBody>
                    <a:bodyPr/>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FF"/>
                    </a:solidFill>
                  </a:tcPr>
                </a:tc>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文艺复兴</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FF"/>
                    </a:solidFill>
                  </a:tcPr>
                </a:tc>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启蒙运动</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FF"/>
                    </a:solidFill>
                  </a:tcPr>
                </a:tc>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相同点</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FF"/>
                    </a:solidFill>
                  </a:tcPr>
                </a:tc>
              </a:tr>
              <a:tr h="466090">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时间</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a:t>
                      </a: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根本</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原因</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7120">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en-US" altLang="zh-CN"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内容</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5010">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进程</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36675">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en-US" altLang="zh-CN"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影响</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9470">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与自科关系</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605">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性质</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gridSpan="3">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bl>
          </a:graphicData>
        </a:graphic>
      </p:graphicFrame>
      <p:sp>
        <p:nvSpPr>
          <p:cNvPr id="3" name="文本框 2"/>
          <p:cNvSpPr txBox="1"/>
          <p:nvPr/>
        </p:nvSpPr>
        <p:spPr>
          <a:xfrm>
            <a:off x="2308860" y="728345"/>
            <a:ext cx="2233295" cy="45720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en-US" altLang="zh-CN" sz="2400"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 </a:t>
            </a:r>
            <a:r>
              <a:rPr lang="en-US" altLang="zh-CN"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14-17</a:t>
            </a: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世纪</a:t>
            </a:r>
            <a:endParaRPr lang="zh-CN" altLang="en-US" sz="2000" b="1"/>
          </a:p>
        </p:txBody>
      </p:sp>
      <p:sp>
        <p:nvSpPr>
          <p:cNvPr id="4" name="文本框 3"/>
          <p:cNvSpPr txBox="1"/>
          <p:nvPr/>
        </p:nvSpPr>
        <p:spPr>
          <a:xfrm>
            <a:off x="5751195" y="819785"/>
            <a:ext cx="2585085" cy="3962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en-US" altLang="zh-CN"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17</a:t>
            </a: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a:t>
            </a:r>
            <a:r>
              <a:rPr lang="en-US" altLang="zh-CN"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18</a:t>
            </a: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世纪</a:t>
            </a:r>
            <a:endParaRPr lang="zh-CN" altLang="en-US" sz="2000" b="1"/>
          </a:p>
        </p:txBody>
      </p:sp>
      <p:sp>
        <p:nvSpPr>
          <p:cNvPr id="5" name="文本框 4"/>
          <p:cNvSpPr txBox="1"/>
          <p:nvPr/>
        </p:nvSpPr>
        <p:spPr>
          <a:xfrm>
            <a:off x="2232660" y="1325245"/>
            <a:ext cx="2041525" cy="3962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资本主义萌芽</a:t>
            </a:r>
            <a:endPar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endParaRPr>
          </a:p>
        </p:txBody>
      </p:sp>
      <p:sp>
        <p:nvSpPr>
          <p:cNvPr id="6" name="文本框 5"/>
          <p:cNvSpPr txBox="1"/>
          <p:nvPr/>
        </p:nvSpPr>
        <p:spPr>
          <a:xfrm>
            <a:off x="5323205" y="1371600"/>
            <a:ext cx="2475230" cy="3962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资本主义发展</a:t>
            </a:r>
            <a:endPar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endParaRPr>
          </a:p>
        </p:txBody>
      </p:sp>
      <p:sp>
        <p:nvSpPr>
          <p:cNvPr id="7" name="文本框 6"/>
          <p:cNvSpPr txBox="1"/>
          <p:nvPr/>
        </p:nvSpPr>
        <p:spPr>
          <a:xfrm>
            <a:off x="8650605" y="1371600"/>
            <a:ext cx="2794635" cy="396240"/>
          </a:xfrm>
          <a:prstGeom prst="rect">
            <a:avLst/>
          </a:prstGeom>
          <a:noFill/>
        </p:spPr>
        <p:txBody>
          <a:bodyPr wrap="square" rtlCol="0">
            <a:spAutoFit/>
          </a:bodyPr>
          <a:p>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资本主义的发展的结果</a:t>
            </a:r>
            <a:endPar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endParaRPr>
          </a:p>
        </p:txBody>
      </p:sp>
      <p:sp>
        <p:nvSpPr>
          <p:cNvPr id="8" name="文本框 7"/>
          <p:cNvSpPr txBox="1"/>
          <p:nvPr/>
        </p:nvSpPr>
        <p:spPr>
          <a:xfrm>
            <a:off x="2163445" y="2105660"/>
            <a:ext cx="2524125" cy="10058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以人文主义为核心，反对神学束缚，强调追求现世幸福</a:t>
            </a:r>
            <a:endPar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endParaRPr>
          </a:p>
        </p:txBody>
      </p:sp>
      <p:sp>
        <p:nvSpPr>
          <p:cNvPr id="9" name="文本框 8"/>
          <p:cNvSpPr txBox="1"/>
          <p:nvPr/>
        </p:nvSpPr>
        <p:spPr>
          <a:xfrm>
            <a:off x="5016500" y="2105660"/>
            <a:ext cx="3503295" cy="10058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以</a:t>
            </a:r>
            <a:r>
              <a:rPr lang="zh-CN" altLang="en-US" sz="2000" b="1" smtClean="0">
                <a:ln>
                  <a:noFill/>
                </a:ln>
                <a:effectLst/>
                <a:latin typeface="Arial" panose="020B0604020202020204"/>
                <a:ea typeface="黑体" panose="02010609060101010101" pitchFamily="49" charset="-122"/>
                <a:cs typeface="Times New Roman" panose="02020603050405020304" pitchFamily="18" charset="0"/>
                <a:sym typeface="+mn-ea"/>
              </a:rPr>
              <a:t>“</a:t>
            </a: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理性主义</a:t>
            </a:r>
            <a:r>
              <a:rPr lang="zh-CN" altLang="en-US" sz="2000" b="1" smtClean="0">
                <a:ln>
                  <a:noFill/>
                </a:ln>
                <a:effectLst/>
                <a:latin typeface="Arial" panose="020B0604020202020204"/>
                <a:ea typeface="黑体" panose="02010609060101010101" pitchFamily="49" charset="-122"/>
                <a:cs typeface="Times New Roman" panose="02020603050405020304" pitchFamily="18" charset="0"/>
                <a:sym typeface="+mn-ea"/>
              </a:rPr>
              <a:t>”</a:t>
            </a: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旗帜，反对教会和封建制度，建立资产阶级政权。</a:t>
            </a:r>
            <a:endParaRPr lang="zh-CN" altLang="en-US" sz="2000" b="1"/>
          </a:p>
        </p:txBody>
      </p:sp>
      <p:sp>
        <p:nvSpPr>
          <p:cNvPr id="10" name="文本框 9"/>
          <p:cNvSpPr txBox="1"/>
          <p:nvPr/>
        </p:nvSpPr>
        <p:spPr>
          <a:xfrm>
            <a:off x="8853170" y="2258060"/>
            <a:ext cx="2840355" cy="701040"/>
          </a:xfrm>
          <a:prstGeom prst="rect">
            <a:avLst/>
          </a:prstGeom>
          <a:noFill/>
        </p:spPr>
        <p:txBody>
          <a:bodyPr wrap="square" rtlCol="0">
            <a:spAutoFit/>
          </a:bodyPr>
          <a:p>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代表新兴资产阶级思想、主张和观点</a:t>
            </a:r>
            <a:endParaRPr lang="zh-CN" altLang="en-US" sz="2000" b="1"/>
          </a:p>
        </p:txBody>
      </p:sp>
      <p:sp>
        <p:nvSpPr>
          <p:cNvPr id="11" name="文本框 10"/>
          <p:cNvSpPr txBox="1"/>
          <p:nvPr/>
        </p:nvSpPr>
        <p:spPr>
          <a:xfrm>
            <a:off x="2163445" y="3239770"/>
            <a:ext cx="2569845" cy="7010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意大利到欧洲，中心在意大利</a:t>
            </a:r>
            <a:endPar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endParaRPr>
          </a:p>
        </p:txBody>
      </p:sp>
      <p:sp>
        <p:nvSpPr>
          <p:cNvPr id="12" name="文本框 11"/>
          <p:cNvSpPr txBox="1"/>
          <p:nvPr/>
        </p:nvSpPr>
        <p:spPr>
          <a:xfrm>
            <a:off x="5124450" y="3263900"/>
            <a:ext cx="3089910" cy="3962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英法到世界，中心在法国</a:t>
            </a:r>
            <a:endPar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endParaRPr>
          </a:p>
        </p:txBody>
      </p:sp>
      <p:sp>
        <p:nvSpPr>
          <p:cNvPr id="13" name="文本框 12"/>
          <p:cNvSpPr txBox="1"/>
          <p:nvPr/>
        </p:nvSpPr>
        <p:spPr>
          <a:xfrm>
            <a:off x="8804910" y="3239770"/>
            <a:ext cx="2711450" cy="7010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一国兴起迅速波及其他国家</a:t>
            </a:r>
            <a:endParaRPr lang="zh-CN" altLang="en-US" sz="2000" b="1"/>
          </a:p>
        </p:txBody>
      </p:sp>
      <p:sp>
        <p:nvSpPr>
          <p:cNvPr id="14" name="文本框 13"/>
          <p:cNvSpPr txBox="1"/>
          <p:nvPr/>
        </p:nvSpPr>
        <p:spPr>
          <a:xfrm>
            <a:off x="2163445" y="3940810"/>
            <a:ext cx="2524125" cy="13106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对宗教改革和启蒙运动有着直接的影响，推动了思想解放和自然科学的产生和发展；</a:t>
            </a:r>
            <a:endParaRPr lang="zh-CN" altLang="en-US" sz="2000" b="1"/>
          </a:p>
        </p:txBody>
      </p:sp>
      <p:sp>
        <p:nvSpPr>
          <p:cNvPr id="15" name="文本框 14"/>
          <p:cNvSpPr txBox="1"/>
          <p:nvPr/>
        </p:nvSpPr>
        <p:spPr>
          <a:xfrm>
            <a:off x="5069840" y="3940810"/>
            <a:ext cx="3558540" cy="10058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冲击封建制度，为资革作了舆论准备，启导了欧洲乃至全世界的资产阶级的革命浪潮</a:t>
            </a:r>
            <a:endParaRPr lang="zh-CN" altLang="en-US" sz="2000" b="1"/>
          </a:p>
        </p:txBody>
      </p:sp>
      <p:sp>
        <p:nvSpPr>
          <p:cNvPr id="16" name="文本框 15"/>
          <p:cNvSpPr txBox="1"/>
          <p:nvPr/>
        </p:nvSpPr>
        <p:spPr>
          <a:xfrm>
            <a:off x="8853170" y="3964940"/>
            <a:ext cx="2614930" cy="10058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都促进思想解放，</a:t>
            </a:r>
            <a:endPar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为资产阶级取得统治地位作了思想准备。</a:t>
            </a:r>
            <a:endPar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endParaRPr>
          </a:p>
        </p:txBody>
      </p:sp>
      <p:sp>
        <p:nvSpPr>
          <p:cNvPr id="17" name="文本框 16"/>
          <p:cNvSpPr txBox="1"/>
          <p:nvPr/>
        </p:nvSpPr>
        <p:spPr>
          <a:xfrm>
            <a:off x="2033905" y="5470525"/>
            <a:ext cx="2768600" cy="3962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促进了自然科学的产生</a:t>
            </a:r>
            <a:endParaRPr lang="zh-CN" altLang="en-US" sz="2000" b="1"/>
          </a:p>
        </p:txBody>
      </p:sp>
      <p:sp>
        <p:nvSpPr>
          <p:cNvPr id="18" name="文本框 17"/>
          <p:cNvSpPr txBox="1"/>
          <p:nvPr/>
        </p:nvSpPr>
        <p:spPr>
          <a:xfrm>
            <a:off x="5109210" y="5318125"/>
            <a:ext cx="3410585" cy="7010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在近代自然科学发展的基础上兴起的 </a:t>
            </a:r>
            <a:endParaRPr lang="zh-CN" altLang="en-US" sz="2000" b="1"/>
          </a:p>
        </p:txBody>
      </p:sp>
      <p:sp>
        <p:nvSpPr>
          <p:cNvPr id="19" name="文本框 18"/>
          <p:cNvSpPr txBox="1"/>
          <p:nvPr/>
        </p:nvSpPr>
        <p:spPr>
          <a:xfrm>
            <a:off x="8726170" y="5470525"/>
            <a:ext cx="3094990" cy="3962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都有利于自然科学的发展</a:t>
            </a:r>
            <a:endPar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endParaRPr>
          </a:p>
        </p:txBody>
      </p:sp>
      <p:sp>
        <p:nvSpPr>
          <p:cNvPr id="20" name="文本框 19"/>
          <p:cNvSpPr txBox="1"/>
          <p:nvPr/>
        </p:nvSpPr>
        <p:spPr>
          <a:xfrm>
            <a:off x="3150235" y="6167120"/>
            <a:ext cx="6409690" cy="457200"/>
          </a:xfrm>
          <a:prstGeom prst="rect">
            <a:avLst/>
          </a:prstGeom>
          <a:noFill/>
        </p:spPr>
        <p:txBody>
          <a:bodyPr wrap="square" rtlCol="0">
            <a:spAutoFit/>
          </a:bodyPr>
          <a:p>
            <a:r>
              <a:rPr lang="zh-CN" altLang="en-US" sz="24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资产阶级反封建的思想解放运动</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8099"/>
                                        </p:tgtEl>
                                        <p:attrNameLst>
                                          <p:attrName>style.visibility</p:attrName>
                                        </p:attrNameLst>
                                      </p:cBhvr>
                                      <p:to>
                                        <p:strVal val="visible"/>
                                      </p:to>
                                    </p:set>
                                    <p:animEffect transition="in" filter="blinds(horizontal)">
                                      <p:cBhvr>
                                        <p:cTn id="7" dur="500"/>
                                        <p:tgtEl>
                                          <p:spTgt spid="388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fill="hold"/>
                                        <p:tgtEl>
                                          <p:spTgt spid="13"/>
                                        </p:tgtEl>
                                        <p:attrNameLst>
                                          <p:attrName>ppt_x</p:attrName>
                                        </p:attrNameLst>
                                      </p:cBhvr>
                                      <p:tavLst>
                                        <p:tav tm="0">
                                          <p:val>
                                            <p:strVal val="#ppt_x"/>
                                          </p:val>
                                        </p:tav>
                                        <p:tav tm="100000">
                                          <p:val>
                                            <p:strVal val="#ppt_x"/>
                                          </p:val>
                                        </p:tav>
                                      </p:tavLst>
                                    </p:anim>
                                    <p:anim calcmode="lin" valueType="num">
                                      <p:cBhvr additive="base">
                                        <p:cTn id="7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fill="hold"/>
                                        <p:tgtEl>
                                          <p:spTgt spid="14"/>
                                        </p:tgtEl>
                                        <p:attrNameLst>
                                          <p:attrName>ppt_x</p:attrName>
                                        </p:attrNameLst>
                                      </p:cBhvr>
                                      <p:tavLst>
                                        <p:tav tm="0">
                                          <p:val>
                                            <p:strVal val="#ppt_x"/>
                                          </p:val>
                                        </p:tav>
                                        <p:tav tm="100000">
                                          <p:val>
                                            <p:strVal val="#ppt_x"/>
                                          </p:val>
                                        </p:tav>
                                      </p:tavLst>
                                    </p:anim>
                                    <p:anim calcmode="lin" valueType="num">
                                      <p:cBhvr additive="base">
                                        <p:cTn id="7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additive="base">
                                        <p:cTn id="84" dur="500" fill="hold"/>
                                        <p:tgtEl>
                                          <p:spTgt spid="15"/>
                                        </p:tgtEl>
                                        <p:attrNameLst>
                                          <p:attrName>ppt_x</p:attrName>
                                        </p:attrNameLst>
                                      </p:cBhvr>
                                      <p:tavLst>
                                        <p:tav tm="0">
                                          <p:val>
                                            <p:strVal val="#ppt_x"/>
                                          </p:val>
                                        </p:tav>
                                        <p:tav tm="100000">
                                          <p:val>
                                            <p:strVal val="#ppt_x"/>
                                          </p:val>
                                        </p:tav>
                                      </p:tavLst>
                                    </p:anim>
                                    <p:anim calcmode="lin" valueType="num">
                                      <p:cBhvr additive="base">
                                        <p:cTn id="8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ppt_x"/>
                                          </p:val>
                                        </p:tav>
                                        <p:tav tm="100000">
                                          <p:val>
                                            <p:strVal val="#ppt_x"/>
                                          </p:val>
                                        </p:tav>
                                      </p:tavLst>
                                    </p:anim>
                                    <p:anim calcmode="lin" valueType="num">
                                      <p:cBhvr additive="base">
                                        <p:cTn id="9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500" fill="hold"/>
                                        <p:tgtEl>
                                          <p:spTgt spid="17"/>
                                        </p:tgtEl>
                                        <p:attrNameLst>
                                          <p:attrName>ppt_x</p:attrName>
                                        </p:attrNameLst>
                                      </p:cBhvr>
                                      <p:tavLst>
                                        <p:tav tm="0">
                                          <p:val>
                                            <p:strVal val="#ppt_x"/>
                                          </p:val>
                                        </p:tav>
                                        <p:tav tm="100000">
                                          <p:val>
                                            <p:strVal val="#ppt_x"/>
                                          </p:val>
                                        </p:tav>
                                      </p:tavLst>
                                    </p:anim>
                                    <p:anim calcmode="lin" valueType="num">
                                      <p:cBhvr additive="base">
                                        <p:cTn id="9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additive="base">
                                        <p:cTn id="102" dur="500" fill="hold"/>
                                        <p:tgtEl>
                                          <p:spTgt spid="18"/>
                                        </p:tgtEl>
                                        <p:attrNameLst>
                                          <p:attrName>ppt_x</p:attrName>
                                        </p:attrNameLst>
                                      </p:cBhvr>
                                      <p:tavLst>
                                        <p:tav tm="0">
                                          <p:val>
                                            <p:strVal val="#ppt_x"/>
                                          </p:val>
                                        </p:tav>
                                        <p:tav tm="100000">
                                          <p:val>
                                            <p:strVal val="#ppt_x"/>
                                          </p:val>
                                        </p:tav>
                                      </p:tavLst>
                                    </p:anim>
                                    <p:anim calcmode="lin" valueType="num">
                                      <p:cBhvr additive="base">
                                        <p:cTn id="10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ppt_x"/>
                                          </p:val>
                                        </p:tav>
                                        <p:tav tm="100000">
                                          <p:val>
                                            <p:strVal val="#ppt_x"/>
                                          </p:val>
                                        </p:tav>
                                      </p:tavLst>
                                    </p:anim>
                                    <p:anim calcmode="lin" valueType="num">
                                      <p:cBhvr additive="base">
                                        <p:cTn id="10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0"/>
                                        </p:tgtEl>
                                        <p:attrNameLst>
                                          <p:attrName>style.visibility</p:attrName>
                                        </p:attrNameLst>
                                      </p:cBhvr>
                                      <p:to>
                                        <p:strVal val="visible"/>
                                      </p:to>
                                    </p:set>
                                    <p:anim calcmode="lin" valueType="num">
                                      <p:cBhvr additive="base">
                                        <p:cTn id="114" dur="500" fill="hold"/>
                                        <p:tgtEl>
                                          <p:spTgt spid="20"/>
                                        </p:tgtEl>
                                        <p:attrNameLst>
                                          <p:attrName>ppt_x</p:attrName>
                                        </p:attrNameLst>
                                      </p:cBhvr>
                                      <p:tavLst>
                                        <p:tav tm="0">
                                          <p:val>
                                            <p:strVal val="#ppt_x"/>
                                          </p:val>
                                        </p:tav>
                                        <p:tav tm="100000">
                                          <p:val>
                                            <p:strVal val="#ppt_x"/>
                                          </p:val>
                                        </p:tav>
                                      </p:tavLst>
                                    </p:anim>
                                    <p:anim calcmode="lin" valueType="num">
                                      <p:cBhvr additive="base">
                                        <p:cTn id="1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09015" y="1217930"/>
            <a:ext cx="9683115" cy="2563495"/>
          </a:xfrm>
          <a:prstGeom prst="rect">
            <a:avLst/>
          </a:prstGeom>
          <a:noFill/>
        </p:spPr>
        <p:txBody>
          <a:bodyPr wrap="square" rtlCol="0">
            <a:spAutoFit/>
          </a:bodyPr>
          <a:p>
            <a:r>
              <a:rPr lang="zh-CN" altLang="en-US" sz="2400" b="1">
                <a:solidFill>
                  <a:srgbClr val="FF0000"/>
                </a:solidFill>
              </a:rPr>
              <a:t>（2015·湖南衡阳三模·31）</a:t>
            </a:r>
            <a:r>
              <a:rPr lang="zh-CN" altLang="en-US" sz="2400" b="1"/>
              <a:t>人文主义是西方中世纪晚期以来人们的精神追求。启蒙运动高举理性旗帜，把人文主义发展到新的高度，这时的人文主义的本质含义是（　　       ）</a:t>
            </a:r>
            <a:endParaRPr lang="zh-CN" altLang="en-US" sz="2400" b="1"/>
          </a:p>
          <a:p>
            <a:endParaRPr lang="zh-CN" altLang="en-US" sz="2400" b="1"/>
          </a:p>
          <a:p>
            <a:r>
              <a:rPr lang="zh-CN" altLang="en-US" sz="2400" b="1"/>
              <a:t>A．洞察宇宙，探索人生                            B．追求自由，强调平等</a:t>
            </a:r>
            <a:endParaRPr lang="zh-CN" altLang="en-US" sz="2400" b="1"/>
          </a:p>
          <a:p>
            <a:r>
              <a:rPr lang="zh-CN" altLang="en-US" sz="2400" b="1"/>
              <a:t>C．肯定人性，追求幸福                            D．否定教会，信仰得救</a:t>
            </a:r>
            <a:endParaRPr lang="zh-CN" altLang="en-US" sz="2400" b="1"/>
          </a:p>
          <a:p>
            <a:endParaRPr lang="zh-CN" altLang="en-US"/>
          </a:p>
        </p:txBody>
      </p:sp>
      <p:sp>
        <p:nvSpPr>
          <p:cNvPr id="3" name="矩形 2"/>
          <p:cNvSpPr/>
          <p:nvPr/>
        </p:nvSpPr>
        <p:spPr>
          <a:xfrm>
            <a:off x="9996488" y="2054860"/>
            <a:ext cx="695325" cy="1198245"/>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B</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47445" y="606425"/>
            <a:ext cx="9911715" cy="3295015"/>
          </a:xfrm>
          <a:prstGeom prst="rect">
            <a:avLst/>
          </a:prstGeom>
          <a:noFill/>
        </p:spPr>
        <p:txBody>
          <a:bodyPr wrap="square" rtlCol="0">
            <a:spAutoFit/>
          </a:bodyPr>
          <a:p>
            <a:r>
              <a:rPr lang="zh-CN" altLang="en-US" sz="2400" b="1">
                <a:solidFill>
                  <a:srgbClr val="FF0000"/>
                </a:solidFill>
              </a:rPr>
              <a:t>（2015·山东潍坊一模文综·20）</a:t>
            </a:r>
            <a:r>
              <a:rPr lang="zh-CN" altLang="en-US" sz="2400" b="1"/>
              <a:t>有人说，文艺复兴和宗教改革只是刚刚撕开了套在人类身上的“笼子”；启蒙运动在进一步撕裂套在人类身上“笼子”的同时，把统治者关进了“笼子”。据此可知，启蒙运动的进一步发展主要体现在（　       　  ）</a:t>
            </a:r>
            <a:endParaRPr lang="zh-CN" altLang="en-US" sz="2400" b="1"/>
          </a:p>
          <a:p>
            <a:endParaRPr lang="zh-CN" altLang="en-US" sz="2400" b="1"/>
          </a:p>
          <a:p>
            <a:r>
              <a:rPr lang="zh-CN" altLang="en-US" sz="2400" b="1"/>
              <a:t>A．反对封建专制制度                                B．批判宗教神学</a:t>
            </a:r>
            <a:endParaRPr lang="zh-CN" altLang="en-US" sz="2400" b="1"/>
          </a:p>
          <a:p>
            <a:r>
              <a:rPr lang="zh-CN" altLang="en-US" sz="2400" b="1"/>
              <a:t>C．提出民主制度的构想                            D．促进思想解放</a:t>
            </a:r>
            <a:endParaRPr lang="zh-CN" altLang="en-US" sz="2400" b="1"/>
          </a:p>
          <a:p>
            <a:endParaRPr lang="zh-CN" altLang="en-US" sz="2400" b="1"/>
          </a:p>
          <a:p>
            <a:endParaRPr lang="zh-CN" altLang="en-US"/>
          </a:p>
        </p:txBody>
      </p:sp>
      <p:sp>
        <p:nvSpPr>
          <p:cNvPr id="3" name="矩形 2"/>
          <p:cNvSpPr/>
          <p:nvPr/>
        </p:nvSpPr>
        <p:spPr>
          <a:xfrm>
            <a:off x="9403715" y="2222500"/>
            <a:ext cx="666750" cy="1198245"/>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C</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文本框 34817"/>
          <p:cNvSpPr txBox="1"/>
          <p:nvPr/>
        </p:nvSpPr>
        <p:spPr>
          <a:xfrm>
            <a:off x="1992313" y="333375"/>
            <a:ext cx="8215312" cy="640080"/>
          </a:xfrm>
          <a:prstGeom prst="rect">
            <a:avLst/>
          </a:prstGeom>
          <a:noFill/>
          <a:ln w="9525">
            <a:noFill/>
          </a:ln>
        </p:spPr>
        <p:txBody>
          <a:bodyPr>
            <a:spAutoFit/>
          </a:bodyPr>
          <a:p>
            <a:pPr lvl="0">
              <a:buClr>
                <a:srgbClr val="000000"/>
              </a:buClr>
            </a:pPr>
            <a:r>
              <a:rPr lang="en-US" altLang="zh-CN" sz="3600" b="1" u="none" dirty="0">
                <a:solidFill>
                  <a:srgbClr val="FF0000"/>
                </a:solidFill>
                <a:latin typeface="Times New Roman" panose="02020603050405020304" pitchFamily="18" charset="0"/>
                <a:ea typeface="华文中宋" pitchFamily="2" charset="-122"/>
              </a:rPr>
              <a:t>   </a:t>
            </a:r>
            <a:r>
              <a:rPr lang="zh-CN" altLang="en-US" sz="3600" b="1" u="none" dirty="0">
                <a:solidFill>
                  <a:srgbClr val="FF0000"/>
                </a:solidFill>
                <a:latin typeface="Times New Roman" panose="02020603050405020304" pitchFamily="18" charset="0"/>
                <a:ea typeface="华文中宋" pitchFamily="2" charset="-122"/>
              </a:rPr>
              <a:t>启蒙运动是文艺复兴的继承和新发展</a:t>
            </a:r>
            <a:endParaRPr lang="zh-CN" altLang="en-US" sz="3600" b="1" u="none">
              <a:solidFill>
                <a:srgbClr val="FF0000"/>
              </a:solidFill>
              <a:latin typeface="Times New Roman" panose="02020603050405020304" pitchFamily="18" charset="0"/>
              <a:ea typeface="华文中宋" pitchFamily="2" charset="-122"/>
            </a:endParaRPr>
          </a:p>
        </p:txBody>
      </p:sp>
      <p:graphicFrame>
        <p:nvGraphicFramePr>
          <p:cNvPr id="34861" name="表格 34860"/>
          <p:cNvGraphicFramePr/>
          <p:nvPr/>
        </p:nvGraphicFramePr>
        <p:xfrm>
          <a:off x="1676400" y="990600"/>
          <a:ext cx="9036050" cy="5784850"/>
        </p:xfrm>
        <a:graphic>
          <a:graphicData uri="http://schemas.openxmlformats.org/drawingml/2006/table">
            <a:tbl>
              <a:tblPr/>
              <a:tblGrid>
                <a:gridCol w="576580"/>
                <a:gridCol w="990600"/>
                <a:gridCol w="3825875"/>
                <a:gridCol w="184150"/>
                <a:gridCol w="3458845"/>
              </a:tblGrid>
              <a:tr h="566738">
                <a:tc gridSpan="2">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endParaRPr lang="zh-CN" altLang="en-US" b="1" dirty="0">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zh-CN" altLang="en-US" b="1" dirty="0"/>
                        <a:t>文艺复兴</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zh-CN" altLang="en-US" b="1" dirty="0"/>
                        <a:t>启蒙运动</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7">
                <a:tc gridSpan="2">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zh-CN" altLang="en-US" b="1" dirty="0"/>
                        <a:t>相同点</a:t>
                      </a:r>
                      <a:endParaRPr lang="zh-CN" altLang="en-US"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endParaRPr lang="zh-CN" altLang="en-US" b="1" dirty="0">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52463">
                <a:tc rowSpan="4">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en-US" altLang="zh-CN" b="1" dirty="0"/>
                    </a:p>
                    <a:p>
                      <a:pPr marL="0" lvl="0" indent="0">
                        <a:buNone/>
                      </a:pPr>
                      <a:endParaRPr lang="en-US" altLang="zh-CN" b="1" dirty="0"/>
                    </a:p>
                    <a:p>
                      <a:pPr marL="0" lvl="0" indent="0">
                        <a:buNone/>
                      </a:pPr>
                      <a:r>
                        <a:rPr lang="zh-CN" altLang="en-US" b="1" dirty="0"/>
                        <a:t>不同点</a:t>
                      </a:r>
                      <a:endParaRPr lang="zh-CN" altLang="en-US"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r>
                        <a:rPr lang="zh-CN" altLang="en-US" b="1" dirty="0"/>
                        <a:t>背景</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b="1" dirty="0">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b="1" dirty="0">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13684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en-US" altLang="zh-CN" sz="700" b="1" dirty="0"/>
                    </a:p>
                    <a:p>
                      <a:pPr marL="0" lvl="0" indent="0">
                        <a:buNone/>
                      </a:pPr>
                      <a:r>
                        <a:rPr lang="zh-CN" altLang="en-US" b="1" dirty="0"/>
                        <a:t>内容</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b="1" dirty="0">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b="1" dirty="0">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79533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r>
                        <a:rPr lang="zh-CN" altLang="en-US" b="1" dirty="0"/>
                        <a:t>矛头 </a:t>
                      </a:r>
                      <a:endParaRPr lang="zh-CN" altLang="en-US" b="1" dirty="0"/>
                    </a:p>
                    <a:p>
                      <a:pPr marL="0" lvl="0" indent="0">
                        <a:buNone/>
                      </a:pPr>
                      <a:endParaRPr lang="zh-CN" altLang="en-US" b="1" dirty="0"/>
                    </a:p>
                    <a:p>
                      <a:pPr marL="0" lvl="0" indent="0">
                        <a:buNone/>
                      </a:pPr>
                      <a:r>
                        <a:rPr lang="zh-CN" altLang="en-US" b="1" dirty="0"/>
                        <a:t>影响</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b="1" dirty="0">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b="1" dirty="0">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182245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spcBef>
                          <a:spcPct val="45000"/>
                        </a:spcBef>
                        <a:buNone/>
                      </a:pPr>
                      <a:endParaRPr lang="zh-CN" altLang="en-US" b="1" dirty="0">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sp>
        <p:nvSpPr>
          <p:cNvPr id="34850" name="矩形 34849"/>
          <p:cNvSpPr/>
          <p:nvPr/>
        </p:nvSpPr>
        <p:spPr>
          <a:xfrm>
            <a:off x="3597275" y="1600200"/>
            <a:ext cx="6617970" cy="518160"/>
          </a:xfrm>
          <a:prstGeom prst="rect">
            <a:avLst/>
          </a:prstGeom>
          <a:noFill/>
          <a:ln w="9525">
            <a:noFill/>
          </a:ln>
        </p:spPr>
        <p:txBody>
          <a:bodyPr wrap="none" anchor="t">
            <a:spAutoFit/>
          </a:bodyPr>
          <a:p>
            <a:pPr lvl="0">
              <a:spcBef>
                <a:spcPct val="20000"/>
              </a:spcBef>
            </a:pPr>
            <a:r>
              <a:rPr lang="zh-CN" altLang="en-US" sz="2800" b="1" u="none" dirty="0">
                <a:latin typeface="Arial" panose="020B0604020202020204" pitchFamily="34" charset="0"/>
                <a:ea typeface="宋体" panose="02010600030101010101" pitchFamily="2" charset="-122"/>
              </a:rPr>
              <a:t>注重人的价值；资产阶级的思想解放运动</a:t>
            </a:r>
            <a:endParaRPr lang="zh-CN" altLang="en-US" sz="2800" b="1" u="none" dirty="0">
              <a:latin typeface="Arial" panose="020B0604020202020204" pitchFamily="34" charset="0"/>
              <a:ea typeface="宋体" panose="02010600030101010101" pitchFamily="2" charset="-122"/>
            </a:endParaRPr>
          </a:p>
        </p:txBody>
      </p:sp>
      <p:sp>
        <p:nvSpPr>
          <p:cNvPr id="34851" name="矩形 34850"/>
          <p:cNvSpPr/>
          <p:nvPr/>
        </p:nvSpPr>
        <p:spPr>
          <a:xfrm>
            <a:off x="4038600" y="2209800"/>
            <a:ext cx="2327910" cy="518160"/>
          </a:xfrm>
          <a:prstGeom prst="rect">
            <a:avLst/>
          </a:prstGeom>
          <a:noFill/>
          <a:ln w="9525">
            <a:noFill/>
          </a:ln>
        </p:spPr>
        <p:txBody>
          <a:bodyPr wrap="none" anchor="t">
            <a:spAutoFit/>
          </a:bodyPr>
          <a:p>
            <a:pPr lvl="0"/>
            <a:r>
              <a:rPr lang="zh-CN" altLang="en-US" sz="2800" b="1" u="none" dirty="0">
                <a:solidFill>
                  <a:srgbClr val="FF0000"/>
                </a:solidFill>
                <a:latin typeface="Arial" panose="020B0604020202020204" pitchFamily="34" charset="0"/>
                <a:ea typeface="宋体" panose="02010600030101010101" pitchFamily="2" charset="-122"/>
              </a:rPr>
              <a:t>资本主义萌芽</a:t>
            </a:r>
            <a:endParaRPr lang="zh-CN" altLang="en-US" sz="2800" b="1" u="none" dirty="0">
              <a:solidFill>
                <a:srgbClr val="FF0000"/>
              </a:solidFill>
              <a:latin typeface="Arial" panose="020B0604020202020204" pitchFamily="34" charset="0"/>
              <a:ea typeface="宋体" panose="02010600030101010101" pitchFamily="2" charset="-122"/>
            </a:endParaRPr>
          </a:p>
        </p:txBody>
      </p:sp>
      <p:sp>
        <p:nvSpPr>
          <p:cNvPr id="34852" name="矩形 34851"/>
          <p:cNvSpPr/>
          <p:nvPr/>
        </p:nvSpPr>
        <p:spPr>
          <a:xfrm>
            <a:off x="7215188" y="2209800"/>
            <a:ext cx="3400425" cy="518160"/>
          </a:xfrm>
          <a:prstGeom prst="rect">
            <a:avLst/>
          </a:prstGeom>
          <a:noFill/>
          <a:ln w="9525">
            <a:noFill/>
          </a:ln>
        </p:spPr>
        <p:txBody>
          <a:bodyPr wrap="none" anchor="t">
            <a:spAutoFit/>
          </a:bodyPr>
          <a:p>
            <a:pPr lvl="0"/>
            <a:r>
              <a:rPr lang="zh-CN" altLang="en-US" sz="2800" b="1" u="none" dirty="0">
                <a:solidFill>
                  <a:srgbClr val="FF0000"/>
                </a:solidFill>
                <a:latin typeface="Arial" panose="020B0604020202020204" pitchFamily="34" charset="0"/>
                <a:ea typeface="宋体" panose="02010600030101010101" pitchFamily="2" charset="-122"/>
              </a:rPr>
              <a:t>资本主义进一步发展</a:t>
            </a:r>
            <a:endParaRPr lang="zh-CN" altLang="en-US" sz="2800" b="1" u="none" dirty="0">
              <a:solidFill>
                <a:srgbClr val="FF0000"/>
              </a:solidFill>
              <a:latin typeface="Arial" panose="020B0604020202020204" pitchFamily="34" charset="0"/>
              <a:ea typeface="宋体" panose="02010600030101010101" pitchFamily="2" charset="-122"/>
            </a:endParaRPr>
          </a:p>
        </p:txBody>
      </p:sp>
      <p:sp>
        <p:nvSpPr>
          <p:cNvPr id="34853" name="矩形 34852"/>
          <p:cNvSpPr/>
          <p:nvPr/>
        </p:nvSpPr>
        <p:spPr>
          <a:xfrm>
            <a:off x="3352800" y="2971800"/>
            <a:ext cx="3651250" cy="822960"/>
          </a:xfrm>
          <a:prstGeom prst="rect">
            <a:avLst/>
          </a:prstGeom>
          <a:noFill/>
          <a:ln w="9525">
            <a:noFill/>
          </a:ln>
        </p:spPr>
        <p:txBody>
          <a:bodyPr>
            <a:spAutoFit/>
          </a:bodyPr>
          <a:p>
            <a:pPr lvl="0">
              <a:spcBef>
                <a:spcPct val="20000"/>
              </a:spcBef>
            </a:pPr>
            <a:r>
              <a:rPr lang="zh-CN" altLang="en-US" sz="2400" b="1" u="none" dirty="0">
                <a:latin typeface="Arial" panose="020B0604020202020204" pitchFamily="34" charset="0"/>
                <a:ea typeface="宋体" panose="02010600030101010101" pitchFamily="2" charset="-122"/>
              </a:rPr>
              <a:t>提倡</a:t>
            </a:r>
            <a:r>
              <a:rPr lang="zh-CN" altLang="en-US" sz="2400" b="1" u="none" dirty="0">
                <a:solidFill>
                  <a:schemeClr val="accent2"/>
                </a:solidFill>
                <a:latin typeface="Arial" panose="020B0604020202020204" pitchFamily="34" charset="0"/>
                <a:ea typeface="宋体" panose="02010600030101010101" pitchFamily="2" charset="-122"/>
              </a:rPr>
              <a:t>“</a:t>
            </a:r>
            <a:r>
              <a:rPr lang="zh-CN" altLang="en-US" sz="2400" b="1" u="none" dirty="0">
                <a:solidFill>
                  <a:srgbClr val="FF0000"/>
                </a:solidFill>
                <a:latin typeface="Arial" panose="020B0604020202020204" pitchFamily="34" charset="0"/>
                <a:ea typeface="宋体" panose="02010600030101010101" pitchFamily="2" charset="-122"/>
              </a:rPr>
              <a:t>人性</a:t>
            </a:r>
            <a:r>
              <a:rPr lang="zh-CN" altLang="en-US" sz="2400" b="1" u="none" dirty="0">
                <a:solidFill>
                  <a:schemeClr val="accent2"/>
                </a:solidFill>
                <a:latin typeface="Arial" panose="020B0604020202020204" pitchFamily="34" charset="0"/>
                <a:ea typeface="宋体" panose="02010600030101010101" pitchFamily="2" charset="-122"/>
              </a:rPr>
              <a:t>”，</a:t>
            </a:r>
            <a:r>
              <a:rPr lang="zh-CN" altLang="en-US" sz="2400" b="1" u="none" dirty="0">
                <a:latin typeface="Arial" panose="020B0604020202020204" pitchFamily="34" charset="0"/>
                <a:ea typeface="宋体" panose="02010600030101010101" pitchFamily="2" charset="-122"/>
              </a:rPr>
              <a:t>旨在摆脱神学束缚，追求现世幸福</a:t>
            </a:r>
            <a:endParaRPr lang="zh-CN" altLang="en-US" sz="2400" b="1" u="none" dirty="0">
              <a:latin typeface="Arial" panose="020B0604020202020204" pitchFamily="34" charset="0"/>
              <a:ea typeface="宋体" panose="02010600030101010101" pitchFamily="2" charset="-122"/>
            </a:endParaRPr>
          </a:p>
        </p:txBody>
      </p:sp>
      <p:sp>
        <p:nvSpPr>
          <p:cNvPr id="34854" name="矩形 34853"/>
          <p:cNvSpPr/>
          <p:nvPr/>
        </p:nvSpPr>
        <p:spPr>
          <a:xfrm>
            <a:off x="7086600" y="3048000"/>
            <a:ext cx="3962400" cy="822960"/>
          </a:xfrm>
          <a:prstGeom prst="rect">
            <a:avLst/>
          </a:prstGeom>
          <a:noFill/>
          <a:ln w="9525">
            <a:noFill/>
          </a:ln>
        </p:spPr>
        <p:txBody>
          <a:bodyPr>
            <a:spAutoFit/>
          </a:bodyPr>
          <a:p>
            <a:pPr lvl="0">
              <a:spcBef>
                <a:spcPct val="20000"/>
              </a:spcBef>
            </a:pPr>
            <a:r>
              <a:rPr lang="zh-CN" altLang="en-US" sz="2400" b="1" u="none" dirty="0">
                <a:latin typeface="Arial" panose="020B0604020202020204" pitchFamily="34" charset="0"/>
                <a:ea typeface="宋体" panose="02010600030101010101" pitchFamily="2" charset="-122"/>
              </a:rPr>
              <a:t>高举</a:t>
            </a:r>
            <a:r>
              <a:rPr lang="zh-CN" altLang="en-US" sz="2400" b="1" u="none" dirty="0">
                <a:solidFill>
                  <a:schemeClr val="accent2"/>
                </a:solidFill>
                <a:latin typeface="Arial" panose="020B0604020202020204" pitchFamily="34" charset="0"/>
                <a:ea typeface="宋体" panose="02010600030101010101" pitchFamily="2" charset="-122"/>
              </a:rPr>
              <a:t>“</a:t>
            </a:r>
            <a:r>
              <a:rPr lang="zh-CN" altLang="en-US" sz="2400" b="1" u="none" dirty="0">
                <a:solidFill>
                  <a:srgbClr val="FF0000"/>
                </a:solidFill>
                <a:latin typeface="Arial" panose="020B0604020202020204" pitchFamily="34" charset="0"/>
                <a:ea typeface="宋体" panose="02010600030101010101" pitchFamily="2" charset="-122"/>
              </a:rPr>
              <a:t>理性</a:t>
            </a:r>
            <a:r>
              <a:rPr lang="zh-CN" altLang="en-US" sz="2400" b="1" u="none" dirty="0">
                <a:solidFill>
                  <a:schemeClr val="accent2"/>
                </a:solidFill>
                <a:latin typeface="Arial" panose="020B0604020202020204" pitchFamily="34" charset="0"/>
                <a:ea typeface="宋体" panose="02010600030101010101" pitchFamily="2" charset="-122"/>
              </a:rPr>
              <a:t>”，</a:t>
            </a:r>
            <a:r>
              <a:rPr lang="zh-CN" altLang="en-US" sz="2400" b="1" u="none" dirty="0">
                <a:latin typeface="Arial" panose="020B0604020202020204" pitchFamily="34" charset="0"/>
                <a:ea typeface="宋体" panose="02010600030101010101" pitchFamily="2" charset="-122"/>
              </a:rPr>
              <a:t>三个“反对”，三个“追求”</a:t>
            </a:r>
            <a:endParaRPr lang="zh-CN" altLang="en-US" sz="2400" b="1" u="none" dirty="0">
              <a:latin typeface="Arial" panose="020B0604020202020204" pitchFamily="34" charset="0"/>
              <a:ea typeface="宋体" panose="02010600030101010101" pitchFamily="2" charset="-122"/>
            </a:endParaRPr>
          </a:p>
        </p:txBody>
      </p:sp>
      <p:sp>
        <p:nvSpPr>
          <p:cNvPr id="34855" name="矩形 34854"/>
          <p:cNvSpPr/>
          <p:nvPr/>
        </p:nvSpPr>
        <p:spPr>
          <a:xfrm>
            <a:off x="4038600" y="4267200"/>
            <a:ext cx="1970405" cy="518160"/>
          </a:xfrm>
          <a:prstGeom prst="rect">
            <a:avLst/>
          </a:prstGeom>
          <a:noFill/>
          <a:ln w="9525">
            <a:noFill/>
          </a:ln>
        </p:spPr>
        <p:txBody>
          <a:bodyPr wrap="none" anchor="t">
            <a:spAutoFit/>
          </a:bodyPr>
          <a:p>
            <a:pPr lvl="0"/>
            <a:r>
              <a:rPr lang="zh-CN" altLang="en-US" sz="2800" b="1" u="none" dirty="0">
                <a:latin typeface="Arial" panose="020B0604020202020204" pitchFamily="34" charset="0"/>
                <a:ea typeface="宋体" panose="02010600030101010101" pitchFamily="2" charset="-122"/>
              </a:rPr>
              <a:t>基督教神学</a:t>
            </a:r>
            <a:endParaRPr lang="zh-CN" altLang="en-US" sz="2800" b="1" u="none" dirty="0">
              <a:latin typeface="Arial" panose="020B0604020202020204" pitchFamily="34" charset="0"/>
              <a:ea typeface="宋体" panose="02010600030101010101" pitchFamily="2" charset="-122"/>
            </a:endParaRPr>
          </a:p>
        </p:txBody>
      </p:sp>
      <p:sp>
        <p:nvSpPr>
          <p:cNvPr id="34856" name="矩形 34855"/>
          <p:cNvSpPr/>
          <p:nvPr/>
        </p:nvSpPr>
        <p:spPr>
          <a:xfrm>
            <a:off x="7086600" y="4267200"/>
            <a:ext cx="3581400" cy="518160"/>
          </a:xfrm>
          <a:prstGeom prst="rect">
            <a:avLst/>
          </a:prstGeom>
          <a:noFill/>
          <a:ln w="9525">
            <a:noFill/>
          </a:ln>
        </p:spPr>
        <p:txBody>
          <a:bodyPr>
            <a:spAutoFit/>
          </a:bodyPr>
          <a:p>
            <a:pPr lvl="0"/>
            <a:r>
              <a:rPr lang="zh-CN" altLang="en-US" sz="2800" b="1" u="none" dirty="0">
                <a:latin typeface="Arial" panose="020B0604020202020204" pitchFamily="34" charset="0"/>
                <a:ea typeface="宋体" panose="02010600030101010101" pitchFamily="2" charset="-122"/>
              </a:rPr>
              <a:t>专制主义、天主教会</a:t>
            </a:r>
            <a:endParaRPr lang="zh-CN" altLang="en-US" sz="2800" b="1" u="none" dirty="0">
              <a:latin typeface="Arial" panose="020B0604020202020204" pitchFamily="34" charset="0"/>
              <a:ea typeface="宋体" panose="02010600030101010101" pitchFamily="2" charset="-122"/>
            </a:endParaRPr>
          </a:p>
        </p:txBody>
      </p:sp>
      <p:sp>
        <p:nvSpPr>
          <p:cNvPr id="34857" name="矩形 34856"/>
          <p:cNvSpPr/>
          <p:nvPr/>
        </p:nvSpPr>
        <p:spPr>
          <a:xfrm>
            <a:off x="3478213" y="5257800"/>
            <a:ext cx="3455987" cy="822960"/>
          </a:xfrm>
          <a:prstGeom prst="rect">
            <a:avLst/>
          </a:prstGeom>
          <a:noFill/>
          <a:ln w="9525">
            <a:noFill/>
          </a:ln>
        </p:spPr>
        <p:txBody>
          <a:bodyPr>
            <a:spAutoFit/>
          </a:bodyPr>
          <a:p>
            <a:pPr lvl="0"/>
            <a:r>
              <a:rPr lang="zh-CN" altLang="en-US" sz="2400" b="1" u="none" dirty="0">
                <a:latin typeface="Arial" panose="020B0604020202020204" pitchFamily="34" charset="0"/>
                <a:ea typeface="宋体" panose="02010600030101010101" pitchFamily="2" charset="-122"/>
              </a:rPr>
              <a:t>批判神权，解放思想，促进资本主义发展</a:t>
            </a:r>
            <a:endParaRPr lang="zh-CN" altLang="en-US" sz="2400" b="1" u="none" dirty="0">
              <a:latin typeface="Arial" panose="020B0604020202020204" pitchFamily="34" charset="0"/>
              <a:ea typeface="宋体" panose="02010600030101010101" pitchFamily="2" charset="-122"/>
            </a:endParaRPr>
          </a:p>
        </p:txBody>
      </p:sp>
      <p:sp>
        <p:nvSpPr>
          <p:cNvPr id="34858" name="矩形 34857"/>
          <p:cNvSpPr/>
          <p:nvPr/>
        </p:nvSpPr>
        <p:spPr>
          <a:xfrm>
            <a:off x="7162800" y="5105400"/>
            <a:ext cx="3276600" cy="1188720"/>
          </a:xfrm>
          <a:prstGeom prst="rect">
            <a:avLst/>
          </a:prstGeom>
          <a:noFill/>
          <a:ln w="9525">
            <a:noFill/>
          </a:ln>
        </p:spPr>
        <p:txBody>
          <a:bodyPr>
            <a:spAutoFit/>
          </a:bodyPr>
          <a:p>
            <a:pPr lvl="0">
              <a:spcBef>
                <a:spcPct val="45000"/>
              </a:spcBef>
            </a:pPr>
            <a:r>
              <a:rPr lang="zh-CN" altLang="en-US" sz="2400" b="1" u="none" dirty="0">
                <a:latin typeface="Arial" panose="020B0604020202020204" pitchFamily="34" charset="0"/>
                <a:ea typeface="宋体" panose="02010600030101010101" pitchFamily="2" charset="-122"/>
              </a:rPr>
              <a:t>为推翻欧洲封建专制制度的资产阶级革命做了思想和舆论准备</a:t>
            </a:r>
            <a:endParaRPr lang="zh-CN" altLang="en-US" sz="2400" b="1" u="none" dirty="0">
              <a:latin typeface="Arial" panose="020B0604020202020204" pitchFamily="34" charset="0"/>
              <a:ea typeface="宋体" panose="02010600030101010101" pitchFamily="2" charset="-122"/>
            </a:endParaRPr>
          </a:p>
        </p:txBody>
      </p:sp>
      <p:sp>
        <p:nvSpPr>
          <p:cNvPr id="34859" name="直接连接符 34858"/>
          <p:cNvSpPr/>
          <p:nvPr/>
        </p:nvSpPr>
        <p:spPr>
          <a:xfrm>
            <a:off x="2208213" y="4941888"/>
            <a:ext cx="1150937" cy="0"/>
          </a:xfrm>
          <a:prstGeom prst="line">
            <a:avLst/>
          </a:prstGeom>
          <a:ln w="9525" cap="flat" cmpd="sng">
            <a:solidFill>
              <a:schemeClr val="tx1"/>
            </a:solidFill>
            <a:prstDash val="solid"/>
            <a:headEnd type="none" w="med" len="med"/>
            <a:tailEnd type="none" w="med" len="med"/>
          </a:ln>
        </p:spPr>
      </p:sp>
      <p:sp>
        <p:nvSpPr>
          <p:cNvPr id="34862" name="文本框 34861"/>
          <p:cNvSpPr txBox="1"/>
          <p:nvPr/>
        </p:nvSpPr>
        <p:spPr>
          <a:xfrm>
            <a:off x="1906588" y="1676400"/>
            <a:ext cx="8757285" cy="1554480"/>
          </a:xfrm>
          <a:prstGeom prst="rect">
            <a:avLst/>
          </a:prstGeom>
          <a:solidFill>
            <a:srgbClr val="0033CC"/>
          </a:solidFill>
          <a:ln w="9525" cap="flat" cmpd="sng">
            <a:solidFill>
              <a:srgbClr val="000000"/>
            </a:solidFill>
            <a:prstDash val="solid"/>
            <a:miter/>
            <a:headEnd type="none" w="med" len="med"/>
            <a:tailEnd type="none" w="med" len="med"/>
          </a:ln>
        </p:spPr>
        <p:txBody>
          <a:bodyPr wrap="none" anchor="t">
            <a:spAutoFit/>
          </a:bodyPr>
          <a:p>
            <a:pPr lvl="0">
              <a:buClr>
                <a:srgbClr val="000000"/>
              </a:buClr>
            </a:pPr>
            <a:r>
              <a:rPr lang="zh-CN" altLang="en-US" sz="3200" b="1" u="none" dirty="0">
                <a:solidFill>
                  <a:schemeClr val="bg1"/>
                </a:solidFill>
                <a:latin typeface="Arial" panose="020B0604020202020204" pitchFamily="34" charset="0"/>
                <a:ea typeface="黑体" panose="02010609060101010101" pitchFamily="49" charset="-122"/>
              </a:rPr>
              <a:t>与文艺复兴相比，启蒙运动反封建的进步意义：</a:t>
            </a:r>
            <a:endParaRPr lang="zh-CN" altLang="en-US" sz="3200" b="1" u="none" dirty="0">
              <a:solidFill>
                <a:schemeClr val="bg1"/>
              </a:solidFill>
              <a:latin typeface="Arial" panose="020B0604020202020204" pitchFamily="34" charset="0"/>
              <a:ea typeface="黑体" panose="02010609060101010101" pitchFamily="49" charset="-122"/>
            </a:endParaRPr>
          </a:p>
          <a:p>
            <a:pPr lvl="0">
              <a:buClr>
                <a:srgbClr val="000000"/>
              </a:buClr>
            </a:pPr>
            <a:r>
              <a:rPr lang="zh-CN" altLang="en-US" sz="3200" b="1" u="none" dirty="0">
                <a:solidFill>
                  <a:schemeClr val="bg1"/>
                </a:solidFill>
                <a:latin typeface="Arial" panose="020B0604020202020204" pitchFamily="34" charset="0"/>
                <a:ea typeface="黑体" panose="02010609060101010101" pitchFamily="49" charset="-122"/>
              </a:rPr>
              <a:t>批判封建制度更为彻底，</a:t>
            </a:r>
            <a:endParaRPr lang="zh-CN" altLang="en-US" sz="3200" b="1" u="none" dirty="0">
              <a:solidFill>
                <a:schemeClr val="bg1"/>
              </a:solidFill>
              <a:latin typeface="Arial" panose="020B0604020202020204" pitchFamily="34" charset="0"/>
              <a:ea typeface="黑体" panose="02010609060101010101" pitchFamily="49" charset="-122"/>
            </a:endParaRPr>
          </a:p>
          <a:p>
            <a:pPr lvl="0">
              <a:buClr>
                <a:srgbClr val="000000"/>
              </a:buClr>
            </a:pPr>
            <a:r>
              <a:rPr lang="zh-CN" altLang="en-US" sz="3200" b="1" u="none" dirty="0">
                <a:solidFill>
                  <a:schemeClr val="bg1"/>
                </a:solidFill>
                <a:latin typeface="Arial" panose="020B0604020202020204" pitchFamily="34" charset="0"/>
                <a:ea typeface="黑体" panose="02010609060101010101" pitchFamily="49" charset="-122"/>
              </a:rPr>
              <a:t>对未来社会提出政治构想。</a:t>
            </a:r>
            <a:endParaRPr lang="zh-CN" altLang="en-US" sz="3200" b="1" u="none" dirty="0">
              <a:solidFill>
                <a:schemeClr val="bg1"/>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4861"/>
                                        </p:tgtEl>
                                        <p:attrNameLst>
                                          <p:attrName>style.visibility</p:attrName>
                                        </p:attrNameLst>
                                      </p:cBhvr>
                                      <p:to>
                                        <p:strVal val="visible"/>
                                      </p:to>
                                    </p:set>
                                    <p:animEffect transition="in" filter="wedge">
                                      <p:cBhvr>
                                        <p:cTn id="7" dur="2000"/>
                                        <p:tgtEl>
                                          <p:spTgt spid="34861"/>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34859"/>
                                        </p:tgtEl>
                                        <p:attrNameLst>
                                          <p:attrName>style.visibility</p:attrName>
                                        </p:attrNameLst>
                                      </p:cBhvr>
                                      <p:to>
                                        <p:strVal val="visible"/>
                                      </p:to>
                                    </p:set>
                                    <p:animEffect transition="in" filter="blinds(horizontal)">
                                      <p:cBhvr>
                                        <p:cTn id="11" dur="500"/>
                                        <p:tgtEl>
                                          <p:spTgt spid="3485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4850"/>
                                        </p:tgtEl>
                                        <p:attrNameLst>
                                          <p:attrName>style.visibility</p:attrName>
                                        </p:attrNameLst>
                                      </p:cBhvr>
                                      <p:to>
                                        <p:strVal val="visible"/>
                                      </p:to>
                                    </p:set>
                                    <p:animEffect transition="in" filter="blinds(horizontal)">
                                      <p:cBhvr>
                                        <p:cTn id="16" dur="500"/>
                                        <p:tgtEl>
                                          <p:spTgt spid="3485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4851"/>
                                        </p:tgtEl>
                                        <p:attrNameLst>
                                          <p:attrName>style.visibility</p:attrName>
                                        </p:attrNameLst>
                                      </p:cBhvr>
                                      <p:to>
                                        <p:strVal val="visible"/>
                                      </p:to>
                                    </p:set>
                                    <p:animEffect transition="in" filter="blinds(horizontal)">
                                      <p:cBhvr>
                                        <p:cTn id="21" dur="500"/>
                                        <p:tgtEl>
                                          <p:spTgt spid="3485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4853"/>
                                        </p:tgtEl>
                                        <p:attrNameLst>
                                          <p:attrName>style.visibility</p:attrName>
                                        </p:attrNameLst>
                                      </p:cBhvr>
                                      <p:to>
                                        <p:strVal val="visible"/>
                                      </p:to>
                                    </p:set>
                                    <p:animEffect transition="in" filter="blinds(horizontal)">
                                      <p:cBhvr>
                                        <p:cTn id="26" dur="500"/>
                                        <p:tgtEl>
                                          <p:spTgt spid="3485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4855"/>
                                        </p:tgtEl>
                                        <p:attrNameLst>
                                          <p:attrName>style.visibility</p:attrName>
                                        </p:attrNameLst>
                                      </p:cBhvr>
                                      <p:to>
                                        <p:strVal val="visible"/>
                                      </p:to>
                                    </p:set>
                                    <p:animEffect transition="in" filter="blinds(horizontal)">
                                      <p:cBhvr>
                                        <p:cTn id="31" dur="500"/>
                                        <p:tgtEl>
                                          <p:spTgt spid="3485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4857"/>
                                        </p:tgtEl>
                                        <p:attrNameLst>
                                          <p:attrName>style.visibility</p:attrName>
                                        </p:attrNameLst>
                                      </p:cBhvr>
                                      <p:to>
                                        <p:strVal val="visible"/>
                                      </p:to>
                                    </p:set>
                                    <p:animEffect transition="in" filter="blinds(horizontal)">
                                      <p:cBhvr>
                                        <p:cTn id="36" dur="500"/>
                                        <p:tgtEl>
                                          <p:spTgt spid="3485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4852"/>
                                        </p:tgtEl>
                                        <p:attrNameLst>
                                          <p:attrName>style.visibility</p:attrName>
                                        </p:attrNameLst>
                                      </p:cBhvr>
                                      <p:to>
                                        <p:strVal val="visible"/>
                                      </p:to>
                                    </p:set>
                                    <p:animEffect transition="in" filter="blinds(horizontal)">
                                      <p:cBhvr>
                                        <p:cTn id="41" dur="500"/>
                                        <p:tgtEl>
                                          <p:spTgt spid="3485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4854"/>
                                        </p:tgtEl>
                                        <p:attrNameLst>
                                          <p:attrName>style.visibility</p:attrName>
                                        </p:attrNameLst>
                                      </p:cBhvr>
                                      <p:to>
                                        <p:strVal val="visible"/>
                                      </p:to>
                                    </p:set>
                                    <p:animEffect transition="in" filter="blinds(horizontal)">
                                      <p:cBhvr>
                                        <p:cTn id="46" dur="500"/>
                                        <p:tgtEl>
                                          <p:spTgt spid="3485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4856"/>
                                        </p:tgtEl>
                                        <p:attrNameLst>
                                          <p:attrName>style.visibility</p:attrName>
                                        </p:attrNameLst>
                                      </p:cBhvr>
                                      <p:to>
                                        <p:strVal val="visible"/>
                                      </p:to>
                                    </p:set>
                                    <p:animEffect transition="in" filter="blinds(horizontal)">
                                      <p:cBhvr>
                                        <p:cTn id="51" dur="500"/>
                                        <p:tgtEl>
                                          <p:spTgt spid="3485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4858"/>
                                        </p:tgtEl>
                                        <p:attrNameLst>
                                          <p:attrName>style.visibility</p:attrName>
                                        </p:attrNameLst>
                                      </p:cBhvr>
                                      <p:to>
                                        <p:strVal val="visible"/>
                                      </p:to>
                                    </p:set>
                                    <p:animEffect transition="in" filter="blinds(horizontal)">
                                      <p:cBhvr>
                                        <p:cTn id="56" dur="500"/>
                                        <p:tgtEl>
                                          <p:spTgt spid="3485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862"/>
                                        </p:tgtEl>
                                        <p:attrNameLst>
                                          <p:attrName>style.visibility</p:attrName>
                                        </p:attrNameLst>
                                      </p:cBhvr>
                                      <p:to>
                                        <p:strVal val="visible"/>
                                      </p:to>
                                    </p:set>
                                    <p:anim calcmode="lin" valueType="num">
                                      <p:cBhvr additive="base">
                                        <p:cTn id="61" dur="500" fill="hold"/>
                                        <p:tgtEl>
                                          <p:spTgt spid="34862"/>
                                        </p:tgtEl>
                                        <p:attrNameLst>
                                          <p:attrName>ppt_x</p:attrName>
                                        </p:attrNameLst>
                                      </p:cBhvr>
                                      <p:tavLst>
                                        <p:tav tm="0">
                                          <p:val>
                                            <p:strVal val="#ppt_x"/>
                                          </p:val>
                                        </p:tav>
                                        <p:tav tm="100000">
                                          <p:val>
                                            <p:strVal val="#ppt_x"/>
                                          </p:val>
                                        </p:tav>
                                      </p:tavLst>
                                    </p:anim>
                                    <p:anim calcmode="lin" valueType="num">
                                      <p:cBhvr additive="base">
                                        <p:cTn id="62" dur="500" fill="hold"/>
                                        <p:tgtEl>
                                          <p:spTgt spid="348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0" grpId="0"/>
      <p:bldP spid="34851" grpId="0"/>
      <p:bldP spid="34852" grpId="0"/>
      <p:bldP spid="34853" grpId="0"/>
      <p:bldP spid="34854" grpId="0"/>
      <p:bldP spid="34855" grpId="0"/>
      <p:bldP spid="34856" grpId="0"/>
      <p:bldP spid="34857" grpId="0"/>
      <p:bldP spid="34858" grpId="0"/>
      <p:bldP spid="34862"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Text Box 4"/>
          <p:cNvSpPr txBox="1"/>
          <p:nvPr/>
        </p:nvSpPr>
        <p:spPr>
          <a:xfrm>
            <a:off x="1703388" y="447675"/>
            <a:ext cx="8208962" cy="579120"/>
          </a:xfrm>
          <a:prstGeom prst="rect">
            <a:avLst/>
          </a:prstGeom>
          <a:solidFill>
            <a:schemeClr val="bg1"/>
          </a:solidFill>
          <a:ln w="9525">
            <a:noFill/>
          </a:ln>
        </p:spPr>
        <p:txBody>
          <a:bodyPr>
            <a:spAutoFit/>
          </a:bodyPr>
          <a:p>
            <a:pPr lvl="0" eaLnBrk="1" hangingPunct="1">
              <a:spcBef>
                <a:spcPct val="50000"/>
              </a:spcBef>
            </a:pPr>
            <a:r>
              <a:rPr lang="zh-CN" altLang="en-US" sz="3200" b="1" dirty="0">
                <a:solidFill>
                  <a:srgbClr val="FF0000"/>
                </a:solidFill>
                <a:latin typeface="宋体" panose="02010600030101010101" pitchFamily="2" charset="-122"/>
                <a:ea typeface="宋体" panose="02010600030101010101" pitchFamily="2" charset="-122"/>
              </a:rPr>
              <a:t>人文主义发展历程</a:t>
            </a:r>
            <a:endParaRPr lang="en-US" altLang="zh-CN" sz="3200" b="1" dirty="0">
              <a:solidFill>
                <a:srgbClr val="FF0000"/>
              </a:solidFill>
              <a:latin typeface="宋体" panose="02010600030101010101" pitchFamily="2" charset="-122"/>
              <a:ea typeface="宋体" panose="02010600030101010101" pitchFamily="2" charset="-122"/>
            </a:endParaRPr>
          </a:p>
        </p:txBody>
      </p:sp>
      <p:sp>
        <p:nvSpPr>
          <p:cNvPr id="234501" name="Text Box 5">
            <a:hlinkClick r:id="rId1" action="ppaction://hlinksldjump"/>
          </p:cNvPr>
          <p:cNvSpPr txBox="1"/>
          <p:nvPr/>
        </p:nvSpPr>
        <p:spPr>
          <a:xfrm>
            <a:off x="1919288" y="1125538"/>
            <a:ext cx="6985000" cy="457200"/>
          </a:xfrm>
          <a:prstGeom prst="rect">
            <a:avLst/>
          </a:prstGeom>
          <a:noFill/>
          <a:ln w="9525">
            <a:noFill/>
          </a:ln>
        </p:spPr>
        <p:txBody>
          <a:bodyPr>
            <a:spAutoFit/>
          </a:bodyPr>
          <a:p>
            <a:pPr lvl="0" eaLnBrk="1" hangingPunct="1"/>
            <a:r>
              <a:rPr lang="en-US" altLang="en-US" sz="2400" b="1" dirty="0">
                <a:latin typeface="Times New Roman" panose="02020603050405020304" pitchFamily="18" charset="0"/>
                <a:ea typeface="宋体" panose="02010600030101010101" pitchFamily="2" charset="-122"/>
              </a:rPr>
              <a:t>①</a:t>
            </a:r>
            <a:r>
              <a:rPr lang="zh-CN" altLang="en-US" sz="2400" b="1" dirty="0">
                <a:solidFill>
                  <a:srgbClr val="FF0000"/>
                </a:solidFill>
                <a:latin typeface="华文中宋" pitchFamily="2" charset="-122"/>
                <a:ea typeface="华文中宋" pitchFamily="2" charset="-122"/>
              </a:rPr>
              <a:t>萌芽</a:t>
            </a:r>
            <a:r>
              <a:rPr lang="zh-CN" altLang="en-US" sz="2400" b="1" dirty="0">
                <a:latin typeface="华文中宋" pitchFamily="2" charset="-122"/>
                <a:ea typeface="华文中宋" pitchFamily="2" charset="-122"/>
              </a:rPr>
              <a:t> ：希腊先哲， 西方人文主义精神的</a:t>
            </a:r>
            <a:r>
              <a:rPr lang="zh-CN" altLang="en-US" sz="2400" b="1" dirty="0">
                <a:solidFill>
                  <a:srgbClr val="FF0000"/>
                </a:solidFill>
                <a:latin typeface="华文中宋" pitchFamily="2" charset="-122"/>
                <a:ea typeface="华文中宋" pitchFamily="2" charset="-122"/>
              </a:rPr>
              <a:t>起源</a:t>
            </a:r>
            <a:endParaRPr lang="zh-CN" altLang="en-US" sz="2400" b="1" dirty="0">
              <a:solidFill>
                <a:srgbClr val="FF0000"/>
              </a:solidFill>
              <a:latin typeface="华文中宋" pitchFamily="2" charset="-122"/>
              <a:ea typeface="华文中宋" pitchFamily="2" charset="-122"/>
            </a:endParaRPr>
          </a:p>
        </p:txBody>
      </p:sp>
      <p:sp>
        <p:nvSpPr>
          <p:cNvPr id="234502" name="Text Box 6">
            <a:hlinkClick r:id="" action="ppaction://noaction"/>
          </p:cNvPr>
          <p:cNvSpPr txBox="1"/>
          <p:nvPr/>
        </p:nvSpPr>
        <p:spPr>
          <a:xfrm>
            <a:off x="1919288" y="1628775"/>
            <a:ext cx="9001125" cy="457200"/>
          </a:xfrm>
          <a:prstGeom prst="rect">
            <a:avLst/>
          </a:prstGeom>
          <a:noFill/>
          <a:ln w="9525">
            <a:noFill/>
          </a:ln>
        </p:spPr>
        <p:txBody>
          <a:bodyPr>
            <a:spAutoFit/>
          </a:bodyPr>
          <a:p>
            <a:pPr lvl="0" eaLnBrk="1" hangingPunct="1"/>
            <a:r>
              <a:rPr lang="en-US" altLang="en-US" sz="2400" b="1" dirty="0">
                <a:latin typeface="Times New Roman" panose="02020603050405020304" pitchFamily="18" charset="0"/>
                <a:ea typeface="宋体" panose="02010600030101010101" pitchFamily="2" charset="-122"/>
              </a:rPr>
              <a:t>②</a:t>
            </a:r>
            <a:r>
              <a:rPr lang="zh-CN" altLang="en-US" sz="2400" b="1" dirty="0">
                <a:solidFill>
                  <a:srgbClr val="FF0000"/>
                </a:solidFill>
                <a:latin typeface="Times New Roman" panose="02020603050405020304" pitchFamily="18" charset="0"/>
                <a:ea typeface="宋体" panose="02010600030101010101" pitchFamily="2" charset="-122"/>
              </a:rPr>
              <a:t>发展</a:t>
            </a:r>
            <a:r>
              <a:rPr lang="zh-CN" altLang="en-US" sz="2400" b="1" dirty="0">
                <a:latin typeface="华文中宋" pitchFamily="2" charset="-122"/>
                <a:ea typeface="华文中宋" pitchFamily="2" charset="-122"/>
              </a:rPr>
              <a:t>： 文艺复兴， 冲击</a:t>
            </a:r>
            <a:r>
              <a:rPr lang="zh-CN" altLang="en-US" sz="2400" b="1" dirty="0">
                <a:solidFill>
                  <a:srgbClr val="FF0000"/>
                </a:solidFill>
                <a:latin typeface="华文中宋" pitchFamily="2" charset="-122"/>
                <a:ea typeface="华文中宋" pitchFamily="2" charset="-122"/>
              </a:rPr>
              <a:t>宗教神学世界观</a:t>
            </a:r>
            <a:r>
              <a:rPr lang="zh-CN" altLang="en-US" sz="2400" b="1" dirty="0">
                <a:latin typeface="华文中宋" pitchFamily="2" charset="-122"/>
                <a:ea typeface="华文中宋" pitchFamily="2" charset="-122"/>
              </a:rPr>
              <a:t>，促进近代科学产生。</a:t>
            </a:r>
            <a:endParaRPr lang="zh-CN" altLang="en-US" sz="2400" b="1" dirty="0">
              <a:latin typeface="华文中宋" pitchFamily="2" charset="-122"/>
              <a:ea typeface="华文中宋" pitchFamily="2" charset="-122"/>
            </a:endParaRPr>
          </a:p>
        </p:txBody>
      </p:sp>
      <p:sp>
        <p:nvSpPr>
          <p:cNvPr id="234503" name="Text Box 7">
            <a:hlinkClick r:id="" action="ppaction://noaction"/>
          </p:cNvPr>
          <p:cNvSpPr txBox="1"/>
          <p:nvPr/>
        </p:nvSpPr>
        <p:spPr>
          <a:xfrm>
            <a:off x="1919288" y="2133600"/>
            <a:ext cx="7416800" cy="457200"/>
          </a:xfrm>
          <a:prstGeom prst="rect">
            <a:avLst/>
          </a:prstGeom>
          <a:noFill/>
          <a:ln w="9525">
            <a:noFill/>
          </a:ln>
        </p:spPr>
        <p:txBody>
          <a:bodyPr>
            <a:spAutoFit/>
          </a:bodyPr>
          <a:p>
            <a:pPr lvl="0" eaLnBrk="1" hangingPunct="1"/>
            <a:r>
              <a:rPr lang="zh-CN" altLang="en-US" sz="2400" b="1" dirty="0">
                <a:latin typeface="华文中宋" pitchFamily="2" charset="-122"/>
                <a:ea typeface="华文中宋" pitchFamily="2" charset="-122"/>
              </a:rPr>
              <a:t>         宗教改革，挑战</a:t>
            </a:r>
            <a:r>
              <a:rPr lang="zh-CN" altLang="en-US" sz="2400" b="1" dirty="0">
                <a:solidFill>
                  <a:srgbClr val="FF0000"/>
                </a:solidFill>
                <a:latin typeface="华文中宋" pitchFamily="2" charset="-122"/>
                <a:ea typeface="华文中宋" pitchFamily="2" charset="-122"/>
              </a:rPr>
              <a:t>教皇权威</a:t>
            </a:r>
            <a:endParaRPr lang="zh-CN" altLang="en-US" sz="2400" b="1" dirty="0">
              <a:solidFill>
                <a:srgbClr val="FF0000"/>
              </a:solidFill>
              <a:latin typeface="华文中宋" pitchFamily="2" charset="-122"/>
              <a:ea typeface="华文中宋" pitchFamily="2" charset="-122"/>
            </a:endParaRPr>
          </a:p>
        </p:txBody>
      </p:sp>
      <p:sp>
        <p:nvSpPr>
          <p:cNvPr id="234504" name="Text Box 8">
            <a:hlinkClick r:id="" action="ppaction://noaction"/>
          </p:cNvPr>
          <p:cNvSpPr txBox="1"/>
          <p:nvPr/>
        </p:nvSpPr>
        <p:spPr>
          <a:xfrm>
            <a:off x="1919288" y="2565400"/>
            <a:ext cx="8748712" cy="883920"/>
          </a:xfrm>
          <a:prstGeom prst="rect">
            <a:avLst/>
          </a:prstGeom>
          <a:noFill/>
          <a:ln w="9525">
            <a:noFill/>
          </a:ln>
        </p:spPr>
        <p:txBody>
          <a:bodyPr>
            <a:spAutoFit/>
          </a:bodyPr>
          <a:p>
            <a:pPr lvl="0" eaLnBrk="1" hangingPunct="1"/>
            <a:r>
              <a:rPr lang="zh-CN" altLang="en-US" sz="2800" b="1" dirty="0">
                <a:solidFill>
                  <a:schemeClr val="tx1"/>
                </a:solidFill>
                <a:latin typeface="华文中宋" pitchFamily="2" charset="-122"/>
                <a:ea typeface="华文中宋" pitchFamily="2" charset="-122"/>
                <a:sym typeface="Wingdings" panose="05000000000000000000" charset="0"/>
              </a:rPr>
              <a:t></a:t>
            </a:r>
            <a:r>
              <a:rPr lang="zh-CN" altLang="en-US" sz="2400" b="1" dirty="0">
                <a:solidFill>
                  <a:srgbClr val="FF0000"/>
                </a:solidFill>
                <a:latin typeface="华文中宋" pitchFamily="2" charset="-122"/>
                <a:ea typeface="华文中宋" pitchFamily="2" charset="-122"/>
              </a:rPr>
              <a:t>成熟</a:t>
            </a:r>
            <a:r>
              <a:rPr lang="zh-CN" altLang="en-US" sz="2400" b="1" dirty="0">
                <a:latin typeface="华文中宋" pitchFamily="2" charset="-122"/>
                <a:ea typeface="华文中宋" pitchFamily="2" charset="-122"/>
              </a:rPr>
              <a:t>： 启蒙运动 ，批判</a:t>
            </a:r>
            <a:r>
              <a:rPr lang="zh-CN" altLang="en-US" sz="2400" b="1" dirty="0">
                <a:solidFill>
                  <a:srgbClr val="FF0000"/>
                </a:solidFill>
                <a:latin typeface="华文中宋" pitchFamily="2" charset="-122"/>
                <a:ea typeface="华文中宋" pitchFamily="2" charset="-122"/>
              </a:rPr>
              <a:t>君主专制</a:t>
            </a:r>
            <a:r>
              <a:rPr lang="zh-CN" altLang="en-US" sz="2400" b="1" dirty="0">
                <a:latin typeface="华文中宋" pitchFamily="2" charset="-122"/>
                <a:ea typeface="华文中宋" pitchFamily="2" charset="-122"/>
              </a:rPr>
              <a:t>，为资产阶级革命作了舆论准备。</a:t>
            </a:r>
            <a:r>
              <a:rPr lang="zh-CN" altLang="en-US" b="1" dirty="0">
                <a:latin typeface="华文中宋" pitchFamily="2" charset="-122"/>
                <a:ea typeface="华文中宋" pitchFamily="2" charset="-122"/>
              </a:rPr>
              <a:t>  </a:t>
            </a:r>
            <a:endParaRPr lang="zh-CN" altLang="en-US" b="1" dirty="0">
              <a:latin typeface="华文中宋" pitchFamily="2" charset="-122"/>
              <a:ea typeface="华文中宋" pitchFamily="2" charset="-122"/>
            </a:endParaRPr>
          </a:p>
        </p:txBody>
      </p:sp>
      <p:sp>
        <p:nvSpPr>
          <p:cNvPr id="234505" name="Rectangle 9"/>
          <p:cNvSpPr/>
          <p:nvPr/>
        </p:nvSpPr>
        <p:spPr>
          <a:xfrm>
            <a:off x="1703705" y="3828415"/>
            <a:ext cx="8572500" cy="1432560"/>
          </a:xfrm>
          <a:prstGeom prst="rect">
            <a:avLst/>
          </a:prstGeom>
          <a:solidFill>
            <a:schemeClr val="bg1"/>
          </a:solidFill>
          <a:ln w="9525">
            <a:noFill/>
          </a:ln>
        </p:spPr>
        <p:txBody>
          <a:bodyPr>
            <a:spAutoFit/>
          </a:bodyPr>
          <a:p>
            <a:pPr lvl="0" eaLnBrk="1" hangingPunct="1">
              <a:spcBef>
                <a:spcPct val="50000"/>
              </a:spcBef>
            </a:pPr>
            <a:r>
              <a:rPr lang="en-US" altLang="zh-CN" sz="2800" b="1" dirty="0">
                <a:solidFill>
                  <a:srgbClr val="FF0000"/>
                </a:solidFill>
                <a:latin typeface="宋体" panose="02010600030101010101" pitchFamily="2" charset="-122"/>
                <a:ea typeface="宋体" panose="02010600030101010101" pitchFamily="2" charset="-122"/>
              </a:rPr>
              <a:t>14</a:t>
            </a:r>
            <a:r>
              <a:rPr lang="zh-CN" altLang="en-US" sz="2800" b="1" dirty="0">
                <a:solidFill>
                  <a:srgbClr val="FF0000"/>
                </a:solidFill>
                <a:latin typeface="宋体" panose="02010600030101010101" pitchFamily="2" charset="-122"/>
                <a:ea typeface="宋体" panose="02010600030101010101" pitchFamily="2" charset="-122"/>
              </a:rPr>
              <a:t>世纪来三次思想解放潮流产生的共同影响</a:t>
            </a:r>
            <a:endParaRPr lang="en-US" altLang="zh-CN" sz="2800" b="1" dirty="0">
              <a:solidFill>
                <a:srgbClr val="FF0000"/>
              </a:solidFill>
              <a:latin typeface="宋体" panose="02010600030101010101" pitchFamily="2" charset="-122"/>
              <a:ea typeface="宋体" panose="02010600030101010101" pitchFamily="2" charset="-122"/>
            </a:endParaRPr>
          </a:p>
          <a:p>
            <a:pPr lvl="0" eaLnBrk="1" hangingPunct="1">
              <a:spcBef>
                <a:spcPct val="50000"/>
              </a:spcBef>
            </a:pPr>
            <a:r>
              <a:rPr lang="zh-CN" altLang="en-US" sz="2400" b="1" dirty="0">
                <a:latin typeface="华文中宋" pitchFamily="2" charset="-122"/>
                <a:ea typeface="华文中宋" pitchFamily="2" charset="-122"/>
              </a:rPr>
              <a:t>      冲破了宗教神学的思想束缚，解放了人们思想，有利于资本主义经济的发展，为资产阶级革命作了思想上的准备</a:t>
            </a:r>
            <a:endParaRPr lang="zh-CN" altLang="en-US" sz="2400" b="1" dirty="0">
              <a:latin typeface="华文中宋" pitchFamily="2" charset="-122"/>
              <a:ea typeface="华文中宋" pitchFamily="2" charset="-122"/>
            </a:endParaRPr>
          </a:p>
        </p:txBody>
      </p:sp>
      <p:sp>
        <p:nvSpPr>
          <p:cNvPr id="234506" name="Text Box 10"/>
          <p:cNvSpPr txBox="1"/>
          <p:nvPr/>
        </p:nvSpPr>
        <p:spPr>
          <a:xfrm>
            <a:off x="8688388" y="1125538"/>
            <a:ext cx="1728787" cy="457200"/>
          </a:xfrm>
          <a:prstGeom prst="rect">
            <a:avLst/>
          </a:prstGeom>
          <a:noFill/>
          <a:ln w="9525">
            <a:noFill/>
          </a:ln>
        </p:spPr>
        <p:txBody>
          <a:bodyPr>
            <a:spAutoFit/>
          </a:bodyPr>
          <a:p>
            <a:pPr lvl="0" eaLnBrk="1" hangingPunct="1">
              <a:spcBef>
                <a:spcPct val="50000"/>
              </a:spcBef>
            </a:pP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重视人</a:t>
            </a:r>
            <a:r>
              <a:rPr lang="en-US" altLang="zh-CN" sz="2400" b="1" dirty="0">
                <a:latin typeface="黑体" panose="02010609060101010101" pitchFamily="49" charset="-122"/>
                <a:ea typeface="黑体" panose="02010609060101010101" pitchFamily="49" charset="-122"/>
              </a:rPr>
              <a:t>)</a:t>
            </a:r>
            <a:endParaRPr lang="en-US" altLang="zh-CN" sz="2400" b="1" dirty="0">
              <a:latin typeface="黑体" panose="02010609060101010101" pitchFamily="49" charset="-122"/>
              <a:ea typeface="黑体" panose="02010609060101010101" pitchFamily="49" charset="-122"/>
            </a:endParaRPr>
          </a:p>
        </p:txBody>
      </p:sp>
      <p:sp>
        <p:nvSpPr>
          <p:cNvPr id="234507" name="Text Box 11"/>
          <p:cNvSpPr txBox="1"/>
          <p:nvPr/>
        </p:nvSpPr>
        <p:spPr>
          <a:xfrm>
            <a:off x="8867775" y="1916113"/>
            <a:ext cx="1800225" cy="457200"/>
          </a:xfrm>
          <a:prstGeom prst="rect">
            <a:avLst/>
          </a:prstGeom>
          <a:noFill/>
          <a:ln w="9525">
            <a:noFill/>
          </a:ln>
        </p:spPr>
        <p:txBody>
          <a:bodyPr>
            <a:spAutoFit/>
          </a:bodyPr>
          <a:p>
            <a:pPr lvl="0" eaLnBrk="1" hangingPunct="1">
              <a:spcBef>
                <a:spcPct val="50000"/>
              </a:spcBef>
            </a:pP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尊重人性</a:t>
            </a:r>
            <a:r>
              <a:rPr lang="en-US" altLang="zh-CN" sz="2400" b="1" dirty="0">
                <a:latin typeface="黑体" panose="02010609060101010101" pitchFamily="49" charset="-122"/>
                <a:ea typeface="黑体" panose="02010609060101010101" pitchFamily="49" charset="-122"/>
              </a:rPr>
              <a:t>)</a:t>
            </a:r>
            <a:endParaRPr lang="en-US" altLang="zh-CN" sz="2400" b="1" dirty="0">
              <a:latin typeface="黑体" panose="02010609060101010101" pitchFamily="49" charset="-122"/>
              <a:ea typeface="黑体" panose="02010609060101010101" pitchFamily="49" charset="-122"/>
            </a:endParaRPr>
          </a:p>
        </p:txBody>
      </p:sp>
      <p:sp>
        <p:nvSpPr>
          <p:cNvPr id="234508" name="Text Box 12"/>
          <p:cNvSpPr txBox="1"/>
          <p:nvPr/>
        </p:nvSpPr>
        <p:spPr>
          <a:xfrm>
            <a:off x="2927350" y="2997200"/>
            <a:ext cx="3600450" cy="457200"/>
          </a:xfrm>
          <a:prstGeom prst="rect">
            <a:avLst/>
          </a:prstGeom>
          <a:noFill/>
          <a:ln w="9525">
            <a:noFill/>
          </a:ln>
        </p:spPr>
        <p:txBody>
          <a:bodyPr>
            <a:spAutoFit/>
          </a:bodyPr>
          <a:p>
            <a:pPr lvl="0" eaLnBrk="1" hangingPunct="1">
              <a:spcBef>
                <a:spcPct val="50000"/>
              </a:spcBef>
            </a:pP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注重人身的解放</a:t>
            </a:r>
            <a:r>
              <a:rPr lang="en-US" altLang="zh-CN" sz="2400" b="1" dirty="0">
                <a:latin typeface="黑体" panose="02010609060101010101" pitchFamily="49" charset="-122"/>
                <a:ea typeface="黑体" panose="02010609060101010101" pitchFamily="49" charset="-122"/>
              </a:rPr>
              <a:t>)</a:t>
            </a:r>
            <a:endParaRPr lang="en-US" altLang="zh-CN" sz="24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4501"/>
                                        </p:tgtEl>
                                        <p:attrNameLst>
                                          <p:attrName>style.visibility</p:attrName>
                                        </p:attrNameLst>
                                      </p:cBhvr>
                                      <p:to>
                                        <p:strVal val="visible"/>
                                      </p:to>
                                    </p:set>
                                    <p:animEffect transition="in" filter="dissolve">
                                      <p:cBhvr>
                                        <p:cTn id="7" dur="500"/>
                                        <p:tgtEl>
                                          <p:spTgt spid="23450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4502"/>
                                        </p:tgtEl>
                                        <p:attrNameLst>
                                          <p:attrName>style.visibility</p:attrName>
                                        </p:attrNameLst>
                                      </p:cBhvr>
                                      <p:to>
                                        <p:strVal val="visible"/>
                                      </p:to>
                                    </p:set>
                                    <p:animEffect transition="in" filter="dissolve">
                                      <p:cBhvr>
                                        <p:cTn id="12" dur="500"/>
                                        <p:tgtEl>
                                          <p:spTgt spid="23450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4503"/>
                                        </p:tgtEl>
                                        <p:attrNameLst>
                                          <p:attrName>style.visibility</p:attrName>
                                        </p:attrNameLst>
                                      </p:cBhvr>
                                      <p:to>
                                        <p:strVal val="visible"/>
                                      </p:to>
                                    </p:set>
                                    <p:animEffect transition="in" filter="dissolve">
                                      <p:cBhvr>
                                        <p:cTn id="17" dur="500"/>
                                        <p:tgtEl>
                                          <p:spTgt spid="23450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4504"/>
                                        </p:tgtEl>
                                        <p:attrNameLst>
                                          <p:attrName>style.visibility</p:attrName>
                                        </p:attrNameLst>
                                      </p:cBhvr>
                                      <p:to>
                                        <p:strVal val="visible"/>
                                      </p:to>
                                    </p:set>
                                    <p:animEffect transition="in" filter="dissolve">
                                      <p:cBhvr>
                                        <p:cTn id="22" dur="500"/>
                                        <p:tgtEl>
                                          <p:spTgt spid="23450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4506"/>
                                        </p:tgtEl>
                                        <p:attrNameLst>
                                          <p:attrName>style.visibility</p:attrName>
                                        </p:attrNameLst>
                                      </p:cBhvr>
                                      <p:to>
                                        <p:strVal val="visible"/>
                                      </p:to>
                                    </p:set>
                                    <p:anim calcmode="lin" valueType="num">
                                      <p:cBhvr additive="base">
                                        <p:cTn id="27" dur="500" fill="hold"/>
                                        <p:tgtEl>
                                          <p:spTgt spid="234506"/>
                                        </p:tgtEl>
                                        <p:attrNameLst>
                                          <p:attrName>ppt_x</p:attrName>
                                        </p:attrNameLst>
                                      </p:cBhvr>
                                      <p:tavLst>
                                        <p:tav tm="0">
                                          <p:val>
                                            <p:strVal val="#ppt_x"/>
                                          </p:val>
                                        </p:tav>
                                        <p:tav tm="100000">
                                          <p:val>
                                            <p:strVal val="#ppt_x"/>
                                          </p:val>
                                        </p:tav>
                                      </p:tavLst>
                                    </p:anim>
                                    <p:anim calcmode="lin" valueType="num">
                                      <p:cBhvr additive="base">
                                        <p:cTn id="28" dur="500" fill="hold"/>
                                        <p:tgtEl>
                                          <p:spTgt spid="23450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4507"/>
                                        </p:tgtEl>
                                        <p:attrNameLst>
                                          <p:attrName>style.visibility</p:attrName>
                                        </p:attrNameLst>
                                      </p:cBhvr>
                                      <p:to>
                                        <p:strVal val="visible"/>
                                      </p:to>
                                    </p:set>
                                    <p:anim calcmode="lin" valueType="num">
                                      <p:cBhvr additive="base">
                                        <p:cTn id="33" dur="500" fill="hold"/>
                                        <p:tgtEl>
                                          <p:spTgt spid="234507"/>
                                        </p:tgtEl>
                                        <p:attrNameLst>
                                          <p:attrName>ppt_x</p:attrName>
                                        </p:attrNameLst>
                                      </p:cBhvr>
                                      <p:tavLst>
                                        <p:tav tm="0">
                                          <p:val>
                                            <p:strVal val="#ppt_x"/>
                                          </p:val>
                                        </p:tav>
                                        <p:tav tm="100000">
                                          <p:val>
                                            <p:strVal val="#ppt_x"/>
                                          </p:val>
                                        </p:tav>
                                      </p:tavLst>
                                    </p:anim>
                                    <p:anim calcmode="lin" valueType="num">
                                      <p:cBhvr additive="base">
                                        <p:cTn id="34" dur="500" fill="hold"/>
                                        <p:tgtEl>
                                          <p:spTgt spid="23450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34508"/>
                                        </p:tgtEl>
                                        <p:attrNameLst>
                                          <p:attrName>style.visibility</p:attrName>
                                        </p:attrNameLst>
                                      </p:cBhvr>
                                      <p:to>
                                        <p:strVal val="visible"/>
                                      </p:to>
                                    </p:set>
                                    <p:anim calcmode="lin" valueType="num">
                                      <p:cBhvr additive="base">
                                        <p:cTn id="39" dur="500" fill="hold"/>
                                        <p:tgtEl>
                                          <p:spTgt spid="234508"/>
                                        </p:tgtEl>
                                        <p:attrNameLst>
                                          <p:attrName>ppt_x</p:attrName>
                                        </p:attrNameLst>
                                      </p:cBhvr>
                                      <p:tavLst>
                                        <p:tav tm="0">
                                          <p:val>
                                            <p:strVal val="#ppt_x"/>
                                          </p:val>
                                        </p:tav>
                                        <p:tav tm="100000">
                                          <p:val>
                                            <p:strVal val="#ppt_x"/>
                                          </p:val>
                                        </p:tav>
                                      </p:tavLst>
                                    </p:anim>
                                    <p:anim calcmode="lin" valueType="num">
                                      <p:cBhvr additive="base">
                                        <p:cTn id="40" dur="500" fill="hold"/>
                                        <p:tgtEl>
                                          <p:spTgt spid="23450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4505"/>
                                        </p:tgtEl>
                                        <p:attrNameLst>
                                          <p:attrName>style.visibility</p:attrName>
                                        </p:attrNameLst>
                                      </p:cBhvr>
                                      <p:to>
                                        <p:strVal val="visible"/>
                                      </p:to>
                                    </p:set>
                                    <p:anim calcmode="lin" valueType="num">
                                      <p:cBhvr additive="base">
                                        <p:cTn id="45" dur="500" fill="hold"/>
                                        <p:tgtEl>
                                          <p:spTgt spid="234505"/>
                                        </p:tgtEl>
                                        <p:attrNameLst>
                                          <p:attrName>ppt_x</p:attrName>
                                        </p:attrNameLst>
                                      </p:cBhvr>
                                      <p:tavLst>
                                        <p:tav tm="0">
                                          <p:val>
                                            <p:strVal val="#ppt_x"/>
                                          </p:val>
                                        </p:tav>
                                        <p:tav tm="100000">
                                          <p:val>
                                            <p:strVal val="#ppt_x"/>
                                          </p:val>
                                        </p:tav>
                                      </p:tavLst>
                                    </p:anim>
                                    <p:anim calcmode="lin" valueType="num">
                                      <p:cBhvr additive="base">
                                        <p:cTn id="46" dur="500" fill="hold"/>
                                        <p:tgtEl>
                                          <p:spTgt spid="23450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34505">
                                            <p:txEl>
                                              <p:charRg st="0" end="25"/>
                                            </p:txEl>
                                          </p:spTgt>
                                        </p:tgtEl>
                                        <p:attrNameLst>
                                          <p:attrName>style.visibility</p:attrName>
                                        </p:attrNameLst>
                                      </p:cBhvr>
                                      <p:to>
                                        <p:strVal val="visible"/>
                                      </p:to>
                                    </p:set>
                                    <p:anim calcmode="lin" valueType="num">
                                      <p:cBhvr additive="base">
                                        <p:cTn id="51" dur="500" fill="hold"/>
                                        <p:tgtEl>
                                          <p:spTgt spid="234505">
                                            <p:txEl>
                                              <p:charRg st="0" end="2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4505">
                                            <p:txEl>
                                              <p:charRg st="0" end="2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4505">
                                            <p:txEl>
                                              <p:charRg st="25" end="81"/>
                                            </p:txEl>
                                          </p:spTgt>
                                        </p:tgtEl>
                                        <p:attrNameLst>
                                          <p:attrName>style.visibility</p:attrName>
                                        </p:attrNameLst>
                                      </p:cBhvr>
                                      <p:to>
                                        <p:strVal val="visible"/>
                                      </p:to>
                                    </p:set>
                                    <p:anim calcmode="lin" valueType="num">
                                      <p:cBhvr additive="base">
                                        <p:cTn id="57" dur="500" fill="hold"/>
                                        <p:tgtEl>
                                          <p:spTgt spid="234505">
                                            <p:txEl>
                                              <p:charRg st="25" end="8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34505">
                                            <p:txEl>
                                              <p:charRg st="25" end="8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1" grpId="0"/>
      <p:bldP spid="234502" grpId="0"/>
      <p:bldP spid="234503" grpId="0"/>
      <p:bldP spid="234504" grpId="0"/>
      <p:bldP spid="234505" grpId="0" animBg="1" uiExpand="1" build="p"/>
      <p:bldP spid="234506" grpId="0"/>
      <p:bldP spid="234507" grpId="0"/>
      <p:bldP spid="23450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32802" name="Group 2"/>
          <p:cNvGraphicFramePr>
            <a:graphicFrameLocks noGrp="1"/>
          </p:cNvGraphicFramePr>
          <p:nvPr/>
        </p:nvGraphicFramePr>
        <p:xfrm>
          <a:off x="300990" y="100965"/>
          <a:ext cx="11514455" cy="6768465"/>
        </p:xfrm>
        <a:graphic>
          <a:graphicData uri="http://schemas.openxmlformats.org/drawingml/2006/table">
            <a:tbl>
              <a:tblPr/>
              <a:tblGrid>
                <a:gridCol w="1440815"/>
                <a:gridCol w="4676775"/>
                <a:gridCol w="5396865"/>
              </a:tblGrid>
              <a:tr h="463550">
                <a:tc>
                  <a:txBody>
                    <a:bodyPr/>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FF"/>
                    </a:solidFill>
                  </a:tcPr>
                </a:tc>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明末清初的思想批判</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FF"/>
                    </a:solidFill>
                  </a:tcPr>
                </a:tc>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欧洲的启蒙运动</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FF"/>
                    </a:solidFill>
                  </a:tcPr>
                </a:tc>
              </a:tr>
              <a:tr h="819150">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政治条件</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9785">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经济条件</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60780">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思想</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条件</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性质</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2915">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地位</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8095">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en-US" altLang="zh-CN"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内容</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6020">
                <a:tc>
                  <a:txBody>
                    <a:bodyPr/>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影响</a:t>
                      </a:r>
                      <a:endParaRPr kumimoji="0" lang="zh-CN" altLang="en-US" sz="24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6F7"/>
                    </a:solid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文本框 1"/>
          <p:cNvSpPr txBox="1"/>
          <p:nvPr/>
        </p:nvSpPr>
        <p:spPr>
          <a:xfrm>
            <a:off x="1926590" y="666750"/>
            <a:ext cx="4390390" cy="7010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封建专制统治空前强化，封建统治仍十分稳固，还未形成资产阶级力量</a:t>
            </a:r>
            <a:endParaRPr lang="zh-CN" altLang="en-US" sz="2000" b="1"/>
          </a:p>
        </p:txBody>
      </p:sp>
      <p:sp>
        <p:nvSpPr>
          <p:cNvPr id="3" name="文本框 2"/>
          <p:cNvSpPr txBox="1"/>
          <p:nvPr/>
        </p:nvSpPr>
        <p:spPr>
          <a:xfrm>
            <a:off x="6791325" y="666750"/>
            <a:ext cx="4849495" cy="7010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进入早期资产阶级革命时代，封建统治风雨飘摇，资产阶级力量空前壮大。</a:t>
            </a:r>
            <a:endParaRPr lang="zh-CN" altLang="en-US" sz="2000" b="1"/>
          </a:p>
        </p:txBody>
      </p:sp>
      <p:sp>
        <p:nvSpPr>
          <p:cNvPr id="4" name="文本框 3"/>
          <p:cNvSpPr txBox="1"/>
          <p:nvPr/>
        </p:nvSpPr>
        <p:spPr>
          <a:xfrm>
            <a:off x="2033270" y="1492885"/>
            <a:ext cx="4177030" cy="7010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资本主义萌芽的发展缓慢，</a:t>
            </a:r>
            <a:endPar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受到封建制度束缚</a:t>
            </a:r>
            <a:endParaRPr lang="zh-CN" altLang="en-US" sz="2000" b="1"/>
          </a:p>
        </p:txBody>
      </p:sp>
      <p:sp>
        <p:nvSpPr>
          <p:cNvPr id="5" name="文本框 4"/>
          <p:cNvSpPr txBox="1"/>
          <p:nvPr/>
        </p:nvSpPr>
        <p:spPr>
          <a:xfrm>
            <a:off x="6791325" y="1492885"/>
            <a:ext cx="4389755" cy="7010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欧洲重商主义和殖民掠夺政策加速了资本主义手工工场的发展</a:t>
            </a:r>
            <a:endParaRPr lang="zh-CN" altLang="en-US" sz="2000" b="1"/>
          </a:p>
        </p:txBody>
      </p:sp>
      <p:sp>
        <p:nvSpPr>
          <p:cNvPr id="6" name="文本框 5"/>
          <p:cNvSpPr txBox="1"/>
          <p:nvPr/>
        </p:nvSpPr>
        <p:spPr>
          <a:xfrm>
            <a:off x="1926590" y="2319020"/>
            <a:ext cx="4284345" cy="10058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明清之际理学和心学成为官方哲学，八股取士和大兴文字狱使中国封建传统文化仍占统治地位</a:t>
            </a:r>
            <a:endParaRPr lang="zh-CN" altLang="en-US" sz="2000" b="1"/>
          </a:p>
        </p:txBody>
      </p:sp>
      <p:sp>
        <p:nvSpPr>
          <p:cNvPr id="7" name="文本框 6"/>
          <p:cNvSpPr txBox="1"/>
          <p:nvPr/>
        </p:nvSpPr>
        <p:spPr>
          <a:xfrm>
            <a:off x="6562090" y="2349500"/>
            <a:ext cx="4895215" cy="7010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欧洲的文艺复兴使资产阶级文化迅速传播，为启蒙运动奠定基础</a:t>
            </a:r>
            <a:endParaRPr lang="zh-CN" altLang="en-US" sz="2000" b="1"/>
          </a:p>
        </p:txBody>
      </p:sp>
      <p:sp>
        <p:nvSpPr>
          <p:cNvPr id="8" name="文本框 7"/>
          <p:cNvSpPr txBox="1"/>
          <p:nvPr/>
        </p:nvSpPr>
        <p:spPr>
          <a:xfrm>
            <a:off x="1941830" y="3404870"/>
            <a:ext cx="4100195" cy="3962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本质上仍属于封建思想的范畴</a:t>
            </a:r>
            <a:endParaRPr lang="zh-CN" altLang="en-US" sz="2000" b="1"/>
          </a:p>
        </p:txBody>
      </p:sp>
      <p:sp>
        <p:nvSpPr>
          <p:cNvPr id="9" name="文本框 8"/>
          <p:cNvSpPr txBox="1"/>
          <p:nvPr/>
        </p:nvSpPr>
        <p:spPr>
          <a:xfrm>
            <a:off x="6883400" y="3404870"/>
            <a:ext cx="3518535" cy="3962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资产阶级反封建的思想运动</a:t>
            </a:r>
            <a:endParaRPr lang="zh-CN" altLang="en-US" sz="2000" b="1"/>
          </a:p>
        </p:txBody>
      </p:sp>
      <p:sp>
        <p:nvSpPr>
          <p:cNvPr id="10" name="文本框 9"/>
          <p:cNvSpPr txBox="1"/>
          <p:nvPr/>
        </p:nvSpPr>
        <p:spPr>
          <a:xfrm>
            <a:off x="1941830" y="3894455"/>
            <a:ext cx="3763645" cy="3962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没有成为当时思想的主流思想</a:t>
            </a:r>
            <a:endParaRPr lang="zh-CN" altLang="en-US" sz="2000" b="1"/>
          </a:p>
        </p:txBody>
      </p:sp>
      <p:sp>
        <p:nvSpPr>
          <p:cNvPr id="11" name="文本框 10"/>
          <p:cNvSpPr txBox="1"/>
          <p:nvPr/>
        </p:nvSpPr>
        <p:spPr>
          <a:xfrm>
            <a:off x="6807200" y="3894455"/>
            <a:ext cx="3594735" cy="3962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是</a:t>
            </a:r>
            <a:r>
              <a:rPr lang="en-US" altLang="zh-CN"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17</a:t>
            </a: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a:t>
            </a:r>
            <a:r>
              <a:rPr lang="en-US" altLang="zh-CN"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18</a:t>
            </a: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世纪欧洲的主流思想</a:t>
            </a:r>
            <a:endParaRPr lang="zh-CN" altLang="en-US" sz="2000" b="1"/>
          </a:p>
        </p:txBody>
      </p:sp>
      <p:sp>
        <p:nvSpPr>
          <p:cNvPr id="12" name="文本框 11"/>
          <p:cNvSpPr txBox="1"/>
          <p:nvPr/>
        </p:nvSpPr>
        <p:spPr>
          <a:xfrm>
            <a:off x="2033270" y="4290695"/>
            <a:ext cx="4222115" cy="13106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抨击君主专制，提倡注重实际，具有初步的民主色彩，但未明确提出建立新的社会制度，也未形成完整的理论体系</a:t>
            </a:r>
            <a:endParaRPr lang="zh-CN" altLang="en-US" sz="2000" b="1"/>
          </a:p>
        </p:txBody>
      </p:sp>
      <p:sp>
        <p:nvSpPr>
          <p:cNvPr id="13" name="文本框 12"/>
          <p:cNvSpPr txBox="1"/>
          <p:nvPr/>
        </p:nvSpPr>
        <p:spPr>
          <a:xfrm>
            <a:off x="6730365" y="4454525"/>
            <a:ext cx="4573270" cy="7010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批判封建制度，并为资本主义设立了一套政治方案，形成了完整的理论体系</a:t>
            </a:r>
            <a:endParaRPr lang="zh-CN" altLang="en-US" sz="2000" b="1"/>
          </a:p>
        </p:txBody>
      </p:sp>
      <p:sp>
        <p:nvSpPr>
          <p:cNvPr id="14" name="文本框 13"/>
          <p:cNvSpPr txBox="1"/>
          <p:nvPr/>
        </p:nvSpPr>
        <p:spPr>
          <a:xfrm>
            <a:off x="1957705" y="5698490"/>
            <a:ext cx="4297680" cy="100584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对当时的封建专制起了一定的冲击作用，但无法动摇封建统治的理论基础，没有推动中国社会的变革与转型</a:t>
            </a:r>
            <a:endParaRPr lang="zh-CN" altLang="en-US" sz="2000" b="1"/>
          </a:p>
        </p:txBody>
      </p:sp>
      <p:sp>
        <p:nvSpPr>
          <p:cNvPr id="15" name="文本框 14"/>
          <p:cNvSpPr txBox="1"/>
          <p:nvPr/>
        </p:nvSpPr>
        <p:spPr>
          <a:xfrm>
            <a:off x="6745605" y="5623560"/>
            <a:ext cx="5069205" cy="1005840"/>
          </a:xfrm>
          <a:prstGeom prst="rect">
            <a:avLst/>
          </a:prstGeom>
          <a:noFill/>
        </p:spPr>
        <p:txBody>
          <a:bodyPr wrap="square" rtlCol="0">
            <a:spAutoFit/>
          </a:bodyPr>
          <a:p>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极大地推动了欧美资产阶级革命，推动了欧洲由封建社会向资本主义社会转变，</a:t>
            </a:r>
            <a:endPar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endParaRPr>
          </a:p>
          <a:p>
            <a:r>
              <a:rPr lang="zh-CN" altLang="en-US" sz="2000" b="1" smtClean="0">
                <a:ln>
                  <a:noFill/>
                </a:ln>
                <a:effectLst/>
                <a:latin typeface="黑体" panose="02010609060101010101" pitchFamily="49" charset="-122"/>
                <a:ea typeface="黑体" panose="02010609060101010101" pitchFamily="49" charset="-122"/>
                <a:cs typeface="Times New Roman" panose="02020603050405020304" pitchFamily="18" charset="0"/>
                <a:sym typeface="+mn-ea"/>
              </a:rPr>
              <a:t>对后来亚洲的民族民主运动也起了鼓舞作用</a:t>
            </a:r>
            <a:endParaRPr lang="zh-CN" alt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文本框 39937"/>
          <p:cNvSpPr txBox="1"/>
          <p:nvPr/>
        </p:nvSpPr>
        <p:spPr>
          <a:xfrm>
            <a:off x="1600200" y="76200"/>
            <a:ext cx="9067800" cy="701040"/>
          </a:xfrm>
          <a:prstGeom prst="rect">
            <a:avLst/>
          </a:prstGeom>
          <a:solidFill>
            <a:srgbClr val="0033CC"/>
          </a:solidFill>
          <a:ln w="9525">
            <a:noFill/>
          </a:ln>
        </p:spPr>
        <p:txBody>
          <a:bodyPr>
            <a:spAutoFit/>
          </a:bodyPr>
          <a:p>
            <a:pPr lvl="0" algn="ctr">
              <a:spcBef>
                <a:spcPct val="50000"/>
              </a:spcBef>
            </a:pPr>
            <a:r>
              <a:rPr lang="zh-CN" altLang="en-US" sz="4000" b="1" u="none" dirty="0">
                <a:solidFill>
                  <a:srgbClr val="FFFF00"/>
                </a:solidFill>
                <a:latin typeface="Verdana" panose="020B0604030504040204" pitchFamily="34" charset="0"/>
                <a:ea typeface="黑体" panose="02010609060101010101" pitchFamily="49" charset="-122"/>
              </a:rPr>
              <a:t>专题小结：人文主义的发展过程</a:t>
            </a:r>
            <a:endParaRPr lang="zh-CN" altLang="en-US" sz="4000" b="1" u="none" dirty="0">
              <a:solidFill>
                <a:srgbClr val="FFFF00"/>
              </a:solidFill>
              <a:latin typeface="Verdana" panose="020B0604030504040204" pitchFamily="34" charset="0"/>
              <a:ea typeface="黑体" panose="02010609060101010101" pitchFamily="49" charset="-122"/>
            </a:endParaRPr>
          </a:p>
        </p:txBody>
      </p:sp>
      <p:sp>
        <p:nvSpPr>
          <p:cNvPr id="39939" name="文本框 39938"/>
          <p:cNvSpPr txBox="1"/>
          <p:nvPr/>
        </p:nvSpPr>
        <p:spPr>
          <a:xfrm>
            <a:off x="1524000" y="1066800"/>
            <a:ext cx="9144000" cy="4572000"/>
          </a:xfrm>
          <a:prstGeom prst="rect">
            <a:avLst/>
          </a:prstGeom>
          <a:noFill/>
          <a:ln w="9525">
            <a:noFill/>
          </a:ln>
        </p:spPr>
        <p:txBody>
          <a:bodyPr>
            <a:spAutoFit/>
          </a:bodyPr>
          <a:p>
            <a:pPr lvl="0">
              <a:spcBef>
                <a:spcPct val="50000"/>
              </a:spcBef>
            </a:pPr>
            <a:r>
              <a:rPr lang="en-US" altLang="zh-CN" sz="2800" b="1" u="none" dirty="0">
                <a:latin typeface="华文中宋" pitchFamily="2" charset="-122"/>
                <a:ea typeface="华文中宋" pitchFamily="2" charset="-122"/>
              </a:rPr>
              <a:t>1</a:t>
            </a:r>
            <a:r>
              <a:rPr lang="zh-CN" altLang="en-US" sz="2800" b="1" u="none" dirty="0">
                <a:latin typeface="华文中宋" pitchFamily="2" charset="-122"/>
                <a:ea typeface="华文中宋" pitchFamily="2" charset="-122"/>
              </a:rPr>
              <a:t>、古希腊时期：人文精神的主要内容是肯定人的价值和作用。</a:t>
            </a:r>
            <a:endParaRPr lang="zh-CN" altLang="en-US" sz="2800" b="1" u="none">
              <a:latin typeface="华文中宋" pitchFamily="2" charset="-122"/>
              <a:ea typeface="华文中宋" pitchFamily="2" charset="-122"/>
            </a:endParaRPr>
          </a:p>
          <a:p>
            <a:pPr lvl="0">
              <a:spcBef>
                <a:spcPct val="50000"/>
              </a:spcBef>
            </a:pPr>
            <a:r>
              <a:rPr lang="en-US" altLang="zh-CN" sz="2800" b="1" u="none" dirty="0">
                <a:latin typeface="华文中宋" pitchFamily="2" charset="-122"/>
                <a:ea typeface="华文中宋" pitchFamily="2" charset="-122"/>
              </a:rPr>
              <a:t>2</a:t>
            </a:r>
            <a:r>
              <a:rPr lang="zh-CN" altLang="en-US" sz="2800" b="1" u="none" dirty="0">
                <a:latin typeface="华文中宋" pitchFamily="2" charset="-122"/>
                <a:ea typeface="华文中宋" pitchFamily="2" charset="-122"/>
              </a:rPr>
              <a:t>、文艺复兴时期：</a:t>
            </a:r>
            <a:r>
              <a:rPr lang="zh-CN" altLang="en-US" sz="2800" b="1" u="none" dirty="0">
                <a:latin typeface="Times New Roman" panose="02020603050405020304" pitchFamily="18" charset="0"/>
                <a:ea typeface="华文中宋" pitchFamily="2" charset="-122"/>
              </a:rPr>
              <a:t>人文精神的主要内容是肯定人、肯定人性要求把人和人性从宗教束缚中解放出来。</a:t>
            </a:r>
            <a:endParaRPr lang="zh-CN" altLang="en-US" sz="2800" b="1" u="none" dirty="0">
              <a:latin typeface="华文中宋" pitchFamily="2" charset="-122"/>
              <a:ea typeface="华文中宋" pitchFamily="2" charset="-122"/>
            </a:endParaRPr>
          </a:p>
          <a:p>
            <a:pPr lvl="0">
              <a:spcBef>
                <a:spcPct val="50000"/>
              </a:spcBef>
            </a:pPr>
            <a:r>
              <a:rPr lang="en-US" altLang="zh-CN" sz="2800" b="1" u="none" dirty="0">
                <a:latin typeface="华文中宋" pitchFamily="2" charset="-122"/>
                <a:ea typeface="华文中宋" pitchFamily="2" charset="-122"/>
              </a:rPr>
              <a:t>3</a:t>
            </a:r>
            <a:r>
              <a:rPr lang="zh-CN" altLang="en-US" sz="2800" b="1" u="none" dirty="0">
                <a:latin typeface="华文中宋" pitchFamily="2" charset="-122"/>
                <a:ea typeface="华文中宋" pitchFamily="2" charset="-122"/>
              </a:rPr>
              <a:t>、宗教改革时期：人文精神的主要内容是反对天主教会的宗教特权，进一步提倡人的个性解放。</a:t>
            </a:r>
            <a:endParaRPr lang="zh-CN" altLang="en-US" sz="2800" b="1" u="none" dirty="0">
              <a:latin typeface="华文中宋" pitchFamily="2" charset="-122"/>
              <a:ea typeface="华文中宋" pitchFamily="2" charset="-122"/>
            </a:endParaRPr>
          </a:p>
          <a:p>
            <a:pPr lvl="0">
              <a:spcBef>
                <a:spcPct val="50000"/>
              </a:spcBef>
            </a:pPr>
            <a:r>
              <a:rPr lang="en-US" altLang="zh-CN" sz="2800" b="1" u="none" dirty="0">
                <a:latin typeface="华文中宋" pitchFamily="2" charset="-122"/>
                <a:ea typeface="华文中宋" pitchFamily="2" charset="-122"/>
              </a:rPr>
              <a:t>4</a:t>
            </a:r>
            <a:r>
              <a:rPr lang="zh-CN" altLang="en-US" sz="2800" b="1" u="none" dirty="0">
                <a:latin typeface="华文中宋" pitchFamily="2" charset="-122"/>
                <a:ea typeface="华文中宋" pitchFamily="2" charset="-122"/>
              </a:rPr>
              <a:t>、启蒙运动时期：人文精神的主要内容把反封建、反宗教神学的斗争推进到反对封建专制制度、建立资产阶级“理性王国”、按照资产阶级利益建构政治制度的高度。</a:t>
            </a:r>
            <a:endParaRPr lang="zh-CN" altLang="en-US" sz="2800" b="1" u="none" dirty="0">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charRg st="0" end="29"/>
                                            </p:txEl>
                                          </p:spTgt>
                                        </p:tgtEl>
                                        <p:attrNameLst>
                                          <p:attrName>style.visibility</p:attrName>
                                        </p:attrNameLst>
                                      </p:cBhvr>
                                      <p:to>
                                        <p:strVal val="visible"/>
                                      </p:to>
                                    </p:set>
                                    <p:anim calcmode="lin" valueType="num">
                                      <p:cBhvr additive="base">
                                        <p:cTn id="7" dur="500" fill="hold"/>
                                        <p:tgtEl>
                                          <p:spTgt spid="39939">
                                            <p:txEl>
                                              <p:charRg st="0" end="2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charRg st="0" end="2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charRg st="29" end="75"/>
                                            </p:txEl>
                                          </p:spTgt>
                                        </p:tgtEl>
                                        <p:attrNameLst>
                                          <p:attrName>style.visibility</p:attrName>
                                        </p:attrNameLst>
                                      </p:cBhvr>
                                      <p:to>
                                        <p:strVal val="visible"/>
                                      </p:to>
                                    </p:set>
                                    <p:anim calcmode="lin" valueType="num">
                                      <p:cBhvr additive="base">
                                        <p:cTn id="13" dur="500" fill="hold"/>
                                        <p:tgtEl>
                                          <p:spTgt spid="39939">
                                            <p:txEl>
                                              <p:charRg st="29" end="7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charRg st="29" end="7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charRg st="75" end="119"/>
                                            </p:txEl>
                                          </p:spTgt>
                                        </p:tgtEl>
                                        <p:attrNameLst>
                                          <p:attrName>style.visibility</p:attrName>
                                        </p:attrNameLst>
                                      </p:cBhvr>
                                      <p:to>
                                        <p:strVal val="visible"/>
                                      </p:to>
                                    </p:set>
                                    <p:anim calcmode="lin" valueType="num">
                                      <p:cBhvr additive="base">
                                        <p:cTn id="19" dur="500" fill="hold"/>
                                        <p:tgtEl>
                                          <p:spTgt spid="39939">
                                            <p:txEl>
                                              <p:charRg st="75" end="11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charRg st="75" end="11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charRg st="119" end="194"/>
                                            </p:txEl>
                                          </p:spTgt>
                                        </p:tgtEl>
                                        <p:attrNameLst>
                                          <p:attrName>style.visibility</p:attrName>
                                        </p:attrNameLst>
                                      </p:cBhvr>
                                      <p:to>
                                        <p:strVal val="visible"/>
                                      </p:to>
                                    </p:set>
                                    <p:anim calcmode="lin" valueType="num">
                                      <p:cBhvr additive="base">
                                        <p:cTn id="25" dur="500" fill="hold"/>
                                        <p:tgtEl>
                                          <p:spTgt spid="39939">
                                            <p:txEl>
                                              <p:charRg st="119" end="19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charRg st="119" end="19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矩形 108545"/>
          <p:cNvSpPr/>
          <p:nvPr/>
        </p:nvSpPr>
        <p:spPr>
          <a:xfrm>
            <a:off x="2208213" y="2375059"/>
            <a:ext cx="7991475" cy="3931920"/>
          </a:xfrm>
          <a:prstGeom prst="rect">
            <a:avLst/>
          </a:prstGeom>
          <a:noFill/>
          <a:ln w="9525">
            <a:noFill/>
          </a:ln>
        </p:spPr>
        <p:txBody>
          <a:bodyPr anchor="ctr">
            <a:spAutoFit/>
          </a:bodyPr>
          <a:p>
            <a:pPr lvl="0" indent="304800"/>
            <a:r>
              <a:rPr lang="en-US" altLang="zh-CN" sz="2800" b="1" dirty="0">
                <a:latin typeface="新宋体" panose="02010609030101010101" charset="-122"/>
                <a:ea typeface="新宋体" panose="02010609030101010101" charset="-122"/>
              </a:rPr>
              <a:t>    </a:t>
            </a:r>
            <a:r>
              <a:rPr lang="zh-CN" altLang="en-US" sz="2800" b="1" dirty="0">
                <a:latin typeface="新宋体" panose="02010609030101010101" charset="-122"/>
                <a:ea typeface="新宋体" panose="02010609030101010101" charset="-122"/>
              </a:rPr>
              <a:t>启蒙运动在</a:t>
            </a:r>
            <a:r>
              <a:rPr lang="zh-CN" altLang="en-US" sz="2800" b="1" dirty="0">
                <a:solidFill>
                  <a:srgbClr val="FF0000"/>
                </a:solidFill>
                <a:latin typeface="新宋体" panose="02010609030101010101" charset="-122"/>
                <a:ea typeface="新宋体" panose="02010609030101010101" charset="-122"/>
              </a:rPr>
              <a:t>人、自然、国家、宗教和科学</a:t>
            </a:r>
            <a:r>
              <a:rPr lang="zh-CN" altLang="en-US" sz="2800" b="1" dirty="0">
                <a:latin typeface="新宋体" panose="02010609030101010101" charset="-122"/>
                <a:ea typeface="新宋体" panose="02010609030101010101" charset="-122"/>
              </a:rPr>
              <a:t>的</a:t>
            </a:r>
            <a:r>
              <a:rPr lang="zh-CN" altLang="en-US" sz="2800" b="1" dirty="0">
                <a:solidFill>
                  <a:srgbClr val="FF0000"/>
                </a:solidFill>
                <a:latin typeface="新宋体" panose="02010609030101010101" charset="-122"/>
                <a:ea typeface="新宋体" panose="02010609030101010101" charset="-122"/>
              </a:rPr>
              <a:t>相互关系</a:t>
            </a:r>
            <a:r>
              <a:rPr lang="zh-CN" altLang="en-US" sz="2800" b="1" dirty="0">
                <a:latin typeface="新宋体" panose="02010609030101010101" charset="-122"/>
                <a:ea typeface="新宋体" panose="02010609030101010101" charset="-122"/>
              </a:rPr>
              <a:t>上对人文主义思想的发展做出重要贡献。（人民版）</a:t>
            </a:r>
            <a:endParaRPr lang="zh-CN" altLang="en-US" sz="2800" b="1" dirty="0">
              <a:latin typeface="新宋体" panose="02010609030101010101" charset="-122"/>
              <a:ea typeface="新宋体" panose="02010609030101010101" charset="-122"/>
            </a:endParaRPr>
          </a:p>
          <a:p>
            <a:pPr lvl="0" indent="304800"/>
            <a:r>
              <a:rPr lang="zh-CN" altLang="en-US" sz="2800" b="1" dirty="0">
                <a:latin typeface="新宋体" panose="02010609030101010101" charset="-122"/>
                <a:ea typeface="新宋体" panose="02010609030101010101" charset="-122"/>
              </a:rPr>
              <a:t>    启蒙运动</a:t>
            </a:r>
            <a:r>
              <a:rPr lang="zh-CN" altLang="en-US" sz="2800" b="1" dirty="0">
                <a:solidFill>
                  <a:srgbClr val="FF0000"/>
                </a:solidFill>
                <a:latin typeface="新宋体" panose="02010609030101010101" charset="-122"/>
                <a:ea typeface="新宋体" panose="02010609030101010101" charset="-122"/>
              </a:rPr>
              <a:t>丰富和发展</a:t>
            </a:r>
            <a:r>
              <a:rPr lang="zh-CN" altLang="en-US" sz="2800" b="1" dirty="0">
                <a:latin typeface="新宋体" panose="02010609030101010101" charset="-122"/>
                <a:ea typeface="新宋体" panose="02010609030101010101" charset="-122"/>
              </a:rPr>
              <a:t>了人文精神的内涵，把</a:t>
            </a:r>
            <a:r>
              <a:rPr lang="zh-CN" altLang="en-US" sz="2800" b="1" dirty="0">
                <a:solidFill>
                  <a:srgbClr val="FF0000"/>
                </a:solidFill>
                <a:latin typeface="新宋体" panose="02010609030101010101" charset="-122"/>
                <a:ea typeface="新宋体" panose="02010609030101010101" charset="-122"/>
              </a:rPr>
              <a:t>反封建、反宗教神学</a:t>
            </a:r>
            <a:r>
              <a:rPr lang="zh-CN" altLang="en-US" sz="2800" b="1" dirty="0">
                <a:latin typeface="新宋体" panose="02010609030101010101" charset="-122"/>
                <a:ea typeface="新宋体" panose="02010609030101010101" charset="-122"/>
              </a:rPr>
              <a:t>的斗争推进到</a:t>
            </a:r>
            <a:r>
              <a:rPr lang="zh-CN" altLang="en-US" sz="2800" b="1" dirty="0">
                <a:solidFill>
                  <a:srgbClr val="FF0000"/>
                </a:solidFill>
                <a:latin typeface="新宋体" panose="02010609030101010101" charset="-122"/>
                <a:ea typeface="新宋体" panose="02010609030101010101" charset="-122"/>
              </a:rPr>
              <a:t>反对封建专制制度、建立资产阶级“理性王国”、按照资产阶级利益建构政治制度</a:t>
            </a:r>
            <a:r>
              <a:rPr lang="zh-CN" altLang="en-US" sz="2800" b="1" dirty="0">
                <a:latin typeface="新宋体" panose="02010609030101010101" charset="-122"/>
                <a:ea typeface="新宋体" panose="02010609030101010101" charset="-122"/>
              </a:rPr>
              <a:t>的高度，从而比文艺复兴人文主义</a:t>
            </a:r>
            <a:r>
              <a:rPr lang="zh-CN" altLang="en-US" sz="2800" b="1" dirty="0">
                <a:solidFill>
                  <a:srgbClr val="FF0000"/>
                </a:solidFill>
                <a:latin typeface="新宋体" panose="02010609030101010101" charset="-122"/>
                <a:ea typeface="新宋体" panose="02010609030101010101" charset="-122"/>
              </a:rPr>
              <a:t>更为彻底</a:t>
            </a:r>
            <a:r>
              <a:rPr lang="zh-CN" altLang="en-US" sz="2800" b="1" dirty="0">
                <a:latin typeface="新宋体" panose="02010609030101010101" charset="-122"/>
                <a:ea typeface="新宋体" panose="02010609030101010101" charset="-122"/>
              </a:rPr>
              <a:t>，更具鲜明的</a:t>
            </a:r>
            <a:r>
              <a:rPr lang="zh-CN" altLang="en-US" sz="2800" b="1" dirty="0">
                <a:solidFill>
                  <a:srgbClr val="FF0000"/>
                </a:solidFill>
                <a:latin typeface="新宋体" panose="02010609030101010101" charset="-122"/>
                <a:ea typeface="新宋体" panose="02010609030101010101" charset="-122"/>
              </a:rPr>
              <a:t>政治革命性质</a:t>
            </a:r>
            <a:r>
              <a:rPr lang="zh-CN" altLang="en-US" sz="2800" b="1" dirty="0">
                <a:latin typeface="新宋体" panose="02010609030101010101" charset="-122"/>
                <a:ea typeface="新宋体" panose="02010609030101010101" charset="-122"/>
              </a:rPr>
              <a:t>。（岳麓版）</a:t>
            </a:r>
            <a:endParaRPr lang="zh-CN" altLang="en-US" sz="2800" b="1" dirty="0">
              <a:latin typeface="新宋体" panose="02010609030101010101" charset="-122"/>
              <a:ea typeface="新宋体" panose="02010609030101010101" charset="-122"/>
            </a:endParaRPr>
          </a:p>
        </p:txBody>
      </p:sp>
      <p:sp>
        <p:nvSpPr>
          <p:cNvPr id="108547" name="矩形 108546"/>
          <p:cNvSpPr/>
          <p:nvPr/>
        </p:nvSpPr>
        <p:spPr>
          <a:xfrm>
            <a:off x="2855913" y="1431925"/>
            <a:ext cx="7488237" cy="808990"/>
          </a:xfrm>
          <a:prstGeom prst="rect">
            <a:avLst/>
          </a:prstGeom>
          <a:noFill/>
          <a:ln w="9525">
            <a:noFill/>
          </a:ln>
        </p:spPr>
        <p:txBody>
          <a:bodyPr>
            <a:spAutoFit/>
          </a:bodyPr>
          <a:p>
            <a:pPr lvl="0"/>
            <a:r>
              <a:rPr lang="zh-CN" altLang="en-US" sz="4400" b="1" dirty="0">
                <a:solidFill>
                  <a:schemeClr val="accent2"/>
                </a:solidFill>
                <a:latin typeface="Arial" panose="020B0604020202020204" pitchFamily="34" charset="0"/>
                <a:ea typeface="华文行楷" pitchFamily="2" charset="-122"/>
              </a:rPr>
              <a:t>启蒙思想对人文主义的发展。</a:t>
            </a:r>
            <a:endParaRPr lang="zh-CN" altLang="en-US" sz="4400" b="1" dirty="0">
              <a:solidFill>
                <a:schemeClr val="accent2"/>
              </a:solidFill>
              <a:latin typeface="Arial" panose="020B0604020202020204" pitchFamily="34" charset="0"/>
              <a:ea typeface="华文行楷" pitchFamily="2" charset="-122"/>
            </a:endParaRPr>
          </a:p>
        </p:txBody>
      </p:sp>
      <p:sp>
        <p:nvSpPr>
          <p:cNvPr id="108548" name="文本框 108547"/>
          <p:cNvSpPr txBox="1"/>
          <p:nvPr/>
        </p:nvSpPr>
        <p:spPr>
          <a:xfrm rot="-1088994">
            <a:off x="1524000" y="477838"/>
            <a:ext cx="4008755" cy="1005840"/>
          </a:xfrm>
          <a:prstGeom prst="rect">
            <a:avLst/>
          </a:prstGeom>
          <a:noFill/>
          <a:ln w="9525">
            <a:noFill/>
          </a:ln>
        </p:spPr>
        <p:txBody>
          <a:bodyPr wrap="none" anchor="t">
            <a:spAutoFit/>
          </a:bodyPr>
          <a:p>
            <a:pPr lvl="0"/>
            <a:r>
              <a:rPr lang="zh-CN" altLang="en-US" sz="6000" b="1" i="1" dirty="0">
                <a:solidFill>
                  <a:srgbClr val="FF0000"/>
                </a:solidFill>
                <a:latin typeface="Arial" panose="020B0604020202020204" pitchFamily="34" charset="0"/>
                <a:ea typeface="华文新魏" pitchFamily="2" charset="-122"/>
              </a:rPr>
              <a:t>学习思考：</a:t>
            </a:r>
            <a:endParaRPr lang="zh-CN" altLang="en-US" sz="6000" b="1" i="1" dirty="0">
              <a:solidFill>
                <a:srgbClr val="FF0000"/>
              </a:solidFill>
              <a:latin typeface="Arial" panose="020B0604020202020204" pitchFamily="34" charset="0"/>
              <a:ea typeface="华文新魏" pitchFamily="2" charset="-122"/>
            </a:endParaRPr>
          </a:p>
        </p:txBody>
      </p:sp>
      <p:sp>
        <p:nvSpPr>
          <p:cNvPr id="2" name="灯片编号占位符 1"/>
          <p:cNvSpPr/>
          <p:nvPr>
            <p:ph type="sldNum" sz="quarter" idx="12"/>
          </p:nvPr>
        </p:nvSpPr>
        <p:spPr/>
        <p:txBody>
          <a:bodyPr/>
          <a:p>
            <a:pPr lvl="0"/>
            <a:fld id="{9A0DB2DC-4C9A-4742-B13C-FB6460FD3503}" type="slidenum">
              <a:rPr lang="zh-CN" dirty="0"/>
            </a:fld>
            <a:endParaRPr 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blinds(horizontal)">
                                      <p:cBhvr>
                                        <p:cTn id="7" dur="500"/>
                                        <p:tgtEl>
                                          <p:spTgt spid="1085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8547"/>
                                        </p:tgtEl>
                                        <p:attrNameLst>
                                          <p:attrName>style.visibility</p:attrName>
                                        </p:attrNameLst>
                                      </p:cBhvr>
                                      <p:to>
                                        <p:strVal val="visible"/>
                                      </p:to>
                                    </p:set>
                                    <p:anim calcmode="lin" valueType="num">
                                      <p:cBhvr additive="base">
                                        <p:cTn id="12" dur="500" fill="hold"/>
                                        <p:tgtEl>
                                          <p:spTgt spid="108547"/>
                                        </p:tgtEl>
                                        <p:attrNameLst>
                                          <p:attrName>ppt_x</p:attrName>
                                        </p:attrNameLst>
                                      </p:cBhvr>
                                      <p:tavLst>
                                        <p:tav tm="0">
                                          <p:val>
                                            <p:strVal val="#ppt_x"/>
                                          </p:val>
                                        </p:tav>
                                        <p:tav tm="100000">
                                          <p:val>
                                            <p:strVal val="#ppt_x"/>
                                          </p:val>
                                        </p:tav>
                                      </p:tavLst>
                                    </p:anim>
                                    <p:anim calcmode="lin" valueType="num">
                                      <p:cBhvr additive="base">
                                        <p:cTn id="13" dur="500" fill="hold"/>
                                        <p:tgtEl>
                                          <p:spTgt spid="10854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8546"/>
                                        </p:tgtEl>
                                        <p:attrNameLst>
                                          <p:attrName>style.visibility</p:attrName>
                                        </p:attrNameLst>
                                      </p:cBhvr>
                                      <p:to>
                                        <p:strVal val="visible"/>
                                      </p:to>
                                    </p:set>
                                    <p:animEffect transition="in" filter="checkerboard(across)">
                                      <p:cBhvr>
                                        <p:cTn id="18" dur="5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p:bldP spid="10854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矩形 218113"/>
          <p:cNvSpPr/>
          <p:nvPr/>
        </p:nvSpPr>
        <p:spPr>
          <a:xfrm>
            <a:off x="1847850" y="620713"/>
            <a:ext cx="4032250" cy="457200"/>
          </a:xfrm>
          <a:prstGeom prst="rect">
            <a:avLst/>
          </a:prstGeom>
          <a:noFill/>
          <a:ln w="9525">
            <a:noFill/>
          </a:ln>
        </p:spPr>
        <p:txBody>
          <a:bodyPr>
            <a:spAutoFit/>
          </a:bodyPr>
          <a:p>
            <a:pPr lvl="0" eaLnBrk="1" hangingPunct="1"/>
            <a:r>
              <a:rPr lang="zh-CN" altLang="en-US" sz="2400" b="1" dirty="0">
                <a:solidFill>
                  <a:srgbClr val="FF0000"/>
                </a:solidFill>
                <a:latin typeface="华文中宋" pitchFamily="2" charset="-122"/>
                <a:ea typeface="华文中宋" pitchFamily="2" charset="-122"/>
              </a:rPr>
              <a:t>（</a:t>
            </a:r>
            <a:r>
              <a:rPr lang="en-US" altLang="zh-CN" sz="2400" b="1">
                <a:solidFill>
                  <a:srgbClr val="FF0000"/>
                </a:solidFill>
                <a:latin typeface="华文中宋" pitchFamily="2" charset="-122"/>
                <a:ea typeface="华文中宋" pitchFamily="2" charset="-122"/>
              </a:rPr>
              <a:t>2</a:t>
            </a:r>
            <a:r>
              <a:rPr lang="zh-CN" altLang="en-US" sz="2400" b="1" dirty="0">
                <a:solidFill>
                  <a:srgbClr val="FF0000"/>
                </a:solidFill>
                <a:latin typeface="华文中宋" pitchFamily="2" charset="-122"/>
                <a:ea typeface="华文中宋" pitchFamily="2" charset="-122"/>
              </a:rPr>
              <a:t>）历史背景的解析模式</a:t>
            </a:r>
            <a:endParaRPr lang="zh-CN" altLang="en-US" sz="2400" b="1" dirty="0">
              <a:solidFill>
                <a:srgbClr val="FF0000"/>
              </a:solidFill>
              <a:latin typeface="华文中宋" pitchFamily="2" charset="-122"/>
              <a:ea typeface="华文中宋" pitchFamily="2" charset="-122"/>
            </a:endParaRPr>
          </a:p>
        </p:txBody>
      </p:sp>
      <p:sp>
        <p:nvSpPr>
          <p:cNvPr id="218115" name="矩形 218114"/>
          <p:cNvSpPr/>
          <p:nvPr/>
        </p:nvSpPr>
        <p:spPr>
          <a:xfrm>
            <a:off x="1919288" y="1341438"/>
            <a:ext cx="8748712" cy="1554480"/>
          </a:xfrm>
          <a:prstGeom prst="rect">
            <a:avLst/>
          </a:prstGeom>
          <a:noFill/>
          <a:ln w="9525">
            <a:noFill/>
          </a:ln>
        </p:spPr>
        <p:txBody>
          <a:bodyPr>
            <a:spAutoFit/>
          </a:bodyPr>
          <a:p>
            <a:pPr lvl="0" eaLnBrk="1" hangingPunct="1"/>
            <a:r>
              <a:rPr lang="zh-CN" altLang="en-US" sz="2400" b="1" dirty="0">
                <a:solidFill>
                  <a:srgbClr val="FF0000"/>
                </a:solidFill>
                <a:latin typeface="Arial" panose="020B0604020202020204" pitchFamily="34" charset="0"/>
                <a:ea typeface="宋体" panose="02010600030101010101" pitchFamily="2" charset="-122"/>
              </a:rPr>
              <a:t>宏观</a:t>
            </a:r>
            <a:r>
              <a:rPr lang="zh-CN" altLang="en-US" sz="2400" b="1" dirty="0">
                <a:latin typeface="Arial" panose="020B0604020202020204" pitchFamily="34" charset="0"/>
                <a:ea typeface="宋体" panose="02010600030101010101" pitchFamily="2" charset="-122"/>
              </a:rPr>
              <a:t>模式：</a:t>
            </a:r>
            <a:r>
              <a:rPr lang="zh-CN" altLang="en-US" sz="2400" b="1" u="sng" dirty="0">
                <a:latin typeface="宋体" panose="02010600030101010101" pitchFamily="2" charset="-122"/>
                <a:ea typeface="宋体" panose="02010600030101010101" pitchFamily="2" charset="-122"/>
              </a:rPr>
              <a:t>启蒙运动兴起的历史条件</a:t>
            </a:r>
            <a:r>
              <a:rPr lang="zh-CN" altLang="en-US" sz="2400" b="1" dirty="0">
                <a:latin typeface="宋体" panose="02010600030101010101" pitchFamily="2" charset="-122"/>
                <a:ea typeface="宋体" panose="02010600030101010101" pitchFamily="2" charset="-122"/>
              </a:rPr>
              <a:t>：</a:t>
            </a:r>
            <a:endParaRPr lang="zh-CN" altLang="en-US" sz="2400" b="1" dirty="0">
              <a:latin typeface="宋体" panose="02010600030101010101" pitchFamily="2" charset="-122"/>
              <a:ea typeface="宋体" panose="02010600030101010101" pitchFamily="2" charset="-122"/>
            </a:endParaRPr>
          </a:p>
          <a:p>
            <a:pPr lvl="0" eaLnBrk="1" hangingPunct="1"/>
            <a:r>
              <a:rPr lang="zh-CN" altLang="en-US" sz="2400" b="1" dirty="0">
                <a:latin typeface="楷体_GB2312" pitchFamily="49" charset="-122"/>
                <a:ea typeface="楷体_GB2312" pitchFamily="49" charset="-122"/>
              </a:rPr>
              <a:t>          </a:t>
            </a:r>
            <a:r>
              <a:rPr lang="zh-CN" altLang="en-US" sz="2400" b="1" dirty="0">
                <a:solidFill>
                  <a:srgbClr val="0000FF"/>
                </a:solidFill>
                <a:latin typeface="楷体_GB2312" pitchFamily="49" charset="-122"/>
                <a:ea typeface="楷体_GB2312" pitchFamily="49" charset="-122"/>
              </a:rPr>
              <a:t>文艺复兴与宗教改革</a:t>
            </a:r>
            <a:r>
              <a:rPr lang="zh-CN" altLang="en-US" sz="2400" b="1" dirty="0">
                <a:latin typeface="楷体_GB2312" pitchFamily="49" charset="-122"/>
                <a:ea typeface="楷体_GB2312" pitchFamily="49" charset="-122"/>
              </a:rPr>
              <a:t>解放了思想；</a:t>
            </a:r>
            <a:endParaRPr lang="zh-CN" altLang="en-US" sz="2400" b="1" dirty="0">
              <a:latin typeface="楷体_GB2312" pitchFamily="49" charset="-122"/>
              <a:ea typeface="楷体_GB2312" pitchFamily="49" charset="-122"/>
            </a:endParaRPr>
          </a:p>
          <a:p>
            <a:pPr lvl="0" eaLnBrk="1" hangingPunct="1"/>
            <a:r>
              <a:rPr lang="zh-CN" altLang="en-US" sz="2400" b="1" dirty="0">
                <a:latin typeface="楷体_GB2312" pitchFamily="49" charset="-122"/>
                <a:ea typeface="楷体_GB2312" pitchFamily="49" charset="-122"/>
              </a:rPr>
              <a:t>         </a:t>
            </a:r>
            <a:r>
              <a:rPr lang="zh-CN" altLang="en-US" sz="2400" b="1" dirty="0">
                <a:solidFill>
                  <a:srgbClr val="FF0000"/>
                </a:solidFill>
                <a:latin typeface="楷体_GB2312" pitchFamily="49" charset="-122"/>
                <a:ea typeface="楷体_GB2312" pitchFamily="49" charset="-122"/>
              </a:rPr>
              <a:t>新航路的开辟</a:t>
            </a:r>
            <a:r>
              <a:rPr lang="zh-CN" altLang="en-US" sz="2400" b="1" dirty="0">
                <a:latin typeface="楷体_GB2312" pitchFamily="49" charset="-122"/>
                <a:ea typeface="楷体_GB2312" pitchFamily="49" charset="-122"/>
              </a:rPr>
              <a:t>和</a:t>
            </a:r>
            <a:r>
              <a:rPr lang="zh-CN" altLang="en-US" sz="2400" b="1" dirty="0">
                <a:solidFill>
                  <a:srgbClr val="0000FF"/>
                </a:solidFill>
                <a:latin typeface="楷体_GB2312" pitchFamily="49" charset="-122"/>
                <a:ea typeface="楷体_GB2312" pitchFamily="49" charset="-122"/>
              </a:rPr>
              <a:t>近代科学</a:t>
            </a:r>
            <a:r>
              <a:rPr lang="zh-CN" altLang="en-US" sz="2400" b="1" dirty="0">
                <a:latin typeface="楷体_GB2312" pitchFamily="49" charset="-122"/>
                <a:ea typeface="楷体_GB2312" pitchFamily="49" charset="-122"/>
              </a:rPr>
              <a:t>的兴起发生了信仰危机；</a:t>
            </a:r>
            <a:endParaRPr lang="zh-CN" altLang="en-US" sz="2400" b="1" dirty="0">
              <a:latin typeface="楷体_GB2312" pitchFamily="49" charset="-122"/>
              <a:ea typeface="楷体_GB2312" pitchFamily="49" charset="-122"/>
            </a:endParaRPr>
          </a:p>
          <a:p>
            <a:pPr lvl="0" eaLnBrk="1" hangingPunct="1"/>
            <a:r>
              <a:rPr lang="zh-CN" altLang="en-US" sz="2400" b="1" dirty="0">
                <a:latin typeface="楷体_GB2312" pitchFamily="49" charset="-122"/>
                <a:ea typeface="楷体_GB2312" pitchFamily="49" charset="-122"/>
              </a:rPr>
              <a:t>       英、法等</a:t>
            </a:r>
            <a:r>
              <a:rPr lang="zh-CN" altLang="en-US" sz="2400" b="1" dirty="0">
                <a:solidFill>
                  <a:srgbClr val="CC0000"/>
                </a:solidFill>
                <a:latin typeface="楷体_GB2312" pitchFamily="49" charset="-122"/>
                <a:ea typeface="楷体_GB2312" pitchFamily="49" charset="-122"/>
              </a:rPr>
              <a:t>中央集权民族国家</a:t>
            </a:r>
            <a:r>
              <a:rPr lang="zh-CN" altLang="en-US" sz="2400" b="1" dirty="0">
                <a:latin typeface="楷体_GB2312" pitchFamily="49" charset="-122"/>
                <a:ea typeface="楷体_GB2312" pitchFamily="49" charset="-122"/>
              </a:rPr>
              <a:t>的形成；</a:t>
            </a:r>
            <a:r>
              <a:rPr lang="en-US" altLang="zh-CN" sz="2400" b="1">
                <a:latin typeface="楷体_GB2312" pitchFamily="49" charset="-122"/>
                <a:ea typeface="楷体_GB2312" pitchFamily="49" charset="-122"/>
              </a:rPr>
              <a:t>……</a:t>
            </a:r>
            <a:endParaRPr lang="en-US" altLang="zh-CN" sz="2400" b="1">
              <a:latin typeface="楷体_GB2312" pitchFamily="49" charset="-122"/>
              <a:ea typeface="楷体_GB2312" pitchFamily="49" charset="-122"/>
            </a:endParaRPr>
          </a:p>
        </p:txBody>
      </p:sp>
      <p:sp>
        <p:nvSpPr>
          <p:cNvPr id="218116" name="矩形 218115"/>
          <p:cNvSpPr/>
          <p:nvPr/>
        </p:nvSpPr>
        <p:spPr>
          <a:xfrm>
            <a:off x="1919288" y="3068638"/>
            <a:ext cx="8497887" cy="3017520"/>
          </a:xfrm>
          <a:prstGeom prst="rect">
            <a:avLst/>
          </a:prstGeom>
          <a:noFill/>
          <a:ln w="9525">
            <a:noFill/>
          </a:ln>
        </p:spPr>
        <p:txBody>
          <a:bodyPr>
            <a:spAutoFit/>
          </a:bodyPr>
          <a:p>
            <a:pPr lvl="0" eaLnBrk="1" hangingPunct="1"/>
            <a:r>
              <a:rPr lang="zh-CN" altLang="en-US" sz="2400" b="1" dirty="0">
                <a:solidFill>
                  <a:srgbClr val="FF0000"/>
                </a:solidFill>
                <a:latin typeface="Arial" panose="020B0604020202020204" pitchFamily="34" charset="0"/>
                <a:ea typeface="宋体" panose="02010600030101010101" pitchFamily="2" charset="-122"/>
              </a:rPr>
              <a:t>微观</a:t>
            </a:r>
            <a:r>
              <a:rPr lang="zh-CN" altLang="en-US" sz="2400" b="1" dirty="0">
                <a:latin typeface="Arial" panose="020B0604020202020204" pitchFamily="34" charset="0"/>
                <a:ea typeface="宋体" panose="02010600030101010101" pitchFamily="2" charset="-122"/>
              </a:rPr>
              <a:t>模式：</a:t>
            </a:r>
            <a:r>
              <a:rPr lang="zh-CN" altLang="en-US" sz="2400" b="1" u="sng" dirty="0">
                <a:latin typeface="Arial" panose="020B0604020202020204" pitchFamily="34" charset="0"/>
                <a:ea typeface="宋体" panose="02010600030101010101" pitchFamily="2" charset="-122"/>
              </a:rPr>
              <a:t>启蒙思想家提出“自由”的原因</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pPr lvl="0" eaLnBrk="1" hangingPunct="1"/>
            <a:r>
              <a:rPr lang="zh-CN" altLang="en-US" sz="2400" b="1" dirty="0">
                <a:latin typeface="楷体_GB2312" pitchFamily="49" charset="-122"/>
                <a:ea typeface="楷体_GB2312" pitchFamily="49" charset="-122"/>
              </a:rPr>
              <a:t>（</a:t>
            </a:r>
            <a:r>
              <a:rPr lang="en-US" altLang="zh-CN" sz="2400" b="1">
                <a:latin typeface="楷体_GB2312" pitchFamily="49" charset="-122"/>
                <a:ea typeface="楷体_GB2312" pitchFamily="49" charset="-122"/>
              </a:rPr>
              <a:t>1</a:t>
            </a:r>
            <a:r>
              <a:rPr lang="zh-CN" altLang="en-US" sz="2400" b="1" dirty="0">
                <a:latin typeface="楷体_GB2312" pitchFamily="49" charset="-122"/>
                <a:ea typeface="楷体_GB2312" pitchFamily="49" charset="-122"/>
              </a:rPr>
              <a:t>）权势为中心的</a:t>
            </a:r>
            <a:r>
              <a:rPr lang="zh-CN" altLang="en-US" sz="2400" b="1" dirty="0">
                <a:solidFill>
                  <a:srgbClr val="0000FF"/>
                </a:solidFill>
                <a:latin typeface="楷体_GB2312" pitchFamily="49" charset="-122"/>
                <a:ea typeface="楷体_GB2312" pitchFamily="49" charset="-122"/>
              </a:rPr>
              <a:t>专制</a:t>
            </a:r>
            <a:r>
              <a:rPr lang="zh-CN" altLang="en-US" sz="2400" b="1" dirty="0">
                <a:latin typeface="楷体_GB2312" pitchFamily="49" charset="-122"/>
                <a:ea typeface="楷体_GB2312" pitchFamily="49" charset="-122"/>
              </a:rPr>
              <a:t>主义，（</a:t>
            </a:r>
            <a:r>
              <a:rPr lang="en-US" altLang="zh-CN" sz="2400" b="1">
                <a:latin typeface="楷体_GB2312" pitchFamily="49" charset="-122"/>
                <a:ea typeface="楷体_GB2312" pitchFamily="49" charset="-122"/>
              </a:rPr>
              <a:t>2</a:t>
            </a:r>
            <a:r>
              <a:rPr lang="zh-CN" altLang="en-US" sz="2400" b="1" dirty="0">
                <a:latin typeface="楷体_GB2312" pitchFamily="49" charset="-122"/>
                <a:ea typeface="楷体_GB2312" pitchFamily="49" charset="-122"/>
              </a:rPr>
              <a:t>分）</a:t>
            </a:r>
            <a:endParaRPr lang="zh-CN" altLang="en-US" sz="2400" b="1" dirty="0">
              <a:latin typeface="楷体_GB2312" pitchFamily="49" charset="-122"/>
              <a:ea typeface="楷体_GB2312" pitchFamily="49" charset="-122"/>
            </a:endParaRPr>
          </a:p>
          <a:p>
            <a:pPr lvl="0" eaLnBrk="1" hangingPunct="1"/>
            <a:r>
              <a:rPr lang="zh-CN" altLang="en-US" sz="2400" b="1" dirty="0">
                <a:latin typeface="楷体_GB2312" pitchFamily="49" charset="-122"/>
                <a:ea typeface="楷体_GB2312" pitchFamily="49" charset="-122"/>
              </a:rPr>
              <a:t>       存在于民众中的</a:t>
            </a:r>
            <a:r>
              <a:rPr lang="zh-CN" altLang="en-US" sz="2400" b="1" dirty="0">
                <a:solidFill>
                  <a:srgbClr val="0000FF"/>
                </a:solidFill>
                <a:latin typeface="楷体_GB2312" pitchFamily="49" charset="-122"/>
                <a:ea typeface="楷体_GB2312" pitchFamily="49" charset="-122"/>
              </a:rPr>
              <a:t>愚昧</a:t>
            </a:r>
            <a:r>
              <a:rPr lang="zh-CN" altLang="en-US" sz="2400" b="1" dirty="0">
                <a:latin typeface="楷体_GB2312" pitchFamily="49" charset="-122"/>
                <a:ea typeface="楷体_GB2312" pitchFamily="49" charset="-122"/>
              </a:rPr>
              <a:t>主义，（</a:t>
            </a:r>
            <a:r>
              <a:rPr lang="en-US" altLang="zh-CN" sz="2400" b="1">
                <a:latin typeface="楷体_GB2312" pitchFamily="49" charset="-122"/>
                <a:ea typeface="楷体_GB2312" pitchFamily="49" charset="-122"/>
              </a:rPr>
              <a:t>2</a:t>
            </a:r>
            <a:r>
              <a:rPr lang="zh-CN" altLang="en-US" sz="2400" b="1" dirty="0">
                <a:latin typeface="楷体_GB2312" pitchFamily="49" charset="-122"/>
                <a:ea typeface="楷体_GB2312" pitchFamily="49" charset="-122"/>
              </a:rPr>
              <a:t>分）</a:t>
            </a:r>
            <a:endParaRPr lang="zh-CN" altLang="en-US" sz="2400" b="1" dirty="0">
              <a:latin typeface="楷体_GB2312" pitchFamily="49" charset="-122"/>
              <a:ea typeface="楷体_GB2312" pitchFamily="49" charset="-122"/>
            </a:endParaRPr>
          </a:p>
          <a:p>
            <a:pPr lvl="0" eaLnBrk="1" hangingPunct="1"/>
            <a:r>
              <a:rPr lang="zh-CN" altLang="en-US" sz="2400" b="1" dirty="0">
                <a:latin typeface="楷体_GB2312" pitchFamily="49" charset="-122"/>
                <a:ea typeface="楷体_GB2312" pitchFamily="49" charset="-122"/>
              </a:rPr>
              <a:t>     使社会处于</a:t>
            </a:r>
            <a:r>
              <a:rPr lang="zh-CN" altLang="en-US" sz="2400" b="1" dirty="0">
                <a:solidFill>
                  <a:srgbClr val="0000FF"/>
                </a:solidFill>
                <a:latin typeface="楷体_GB2312" pitchFamily="49" charset="-122"/>
                <a:ea typeface="楷体_GB2312" pitchFamily="49" charset="-122"/>
              </a:rPr>
              <a:t>蒙昧</a:t>
            </a:r>
            <a:r>
              <a:rPr lang="zh-CN" altLang="en-US" sz="2400" b="1" dirty="0">
                <a:latin typeface="楷体_GB2312" pitchFamily="49" charset="-122"/>
                <a:ea typeface="楷体_GB2312" pitchFamily="49" charset="-122"/>
              </a:rPr>
              <a:t>状态（不成熟状态）（</a:t>
            </a:r>
            <a:r>
              <a:rPr lang="en-US" altLang="zh-CN" sz="2400" b="1">
                <a:latin typeface="楷体_GB2312" pitchFamily="49" charset="-122"/>
                <a:ea typeface="楷体_GB2312" pitchFamily="49" charset="-122"/>
              </a:rPr>
              <a:t>2</a:t>
            </a:r>
            <a:r>
              <a:rPr lang="zh-CN" altLang="en-US" sz="2400" b="1" dirty="0">
                <a:latin typeface="楷体_GB2312" pitchFamily="49" charset="-122"/>
                <a:ea typeface="楷体_GB2312" pitchFamily="49" charset="-122"/>
              </a:rPr>
              <a:t>分）</a:t>
            </a:r>
            <a:r>
              <a:rPr lang="en-US" altLang="zh-CN" sz="2400" b="1">
                <a:latin typeface="楷体_GB2312" pitchFamily="49" charset="-122"/>
                <a:ea typeface="楷体_GB2312" pitchFamily="49" charset="-122"/>
              </a:rPr>
              <a:t>,</a:t>
            </a:r>
            <a:endParaRPr lang="en-US" altLang="zh-CN" sz="2400" b="1">
              <a:latin typeface="楷体_GB2312" pitchFamily="49" charset="-122"/>
              <a:ea typeface="楷体_GB2312" pitchFamily="49" charset="-122"/>
            </a:endParaRPr>
          </a:p>
          <a:p>
            <a:pPr lvl="0" eaLnBrk="1" hangingPunct="1"/>
            <a:endParaRPr lang="en-US" altLang="zh-CN" sz="2400" b="1">
              <a:latin typeface="楷体_GB2312" pitchFamily="49" charset="-122"/>
              <a:ea typeface="楷体_GB2312" pitchFamily="49" charset="-122"/>
            </a:endParaRPr>
          </a:p>
          <a:p>
            <a:pPr lvl="0" eaLnBrk="1" hangingPunct="1"/>
            <a:r>
              <a:rPr lang="en-US" altLang="zh-CN" sz="2400" b="1">
                <a:latin typeface="楷体_GB2312" pitchFamily="49" charset="-122"/>
                <a:ea typeface="楷体_GB2312" pitchFamily="49" charset="-122"/>
              </a:rPr>
              <a:t>   </a:t>
            </a:r>
            <a:r>
              <a:rPr lang="zh-CN" altLang="en-US" sz="2400" b="1" dirty="0">
                <a:latin typeface="楷体_GB2312" pitchFamily="49" charset="-122"/>
                <a:ea typeface="楷体_GB2312" pitchFamily="49" charset="-122"/>
              </a:rPr>
              <a:t>使人们</a:t>
            </a:r>
            <a:r>
              <a:rPr lang="zh-CN" altLang="en-US" sz="2400" b="1" dirty="0">
                <a:solidFill>
                  <a:srgbClr val="0000FF"/>
                </a:solidFill>
                <a:latin typeface="楷体_GB2312" pitchFamily="49" charset="-122"/>
                <a:ea typeface="楷体_GB2312" pitchFamily="49" charset="-122"/>
              </a:rPr>
              <a:t>意识到</a:t>
            </a:r>
            <a:r>
              <a:rPr lang="zh-CN" altLang="en-US" sz="2400" b="1" dirty="0">
                <a:latin typeface="楷体_GB2312" pitchFamily="49" charset="-122"/>
                <a:ea typeface="楷体_GB2312" pitchFamily="49" charset="-122"/>
              </a:rPr>
              <a:t>必须使人获得人身自由和思想自由，实现人的解放，（</a:t>
            </a:r>
            <a:r>
              <a:rPr lang="en-US" altLang="zh-CN" sz="2400" b="1">
                <a:latin typeface="楷体_GB2312" pitchFamily="49" charset="-122"/>
                <a:ea typeface="楷体_GB2312" pitchFamily="49" charset="-122"/>
              </a:rPr>
              <a:t>2</a:t>
            </a:r>
            <a:r>
              <a:rPr lang="zh-CN" altLang="en-US" sz="2400" b="1" dirty="0">
                <a:latin typeface="楷体_GB2312" pitchFamily="49" charset="-122"/>
                <a:ea typeface="楷体_GB2312" pitchFamily="49" charset="-122"/>
              </a:rPr>
              <a:t>分）</a:t>
            </a:r>
            <a:endParaRPr lang="zh-CN" altLang="en-US" sz="2400" b="1" dirty="0">
              <a:latin typeface="楷体_GB2312" pitchFamily="49" charset="-122"/>
              <a:ea typeface="楷体_GB2312" pitchFamily="49" charset="-122"/>
            </a:endParaRPr>
          </a:p>
          <a:p>
            <a:pPr lvl="0" eaLnBrk="1" hangingPunct="1"/>
            <a:r>
              <a:rPr lang="zh-CN" altLang="en-US" sz="2400" b="1" dirty="0">
                <a:latin typeface="楷体_GB2312" pitchFamily="49" charset="-122"/>
                <a:ea typeface="楷体_GB2312" pitchFamily="49" charset="-122"/>
              </a:rPr>
              <a:t>       才能为社会变革</a:t>
            </a:r>
            <a:r>
              <a:rPr lang="zh-CN" altLang="en-US" sz="2400" b="1" dirty="0">
                <a:solidFill>
                  <a:srgbClr val="0000FF"/>
                </a:solidFill>
                <a:latin typeface="楷体_GB2312" pitchFamily="49" charset="-122"/>
                <a:ea typeface="楷体_GB2312" pitchFamily="49" charset="-122"/>
              </a:rPr>
              <a:t>奠定基础</a:t>
            </a:r>
            <a:r>
              <a:rPr lang="zh-CN" altLang="en-US" sz="2400" b="1" dirty="0">
                <a:latin typeface="楷体_GB2312" pitchFamily="49" charset="-122"/>
                <a:ea typeface="楷体_GB2312" pitchFamily="49" charset="-122"/>
              </a:rPr>
              <a:t>。（</a:t>
            </a:r>
            <a:r>
              <a:rPr lang="en-US" altLang="zh-CN" sz="2400" b="1">
                <a:latin typeface="楷体_GB2312" pitchFamily="49" charset="-122"/>
                <a:ea typeface="楷体_GB2312" pitchFamily="49" charset="-122"/>
              </a:rPr>
              <a:t>2</a:t>
            </a:r>
            <a:r>
              <a:rPr lang="zh-CN" altLang="en-US" sz="2400" b="1" dirty="0">
                <a:latin typeface="楷体_GB2312" pitchFamily="49" charset="-122"/>
                <a:ea typeface="楷体_GB2312" pitchFamily="49" charset="-122"/>
              </a:rPr>
              <a:t>分）</a:t>
            </a:r>
            <a:r>
              <a:rPr lang="zh-CN" altLang="en-US" sz="2400" dirty="0">
                <a:latin typeface="楷体_GB2312" pitchFamily="49" charset="-122"/>
                <a:ea typeface="楷体_GB2312" pitchFamily="49" charset="-122"/>
              </a:rPr>
              <a:t> </a:t>
            </a:r>
            <a:endParaRPr lang="zh-CN" altLang="en-US" sz="2400">
              <a:latin typeface="楷体_GB2312" pitchFamily="49" charset="-122"/>
              <a:ea typeface="楷体_GB2312" pitchFamily="49" charset="-122"/>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8115">
                                            <p:txEl>
                                              <p:charRg st="18" end="44"/>
                                            </p:txEl>
                                          </p:spTgt>
                                        </p:tgtEl>
                                        <p:attrNameLst>
                                          <p:attrName>style.visibility</p:attrName>
                                        </p:attrNameLst>
                                      </p:cBhvr>
                                      <p:to>
                                        <p:strVal val="visible"/>
                                      </p:to>
                                    </p:set>
                                    <p:anim calcmode="lin" valueType="num">
                                      <p:cBhvr additive="base">
                                        <p:cTn id="7" dur="500" fill="hold"/>
                                        <p:tgtEl>
                                          <p:spTgt spid="218115">
                                            <p:txEl>
                                              <p:charRg st="18" end="4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15">
                                            <p:txEl>
                                              <p:charRg st="18" end="4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8115">
                                            <p:txEl>
                                              <p:charRg st="44" end="76"/>
                                            </p:txEl>
                                          </p:spTgt>
                                        </p:tgtEl>
                                        <p:attrNameLst>
                                          <p:attrName>style.visibility</p:attrName>
                                        </p:attrNameLst>
                                      </p:cBhvr>
                                      <p:to>
                                        <p:strVal val="visible"/>
                                      </p:to>
                                    </p:set>
                                    <p:anim calcmode="lin" valueType="num">
                                      <p:cBhvr additive="base">
                                        <p:cTn id="11" dur="500" fill="hold"/>
                                        <p:tgtEl>
                                          <p:spTgt spid="218115">
                                            <p:txEl>
                                              <p:charRg st="44" end="7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8115">
                                            <p:txEl>
                                              <p:charRg st="44" end="7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8115">
                                            <p:txEl>
                                              <p:charRg st="76" end="102"/>
                                            </p:txEl>
                                          </p:spTgt>
                                        </p:tgtEl>
                                        <p:attrNameLst>
                                          <p:attrName>style.visibility</p:attrName>
                                        </p:attrNameLst>
                                      </p:cBhvr>
                                      <p:to>
                                        <p:strVal val="visible"/>
                                      </p:to>
                                    </p:set>
                                    <p:anim calcmode="lin" valueType="num">
                                      <p:cBhvr additive="base">
                                        <p:cTn id="15" dur="500" fill="hold"/>
                                        <p:tgtEl>
                                          <p:spTgt spid="218115">
                                            <p:txEl>
                                              <p:charRg st="76" end="10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8115">
                                            <p:txEl>
                                              <p:charRg st="76" end="10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8116">
                                            <p:txEl>
                                              <p:charRg st="21" end="40"/>
                                            </p:txEl>
                                          </p:spTgt>
                                        </p:tgtEl>
                                        <p:attrNameLst>
                                          <p:attrName>style.visibility</p:attrName>
                                        </p:attrNameLst>
                                      </p:cBhvr>
                                      <p:to>
                                        <p:strVal val="visible"/>
                                      </p:to>
                                    </p:set>
                                    <p:anim calcmode="lin" valueType="num">
                                      <p:cBhvr additive="base">
                                        <p:cTn id="21" dur="500" fill="hold"/>
                                        <p:tgtEl>
                                          <p:spTgt spid="218116">
                                            <p:txEl>
                                              <p:charRg st="21" end="4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8116">
                                            <p:txEl>
                                              <p:charRg st="21" end="4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8116">
                                            <p:txEl>
                                              <p:charRg st="40" end="64"/>
                                            </p:txEl>
                                          </p:spTgt>
                                        </p:tgtEl>
                                        <p:attrNameLst>
                                          <p:attrName>style.visibility</p:attrName>
                                        </p:attrNameLst>
                                      </p:cBhvr>
                                      <p:to>
                                        <p:strVal val="visible"/>
                                      </p:to>
                                    </p:set>
                                    <p:anim calcmode="lin" valueType="num">
                                      <p:cBhvr additive="base">
                                        <p:cTn id="25" dur="500" fill="hold"/>
                                        <p:tgtEl>
                                          <p:spTgt spid="218116">
                                            <p:txEl>
                                              <p:charRg st="40" end="6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8116">
                                            <p:txEl>
                                              <p:charRg st="40" end="6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8116">
                                            <p:txEl>
                                              <p:charRg st="64" end="91"/>
                                            </p:txEl>
                                          </p:spTgt>
                                        </p:tgtEl>
                                        <p:attrNameLst>
                                          <p:attrName>style.visibility</p:attrName>
                                        </p:attrNameLst>
                                      </p:cBhvr>
                                      <p:to>
                                        <p:strVal val="visible"/>
                                      </p:to>
                                    </p:set>
                                    <p:anim calcmode="lin" valueType="num">
                                      <p:cBhvr additive="base">
                                        <p:cTn id="29" dur="500" fill="hold"/>
                                        <p:tgtEl>
                                          <p:spTgt spid="218116">
                                            <p:txEl>
                                              <p:charRg st="64" end="9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8116">
                                            <p:txEl>
                                              <p:charRg st="64" end="9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8116">
                                            <p:txEl>
                                              <p:charRg st="92" end="129"/>
                                            </p:txEl>
                                          </p:spTgt>
                                        </p:tgtEl>
                                        <p:attrNameLst>
                                          <p:attrName>style.visibility</p:attrName>
                                        </p:attrNameLst>
                                      </p:cBhvr>
                                      <p:to>
                                        <p:strVal val="visible"/>
                                      </p:to>
                                    </p:set>
                                    <p:anim calcmode="lin" valueType="num">
                                      <p:cBhvr additive="base">
                                        <p:cTn id="33" dur="500" fill="hold"/>
                                        <p:tgtEl>
                                          <p:spTgt spid="218116">
                                            <p:txEl>
                                              <p:charRg st="92" end="12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8116">
                                            <p:txEl>
                                              <p:charRg st="92" end="12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8116">
                                            <p:txEl>
                                              <p:charRg st="129" end="154"/>
                                            </p:txEl>
                                          </p:spTgt>
                                        </p:tgtEl>
                                        <p:attrNameLst>
                                          <p:attrName>style.visibility</p:attrName>
                                        </p:attrNameLst>
                                      </p:cBhvr>
                                      <p:to>
                                        <p:strVal val="visible"/>
                                      </p:to>
                                    </p:set>
                                    <p:anim calcmode="lin" valueType="num">
                                      <p:cBhvr additive="base">
                                        <p:cTn id="37" dur="500" fill="hold"/>
                                        <p:tgtEl>
                                          <p:spTgt spid="218116">
                                            <p:txEl>
                                              <p:charRg st="129" end="15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8116">
                                            <p:txEl>
                                              <p:charRg st="129" end="15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Text Box 4"/>
          <p:cNvSpPr/>
          <p:nvPr/>
        </p:nvSpPr>
        <p:spPr>
          <a:xfrm>
            <a:off x="1524000" y="1196975"/>
            <a:ext cx="8748713" cy="4968875"/>
          </a:xfrm>
          <a:prstGeom prst="rect">
            <a:avLst/>
          </a:prstGeom>
          <a:noFill/>
          <a:ln w="9525">
            <a:noFill/>
          </a:ln>
        </p:spPr>
        <p:txBody>
          <a:bodyPr/>
          <a:p>
            <a:pPr marL="273050" lvl="0" indent="-273050" eaLnBrk="1" hangingPunct="1">
              <a:lnSpc>
                <a:spcPct val="80000"/>
              </a:lnSpc>
              <a:spcBef>
                <a:spcPct val="20000"/>
              </a:spcBef>
              <a:buClr>
                <a:srgbClr val="0BD0D9"/>
              </a:buClr>
              <a:buSzPct val="95000"/>
              <a:buFont typeface="Wingdings 2" panose="05020102010507070707" pitchFamily="18" charset="2"/>
              <a:buNone/>
            </a:pPr>
            <a:r>
              <a:rPr lang="zh-CN" altLang="en-US" sz="2800" b="1" dirty="0">
                <a:solidFill>
                  <a:srgbClr val="FF0000"/>
                </a:solidFill>
                <a:latin typeface="Constantia" panose="02030602050306030303" pitchFamily="18" charset="0"/>
                <a:ea typeface="宋体" panose="02010600030101010101" pitchFamily="2" charset="-122"/>
              </a:rPr>
              <a:t>①古希腊时期：</a:t>
            </a:r>
            <a:r>
              <a:rPr lang="zh-CN" altLang="en-US" sz="2800" b="1" dirty="0">
                <a:latin typeface="Constantia" panose="02030602050306030303" pitchFamily="18" charset="0"/>
                <a:ea typeface="宋体" panose="02010600030101010101" pitchFamily="2" charset="-122"/>
              </a:rPr>
              <a:t>智者学派</a:t>
            </a:r>
            <a:r>
              <a:rPr lang="zh-CN" altLang="en-US" sz="2800" b="1" dirty="0">
                <a:solidFill>
                  <a:srgbClr val="FF0000"/>
                </a:solidFill>
                <a:latin typeface="Constantia" panose="02030602050306030303" pitchFamily="18" charset="0"/>
                <a:ea typeface="宋体" panose="02010600030101010101" pitchFamily="2" charset="-122"/>
              </a:rPr>
              <a:t>将研究重点从自然界和神转移到人本身</a:t>
            </a:r>
            <a:r>
              <a:rPr lang="zh-CN" altLang="en-US" sz="2800" b="1" dirty="0">
                <a:latin typeface="Constantia" panose="02030602050306030303" pitchFamily="18" charset="0"/>
                <a:ea typeface="宋体" panose="02010600030101010101" pitchFamily="2" charset="-122"/>
              </a:rPr>
              <a:t>，是西方思想史上人文主义精神的最初体现，对雅典民众的思想启蒙和解放起了积极的作用。</a:t>
            </a:r>
            <a:endParaRPr lang="zh-CN" altLang="en-US" sz="2800" b="1" dirty="0">
              <a:latin typeface="Constantia" panose="02030602050306030303" pitchFamily="18" charset="0"/>
              <a:ea typeface="宋体" panose="02010600030101010101" pitchFamily="2" charset="-122"/>
            </a:endParaRPr>
          </a:p>
          <a:p>
            <a:pPr marL="273050" lvl="0" indent="-273050" eaLnBrk="1" hangingPunct="1">
              <a:lnSpc>
                <a:spcPct val="80000"/>
              </a:lnSpc>
              <a:spcBef>
                <a:spcPct val="20000"/>
              </a:spcBef>
              <a:buClr>
                <a:srgbClr val="0BD0D9"/>
              </a:buClr>
              <a:buSzPct val="95000"/>
              <a:buFont typeface="Wingdings 2" panose="05020102010507070707" pitchFamily="18" charset="2"/>
              <a:buNone/>
            </a:pPr>
            <a:r>
              <a:rPr lang="zh-CN" altLang="en-US" sz="2800" b="1" dirty="0">
                <a:solidFill>
                  <a:srgbClr val="FF0000"/>
                </a:solidFill>
                <a:latin typeface="Constantia" panose="02030602050306030303" pitchFamily="18" charset="0"/>
                <a:ea typeface="宋体" panose="02010600030101010101" pitchFamily="2" charset="-122"/>
              </a:rPr>
              <a:t>②文艺复兴时期：</a:t>
            </a:r>
            <a:r>
              <a:rPr lang="zh-CN" altLang="en-US" sz="2800" b="1" dirty="0">
                <a:latin typeface="Constantia" panose="02030602050306030303" pitchFamily="18" charset="0"/>
                <a:ea typeface="宋体" panose="02010600030101010101" pitchFamily="2" charset="-122"/>
              </a:rPr>
              <a:t>批判</a:t>
            </a:r>
            <a:r>
              <a:rPr lang="zh-CN" altLang="en-US" sz="2800" b="1" dirty="0">
                <a:solidFill>
                  <a:srgbClr val="FF0000"/>
                </a:solidFill>
                <a:latin typeface="Constantia" panose="02030602050306030303" pitchFamily="18" charset="0"/>
                <a:ea typeface="宋体" panose="02010600030101010101" pitchFamily="2" charset="-122"/>
              </a:rPr>
              <a:t>宗教神学世界观</a:t>
            </a:r>
            <a:r>
              <a:rPr lang="zh-CN" altLang="en-US" sz="2800" b="1" dirty="0">
                <a:latin typeface="Constantia" panose="02030602050306030303" pitchFamily="18" charset="0"/>
                <a:ea typeface="宋体" panose="02010600030101010101" pitchFamily="2" charset="-122"/>
              </a:rPr>
              <a:t>，鼓吹人性解放和思想自由。</a:t>
            </a:r>
            <a:endParaRPr lang="zh-CN" altLang="en-US" sz="2800" b="1" dirty="0">
              <a:latin typeface="Constantia" panose="02030602050306030303" pitchFamily="18" charset="0"/>
              <a:ea typeface="宋体" panose="02010600030101010101" pitchFamily="2" charset="-122"/>
            </a:endParaRPr>
          </a:p>
          <a:p>
            <a:pPr marL="273050" lvl="0" indent="-273050" eaLnBrk="1" hangingPunct="1">
              <a:lnSpc>
                <a:spcPct val="80000"/>
              </a:lnSpc>
              <a:spcBef>
                <a:spcPct val="20000"/>
              </a:spcBef>
              <a:buClr>
                <a:srgbClr val="0BD0D9"/>
              </a:buClr>
              <a:buSzPct val="95000"/>
              <a:buFont typeface="Wingdings 2" panose="05020102010507070707" pitchFamily="18" charset="2"/>
              <a:buNone/>
            </a:pPr>
            <a:r>
              <a:rPr lang="zh-CN" altLang="en-US" sz="2800" b="1" dirty="0">
                <a:solidFill>
                  <a:srgbClr val="FF0000"/>
                </a:solidFill>
                <a:latin typeface="Constantia" panose="02030602050306030303" pitchFamily="18" charset="0"/>
                <a:ea typeface="宋体" panose="02010600030101010101" pitchFamily="2" charset="-122"/>
              </a:rPr>
              <a:t>③宗教改革时期：</a:t>
            </a:r>
            <a:r>
              <a:rPr lang="zh-CN" altLang="en-US" sz="2800" b="1" dirty="0">
                <a:latin typeface="Constantia" panose="02030602050306030303" pitchFamily="18" charset="0"/>
                <a:ea typeface="宋体" panose="02010600030101010101" pitchFamily="2" charset="-122"/>
              </a:rPr>
              <a:t>宗教改革家用</a:t>
            </a:r>
            <a:r>
              <a:rPr lang="zh-CN" altLang="en-US" sz="2800" b="1" dirty="0">
                <a:solidFill>
                  <a:srgbClr val="FF0000"/>
                </a:solidFill>
                <a:latin typeface="Constantia" panose="02030602050306030303" pitchFamily="18" charset="0"/>
                <a:ea typeface="宋体" panose="02010600030101010101" pitchFamily="2" charset="-122"/>
              </a:rPr>
              <a:t>人文主义宗教观挑战以教皇为首的宗教权威</a:t>
            </a:r>
            <a:r>
              <a:rPr lang="zh-CN" altLang="en-US" sz="2800" b="1" dirty="0">
                <a:latin typeface="Constantia" panose="02030602050306030303" pitchFamily="18" charset="0"/>
                <a:ea typeface="宋体" panose="02010600030101010101" pitchFamily="2" charset="-122"/>
              </a:rPr>
              <a:t>，为人类不断认识自己的历史写下发人深省的一页。</a:t>
            </a:r>
            <a:endParaRPr lang="zh-CN" altLang="en-US" sz="2800" b="1" dirty="0">
              <a:latin typeface="Constantia" panose="02030602050306030303" pitchFamily="18" charset="0"/>
              <a:ea typeface="宋体" panose="02010600030101010101" pitchFamily="2" charset="-122"/>
            </a:endParaRPr>
          </a:p>
          <a:p>
            <a:pPr marL="273050" lvl="0" indent="-273050" eaLnBrk="1" hangingPunct="1">
              <a:lnSpc>
                <a:spcPct val="80000"/>
              </a:lnSpc>
              <a:spcBef>
                <a:spcPct val="20000"/>
              </a:spcBef>
              <a:buClr>
                <a:srgbClr val="0BD0D9"/>
              </a:buClr>
              <a:buSzPct val="95000"/>
              <a:buFont typeface="Wingdings 2" panose="05020102010507070707" pitchFamily="18" charset="2"/>
              <a:buNone/>
            </a:pPr>
            <a:r>
              <a:rPr lang="zh-CN" altLang="en-US" sz="2800" b="1" dirty="0">
                <a:solidFill>
                  <a:srgbClr val="FF0000"/>
                </a:solidFill>
                <a:latin typeface="Constantia" panose="02030602050306030303" pitchFamily="18" charset="0"/>
                <a:ea typeface="宋体" panose="02010600030101010101" pitchFamily="2" charset="-122"/>
              </a:rPr>
              <a:t>④启蒙运动时期：</a:t>
            </a:r>
            <a:r>
              <a:rPr lang="zh-CN" altLang="en-US" sz="2800" b="1" dirty="0">
                <a:latin typeface="Constantia" panose="02030602050306030303" pitchFamily="18" charset="0"/>
                <a:ea typeface="宋体" panose="02010600030101010101" pitchFamily="2" charset="-122"/>
              </a:rPr>
              <a:t>启蒙运动丰富和发展了人文主义精神的内涵，</a:t>
            </a:r>
            <a:r>
              <a:rPr lang="zh-CN" altLang="en-US" sz="2800" b="1" dirty="0">
                <a:solidFill>
                  <a:srgbClr val="FF0000"/>
                </a:solidFill>
                <a:latin typeface="Constantia" panose="02030602050306030303" pitchFamily="18" charset="0"/>
                <a:ea typeface="宋体" panose="02010600030101010101" pitchFamily="2" charset="-122"/>
              </a:rPr>
              <a:t>把反封建、反宗教神学的斗争推进到反对封建专制制度、建立资产阶级</a:t>
            </a:r>
            <a:r>
              <a:rPr lang="zh-CN" altLang="en-US" sz="2800" b="1" dirty="0">
                <a:solidFill>
                  <a:srgbClr val="FF0000"/>
                </a:solidFill>
                <a:latin typeface="宋体" panose="02010600030101010101" pitchFamily="2" charset="-122"/>
                <a:ea typeface="宋体" panose="02010600030101010101" pitchFamily="2" charset="-122"/>
              </a:rPr>
              <a:t>“</a:t>
            </a:r>
            <a:r>
              <a:rPr lang="zh-CN" altLang="en-US" sz="2800" b="1" dirty="0">
                <a:solidFill>
                  <a:srgbClr val="FF0000"/>
                </a:solidFill>
                <a:latin typeface="Constantia" panose="02030602050306030303" pitchFamily="18" charset="0"/>
                <a:ea typeface="宋体" panose="02010600030101010101" pitchFamily="2" charset="-122"/>
              </a:rPr>
              <a:t>理性王国</a:t>
            </a:r>
            <a:r>
              <a:rPr lang="zh-CN" altLang="en-US" sz="2800" b="1" dirty="0">
                <a:solidFill>
                  <a:srgbClr val="FF0000"/>
                </a:solidFill>
                <a:latin typeface="宋体" panose="02010600030101010101" pitchFamily="2" charset="-122"/>
                <a:ea typeface="宋体" panose="02010600030101010101" pitchFamily="2" charset="-122"/>
              </a:rPr>
              <a:t>”</a:t>
            </a:r>
            <a:r>
              <a:rPr lang="zh-CN" altLang="en-US" sz="2800" b="1" dirty="0">
                <a:solidFill>
                  <a:srgbClr val="FF0000"/>
                </a:solidFill>
                <a:latin typeface="Constantia" panose="02030602050306030303" pitchFamily="18" charset="0"/>
                <a:ea typeface="宋体" panose="02010600030101010101" pitchFamily="2" charset="-122"/>
              </a:rPr>
              <a:t>、按照资产阶级的要求建构政治制度的高度。</a:t>
            </a:r>
            <a:endParaRPr lang="en-US" altLang="zh-CN" sz="2800" b="1" dirty="0">
              <a:solidFill>
                <a:srgbClr val="FF0000"/>
              </a:solidFill>
              <a:latin typeface="Constantia" panose="02030602050306030303" pitchFamily="18" charset="0"/>
              <a:ea typeface="宋体" panose="02010600030101010101" pitchFamily="2" charset="-122"/>
            </a:endParaRPr>
          </a:p>
          <a:p>
            <a:pPr marL="273050" lvl="0" indent="-273050" eaLnBrk="1" hangingPunct="1">
              <a:lnSpc>
                <a:spcPct val="80000"/>
              </a:lnSpc>
              <a:spcBef>
                <a:spcPct val="50000"/>
              </a:spcBef>
              <a:buClr>
                <a:srgbClr val="0BD0D9"/>
              </a:buClr>
              <a:buSzPct val="95000"/>
              <a:buFont typeface="Wingdings 2" panose="05020102010507070707" pitchFamily="18" charset="2"/>
              <a:buNone/>
            </a:pPr>
            <a:endParaRPr lang="zh-CN" altLang="en-US" b="1" i="1" dirty="0">
              <a:solidFill>
                <a:srgbClr val="FF0000"/>
              </a:solidFill>
              <a:latin typeface="Arial" panose="020B0604020202020204" pitchFamily="34" charset="0"/>
              <a:ea typeface="宋体" panose="02010600030101010101" pitchFamily="2" charset="-122"/>
            </a:endParaRPr>
          </a:p>
        </p:txBody>
      </p:sp>
      <p:sp>
        <p:nvSpPr>
          <p:cNvPr id="95235" name="Text Box 4"/>
          <p:cNvSpPr txBox="1"/>
          <p:nvPr/>
        </p:nvSpPr>
        <p:spPr>
          <a:xfrm>
            <a:off x="1703388" y="447675"/>
            <a:ext cx="8208962" cy="518160"/>
          </a:xfrm>
          <a:prstGeom prst="rect">
            <a:avLst/>
          </a:prstGeom>
          <a:solidFill>
            <a:schemeClr val="bg1"/>
          </a:solidFill>
          <a:ln w="9525">
            <a:noFill/>
          </a:ln>
        </p:spPr>
        <p:txBody>
          <a:bodyPr>
            <a:spAutoFit/>
          </a:bodyPr>
          <a:p>
            <a:pPr lvl="0" eaLnBrk="1" hangingPunct="1">
              <a:spcBef>
                <a:spcPct val="50000"/>
              </a:spcBef>
            </a:pPr>
            <a:r>
              <a:rPr lang="zh-CN" altLang="en-US" sz="2800" b="1" dirty="0">
                <a:solidFill>
                  <a:srgbClr val="FF0000"/>
                </a:solidFill>
                <a:latin typeface="宋体" panose="02010600030101010101" pitchFamily="2" charset="-122"/>
                <a:ea typeface="宋体" panose="02010600030101010101" pitchFamily="2" charset="-122"/>
              </a:rPr>
              <a:t>小结</a:t>
            </a:r>
            <a:r>
              <a:rPr lang="en-US" altLang="zh-CN" sz="2800" b="1" dirty="0">
                <a:solidFill>
                  <a:srgbClr val="FF0000"/>
                </a:solidFill>
                <a:latin typeface="宋体" panose="02010600030101010101" pitchFamily="2" charset="-122"/>
                <a:ea typeface="宋体" panose="02010600030101010101" pitchFamily="2" charset="-122"/>
              </a:rPr>
              <a:t>3</a:t>
            </a:r>
            <a:r>
              <a:rPr lang="zh-CN" altLang="en-US" sz="2800" b="1" dirty="0">
                <a:solidFill>
                  <a:srgbClr val="FF0000"/>
                </a:solidFill>
                <a:latin typeface="宋体" panose="02010600030101010101" pitchFamily="2" charset="-122"/>
                <a:ea typeface="宋体" panose="02010600030101010101" pitchFamily="2" charset="-122"/>
              </a:rPr>
              <a:t>：</a:t>
            </a:r>
            <a:r>
              <a:rPr lang="zh-CN" altLang="en-US" sz="2800" b="1" dirty="0">
                <a:solidFill>
                  <a:srgbClr val="FF0000"/>
                </a:solidFill>
                <a:latin typeface="Arial" panose="020B0604020202020204" pitchFamily="34" charset="0"/>
                <a:ea typeface="宋体" panose="02010600030101010101" pitchFamily="2" charset="-122"/>
              </a:rPr>
              <a:t>西方人文主义精神在不同时期的内容特点</a:t>
            </a:r>
            <a:endParaRPr lang="en-US" altLang="zh-CN" sz="2800"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图片 15361" descr="2"/>
          <p:cNvPicPr>
            <a:picLocks noChangeAspect="1"/>
          </p:cNvPicPr>
          <p:nvPr/>
        </p:nvPicPr>
        <p:blipFill>
          <a:blip r:embed="rId1"/>
          <a:srcRect l="44890" t="8444" r="2306" b="9242"/>
          <a:stretch>
            <a:fillRect/>
          </a:stretch>
        </p:blipFill>
        <p:spPr>
          <a:xfrm>
            <a:off x="1981200" y="838200"/>
            <a:ext cx="3581400" cy="3148013"/>
          </a:xfrm>
          <a:prstGeom prst="rect">
            <a:avLst/>
          </a:prstGeom>
          <a:noFill/>
          <a:ln w="9525">
            <a:noFill/>
          </a:ln>
        </p:spPr>
      </p:pic>
      <p:sp>
        <p:nvSpPr>
          <p:cNvPr id="15363" name="文本框 15362"/>
          <p:cNvSpPr txBox="1"/>
          <p:nvPr/>
        </p:nvSpPr>
        <p:spPr>
          <a:xfrm>
            <a:off x="1828800" y="4191000"/>
            <a:ext cx="8512175" cy="1188720"/>
          </a:xfrm>
          <a:prstGeom prst="rect">
            <a:avLst/>
          </a:prstGeom>
          <a:noFill/>
          <a:ln w="9525">
            <a:noFill/>
          </a:ln>
        </p:spPr>
        <p:txBody>
          <a:bodyPr>
            <a:spAutoFit/>
          </a:bodyPr>
          <a:p>
            <a:pPr lvl="0"/>
            <a:r>
              <a:rPr lang="zh-CN" altLang="en-US" sz="2400" b="1" u="none" dirty="0">
                <a:latin typeface="楷体_GB2312" pitchFamily="49" charset="-122"/>
                <a:ea typeface="楷体_GB2312" pitchFamily="49" charset="-122"/>
              </a:rPr>
              <a:t>材料</a:t>
            </a:r>
            <a:r>
              <a:rPr lang="en-US" altLang="zh-CN" sz="2400" b="1" u="none" dirty="0">
                <a:latin typeface="楷体_GB2312" pitchFamily="49" charset="-122"/>
                <a:ea typeface="楷体_GB2312" pitchFamily="49" charset="-122"/>
              </a:rPr>
              <a:t>5</a:t>
            </a:r>
            <a:r>
              <a:rPr lang="zh-CN" altLang="en-US" sz="2400" b="1" u="none" dirty="0">
                <a:latin typeface="楷体_GB2312" pitchFamily="49" charset="-122"/>
                <a:ea typeface="楷体_GB2312" pitchFamily="49" charset="-122"/>
              </a:rPr>
              <a:t>： （伏尔泰认为）牛顿以他对天地万物的寥寥数条规律的精美绝伦的概括，彰显了</a:t>
            </a:r>
            <a:r>
              <a:rPr lang="zh-CN" altLang="en-US" sz="2400" b="1" u="none" dirty="0">
                <a:solidFill>
                  <a:srgbClr val="FF3300"/>
                </a:solidFill>
                <a:latin typeface="楷体_GB2312" pitchFamily="49" charset="-122"/>
                <a:ea typeface="楷体_GB2312" pitchFamily="49" charset="-122"/>
              </a:rPr>
              <a:t>人的理性</a:t>
            </a:r>
            <a:r>
              <a:rPr lang="zh-CN" altLang="en-US" sz="2400" b="1" u="none" dirty="0">
                <a:latin typeface="楷体_GB2312" pitchFamily="49" charset="-122"/>
                <a:ea typeface="楷体_GB2312" pitchFamily="49" charset="-122"/>
              </a:rPr>
              <a:t>的伟大，暴露了</a:t>
            </a:r>
            <a:r>
              <a:rPr lang="zh-CN" altLang="en-US" sz="2400" b="1" u="none" dirty="0">
                <a:solidFill>
                  <a:srgbClr val="FF3300"/>
                </a:solidFill>
                <a:latin typeface="楷体_GB2312" pitchFamily="49" charset="-122"/>
                <a:ea typeface="楷体_GB2312" pitchFamily="49" charset="-122"/>
              </a:rPr>
              <a:t>宗教非理性主义的</a:t>
            </a:r>
            <a:r>
              <a:rPr lang="zh-CN" altLang="en-US" sz="2400" b="1" u="none" dirty="0">
                <a:latin typeface="楷体_GB2312" pitchFamily="49" charset="-122"/>
                <a:ea typeface="楷体_GB2312" pitchFamily="49" charset="-122"/>
              </a:rPr>
              <a:t>荒谬。                   </a:t>
            </a:r>
            <a:r>
              <a:rPr lang="en-US" altLang="zh-CN" sz="2400" b="1" u="none" dirty="0">
                <a:latin typeface="楷体_GB2312" pitchFamily="49" charset="-122"/>
                <a:ea typeface="楷体_GB2312" pitchFamily="49" charset="-122"/>
              </a:rPr>
              <a:t>——《</a:t>
            </a:r>
            <a:r>
              <a:rPr lang="zh-CN" altLang="en-US" sz="2400" b="1" u="none" dirty="0">
                <a:latin typeface="楷体_GB2312" pitchFamily="49" charset="-122"/>
                <a:ea typeface="楷体_GB2312" pitchFamily="49" charset="-122"/>
              </a:rPr>
              <a:t>世界文明史</a:t>
            </a:r>
            <a:r>
              <a:rPr lang="en-US" altLang="zh-CN" sz="2400" b="1" u="none">
                <a:latin typeface="楷体_GB2312" pitchFamily="49" charset="-122"/>
                <a:ea typeface="楷体_GB2312" pitchFamily="49" charset="-122"/>
              </a:rPr>
              <a:t>》</a:t>
            </a:r>
            <a:endParaRPr lang="en-US" altLang="zh-CN" sz="2400" b="1" u="none">
              <a:latin typeface="楷体_GB2312" pitchFamily="49" charset="-122"/>
              <a:ea typeface="楷体_GB2312" pitchFamily="49" charset="-122"/>
            </a:endParaRPr>
          </a:p>
        </p:txBody>
      </p:sp>
      <p:sp>
        <p:nvSpPr>
          <p:cNvPr id="15366" name="文本框 15365"/>
          <p:cNvSpPr txBox="1"/>
          <p:nvPr/>
        </p:nvSpPr>
        <p:spPr>
          <a:xfrm>
            <a:off x="2209800" y="5486400"/>
            <a:ext cx="6553200" cy="457200"/>
          </a:xfrm>
          <a:prstGeom prst="rect">
            <a:avLst/>
          </a:prstGeom>
          <a:noFill/>
          <a:ln w="38100" cap="flat" cmpd="sng">
            <a:solidFill>
              <a:srgbClr val="0033CC"/>
            </a:solidFill>
            <a:prstDash val="solid"/>
            <a:miter/>
            <a:headEnd type="none" w="med" len="med"/>
            <a:tailEnd type="none" w="med" len="med"/>
          </a:ln>
        </p:spPr>
        <p:txBody>
          <a:bodyPr>
            <a:spAutoFit/>
          </a:bodyPr>
          <a:p>
            <a:pPr lvl="0">
              <a:buClr>
                <a:srgbClr val="000000"/>
              </a:buClr>
            </a:pPr>
            <a:r>
              <a:rPr lang="zh-CN" altLang="en-US" sz="2400" b="1" u="none" dirty="0">
                <a:latin typeface="Arial" panose="020B0604020202020204" pitchFamily="34" charset="0"/>
                <a:ea typeface="黑体" panose="02010609060101010101" pitchFamily="49" charset="-122"/>
              </a:rPr>
              <a:t>欧洲自然科学的发展，使教会的权威受到挑战</a:t>
            </a:r>
            <a:endParaRPr lang="zh-CN" altLang="en-US" sz="2400" b="1" u="none" dirty="0">
              <a:latin typeface="Arial" panose="020B0604020202020204" pitchFamily="34" charset="0"/>
              <a:ea typeface="黑体" panose="02010609060101010101" pitchFamily="49" charset="-122"/>
            </a:endParaRPr>
          </a:p>
        </p:txBody>
      </p:sp>
      <p:grpSp>
        <p:nvGrpSpPr>
          <p:cNvPr id="15369" name="组合 15368"/>
          <p:cNvGrpSpPr/>
          <p:nvPr/>
        </p:nvGrpSpPr>
        <p:grpSpPr>
          <a:xfrm>
            <a:off x="5943600" y="838200"/>
            <a:ext cx="4038600" cy="3200400"/>
            <a:chOff x="2784" y="528"/>
            <a:chExt cx="2544" cy="2016"/>
          </a:xfrm>
        </p:grpSpPr>
        <p:pic>
          <p:nvPicPr>
            <p:cNvPr id="15367" name="文本占位符 15366" descr="Image:Voltaire Philosophy of Newton frontispiece.jpg"/>
            <p:cNvPicPr>
              <a:picLocks noChangeAspect="1"/>
            </p:cNvPicPr>
            <p:nvPr>
              <p:ph type="body" idx="1"/>
            </p:nvPr>
          </p:nvPicPr>
          <p:blipFill>
            <a:blip r:embed="rId2"/>
            <a:stretch>
              <a:fillRect/>
            </a:stretch>
          </p:blipFill>
          <p:spPr>
            <a:xfrm>
              <a:off x="2784" y="528"/>
              <a:ext cx="2544" cy="2016"/>
            </a:xfrm>
            <a:solidFill>
              <a:srgbClr val="0000CC"/>
            </a:solidFill>
          </p:spPr>
        </p:pic>
        <p:sp>
          <p:nvSpPr>
            <p:cNvPr id="15368" name="矩形 15367"/>
            <p:cNvSpPr/>
            <p:nvPr/>
          </p:nvSpPr>
          <p:spPr>
            <a:xfrm>
              <a:off x="3168" y="2256"/>
              <a:ext cx="1782" cy="198"/>
            </a:xfrm>
            <a:prstGeom prst="rect">
              <a:avLst/>
            </a:prstGeom>
          </p:spPr>
          <p:txBody>
            <a:bodyPr wrap="none" fromWordArt="1">
              <a:prstTxWarp prst="textPlain">
                <a:avLst>
                  <a:gd name="adj" fmla="val 50000"/>
                </a:avLst>
              </a:prstTxWarp>
              <a:normAutofit fontScale="60000"/>
            </a:bodyPr>
            <a:p>
              <a:pPr algn="ctr"/>
              <a:r>
                <a:rPr lang="zh-CN" altLang="en-US" sz="2400" b="1">
                  <a:ln w="9525" cap="flat" cmpd="sng">
                    <a:solidFill>
                      <a:srgbClr val="0000CC"/>
                    </a:solidFill>
                    <a:prstDash val="solid"/>
                    <a:headEnd type="none" w="med" len="med"/>
                    <a:tailEnd type="none" w="med" len="med"/>
                  </a:ln>
                  <a:solidFill>
                    <a:srgbClr val="0000CC"/>
                  </a:soli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rPr>
                <a:t>《自然哲学的数学原理》</a:t>
              </a:r>
              <a:endParaRPr lang="zh-CN" altLang="en-US" sz="2400" b="1">
                <a:ln w="9525" cap="flat" cmpd="sng">
                  <a:solidFill>
                    <a:srgbClr val="0000CC"/>
                  </a:solidFill>
                  <a:prstDash val="solid"/>
                  <a:headEnd type="none" w="med" len="med"/>
                  <a:tailEnd type="none" w="med" len="med"/>
                </a:ln>
                <a:solidFill>
                  <a:srgbClr val="0000CC"/>
                </a:soli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endParaRPr>
            </a:p>
          </p:txBody>
        </p:sp>
      </p:grpSp>
      <p:sp>
        <p:nvSpPr>
          <p:cNvPr id="137218" name="文本框 137217"/>
          <p:cNvSpPr txBox="1"/>
          <p:nvPr/>
        </p:nvSpPr>
        <p:spPr>
          <a:xfrm>
            <a:off x="635000" y="104775"/>
            <a:ext cx="7988935" cy="1066800"/>
          </a:xfrm>
          <a:prstGeom prst="rect">
            <a:avLst/>
          </a:prstGeom>
          <a:noFill/>
          <a:ln w="9525">
            <a:noFill/>
          </a:ln>
        </p:spPr>
        <p:txBody>
          <a:bodyPr wrap="square">
            <a:spAutoFit/>
          </a:bodyPr>
          <a:p>
            <a:pPr lvl="0"/>
            <a:r>
              <a:rPr lang="zh-CN" altLang="en-US" sz="3200" b="1" dirty="0">
                <a:solidFill>
                  <a:srgbClr val="FF0000"/>
                </a:solidFill>
                <a:latin typeface="Arial" panose="020B0604020202020204" pitchFamily="34" charset="0"/>
                <a:ea typeface="宋体" panose="02010600030101010101" pitchFamily="2" charset="-122"/>
              </a:rPr>
              <a:t>一、启蒙运动的兴起</a:t>
            </a:r>
            <a:endParaRPr lang="en-US" altLang="zh-CN" sz="3200" b="1" dirty="0">
              <a:solidFill>
                <a:srgbClr val="FF0000"/>
              </a:solidFill>
              <a:latin typeface="Arial" panose="020B0604020202020204" pitchFamily="34" charset="0"/>
              <a:ea typeface="宋体" panose="02010600030101010101" pitchFamily="2" charset="-122"/>
            </a:endParaRPr>
          </a:p>
          <a:p>
            <a:pPr lvl="0"/>
            <a:endParaRPr lang="zh-CN" altLang="en-US" sz="3200" b="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文本框 137217"/>
          <p:cNvSpPr txBox="1"/>
          <p:nvPr/>
        </p:nvSpPr>
        <p:spPr>
          <a:xfrm>
            <a:off x="818515" y="456565"/>
            <a:ext cx="7988935" cy="1066800"/>
          </a:xfrm>
          <a:prstGeom prst="rect">
            <a:avLst/>
          </a:prstGeom>
          <a:noFill/>
          <a:ln w="9525">
            <a:noFill/>
          </a:ln>
        </p:spPr>
        <p:txBody>
          <a:bodyPr wrap="square">
            <a:spAutoFit/>
          </a:bodyPr>
          <a:p>
            <a:pPr lvl="0"/>
            <a:r>
              <a:rPr lang="zh-CN" altLang="en-US" sz="3200" b="1" dirty="0">
                <a:solidFill>
                  <a:srgbClr val="FF0000"/>
                </a:solidFill>
                <a:latin typeface="Arial" panose="020B0604020202020204" pitchFamily="34" charset="0"/>
                <a:ea typeface="宋体" panose="02010600030101010101" pitchFamily="2" charset="-122"/>
              </a:rPr>
              <a:t>一、启蒙运动产生的背景</a:t>
            </a:r>
            <a:endParaRPr lang="zh-CN" altLang="en-US" sz="3200" b="1" dirty="0">
              <a:solidFill>
                <a:srgbClr val="FF0000"/>
              </a:solidFill>
              <a:latin typeface="Arial" panose="020B0604020202020204" pitchFamily="34" charset="0"/>
              <a:ea typeface="宋体" panose="02010600030101010101" pitchFamily="2" charset="-122"/>
            </a:endParaRPr>
          </a:p>
          <a:p>
            <a:pPr lvl="0"/>
            <a:endParaRPr lang="zh-CN" altLang="en-US" sz="3200" b="1" dirty="0">
              <a:solidFill>
                <a:srgbClr val="FF0000"/>
              </a:solidFill>
              <a:latin typeface="Arial" panose="020B0604020202020204" pitchFamily="34" charset="0"/>
              <a:ea typeface="宋体" panose="02010600030101010101" pitchFamily="2" charset="-122"/>
            </a:endParaRPr>
          </a:p>
        </p:txBody>
      </p:sp>
      <p:grpSp>
        <p:nvGrpSpPr>
          <p:cNvPr id="137219" name="组合 137218"/>
          <p:cNvGrpSpPr/>
          <p:nvPr/>
        </p:nvGrpSpPr>
        <p:grpSpPr>
          <a:xfrm rot="0">
            <a:off x="6450330" y="1321435"/>
            <a:ext cx="1444625" cy="1522095"/>
            <a:chOff x="2976" y="1179"/>
            <a:chExt cx="720" cy="816"/>
          </a:xfrm>
        </p:grpSpPr>
        <p:grpSp>
          <p:nvGrpSpPr>
            <p:cNvPr id="137220" name="组合 137219"/>
            <p:cNvGrpSpPr/>
            <p:nvPr/>
          </p:nvGrpSpPr>
          <p:grpSpPr>
            <a:xfrm>
              <a:off x="3024" y="1371"/>
              <a:ext cx="672" cy="624"/>
              <a:chOff x="3408" y="960"/>
              <a:chExt cx="960" cy="1296"/>
            </a:xfrm>
          </p:grpSpPr>
          <p:sp>
            <p:nvSpPr>
              <p:cNvPr id="137221" name="直接连接符 137220"/>
              <p:cNvSpPr/>
              <p:nvPr/>
            </p:nvSpPr>
            <p:spPr>
              <a:xfrm flipV="1">
                <a:off x="4320" y="1008"/>
                <a:ext cx="0" cy="1248"/>
              </a:xfrm>
              <a:prstGeom prst="line">
                <a:avLst/>
              </a:prstGeom>
              <a:ln w="9525" cap="flat" cmpd="sng">
                <a:solidFill>
                  <a:schemeClr val="tx1"/>
                </a:solidFill>
                <a:prstDash val="solid"/>
                <a:headEnd type="none" w="med" len="med"/>
                <a:tailEnd type="triangle" w="med" len="med"/>
              </a:ln>
            </p:spPr>
          </p:sp>
          <p:sp>
            <p:nvSpPr>
              <p:cNvPr id="137222" name="任意多边形 137221"/>
              <p:cNvSpPr/>
              <p:nvPr/>
            </p:nvSpPr>
            <p:spPr>
              <a:xfrm>
                <a:off x="3408" y="960"/>
                <a:ext cx="960" cy="144"/>
              </a:xfrm>
              <a:custGeom>
                <a:avLst/>
                <a:gdLst>
                  <a:gd name="txL" fmla="*/ 0 w 21600"/>
                  <a:gd name="txT" fmla="*/ 0 h 21600"/>
                  <a:gd name="txR" fmla="*/ 21600 w 21600"/>
                  <a:gd name="txB" fmla="*/ 10800 h 21600"/>
                </a:gdLst>
                <a:ahLst/>
                <a:cxnLst>
                  <a:cxn ang="270">
                    <a:pos x="10800" y="0"/>
                  </a:cxn>
                  <a:cxn ang="180">
                    <a:pos x="2700" y="10800"/>
                  </a:cxn>
                  <a:cxn ang="270">
                    <a:pos x="10800" y="5400"/>
                  </a:cxn>
                  <a:cxn ang="0">
                    <a:pos x="18900" y="10800"/>
                  </a:cxn>
                </a:cxnLst>
                <a:rect l="txL" t="txT" r="txR" b="txB"/>
                <a:pathLst>
                  <a:path w="21600" h="21600">
                    <a:moveTo>
                      <a:pt x="5400" y="10800"/>
                    </a:moveTo>
                    <a:arcTo wR="5400" hR="5400" stAng="10800000" swAng="10800000"/>
                    <a:lnTo>
                      <a:pt x="21600" y="10800"/>
                    </a:lnTo>
                    <a:arcTo wR="10800" hR="10800" stAng="0" swAng="-10800000"/>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sp>
          <p:nvSpPr>
            <p:cNvPr id="137223" name="文本框 137222"/>
            <p:cNvSpPr txBox="1"/>
            <p:nvPr/>
          </p:nvSpPr>
          <p:spPr>
            <a:xfrm>
              <a:off x="2976" y="1179"/>
              <a:ext cx="720" cy="196"/>
            </a:xfrm>
            <a:prstGeom prst="rect">
              <a:avLst/>
            </a:prstGeom>
            <a:noFill/>
            <a:ln w="9525">
              <a:noFill/>
            </a:ln>
          </p:spPr>
          <p:txBody>
            <a:bodyPr>
              <a:spAutoFit/>
            </a:bodyPr>
            <a:p>
              <a:pPr lvl="0"/>
              <a:r>
                <a:rPr lang="zh-CN" altLang="en-US" sz="1800" b="1" dirty="0">
                  <a:solidFill>
                    <a:srgbClr val="FF0000"/>
                  </a:solidFill>
                  <a:latin typeface="Arial" panose="020B0604020202020204" pitchFamily="34" charset="0"/>
                  <a:ea typeface="宋体" panose="02010600030101010101" pitchFamily="2" charset="-122"/>
                </a:rPr>
                <a:t>启蒙运动</a:t>
              </a:r>
              <a:endParaRPr lang="zh-CN" altLang="en-US" sz="1800" b="1" dirty="0">
                <a:solidFill>
                  <a:srgbClr val="FF0000"/>
                </a:solidFill>
                <a:latin typeface="Arial" panose="020B0604020202020204" pitchFamily="34" charset="0"/>
                <a:ea typeface="宋体" panose="02010600030101010101" pitchFamily="2" charset="-122"/>
              </a:endParaRPr>
            </a:p>
          </p:txBody>
        </p:sp>
      </p:grpSp>
      <p:grpSp>
        <p:nvGrpSpPr>
          <p:cNvPr id="137224" name="组合 137223"/>
          <p:cNvGrpSpPr/>
          <p:nvPr/>
        </p:nvGrpSpPr>
        <p:grpSpPr>
          <a:xfrm rot="0">
            <a:off x="3143250" y="2882900"/>
            <a:ext cx="918845" cy="2626995"/>
            <a:chOff x="1328" y="2016"/>
            <a:chExt cx="458" cy="1408"/>
          </a:xfrm>
        </p:grpSpPr>
        <p:sp>
          <p:nvSpPr>
            <p:cNvPr id="137225" name="直接连接符 137224"/>
            <p:cNvSpPr/>
            <p:nvPr/>
          </p:nvSpPr>
          <p:spPr>
            <a:xfrm>
              <a:off x="1728" y="2016"/>
              <a:ext cx="0" cy="672"/>
            </a:xfrm>
            <a:prstGeom prst="line">
              <a:avLst/>
            </a:prstGeom>
            <a:ln w="9525" cap="flat" cmpd="sng">
              <a:solidFill>
                <a:schemeClr val="tx1"/>
              </a:solidFill>
              <a:prstDash val="solid"/>
              <a:headEnd type="none" w="med" len="med"/>
              <a:tailEnd type="triangle" w="med" len="med"/>
            </a:ln>
          </p:spPr>
        </p:sp>
        <p:sp>
          <p:nvSpPr>
            <p:cNvPr id="137226" name="文本框 137225"/>
            <p:cNvSpPr txBox="1"/>
            <p:nvPr/>
          </p:nvSpPr>
          <p:spPr>
            <a:xfrm>
              <a:off x="1536" y="2640"/>
              <a:ext cx="250" cy="784"/>
            </a:xfrm>
            <a:prstGeom prst="rect">
              <a:avLst/>
            </a:prstGeom>
            <a:noFill/>
            <a:ln w="9525">
              <a:noFill/>
            </a:ln>
          </p:spPr>
          <p:txBody>
            <a:bodyPr>
              <a:spAutoFit/>
            </a:bodyPr>
            <a:p>
              <a:pPr lvl="0"/>
              <a:r>
                <a:rPr lang="zh-CN" altLang="en-US" sz="1800" b="1" dirty="0">
                  <a:solidFill>
                    <a:srgbClr val="FF0000"/>
                  </a:solidFill>
                  <a:latin typeface="Arial" panose="020B0604020202020204" pitchFamily="34" charset="0"/>
                  <a:ea typeface="宋体" panose="02010600030101010101" pitchFamily="2" charset="-122"/>
                </a:rPr>
                <a:t>新航路开辟</a:t>
              </a:r>
              <a:endParaRPr lang="zh-CN" altLang="en-US" sz="1800" b="1" dirty="0">
                <a:solidFill>
                  <a:srgbClr val="FF0000"/>
                </a:solidFill>
                <a:latin typeface="Arial" panose="020B0604020202020204" pitchFamily="34" charset="0"/>
                <a:ea typeface="宋体" panose="02010600030101010101" pitchFamily="2" charset="-122"/>
              </a:endParaRPr>
            </a:p>
          </p:txBody>
        </p:sp>
        <p:sp>
          <p:nvSpPr>
            <p:cNvPr id="137227" name="文本框 137226"/>
            <p:cNvSpPr txBox="1"/>
            <p:nvPr/>
          </p:nvSpPr>
          <p:spPr>
            <a:xfrm>
              <a:off x="1328" y="2448"/>
              <a:ext cx="400" cy="180"/>
            </a:xfrm>
            <a:prstGeom prst="rect">
              <a:avLst/>
            </a:prstGeom>
            <a:noFill/>
            <a:ln w="9525">
              <a:noFill/>
            </a:ln>
          </p:spPr>
          <p:txBody>
            <a:bodyPr wrap="square" anchor="t">
              <a:spAutoFit/>
            </a:bodyPr>
            <a:p>
              <a:pPr lvl="0"/>
              <a:r>
                <a:rPr lang="en-US" altLang="zh-CN" sz="1600" b="1">
                  <a:latin typeface="Arial" panose="020B0604020202020204" pitchFamily="34" charset="0"/>
                  <a:ea typeface="宋体" panose="02010600030101010101" pitchFamily="2" charset="-122"/>
                </a:rPr>
                <a:t>1492</a:t>
              </a:r>
              <a:endParaRPr lang="en-US" altLang="zh-CN" sz="1600" b="1">
                <a:latin typeface="Arial" panose="020B0604020202020204" pitchFamily="34" charset="0"/>
                <a:ea typeface="宋体" panose="02010600030101010101" pitchFamily="2" charset="-122"/>
              </a:endParaRPr>
            </a:p>
          </p:txBody>
        </p:sp>
      </p:grpSp>
      <p:grpSp>
        <p:nvGrpSpPr>
          <p:cNvPr id="137228" name="组合 137227"/>
          <p:cNvGrpSpPr/>
          <p:nvPr/>
        </p:nvGrpSpPr>
        <p:grpSpPr>
          <a:xfrm rot="0">
            <a:off x="6129655" y="2843530"/>
            <a:ext cx="1958340" cy="3175635"/>
            <a:chOff x="2816" y="1995"/>
            <a:chExt cx="976" cy="1702"/>
          </a:xfrm>
        </p:grpSpPr>
        <p:sp>
          <p:nvSpPr>
            <p:cNvPr id="137229" name="文本框 137228"/>
            <p:cNvSpPr txBox="1"/>
            <p:nvPr/>
          </p:nvSpPr>
          <p:spPr>
            <a:xfrm>
              <a:off x="3024" y="2619"/>
              <a:ext cx="250" cy="1078"/>
            </a:xfrm>
            <a:prstGeom prst="rect">
              <a:avLst/>
            </a:prstGeom>
            <a:noFill/>
            <a:ln w="9525">
              <a:noFill/>
            </a:ln>
          </p:spPr>
          <p:txBody>
            <a:bodyPr>
              <a:spAutoFit/>
            </a:bodyPr>
            <a:p>
              <a:pPr lvl="0"/>
              <a:r>
                <a:rPr lang="zh-CN" altLang="en-US" sz="1800" b="1" dirty="0">
                  <a:solidFill>
                    <a:srgbClr val="FF0000"/>
                  </a:solidFill>
                  <a:latin typeface="Arial" panose="020B0604020202020204" pitchFamily="34" charset="0"/>
                  <a:ea typeface="宋体" panose="02010600030101010101" pitchFamily="2" charset="-122"/>
                </a:rPr>
                <a:t>英资产阶级革命</a:t>
              </a:r>
              <a:endParaRPr lang="zh-CN" altLang="en-US" sz="1800" b="1" dirty="0">
                <a:solidFill>
                  <a:srgbClr val="FF0000"/>
                </a:solidFill>
                <a:latin typeface="Arial" panose="020B0604020202020204" pitchFamily="34" charset="0"/>
                <a:ea typeface="宋体" panose="02010600030101010101" pitchFamily="2" charset="-122"/>
              </a:endParaRPr>
            </a:p>
          </p:txBody>
        </p:sp>
        <p:sp>
          <p:nvSpPr>
            <p:cNvPr id="137230" name="文本框 137229"/>
            <p:cNvSpPr txBox="1"/>
            <p:nvPr/>
          </p:nvSpPr>
          <p:spPr>
            <a:xfrm>
              <a:off x="2816" y="2470"/>
              <a:ext cx="400" cy="180"/>
            </a:xfrm>
            <a:prstGeom prst="rect">
              <a:avLst/>
            </a:prstGeom>
            <a:noFill/>
            <a:ln w="9525">
              <a:noFill/>
            </a:ln>
          </p:spPr>
          <p:txBody>
            <a:bodyPr wrap="square" anchor="t">
              <a:spAutoFit/>
            </a:bodyPr>
            <a:p>
              <a:pPr lvl="0"/>
              <a:r>
                <a:rPr lang="en-US" altLang="zh-CN" sz="1600" b="1">
                  <a:latin typeface="Arial" panose="020B0604020202020204" pitchFamily="34" charset="0"/>
                  <a:ea typeface="宋体" panose="02010600030101010101" pitchFamily="2" charset="-122"/>
                </a:rPr>
                <a:t>1640</a:t>
              </a:r>
              <a:endParaRPr lang="en-US" altLang="zh-CN" sz="1600" b="1">
                <a:latin typeface="Arial" panose="020B0604020202020204" pitchFamily="34" charset="0"/>
                <a:ea typeface="宋体" panose="02010600030101010101" pitchFamily="2" charset="-122"/>
              </a:endParaRPr>
            </a:p>
          </p:txBody>
        </p:sp>
        <p:sp>
          <p:nvSpPr>
            <p:cNvPr id="137231" name="文本框 137230"/>
            <p:cNvSpPr txBox="1"/>
            <p:nvPr/>
          </p:nvSpPr>
          <p:spPr>
            <a:xfrm>
              <a:off x="3446" y="2643"/>
              <a:ext cx="250" cy="784"/>
            </a:xfrm>
            <a:prstGeom prst="rect">
              <a:avLst/>
            </a:prstGeom>
            <a:noFill/>
            <a:ln w="9525">
              <a:noFill/>
            </a:ln>
          </p:spPr>
          <p:txBody>
            <a:bodyPr>
              <a:spAutoFit/>
            </a:bodyPr>
            <a:p>
              <a:pPr lvl="0"/>
              <a:r>
                <a:rPr lang="zh-CN" altLang="en-US" sz="1800" b="1" dirty="0">
                  <a:solidFill>
                    <a:srgbClr val="FF0000"/>
                  </a:solidFill>
                  <a:latin typeface="Arial" panose="020B0604020202020204" pitchFamily="34" charset="0"/>
                  <a:ea typeface="宋体" panose="02010600030101010101" pitchFamily="2" charset="-122"/>
                </a:rPr>
                <a:t>英光荣革命</a:t>
              </a:r>
              <a:endParaRPr lang="zh-CN" altLang="en-US" sz="1800" b="1" dirty="0">
                <a:solidFill>
                  <a:srgbClr val="FF0000"/>
                </a:solidFill>
                <a:latin typeface="Arial" panose="020B0604020202020204" pitchFamily="34" charset="0"/>
                <a:ea typeface="宋体" panose="02010600030101010101" pitchFamily="2" charset="-122"/>
              </a:endParaRPr>
            </a:p>
          </p:txBody>
        </p:sp>
        <p:sp>
          <p:nvSpPr>
            <p:cNvPr id="137232" name="直接连接符 137231"/>
            <p:cNvSpPr/>
            <p:nvPr/>
          </p:nvSpPr>
          <p:spPr>
            <a:xfrm>
              <a:off x="3552" y="1995"/>
              <a:ext cx="0" cy="672"/>
            </a:xfrm>
            <a:prstGeom prst="line">
              <a:avLst/>
            </a:prstGeom>
            <a:ln w="9525" cap="flat" cmpd="sng">
              <a:solidFill>
                <a:schemeClr val="tx1"/>
              </a:solidFill>
              <a:prstDash val="solid"/>
              <a:headEnd type="none" w="med" len="med"/>
              <a:tailEnd type="triangle" w="med" len="med"/>
            </a:ln>
          </p:spPr>
        </p:sp>
        <p:sp>
          <p:nvSpPr>
            <p:cNvPr id="137233" name="文本框 137232"/>
            <p:cNvSpPr txBox="1"/>
            <p:nvPr/>
          </p:nvSpPr>
          <p:spPr>
            <a:xfrm>
              <a:off x="3392" y="2539"/>
              <a:ext cx="400" cy="180"/>
            </a:xfrm>
            <a:prstGeom prst="rect">
              <a:avLst/>
            </a:prstGeom>
            <a:noFill/>
            <a:ln w="9525">
              <a:noFill/>
            </a:ln>
          </p:spPr>
          <p:txBody>
            <a:bodyPr wrap="square" anchor="t">
              <a:spAutoFit/>
            </a:bodyPr>
            <a:p>
              <a:pPr lvl="0"/>
              <a:r>
                <a:rPr lang="en-US" altLang="zh-CN" sz="1600" b="1">
                  <a:latin typeface="Arial" panose="020B0604020202020204" pitchFamily="34" charset="0"/>
                  <a:ea typeface="宋体" panose="02010600030101010101" pitchFamily="2" charset="-122"/>
                </a:rPr>
                <a:t>1688</a:t>
              </a:r>
              <a:endParaRPr lang="en-US" altLang="zh-CN" sz="1600" b="1">
                <a:latin typeface="Arial" panose="020B0604020202020204" pitchFamily="34" charset="0"/>
                <a:ea typeface="宋体" panose="02010600030101010101" pitchFamily="2" charset="-122"/>
              </a:endParaRPr>
            </a:p>
          </p:txBody>
        </p:sp>
        <p:sp>
          <p:nvSpPr>
            <p:cNvPr id="137234" name="直接连接符 137233"/>
            <p:cNvSpPr/>
            <p:nvPr/>
          </p:nvSpPr>
          <p:spPr>
            <a:xfrm>
              <a:off x="3168" y="1995"/>
              <a:ext cx="0" cy="672"/>
            </a:xfrm>
            <a:prstGeom prst="line">
              <a:avLst/>
            </a:prstGeom>
            <a:ln w="9525" cap="flat" cmpd="sng">
              <a:solidFill>
                <a:schemeClr val="tx1"/>
              </a:solidFill>
              <a:prstDash val="solid"/>
              <a:headEnd type="none" w="med" len="med"/>
              <a:tailEnd type="triangle" w="med" len="med"/>
            </a:ln>
          </p:spPr>
        </p:sp>
      </p:grpSp>
      <p:grpSp>
        <p:nvGrpSpPr>
          <p:cNvPr id="137235" name="组合 137234"/>
          <p:cNvGrpSpPr/>
          <p:nvPr/>
        </p:nvGrpSpPr>
        <p:grpSpPr>
          <a:xfrm rot="0">
            <a:off x="2982595" y="1188085"/>
            <a:ext cx="3564255" cy="1522095"/>
            <a:chOff x="1296" y="1179"/>
            <a:chExt cx="1776" cy="816"/>
          </a:xfrm>
        </p:grpSpPr>
        <p:grpSp>
          <p:nvGrpSpPr>
            <p:cNvPr id="137236" name="组合 137235"/>
            <p:cNvGrpSpPr/>
            <p:nvPr/>
          </p:nvGrpSpPr>
          <p:grpSpPr>
            <a:xfrm>
              <a:off x="2352" y="1563"/>
              <a:ext cx="672" cy="432"/>
              <a:chOff x="2496" y="1824"/>
              <a:chExt cx="672" cy="432"/>
            </a:xfrm>
          </p:grpSpPr>
          <p:sp>
            <p:nvSpPr>
              <p:cNvPr id="137237" name="直接连接符 137236"/>
              <p:cNvSpPr/>
              <p:nvPr/>
            </p:nvSpPr>
            <p:spPr>
              <a:xfrm flipV="1">
                <a:off x="2496" y="1824"/>
                <a:ext cx="0" cy="432"/>
              </a:xfrm>
              <a:prstGeom prst="line">
                <a:avLst/>
              </a:prstGeom>
              <a:ln w="9525" cap="flat" cmpd="sng">
                <a:solidFill>
                  <a:schemeClr val="tx1"/>
                </a:solidFill>
                <a:prstDash val="solid"/>
                <a:headEnd type="none" w="med" len="med"/>
                <a:tailEnd type="triangle" w="med" len="med"/>
              </a:ln>
            </p:spPr>
          </p:sp>
          <p:sp>
            <p:nvSpPr>
              <p:cNvPr id="137238" name="任意多边形 137237"/>
              <p:cNvSpPr/>
              <p:nvPr/>
            </p:nvSpPr>
            <p:spPr>
              <a:xfrm>
                <a:off x="2496" y="1824"/>
                <a:ext cx="672" cy="96"/>
              </a:xfrm>
              <a:custGeom>
                <a:avLst/>
                <a:gdLst>
                  <a:gd name="txL" fmla="*/ 0 w 21600"/>
                  <a:gd name="txT" fmla="*/ 0 h 21600"/>
                  <a:gd name="txR" fmla="*/ 21600 w 21600"/>
                  <a:gd name="txB" fmla="*/ 10800 h 21600"/>
                </a:gdLst>
                <a:ahLst/>
                <a:cxnLst>
                  <a:cxn ang="270">
                    <a:pos x="10800" y="0"/>
                  </a:cxn>
                  <a:cxn ang="180">
                    <a:pos x="2700" y="10800"/>
                  </a:cxn>
                  <a:cxn ang="270">
                    <a:pos x="10800" y="5400"/>
                  </a:cxn>
                  <a:cxn ang="0">
                    <a:pos x="18900" y="10800"/>
                  </a:cxn>
                </a:cxnLst>
                <a:rect l="txL" t="txT" r="txR" b="txB"/>
                <a:pathLst>
                  <a:path w="21600" h="21600">
                    <a:moveTo>
                      <a:pt x="5400" y="10800"/>
                    </a:moveTo>
                    <a:arcTo wR="5400" hR="5400" stAng="10800000" swAng="10800000"/>
                    <a:lnTo>
                      <a:pt x="21600" y="10800"/>
                    </a:lnTo>
                    <a:arcTo wR="10800" hR="10800" stAng="0" swAng="-10800000"/>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grpSp>
          <p:nvGrpSpPr>
            <p:cNvPr id="137239" name="组合 137238"/>
            <p:cNvGrpSpPr/>
            <p:nvPr/>
          </p:nvGrpSpPr>
          <p:grpSpPr>
            <a:xfrm>
              <a:off x="1296" y="1179"/>
              <a:ext cx="1776" cy="816"/>
              <a:chOff x="1296" y="1179"/>
              <a:chExt cx="1776" cy="816"/>
            </a:xfrm>
          </p:grpSpPr>
          <p:sp>
            <p:nvSpPr>
              <p:cNvPr id="137240" name="文本框 137239"/>
              <p:cNvSpPr txBox="1"/>
              <p:nvPr/>
            </p:nvSpPr>
            <p:spPr>
              <a:xfrm>
                <a:off x="1776" y="1179"/>
                <a:ext cx="768" cy="196"/>
              </a:xfrm>
              <a:prstGeom prst="rect">
                <a:avLst/>
              </a:prstGeom>
              <a:noFill/>
              <a:ln w="9525">
                <a:noFill/>
              </a:ln>
            </p:spPr>
            <p:txBody>
              <a:bodyPr>
                <a:spAutoFit/>
              </a:bodyPr>
              <a:p>
                <a:pPr lvl="0"/>
                <a:r>
                  <a:rPr lang="zh-CN" altLang="en-US" sz="1800" b="1" dirty="0">
                    <a:solidFill>
                      <a:srgbClr val="FF0000"/>
                    </a:solidFill>
                    <a:latin typeface="Arial" panose="020B0604020202020204" pitchFamily="34" charset="0"/>
                    <a:ea typeface="宋体" panose="02010600030101010101" pitchFamily="2" charset="-122"/>
                  </a:rPr>
                  <a:t>文艺复兴</a:t>
                </a:r>
                <a:endParaRPr lang="zh-CN" altLang="en-US" sz="1800" b="1" dirty="0">
                  <a:solidFill>
                    <a:srgbClr val="FF0000"/>
                  </a:solidFill>
                  <a:latin typeface="Arial" panose="020B0604020202020204" pitchFamily="34" charset="0"/>
                  <a:ea typeface="宋体" panose="02010600030101010101" pitchFamily="2" charset="-122"/>
                </a:endParaRPr>
              </a:p>
            </p:txBody>
          </p:sp>
          <p:grpSp>
            <p:nvGrpSpPr>
              <p:cNvPr id="137241" name="组合 137240"/>
              <p:cNvGrpSpPr/>
              <p:nvPr/>
            </p:nvGrpSpPr>
            <p:grpSpPr>
              <a:xfrm>
                <a:off x="1296" y="1371"/>
                <a:ext cx="1728" cy="624"/>
                <a:chOff x="1392" y="960"/>
                <a:chExt cx="2064" cy="1296"/>
              </a:xfrm>
            </p:grpSpPr>
            <p:sp>
              <p:nvSpPr>
                <p:cNvPr id="137242" name="直接连接符 137241"/>
                <p:cNvSpPr/>
                <p:nvPr/>
              </p:nvSpPr>
              <p:spPr>
                <a:xfrm flipV="1">
                  <a:off x="3456" y="1008"/>
                  <a:ext cx="0" cy="1248"/>
                </a:xfrm>
                <a:prstGeom prst="line">
                  <a:avLst/>
                </a:prstGeom>
                <a:ln w="9525" cap="flat" cmpd="sng">
                  <a:solidFill>
                    <a:schemeClr val="tx1"/>
                  </a:solidFill>
                  <a:prstDash val="solid"/>
                  <a:headEnd type="none" w="med" len="med"/>
                  <a:tailEnd type="triangle" w="med" len="med"/>
                </a:ln>
              </p:spPr>
            </p:sp>
            <p:sp>
              <p:nvSpPr>
                <p:cNvPr id="137243" name="直接连接符 137242"/>
                <p:cNvSpPr/>
                <p:nvPr/>
              </p:nvSpPr>
              <p:spPr>
                <a:xfrm flipV="1">
                  <a:off x="1440" y="1008"/>
                  <a:ext cx="0" cy="1248"/>
                </a:xfrm>
                <a:prstGeom prst="line">
                  <a:avLst/>
                </a:prstGeom>
                <a:ln w="9525" cap="flat" cmpd="sng">
                  <a:solidFill>
                    <a:schemeClr val="tx1"/>
                  </a:solidFill>
                  <a:prstDash val="solid"/>
                  <a:headEnd type="none" w="med" len="med"/>
                  <a:tailEnd type="triangle" w="med" len="med"/>
                </a:ln>
              </p:spPr>
            </p:sp>
            <p:sp>
              <p:nvSpPr>
                <p:cNvPr id="137244" name="任意多边形 137243"/>
                <p:cNvSpPr/>
                <p:nvPr/>
              </p:nvSpPr>
              <p:spPr>
                <a:xfrm>
                  <a:off x="1392" y="960"/>
                  <a:ext cx="2064" cy="144"/>
                </a:xfrm>
                <a:custGeom>
                  <a:avLst/>
                  <a:gdLst>
                    <a:gd name="txL" fmla="*/ 0 w 21600"/>
                    <a:gd name="txT" fmla="*/ 0 h 21600"/>
                    <a:gd name="txR" fmla="*/ 21600 w 21600"/>
                    <a:gd name="txB" fmla="*/ 10800 h 21600"/>
                  </a:gdLst>
                  <a:ahLst/>
                  <a:cxnLst>
                    <a:cxn ang="270">
                      <a:pos x="10800" y="0"/>
                    </a:cxn>
                    <a:cxn ang="180">
                      <a:pos x="2700" y="10800"/>
                    </a:cxn>
                    <a:cxn ang="270">
                      <a:pos x="10800" y="5400"/>
                    </a:cxn>
                    <a:cxn ang="0">
                      <a:pos x="18900" y="10800"/>
                    </a:cxn>
                  </a:cxnLst>
                  <a:rect l="txL" t="txT" r="txR" b="txB"/>
                  <a:pathLst>
                    <a:path w="21600" h="21600">
                      <a:moveTo>
                        <a:pt x="5400" y="10800"/>
                      </a:moveTo>
                      <a:arcTo wR="5400" hR="5400" stAng="10800000" swAng="10800000"/>
                      <a:lnTo>
                        <a:pt x="21600" y="10800"/>
                      </a:lnTo>
                      <a:arcTo wR="10800" hR="10800" stAng="0" swAng="-10800000"/>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sp>
            <p:nvSpPr>
              <p:cNvPr id="137245" name="文本框 137244"/>
              <p:cNvSpPr txBox="1"/>
              <p:nvPr/>
            </p:nvSpPr>
            <p:spPr>
              <a:xfrm>
                <a:off x="2304" y="1371"/>
                <a:ext cx="768" cy="196"/>
              </a:xfrm>
              <a:prstGeom prst="rect">
                <a:avLst/>
              </a:prstGeom>
              <a:noFill/>
              <a:ln w="9525">
                <a:noFill/>
              </a:ln>
            </p:spPr>
            <p:txBody>
              <a:bodyPr>
                <a:spAutoFit/>
              </a:bodyPr>
              <a:p>
                <a:pPr lvl="0"/>
                <a:r>
                  <a:rPr lang="zh-CN" altLang="en-US" sz="1800" b="1" dirty="0">
                    <a:solidFill>
                      <a:srgbClr val="FF0000"/>
                    </a:solidFill>
                    <a:latin typeface="Arial" panose="020B0604020202020204" pitchFamily="34" charset="0"/>
                    <a:ea typeface="宋体" panose="02010600030101010101" pitchFamily="2" charset="-122"/>
                  </a:rPr>
                  <a:t>宗教改革</a:t>
                </a:r>
                <a:endParaRPr lang="zh-CN" altLang="en-US" sz="1800" b="1" dirty="0">
                  <a:solidFill>
                    <a:srgbClr val="FF0000"/>
                  </a:solidFill>
                  <a:latin typeface="Arial" panose="020B0604020202020204" pitchFamily="34" charset="0"/>
                  <a:ea typeface="宋体" panose="02010600030101010101" pitchFamily="2" charset="-122"/>
                </a:endParaRPr>
              </a:p>
            </p:txBody>
          </p:sp>
        </p:grpSp>
      </p:grpSp>
      <p:grpSp>
        <p:nvGrpSpPr>
          <p:cNvPr id="137246" name="组合 137245"/>
          <p:cNvGrpSpPr/>
          <p:nvPr/>
        </p:nvGrpSpPr>
        <p:grpSpPr>
          <a:xfrm rot="0">
            <a:off x="1152525" y="2416175"/>
            <a:ext cx="9439910" cy="427355"/>
            <a:chOff x="336" y="1766"/>
            <a:chExt cx="4704" cy="229"/>
          </a:xfrm>
        </p:grpSpPr>
        <p:sp>
          <p:nvSpPr>
            <p:cNvPr id="137247" name="直接连接符 137246"/>
            <p:cNvSpPr/>
            <p:nvPr/>
          </p:nvSpPr>
          <p:spPr>
            <a:xfrm>
              <a:off x="336" y="1995"/>
              <a:ext cx="4704" cy="0"/>
            </a:xfrm>
            <a:prstGeom prst="line">
              <a:avLst/>
            </a:prstGeom>
            <a:ln w="50800" cap="flat" cmpd="sng">
              <a:solidFill>
                <a:schemeClr val="tx1"/>
              </a:solidFill>
              <a:prstDash val="solid"/>
              <a:headEnd type="none" w="med" len="med"/>
              <a:tailEnd type="triangle" w="med" len="med"/>
            </a:ln>
          </p:spPr>
        </p:sp>
        <p:sp>
          <p:nvSpPr>
            <p:cNvPr id="137248" name="文本框 137247"/>
            <p:cNvSpPr txBox="1"/>
            <p:nvPr/>
          </p:nvSpPr>
          <p:spPr>
            <a:xfrm>
              <a:off x="3552" y="1776"/>
              <a:ext cx="408" cy="212"/>
            </a:xfrm>
            <a:prstGeom prst="rect">
              <a:avLst/>
            </a:prstGeom>
            <a:noFill/>
            <a:ln w="9525">
              <a:noFill/>
            </a:ln>
          </p:spPr>
          <p:txBody>
            <a:bodyPr wrap="square" anchor="t">
              <a:spAutoFit/>
            </a:bodyPr>
            <a:p>
              <a:pPr lvl="0"/>
              <a:r>
                <a:rPr lang="en-US" altLang="zh-CN" sz="2000" b="1">
                  <a:latin typeface="Arial" panose="020B0604020202020204" pitchFamily="34" charset="0"/>
                  <a:ea typeface="宋体" panose="02010600030101010101" pitchFamily="2" charset="-122"/>
                </a:rPr>
                <a:t>18C</a:t>
              </a:r>
              <a:endParaRPr lang="en-US" altLang="zh-CN" sz="2000" b="1">
                <a:latin typeface="Arial" panose="020B0604020202020204" pitchFamily="34" charset="0"/>
                <a:ea typeface="宋体" panose="02010600030101010101" pitchFamily="2" charset="-122"/>
              </a:endParaRPr>
            </a:p>
          </p:txBody>
        </p:sp>
        <p:sp>
          <p:nvSpPr>
            <p:cNvPr id="137249" name="文本框 137248"/>
            <p:cNvSpPr txBox="1"/>
            <p:nvPr/>
          </p:nvSpPr>
          <p:spPr>
            <a:xfrm>
              <a:off x="2950" y="1776"/>
              <a:ext cx="408" cy="212"/>
            </a:xfrm>
            <a:prstGeom prst="rect">
              <a:avLst/>
            </a:prstGeom>
            <a:noFill/>
            <a:ln w="9525">
              <a:noFill/>
            </a:ln>
          </p:spPr>
          <p:txBody>
            <a:bodyPr wrap="square" anchor="t">
              <a:spAutoFit/>
            </a:bodyPr>
            <a:p>
              <a:pPr lvl="0"/>
              <a:r>
                <a:rPr lang="en-US" altLang="zh-CN" sz="2000" b="1">
                  <a:latin typeface="Arial" panose="020B0604020202020204" pitchFamily="34" charset="0"/>
                  <a:ea typeface="宋体" panose="02010600030101010101" pitchFamily="2" charset="-122"/>
                </a:rPr>
                <a:t>17C</a:t>
              </a:r>
              <a:endParaRPr lang="en-US" altLang="zh-CN" sz="2000" b="1">
                <a:latin typeface="Arial" panose="020B0604020202020204" pitchFamily="34" charset="0"/>
                <a:ea typeface="宋体" panose="02010600030101010101" pitchFamily="2" charset="-122"/>
              </a:endParaRPr>
            </a:p>
          </p:txBody>
        </p:sp>
        <p:sp>
          <p:nvSpPr>
            <p:cNvPr id="137250" name="文本框 137249"/>
            <p:cNvSpPr txBox="1"/>
            <p:nvPr/>
          </p:nvSpPr>
          <p:spPr>
            <a:xfrm>
              <a:off x="1008" y="1776"/>
              <a:ext cx="408" cy="212"/>
            </a:xfrm>
            <a:prstGeom prst="rect">
              <a:avLst/>
            </a:prstGeom>
            <a:noFill/>
            <a:ln w="9525">
              <a:noFill/>
            </a:ln>
          </p:spPr>
          <p:txBody>
            <a:bodyPr wrap="square" anchor="t">
              <a:spAutoFit/>
            </a:bodyPr>
            <a:p>
              <a:pPr lvl="0"/>
              <a:r>
                <a:rPr lang="en-US" altLang="zh-CN" sz="2000" b="1">
                  <a:latin typeface="Arial" panose="020B0604020202020204" pitchFamily="34" charset="0"/>
                  <a:ea typeface="宋体" panose="02010600030101010101" pitchFamily="2" charset="-122"/>
                </a:rPr>
                <a:t>14C</a:t>
              </a:r>
              <a:endParaRPr lang="en-US" altLang="zh-CN" sz="2000" b="1">
                <a:latin typeface="Arial" panose="020B0604020202020204" pitchFamily="34" charset="0"/>
                <a:ea typeface="宋体" panose="02010600030101010101" pitchFamily="2" charset="-122"/>
              </a:endParaRPr>
            </a:p>
          </p:txBody>
        </p:sp>
        <p:sp>
          <p:nvSpPr>
            <p:cNvPr id="137251" name="文本框 137250"/>
            <p:cNvSpPr txBox="1"/>
            <p:nvPr/>
          </p:nvSpPr>
          <p:spPr>
            <a:xfrm>
              <a:off x="2208" y="1776"/>
              <a:ext cx="408" cy="212"/>
            </a:xfrm>
            <a:prstGeom prst="rect">
              <a:avLst/>
            </a:prstGeom>
            <a:noFill/>
            <a:ln w="9525">
              <a:noFill/>
            </a:ln>
          </p:spPr>
          <p:txBody>
            <a:bodyPr wrap="square" anchor="t">
              <a:spAutoFit/>
            </a:bodyPr>
            <a:p>
              <a:pPr lvl="0"/>
              <a:r>
                <a:rPr lang="en-US" altLang="zh-CN" sz="2000" b="1">
                  <a:latin typeface="Arial" panose="020B0604020202020204" pitchFamily="34" charset="0"/>
                  <a:ea typeface="宋体" panose="02010600030101010101" pitchFamily="2" charset="-122"/>
                </a:rPr>
                <a:t>16C</a:t>
              </a:r>
              <a:endParaRPr lang="en-US" altLang="zh-CN" sz="2000" b="1">
                <a:latin typeface="Arial" panose="020B0604020202020204" pitchFamily="34" charset="0"/>
                <a:ea typeface="宋体" panose="02010600030101010101" pitchFamily="2" charset="-122"/>
              </a:endParaRPr>
            </a:p>
          </p:txBody>
        </p:sp>
        <p:sp>
          <p:nvSpPr>
            <p:cNvPr id="137252" name="文本框 137251"/>
            <p:cNvSpPr txBox="1"/>
            <p:nvPr/>
          </p:nvSpPr>
          <p:spPr>
            <a:xfrm>
              <a:off x="1584" y="1766"/>
              <a:ext cx="408" cy="212"/>
            </a:xfrm>
            <a:prstGeom prst="rect">
              <a:avLst/>
            </a:prstGeom>
            <a:noFill/>
            <a:ln w="9525">
              <a:noFill/>
            </a:ln>
          </p:spPr>
          <p:txBody>
            <a:bodyPr wrap="square" anchor="t">
              <a:spAutoFit/>
            </a:bodyPr>
            <a:p>
              <a:pPr lvl="0"/>
              <a:r>
                <a:rPr lang="en-US" altLang="zh-CN" sz="2000" b="1">
                  <a:latin typeface="Arial" panose="020B0604020202020204" pitchFamily="34" charset="0"/>
                  <a:ea typeface="宋体" panose="02010600030101010101" pitchFamily="2" charset="-122"/>
                </a:rPr>
                <a:t>15C</a:t>
              </a:r>
              <a:endParaRPr lang="en-US" altLang="zh-CN" sz="2000" b="1">
                <a:latin typeface="Arial" panose="020B0604020202020204" pitchFamily="34" charset="0"/>
                <a:ea typeface="宋体" panose="02010600030101010101" pitchFamily="2" charset="-122"/>
              </a:endParaRPr>
            </a:p>
          </p:txBody>
        </p:sp>
      </p:grpSp>
      <p:grpSp>
        <p:nvGrpSpPr>
          <p:cNvPr id="137253" name="组合 137252"/>
          <p:cNvGrpSpPr/>
          <p:nvPr/>
        </p:nvGrpSpPr>
        <p:grpSpPr>
          <a:xfrm rot="0">
            <a:off x="4234815" y="2843530"/>
            <a:ext cx="3371215" cy="2901315"/>
            <a:chOff x="1872" y="1995"/>
            <a:chExt cx="1680" cy="1555"/>
          </a:xfrm>
        </p:grpSpPr>
        <p:sp>
          <p:nvSpPr>
            <p:cNvPr id="137254" name="直接连接符 137253"/>
            <p:cNvSpPr/>
            <p:nvPr/>
          </p:nvSpPr>
          <p:spPr>
            <a:xfrm>
              <a:off x="3360" y="1995"/>
              <a:ext cx="0" cy="672"/>
            </a:xfrm>
            <a:prstGeom prst="line">
              <a:avLst/>
            </a:prstGeom>
            <a:ln w="9525" cap="flat" cmpd="sng">
              <a:solidFill>
                <a:schemeClr val="tx1"/>
              </a:solidFill>
              <a:prstDash val="solid"/>
              <a:headEnd type="none" w="med" len="med"/>
              <a:tailEnd type="triangle" w="med" len="med"/>
            </a:ln>
          </p:spPr>
        </p:sp>
        <p:sp>
          <p:nvSpPr>
            <p:cNvPr id="137255" name="文本框 137254"/>
            <p:cNvSpPr txBox="1"/>
            <p:nvPr/>
          </p:nvSpPr>
          <p:spPr>
            <a:xfrm>
              <a:off x="3216" y="2619"/>
              <a:ext cx="240" cy="931"/>
            </a:xfrm>
            <a:prstGeom prst="rect">
              <a:avLst/>
            </a:prstGeom>
            <a:noFill/>
            <a:ln w="9525">
              <a:noFill/>
            </a:ln>
          </p:spPr>
          <p:txBody>
            <a:bodyPr>
              <a:spAutoFit/>
            </a:bodyPr>
            <a:p>
              <a:pPr lvl="0"/>
              <a:r>
                <a:rPr lang="zh-CN" altLang="en-US" sz="1800" b="1" dirty="0">
                  <a:solidFill>
                    <a:srgbClr val="FF0000"/>
                  </a:solidFill>
                  <a:latin typeface="Arial" panose="020B0604020202020204" pitchFamily="34" charset="0"/>
                  <a:ea typeface="宋体" panose="02010600030101010101" pitchFamily="2" charset="-122"/>
                </a:rPr>
                <a:t>牛顿经典力学</a:t>
              </a:r>
              <a:endParaRPr lang="zh-CN" altLang="en-US" sz="1800" b="1" dirty="0">
                <a:solidFill>
                  <a:srgbClr val="FF0000"/>
                </a:solidFill>
                <a:latin typeface="Arial" panose="020B0604020202020204" pitchFamily="34" charset="0"/>
                <a:ea typeface="宋体" panose="02010600030101010101" pitchFamily="2" charset="-122"/>
              </a:endParaRPr>
            </a:p>
          </p:txBody>
        </p:sp>
        <p:sp>
          <p:nvSpPr>
            <p:cNvPr id="137256" name="文本框 137255"/>
            <p:cNvSpPr txBox="1"/>
            <p:nvPr/>
          </p:nvSpPr>
          <p:spPr>
            <a:xfrm>
              <a:off x="3152" y="2380"/>
              <a:ext cx="400" cy="180"/>
            </a:xfrm>
            <a:prstGeom prst="rect">
              <a:avLst/>
            </a:prstGeom>
            <a:noFill/>
            <a:ln w="9525">
              <a:noFill/>
            </a:ln>
          </p:spPr>
          <p:txBody>
            <a:bodyPr wrap="square" anchor="t">
              <a:spAutoFit/>
            </a:bodyPr>
            <a:p>
              <a:pPr lvl="0"/>
              <a:r>
                <a:rPr lang="en-US" altLang="zh-CN" sz="1600" b="1">
                  <a:latin typeface="Arial" panose="020B0604020202020204" pitchFamily="34" charset="0"/>
                  <a:ea typeface="宋体" panose="02010600030101010101" pitchFamily="2" charset="-122"/>
                </a:rPr>
                <a:t>1687</a:t>
              </a:r>
              <a:endParaRPr lang="en-US" altLang="zh-CN" sz="1600" b="1">
                <a:latin typeface="Arial" panose="020B0604020202020204" pitchFamily="34" charset="0"/>
                <a:ea typeface="宋体" panose="02010600030101010101" pitchFamily="2" charset="-122"/>
              </a:endParaRPr>
            </a:p>
          </p:txBody>
        </p:sp>
        <p:sp>
          <p:nvSpPr>
            <p:cNvPr id="137257" name="直接连接符 137256"/>
            <p:cNvSpPr/>
            <p:nvPr/>
          </p:nvSpPr>
          <p:spPr>
            <a:xfrm>
              <a:off x="2256" y="1995"/>
              <a:ext cx="0" cy="672"/>
            </a:xfrm>
            <a:prstGeom prst="line">
              <a:avLst/>
            </a:prstGeom>
            <a:ln w="9525" cap="flat" cmpd="sng">
              <a:solidFill>
                <a:schemeClr val="tx1"/>
              </a:solidFill>
              <a:prstDash val="solid"/>
              <a:headEnd type="none" w="med" len="med"/>
              <a:tailEnd type="triangle" w="med" len="med"/>
            </a:ln>
          </p:spPr>
        </p:sp>
        <p:sp>
          <p:nvSpPr>
            <p:cNvPr id="137258" name="矩形 137257"/>
            <p:cNvSpPr/>
            <p:nvPr/>
          </p:nvSpPr>
          <p:spPr>
            <a:xfrm>
              <a:off x="1872" y="2448"/>
              <a:ext cx="400" cy="180"/>
            </a:xfrm>
            <a:prstGeom prst="rect">
              <a:avLst/>
            </a:prstGeom>
            <a:noFill/>
            <a:ln w="9525">
              <a:noFill/>
            </a:ln>
          </p:spPr>
          <p:txBody>
            <a:bodyPr wrap="square" anchor="t">
              <a:spAutoFit/>
            </a:bodyPr>
            <a:p>
              <a:pPr lvl="0"/>
              <a:r>
                <a:rPr lang="en-US" altLang="zh-CN" sz="1600" b="1">
                  <a:latin typeface="Arial" panose="020B0604020202020204" pitchFamily="34" charset="0"/>
                  <a:ea typeface="宋体" panose="02010600030101010101" pitchFamily="2" charset="-122"/>
                </a:rPr>
                <a:t>1590</a:t>
              </a:r>
              <a:endParaRPr lang="en-US" altLang="zh-CN" sz="1600" b="1">
                <a:latin typeface="Arial" panose="020B0604020202020204" pitchFamily="34" charset="0"/>
                <a:ea typeface="宋体" panose="02010600030101010101" pitchFamily="2" charset="-122"/>
              </a:endParaRPr>
            </a:p>
          </p:txBody>
        </p:sp>
        <p:sp>
          <p:nvSpPr>
            <p:cNvPr id="137259" name="矩形 137258"/>
            <p:cNvSpPr/>
            <p:nvPr/>
          </p:nvSpPr>
          <p:spPr>
            <a:xfrm>
              <a:off x="2112" y="2592"/>
              <a:ext cx="336" cy="784"/>
            </a:xfrm>
            <a:prstGeom prst="rect">
              <a:avLst/>
            </a:prstGeom>
            <a:noFill/>
            <a:ln w="9525">
              <a:noFill/>
            </a:ln>
          </p:spPr>
          <p:txBody>
            <a:bodyPr>
              <a:spAutoFit/>
            </a:bodyPr>
            <a:p>
              <a:pPr lvl="0"/>
              <a:r>
                <a:rPr lang="zh-CN" altLang="en-US" sz="1800" b="1" dirty="0">
                  <a:solidFill>
                    <a:srgbClr val="FF0000"/>
                  </a:solidFill>
                  <a:latin typeface="Arial" panose="020B0604020202020204" pitchFamily="34" charset="0"/>
                  <a:ea typeface="宋体" panose="02010600030101010101" pitchFamily="2" charset="-122"/>
                </a:rPr>
                <a:t>伽利略自由落体定律</a:t>
              </a:r>
              <a:endParaRPr lang="zh-CN" altLang="en-US" sz="1800" b="1" dirty="0">
                <a:solidFill>
                  <a:srgbClr val="FF0000"/>
                </a:solidFill>
                <a:latin typeface="Arial" panose="020B0604020202020204" pitchFamily="34" charset="0"/>
                <a:ea typeface="宋体" panose="02010600030101010101" pitchFamily="2" charset="-122"/>
              </a:endParaRPr>
            </a:p>
          </p:txBody>
        </p:sp>
      </p:grpSp>
      <p:grpSp>
        <p:nvGrpSpPr>
          <p:cNvPr id="137260" name="组合 137259"/>
          <p:cNvGrpSpPr/>
          <p:nvPr/>
        </p:nvGrpSpPr>
        <p:grpSpPr>
          <a:xfrm rot="0">
            <a:off x="2693670" y="2882900"/>
            <a:ext cx="501650" cy="2901315"/>
            <a:chOff x="1104" y="2016"/>
            <a:chExt cx="250" cy="1555"/>
          </a:xfrm>
        </p:grpSpPr>
        <p:sp>
          <p:nvSpPr>
            <p:cNvPr id="137261" name="文本框 137260"/>
            <p:cNvSpPr txBox="1"/>
            <p:nvPr/>
          </p:nvSpPr>
          <p:spPr>
            <a:xfrm>
              <a:off x="1104" y="2640"/>
              <a:ext cx="250" cy="931"/>
            </a:xfrm>
            <a:prstGeom prst="rect">
              <a:avLst/>
            </a:prstGeom>
            <a:noFill/>
            <a:ln w="9525">
              <a:noFill/>
            </a:ln>
          </p:spPr>
          <p:txBody>
            <a:bodyPr>
              <a:spAutoFit/>
            </a:bodyPr>
            <a:p>
              <a:pPr lvl="0"/>
              <a:r>
                <a:rPr lang="zh-CN" altLang="en-US" sz="1800" b="1" dirty="0">
                  <a:solidFill>
                    <a:srgbClr val="FF0000"/>
                  </a:solidFill>
                  <a:latin typeface="Arial" panose="020B0604020202020204" pitchFamily="34" charset="0"/>
                  <a:ea typeface="宋体" panose="02010600030101010101" pitchFamily="2" charset="-122"/>
                </a:rPr>
                <a:t>资本主义萌芽</a:t>
              </a:r>
              <a:endParaRPr lang="zh-CN" altLang="en-US" sz="1800" b="1">
                <a:solidFill>
                  <a:srgbClr val="FF0000"/>
                </a:solidFill>
                <a:latin typeface="Arial" panose="020B0604020202020204" pitchFamily="34" charset="0"/>
                <a:ea typeface="宋体" panose="02010600030101010101" pitchFamily="2" charset="-122"/>
              </a:endParaRPr>
            </a:p>
          </p:txBody>
        </p:sp>
        <p:sp>
          <p:nvSpPr>
            <p:cNvPr id="137262" name="直接连接符 137261"/>
            <p:cNvSpPr/>
            <p:nvPr/>
          </p:nvSpPr>
          <p:spPr>
            <a:xfrm>
              <a:off x="1248" y="2016"/>
              <a:ext cx="0" cy="672"/>
            </a:xfrm>
            <a:prstGeom prst="line">
              <a:avLst/>
            </a:prstGeom>
            <a:ln w="9525" cap="flat" cmpd="sng">
              <a:solidFill>
                <a:schemeClr val="tx1"/>
              </a:solidFill>
              <a:prstDash val="solid"/>
              <a:headEnd type="none" w="med" len="med"/>
              <a:tailEnd type="triangle" w="med" len="med"/>
            </a:ln>
          </p:spPr>
        </p:sp>
      </p:grpSp>
      <p:grpSp>
        <p:nvGrpSpPr>
          <p:cNvPr id="137263" name="组合 137262"/>
          <p:cNvGrpSpPr/>
          <p:nvPr/>
        </p:nvGrpSpPr>
        <p:grpSpPr>
          <a:xfrm rot="0">
            <a:off x="2982595" y="3151505"/>
            <a:ext cx="7272655" cy="365760"/>
            <a:chOff x="1248" y="2160"/>
            <a:chExt cx="3624" cy="196"/>
          </a:xfrm>
        </p:grpSpPr>
        <p:sp>
          <p:nvSpPr>
            <p:cNvPr id="137264" name="直接连接符 137263"/>
            <p:cNvSpPr/>
            <p:nvPr/>
          </p:nvSpPr>
          <p:spPr>
            <a:xfrm>
              <a:off x="1248" y="2256"/>
              <a:ext cx="2688" cy="0"/>
            </a:xfrm>
            <a:prstGeom prst="line">
              <a:avLst/>
            </a:prstGeom>
            <a:ln w="44450" cap="flat" cmpd="sng">
              <a:solidFill>
                <a:srgbClr val="FF0000"/>
              </a:solidFill>
              <a:prstDash val="solid"/>
              <a:headEnd type="none" w="med" len="med"/>
              <a:tailEnd type="triangle" w="med" len="med"/>
            </a:ln>
          </p:spPr>
        </p:sp>
        <p:sp>
          <p:nvSpPr>
            <p:cNvPr id="137265" name="文本框 137264"/>
            <p:cNvSpPr txBox="1"/>
            <p:nvPr/>
          </p:nvSpPr>
          <p:spPr>
            <a:xfrm>
              <a:off x="3888" y="2160"/>
              <a:ext cx="984" cy="196"/>
            </a:xfrm>
            <a:prstGeom prst="rect">
              <a:avLst/>
            </a:prstGeom>
            <a:noFill/>
            <a:ln w="9525">
              <a:noFill/>
            </a:ln>
          </p:spPr>
          <p:txBody>
            <a:bodyPr wrap="square" anchor="t">
              <a:spAutoFit/>
            </a:bodyPr>
            <a:p>
              <a:pPr lvl="0"/>
              <a:r>
                <a:rPr lang="zh-CN" altLang="en-US" sz="1800" b="1" dirty="0">
                  <a:solidFill>
                    <a:srgbClr val="FF0000"/>
                  </a:solidFill>
                  <a:latin typeface="Arial" panose="020B0604020202020204" pitchFamily="34" charset="0"/>
                  <a:ea typeface="宋体" panose="02010600030101010101" pitchFamily="2" charset="-122"/>
                </a:rPr>
                <a:t>资本主义发展</a:t>
              </a:r>
              <a:endParaRPr lang="zh-CN" altLang="en-US" sz="1800" b="1" dirty="0">
                <a:solidFill>
                  <a:srgbClr val="FF0000"/>
                </a:solidFill>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35"/>
                                        </p:tgtEl>
                                        <p:attrNameLst>
                                          <p:attrName>style.visibility</p:attrName>
                                        </p:attrNameLst>
                                      </p:cBhvr>
                                      <p:to>
                                        <p:strVal val="visible"/>
                                      </p:to>
                                    </p:set>
                                    <p:anim calcmode="lin" valueType="num">
                                      <p:cBhvr additive="base">
                                        <p:cTn id="7" dur="500" fill="hold"/>
                                        <p:tgtEl>
                                          <p:spTgt spid="137235"/>
                                        </p:tgtEl>
                                        <p:attrNameLst>
                                          <p:attrName>ppt_x</p:attrName>
                                        </p:attrNameLst>
                                      </p:cBhvr>
                                      <p:tavLst>
                                        <p:tav tm="0">
                                          <p:val>
                                            <p:strVal val="#ppt_x"/>
                                          </p:val>
                                        </p:tav>
                                        <p:tav tm="100000">
                                          <p:val>
                                            <p:strVal val="#ppt_x"/>
                                          </p:val>
                                        </p:tav>
                                      </p:tavLst>
                                    </p:anim>
                                    <p:anim calcmode="lin" valueType="num">
                                      <p:cBhvr additive="base">
                                        <p:cTn id="8" dur="500" fill="hold"/>
                                        <p:tgtEl>
                                          <p:spTgt spid="1372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19"/>
                                        </p:tgtEl>
                                        <p:attrNameLst>
                                          <p:attrName>style.visibility</p:attrName>
                                        </p:attrNameLst>
                                      </p:cBhvr>
                                      <p:to>
                                        <p:strVal val="visible"/>
                                      </p:to>
                                    </p:set>
                                    <p:anim calcmode="lin" valueType="num">
                                      <p:cBhvr additive="base">
                                        <p:cTn id="13" dur="500" fill="hold"/>
                                        <p:tgtEl>
                                          <p:spTgt spid="137219"/>
                                        </p:tgtEl>
                                        <p:attrNameLst>
                                          <p:attrName>ppt_x</p:attrName>
                                        </p:attrNameLst>
                                      </p:cBhvr>
                                      <p:tavLst>
                                        <p:tav tm="0">
                                          <p:val>
                                            <p:strVal val="#ppt_x"/>
                                          </p:val>
                                        </p:tav>
                                        <p:tav tm="100000">
                                          <p:val>
                                            <p:strVal val="#ppt_x"/>
                                          </p:val>
                                        </p:tav>
                                      </p:tavLst>
                                    </p:anim>
                                    <p:anim calcmode="lin" valueType="num">
                                      <p:cBhvr additive="base">
                                        <p:cTn id="14" dur="500" fill="hold"/>
                                        <p:tgtEl>
                                          <p:spTgt spid="1372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260"/>
                                        </p:tgtEl>
                                        <p:attrNameLst>
                                          <p:attrName>style.visibility</p:attrName>
                                        </p:attrNameLst>
                                      </p:cBhvr>
                                      <p:to>
                                        <p:strVal val="visible"/>
                                      </p:to>
                                    </p:set>
                                    <p:anim calcmode="lin" valueType="num">
                                      <p:cBhvr additive="base">
                                        <p:cTn id="19" dur="500" fill="hold"/>
                                        <p:tgtEl>
                                          <p:spTgt spid="137260"/>
                                        </p:tgtEl>
                                        <p:attrNameLst>
                                          <p:attrName>ppt_x</p:attrName>
                                        </p:attrNameLst>
                                      </p:cBhvr>
                                      <p:tavLst>
                                        <p:tav tm="0">
                                          <p:val>
                                            <p:strVal val="#ppt_x"/>
                                          </p:val>
                                        </p:tav>
                                        <p:tav tm="100000">
                                          <p:val>
                                            <p:strVal val="#ppt_x"/>
                                          </p:val>
                                        </p:tav>
                                      </p:tavLst>
                                    </p:anim>
                                    <p:anim calcmode="lin" valueType="num">
                                      <p:cBhvr additive="base">
                                        <p:cTn id="20" dur="500" fill="hold"/>
                                        <p:tgtEl>
                                          <p:spTgt spid="1372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224"/>
                                        </p:tgtEl>
                                        <p:attrNameLst>
                                          <p:attrName>style.visibility</p:attrName>
                                        </p:attrNameLst>
                                      </p:cBhvr>
                                      <p:to>
                                        <p:strVal val="visible"/>
                                      </p:to>
                                    </p:set>
                                    <p:anim calcmode="lin" valueType="num">
                                      <p:cBhvr additive="base">
                                        <p:cTn id="25" dur="500" fill="hold"/>
                                        <p:tgtEl>
                                          <p:spTgt spid="137224"/>
                                        </p:tgtEl>
                                        <p:attrNameLst>
                                          <p:attrName>ppt_x</p:attrName>
                                        </p:attrNameLst>
                                      </p:cBhvr>
                                      <p:tavLst>
                                        <p:tav tm="0">
                                          <p:val>
                                            <p:strVal val="#ppt_x"/>
                                          </p:val>
                                        </p:tav>
                                        <p:tav tm="100000">
                                          <p:val>
                                            <p:strVal val="#ppt_x"/>
                                          </p:val>
                                        </p:tav>
                                      </p:tavLst>
                                    </p:anim>
                                    <p:anim calcmode="lin" valueType="num">
                                      <p:cBhvr additive="base">
                                        <p:cTn id="26" dur="500" fill="hold"/>
                                        <p:tgtEl>
                                          <p:spTgt spid="1372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7253"/>
                                        </p:tgtEl>
                                        <p:attrNameLst>
                                          <p:attrName>style.visibility</p:attrName>
                                        </p:attrNameLst>
                                      </p:cBhvr>
                                      <p:to>
                                        <p:strVal val="visible"/>
                                      </p:to>
                                    </p:set>
                                    <p:anim calcmode="lin" valueType="num">
                                      <p:cBhvr additive="base">
                                        <p:cTn id="31" dur="500" fill="hold"/>
                                        <p:tgtEl>
                                          <p:spTgt spid="137253"/>
                                        </p:tgtEl>
                                        <p:attrNameLst>
                                          <p:attrName>ppt_x</p:attrName>
                                        </p:attrNameLst>
                                      </p:cBhvr>
                                      <p:tavLst>
                                        <p:tav tm="0">
                                          <p:val>
                                            <p:strVal val="#ppt_x"/>
                                          </p:val>
                                        </p:tav>
                                        <p:tav tm="100000">
                                          <p:val>
                                            <p:strVal val="#ppt_x"/>
                                          </p:val>
                                        </p:tav>
                                      </p:tavLst>
                                    </p:anim>
                                    <p:anim calcmode="lin" valueType="num">
                                      <p:cBhvr additive="base">
                                        <p:cTn id="32" dur="500" fill="hold"/>
                                        <p:tgtEl>
                                          <p:spTgt spid="1372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7228"/>
                                        </p:tgtEl>
                                        <p:attrNameLst>
                                          <p:attrName>style.visibility</p:attrName>
                                        </p:attrNameLst>
                                      </p:cBhvr>
                                      <p:to>
                                        <p:strVal val="visible"/>
                                      </p:to>
                                    </p:set>
                                    <p:anim calcmode="lin" valueType="num">
                                      <p:cBhvr additive="base">
                                        <p:cTn id="37" dur="500" fill="hold"/>
                                        <p:tgtEl>
                                          <p:spTgt spid="137228"/>
                                        </p:tgtEl>
                                        <p:attrNameLst>
                                          <p:attrName>ppt_x</p:attrName>
                                        </p:attrNameLst>
                                      </p:cBhvr>
                                      <p:tavLst>
                                        <p:tav tm="0">
                                          <p:val>
                                            <p:strVal val="#ppt_x"/>
                                          </p:val>
                                        </p:tav>
                                        <p:tav tm="100000">
                                          <p:val>
                                            <p:strVal val="#ppt_x"/>
                                          </p:val>
                                        </p:tav>
                                      </p:tavLst>
                                    </p:anim>
                                    <p:anim calcmode="lin" valueType="num">
                                      <p:cBhvr additive="base">
                                        <p:cTn id="38" dur="500" fill="hold"/>
                                        <p:tgtEl>
                                          <p:spTgt spid="1372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7263"/>
                                        </p:tgtEl>
                                        <p:attrNameLst>
                                          <p:attrName>style.visibility</p:attrName>
                                        </p:attrNameLst>
                                      </p:cBhvr>
                                      <p:to>
                                        <p:strVal val="visible"/>
                                      </p:to>
                                    </p:set>
                                    <p:anim calcmode="lin" valueType="num">
                                      <p:cBhvr additive="base">
                                        <p:cTn id="43" dur="500" fill="hold"/>
                                        <p:tgtEl>
                                          <p:spTgt spid="137263"/>
                                        </p:tgtEl>
                                        <p:attrNameLst>
                                          <p:attrName>ppt_x</p:attrName>
                                        </p:attrNameLst>
                                      </p:cBhvr>
                                      <p:tavLst>
                                        <p:tav tm="0">
                                          <p:val>
                                            <p:strVal val="#ppt_x"/>
                                          </p:val>
                                        </p:tav>
                                        <p:tav tm="100000">
                                          <p:val>
                                            <p:strVal val="#ppt_x"/>
                                          </p:val>
                                        </p:tav>
                                      </p:tavLst>
                                    </p:anim>
                                    <p:anim calcmode="lin" valueType="num">
                                      <p:cBhvr additive="base">
                                        <p:cTn id="44" dur="500" fill="hold"/>
                                        <p:tgtEl>
                                          <p:spTgt spid="1372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文本占位符 139265"/>
          <p:cNvSpPr txBox="1"/>
          <p:nvPr>
            <p:ph type="body" idx="1"/>
          </p:nvPr>
        </p:nvSpPr>
        <p:spPr>
          <a:xfrm>
            <a:off x="1524000" y="2332038"/>
            <a:ext cx="8763000" cy="4525962"/>
          </a:xfrm>
        </p:spPr>
        <p:txBody>
          <a:bodyPr vert="horz" wrap="square" lIns="91440" tIns="45720" rIns="91440" bIns="45720" anchor="t"/>
          <a:p>
            <a:pPr>
              <a:spcBef>
                <a:spcPct val="0"/>
              </a:spcBef>
              <a:buNone/>
            </a:pPr>
            <a:r>
              <a:rPr lang="en-US" altLang="zh-CN" b="1" dirty="0">
                <a:latin typeface="楷体_GB2312" pitchFamily="49" charset="-122"/>
                <a:ea typeface="楷体_GB2312" pitchFamily="49" charset="-122"/>
              </a:rPr>
              <a:t>     </a:t>
            </a:r>
            <a:r>
              <a:rPr lang="zh-CN" altLang="en-US" b="1" dirty="0">
                <a:latin typeface="楷体_GB2312" pitchFamily="49" charset="-122"/>
                <a:ea typeface="楷体_GB2312" pitchFamily="49" charset="-122"/>
              </a:rPr>
              <a:t>牛顿的宇宙理论如此完善和令人信服，以致于它的影响远远超过了科学领域。他的成功让人们感到，</a:t>
            </a:r>
            <a:r>
              <a:rPr lang="zh-CN" altLang="en-US" b="1" dirty="0">
                <a:solidFill>
                  <a:srgbClr val="FF0000"/>
                </a:solidFill>
                <a:latin typeface="楷体_GB2312" pitchFamily="49" charset="-122"/>
                <a:ea typeface="楷体_GB2312" pitchFamily="49" charset="-122"/>
              </a:rPr>
              <a:t>理性</a:t>
            </a:r>
            <a:r>
              <a:rPr lang="zh-CN" altLang="en-US" b="1" dirty="0">
                <a:latin typeface="楷体_GB2312" pitchFamily="49" charset="-122"/>
                <a:ea typeface="楷体_GB2312" pitchFamily="49" charset="-122"/>
              </a:rPr>
              <a:t>分析对人类行为和制度同样有效。</a:t>
            </a:r>
            <a:endParaRPr lang="zh-CN" altLang="en-US" b="1" dirty="0">
              <a:latin typeface="楷体_GB2312" pitchFamily="49" charset="-122"/>
              <a:ea typeface="楷体_GB2312" pitchFamily="49" charset="-122"/>
            </a:endParaRPr>
          </a:p>
          <a:p>
            <a:pPr algn="r">
              <a:spcBef>
                <a:spcPct val="0"/>
              </a:spcBef>
              <a:buNone/>
            </a:pPr>
            <a:r>
              <a:rPr lang="en-US" altLang="zh-CN" sz="2400" b="1" dirty="0">
                <a:latin typeface="宋体" panose="02010600030101010101" pitchFamily="2" charset="-122"/>
              </a:rPr>
              <a:t>——</a:t>
            </a:r>
            <a:r>
              <a:rPr lang="zh-CN" altLang="en-US" sz="2400" b="1" dirty="0">
                <a:latin typeface="宋体" panose="02010600030101010101" pitchFamily="2" charset="-122"/>
              </a:rPr>
              <a:t>杰里</a:t>
            </a:r>
            <a:r>
              <a:rPr lang="en-US" altLang="zh-CN" sz="2400" b="1" dirty="0">
                <a:latin typeface="宋体" panose="02010600030101010101" pitchFamily="2" charset="-122"/>
              </a:rPr>
              <a:t>·</a:t>
            </a:r>
            <a:r>
              <a:rPr lang="zh-CN" altLang="en-US" sz="2400" b="1" dirty="0">
                <a:latin typeface="宋体" panose="02010600030101010101" pitchFamily="2" charset="-122"/>
              </a:rPr>
              <a:t>本特利</a:t>
            </a:r>
            <a:r>
              <a:rPr lang="en-US" altLang="zh-CN" sz="2400" b="1" dirty="0">
                <a:latin typeface="宋体" panose="02010600030101010101" pitchFamily="2" charset="-122"/>
              </a:rPr>
              <a:t>《</a:t>
            </a:r>
            <a:r>
              <a:rPr lang="zh-CN" altLang="en-US" sz="2400" b="1" dirty="0">
                <a:latin typeface="宋体" panose="02010600030101010101" pitchFamily="2" charset="-122"/>
              </a:rPr>
              <a:t>新全球史：文明的传承与交流</a:t>
            </a:r>
            <a:r>
              <a:rPr lang="en-US" altLang="zh-CN" sz="2400" b="1" dirty="0">
                <a:latin typeface="宋体" panose="02010600030101010101" pitchFamily="2" charset="-122"/>
              </a:rPr>
              <a:t>》</a:t>
            </a:r>
            <a:endParaRPr lang="en-US" altLang="zh-CN" sz="2400" b="1" dirty="0">
              <a:latin typeface="宋体" panose="02010600030101010101" pitchFamily="2" charset="-122"/>
            </a:endParaRPr>
          </a:p>
        </p:txBody>
      </p:sp>
      <p:sp>
        <p:nvSpPr>
          <p:cNvPr id="2" name="标题 1"/>
          <p:cNvSpPr/>
          <p:nvPr>
            <p:ph type="title"/>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6">
                                            <p:txEl>
                                              <p:charRg st="0" end="67"/>
                                            </p:txEl>
                                          </p:spTgt>
                                        </p:tgtEl>
                                        <p:attrNameLst>
                                          <p:attrName>style.visibility</p:attrName>
                                        </p:attrNameLst>
                                      </p:cBhvr>
                                      <p:to>
                                        <p:strVal val="visible"/>
                                      </p:to>
                                    </p:set>
                                    <p:animEffect transition="in" filter="box(in)">
                                      <p:cBhvr>
                                        <p:cTn id="7" dur="500"/>
                                        <p:tgtEl>
                                          <p:spTgt spid="139266">
                                            <p:txEl>
                                              <p:charRg st="0" end="67"/>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39266">
                                            <p:txEl>
                                              <p:charRg st="67" end="91"/>
                                            </p:txEl>
                                          </p:spTgt>
                                        </p:tgtEl>
                                        <p:attrNameLst>
                                          <p:attrName>style.visibility</p:attrName>
                                        </p:attrNameLst>
                                      </p:cBhvr>
                                      <p:to>
                                        <p:strVal val="visible"/>
                                      </p:to>
                                    </p:set>
                                    <p:animEffect transition="in" filter="box(in)">
                                      <p:cBhvr>
                                        <p:cTn id="11" dur="500"/>
                                        <p:tgtEl>
                                          <p:spTgt spid="139266">
                                            <p:txEl>
                                              <p:charRg st="67" end="9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矩形 222209"/>
          <p:cNvSpPr/>
          <p:nvPr/>
        </p:nvSpPr>
        <p:spPr>
          <a:xfrm>
            <a:off x="1703388" y="0"/>
            <a:ext cx="6804025" cy="457200"/>
          </a:xfrm>
          <a:prstGeom prst="rect">
            <a:avLst/>
          </a:prstGeom>
          <a:noFill/>
          <a:ln w="9525">
            <a:noFill/>
          </a:ln>
        </p:spPr>
        <p:txBody>
          <a:bodyPr>
            <a:spAutoFit/>
          </a:bodyPr>
          <a:p>
            <a:pPr lvl="0" eaLnBrk="1" hangingPunct="1"/>
            <a:r>
              <a:rPr lang="zh-CN" altLang="en-US" sz="2400" b="1" dirty="0">
                <a:solidFill>
                  <a:srgbClr val="FF0000"/>
                </a:solidFill>
                <a:latin typeface="华文中宋" pitchFamily="2" charset="-122"/>
                <a:ea typeface="华文中宋" pitchFamily="2" charset="-122"/>
              </a:rPr>
              <a:t>（</a:t>
            </a:r>
            <a:r>
              <a:rPr lang="en-US" altLang="zh-CN" sz="2400" b="1">
                <a:solidFill>
                  <a:srgbClr val="FF0000"/>
                </a:solidFill>
                <a:latin typeface="华文中宋" pitchFamily="2" charset="-122"/>
                <a:ea typeface="华文中宋" pitchFamily="2" charset="-122"/>
              </a:rPr>
              <a:t>5</a:t>
            </a:r>
            <a:r>
              <a:rPr lang="zh-CN" altLang="en-US" sz="2400" b="1" dirty="0">
                <a:solidFill>
                  <a:srgbClr val="FF0000"/>
                </a:solidFill>
                <a:latin typeface="华文中宋" pitchFamily="2" charset="-122"/>
                <a:ea typeface="华文中宋" pitchFamily="2" charset="-122"/>
              </a:rPr>
              <a:t>）天体力学（特别是牛顿力学）与启蒙运动</a:t>
            </a:r>
            <a:endParaRPr lang="zh-CN" altLang="en-US" sz="2400" b="1" dirty="0">
              <a:solidFill>
                <a:srgbClr val="FF0000"/>
              </a:solidFill>
              <a:latin typeface="华文中宋" pitchFamily="2" charset="-122"/>
              <a:ea typeface="华文中宋" pitchFamily="2" charset="-122"/>
            </a:endParaRPr>
          </a:p>
        </p:txBody>
      </p:sp>
      <p:sp>
        <p:nvSpPr>
          <p:cNvPr id="222211" name="矩形 222210"/>
          <p:cNvSpPr/>
          <p:nvPr/>
        </p:nvSpPr>
        <p:spPr>
          <a:xfrm>
            <a:off x="1774825" y="404813"/>
            <a:ext cx="8713788" cy="2651760"/>
          </a:xfrm>
          <a:prstGeom prst="rect">
            <a:avLst/>
          </a:prstGeom>
          <a:noFill/>
          <a:ln w="9525">
            <a:noFill/>
          </a:ln>
        </p:spPr>
        <p:txBody>
          <a:bodyPr>
            <a:spAutoFit/>
          </a:bodyPr>
          <a:p>
            <a:pPr lvl="0" eaLnBrk="1" hangingPunct="1"/>
            <a:r>
              <a:rPr lang="zh-CN" altLang="en-US" sz="2400" b="1">
                <a:latin typeface="楷体_GB2312" pitchFamily="49" charset="-122"/>
                <a:ea typeface="楷体_GB2312" pitchFamily="49" charset="-122"/>
              </a:rPr>
              <a:t>    </a:t>
            </a:r>
            <a:r>
              <a:rPr lang="en-US" altLang="zh-CN" sz="2400" b="1" u="sng">
                <a:solidFill>
                  <a:srgbClr val="FF0000"/>
                </a:solidFill>
                <a:latin typeface="楷体_GB2312" pitchFamily="49" charset="-122"/>
                <a:ea typeface="楷体_GB2312" pitchFamily="49" charset="-122"/>
              </a:rPr>
              <a:t>18</a:t>
            </a:r>
            <a:r>
              <a:rPr lang="zh-CN" altLang="en-US" sz="2400" b="1" u="sng" dirty="0">
                <a:solidFill>
                  <a:srgbClr val="FF0000"/>
                </a:solidFill>
                <a:latin typeface="楷体_GB2312" pitchFamily="49" charset="-122"/>
                <a:ea typeface="楷体_GB2312" pitchFamily="49" charset="-122"/>
              </a:rPr>
              <a:t>世纪法国启蒙运动是在</a:t>
            </a:r>
            <a:r>
              <a:rPr lang="en-US" altLang="zh-CN" sz="2400" b="1" u="sng">
                <a:solidFill>
                  <a:srgbClr val="FF0000"/>
                </a:solidFill>
                <a:latin typeface="楷体_GB2312" pitchFamily="49" charset="-122"/>
                <a:ea typeface="楷体_GB2312" pitchFamily="49" charset="-122"/>
              </a:rPr>
              <a:t>17</a:t>
            </a:r>
            <a:r>
              <a:rPr lang="zh-CN" altLang="en-US" sz="2400" b="1" u="sng" dirty="0">
                <a:solidFill>
                  <a:srgbClr val="FF0000"/>
                </a:solidFill>
                <a:latin typeface="楷体_GB2312" pitchFamily="49" charset="-122"/>
                <a:ea typeface="楷体_GB2312" pitchFamily="49" charset="-122"/>
              </a:rPr>
              <a:t>世纪科学革命的基础上发生的。</a:t>
            </a:r>
            <a:r>
              <a:rPr lang="en-US" altLang="zh-CN" sz="2400" b="1">
                <a:latin typeface="楷体_GB2312" pitchFamily="49" charset="-122"/>
                <a:ea typeface="楷体_GB2312" pitchFamily="49" charset="-122"/>
              </a:rPr>
              <a:t>……</a:t>
            </a:r>
            <a:r>
              <a:rPr lang="zh-CN" altLang="en-US" sz="2400" b="1" dirty="0">
                <a:latin typeface="楷体_GB2312" pitchFamily="49" charset="-122"/>
                <a:ea typeface="楷体_GB2312" pitchFamily="49" charset="-122"/>
              </a:rPr>
              <a:t>由于伽利略、牛顿等人在天文学及经典物理学方面的伟大成就，整个欧洲知识界正在迅速形成一种科学化或理性化的世界观</a:t>
            </a:r>
            <a:r>
              <a:rPr lang="en-US" altLang="zh-CN" sz="2400" b="1">
                <a:latin typeface="楷体_GB2312" pitchFamily="49" charset="-122"/>
                <a:ea typeface="楷体_GB2312" pitchFamily="49" charset="-122"/>
              </a:rPr>
              <a:t>.</a:t>
            </a:r>
            <a:endParaRPr lang="en-US" altLang="zh-CN" sz="2400" b="1">
              <a:latin typeface="楷体_GB2312" pitchFamily="49" charset="-122"/>
              <a:ea typeface="楷体_GB2312" pitchFamily="49" charset="-122"/>
            </a:endParaRPr>
          </a:p>
          <a:p>
            <a:pPr lvl="0" eaLnBrk="1" hangingPunct="1"/>
            <a:r>
              <a:rPr lang="en-US" altLang="zh-CN" sz="2400" b="1">
                <a:latin typeface="楷体_GB2312" pitchFamily="49" charset="-122"/>
                <a:ea typeface="楷体_GB2312" pitchFamily="49" charset="-122"/>
              </a:rPr>
              <a:t>    “</a:t>
            </a:r>
            <a:r>
              <a:rPr lang="zh-CN" altLang="en-US" sz="2400" b="1" dirty="0">
                <a:latin typeface="楷体_GB2312" pitchFamily="49" charset="-122"/>
                <a:ea typeface="楷体_GB2312" pitchFamily="49" charset="-122"/>
              </a:rPr>
              <a:t>如果全部自然界，一切行星，都要服从永恒的定律，而有一个小动物，五尺来高，却可以不把这些定律放在眼中，完全任性地为所欲为，那就太奇怪了。”</a:t>
            </a:r>
            <a:r>
              <a:rPr lang="zh-CN" altLang="en-US" sz="2400"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（伏尔泰）</a:t>
            </a:r>
            <a:r>
              <a:rPr lang="zh-CN" altLang="en-US" sz="2400">
                <a:latin typeface="楷体_GB2312" pitchFamily="49" charset="-122"/>
                <a:ea typeface="楷体_GB2312" pitchFamily="49" charset="-122"/>
              </a:rPr>
              <a:t> </a:t>
            </a:r>
            <a:endParaRPr lang="zh-CN" altLang="en-US" sz="2400" dirty="0">
              <a:latin typeface="楷体_GB2312" pitchFamily="49" charset="-122"/>
              <a:ea typeface="楷体_GB2312" pitchFamily="49" charset="-122"/>
            </a:endParaRPr>
          </a:p>
        </p:txBody>
      </p:sp>
      <p:sp>
        <p:nvSpPr>
          <p:cNvPr id="222212" name="矩形 222211"/>
          <p:cNvSpPr/>
          <p:nvPr/>
        </p:nvSpPr>
        <p:spPr>
          <a:xfrm>
            <a:off x="1774825" y="3068638"/>
            <a:ext cx="8713788" cy="3444240"/>
          </a:xfrm>
          <a:prstGeom prst="rect">
            <a:avLst/>
          </a:prstGeom>
          <a:noFill/>
          <a:ln w="9525">
            <a:noFill/>
          </a:ln>
        </p:spPr>
        <p:txBody>
          <a:bodyPr>
            <a:spAutoFit/>
          </a:bodyPr>
          <a:p>
            <a:pPr lvl="0" eaLnBrk="1" hangingPunct="1">
              <a:buClr>
                <a:schemeClr val="tx1"/>
              </a:buClr>
              <a:buFont typeface="Wingdings" panose="05000000000000000000" pitchFamily="2" charset="2"/>
              <a:buChar char="u"/>
            </a:pPr>
            <a:r>
              <a:rPr lang="zh-CN" altLang="en-US" sz="2000" b="1" dirty="0">
                <a:solidFill>
                  <a:srgbClr val="0000FF"/>
                </a:solidFill>
                <a:latin typeface="Arial" panose="020B0604020202020204" pitchFamily="34" charset="0"/>
                <a:ea typeface="黑体" panose="02010609060101010101" pitchFamily="49" charset="-122"/>
              </a:rPr>
              <a:t>牛顿的著作与意义</a:t>
            </a:r>
            <a:r>
              <a:rPr lang="zh-CN" altLang="en-US" sz="2000" dirty="0">
                <a:latin typeface="Arial" panose="020B0604020202020204" pitchFamily="34" charset="0"/>
                <a:ea typeface="宋体" panose="02010600030101010101" pitchFamily="2" charset="-122"/>
              </a:rPr>
              <a:t>：</a:t>
            </a:r>
            <a:r>
              <a:rPr lang="en-US" altLang="zh-CN" sz="2000" b="1">
                <a:latin typeface="楷体_GB2312" pitchFamily="49" charset="-122"/>
                <a:ea typeface="楷体_GB2312" pitchFamily="49" charset="-122"/>
              </a:rPr>
              <a:t>《</a:t>
            </a:r>
            <a:r>
              <a:rPr lang="zh-CN" altLang="en-US" sz="2000" b="1" dirty="0">
                <a:latin typeface="楷体_GB2312" pitchFamily="49" charset="-122"/>
                <a:ea typeface="楷体_GB2312" pitchFamily="49" charset="-122"/>
              </a:rPr>
              <a:t>自然哲学的数学原理</a:t>
            </a:r>
            <a:r>
              <a:rPr lang="en-US" altLang="zh-CN" sz="2000" b="1">
                <a:latin typeface="楷体_GB2312" pitchFamily="49" charset="-122"/>
                <a:ea typeface="楷体_GB2312" pitchFamily="49" charset="-122"/>
              </a:rPr>
              <a:t>》</a:t>
            </a:r>
            <a:r>
              <a:rPr lang="zh-CN" altLang="en-US" sz="2000" b="1" dirty="0">
                <a:latin typeface="楷体_GB2312" pitchFamily="49" charset="-122"/>
                <a:ea typeface="楷体_GB2312" pitchFamily="49" charset="-122"/>
                <a:sym typeface="Wingdings" panose="05000000000000000000" pitchFamily="2" charset="2"/>
              </a:rPr>
              <a:t>（</a:t>
            </a:r>
            <a:r>
              <a:rPr lang="zh-CN" altLang="en-US" sz="2000" b="1" dirty="0">
                <a:solidFill>
                  <a:srgbClr val="FF3300"/>
                </a:solidFill>
                <a:latin typeface="楷体_GB2312" pitchFamily="49" charset="-122"/>
                <a:ea typeface="楷体_GB2312" pitchFamily="49" charset="-122"/>
                <a:sym typeface="Wingdings" panose="05000000000000000000" pitchFamily="2" charset="2"/>
              </a:rPr>
              <a:t>知识层面）</a:t>
            </a:r>
            <a:r>
              <a:rPr lang="zh-CN" altLang="en-US" sz="2000" b="1" dirty="0">
                <a:latin typeface="楷体_GB2312" pitchFamily="49" charset="-122"/>
                <a:ea typeface="楷体_GB2312" pitchFamily="49" charset="-122"/>
              </a:rPr>
              <a:t>完成了人类对自然界认识史上的第一次理论大综合；</a:t>
            </a:r>
            <a:endParaRPr lang="zh-CN" altLang="en-US" sz="2000" b="1" dirty="0">
              <a:latin typeface="楷体_GB2312" pitchFamily="49" charset="-122"/>
              <a:ea typeface="楷体_GB2312" pitchFamily="49" charset="-122"/>
            </a:endParaRPr>
          </a:p>
          <a:p>
            <a:pPr lvl="0" eaLnBrk="1" hangingPunct="1">
              <a:buClr>
                <a:schemeClr val="tx1"/>
              </a:buClr>
              <a:buFont typeface="Wingdings" panose="05000000000000000000" pitchFamily="2" charset="2"/>
              <a:buNone/>
            </a:pPr>
            <a:r>
              <a:rPr lang="zh-CN" altLang="en-US" sz="2000" b="1" dirty="0">
                <a:latin typeface="楷体_GB2312" pitchFamily="49" charset="-122"/>
                <a:ea typeface="楷体_GB2312" pitchFamily="49" charset="-122"/>
              </a:rPr>
              <a:t> （</a:t>
            </a:r>
            <a:r>
              <a:rPr lang="zh-CN" altLang="en-US" sz="2000" b="1" dirty="0">
                <a:solidFill>
                  <a:srgbClr val="FF3300"/>
                </a:solidFill>
                <a:latin typeface="楷体_GB2312" pitchFamily="49" charset="-122"/>
                <a:ea typeface="楷体_GB2312" pitchFamily="49" charset="-122"/>
              </a:rPr>
              <a:t>方法层面</a:t>
            </a:r>
            <a:r>
              <a:rPr lang="zh-CN" altLang="en-US" sz="2000" b="1" dirty="0">
                <a:latin typeface="楷体_GB2312" pitchFamily="49" charset="-122"/>
                <a:ea typeface="楷体_GB2312" pitchFamily="49" charset="-122"/>
              </a:rPr>
              <a:t>）奠定了近代自然科学用实验、归纳方法研究自然，用数学语言描述自然的方法；</a:t>
            </a:r>
            <a:endParaRPr lang="zh-CN" altLang="en-US" sz="2000" b="1" dirty="0">
              <a:latin typeface="楷体_GB2312" pitchFamily="49" charset="-122"/>
              <a:ea typeface="楷体_GB2312" pitchFamily="49" charset="-122"/>
            </a:endParaRPr>
          </a:p>
          <a:p>
            <a:pPr lvl="0" eaLnBrk="1" hangingPunct="1">
              <a:buClr>
                <a:schemeClr val="tx1"/>
              </a:buClr>
              <a:buFont typeface="Wingdings" panose="05000000000000000000" pitchFamily="2" charset="2"/>
              <a:buChar char="u"/>
            </a:pPr>
            <a:r>
              <a:rPr lang="zh-CN" altLang="en-US" sz="2000" b="1" dirty="0">
                <a:solidFill>
                  <a:srgbClr val="0000FF"/>
                </a:solidFill>
                <a:latin typeface="Arial" panose="020B0604020202020204" pitchFamily="34" charset="0"/>
                <a:ea typeface="黑体" panose="02010609060101010101" pitchFamily="49" charset="-122"/>
              </a:rPr>
              <a:t>科学与哲学的关系</a:t>
            </a:r>
            <a:r>
              <a:rPr lang="zh-CN" altLang="en-US" sz="2000" dirty="0">
                <a:latin typeface="楷体_GB2312" pitchFamily="49" charset="-122"/>
                <a:ea typeface="楷体_GB2312" pitchFamily="49" charset="-122"/>
                <a:sym typeface="Wingdings" panose="05000000000000000000" pitchFamily="2" charset="2"/>
              </a:rPr>
              <a:t>（</a:t>
            </a:r>
            <a:r>
              <a:rPr lang="zh-CN" altLang="en-US" sz="2000" b="1" dirty="0">
                <a:solidFill>
                  <a:srgbClr val="FF3300"/>
                </a:solidFill>
                <a:latin typeface="楷体_GB2312" pitchFamily="49" charset="-122"/>
                <a:ea typeface="楷体_GB2312" pitchFamily="49" charset="-122"/>
                <a:sym typeface="Wingdings" panose="05000000000000000000" pitchFamily="2" charset="2"/>
              </a:rPr>
              <a:t>史实层面</a:t>
            </a:r>
            <a:r>
              <a:rPr lang="zh-CN" altLang="en-US" sz="2000" dirty="0">
                <a:latin typeface="楷体_GB2312" pitchFamily="49" charset="-122"/>
                <a:ea typeface="楷体_GB2312" pitchFamily="49" charset="-122"/>
                <a:sym typeface="Wingdings" panose="05000000000000000000" pitchFamily="2" charset="2"/>
              </a:rPr>
              <a:t>）</a:t>
            </a:r>
            <a:r>
              <a:rPr lang="zh-CN" altLang="en-US" sz="2000" b="1" dirty="0">
                <a:latin typeface="楷体_GB2312" pitchFamily="49" charset="-122"/>
                <a:ea typeface="楷体_GB2312" pitchFamily="49" charset="-122"/>
              </a:rPr>
              <a:t>“服从机械规律性的世界” 即是自然的，也可以应用于人类的。</a:t>
            </a:r>
            <a:endParaRPr lang="zh-CN" altLang="en-US" sz="2000" b="1" dirty="0">
              <a:latin typeface="楷体_GB2312" pitchFamily="49" charset="-122"/>
              <a:ea typeface="楷体_GB2312" pitchFamily="49" charset="-122"/>
            </a:endParaRPr>
          </a:p>
          <a:p>
            <a:pPr lvl="0" eaLnBrk="1" hangingPunct="1">
              <a:buClr>
                <a:schemeClr val="tx1"/>
              </a:buClr>
              <a:buFont typeface="Wingdings" panose="05000000000000000000" pitchFamily="2" charset="2"/>
              <a:buNone/>
            </a:pPr>
            <a:r>
              <a:rPr lang="zh-CN" altLang="en-US" sz="2000" b="1" dirty="0">
                <a:latin typeface="楷体_GB2312" pitchFamily="49" charset="-122"/>
                <a:ea typeface="楷体_GB2312" pitchFamily="49" charset="-122"/>
              </a:rPr>
              <a:t>（</a:t>
            </a:r>
            <a:r>
              <a:rPr lang="zh-CN" altLang="en-US" sz="2000" b="1" dirty="0">
                <a:solidFill>
                  <a:srgbClr val="FF3300"/>
                </a:solidFill>
                <a:latin typeface="楷体_GB2312" pitchFamily="49" charset="-122"/>
                <a:ea typeface="楷体_GB2312" pitchFamily="49" charset="-122"/>
              </a:rPr>
              <a:t>结论层面</a:t>
            </a:r>
            <a:r>
              <a:rPr lang="zh-CN" altLang="en-US" sz="2000" b="1" dirty="0">
                <a:latin typeface="楷体_GB2312" pitchFamily="49" charset="-122"/>
                <a:ea typeface="楷体_GB2312" pitchFamily="49" charset="-122"/>
              </a:rPr>
              <a:t>）科学进步推动理性发展。</a:t>
            </a:r>
            <a:endParaRPr lang="zh-CN" altLang="en-US" sz="2000" b="1" dirty="0">
              <a:latin typeface="楷体_GB2312" pitchFamily="49" charset="-122"/>
              <a:ea typeface="楷体_GB2312" pitchFamily="49" charset="-122"/>
            </a:endParaRPr>
          </a:p>
          <a:p>
            <a:pPr lvl="0" eaLnBrk="1" hangingPunct="1">
              <a:buClr>
                <a:schemeClr val="tx1"/>
              </a:buClr>
              <a:buFont typeface="Wingdings" panose="05000000000000000000" pitchFamily="2" charset="2"/>
              <a:buNone/>
            </a:pPr>
            <a:r>
              <a:rPr lang="zh-CN" altLang="en-US" sz="2000" b="1" dirty="0">
                <a:latin typeface="楷体_GB2312" pitchFamily="49" charset="-122"/>
                <a:ea typeface="楷体_GB2312" pitchFamily="49" charset="-122"/>
              </a:rPr>
              <a:t>（</a:t>
            </a:r>
            <a:r>
              <a:rPr lang="zh-CN" altLang="en-US" sz="2000" b="1" dirty="0">
                <a:solidFill>
                  <a:srgbClr val="FF3300"/>
                </a:solidFill>
                <a:latin typeface="楷体_GB2312" pitchFamily="49" charset="-122"/>
                <a:ea typeface="楷体_GB2312" pitchFamily="49" charset="-122"/>
              </a:rPr>
              <a:t>论证层面</a:t>
            </a:r>
            <a:r>
              <a:rPr lang="zh-CN" altLang="en-US" sz="2000" b="1" dirty="0">
                <a:latin typeface="楷体_GB2312" pitchFamily="49" charset="-122"/>
                <a:ea typeface="楷体_GB2312" pitchFamily="49" charset="-122"/>
              </a:rPr>
              <a:t>）他们在国家政治民主化方面提出四条重要“定律”：自然权利说（或“天赋人权”、“人生而平等”）、社会契约论、“主权在民”说（或人民主权学说）、分权学说。</a:t>
            </a:r>
            <a:endParaRPr lang="zh-CN" altLang="en-US" sz="2000" b="1" dirty="0">
              <a:latin typeface="楷体_GB2312" pitchFamily="49" charset="-122"/>
              <a:ea typeface="楷体_GB2312" pitchFamily="49" charset="-122"/>
            </a:endParaRPr>
          </a:p>
          <a:p>
            <a:pPr lvl="0" eaLnBrk="1" hangingPunct="1">
              <a:buClr>
                <a:schemeClr val="tx1"/>
              </a:buClr>
              <a:buFont typeface="Wingdings" panose="05000000000000000000" pitchFamily="2" charset="2"/>
              <a:buChar char="u"/>
            </a:pPr>
            <a:r>
              <a:rPr lang="zh-CN" altLang="en-US" sz="2000" b="1" dirty="0">
                <a:solidFill>
                  <a:srgbClr val="0000FF"/>
                </a:solidFill>
                <a:latin typeface="Arial" panose="020B0604020202020204" pitchFamily="34" charset="0"/>
                <a:ea typeface="黑体" panose="02010609060101010101" pitchFamily="49" charset="-122"/>
              </a:rPr>
              <a:t>启蒙运动的时代精神</a:t>
            </a:r>
            <a:r>
              <a:rPr lang="zh-CN" altLang="en-US" sz="2000" dirty="0">
                <a:solidFill>
                  <a:srgbClr val="0000FF"/>
                </a:solidFill>
                <a:latin typeface="Arial" panose="020B0604020202020204" pitchFamily="34" charset="0"/>
                <a:ea typeface="宋体" panose="02010600030101010101" pitchFamily="2" charset="-122"/>
              </a:rPr>
              <a:t>：</a:t>
            </a:r>
            <a:r>
              <a:rPr lang="zh-CN" altLang="en-US" sz="2000" b="1" dirty="0">
                <a:latin typeface="楷体_GB2312" pitchFamily="49" charset="-122"/>
                <a:ea typeface="楷体_GB2312" pitchFamily="49" charset="-122"/>
              </a:rPr>
              <a:t>集中体现了</a:t>
            </a:r>
            <a:r>
              <a:rPr lang="zh-CN" altLang="en-US" sz="2000" b="1" dirty="0">
                <a:solidFill>
                  <a:srgbClr val="FF0000"/>
                </a:solidFill>
                <a:latin typeface="楷体_GB2312" pitchFamily="49" charset="-122"/>
                <a:ea typeface="楷体_GB2312" pitchFamily="49" charset="-122"/>
              </a:rPr>
              <a:t>独立思考、崇尚理性</a:t>
            </a:r>
            <a:r>
              <a:rPr lang="zh-CN" altLang="en-US" sz="2000" b="1" dirty="0">
                <a:latin typeface="楷体_GB2312" pitchFamily="49" charset="-122"/>
                <a:ea typeface="楷体_GB2312" pitchFamily="49" charset="-122"/>
              </a:rPr>
              <a:t>的时代精神</a:t>
            </a:r>
            <a:r>
              <a:rPr lang="zh-CN" altLang="en-US" sz="2000" dirty="0">
                <a:latin typeface="楷体_GB2312" pitchFamily="49" charset="-122"/>
                <a:ea typeface="楷体_GB2312" pitchFamily="49" charset="-122"/>
              </a:rPr>
              <a:t> 。</a:t>
            </a:r>
            <a:endParaRPr lang="zh-CN" altLang="en-US" sz="2000" dirty="0">
              <a:latin typeface="楷体_GB2312" pitchFamily="49" charset="-122"/>
              <a:ea typeface="楷体_GB2312" pitchFamily="49" charset="-122"/>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2212">
                                            <p:txEl>
                                              <p:charRg st="0" end="50"/>
                                            </p:txEl>
                                          </p:spTgt>
                                        </p:tgtEl>
                                        <p:attrNameLst>
                                          <p:attrName>style.visibility</p:attrName>
                                        </p:attrNameLst>
                                      </p:cBhvr>
                                      <p:to>
                                        <p:strVal val="visible"/>
                                      </p:to>
                                    </p:set>
                                    <p:anim calcmode="lin" valueType="num">
                                      <p:cBhvr additive="base">
                                        <p:cTn id="7" dur="500" fill="hold"/>
                                        <p:tgtEl>
                                          <p:spTgt spid="222212">
                                            <p:txEl>
                                              <p:charRg st="0" end="5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212">
                                            <p:txEl>
                                              <p:charRg st="0" end="5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2212">
                                            <p:txEl>
                                              <p:charRg st="50" end="93"/>
                                            </p:txEl>
                                          </p:spTgt>
                                        </p:tgtEl>
                                        <p:attrNameLst>
                                          <p:attrName>style.visibility</p:attrName>
                                        </p:attrNameLst>
                                      </p:cBhvr>
                                      <p:to>
                                        <p:strVal val="visible"/>
                                      </p:to>
                                    </p:set>
                                    <p:anim calcmode="lin" valueType="num">
                                      <p:cBhvr additive="base">
                                        <p:cTn id="11" dur="500" fill="hold"/>
                                        <p:tgtEl>
                                          <p:spTgt spid="222212">
                                            <p:txEl>
                                              <p:charRg st="50" end="9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2212">
                                            <p:txEl>
                                              <p:charRg st="50" end="9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2212">
                                            <p:txEl>
                                              <p:charRg st="93" end="137"/>
                                            </p:txEl>
                                          </p:spTgt>
                                        </p:tgtEl>
                                        <p:attrNameLst>
                                          <p:attrName>style.visibility</p:attrName>
                                        </p:attrNameLst>
                                      </p:cBhvr>
                                      <p:to>
                                        <p:strVal val="visible"/>
                                      </p:to>
                                    </p:set>
                                    <p:anim calcmode="lin" valueType="num">
                                      <p:cBhvr additive="base">
                                        <p:cTn id="17" dur="500" fill="hold"/>
                                        <p:tgtEl>
                                          <p:spTgt spid="222212">
                                            <p:txEl>
                                              <p:charRg st="93" end="13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2212">
                                            <p:txEl>
                                              <p:charRg st="93" end="13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2212">
                                            <p:txEl>
                                              <p:charRg st="137" end="155"/>
                                            </p:txEl>
                                          </p:spTgt>
                                        </p:tgtEl>
                                        <p:attrNameLst>
                                          <p:attrName>style.visibility</p:attrName>
                                        </p:attrNameLst>
                                      </p:cBhvr>
                                      <p:to>
                                        <p:strVal val="visible"/>
                                      </p:to>
                                    </p:set>
                                    <p:anim calcmode="lin" valueType="num">
                                      <p:cBhvr additive="base">
                                        <p:cTn id="21" dur="500" fill="hold"/>
                                        <p:tgtEl>
                                          <p:spTgt spid="222212">
                                            <p:txEl>
                                              <p:charRg st="137" end="15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2212">
                                            <p:txEl>
                                              <p:charRg st="137" end="15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2212">
                                            <p:txEl>
                                              <p:charRg st="155" end="236"/>
                                            </p:txEl>
                                          </p:spTgt>
                                        </p:tgtEl>
                                        <p:attrNameLst>
                                          <p:attrName>style.visibility</p:attrName>
                                        </p:attrNameLst>
                                      </p:cBhvr>
                                      <p:to>
                                        <p:strVal val="visible"/>
                                      </p:to>
                                    </p:set>
                                    <p:anim calcmode="lin" valueType="num">
                                      <p:cBhvr additive="base">
                                        <p:cTn id="25" dur="500" fill="hold"/>
                                        <p:tgtEl>
                                          <p:spTgt spid="222212">
                                            <p:txEl>
                                              <p:charRg st="155" end="23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2212">
                                            <p:txEl>
                                              <p:charRg st="155" end="23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2212">
                                            <p:txEl>
                                              <p:charRg st="236" end="268"/>
                                            </p:txEl>
                                          </p:spTgt>
                                        </p:tgtEl>
                                        <p:attrNameLst>
                                          <p:attrName>style.visibility</p:attrName>
                                        </p:attrNameLst>
                                      </p:cBhvr>
                                      <p:to>
                                        <p:strVal val="visible"/>
                                      </p:to>
                                    </p:set>
                                    <p:anim calcmode="lin" valueType="num">
                                      <p:cBhvr additive="base">
                                        <p:cTn id="31" dur="500" fill="hold"/>
                                        <p:tgtEl>
                                          <p:spTgt spid="222212">
                                            <p:txEl>
                                              <p:charRg st="236" end="26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2212">
                                            <p:txEl>
                                              <p:charRg st="236" end="26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标题 140289"/>
          <p:cNvSpPr>
            <a:spLocks noGrp="1"/>
          </p:cNvSpPr>
          <p:nvPr>
            <p:ph type="title"/>
          </p:nvPr>
        </p:nvSpPr>
        <p:spPr>
          <a:xfrm>
            <a:off x="1524000" y="0"/>
            <a:ext cx="8229600" cy="1143000"/>
          </a:xfrm>
        </p:spPr>
        <p:txBody>
          <a:bodyPr anchor="ctr"/>
          <a:p>
            <a:pPr algn="l"/>
            <a:r>
              <a:rPr lang="zh-CN" altLang="en-US" sz="3600" b="1" dirty="0">
                <a:solidFill>
                  <a:srgbClr val="000099"/>
                </a:solidFill>
                <a:latin typeface="楷体_GB2312" pitchFamily="49" charset="-122"/>
                <a:ea typeface="楷体_GB2312" pitchFamily="49" charset="-122"/>
              </a:rPr>
              <a:t>主要思想家及其观点</a:t>
            </a:r>
            <a:endParaRPr lang="zh-CN" altLang="en-US" sz="3600" b="1" dirty="0">
              <a:solidFill>
                <a:srgbClr val="000099"/>
              </a:solidFill>
              <a:latin typeface="楷体_GB2312" pitchFamily="49" charset="-122"/>
              <a:ea typeface="楷体_GB2312" pitchFamily="49" charset="-122"/>
            </a:endParaRPr>
          </a:p>
        </p:txBody>
      </p:sp>
      <p:sp>
        <p:nvSpPr>
          <p:cNvPr id="140291" name="文本占位符 140290"/>
          <p:cNvSpPr>
            <a:spLocks noGrp="1"/>
          </p:cNvSpPr>
          <p:nvPr>
            <p:ph type="body" idx="1"/>
          </p:nvPr>
        </p:nvSpPr>
        <p:spPr>
          <a:xfrm>
            <a:off x="1981200" y="1600200"/>
            <a:ext cx="8458200" cy="4525963"/>
          </a:xfrm>
        </p:spPr>
        <p:txBody>
          <a:bodyPr/>
          <a:p>
            <a:pPr>
              <a:buNone/>
            </a:pPr>
            <a:r>
              <a:rPr lang="zh-CN" altLang="en-US" b="1" dirty="0"/>
              <a:t>根据正文，结合</a:t>
            </a:r>
            <a:r>
              <a:rPr lang="en-US" altLang="zh-CN" b="1" dirty="0"/>
              <a:t>P113</a:t>
            </a:r>
            <a:r>
              <a:rPr lang="zh-CN" altLang="en-US" b="1" dirty="0"/>
              <a:t>表格，理解：</a:t>
            </a:r>
            <a:endParaRPr lang="zh-CN" altLang="en-US" b="1" dirty="0"/>
          </a:p>
          <a:p>
            <a:r>
              <a:rPr lang="en-US" altLang="zh-CN" b="1" dirty="0">
                <a:solidFill>
                  <a:srgbClr val="FF0000"/>
                </a:solidFill>
                <a:latin typeface="楷体_GB2312" pitchFamily="49" charset="-122"/>
                <a:ea typeface="楷体_GB2312" pitchFamily="49" charset="-122"/>
              </a:rPr>
              <a:t>1</a:t>
            </a:r>
            <a:r>
              <a:rPr lang="zh-CN" altLang="en-US" b="1" dirty="0">
                <a:solidFill>
                  <a:srgbClr val="FF0000"/>
                </a:solidFill>
                <a:latin typeface="楷体_GB2312" pitchFamily="49" charset="-122"/>
                <a:ea typeface="楷体_GB2312" pitchFamily="49" charset="-122"/>
              </a:rPr>
              <a:t>、政治启蒙</a:t>
            </a:r>
            <a:r>
              <a:rPr lang="zh-CN" altLang="en-US" sz="2800" b="1" dirty="0">
                <a:solidFill>
                  <a:srgbClr val="000099"/>
                </a:solidFill>
                <a:latin typeface="宋体" panose="02010600030101010101" pitchFamily="2" charset="-122"/>
              </a:rPr>
              <a:t>（国家和社会应该是什么样）</a:t>
            </a:r>
            <a:endParaRPr lang="zh-CN" altLang="en-US" sz="2800" b="1" dirty="0">
              <a:solidFill>
                <a:srgbClr val="000099"/>
              </a:solidFill>
              <a:latin typeface="宋体" panose="02010600030101010101" pitchFamily="2" charset="-122"/>
            </a:endParaRPr>
          </a:p>
          <a:p>
            <a:pPr>
              <a:buNone/>
            </a:pPr>
            <a:r>
              <a:rPr lang="zh-CN" altLang="en-US" sz="2800" dirty="0">
                <a:solidFill>
                  <a:srgbClr val="000099"/>
                </a:solidFill>
                <a:latin typeface="宋体" panose="02010600030101010101" pitchFamily="2" charset="-122"/>
              </a:rPr>
              <a:t> </a:t>
            </a:r>
            <a:endParaRPr lang="zh-CN" altLang="en-US" b="1" dirty="0">
              <a:solidFill>
                <a:srgbClr val="FF0000"/>
              </a:solidFill>
              <a:latin typeface="楷体_GB2312" pitchFamily="49" charset="-122"/>
              <a:ea typeface="楷体_GB2312" pitchFamily="49" charset="-122"/>
            </a:endParaRPr>
          </a:p>
          <a:p>
            <a:r>
              <a:rPr lang="en-US" altLang="zh-CN" b="1" dirty="0">
                <a:solidFill>
                  <a:srgbClr val="FF0000"/>
                </a:solidFill>
                <a:latin typeface="楷体_GB2312" pitchFamily="49" charset="-122"/>
                <a:ea typeface="楷体_GB2312" pitchFamily="49" charset="-122"/>
              </a:rPr>
              <a:t>2</a:t>
            </a:r>
            <a:r>
              <a:rPr lang="zh-CN" altLang="en-US" b="1" dirty="0">
                <a:solidFill>
                  <a:srgbClr val="FF0000"/>
                </a:solidFill>
                <a:latin typeface="楷体_GB2312" pitchFamily="49" charset="-122"/>
                <a:ea typeface="楷体_GB2312" pitchFamily="49" charset="-122"/>
              </a:rPr>
              <a:t>、人的解放</a:t>
            </a:r>
            <a:r>
              <a:rPr lang="zh-CN" altLang="en-US" sz="2800" b="1" dirty="0">
                <a:solidFill>
                  <a:srgbClr val="000099"/>
                </a:solidFill>
                <a:latin typeface="宋体" panose="02010600030101010101" pitchFamily="2" charset="-122"/>
              </a:rPr>
              <a:t>（人应该是什么样）</a:t>
            </a:r>
            <a:r>
              <a:rPr lang="zh-CN" altLang="en-US" sz="2800" dirty="0">
                <a:solidFill>
                  <a:srgbClr val="000099"/>
                </a:solidFill>
                <a:latin typeface="宋体" panose="02010600030101010101" pitchFamily="2" charset="-122"/>
              </a:rPr>
              <a:t> </a:t>
            </a:r>
            <a:endParaRPr lang="zh-CN" altLang="en-US" sz="2800" dirty="0">
              <a:solidFill>
                <a:srgbClr val="000099"/>
              </a:solidFill>
              <a:latin typeface="宋体" panose="02010600030101010101" pitchFamily="2" charset="-122"/>
            </a:endParaRPr>
          </a:p>
          <a:p>
            <a:endParaRPr lang="zh-CN" altLang="en-US" b="1" dirty="0">
              <a:solidFill>
                <a:srgbClr val="FF0000"/>
              </a:solidFill>
              <a:latin typeface="楷体_GB2312" pitchFamily="49" charset="-122"/>
              <a:ea typeface="楷体_GB2312"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1234" name="Text Box 2"/>
          <p:cNvSpPr txBox="1">
            <a:spLocks noChangeArrowheads="1"/>
          </p:cNvSpPr>
          <p:nvPr/>
        </p:nvSpPr>
        <p:spPr bwMode="auto">
          <a:xfrm>
            <a:off x="1177608" y="333375"/>
            <a:ext cx="3959225" cy="518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二、启蒙运动的真谛：</a:t>
            </a:r>
            <a:endPar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351235" name="Text Box 3"/>
          <p:cNvSpPr txBox="1">
            <a:spLocks noChangeArrowheads="1"/>
          </p:cNvSpPr>
          <p:nvPr/>
        </p:nvSpPr>
        <p:spPr bwMode="auto">
          <a:xfrm>
            <a:off x="5519738" y="333375"/>
            <a:ext cx="2447925" cy="518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理性和自由</a:t>
            </a:r>
            <a:endParaRPr kumimoji="0" lang="zh-CN" altLang="en-US" sz="2800" b="0"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351236" name="Text Box 4"/>
          <p:cNvSpPr txBox="1">
            <a:spLocks noChangeArrowheads="1"/>
          </p:cNvSpPr>
          <p:nvPr/>
        </p:nvSpPr>
        <p:spPr bwMode="auto">
          <a:xfrm>
            <a:off x="2351088" y="1773238"/>
            <a:ext cx="7993063" cy="494030"/>
          </a:xfrm>
          <a:prstGeom prst="rect">
            <a:avLst/>
          </a:prstGeom>
          <a:noFill/>
          <a:ln w="9525">
            <a:solidFill>
              <a:srgbClr val="FFFFFF"/>
            </a:solidFill>
            <a:miter lim="800000"/>
          </a:ln>
          <a:effectLst/>
        </p:spPr>
        <p:txBody>
          <a:bodyPr>
            <a:spAutoFit/>
          </a:bodyPr>
          <a:lstStyle/>
          <a:p>
            <a:pPr marL="0" marR="0" lvl="0" indent="0" algn="l" defTabSz="914400" rtl="0" eaLnBrk="1" fontAlgn="base" latinLnBrk="0" hangingPunct="1">
              <a:lnSpc>
                <a:spcPct val="9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理性</a:t>
            </a:r>
            <a:r>
              <a:rPr kumimoji="0" lang="en-US" altLang="zh-CN" sz="28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a:t>
            </a:r>
            <a:r>
              <a:rPr kumimoji="0" lang="en-US" altLang="zh-CN" sz="28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人的思考与判断，即科学的思维。</a:t>
            </a:r>
            <a:endPar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351237" name="Text Box 5"/>
          <p:cNvSpPr txBox="1">
            <a:spLocks noChangeArrowheads="1"/>
          </p:cNvSpPr>
          <p:nvPr/>
        </p:nvSpPr>
        <p:spPr bwMode="auto">
          <a:xfrm>
            <a:off x="2208213" y="2349500"/>
            <a:ext cx="7272338" cy="94488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启蒙的真谛：能够自觉地运用自己的</a:t>
            </a:r>
            <a:r>
              <a:rPr kumimoji="0" lang="zh-CN" altLang="en-US" sz="2800" b="0" i="0" u="sng"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理智</a:t>
            </a:r>
            <a:r>
              <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a:t>
            </a:r>
            <a:r>
              <a:rPr kumimoji="0" lang="zh-CN" altLang="en-US" sz="2800" b="0" i="0" u="sng"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自由</a:t>
            </a:r>
            <a:r>
              <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地表达自己的思想和言论</a:t>
            </a:r>
            <a:endPar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pic>
        <p:nvPicPr>
          <p:cNvPr id="351238" name="Picture 6" descr="卢梭"/>
          <p:cNvPicPr>
            <a:picLocks noChangeAspect="1"/>
          </p:cNvPicPr>
          <p:nvPr/>
        </p:nvPicPr>
        <p:blipFill>
          <a:blip r:embed="rId1">
            <a:lum contrast="16000"/>
          </a:blip>
          <a:stretch>
            <a:fillRect/>
          </a:stretch>
        </p:blipFill>
        <p:spPr>
          <a:xfrm>
            <a:off x="1847850" y="3716338"/>
            <a:ext cx="2139950" cy="2449512"/>
          </a:xfrm>
          <a:prstGeom prst="rect">
            <a:avLst/>
          </a:prstGeom>
          <a:noFill/>
          <a:ln w="9525">
            <a:noFill/>
          </a:ln>
        </p:spPr>
      </p:pic>
      <p:pic>
        <p:nvPicPr>
          <p:cNvPr id="351239" name="Picture 7" descr="康德"/>
          <p:cNvPicPr>
            <a:picLocks noChangeAspect="1"/>
          </p:cNvPicPr>
          <p:nvPr/>
        </p:nvPicPr>
        <p:blipFill>
          <a:blip r:embed="rId2">
            <a:lum contrast="16000"/>
          </a:blip>
          <a:stretch>
            <a:fillRect/>
          </a:stretch>
        </p:blipFill>
        <p:spPr>
          <a:xfrm>
            <a:off x="8015288" y="3573463"/>
            <a:ext cx="2328862" cy="2808287"/>
          </a:xfrm>
          <a:prstGeom prst="rect">
            <a:avLst/>
          </a:prstGeom>
          <a:noFill/>
          <a:ln w="9525">
            <a:noFill/>
          </a:ln>
        </p:spPr>
      </p:pic>
      <p:grpSp>
        <p:nvGrpSpPr>
          <p:cNvPr id="2" name="Group 8"/>
          <p:cNvGrpSpPr/>
          <p:nvPr/>
        </p:nvGrpSpPr>
        <p:grpSpPr>
          <a:xfrm>
            <a:off x="3935413" y="3644900"/>
            <a:ext cx="2682875" cy="936625"/>
            <a:chOff x="1519" y="2386"/>
            <a:chExt cx="1690" cy="590"/>
          </a:xfrm>
        </p:grpSpPr>
        <p:sp>
          <p:nvSpPr>
            <p:cNvPr id="351241" name="AutoShape 9"/>
            <p:cNvSpPr>
              <a:spLocks noChangeArrowheads="1"/>
            </p:cNvSpPr>
            <p:nvPr/>
          </p:nvSpPr>
          <p:spPr bwMode="auto">
            <a:xfrm>
              <a:off x="1531" y="2386"/>
              <a:ext cx="1542" cy="590"/>
            </a:xfrm>
            <a:prstGeom prst="wedgeRectCallout">
              <a:avLst>
                <a:gd name="adj1" fmla="val -60699"/>
                <a:gd name="adj2" fmla="val 41694"/>
              </a:avLst>
            </a:prstGeom>
            <a:solidFill>
              <a:srgbClr val="2E2E8C"/>
            </a:solidFill>
            <a:ln w="19050">
              <a:solidFill>
                <a:srgbClr val="FFFFFF"/>
              </a:solidFill>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pitchFamily="49" charset="-122"/>
                <a:cs typeface="+mn-cs"/>
              </a:endParaRPr>
            </a:p>
          </p:txBody>
        </p:sp>
        <p:sp>
          <p:nvSpPr>
            <p:cNvPr id="351242" name="Text Box 10"/>
            <p:cNvSpPr txBox="1">
              <a:spLocks noChangeArrowheads="1"/>
            </p:cNvSpPr>
            <p:nvPr/>
          </p:nvSpPr>
          <p:spPr bwMode="auto">
            <a:xfrm>
              <a:off x="1519" y="2386"/>
              <a:ext cx="1690" cy="570"/>
            </a:xfrm>
            <a:prstGeom prst="rect">
              <a:avLst/>
            </a:prstGeom>
            <a:noFill/>
            <a:ln w="9525">
              <a:noFill/>
              <a:miter lim="800000"/>
            </a:ln>
            <a:effectLst/>
          </p:spPr>
          <p:txBody>
            <a:bodyPr>
              <a:spAutoFit/>
            </a:bodyPr>
            <a:p>
              <a:pPr lvl="0" eaLnBrk="1" hangingPunct="1"/>
              <a:r>
                <a:rPr lang="en-US" altLang="zh-CN" sz="2800" dirty="0">
                  <a:solidFill>
                    <a:srgbClr val="FFFF00"/>
                  </a:solidFill>
                  <a:effectLst>
                    <a:outerShdw blurRad="38100" dist="38100" dir="2700000">
                      <a:srgbClr val="C0C0C0"/>
                    </a:outerShdw>
                  </a:effectLst>
                  <a:ea typeface="黑体" panose="02010609060101010101" pitchFamily="49" charset="-122"/>
                </a:rPr>
                <a:t>“</a:t>
              </a:r>
              <a:r>
                <a:rPr lang="zh-CN" altLang="en-US" sz="2800" dirty="0">
                  <a:solidFill>
                    <a:srgbClr val="FFFF00"/>
                  </a:solidFill>
                  <a:effectLst>
                    <a:outerShdw blurRad="38100" dist="38100" dir="2700000">
                      <a:srgbClr val="C0C0C0"/>
                    </a:outerShdw>
                  </a:effectLst>
                  <a:ea typeface="黑体" panose="02010609060101010101" pitchFamily="49" charset="-122"/>
                </a:rPr>
                <a:t>人生而自由”</a:t>
              </a:r>
              <a:endParaRPr lang="zh-CN" altLang="en-US" sz="2800" dirty="0">
                <a:solidFill>
                  <a:srgbClr val="FFFF00"/>
                </a:solidFill>
                <a:effectLst>
                  <a:outerShdw blurRad="38100" dist="38100" dir="2700000">
                    <a:srgbClr val="C0C0C0"/>
                  </a:outerShdw>
                </a:effectLst>
                <a:ea typeface="黑体" panose="02010609060101010101" pitchFamily="49" charset="-122"/>
              </a:endParaRPr>
            </a:p>
            <a:p>
              <a:pPr lvl="0" eaLnBrk="1" hangingPunct="1">
                <a:lnSpc>
                  <a:spcPct val="90000"/>
                </a:lnSpc>
              </a:pPr>
              <a:r>
                <a:rPr lang="zh-CN" altLang="en-US" sz="2800" dirty="0">
                  <a:solidFill>
                    <a:srgbClr val="FFFF00"/>
                  </a:solidFill>
                  <a:effectLst>
                    <a:outerShdw blurRad="38100" dist="38100" dir="2700000">
                      <a:srgbClr val="C0C0C0"/>
                    </a:outerShdw>
                  </a:effectLst>
                  <a:latin typeface="楷体_GB2312" pitchFamily="49" charset="-122"/>
                  <a:ea typeface="楷体_GB2312" pitchFamily="49" charset="-122"/>
                </a:rPr>
                <a:t>   </a:t>
              </a:r>
              <a:r>
                <a:rPr lang="en-US" altLang="zh-CN" sz="2800" dirty="0">
                  <a:solidFill>
                    <a:srgbClr val="FFFF00"/>
                  </a:solidFill>
                  <a:effectLst>
                    <a:outerShdw blurRad="38100" dist="38100" dir="2700000">
                      <a:srgbClr val="C0C0C0"/>
                    </a:outerShdw>
                  </a:effectLst>
                  <a:latin typeface="楷体_GB2312" pitchFamily="49" charset="-122"/>
                  <a:ea typeface="楷体_GB2312" pitchFamily="49" charset="-122"/>
                </a:rPr>
                <a:t>-----</a:t>
              </a:r>
              <a:r>
                <a:rPr lang="zh-CN" altLang="en-US" sz="2800" dirty="0">
                  <a:solidFill>
                    <a:srgbClr val="FFFF00"/>
                  </a:solidFill>
                  <a:effectLst>
                    <a:outerShdw blurRad="38100" dist="38100" dir="2700000">
                      <a:srgbClr val="C0C0C0"/>
                    </a:outerShdw>
                  </a:effectLst>
                  <a:latin typeface="楷体_GB2312" pitchFamily="49" charset="-122"/>
                  <a:ea typeface="楷体_GB2312" pitchFamily="49" charset="-122"/>
                </a:rPr>
                <a:t>卢梭</a:t>
              </a:r>
              <a:endParaRPr lang="zh-CN" altLang="en-US" sz="2800" dirty="0">
                <a:solidFill>
                  <a:srgbClr val="FFFF00"/>
                </a:solidFill>
                <a:effectLst>
                  <a:outerShdw blurRad="38100" dist="38100" dir="2700000">
                    <a:srgbClr val="C0C0C0"/>
                  </a:outerShdw>
                </a:effectLst>
                <a:latin typeface="楷体_GB2312" pitchFamily="49" charset="-122"/>
                <a:ea typeface="楷体_GB2312" pitchFamily="49" charset="-122"/>
              </a:endParaRPr>
            </a:p>
          </p:txBody>
        </p:sp>
      </p:grpSp>
      <p:grpSp>
        <p:nvGrpSpPr>
          <p:cNvPr id="3" name="Group 11"/>
          <p:cNvGrpSpPr/>
          <p:nvPr/>
        </p:nvGrpSpPr>
        <p:grpSpPr>
          <a:xfrm>
            <a:off x="4224338" y="4868863"/>
            <a:ext cx="4238625" cy="1560667"/>
            <a:chOff x="1928" y="3066"/>
            <a:chExt cx="2489" cy="896"/>
          </a:xfrm>
        </p:grpSpPr>
        <p:sp>
          <p:nvSpPr>
            <p:cNvPr id="351244" name="AutoShape 12"/>
            <p:cNvSpPr>
              <a:spLocks noChangeArrowheads="1"/>
            </p:cNvSpPr>
            <p:nvPr/>
          </p:nvSpPr>
          <p:spPr bwMode="auto">
            <a:xfrm>
              <a:off x="1928" y="3066"/>
              <a:ext cx="2177" cy="863"/>
            </a:xfrm>
            <a:prstGeom prst="wedgeRectCallout">
              <a:avLst>
                <a:gd name="adj1" fmla="val 67870"/>
                <a:gd name="adj2" fmla="val -59037"/>
              </a:avLst>
            </a:prstGeom>
            <a:solidFill>
              <a:srgbClr val="2E2E8C"/>
            </a:solidFill>
            <a:ln w="19050">
              <a:solidFill>
                <a:srgbClr val="FFFFFF"/>
              </a:solidFill>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pitchFamily="49" charset="-122"/>
                <a:cs typeface="+mn-cs"/>
              </a:endParaRPr>
            </a:p>
          </p:txBody>
        </p:sp>
        <p:sp>
          <p:nvSpPr>
            <p:cNvPr id="351245" name="Text Box 13"/>
            <p:cNvSpPr txBox="1">
              <a:spLocks noChangeArrowheads="1"/>
            </p:cNvSpPr>
            <p:nvPr/>
          </p:nvSpPr>
          <p:spPr bwMode="auto">
            <a:xfrm>
              <a:off x="1973" y="3091"/>
              <a:ext cx="2444" cy="871"/>
            </a:xfrm>
            <a:prstGeom prst="rect">
              <a:avLst/>
            </a:prstGeom>
            <a:noFill/>
            <a:ln w="9525">
              <a:noFill/>
              <a:miter lim="800000"/>
            </a:ln>
            <a:effectLst/>
          </p:spPr>
          <p:txBody>
            <a:bodyPr>
              <a:spAutoFit/>
            </a:bodyPr>
            <a:p>
              <a:pPr lvl="0" eaLnBrk="1" hangingPunct="1"/>
              <a:r>
                <a:rPr lang="en-US" altLang="zh-CN" sz="2400" dirty="0">
                  <a:solidFill>
                    <a:srgbClr val="FFFF00"/>
                  </a:solidFill>
                  <a:latin typeface="华文中宋" pitchFamily="2" charset="-122"/>
                  <a:ea typeface="华文中宋" pitchFamily="2" charset="-122"/>
                </a:rPr>
                <a:t>“</a:t>
              </a:r>
              <a:r>
                <a:rPr lang="zh-CN" altLang="en-US" sz="2400" dirty="0">
                  <a:solidFill>
                    <a:srgbClr val="FFFF00"/>
                  </a:solidFill>
                  <a:ea typeface="华文中宋" pitchFamily="2" charset="-122"/>
                </a:rPr>
                <a:t>人不是他人的工具，而是自身的目的。</a:t>
              </a:r>
              <a:r>
                <a:rPr lang="zh-CN" altLang="en-US" sz="2400" dirty="0">
                  <a:solidFill>
                    <a:srgbClr val="FFFF00"/>
                  </a:solidFill>
                  <a:latin typeface="华文中宋" pitchFamily="2" charset="-122"/>
                  <a:ea typeface="华文中宋" pitchFamily="2" charset="-122"/>
                </a:rPr>
                <a:t>”“</a:t>
              </a:r>
              <a:r>
                <a:rPr lang="zh-CN" altLang="en-US" sz="2400" dirty="0">
                  <a:solidFill>
                    <a:srgbClr val="FFFF00"/>
                  </a:solidFill>
                  <a:latin typeface="Times New Roman" panose="02020603050405020304" pitchFamily="18" charset="0"/>
                  <a:ea typeface="华文中宋" pitchFamily="2" charset="-122"/>
                </a:rPr>
                <a:t>要有勇气运用你自己的理智！</a:t>
              </a:r>
              <a:r>
                <a:rPr lang="zh-CN" altLang="en-US" sz="2400" dirty="0">
                  <a:solidFill>
                    <a:srgbClr val="FFFF00"/>
                  </a:solidFill>
                  <a:latin typeface="华文中宋" pitchFamily="2" charset="-122"/>
                  <a:ea typeface="华文中宋" pitchFamily="2" charset="-122"/>
                </a:rPr>
                <a:t>”</a:t>
              </a:r>
              <a:endParaRPr lang="zh-CN" altLang="en-US" sz="2400" dirty="0">
                <a:solidFill>
                  <a:srgbClr val="FFFF00"/>
                </a:solidFill>
                <a:ea typeface="华文中宋" pitchFamily="2" charset="-122"/>
              </a:endParaRPr>
            </a:p>
            <a:p>
              <a:pPr lvl="0" eaLnBrk="1" hangingPunct="1">
                <a:lnSpc>
                  <a:spcPct val="90000"/>
                </a:lnSpc>
              </a:pPr>
              <a:r>
                <a:rPr lang="zh-CN" altLang="en-US" sz="2400" dirty="0">
                  <a:solidFill>
                    <a:srgbClr val="FFFF00"/>
                  </a:solidFill>
                  <a:effectLst>
                    <a:outerShdw blurRad="38100" dist="38100" dir="2700000">
                      <a:srgbClr val="C0C0C0"/>
                    </a:outerShdw>
                  </a:effectLst>
                  <a:latin typeface="楷体_GB2312" pitchFamily="49" charset="-122"/>
                  <a:ea typeface="楷体_GB2312" pitchFamily="49" charset="-122"/>
                </a:rPr>
                <a:t>       </a:t>
              </a:r>
              <a:r>
                <a:rPr lang="en-US" altLang="zh-CN" sz="2400" dirty="0">
                  <a:solidFill>
                    <a:srgbClr val="FFFF00"/>
                  </a:solidFill>
                  <a:effectLst>
                    <a:outerShdw blurRad="38100" dist="38100" dir="2700000">
                      <a:srgbClr val="C0C0C0"/>
                    </a:outerShdw>
                  </a:effectLst>
                  <a:latin typeface="楷体_GB2312" pitchFamily="49" charset="-122"/>
                  <a:ea typeface="楷体_GB2312" pitchFamily="49" charset="-122"/>
                </a:rPr>
                <a:t>------</a:t>
              </a:r>
              <a:r>
                <a:rPr lang="zh-CN" altLang="en-US" sz="2400" dirty="0">
                  <a:solidFill>
                    <a:srgbClr val="FFFF00"/>
                  </a:solidFill>
                  <a:effectLst>
                    <a:outerShdw blurRad="38100" dist="38100" dir="2700000">
                      <a:srgbClr val="C0C0C0"/>
                    </a:outerShdw>
                  </a:effectLst>
                  <a:latin typeface="楷体_GB2312" pitchFamily="49" charset="-122"/>
                  <a:ea typeface="楷体_GB2312" pitchFamily="49" charset="-122"/>
                </a:rPr>
                <a:t>康德</a:t>
              </a:r>
              <a:endParaRPr lang="zh-CN" altLang="en-US" sz="2400" dirty="0">
                <a:solidFill>
                  <a:srgbClr val="FFFF00"/>
                </a:solidFill>
                <a:effectLst>
                  <a:outerShdw blurRad="38100" dist="38100" dir="2700000">
                    <a:srgbClr val="C0C0C0"/>
                  </a:outerShdw>
                </a:effectLst>
                <a:latin typeface="楷体_GB2312" pitchFamily="49" charset="-122"/>
                <a:ea typeface="楷体_GB2312" pitchFamily="49" charset="-122"/>
              </a:endParaRPr>
            </a:p>
          </p:txBody>
        </p:sp>
      </p:grpSp>
      <p:sp>
        <p:nvSpPr>
          <p:cNvPr id="351246" name="Rectangle 14"/>
          <p:cNvSpPr>
            <a:spLocks noChangeArrowheads="1"/>
          </p:cNvSpPr>
          <p:nvPr/>
        </p:nvSpPr>
        <p:spPr bwMode="auto">
          <a:xfrm>
            <a:off x="2351088" y="836613"/>
            <a:ext cx="6265863" cy="94488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自由：一是</a:t>
            </a:r>
            <a:r>
              <a:rPr kumimoji="0" lang="zh-CN" altLang="en-US" sz="28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人身自由</a:t>
            </a:r>
            <a:r>
              <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endPar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二是</a:t>
            </a:r>
            <a:r>
              <a:rPr kumimoji="0" lang="zh-CN" altLang="en-US" sz="28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思想自由</a:t>
            </a:r>
            <a:r>
              <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endPar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1246"/>
                                        </p:tgtEl>
                                        <p:attrNameLst>
                                          <p:attrName>style.visibility</p:attrName>
                                        </p:attrNameLst>
                                      </p:cBhvr>
                                      <p:to>
                                        <p:strVal val="visible"/>
                                      </p:to>
                                    </p:set>
                                    <p:animEffect transition="in" filter="blinds(horizontal)">
                                      <p:cBhvr>
                                        <p:cTn id="7" dur="500"/>
                                        <p:tgtEl>
                                          <p:spTgt spid="3512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351238"/>
                                        </p:tgtEl>
                                        <p:attrNameLst>
                                          <p:attrName>style.visibility</p:attrName>
                                        </p:attrNameLst>
                                      </p:cBhvr>
                                      <p:to>
                                        <p:strVal val="visible"/>
                                      </p:to>
                                    </p:set>
                                    <p:animEffect transition="in" filter="diamond(out)">
                                      <p:cBhvr>
                                        <p:cTn id="12" dur="1000"/>
                                        <p:tgtEl>
                                          <p:spTgt spid="35123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351239"/>
                                        </p:tgtEl>
                                        <p:attrNameLst>
                                          <p:attrName>style.visibility</p:attrName>
                                        </p:attrNameLst>
                                      </p:cBhvr>
                                      <p:to>
                                        <p:strVal val="visible"/>
                                      </p:to>
                                    </p:set>
                                    <p:animEffect transition="in" filter="diamond(out)">
                                      <p:cBhvr>
                                        <p:cTn id="21" dur="1000"/>
                                        <p:tgtEl>
                                          <p:spTgt spid="351239"/>
                                        </p:tgtEl>
                                      </p:cBhvr>
                                    </p:animEffect>
                                  </p:childTnLst>
                                </p:cTn>
                              </p:par>
                            </p:childTnLst>
                          </p:cTn>
                        </p:par>
                        <p:par>
                          <p:cTn id="22" fill="hold">
                            <p:stCondLst>
                              <p:cond delay="1000"/>
                            </p:stCondLst>
                            <p:childTnLst>
                              <p:par>
                                <p:cTn id="23" presetID="22" presetClass="entr" presetSubtype="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51236"/>
                                        </p:tgtEl>
                                        <p:attrNameLst>
                                          <p:attrName>style.visibility</p:attrName>
                                        </p:attrNameLst>
                                      </p:cBhvr>
                                      <p:to>
                                        <p:strVal val="visible"/>
                                      </p:to>
                                    </p:set>
                                    <p:animEffect transition="in" filter="blinds(horizontal)">
                                      <p:cBhvr>
                                        <p:cTn id="30" dur="500"/>
                                        <p:tgtEl>
                                          <p:spTgt spid="35123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51237"/>
                                        </p:tgtEl>
                                        <p:attrNameLst>
                                          <p:attrName>style.visibility</p:attrName>
                                        </p:attrNameLst>
                                      </p:cBhvr>
                                      <p:to>
                                        <p:strVal val="visible"/>
                                      </p:to>
                                    </p:set>
                                    <p:animEffect transition="in" filter="wipe(left)">
                                      <p:cBhvr>
                                        <p:cTn id="35" dur="1000"/>
                                        <p:tgtEl>
                                          <p:spTgt spid="351237"/>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51235"/>
                                        </p:tgtEl>
                                        <p:attrNameLst>
                                          <p:attrName>style.visibility</p:attrName>
                                        </p:attrNameLst>
                                      </p:cBhvr>
                                      <p:to>
                                        <p:strVal val="visible"/>
                                      </p:to>
                                    </p:set>
                                    <p:anim calcmode="lin" valueType="num">
                                      <p:cBhvr>
                                        <p:cTn id="40" dur="1000" fill="hold"/>
                                        <p:tgtEl>
                                          <p:spTgt spid="351235"/>
                                        </p:tgtEl>
                                        <p:attrNameLst>
                                          <p:attrName>ppt_w</p:attrName>
                                        </p:attrNameLst>
                                      </p:cBhvr>
                                      <p:tavLst>
                                        <p:tav tm="0">
                                          <p:val>
                                            <p:strVal val="#ppt_w+.3"/>
                                          </p:val>
                                        </p:tav>
                                        <p:tav tm="100000">
                                          <p:val>
                                            <p:strVal val="#ppt_w"/>
                                          </p:val>
                                        </p:tav>
                                      </p:tavLst>
                                    </p:anim>
                                    <p:anim calcmode="lin" valueType="num">
                                      <p:cBhvr>
                                        <p:cTn id="41" dur="1000" fill="hold"/>
                                        <p:tgtEl>
                                          <p:spTgt spid="351235"/>
                                        </p:tgtEl>
                                        <p:attrNameLst>
                                          <p:attrName>ppt_h</p:attrName>
                                        </p:attrNameLst>
                                      </p:cBhvr>
                                      <p:tavLst>
                                        <p:tav tm="0">
                                          <p:val>
                                            <p:strVal val="#ppt_h"/>
                                          </p:val>
                                        </p:tav>
                                        <p:tav tm="100000">
                                          <p:val>
                                            <p:strVal val="#ppt_h"/>
                                          </p:val>
                                        </p:tav>
                                      </p:tavLst>
                                    </p:anim>
                                    <p:animEffect transition="in" filter="fade">
                                      <p:cBhvr>
                                        <p:cTn id="42" dur="1000"/>
                                        <p:tgtEl>
                                          <p:spTgt spid="351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ldLvl="0" animBg="1"/>
      <p:bldP spid="351236" grpId="0" bldLvl="0" animBg="1"/>
      <p:bldP spid="351237" grpId="0" bldLvl="0" animBg="1"/>
      <p:bldP spid="35124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71220" y="774700"/>
            <a:ext cx="10187305" cy="2929255"/>
          </a:xfrm>
          <a:prstGeom prst="rect">
            <a:avLst/>
          </a:prstGeom>
          <a:noFill/>
        </p:spPr>
        <p:txBody>
          <a:bodyPr wrap="square" rtlCol="0">
            <a:spAutoFit/>
          </a:bodyPr>
          <a:p>
            <a:r>
              <a:rPr lang="zh-CN" altLang="en-US" sz="2400" b="1">
                <a:solidFill>
                  <a:srgbClr val="FF0000"/>
                </a:solidFill>
              </a:rPr>
              <a:t>（2015·福建泉州二模·21）</a:t>
            </a:r>
            <a:r>
              <a:rPr lang="zh-CN" altLang="en-US" sz="2400" b="1"/>
              <a:t>“人们对基督教神学教条的怀疑缘由于两大发现：一是新大陆的发现，二是地球围绕太阳转。《圣经》居然对这两个事实只字未提!一下子就发生了信仰危机。”这一信仰危机引发了（　　        ）</a:t>
            </a:r>
            <a:endParaRPr lang="zh-CN" altLang="en-US" sz="2400" b="1"/>
          </a:p>
          <a:p>
            <a:endParaRPr lang="zh-CN" altLang="en-US" sz="2400" b="1"/>
          </a:p>
          <a:p>
            <a:r>
              <a:rPr lang="zh-CN" altLang="en-US" sz="2400" b="1"/>
              <a:t>A．文艺复兴            B．新航路开辟         C．宗教改革            D．启蒙运动</a:t>
            </a:r>
            <a:endParaRPr lang="zh-CN" altLang="en-US" sz="2400" b="1"/>
          </a:p>
          <a:p>
            <a:endParaRPr lang="zh-CN" altLang="en-US" sz="2400" b="1"/>
          </a:p>
          <a:p>
            <a:endParaRPr lang="zh-CN" altLang="en-US" sz="2400" b="1"/>
          </a:p>
          <a:p>
            <a:endParaRPr lang="zh-CN" altLang="en-US"/>
          </a:p>
        </p:txBody>
      </p:sp>
      <p:sp>
        <p:nvSpPr>
          <p:cNvPr id="2" name="矩形 1"/>
          <p:cNvSpPr/>
          <p:nvPr/>
        </p:nvSpPr>
        <p:spPr>
          <a:xfrm>
            <a:off x="8883015" y="2830195"/>
            <a:ext cx="759460" cy="1198245"/>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D</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17575" y="774700"/>
            <a:ext cx="10721975" cy="2929255"/>
          </a:xfrm>
          <a:prstGeom prst="rect">
            <a:avLst/>
          </a:prstGeom>
          <a:noFill/>
        </p:spPr>
        <p:txBody>
          <a:bodyPr wrap="square" rtlCol="0">
            <a:spAutoFit/>
          </a:bodyPr>
          <a:p>
            <a:r>
              <a:rPr lang="zh-CN" altLang="en-US" sz="2400" b="1">
                <a:solidFill>
                  <a:srgbClr val="FF0000"/>
                </a:solidFill>
              </a:rPr>
              <a:t>（2015·广东梅州二模·20）</a:t>
            </a:r>
            <a:r>
              <a:rPr lang="zh-CN" altLang="en-US" sz="2400" b="1"/>
              <a:t>启蒙思想家们深信：启蒙必须依靠科学，科学能揭示“自然之光”，也能点燃“理性之光”，引导人们从黑暗走向光明。这说明（　   　）</a:t>
            </a:r>
            <a:endParaRPr lang="zh-CN" altLang="en-US" sz="2400" b="1"/>
          </a:p>
          <a:p>
            <a:endParaRPr lang="zh-CN" altLang="en-US" sz="2400" b="1"/>
          </a:p>
          <a:p>
            <a:r>
              <a:rPr lang="zh-CN" altLang="en-US" sz="2400" b="1"/>
              <a:t>A．近代科学追求王权公平                  B．科学技术是走向理性的唯一条件</a:t>
            </a:r>
            <a:endParaRPr lang="zh-CN" altLang="en-US" sz="2400" b="1"/>
          </a:p>
          <a:p>
            <a:r>
              <a:rPr lang="zh-CN" altLang="en-US" sz="2400" b="1"/>
              <a:t>C．自然科学推动理性发展                  D．资本主义经济发展推动了科技的进步</a:t>
            </a:r>
            <a:endParaRPr lang="zh-CN" altLang="en-US" sz="2400" b="1"/>
          </a:p>
          <a:p>
            <a:endParaRPr lang="zh-CN" altLang="en-US" sz="2400" b="1"/>
          </a:p>
          <a:p>
            <a:endParaRPr lang="zh-CN" altLang="en-US"/>
          </a:p>
        </p:txBody>
      </p:sp>
      <p:sp>
        <p:nvSpPr>
          <p:cNvPr id="3" name="矩形 2"/>
          <p:cNvSpPr/>
          <p:nvPr/>
        </p:nvSpPr>
        <p:spPr>
          <a:xfrm>
            <a:off x="10703561" y="1442720"/>
            <a:ext cx="666750" cy="1198245"/>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C</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7" name="文本框 129026"/>
          <p:cNvSpPr txBox="1"/>
          <p:nvPr/>
        </p:nvSpPr>
        <p:spPr>
          <a:xfrm>
            <a:off x="1524000" y="2997200"/>
            <a:ext cx="609600" cy="1068070"/>
          </a:xfrm>
          <a:prstGeom prst="rect">
            <a:avLst/>
          </a:prstGeom>
          <a:noFill/>
          <a:ln w="9525">
            <a:noFill/>
          </a:ln>
        </p:spPr>
        <p:txBody>
          <a:bodyPr>
            <a:spAutoFit/>
          </a:bodyPr>
          <a:p>
            <a:pPr lvl="0">
              <a:spcBef>
                <a:spcPct val="50000"/>
              </a:spcBef>
              <a:buClr>
                <a:srgbClr val="000000"/>
              </a:buClr>
            </a:pPr>
            <a:r>
              <a:rPr lang="zh-CN" altLang="en-US" sz="3200" b="1" dirty="0">
                <a:latin typeface="Tahoma" panose="020B0604030504040204" pitchFamily="34" charset="0"/>
                <a:ea typeface="楷体_GB2312" pitchFamily="49" charset="-122"/>
              </a:rPr>
              <a:t>背 景</a:t>
            </a:r>
            <a:endParaRPr lang="zh-CN" altLang="en-US" sz="3200" b="1">
              <a:latin typeface="Tahoma" panose="020B0604030504040204" pitchFamily="34" charset="0"/>
              <a:ea typeface="楷体_GB2312" pitchFamily="49" charset="-122"/>
            </a:endParaRPr>
          </a:p>
        </p:txBody>
      </p:sp>
      <p:sp>
        <p:nvSpPr>
          <p:cNvPr id="129028" name="左大括号 129027"/>
          <p:cNvSpPr/>
          <p:nvPr/>
        </p:nvSpPr>
        <p:spPr>
          <a:xfrm>
            <a:off x="2135188" y="2133600"/>
            <a:ext cx="144462" cy="3959225"/>
          </a:xfrm>
          <a:prstGeom prst="leftBrace">
            <a:avLst>
              <a:gd name="adj1" fmla="val 228389"/>
              <a:gd name="adj2" fmla="val 50000"/>
            </a:avLst>
          </a:prstGeom>
          <a:noFill/>
          <a:ln w="28575" cap="flat" cmpd="sng">
            <a:solidFill>
              <a:schemeClr val="tx1"/>
            </a:solidFill>
            <a:prstDash val="solid"/>
            <a:miter/>
            <a:headEnd type="none" w="med" len="med"/>
            <a:tailEnd type="none" w="med" len="med"/>
          </a:ln>
        </p:spPr>
        <p:txBody>
          <a:bodyPr/>
          <a:p>
            <a:endParaRPr lang="zh-CN" altLang="en-US"/>
          </a:p>
        </p:txBody>
      </p:sp>
      <p:sp>
        <p:nvSpPr>
          <p:cNvPr id="129034" name="矩形 129033"/>
          <p:cNvSpPr/>
          <p:nvPr/>
        </p:nvSpPr>
        <p:spPr>
          <a:xfrm>
            <a:off x="2351088" y="1989138"/>
            <a:ext cx="8064500" cy="518160"/>
          </a:xfrm>
          <a:prstGeom prst="rect">
            <a:avLst/>
          </a:prstGeom>
          <a:noFill/>
          <a:ln w="9525">
            <a:noFill/>
          </a:ln>
        </p:spPr>
        <p:txBody>
          <a:bodyPr>
            <a:spAutoFit/>
          </a:bodyPr>
          <a:p>
            <a:pPr lvl="0">
              <a:spcBef>
                <a:spcPct val="50000"/>
              </a:spcBef>
            </a:pPr>
            <a:r>
              <a:rPr lang="en-US" altLang="zh-CN" sz="2800" b="1" dirty="0">
                <a:solidFill>
                  <a:srgbClr val="0000CC"/>
                </a:solidFill>
                <a:latin typeface="楷体_GB2312" pitchFamily="49" charset="-122"/>
                <a:ea typeface="楷体_GB2312" pitchFamily="49" charset="-122"/>
              </a:rPr>
              <a:t>(1)</a:t>
            </a:r>
            <a:r>
              <a:rPr lang="zh-CN" altLang="en-US" sz="2800" b="1" dirty="0">
                <a:solidFill>
                  <a:srgbClr val="0000CC"/>
                </a:solidFill>
                <a:latin typeface="楷体_GB2312" pitchFamily="49" charset="-122"/>
                <a:ea typeface="楷体_GB2312" pitchFamily="49" charset="-122"/>
              </a:rPr>
              <a:t>经济上</a:t>
            </a:r>
            <a:r>
              <a:rPr lang="en-US" altLang="zh-CN" sz="2800" b="1">
                <a:solidFill>
                  <a:srgbClr val="0000CC"/>
                </a:solidFill>
                <a:latin typeface="楷体_GB2312" pitchFamily="49" charset="-122"/>
                <a:ea typeface="楷体_GB2312" pitchFamily="49" charset="-122"/>
              </a:rPr>
              <a:t>:</a:t>
            </a:r>
            <a:endParaRPr lang="en-US" altLang="zh-CN" sz="2800" b="1">
              <a:solidFill>
                <a:srgbClr val="0000CC"/>
              </a:solidFill>
              <a:latin typeface="楷体_GB2312" pitchFamily="49" charset="-122"/>
              <a:ea typeface="楷体_GB2312" pitchFamily="49" charset="-122"/>
            </a:endParaRPr>
          </a:p>
        </p:txBody>
      </p:sp>
      <p:sp>
        <p:nvSpPr>
          <p:cNvPr id="129035" name="文本框 129034"/>
          <p:cNvSpPr txBox="1"/>
          <p:nvPr/>
        </p:nvSpPr>
        <p:spPr>
          <a:xfrm>
            <a:off x="8328025" y="2565400"/>
            <a:ext cx="2160588" cy="457200"/>
          </a:xfrm>
          <a:prstGeom prst="rect">
            <a:avLst/>
          </a:prstGeom>
          <a:noFill/>
          <a:ln w="9525">
            <a:noFill/>
          </a:ln>
          <a:scene3d>
            <a:camera prst="legacyPerspectiveFront">
              <a:rot lat="20520000" lon="1080000" rev="0"/>
            </a:camera>
            <a:lightRig rig="legacyHarsh2" dir="b"/>
          </a:scene3d>
          <a:sp3d extrusionH="430200" prstMaterial="legacyMatte">
            <a:bevelT w="13500" h="13500" prst="angle"/>
            <a:bevelB w="13500" h="13500" prst="angle"/>
            <a:extrusionClr>
              <a:srgbClr val="FF6600"/>
            </a:extrusionClr>
          </a:sp3d>
        </p:spPr>
        <p:txBody>
          <a:bodyPr>
            <a:spAutoFit/>
            <a:flatTx/>
          </a:bodyPr>
          <a:p>
            <a:pPr lvl="0">
              <a:spcBef>
                <a:spcPct val="50000"/>
              </a:spcBef>
            </a:pPr>
            <a:r>
              <a:rPr lang="zh-CN" altLang="en-US" sz="2400" b="1" dirty="0">
                <a:solidFill>
                  <a:srgbClr val="FF0000"/>
                </a:solidFill>
                <a:latin typeface="Arial" panose="020B0604020202020204" pitchFamily="34" charset="0"/>
                <a:ea typeface="黑体" panose="02010609060101010101" pitchFamily="49" charset="-122"/>
              </a:rPr>
              <a:t>根本原因</a:t>
            </a:r>
            <a:endParaRPr lang="zh-CN" altLang="en-US" sz="2400" b="1" dirty="0">
              <a:solidFill>
                <a:srgbClr val="FF0000"/>
              </a:solidFill>
              <a:latin typeface="Arial" panose="020B0604020202020204" pitchFamily="34" charset="0"/>
              <a:ea typeface="黑体" panose="02010609060101010101" pitchFamily="49" charset="-122"/>
            </a:endParaRPr>
          </a:p>
        </p:txBody>
      </p:sp>
      <p:sp>
        <p:nvSpPr>
          <p:cNvPr id="129036" name="矩形 129035"/>
          <p:cNvSpPr/>
          <p:nvPr/>
        </p:nvSpPr>
        <p:spPr>
          <a:xfrm>
            <a:off x="2279650" y="3213100"/>
            <a:ext cx="8172450" cy="518160"/>
          </a:xfrm>
          <a:prstGeom prst="rect">
            <a:avLst/>
          </a:prstGeom>
          <a:noFill/>
          <a:ln w="9525">
            <a:noFill/>
          </a:ln>
        </p:spPr>
        <p:txBody>
          <a:bodyPr>
            <a:spAutoFit/>
          </a:bodyPr>
          <a:p>
            <a:pPr lvl="0"/>
            <a:r>
              <a:rPr lang="en-US" altLang="zh-CN" sz="2800" b="1" dirty="0">
                <a:solidFill>
                  <a:srgbClr val="0000CC"/>
                </a:solidFill>
                <a:latin typeface="楷体_GB2312" pitchFamily="49" charset="-122"/>
                <a:ea typeface="楷体_GB2312" pitchFamily="49" charset="-122"/>
              </a:rPr>
              <a:t>(2)</a:t>
            </a:r>
            <a:r>
              <a:rPr lang="zh-CN" altLang="en-US" sz="2800" b="1" dirty="0">
                <a:solidFill>
                  <a:srgbClr val="0000CC"/>
                </a:solidFill>
                <a:latin typeface="楷体_GB2312" pitchFamily="49" charset="-122"/>
                <a:ea typeface="楷体_GB2312" pitchFamily="49" charset="-122"/>
              </a:rPr>
              <a:t>政治上</a:t>
            </a:r>
            <a:r>
              <a:rPr lang="en-US" altLang="zh-CN" sz="2800" b="1">
                <a:solidFill>
                  <a:srgbClr val="0000CC"/>
                </a:solidFill>
                <a:latin typeface="楷体_GB2312" pitchFamily="49" charset="-122"/>
                <a:ea typeface="楷体_GB2312" pitchFamily="49" charset="-122"/>
              </a:rPr>
              <a:t>:</a:t>
            </a:r>
            <a:endParaRPr lang="en-US" altLang="zh-CN" sz="2800" b="1">
              <a:solidFill>
                <a:srgbClr val="0000CC"/>
              </a:solidFill>
              <a:latin typeface="楷体_GB2312" pitchFamily="49" charset="-122"/>
              <a:ea typeface="楷体_GB2312" pitchFamily="49" charset="-122"/>
            </a:endParaRPr>
          </a:p>
        </p:txBody>
      </p:sp>
      <p:sp>
        <p:nvSpPr>
          <p:cNvPr id="129037" name="矩形 129036"/>
          <p:cNvSpPr/>
          <p:nvPr/>
        </p:nvSpPr>
        <p:spPr>
          <a:xfrm>
            <a:off x="2208213" y="4724400"/>
            <a:ext cx="9324975" cy="518160"/>
          </a:xfrm>
          <a:prstGeom prst="rect">
            <a:avLst/>
          </a:prstGeom>
          <a:noFill/>
          <a:ln w="9525">
            <a:noFill/>
          </a:ln>
        </p:spPr>
        <p:txBody>
          <a:bodyPr>
            <a:spAutoFit/>
          </a:bodyPr>
          <a:p>
            <a:pPr lvl="0">
              <a:spcBef>
                <a:spcPct val="20000"/>
              </a:spcBef>
            </a:pPr>
            <a:r>
              <a:rPr lang="en-US" altLang="zh-CN" sz="2800" b="1" dirty="0">
                <a:solidFill>
                  <a:srgbClr val="0000CC"/>
                </a:solidFill>
                <a:latin typeface="楷体_GB2312" pitchFamily="49" charset="-122"/>
                <a:ea typeface="楷体_GB2312" pitchFamily="49" charset="-122"/>
              </a:rPr>
              <a:t>(3)</a:t>
            </a:r>
            <a:r>
              <a:rPr lang="zh-CN" altLang="en-US" sz="2800" b="1" dirty="0">
                <a:solidFill>
                  <a:srgbClr val="0000CC"/>
                </a:solidFill>
                <a:latin typeface="楷体_GB2312" pitchFamily="49" charset="-122"/>
                <a:ea typeface="楷体_GB2312" pitchFamily="49" charset="-122"/>
              </a:rPr>
              <a:t>思想文化上</a:t>
            </a:r>
            <a:r>
              <a:rPr lang="en-US" altLang="zh-CN" sz="2800" b="1" dirty="0">
                <a:solidFill>
                  <a:srgbClr val="0000CC"/>
                </a:solidFill>
                <a:latin typeface="楷体_GB2312" pitchFamily="49" charset="-122"/>
                <a:ea typeface="楷体_GB2312" pitchFamily="49" charset="-122"/>
              </a:rPr>
              <a:t>:</a:t>
            </a:r>
            <a:r>
              <a:rPr lang="zh-CN" altLang="en-US" sz="2800" b="1" dirty="0">
                <a:solidFill>
                  <a:srgbClr val="0000CC"/>
                </a:solidFill>
                <a:latin typeface="楷体_GB2312" pitchFamily="49" charset="-122"/>
                <a:ea typeface="楷体_GB2312" pitchFamily="49" charset="-122"/>
              </a:rPr>
              <a:t>（思想基础）</a:t>
            </a:r>
            <a:endParaRPr lang="zh-CN" altLang="en-US" sz="2800" b="1" dirty="0">
              <a:solidFill>
                <a:srgbClr val="0000CC"/>
              </a:solidFill>
              <a:latin typeface="楷体_GB2312" pitchFamily="49" charset="-122"/>
              <a:ea typeface="楷体_GB2312" pitchFamily="49" charset="-122"/>
            </a:endParaRPr>
          </a:p>
        </p:txBody>
      </p:sp>
      <p:sp>
        <p:nvSpPr>
          <p:cNvPr id="129038" name="矩形 129037"/>
          <p:cNvSpPr/>
          <p:nvPr/>
        </p:nvSpPr>
        <p:spPr>
          <a:xfrm>
            <a:off x="2566988" y="2276475"/>
            <a:ext cx="5946140" cy="822960"/>
          </a:xfrm>
          <a:prstGeom prst="rect">
            <a:avLst/>
          </a:prstGeom>
          <a:noFill/>
          <a:ln w="9525">
            <a:noFill/>
          </a:ln>
        </p:spPr>
        <p:txBody>
          <a:bodyPr wrap="none" anchor="t">
            <a:spAutoFit/>
          </a:bodyPr>
          <a:p>
            <a:pPr lvl="0">
              <a:spcBef>
                <a:spcPct val="50000"/>
              </a:spcBef>
            </a:pPr>
            <a:r>
              <a:rPr lang="zh-CN" altLang="en-US" sz="2400" b="1" dirty="0">
                <a:latin typeface="Arial" panose="020B0604020202020204" pitchFamily="34" charset="0"/>
                <a:ea typeface="宋体" panose="02010600030101010101" pitchFamily="2" charset="-122"/>
              </a:rPr>
              <a:t>新航路开辟后</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西欧资本主义经济迅速发展</a:t>
            </a:r>
            <a:r>
              <a:rPr lang="zh-CN" altLang="en-US" sz="4800" dirty="0">
                <a:latin typeface="Arial" panose="020B0604020202020204" pitchFamily="34" charset="0"/>
                <a:ea typeface="宋体" panose="02010600030101010101" pitchFamily="2" charset="-122"/>
              </a:rPr>
              <a:t> </a:t>
            </a:r>
            <a:endParaRPr lang="zh-CN" altLang="en-US" sz="4800" dirty="0">
              <a:latin typeface="Arial" panose="020B0604020202020204" pitchFamily="34" charset="0"/>
              <a:ea typeface="宋体" panose="02010600030101010101" pitchFamily="2" charset="-122"/>
            </a:endParaRPr>
          </a:p>
        </p:txBody>
      </p:sp>
      <p:sp>
        <p:nvSpPr>
          <p:cNvPr id="129039" name="矩形 129038">
            <a:hlinkClick r:id="rId1" action="ppaction://hlinksldjump"/>
          </p:cNvPr>
          <p:cNvSpPr/>
          <p:nvPr/>
        </p:nvSpPr>
        <p:spPr>
          <a:xfrm>
            <a:off x="2424113" y="5445125"/>
            <a:ext cx="7848600" cy="822960"/>
          </a:xfrm>
          <a:prstGeom prst="rect">
            <a:avLst/>
          </a:prstGeom>
          <a:noFill/>
          <a:ln w="9525">
            <a:noFill/>
          </a:ln>
        </p:spPr>
        <p:txBody>
          <a:bodyPr>
            <a:spAutoFit/>
          </a:bodyPr>
          <a:p>
            <a:pPr lvl="0"/>
            <a:r>
              <a:rPr lang="en-US" altLang="zh-CN" sz="2400" b="1" dirty="0">
                <a:latin typeface="Arial" panose="020B0604020202020204" pitchFamily="34" charset="0"/>
                <a:ea typeface="宋体" panose="02010600030101010101" pitchFamily="2" charset="-122"/>
              </a:rPr>
              <a:t>①</a:t>
            </a:r>
            <a:r>
              <a:rPr lang="zh-CN" altLang="en-US" sz="2400" b="1" dirty="0">
                <a:latin typeface="Arial" panose="020B0604020202020204" pitchFamily="34" charset="0"/>
                <a:ea typeface="宋体" panose="02010600030101010101" pitchFamily="2" charset="-122"/>
              </a:rPr>
              <a:t>文艺复兴</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宗教改革解开了套在人类理性上的枷锁</a:t>
            </a:r>
            <a:r>
              <a:rPr lang="en-US" altLang="zh-CN" sz="2400" b="1">
                <a:latin typeface="Arial" panose="020B0604020202020204" pitchFamily="34" charset="0"/>
                <a:ea typeface="宋体" panose="02010600030101010101" pitchFamily="2" charset="-122"/>
              </a:rPr>
              <a:t>.</a:t>
            </a:r>
            <a:endParaRPr lang="en-US" altLang="zh-CN" sz="2400" b="1">
              <a:latin typeface="Arial" panose="020B0604020202020204" pitchFamily="34" charset="0"/>
              <a:ea typeface="宋体" panose="02010600030101010101" pitchFamily="2" charset="-122"/>
            </a:endParaRPr>
          </a:p>
          <a:p>
            <a:pPr lvl="0"/>
            <a:r>
              <a:rPr lang="en-US" altLang="zh-CN" sz="2400" b="1" dirty="0">
                <a:latin typeface="Arial" panose="020B0604020202020204" pitchFamily="34" charset="0"/>
                <a:ea typeface="宋体" panose="02010600030101010101" pitchFamily="2" charset="-122"/>
              </a:rPr>
              <a:t>②</a:t>
            </a:r>
            <a:r>
              <a:rPr lang="zh-CN" altLang="en-US" sz="2400" b="1" dirty="0">
                <a:latin typeface="Arial" panose="020B0604020202020204" pitchFamily="34" charset="0"/>
                <a:ea typeface="宋体" panose="02010600030101010101" pitchFamily="2" charset="-122"/>
              </a:rPr>
              <a:t>近代自然科学的兴起</a:t>
            </a:r>
            <a:r>
              <a:rPr lang="en-US" altLang="zh-CN" sz="2400" b="1">
                <a:latin typeface="Arial" panose="020B0604020202020204" pitchFamily="34" charset="0"/>
                <a:ea typeface="宋体" panose="02010600030101010101" pitchFamily="2" charset="-122"/>
              </a:rPr>
              <a:t>.</a:t>
            </a:r>
            <a:endParaRPr lang="en-US" altLang="zh-CN" sz="2400" b="1">
              <a:latin typeface="Arial" panose="020B0604020202020204" pitchFamily="34" charset="0"/>
              <a:ea typeface="宋体" panose="02010600030101010101" pitchFamily="2" charset="-122"/>
            </a:endParaRPr>
          </a:p>
        </p:txBody>
      </p:sp>
      <p:sp>
        <p:nvSpPr>
          <p:cNvPr id="129040" name="矩形 129039"/>
          <p:cNvSpPr/>
          <p:nvPr/>
        </p:nvSpPr>
        <p:spPr>
          <a:xfrm>
            <a:off x="2424113" y="3716338"/>
            <a:ext cx="8064500" cy="1188720"/>
          </a:xfrm>
          <a:prstGeom prst="rect">
            <a:avLst/>
          </a:prstGeom>
          <a:noFill/>
          <a:ln w="9525">
            <a:noFill/>
          </a:ln>
        </p:spPr>
        <p:txBody>
          <a:bodyPr>
            <a:spAutoFit/>
          </a:bodyPr>
          <a:p>
            <a:pPr lvl="0"/>
            <a:r>
              <a:rPr lang="zh-CN" altLang="en-US" sz="2400" b="1" dirty="0">
                <a:latin typeface="Arial" panose="020B0604020202020204" pitchFamily="34" charset="0"/>
                <a:ea typeface="宋体" panose="02010600030101010101" pitchFamily="2" charset="-122"/>
              </a:rPr>
              <a:t>资产阶级力量增强</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封建专制制度成为其发展的严重障碍，要求扩大政治权力（阶级基础）英法等中央集权民族国家的形成</a:t>
            </a:r>
            <a:endParaRPr lang="zh-CN" altLang="en-US" sz="2400" b="1" dirty="0">
              <a:latin typeface="Arial" panose="020B0604020202020204" pitchFamily="34" charset="0"/>
              <a:ea typeface="宋体" panose="02010600030101010101" pitchFamily="2" charset="-122"/>
            </a:endParaRPr>
          </a:p>
        </p:txBody>
      </p:sp>
      <p:sp>
        <p:nvSpPr>
          <p:cNvPr id="137218" name="文本框 137217"/>
          <p:cNvSpPr txBox="1"/>
          <p:nvPr/>
        </p:nvSpPr>
        <p:spPr>
          <a:xfrm>
            <a:off x="818515" y="456565"/>
            <a:ext cx="7988935" cy="1066800"/>
          </a:xfrm>
          <a:prstGeom prst="rect">
            <a:avLst/>
          </a:prstGeom>
          <a:noFill/>
          <a:ln w="9525">
            <a:noFill/>
          </a:ln>
        </p:spPr>
        <p:txBody>
          <a:bodyPr wrap="square">
            <a:spAutoFit/>
          </a:bodyPr>
          <a:p>
            <a:pPr lvl="0"/>
            <a:r>
              <a:rPr lang="zh-CN" altLang="en-US" sz="3200" b="1" dirty="0">
                <a:solidFill>
                  <a:srgbClr val="FF0000"/>
                </a:solidFill>
                <a:latin typeface="Arial" panose="020B0604020202020204" pitchFamily="34" charset="0"/>
                <a:ea typeface="宋体" panose="02010600030101010101" pitchFamily="2" charset="-122"/>
              </a:rPr>
              <a:t>一、启蒙运动的兴起</a:t>
            </a:r>
            <a:endParaRPr lang="zh-CN" altLang="en-US" sz="3200" b="1" dirty="0">
              <a:solidFill>
                <a:srgbClr val="FF0000"/>
              </a:solidFill>
              <a:latin typeface="Arial" panose="020B0604020202020204" pitchFamily="34" charset="0"/>
              <a:ea typeface="宋体" panose="02010600030101010101" pitchFamily="2" charset="-122"/>
            </a:endParaRPr>
          </a:p>
          <a:p>
            <a:pPr lvl="0"/>
            <a:endParaRPr lang="zh-CN" altLang="en-US" sz="3200" b="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additive="base">
                                        <p:cTn id="7" dur="500" fill="hold"/>
                                        <p:tgtEl>
                                          <p:spTgt spid="129027"/>
                                        </p:tgtEl>
                                        <p:attrNameLst>
                                          <p:attrName>ppt_x</p:attrName>
                                        </p:attrNameLst>
                                      </p:cBhvr>
                                      <p:tavLst>
                                        <p:tav tm="0">
                                          <p:val>
                                            <p:strVal val="#ppt_x"/>
                                          </p:val>
                                        </p:tav>
                                        <p:tav tm="100000">
                                          <p:val>
                                            <p:strVal val="#ppt_x"/>
                                          </p:val>
                                        </p:tav>
                                      </p:tavLst>
                                    </p:anim>
                                    <p:anim calcmode="lin" valueType="num">
                                      <p:cBhvr additive="base">
                                        <p:cTn id="8" dur="500" fill="hold"/>
                                        <p:tgtEl>
                                          <p:spTgt spid="1290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9028"/>
                                        </p:tgtEl>
                                        <p:attrNameLst>
                                          <p:attrName>style.visibility</p:attrName>
                                        </p:attrNameLst>
                                      </p:cBhvr>
                                      <p:to>
                                        <p:strVal val="visible"/>
                                      </p:to>
                                    </p:set>
                                    <p:anim calcmode="lin" valueType="num">
                                      <p:cBhvr additive="base">
                                        <p:cTn id="11" dur="500" fill="hold"/>
                                        <p:tgtEl>
                                          <p:spTgt spid="129028"/>
                                        </p:tgtEl>
                                        <p:attrNameLst>
                                          <p:attrName>ppt_x</p:attrName>
                                        </p:attrNameLst>
                                      </p:cBhvr>
                                      <p:tavLst>
                                        <p:tav tm="0">
                                          <p:val>
                                            <p:strVal val="#ppt_x"/>
                                          </p:val>
                                        </p:tav>
                                        <p:tav tm="100000">
                                          <p:val>
                                            <p:strVal val="#ppt_x"/>
                                          </p:val>
                                        </p:tav>
                                      </p:tavLst>
                                    </p:anim>
                                    <p:anim calcmode="lin" valueType="num">
                                      <p:cBhvr additive="base">
                                        <p:cTn id="12" dur="500" fill="hold"/>
                                        <p:tgtEl>
                                          <p:spTgt spid="1290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9034"/>
                                        </p:tgtEl>
                                        <p:attrNameLst>
                                          <p:attrName>style.visibility</p:attrName>
                                        </p:attrNameLst>
                                      </p:cBhvr>
                                      <p:to>
                                        <p:strVal val="visible"/>
                                      </p:to>
                                    </p:set>
                                    <p:anim calcmode="lin" valueType="num">
                                      <p:cBhvr additive="base">
                                        <p:cTn id="15" dur="500" fill="hold"/>
                                        <p:tgtEl>
                                          <p:spTgt spid="129034"/>
                                        </p:tgtEl>
                                        <p:attrNameLst>
                                          <p:attrName>ppt_x</p:attrName>
                                        </p:attrNameLst>
                                      </p:cBhvr>
                                      <p:tavLst>
                                        <p:tav tm="0">
                                          <p:val>
                                            <p:strVal val="#ppt_x"/>
                                          </p:val>
                                        </p:tav>
                                        <p:tav tm="100000">
                                          <p:val>
                                            <p:strVal val="#ppt_x"/>
                                          </p:val>
                                        </p:tav>
                                      </p:tavLst>
                                    </p:anim>
                                    <p:anim calcmode="lin" valueType="num">
                                      <p:cBhvr additive="base">
                                        <p:cTn id="16" dur="500" fill="hold"/>
                                        <p:tgtEl>
                                          <p:spTgt spid="1290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036"/>
                                        </p:tgtEl>
                                        <p:attrNameLst>
                                          <p:attrName>style.visibility</p:attrName>
                                        </p:attrNameLst>
                                      </p:cBhvr>
                                      <p:to>
                                        <p:strVal val="visible"/>
                                      </p:to>
                                    </p:set>
                                    <p:anim calcmode="lin" valueType="num">
                                      <p:cBhvr additive="base">
                                        <p:cTn id="19" dur="500" fill="hold"/>
                                        <p:tgtEl>
                                          <p:spTgt spid="129036"/>
                                        </p:tgtEl>
                                        <p:attrNameLst>
                                          <p:attrName>ppt_x</p:attrName>
                                        </p:attrNameLst>
                                      </p:cBhvr>
                                      <p:tavLst>
                                        <p:tav tm="0">
                                          <p:val>
                                            <p:strVal val="#ppt_x"/>
                                          </p:val>
                                        </p:tav>
                                        <p:tav tm="100000">
                                          <p:val>
                                            <p:strVal val="#ppt_x"/>
                                          </p:val>
                                        </p:tav>
                                      </p:tavLst>
                                    </p:anim>
                                    <p:anim calcmode="lin" valueType="num">
                                      <p:cBhvr additive="base">
                                        <p:cTn id="20" dur="500" fill="hold"/>
                                        <p:tgtEl>
                                          <p:spTgt spid="1290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9037"/>
                                        </p:tgtEl>
                                        <p:attrNameLst>
                                          <p:attrName>style.visibility</p:attrName>
                                        </p:attrNameLst>
                                      </p:cBhvr>
                                      <p:to>
                                        <p:strVal val="visible"/>
                                      </p:to>
                                    </p:set>
                                    <p:anim calcmode="lin" valueType="num">
                                      <p:cBhvr additive="base">
                                        <p:cTn id="23" dur="500" fill="hold"/>
                                        <p:tgtEl>
                                          <p:spTgt spid="129037"/>
                                        </p:tgtEl>
                                        <p:attrNameLst>
                                          <p:attrName>ppt_x</p:attrName>
                                        </p:attrNameLst>
                                      </p:cBhvr>
                                      <p:tavLst>
                                        <p:tav tm="0">
                                          <p:val>
                                            <p:strVal val="#ppt_x"/>
                                          </p:val>
                                        </p:tav>
                                        <p:tav tm="100000">
                                          <p:val>
                                            <p:strVal val="#ppt_x"/>
                                          </p:val>
                                        </p:tav>
                                      </p:tavLst>
                                    </p:anim>
                                    <p:anim calcmode="lin" valueType="num">
                                      <p:cBhvr additive="base">
                                        <p:cTn id="24" dur="500" fill="hold"/>
                                        <p:tgtEl>
                                          <p:spTgt spid="12903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9038"/>
                                        </p:tgtEl>
                                        <p:attrNameLst>
                                          <p:attrName>style.visibility</p:attrName>
                                        </p:attrNameLst>
                                      </p:cBhvr>
                                      <p:to>
                                        <p:strVal val="visible"/>
                                      </p:to>
                                    </p:set>
                                    <p:animEffect transition="in" filter="blinds(horizontal)">
                                      <p:cBhvr>
                                        <p:cTn id="29" dur="500"/>
                                        <p:tgtEl>
                                          <p:spTgt spid="12903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9040"/>
                                        </p:tgtEl>
                                        <p:attrNameLst>
                                          <p:attrName>style.visibility</p:attrName>
                                        </p:attrNameLst>
                                      </p:cBhvr>
                                      <p:to>
                                        <p:strVal val="visible"/>
                                      </p:to>
                                    </p:set>
                                    <p:animEffect transition="in" filter="blinds(horizontal)">
                                      <p:cBhvr>
                                        <p:cTn id="34" dur="500"/>
                                        <p:tgtEl>
                                          <p:spTgt spid="12904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29039"/>
                                        </p:tgtEl>
                                        <p:attrNameLst>
                                          <p:attrName>style.visibility</p:attrName>
                                        </p:attrNameLst>
                                      </p:cBhvr>
                                      <p:to>
                                        <p:strVal val="visible"/>
                                      </p:to>
                                    </p:set>
                                    <p:animEffect transition="in" filter="blinds(horizontal)">
                                      <p:cBhvr>
                                        <p:cTn id="39" dur="500"/>
                                        <p:tgtEl>
                                          <p:spTgt spid="12903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9035"/>
                                        </p:tgtEl>
                                        <p:attrNameLst>
                                          <p:attrName>style.visibility</p:attrName>
                                        </p:attrNameLst>
                                      </p:cBhvr>
                                      <p:to>
                                        <p:strVal val="visible"/>
                                      </p:to>
                                    </p:set>
                                    <p:animEffect transition="in" filter="blinds(horizontal)">
                                      <p:cBhvr>
                                        <p:cTn id="44" dur="500"/>
                                        <p:tgtEl>
                                          <p:spTgt spid="129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p:bldP spid="129034" grpId="0"/>
      <p:bldP spid="129035" grpId="0"/>
      <p:bldP spid="129036" grpId="0"/>
      <p:bldP spid="129037" grpId="0"/>
      <p:bldP spid="129038" grpId="0"/>
      <p:bldP spid="129039" grpId="0"/>
      <p:bldP spid="1290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文本框 132097"/>
          <p:cNvSpPr txBox="1"/>
          <p:nvPr/>
        </p:nvSpPr>
        <p:spPr>
          <a:xfrm>
            <a:off x="3792538" y="1412875"/>
            <a:ext cx="6096000" cy="457200"/>
          </a:xfrm>
          <a:prstGeom prst="rect">
            <a:avLst/>
          </a:prstGeom>
          <a:noFill/>
          <a:ln w="9525" cap="flat" cmpd="sng">
            <a:solidFill>
              <a:schemeClr val="accent1"/>
            </a:solidFill>
            <a:prstDash val="solid"/>
            <a:miter/>
            <a:headEnd type="none" w="med" len="med"/>
            <a:tailEnd type="none" w="med" len="med"/>
          </a:ln>
        </p:spPr>
        <p:txBody>
          <a:bodyPr>
            <a:spAutoFit/>
          </a:bodyPr>
          <a:p>
            <a:pPr lvl="0">
              <a:spcBef>
                <a:spcPct val="50000"/>
              </a:spcBef>
              <a:buClr>
                <a:srgbClr val="000000"/>
              </a:buClr>
            </a:pPr>
            <a:r>
              <a:rPr lang="zh-CN" altLang="en-US" sz="2400" b="1" dirty="0">
                <a:latin typeface="Tahoma" panose="020B0604030504040204" pitchFamily="34" charset="0"/>
                <a:ea typeface="华文新魏" pitchFamily="2" charset="-122"/>
              </a:rPr>
              <a:t>伏尔泰、孟德斯鸠、卢梭、康德等</a:t>
            </a:r>
            <a:endParaRPr lang="zh-CN" altLang="en-US" sz="2400" b="1" dirty="0">
              <a:latin typeface="Tahoma" panose="020B0604030504040204" pitchFamily="34" charset="0"/>
              <a:ea typeface="华文新魏" pitchFamily="2" charset="-122"/>
            </a:endParaRPr>
          </a:p>
        </p:txBody>
      </p:sp>
      <p:sp>
        <p:nvSpPr>
          <p:cNvPr id="132099" name="文本框 132098"/>
          <p:cNvSpPr txBox="1"/>
          <p:nvPr/>
        </p:nvSpPr>
        <p:spPr>
          <a:xfrm>
            <a:off x="3784600" y="1939925"/>
            <a:ext cx="6858000" cy="822960"/>
          </a:xfrm>
          <a:prstGeom prst="rect">
            <a:avLst/>
          </a:prstGeom>
          <a:noFill/>
          <a:ln w="9525" cap="flat" cmpd="sng">
            <a:solidFill>
              <a:schemeClr val="accent1"/>
            </a:solidFill>
            <a:prstDash val="solid"/>
            <a:miter/>
            <a:headEnd type="none" w="med" len="med"/>
            <a:tailEnd type="none" w="med" len="med"/>
          </a:ln>
        </p:spPr>
        <p:txBody>
          <a:bodyPr>
            <a:spAutoFit/>
          </a:bodyPr>
          <a:p>
            <a:pPr lvl="0">
              <a:spcBef>
                <a:spcPct val="50000"/>
              </a:spcBef>
            </a:pPr>
            <a:r>
              <a:rPr lang="zh-CN" altLang="en-US" sz="2400" b="1" dirty="0">
                <a:solidFill>
                  <a:schemeClr val="tx2"/>
                </a:solidFill>
                <a:latin typeface="Arial" panose="020B0604020202020204" pitchFamily="34" charset="0"/>
                <a:ea typeface="华文新魏" pitchFamily="2" charset="-122"/>
              </a:rPr>
              <a:t>抨击</a:t>
            </a:r>
            <a:r>
              <a:rPr lang="zh-CN" altLang="en-US" sz="2400" b="1" dirty="0">
                <a:latin typeface="Arial" panose="020B0604020202020204" pitchFamily="34" charset="0"/>
                <a:ea typeface="华文新魏" pitchFamily="2" charset="-122"/>
              </a:rPr>
              <a:t>教会的权威和迷信，</a:t>
            </a:r>
            <a:r>
              <a:rPr lang="zh-CN" altLang="en-US" sz="2400" b="1" dirty="0">
                <a:solidFill>
                  <a:schemeClr val="tx2"/>
                </a:solidFill>
                <a:latin typeface="Arial" panose="020B0604020202020204" pitchFamily="34" charset="0"/>
                <a:ea typeface="华文新魏" pitchFamily="2" charset="-122"/>
              </a:rPr>
              <a:t>反对</a:t>
            </a:r>
            <a:r>
              <a:rPr lang="zh-CN" altLang="en-US" sz="2400" b="1" dirty="0">
                <a:latin typeface="Arial" panose="020B0604020202020204" pitchFamily="34" charset="0"/>
                <a:ea typeface="华文新魏" pitchFamily="2" charset="-122"/>
              </a:rPr>
              <a:t>专制和愚昧，</a:t>
            </a:r>
            <a:r>
              <a:rPr lang="zh-CN" altLang="en-US" sz="2400" b="1" dirty="0">
                <a:solidFill>
                  <a:schemeClr val="tx2"/>
                </a:solidFill>
                <a:latin typeface="Arial" panose="020B0604020202020204" pitchFamily="34" charset="0"/>
                <a:ea typeface="华文新魏" pitchFamily="2" charset="-122"/>
              </a:rPr>
              <a:t>提倡</a:t>
            </a:r>
            <a:r>
              <a:rPr lang="zh-CN" altLang="en-US" sz="2400" b="1" dirty="0">
                <a:latin typeface="Arial" panose="020B0604020202020204" pitchFamily="34" charset="0"/>
                <a:ea typeface="华文新魏" pitchFamily="2" charset="-122"/>
              </a:rPr>
              <a:t>科学、自由和平等</a:t>
            </a:r>
            <a:endParaRPr lang="zh-CN" altLang="en-US" sz="2400" b="1" dirty="0">
              <a:latin typeface="Arial" panose="020B0604020202020204" pitchFamily="34" charset="0"/>
              <a:ea typeface="华文新魏" pitchFamily="2" charset="-122"/>
            </a:endParaRPr>
          </a:p>
        </p:txBody>
      </p:sp>
      <p:sp>
        <p:nvSpPr>
          <p:cNvPr id="132100" name="文本框 132099"/>
          <p:cNvSpPr txBox="1"/>
          <p:nvPr/>
        </p:nvSpPr>
        <p:spPr>
          <a:xfrm>
            <a:off x="3810000" y="2914650"/>
            <a:ext cx="5094288" cy="457200"/>
          </a:xfrm>
          <a:prstGeom prst="rect">
            <a:avLst/>
          </a:prstGeom>
          <a:noFill/>
          <a:ln w="9525" cap="flat" cmpd="sng">
            <a:solidFill>
              <a:schemeClr val="accent1"/>
            </a:solidFill>
            <a:prstDash val="solid"/>
            <a:miter/>
            <a:headEnd type="none" w="med" len="med"/>
            <a:tailEnd type="none" w="med" len="med"/>
          </a:ln>
        </p:spPr>
        <p:txBody>
          <a:bodyPr>
            <a:spAutoFit/>
          </a:bodyPr>
          <a:p>
            <a:pPr lvl="0">
              <a:spcBef>
                <a:spcPct val="50000"/>
              </a:spcBef>
            </a:pPr>
            <a:r>
              <a:rPr lang="zh-CN" altLang="en-US" sz="2400" b="1" dirty="0">
                <a:solidFill>
                  <a:srgbClr val="FF0000"/>
                </a:solidFill>
                <a:latin typeface="Arial" panose="020B0604020202020204" pitchFamily="34" charset="0"/>
                <a:ea typeface="华文新魏" pitchFamily="2" charset="-122"/>
              </a:rPr>
              <a:t>封建专制制度及天主教会神权</a:t>
            </a:r>
            <a:endParaRPr lang="zh-CN" altLang="en-US" sz="2400" b="1" dirty="0">
              <a:solidFill>
                <a:srgbClr val="FF0000"/>
              </a:solidFill>
              <a:latin typeface="Arial" panose="020B0604020202020204" pitchFamily="34" charset="0"/>
              <a:ea typeface="华文新魏" pitchFamily="2" charset="-122"/>
            </a:endParaRPr>
          </a:p>
        </p:txBody>
      </p:sp>
      <p:sp>
        <p:nvSpPr>
          <p:cNvPr id="132101" name="文本框 132100">
            <a:hlinkClick r:id="rId1" action="ppaction://hlinksldjump"/>
          </p:cNvPr>
          <p:cNvSpPr txBox="1"/>
          <p:nvPr/>
        </p:nvSpPr>
        <p:spPr>
          <a:xfrm>
            <a:off x="3792538" y="3573463"/>
            <a:ext cx="1947862" cy="457200"/>
          </a:xfrm>
          <a:prstGeom prst="rect">
            <a:avLst/>
          </a:prstGeom>
          <a:noFill/>
          <a:ln w="9525" cap="flat" cmpd="sng">
            <a:solidFill>
              <a:schemeClr val="accent1"/>
            </a:solidFill>
            <a:prstDash val="solid"/>
            <a:miter/>
            <a:headEnd type="none" w="med" len="med"/>
            <a:tailEnd type="none" w="med" len="med"/>
          </a:ln>
        </p:spPr>
        <p:txBody>
          <a:bodyPr>
            <a:spAutoFit/>
          </a:bodyPr>
          <a:p>
            <a:pPr lvl="0">
              <a:spcBef>
                <a:spcPct val="50000"/>
              </a:spcBef>
            </a:pPr>
            <a:r>
              <a:rPr lang="zh-CN" altLang="en-US" sz="2400" b="1" dirty="0">
                <a:solidFill>
                  <a:srgbClr val="FF0000"/>
                </a:solidFill>
                <a:latin typeface="Arial" panose="020B0604020202020204" pitchFamily="34" charset="0"/>
                <a:ea typeface="华文新魏" pitchFamily="2" charset="-122"/>
              </a:rPr>
              <a:t>理性</a:t>
            </a:r>
            <a:r>
              <a:rPr lang="zh-CN" altLang="en-US" sz="2400" b="1" dirty="0">
                <a:latin typeface="Arial" panose="020B0604020202020204" pitchFamily="34" charset="0"/>
                <a:ea typeface="华文新魏" pitchFamily="2" charset="-122"/>
              </a:rPr>
              <a:t>主义</a:t>
            </a:r>
            <a:endParaRPr lang="zh-CN" altLang="en-US" sz="2400" b="1" dirty="0">
              <a:latin typeface="Arial" panose="020B0604020202020204" pitchFamily="34" charset="0"/>
              <a:ea typeface="华文新魏" pitchFamily="2" charset="-122"/>
            </a:endParaRPr>
          </a:p>
        </p:txBody>
      </p:sp>
      <p:sp>
        <p:nvSpPr>
          <p:cNvPr id="132102" name="文本框 132101"/>
          <p:cNvSpPr txBox="1"/>
          <p:nvPr/>
        </p:nvSpPr>
        <p:spPr>
          <a:xfrm>
            <a:off x="3840163" y="4940300"/>
            <a:ext cx="6827837" cy="822960"/>
          </a:xfrm>
          <a:prstGeom prst="rect">
            <a:avLst/>
          </a:prstGeom>
          <a:noFill/>
          <a:ln w="9525" cap="flat" cmpd="sng">
            <a:solidFill>
              <a:schemeClr val="accent1"/>
            </a:solidFill>
            <a:prstDash val="solid"/>
            <a:miter/>
            <a:headEnd type="none" w="med" len="med"/>
            <a:tailEnd type="none" w="med" len="med"/>
          </a:ln>
        </p:spPr>
        <p:txBody>
          <a:bodyPr>
            <a:spAutoFit/>
          </a:bodyPr>
          <a:p>
            <a:pPr lvl="0">
              <a:spcBef>
                <a:spcPct val="50000"/>
              </a:spcBef>
            </a:pPr>
            <a:r>
              <a:rPr lang="zh-CN" altLang="en-US" sz="2400" b="1" dirty="0">
                <a:latin typeface="华文新魏" pitchFamily="2" charset="-122"/>
                <a:ea typeface="华文新魏" pitchFamily="2" charset="-122"/>
              </a:rPr>
              <a:t>是</a:t>
            </a:r>
            <a:r>
              <a:rPr lang="en-US" altLang="zh-CN" sz="2400" b="1" dirty="0">
                <a:solidFill>
                  <a:srgbClr val="FF0000"/>
                </a:solidFill>
                <a:latin typeface="华文新魏" pitchFamily="2" charset="-122"/>
                <a:ea typeface="华文新魏" pitchFamily="2" charset="-122"/>
              </a:rPr>
              <a:t>17—18</a:t>
            </a:r>
            <a:r>
              <a:rPr lang="zh-CN" altLang="en-US" sz="2400" b="1" dirty="0">
                <a:solidFill>
                  <a:srgbClr val="FF0000"/>
                </a:solidFill>
                <a:latin typeface="华文新魏" pitchFamily="2" charset="-122"/>
                <a:ea typeface="华文新魏" pitchFamily="2" charset="-122"/>
              </a:rPr>
              <a:t>世纪</a:t>
            </a:r>
            <a:r>
              <a:rPr lang="zh-CN" altLang="en-US" sz="2400" b="1" dirty="0">
                <a:latin typeface="华文新魏" pitchFamily="2" charset="-122"/>
                <a:ea typeface="华文新魏" pitchFamily="2" charset="-122"/>
              </a:rPr>
              <a:t>资产阶级发动的一场</a:t>
            </a:r>
            <a:r>
              <a:rPr lang="zh-CN" altLang="en-US" sz="2400" b="1" dirty="0">
                <a:solidFill>
                  <a:srgbClr val="FF0000"/>
                </a:solidFill>
                <a:latin typeface="华文新魏" pitchFamily="2" charset="-122"/>
                <a:ea typeface="华文新魏" pitchFamily="2" charset="-122"/>
              </a:rPr>
              <a:t>反封建</a:t>
            </a:r>
            <a:r>
              <a:rPr lang="zh-CN" altLang="en-US" sz="2400" b="1" dirty="0">
                <a:latin typeface="华文新魏" pitchFamily="2" charset="-122"/>
                <a:ea typeface="华文新魏" pitchFamily="2" charset="-122"/>
              </a:rPr>
              <a:t>的思想文化运动，是欧洲发生的</a:t>
            </a:r>
            <a:r>
              <a:rPr lang="zh-CN" altLang="en-US" sz="2400" b="1" dirty="0">
                <a:solidFill>
                  <a:srgbClr val="FF0000"/>
                </a:solidFill>
                <a:latin typeface="华文新魏" pitchFamily="2" charset="-122"/>
                <a:ea typeface="华文新魏" pitchFamily="2" charset="-122"/>
              </a:rPr>
              <a:t>第三次</a:t>
            </a:r>
            <a:r>
              <a:rPr lang="zh-CN" altLang="en-US" sz="2400" b="1" dirty="0">
                <a:latin typeface="华文新魏" pitchFamily="2" charset="-122"/>
                <a:ea typeface="华文新魏" pitchFamily="2" charset="-122"/>
              </a:rPr>
              <a:t>思想解放运动。</a:t>
            </a:r>
            <a:endParaRPr lang="zh-CN" altLang="en-US" sz="2400" b="1" dirty="0">
              <a:latin typeface="华文新魏" pitchFamily="2" charset="-122"/>
              <a:ea typeface="华文新魏" pitchFamily="2" charset="-122"/>
            </a:endParaRPr>
          </a:p>
        </p:txBody>
      </p:sp>
      <p:sp>
        <p:nvSpPr>
          <p:cNvPr id="132103" name="文本框 132102"/>
          <p:cNvSpPr txBox="1"/>
          <p:nvPr/>
        </p:nvSpPr>
        <p:spPr>
          <a:xfrm>
            <a:off x="3810000" y="4221163"/>
            <a:ext cx="6858000" cy="457200"/>
          </a:xfrm>
          <a:prstGeom prst="rect">
            <a:avLst/>
          </a:prstGeom>
          <a:noFill/>
          <a:ln w="9525" cap="flat" cmpd="sng">
            <a:solidFill>
              <a:schemeClr val="accent1"/>
            </a:solidFill>
            <a:prstDash val="solid"/>
            <a:miter/>
            <a:headEnd type="none" w="med" len="med"/>
            <a:tailEnd type="none" w="med" len="med"/>
          </a:ln>
        </p:spPr>
        <p:txBody>
          <a:bodyPr>
            <a:spAutoFit/>
          </a:bodyPr>
          <a:p>
            <a:pPr lvl="0">
              <a:spcBef>
                <a:spcPct val="50000"/>
              </a:spcBef>
              <a:buClr>
                <a:srgbClr val="000000"/>
              </a:buClr>
            </a:pPr>
            <a:r>
              <a:rPr lang="zh-CN" altLang="en-US" sz="2400" b="1" dirty="0">
                <a:latin typeface="Tahoma" panose="020B0604030504040204" pitchFamily="34" charset="0"/>
                <a:ea typeface="华文新魏" pitchFamily="2" charset="-122"/>
              </a:rPr>
              <a:t>用理性的力量构建一个</a:t>
            </a:r>
            <a:r>
              <a:rPr lang="zh-CN" altLang="en-US" sz="2400" b="1" dirty="0">
                <a:solidFill>
                  <a:srgbClr val="FF0000"/>
                </a:solidFill>
                <a:latin typeface="Tahoma" panose="020B0604030504040204" pitchFamily="34" charset="0"/>
                <a:ea typeface="华文新魏" pitchFamily="2" charset="-122"/>
              </a:rPr>
              <a:t>民主</a:t>
            </a:r>
            <a:r>
              <a:rPr lang="zh-CN" altLang="en-US" sz="2400" b="1" dirty="0">
                <a:latin typeface="Tahoma" panose="020B0604030504040204" pitchFamily="34" charset="0"/>
                <a:ea typeface="华文新魏" pitchFamily="2" charset="-122"/>
              </a:rPr>
              <a:t>和</a:t>
            </a:r>
            <a:r>
              <a:rPr lang="zh-CN" altLang="en-US" sz="2400" b="1" dirty="0">
                <a:solidFill>
                  <a:srgbClr val="FF0000"/>
                </a:solidFill>
                <a:latin typeface="Tahoma" panose="020B0604030504040204" pitchFamily="34" charset="0"/>
                <a:ea typeface="华文新魏" pitchFamily="2" charset="-122"/>
              </a:rPr>
              <a:t>科学</a:t>
            </a:r>
            <a:r>
              <a:rPr lang="zh-CN" altLang="en-US" sz="2400" b="1" dirty="0">
                <a:latin typeface="Tahoma" panose="020B0604030504040204" pitchFamily="34" charset="0"/>
                <a:ea typeface="华文新魏" pitchFamily="2" charset="-122"/>
              </a:rPr>
              <a:t>的</a:t>
            </a:r>
            <a:r>
              <a:rPr lang="zh-CN" altLang="en-US" sz="2400" b="1" dirty="0">
                <a:solidFill>
                  <a:srgbClr val="0000CC"/>
                </a:solidFill>
                <a:latin typeface="Tahoma" panose="020B0604030504040204" pitchFamily="34" charset="0"/>
                <a:ea typeface="华文新魏" pitchFamily="2" charset="-122"/>
              </a:rPr>
              <a:t>人类社会</a:t>
            </a:r>
            <a:r>
              <a:rPr lang="zh-CN" altLang="en-US" sz="2400" b="1" dirty="0">
                <a:latin typeface="Tahoma" panose="020B0604030504040204" pitchFamily="34" charset="0"/>
                <a:ea typeface="华文新魏" pitchFamily="2" charset="-122"/>
              </a:rPr>
              <a:t>。</a:t>
            </a:r>
            <a:endParaRPr lang="zh-CN" altLang="en-US" sz="2400" b="1" dirty="0">
              <a:latin typeface="Tahoma" panose="020B0604030504040204" pitchFamily="34" charset="0"/>
              <a:ea typeface="华文新魏" pitchFamily="2" charset="-122"/>
            </a:endParaRPr>
          </a:p>
        </p:txBody>
      </p:sp>
      <p:sp>
        <p:nvSpPr>
          <p:cNvPr id="132107" name="矩形 132106"/>
          <p:cNvSpPr/>
          <p:nvPr/>
        </p:nvSpPr>
        <p:spPr>
          <a:xfrm>
            <a:off x="2208213" y="2093913"/>
            <a:ext cx="2028825" cy="457200"/>
          </a:xfrm>
          <a:prstGeom prst="rect">
            <a:avLst/>
          </a:prstGeom>
          <a:noFill/>
          <a:ln w="9525">
            <a:noFill/>
          </a:ln>
        </p:spPr>
        <p:txBody>
          <a:bodyPr>
            <a:spAutoFit/>
          </a:bodyPr>
          <a:p>
            <a:pPr lvl="0"/>
            <a:r>
              <a:rPr lang="zh-CN" altLang="en-US" sz="2400" b="1" dirty="0">
                <a:solidFill>
                  <a:srgbClr val="0000CC"/>
                </a:solidFill>
                <a:latin typeface="楷体_GB2312" pitchFamily="49" charset="-122"/>
                <a:ea typeface="楷体_GB2312" pitchFamily="49" charset="-122"/>
              </a:rPr>
              <a:t>主要主张：</a:t>
            </a:r>
            <a:endParaRPr lang="zh-CN" altLang="en-US" sz="2400" b="1" dirty="0">
              <a:solidFill>
                <a:srgbClr val="0000CC"/>
              </a:solidFill>
              <a:latin typeface="楷体_GB2312" pitchFamily="49" charset="-122"/>
              <a:ea typeface="楷体_GB2312" pitchFamily="49" charset="-122"/>
            </a:endParaRPr>
          </a:p>
        </p:txBody>
      </p:sp>
      <p:sp>
        <p:nvSpPr>
          <p:cNvPr id="132108" name="文本框 132107"/>
          <p:cNvSpPr txBox="1"/>
          <p:nvPr/>
        </p:nvSpPr>
        <p:spPr>
          <a:xfrm>
            <a:off x="2208213" y="3084513"/>
            <a:ext cx="2028825" cy="457200"/>
          </a:xfrm>
          <a:prstGeom prst="rect">
            <a:avLst/>
          </a:prstGeom>
          <a:noFill/>
          <a:ln w="9525">
            <a:noFill/>
          </a:ln>
        </p:spPr>
        <p:txBody>
          <a:bodyPr>
            <a:spAutoFit/>
          </a:bodyPr>
          <a:p>
            <a:pPr lvl="0">
              <a:spcBef>
                <a:spcPct val="50000"/>
              </a:spcBef>
            </a:pPr>
            <a:r>
              <a:rPr lang="zh-CN" altLang="en-US" sz="2400" b="1" dirty="0">
                <a:solidFill>
                  <a:srgbClr val="0000CC"/>
                </a:solidFill>
                <a:latin typeface="Arial" panose="020B0604020202020204" pitchFamily="34" charset="0"/>
                <a:ea typeface="楷体_GB2312" pitchFamily="49" charset="-122"/>
              </a:rPr>
              <a:t>斗争矛头：</a:t>
            </a:r>
            <a:endParaRPr lang="zh-CN" altLang="en-US" sz="2400" b="1" dirty="0">
              <a:solidFill>
                <a:srgbClr val="0000CC"/>
              </a:solidFill>
              <a:latin typeface="Arial" panose="020B0604020202020204" pitchFamily="34" charset="0"/>
              <a:ea typeface="楷体_GB2312" pitchFamily="49" charset="-122"/>
            </a:endParaRPr>
          </a:p>
        </p:txBody>
      </p:sp>
      <p:sp>
        <p:nvSpPr>
          <p:cNvPr id="132109" name="矩形 132108"/>
          <p:cNvSpPr/>
          <p:nvPr/>
        </p:nvSpPr>
        <p:spPr>
          <a:xfrm>
            <a:off x="2208213" y="3617913"/>
            <a:ext cx="1560512" cy="396240"/>
          </a:xfrm>
          <a:prstGeom prst="rect">
            <a:avLst/>
          </a:prstGeom>
          <a:noFill/>
          <a:ln w="9525">
            <a:noFill/>
          </a:ln>
        </p:spPr>
        <p:txBody>
          <a:bodyPr>
            <a:spAutoFit/>
          </a:bodyPr>
          <a:p>
            <a:pPr lvl="0"/>
            <a:r>
              <a:rPr lang="zh-CN" altLang="en-US" sz="2000" b="1" dirty="0">
                <a:solidFill>
                  <a:srgbClr val="0000CC"/>
                </a:solidFill>
                <a:latin typeface="楷体_GB2312" pitchFamily="49" charset="-122"/>
                <a:ea typeface="楷体_GB2312" pitchFamily="49" charset="-122"/>
              </a:rPr>
              <a:t>思想武器：</a:t>
            </a:r>
            <a:endParaRPr lang="zh-CN" altLang="en-US" sz="2000" b="1" dirty="0">
              <a:solidFill>
                <a:srgbClr val="0000CC"/>
              </a:solidFill>
              <a:latin typeface="楷体_GB2312" pitchFamily="49" charset="-122"/>
              <a:ea typeface="楷体_GB2312" pitchFamily="49" charset="-122"/>
            </a:endParaRPr>
          </a:p>
        </p:txBody>
      </p:sp>
      <p:sp>
        <p:nvSpPr>
          <p:cNvPr id="132110" name="矩形 132109"/>
          <p:cNvSpPr/>
          <p:nvPr/>
        </p:nvSpPr>
        <p:spPr>
          <a:xfrm>
            <a:off x="2208213" y="4989513"/>
            <a:ext cx="1963737" cy="457200"/>
          </a:xfrm>
          <a:prstGeom prst="rect">
            <a:avLst/>
          </a:prstGeom>
          <a:noFill/>
          <a:ln w="9525">
            <a:noFill/>
          </a:ln>
        </p:spPr>
        <p:txBody>
          <a:bodyPr>
            <a:spAutoFit/>
          </a:bodyPr>
          <a:p>
            <a:pPr lvl="0"/>
            <a:r>
              <a:rPr lang="zh-CN" altLang="en-US" sz="2400" b="1" dirty="0">
                <a:solidFill>
                  <a:srgbClr val="0000CC"/>
                </a:solidFill>
                <a:latin typeface="楷体_GB2312" pitchFamily="49" charset="-122"/>
                <a:ea typeface="楷体_GB2312" pitchFamily="49" charset="-122"/>
              </a:rPr>
              <a:t>性    质：</a:t>
            </a:r>
            <a:endParaRPr lang="zh-CN" altLang="en-US" sz="2400" b="1" dirty="0">
              <a:solidFill>
                <a:srgbClr val="0000CC"/>
              </a:solidFill>
              <a:latin typeface="楷体_GB2312" pitchFamily="49" charset="-122"/>
              <a:ea typeface="楷体_GB2312" pitchFamily="49" charset="-122"/>
            </a:endParaRPr>
          </a:p>
        </p:txBody>
      </p:sp>
      <p:sp>
        <p:nvSpPr>
          <p:cNvPr id="132111" name="文本框 132110"/>
          <p:cNvSpPr txBox="1"/>
          <p:nvPr/>
        </p:nvSpPr>
        <p:spPr>
          <a:xfrm>
            <a:off x="2208213" y="4227513"/>
            <a:ext cx="2497137" cy="457200"/>
          </a:xfrm>
          <a:prstGeom prst="rect">
            <a:avLst/>
          </a:prstGeom>
          <a:noFill/>
          <a:ln w="9525">
            <a:noFill/>
          </a:ln>
        </p:spPr>
        <p:txBody>
          <a:bodyPr>
            <a:spAutoFit/>
          </a:bodyPr>
          <a:p>
            <a:pPr lvl="0">
              <a:spcBef>
                <a:spcPct val="50000"/>
              </a:spcBef>
              <a:buClr>
                <a:srgbClr val="000000"/>
              </a:buClr>
            </a:pPr>
            <a:r>
              <a:rPr lang="zh-CN" altLang="en-US" sz="2400" b="1" dirty="0">
                <a:solidFill>
                  <a:srgbClr val="0000CC"/>
                </a:solidFill>
                <a:latin typeface="Tahoma" panose="020B0604030504040204" pitchFamily="34" charset="0"/>
                <a:ea typeface="楷体_GB2312" pitchFamily="49" charset="-122"/>
              </a:rPr>
              <a:t>追求目标：</a:t>
            </a:r>
            <a:endParaRPr lang="zh-CN" altLang="en-US" sz="2400" b="1" dirty="0">
              <a:solidFill>
                <a:srgbClr val="0000CC"/>
              </a:solidFill>
              <a:latin typeface="Tahoma" panose="020B0604030504040204" pitchFamily="34" charset="0"/>
              <a:ea typeface="楷体_GB2312" pitchFamily="49" charset="-122"/>
            </a:endParaRPr>
          </a:p>
        </p:txBody>
      </p:sp>
      <p:sp>
        <p:nvSpPr>
          <p:cNvPr id="132112" name="文本框 132111"/>
          <p:cNvSpPr txBox="1"/>
          <p:nvPr/>
        </p:nvSpPr>
        <p:spPr>
          <a:xfrm>
            <a:off x="2208213" y="1484313"/>
            <a:ext cx="2339975" cy="457200"/>
          </a:xfrm>
          <a:prstGeom prst="rect">
            <a:avLst/>
          </a:prstGeom>
          <a:noFill/>
          <a:ln w="9525">
            <a:noFill/>
          </a:ln>
        </p:spPr>
        <p:txBody>
          <a:bodyPr>
            <a:spAutoFit/>
          </a:bodyPr>
          <a:p>
            <a:pPr lvl="0">
              <a:spcBef>
                <a:spcPct val="50000"/>
              </a:spcBef>
              <a:buClr>
                <a:srgbClr val="000000"/>
              </a:buClr>
            </a:pPr>
            <a:r>
              <a:rPr lang="zh-CN" altLang="en-US" sz="2400" b="1" dirty="0">
                <a:solidFill>
                  <a:srgbClr val="0000CC"/>
                </a:solidFill>
                <a:latin typeface="Tahoma" panose="020B0604030504040204" pitchFamily="34" charset="0"/>
                <a:ea typeface="楷体_GB2312" pitchFamily="49" charset="-122"/>
              </a:rPr>
              <a:t>代表人物：</a:t>
            </a:r>
            <a:endParaRPr lang="zh-CN" altLang="en-US" sz="2400" b="1" dirty="0">
              <a:solidFill>
                <a:srgbClr val="0000CC"/>
              </a:solidFill>
              <a:latin typeface="Tahoma" panose="020B0604030504040204" pitchFamily="34" charset="0"/>
              <a:ea typeface="楷体_GB2312" pitchFamily="49" charset="-122"/>
            </a:endParaRPr>
          </a:p>
        </p:txBody>
      </p:sp>
      <p:sp>
        <p:nvSpPr>
          <p:cNvPr id="132113" name="文本框 132112"/>
          <p:cNvSpPr txBox="1"/>
          <p:nvPr/>
        </p:nvSpPr>
        <p:spPr>
          <a:xfrm>
            <a:off x="2208213" y="5903913"/>
            <a:ext cx="2730500" cy="457200"/>
          </a:xfrm>
          <a:prstGeom prst="rect">
            <a:avLst/>
          </a:prstGeom>
          <a:noFill/>
          <a:ln w="9525">
            <a:noFill/>
          </a:ln>
        </p:spPr>
        <p:txBody>
          <a:bodyPr>
            <a:spAutoFit/>
          </a:bodyPr>
          <a:p>
            <a:pPr lvl="0">
              <a:spcBef>
                <a:spcPct val="50000"/>
              </a:spcBef>
              <a:buClr>
                <a:srgbClr val="000000"/>
              </a:buClr>
            </a:pPr>
            <a:r>
              <a:rPr lang="zh-CN" altLang="en-US" sz="2400" b="1" dirty="0">
                <a:solidFill>
                  <a:srgbClr val="0000CC"/>
                </a:solidFill>
                <a:latin typeface="Tahoma" panose="020B0604030504040204" pitchFamily="34" charset="0"/>
                <a:ea typeface="楷体_GB2312" pitchFamily="49" charset="-122"/>
              </a:rPr>
              <a:t>主要思想：</a:t>
            </a:r>
            <a:endParaRPr lang="zh-CN" altLang="en-US" sz="2400" b="1">
              <a:solidFill>
                <a:srgbClr val="0000CC"/>
              </a:solidFill>
              <a:latin typeface="Tahoma" panose="020B0604030504040204" pitchFamily="34" charset="0"/>
              <a:ea typeface="楷体_GB2312" pitchFamily="49" charset="-122"/>
            </a:endParaRPr>
          </a:p>
        </p:txBody>
      </p:sp>
      <p:sp>
        <p:nvSpPr>
          <p:cNvPr id="132114" name="左大括号 132113"/>
          <p:cNvSpPr/>
          <p:nvPr/>
        </p:nvSpPr>
        <p:spPr>
          <a:xfrm>
            <a:off x="2063750" y="836613"/>
            <a:ext cx="228600" cy="5256212"/>
          </a:xfrm>
          <a:prstGeom prst="leftBrace">
            <a:avLst>
              <a:gd name="adj1" fmla="val 191608"/>
              <a:gd name="adj2" fmla="val 50000"/>
            </a:avLst>
          </a:prstGeom>
          <a:noFill/>
          <a:ln w="28575" cap="flat" cmpd="sng">
            <a:solidFill>
              <a:schemeClr val="tx1"/>
            </a:solidFill>
            <a:prstDash val="solid"/>
            <a:miter/>
            <a:headEnd type="none" w="med" len="med"/>
            <a:tailEnd type="none" w="med" len="med"/>
          </a:ln>
        </p:spPr>
        <p:txBody>
          <a:bodyPr wrap="none" anchor="ctr"/>
          <a:p>
            <a:pPr lvl="0" algn="ctr">
              <a:buClr>
                <a:srgbClr val="000000"/>
              </a:buClr>
            </a:pPr>
            <a:endParaRPr sz="2400" dirty="0">
              <a:solidFill>
                <a:schemeClr val="hlink"/>
              </a:solidFill>
              <a:latin typeface="Tahoma" panose="020B0604030504040204" pitchFamily="34" charset="0"/>
              <a:ea typeface="楷体_GB2312" pitchFamily="49" charset="-122"/>
            </a:endParaRPr>
          </a:p>
        </p:txBody>
      </p:sp>
      <p:sp>
        <p:nvSpPr>
          <p:cNvPr id="132115" name="文本框 132114"/>
          <p:cNvSpPr txBox="1"/>
          <p:nvPr/>
        </p:nvSpPr>
        <p:spPr>
          <a:xfrm>
            <a:off x="1523683" y="3068638"/>
            <a:ext cx="671830" cy="1295400"/>
          </a:xfrm>
          <a:prstGeom prst="rect">
            <a:avLst/>
          </a:prstGeom>
          <a:noFill/>
          <a:ln w="9525">
            <a:noFill/>
          </a:ln>
        </p:spPr>
        <p:txBody>
          <a:bodyPr vert="eaVert">
            <a:spAutoFit/>
          </a:bodyPr>
          <a:p>
            <a:pPr lvl="0">
              <a:spcBef>
                <a:spcPct val="50000"/>
              </a:spcBef>
              <a:buClr>
                <a:srgbClr val="000000"/>
              </a:buClr>
            </a:pPr>
            <a:r>
              <a:rPr lang="zh-CN" altLang="en-US" sz="3200" b="1" dirty="0">
                <a:latin typeface="Tahoma" panose="020B0604030504040204" pitchFamily="34" charset="0"/>
                <a:ea typeface="楷体_GB2312" pitchFamily="49" charset="-122"/>
              </a:rPr>
              <a:t>概   况</a:t>
            </a:r>
            <a:endParaRPr lang="zh-CN" altLang="en-US" sz="3200" b="1" dirty="0">
              <a:latin typeface="Tahoma" panose="020B0604030504040204" pitchFamily="34" charset="0"/>
              <a:ea typeface="楷体_GB2312" pitchFamily="49" charset="-122"/>
            </a:endParaRPr>
          </a:p>
        </p:txBody>
      </p:sp>
      <p:sp>
        <p:nvSpPr>
          <p:cNvPr id="132118" name="矩形 132117"/>
          <p:cNvSpPr/>
          <p:nvPr/>
        </p:nvSpPr>
        <p:spPr>
          <a:xfrm>
            <a:off x="2208213" y="836613"/>
            <a:ext cx="1560830" cy="457200"/>
          </a:xfrm>
          <a:prstGeom prst="rect">
            <a:avLst/>
          </a:prstGeom>
          <a:noFill/>
          <a:ln w="9525">
            <a:noFill/>
          </a:ln>
        </p:spPr>
        <p:txBody>
          <a:bodyPr wrap="none" anchor="t">
            <a:spAutoFit/>
          </a:bodyPr>
          <a:p>
            <a:pPr lvl="0"/>
            <a:r>
              <a:rPr lang="zh-CN" altLang="en-US" sz="2400" b="1" dirty="0">
                <a:solidFill>
                  <a:srgbClr val="0000CC"/>
                </a:solidFill>
                <a:latin typeface="楷体_GB2312" pitchFamily="49" charset="-122"/>
                <a:ea typeface="楷体_GB2312" pitchFamily="49" charset="-122"/>
              </a:rPr>
              <a:t>运动过程</a:t>
            </a:r>
            <a:r>
              <a:rPr lang="en-US" altLang="zh-CN" sz="2400" b="1" dirty="0">
                <a:solidFill>
                  <a:srgbClr val="0000CC"/>
                </a:solidFill>
                <a:latin typeface="楷体_GB2312" pitchFamily="49" charset="-122"/>
                <a:ea typeface="楷体_GB2312" pitchFamily="49" charset="-122"/>
              </a:rPr>
              <a:t>:</a:t>
            </a:r>
            <a:endParaRPr lang="en-US" altLang="zh-CN" sz="2400" b="1" dirty="0">
              <a:solidFill>
                <a:srgbClr val="0000CC"/>
              </a:solidFill>
              <a:latin typeface="楷体_GB2312" pitchFamily="49" charset="-122"/>
              <a:ea typeface="楷体_GB2312" pitchFamily="49" charset="-122"/>
            </a:endParaRPr>
          </a:p>
        </p:txBody>
      </p:sp>
      <p:sp>
        <p:nvSpPr>
          <p:cNvPr id="132119" name="矩形 132118"/>
          <p:cNvSpPr/>
          <p:nvPr/>
        </p:nvSpPr>
        <p:spPr>
          <a:xfrm>
            <a:off x="3719513" y="836613"/>
            <a:ext cx="6264275" cy="457200"/>
          </a:xfrm>
          <a:prstGeom prst="rect">
            <a:avLst/>
          </a:prstGeom>
          <a:noFill/>
          <a:ln w="3175" cap="flat" cmpd="sng">
            <a:solidFill>
              <a:schemeClr val="hlink"/>
            </a:solidFill>
            <a:prstDash val="solid"/>
            <a:miter/>
            <a:headEnd type="none" w="med" len="med"/>
            <a:tailEnd type="none" w="med" len="med"/>
          </a:ln>
        </p:spPr>
        <p:txBody>
          <a:bodyPr>
            <a:spAutoFit/>
          </a:bodyPr>
          <a:p>
            <a:pPr lvl="0">
              <a:spcBef>
                <a:spcPct val="30000"/>
              </a:spcBef>
            </a:pPr>
            <a:r>
              <a:rPr lang="zh-CN" altLang="en-US" sz="2400" b="1" dirty="0">
                <a:latin typeface="Arial" panose="020B0604020202020204" pitchFamily="34" charset="0"/>
                <a:ea typeface="华文新魏" pitchFamily="2" charset="-122"/>
              </a:rPr>
              <a:t>始于英法（</a:t>
            </a:r>
            <a:r>
              <a:rPr lang="zh-CN" altLang="en-US" sz="2400" b="1" dirty="0">
                <a:solidFill>
                  <a:srgbClr val="FF0000"/>
                </a:solidFill>
                <a:latin typeface="Arial" panose="020B0604020202020204" pitchFamily="34" charset="0"/>
                <a:ea typeface="华文新魏" pitchFamily="2" charset="-122"/>
              </a:rPr>
              <a:t>法为中心</a:t>
            </a:r>
            <a:r>
              <a:rPr lang="zh-CN" altLang="en-US" sz="2400" b="1" dirty="0">
                <a:latin typeface="Arial" panose="020B0604020202020204" pitchFamily="34" charset="0"/>
                <a:ea typeface="华文新魏" pitchFamily="2" charset="-122"/>
              </a:rPr>
              <a:t>）</a:t>
            </a:r>
            <a:r>
              <a:rPr lang="en-US" altLang="zh-CN" sz="2400" b="1" dirty="0">
                <a:latin typeface="Arial" panose="020B0604020202020204" pitchFamily="34" charset="0"/>
                <a:ea typeface="华文新魏" pitchFamily="2" charset="-122"/>
              </a:rPr>
              <a:t>——</a:t>
            </a:r>
            <a:r>
              <a:rPr lang="zh-CN" altLang="en-US" sz="2400" b="1" dirty="0">
                <a:latin typeface="Arial" panose="020B0604020202020204" pitchFamily="34" charset="0"/>
                <a:ea typeface="华文新魏" pitchFamily="2" charset="-122"/>
              </a:rPr>
              <a:t>扩展到德荷等国</a:t>
            </a:r>
            <a:endParaRPr lang="zh-CN" altLang="en-US" sz="2400" b="1" dirty="0">
              <a:latin typeface="Arial" panose="020B0604020202020204" pitchFamily="34" charset="0"/>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119"/>
                                        </p:tgtEl>
                                        <p:attrNameLst>
                                          <p:attrName>style.visibility</p:attrName>
                                        </p:attrNameLst>
                                      </p:cBhvr>
                                      <p:to>
                                        <p:strVal val="visible"/>
                                      </p:to>
                                    </p:set>
                                    <p:anim calcmode="lin" valueType="num">
                                      <p:cBhvr additive="base">
                                        <p:cTn id="7" dur="500" fill="hold"/>
                                        <p:tgtEl>
                                          <p:spTgt spid="132119"/>
                                        </p:tgtEl>
                                        <p:attrNameLst>
                                          <p:attrName>ppt_x</p:attrName>
                                        </p:attrNameLst>
                                      </p:cBhvr>
                                      <p:tavLst>
                                        <p:tav tm="0">
                                          <p:val>
                                            <p:strVal val="#ppt_x"/>
                                          </p:val>
                                        </p:tav>
                                        <p:tav tm="100000">
                                          <p:val>
                                            <p:strVal val="#ppt_x"/>
                                          </p:val>
                                        </p:tav>
                                      </p:tavLst>
                                    </p:anim>
                                    <p:anim calcmode="lin" valueType="num">
                                      <p:cBhvr additive="base">
                                        <p:cTn id="8" dur="500" fill="hold"/>
                                        <p:tgtEl>
                                          <p:spTgt spid="132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32098"/>
                                        </p:tgtEl>
                                        <p:attrNameLst>
                                          <p:attrName>style.visibility</p:attrName>
                                        </p:attrNameLst>
                                      </p:cBhvr>
                                      <p:to>
                                        <p:strVal val="visible"/>
                                      </p:to>
                                    </p:set>
                                    <p:animEffect transition="in" filter="slide(fromLeft)">
                                      <p:cBhvr>
                                        <p:cTn id="13" dur="500"/>
                                        <p:tgtEl>
                                          <p:spTgt spid="13209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32099"/>
                                        </p:tgtEl>
                                        <p:attrNameLst>
                                          <p:attrName>style.visibility</p:attrName>
                                        </p:attrNameLst>
                                      </p:cBhvr>
                                      <p:to>
                                        <p:strVal val="visible"/>
                                      </p:to>
                                    </p:set>
                                    <p:animEffect transition="in" filter="slide(fromLeft)">
                                      <p:cBhvr>
                                        <p:cTn id="18" dur="500"/>
                                        <p:tgtEl>
                                          <p:spTgt spid="13209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32100"/>
                                        </p:tgtEl>
                                        <p:attrNameLst>
                                          <p:attrName>style.visibility</p:attrName>
                                        </p:attrNameLst>
                                      </p:cBhvr>
                                      <p:to>
                                        <p:strVal val="visible"/>
                                      </p:to>
                                    </p:set>
                                    <p:animEffect transition="in" filter="slide(fromLeft)">
                                      <p:cBhvr>
                                        <p:cTn id="23" dur="500"/>
                                        <p:tgtEl>
                                          <p:spTgt spid="132100"/>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32101"/>
                                        </p:tgtEl>
                                        <p:attrNameLst>
                                          <p:attrName>style.visibility</p:attrName>
                                        </p:attrNameLst>
                                      </p:cBhvr>
                                      <p:to>
                                        <p:strVal val="visible"/>
                                      </p:to>
                                    </p:set>
                                    <p:animEffect transition="in" filter="slide(fromLeft)">
                                      <p:cBhvr>
                                        <p:cTn id="28" dur="500"/>
                                        <p:tgtEl>
                                          <p:spTgt spid="13210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132103"/>
                                        </p:tgtEl>
                                        <p:attrNameLst>
                                          <p:attrName>style.visibility</p:attrName>
                                        </p:attrNameLst>
                                      </p:cBhvr>
                                      <p:to>
                                        <p:strVal val="visible"/>
                                      </p:to>
                                    </p:set>
                                    <p:animEffect transition="in" filter="slide(fromLeft)">
                                      <p:cBhvr>
                                        <p:cTn id="33" dur="500"/>
                                        <p:tgtEl>
                                          <p:spTgt spid="132103"/>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132102"/>
                                        </p:tgtEl>
                                        <p:attrNameLst>
                                          <p:attrName>style.visibility</p:attrName>
                                        </p:attrNameLst>
                                      </p:cBhvr>
                                      <p:to>
                                        <p:strVal val="visible"/>
                                      </p:to>
                                    </p:set>
                                    <p:animEffect transition="in" filter="slide(fromLeft)">
                                      <p:cBhvr>
                                        <p:cTn id="38" dur="500"/>
                                        <p:tgtEl>
                                          <p:spTgt spid="132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ldLvl="0" animBg="1"/>
      <p:bldP spid="132099" grpId="0" bldLvl="0" animBg="1"/>
      <p:bldP spid="132100" grpId="0" bldLvl="0" animBg="1"/>
      <p:bldP spid="132101" grpId="0" bldLvl="0" animBg="1"/>
      <p:bldP spid="132102" grpId="0" bldLvl="0" animBg="1"/>
      <p:bldP spid="132103" grpId="0" bldLvl="0" animBg="1"/>
      <p:bldP spid="13211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标题 138241"/>
          <p:cNvSpPr>
            <a:spLocks noGrp="1"/>
          </p:cNvSpPr>
          <p:nvPr>
            <p:ph type="title"/>
          </p:nvPr>
        </p:nvSpPr>
        <p:spPr/>
        <p:txBody>
          <a:bodyPr anchor="ctr"/>
          <a:p>
            <a:r>
              <a:rPr lang="zh-CN" altLang="en-US" b="1" dirty="0"/>
              <a:t>何为“启蒙”？</a:t>
            </a:r>
            <a:endParaRPr lang="zh-CN" altLang="en-US" b="1" dirty="0"/>
          </a:p>
        </p:txBody>
      </p:sp>
      <p:sp>
        <p:nvSpPr>
          <p:cNvPr id="138243" name="文本占位符 138242"/>
          <p:cNvSpPr>
            <a:spLocks noGrp="1"/>
          </p:cNvSpPr>
          <p:nvPr>
            <p:ph type="body" idx="1"/>
          </p:nvPr>
        </p:nvSpPr>
        <p:spPr>
          <a:xfrm>
            <a:off x="1828800" y="1600200"/>
            <a:ext cx="8382000" cy="4525963"/>
          </a:xfrm>
        </p:spPr>
        <p:txBody>
          <a:bodyPr/>
          <a:p>
            <a:r>
              <a:rPr lang="zh-CN" altLang="en-US" b="1" dirty="0">
                <a:ea typeface="楷体_GB2312" pitchFamily="49" charset="-122"/>
              </a:rPr>
              <a:t>启蒙运动就是人类脱离自己所加之于自己的</a:t>
            </a:r>
            <a:r>
              <a:rPr lang="zh-CN" altLang="en-US" b="1" dirty="0">
                <a:solidFill>
                  <a:srgbClr val="FF0000"/>
                </a:solidFill>
                <a:ea typeface="楷体_GB2312" pitchFamily="49" charset="-122"/>
              </a:rPr>
              <a:t>不成熟状态</a:t>
            </a:r>
            <a:r>
              <a:rPr lang="zh-CN" altLang="en-US" b="1" dirty="0">
                <a:ea typeface="楷体_GB2312" pitchFamily="49" charset="-122"/>
              </a:rPr>
              <a:t>。不成熟状态就是不经别人的引导，就对运用</a:t>
            </a:r>
            <a:r>
              <a:rPr lang="zh-CN" altLang="en-US" b="1" dirty="0">
                <a:solidFill>
                  <a:srgbClr val="000099"/>
                </a:solidFill>
                <a:ea typeface="楷体_GB2312" pitchFamily="49" charset="-122"/>
              </a:rPr>
              <a:t>自己的理智</a:t>
            </a:r>
            <a:r>
              <a:rPr lang="zh-CN" altLang="en-US" b="1" dirty="0">
                <a:ea typeface="楷体_GB2312" pitchFamily="49" charset="-122"/>
              </a:rPr>
              <a:t>无能为力。</a:t>
            </a:r>
            <a:endParaRPr lang="zh-CN" altLang="en-US" b="1" dirty="0">
              <a:ea typeface="楷体_GB2312" pitchFamily="49" charset="-122"/>
            </a:endParaRPr>
          </a:p>
          <a:p>
            <a:r>
              <a:rPr lang="zh-CN" altLang="en-US" b="1" dirty="0">
                <a:ea typeface="楷体_GB2312" pitchFamily="49" charset="-122"/>
              </a:rPr>
              <a:t>必须永远有</a:t>
            </a:r>
            <a:r>
              <a:rPr lang="zh-CN" altLang="en-US" b="1" dirty="0">
                <a:solidFill>
                  <a:srgbClr val="FF0000"/>
                </a:solidFill>
                <a:ea typeface="楷体_GB2312" pitchFamily="49" charset="-122"/>
              </a:rPr>
              <a:t>公开运用</a:t>
            </a:r>
            <a:r>
              <a:rPr lang="zh-CN" altLang="en-US" b="1" dirty="0">
                <a:ea typeface="楷体_GB2312" pitchFamily="49" charset="-122"/>
              </a:rPr>
              <a:t>自己</a:t>
            </a:r>
            <a:r>
              <a:rPr lang="zh-CN" altLang="en-US" b="1" dirty="0">
                <a:solidFill>
                  <a:srgbClr val="000099"/>
                </a:solidFill>
                <a:ea typeface="楷体_GB2312" pitchFamily="49" charset="-122"/>
              </a:rPr>
              <a:t>理性</a:t>
            </a:r>
            <a:r>
              <a:rPr lang="zh-CN" altLang="en-US" b="1" dirty="0">
                <a:ea typeface="楷体_GB2312" pitchFamily="49" charset="-122"/>
              </a:rPr>
              <a:t>的</a:t>
            </a:r>
            <a:r>
              <a:rPr lang="zh-CN" altLang="en-US" b="1" dirty="0">
                <a:solidFill>
                  <a:srgbClr val="FF0000"/>
                </a:solidFill>
                <a:ea typeface="楷体_GB2312" pitchFamily="49" charset="-122"/>
              </a:rPr>
              <a:t>自由</a:t>
            </a:r>
            <a:r>
              <a:rPr lang="zh-CN" altLang="en-US" b="1" dirty="0">
                <a:ea typeface="楷体_GB2312" pitchFamily="49" charset="-122"/>
              </a:rPr>
              <a:t>，并且唯有它才能带来人类的启蒙。</a:t>
            </a:r>
            <a:endParaRPr lang="zh-CN" altLang="en-US" b="1" dirty="0">
              <a:ea typeface="楷体_GB2312" pitchFamily="49" charset="-122"/>
            </a:endParaRPr>
          </a:p>
          <a:p>
            <a:pPr algn="r"/>
            <a:r>
              <a:rPr lang="en-US" altLang="zh-CN" dirty="0"/>
              <a:t>——</a:t>
            </a:r>
            <a:r>
              <a:rPr lang="zh-CN" altLang="en-US" dirty="0"/>
              <a:t>康德</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8243">
                                            <p:txEl>
                                              <p:charRg st="0" end="55"/>
                                            </p:txEl>
                                          </p:spTgt>
                                        </p:tgtEl>
                                        <p:attrNameLst>
                                          <p:attrName>style.visibility</p:attrName>
                                        </p:attrNameLst>
                                      </p:cBhvr>
                                      <p:to>
                                        <p:strVal val="visible"/>
                                      </p:to>
                                    </p:set>
                                    <p:animEffect transition="in" filter="box(in)">
                                      <p:cBhvr>
                                        <p:cTn id="7" dur="500"/>
                                        <p:tgtEl>
                                          <p:spTgt spid="138243">
                                            <p:txEl>
                                              <p:charRg st="0" end="55"/>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38243">
                                            <p:txEl>
                                              <p:charRg st="88" end="93"/>
                                            </p:txEl>
                                          </p:spTgt>
                                        </p:tgtEl>
                                        <p:attrNameLst>
                                          <p:attrName>style.visibility</p:attrName>
                                        </p:attrNameLst>
                                      </p:cBhvr>
                                      <p:to>
                                        <p:strVal val="visible"/>
                                      </p:to>
                                    </p:set>
                                    <p:animEffect transition="in" filter="box(in)">
                                      <p:cBhvr>
                                        <p:cTn id="11" dur="500"/>
                                        <p:tgtEl>
                                          <p:spTgt spid="138243">
                                            <p:txEl>
                                              <p:charRg st="88" end="9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38243">
                                            <p:txEl>
                                              <p:charRg st="55" end="88"/>
                                            </p:txEl>
                                          </p:spTgt>
                                        </p:tgtEl>
                                        <p:attrNameLst>
                                          <p:attrName>style.visibility</p:attrName>
                                        </p:attrNameLst>
                                      </p:cBhvr>
                                      <p:to>
                                        <p:strVal val="visible"/>
                                      </p:to>
                                    </p:set>
                                    <p:animEffect transition="in" filter="box(in)">
                                      <p:cBhvr>
                                        <p:cTn id="16" dur="500"/>
                                        <p:tgtEl>
                                          <p:spTgt spid="138243">
                                            <p:txEl>
                                              <p:charRg st="55" end="8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8322</Words>
  <Application>WPS 演示</Application>
  <PresentationFormat>宽屏</PresentationFormat>
  <Paragraphs>684</Paragraphs>
  <Slides>44</Slides>
  <Notes>0</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vt:i4>
      </vt:variant>
      <vt:variant>
        <vt:lpstr>幻灯片标题</vt:lpstr>
      </vt:variant>
      <vt:variant>
        <vt:i4>44</vt:i4>
      </vt:variant>
    </vt:vector>
  </HeadingPairs>
  <TitlesOfParts>
    <vt:vector size="66" baseType="lpstr">
      <vt:lpstr>Arial</vt:lpstr>
      <vt:lpstr>宋体</vt:lpstr>
      <vt:lpstr>Wingdings</vt:lpstr>
      <vt:lpstr>Tahoma</vt:lpstr>
      <vt:lpstr>楷体_GB2312</vt:lpstr>
      <vt:lpstr>黑体</vt:lpstr>
      <vt:lpstr>华文新魏</vt:lpstr>
      <vt:lpstr>Times New Roman</vt:lpstr>
      <vt:lpstr>方正魏碑简体</vt:lpstr>
      <vt:lpstr>Arial</vt:lpstr>
      <vt:lpstr>华文中宋</vt:lpstr>
      <vt:lpstr>Wingdings</vt:lpstr>
      <vt:lpstr>Verdana</vt:lpstr>
      <vt:lpstr>新宋体</vt:lpstr>
      <vt:lpstr>华文行楷</vt:lpstr>
      <vt:lpstr>Wingdings 2</vt:lpstr>
      <vt:lpstr>Constantia</vt:lpstr>
      <vt:lpstr>Calibri Light</vt:lpstr>
      <vt:lpstr>Calibri</vt:lpstr>
      <vt:lpstr>微软雅黑</vt:lpstr>
      <vt:lpstr>Office 主题</vt:lpstr>
      <vt:lpstr>MSGraph.Chart.8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何为“启蒙”？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主要思想家及其观点</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36</cp:revision>
  <dcterms:created xsi:type="dcterms:W3CDTF">2016-08-11T07:24:00Z</dcterms:created>
  <dcterms:modified xsi:type="dcterms:W3CDTF">2016-08-15T05:48:17Z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