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2.mp4" ContentType="video/unknown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7" r:id="rId3"/>
    <p:sldId id="259" r:id="rId4"/>
    <p:sldId id="260" r:id="rId5"/>
    <p:sldId id="257" r:id="rId6"/>
    <p:sldId id="261" r:id="rId7"/>
    <p:sldId id="263" r:id="rId8"/>
    <p:sldId id="264" r:id="rId9"/>
    <p:sldId id="278" r:id="rId10"/>
    <p:sldId id="296" r:id="rId11"/>
    <p:sldId id="300" r:id="rId12"/>
    <p:sldId id="279" r:id="rId13"/>
    <p:sldId id="280" r:id="rId14"/>
    <p:sldId id="281" r:id="rId15"/>
    <p:sldId id="282" r:id="rId16"/>
    <p:sldId id="284" r:id="rId17"/>
    <p:sldId id="285" r:id="rId18"/>
    <p:sldId id="286" r:id="rId19"/>
    <p:sldId id="297" r:id="rId20"/>
    <p:sldId id="298" r:id="rId21"/>
    <p:sldId id="291" r:id="rId22"/>
    <p:sldId id="301" r:id="rId23"/>
    <p:sldId id="294" r:id="rId24"/>
    <p:sldId id="302" r:id="rId25"/>
    <p:sldId id="267" r:id="rId26"/>
    <p:sldId id="268" r:id="rId27"/>
    <p:sldId id="270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490C2-81D7-4401-8A5C-7262BBD47C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27E43-C100-4896-BA20-351F0B74F5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8A2E-73F7-40A2-B52D-3F572DBCB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4EE13-FF4A-4B7B-8568-3B5AD7E7F5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" Target="slide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8.xml"/><Relationship Id="rId3" Type="http://schemas.openxmlformats.org/officeDocument/2006/relationships/image" Target="../media/image47.png"/><Relationship Id="rId2" Type="http://schemas.microsoft.com/office/2007/relationships/hdphoto" Target="../media/hdphoto3.wdp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11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slide" Target="slide8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25.xml"/><Relationship Id="rId3" Type="http://schemas.openxmlformats.org/officeDocument/2006/relationships/slide" Target="slide24.xml"/><Relationship Id="rId2" Type="http://schemas.openxmlformats.org/officeDocument/2006/relationships/slide" Target="slide8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美景欣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82639" y="0"/>
            <a:ext cx="7219666" cy="6865129"/>
            <a:chOff x="982639" y="0"/>
            <a:chExt cx="7219666" cy="686512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82639" y="0"/>
              <a:ext cx="7219666" cy="686512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3616657" y="2033517"/>
              <a:ext cx="1627369" cy="52322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前山景区</a:t>
              </a:r>
              <a:endParaRPr lang="zh-CN" altLang="en-US" sz="2800" b="1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790782" y="3967960"/>
              <a:ext cx="1988045" cy="52322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昆明湖景区</a:t>
              </a:r>
              <a:endParaRPr lang="zh-CN" altLang="en-US" sz="2800" b="1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430107" y="399324"/>
              <a:ext cx="2348720" cy="52322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后山后湖景区</a:t>
              </a:r>
              <a:endParaRPr lang="zh-CN" altLang="en-US" sz="2800" b="1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444020" y="2104059"/>
              <a:ext cx="1266693" cy="52322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宫廷区</a:t>
              </a:r>
              <a:endParaRPr lang="zh-CN" altLang="en-US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924334" y="3434761"/>
            <a:ext cx="6796584" cy="3285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1829" y="1223161"/>
            <a:ext cx="1169551" cy="41319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200" b="1" dirty="0" smtClean="0"/>
              <a:t>世界上最长的彩绘长廊</a:t>
            </a:r>
            <a:endParaRPr lang="en-US" altLang="zh-CN" sz="3200" b="1" dirty="0" smtClean="0"/>
          </a:p>
          <a:p>
            <a:pPr algn="ctr"/>
            <a:r>
              <a:rPr lang="en-US" altLang="zh-CN" sz="3200" b="1" dirty="0" smtClean="0"/>
              <a:t>——</a:t>
            </a:r>
            <a:r>
              <a:rPr lang="zh-CN" altLang="en-US" sz="3200" b="1" dirty="0" smtClean="0"/>
              <a:t>颐和园长廊</a:t>
            </a:r>
            <a:endParaRPr lang="zh-CN" altLang="en-US" sz="3200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1924335" y="122830"/>
            <a:ext cx="6796584" cy="3166281"/>
            <a:chOff x="1924335" y="122830"/>
            <a:chExt cx="6796584" cy="31662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24335" y="122830"/>
              <a:ext cx="6796584" cy="316628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490113" y="2316256"/>
              <a:ext cx="144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latin typeface="楷体" pitchFamily="49" charset="-122"/>
                  <a:ea typeface="楷体" pitchFamily="49" charset="-122"/>
                </a:rPr>
                <a:t>排云门</a:t>
              </a:r>
              <a:endParaRPr lang="zh-CN" altLang="en-US" sz="2800" b="1" dirty="0">
                <a:latin typeface="楷体" pitchFamily="49" charset="-122"/>
                <a:ea typeface="楷体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56407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13896" y="1099528"/>
            <a:ext cx="5904835" cy="5003314"/>
            <a:chOff x="413896" y="1099528"/>
            <a:chExt cx="5904835" cy="5003314"/>
          </a:xfrm>
        </p:grpSpPr>
        <p:sp>
          <p:nvSpPr>
            <p:cNvPr id="6" name="文本框 5"/>
            <p:cNvSpPr txBox="1"/>
            <p:nvPr/>
          </p:nvSpPr>
          <p:spPr>
            <a:xfrm>
              <a:off x="5052038" y="5579622"/>
              <a:ext cx="1266693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排云门</a:t>
              </a:r>
              <a:endParaRPr lang="zh-CN" altLang="en-US" sz="2800" b="1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13896" y="1099528"/>
              <a:ext cx="1266693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智慧海</a:t>
              </a:r>
              <a:endParaRPr lang="zh-CN" altLang="en-US" sz="2800" b="1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51959" y="2166678"/>
              <a:ext cx="1266693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佛香阁</a:t>
              </a:r>
              <a:endParaRPr lang="zh-CN" altLang="en-US" sz="2800" b="1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518652" y="3233828"/>
              <a:ext cx="1266693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德辉殿</a:t>
              </a:r>
              <a:endParaRPr lang="zh-CN" altLang="en-US" sz="2800" b="1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785345" y="4300978"/>
              <a:ext cx="1266693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排云殿</a:t>
              </a:r>
              <a:endParaRPr lang="zh-CN" altLang="en-US" sz="28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6359856" y="1023582"/>
            <a:ext cx="2579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/>
              <a:t>延寿塔</a:t>
            </a:r>
            <a:endParaRPr lang="en-US" altLang="zh-CN" sz="2800" b="1" dirty="0" smtClean="0"/>
          </a:p>
          <a:p>
            <a:pPr algn="ctr"/>
            <a:r>
              <a:rPr lang="zh-CN" altLang="en-US" sz="2800" b="1" dirty="0" smtClean="0"/>
              <a:t>建成后的景观</a:t>
            </a:r>
            <a:endParaRPr lang="zh-CN" altLang="en-US" sz="28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177420" y="4665293"/>
            <a:ext cx="2579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/>
              <a:t>佛香阁</a:t>
            </a:r>
            <a:endParaRPr lang="en-US" altLang="zh-CN" sz="2800" b="1" dirty="0" smtClean="0"/>
          </a:p>
          <a:p>
            <a:pPr algn="ctr"/>
            <a:r>
              <a:rPr lang="zh-CN" altLang="en-US" sz="2800" b="1" dirty="0" smtClean="0"/>
              <a:t>建成后的景观</a:t>
            </a:r>
            <a:endParaRPr lang="zh-CN" altLang="en-US" sz="28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-1" y="877"/>
            <a:ext cx="6170091" cy="3262828"/>
            <a:chOff x="-1" y="877"/>
            <a:chExt cx="6170091" cy="326282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" y="877"/>
              <a:ext cx="6170091" cy="326282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54201" y="293489"/>
              <a:ext cx="615553" cy="1304176"/>
            </a:xfrm>
            <a:prstGeom prst="rect">
              <a:avLst/>
            </a:prstGeom>
            <a:solidFill>
              <a:srgbClr val="92D05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dirty="0" smtClean="0">
                  <a:latin typeface="华文新魏" pitchFamily="2" charset="-122"/>
                  <a:ea typeface="华文新魏" pitchFamily="2" charset="-122"/>
                </a:rPr>
                <a:t>妙高塔</a:t>
              </a:r>
              <a:endParaRPr lang="zh-CN" altLang="en-US" sz="2800" dirty="0"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96162" y="877"/>
              <a:ext cx="615553" cy="1304176"/>
            </a:xfrm>
            <a:prstGeom prst="rect">
              <a:avLst/>
            </a:prstGeom>
            <a:solidFill>
              <a:srgbClr val="92D05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dirty="0" smtClean="0">
                  <a:latin typeface="华文新魏" pitchFamily="2" charset="-122"/>
                  <a:ea typeface="华文新魏" pitchFamily="2" charset="-122"/>
                </a:rPr>
                <a:t>玉峰塔</a:t>
              </a:r>
              <a:endParaRPr lang="zh-CN" altLang="en-US" sz="2800" dirty="0"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67329" y="1325601"/>
              <a:ext cx="615553" cy="1304176"/>
            </a:xfrm>
            <a:prstGeom prst="rect">
              <a:avLst/>
            </a:prstGeom>
            <a:solidFill>
              <a:srgbClr val="92D05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dirty="0" smtClean="0">
                  <a:latin typeface="华文新魏" pitchFamily="2" charset="-122"/>
                  <a:ea typeface="华文新魏" pitchFamily="2" charset="-122"/>
                </a:rPr>
                <a:t>延寿塔</a:t>
              </a:r>
              <a:endParaRPr lang="zh-CN" altLang="en-US" sz="2800" dirty="0"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56847" y="3381167"/>
            <a:ext cx="6387153" cy="3476833"/>
            <a:chOff x="2756847" y="3381167"/>
            <a:chExt cx="6387153" cy="347683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56847" y="3381167"/>
              <a:ext cx="6387153" cy="347683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6811365" y="3381167"/>
              <a:ext cx="615553" cy="1304176"/>
            </a:xfrm>
            <a:prstGeom prst="rect">
              <a:avLst/>
            </a:prstGeom>
            <a:solidFill>
              <a:srgbClr val="92D05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dirty="0" smtClean="0">
                  <a:latin typeface="华文新魏" pitchFamily="2" charset="-122"/>
                  <a:ea typeface="华文新魏" pitchFamily="2" charset="-122"/>
                </a:rPr>
                <a:t>玉峰塔</a:t>
              </a:r>
              <a:endParaRPr lang="zh-CN" altLang="en-US" sz="2800" dirty="0"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788386" y="3618116"/>
              <a:ext cx="615553" cy="1304176"/>
            </a:xfrm>
            <a:prstGeom prst="rect">
              <a:avLst/>
            </a:prstGeom>
            <a:solidFill>
              <a:srgbClr val="92D05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dirty="0" smtClean="0">
                  <a:latin typeface="华文新魏" pitchFamily="2" charset="-122"/>
                  <a:ea typeface="华文新魏" pitchFamily="2" charset="-122"/>
                </a:rPr>
                <a:t>妙高塔</a:t>
              </a:r>
              <a:endParaRPr lang="zh-CN" altLang="en-US" sz="2800" dirty="0"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998720" y="4922292"/>
              <a:ext cx="615553" cy="1304176"/>
            </a:xfrm>
            <a:prstGeom prst="rect">
              <a:avLst/>
            </a:prstGeom>
            <a:solidFill>
              <a:srgbClr val="92D05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dirty="0" smtClean="0">
                  <a:latin typeface="华文新魏" pitchFamily="2" charset="-122"/>
                  <a:ea typeface="华文新魏" pitchFamily="2" charset="-122"/>
                </a:rPr>
                <a:t>佛香阁</a:t>
              </a:r>
              <a:endParaRPr lang="zh-CN" altLang="en-US" sz="2800" dirty="0">
                <a:latin typeface="华文新魏" pitchFamily="2" charset="-122"/>
                <a:ea typeface="华文新魏" pitchFamily="2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27"/>
            <a:ext cx="9144000" cy="68513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3690" cy="6866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592" y="238416"/>
            <a:ext cx="9132250" cy="660551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288300"/>
            <a:ext cx="9132250" cy="6505747"/>
            <a:chOff x="-20592" y="344056"/>
            <a:chExt cx="9132250" cy="6505747"/>
          </a:xfrm>
        </p:grpSpPr>
        <p:grpSp>
          <p:nvGrpSpPr>
            <p:cNvPr id="18" name="组合 17"/>
            <p:cNvGrpSpPr/>
            <p:nvPr/>
          </p:nvGrpSpPr>
          <p:grpSpPr>
            <a:xfrm>
              <a:off x="-20592" y="661182"/>
              <a:ext cx="9132250" cy="6188621"/>
              <a:chOff x="12532" y="0"/>
              <a:chExt cx="9119718" cy="6849803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2532" y="0"/>
                <a:ext cx="9119718" cy="6849803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3019276" y="5905929"/>
                <a:ext cx="1261884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/>
                  <a:t>排云门</a:t>
                </a:r>
                <a:endParaRPr lang="zh-CN" altLang="en-US" sz="2800" b="1" dirty="0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4822998" y="1078862"/>
                <a:ext cx="906017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/>
                  <a:t>松堂</a:t>
                </a:r>
                <a:endParaRPr lang="zh-CN" altLang="en-US" sz="2800" b="1" dirty="0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4730665" y="429400"/>
                <a:ext cx="906017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/>
                  <a:t>长桥</a:t>
                </a:r>
                <a:endParaRPr lang="zh-CN" altLang="en-US" sz="2800" b="1" dirty="0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858891" y="5300962"/>
                <a:ext cx="1266693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/>
                  <a:t>排云殿</a:t>
                </a:r>
                <a:endParaRPr lang="zh-CN" altLang="en-US" sz="2800" b="1" dirty="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680631" y="4695995"/>
                <a:ext cx="1266693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/>
                  <a:t>德辉殿</a:t>
                </a:r>
                <a:endParaRPr lang="zh-CN" altLang="en-US" sz="2800" b="1" dirty="0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2504935" y="4091028"/>
                <a:ext cx="1266693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/>
                  <a:t>佛香阁</a:t>
                </a:r>
                <a:endParaRPr lang="zh-CN" altLang="en-US" sz="2800" b="1" dirty="0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369439" y="3441566"/>
                <a:ext cx="1280779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 smtClean="0"/>
                  <a:t>智慧海</a:t>
                </a:r>
                <a:endParaRPr lang="zh-CN" altLang="en-US" sz="2800" b="1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822998" y="1728324"/>
                <a:ext cx="1627369" cy="52322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/>
                  <a:t>四大部洲</a:t>
                </a: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4545533" y="344056"/>
              <a:ext cx="1266693" cy="52322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/>
                <a:t>北宫门</a:t>
              </a:r>
              <a:endParaRPr lang="zh-CN" altLang="en-US" sz="2800" b="1" dirty="0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980823" y="864363"/>
            <a:ext cx="1266693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苏州街</a:t>
            </a:r>
            <a:endParaRPr lang="zh-CN" altLang="en-US" sz="2800" b="1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3784"/>
            <a:ext cx="9144000" cy="661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161" y="0"/>
            <a:ext cx="7219666" cy="686512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84896" y="109182"/>
            <a:ext cx="111280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苏州街</a:t>
            </a:r>
            <a:endParaRPr lang="zh-CN" altLang="en-US" sz="2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872017" y="2759122"/>
            <a:ext cx="80342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石舫</a:t>
            </a:r>
            <a:endParaRPr lang="zh-CN" altLang="en-US" sz="2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792" y="2360977"/>
            <a:ext cx="6083435" cy="426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46728" y="660658"/>
            <a:ext cx="8728063" cy="5814233"/>
            <a:chOff x="364541" y="671910"/>
            <a:chExt cx="8728063" cy="581423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4541" y="671910"/>
              <a:ext cx="8728063" cy="581423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03497" y="1092255"/>
              <a:ext cx="14205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>
                      <a:lumMod val="95000"/>
                    </a:schemeClr>
                  </a:solidFill>
                </a:rPr>
                <a:t>玉带桥</a:t>
              </a:r>
              <a:endParaRPr lang="zh-CN" altLang="en-US" sz="3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6727" y="320538"/>
            <a:ext cx="8728063" cy="6154353"/>
            <a:chOff x="0" y="6096"/>
            <a:chExt cx="9137797" cy="685190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6096"/>
              <a:ext cx="9137797" cy="685190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640079" y="55924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/>
                <a:t>镜桥</a:t>
              </a:r>
              <a:endParaRPr lang="zh-CN" altLang="en-US" sz="3200" b="1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6725" y="602729"/>
            <a:ext cx="8833501" cy="5872162"/>
            <a:chOff x="28457" y="327546"/>
            <a:chExt cx="9130112" cy="608690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457" y="327546"/>
              <a:ext cx="9130112" cy="6086901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414331" y="50673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/>
                <a:t>柳桥</a:t>
              </a:r>
              <a:endParaRPr lang="zh-CN" altLang="en-US" sz="3200" b="1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490597"/>
            <a:ext cx="9144000" cy="6154353"/>
            <a:chOff x="0" y="345339"/>
            <a:chExt cx="9144000" cy="61543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345339"/>
              <a:ext cx="9144000" cy="615435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59655" y="828622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/>
                <a:t>十七孔桥</a:t>
              </a:r>
              <a:endParaRPr lang="zh-CN" altLang="en-US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690209" y="3503422"/>
            <a:ext cx="4273661" cy="3263085"/>
            <a:chOff x="4690209" y="3503422"/>
            <a:chExt cx="4273661" cy="3263085"/>
          </a:xfrm>
        </p:grpSpPr>
        <p:sp>
          <p:nvSpPr>
            <p:cNvPr id="9" name="文本框 8"/>
            <p:cNvSpPr txBox="1"/>
            <p:nvPr/>
          </p:nvSpPr>
          <p:spPr>
            <a:xfrm>
              <a:off x="5900835" y="6243287"/>
              <a:ext cx="22112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华文中宋" pitchFamily="2" charset="-122"/>
                  <a:ea typeface="华文中宋" pitchFamily="2" charset="-122"/>
                </a:rPr>
                <a:t>苏州宝带桥</a:t>
              </a:r>
              <a:endParaRPr lang="zh-CN" altLang="en-US" sz="2800" b="1" dirty="0">
                <a:latin typeface="华文中宋" pitchFamily="2" charset="-122"/>
                <a:ea typeface="华文中宋" pitchFamily="2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90209" y="3503422"/>
              <a:ext cx="4273661" cy="2739865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70596" y="3562066"/>
            <a:ext cx="4204005" cy="3204441"/>
            <a:chOff x="170596" y="3562066"/>
            <a:chExt cx="4204005" cy="320444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0596" y="3562066"/>
              <a:ext cx="4204005" cy="268122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335295" y="6243287"/>
              <a:ext cx="2267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华文中宋" pitchFamily="2" charset="-122"/>
                  <a:ea typeface="华文中宋" pitchFamily="2" charset="-122"/>
                </a:rPr>
                <a:t>北京卢沟桥</a:t>
              </a:r>
              <a:endParaRPr lang="zh-CN" altLang="en-US" sz="2800" b="1" dirty="0"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7421" y="192934"/>
            <a:ext cx="4177180" cy="3369132"/>
            <a:chOff x="197421" y="192934"/>
            <a:chExt cx="4177180" cy="3369132"/>
          </a:xfrm>
        </p:grpSpPr>
        <p:sp>
          <p:nvSpPr>
            <p:cNvPr id="7" name="文本框 6"/>
            <p:cNvSpPr txBox="1"/>
            <p:nvPr/>
          </p:nvSpPr>
          <p:spPr>
            <a:xfrm>
              <a:off x="750627" y="3038846"/>
              <a:ext cx="2961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华文中宋" pitchFamily="2" charset="-122"/>
                  <a:ea typeface="华文中宋" pitchFamily="2" charset="-122"/>
                </a:rPr>
                <a:t>颐和园十七孔桥</a:t>
              </a:r>
              <a:endParaRPr lang="zh-CN" altLang="en-US" sz="2800" b="1" dirty="0">
                <a:latin typeface="华文中宋" pitchFamily="2" charset="-122"/>
                <a:ea typeface="华文中宋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7421" y="192934"/>
              <a:ext cx="4177180" cy="2795926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4589293" y="192934"/>
            <a:ext cx="4374578" cy="3369132"/>
            <a:chOff x="4589293" y="192934"/>
            <a:chExt cx="4374578" cy="336913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89293" y="192934"/>
              <a:ext cx="4374578" cy="279592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957887" y="3038846"/>
              <a:ext cx="3397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华文中宋" pitchFamily="2" charset="-122"/>
                  <a:ea typeface="华文中宋" pitchFamily="2" charset="-122"/>
                </a:rPr>
                <a:t>十七孔桥上的石狮子</a:t>
              </a:r>
              <a:endParaRPr lang="zh-CN" altLang="en-US" sz="2800" b="1" dirty="0">
                <a:latin typeface="华文中宋" pitchFamily="2" charset="-122"/>
                <a:ea typeface="华文中宋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0" y="192934"/>
            <a:ext cx="9252939" cy="6573573"/>
            <a:chOff x="0" y="192934"/>
            <a:chExt cx="9252939" cy="657357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92934"/>
              <a:ext cx="9252939" cy="657357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43010" y="64144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/>
                <a:t>十七孔桥</a:t>
              </a:r>
              <a:endParaRPr lang="zh-CN" altLang="en-US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445" y="193651"/>
            <a:ext cx="7779224" cy="58344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92338" y="6028069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/>
              <a:t>谐趣园</a:t>
            </a:r>
            <a:endParaRPr lang="zh-CN" altLang="en-US" sz="44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445" y="-7129"/>
            <a:ext cx="7779224" cy="686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02037" y="2502191"/>
            <a:ext cx="8649110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indent="267970"/>
            <a:r>
              <a:rPr lang="en-US" altLang="zh-CN" sz="3200" b="1" kern="100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   </a:t>
            </a:r>
            <a:r>
              <a:rPr lang="zh-CN" altLang="zh-CN" sz="3200" b="1" kern="1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“</a:t>
            </a:r>
            <a:r>
              <a:rPr lang="zh-CN" altLang="zh-CN" sz="3200" b="1" kern="1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北京颐和园是对中国风景园林造园艺术的一种杰出展现，</a:t>
            </a:r>
            <a:r>
              <a:rPr lang="zh-CN" altLang="zh-CN" sz="3200" b="1" u="sng" kern="1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将人造景观与大自然和谐地融为一体</a:t>
            </a:r>
            <a:r>
              <a:rPr lang="zh-CN" altLang="zh-CN" sz="3200" b="1" kern="1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。</a:t>
            </a:r>
            <a:r>
              <a:rPr lang="en-US" altLang="zh-CN" sz="3200" b="1" kern="1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……</a:t>
            </a:r>
            <a:r>
              <a:rPr lang="zh-CN" altLang="zh-CN" sz="3200" b="1" kern="1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以</a:t>
            </a:r>
            <a:r>
              <a:rPr lang="zh-CN" altLang="zh-CN" sz="3200" b="1" kern="1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颐和园为代表的中国皇家园林，是世界几大文明之一的有力象征。</a:t>
            </a:r>
            <a:r>
              <a:rPr lang="zh-CN" altLang="zh-CN" sz="3200" b="1" kern="1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”</a:t>
            </a:r>
            <a:r>
              <a:rPr lang="en-US" altLang="zh-CN" sz="3200" b="1" kern="1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                                  </a:t>
            </a:r>
            <a:endParaRPr lang="en-US" altLang="zh-CN" sz="3200" b="1" kern="100" dirty="0" smtClean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 indent="267970"/>
            <a:r>
              <a:rPr lang="en-US" altLang="zh-CN" sz="3200" b="1" kern="1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                   ——</a:t>
            </a:r>
            <a:r>
              <a:rPr lang="zh-CN" altLang="en-US" sz="3200" b="1" kern="1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世界遗产委员会</a:t>
            </a:r>
            <a:endParaRPr lang="zh-CN" altLang="zh-CN" sz="3200" kern="100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2037" y="615498"/>
            <a:ext cx="7929350" cy="16619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6600" b="1" dirty="0">
                <a:latin typeface="华文行楷" pitchFamily="2" charset="-122"/>
                <a:ea typeface="华文行楷" pitchFamily="2" charset="-122"/>
              </a:rPr>
              <a:t>虽由人作，</a:t>
            </a:r>
            <a:r>
              <a:rPr lang="zh-CN" altLang="en-US" sz="6600" b="1" dirty="0" smtClean="0">
                <a:latin typeface="华文行楷" pitchFamily="2" charset="-122"/>
                <a:ea typeface="华文行楷" pitchFamily="2" charset="-122"/>
              </a:rPr>
              <a:t>宛自天开</a:t>
            </a:r>
            <a:endParaRPr lang="en-US" altLang="zh-CN" sz="6600" b="1" dirty="0" smtClean="0">
              <a:latin typeface="华文行楷" pitchFamily="2" charset="-122"/>
              <a:ea typeface="华文行楷" pitchFamily="2" charset="-122"/>
            </a:endParaRPr>
          </a:p>
          <a:p>
            <a:pPr algn="ctr"/>
            <a:r>
              <a:rPr lang="en-US" altLang="zh-CN" sz="3600" b="1" dirty="0" smtClean="0">
                <a:latin typeface="+mn-ea"/>
              </a:rPr>
              <a:t>           ——【</a:t>
            </a:r>
            <a:r>
              <a:rPr lang="zh-CN" altLang="en-US" sz="3600" b="1" dirty="0" smtClean="0">
                <a:latin typeface="+mn-ea"/>
              </a:rPr>
              <a:t>明</a:t>
            </a:r>
            <a:r>
              <a:rPr lang="en-US" altLang="zh-CN" sz="3600" b="1" dirty="0" smtClean="0">
                <a:latin typeface="+mn-ea"/>
              </a:rPr>
              <a:t>】</a:t>
            </a:r>
            <a:r>
              <a:rPr lang="zh-CN" altLang="en-US" sz="3600" b="1" dirty="0" smtClean="0">
                <a:latin typeface="+mn-ea"/>
              </a:rPr>
              <a:t>计成</a:t>
            </a:r>
            <a:r>
              <a:rPr lang="en-US" altLang="zh-CN" sz="3600" b="1" dirty="0" smtClean="0">
                <a:latin typeface="+mn-ea"/>
              </a:rPr>
              <a:t>《</a:t>
            </a:r>
            <a:r>
              <a:rPr lang="zh-CN" altLang="en-US" sz="3600" b="1" dirty="0" smtClean="0">
                <a:latin typeface="+mn-ea"/>
              </a:rPr>
              <a:t>园冶</a:t>
            </a:r>
            <a:r>
              <a:rPr lang="en-US" altLang="zh-CN" sz="3600" b="1" dirty="0" smtClean="0">
                <a:latin typeface="+mn-ea"/>
              </a:rPr>
              <a:t>》</a:t>
            </a:r>
            <a:endParaRPr lang="zh-CN" altLang="en-US" sz="36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8379"/>
            <a:ext cx="9144000" cy="51435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72666"/>
            <a:ext cx="9144000" cy="51292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5" y="392369"/>
            <a:ext cx="9138125" cy="6050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91069" y="89642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华文隶书" pitchFamily="2" charset="-122"/>
                <a:ea typeface="华文隶书" pitchFamily="2" charset="-122"/>
              </a:rPr>
              <a:t>三、御园沧桑续文明</a:t>
            </a:r>
            <a:endParaRPr lang="zh-CN" altLang="en-US" sz="4000" b="1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66016" y="61516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2800" b="1" dirty="0" smtClean="0"/>
              <a:t>被焚后的清漪园</a:t>
            </a:r>
            <a:endParaRPr lang="zh-CN" altLang="en-US" sz="28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2429" y="920442"/>
            <a:ext cx="4457803" cy="509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9493" y="920443"/>
            <a:ext cx="6436540" cy="508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570" y="691347"/>
            <a:ext cx="7988892" cy="5983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10134"/>
            <a:ext cx="9112362" cy="51435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10135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1059"/>
            <a:ext cx="9150510" cy="616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23582" y="2129050"/>
            <a:ext cx="72635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itchFamily="2" charset="-122"/>
                <a:ea typeface="华文行楷" pitchFamily="2" charset="-122"/>
              </a:rPr>
              <a:t>谢谢大家</a:t>
            </a:r>
            <a:endParaRPr lang="zh-CN" altLang="en-US" sz="13800" dirty="0">
              <a:solidFill>
                <a:schemeClr val="tx1">
                  <a:lumMod val="65000"/>
                  <a:lumOff val="3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9988" y="5977720"/>
            <a:ext cx="4576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zhaoyangcd@163.com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7094" y="3190827"/>
            <a:ext cx="2031325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3600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园林</a:t>
            </a:r>
            <a:r>
              <a:rPr lang="zh-CN" altLang="zh-CN" sz="36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风格</a:t>
            </a:r>
            <a:endParaRPr lang="zh-CN" altLang="en-US" sz="36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6285" y="1488053"/>
            <a:ext cx="2031325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3600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建筑形制</a:t>
            </a:r>
            <a:endParaRPr lang="zh-CN" altLang="en-US" sz="3600" dirty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7095" y="2217588"/>
            <a:ext cx="2031325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3600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建筑风格</a:t>
            </a:r>
            <a:endParaRPr lang="zh-CN" altLang="en-US" sz="3600" dirty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48419" y="4003904"/>
            <a:ext cx="47027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主体与陪衬   山峦与湖泊   前山和后山</a:t>
            </a:r>
            <a:r>
              <a:rPr lang="en-US" altLang="zh-CN" sz="3200" b="1" dirty="0"/>
              <a:t> </a:t>
            </a:r>
            <a:r>
              <a:rPr lang="en-US" altLang="zh-CN" sz="3200" b="1" dirty="0" smtClean="0"/>
              <a:t>  </a:t>
            </a:r>
            <a:r>
              <a:rPr lang="zh-CN" altLang="en-US" sz="3200" b="1" dirty="0" smtClean="0"/>
              <a:t>山上与山下   园内和园外   人文与自然</a:t>
            </a:r>
            <a:endParaRPr lang="en-US" altLang="zh-CN" sz="3200" b="1" dirty="0" smtClean="0"/>
          </a:p>
        </p:txBody>
      </p:sp>
      <p:sp>
        <p:nvSpPr>
          <p:cNvPr id="10" name="矩形 9"/>
          <p:cNvSpPr/>
          <p:nvPr/>
        </p:nvSpPr>
        <p:spPr>
          <a:xfrm>
            <a:off x="2338433" y="1556892"/>
            <a:ext cx="4131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/>
              <a:t>殿堂楼阁</a:t>
            </a:r>
            <a:r>
              <a:rPr lang="en-US" altLang="zh-CN" sz="3200" b="1" dirty="0" smtClean="0"/>
              <a:t>       </a:t>
            </a:r>
            <a:r>
              <a:rPr lang="zh-CN" altLang="en-US" sz="3200" b="1" dirty="0" smtClean="0"/>
              <a:t>廊馆坊桥</a:t>
            </a:r>
            <a:endParaRPr lang="zh-CN" altLang="en-US" sz="3200" b="1" dirty="0"/>
          </a:p>
        </p:txBody>
      </p:sp>
      <p:sp>
        <p:nvSpPr>
          <p:cNvPr id="11" name="矩形 10"/>
          <p:cNvSpPr/>
          <p:nvPr/>
        </p:nvSpPr>
        <p:spPr>
          <a:xfrm>
            <a:off x="2338433" y="2217754"/>
            <a:ext cx="44903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/>
              <a:t>南方与北方  汉族与藏族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东方与西方</a:t>
            </a:r>
            <a:endParaRPr lang="zh-CN" altLang="en-US" sz="32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64655" y="312242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latin typeface="隶书" pitchFamily="49" charset="-122"/>
                <a:ea typeface="隶书" pitchFamily="49" charset="-122"/>
              </a:rPr>
              <a:t>中国古典园林建筑的博物馆</a:t>
            </a:r>
            <a:endParaRPr lang="zh-CN" altLang="en-US" sz="44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6284" y="5709211"/>
            <a:ext cx="682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隶书" pitchFamily="49" charset="-122"/>
                <a:ea typeface="隶书" pitchFamily="49" charset="-122"/>
              </a:rPr>
              <a:t>中国古典园林的典范之作</a:t>
            </a:r>
            <a:endParaRPr lang="zh-CN" altLang="en-US" sz="44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52036" y="315752"/>
            <a:ext cx="1415772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latin typeface="华文行楷" pitchFamily="2" charset="-122"/>
                <a:ea typeface="华文行楷" pitchFamily="2" charset="-122"/>
              </a:rPr>
              <a:t>合</a:t>
            </a:r>
            <a:endParaRPr lang="zh-CN" altLang="en-US" sz="9600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52034" y="4901347"/>
            <a:ext cx="1415772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latin typeface="华文行楷" pitchFamily="2" charset="-122"/>
                <a:ea typeface="华文行楷" pitchFamily="2" charset="-122"/>
              </a:rPr>
              <a:t>和</a:t>
            </a:r>
            <a:endParaRPr lang="zh-CN" altLang="en-US" sz="9600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7681907" y="1991266"/>
            <a:ext cx="356030" cy="27990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7094" y="4055286"/>
            <a:ext cx="2031325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黑体" pitchFamily="49" charset="-122"/>
                <a:ea typeface="黑体" pitchFamily="49" charset="-122"/>
              </a:rPr>
              <a:t>园林布局</a:t>
            </a:r>
            <a:endParaRPr lang="zh-CN" altLang="en-US" sz="36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338433" y="3203534"/>
            <a:ext cx="4623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皇家园林       江南园林</a:t>
            </a:r>
            <a:endParaRPr lang="en-US" altLang="zh-CN" sz="32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 animBg="1"/>
      <p:bldP spid="16" grpId="0" animBg="1"/>
      <p:bldP spid="17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5660"/>
            <a:ext cx="9167869" cy="584124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12190" y="6086902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华文中宋" pitchFamily="2" charset="-122"/>
                <a:ea typeface="华文中宋" pitchFamily="2" charset="-122"/>
              </a:rPr>
              <a:t>仁 寿 殿</a:t>
            </a:r>
            <a:endParaRPr lang="zh-CN" altLang="en-US" sz="3200" b="1" dirty="0"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/>
          <a:stretch>
            <a:fillRect/>
          </a:stretch>
        </p:blipFill>
        <p:spPr>
          <a:xfrm>
            <a:off x="0" y="245660"/>
            <a:ext cx="9167869" cy="5841242"/>
          </a:xfrm>
          <a:prstGeom prst="rect">
            <a:avLst/>
          </a:prstGeom>
        </p:spPr>
      </p:pic>
      <p:sp>
        <p:nvSpPr>
          <p:cNvPr id="10" name="动作按钮: 后退或前一项 9">
            <a:hlinkClick r:id="rId4" action="ppaction://hlinksldjump" highlightClick="1"/>
          </p:cNvPr>
          <p:cNvSpPr/>
          <p:nvPr/>
        </p:nvSpPr>
        <p:spPr>
          <a:xfrm>
            <a:off x="8229590" y="6103961"/>
            <a:ext cx="736978" cy="607325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666" y="170913"/>
            <a:ext cx="7319552" cy="5888693"/>
          </a:xfrm>
          <a:prstGeom prst="rect">
            <a:avLst/>
          </a:prstGeom>
        </p:spPr>
      </p:pic>
      <p:sp>
        <p:nvSpPr>
          <p:cNvPr id="4" name="动作按钮: 后退或前一项 3">
            <a:hlinkClick r:id="rId1" action="ppaction://hlinksldjump" highlightClick="1"/>
          </p:cNvPr>
          <p:cNvSpPr/>
          <p:nvPr/>
        </p:nvSpPr>
        <p:spPr>
          <a:xfrm>
            <a:off x="8229590" y="6103961"/>
            <a:ext cx="736978" cy="607325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1032" y="682370"/>
            <a:ext cx="9126948" cy="4865777"/>
            <a:chOff x="0" y="170913"/>
            <a:chExt cx="9126948" cy="4865777"/>
          </a:xfrm>
        </p:grpSpPr>
        <p:pic>
          <p:nvPicPr>
            <p:cNvPr id="3" name="《垂帘听政》大戏楼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170913"/>
              <a:ext cx="9126948" cy="427825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0" y="4451915"/>
              <a:ext cx="9126948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/>
                <a:t>电影</a:t>
              </a:r>
              <a:r>
                <a:rPr lang="en-US" altLang="zh-CN" sz="3200" b="1" dirty="0" smtClean="0"/>
                <a:t>《</a:t>
              </a:r>
              <a:r>
                <a:rPr lang="zh-CN" altLang="en-US" sz="3200" b="1" dirty="0" smtClean="0"/>
                <a:t>垂帘听政</a:t>
              </a:r>
              <a:r>
                <a:rPr lang="en-US" altLang="zh-CN" sz="3200" b="1" dirty="0" smtClean="0"/>
                <a:t>》</a:t>
              </a:r>
              <a:r>
                <a:rPr lang="zh-CN" altLang="en-US" sz="3200" b="1" dirty="0" smtClean="0"/>
                <a:t>（取景于德和园大戏楼）</a:t>
              </a:r>
              <a:endParaRPr lang="zh-CN" altLang="en-US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157" y="750198"/>
            <a:ext cx="7618787" cy="499792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55577" y="594160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颐和园长廊彩绘</a:t>
            </a:r>
            <a:endParaRPr lang="zh-CN" altLang="en-US" sz="32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50198"/>
            <a:ext cx="9168403" cy="49842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403" y="278769"/>
            <a:ext cx="9168403" cy="5662837"/>
          </a:xfrm>
          <a:prstGeom prst="rect">
            <a:avLst/>
          </a:prstGeom>
        </p:spPr>
      </p:pic>
      <p:sp>
        <p:nvSpPr>
          <p:cNvPr id="7" name="动作按钮: 后退或前一项 6">
            <a:hlinkClick r:id="rId4" action="ppaction://hlinksldjump" highlightClick="1"/>
          </p:cNvPr>
          <p:cNvSpPr/>
          <p:nvPr/>
        </p:nvSpPr>
        <p:spPr>
          <a:xfrm>
            <a:off x="8149455" y="6109371"/>
            <a:ext cx="736978" cy="607325"/>
          </a:xfrm>
          <a:prstGeom prst="actionButtonBackPreviou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1864" y="3139092"/>
            <a:ext cx="3082382" cy="16425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1863" y="989897"/>
            <a:ext cx="3082383" cy="19473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1864" y="4983489"/>
            <a:ext cx="3082382" cy="16332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599" y="3139092"/>
            <a:ext cx="3102900" cy="1642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9608" y="989897"/>
            <a:ext cx="3093891" cy="19473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599" y="4983491"/>
            <a:ext cx="3093891" cy="163326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36117" y="168812"/>
            <a:ext cx="2700871" cy="5847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华文行楷" pitchFamily="2" charset="-122"/>
                <a:ea typeface="华文行楷" pitchFamily="2" charset="-122"/>
              </a:rPr>
              <a:t>颐和园风景</a:t>
            </a:r>
            <a:endParaRPr lang="zh-CN" altLang="en-US" sz="3200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33061" y="168812"/>
            <a:ext cx="2700871" cy="5847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华文行楷" pitchFamily="2" charset="-122"/>
                <a:ea typeface="华文行楷" pitchFamily="2" charset="-122"/>
              </a:rPr>
              <a:t>西湖风景</a:t>
            </a:r>
            <a:endParaRPr lang="zh-CN" altLang="en-US" sz="3200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69242" y="1692322"/>
            <a:ext cx="6595075" cy="26468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zh-CN" altLang="en-US" sz="1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隶书" pitchFamily="49" charset="-122"/>
                <a:ea typeface="隶书" pitchFamily="49" charset="-122"/>
              </a:rPr>
              <a:t>頤和園</a:t>
            </a:r>
            <a:endParaRPr lang="zh-CN" altLang="en-US" sz="16600" b="1" dirty="0">
              <a:solidFill>
                <a:schemeClr val="tx1">
                  <a:lumMod val="65000"/>
                  <a:lumOff val="35000"/>
                </a:schemeClr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77420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彩云" pitchFamily="2" charset="-122"/>
                <a:ea typeface="华文彩云" pitchFamily="2" charset="-122"/>
              </a:rPr>
              <a:t>中国古典园林的典范之作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5062" y="6034585"/>
            <a:ext cx="5490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itchFamily="2" charset="-122"/>
                <a:ea typeface="华文行楷" pitchFamily="2" charset="-122"/>
              </a:rPr>
              <a:t>浙江省衢州第二中学  赵阳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91069" y="89642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华文隶书" pitchFamily="2" charset="-122"/>
                <a:ea typeface="华文隶书" pitchFamily="2" charset="-122"/>
              </a:rPr>
              <a:t>一、移天缩地在君怀</a:t>
            </a:r>
            <a:endParaRPr lang="zh-CN" altLang="en-US" sz="4000" b="1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1069" y="972021"/>
            <a:ext cx="677108" cy="49398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b="1" dirty="0" smtClean="0"/>
              <a:t>西湖与颐和园的平面图对比</a:t>
            </a:r>
            <a:endParaRPr lang="zh-CN" altLang="en-US" sz="32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77" y="684999"/>
            <a:ext cx="8136042" cy="5975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72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31641" r="32089" b="32339"/>
          <a:stretch>
            <a:fillRect/>
          </a:stretch>
        </p:blipFill>
        <p:spPr>
          <a:xfrm rot="16200000">
            <a:off x="4688575" y="4047709"/>
            <a:ext cx="1144696" cy="11321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9463" y="5728527"/>
            <a:ext cx="7410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333333"/>
                </a:solidFill>
                <a:latin typeface="华文楷体" pitchFamily="2" charset="-122"/>
                <a:ea typeface="华文楷体" pitchFamily="2" charset="-122"/>
              </a:rPr>
              <a:t>何处燕山最畅情，无双风月数昆明。</a:t>
            </a:r>
            <a:endParaRPr lang="en-US" altLang="zh-CN" sz="3200" b="1" dirty="0" smtClean="0">
              <a:solidFill>
                <a:srgbClr val="333333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3200" b="1" dirty="0">
                <a:solidFill>
                  <a:srgbClr val="333333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3200" b="1" dirty="0" smtClean="0">
                <a:solidFill>
                  <a:srgbClr val="333333"/>
                </a:solidFill>
                <a:latin typeface="华文楷体" pitchFamily="2" charset="-122"/>
                <a:ea typeface="华文楷体" pitchFamily="2" charset="-122"/>
              </a:rPr>
              <a:t>                                                 ——</a:t>
            </a:r>
            <a:r>
              <a:rPr lang="zh-CN" altLang="en-US" sz="3200" b="1" dirty="0" smtClean="0">
                <a:solidFill>
                  <a:srgbClr val="333333"/>
                </a:solidFill>
                <a:latin typeface="华文楷体" pitchFamily="2" charset="-122"/>
                <a:ea typeface="华文楷体" pitchFamily="2" charset="-122"/>
              </a:rPr>
              <a:t>乾隆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6037" y="497173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改造前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94150" y="497173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改造后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1069" y="89642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华文隶书" pitchFamily="2" charset="-122"/>
                <a:ea typeface="华文隶书" pitchFamily="2" charset="-122"/>
              </a:rPr>
              <a:t>二、无双风月数昆明</a:t>
            </a:r>
            <a:endParaRPr lang="zh-CN" altLang="en-US" sz="4000" b="1" dirty="0"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430" y="771525"/>
            <a:ext cx="6400800" cy="60864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88748" y="4353636"/>
            <a:ext cx="553998" cy="22131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 smtClean="0"/>
              <a:t>颐和园旅游地图</a:t>
            </a:r>
            <a:endParaRPr lang="zh-CN" altLang="en-US" sz="2400" b="1" dirty="0"/>
          </a:p>
        </p:txBody>
      </p:sp>
      <p:sp>
        <p:nvSpPr>
          <p:cNvPr id="6" name="圆角矩形标注 5">
            <a:hlinkClick r:id="rId2" action="ppaction://hlinksldjump"/>
          </p:cNvPr>
          <p:cNvSpPr/>
          <p:nvPr/>
        </p:nvSpPr>
        <p:spPr>
          <a:xfrm>
            <a:off x="7365747" y="2275486"/>
            <a:ext cx="1491650" cy="545910"/>
          </a:xfrm>
          <a:prstGeom prst="wedgeRoundRectCallout">
            <a:avLst>
              <a:gd name="adj1" fmla="val -40575"/>
              <a:gd name="adj2" fmla="val 7000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东宫门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文本框 8">
            <a:hlinkClick r:id="rId2" action="ppaction://hlinksldjump"/>
          </p:cNvPr>
          <p:cNvSpPr txBox="1"/>
          <p:nvPr/>
        </p:nvSpPr>
        <p:spPr>
          <a:xfrm>
            <a:off x="6103863" y="2611282"/>
            <a:ext cx="126188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宫廷区</a:t>
            </a:r>
            <a:endParaRPr lang="zh-CN" altLang="en-US" sz="28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997" y="728884"/>
            <a:ext cx="8223666" cy="617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202" y="4341"/>
            <a:ext cx="9118798" cy="5861962"/>
            <a:chOff x="0" y="54251"/>
            <a:chExt cx="9118798" cy="58619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39"/>
            <a:stretch>
              <a:fillRect/>
            </a:stretch>
          </p:blipFill>
          <p:spPr>
            <a:xfrm>
              <a:off x="0" y="129562"/>
              <a:ext cx="9118798" cy="578665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96036" y="4244454"/>
              <a:ext cx="14205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i="1" dirty="0" smtClean="0"/>
                <a:t>昆明湖</a:t>
              </a:r>
              <a:endParaRPr lang="zh-CN" altLang="en-US" sz="3200" b="1" i="1" dirty="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968873" y="54251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/>
                <a:t>万寿山</a:t>
              </a:r>
              <a:endParaRPr lang="zh-CN" altLang="en-US" sz="3200" b="1" dirty="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869177" y="6004674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颐和园宫廷区平面图</a:t>
            </a:r>
            <a:endParaRPr lang="zh-CN" altLang="en-US" sz="3200" b="1" dirty="0"/>
          </a:p>
        </p:txBody>
      </p:sp>
      <p:sp>
        <p:nvSpPr>
          <p:cNvPr id="8" name="文本框 7">
            <a:hlinkClick r:id="rId2" action="ppaction://hlinksldjump"/>
          </p:cNvPr>
          <p:cNvSpPr txBox="1"/>
          <p:nvPr/>
        </p:nvSpPr>
        <p:spPr>
          <a:xfrm>
            <a:off x="7342496" y="4679104"/>
            <a:ext cx="126188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东宫门</a:t>
            </a:r>
            <a:endParaRPr lang="zh-CN" altLang="en-US" sz="2800" b="1" dirty="0"/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5297606" y="4679104"/>
            <a:ext cx="126669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仁寿殿</a:t>
            </a:r>
            <a:endParaRPr lang="zh-CN" altLang="en-US" sz="2800" b="1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991705" y="2309360"/>
            <a:ext cx="1949245" cy="2885309"/>
            <a:chOff x="2004937" y="2153481"/>
            <a:chExt cx="1949245" cy="2885309"/>
          </a:xfrm>
        </p:grpSpPr>
        <p:sp>
          <p:nvSpPr>
            <p:cNvPr id="10" name="文本框 9"/>
            <p:cNvSpPr txBox="1"/>
            <p:nvPr/>
          </p:nvSpPr>
          <p:spPr>
            <a:xfrm>
              <a:off x="3390273" y="4454015"/>
              <a:ext cx="549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404782" y="2961231"/>
              <a:ext cx="549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004937" y="2153481"/>
              <a:ext cx="549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891821" y="1745933"/>
            <a:ext cx="615553" cy="11551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2800" b="1" dirty="0" smtClean="0"/>
              <a:t>乐寿堂</a:t>
            </a:r>
            <a:endParaRPr lang="zh-CN" altLang="en-US" sz="28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3343963" y="2501893"/>
            <a:ext cx="615553" cy="11551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2800" b="1" dirty="0" smtClean="0"/>
              <a:t>宜芸馆</a:t>
            </a:r>
            <a:endParaRPr lang="zh-CN" altLang="en-US" sz="28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3343964" y="4057874"/>
            <a:ext cx="615553" cy="11551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2800" b="1" dirty="0"/>
              <a:t>玉澜堂</a:t>
            </a:r>
          </a:p>
        </p:txBody>
      </p:sp>
      <p:sp>
        <p:nvSpPr>
          <p:cNvPr id="17" name="文本框 16">
            <a:hlinkClick r:id="rId4" action="ppaction://hlinksldjump"/>
          </p:cNvPr>
          <p:cNvSpPr txBox="1"/>
          <p:nvPr/>
        </p:nvSpPr>
        <p:spPr>
          <a:xfrm>
            <a:off x="4507607" y="2561264"/>
            <a:ext cx="615553" cy="11551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2800" b="1" dirty="0" smtClean="0"/>
              <a:t>德和园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4452" y="382562"/>
            <a:ext cx="4565785" cy="4273950"/>
            <a:chOff x="0" y="54251"/>
            <a:chExt cx="7376379" cy="58619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08" b="32139"/>
            <a:stretch>
              <a:fillRect/>
            </a:stretch>
          </p:blipFill>
          <p:spPr>
            <a:xfrm>
              <a:off x="0" y="129562"/>
              <a:ext cx="7376379" cy="57866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696037" y="4244453"/>
              <a:ext cx="2146106" cy="852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i="1" dirty="0" smtClean="0"/>
                <a:t>昆明湖</a:t>
              </a:r>
              <a:endParaRPr lang="zh-CN" altLang="en-US" sz="2400" b="1" i="1" dirty="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968873" y="54251"/>
              <a:ext cx="2146106" cy="852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/>
                <a:t>万寿山</a:t>
              </a:r>
              <a:endParaRPr lang="zh-CN" altLang="en-US" sz="2400" b="1" dirty="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17946" y="4835082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颐和园宫廷区平面图</a:t>
            </a:r>
            <a:endParaRPr lang="zh-CN" altLang="en-US" sz="3200" b="1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5645" y="223798"/>
            <a:ext cx="3783964" cy="466005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827229" y="4845643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故宫平面图</a:t>
            </a:r>
            <a:endParaRPr lang="zh-CN" altLang="en-US" sz="3200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1645244" y="358474"/>
            <a:ext cx="6744101" cy="4237018"/>
            <a:chOff x="1651359" y="941040"/>
            <a:chExt cx="6744101" cy="4237018"/>
          </a:xfrm>
        </p:grpSpPr>
        <p:sp>
          <p:nvSpPr>
            <p:cNvPr id="27" name="椭圆 26"/>
            <p:cNvSpPr/>
            <p:nvPr/>
          </p:nvSpPr>
          <p:spPr>
            <a:xfrm>
              <a:off x="5301097" y="2754750"/>
              <a:ext cx="3059337" cy="12360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外朝</a:t>
              </a:r>
              <a:endParaRPr lang="en-US" altLang="zh-CN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（行政区）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336123" y="941040"/>
              <a:ext cx="3059337" cy="12360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内廷</a:t>
              </a:r>
              <a:endParaRPr lang="en-US" altLang="zh-CN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（生活区）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2880036" y="3942019"/>
              <a:ext cx="1771336" cy="12360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政治</a:t>
              </a:r>
              <a:endParaRPr lang="en-US" altLang="zh-CN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活动区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651359" y="2116182"/>
              <a:ext cx="1876701" cy="12360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solidFill>
                    <a:schemeClr val="tx1"/>
                  </a:solidFill>
                </a:rPr>
                <a:t>居住区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0" y="541275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“前朝后寝”的格局寓意着“国重于家”的理念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11353" y="224270"/>
            <a:ext cx="9155353" cy="5773258"/>
            <a:chOff x="-1" y="8564"/>
            <a:chExt cx="9155353" cy="577325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" y="8564"/>
              <a:ext cx="9155353" cy="577325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661096" y="1148489"/>
              <a:ext cx="615553" cy="115512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00"/>
                  </a:solidFill>
                </a:rPr>
                <a:t>乐寿堂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829925" y="3870411"/>
              <a:ext cx="615553" cy="115512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00"/>
                  </a:solidFill>
                </a:rPr>
                <a:t>玉澜堂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557627" y="2062761"/>
              <a:ext cx="615553" cy="115512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00"/>
                  </a:solidFill>
                </a:rPr>
                <a:t>宜芸馆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027299" y="1699611"/>
              <a:ext cx="615553" cy="115512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00"/>
                  </a:solidFill>
                </a:rPr>
                <a:t>德和园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501263" y="3959279"/>
              <a:ext cx="615553" cy="115512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00"/>
                  </a:solidFill>
                </a:rPr>
                <a:t>仁寿殿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995869" y="3539652"/>
              <a:ext cx="615553" cy="115512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00"/>
                  </a:solidFill>
                </a:rPr>
                <a:t>东宫门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815</Words>
  <Application>Kingsoft Office WPP</Application>
  <PresentationFormat>全屏显示(4:3)</PresentationFormat>
  <Paragraphs>216</Paragraphs>
  <Slides>26</Slides>
  <Notes>0</Notes>
  <HiddenSlides>1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XT1</dc:creator>
  <cp:lastModifiedBy>zhangxiaomin</cp:lastModifiedBy>
  <cp:revision>231</cp:revision>
  <dcterms:created xsi:type="dcterms:W3CDTF">2015-11-20T11:18:00Z</dcterms:created>
  <dcterms:modified xsi:type="dcterms:W3CDTF">2015-12-12T03:34:51Z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2052-10.1.0.5399</vt:lpwstr>
  </property>
</Properties>
</file>