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9"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3"/>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90AD7A9-4830-4958-B66B-F20503CD418E}" type="slidenum">
              <a:rPr lang="en-US" altLang="zh-CN"/>
              <a:pPr/>
              <a:t>‹#›</a:t>
            </a:fld>
            <a:endParaRPr lang="en-US" altLang="zh-CN"/>
          </a:p>
        </p:txBody>
      </p:sp>
    </p:spTree>
    <p:extLst>
      <p:ext uri="{BB962C8B-B14F-4D97-AF65-F5344CB8AC3E}">
        <p14:creationId xmlns:p14="http://schemas.microsoft.com/office/powerpoint/2010/main" val="4080451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4272664-7851-4EBA-AD7D-B7361CFA4D21}" type="slidenum">
              <a:rPr lang="en-US" altLang="zh-CN"/>
              <a:pPr/>
              <a:t>‹#›</a:t>
            </a:fld>
            <a:endParaRPr lang="en-US" altLang="zh-CN"/>
          </a:p>
        </p:txBody>
      </p:sp>
    </p:spTree>
    <p:extLst>
      <p:ext uri="{BB962C8B-B14F-4D97-AF65-F5344CB8AC3E}">
        <p14:creationId xmlns:p14="http://schemas.microsoft.com/office/powerpoint/2010/main" val="151767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EB393F0-24CC-4AA5-90CF-DF0CBF679103}" type="slidenum">
              <a:rPr lang="en-US" altLang="zh-CN"/>
              <a:pPr/>
              <a:t>‹#›</a:t>
            </a:fld>
            <a:endParaRPr lang="en-US" altLang="zh-CN"/>
          </a:p>
        </p:txBody>
      </p:sp>
    </p:spTree>
    <p:extLst>
      <p:ext uri="{BB962C8B-B14F-4D97-AF65-F5344CB8AC3E}">
        <p14:creationId xmlns:p14="http://schemas.microsoft.com/office/powerpoint/2010/main" val="54043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5555420-4093-49CC-8706-DD1F38399E40}" type="slidenum">
              <a:rPr lang="en-US" altLang="zh-CN"/>
              <a:pPr/>
              <a:t>‹#›</a:t>
            </a:fld>
            <a:endParaRPr lang="en-US" altLang="zh-CN"/>
          </a:p>
        </p:txBody>
      </p:sp>
    </p:spTree>
    <p:extLst>
      <p:ext uri="{BB962C8B-B14F-4D97-AF65-F5344CB8AC3E}">
        <p14:creationId xmlns:p14="http://schemas.microsoft.com/office/powerpoint/2010/main" val="292181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AC422D0-C5C2-472A-B890-053CE336F38D}" type="slidenum">
              <a:rPr lang="en-US" altLang="zh-CN"/>
              <a:pPr/>
              <a:t>‹#›</a:t>
            </a:fld>
            <a:endParaRPr lang="en-US" altLang="zh-CN"/>
          </a:p>
        </p:txBody>
      </p:sp>
    </p:spTree>
    <p:extLst>
      <p:ext uri="{BB962C8B-B14F-4D97-AF65-F5344CB8AC3E}">
        <p14:creationId xmlns:p14="http://schemas.microsoft.com/office/powerpoint/2010/main" val="156530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866A943-6A49-4ABD-8191-9531C1EB33E0}" type="slidenum">
              <a:rPr lang="en-US" altLang="zh-CN"/>
              <a:pPr/>
              <a:t>‹#›</a:t>
            </a:fld>
            <a:endParaRPr lang="en-US" altLang="zh-CN"/>
          </a:p>
        </p:txBody>
      </p:sp>
    </p:spTree>
    <p:extLst>
      <p:ext uri="{BB962C8B-B14F-4D97-AF65-F5344CB8AC3E}">
        <p14:creationId xmlns:p14="http://schemas.microsoft.com/office/powerpoint/2010/main" val="272889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5E3BDF5D-5705-4230-BB80-BCB0D1B0A6B5}" type="slidenum">
              <a:rPr lang="en-US" altLang="zh-CN"/>
              <a:pPr/>
              <a:t>‹#›</a:t>
            </a:fld>
            <a:endParaRPr lang="en-US" altLang="zh-CN"/>
          </a:p>
        </p:txBody>
      </p:sp>
    </p:spTree>
    <p:extLst>
      <p:ext uri="{BB962C8B-B14F-4D97-AF65-F5344CB8AC3E}">
        <p14:creationId xmlns:p14="http://schemas.microsoft.com/office/powerpoint/2010/main" val="228015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A0096AEF-6224-452D-9A89-3CC8BB12896E}" type="slidenum">
              <a:rPr lang="en-US" altLang="zh-CN"/>
              <a:pPr/>
              <a:t>‹#›</a:t>
            </a:fld>
            <a:endParaRPr lang="en-US" altLang="zh-CN"/>
          </a:p>
        </p:txBody>
      </p:sp>
    </p:spTree>
    <p:extLst>
      <p:ext uri="{BB962C8B-B14F-4D97-AF65-F5344CB8AC3E}">
        <p14:creationId xmlns:p14="http://schemas.microsoft.com/office/powerpoint/2010/main" val="227858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80C64176-9EF6-469A-A08F-DA66340C2480}" type="slidenum">
              <a:rPr lang="en-US" altLang="zh-CN"/>
              <a:pPr/>
              <a:t>‹#›</a:t>
            </a:fld>
            <a:endParaRPr lang="en-US" altLang="zh-CN"/>
          </a:p>
        </p:txBody>
      </p:sp>
    </p:spTree>
    <p:extLst>
      <p:ext uri="{BB962C8B-B14F-4D97-AF65-F5344CB8AC3E}">
        <p14:creationId xmlns:p14="http://schemas.microsoft.com/office/powerpoint/2010/main" val="417820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F3E060F-5C0E-4AFD-A323-10E3A500E518}" type="slidenum">
              <a:rPr lang="en-US" altLang="zh-CN"/>
              <a:pPr/>
              <a:t>‹#›</a:t>
            </a:fld>
            <a:endParaRPr lang="en-US" altLang="zh-CN"/>
          </a:p>
        </p:txBody>
      </p:sp>
    </p:spTree>
    <p:extLst>
      <p:ext uri="{BB962C8B-B14F-4D97-AF65-F5344CB8AC3E}">
        <p14:creationId xmlns:p14="http://schemas.microsoft.com/office/powerpoint/2010/main" val="170778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0929CB6-EFAD-4DEE-AE39-2E600BAAC849}" type="slidenum">
              <a:rPr lang="en-US" altLang="zh-CN"/>
              <a:pPr/>
              <a:t>‹#›</a:t>
            </a:fld>
            <a:endParaRPr lang="en-US" altLang="zh-CN"/>
          </a:p>
        </p:txBody>
      </p:sp>
    </p:spTree>
    <p:extLst>
      <p:ext uri="{BB962C8B-B14F-4D97-AF65-F5344CB8AC3E}">
        <p14:creationId xmlns:p14="http://schemas.microsoft.com/office/powerpoint/2010/main" val="200615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4AF107D-73F2-47DE-BBF9-AC11337AFC2C}"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image" Target="../media/image10.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68313" y="5024438"/>
            <a:ext cx="8424862" cy="823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CN" altLang="en-US" sz="4800" b="1" dirty="0">
                <a:solidFill>
                  <a:srgbClr val="0000FF"/>
                </a:solidFill>
                <a:latin typeface="华文新魏" pitchFamily="2" charset="-122"/>
                <a:ea typeface="华文新魏" pitchFamily="2" charset="-122"/>
              </a:rPr>
              <a:t>第</a:t>
            </a:r>
            <a:r>
              <a:rPr lang="en-US" altLang="zh-CN" sz="4800" b="1" dirty="0">
                <a:solidFill>
                  <a:srgbClr val="0000FF"/>
                </a:solidFill>
                <a:latin typeface="华文新魏" pitchFamily="2" charset="-122"/>
                <a:ea typeface="华文新魏" pitchFamily="2" charset="-122"/>
              </a:rPr>
              <a:t>1</a:t>
            </a:r>
            <a:r>
              <a:rPr lang="zh-CN" altLang="en-US" sz="4800" b="1" dirty="0">
                <a:solidFill>
                  <a:srgbClr val="0000FF"/>
                </a:solidFill>
                <a:latin typeface="华文新魏" pitchFamily="2" charset="-122"/>
                <a:ea typeface="华文新魏" pitchFamily="2" charset="-122"/>
              </a:rPr>
              <a:t>课  宗教改革的历史背景</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55650" y="0"/>
            <a:ext cx="3384550" cy="1143000"/>
          </a:xfrm>
        </p:spPr>
        <p:txBody>
          <a:bodyPr/>
          <a:lstStyle/>
          <a:p>
            <a:r>
              <a:rPr lang="zh-CN" altLang="en-US" sz="4000" b="1">
                <a:solidFill>
                  <a:srgbClr val="0000FF"/>
                </a:solidFill>
                <a:ea typeface="黑体" pitchFamily="2" charset="-122"/>
              </a:rPr>
              <a:t>教阶制度</a:t>
            </a:r>
          </a:p>
        </p:txBody>
      </p:sp>
      <p:sp>
        <p:nvSpPr>
          <p:cNvPr id="12291" name="Rectangle 3"/>
          <p:cNvSpPr>
            <a:spLocks noGrp="1" noChangeArrowheads="1"/>
          </p:cNvSpPr>
          <p:nvPr>
            <p:ph type="body" idx="1"/>
          </p:nvPr>
        </p:nvSpPr>
        <p:spPr>
          <a:xfrm>
            <a:off x="468313" y="1341438"/>
            <a:ext cx="3886200" cy="5256212"/>
          </a:xfrm>
        </p:spPr>
        <p:txBody>
          <a:bodyPr/>
          <a:lstStyle/>
          <a:p>
            <a:pPr>
              <a:lnSpc>
                <a:spcPct val="90000"/>
              </a:lnSpc>
            </a:pPr>
            <a:r>
              <a:rPr lang="zh-CN" altLang="en-US" sz="2800" b="1"/>
              <a:t>教阶制是基督教逐渐形成的一种神职人员的等级制度。 </a:t>
            </a:r>
          </a:p>
          <a:p>
            <a:pPr>
              <a:lnSpc>
                <a:spcPct val="90000"/>
              </a:lnSpc>
            </a:pPr>
            <a:r>
              <a:rPr lang="zh-CN" altLang="en-US" sz="2800" b="1"/>
              <a:t>天主教实行以教皇为首的教阶制，主体包括主教、神父（神甫）、执事（助祭）三个品位。从教会中心至地方神职人员等级依次为：教皇</a:t>
            </a:r>
            <a:r>
              <a:rPr lang="en-US" altLang="zh-CN" sz="2800" b="1"/>
              <a:t>-</a:t>
            </a:r>
            <a:r>
              <a:rPr lang="zh-CN" altLang="en-US" sz="2800" b="1"/>
              <a:t>枢机主教（红衣主教）</a:t>
            </a:r>
            <a:r>
              <a:rPr lang="en-US" altLang="zh-CN" sz="2800" b="1"/>
              <a:t>-</a:t>
            </a:r>
            <a:r>
              <a:rPr lang="zh-CN" altLang="en-US" sz="2800" b="1"/>
              <a:t>首主教</a:t>
            </a:r>
            <a:r>
              <a:rPr lang="en-US" altLang="zh-CN" sz="2800" b="1"/>
              <a:t>-</a:t>
            </a:r>
            <a:r>
              <a:rPr lang="zh-CN" altLang="en-US" sz="2800" b="1"/>
              <a:t>总主教</a:t>
            </a:r>
            <a:r>
              <a:rPr lang="en-US" altLang="zh-CN" sz="2800" b="1"/>
              <a:t>-</a:t>
            </a:r>
            <a:r>
              <a:rPr lang="zh-CN" altLang="en-US" sz="2800" b="1"/>
              <a:t>主教</a:t>
            </a:r>
            <a:r>
              <a:rPr lang="en-US" altLang="zh-CN" sz="2800" b="1"/>
              <a:t>-</a:t>
            </a:r>
            <a:r>
              <a:rPr lang="zh-CN" altLang="en-US" sz="2800" b="1"/>
              <a:t>神父。 </a:t>
            </a:r>
          </a:p>
        </p:txBody>
      </p:sp>
      <p:grpSp>
        <p:nvGrpSpPr>
          <p:cNvPr id="12292" name="Group 4"/>
          <p:cNvGrpSpPr>
            <a:grpSpLocks/>
          </p:cNvGrpSpPr>
          <p:nvPr/>
        </p:nvGrpSpPr>
        <p:grpSpPr bwMode="auto">
          <a:xfrm>
            <a:off x="4284663" y="1268413"/>
            <a:ext cx="4859337" cy="5268912"/>
            <a:chOff x="3888" y="960"/>
            <a:chExt cx="1872" cy="2610"/>
          </a:xfrm>
        </p:grpSpPr>
        <p:grpSp>
          <p:nvGrpSpPr>
            <p:cNvPr id="12293" name="Group 5"/>
            <p:cNvGrpSpPr>
              <a:grpSpLocks/>
            </p:cNvGrpSpPr>
            <p:nvPr/>
          </p:nvGrpSpPr>
          <p:grpSpPr bwMode="auto">
            <a:xfrm>
              <a:off x="3888" y="1344"/>
              <a:ext cx="1872" cy="2016"/>
              <a:chOff x="3888" y="1392"/>
              <a:chExt cx="1872" cy="2016"/>
            </a:xfrm>
          </p:grpSpPr>
          <p:grpSp>
            <p:nvGrpSpPr>
              <p:cNvPr id="12294" name="Group 6"/>
              <p:cNvGrpSpPr>
                <a:grpSpLocks/>
              </p:cNvGrpSpPr>
              <p:nvPr/>
            </p:nvGrpSpPr>
            <p:grpSpPr bwMode="auto">
              <a:xfrm>
                <a:off x="3888" y="1392"/>
                <a:ext cx="1872" cy="2016"/>
                <a:chOff x="3984" y="1296"/>
                <a:chExt cx="1872" cy="2016"/>
              </a:xfrm>
            </p:grpSpPr>
            <p:sp>
              <p:nvSpPr>
                <p:cNvPr id="12295" name="AutoShape 7"/>
                <p:cNvSpPr>
                  <a:spLocks noChangeArrowheads="1"/>
                </p:cNvSpPr>
                <p:nvPr/>
              </p:nvSpPr>
              <p:spPr bwMode="auto">
                <a:xfrm>
                  <a:off x="4752" y="1296"/>
                  <a:ext cx="288" cy="480"/>
                </a:xfrm>
                <a:prstGeom prst="triangle">
                  <a:avLst>
                    <a:gd name="adj" fmla="val 50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296" name="AutoShape 8"/>
                <p:cNvSpPr>
                  <a:spLocks noChangeArrowheads="1"/>
                </p:cNvSpPr>
                <p:nvPr/>
              </p:nvSpPr>
              <p:spPr bwMode="auto">
                <a:xfrm flipV="1">
                  <a:off x="4512" y="2112"/>
                  <a:ext cx="768" cy="336"/>
                </a:xfrm>
                <a:prstGeom prst="flowChartManualOperation">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297" name="AutoShape 9"/>
                <p:cNvSpPr>
                  <a:spLocks noChangeArrowheads="1"/>
                </p:cNvSpPr>
                <p:nvPr/>
              </p:nvSpPr>
              <p:spPr bwMode="auto">
                <a:xfrm flipV="1">
                  <a:off x="4320" y="2448"/>
                  <a:ext cx="1152" cy="384"/>
                </a:xfrm>
                <a:prstGeom prst="flowChartManualOperation">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298" name="AutoShape 10"/>
                <p:cNvSpPr>
                  <a:spLocks noChangeArrowheads="1"/>
                </p:cNvSpPr>
                <p:nvPr/>
              </p:nvSpPr>
              <p:spPr bwMode="auto">
                <a:xfrm flipV="1">
                  <a:off x="3984" y="2832"/>
                  <a:ext cx="1872" cy="480"/>
                </a:xfrm>
                <a:prstGeom prst="flowChartManualOperation">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299" name="AutoShape 11"/>
                <p:cNvSpPr>
                  <a:spLocks noChangeArrowheads="1"/>
                </p:cNvSpPr>
                <p:nvPr/>
              </p:nvSpPr>
              <p:spPr bwMode="auto">
                <a:xfrm flipV="1">
                  <a:off x="4656" y="1776"/>
                  <a:ext cx="480" cy="336"/>
                </a:xfrm>
                <a:prstGeom prst="flowChartManualOperation">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2300" name="Text Box 12"/>
              <p:cNvSpPr txBox="1">
                <a:spLocks noChangeArrowheads="1"/>
              </p:cNvSpPr>
              <p:nvPr/>
            </p:nvSpPr>
            <p:spPr bwMode="auto">
              <a:xfrm>
                <a:off x="4176" y="1392"/>
                <a:ext cx="1584"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FF3300"/>
                    </a:solidFill>
                    <a:latin typeface="Garamond" pitchFamily="18" charset="0"/>
                    <a:ea typeface="黑体" pitchFamily="2" charset="-122"/>
                  </a:rPr>
                  <a:t>罗马教皇</a:t>
                </a:r>
              </a:p>
            </p:txBody>
          </p:sp>
          <p:sp>
            <p:nvSpPr>
              <p:cNvPr id="12301" name="Text Box 13"/>
              <p:cNvSpPr txBox="1">
                <a:spLocks noChangeArrowheads="1"/>
              </p:cNvSpPr>
              <p:nvPr/>
            </p:nvSpPr>
            <p:spPr bwMode="auto">
              <a:xfrm>
                <a:off x="4225" y="1823"/>
                <a:ext cx="1391"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FF3300"/>
                    </a:solidFill>
                    <a:latin typeface="Garamond" pitchFamily="18" charset="0"/>
                    <a:ea typeface="黑体" pitchFamily="2" charset="-122"/>
                  </a:rPr>
                  <a:t>红衣主教</a:t>
                </a:r>
              </a:p>
            </p:txBody>
          </p:sp>
          <p:sp>
            <p:nvSpPr>
              <p:cNvPr id="12302" name="Text Box 14"/>
              <p:cNvSpPr txBox="1">
                <a:spLocks noChangeArrowheads="1"/>
              </p:cNvSpPr>
              <p:nvPr/>
            </p:nvSpPr>
            <p:spPr bwMode="auto">
              <a:xfrm>
                <a:off x="4368" y="2160"/>
                <a:ext cx="1152"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chemeClr val="bg2"/>
                    </a:solidFill>
                    <a:latin typeface="Garamond" pitchFamily="18" charset="0"/>
                    <a:ea typeface="黑体" pitchFamily="2" charset="-122"/>
                  </a:rPr>
                  <a:t>大主教</a:t>
                </a:r>
              </a:p>
            </p:txBody>
          </p:sp>
          <p:sp>
            <p:nvSpPr>
              <p:cNvPr id="12303" name="Text Box 15"/>
              <p:cNvSpPr txBox="1">
                <a:spLocks noChangeArrowheads="1"/>
              </p:cNvSpPr>
              <p:nvPr/>
            </p:nvSpPr>
            <p:spPr bwMode="auto">
              <a:xfrm>
                <a:off x="4464" y="2544"/>
                <a:ext cx="864"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chemeClr val="bg2"/>
                    </a:solidFill>
                    <a:latin typeface="Garamond" pitchFamily="18" charset="0"/>
                    <a:ea typeface="黑体" pitchFamily="2" charset="-122"/>
                  </a:rPr>
                  <a:t>主教</a:t>
                </a:r>
              </a:p>
            </p:txBody>
          </p:sp>
          <p:sp>
            <p:nvSpPr>
              <p:cNvPr id="12304" name="Text Box 16"/>
              <p:cNvSpPr txBox="1">
                <a:spLocks noChangeArrowheads="1"/>
              </p:cNvSpPr>
              <p:nvPr/>
            </p:nvSpPr>
            <p:spPr bwMode="auto">
              <a:xfrm>
                <a:off x="4512" y="2977"/>
                <a:ext cx="100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chemeClr val="bg2"/>
                    </a:solidFill>
                    <a:latin typeface="Garamond" pitchFamily="18" charset="0"/>
                    <a:ea typeface="黑体" pitchFamily="2" charset="-122"/>
                  </a:rPr>
                  <a:t>神父</a:t>
                </a:r>
              </a:p>
            </p:txBody>
          </p:sp>
        </p:grpSp>
        <p:sp>
          <p:nvSpPr>
            <p:cNvPr id="12305" name="Text Box 17"/>
            <p:cNvSpPr txBox="1">
              <a:spLocks noChangeArrowheads="1"/>
            </p:cNvSpPr>
            <p:nvPr/>
          </p:nvSpPr>
          <p:spPr bwMode="auto">
            <a:xfrm>
              <a:off x="4512" y="3312"/>
              <a:ext cx="62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chemeClr val="bg2"/>
                  </a:solidFill>
                  <a:latin typeface="Garamond" pitchFamily="18" charset="0"/>
                  <a:ea typeface="黑体" pitchFamily="2" charset="-122"/>
                </a:rPr>
                <a:t>信徒</a:t>
              </a:r>
            </a:p>
          </p:txBody>
        </p:sp>
        <p:sp>
          <p:nvSpPr>
            <p:cNvPr id="12306" name="Text Box 18"/>
            <p:cNvSpPr txBox="1">
              <a:spLocks noChangeArrowheads="1"/>
            </p:cNvSpPr>
            <p:nvPr/>
          </p:nvSpPr>
          <p:spPr bwMode="auto">
            <a:xfrm>
              <a:off x="4512" y="960"/>
              <a:ext cx="672"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FF3300"/>
                  </a:solidFill>
                  <a:latin typeface="Garamond" pitchFamily="18" charset="0"/>
                  <a:ea typeface="黑体" pitchFamily="2" charset="-122"/>
                </a:rPr>
                <a:t>上帝</a:t>
              </a: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188913"/>
            <a:ext cx="4176713" cy="7016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4000" b="1">
                <a:ea typeface="黑体" pitchFamily="2" charset="-122"/>
              </a:rPr>
              <a:t>二、宗教“异端”</a:t>
            </a:r>
          </a:p>
        </p:txBody>
      </p:sp>
      <p:sp>
        <p:nvSpPr>
          <p:cNvPr id="13315" name="Text Box 3"/>
          <p:cNvSpPr txBox="1">
            <a:spLocks noChangeArrowheads="1"/>
          </p:cNvSpPr>
          <p:nvPr/>
        </p:nvSpPr>
        <p:spPr bwMode="auto">
          <a:xfrm>
            <a:off x="3671888" y="188913"/>
            <a:ext cx="54721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3600" b="1">
                <a:solidFill>
                  <a:srgbClr val="FF0066"/>
                </a:solidFill>
              </a:rPr>
              <a:t>—</a:t>
            </a:r>
            <a:r>
              <a:rPr lang="zh-CN" altLang="en-US" sz="3600" b="1">
                <a:solidFill>
                  <a:srgbClr val="FF0066"/>
                </a:solidFill>
              </a:rPr>
              <a:t>早期欧洲的反封建斗争</a:t>
            </a:r>
          </a:p>
        </p:txBody>
      </p:sp>
      <p:sp>
        <p:nvSpPr>
          <p:cNvPr id="13316" name="Text Box 4"/>
          <p:cNvSpPr txBox="1">
            <a:spLocks noChangeArrowheads="1"/>
          </p:cNvSpPr>
          <p:nvPr/>
        </p:nvSpPr>
        <p:spPr bwMode="auto">
          <a:xfrm>
            <a:off x="395288" y="1196975"/>
            <a:ext cx="482441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hlink"/>
              </a:buClr>
            </a:pPr>
            <a:r>
              <a:rPr lang="en-US" altLang="zh-CN" sz="2800" b="1">
                <a:latin typeface="Arial Black" pitchFamily="34" charset="0"/>
              </a:rPr>
              <a:t>1</a:t>
            </a:r>
            <a:r>
              <a:rPr lang="zh-CN" altLang="en-US" sz="2800" b="1">
                <a:latin typeface="Arial Black" pitchFamily="34" charset="0"/>
              </a:rPr>
              <a:t>、表现：</a:t>
            </a:r>
          </a:p>
        </p:txBody>
      </p:sp>
      <p:sp>
        <p:nvSpPr>
          <p:cNvPr id="13317" name="Text Box 5"/>
          <p:cNvSpPr txBox="1">
            <a:spLocks noChangeArrowheads="1"/>
          </p:cNvSpPr>
          <p:nvPr/>
        </p:nvSpPr>
        <p:spPr bwMode="auto">
          <a:xfrm>
            <a:off x="395288" y="1844675"/>
            <a:ext cx="72723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hlink"/>
              </a:buClr>
            </a:pPr>
            <a:r>
              <a:rPr lang="zh-CN" altLang="en-US" sz="2800" b="1">
                <a:latin typeface="Arial Black" pitchFamily="34" charset="0"/>
              </a:rPr>
              <a:t>（</a:t>
            </a:r>
            <a:r>
              <a:rPr lang="en-US" altLang="zh-CN" sz="2800" b="1">
                <a:latin typeface="Arial Black" pitchFamily="34" charset="0"/>
              </a:rPr>
              <a:t>1</a:t>
            </a:r>
            <a:r>
              <a:rPr lang="zh-CN" altLang="en-US" sz="2800" b="1">
                <a:latin typeface="Arial Black" pitchFamily="34" charset="0"/>
              </a:rPr>
              <a:t>）法国南部的“异端”运动</a:t>
            </a:r>
          </a:p>
        </p:txBody>
      </p:sp>
      <p:sp>
        <p:nvSpPr>
          <p:cNvPr id="13318" name="Text Box 6"/>
          <p:cNvSpPr txBox="1">
            <a:spLocks noChangeArrowheads="1"/>
          </p:cNvSpPr>
          <p:nvPr/>
        </p:nvSpPr>
        <p:spPr bwMode="auto">
          <a:xfrm>
            <a:off x="539750" y="2349500"/>
            <a:ext cx="77041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Clr>
                <a:schemeClr val="hlink"/>
              </a:buClr>
            </a:pPr>
            <a:r>
              <a:rPr lang="zh-CN" altLang="en-US" sz="2800" b="1">
                <a:solidFill>
                  <a:srgbClr val="FF0000"/>
                </a:solidFill>
                <a:latin typeface="Arial Black" pitchFamily="34" charset="0"/>
              </a:rPr>
              <a:t>主张：</a:t>
            </a:r>
            <a:r>
              <a:rPr lang="zh-CN" altLang="en-US" sz="2800" b="1">
                <a:latin typeface="Arial Black" pitchFamily="34" charset="0"/>
              </a:rPr>
              <a:t>否定正统宗教仪式和教阶制度</a:t>
            </a:r>
          </a:p>
        </p:txBody>
      </p:sp>
      <p:sp>
        <p:nvSpPr>
          <p:cNvPr id="13319" name="Text Box 7"/>
          <p:cNvSpPr txBox="1">
            <a:spLocks noChangeArrowheads="1"/>
          </p:cNvSpPr>
          <p:nvPr/>
        </p:nvSpPr>
        <p:spPr bwMode="auto">
          <a:xfrm>
            <a:off x="395288" y="2997200"/>
            <a:ext cx="8280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Clr>
                <a:schemeClr val="hlink"/>
              </a:buClr>
            </a:pPr>
            <a:r>
              <a:rPr lang="zh-CN" altLang="en-US" sz="2800" b="1">
                <a:latin typeface="Arial Black" pitchFamily="34" charset="0"/>
              </a:rPr>
              <a:t>（</a:t>
            </a:r>
            <a:r>
              <a:rPr lang="en-US" altLang="zh-CN" sz="2800" b="1">
                <a:latin typeface="Arial Black" pitchFamily="34" charset="0"/>
              </a:rPr>
              <a:t>2</a:t>
            </a:r>
            <a:r>
              <a:rPr lang="zh-CN" altLang="en-US" sz="2800" b="1">
                <a:latin typeface="Arial Black" pitchFamily="34" charset="0"/>
              </a:rPr>
              <a:t>）英国人威克里夫的“异端”学说</a:t>
            </a:r>
          </a:p>
        </p:txBody>
      </p:sp>
      <p:sp>
        <p:nvSpPr>
          <p:cNvPr id="13320" name="Text Box 8"/>
          <p:cNvSpPr txBox="1">
            <a:spLocks noChangeArrowheads="1"/>
          </p:cNvSpPr>
          <p:nvPr/>
        </p:nvSpPr>
        <p:spPr bwMode="auto">
          <a:xfrm>
            <a:off x="611188" y="3573463"/>
            <a:ext cx="7921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FF0000"/>
                </a:solidFill>
                <a:latin typeface="Arial Black" pitchFamily="34" charset="0"/>
              </a:rPr>
              <a:t>主张：</a:t>
            </a:r>
            <a:r>
              <a:rPr lang="zh-CN" altLang="en-US" sz="2800" b="1">
                <a:latin typeface="Arial Black" pitchFamily="34" charset="0"/>
              </a:rPr>
              <a:t>信徒和上帝之间不需要教会和教士</a:t>
            </a:r>
          </a:p>
        </p:txBody>
      </p:sp>
      <p:sp>
        <p:nvSpPr>
          <p:cNvPr id="13321" name="Text Box 9"/>
          <p:cNvSpPr txBox="1">
            <a:spLocks noChangeArrowheads="1"/>
          </p:cNvSpPr>
          <p:nvPr/>
        </p:nvSpPr>
        <p:spPr bwMode="auto">
          <a:xfrm>
            <a:off x="468313" y="4365625"/>
            <a:ext cx="72723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latin typeface="Arial Black" pitchFamily="34" charset="0"/>
              </a:rPr>
              <a:t>（</a:t>
            </a:r>
            <a:r>
              <a:rPr lang="en-US" altLang="zh-CN" sz="2800" b="1">
                <a:latin typeface="Arial Black" pitchFamily="34" charset="0"/>
              </a:rPr>
              <a:t>3</a:t>
            </a:r>
            <a:r>
              <a:rPr lang="zh-CN" altLang="en-US" sz="2800" b="1">
                <a:latin typeface="Arial Black" pitchFamily="34" charset="0"/>
              </a:rPr>
              <a:t>）捷克人胡司对教会的批评</a:t>
            </a:r>
          </a:p>
        </p:txBody>
      </p:sp>
      <p:sp>
        <p:nvSpPr>
          <p:cNvPr id="13322" name="Text Box 10"/>
          <p:cNvSpPr txBox="1">
            <a:spLocks noChangeArrowheads="1"/>
          </p:cNvSpPr>
          <p:nvPr/>
        </p:nvSpPr>
        <p:spPr bwMode="auto">
          <a:xfrm>
            <a:off x="684213" y="5157788"/>
            <a:ext cx="7993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hlink"/>
              </a:buClr>
            </a:pPr>
            <a:r>
              <a:rPr lang="zh-CN" altLang="en-US" sz="2800" b="1">
                <a:solidFill>
                  <a:srgbClr val="FF0000"/>
                </a:solidFill>
                <a:latin typeface="Arial Black" pitchFamily="34" charset="0"/>
              </a:rPr>
              <a:t>主张：</a:t>
            </a:r>
            <a:r>
              <a:rPr lang="zh-CN" altLang="en-US" sz="2800" b="1">
                <a:latin typeface="Arial Black" pitchFamily="34" charset="0"/>
              </a:rPr>
              <a:t>废除烦琐的宗教仪式和教阶制度</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315"/>
                                        </p:tgtEl>
                                        <p:attrNameLst>
                                          <p:attrName>style.visibility</p:attrName>
                                        </p:attrNameLst>
                                      </p:cBhvr>
                                      <p:to>
                                        <p:strVal val="visible"/>
                                      </p:to>
                                    </p:set>
                                    <p:anim calcmode="lin" valueType="num">
                                      <p:cBhvr>
                                        <p:cTn id="14" dur="500" fill="hold"/>
                                        <p:tgtEl>
                                          <p:spTgt spid="13315"/>
                                        </p:tgtEl>
                                        <p:attrNameLst>
                                          <p:attrName>ppt_w</p:attrName>
                                        </p:attrNameLst>
                                      </p:cBhvr>
                                      <p:tavLst>
                                        <p:tav tm="0">
                                          <p:val>
                                            <p:fltVal val="0"/>
                                          </p:val>
                                        </p:tav>
                                        <p:tav tm="100000">
                                          <p:val>
                                            <p:strVal val="#ppt_w"/>
                                          </p:val>
                                        </p:tav>
                                      </p:tavLst>
                                    </p:anim>
                                    <p:anim calcmode="lin" valueType="num">
                                      <p:cBhvr>
                                        <p:cTn id="15" dur="500" fill="hold"/>
                                        <p:tgtEl>
                                          <p:spTgt spid="13315"/>
                                        </p:tgtEl>
                                        <p:attrNameLst>
                                          <p:attrName>ppt_h</p:attrName>
                                        </p:attrNameLst>
                                      </p:cBhvr>
                                      <p:tavLst>
                                        <p:tav tm="0">
                                          <p:val>
                                            <p:fltVal val="0"/>
                                          </p:val>
                                        </p:tav>
                                        <p:tav tm="100000">
                                          <p:val>
                                            <p:strVal val="#ppt_h"/>
                                          </p:val>
                                        </p:tav>
                                      </p:tavLst>
                                    </p:anim>
                                    <p:animEffect transition="in" filter="fade">
                                      <p:cBhvr>
                                        <p:cTn id="16" dur="500"/>
                                        <p:tgtEl>
                                          <p:spTgt spid="133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316"/>
                                        </p:tgtEl>
                                        <p:attrNameLst>
                                          <p:attrName>style.visibility</p:attrName>
                                        </p:attrNameLst>
                                      </p:cBhvr>
                                      <p:to>
                                        <p:strVal val="visible"/>
                                      </p:to>
                                    </p:set>
                                    <p:anim calcmode="lin" valueType="num">
                                      <p:cBhvr>
                                        <p:cTn id="21" dur="500" fill="hold"/>
                                        <p:tgtEl>
                                          <p:spTgt spid="13316"/>
                                        </p:tgtEl>
                                        <p:attrNameLst>
                                          <p:attrName>ppt_w</p:attrName>
                                        </p:attrNameLst>
                                      </p:cBhvr>
                                      <p:tavLst>
                                        <p:tav tm="0">
                                          <p:val>
                                            <p:fltVal val="0"/>
                                          </p:val>
                                        </p:tav>
                                        <p:tav tm="100000">
                                          <p:val>
                                            <p:strVal val="#ppt_w"/>
                                          </p:val>
                                        </p:tav>
                                      </p:tavLst>
                                    </p:anim>
                                    <p:anim calcmode="lin" valueType="num">
                                      <p:cBhvr>
                                        <p:cTn id="22" dur="500" fill="hold"/>
                                        <p:tgtEl>
                                          <p:spTgt spid="13316"/>
                                        </p:tgtEl>
                                        <p:attrNameLst>
                                          <p:attrName>ppt_h</p:attrName>
                                        </p:attrNameLst>
                                      </p:cBhvr>
                                      <p:tavLst>
                                        <p:tav tm="0">
                                          <p:val>
                                            <p:fltVal val="0"/>
                                          </p:val>
                                        </p:tav>
                                        <p:tav tm="100000">
                                          <p:val>
                                            <p:strVal val="#ppt_h"/>
                                          </p:val>
                                        </p:tav>
                                      </p:tavLst>
                                    </p:anim>
                                    <p:animEffect transition="in" filter="fade">
                                      <p:cBhvr>
                                        <p:cTn id="23" dur="500"/>
                                        <p:tgtEl>
                                          <p:spTgt spid="133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3317"/>
                                        </p:tgtEl>
                                        <p:attrNameLst>
                                          <p:attrName>style.visibility</p:attrName>
                                        </p:attrNameLst>
                                      </p:cBhvr>
                                      <p:to>
                                        <p:strVal val="visible"/>
                                      </p:to>
                                    </p:set>
                                    <p:anim calcmode="lin" valueType="num">
                                      <p:cBhvr>
                                        <p:cTn id="28" dur="500" fill="hold"/>
                                        <p:tgtEl>
                                          <p:spTgt spid="13317"/>
                                        </p:tgtEl>
                                        <p:attrNameLst>
                                          <p:attrName>ppt_w</p:attrName>
                                        </p:attrNameLst>
                                      </p:cBhvr>
                                      <p:tavLst>
                                        <p:tav tm="0">
                                          <p:val>
                                            <p:fltVal val="0"/>
                                          </p:val>
                                        </p:tav>
                                        <p:tav tm="100000">
                                          <p:val>
                                            <p:strVal val="#ppt_w"/>
                                          </p:val>
                                        </p:tav>
                                      </p:tavLst>
                                    </p:anim>
                                    <p:anim calcmode="lin" valueType="num">
                                      <p:cBhvr>
                                        <p:cTn id="29" dur="500" fill="hold"/>
                                        <p:tgtEl>
                                          <p:spTgt spid="13317"/>
                                        </p:tgtEl>
                                        <p:attrNameLst>
                                          <p:attrName>ppt_h</p:attrName>
                                        </p:attrNameLst>
                                      </p:cBhvr>
                                      <p:tavLst>
                                        <p:tav tm="0">
                                          <p:val>
                                            <p:fltVal val="0"/>
                                          </p:val>
                                        </p:tav>
                                        <p:tav tm="100000">
                                          <p:val>
                                            <p:strVal val="#ppt_h"/>
                                          </p:val>
                                        </p:tav>
                                      </p:tavLst>
                                    </p:anim>
                                    <p:animEffect transition="in" filter="fade">
                                      <p:cBhvr>
                                        <p:cTn id="30" dur="500"/>
                                        <p:tgtEl>
                                          <p:spTgt spid="133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3318"/>
                                        </p:tgtEl>
                                        <p:attrNameLst>
                                          <p:attrName>style.visibility</p:attrName>
                                        </p:attrNameLst>
                                      </p:cBhvr>
                                      <p:to>
                                        <p:strVal val="visible"/>
                                      </p:to>
                                    </p:set>
                                    <p:anim calcmode="lin" valueType="num">
                                      <p:cBhvr>
                                        <p:cTn id="35" dur="500" fill="hold"/>
                                        <p:tgtEl>
                                          <p:spTgt spid="13318"/>
                                        </p:tgtEl>
                                        <p:attrNameLst>
                                          <p:attrName>ppt_w</p:attrName>
                                        </p:attrNameLst>
                                      </p:cBhvr>
                                      <p:tavLst>
                                        <p:tav tm="0">
                                          <p:val>
                                            <p:fltVal val="0"/>
                                          </p:val>
                                        </p:tav>
                                        <p:tav tm="100000">
                                          <p:val>
                                            <p:strVal val="#ppt_w"/>
                                          </p:val>
                                        </p:tav>
                                      </p:tavLst>
                                    </p:anim>
                                    <p:anim calcmode="lin" valueType="num">
                                      <p:cBhvr>
                                        <p:cTn id="36" dur="500" fill="hold"/>
                                        <p:tgtEl>
                                          <p:spTgt spid="13318"/>
                                        </p:tgtEl>
                                        <p:attrNameLst>
                                          <p:attrName>ppt_h</p:attrName>
                                        </p:attrNameLst>
                                      </p:cBhvr>
                                      <p:tavLst>
                                        <p:tav tm="0">
                                          <p:val>
                                            <p:fltVal val="0"/>
                                          </p:val>
                                        </p:tav>
                                        <p:tav tm="100000">
                                          <p:val>
                                            <p:strVal val="#ppt_h"/>
                                          </p:val>
                                        </p:tav>
                                      </p:tavLst>
                                    </p:anim>
                                    <p:animEffect transition="in" filter="fade">
                                      <p:cBhvr>
                                        <p:cTn id="37" dur="500"/>
                                        <p:tgtEl>
                                          <p:spTgt spid="133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3319"/>
                                        </p:tgtEl>
                                        <p:attrNameLst>
                                          <p:attrName>style.visibility</p:attrName>
                                        </p:attrNameLst>
                                      </p:cBhvr>
                                      <p:to>
                                        <p:strVal val="visible"/>
                                      </p:to>
                                    </p:set>
                                    <p:anim calcmode="lin" valueType="num">
                                      <p:cBhvr>
                                        <p:cTn id="42" dur="500" fill="hold"/>
                                        <p:tgtEl>
                                          <p:spTgt spid="13319"/>
                                        </p:tgtEl>
                                        <p:attrNameLst>
                                          <p:attrName>ppt_w</p:attrName>
                                        </p:attrNameLst>
                                      </p:cBhvr>
                                      <p:tavLst>
                                        <p:tav tm="0">
                                          <p:val>
                                            <p:fltVal val="0"/>
                                          </p:val>
                                        </p:tav>
                                        <p:tav tm="100000">
                                          <p:val>
                                            <p:strVal val="#ppt_w"/>
                                          </p:val>
                                        </p:tav>
                                      </p:tavLst>
                                    </p:anim>
                                    <p:anim calcmode="lin" valueType="num">
                                      <p:cBhvr>
                                        <p:cTn id="43" dur="500" fill="hold"/>
                                        <p:tgtEl>
                                          <p:spTgt spid="13319"/>
                                        </p:tgtEl>
                                        <p:attrNameLst>
                                          <p:attrName>ppt_h</p:attrName>
                                        </p:attrNameLst>
                                      </p:cBhvr>
                                      <p:tavLst>
                                        <p:tav tm="0">
                                          <p:val>
                                            <p:fltVal val="0"/>
                                          </p:val>
                                        </p:tav>
                                        <p:tav tm="100000">
                                          <p:val>
                                            <p:strVal val="#ppt_h"/>
                                          </p:val>
                                        </p:tav>
                                      </p:tavLst>
                                    </p:anim>
                                    <p:animEffect transition="in" filter="fade">
                                      <p:cBhvr>
                                        <p:cTn id="44" dur="500"/>
                                        <p:tgtEl>
                                          <p:spTgt spid="1331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3320"/>
                                        </p:tgtEl>
                                        <p:attrNameLst>
                                          <p:attrName>style.visibility</p:attrName>
                                        </p:attrNameLst>
                                      </p:cBhvr>
                                      <p:to>
                                        <p:strVal val="visible"/>
                                      </p:to>
                                    </p:set>
                                    <p:anim calcmode="lin" valueType="num">
                                      <p:cBhvr>
                                        <p:cTn id="49" dur="500" fill="hold"/>
                                        <p:tgtEl>
                                          <p:spTgt spid="13320"/>
                                        </p:tgtEl>
                                        <p:attrNameLst>
                                          <p:attrName>ppt_w</p:attrName>
                                        </p:attrNameLst>
                                      </p:cBhvr>
                                      <p:tavLst>
                                        <p:tav tm="0">
                                          <p:val>
                                            <p:fltVal val="0"/>
                                          </p:val>
                                        </p:tav>
                                        <p:tav tm="100000">
                                          <p:val>
                                            <p:strVal val="#ppt_w"/>
                                          </p:val>
                                        </p:tav>
                                      </p:tavLst>
                                    </p:anim>
                                    <p:anim calcmode="lin" valueType="num">
                                      <p:cBhvr>
                                        <p:cTn id="50" dur="500" fill="hold"/>
                                        <p:tgtEl>
                                          <p:spTgt spid="13320"/>
                                        </p:tgtEl>
                                        <p:attrNameLst>
                                          <p:attrName>ppt_h</p:attrName>
                                        </p:attrNameLst>
                                      </p:cBhvr>
                                      <p:tavLst>
                                        <p:tav tm="0">
                                          <p:val>
                                            <p:fltVal val="0"/>
                                          </p:val>
                                        </p:tav>
                                        <p:tav tm="100000">
                                          <p:val>
                                            <p:strVal val="#ppt_h"/>
                                          </p:val>
                                        </p:tav>
                                      </p:tavLst>
                                    </p:anim>
                                    <p:animEffect transition="in" filter="fade">
                                      <p:cBhvr>
                                        <p:cTn id="51" dur="500"/>
                                        <p:tgtEl>
                                          <p:spTgt spid="1332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3321"/>
                                        </p:tgtEl>
                                        <p:attrNameLst>
                                          <p:attrName>style.visibility</p:attrName>
                                        </p:attrNameLst>
                                      </p:cBhvr>
                                      <p:to>
                                        <p:strVal val="visible"/>
                                      </p:to>
                                    </p:set>
                                    <p:anim calcmode="lin" valueType="num">
                                      <p:cBhvr>
                                        <p:cTn id="56" dur="500" fill="hold"/>
                                        <p:tgtEl>
                                          <p:spTgt spid="13321"/>
                                        </p:tgtEl>
                                        <p:attrNameLst>
                                          <p:attrName>ppt_w</p:attrName>
                                        </p:attrNameLst>
                                      </p:cBhvr>
                                      <p:tavLst>
                                        <p:tav tm="0">
                                          <p:val>
                                            <p:fltVal val="0"/>
                                          </p:val>
                                        </p:tav>
                                        <p:tav tm="100000">
                                          <p:val>
                                            <p:strVal val="#ppt_w"/>
                                          </p:val>
                                        </p:tav>
                                      </p:tavLst>
                                    </p:anim>
                                    <p:anim calcmode="lin" valueType="num">
                                      <p:cBhvr>
                                        <p:cTn id="57" dur="500" fill="hold"/>
                                        <p:tgtEl>
                                          <p:spTgt spid="13321"/>
                                        </p:tgtEl>
                                        <p:attrNameLst>
                                          <p:attrName>ppt_h</p:attrName>
                                        </p:attrNameLst>
                                      </p:cBhvr>
                                      <p:tavLst>
                                        <p:tav tm="0">
                                          <p:val>
                                            <p:fltVal val="0"/>
                                          </p:val>
                                        </p:tav>
                                        <p:tav tm="100000">
                                          <p:val>
                                            <p:strVal val="#ppt_h"/>
                                          </p:val>
                                        </p:tav>
                                      </p:tavLst>
                                    </p:anim>
                                    <p:animEffect transition="in" filter="fade">
                                      <p:cBhvr>
                                        <p:cTn id="58" dur="500"/>
                                        <p:tgtEl>
                                          <p:spTgt spid="1332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3322"/>
                                        </p:tgtEl>
                                        <p:attrNameLst>
                                          <p:attrName>style.visibility</p:attrName>
                                        </p:attrNameLst>
                                      </p:cBhvr>
                                      <p:to>
                                        <p:strVal val="visible"/>
                                      </p:to>
                                    </p:set>
                                    <p:anim calcmode="lin" valueType="num">
                                      <p:cBhvr>
                                        <p:cTn id="63" dur="500" fill="hold"/>
                                        <p:tgtEl>
                                          <p:spTgt spid="13322"/>
                                        </p:tgtEl>
                                        <p:attrNameLst>
                                          <p:attrName>ppt_w</p:attrName>
                                        </p:attrNameLst>
                                      </p:cBhvr>
                                      <p:tavLst>
                                        <p:tav tm="0">
                                          <p:val>
                                            <p:fltVal val="0"/>
                                          </p:val>
                                        </p:tav>
                                        <p:tav tm="100000">
                                          <p:val>
                                            <p:strVal val="#ppt_w"/>
                                          </p:val>
                                        </p:tav>
                                      </p:tavLst>
                                    </p:anim>
                                    <p:anim calcmode="lin" valueType="num">
                                      <p:cBhvr>
                                        <p:cTn id="64" dur="500" fill="hold"/>
                                        <p:tgtEl>
                                          <p:spTgt spid="13322"/>
                                        </p:tgtEl>
                                        <p:attrNameLst>
                                          <p:attrName>ppt_h</p:attrName>
                                        </p:attrNameLst>
                                      </p:cBhvr>
                                      <p:tavLst>
                                        <p:tav tm="0">
                                          <p:val>
                                            <p:fltVal val="0"/>
                                          </p:val>
                                        </p:tav>
                                        <p:tav tm="100000">
                                          <p:val>
                                            <p:strVal val="#ppt_h"/>
                                          </p:val>
                                        </p:tav>
                                      </p:tavLst>
                                    </p:anim>
                                    <p:animEffect transition="in" filter="fade">
                                      <p:cBhvr>
                                        <p:cTn id="65"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p:bldP spid="13316" grpId="0"/>
      <p:bldP spid="13317" grpId="0"/>
      <p:bldP spid="13318" grpId="0"/>
      <p:bldP spid="13319" grpId="0"/>
      <p:bldP spid="13320" grpId="0"/>
      <p:bldP spid="13321" grpId="0"/>
      <p:bldP spid="133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468313" y="2997200"/>
            <a:ext cx="8229600" cy="2879725"/>
          </a:xfrm>
        </p:spPr>
        <p:txBody>
          <a:bodyPr/>
          <a:lstStyle/>
          <a:p>
            <a:pPr>
              <a:spcBef>
                <a:spcPct val="50000"/>
              </a:spcBef>
              <a:buFontTx/>
              <a:buNone/>
            </a:pPr>
            <a:r>
              <a:rPr lang="zh-CN" altLang="en-US" b="1">
                <a:solidFill>
                  <a:srgbClr val="0000FF"/>
                </a:solidFill>
                <a:effectLst>
                  <a:outerShdw blurRad="38100" dist="38100" dir="2700000" algn="tl">
                    <a:srgbClr val="000000"/>
                  </a:outerShdw>
                </a:effectLst>
              </a:rPr>
              <a:t>（</a:t>
            </a:r>
            <a:r>
              <a:rPr lang="en-US" altLang="zh-CN" b="1">
                <a:solidFill>
                  <a:srgbClr val="0000FF"/>
                </a:solidFill>
                <a:effectLst>
                  <a:outerShdw blurRad="38100" dist="38100" dir="2700000" algn="tl">
                    <a:srgbClr val="000000"/>
                  </a:outerShdw>
                </a:effectLst>
              </a:rPr>
              <a:t>1</a:t>
            </a:r>
            <a:r>
              <a:rPr lang="zh-CN" altLang="en-US" b="1">
                <a:solidFill>
                  <a:srgbClr val="0000FF"/>
                </a:solidFill>
                <a:effectLst>
                  <a:outerShdw blurRad="38100" dist="38100" dir="2700000" algn="tl">
                    <a:srgbClr val="000000"/>
                  </a:outerShdw>
                </a:effectLst>
              </a:rPr>
              <a:t>）挑战了天主教的神权统治</a:t>
            </a:r>
          </a:p>
          <a:p>
            <a:pPr>
              <a:spcBef>
                <a:spcPct val="50000"/>
              </a:spcBef>
              <a:buFontTx/>
              <a:buNone/>
            </a:pPr>
            <a:r>
              <a:rPr lang="zh-CN" altLang="en-US" b="1">
                <a:solidFill>
                  <a:srgbClr val="0000FF"/>
                </a:solidFill>
                <a:effectLst>
                  <a:outerShdw blurRad="38100" dist="38100" dir="2700000" algn="tl">
                    <a:srgbClr val="000000"/>
                  </a:outerShdw>
                </a:effectLst>
              </a:rPr>
              <a:t>（</a:t>
            </a:r>
            <a:r>
              <a:rPr lang="en-US" altLang="zh-CN" b="1">
                <a:solidFill>
                  <a:srgbClr val="0000FF"/>
                </a:solidFill>
                <a:effectLst>
                  <a:outerShdw blurRad="38100" dist="38100" dir="2700000" algn="tl">
                    <a:srgbClr val="000000"/>
                  </a:outerShdw>
                </a:effectLst>
              </a:rPr>
              <a:t>2</a:t>
            </a:r>
            <a:r>
              <a:rPr lang="zh-CN" altLang="en-US" b="1">
                <a:solidFill>
                  <a:srgbClr val="0000FF"/>
                </a:solidFill>
                <a:effectLst>
                  <a:outerShdw blurRad="38100" dist="38100" dir="2700000" algn="tl">
                    <a:srgbClr val="000000"/>
                  </a:outerShdw>
                </a:effectLst>
              </a:rPr>
              <a:t>）反映了市民阶层（资产阶级）发展资本主义和反封建、反教会的要求</a:t>
            </a:r>
          </a:p>
          <a:p>
            <a:pPr>
              <a:spcBef>
                <a:spcPct val="50000"/>
              </a:spcBef>
              <a:buFontTx/>
              <a:buNone/>
            </a:pPr>
            <a:r>
              <a:rPr lang="zh-CN" altLang="en-US" b="1">
                <a:solidFill>
                  <a:srgbClr val="0000FF"/>
                </a:solidFill>
                <a:effectLst>
                  <a:outerShdw blurRad="38100" dist="38100" dir="2700000" algn="tl">
                    <a:srgbClr val="000000"/>
                  </a:outerShdw>
                </a:effectLst>
              </a:rPr>
              <a:t>（</a:t>
            </a:r>
            <a:r>
              <a:rPr lang="en-US" altLang="zh-CN" b="1">
                <a:solidFill>
                  <a:srgbClr val="0000FF"/>
                </a:solidFill>
                <a:effectLst>
                  <a:outerShdw blurRad="38100" dist="38100" dir="2700000" algn="tl">
                    <a:srgbClr val="000000"/>
                  </a:outerShdw>
                </a:effectLst>
              </a:rPr>
              <a:t>3</a:t>
            </a:r>
            <a:r>
              <a:rPr lang="zh-CN" altLang="en-US" b="1">
                <a:solidFill>
                  <a:srgbClr val="0000FF"/>
                </a:solidFill>
                <a:effectLst>
                  <a:outerShdw blurRad="38100" dist="38100" dir="2700000" algn="tl">
                    <a:srgbClr val="000000"/>
                  </a:outerShdw>
                </a:effectLst>
              </a:rPr>
              <a:t>）推动了宗教改革的到来</a:t>
            </a:r>
            <a:endParaRPr lang="zh-CN" altLang="en-US" b="1">
              <a:solidFill>
                <a:srgbClr val="0000FF"/>
              </a:solidFill>
            </a:endParaRPr>
          </a:p>
        </p:txBody>
      </p:sp>
      <p:sp>
        <p:nvSpPr>
          <p:cNvPr id="14339" name="Text Box 3"/>
          <p:cNvSpPr txBox="1">
            <a:spLocks noChangeArrowheads="1"/>
          </p:cNvSpPr>
          <p:nvPr/>
        </p:nvSpPr>
        <p:spPr bwMode="auto">
          <a:xfrm>
            <a:off x="539750" y="620713"/>
            <a:ext cx="24479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hlink"/>
              </a:buClr>
            </a:pPr>
            <a:r>
              <a:rPr lang="en-US" altLang="zh-CN" sz="2800" b="1">
                <a:latin typeface="Arial Black" pitchFamily="34" charset="0"/>
              </a:rPr>
              <a:t>2</a:t>
            </a:r>
            <a:r>
              <a:rPr lang="zh-CN" altLang="en-US" sz="2800" b="1">
                <a:latin typeface="Arial Black" pitchFamily="34" charset="0"/>
              </a:rPr>
              <a:t>、实质：</a:t>
            </a:r>
          </a:p>
        </p:txBody>
      </p:sp>
      <p:sp>
        <p:nvSpPr>
          <p:cNvPr id="14340" name="Text Box 4"/>
          <p:cNvSpPr txBox="1">
            <a:spLocks noChangeArrowheads="1"/>
          </p:cNvSpPr>
          <p:nvPr/>
        </p:nvSpPr>
        <p:spPr bwMode="auto">
          <a:xfrm>
            <a:off x="1116013" y="1341438"/>
            <a:ext cx="6264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hlink"/>
              </a:buClr>
            </a:pPr>
            <a:r>
              <a:rPr lang="zh-CN" altLang="en-US" sz="2800" b="1">
                <a:latin typeface="Arial Black" pitchFamily="34" charset="0"/>
              </a:rPr>
              <a:t>新兴资产阶级与封建教会的矛盾斗争</a:t>
            </a:r>
          </a:p>
        </p:txBody>
      </p:sp>
      <p:sp>
        <p:nvSpPr>
          <p:cNvPr id="14341" name="Text Box 5"/>
          <p:cNvSpPr txBox="1">
            <a:spLocks noChangeArrowheads="1"/>
          </p:cNvSpPr>
          <p:nvPr/>
        </p:nvSpPr>
        <p:spPr bwMode="auto">
          <a:xfrm>
            <a:off x="539750" y="2060575"/>
            <a:ext cx="2089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hlink"/>
              </a:buClr>
            </a:pPr>
            <a:r>
              <a:rPr lang="en-US" altLang="zh-CN" sz="2800" b="1">
                <a:latin typeface="Arial Black" pitchFamily="34" charset="0"/>
              </a:rPr>
              <a:t>3</a:t>
            </a:r>
            <a:r>
              <a:rPr lang="zh-CN" altLang="en-US" sz="2800" b="1">
                <a:latin typeface="Arial Black" pitchFamily="34" charset="0"/>
              </a:rPr>
              <a:t>、影响：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fltVal val="0"/>
                                          </p:val>
                                        </p:tav>
                                        <p:tav tm="100000">
                                          <p:val>
                                            <p:strVal val="#ppt_h"/>
                                          </p:val>
                                        </p:tav>
                                      </p:tavLst>
                                    </p:anim>
                                    <p:animEffect transition="in" filter="fade">
                                      <p:cBhvr>
                                        <p:cTn id="9" dur="500"/>
                                        <p:tgtEl>
                                          <p:spTgt spid="1433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340"/>
                                        </p:tgtEl>
                                        <p:attrNameLst>
                                          <p:attrName>style.visibility</p:attrName>
                                        </p:attrNameLst>
                                      </p:cBhvr>
                                      <p:to>
                                        <p:strVal val="visible"/>
                                      </p:to>
                                    </p:set>
                                    <p:anim calcmode="lin" valueType="num">
                                      <p:cBhvr>
                                        <p:cTn id="14" dur="500" fill="hold"/>
                                        <p:tgtEl>
                                          <p:spTgt spid="14340"/>
                                        </p:tgtEl>
                                        <p:attrNameLst>
                                          <p:attrName>ppt_w</p:attrName>
                                        </p:attrNameLst>
                                      </p:cBhvr>
                                      <p:tavLst>
                                        <p:tav tm="0">
                                          <p:val>
                                            <p:fltVal val="0"/>
                                          </p:val>
                                        </p:tav>
                                        <p:tav tm="100000">
                                          <p:val>
                                            <p:strVal val="#ppt_w"/>
                                          </p:val>
                                        </p:tav>
                                      </p:tavLst>
                                    </p:anim>
                                    <p:anim calcmode="lin" valueType="num">
                                      <p:cBhvr>
                                        <p:cTn id="15" dur="500" fill="hold"/>
                                        <p:tgtEl>
                                          <p:spTgt spid="14340"/>
                                        </p:tgtEl>
                                        <p:attrNameLst>
                                          <p:attrName>ppt_h</p:attrName>
                                        </p:attrNameLst>
                                      </p:cBhvr>
                                      <p:tavLst>
                                        <p:tav tm="0">
                                          <p:val>
                                            <p:fltVal val="0"/>
                                          </p:val>
                                        </p:tav>
                                        <p:tav tm="100000">
                                          <p:val>
                                            <p:strVal val="#ppt_h"/>
                                          </p:val>
                                        </p:tav>
                                      </p:tavLst>
                                    </p:anim>
                                    <p:animEffect transition="in" filter="fade">
                                      <p:cBhvr>
                                        <p:cTn id="16" dur="500"/>
                                        <p:tgtEl>
                                          <p:spTgt spid="143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4341"/>
                                        </p:tgtEl>
                                        <p:attrNameLst>
                                          <p:attrName>style.visibility</p:attrName>
                                        </p:attrNameLst>
                                      </p:cBhvr>
                                      <p:to>
                                        <p:strVal val="visible"/>
                                      </p:to>
                                    </p:set>
                                    <p:anim calcmode="lin" valueType="num">
                                      <p:cBhvr>
                                        <p:cTn id="21" dur="500" fill="hold"/>
                                        <p:tgtEl>
                                          <p:spTgt spid="14341"/>
                                        </p:tgtEl>
                                        <p:attrNameLst>
                                          <p:attrName>ppt_w</p:attrName>
                                        </p:attrNameLst>
                                      </p:cBhvr>
                                      <p:tavLst>
                                        <p:tav tm="0">
                                          <p:val>
                                            <p:fltVal val="0"/>
                                          </p:val>
                                        </p:tav>
                                        <p:tav tm="100000">
                                          <p:val>
                                            <p:strVal val="#ppt_w"/>
                                          </p:val>
                                        </p:tav>
                                      </p:tavLst>
                                    </p:anim>
                                    <p:anim calcmode="lin" valueType="num">
                                      <p:cBhvr>
                                        <p:cTn id="22" dur="500" fill="hold"/>
                                        <p:tgtEl>
                                          <p:spTgt spid="14341"/>
                                        </p:tgtEl>
                                        <p:attrNameLst>
                                          <p:attrName>ppt_h</p:attrName>
                                        </p:attrNameLst>
                                      </p:cBhvr>
                                      <p:tavLst>
                                        <p:tav tm="0">
                                          <p:val>
                                            <p:fltVal val="0"/>
                                          </p:val>
                                        </p:tav>
                                        <p:tav tm="100000">
                                          <p:val>
                                            <p:strVal val="#ppt_h"/>
                                          </p:val>
                                        </p:tav>
                                      </p:tavLst>
                                    </p:anim>
                                    <p:animEffect transition="in" filter="fade">
                                      <p:cBhvr>
                                        <p:cTn id="23" dur="500"/>
                                        <p:tgtEl>
                                          <p:spTgt spid="1434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4338">
                                            <p:txEl>
                                              <p:pRg st="0" end="0"/>
                                            </p:txEl>
                                          </p:spTgt>
                                        </p:tgtEl>
                                        <p:attrNameLst>
                                          <p:attrName>style.visibility</p:attrName>
                                        </p:attrNameLst>
                                      </p:cBhvr>
                                      <p:to>
                                        <p:strVal val="visible"/>
                                      </p:to>
                                    </p:set>
                                    <p:anim calcmode="lin" valueType="num">
                                      <p:cBhvr>
                                        <p:cTn id="28" dur="500" fill="hold"/>
                                        <p:tgtEl>
                                          <p:spTgt spid="14338">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4338">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4338">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4338">
                                            <p:txEl>
                                              <p:pRg st="1" end="1"/>
                                            </p:txEl>
                                          </p:spTgt>
                                        </p:tgtEl>
                                        <p:attrNameLst>
                                          <p:attrName>style.visibility</p:attrName>
                                        </p:attrNameLst>
                                      </p:cBhvr>
                                      <p:to>
                                        <p:strVal val="visible"/>
                                      </p:to>
                                    </p:set>
                                    <p:anim calcmode="lin" valueType="num">
                                      <p:cBhvr>
                                        <p:cTn id="35" dur="500" fill="hold"/>
                                        <p:tgtEl>
                                          <p:spTgt spid="14338">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14338">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14338">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4338">
                                            <p:txEl>
                                              <p:pRg st="2" end="2"/>
                                            </p:txEl>
                                          </p:spTgt>
                                        </p:tgtEl>
                                        <p:attrNameLst>
                                          <p:attrName>style.visibility</p:attrName>
                                        </p:attrNameLst>
                                      </p:cBhvr>
                                      <p:to>
                                        <p:strVal val="visible"/>
                                      </p:to>
                                    </p:set>
                                    <p:anim calcmode="lin" valueType="num">
                                      <p:cBhvr>
                                        <p:cTn id="42" dur="500" fill="hold"/>
                                        <p:tgtEl>
                                          <p:spTgt spid="14338">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14338">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14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14339" grpId="0"/>
      <p:bldP spid="14340" grpId="0"/>
      <p:bldP spid="143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84213" y="836613"/>
            <a:ext cx="7632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600" b="1">
                <a:solidFill>
                  <a:srgbClr val="0000FF"/>
                </a:solidFill>
              </a:rPr>
              <a:t>宗教“异端”思想的共同之处：</a:t>
            </a:r>
          </a:p>
        </p:txBody>
      </p:sp>
      <p:sp>
        <p:nvSpPr>
          <p:cNvPr id="15363" name="Text Box 3"/>
          <p:cNvSpPr txBox="1">
            <a:spLocks noChangeArrowheads="1"/>
          </p:cNvSpPr>
          <p:nvPr/>
        </p:nvSpPr>
        <p:spPr bwMode="auto">
          <a:xfrm>
            <a:off x="611188" y="1773238"/>
            <a:ext cx="82073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latin typeface="Times New Roman" pitchFamily="18" charset="0"/>
                <a:ea typeface="黑体" pitchFamily="2" charset="-122"/>
              </a:rPr>
              <a:t>（</a:t>
            </a:r>
            <a:r>
              <a:rPr lang="en-US" altLang="zh-CN" sz="2800" b="1">
                <a:latin typeface="Times New Roman" pitchFamily="18" charset="0"/>
                <a:ea typeface="黑体" pitchFamily="2" charset="-122"/>
              </a:rPr>
              <a:t>1</a:t>
            </a:r>
            <a:r>
              <a:rPr lang="zh-CN" altLang="en-US" sz="2800" b="1">
                <a:latin typeface="Times New Roman" pitchFamily="18" charset="0"/>
                <a:ea typeface="黑体" pitchFamily="2" charset="-122"/>
              </a:rPr>
              <a:t>）都揭露了天主教会的奢侈、虚伪和腐化；</a:t>
            </a:r>
          </a:p>
        </p:txBody>
      </p:sp>
      <p:sp>
        <p:nvSpPr>
          <p:cNvPr id="15364" name="Text Box 4"/>
          <p:cNvSpPr txBox="1">
            <a:spLocks noChangeArrowheads="1"/>
          </p:cNvSpPr>
          <p:nvPr/>
        </p:nvSpPr>
        <p:spPr bwMode="auto">
          <a:xfrm>
            <a:off x="611188" y="2708275"/>
            <a:ext cx="784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latin typeface="Times New Roman" pitchFamily="18" charset="0"/>
                <a:ea typeface="黑体" pitchFamily="2" charset="-122"/>
              </a:rPr>
              <a:t>（</a:t>
            </a:r>
            <a:r>
              <a:rPr lang="en-US" altLang="zh-CN" sz="2800" b="1">
                <a:latin typeface="Times New Roman" pitchFamily="18" charset="0"/>
                <a:ea typeface="黑体" pitchFamily="2" charset="-122"/>
              </a:rPr>
              <a:t>2</a:t>
            </a:r>
            <a:r>
              <a:rPr lang="zh-CN" altLang="en-US" sz="2800" b="1">
                <a:latin typeface="Times New Roman" pitchFamily="18" charset="0"/>
                <a:ea typeface="黑体" pitchFamily="2" charset="-122"/>
              </a:rPr>
              <a:t>）都主张取消烦琐的宗教仪式和等级森严的教阶制度，没收教会财产；</a:t>
            </a:r>
          </a:p>
        </p:txBody>
      </p:sp>
      <p:sp>
        <p:nvSpPr>
          <p:cNvPr id="15365" name="Text Box 5"/>
          <p:cNvSpPr txBox="1">
            <a:spLocks noChangeArrowheads="1"/>
          </p:cNvSpPr>
          <p:nvPr/>
        </p:nvSpPr>
        <p:spPr bwMode="auto">
          <a:xfrm>
            <a:off x="611188" y="4149725"/>
            <a:ext cx="81359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latin typeface="Times New Roman" pitchFamily="18" charset="0"/>
                <a:ea typeface="黑体" pitchFamily="2" charset="-122"/>
              </a:rPr>
              <a:t>（</a:t>
            </a:r>
            <a:r>
              <a:rPr lang="en-US" altLang="zh-CN" sz="2800" b="1">
                <a:latin typeface="Times New Roman" pitchFamily="18" charset="0"/>
                <a:ea typeface="黑体" pitchFamily="2" charset="-122"/>
              </a:rPr>
              <a:t>3</a:t>
            </a:r>
            <a:r>
              <a:rPr lang="zh-CN" altLang="en-US" sz="2800" b="1">
                <a:latin typeface="Times New Roman" pitchFamily="18" charset="0"/>
                <a:ea typeface="黑体" pitchFamily="2" charset="-122"/>
              </a:rPr>
              <a:t>）</a:t>
            </a:r>
            <a:r>
              <a:rPr lang="en-US" altLang="zh-CN" sz="2800" b="1">
                <a:latin typeface="Times New Roman" pitchFamily="18" charset="0"/>
                <a:ea typeface="黑体" pitchFamily="2" charset="-122"/>
              </a:rPr>
              <a:t>《</a:t>
            </a:r>
            <a:r>
              <a:rPr lang="zh-CN" altLang="en-US" sz="2800" b="1">
                <a:latin typeface="Times New Roman" pitchFamily="18" charset="0"/>
                <a:ea typeface="黑体" pitchFamily="2" charset="-122"/>
              </a:rPr>
              <a:t>圣经</a:t>
            </a:r>
            <a:r>
              <a:rPr lang="en-US" altLang="zh-CN" sz="2800" b="1">
                <a:latin typeface="Times New Roman" pitchFamily="18" charset="0"/>
                <a:ea typeface="黑体" pitchFamily="2" charset="-122"/>
              </a:rPr>
              <a:t>》</a:t>
            </a:r>
            <a:r>
              <a:rPr lang="zh-CN" altLang="en-US" sz="2800" b="1">
                <a:latin typeface="Times New Roman" pitchFamily="18" charset="0"/>
                <a:ea typeface="黑体" pitchFamily="2" charset="-122"/>
              </a:rPr>
              <a:t>是高于教会和教士的最高权威，信徒和上帝之间不需要教会和教士；</a:t>
            </a:r>
          </a:p>
        </p:txBody>
      </p:sp>
      <p:sp>
        <p:nvSpPr>
          <p:cNvPr id="15366" name="Text Box 6"/>
          <p:cNvSpPr txBox="1">
            <a:spLocks noChangeArrowheads="1"/>
          </p:cNvSpPr>
          <p:nvPr/>
        </p:nvSpPr>
        <p:spPr bwMode="auto">
          <a:xfrm>
            <a:off x="611188" y="5445125"/>
            <a:ext cx="7200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latin typeface="Times New Roman" pitchFamily="18" charset="0"/>
                <a:ea typeface="黑体" pitchFamily="2" charset="-122"/>
              </a:rPr>
              <a:t>（</a:t>
            </a:r>
            <a:r>
              <a:rPr lang="en-US" altLang="zh-CN" sz="2800" b="1">
                <a:latin typeface="Times New Roman" pitchFamily="18" charset="0"/>
                <a:ea typeface="黑体" pitchFamily="2" charset="-122"/>
              </a:rPr>
              <a:t>4</a:t>
            </a:r>
            <a:r>
              <a:rPr lang="zh-CN" altLang="en-US" sz="2800" b="1">
                <a:latin typeface="Times New Roman" pitchFamily="18" charset="0"/>
                <a:ea typeface="黑体" pitchFamily="2" charset="-122"/>
              </a:rPr>
              <a:t>）教权服从于世俗的权力。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Effect transition="in" filter="fade">
                                      <p:cBhvr>
                                        <p:cTn id="9" dur="500"/>
                                        <p:tgtEl>
                                          <p:spTgt spid="153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363"/>
                                        </p:tgtEl>
                                        <p:attrNameLst>
                                          <p:attrName>style.visibility</p:attrName>
                                        </p:attrNameLst>
                                      </p:cBhvr>
                                      <p:to>
                                        <p:strVal val="visible"/>
                                      </p:to>
                                    </p:set>
                                    <p:anim calcmode="lin" valueType="num">
                                      <p:cBhvr>
                                        <p:cTn id="14" dur="500" fill="hold"/>
                                        <p:tgtEl>
                                          <p:spTgt spid="15363"/>
                                        </p:tgtEl>
                                        <p:attrNameLst>
                                          <p:attrName>ppt_w</p:attrName>
                                        </p:attrNameLst>
                                      </p:cBhvr>
                                      <p:tavLst>
                                        <p:tav tm="0">
                                          <p:val>
                                            <p:fltVal val="0"/>
                                          </p:val>
                                        </p:tav>
                                        <p:tav tm="100000">
                                          <p:val>
                                            <p:strVal val="#ppt_w"/>
                                          </p:val>
                                        </p:tav>
                                      </p:tavLst>
                                    </p:anim>
                                    <p:anim calcmode="lin" valueType="num">
                                      <p:cBhvr>
                                        <p:cTn id="15" dur="500" fill="hold"/>
                                        <p:tgtEl>
                                          <p:spTgt spid="15363"/>
                                        </p:tgtEl>
                                        <p:attrNameLst>
                                          <p:attrName>ppt_h</p:attrName>
                                        </p:attrNameLst>
                                      </p:cBhvr>
                                      <p:tavLst>
                                        <p:tav tm="0">
                                          <p:val>
                                            <p:fltVal val="0"/>
                                          </p:val>
                                        </p:tav>
                                        <p:tav tm="100000">
                                          <p:val>
                                            <p:strVal val="#ppt_h"/>
                                          </p:val>
                                        </p:tav>
                                      </p:tavLst>
                                    </p:anim>
                                    <p:animEffect transition="in" filter="fade">
                                      <p:cBhvr>
                                        <p:cTn id="16" dur="500"/>
                                        <p:tgtEl>
                                          <p:spTgt spid="1536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5364"/>
                                        </p:tgtEl>
                                        <p:attrNameLst>
                                          <p:attrName>style.visibility</p:attrName>
                                        </p:attrNameLst>
                                      </p:cBhvr>
                                      <p:to>
                                        <p:strVal val="visible"/>
                                      </p:to>
                                    </p:set>
                                    <p:anim calcmode="lin" valueType="num">
                                      <p:cBhvr>
                                        <p:cTn id="21" dur="500" fill="hold"/>
                                        <p:tgtEl>
                                          <p:spTgt spid="15364"/>
                                        </p:tgtEl>
                                        <p:attrNameLst>
                                          <p:attrName>ppt_w</p:attrName>
                                        </p:attrNameLst>
                                      </p:cBhvr>
                                      <p:tavLst>
                                        <p:tav tm="0">
                                          <p:val>
                                            <p:fltVal val="0"/>
                                          </p:val>
                                        </p:tav>
                                        <p:tav tm="100000">
                                          <p:val>
                                            <p:strVal val="#ppt_w"/>
                                          </p:val>
                                        </p:tav>
                                      </p:tavLst>
                                    </p:anim>
                                    <p:anim calcmode="lin" valueType="num">
                                      <p:cBhvr>
                                        <p:cTn id="22" dur="500" fill="hold"/>
                                        <p:tgtEl>
                                          <p:spTgt spid="15364"/>
                                        </p:tgtEl>
                                        <p:attrNameLst>
                                          <p:attrName>ppt_h</p:attrName>
                                        </p:attrNameLst>
                                      </p:cBhvr>
                                      <p:tavLst>
                                        <p:tav tm="0">
                                          <p:val>
                                            <p:fltVal val="0"/>
                                          </p:val>
                                        </p:tav>
                                        <p:tav tm="100000">
                                          <p:val>
                                            <p:strVal val="#ppt_h"/>
                                          </p:val>
                                        </p:tav>
                                      </p:tavLst>
                                    </p:anim>
                                    <p:animEffect transition="in" filter="fade">
                                      <p:cBhvr>
                                        <p:cTn id="23" dur="500"/>
                                        <p:tgtEl>
                                          <p:spTgt spid="1536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5365"/>
                                        </p:tgtEl>
                                        <p:attrNameLst>
                                          <p:attrName>style.visibility</p:attrName>
                                        </p:attrNameLst>
                                      </p:cBhvr>
                                      <p:to>
                                        <p:strVal val="visible"/>
                                      </p:to>
                                    </p:set>
                                    <p:anim calcmode="lin" valueType="num">
                                      <p:cBhvr>
                                        <p:cTn id="28" dur="500" fill="hold"/>
                                        <p:tgtEl>
                                          <p:spTgt spid="15365"/>
                                        </p:tgtEl>
                                        <p:attrNameLst>
                                          <p:attrName>ppt_w</p:attrName>
                                        </p:attrNameLst>
                                      </p:cBhvr>
                                      <p:tavLst>
                                        <p:tav tm="0">
                                          <p:val>
                                            <p:fltVal val="0"/>
                                          </p:val>
                                        </p:tav>
                                        <p:tav tm="100000">
                                          <p:val>
                                            <p:strVal val="#ppt_w"/>
                                          </p:val>
                                        </p:tav>
                                      </p:tavLst>
                                    </p:anim>
                                    <p:anim calcmode="lin" valueType="num">
                                      <p:cBhvr>
                                        <p:cTn id="29" dur="500" fill="hold"/>
                                        <p:tgtEl>
                                          <p:spTgt spid="15365"/>
                                        </p:tgtEl>
                                        <p:attrNameLst>
                                          <p:attrName>ppt_h</p:attrName>
                                        </p:attrNameLst>
                                      </p:cBhvr>
                                      <p:tavLst>
                                        <p:tav tm="0">
                                          <p:val>
                                            <p:fltVal val="0"/>
                                          </p:val>
                                        </p:tav>
                                        <p:tav tm="100000">
                                          <p:val>
                                            <p:strVal val="#ppt_h"/>
                                          </p:val>
                                        </p:tav>
                                      </p:tavLst>
                                    </p:anim>
                                    <p:animEffect transition="in" filter="fade">
                                      <p:cBhvr>
                                        <p:cTn id="30" dur="500"/>
                                        <p:tgtEl>
                                          <p:spTgt spid="1536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5366"/>
                                        </p:tgtEl>
                                        <p:attrNameLst>
                                          <p:attrName>style.visibility</p:attrName>
                                        </p:attrNameLst>
                                      </p:cBhvr>
                                      <p:to>
                                        <p:strVal val="visible"/>
                                      </p:to>
                                    </p:set>
                                    <p:anim calcmode="lin" valueType="num">
                                      <p:cBhvr>
                                        <p:cTn id="35" dur="500" fill="hold"/>
                                        <p:tgtEl>
                                          <p:spTgt spid="15366"/>
                                        </p:tgtEl>
                                        <p:attrNameLst>
                                          <p:attrName>ppt_w</p:attrName>
                                        </p:attrNameLst>
                                      </p:cBhvr>
                                      <p:tavLst>
                                        <p:tav tm="0">
                                          <p:val>
                                            <p:fltVal val="0"/>
                                          </p:val>
                                        </p:tav>
                                        <p:tav tm="100000">
                                          <p:val>
                                            <p:strVal val="#ppt_w"/>
                                          </p:val>
                                        </p:tav>
                                      </p:tavLst>
                                    </p:anim>
                                    <p:anim calcmode="lin" valueType="num">
                                      <p:cBhvr>
                                        <p:cTn id="36" dur="500" fill="hold"/>
                                        <p:tgtEl>
                                          <p:spTgt spid="15366"/>
                                        </p:tgtEl>
                                        <p:attrNameLst>
                                          <p:attrName>ppt_h</p:attrName>
                                        </p:attrNameLst>
                                      </p:cBhvr>
                                      <p:tavLst>
                                        <p:tav tm="0">
                                          <p:val>
                                            <p:fltVal val="0"/>
                                          </p:val>
                                        </p:tav>
                                        <p:tav tm="100000">
                                          <p:val>
                                            <p:strVal val="#ppt_h"/>
                                          </p:val>
                                        </p:tav>
                                      </p:tavLst>
                                    </p:anim>
                                    <p:animEffect transition="in" filter="fade">
                                      <p:cBhvr>
                                        <p:cTn id="3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4" grpId="0"/>
      <p:bldP spid="15365" grpId="0"/>
      <p:bldP spid="153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g42-02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12875"/>
            <a:ext cx="4067175" cy="4105275"/>
          </a:xfrm>
          <a:prstGeom prst="rect">
            <a:avLst/>
          </a:prstGeom>
          <a:noFill/>
          <a:extLst>
            <a:ext uri="{909E8E84-426E-40DD-AFC4-6F175D3DCCD1}">
              <a14:hiddenFill xmlns:a14="http://schemas.microsoft.com/office/drawing/2010/main">
                <a:solidFill>
                  <a:srgbClr val="FFFFFF"/>
                </a:solidFill>
              </a14:hiddenFill>
            </a:ext>
          </a:extLst>
        </p:spPr>
      </p:pic>
      <p:sp>
        <p:nvSpPr>
          <p:cNvPr id="16387" name="Text Box 3"/>
          <p:cNvSpPr txBox="1">
            <a:spLocks noChangeArrowheads="1"/>
          </p:cNvSpPr>
          <p:nvPr/>
        </p:nvSpPr>
        <p:spPr bwMode="auto">
          <a:xfrm>
            <a:off x="395288" y="5589588"/>
            <a:ext cx="3860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2400" b="1">
                <a:solidFill>
                  <a:srgbClr val="0000FF"/>
                </a:solidFill>
                <a:latin typeface="黑体" pitchFamily="2" charset="-122"/>
                <a:ea typeface="黑体" pitchFamily="2" charset="-122"/>
              </a:rPr>
              <a:t>异端裁判所的一次公开审判</a:t>
            </a:r>
            <a:br>
              <a:rPr kumimoji="1" lang="zh-CN" altLang="en-US" sz="2400" b="1">
                <a:solidFill>
                  <a:srgbClr val="0000FF"/>
                </a:solidFill>
                <a:latin typeface="黑体" pitchFamily="2" charset="-122"/>
                <a:ea typeface="黑体" pitchFamily="2" charset="-122"/>
              </a:rPr>
            </a:br>
            <a:r>
              <a:rPr kumimoji="1" lang="zh-CN" altLang="en-US" sz="2400" b="1">
                <a:solidFill>
                  <a:srgbClr val="0000FF"/>
                </a:solidFill>
                <a:latin typeface="黑体" pitchFamily="2" charset="-122"/>
                <a:ea typeface="黑体" pitchFamily="2" charset="-122"/>
              </a:rPr>
              <a:t>托莱多 版画 罗马 </a:t>
            </a:r>
            <a:r>
              <a:rPr kumimoji="1" lang="en-US" altLang="zh-CN" sz="2400" b="1">
                <a:solidFill>
                  <a:srgbClr val="0000FF"/>
                </a:solidFill>
                <a:latin typeface="黑体" pitchFamily="2" charset="-122"/>
                <a:ea typeface="黑体" pitchFamily="2" charset="-122"/>
              </a:rPr>
              <a:t>1498</a:t>
            </a:r>
            <a:r>
              <a:rPr kumimoji="1" lang="zh-CN" altLang="en-US" sz="2400" b="1">
                <a:solidFill>
                  <a:srgbClr val="0000FF"/>
                </a:solidFill>
                <a:latin typeface="黑体" pitchFamily="2" charset="-122"/>
                <a:ea typeface="黑体" pitchFamily="2" charset="-122"/>
              </a:rPr>
              <a:t>年</a:t>
            </a:r>
          </a:p>
        </p:txBody>
      </p:sp>
      <p:sp>
        <p:nvSpPr>
          <p:cNvPr id="16388" name="Rectangle 4"/>
          <p:cNvSpPr>
            <a:spLocks noChangeArrowheads="1"/>
          </p:cNvSpPr>
          <p:nvPr/>
        </p:nvSpPr>
        <p:spPr bwMode="auto">
          <a:xfrm>
            <a:off x="0" y="260350"/>
            <a:ext cx="91440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3600" b="1">
                <a:solidFill>
                  <a:srgbClr val="FF0000"/>
                </a:solidFill>
                <a:latin typeface="楷体_GB2312" pitchFamily="49" charset="-122"/>
                <a:ea typeface="黑体" pitchFamily="2" charset="-122"/>
              </a:rPr>
              <a:t>    </a:t>
            </a:r>
            <a:r>
              <a:rPr lang="zh-CN" altLang="en-US" sz="3600" b="1">
                <a:solidFill>
                  <a:srgbClr val="FF0000"/>
                </a:solidFill>
                <a:latin typeface="楷体_GB2312" pitchFamily="49" charset="-122"/>
                <a:ea typeface="黑体" pitchFamily="2" charset="-122"/>
              </a:rPr>
              <a:t>为什么西欧早期的反封建斗争采取了宗教</a:t>
            </a:r>
            <a:r>
              <a:rPr lang="zh-CN" altLang="en-US" sz="3600" b="1">
                <a:solidFill>
                  <a:srgbClr val="FF0000"/>
                </a:solidFill>
                <a:latin typeface="Arial"/>
                <a:ea typeface="黑体" pitchFamily="2" charset="-122"/>
              </a:rPr>
              <a:t>“</a:t>
            </a:r>
            <a:r>
              <a:rPr lang="zh-CN" altLang="en-US" sz="3600" b="1">
                <a:solidFill>
                  <a:srgbClr val="FF0000"/>
                </a:solidFill>
                <a:latin typeface="楷体_GB2312" pitchFamily="49" charset="-122"/>
                <a:ea typeface="黑体" pitchFamily="2" charset="-122"/>
              </a:rPr>
              <a:t>异端</a:t>
            </a:r>
            <a:r>
              <a:rPr lang="zh-CN" altLang="en-US" sz="3600" b="1">
                <a:solidFill>
                  <a:srgbClr val="FF0000"/>
                </a:solidFill>
                <a:latin typeface="Arial"/>
                <a:ea typeface="黑体" pitchFamily="2" charset="-122"/>
              </a:rPr>
              <a:t>”</a:t>
            </a:r>
            <a:r>
              <a:rPr lang="zh-CN" altLang="en-US" sz="3600" b="1">
                <a:solidFill>
                  <a:srgbClr val="FF0000"/>
                </a:solidFill>
                <a:latin typeface="楷体_GB2312" pitchFamily="49" charset="-122"/>
                <a:ea typeface="黑体" pitchFamily="2" charset="-122"/>
              </a:rPr>
              <a:t>的形式？</a:t>
            </a:r>
            <a:r>
              <a:rPr lang="zh-CN" altLang="en-US" sz="3200">
                <a:latin typeface="楷体_GB2312" pitchFamily="49" charset="-122"/>
                <a:ea typeface="楷体_GB2312" pitchFamily="49" charset="-122"/>
              </a:rPr>
              <a:t> </a:t>
            </a: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12875"/>
            <a:ext cx="4248150"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Rectangle 6"/>
          <p:cNvSpPr>
            <a:spLocks noChangeArrowheads="1"/>
          </p:cNvSpPr>
          <p:nvPr/>
        </p:nvSpPr>
        <p:spPr bwMode="auto">
          <a:xfrm>
            <a:off x="5003800" y="5949950"/>
            <a:ext cx="3816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b="1">
                <a:solidFill>
                  <a:srgbClr val="0000FF"/>
                </a:solidFill>
                <a:latin typeface="黑体" pitchFamily="2" charset="-122"/>
                <a:ea typeface="黑体" pitchFamily="2" charset="-122"/>
              </a:rPr>
              <a:t>火刑柱 插图画 中世纪</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23850" y="260350"/>
            <a:ext cx="82819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a:solidFill>
                  <a:srgbClr val="FF0000"/>
                </a:solidFill>
                <a:ea typeface="黑体" pitchFamily="2" charset="-122"/>
              </a:rPr>
              <a:t>        </a:t>
            </a:r>
            <a:r>
              <a:rPr lang="zh-CN" altLang="en-US" sz="3600" b="1">
                <a:solidFill>
                  <a:srgbClr val="FF0000"/>
                </a:solidFill>
                <a:ea typeface="黑体" pitchFamily="2" charset="-122"/>
              </a:rPr>
              <a:t>为什么西欧早期的反封建斗争采取了宗教“异端”的形式？</a:t>
            </a:r>
          </a:p>
        </p:txBody>
      </p:sp>
      <p:sp>
        <p:nvSpPr>
          <p:cNvPr id="17411" name="Text Box 3"/>
          <p:cNvSpPr txBox="1">
            <a:spLocks noChangeArrowheads="1"/>
          </p:cNvSpPr>
          <p:nvPr/>
        </p:nvSpPr>
        <p:spPr bwMode="auto">
          <a:xfrm>
            <a:off x="468313" y="3284538"/>
            <a:ext cx="77771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tx1"/>
              </a:buClr>
            </a:pPr>
            <a:r>
              <a:rPr lang="zh-CN" altLang="en-US" sz="3200" b="1">
                <a:latin typeface="黑体" pitchFamily="2" charset="-122"/>
                <a:ea typeface="黑体" pitchFamily="2" charset="-122"/>
              </a:rPr>
              <a:t>（</a:t>
            </a:r>
            <a:r>
              <a:rPr lang="en-US" altLang="zh-CN" sz="3200" b="1">
                <a:latin typeface="黑体" pitchFamily="2" charset="-122"/>
                <a:ea typeface="黑体" pitchFamily="2" charset="-122"/>
              </a:rPr>
              <a:t>2</a:t>
            </a:r>
            <a:r>
              <a:rPr lang="zh-CN" altLang="en-US" sz="3200" b="1">
                <a:latin typeface="黑体" pitchFamily="2" charset="-122"/>
                <a:ea typeface="黑体" pitchFamily="2" charset="-122"/>
              </a:rPr>
              <a:t>）新兴资产阶级还找不到更为先进的思想武器来批判封建主义。</a:t>
            </a:r>
          </a:p>
        </p:txBody>
      </p:sp>
      <p:sp>
        <p:nvSpPr>
          <p:cNvPr id="17412" name="Text Box 4"/>
          <p:cNvSpPr txBox="1">
            <a:spLocks noChangeArrowheads="1"/>
          </p:cNvSpPr>
          <p:nvPr/>
        </p:nvSpPr>
        <p:spPr bwMode="auto">
          <a:xfrm>
            <a:off x="395288" y="1700213"/>
            <a:ext cx="813593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tx1"/>
              </a:buClr>
            </a:pPr>
            <a:r>
              <a:rPr lang="zh-CN" altLang="en-US" sz="3200" b="1">
                <a:latin typeface="黑体" pitchFamily="2" charset="-122"/>
                <a:ea typeface="黑体" pitchFamily="2" charset="-122"/>
              </a:rPr>
              <a:t>（</a:t>
            </a:r>
            <a:r>
              <a:rPr lang="en-US" altLang="zh-CN" sz="3200" b="1">
                <a:latin typeface="黑体" pitchFamily="2" charset="-122"/>
                <a:ea typeface="黑体" pitchFamily="2" charset="-122"/>
              </a:rPr>
              <a:t>1</a:t>
            </a:r>
            <a:r>
              <a:rPr lang="zh-CN" altLang="en-US" sz="3200" b="1">
                <a:latin typeface="黑体" pitchFamily="2" charset="-122"/>
                <a:ea typeface="黑体" pitchFamily="2" charset="-122"/>
              </a:rPr>
              <a:t>）当时欧洲资本主义还不很发达，资产阶级力量比较弱小，他们还没有形成自己的思想体系</a:t>
            </a:r>
          </a:p>
        </p:txBody>
      </p:sp>
      <p:sp>
        <p:nvSpPr>
          <p:cNvPr id="17413" name="Text Box 5"/>
          <p:cNvSpPr txBox="1">
            <a:spLocks noChangeArrowheads="1"/>
          </p:cNvSpPr>
          <p:nvPr/>
        </p:nvSpPr>
        <p:spPr bwMode="auto">
          <a:xfrm>
            <a:off x="395288" y="4508500"/>
            <a:ext cx="8135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latin typeface="黑体" pitchFamily="2" charset="-122"/>
                <a:ea typeface="黑体" pitchFamily="2" charset="-122"/>
              </a:rPr>
              <a:t>（</a:t>
            </a:r>
            <a:r>
              <a:rPr lang="en-US" altLang="zh-CN" sz="3200" b="1">
                <a:latin typeface="黑体" pitchFamily="2" charset="-122"/>
                <a:ea typeface="黑体" pitchFamily="2" charset="-122"/>
              </a:rPr>
              <a:t>3</a:t>
            </a:r>
            <a:r>
              <a:rPr lang="zh-CN" altLang="en-US" sz="3200" b="1">
                <a:latin typeface="黑体" pitchFamily="2" charset="-122"/>
                <a:ea typeface="黑体" pitchFamily="2" charset="-122"/>
              </a:rPr>
              <a:t>）由</a:t>
            </a:r>
            <a:r>
              <a:rPr lang="zh-CN" altLang="en-US" sz="3200" b="1">
                <a:latin typeface="宋体"/>
                <a:ea typeface="黑体" pitchFamily="2" charset="-122"/>
              </a:rPr>
              <a:t>“</a:t>
            </a:r>
            <a:r>
              <a:rPr lang="zh-CN" altLang="en-US" sz="3200" b="1">
                <a:latin typeface="黑体" pitchFamily="2" charset="-122"/>
                <a:ea typeface="黑体" pitchFamily="2" charset="-122"/>
              </a:rPr>
              <a:t>异端</a:t>
            </a:r>
            <a:r>
              <a:rPr lang="zh-CN" altLang="en-US" sz="3200" b="1">
                <a:latin typeface="宋体"/>
                <a:ea typeface="黑体" pitchFamily="2" charset="-122"/>
              </a:rPr>
              <a:t>”</a:t>
            </a:r>
            <a:r>
              <a:rPr lang="zh-CN" altLang="en-US" sz="3200" b="1">
                <a:latin typeface="黑体" pitchFamily="2" charset="-122"/>
                <a:ea typeface="黑体" pitchFamily="2" charset="-122"/>
              </a:rPr>
              <a:t>本身的特点决定的，其思想符合早期资产阶级反封建斗争需要。</a:t>
            </a:r>
          </a:p>
        </p:txBody>
      </p:sp>
      <p:sp>
        <p:nvSpPr>
          <p:cNvPr id="17414" name="Text Box 6"/>
          <p:cNvSpPr txBox="1">
            <a:spLocks noChangeArrowheads="1"/>
          </p:cNvSpPr>
          <p:nvPr/>
        </p:nvSpPr>
        <p:spPr bwMode="auto">
          <a:xfrm>
            <a:off x="250825" y="5949950"/>
            <a:ext cx="8604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solidFill>
                  <a:srgbClr val="FF3300"/>
                </a:solidFill>
                <a:latin typeface="Garamond" pitchFamily="18" charset="0"/>
                <a:ea typeface="黑体" pitchFamily="2" charset="-122"/>
              </a:rPr>
              <a:t>根本原因：</a:t>
            </a:r>
            <a:r>
              <a:rPr lang="zh-CN" altLang="en-US" sz="3200" b="1">
                <a:latin typeface="黑体" pitchFamily="2" charset="-122"/>
                <a:ea typeface="黑体" pitchFamily="2" charset="-122"/>
              </a:rPr>
              <a:t>商品经济的发展，资本主义的产生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ppt_w</p:attrName>
                                        </p:attrNameLst>
                                      </p:cBhvr>
                                      <p:tavLst>
                                        <p:tav tm="0">
                                          <p:val>
                                            <p:fltVal val="0"/>
                                          </p:val>
                                        </p:tav>
                                        <p:tav tm="100000">
                                          <p:val>
                                            <p:strVal val="#ppt_w"/>
                                          </p:val>
                                        </p:tav>
                                      </p:tavLst>
                                    </p:anim>
                                    <p:anim calcmode="lin" valueType="num">
                                      <p:cBhvr>
                                        <p:cTn id="8" dur="500" fill="hold"/>
                                        <p:tgtEl>
                                          <p:spTgt spid="17412"/>
                                        </p:tgtEl>
                                        <p:attrNameLst>
                                          <p:attrName>ppt_h</p:attrName>
                                        </p:attrNameLst>
                                      </p:cBhvr>
                                      <p:tavLst>
                                        <p:tav tm="0">
                                          <p:val>
                                            <p:fltVal val="0"/>
                                          </p:val>
                                        </p:tav>
                                        <p:tav tm="100000">
                                          <p:val>
                                            <p:strVal val="#ppt_h"/>
                                          </p:val>
                                        </p:tav>
                                      </p:tavLst>
                                    </p:anim>
                                    <p:animEffect transition="in" filter="fade">
                                      <p:cBhvr>
                                        <p:cTn id="9" dur="500"/>
                                        <p:tgtEl>
                                          <p:spTgt spid="174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7411"/>
                                        </p:tgtEl>
                                        <p:attrNameLst>
                                          <p:attrName>style.visibility</p:attrName>
                                        </p:attrNameLst>
                                      </p:cBhvr>
                                      <p:to>
                                        <p:strVal val="visible"/>
                                      </p:to>
                                    </p:set>
                                    <p:anim calcmode="lin" valueType="num">
                                      <p:cBhvr>
                                        <p:cTn id="14" dur="500" fill="hold"/>
                                        <p:tgtEl>
                                          <p:spTgt spid="17411"/>
                                        </p:tgtEl>
                                        <p:attrNameLst>
                                          <p:attrName>ppt_w</p:attrName>
                                        </p:attrNameLst>
                                      </p:cBhvr>
                                      <p:tavLst>
                                        <p:tav tm="0">
                                          <p:val>
                                            <p:fltVal val="0"/>
                                          </p:val>
                                        </p:tav>
                                        <p:tav tm="100000">
                                          <p:val>
                                            <p:strVal val="#ppt_w"/>
                                          </p:val>
                                        </p:tav>
                                      </p:tavLst>
                                    </p:anim>
                                    <p:anim calcmode="lin" valueType="num">
                                      <p:cBhvr>
                                        <p:cTn id="15" dur="500" fill="hold"/>
                                        <p:tgtEl>
                                          <p:spTgt spid="17411"/>
                                        </p:tgtEl>
                                        <p:attrNameLst>
                                          <p:attrName>ppt_h</p:attrName>
                                        </p:attrNameLst>
                                      </p:cBhvr>
                                      <p:tavLst>
                                        <p:tav tm="0">
                                          <p:val>
                                            <p:fltVal val="0"/>
                                          </p:val>
                                        </p:tav>
                                        <p:tav tm="100000">
                                          <p:val>
                                            <p:strVal val="#ppt_h"/>
                                          </p:val>
                                        </p:tav>
                                      </p:tavLst>
                                    </p:anim>
                                    <p:animEffect transition="in" filter="fade">
                                      <p:cBhvr>
                                        <p:cTn id="16" dur="500"/>
                                        <p:tgtEl>
                                          <p:spTgt spid="174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413"/>
                                        </p:tgtEl>
                                        <p:attrNameLst>
                                          <p:attrName>style.visibility</p:attrName>
                                        </p:attrNameLst>
                                      </p:cBhvr>
                                      <p:to>
                                        <p:strVal val="visible"/>
                                      </p:to>
                                    </p:set>
                                    <p:anim calcmode="lin" valueType="num">
                                      <p:cBhvr>
                                        <p:cTn id="21" dur="500" fill="hold"/>
                                        <p:tgtEl>
                                          <p:spTgt spid="17413"/>
                                        </p:tgtEl>
                                        <p:attrNameLst>
                                          <p:attrName>ppt_w</p:attrName>
                                        </p:attrNameLst>
                                      </p:cBhvr>
                                      <p:tavLst>
                                        <p:tav tm="0">
                                          <p:val>
                                            <p:fltVal val="0"/>
                                          </p:val>
                                        </p:tav>
                                        <p:tav tm="100000">
                                          <p:val>
                                            <p:strVal val="#ppt_w"/>
                                          </p:val>
                                        </p:tav>
                                      </p:tavLst>
                                    </p:anim>
                                    <p:anim calcmode="lin" valueType="num">
                                      <p:cBhvr>
                                        <p:cTn id="22" dur="500" fill="hold"/>
                                        <p:tgtEl>
                                          <p:spTgt spid="17413"/>
                                        </p:tgtEl>
                                        <p:attrNameLst>
                                          <p:attrName>ppt_h</p:attrName>
                                        </p:attrNameLst>
                                      </p:cBhvr>
                                      <p:tavLst>
                                        <p:tav tm="0">
                                          <p:val>
                                            <p:fltVal val="0"/>
                                          </p:val>
                                        </p:tav>
                                        <p:tav tm="100000">
                                          <p:val>
                                            <p:strVal val="#ppt_h"/>
                                          </p:val>
                                        </p:tav>
                                      </p:tavLst>
                                    </p:anim>
                                    <p:animEffect transition="in" filter="fade">
                                      <p:cBhvr>
                                        <p:cTn id="23" dur="500"/>
                                        <p:tgtEl>
                                          <p:spTgt spid="174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7414"/>
                                        </p:tgtEl>
                                        <p:attrNameLst>
                                          <p:attrName>style.visibility</p:attrName>
                                        </p:attrNameLst>
                                      </p:cBhvr>
                                      <p:to>
                                        <p:strVal val="visible"/>
                                      </p:to>
                                    </p:set>
                                    <p:anim calcmode="lin" valueType="num">
                                      <p:cBhvr>
                                        <p:cTn id="28" dur="500" fill="hold"/>
                                        <p:tgtEl>
                                          <p:spTgt spid="17414"/>
                                        </p:tgtEl>
                                        <p:attrNameLst>
                                          <p:attrName>ppt_w</p:attrName>
                                        </p:attrNameLst>
                                      </p:cBhvr>
                                      <p:tavLst>
                                        <p:tav tm="0">
                                          <p:val>
                                            <p:fltVal val="0"/>
                                          </p:val>
                                        </p:tav>
                                        <p:tav tm="100000">
                                          <p:val>
                                            <p:strVal val="#ppt_w"/>
                                          </p:val>
                                        </p:tav>
                                      </p:tavLst>
                                    </p:anim>
                                    <p:anim calcmode="lin" valueType="num">
                                      <p:cBhvr>
                                        <p:cTn id="29" dur="500" fill="hold"/>
                                        <p:tgtEl>
                                          <p:spTgt spid="17414"/>
                                        </p:tgtEl>
                                        <p:attrNameLst>
                                          <p:attrName>ppt_h</p:attrName>
                                        </p:attrNameLst>
                                      </p:cBhvr>
                                      <p:tavLst>
                                        <p:tav tm="0">
                                          <p:val>
                                            <p:fltVal val="0"/>
                                          </p:val>
                                        </p:tav>
                                        <p:tav tm="100000">
                                          <p:val>
                                            <p:strVal val="#ppt_h"/>
                                          </p:val>
                                        </p:tav>
                                      </p:tavLst>
                                    </p:anim>
                                    <p:animEffect transition="in" filter="fade">
                                      <p:cBhvr>
                                        <p:cTn id="30"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P spid="174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827088" y="404813"/>
            <a:ext cx="6697662" cy="711200"/>
          </a:xfrm>
          <a:prstGeom prst="rect">
            <a:avLst/>
          </a:prstGeom>
          <a:solidFill>
            <a:srgbClr val="CC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4000" b="1">
                <a:ea typeface="黑体" pitchFamily="2" charset="-122"/>
              </a:rPr>
              <a:t>三、向近代过渡的西欧</a:t>
            </a:r>
          </a:p>
        </p:txBody>
      </p:sp>
      <p:sp>
        <p:nvSpPr>
          <p:cNvPr id="18435" name="Rectangle 3"/>
          <p:cNvSpPr>
            <a:spLocks noChangeArrowheads="1"/>
          </p:cNvSpPr>
          <p:nvPr/>
        </p:nvSpPr>
        <p:spPr bwMode="auto">
          <a:xfrm>
            <a:off x="395288" y="1484313"/>
            <a:ext cx="82089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latin typeface="黑体" pitchFamily="2" charset="-122"/>
                <a:ea typeface="黑体" pitchFamily="2" charset="-122"/>
              </a:rPr>
              <a:t>1</a:t>
            </a:r>
            <a:r>
              <a:rPr lang="zh-CN" altLang="en-US" sz="3200" b="1">
                <a:latin typeface="黑体" pitchFamily="2" charset="-122"/>
                <a:ea typeface="黑体" pitchFamily="2" charset="-122"/>
              </a:rPr>
              <a:t>、西欧资本主义的产生和发展</a:t>
            </a:r>
            <a:r>
              <a:rPr lang="zh-CN" altLang="en-US" sz="3200" b="1">
                <a:solidFill>
                  <a:schemeClr val="hlink"/>
                </a:solidFill>
                <a:latin typeface="黑体" pitchFamily="2" charset="-122"/>
                <a:ea typeface="黑体" pitchFamily="2" charset="-122"/>
              </a:rPr>
              <a:t>（经济）</a:t>
            </a:r>
          </a:p>
        </p:txBody>
      </p:sp>
      <p:sp>
        <p:nvSpPr>
          <p:cNvPr id="18436" name="Rectangle 4"/>
          <p:cNvSpPr>
            <a:spLocks noChangeArrowheads="1"/>
          </p:cNvSpPr>
          <p:nvPr/>
        </p:nvSpPr>
        <p:spPr bwMode="auto">
          <a:xfrm>
            <a:off x="468313" y="3213100"/>
            <a:ext cx="784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latin typeface="黑体" pitchFamily="2" charset="-122"/>
                <a:ea typeface="黑体" pitchFamily="2" charset="-122"/>
              </a:rPr>
              <a:t>2</a:t>
            </a:r>
            <a:r>
              <a:rPr lang="zh-CN" altLang="en-US" sz="3200" b="1">
                <a:latin typeface="黑体" pitchFamily="2" charset="-122"/>
                <a:ea typeface="黑体" pitchFamily="2" charset="-122"/>
              </a:rPr>
              <a:t>、资产阶级、新贵族和国家君主的反教会斗争</a:t>
            </a:r>
            <a:r>
              <a:rPr lang="zh-CN" altLang="en-US" sz="3200" b="1">
                <a:solidFill>
                  <a:schemeClr val="hlink"/>
                </a:solidFill>
                <a:latin typeface="黑体" pitchFamily="2" charset="-122"/>
                <a:ea typeface="黑体" pitchFamily="2" charset="-122"/>
              </a:rPr>
              <a:t>（政治）</a:t>
            </a:r>
          </a:p>
        </p:txBody>
      </p:sp>
      <p:sp>
        <p:nvSpPr>
          <p:cNvPr id="18437" name="Rectangle 5"/>
          <p:cNvSpPr>
            <a:spLocks noChangeArrowheads="1"/>
          </p:cNvSpPr>
          <p:nvPr/>
        </p:nvSpPr>
        <p:spPr bwMode="auto">
          <a:xfrm>
            <a:off x="611188" y="5084763"/>
            <a:ext cx="67691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b="1">
                <a:latin typeface="黑体" pitchFamily="2" charset="-122"/>
                <a:ea typeface="黑体" pitchFamily="2" charset="-122"/>
              </a:rPr>
              <a:t>3</a:t>
            </a:r>
            <a:r>
              <a:rPr lang="zh-CN" altLang="en-US" sz="3200" b="1">
                <a:latin typeface="黑体" pitchFamily="2" charset="-122"/>
                <a:ea typeface="黑体" pitchFamily="2" charset="-122"/>
              </a:rPr>
              <a:t>、文艺复兴运动的兴起</a:t>
            </a:r>
            <a:r>
              <a:rPr lang="zh-CN" altLang="en-US" sz="3200" b="1">
                <a:solidFill>
                  <a:schemeClr val="hlink"/>
                </a:solidFill>
                <a:latin typeface="黑体" pitchFamily="2" charset="-122"/>
                <a:ea typeface="黑体" pitchFamily="2" charset="-122"/>
              </a:rPr>
              <a:t>（思想）</a:t>
            </a:r>
          </a:p>
        </p:txBody>
      </p:sp>
      <p:sp>
        <p:nvSpPr>
          <p:cNvPr id="18438" name="Rectangle 6"/>
          <p:cNvSpPr>
            <a:spLocks noChangeArrowheads="1"/>
          </p:cNvSpPr>
          <p:nvPr/>
        </p:nvSpPr>
        <p:spPr bwMode="auto">
          <a:xfrm>
            <a:off x="1619250" y="4437063"/>
            <a:ext cx="6624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0000CC"/>
                </a:solidFill>
                <a:latin typeface="楷体_GB2312" pitchFamily="49" charset="-122"/>
                <a:ea typeface="楷体_GB2312" pitchFamily="49" charset="-122"/>
              </a:rPr>
              <a:t>→</a:t>
            </a:r>
            <a:r>
              <a:rPr lang="zh-CN" altLang="en-US" sz="2800" b="1">
                <a:solidFill>
                  <a:srgbClr val="0000CC"/>
                </a:solidFill>
                <a:latin typeface="楷体_GB2312" pitchFamily="49" charset="-122"/>
                <a:ea typeface="楷体_GB2312" pitchFamily="49" charset="-122"/>
              </a:rPr>
              <a:t>民族国家的发展、天主教会受挑战</a:t>
            </a:r>
          </a:p>
        </p:txBody>
      </p:sp>
      <p:sp>
        <p:nvSpPr>
          <p:cNvPr id="18439" name="Rectangle 7"/>
          <p:cNvSpPr>
            <a:spLocks noChangeArrowheads="1"/>
          </p:cNvSpPr>
          <p:nvPr/>
        </p:nvSpPr>
        <p:spPr bwMode="auto">
          <a:xfrm>
            <a:off x="684213" y="5805488"/>
            <a:ext cx="8064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0000CC"/>
                </a:solidFill>
                <a:latin typeface="楷体_GB2312" pitchFamily="49" charset="-122"/>
                <a:ea typeface="楷体_GB2312" pitchFamily="49" charset="-122"/>
              </a:rPr>
              <a:t>→</a:t>
            </a:r>
            <a:r>
              <a:rPr lang="zh-CN" altLang="en-US" sz="2800" b="1">
                <a:solidFill>
                  <a:srgbClr val="0000CC"/>
                </a:solidFill>
                <a:latin typeface="楷体_GB2312" pitchFamily="49" charset="-122"/>
                <a:ea typeface="楷体_GB2312" pitchFamily="49" charset="-122"/>
              </a:rPr>
              <a:t>解放了人们思想，对天主教会统治形成巨大冲击</a:t>
            </a:r>
          </a:p>
        </p:txBody>
      </p:sp>
      <p:sp>
        <p:nvSpPr>
          <p:cNvPr id="18440" name="Rectangle 8"/>
          <p:cNvSpPr>
            <a:spLocks noChangeArrowheads="1"/>
          </p:cNvSpPr>
          <p:nvPr/>
        </p:nvSpPr>
        <p:spPr bwMode="auto">
          <a:xfrm>
            <a:off x="1692275" y="2276475"/>
            <a:ext cx="6046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0000CC"/>
                </a:solidFill>
                <a:latin typeface="楷体_GB2312" pitchFamily="49" charset="-122"/>
                <a:ea typeface="楷体_GB2312" pitchFamily="49" charset="-122"/>
              </a:rPr>
              <a:t>→</a:t>
            </a:r>
            <a:r>
              <a:rPr lang="zh-CN" altLang="en-US" sz="2800" b="1">
                <a:solidFill>
                  <a:srgbClr val="0000CC"/>
                </a:solidFill>
                <a:latin typeface="楷体_GB2312" pitchFamily="49" charset="-122"/>
                <a:ea typeface="楷体_GB2312" pitchFamily="49" charset="-122"/>
              </a:rPr>
              <a:t>形成新的阶级：资产阶级和新贵族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left)">
                                      <p:cBhvr>
                                        <p:cTn id="7" dur="500"/>
                                        <p:tgtEl>
                                          <p:spTgt spid="18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40"/>
                                        </p:tgtEl>
                                        <p:attrNameLst>
                                          <p:attrName>style.visibility</p:attrName>
                                        </p:attrNameLst>
                                      </p:cBhvr>
                                      <p:to>
                                        <p:strVal val="visible"/>
                                      </p:to>
                                    </p:set>
                                    <p:animEffect transition="in" filter="wipe(left)">
                                      <p:cBhvr>
                                        <p:cTn id="12" dur="500"/>
                                        <p:tgtEl>
                                          <p:spTgt spid="184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wipe(left)">
                                      <p:cBhvr>
                                        <p:cTn id="17" dur="500"/>
                                        <p:tgtEl>
                                          <p:spTgt spid="184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8"/>
                                        </p:tgtEl>
                                        <p:attrNameLst>
                                          <p:attrName>style.visibility</p:attrName>
                                        </p:attrNameLst>
                                      </p:cBhvr>
                                      <p:to>
                                        <p:strVal val="visible"/>
                                      </p:to>
                                    </p:set>
                                    <p:animEffect transition="in" filter="wipe(left)">
                                      <p:cBhvr>
                                        <p:cTn id="22" dur="500"/>
                                        <p:tgtEl>
                                          <p:spTgt spid="184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37"/>
                                        </p:tgtEl>
                                        <p:attrNameLst>
                                          <p:attrName>style.visibility</p:attrName>
                                        </p:attrNameLst>
                                      </p:cBhvr>
                                      <p:to>
                                        <p:strVal val="visible"/>
                                      </p:to>
                                    </p:set>
                                    <p:animEffect transition="in" filter="wipe(left)">
                                      <p:cBhvr>
                                        <p:cTn id="27" dur="500"/>
                                        <p:tgtEl>
                                          <p:spTgt spid="184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439"/>
                                        </p:tgtEl>
                                        <p:attrNameLst>
                                          <p:attrName>style.visibility</p:attrName>
                                        </p:attrNameLst>
                                      </p:cBhvr>
                                      <p:to>
                                        <p:strVal val="visible"/>
                                      </p:to>
                                    </p:set>
                                    <p:animEffect transition="in" filter="wipe(left)">
                                      <p:cBhvr>
                                        <p:cTn id="32"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P spid="18437" grpId="0"/>
      <p:bldP spid="18438" grpId="0"/>
      <p:bldP spid="18439" grpId="0"/>
      <p:bldP spid="184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051050" y="549275"/>
            <a:ext cx="48958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3600" b="1">
                <a:latin typeface="Georgia" pitchFamily="18" charset="0"/>
                <a:ea typeface="楷体_GB2312" pitchFamily="49" charset="-122"/>
              </a:rPr>
              <a:t>【</a:t>
            </a:r>
            <a:r>
              <a:rPr lang="zh-CN" altLang="en-US" sz="3600" b="1">
                <a:solidFill>
                  <a:srgbClr val="0000FF"/>
                </a:solidFill>
                <a:latin typeface="Georgia" pitchFamily="18" charset="0"/>
                <a:ea typeface="黑体" pitchFamily="2" charset="-122"/>
              </a:rPr>
              <a:t>本课知识结构</a:t>
            </a:r>
            <a:r>
              <a:rPr lang="en-US" altLang="zh-CN" sz="3600" b="1">
                <a:latin typeface="Georgia" pitchFamily="18" charset="0"/>
                <a:ea typeface="楷体_GB2312" pitchFamily="49" charset="-122"/>
              </a:rPr>
              <a:t>】</a:t>
            </a:r>
            <a:r>
              <a:rPr lang="zh-CN" altLang="en-US" sz="3600" b="1">
                <a:ea typeface="迷你简启体" pitchFamily="65" charset="-122"/>
              </a:rPr>
              <a:t>：</a:t>
            </a:r>
          </a:p>
        </p:txBody>
      </p:sp>
      <p:sp>
        <p:nvSpPr>
          <p:cNvPr id="19459" name="Rectangle 3" descr="羊皮纸"/>
          <p:cNvSpPr>
            <a:spLocks noChangeArrowheads="1"/>
          </p:cNvSpPr>
          <p:nvPr/>
        </p:nvSpPr>
        <p:spPr bwMode="auto">
          <a:xfrm>
            <a:off x="395288" y="1341438"/>
            <a:ext cx="8353425" cy="49657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CN" sz="3200" b="1">
                <a:solidFill>
                  <a:srgbClr val="FF0000"/>
                </a:solidFill>
                <a:latin typeface="黑体" pitchFamily="2" charset="-122"/>
                <a:ea typeface="黑体" pitchFamily="2" charset="-122"/>
              </a:rPr>
              <a:t>1</a:t>
            </a:r>
            <a:r>
              <a:rPr lang="zh-CN" altLang="en-US" sz="3200" b="1">
                <a:solidFill>
                  <a:srgbClr val="FF0000"/>
                </a:solidFill>
                <a:latin typeface="黑体" pitchFamily="2" charset="-122"/>
                <a:ea typeface="黑体" pitchFamily="2" charset="-122"/>
              </a:rPr>
              <a:t>、经济方面：</a:t>
            </a:r>
          </a:p>
          <a:p>
            <a:pPr eaLnBrk="0" hangingPunct="0"/>
            <a:r>
              <a:rPr lang="zh-CN" altLang="en-US" sz="3200" b="1">
                <a:latin typeface="黑体" pitchFamily="2" charset="-122"/>
                <a:ea typeface="黑体" pitchFamily="2" charset="-122"/>
              </a:rPr>
              <a:t>天主教神权的黑暗统治阻碍了西欧资本主义萌芽与发展</a:t>
            </a:r>
          </a:p>
          <a:p>
            <a:pPr eaLnBrk="0" hangingPunct="0"/>
            <a:r>
              <a:rPr lang="en-US" altLang="zh-CN" sz="3200" b="1">
                <a:solidFill>
                  <a:srgbClr val="FF0000"/>
                </a:solidFill>
                <a:latin typeface="黑体" pitchFamily="2" charset="-122"/>
                <a:ea typeface="黑体" pitchFamily="2" charset="-122"/>
              </a:rPr>
              <a:t>2</a:t>
            </a:r>
            <a:r>
              <a:rPr lang="zh-CN" altLang="en-US" sz="3200" b="1">
                <a:solidFill>
                  <a:srgbClr val="FF0000"/>
                </a:solidFill>
                <a:latin typeface="黑体" pitchFamily="2" charset="-122"/>
                <a:ea typeface="黑体" pitchFamily="2" charset="-122"/>
              </a:rPr>
              <a:t>、政治方面：</a:t>
            </a:r>
          </a:p>
          <a:p>
            <a:pPr eaLnBrk="0" hangingPunct="0"/>
            <a:r>
              <a:rPr lang="zh-CN" altLang="en-US" sz="3200" b="1">
                <a:latin typeface="黑体" pitchFamily="2" charset="-122"/>
                <a:ea typeface="黑体" pitchFamily="2" charset="-122"/>
              </a:rPr>
              <a:t>（</a:t>
            </a:r>
            <a:r>
              <a:rPr lang="en-US" altLang="zh-CN" sz="3200" b="1">
                <a:latin typeface="黑体" pitchFamily="2" charset="-122"/>
                <a:ea typeface="黑体" pitchFamily="2" charset="-122"/>
              </a:rPr>
              <a:t>1</a:t>
            </a:r>
            <a:r>
              <a:rPr lang="zh-CN" altLang="en-US" sz="3200" b="1">
                <a:latin typeface="黑体" pitchFamily="2" charset="-122"/>
                <a:ea typeface="黑体" pitchFamily="2" charset="-122"/>
              </a:rPr>
              <a:t>）新兴资产阶级、新贵族不满教会的盘剥</a:t>
            </a:r>
          </a:p>
          <a:p>
            <a:pPr eaLnBrk="0" hangingPunct="0"/>
            <a:r>
              <a:rPr lang="zh-CN" altLang="en-US" sz="3200" b="1">
                <a:latin typeface="黑体" pitchFamily="2" charset="-122"/>
                <a:ea typeface="黑体" pitchFamily="2" charset="-122"/>
              </a:rPr>
              <a:t>（</a:t>
            </a:r>
            <a:r>
              <a:rPr lang="en-US" altLang="zh-CN" sz="3200" b="1">
                <a:latin typeface="黑体" pitchFamily="2" charset="-122"/>
                <a:ea typeface="黑体" pitchFamily="2" charset="-122"/>
              </a:rPr>
              <a:t>2</a:t>
            </a:r>
            <a:r>
              <a:rPr lang="zh-CN" altLang="en-US" sz="3200" b="1">
                <a:latin typeface="黑体" pitchFamily="2" charset="-122"/>
                <a:ea typeface="黑体" pitchFamily="2" charset="-122"/>
              </a:rPr>
              <a:t>）封建国家君主摆脱天主教会束缚，加强中央集权西欧民族国家的兴起</a:t>
            </a:r>
          </a:p>
          <a:p>
            <a:pPr eaLnBrk="0" hangingPunct="0"/>
            <a:r>
              <a:rPr lang="en-US" altLang="zh-CN" sz="3200" b="1">
                <a:solidFill>
                  <a:srgbClr val="FF0000"/>
                </a:solidFill>
                <a:latin typeface="黑体" pitchFamily="2" charset="-122"/>
                <a:ea typeface="黑体" pitchFamily="2" charset="-122"/>
              </a:rPr>
              <a:t>3</a:t>
            </a:r>
            <a:r>
              <a:rPr lang="zh-CN" altLang="en-US" sz="3200" b="1">
                <a:solidFill>
                  <a:srgbClr val="FF0000"/>
                </a:solidFill>
                <a:latin typeface="黑体" pitchFamily="2" charset="-122"/>
                <a:ea typeface="黑体" pitchFamily="2" charset="-122"/>
              </a:rPr>
              <a:t>、思想方面：</a:t>
            </a:r>
          </a:p>
          <a:p>
            <a:pPr eaLnBrk="0" hangingPunct="0"/>
            <a:r>
              <a:rPr lang="zh-CN" altLang="en-US" sz="3200" b="1">
                <a:latin typeface="黑体" pitchFamily="2" charset="-122"/>
                <a:ea typeface="黑体" pitchFamily="2" charset="-122"/>
              </a:rPr>
              <a:t>（</a:t>
            </a:r>
            <a:r>
              <a:rPr lang="en-US" altLang="zh-CN" sz="3200" b="1">
                <a:latin typeface="黑体" pitchFamily="2" charset="-122"/>
                <a:ea typeface="黑体" pitchFamily="2" charset="-122"/>
              </a:rPr>
              <a:t>1</a:t>
            </a:r>
            <a:r>
              <a:rPr lang="zh-CN" altLang="en-US" sz="3200" b="1">
                <a:latin typeface="黑体" pitchFamily="2" charset="-122"/>
                <a:ea typeface="黑体" pitchFamily="2" charset="-122"/>
              </a:rPr>
              <a:t>）异端思想的出现</a:t>
            </a:r>
          </a:p>
          <a:p>
            <a:pPr eaLnBrk="0" hangingPunct="0"/>
            <a:r>
              <a:rPr lang="zh-CN" altLang="en-US" sz="3200" b="1">
                <a:latin typeface="黑体" pitchFamily="2" charset="-122"/>
                <a:ea typeface="黑体" pitchFamily="2" charset="-122"/>
              </a:rPr>
              <a:t>（</a:t>
            </a:r>
            <a:r>
              <a:rPr lang="en-US" altLang="zh-CN" sz="3200" b="1">
                <a:latin typeface="黑体" pitchFamily="2" charset="-122"/>
                <a:ea typeface="黑体" pitchFamily="2" charset="-122"/>
              </a:rPr>
              <a:t>2</a:t>
            </a:r>
            <a:r>
              <a:rPr lang="zh-CN" altLang="en-US" sz="3200" b="1">
                <a:latin typeface="黑体" pitchFamily="2" charset="-122"/>
                <a:ea typeface="黑体" pitchFamily="2" charset="-122"/>
              </a:rPr>
              <a:t>）文艺复兴的推动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Effect transition="in" filter="fade">
                                      <p:cBhvr>
                                        <p:cTn id="9" dur="500"/>
                                        <p:tgtEl>
                                          <p:spTgt spid="194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9459"/>
                                        </p:tgtEl>
                                        <p:attrNameLst>
                                          <p:attrName>style.visibility</p:attrName>
                                        </p:attrNameLst>
                                      </p:cBhvr>
                                      <p:to>
                                        <p:strVal val="visible"/>
                                      </p:to>
                                    </p:set>
                                    <p:animEffect transition="in" filter="blinds(horizontal)">
                                      <p:cBhvr>
                                        <p:cTn id="14"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916238" y="260350"/>
            <a:ext cx="3454400" cy="1462088"/>
          </a:xfrm>
        </p:spPr>
        <p:txBody>
          <a:bodyPr/>
          <a:lstStyle/>
          <a:p>
            <a:pPr algn="l"/>
            <a:r>
              <a:rPr lang="zh-CN" altLang="en-US" sz="4800" b="1">
                <a:solidFill>
                  <a:schemeClr val="tx1"/>
                </a:solidFill>
              </a:rPr>
              <a:t>课堂小测</a:t>
            </a:r>
          </a:p>
        </p:txBody>
      </p:sp>
      <p:sp>
        <p:nvSpPr>
          <p:cNvPr id="20483" name="Rectangle 3"/>
          <p:cNvSpPr>
            <a:spLocks noGrp="1" noChangeArrowheads="1"/>
          </p:cNvSpPr>
          <p:nvPr>
            <p:ph type="body" idx="1"/>
          </p:nvPr>
        </p:nvSpPr>
        <p:spPr>
          <a:xfrm>
            <a:off x="323850" y="1981200"/>
            <a:ext cx="8496300" cy="4114800"/>
          </a:xfrm>
        </p:spPr>
        <p:txBody>
          <a:bodyPr/>
          <a:lstStyle/>
          <a:p>
            <a:pPr>
              <a:lnSpc>
                <a:spcPct val="90000"/>
              </a:lnSpc>
              <a:buFontTx/>
              <a:buNone/>
            </a:pPr>
            <a:r>
              <a:rPr lang="en-US" altLang="zh-CN" sz="2800" b="1"/>
              <a:t>1</a:t>
            </a:r>
            <a:r>
              <a:rPr lang="zh-CN" altLang="en-US" sz="2800" b="1"/>
              <a:t>、欧洲中世纪曾经被称为笼罩着宗教灵光的</a:t>
            </a:r>
            <a:r>
              <a:rPr lang="zh-CN" altLang="en-US" sz="2800" b="1">
                <a:latin typeface="Arial Black"/>
              </a:rPr>
              <a:t>“</a:t>
            </a:r>
            <a:r>
              <a:rPr lang="zh-CN" altLang="en-US" sz="2800" b="1"/>
              <a:t>黑暗时代</a:t>
            </a:r>
            <a:r>
              <a:rPr lang="zh-CN" altLang="en-US" sz="2800" b="1">
                <a:latin typeface="Arial Black"/>
              </a:rPr>
              <a:t>”</a:t>
            </a:r>
            <a:r>
              <a:rPr lang="zh-CN" altLang="en-US" sz="2800" b="1"/>
              <a:t>。以罗马教廷为首的天主教会处于当时欧洲</a:t>
            </a:r>
            <a:r>
              <a:rPr lang="zh-CN" altLang="en-US" sz="2800" b="1">
                <a:latin typeface="Arial Black"/>
              </a:rPr>
              <a:t>“</a:t>
            </a:r>
            <a:r>
              <a:rPr lang="zh-CN" altLang="en-US" sz="2800" b="1"/>
              <a:t>万流归宗</a:t>
            </a:r>
            <a:r>
              <a:rPr lang="zh-CN" altLang="en-US" sz="2800" b="1">
                <a:latin typeface="Arial Black"/>
              </a:rPr>
              <a:t>”</a:t>
            </a:r>
            <a:r>
              <a:rPr lang="zh-CN" altLang="en-US" sz="2800" b="1"/>
              <a:t>的地位。这一时期天主教会势力扩大的措施或因素有（    ）</a:t>
            </a:r>
          </a:p>
          <a:p>
            <a:pPr>
              <a:lnSpc>
                <a:spcPct val="90000"/>
              </a:lnSpc>
              <a:buFontTx/>
              <a:buNone/>
            </a:pPr>
            <a:r>
              <a:rPr lang="zh-CN" altLang="en-US" sz="2800" b="1"/>
              <a:t>①整顿教会拓展势力        ②组织十字军东征</a:t>
            </a:r>
          </a:p>
          <a:p>
            <a:pPr>
              <a:lnSpc>
                <a:spcPct val="90000"/>
              </a:lnSpc>
              <a:buFontTx/>
              <a:buNone/>
            </a:pPr>
            <a:r>
              <a:rPr lang="zh-CN" altLang="en-US" sz="2800" b="1"/>
              <a:t>③封建割据势力强大，王权衰弱 </a:t>
            </a:r>
          </a:p>
          <a:p>
            <a:pPr>
              <a:lnSpc>
                <a:spcPct val="90000"/>
              </a:lnSpc>
              <a:buFontTx/>
              <a:buNone/>
            </a:pPr>
            <a:r>
              <a:rPr lang="zh-CN" altLang="en-US" sz="2800" b="1"/>
              <a:t>④教权高于王权</a:t>
            </a:r>
          </a:p>
          <a:p>
            <a:pPr>
              <a:lnSpc>
                <a:spcPct val="90000"/>
              </a:lnSpc>
              <a:buFontTx/>
              <a:buNone/>
            </a:pPr>
            <a:r>
              <a:rPr lang="en-US" altLang="zh-CN" sz="2800" b="1"/>
              <a:t>A</a:t>
            </a:r>
            <a:r>
              <a:rPr lang="zh-CN" altLang="en-US" sz="2800" b="1"/>
              <a:t>、①②④               </a:t>
            </a:r>
            <a:r>
              <a:rPr lang="en-US" altLang="zh-CN" sz="2800" b="1"/>
              <a:t>B</a:t>
            </a:r>
            <a:r>
              <a:rPr lang="zh-CN" altLang="en-US" sz="2800" b="1"/>
              <a:t>、①②③④ </a:t>
            </a:r>
          </a:p>
          <a:p>
            <a:pPr>
              <a:lnSpc>
                <a:spcPct val="90000"/>
              </a:lnSpc>
              <a:buFontTx/>
              <a:buNone/>
            </a:pPr>
            <a:r>
              <a:rPr lang="en-US" altLang="zh-CN" sz="2800" b="1"/>
              <a:t>C</a:t>
            </a:r>
            <a:r>
              <a:rPr lang="zh-CN" altLang="en-US" sz="2800" b="1"/>
              <a:t>、②③④               </a:t>
            </a:r>
            <a:r>
              <a:rPr lang="en-US" altLang="zh-CN" sz="2800" b="1"/>
              <a:t>D</a:t>
            </a:r>
            <a:r>
              <a:rPr lang="zh-CN" altLang="en-US" sz="2800" b="1"/>
              <a:t>、①②③</a:t>
            </a:r>
          </a:p>
        </p:txBody>
      </p:sp>
      <p:sp>
        <p:nvSpPr>
          <p:cNvPr id="20484" name="Text Box 4"/>
          <p:cNvSpPr txBox="1">
            <a:spLocks noChangeArrowheads="1"/>
          </p:cNvSpPr>
          <p:nvPr/>
        </p:nvSpPr>
        <p:spPr bwMode="auto">
          <a:xfrm>
            <a:off x="7235825" y="4724400"/>
            <a:ext cx="91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6000" b="1">
                <a:solidFill>
                  <a:srgbClr val="FF3300"/>
                </a:solidFill>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edge">
                                      <p:cBhvr>
                                        <p:cTn id="12" dur="2000"/>
                                        <p:tgtEl>
                                          <p:spTgt spid="20483">
                                            <p:txEl>
                                              <p:pRg st="0" end="0"/>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Effect transition="in" filter="wedge">
                                      <p:cBhvr>
                                        <p:cTn id="15" dur="2000"/>
                                        <p:tgtEl>
                                          <p:spTgt spid="20483">
                                            <p:txEl>
                                              <p:pRg st="1" end="1"/>
                                            </p:txEl>
                                          </p:spTgt>
                                        </p:tgtEl>
                                      </p:cBhvr>
                                    </p:animEffect>
                                  </p:childTnLst>
                                </p:cTn>
                              </p:par>
                              <p:par>
                                <p:cTn id="16" presetID="20" presetClass="entr" presetSubtype="0" fill="hold" nodeType="withEffect">
                                  <p:stCondLst>
                                    <p:cond delay="0"/>
                                  </p:stCondLst>
                                  <p:childTnLst>
                                    <p:set>
                                      <p:cBhvr>
                                        <p:cTn id="17" dur="1" fill="hold">
                                          <p:stCondLst>
                                            <p:cond delay="0"/>
                                          </p:stCondLst>
                                        </p:cTn>
                                        <p:tgtEl>
                                          <p:spTgt spid="20483">
                                            <p:txEl>
                                              <p:pRg st="2" end="2"/>
                                            </p:txEl>
                                          </p:spTgt>
                                        </p:tgtEl>
                                        <p:attrNameLst>
                                          <p:attrName>style.visibility</p:attrName>
                                        </p:attrNameLst>
                                      </p:cBhvr>
                                      <p:to>
                                        <p:strVal val="visible"/>
                                      </p:to>
                                    </p:set>
                                    <p:animEffect transition="in" filter="wedge">
                                      <p:cBhvr>
                                        <p:cTn id="18" dur="2000"/>
                                        <p:tgtEl>
                                          <p:spTgt spid="20483">
                                            <p:txEl>
                                              <p:pRg st="2" end="2"/>
                                            </p:txEl>
                                          </p:spTgt>
                                        </p:tgtEl>
                                      </p:cBhvr>
                                    </p:animEffect>
                                  </p:childTnLst>
                                </p:cTn>
                              </p:par>
                              <p:par>
                                <p:cTn id="19" presetID="20" presetClass="entr" presetSubtype="0" fill="hold" nodeType="with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Effect transition="in" filter="wedge">
                                      <p:cBhvr>
                                        <p:cTn id="21" dur="2000"/>
                                        <p:tgtEl>
                                          <p:spTgt spid="20483">
                                            <p:txEl>
                                              <p:pRg st="3" end="3"/>
                                            </p:txEl>
                                          </p:spTgt>
                                        </p:tgtEl>
                                      </p:cBhvr>
                                    </p:animEffect>
                                  </p:childTnLst>
                                </p:cTn>
                              </p:par>
                              <p:par>
                                <p:cTn id="22" presetID="20" presetClass="entr" presetSubtype="0" fill="hold" nodeType="withEffect">
                                  <p:stCondLst>
                                    <p:cond delay="0"/>
                                  </p:stCondLst>
                                  <p:childTnLst>
                                    <p:set>
                                      <p:cBhvr>
                                        <p:cTn id="23" dur="1" fill="hold">
                                          <p:stCondLst>
                                            <p:cond delay="0"/>
                                          </p:stCondLst>
                                        </p:cTn>
                                        <p:tgtEl>
                                          <p:spTgt spid="20483">
                                            <p:txEl>
                                              <p:pRg st="4" end="4"/>
                                            </p:txEl>
                                          </p:spTgt>
                                        </p:tgtEl>
                                        <p:attrNameLst>
                                          <p:attrName>style.visibility</p:attrName>
                                        </p:attrNameLst>
                                      </p:cBhvr>
                                      <p:to>
                                        <p:strVal val="visible"/>
                                      </p:to>
                                    </p:set>
                                    <p:animEffect transition="in" filter="wedge">
                                      <p:cBhvr>
                                        <p:cTn id="24" dur="2000"/>
                                        <p:tgtEl>
                                          <p:spTgt spid="20483">
                                            <p:txEl>
                                              <p:pRg st="4" end="4"/>
                                            </p:txEl>
                                          </p:spTgt>
                                        </p:tgtEl>
                                      </p:cBhvr>
                                    </p:animEffect>
                                  </p:childTnLst>
                                </p:cTn>
                              </p:par>
                              <p:par>
                                <p:cTn id="25" presetID="20" presetClass="entr" presetSubtype="0" fill="hold" nodeType="with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Effect transition="in" filter="wedge">
                                      <p:cBhvr>
                                        <p:cTn id="27" dur="2000"/>
                                        <p:tgtEl>
                                          <p:spTgt spid="2048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20484"/>
                                        </p:tgtEl>
                                        <p:attrNameLst>
                                          <p:attrName>style.visibility</p:attrName>
                                        </p:attrNameLst>
                                      </p:cBhvr>
                                      <p:to>
                                        <p:strVal val="visible"/>
                                      </p:to>
                                    </p:set>
                                    <p:anim calcmode="lin" valueType="num">
                                      <p:cBhvr additive="base">
                                        <p:cTn id="32" dur="500" fill="hold"/>
                                        <p:tgtEl>
                                          <p:spTgt spid="20484"/>
                                        </p:tgtEl>
                                        <p:attrNameLst>
                                          <p:attrName>ppt_x</p:attrName>
                                        </p:attrNameLst>
                                      </p:cBhvr>
                                      <p:tavLst>
                                        <p:tav tm="0">
                                          <p:val>
                                            <p:strVal val="1+#ppt_w/2"/>
                                          </p:val>
                                        </p:tav>
                                        <p:tav tm="100000">
                                          <p:val>
                                            <p:strVal val="#ppt_x"/>
                                          </p:val>
                                        </p:tav>
                                      </p:tavLst>
                                    </p:anim>
                                    <p:anim calcmode="lin" valueType="num">
                                      <p:cBhvr additive="base">
                                        <p:cTn id="33"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179388" y="1773238"/>
            <a:ext cx="8785225" cy="3744912"/>
          </a:xfrm>
        </p:spPr>
        <p:txBody>
          <a:bodyPr/>
          <a:lstStyle/>
          <a:p>
            <a:pPr>
              <a:lnSpc>
                <a:spcPct val="90000"/>
              </a:lnSpc>
              <a:buFontTx/>
              <a:buNone/>
            </a:pPr>
            <a:r>
              <a:rPr lang="en-US" altLang="zh-CN" sz="2800" b="1">
                <a:latin typeface="宋体" pitchFamily="2" charset="-122"/>
              </a:rPr>
              <a:t>2</a:t>
            </a:r>
            <a:r>
              <a:rPr lang="zh-CN" altLang="en-US" sz="2800" b="1">
                <a:latin typeface="宋体" pitchFamily="2" charset="-122"/>
              </a:rPr>
              <a:t>、教皇英诺森三世说：“教皇权力好比太阳，国王权力犹如月亮，它的光是向着太阳借来的”。这句话反映了（    ）</a:t>
            </a:r>
          </a:p>
          <a:p>
            <a:pPr>
              <a:lnSpc>
                <a:spcPct val="90000"/>
              </a:lnSpc>
              <a:buFontTx/>
              <a:buNone/>
            </a:pPr>
            <a:r>
              <a:rPr lang="en-US" altLang="zh-CN" sz="2800" b="1">
                <a:latin typeface="宋体" pitchFamily="2" charset="-122"/>
              </a:rPr>
              <a:t>A</a:t>
            </a:r>
            <a:r>
              <a:rPr lang="zh-CN" altLang="en-US" sz="2800" b="1">
                <a:latin typeface="宋体" pitchFamily="2" charset="-122"/>
              </a:rPr>
              <a:t>、封建君主的权力是从教皇的权力中分化出来的    </a:t>
            </a:r>
          </a:p>
          <a:p>
            <a:pPr>
              <a:lnSpc>
                <a:spcPct val="90000"/>
              </a:lnSpc>
              <a:buFontTx/>
              <a:buNone/>
            </a:pPr>
            <a:r>
              <a:rPr lang="en-US" altLang="zh-CN" sz="2800" b="1">
                <a:latin typeface="宋体" pitchFamily="2" charset="-122"/>
              </a:rPr>
              <a:t>B</a:t>
            </a:r>
            <a:r>
              <a:rPr lang="zh-CN" altLang="en-US" sz="2800" b="1">
                <a:latin typeface="宋体" pitchFamily="2" charset="-122"/>
              </a:rPr>
              <a:t>、天主教迫使各国统治者听命于教皇，取得政治上的神权统治    </a:t>
            </a:r>
          </a:p>
          <a:p>
            <a:pPr>
              <a:lnSpc>
                <a:spcPct val="90000"/>
              </a:lnSpc>
              <a:buFontTx/>
              <a:buNone/>
            </a:pPr>
            <a:r>
              <a:rPr lang="en-US" altLang="zh-CN" sz="2800" b="1">
                <a:latin typeface="宋体" pitchFamily="2" charset="-122"/>
              </a:rPr>
              <a:t>C</a:t>
            </a:r>
            <a:r>
              <a:rPr lang="zh-CN" altLang="en-US" sz="2800" b="1">
                <a:latin typeface="宋体" pitchFamily="2" charset="-122"/>
              </a:rPr>
              <a:t>、罗马教会统治一切，影响世俗社会的每一个方面      </a:t>
            </a:r>
          </a:p>
          <a:p>
            <a:pPr>
              <a:lnSpc>
                <a:spcPct val="90000"/>
              </a:lnSpc>
              <a:buFontTx/>
              <a:buNone/>
            </a:pPr>
            <a:r>
              <a:rPr lang="en-US" altLang="zh-CN" sz="2800" b="1">
                <a:latin typeface="宋体" pitchFamily="2" charset="-122"/>
              </a:rPr>
              <a:t>D</a:t>
            </a:r>
            <a:r>
              <a:rPr lang="zh-CN" altLang="en-US" sz="2800" b="1">
                <a:latin typeface="宋体" pitchFamily="2" charset="-122"/>
              </a:rPr>
              <a:t>、人们既是国家的臣民，也是教会的子民</a:t>
            </a:r>
          </a:p>
        </p:txBody>
      </p:sp>
      <p:sp>
        <p:nvSpPr>
          <p:cNvPr id="21507" name="Text Box 3"/>
          <p:cNvSpPr txBox="1">
            <a:spLocks noChangeArrowheads="1"/>
          </p:cNvSpPr>
          <p:nvPr/>
        </p:nvSpPr>
        <p:spPr bwMode="auto">
          <a:xfrm>
            <a:off x="7524750" y="5229225"/>
            <a:ext cx="76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6000" b="1">
                <a:solidFill>
                  <a:srgbClr val="FF3300"/>
                </a:solidFill>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edge">
                                      <p:cBhvr>
                                        <p:cTn id="7" dur="2000"/>
                                        <p:tgtEl>
                                          <p:spTgt spid="21506">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21506">
                                            <p:txEl>
                                              <p:pRg st="1" end="1"/>
                                            </p:txEl>
                                          </p:spTgt>
                                        </p:tgtEl>
                                        <p:attrNameLst>
                                          <p:attrName>style.visibility</p:attrName>
                                        </p:attrNameLst>
                                      </p:cBhvr>
                                      <p:to>
                                        <p:strVal val="visible"/>
                                      </p:to>
                                    </p:set>
                                    <p:animEffect transition="in" filter="wedge">
                                      <p:cBhvr>
                                        <p:cTn id="10" dur="2000"/>
                                        <p:tgtEl>
                                          <p:spTgt spid="21506">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21506">
                                            <p:txEl>
                                              <p:pRg st="2" end="2"/>
                                            </p:txEl>
                                          </p:spTgt>
                                        </p:tgtEl>
                                        <p:attrNameLst>
                                          <p:attrName>style.visibility</p:attrName>
                                        </p:attrNameLst>
                                      </p:cBhvr>
                                      <p:to>
                                        <p:strVal val="visible"/>
                                      </p:to>
                                    </p:set>
                                    <p:animEffect transition="in" filter="wedge">
                                      <p:cBhvr>
                                        <p:cTn id="13" dur="2000"/>
                                        <p:tgtEl>
                                          <p:spTgt spid="21506">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21506">
                                            <p:txEl>
                                              <p:pRg st="3" end="3"/>
                                            </p:txEl>
                                          </p:spTgt>
                                        </p:tgtEl>
                                        <p:attrNameLst>
                                          <p:attrName>style.visibility</p:attrName>
                                        </p:attrNameLst>
                                      </p:cBhvr>
                                      <p:to>
                                        <p:strVal val="visible"/>
                                      </p:to>
                                    </p:set>
                                    <p:animEffect transition="in" filter="wedge">
                                      <p:cBhvr>
                                        <p:cTn id="16" dur="2000"/>
                                        <p:tgtEl>
                                          <p:spTgt spid="21506">
                                            <p:txEl>
                                              <p:pRg st="3" end="3"/>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21506">
                                            <p:txEl>
                                              <p:pRg st="4" end="4"/>
                                            </p:txEl>
                                          </p:spTgt>
                                        </p:tgtEl>
                                        <p:attrNameLst>
                                          <p:attrName>style.visibility</p:attrName>
                                        </p:attrNameLst>
                                      </p:cBhvr>
                                      <p:to>
                                        <p:strVal val="visible"/>
                                      </p:to>
                                    </p:set>
                                    <p:animEffect transition="in" filter="wedge">
                                      <p:cBhvr>
                                        <p:cTn id="19" dur="2000"/>
                                        <p:tgtEl>
                                          <p:spTgt spid="21506">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507"/>
                                        </p:tgtEl>
                                        <p:attrNameLst>
                                          <p:attrName>style.visibility</p:attrName>
                                        </p:attrNameLst>
                                      </p:cBhvr>
                                      <p:to>
                                        <p:strVal val="visible"/>
                                      </p:to>
                                    </p:set>
                                    <p:anim calcmode="lin" valueType="num">
                                      <p:cBhvr additive="base">
                                        <p:cTn id="24" dur="500" fill="hold"/>
                                        <p:tgtEl>
                                          <p:spTgt spid="21507"/>
                                        </p:tgtEl>
                                        <p:attrNameLst>
                                          <p:attrName>ppt_x</p:attrName>
                                        </p:attrNameLst>
                                      </p:cBhvr>
                                      <p:tavLst>
                                        <p:tav tm="0">
                                          <p:val>
                                            <p:strVal val="#ppt_x"/>
                                          </p:val>
                                        </p:tav>
                                        <p:tav tm="100000">
                                          <p:val>
                                            <p:strVal val="#ppt_x"/>
                                          </p:val>
                                        </p:tav>
                                      </p:tavLst>
                                    </p:anim>
                                    <p:anim calcmode="lin" valueType="num">
                                      <p:cBhvr additive="base">
                                        <p:cTn id="25"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801112-1278_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title"/>
          </p:nvPr>
        </p:nvSpPr>
        <p:spPr>
          <a:xfrm>
            <a:off x="1331913" y="1125538"/>
            <a:ext cx="6407150" cy="855662"/>
          </a:xfrm>
          <a:solidFill>
            <a:schemeClr val="bg1"/>
          </a:solidFill>
        </p:spPr>
        <p:txBody>
          <a:bodyPr/>
          <a:lstStyle/>
          <a:p>
            <a:r>
              <a:rPr lang="zh-CN" altLang="en-US" b="1">
                <a:solidFill>
                  <a:schemeClr val="tx1"/>
                </a:solidFill>
                <a:ea typeface="楷体_GB2312" pitchFamily="49" charset="-122"/>
              </a:rPr>
              <a:t>思考：世界三大宗教？</a:t>
            </a:r>
          </a:p>
        </p:txBody>
      </p:sp>
      <p:sp>
        <p:nvSpPr>
          <p:cNvPr id="3076" name="Rectangle 4"/>
          <p:cNvSpPr>
            <a:spLocks noGrp="1" noChangeArrowheads="1"/>
          </p:cNvSpPr>
          <p:nvPr>
            <p:ph type="body" idx="1"/>
          </p:nvPr>
        </p:nvSpPr>
        <p:spPr>
          <a:xfrm>
            <a:off x="1403350" y="2565400"/>
            <a:ext cx="6192838" cy="2808288"/>
          </a:xfrm>
          <a:solidFill>
            <a:schemeClr val="bg1"/>
          </a:solidFill>
        </p:spPr>
        <p:txBody>
          <a:bodyPr/>
          <a:lstStyle/>
          <a:p>
            <a:pPr>
              <a:lnSpc>
                <a:spcPct val="150000"/>
              </a:lnSpc>
              <a:buFontTx/>
              <a:buBlip>
                <a:blip r:embed="rId3"/>
              </a:buBlip>
            </a:pPr>
            <a:r>
              <a:rPr lang="zh-CN" altLang="en-US" sz="3600" b="1">
                <a:solidFill>
                  <a:srgbClr val="9900CC"/>
                </a:solidFill>
                <a:ea typeface="黑体" pitchFamily="2" charset="-122"/>
              </a:rPr>
              <a:t>佛教</a:t>
            </a:r>
            <a:r>
              <a:rPr lang="en-US" altLang="zh-CN" sz="3600" b="1">
                <a:solidFill>
                  <a:srgbClr val="9900CC"/>
                </a:solidFill>
                <a:ea typeface="黑体" pitchFamily="2" charset="-122"/>
              </a:rPr>
              <a:t>(</a:t>
            </a:r>
            <a:r>
              <a:rPr lang="zh-CN" altLang="en-US" sz="3600" b="1">
                <a:solidFill>
                  <a:srgbClr val="9900CC"/>
                </a:solidFill>
                <a:ea typeface="黑体" pitchFamily="2" charset="-122"/>
              </a:rPr>
              <a:t>公元</a:t>
            </a:r>
            <a:r>
              <a:rPr lang="en-US" altLang="zh-CN" sz="3600" b="1">
                <a:solidFill>
                  <a:srgbClr val="9900CC"/>
                </a:solidFill>
                <a:ea typeface="黑体" pitchFamily="2" charset="-122"/>
              </a:rPr>
              <a:t>6</a:t>
            </a:r>
            <a:r>
              <a:rPr lang="zh-CN" altLang="en-US" sz="3600" b="1">
                <a:solidFill>
                  <a:srgbClr val="9900CC"/>
                </a:solidFill>
                <a:ea typeface="黑体" pitchFamily="2" charset="-122"/>
              </a:rPr>
              <a:t>世纪）</a:t>
            </a:r>
          </a:p>
          <a:p>
            <a:pPr>
              <a:lnSpc>
                <a:spcPct val="150000"/>
              </a:lnSpc>
              <a:buFontTx/>
              <a:buBlip>
                <a:blip r:embed="rId3"/>
              </a:buBlip>
            </a:pPr>
            <a:r>
              <a:rPr lang="zh-CN" altLang="en-US" sz="3600" b="1">
                <a:solidFill>
                  <a:srgbClr val="9900CC"/>
                </a:solidFill>
                <a:ea typeface="黑体" pitchFamily="2" charset="-122"/>
              </a:rPr>
              <a:t>伊斯兰教（公元</a:t>
            </a:r>
            <a:r>
              <a:rPr lang="en-US" altLang="zh-CN" sz="3600" b="1">
                <a:solidFill>
                  <a:srgbClr val="9900CC"/>
                </a:solidFill>
                <a:ea typeface="黑体" pitchFamily="2" charset="-122"/>
              </a:rPr>
              <a:t>7</a:t>
            </a:r>
            <a:r>
              <a:rPr lang="zh-CN" altLang="en-US" sz="3600" b="1">
                <a:solidFill>
                  <a:srgbClr val="9900CC"/>
                </a:solidFill>
                <a:ea typeface="黑体" pitchFamily="2" charset="-122"/>
              </a:rPr>
              <a:t>世纪）</a:t>
            </a:r>
          </a:p>
          <a:p>
            <a:pPr>
              <a:lnSpc>
                <a:spcPct val="150000"/>
              </a:lnSpc>
              <a:buFontTx/>
              <a:buBlip>
                <a:blip r:embed="rId3"/>
              </a:buBlip>
            </a:pPr>
            <a:r>
              <a:rPr lang="zh-CN" altLang="en-US" sz="3600" b="1">
                <a:solidFill>
                  <a:srgbClr val="9900CC"/>
                </a:solidFill>
                <a:ea typeface="黑体" pitchFamily="2" charset="-122"/>
              </a:rPr>
              <a:t>基督教（公元</a:t>
            </a:r>
            <a:r>
              <a:rPr lang="en-US" altLang="zh-CN" sz="3600" b="1">
                <a:solidFill>
                  <a:srgbClr val="9900CC"/>
                </a:solidFill>
                <a:ea typeface="黑体" pitchFamily="2" charset="-122"/>
              </a:rPr>
              <a:t>1</a:t>
            </a:r>
            <a:r>
              <a:rPr lang="zh-CN" altLang="en-US" sz="3600" b="1">
                <a:solidFill>
                  <a:srgbClr val="9900CC"/>
                </a:solidFill>
                <a:ea typeface="黑体" pitchFamily="2" charset="-122"/>
              </a:rPr>
              <a:t>世纪）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6">
                                            <p:bg/>
                                          </p:spTgt>
                                        </p:tgtEl>
                                        <p:attrNameLst>
                                          <p:attrName>style.visibility</p:attrName>
                                        </p:attrNameLst>
                                      </p:cBhvr>
                                      <p:to>
                                        <p:strVal val="visible"/>
                                      </p:to>
                                    </p:set>
                                    <p:animEffect transition="in" filter="blinds(horizontal)">
                                      <p:cBhvr>
                                        <p:cTn id="7" dur="500"/>
                                        <p:tgtEl>
                                          <p:spTgt spid="3076">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6">
                                            <p:txEl>
                                              <p:pRg st="0" end="0"/>
                                            </p:txEl>
                                          </p:spTgt>
                                        </p:tgtEl>
                                        <p:attrNameLst>
                                          <p:attrName>style.visibility</p:attrName>
                                        </p:attrNameLst>
                                      </p:cBhvr>
                                      <p:to>
                                        <p:strVal val="visible"/>
                                      </p:to>
                                    </p:set>
                                    <p:animEffect transition="in" filter="blinds(horizontal)">
                                      <p:cBhvr>
                                        <p:cTn id="12" dur="500"/>
                                        <p:tgtEl>
                                          <p:spTgt spid="307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6">
                                            <p:txEl>
                                              <p:pRg st="1" end="1"/>
                                            </p:txEl>
                                          </p:spTgt>
                                        </p:tgtEl>
                                        <p:attrNameLst>
                                          <p:attrName>style.visibility</p:attrName>
                                        </p:attrNameLst>
                                      </p:cBhvr>
                                      <p:to>
                                        <p:strVal val="visible"/>
                                      </p:to>
                                    </p:set>
                                    <p:animEffect transition="in" filter="blinds(horizontal)">
                                      <p:cBhvr>
                                        <p:cTn id="17" dur="500"/>
                                        <p:tgtEl>
                                          <p:spTgt spid="307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6">
                                            <p:txEl>
                                              <p:pRg st="2" end="2"/>
                                            </p:txEl>
                                          </p:spTgt>
                                        </p:tgtEl>
                                        <p:attrNameLst>
                                          <p:attrName>style.visibility</p:attrName>
                                        </p:attrNameLst>
                                      </p:cBhvr>
                                      <p:to>
                                        <p:strVal val="visible"/>
                                      </p:to>
                                    </p:set>
                                    <p:animEffect transition="in" filter="blinds(horizontal)">
                                      <p:cBhvr>
                                        <p:cTn id="22" dur="500"/>
                                        <p:tgtEl>
                                          <p:spTgt spid="30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07950" y="1628775"/>
            <a:ext cx="8785225" cy="3889375"/>
          </a:xfrm>
        </p:spPr>
        <p:txBody>
          <a:bodyPr/>
          <a:lstStyle/>
          <a:p>
            <a:pPr>
              <a:lnSpc>
                <a:spcPct val="90000"/>
              </a:lnSpc>
              <a:buFontTx/>
              <a:buNone/>
            </a:pPr>
            <a:r>
              <a:rPr lang="en-US" altLang="zh-CN" sz="2800" b="1">
                <a:latin typeface="宋体" pitchFamily="2" charset="-122"/>
              </a:rPr>
              <a:t>3</a:t>
            </a:r>
            <a:r>
              <a:rPr lang="zh-CN" altLang="en-US" sz="2800" b="1">
                <a:latin typeface="宋体" pitchFamily="2" charset="-122"/>
              </a:rPr>
              <a:t>、“谁若杀害了父母、兄弟、姐妹、妻子或其他任</a:t>
            </a:r>
          </a:p>
          <a:p>
            <a:pPr>
              <a:lnSpc>
                <a:spcPct val="90000"/>
              </a:lnSpc>
              <a:buFontTx/>
              <a:buNone/>
            </a:pPr>
            <a:r>
              <a:rPr lang="zh-CN" altLang="en-US" sz="2800" b="1">
                <a:latin typeface="宋体" pitchFamily="2" charset="-122"/>
              </a:rPr>
              <a:t>何一个亲属，只要交纳</a:t>
            </a:r>
            <a:r>
              <a:rPr lang="en-US" altLang="zh-CN" sz="2800" b="1">
                <a:latin typeface="宋体" pitchFamily="2" charset="-122"/>
              </a:rPr>
              <a:t>5</a:t>
            </a:r>
            <a:r>
              <a:rPr lang="zh-CN" altLang="en-US" sz="2800" b="1">
                <a:latin typeface="宋体" pitchFamily="2" charset="-122"/>
              </a:rPr>
              <a:t>～</a:t>
            </a:r>
            <a:r>
              <a:rPr lang="en-US" altLang="zh-CN" sz="2800" b="1">
                <a:latin typeface="宋体" pitchFamily="2" charset="-122"/>
              </a:rPr>
              <a:t>7</a:t>
            </a:r>
            <a:r>
              <a:rPr lang="zh-CN" altLang="en-US" sz="2800" b="1">
                <a:latin typeface="宋体" pitchFamily="2" charset="-122"/>
              </a:rPr>
              <a:t>枚金币，便可洗净罪恶</a:t>
            </a:r>
          </a:p>
          <a:p>
            <a:pPr>
              <a:lnSpc>
                <a:spcPct val="90000"/>
              </a:lnSpc>
              <a:buFontTx/>
              <a:buNone/>
            </a:pPr>
            <a:r>
              <a:rPr lang="zh-CN" altLang="en-US" sz="2800" b="1">
                <a:latin typeface="宋体" pitchFamily="2" charset="-122"/>
              </a:rPr>
              <a:t>了。”材料集中体现了（    ）</a:t>
            </a:r>
          </a:p>
          <a:p>
            <a:pPr>
              <a:lnSpc>
                <a:spcPct val="90000"/>
              </a:lnSpc>
              <a:buFontTx/>
              <a:buNone/>
            </a:pPr>
            <a:r>
              <a:rPr lang="en-US" altLang="zh-CN" sz="2800" b="1">
                <a:latin typeface="宋体" pitchFamily="2" charset="-122"/>
              </a:rPr>
              <a:t>A</a:t>
            </a:r>
            <a:r>
              <a:rPr lang="zh-CN" altLang="en-US" sz="2800" b="1">
                <a:latin typeface="宋体" pitchFamily="2" charset="-122"/>
              </a:rPr>
              <a:t>、天主教会政治势力强大  </a:t>
            </a:r>
          </a:p>
          <a:p>
            <a:pPr>
              <a:lnSpc>
                <a:spcPct val="90000"/>
              </a:lnSpc>
              <a:buFontTx/>
              <a:buNone/>
            </a:pPr>
            <a:r>
              <a:rPr lang="en-US" altLang="zh-CN" sz="2800" b="1">
                <a:latin typeface="宋体" pitchFamily="2" charset="-122"/>
              </a:rPr>
              <a:t>B</a:t>
            </a:r>
            <a:r>
              <a:rPr lang="zh-CN" altLang="en-US" sz="2800" b="1">
                <a:latin typeface="宋体" pitchFamily="2" charset="-122"/>
              </a:rPr>
              <a:t>、天主教会凭借权力搜刮钱财 </a:t>
            </a:r>
          </a:p>
          <a:p>
            <a:pPr>
              <a:lnSpc>
                <a:spcPct val="90000"/>
              </a:lnSpc>
              <a:buFontTx/>
              <a:buNone/>
            </a:pPr>
            <a:r>
              <a:rPr lang="en-US" altLang="zh-CN" sz="2800" b="1">
                <a:latin typeface="宋体" pitchFamily="2" charset="-122"/>
              </a:rPr>
              <a:t>C</a:t>
            </a:r>
            <a:r>
              <a:rPr lang="zh-CN" altLang="en-US" sz="2800" b="1">
                <a:latin typeface="宋体" pitchFamily="2" charset="-122"/>
              </a:rPr>
              <a:t>、天主教会垄断了文化教育 </a:t>
            </a:r>
          </a:p>
          <a:p>
            <a:pPr>
              <a:lnSpc>
                <a:spcPct val="90000"/>
              </a:lnSpc>
              <a:buFontTx/>
              <a:buNone/>
            </a:pPr>
            <a:r>
              <a:rPr lang="en-US" altLang="zh-CN" sz="2800" b="1">
                <a:latin typeface="宋体" pitchFamily="2" charset="-122"/>
              </a:rPr>
              <a:t>D</a:t>
            </a:r>
            <a:r>
              <a:rPr lang="zh-CN" altLang="en-US" sz="2800" b="1">
                <a:latin typeface="宋体" pitchFamily="2" charset="-122"/>
              </a:rPr>
              <a:t>、天主教会征收“什一税”</a:t>
            </a:r>
          </a:p>
          <a:p>
            <a:pPr>
              <a:lnSpc>
                <a:spcPct val="90000"/>
              </a:lnSpc>
              <a:buFontTx/>
              <a:buNone/>
            </a:pPr>
            <a:endParaRPr lang="en-US" altLang="zh-CN" sz="2800" b="1">
              <a:latin typeface="宋体" pitchFamily="2" charset="-122"/>
            </a:endParaRPr>
          </a:p>
        </p:txBody>
      </p:sp>
      <p:sp>
        <p:nvSpPr>
          <p:cNvPr id="22531" name="Text Box 3"/>
          <p:cNvSpPr txBox="1">
            <a:spLocks noChangeArrowheads="1"/>
          </p:cNvSpPr>
          <p:nvPr/>
        </p:nvSpPr>
        <p:spPr bwMode="auto">
          <a:xfrm>
            <a:off x="6659563" y="3429000"/>
            <a:ext cx="609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6000" b="1">
                <a:solidFill>
                  <a:srgbClr val="FF3300"/>
                </a:solidFill>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edge">
                                      <p:cBhvr>
                                        <p:cTn id="7" dur="2000"/>
                                        <p:tgtEl>
                                          <p:spTgt spid="22530">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22530">
                                            <p:txEl>
                                              <p:pRg st="1" end="1"/>
                                            </p:txEl>
                                          </p:spTgt>
                                        </p:tgtEl>
                                        <p:attrNameLst>
                                          <p:attrName>style.visibility</p:attrName>
                                        </p:attrNameLst>
                                      </p:cBhvr>
                                      <p:to>
                                        <p:strVal val="visible"/>
                                      </p:to>
                                    </p:set>
                                    <p:animEffect transition="in" filter="wedge">
                                      <p:cBhvr>
                                        <p:cTn id="10" dur="2000"/>
                                        <p:tgtEl>
                                          <p:spTgt spid="22530">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22530">
                                            <p:txEl>
                                              <p:pRg st="2" end="2"/>
                                            </p:txEl>
                                          </p:spTgt>
                                        </p:tgtEl>
                                        <p:attrNameLst>
                                          <p:attrName>style.visibility</p:attrName>
                                        </p:attrNameLst>
                                      </p:cBhvr>
                                      <p:to>
                                        <p:strVal val="visible"/>
                                      </p:to>
                                    </p:set>
                                    <p:animEffect transition="in" filter="wedge">
                                      <p:cBhvr>
                                        <p:cTn id="13" dur="2000"/>
                                        <p:tgtEl>
                                          <p:spTgt spid="22530">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22530">
                                            <p:txEl>
                                              <p:pRg st="3" end="3"/>
                                            </p:txEl>
                                          </p:spTgt>
                                        </p:tgtEl>
                                        <p:attrNameLst>
                                          <p:attrName>style.visibility</p:attrName>
                                        </p:attrNameLst>
                                      </p:cBhvr>
                                      <p:to>
                                        <p:strVal val="visible"/>
                                      </p:to>
                                    </p:set>
                                    <p:animEffect transition="in" filter="wedge">
                                      <p:cBhvr>
                                        <p:cTn id="16" dur="2000"/>
                                        <p:tgtEl>
                                          <p:spTgt spid="22530">
                                            <p:txEl>
                                              <p:pRg st="3" end="3"/>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22530">
                                            <p:txEl>
                                              <p:pRg st="4" end="4"/>
                                            </p:txEl>
                                          </p:spTgt>
                                        </p:tgtEl>
                                        <p:attrNameLst>
                                          <p:attrName>style.visibility</p:attrName>
                                        </p:attrNameLst>
                                      </p:cBhvr>
                                      <p:to>
                                        <p:strVal val="visible"/>
                                      </p:to>
                                    </p:set>
                                    <p:animEffect transition="in" filter="wedge">
                                      <p:cBhvr>
                                        <p:cTn id="19" dur="2000"/>
                                        <p:tgtEl>
                                          <p:spTgt spid="22530">
                                            <p:txEl>
                                              <p:pRg st="4" end="4"/>
                                            </p:txEl>
                                          </p:spTgt>
                                        </p:tgtEl>
                                      </p:cBhvr>
                                    </p:animEffect>
                                  </p:childTnLst>
                                </p:cTn>
                              </p:par>
                              <p:par>
                                <p:cTn id="20" presetID="20" presetClass="entr" presetSubtype="0" fill="hold" nodeType="withEffect">
                                  <p:stCondLst>
                                    <p:cond delay="0"/>
                                  </p:stCondLst>
                                  <p:childTnLst>
                                    <p:set>
                                      <p:cBhvr>
                                        <p:cTn id="21" dur="1" fill="hold">
                                          <p:stCondLst>
                                            <p:cond delay="0"/>
                                          </p:stCondLst>
                                        </p:cTn>
                                        <p:tgtEl>
                                          <p:spTgt spid="22530">
                                            <p:txEl>
                                              <p:pRg st="5" end="5"/>
                                            </p:txEl>
                                          </p:spTgt>
                                        </p:tgtEl>
                                        <p:attrNameLst>
                                          <p:attrName>style.visibility</p:attrName>
                                        </p:attrNameLst>
                                      </p:cBhvr>
                                      <p:to>
                                        <p:strVal val="visible"/>
                                      </p:to>
                                    </p:set>
                                    <p:animEffect transition="in" filter="wedge">
                                      <p:cBhvr>
                                        <p:cTn id="22" dur="2000"/>
                                        <p:tgtEl>
                                          <p:spTgt spid="22530">
                                            <p:txEl>
                                              <p:pRg st="5" end="5"/>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22530">
                                            <p:txEl>
                                              <p:pRg st="6" end="6"/>
                                            </p:txEl>
                                          </p:spTgt>
                                        </p:tgtEl>
                                        <p:attrNameLst>
                                          <p:attrName>style.visibility</p:attrName>
                                        </p:attrNameLst>
                                      </p:cBhvr>
                                      <p:to>
                                        <p:strVal val="visible"/>
                                      </p:to>
                                    </p:set>
                                    <p:animEffect transition="in" filter="wedge">
                                      <p:cBhvr>
                                        <p:cTn id="25" dur="2000"/>
                                        <p:tgtEl>
                                          <p:spTgt spid="22530">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531"/>
                                        </p:tgtEl>
                                        <p:attrNameLst>
                                          <p:attrName>style.visibility</p:attrName>
                                        </p:attrNameLst>
                                      </p:cBhvr>
                                      <p:to>
                                        <p:strVal val="visible"/>
                                      </p:to>
                                    </p:set>
                                    <p:anim calcmode="lin" valueType="num">
                                      <p:cBhvr additive="base">
                                        <p:cTn id="30" dur="500" fill="hold"/>
                                        <p:tgtEl>
                                          <p:spTgt spid="22531"/>
                                        </p:tgtEl>
                                        <p:attrNameLst>
                                          <p:attrName>ppt_x</p:attrName>
                                        </p:attrNameLst>
                                      </p:cBhvr>
                                      <p:tavLst>
                                        <p:tav tm="0">
                                          <p:val>
                                            <p:strVal val="#ppt_x"/>
                                          </p:val>
                                        </p:tav>
                                        <p:tav tm="100000">
                                          <p:val>
                                            <p:strVal val="#ppt_x"/>
                                          </p:val>
                                        </p:tav>
                                      </p:tavLst>
                                    </p:anim>
                                    <p:anim calcmode="lin" valueType="num">
                                      <p:cBhvr additive="base">
                                        <p:cTn id="31"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381000"/>
            <a:ext cx="8229600" cy="6172200"/>
          </a:xfrm>
        </p:spPr>
        <p:txBody>
          <a:bodyPr/>
          <a:lstStyle/>
          <a:p>
            <a:pPr>
              <a:buFontTx/>
              <a:buNone/>
            </a:pPr>
            <a:r>
              <a:rPr lang="en-US" altLang="zh-CN" sz="2800" b="1"/>
              <a:t>4</a:t>
            </a:r>
            <a:r>
              <a:rPr lang="zh-CN" altLang="en-US" sz="2800" b="1"/>
              <a:t>、下图中，你可以得到的最准确的信息是</a:t>
            </a:r>
          </a:p>
          <a:p>
            <a:pPr>
              <a:buFontTx/>
              <a:buNone/>
            </a:pPr>
            <a:r>
              <a:rPr lang="en-US" altLang="zh-CN" sz="2800" b="1"/>
              <a:t>A</a:t>
            </a:r>
            <a:r>
              <a:rPr lang="zh-CN" altLang="en-US" sz="2800" b="1"/>
              <a:t>、天主教会与封建王权争夺权力   </a:t>
            </a:r>
          </a:p>
          <a:p>
            <a:pPr>
              <a:buFontTx/>
              <a:buNone/>
            </a:pPr>
            <a:r>
              <a:rPr lang="en-US" altLang="zh-CN" sz="2800" b="1"/>
              <a:t>B</a:t>
            </a:r>
            <a:r>
              <a:rPr lang="zh-CN" altLang="en-US" sz="2800" b="1"/>
              <a:t>、教会向信众榨取</a:t>
            </a:r>
            <a:r>
              <a:rPr lang="zh-CN" altLang="en-US" sz="2800" b="1">
                <a:latin typeface="Arial Black"/>
              </a:rPr>
              <a:t>“</a:t>
            </a:r>
            <a:r>
              <a:rPr lang="zh-CN" altLang="en-US" sz="2800" b="1"/>
              <a:t>什一税</a:t>
            </a:r>
            <a:r>
              <a:rPr lang="zh-CN" altLang="en-US" sz="2800" b="1">
                <a:latin typeface="Arial Black"/>
              </a:rPr>
              <a:t>”</a:t>
            </a:r>
            <a:endParaRPr lang="zh-CN" altLang="en-US" sz="2800" b="1"/>
          </a:p>
          <a:p>
            <a:pPr>
              <a:buFontTx/>
              <a:buNone/>
            </a:pPr>
            <a:r>
              <a:rPr lang="en-US" altLang="zh-CN" sz="2800" b="1"/>
              <a:t>C</a:t>
            </a:r>
            <a:r>
              <a:rPr lang="zh-CN" altLang="en-US" sz="2800" b="1"/>
              <a:t>、教皇惩处持</a:t>
            </a:r>
            <a:r>
              <a:rPr lang="zh-CN" altLang="en-US" sz="2800" b="1">
                <a:latin typeface="Arial Black"/>
              </a:rPr>
              <a:t>“</a:t>
            </a:r>
            <a:r>
              <a:rPr lang="zh-CN" altLang="en-US" sz="2800" b="1"/>
              <a:t>异端</a:t>
            </a:r>
            <a:r>
              <a:rPr lang="zh-CN" altLang="en-US" sz="2800" b="1">
                <a:latin typeface="Arial Black"/>
              </a:rPr>
              <a:t>”</a:t>
            </a:r>
            <a:r>
              <a:rPr lang="zh-CN" altLang="en-US" sz="2800" b="1"/>
              <a:t>思想者      </a:t>
            </a:r>
          </a:p>
          <a:p>
            <a:pPr>
              <a:buFontTx/>
              <a:buNone/>
            </a:pPr>
            <a:r>
              <a:rPr lang="en-US" altLang="zh-CN" sz="2800" b="1"/>
              <a:t>D</a:t>
            </a:r>
            <a:r>
              <a:rPr lang="zh-CN" altLang="en-US" sz="2800" b="1"/>
              <a:t>、封建王权屈从于教权</a:t>
            </a:r>
          </a:p>
        </p:txBody>
      </p:sp>
      <p:pic>
        <p:nvPicPr>
          <p:cNvPr id="23555" name="Picture 3"/>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2339975" y="3141663"/>
            <a:ext cx="3124200" cy="3048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2771775" y="6165850"/>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solidFill>
                  <a:srgbClr val="FF3300"/>
                </a:solidFill>
              </a:rPr>
              <a:t>卡诺莎晋见</a:t>
            </a:r>
          </a:p>
        </p:txBody>
      </p:sp>
      <p:sp>
        <p:nvSpPr>
          <p:cNvPr id="23557" name="Text Box 5"/>
          <p:cNvSpPr txBox="1">
            <a:spLocks noChangeArrowheads="1"/>
          </p:cNvSpPr>
          <p:nvPr/>
        </p:nvSpPr>
        <p:spPr bwMode="auto">
          <a:xfrm>
            <a:off x="6877050" y="1341438"/>
            <a:ext cx="6096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4800" b="1">
                <a:solidFill>
                  <a:srgbClr val="FF3300"/>
                </a:solidFill>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blinds(horizontal)">
                                      <p:cBhvr>
                                        <p:cTn id="7" dur="500"/>
                                        <p:tgtEl>
                                          <p:spTgt spid="2355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3554">
                                            <p:txEl>
                                              <p:pRg st="1" end="1"/>
                                            </p:txEl>
                                          </p:spTgt>
                                        </p:tgtEl>
                                        <p:attrNameLst>
                                          <p:attrName>style.visibility</p:attrName>
                                        </p:attrNameLst>
                                      </p:cBhvr>
                                      <p:to>
                                        <p:strVal val="visible"/>
                                      </p:to>
                                    </p:set>
                                    <p:animEffect transition="in" filter="blinds(horizontal)">
                                      <p:cBhvr>
                                        <p:cTn id="10" dur="500"/>
                                        <p:tgtEl>
                                          <p:spTgt spid="2355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554">
                                            <p:txEl>
                                              <p:pRg st="2" end="2"/>
                                            </p:txEl>
                                          </p:spTgt>
                                        </p:tgtEl>
                                        <p:attrNameLst>
                                          <p:attrName>style.visibility</p:attrName>
                                        </p:attrNameLst>
                                      </p:cBhvr>
                                      <p:to>
                                        <p:strVal val="visible"/>
                                      </p:to>
                                    </p:set>
                                    <p:animEffect transition="in" filter="blinds(horizontal)">
                                      <p:cBhvr>
                                        <p:cTn id="13" dur="500"/>
                                        <p:tgtEl>
                                          <p:spTgt spid="2355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3554">
                                            <p:txEl>
                                              <p:pRg st="3" end="3"/>
                                            </p:txEl>
                                          </p:spTgt>
                                        </p:tgtEl>
                                        <p:attrNameLst>
                                          <p:attrName>style.visibility</p:attrName>
                                        </p:attrNameLst>
                                      </p:cBhvr>
                                      <p:to>
                                        <p:strVal val="visible"/>
                                      </p:to>
                                    </p:set>
                                    <p:animEffect transition="in" filter="blinds(horizontal)">
                                      <p:cBhvr>
                                        <p:cTn id="16" dur="500"/>
                                        <p:tgtEl>
                                          <p:spTgt spid="2355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3554">
                                            <p:txEl>
                                              <p:pRg st="4" end="4"/>
                                            </p:txEl>
                                          </p:spTgt>
                                        </p:tgtEl>
                                        <p:attrNameLst>
                                          <p:attrName>style.visibility</p:attrName>
                                        </p:attrNameLst>
                                      </p:cBhvr>
                                      <p:to>
                                        <p:strVal val="visible"/>
                                      </p:to>
                                    </p:set>
                                    <p:animEffect transition="in" filter="blinds(horizontal)">
                                      <p:cBhvr>
                                        <p:cTn id="19" dur="500"/>
                                        <p:tgtEl>
                                          <p:spTgt spid="23554">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23555"/>
                                        </p:tgtEl>
                                        <p:attrNameLst>
                                          <p:attrName>style.visibility</p:attrName>
                                        </p:attrNameLst>
                                      </p:cBhvr>
                                      <p:to>
                                        <p:strVal val="visible"/>
                                      </p:to>
                                    </p:set>
                                    <p:animEffect transition="in" filter="blinds(horizontal)">
                                      <p:cBhvr>
                                        <p:cTn id="24" dur="500"/>
                                        <p:tgtEl>
                                          <p:spTgt spid="2355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3556"/>
                                        </p:tgtEl>
                                        <p:attrNameLst>
                                          <p:attrName>style.visibility</p:attrName>
                                        </p:attrNameLst>
                                      </p:cBhvr>
                                      <p:to>
                                        <p:strVal val="visible"/>
                                      </p:to>
                                    </p:set>
                                    <p:animEffect transition="in" filter="blinds(horizontal)">
                                      <p:cBhvr>
                                        <p:cTn id="29" dur="500"/>
                                        <p:tgtEl>
                                          <p:spTgt spid="2355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3557"/>
                                        </p:tgtEl>
                                        <p:attrNameLst>
                                          <p:attrName>style.visibility</p:attrName>
                                        </p:attrNameLst>
                                      </p:cBhvr>
                                      <p:to>
                                        <p:strVal val="visible"/>
                                      </p:to>
                                    </p:set>
                                    <p:anim calcmode="lin" valueType="num">
                                      <p:cBhvr additive="base">
                                        <p:cTn id="34" dur="500" fill="hold"/>
                                        <p:tgtEl>
                                          <p:spTgt spid="23557"/>
                                        </p:tgtEl>
                                        <p:attrNameLst>
                                          <p:attrName>ppt_x</p:attrName>
                                        </p:attrNameLst>
                                      </p:cBhvr>
                                      <p:tavLst>
                                        <p:tav tm="0">
                                          <p:val>
                                            <p:strVal val="#ppt_x"/>
                                          </p:val>
                                        </p:tav>
                                        <p:tav tm="100000">
                                          <p:val>
                                            <p:strVal val="#ppt_x"/>
                                          </p:val>
                                        </p:tav>
                                      </p:tavLst>
                                    </p:anim>
                                    <p:anim calcmode="lin" valueType="num">
                                      <p:cBhvr additive="base">
                                        <p:cTn id="35"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395288" y="1125538"/>
            <a:ext cx="8229600" cy="3408362"/>
          </a:xfrm>
        </p:spPr>
        <p:txBody>
          <a:bodyPr/>
          <a:lstStyle/>
          <a:p>
            <a:pPr>
              <a:buFontTx/>
              <a:buNone/>
            </a:pPr>
            <a:r>
              <a:rPr lang="en-US" altLang="zh-CN" sz="2800" b="1"/>
              <a:t>5</a:t>
            </a:r>
            <a:r>
              <a:rPr lang="zh-CN" altLang="en-US" sz="2800" b="1"/>
              <a:t>．下列关于宗教神学与人文主义的对比，错误的是（    ）</a:t>
            </a:r>
          </a:p>
          <a:p>
            <a:pPr>
              <a:buFontTx/>
              <a:buNone/>
            </a:pPr>
            <a:r>
              <a:rPr lang="en-US" altLang="zh-CN" sz="2800" b="1"/>
              <a:t>A</a:t>
            </a:r>
            <a:r>
              <a:rPr lang="zh-CN" altLang="en-US" sz="2800" b="1"/>
              <a:t>．以神为中心</a:t>
            </a:r>
            <a:r>
              <a:rPr lang="en-US" altLang="zh-CN" sz="2800" b="1">
                <a:latin typeface="Arial Black"/>
              </a:rPr>
              <a:t>——</a:t>
            </a:r>
            <a:r>
              <a:rPr lang="zh-CN" altLang="en-US" sz="2800" b="1"/>
              <a:t>以人为中心  </a:t>
            </a:r>
          </a:p>
          <a:p>
            <a:pPr>
              <a:buFontTx/>
              <a:buNone/>
            </a:pPr>
            <a:r>
              <a:rPr lang="en-US" altLang="zh-CN" sz="2800" b="1"/>
              <a:t>B</a:t>
            </a:r>
            <a:r>
              <a:rPr lang="zh-CN" altLang="en-US" sz="2800" b="1"/>
              <a:t>．禁欲和来世</a:t>
            </a:r>
            <a:r>
              <a:rPr lang="en-US" altLang="zh-CN" sz="2800" b="1">
                <a:latin typeface="Arial Black"/>
              </a:rPr>
              <a:t>——</a:t>
            </a:r>
            <a:r>
              <a:rPr lang="zh-CN" altLang="en-US" sz="2800" b="1"/>
              <a:t>现世的享受</a:t>
            </a:r>
          </a:p>
          <a:p>
            <a:pPr>
              <a:buFontTx/>
              <a:buNone/>
            </a:pPr>
            <a:r>
              <a:rPr lang="en-US" altLang="zh-CN" sz="2800" b="1"/>
              <a:t>C</a:t>
            </a:r>
            <a:r>
              <a:rPr lang="zh-CN" altLang="en-US" sz="2800" b="1"/>
              <a:t>．自由平等</a:t>
            </a:r>
            <a:r>
              <a:rPr lang="en-US" altLang="zh-CN" sz="2800" b="1">
                <a:latin typeface="Arial Black"/>
              </a:rPr>
              <a:t>——</a:t>
            </a:r>
            <a:r>
              <a:rPr lang="zh-CN" altLang="en-US" sz="2800" b="1"/>
              <a:t>等级观念             </a:t>
            </a:r>
          </a:p>
          <a:p>
            <a:pPr>
              <a:buFontTx/>
              <a:buNone/>
            </a:pPr>
            <a:r>
              <a:rPr lang="en-US" altLang="zh-CN" sz="2800" b="1"/>
              <a:t>D</a:t>
            </a:r>
            <a:r>
              <a:rPr lang="zh-CN" altLang="en-US" sz="2800" b="1"/>
              <a:t>．蒙昧主义</a:t>
            </a:r>
            <a:r>
              <a:rPr lang="en-US" altLang="zh-CN" sz="2800" b="1">
                <a:latin typeface="Arial Black"/>
              </a:rPr>
              <a:t>——</a:t>
            </a:r>
            <a:r>
              <a:rPr lang="zh-CN" altLang="en-US" sz="2800" b="1"/>
              <a:t>理性和科学</a:t>
            </a:r>
          </a:p>
          <a:p>
            <a:pPr>
              <a:buFontTx/>
              <a:buNone/>
            </a:pPr>
            <a:endParaRPr lang="en-US" altLang="zh-CN" sz="2800" b="1"/>
          </a:p>
        </p:txBody>
      </p:sp>
      <p:sp>
        <p:nvSpPr>
          <p:cNvPr id="24579" name="Text Box 3"/>
          <p:cNvSpPr txBox="1">
            <a:spLocks noChangeArrowheads="1"/>
          </p:cNvSpPr>
          <p:nvPr/>
        </p:nvSpPr>
        <p:spPr bwMode="auto">
          <a:xfrm>
            <a:off x="7092950" y="2205038"/>
            <a:ext cx="60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5400" b="1">
                <a:solidFill>
                  <a:srgbClr val="FF3300"/>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blinds(horizontal)">
                                      <p:cBhvr>
                                        <p:cTn id="7" dur="500"/>
                                        <p:tgtEl>
                                          <p:spTgt spid="2457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578">
                                            <p:txEl>
                                              <p:pRg st="1" end="1"/>
                                            </p:txEl>
                                          </p:spTgt>
                                        </p:tgtEl>
                                        <p:attrNameLst>
                                          <p:attrName>style.visibility</p:attrName>
                                        </p:attrNameLst>
                                      </p:cBhvr>
                                      <p:to>
                                        <p:strVal val="visible"/>
                                      </p:to>
                                    </p:set>
                                    <p:animEffect transition="in" filter="blinds(horizontal)">
                                      <p:cBhvr>
                                        <p:cTn id="10" dur="500"/>
                                        <p:tgtEl>
                                          <p:spTgt spid="2457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4578">
                                            <p:txEl>
                                              <p:pRg st="2" end="2"/>
                                            </p:txEl>
                                          </p:spTgt>
                                        </p:tgtEl>
                                        <p:attrNameLst>
                                          <p:attrName>style.visibility</p:attrName>
                                        </p:attrNameLst>
                                      </p:cBhvr>
                                      <p:to>
                                        <p:strVal val="visible"/>
                                      </p:to>
                                    </p:set>
                                    <p:animEffect transition="in" filter="blinds(horizontal)">
                                      <p:cBhvr>
                                        <p:cTn id="13" dur="500"/>
                                        <p:tgtEl>
                                          <p:spTgt spid="24578">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4578">
                                            <p:txEl>
                                              <p:pRg st="3" end="3"/>
                                            </p:txEl>
                                          </p:spTgt>
                                        </p:tgtEl>
                                        <p:attrNameLst>
                                          <p:attrName>style.visibility</p:attrName>
                                        </p:attrNameLst>
                                      </p:cBhvr>
                                      <p:to>
                                        <p:strVal val="visible"/>
                                      </p:to>
                                    </p:set>
                                    <p:animEffect transition="in" filter="blinds(horizontal)">
                                      <p:cBhvr>
                                        <p:cTn id="16" dur="500"/>
                                        <p:tgtEl>
                                          <p:spTgt spid="24578">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4578">
                                            <p:txEl>
                                              <p:pRg st="4" end="4"/>
                                            </p:txEl>
                                          </p:spTgt>
                                        </p:tgtEl>
                                        <p:attrNameLst>
                                          <p:attrName>style.visibility</p:attrName>
                                        </p:attrNameLst>
                                      </p:cBhvr>
                                      <p:to>
                                        <p:strVal val="visible"/>
                                      </p:to>
                                    </p:set>
                                    <p:animEffect transition="in" filter="blinds(horizontal)">
                                      <p:cBhvr>
                                        <p:cTn id="19" dur="500"/>
                                        <p:tgtEl>
                                          <p:spTgt spid="24578">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579"/>
                                        </p:tgtEl>
                                        <p:attrNameLst>
                                          <p:attrName>style.visibility</p:attrName>
                                        </p:attrNameLst>
                                      </p:cBhvr>
                                      <p:to>
                                        <p:strVal val="visible"/>
                                      </p:to>
                                    </p:set>
                                    <p:anim calcmode="lin" valueType="num">
                                      <p:cBhvr additive="base">
                                        <p:cTn id="24" dur="500" fill="hold"/>
                                        <p:tgtEl>
                                          <p:spTgt spid="24579"/>
                                        </p:tgtEl>
                                        <p:attrNameLst>
                                          <p:attrName>ppt_x</p:attrName>
                                        </p:attrNameLst>
                                      </p:cBhvr>
                                      <p:tavLst>
                                        <p:tav tm="0">
                                          <p:val>
                                            <p:strVal val="#ppt_x"/>
                                          </p:val>
                                        </p:tav>
                                        <p:tav tm="100000">
                                          <p:val>
                                            <p:strVal val="#ppt_x"/>
                                          </p:val>
                                        </p:tav>
                                      </p:tavLst>
                                    </p:anim>
                                    <p:anim calcmode="lin" valueType="num">
                                      <p:cBhvr additive="base">
                                        <p:cTn id="25"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086100" y="146050"/>
            <a:ext cx="5518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4400" b="1">
                <a:latin typeface="华文行楷" pitchFamily="2" charset="-122"/>
                <a:ea typeface="华文行楷" pitchFamily="2" charset="-122"/>
              </a:rPr>
              <a:t>11</a:t>
            </a:r>
            <a:r>
              <a:rPr kumimoji="1" lang="zh-CN" altLang="en-US" sz="4400" b="1">
                <a:latin typeface="华文行楷" pitchFamily="2" charset="-122"/>
                <a:ea typeface="华文行楷" pitchFamily="2" charset="-122"/>
              </a:rPr>
              <a:t>世纪的</a:t>
            </a:r>
            <a:r>
              <a:rPr kumimoji="1" lang="zh-CN" altLang="en-US" sz="4400" b="1">
                <a:latin typeface="Arial"/>
                <a:ea typeface="华文行楷" pitchFamily="2" charset="-122"/>
              </a:rPr>
              <a:t>“</a:t>
            </a:r>
            <a:r>
              <a:rPr kumimoji="1" lang="zh-CN" altLang="en-US" sz="4400" b="1">
                <a:latin typeface="华文行楷" pitchFamily="2" charset="-122"/>
                <a:ea typeface="华文行楷" pitchFamily="2" charset="-122"/>
              </a:rPr>
              <a:t>卡诺莎之辱</a:t>
            </a:r>
            <a:r>
              <a:rPr kumimoji="1" lang="zh-CN" altLang="en-US" sz="4400" b="1">
                <a:latin typeface="Arial"/>
                <a:ea typeface="华文行楷" pitchFamily="2" charset="-122"/>
              </a:rPr>
              <a:t>”</a:t>
            </a:r>
            <a:endParaRPr kumimoji="1" lang="zh-CN" altLang="en-US" sz="4400" b="1">
              <a:latin typeface="华文行楷" pitchFamily="2" charset="-122"/>
              <a:ea typeface="华文行楷" pitchFamily="2" charset="-122"/>
            </a:endParaRPr>
          </a:p>
        </p:txBody>
      </p:sp>
      <p:pic>
        <p:nvPicPr>
          <p:cNvPr id="25603" name="Picture 3" descr="pic_143110"/>
          <p:cNvPicPr>
            <a:picLocks noChangeAspect="1" noChangeArrowheads="1"/>
          </p:cNvPicPr>
          <p:nvPr/>
        </p:nvPicPr>
        <p:blipFill>
          <a:blip r:embed="rId2">
            <a:extLst>
              <a:ext uri="{28A0092B-C50C-407E-A947-70E740481C1C}">
                <a14:useLocalDpi xmlns:a14="http://schemas.microsoft.com/office/drawing/2010/main" val="0"/>
              </a:ext>
            </a:extLst>
          </a:blip>
          <a:srcRect l="67085" t="36426" r="6682" b="40692"/>
          <a:stretch>
            <a:fillRect/>
          </a:stretch>
        </p:blipFill>
        <p:spPr bwMode="auto">
          <a:xfrm>
            <a:off x="0" y="0"/>
            <a:ext cx="3059113" cy="4246563"/>
          </a:xfrm>
          <a:prstGeom prst="rect">
            <a:avLst/>
          </a:prstGeom>
          <a:noFill/>
          <a:extLst>
            <a:ext uri="{909E8E84-426E-40DD-AFC4-6F175D3DCCD1}">
              <a14:hiddenFill xmlns:a14="http://schemas.microsoft.com/office/drawing/2010/main">
                <a:solidFill>
                  <a:srgbClr val="FFFFFF"/>
                </a:solidFill>
              </a14:hiddenFill>
            </a:ext>
          </a:extLst>
        </p:spPr>
      </p:pic>
      <p:sp>
        <p:nvSpPr>
          <p:cNvPr id="25604" name="Rectangle 4"/>
          <p:cNvSpPr>
            <a:spLocks noChangeArrowheads="1"/>
          </p:cNvSpPr>
          <p:nvPr/>
        </p:nvSpPr>
        <p:spPr bwMode="auto">
          <a:xfrm>
            <a:off x="1116013" y="908050"/>
            <a:ext cx="7129462" cy="48244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605" name="Text Box 5"/>
          <p:cNvSpPr txBox="1">
            <a:spLocks noChangeArrowheads="1"/>
          </p:cNvSpPr>
          <p:nvPr/>
        </p:nvSpPr>
        <p:spPr bwMode="auto">
          <a:xfrm>
            <a:off x="1187450" y="1268413"/>
            <a:ext cx="6985000" cy="158273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3200" b="1">
                <a:solidFill>
                  <a:srgbClr val="FF3300"/>
                </a:solidFill>
                <a:latin typeface="华文中宋" pitchFamily="2" charset="-122"/>
                <a:ea typeface="华文中宋" pitchFamily="2" charset="-122"/>
              </a:rPr>
              <a:t>      </a:t>
            </a:r>
            <a:r>
              <a:rPr kumimoji="1" lang="zh-CN" altLang="en-US" sz="3200" b="1">
                <a:solidFill>
                  <a:srgbClr val="FF3300"/>
                </a:solidFill>
                <a:latin typeface="华文中宋" pitchFamily="2" charset="-122"/>
                <a:ea typeface="华文中宋" pitchFamily="2" charset="-122"/>
              </a:rPr>
              <a:t>教皇权力好比太阳，国王权力犹如月亮，它的光是向太阳借的。            </a:t>
            </a:r>
          </a:p>
          <a:p>
            <a:r>
              <a:rPr kumimoji="1" lang="zh-CN" altLang="en-US" sz="3200" b="1">
                <a:solidFill>
                  <a:srgbClr val="FF3300"/>
                </a:solidFill>
                <a:latin typeface="华文中宋" pitchFamily="2" charset="-122"/>
                <a:ea typeface="华文中宋" pitchFamily="2" charset="-122"/>
              </a:rPr>
              <a:t>                </a:t>
            </a:r>
            <a:r>
              <a:rPr kumimoji="1" lang="en-US" altLang="zh-CN" sz="3200" b="1">
                <a:solidFill>
                  <a:srgbClr val="FF3300"/>
                </a:solidFill>
                <a:latin typeface="华文中宋" pitchFamily="2" charset="-122"/>
                <a:ea typeface="华文中宋" pitchFamily="2" charset="-122"/>
              </a:rPr>
              <a:t>—</a:t>
            </a:r>
            <a:r>
              <a:rPr kumimoji="1" lang="zh-CN" altLang="en-US" sz="3200" b="1">
                <a:solidFill>
                  <a:srgbClr val="FF3300"/>
                </a:solidFill>
                <a:latin typeface="华文中宋" pitchFamily="2" charset="-122"/>
                <a:ea typeface="华文中宋" pitchFamily="2" charset="-122"/>
              </a:rPr>
              <a:t>教皇英诺森三世</a:t>
            </a:r>
          </a:p>
        </p:txBody>
      </p:sp>
      <p:sp>
        <p:nvSpPr>
          <p:cNvPr id="25606" name="Text Box 6"/>
          <p:cNvSpPr txBox="1">
            <a:spLocks noChangeArrowheads="1"/>
          </p:cNvSpPr>
          <p:nvPr/>
        </p:nvSpPr>
        <p:spPr bwMode="auto">
          <a:xfrm>
            <a:off x="2124075" y="2852738"/>
            <a:ext cx="6184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3200" b="1">
                <a:solidFill>
                  <a:srgbClr val="0000FF"/>
                </a:solidFill>
                <a:latin typeface="Times New Roman" pitchFamily="18" charset="0"/>
                <a:ea typeface="华文中宋" pitchFamily="2" charset="-122"/>
              </a:rPr>
              <a:t>这段材料反映了什么问题？</a:t>
            </a:r>
          </a:p>
        </p:txBody>
      </p:sp>
      <p:sp>
        <p:nvSpPr>
          <p:cNvPr id="25607" name="Rectangle 7"/>
          <p:cNvSpPr>
            <a:spLocks noChangeArrowheads="1"/>
          </p:cNvSpPr>
          <p:nvPr/>
        </p:nvSpPr>
        <p:spPr bwMode="auto">
          <a:xfrm>
            <a:off x="1619250" y="3633788"/>
            <a:ext cx="63373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3600" b="1">
                <a:solidFill>
                  <a:srgbClr val="FF3300"/>
                </a:solidFill>
                <a:latin typeface="华文中宋" pitchFamily="2" charset="-122"/>
                <a:ea typeface="华文中宋" pitchFamily="2" charset="-122"/>
              </a:rPr>
              <a:t>提示：</a:t>
            </a:r>
          </a:p>
          <a:p>
            <a:r>
              <a:rPr kumimoji="1" lang="zh-CN" altLang="en-US" sz="3600" b="1">
                <a:solidFill>
                  <a:srgbClr val="FF3300"/>
                </a:solidFill>
                <a:latin typeface="华文中宋" pitchFamily="2" charset="-122"/>
                <a:ea typeface="华文中宋" pitchFamily="2" charset="-122"/>
              </a:rPr>
              <a:t>      是欧洲中世纪封建王权屈从于教权的典型例证</a:t>
            </a:r>
          </a:p>
        </p:txBody>
      </p:sp>
      <p:sp>
        <p:nvSpPr>
          <p:cNvPr id="25608" name="AutoShape 8">
            <a:hlinkClick r:id="rId3" action="ppaction://hlinksldjump" highlightClick="1"/>
          </p:cNvPr>
          <p:cNvSpPr>
            <a:spLocks noChangeArrowheads="1"/>
          </p:cNvSpPr>
          <p:nvPr/>
        </p:nvSpPr>
        <p:spPr bwMode="auto">
          <a:xfrm>
            <a:off x="7235825" y="6165850"/>
            <a:ext cx="865188" cy="358775"/>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dissolve">
                                      <p:cBhvr>
                                        <p:cTn id="7" dur="500"/>
                                        <p:tgtEl>
                                          <p:spTgt spid="2560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605"/>
                                        </p:tgtEl>
                                        <p:attrNameLst>
                                          <p:attrName>style.visibility</p:attrName>
                                        </p:attrNameLst>
                                      </p:cBhvr>
                                      <p:to>
                                        <p:strVal val="visible"/>
                                      </p:to>
                                    </p:set>
                                    <p:animEffect transition="in" filter="dissolve">
                                      <p:cBhvr>
                                        <p:cTn id="10" dur="500"/>
                                        <p:tgtEl>
                                          <p:spTgt spid="2560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604"/>
                                        </p:tgtEl>
                                        <p:attrNameLst>
                                          <p:attrName>style.visibility</p:attrName>
                                        </p:attrNameLst>
                                      </p:cBhvr>
                                      <p:to>
                                        <p:strVal val="visible"/>
                                      </p:to>
                                    </p:set>
                                    <p:animEffect transition="in" filter="dissolve">
                                      <p:cBhvr>
                                        <p:cTn id="13" dur="500"/>
                                        <p:tgtEl>
                                          <p:spTgt spid="256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nimBg="1"/>
      <p:bldP spid="25606" grpId="0"/>
      <p:bldP spid="2560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00000"/>
          <p:cNvPicPr>
            <a:picLocks noChangeAspect="1" noChangeArrowheads="1"/>
          </p:cNvPicPr>
          <p:nvPr/>
        </p:nvPicPr>
        <p:blipFill>
          <a:blip r:embed="rId2">
            <a:extLst>
              <a:ext uri="{28A0092B-C50C-407E-A947-70E740481C1C}">
                <a14:useLocalDpi xmlns:a14="http://schemas.microsoft.com/office/drawing/2010/main" val="0"/>
              </a:ext>
            </a:extLst>
          </a:blip>
          <a:srcRect l="2174" r="1401" b="1627"/>
          <a:stretch>
            <a:fillRect/>
          </a:stretch>
        </p:blipFill>
        <p:spPr bwMode="auto">
          <a:xfrm>
            <a:off x="0" y="0"/>
            <a:ext cx="2508250" cy="340995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938" y="0"/>
            <a:ext cx="2659062"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Rectangle 4"/>
          <p:cNvSpPr>
            <a:spLocks noChangeArrowheads="1"/>
          </p:cNvSpPr>
          <p:nvPr/>
        </p:nvSpPr>
        <p:spPr bwMode="auto">
          <a:xfrm>
            <a:off x="6557963" y="3409950"/>
            <a:ext cx="25860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3200" b="1">
                <a:solidFill>
                  <a:srgbClr val="0000FF"/>
                </a:solidFill>
                <a:latin typeface="黑体" pitchFamily="2" charset="-122"/>
                <a:ea typeface="黑体" pitchFamily="2" charset="-122"/>
              </a:rPr>
              <a:t> </a:t>
            </a:r>
            <a:r>
              <a:rPr kumimoji="1" lang="zh-CN" altLang="en-US" sz="3200" b="1">
                <a:solidFill>
                  <a:srgbClr val="0000FF"/>
                </a:solidFill>
                <a:latin typeface="黑体" pitchFamily="2" charset="-122"/>
                <a:ea typeface="黑体" pitchFamily="2" charset="-122"/>
              </a:rPr>
              <a:t>华丽的祭坛</a:t>
            </a:r>
          </a:p>
        </p:txBody>
      </p:sp>
      <p:sp>
        <p:nvSpPr>
          <p:cNvPr id="26629" name="Rectangle 5"/>
          <p:cNvSpPr>
            <a:spLocks noChangeArrowheads="1"/>
          </p:cNvSpPr>
          <p:nvPr/>
        </p:nvSpPr>
        <p:spPr bwMode="auto">
          <a:xfrm>
            <a:off x="200025" y="3409950"/>
            <a:ext cx="2174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3200" b="1">
                <a:solidFill>
                  <a:srgbClr val="0000FF"/>
                </a:solidFill>
                <a:latin typeface="黑体" pitchFamily="2" charset="-122"/>
                <a:ea typeface="黑体" pitchFamily="2" charset="-122"/>
              </a:rPr>
              <a:t>教皇出巡</a:t>
            </a:r>
          </a:p>
        </p:txBody>
      </p:sp>
      <p:pic>
        <p:nvPicPr>
          <p:cNvPr id="26630" name="Picture 6" descr="HenryVIII_8_ThomasWols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813" y="0"/>
            <a:ext cx="2317750" cy="3409950"/>
          </a:xfrm>
          <a:prstGeom prst="rect">
            <a:avLst/>
          </a:prstGeom>
          <a:noFill/>
          <a:extLst>
            <a:ext uri="{909E8E84-426E-40DD-AFC4-6F175D3DCCD1}">
              <a14:hiddenFill xmlns:a14="http://schemas.microsoft.com/office/drawing/2010/main">
                <a:solidFill>
                  <a:srgbClr val="FFFFFF"/>
                </a:solidFill>
              </a14:hiddenFill>
            </a:ext>
          </a:extLst>
        </p:spPr>
      </p:pic>
      <p:sp>
        <p:nvSpPr>
          <p:cNvPr id="26631" name="Text Box 7"/>
          <p:cNvSpPr txBox="1">
            <a:spLocks noChangeArrowheads="1"/>
          </p:cNvSpPr>
          <p:nvPr/>
        </p:nvSpPr>
        <p:spPr bwMode="auto">
          <a:xfrm>
            <a:off x="2319338" y="3409950"/>
            <a:ext cx="42402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3200" b="1">
                <a:solidFill>
                  <a:srgbClr val="0000FF"/>
                </a:solidFill>
                <a:latin typeface="黑体" pitchFamily="2" charset="-122"/>
                <a:ea typeface="黑体" pitchFamily="2" charset="-122"/>
              </a:rPr>
              <a:t>红衣主教   大主教</a:t>
            </a:r>
          </a:p>
        </p:txBody>
      </p:sp>
      <p:sp>
        <p:nvSpPr>
          <p:cNvPr id="26632" name="Text Box 8"/>
          <p:cNvSpPr txBox="1">
            <a:spLocks noChangeArrowheads="1"/>
          </p:cNvSpPr>
          <p:nvPr/>
        </p:nvSpPr>
        <p:spPr bwMode="auto">
          <a:xfrm>
            <a:off x="-36513" y="3995738"/>
            <a:ext cx="9144001"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solidFill>
                  <a:srgbClr val="FF3300"/>
                </a:solidFill>
                <a:latin typeface="黑体" pitchFamily="2" charset="-122"/>
                <a:ea typeface="黑体" pitchFamily="2" charset="-122"/>
              </a:rPr>
              <a:t>    </a:t>
            </a:r>
            <a:r>
              <a:rPr kumimoji="1" lang="en-US" altLang="zh-CN" sz="3200" b="1">
                <a:solidFill>
                  <a:srgbClr val="FF3300"/>
                </a:solidFill>
                <a:latin typeface="华文中宋" pitchFamily="2" charset="-122"/>
                <a:ea typeface="华文中宋" pitchFamily="2" charset="-122"/>
              </a:rPr>
              <a:t>16</a:t>
            </a:r>
            <a:r>
              <a:rPr kumimoji="1" lang="zh-CN" altLang="en-US" sz="3200" b="1">
                <a:solidFill>
                  <a:srgbClr val="FF3300"/>
                </a:solidFill>
                <a:latin typeface="华文中宋" pitchFamily="2" charset="-122"/>
                <a:ea typeface="华文中宋" pitchFamily="2" charset="-122"/>
              </a:rPr>
              <a:t>世纪初罗马教廷每年从德意志搜刮的财富要高出当时德意志名义上的中央政权“神圣罗马帝国”年财政收人的</a:t>
            </a:r>
            <a:r>
              <a:rPr kumimoji="1" lang="en-US" altLang="zh-CN" sz="3200" b="1">
                <a:solidFill>
                  <a:srgbClr val="FF3300"/>
                </a:solidFill>
                <a:latin typeface="华文中宋" pitchFamily="2" charset="-122"/>
                <a:ea typeface="华文中宋" pitchFamily="2" charset="-122"/>
              </a:rPr>
              <a:t>20</a:t>
            </a:r>
            <a:r>
              <a:rPr kumimoji="1" lang="zh-CN" altLang="en-US" sz="3200" b="1">
                <a:solidFill>
                  <a:srgbClr val="FF3300"/>
                </a:solidFill>
                <a:latin typeface="华文中宋" pitchFamily="2" charset="-122"/>
                <a:ea typeface="华文中宋" pitchFamily="2" charset="-122"/>
              </a:rPr>
              <a:t>倍左右。这种搜刮，既不利于资本主义早期的原始积累，也极大地恶化了广大劳动人民的生活。</a:t>
            </a:r>
          </a:p>
        </p:txBody>
      </p:sp>
      <p:pic>
        <p:nvPicPr>
          <p:cNvPr id="26633" name="Picture 9" descr="Img2251036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0"/>
            <a:ext cx="2159000" cy="3409950"/>
          </a:xfrm>
          <a:prstGeom prst="rect">
            <a:avLst/>
          </a:prstGeom>
          <a:noFill/>
          <a:extLst>
            <a:ext uri="{909E8E84-426E-40DD-AFC4-6F175D3DCCD1}">
              <a14:hiddenFill xmlns:a14="http://schemas.microsoft.com/office/drawing/2010/main">
                <a:solidFill>
                  <a:srgbClr val="FFFFFF"/>
                </a:solidFill>
              </a14:hiddenFill>
            </a:ext>
          </a:extLst>
        </p:spPr>
      </p:pic>
      <p:sp>
        <p:nvSpPr>
          <p:cNvPr id="26634" name="AutoShape 10">
            <a:hlinkClick r:id="rId6" action="ppaction://hlinksldjump" highlightClick="1"/>
          </p:cNvPr>
          <p:cNvSpPr>
            <a:spLocks noChangeArrowheads="1"/>
          </p:cNvSpPr>
          <p:nvPr/>
        </p:nvSpPr>
        <p:spPr bwMode="auto">
          <a:xfrm>
            <a:off x="6300788" y="6308725"/>
            <a:ext cx="576262" cy="360363"/>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676400" y="1676400"/>
            <a:ext cx="6416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kumimoji="1" lang="zh-CN" altLang="zh-CN" sz="3200" b="1">
              <a:latin typeface="Times New Roman" pitchFamily="18" charset="0"/>
            </a:endParaRPr>
          </a:p>
        </p:txBody>
      </p:sp>
      <p:pic>
        <p:nvPicPr>
          <p:cNvPr id="27651" name="Picture 3" descr="pic_57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81650"/>
          </a:xfrm>
          <a:prstGeom prst="rect">
            <a:avLst/>
          </a:prstGeom>
          <a:noFill/>
          <a:extLst>
            <a:ext uri="{909E8E84-426E-40DD-AFC4-6F175D3DCCD1}">
              <a14:hiddenFill xmlns:a14="http://schemas.microsoft.com/office/drawing/2010/main">
                <a:solidFill>
                  <a:srgbClr val="FFFFFF"/>
                </a:solidFill>
              </a14:hiddenFill>
            </a:ext>
          </a:extLst>
        </p:spPr>
      </p:pic>
      <p:sp>
        <p:nvSpPr>
          <p:cNvPr id="27652" name="Text Box 4"/>
          <p:cNvSpPr txBox="1">
            <a:spLocks noChangeArrowheads="1"/>
          </p:cNvSpPr>
          <p:nvPr/>
        </p:nvSpPr>
        <p:spPr bwMode="auto">
          <a:xfrm>
            <a:off x="2835275" y="5795963"/>
            <a:ext cx="34734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4800" b="1">
                <a:solidFill>
                  <a:srgbClr val="0000FF"/>
                </a:solidFill>
                <a:latin typeface="Times New Roman" pitchFamily="18" charset="0"/>
                <a:ea typeface="华文中宋" pitchFamily="2" charset="-122"/>
              </a:rPr>
              <a:t>出售赎罪券</a:t>
            </a:r>
          </a:p>
        </p:txBody>
      </p:sp>
      <p:sp>
        <p:nvSpPr>
          <p:cNvPr id="27653" name="AutoShape 5">
            <a:hlinkClick r:id="rId3" action="ppaction://hlinksldjump" highlightClick="1"/>
          </p:cNvPr>
          <p:cNvSpPr>
            <a:spLocks noChangeArrowheads="1"/>
          </p:cNvSpPr>
          <p:nvPr/>
        </p:nvSpPr>
        <p:spPr bwMode="auto">
          <a:xfrm>
            <a:off x="7596188" y="5876925"/>
            <a:ext cx="720725" cy="504825"/>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g42-05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16563"/>
          </a:xfrm>
          <a:prstGeom prst="rect">
            <a:avLst/>
          </a:prstGeom>
          <a:noFill/>
          <a:extLst>
            <a:ext uri="{909E8E84-426E-40DD-AFC4-6F175D3DCCD1}">
              <a14:hiddenFill xmlns:a14="http://schemas.microsoft.com/office/drawing/2010/main">
                <a:solidFill>
                  <a:srgbClr val="FFFFFF"/>
                </a:solidFill>
              </a14:hiddenFill>
            </a:ext>
          </a:extLst>
        </p:spPr>
      </p:pic>
      <p:sp>
        <p:nvSpPr>
          <p:cNvPr id="28675" name="Text Box 3"/>
          <p:cNvSpPr txBox="1">
            <a:spLocks noChangeArrowheads="1"/>
          </p:cNvSpPr>
          <p:nvPr/>
        </p:nvSpPr>
        <p:spPr bwMode="auto">
          <a:xfrm>
            <a:off x="1547813" y="5661025"/>
            <a:ext cx="6121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5400" b="1">
                <a:solidFill>
                  <a:srgbClr val="FF3300"/>
                </a:solidFill>
                <a:latin typeface="黑体" pitchFamily="2" charset="-122"/>
                <a:ea typeface="黑体" pitchFamily="2" charset="-122"/>
              </a:rPr>
              <a:t>圣礼仪式</a:t>
            </a:r>
          </a:p>
        </p:txBody>
      </p:sp>
      <p:sp>
        <p:nvSpPr>
          <p:cNvPr id="28676" name="AutoShape 4">
            <a:hlinkClick r:id="rId3" action="ppaction://hlinksldjump" highlightClick="1"/>
          </p:cNvPr>
          <p:cNvSpPr>
            <a:spLocks noChangeArrowheads="1"/>
          </p:cNvSpPr>
          <p:nvPr/>
        </p:nvSpPr>
        <p:spPr bwMode="auto">
          <a:xfrm>
            <a:off x="7596188" y="5876925"/>
            <a:ext cx="720725" cy="504825"/>
          </a:xfrm>
          <a:prstGeom prst="actionButtonBeginning">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95288" y="1916113"/>
            <a:ext cx="807720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200">
                <a:latin typeface="Times New Roman" pitchFamily="18" charset="0"/>
                <a:ea typeface="华文新魏" pitchFamily="2" charset="-122"/>
              </a:rPr>
              <a:t>        </a:t>
            </a:r>
            <a:r>
              <a:rPr lang="zh-CN" altLang="en-US" sz="3200" b="1">
                <a:solidFill>
                  <a:srgbClr val="0000FF"/>
                </a:solidFill>
                <a:latin typeface="Times New Roman" pitchFamily="18" charset="0"/>
                <a:ea typeface="楷体_GB2312" pitchFamily="49" charset="-122"/>
              </a:rPr>
              <a:t>基督教</a:t>
            </a:r>
            <a:r>
              <a:rPr lang="zh-CN" altLang="en-US" sz="3200" b="1">
                <a:latin typeface="Times New Roman" pitchFamily="18" charset="0"/>
                <a:ea typeface="楷体_GB2312" pitchFamily="49" charset="-122"/>
              </a:rPr>
              <a:t>是世界三大宗教之一，分为</a:t>
            </a:r>
            <a:r>
              <a:rPr lang="zh-CN" altLang="en-US" sz="3200" b="1">
                <a:solidFill>
                  <a:srgbClr val="0000FF"/>
                </a:solidFill>
                <a:latin typeface="Times New Roman" pitchFamily="18" charset="0"/>
                <a:ea typeface="楷体_GB2312" pitchFamily="49" charset="-122"/>
              </a:rPr>
              <a:t>天主教、东正教、新教</a:t>
            </a:r>
            <a:r>
              <a:rPr lang="zh-CN" altLang="en-US" sz="3200" b="1">
                <a:latin typeface="Times New Roman" pitchFamily="18" charset="0"/>
                <a:ea typeface="楷体_GB2312" pitchFamily="49" charset="-122"/>
              </a:rPr>
              <a:t>三大派别。中世纪的时候，天主教主要分布在欧洲西部，东正教主要分布在拜占庭帝国和欧洲东部，</a:t>
            </a:r>
            <a:r>
              <a:rPr lang="zh-CN" altLang="en-US" sz="3200" b="1">
                <a:solidFill>
                  <a:srgbClr val="0000FF"/>
                </a:solidFill>
                <a:latin typeface="Times New Roman" pitchFamily="18" charset="0"/>
                <a:ea typeface="楷体_GB2312" pitchFamily="49" charset="-122"/>
              </a:rPr>
              <a:t>新教</a:t>
            </a:r>
            <a:r>
              <a:rPr lang="zh-CN" altLang="en-US" sz="3200" b="1">
                <a:latin typeface="Times New Roman" pitchFamily="18" charset="0"/>
                <a:ea typeface="楷体_GB2312" pitchFamily="49" charset="-122"/>
              </a:rPr>
              <a:t>则是改革以后从天主教中分离出来的新派别。</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1000"/>
                                  </p:stCondLst>
                                  <p:childTnLst>
                                    <p:set>
                                      <p:cBhvr>
                                        <p:cTn id="6" dur="1" fill="hold">
                                          <p:stCondLst>
                                            <p:cond delay="0"/>
                                          </p:stCondLst>
                                        </p:cTn>
                                        <p:tgtEl>
                                          <p:spTgt spid="4098"/>
                                        </p:tgtEl>
                                        <p:attrNameLst>
                                          <p:attrName>style.visibility</p:attrName>
                                        </p:attrNameLst>
                                      </p:cBhvr>
                                      <p:to>
                                        <p:strVal val="visible"/>
                                      </p:to>
                                    </p:set>
                                    <p:animEffect transition="in" filter="strips(downLeft)">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y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24300" cy="56610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1271-b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0"/>
            <a:ext cx="5435600" cy="5589588"/>
          </a:xfrm>
          <a:prstGeom prst="rect">
            <a:avLst/>
          </a:prstGeom>
          <a:noFill/>
          <a:extLst>
            <a:ext uri="{909E8E84-426E-40DD-AFC4-6F175D3DCCD1}">
              <a14:hiddenFill xmlns:a14="http://schemas.microsoft.com/office/drawing/2010/main">
                <a:solidFill>
                  <a:srgbClr val="FFFFFF"/>
                </a:solidFill>
              </a14:hiddenFill>
            </a:ext>
          </a:extLst>
        </p:spPr>
      </p:pic>
      <p:sp>
        <p:nvSpPr>
          <p:cNvPr id="6148" name="Text Box 4"/>
          <p:cNvSpPr txBox="1">
            <a:spLocks noChangeArrowheads="1"/>
          </p:cNvSpPr>
          <p:nvPr/>
        </p:nvSpPr>
        <p:spPr bwMode="auto">
          <a:xfrm>
            <a:off x="323850" y="5589588"/>
            <a:ext cx="8369300" cy="9461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b="1">
                <a:solidFill>
                  <a:srgbClr val="0000FF"/>
                </a:solidFill>
                <a:latin typeface="黑体" pitchFamily="2" charset="-122"/>
                <a:ea typeface="黑体" pitchFamily="2" charset="-122"/>
              </a:rPr>
              <a:t>世界上最小的国家</a:t>
            </a:r>
            <a:r>
              <a:rPr kumimoji="1" lang="en-US" altLang="zh-CN" sz="2800" b="1">
                <a:solidFill>
                  <a:srgbClr val="0000FF"/>
                </a:solidFill>
                <a:latin typeface="Times New Roman"/>
                <a:ea typeface="黑体" pitchFamily="2" charset="-122"/>
              </a:rPr>
              <a:t>——</a:t>
            </a:r>
            <a:r>
              <a:rPr kumimoji="1" lang="zh-CN" altLang="en-US" sz="2800" b="1">
                <a:solidFill>
                  <a:srgbClr val="0000FF"/>
                </a:solidFill>
                <a:latin typeface="黑体" pitchFamily="2" charset="-122"/>
                <a:ea typeface="黑体" pitchFamily="2" charset="-122"/>
              </a:rPr>
              <a:t>梵蒂冈，面积仅有</a:t>
            </a:r>
            <a:r>
              <a:rPr kumimoji="1" lang="en-US" altLang="zh-CN" sz="2800" b="1">
                <a:solidFill>
                  <a:srgbClr val="0000FF"/>
                </a:solidFill>
                <a:latin typeface="黑体" pitchFamily="2" charset="-122"/>
                <a:ea typeface="黑体" pitchFamily="2" charset="-122"/>
              </a:rPr>
              <a:t>0.44</a:t>
            </a:r>
            <a:r>
              <a:rPr kumimoji="1" lang="zh-CN" altLang="en-US" sz="2800" b="1">
                <a:solidFill>
                  <a:srgbClr val="0000FF"/>
                </a:solidFill>
                <a:latin typeface="黑体" pitchFamily="2" charset="-122"/>
                <a:ea typeface="黑体" pitchFamily="2" charset="-122"/>
              </a:rPr>
              <a:t>平方公里，却是世界天主教的中心，图为圣彼得大教堂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164388" y="31416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zh-CN" altLang="zh-CN" sz="2400">
              <a:latin typeface="Times New Roman" pitchFamily="18" charset="0"/>
            </a:endParaRPr>
          </a:p>
        </p:txBody>
      </p:sp>
      <p:sp>
        <p:nvSpPr>
          <p:cNvPr id="7171" name="Text Box 3"/>
          <p:cNvSpPr txBox="1">
            <a:spLocks noChangeArrowheads="1"/>
          </p:cNvSpPr>
          <p:nvPr/>
        </p:nvSpPr>
        <p:spPr bwMode="auto">
          <a:xfrm>
            <a:off x="395288" y="188913"/>
            <a:ext cx="5905500" cy="7016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4000" b="1">
                <a:ea typeface="黑体" pitchFamily="2" charset="-122"/>
              </a:rPr>
              <a:t>一、天主教的神权统治</a:t>
            </a:r>
          </a:p>
        </p:txBody>
      </p:sp>
      <p:sp>
        <p:nvSpPr>
          <p:cNvPr id="7172" name="Rectangle 4"/>
          <p:cNvSpPr>
            <a:spLocks noChangeArrowheads="1"/>
          </p:cNvSpPr>
          <p:nvPr/>
        </p:nvSpPr>
        <p:spPr bwMode="auto">
          <a:xfrm>
            <a:off x="539750" y="1196975"/>
            <a:ext cx="6048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3600" b="1">
                <a:solidFill>
                  <a:srgbClr val="0000FF"/>
                </a:solidFill>
                <a:effectLst>
                  <a:outerShdw blurRad="38100" dist="38100" dir="2700000" algn="tl">
                    <a:srgbClr val="000000"/>
                  </a:outerShdw>
                </a:effectLst>
                <a:ea typeface="华文彩云" pitchFamily="2" charset="-122"/>
              </a:rPr>
              <a:t>1</a:t>
            </a:r>
            <a:r>
              <a:rPr lang="zh-CN" altLang="en-US" sz="3600" b="1">
                <a:solidFill>
                  <a:srgbClr val="0000FF"/>
                </a:solidFill>
                <a:effectLst>
                  <a:outerShdw blurRad="38100" dist="38100" dir="2700000" algn="tl">
                    <a:srgbClr val="000000"/>
                  </a:outerShdw>
                </a:effectLst>
                <a:ea typeface="华文彩云" pitchFamily="2" charset="-122"/>
              </a:rPr>
              <a:t>、基督教的起源和发展</a:t>
            </a:r>
          </a:p>
        </p:txBody>
      </p:sp>
      <p:sp>
        <p:nvSpPr>
          <p:cNvPr id="7173" name="Text Box 5"/>
          <p:cNvSpPr txBox="1">
            <a:spLocks noChangeArrowheads="1"/>
          </p:cNvSpPr>
          <p:nvPr/>
        </p:nvSpPr>
        <p:spPr bwMode="auto">
          <a:xfrm>
            <a:off x="539750" y="1916113"/>
            <a:ext cx="23764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FF0000"/>
                </a:solidFill>
                <a:latin typeface="黑体" pitchFamily="2" charset="-122"/>
                <a:ea typeface="黑体" pitchFamily="2" charset="-122"/>
              </a:rPr>
              <a:t>（</a:t>
            </a:r>
            <a:r>
              <a:rPr lang="en-US" altLang="zh-CN" sz="2800" b="1">
                <a:solidFill>
                  <a:srgbClr val="FF0000"/>
                </a:solidFill>
                <a:latin typeface="黑体" pitchFamily="2" charset="-122"/>
                <a:ea typeface="黑体" pitchFamily="2" charset="-122"/>
              </a:rPr>
              <a:t>1</a:t>
            </a:r>
            <a:r>
              <a:rPr lang="zh-CN" altLang="en-US" sz="2800" b="1">
                <a:solidFill>
                  <a:srgbClr val="FF0000"/>
                </a:solidFill>
                <a:latin typeface="黑体" pitchFamily="2" charset="-122"/>
                <a:ea typeface="黑体" pitchFamily="2" charset="-122"/>
              </a:rPr>
              <a:t>）产生：</a:t>
            </a:r>
          </a:p>
        </p:txBody>
      </p:sp>
      <p:sp>
        <p:nvSpPr>
          <p:cNvPr id="7174" name="Text Box 6"/>
          <p:cNvSpPr txBox="1">
            <a:spLocks noChangeArrowheads="1"/>
          </p:cNvSpPr>
          <p:nvPr/>
        </p:nvSpPr>
        <p:spPr bwMode="auto">
          <a:xfrm>
            <a:off x="2484438" y="1916113"/>
            <a:ext cx="27368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latin typeface="黑体" pitchFamily="2" charset="-122"/>
                <a:ea typeface="黑体" pitchFamily="2" charset="-122"/>
              </a:rPr>
              <a:t>公元</a:t>
            </a:r>
            <a:r>
              <a:rPr lang="en-US" altLang="zh-CN" sz="2800" b="1">
                <a:latin typeface="黑体" pitchFamily="2" charset="-122"/>
                <a:ea typeface="黑体" pitchFamily="2" charset="-122"/>
              </a:rPr>
              <a:t>1</a:t>
            </a:r>
            <a:r>
              <a:rPr lang="zh-CN" altLang="en-US" sz="2800" b="1">
                <a:latin typeface="黑体" pitchFamily="2" charset="-122"/>
                <a:ea typeface="黑体" pitchFamily="2" charset="-122"/>
              </a:rPr>
              <a:t>世纪</a:t>
            </a:r>
          </a:p>
        </p:txBody>
      </p:sp>
      <p:sp>
        <p:nvSpPr>
          <p:cNvPr id="7175" name="Text Box 7"/>
          <p:cNvSpPr txBox="1">
            <a:spLocks noChangeArrowheads="1"/>
          </p:cNvSpPr>
          <p:nvPr/>
        </p:nvSpPr>
        <p:spPr bwMode="auto">
          <a:xfrm>
            <a:off x="539750" y="2565400"/>
            <a:ext cx="2232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FF0000"/>
                </a:solidFill>
                <a:latin typeface="黑体" pitchFamily="2" charset="-122"/>
                <a:ea typeface="黑体" pitchFamily="2" charset="-122"/>
              </a:rPr>
              <a:t>（</a:t>
            </a:r>
            <a:r>
              <a:rPr lang="en-US" altLang="zh-CN" sz="2800" b="1">
                <a:solidFill>
                  <a:srgbClr val="FF0000"/>
                </a:solidFill>
                <a:latin typeface="黑体" pitchFamily="2" charset="-122"/>
                <a:ea typeface="黑体" pitchFamily="2" charset="-122"/>
              </a:rPr>
              <a:t>2</a:t>
            </a:r>
            <a:r>
              <a:rPr lang="zh-CN" altLang="en-US" sz="2800" b="1">
                <a:solidFill>
                  <a:srgbClr val="FF0000"/>
                </a:solidFill>
                <a:latin typeface="黑体" pitchFamily="2" charset="-122"/>
                <a:ea typeface="黑体" pitchFamily="2" charset="-122"/>
              </a:rPr>
              <a:t>）发展：</a:t>
            </a:r>
          </a:p>
        </p:txBody>
      </p:sp>
      <p:sp>
        <p:nvSpPr>
          <p:cNvPr id="7176" name="Text Box 8"/>
          <p:cNvSpPr txBox="1">
            <a:spLocks noChangeArrowheads="1"/>
          </p:cNvSpPr>
          <p:nvPr/>
        </p:nvSpPr>
        <p:spPr bwMode="auto">
          <a:xfrm>
            <a:off x="2555875" y="2565400"/>
            <a:ext cx="6048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latin typeface="黑体" pitchFamily="2" charset="-122"/>
                <a:ea typeface="黑体" pitchFamily="2" charset="-122"/>
              </a:rPr>
              <a:t>公元</a:t>
            </a:r>
            <a:r>
              <a:rPr lang="en-US" altLang="zh-CN" sz="2800" b="1">
                <a:latin typeface="黑体" pitchFamily="2" charset="-122"/>
                <a:ea typeface="黑体" pitchFamily="2" charset="-122"/>
              </a:rPr>
              <a:t>4</a:t>
            </a:r>
            <a:r>
              <a:rPr lang="zh-CN" altLang="en-US" sz="2800" b="1">
                <a:latin typeface="黑体" pitchFamily="2" charset="-122"/>
                <a:ea typeface="黑体" pitchFamily="2" charset="-122"/>
              </a:rPr>
              <a:t>世纪初期定为罗马帝国的国教</a:t>
            </a:r>
          </a:p>
        </p:txBody>
      </p:sp>
      <p:sp>
        <p:nvSpPr>
          <p:cNvPr id="7177" name="Text Box 9"/>
          <p:cNvSpPr txBox="1">
            <a:spLocks noChangeArrowheads="1"/>
          </p:cNvSpPr>
          <p:nvPr/>
        </p:nvSpPr>
        <p:spPr bwMode="auto">
          <a:xfrm>
            <a:off x="539750" y="3284538"/>
            <a:ext cx="2232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FF0000"/>
                </a:solidFill>
                <a:latin typeface="黑体" pitchFamily="2" charset="-122"/>
                <a:ea typeface="黑体" pitchFamily="2" charset="-122"/>
              </a:rPr>
              <a:t>（</a:t>
            </a:r>
            <a:r>
              <a:rPr lang="en-US" altLang="zh-CN" sz="2800" b="1">
                <a:solidFill>
                  <a:srgbClr val="FF0000"/>
                </a:solidFill>
                <a:latin typeface="黑体" pitchFamily="2" charset="-122"/>
                <a:ea typeface="黑体" pitchFamily="2" charset="-122"/>
              </a:rPr>
              <a:t>3</a:t>
            </a:r>
            <a:r>
              <a:rPr lang="zh-CN" altLang="en-US" sz="2800" b="1">
                <a:solidFill>
                  <a:srgbClr val="FF0000"/>
                </a:solidFill>
                <a:latin typeface="黑体" pitchFamily="2" charset="-122"/>
                <a:ea typeface="黑体" pitchFamily="2" charset="-122"/>
              </a:rPr>
              <a:t>）分裂：</a:t>
            </a:r>
          </a:p>
        </p:txBody>
      </p:sp>
      <p:sp>
        <p:nvSpPr>
          <p:cNvPr id="7178" name="Text Box 10"/>
          <p:cNvSpPr txBox="1">
            <a:spLocks noChangeArrowheads="1"/>
          </p:cNvSpPr>
          <p:nvPr/>
        </p:nvSpPr>
        <p:spPr bwMode="auto">
          <a:xfrm>
            <a:off x="827088" y="4005263"/>
            <a:ext cx="80660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latin typeface="黑体" pitchFamily="2" charset="-122"/>
                <a:ea typeface="黑体" pitchFamily="2" charset="-122"/>
              </a:rPr>
              <a:t>公元</a:t>
            </a:r>
            <a:r>
              <a:rPr lang="en-US" altLang="zh-CN" sz="2800" b="1">
                <a:latin typeface="黑体" pitchFamily="2" charset="-122"/>
                <a:ea typeface="黑体" pitchFamily="2" charset="-122"/>
              </a:rPr>
              <a:t>11</a:t>
            </a:r>
            <a:r>
              <a:rPr lang="zh-CN" altLang="en-US" sz="2800" b="1">
                <a:latin typeface="黑体" pitchFamily="2" charset="-122"/>
                <a:ea typeface="黑体" pitchFamily="2" charset="-122"/>
              </a:rPr>
              <a:t>世纪分裂为东西两部分</a:t>
            </a:r>
            <a:r>
              <a:rPr lang="en-US" altLang="zh-CN" sz="2800" b="1">
                <a:latin typeface="黑体" pitchFamily="2" charset="-122"/>
                <a:ea typeface="黑体" pitchFamily="2" charset="-122"/>
              </a:rPr>
              <a:t>---</a:t>
            </a:r>
            <a:r>
              <a:rPr lang="zh-CN" altLang="en-US" sz="2800" b="1">
                <a:latin typeface="黑体" pitchFamily="2" charset="-122"/>
                <a:ea typeface="黑体" pitchFamily="2" charset="-122"/>
              </a:rPr>
              <a:t>东正教和天主教</a:t>
            </a:r>
          </a:p>
        </p:txBody>
      </p:sp>
      <p:sp>
        <p:nvSpPr>
          <p:cNvPr id="7179" name="Text Box 11"/>
          <p:cNvSpPr txBox="1">
            <a:spLocks noChangeArrowheads="1"/>
          </p:cNvSpPr>
          <p:nvPr/>
        </p:nvSpPr>
        <p:spPr bwMode="auto">
          <a:xfrm>
            <a:off x="539750" y="5373688"/>
            <a:ext cx="3311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FF0000"/>
                </a:solidFill>
                <a:latin typeface="黑体" pitchFamily="2" charset="-122"/>
                <a:ea typeface="黑体" pitchFamily="2" charset="-122"/>
              </a:rPr>
              <a:t>（</a:t>
            </a:r>
            <a:r>
              <a:rPr lang="en-US" altLang="zh-CN" sz="2800" b="1">
                <a:solidFill>
                  <a:srgbClr val="FF0000"/>
                </a:solidFill>
                <a:latin typeface="黑体" pitchFamily="2" charset="-122"/>
                <a:ea typeface="黑体" pitchFamily="2" charset="-122"/>
              </a:rPr>
              <a:t>4</a:t>
            </a:r>
            <a:r>
              <a:rPr lang="zh-CN" altLang="en-US" sz="2800" b="1">
                <a:solidFill>
                  <a:srgbClr val="FF0000"/>
                </a:solidFill>
                <a:latin typeface="黑体" pitchFamily="2" charset="-122"/>
                <a:ea typeface="黑体" pitchFamily="2" charset="-122"/>
              </a:rPr>
              <a:t>）确立统治：</a:t>
            </a:r>
          </a:p>
        </p:txBody>
      </p:sp>
      <p:sp>
        <p:nvSpPr>
          <p:cNvPr id="7180" name="Text Box 12"/>
          <p:cNvSpPr txBox="1">
            <a:spLocks noChangeArrowheads="1"/>
          </p:cNvSpPr>
          <p:nvPr/>
        </p:nvSpPr>
        <p:spPr bwMode="auto">
          <a:xfrm>
            <a:off x="900113" y="6021388"/>
            <a:ext cx="73453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a:latin typeface="黑体" pitchFamily="2" charset="-122"/>
                <a:ea typeface="黑体" pitchFamily="2" charset="-122"/>
              </a:rPr>
              <a:t>13</a:t>
            </a:r>
            <a:r>
              <a:rPr lang="zh-CN" altLang="en-US" sz="2800" b="1">
                <a:latin typeface="黑体" pitchFamily="2" charset="-122"/>
                <a:ea typeface="黑体" pitchFamily="2" charset="-122"/>
              </a:rPr>
              <a:t>世纪初确立了对西欧的大一统神权统治</a:t>
            </a:r>
          </a:p>
        </p:txBody>
      </p:sp>
      <p:sp>
        <p:nvSpPr>
          <p:cNvPr id="7181" name="Rectangle 13"/>
          <p:cNvSpPr>
            <a:spLocks noChangeArrowheads="1"/>
          </p:cNvSpPr>
          <p:nvPr/>
        </p:nvSpPr>
        <p:spPr bwMode="auto">
          <a:xfrm>
            <a:off x="1187450" y="4652963"/>
            <a:ext cx="3313113" cy="58896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latin typeface="黑体" pitchFamily="2" charset="-122"/>
                <a:ea typeface="黑体" pitchFamily="2" charset="-122"/>
              </a:rPr>
              <a:t>东正教</a:t>
            </a:r>
            <a:r>
              <a:rPr lang="en-US" altLang="zh-CN" sz="3200" b="1">
                <a:solidFill>
                  <a:srgbClr val="0000FF"/>
                </a:solidFill>
                <a:latin typeface="黑体" pitchFamily="2" charset="-122"/>
                <a:ea typeface="黑体" pitchFamily="2" charset="-122"/>
              </a:rPr>
              <a:t>---</a:t>
            </a:r>
            <a:r>
              <a:rPr lang="zh-CN" altLang="en-US" sz="3200" b="1">
                <a:solidFill>
                  <a:srgbClr val="0000FF"/>
                </a:solidFill>
                <a:latin typeface="黑体" pitchFamily="2" charset="-122"/>
                <a:ea typeface="黑体" pitchFamily="2" charset="-122"/>
              </a:rPr>
              <a:t>东欧</a:t>
            </a:r>
          </a:p>
        </p:txBody>
      </p:sp>
      <p:sp>
        <p:nvSpPr>
          <p:cNvPr id="7182" name="Rectangle 14"/>
          <p:cNvSpPr>
            <a:spLocks noChangeArrowheads="1"/>
          </p:cNvSpPr>
          <p:nvPr/>
        </p:nvSpPr>
        <p:spPr bwMode="auto">
          <a:xfrm>
            <a:off x="5148263" y="4652963"/>
            <a:ext cx="3313112" cy="58896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latin typeface="黑体" pitchFamily="2" charset="-122"/>
                <a:ea typeface="黑体" pitchFamily="2" charset="-122"/>
              </a:rPr>
              <a:t>天主教</a:t>
            </a:r>
            <a:r>
              <a:rPr lang="en-US" altLang="zh-CN" sz="3200" b="1">
                <a:solidFill>
                  <a:srgbClr val="0000FF"/>
                </a:solidFill>
                <a:latin typeface="黑体" pitchFamily="2" charset="-122"/>
                <a:ea typeface="黑体" pitchFamily="2" charset="-122"/>
              </a:rPr>
              <a:t>---</a:t>
            </a:r>
            <a:r>
              <a:rPr lang="zh-CN" altLang="en-US" sz="3200" b="1">
                <a:solidFill>
                  <a:srgbClr val="0000FF"/>
                </a:solidFill>
                <a:latin typeface="黑体" pitchFamily="2" charset="-122"/>
                <a:ea typeface="黑体" pitchFamily="2" charset="-122"/>
              </a:rPr>
              <a:t>西欧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animEffect transition="in" filter="fade">
                                      <p:cBhvr>
                                        <p:cTn id="9" dur="500"/>
                                        <p:tgtEl>
                                          <p:spTgt spid="717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172"/>
                                        </p:tgtEl>
                                        <p:attrNameLst>
                                          <p:attrName>style.visibility</p:attrName>
                                        </p:attrNameLst>
                                      </p:cBhvr>
                                      <p:to>
                                        <p:strVal val="visible"/>
                                      </p:to>
                                    </p:set>
                                    <p:anim calcmode="lin" valueType="num">
                                      <p:cBhvr>
                                        <p:cTn id="14" dur="500" fill="hold"/>
                                        <p:tgtEl>
                                          <p:spTgt spid="7172"/>
                                        </p:tgtEl>
                                        <p:attrNameLst>
                                          <p:attrName>ppt_w</p:attrName>
                                        </p:attrNameLst>
                                      </p:cBhvr>
                                      <p:tavLst>
                                        <p:tav tm="0">
                                          <p:val>
                                            <p:fltVal val="0"/>
                                          </p:val>
                                        </p:tav>
                                        <p:tav tm="100000">
                                          <p:val>
                                            <p:strVal val="#ppt_w"/>
                                          </p:val>
                                        </p:tav>
                                      </p:tavLst>
                                    </p:anim>
                                    <p:anim calcmode="lin" valueType="num">
                                      <p:cBhvr>
                                        <p:cTn id="15" dur="500" fill="hold"/>
                                        <p:tgtEl>
                                          <p:spTgt spid="7172"/>
                                        </p:tgtEl>
                                        <p:attrNameLst>
                                          <p:attrName>ppt_h</p:attrName>
                                        </p:attrNameLst>
                                      </p:cBhvr>
                                      <p:tavLst>
                                        <p:tav tm="0">
                                          <p:val>
                                            <p:fltVal val="0"/>
                                          </p:val>
                                        </p:tav>
                                        <p:tav tm="100000">
                                          <p:val>
                                            <p:strVal val="#ppt_h"/>
                                          </p:val>
                                        </p:tav>
                                      </p:tavLst>
                                    </p:anim>
                                    <p:animEffect transition="in" filter="fade">
                                      <p:cBhvr>
                                        <p:cTn id="16" dur="500"/>
                                        <p:tgtEl>
                                          <p:spTgt spid="71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173"/>
                                        </p:tgtEl>
                                        <p:attrNameLst>
                                          <p:attrName>style.visibility</p:attrName>
                                        </p:attrNameLst>
                                      </p:cBhvr>
                                      <p:to>
                                        <p:strVal val="visible"/>
                                      </p:to>
                                    </p:set>
                                    <p:anim calcmode="lin" valueType="num">
                                      <p:cBhvr>
                                        <p:cTn id="21" dur="500" fill="hold"/>
                                        <p:tgtEl>
                                          <p:spTgt spid="7173"/>
                                        </p:tgtEl>
                                        <p:attrNameLst>
                                          <p:attrName>ppt_w</p:attrName>
                                        </p:attrNameLst>
                                      </p:cBhvr>
                                      <p:tavLst>
                                        <p:tav tm="0">
                                          <p:val>
                                            <p:fltVal val="0"/>
                                          </p:val>
                                        </p:tav>
                                        <p:tav tm="100000">
                                          <p:val>
                                            <p:strVal val="#ppt_w"/>
                                          </p:val>
                                        </p:tav>
                                      </p:tavLst>
                                    </p:anim>
                                    <p:anim calcmode="lin" valueType="num">
                                      <p:cBhvr>
                                        <p:cTn id="22" dur="500" fill="hold"/>
                                        <p:tgtEl>
                                          <p:spTgt spid="7173"/>
                                        </p:tgtEl>
                                        <p:attrNameLst>
                                          <p:attrName>ppt_h</p:attrName>
                                        </p:attrNameLst>
                                      </p:cBhvr>
                                      <p:tavLst>
                                        <p:tav tm="0">
                                          <p:val>
                                            <p:fltVal val="0"/>
                                          </p:val>
                                        </p:tav>
                                        <p:tav tm="100000">
                                          <p:val>
                                            <p:strVal val="#ppt_h"/>
                                          </p:val>
                                        </p:tav>
                                      </p:tavLst>
                                    </p:anim>
                                    <p:animEffect transition="in" filter="fade">
                                      <p:cBhvr>
                                        <p:cTn id="23" dur="500"/>
                                        <p:tgtEl>
                                          <p:spTgt spid="71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174"/>
                                        </p:tgtEl>
                                        <p:attrNameLst>
                                          <p:attrName>style.visibility</p:attrName>
                                        </p:attrNameLst>
                                      </p:cBhvr>
                                      <p:to>
                                        <p:strVal val="visible"/>
                                      </p:to>
                                    </p:set>
                                    <p:anim calcmode="lin" valueType="num">
                                      <p:cBhvr>
                                        <p:cTn id="28" dur="500" fill="hold"/>
                                        <p:tgtEl>
                                          <p:spTgt spid="7174"/>
                                        </p:tgtEl>
                                        <p:attrNameLst>
                                          <p:attrName>ppt_w</p:attrName>
                                        </p:attrNameLst>
                                      </p:cBhvr>
                                      <p:tavLst>
                                        <p:tav tm="0">
                                          <p:val>
                                            <p:fltVal val="0"/>
                                          </p:val>
                                        </p:tav>
                                        <p:tav tm="100000">
                                          <p:val>
                                            <p:strVal val="#ppt_w"/>
                                          </p:val>
                                        </p:tav>
                                      </p:tavLst>
                                    </p:anim>
                                    <p:anim calcmode="lin" valueType="num">
                                      <p:cBhvr>
                                        <p:cTn id="29" dur="500" fill="hold"/>
                                        <p:tgtEl>
                                          <p:spTgt spid="7174"/>
                                        </p:tgtEl>
                                        <p:attrNameLst>
                                          <p:attrName>ppt_h</p:attrName>
                                        </p:attrNameLst>
                                      </p:cBhvr>
                                      <p:tavLst>
                                        <p:tav tm="0">
                                          <p:val>
                                            <p:fltVal val="0"/>
                                          </p:val>
                                        </p:tav>
                                        <p:tav tm="100000">
                                          <p:val>
                                            <p:strVal val="#ppt_h"/>
                                          </p:val>
                                        </p:tav>
                                      </p:tavLst>
                                    </p:anim>
                                    <p:animEffect transition="in" filter="fade">
                                      <p:cBhvr>
                                        <p:cTn id="30" dur="500"/>
                                        <p:tgtEl>
                                          <p:spTgt spid="717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7175"/>
                                        </p:tgtEl>
                                        <p:attrNameLst>
                                          <p:attrName>style.visibility</p:attrName>
                                        </p:attrNameLst>
                                      </p:cBhvr>
                                      <p:to>
                                        <p:strVal val="visible"/>
                                      </p:to>
                                    </p:set>
                                    <p:anim calcmode="lin" valueType="num">
                                      <p:cBhvr>
                                        <p:cTn id="35" dur="500" fill="hold"/>
                                        <p:tgtEl>
                                          <p:spTgt spid="7175"/>
                                        </p:tgtEl>
                                        <p:attrNameLst>
                                          <p:attrName>ppt_w</p:attrName>
                                        </p:attrNameLst>
                                      </p:cBhvr>
                                      <p:tavLst>
                                        <p:tav tm="0">
                                          <p:val>
                                            <p:fltVal val="0"/>
                                          </p:val>
                                        </p:tav>
                                        <p:tav tm="100000">
                                          <p:val>
                                            <p:strVal val="#ppt_w"/>
                                          </p:val>
                                        </p:tav>
                                      </p:tavLst>
                                    </p:anim>
                                    <p:anim calcmode="lin" valueType="num">
                                      <p:cBhvr>
                                        <p:cTn id="36" dur="500" fill="hold"/>
                                        <p:tgtEl>
                                          <p:spTgt spid="7175"/>
                                        </p:tgtEl>
                                        <p:attrNameLst>
                                          <p:attrName>ppt_h</p:attrName>
                                        </p:attrNameLst>
                                      </p:cBhvr>
                                      <p:tavLst>
                                        <p:tav tm="0">
                                          <p:val>
                                            <p:fltVal val="0"/>
                                          </p:val>
                                        </p:tav>
                                        <p:tav tm="100000">
                                          <p:val>
                                            <p:strVal val="#ppt_h"/>
                                          </p:val>
                                        </p:tav>
                                      </p:tavLst>
                                    </p:anim>
                                    <p:animEffect transition="in" filter="fade">
                                      <p:cBhvr>
                                        <p:cTn id="37" dur="500"/>
                                        <p:tgtEl>
                                          <p:spTgt spid="71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7176"/>
                                        </p:tgtEl>
                                        <p:attrNameLst>
                                          <p:attrName>style.visibility</p:attrName>
                                        </p:attrNameLst>
                                      </p:cBhvr>
                                      <p:to>
                                        <p:strVal val="visible"/>
                                      </p:to>
                                    </p:set>
                                    <p:anim calcmode="lin" valueType="num">
                                      <p:cBhvr>
                                        <p:cTn id="42" dur="500" fill="hold"/>
                                        <p:tgtEl>
                                          <p:spTgt spid="7176"/>
                                        </p:tgtEl>
                                        <p:attrNameLst>
                                          <p:attrName>ppt_w</p:attrName>
                                        </p:attrNameLst>
                                      </p:cBhvr>
                                      <p:tavLst>
                                        <p:tav tm="0">
                                          <p:val>
                                            <p:fltVal val="0"/>
                                          </p:val>
                                        </p:tav>
                                        <p:tav tm="100000">
                                          <p:val>
                                            <p:strVal val="#ppt_w"/>
                                          </p:val>
                                        </p:tav>
                                      </p:tavLst>
                                    </p:anim>
                                    <p:anim calcmode="lin" valueType="num">
                                      <p:cBhvr>
                                        <p:cTn id="43" dur="500" fill="hold"/>
                                        <p:tgtEl>
                                          <p:spTgt spid="7176"/>
                                        </p:tgtEl>
                                        <p:attrNameLst>
                                          <p:attrName>ppt_h</p:attrName>
                                        </p:attrNameLst>
                                      </p:cBhvr>
                                      <p:tavLst>
                                        <p:tav tm="0">
                                          <p:val>
                                            <p:fltVal val="0"/>
                                          </p:val>
                                        </p:tav>
                                        <p:tav tm="100000">
                                          <p:val>
                                            <p:strVal val="#ppt_h"/>
                                          </p:val>
                                        </p:tav>
                                      </p:tavLst>
                                    </p:anim>
                                    <p:animEffect transition="in" filter="fade">
                                      <p:cBhvr>
                                        <p:cTn id="44" dur="500"/>
                                        <p:tgtEl>
                                          <p:spTgt spid="717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7177"/>
                                        </p:tgtEl>
                                        <p:attrNameLst>
                                          <p:attrName>style.visibility</p:attrName>
                                        </p:attrNameLst>
                                      </p:cBhvr>
                                      <p:to>
                                        <p:strVal val="visible"/>
                                      </p:to>
                                    </p:set>
                                    <p:anim calcmode="lin" valueType="num">
                                      <p:cBhvr>
                                        <p:cTn id="49" dur="500" fill="hold"/>
                                        <p:tgtEl>
                                          <p:spTgt spid="7177"/>
                                        </p:tgtEl>
                                        <p:attrNameLst>
                                          <p:attrName>ppt_w</p:attrName>
                                        </p:attrNameLst>
                                      </p:cBhvr>
                                      <p:tavLst>
                                        <p:tav tm="0">
                                          <p:val>
                                            <p:fltVal val="0"/>
                                          </p:val>
                                        </p:tav>
                                        <p:tav tm="100000">
                                          <p:val>
                                            <p:strVal val="#ppt_w"/>
                                          </p:val>
                                        </p:tav>
                                      </p:tavLst>
                                    </p:anim>
                                    <p:anim calcmode="lin" valueType="num">
                                      <p:cBhvr>
                                        <p:cTn id="50" dur="500" fill="hold"/>
                                        <p:tgtEl>
                                          <p:spTgt spid="7177"/>
                                        </p:tgtEl>
                                        <p:attrNameLst>
                                          <p:attrName>ppt_h</p:attrName>
                                        </p:attrNameLst>
                                      </p:cBhvr>
                                      <p:tavLst>
                                        <p:tav tm="0">
                                          <p:val>
                                            <p:fltVal val="0"/>
                                          </p:val>
                                        </p:tav>
                                        <p:tav tm="100000">
                                          <p:val>
                                            <p:strVal val="#ppt_h"/>
                                          </p:val>
                                        </p:tav>
                                      </p:tavLst>
                                    </p:anim>
                                    <p:animEffect transition="in" filter="fade">
                                      <p:cBhvr>
                                        <p:cTn id="51" dur="500"/>
                                        <p:tgtEl>
                                          <p:spTgt spid="717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7178"/>
                                        </p:tgtEl>
                                        <p:attrNameLst>
                                          <p:attrName>style.visibility</p:attrName>
                                        </p:attrNameLst>
                                      </p:cBhvr>
                                      <p:to>
                                        <p:strVal val="visible"/>
                                      </p:to>
                                    </p:set>
                                    <p:anim calcmode="lin" valueType="num">
                                      <p:cBhvr>
                                        <p:cTn id="56" dur="500" fill="hold"/>
                                        <p:tgtEl>
                                          <p:spTgt spid="7178"/>
                                        </p:tgtEl>
                                        <p:attrNameLst>
                                          <p:attrName>ppt_w</p:attrName>
                                        </p:attrNameLst>
                                      </p:cBhvr>
                                      <p:tavLst>
                                        <p:tav tm="0">
                                          <p:val>
                                            <p:fltVal val="0"/>
                                          </p:val>
                                        </p:tav>
                                        <p:tav tm="100000">
                                          <p:val>
                                            <p:strVal val="#ppt_w"/>
                                          </p:val>
                                        </p:tav>
                                      </p:tavLst>
                                    </p:anim>
                                    <p:anim calcmode="lin" valueType="num">
                                      <p:cBhvr>
                                        <p:cTn id="57" dur="500" fill="hold"/>
                                        <p:tgtEl>
                                          <p:spTgt spid="7178"/>
                                        </p:tgtEl>
                                        <p:attrNameLst>
                                          <p:attrName>ppt_h</p:attrName>
                                        </p:attrNameLst>
                                      </p:cBhvr>
                                      <p:tavLst>
                                        <p:tav tm="0">
                                          <p:val>
                                            <p:fltVal val="0"/>
                                          </p:val>
                                        </p:tav>
                                        <p:tav tm="100000">
                                          <p:val>
                                            <p:strVal val="#ppt_h"/>
                                          </p:val>
                                        </p:tav>
                                      </p:tavLst>
                                    </p:anim>
                                    <p:animEffect transition="in" filter="fade">
                                      <p:cBhvr>
                                        <p:cTn id="58" dur="500"/>
                                        <p:tgtEl>
                                          <p:spTgt spid="717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7181"/>
                                        </p:tgtEl>
                                        <p:attrNameLst>
                                          <p:attrName>style.visibility</p:attrName>
                                        </p:attrNameLst>
                                      </p:cBhvr>
                                      <p:to>
                                        <p:strVal val="visible"/>
                                      </p:to>
                                    </p:set>
                                    <p:anim calcmode="lin" valueType="num">
                                      <p:cBhvr>
                                        <p:cTn id="63" dur="500" fill="hold"/>
                                        <p:tgtEl>
                                          <p:spTgt spid="7181"/>
                                        </p:tgtEl>
                                        <p:attrNameLst>
                                          <p:attrName>ppt_w</p:attrName>
                                        </p:attrNameLst>
                                      </p:cBhvr>
                                      <p:tavLst>
                                        <p:tav tm="0">
                                          <p:val>
                                            <p:fltVal val="0"/>
                                          </p:val>
                                        </p:tav>
                                        <p:tav tm="100000">
                                          <p:val>
                                            <p:strVal val="#ppt_w"/>
                                          </p:val>
                                        </p:tav>
                                      </p:tavLst>
                                    </p:anim>
                                    <p:anim calcmode="lin" valueType="num">
                                      <p:cBhvr>
                                        <p:cTn id="64" dur="500" fill="hold"/>
                                        <p:tgtEl>
                                          <p:spTgt spid="7181"/>
                                        </p:tgtEl>
                                        <p:attrNameLst>
                                          <p:attrName>ppt_h</p:attrName>
                                        </p:attrNameLst>
                                      </p:cBhvr>
                                      <p:tavLst>
                                        <p:tav tm="0">
                                          <p:val>
                                            <p:fltVal val="0"/>
                                          </p:val>
                                        </p:tav>
                                        <p:tav tm="100000">
                                          <p:val>
                                            <p:strVal val="#ppt_h"/>
                                          </p:val>
                                        </p:tav>
                                      </p:tavLst>
                                    </p:anim>
                                    <p:animEffect transition="in" filter="fade">
                                      <p:cBhvr>
                                        <p:cTn id="65" dur="500"/>
                                        <p:tgtEl>
                                          <p:spTgt spid="718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7182"/>
                                        </p:tgtEl>
                                        <p:attrNameLst>
                                          <p:attrName>style.visibility</p:attrName>
                                        </p:attrNameLst>
                                      </p:cBhvr>
                                      <p:to>
                                        <p:strVal val="visible"/>
                                      </p:to>
                                    </p:set>
                                    <p:anim calcmode="lin" valueType="num">
                                      <p:cBhvr>
                                        <p:cTn id="70" dur="500" fill="hold"/>
                                        <p:tgtEl>
                                          <p:spTgt spid="7182"/>
                                        </p:tgtEl>
                                        <p:attrNameLst>
                                          <p:attrName>ppt_w</p:attrName>
                                        </p:attrNameLst>
                                      </p:cBhvr>
                                      <p:tavLst>
                                        <p:tav tm="0">
                                          <p:val>
                                            <p:fltVal val="0"/>
                                          </p:val>
                                        </p:tav>
                                        <p:tav tm="100000">
                                          <p:val>
                                            <p:strVal val="#ppt_w"/>
                                          </p:val>
                                        </p:tav>
                                      </p:tavLst>
                                    </p:anim>
                                    <p:anim calcmode="lin" valueType="num">
                                      <p:cBhvr>
                                        <p:cTn id="71" dur="500" fill="hold"/>
                                        <p:tgtEl>
                                          <p:spTgt spid="7182"/>
                                        </p:tgtEl>
                                        <p:attrNameLst>
                                          <p:attrName>ppt_h</p:attrName>
                                        </p:attrNameLst>
                                      </p:cBhvr>
                                      <p:tavLst>
                                        <p:tav tm="0">
                                          <p:val>
                                            <p:fltVal val="0"/>
                                          </p:val>
                                        </p:tav>
                                        <p:tav tm="100000">
                                          <p:val>
                                            <p:strVal val="#ppt_h"/>
                                          </p:val>
                                        </p:tav>
                                      </p:tavLst>
                                    </p:anim>
                                    <p:animEffect transition="in" filter="fade">
                                      <p:cBhvr>
                                        <p:cTn id="72" dur="500"/>
                                        <p:tgtEl>
                                          <p:spTgt spid="718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7179"/>
                                        </p:tgtEl>
                                        <p:attrNameLst>
                                          <p:attrName>style.visibility</p:attrName>
                                        </p:attrNameLst>
                                      </p:cBhvr>
                                      <p:to>
                                        <p:strVal val="visible"/>
                                      </p:to>
                                    </p:set>
                                    <p:anim calcmode="lin" valueType="num">
                                      <p:cBhvr>
                                        <p:cTn id="77" dur="500" fill="hold"/>
                                        <p:tgtEl>
                                          <p:spTgt spid="7179"/>
                                        </p:tgtEl>
                                        <p:attrNameLst>
                                          <p:attrName>ppt_w</p:attrName>
                                        </p:attrNameLst>
                                      </p:cBhvr>
                                      <p:tavLst>
                                        <p:tav tm="0">
                                          <p:val>
                                            <p:fltVal val="0"/>
                                          </p:val>
                                        </p:tav>
                                        <p:tav tm="100000">
                                          <p:val>
                                            <p:strVal val="#ppt_w"/>
                                          </p:val>
                                        </p:tav>
                                      </p:tavLst>
                                    </p:anim>
                                    <p:anim calcmode="lin" valueType="num">
                                      <p:cBhvr>
                                        <p:cTn id="78" dur="500" fill="hold"/>
                                        <p:tgtEl>
                                          <p:spTgt spid="7179"/>
                                        </p:tgtEl>
                                        <p:attrNameLst>
                                          <p:attrName>ppt_h</p:attrName>
                                        </p:attrNameLst>
                                      </p:cBhvr>
                                      <p:tavLst>
                                        <p:tav tm="0">
                                          <p:val>
                                            <p:fltVal val="0"/>
                                          </p:val>
                                        </p:tav>
                                        <p:tav tm="100000">
                                          <p:val>
                                            <p:strVal val="#ppt_h"/>
                                          </p:val>
                                        </p:tav>
                                      </p:tavLst>
                                    </p:anim>
                                    <p:animEffect transition="in" filter="fade">
                                      <p:cBhvr>
                                        <p:cTn id="79" dur="500"/>
                                        <p:tgtEl>
                                          <p:spTgt spid="717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7180"/>
                                        </p:tgtEl>
                                        <p:attrNameLst>
                                          <p:attrName>style.visibility</p:attrName>
                                        </p:attrNameLst>
                                      </p:cBhvr>
                                      <p:to>
                                        <p:strVal val="visible"/>
                                      </p:to>
                                    </p:set>
                                    <p:anim calcmode="lin" valueType="num">
                                      <p:cBhvr>
                                        <p:cTn id="84" dur="500" fill="hold"/>
                                        <p:tgtEl>
                                          <p:spTgt spid="7180"/>
                                        </p:tgtEl>
                                        <p:attrNameLst>
                                          <p:attrName>ppt_w</p:attrName>
                                        </p:attrNameLst>
                                      </p:cBhvr>
                                      <p:tavLst>
                                        <p:tav tm="0">
                                          <p:val>
                                            <p:fltVal val="0"/>
                                          </p:val>
                                        </p:tav>
                                        <p:tav tm="100000">
                                          <p:val>
                                            <p:strVal val="#ppt_w"/>
                                          </p:val>
                                        </p:tav>
                                      </p:tavLst>
                                    </p:anim>
                                    <p:anim calcmode="lin" valueType="num">
                                      <p:cBhvr>
                                        <p:cTn id="85" dur="500" fill="hold"/>
                                        <p:tgtEl>
                                          <p:spTgt spid="7180"/>
                                        </p:tgtEl>
                                        <p:attrNameLst>
                                          <p:attrName>ppt_h</p:attrName>
                                        </p:attrNameLst>
                                      </p:cBhvr>
                                      <p:tavLst>
                                        <p:tav tm="0">
                                          <p:val>
                                            <p:fltVal val="0"/>
                                          </p:val>
                                        </p:tav>
                                        <p:tav tm="100000">
                                          <p:val>
                                            <p:strVal val="#ppt_h"/>
                                          </p:val>
                                        </p:tav>
                                      </p:tavLst>
                                    </p:anim>
                                    <p:animEffect transition="in" filter="fade">
                                      <p:cBhvr>
                                        <p:cTn id="86"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p:bldP spid="7173" grpId="0"/>
      <p:bldP spid="7174" grpId="0"/>
      <p:bldP spid="7175" grpId="0"/>
      <p:bldP spid="7176" grpId="0"/>
      <p:bldP spid="7177" grpId="0"/>
      <p:bldP spid="7178" grpId="0"/>
      <p:bldP spid="7179" grpId="0"/>
      <p:bldP spid="7180" grpId="0"/>
      <p:bldP spid="7181" grpId="0" animBg="1"/>
      <p:bldP spid="71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68313" y="476250"/>
            <a:ext cx="7775575" cy="1470025"/>
          </a:xfrm>
        </p:spPr>
        <p:txBody>
          <a:bodyPr/>
          <a:lstStyle/>
          <a:p>
            <a:r>
              <a:rPr lang="en-US" altLang="zh-CN" b="1">
                <a:solidFill>
                  <a:schemeClr val="tx1"/>
                </a:solidFill>
                <a:ea typeface="黑体" pitchFamily="2" charset="-122"/>
              </a:rPr>
              <a:t>           </a:t>
            </a:r>
            <a:r>
              <a:rPr lang="zh-CN" altLang="en-US" b="1">
                <a:solidFill>
                  <a:schemeClr val="tx1"/>
                </a:solidFill>
                <a:ea typeface="黑体" pitchFamily="2" charset="-122"/>
              </a:rPr>
              <a:t>基督教的主要教义</a:t>
            </a:r>
          </a:p>
        </p:txBody>
      </p:sp>
      <p:sp>
        <p:nvSpPr>
          <p:cNvPr id="8195" name="Text Box 3"/>
          <p:cNvSpPr txBox="1">
            <a:spLocks noChangeArrowheads="1"/>
          </p:cNvSpPr>
          <p:nvPr/>
        </p:nvSpPr>
        <p:spPr bwMode="auto">
          <a:xfrm>
            <a:off x="1763713" y="2420938"/>
            <a:ext cx="18716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4000" b="1">
                <a:ea typeface="黑体" pitchFamily="2" charset="-122"/>
              </a:rPr>
              <a:t>原罪</a:t>
            </a:r>
          </a:p>
        </p:txBody>
      </p:sp>
      <p:sp>
        <p:nvSpPr>
          <p:cNvPr id="8196" name="Text Box 4"/>
          <p:cNvSpPr txBox="1">
            <a:spLocks noChangeArrowheads="1"/>
          </p:cNvSpPr>
          <p:nvPr/>
        </p:nvSpPr>
        <p:spPr bwMode="auto">
          <a:xfrm>
            <a:off x="6011863" y="2492375"/>
            <a:ext cx="17287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4000" b="1">
                <a:ea typeface="黑体" pitchFamily="2" charset="-122"/>
              </a:rPr>
              <a:t>救赎</a:t>
            </a:r>
          </a:p>
        </p:txBody>
      </p:sp>
      <p:sp>
        <p:nvSpPr>
          <p:cNvPr id="8197" name="AutoShape 5"/>
          <p:cNvSpPr>
            <a:spLocks/>
          </p:cNvSpPr>
          <p:nvPr/>
        </p:nvSpPr>
        <p:spPr bwMode="auto">
          <a:xfrm rot="5400000">
            <a:off x="3962400" y="-136524"/>
            <a:ext cx="909637" cy="4297362"/>
          </a:xfrm>
          <a:prstGeom prst="leftBrace">
            <a:avLst>
              <a:gd name="adj1" fmla="val 0"/>
              <a:gd name="adj2" fmla="val 50000"/>
            </a:avLst>
          </a:prstGeom>
          <a:noFill/>
          <a:ln w="571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8" name="AutoShape 6"/>
          <p:cNvSpPr>
            <a:spLocks noChangeArrowheads="1"/>
          </p:cNvSpPr>
          <p:nvPr/>
        </p:nvSpPr>
        <p:spPr bwMode="auto">
          <a:xfrm>
            <a:off x="1547813" y="4005263"/>
            <a:ext cx="7272337" cy="2305050"/>
          </a:xfrm>
          <a:prstGeom prst="wedgeRectCallout">
            <a:avLst>
              <a:gd name="adj1" fmla="val -41968"/>
              <a:gd name="adj2" fmla="val -844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2800" b="1">
                <a:solidFill>
                  <a:srgbClr val="FF0000"/>
                </a:solidFill>
                <a:latin typeface="黑体" pitchFamily="2" charset="-122"/>
                <a:ea typeface="黑体" pitchFamily="2" charset="-122"/>
              </a:rPr>
              <a:t>原罪 </a:t>
            </a:r>
            <a:r>
              <a:rPr lang="en-US" altLang="zh-CN" sz="2800" b="1">
                <a:solidFill>
                  <a:srgbClr val="FF0000"/>
                </a:solidFill>
                <a:latin typeface="黑体" pitchFamily="2" charset="-122"/>
                <a:ea typeface="黑体" pitchFamily="2" charset="-122"/>
              </a:rPr>
              <a:t>----(Original sin)</a:t>
            </a:r>
            <a:r>
              <a:rPr lang="zh-CN" altLang="en-US" sz="2800" b="1">
                <a:solidFill>
                  <a:srgbClr val="FF0000"/>
                </a:solidFill>
                <a:latin typeface="黑体" pitchFamily="2" charset="-122"/>
                <a:ea typeface="黑体" pitchFamily="2" charset="-122"/>
              </a:rPr>
              <a:t>一词来自基督教的传说，它是指人类生而俱来的、洗脱不掉的</a:t>
            </a:r>
            <a:r>
              <a:rPr lang="zh-CN" altLang="en-US" sz="2800" b="1">
                <a:solidFill>
                  <a:srgbClr val="FF0000"/>
                </a:solidFill>
                <a:latin typeface="Arial"/>
                <a:ea typeface="黑体" pitchFamily="2" charset="-122"/>
              </a:rPr>
              <a:t>“</a:t>
            </a:r>
            <a:r>
              <a:rPr lang="zh-CN" altLang="en-US" sz="2800" b="1">
                <a:solidFill>
                  <a:srgbClr val="FF0000"/>
                </a:solidFill>
                <a:latin typeface="黑体" pitchFamily="2" charset="-122"/>
                <a:ea typeface="黑体" pitchFamily="2" charset="-122"/>
              </a:rPr>
              <a:t>罪行</a:t>
            </a:r>
            <a:r>
              <a:rPr lang="zh-CN" altLang="en-US" sz="2800" b="1">
                <a:solidFill>
                  <a:srgbClr val="FF0000"/>
                </a:solidFill>
                <a:latin typeface="Arial"/>
                <a:ea typeface="黑体" pitchFamily="2" charset="-122"/>
              </a:rPr>
              <a:t>”</a:t>
            </a:r>
            <a:r>
              <a:rPr lang="zh-CN" altLang="en-US" sz="2800" b="1">
                <a:solidFill>
                  <a:srgbClr val="FF0000"/>
                </a:solidFill>
                <a:latin typeface="黑体" pitchFamily="2" charset="-122"/>
                <a:ea typeface="黑体" pitchFamily="2" charset="-122"/>
              </a:rPr>
              <a:t>。圣经中讲：人有两种罪</a:t>
            </a:r>
            <a:r>
              <a:rPr lang="en-US" altLang="zh-CN" sz="2800" b="1">
                <a:solidFill>
                  <a:srgbClr val="FF0000"/>
                </a:solidFill>
                <a:latin typeface="黑体" pitchFamily="2" charset="-122"/>
                <a:ea typeface="黑体" pitchFamily="2" charset="-122"/>
              </a:rPr>
              <a:t>--</a:t>
            </a:r>
            <a:r>
              <a:rPr lang="zh-CN" altLang="en-US" sz="2800" b="1">
                <a:solidFill>
                  <a:srgbClr val="FF0000"/>
                </a:solidFill>
                <a:latin typeface="黑体" pitchFamily="2" charset="-122"/>
                <a:ea typeface="黑体" pitchFamily="2" charset="-122"/>
              </a:rPr>
              <a:t>原罪与本罪，原罪是始祖犯罪所遗留的罪性与恶根，本罪是各人今生所犯的罪。</a:t>
            </a:r>
          </a:p>
        </p:txBody>
      </p:sp>
      <p:sp>
        <p:nvSpPr>
          <p:cNvPr id="8199" name="AutoShape 7"/>
          <p:cNvSpPr>
            <a:spLocks noChangeArrowheads="1"/>
          </p:cNvSpPr>
          <p:nvPr/>
        </p:nvSpPr>
        <p:spPr bwMode="auto">
          <a:xfrm>
            <a:off x="755650" y="3933825"/>
            <a:ext cx="7272338" cy="1944688"/>
          </a:xfrm>
          <a:prstGeom prst="wedgeRectCallout">
            <a:avLst>
              <a:gd name="adj1" fmla="val 32319"/>
              <a:gd name="adj2" fmla="val -83468"/>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2800" b="1">
                <a:solidFill>
                  <a:srgbClr val="0000FF"/>
                </a:solidFill>
                <a:latin typeface="黑体" pitchFamily="2" charset="-122"/>
                <a:ea typeface="黑体" pitchFamily="2" charset="-122"/>
              </a:rPr>
              <a:t>      </a:t>
            </a:r>
            <a:r>
              <a:rPr lang="zh-CN" altLang="en-US" sz="2800" b="1">
                <a:solidFill>
                  <a:srgbClr val="0000FF"/>
                </a:solidFill>
                <a:latin typeface="黑体" pitchFamily="2" charset="-122"/>
                <a:ea typeface="黑体" pitchFamily="2" charset="-122"/>
              </a:rPr>
              <a:t>人类因有原罪和本罪而无法自救，要靠上帝派遣其独生子耶稣基督降世为人做牺牲，成为「赎价」，作了人类偿还上帝的债项，从而拯救了全人类。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500" fill="hold"/>
                                        <p:tgtEl>
                                          <p:spTgt spid="8198"/>
                                        </p:tgtEl>
                                        <p:attrNameLst>
                                          <p:attrName>ppt_w</p:attrName>
                                        </p:attrNameLst>
                                      </p:cBhvr>
                                      <p:tavLst>
                                        <p:tav tm="0">
                                          <p:val>
                                            <p:fltVal val="0"/>
                                          </p:val>
                                        </p:tav>
                                        <p:tav tm="100000">
                                          <p:val>
                                            <p:strVal val="#ppt_w"/>
                                          </p:val>
                                        </p:tav>
                                      </p:tavLst>
                                    </p:anim>
                                    <p:anim calcmode="lin" valueType="num">
                                      <p:cBhvr>
                                        <p:cTn id="8" dur="500" fill="hold"/>
                                        <p:tgtEl>
                                          <p:spTgt spid="8198"/>
                                        </p:tgtEl>
                                        <p:attrNameLst>
                                          <p:attrName>ppt_h</p:attrName>
                                        </p:attrNameLst>
                                      </p:cBhvr>
                                      <p:tavLst>
                                        <p:tav tm="0">
                                          <p:val>
                                            <p:fltVal val="0"/>
                                          </p:val>
                                        </p:tav>
                                        <p:tav tm="100000">
                                          <p:val>
                                            <p:strVal val="#ppt_h"/>
                                          </p:val>
                                        </p:tav>
                                      </p:tavLst>
                                    </p:anim>
                                    <p:animEffect transition="in" filter="fade">
                                      <p:cBhvr>
                                        <p:cTn id="9" dur="500"/>
                                        <p:tgtEl>
                                          <p:spTgt spid="81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199"/>
                                        </p:tgtEl>
                                        <p:attrNameLst>
                                          <p:attrName>style.visibility</p:attrName>
                                        </p:attrNameLst>
                                      </p:cBhvr>
                                      <p:to>
                                        <p:strVal val="visible"/>
                                      </p:to>
                                    </p:set>
                                    <p:anim calcmode="lin" valueType="num">
                                      <p:cBhvr>
                                        <p:cTn id="14" dur="500" fill="hold"/>
                                        <p:tgtEl>
                                          <p:spTgt spid="8199"/>
                                        </p:tgtEl>
                                        <p:attrNameLst>
                                          <p:attrName>ppt_w</p:attrName>
                                        </p:attrNameLst>
                                      </p:cBhvr>
                                      <p:tavLst>
                                        <p:tav tm="0">
                                          <p:val>
                                            <p:fltVal val="0"/>
                                          </p:val>
                                        </p:tav>
                                        <p:tav tm="100000">
                                          <p:val>
                                            <p:strVal val="#ppt_w"/>
                                          </p:val>
                                        </p:tav>
                                      </p:tavLst>
                                    </p:anim>
                                    <p:anim calcmode="lin" valueType="num">
                                      <p:cBhvr>
                                        <p:cTn id="15" dur="500" fill="hold"/>
                                        <p:tgtEl>
                                          <p:spTgt spid="8199"/>
                                        </p:tgtEl>
                                        <p:attrNameLst>
                                          <p:attrName>ppt_h</p:attrName>
                                        </p:attrNameLst>
                                      </p:cBhvr>
                                      <p:tavLst>
                                        <p:tav tm="0">
                                          <p:val>
                                            <p:fltVal val="0"/>
                                          </p:val>
                                        </p:tav>
                                        <p:tav tm="100000">
                                          <p:val>
                                            <p:strVal val="#ppt_h"/>
                                          </p:val>
                                        </p:tav>
                                      </p:tavLst>
                                    </p:anim>
                                    <p:animEffect transition="in" filter="fade">
                                      <p:cBhvr>
                                        <p:cTn id="16"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539750" y="1052513"/>
            <a:ext cx="8064500" cy="584200"/>
          </a:xfrm>
        </p:spPr>
        <p:txBody>
          <a:bodyPr/>
          <a:lstStyle/>
          <a:p>
            <a:pPr>
              <a:buFontTx/>
              <a:buNone/>
            </a:pPr>
            <a:r>
              <a:rPr lang="zh-CN" altLang="en-US" sz="3600" b="1">
                <a:solidFill>
                  <a:srgbClr val="0000FF"/>
                </a:solidFill>
                <a:ea typeface="黑体" pitchFamily="2" charset="-122"/>
              </a:rPr>
              <a:t>２、天主教神权统治确立的原因：</a:t>
            </a:r>
            <a:endParaRPr lang="zh-CN" altLang="en-US" sz="3600">
              <a:solidFill>
                <a:srgbClr val="0000FF"/>
              </a:solidFill>
              <a:ea typeface="黑体" pitchFamily="2" charset="-122"/>
            </a:endParaRPr>
          </a:p>
        </p:txBody>
      </p:sp>
      <p:sp>
        <p:nvSpPr>
          <p:cNvPr id="9219" name="Text Box 3"/>
          <p:cNvSpPr txBox="1">
            <a:spLocks noChangeArrowheads="1"/>
          </p:cNvSpPr>
          <p:nvPr/>
        </p:nvSpPr>
        <p:spPr bwMode="auto">
          <a:xfrm>
            <a:off x="611188" y="1989138"/>
            <a:ext cx="66976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ea typeface="黑体" pitchFamily="2" charset="-122"/>
              </a:rPr>
              <a:t>（</a:t>
            </a:r>
            <a:r>
              <a:rPr lang="en-US" altLang="zh-CN" sz="2800" b="1">
                <a:ea typeface="黑体" pitchFamily="2" charset="-122"/>
              </a:rPr>
              <a:t>1</a:t>
            </a:r>
            <a:r>
              <a:rPr lang="zh-CN" altLang="en-US" sz="2800" b="1">
                <a:ea typeface="黑体" pitchFamily="2" charset="-122"/>
              </a:rPr>
              <a:t>）中世纪天主教加强对教会的整顿</a:t>
            </a:r>
          </a:p>
        </p:txBody>
      </p:sp>
      <p:sp>
        <p:nvSpPr>
          <p:cNvPr id="9220" name="Text Box 4"/>
          <p:cNvSpPr txBox="1">
            <a:spLocks noChangeArrowheads="1"/>
          </p:cNvSpPr>
          <p:nvPr/>
        </p:nvSpPr>
        <p:spPr bwMode="auto">
          <a:xfrm>
            <a:off x="611188" y="2781300"/>
            <a:ext cx="57610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ea typeface="黑体" pitchFamily="2" charset="-122"/>
              </a:rPr>
              <a:t>（</a:t>
            </a:r>
            <a:r>
              <a:rPr lang="en-US" altLang="zh-CN" sz="2800" b="1">
                <a:ea typeface="黑体" pitchFamily="2" charset="-122"/>
              </a:rPr>
              <a:t>2</a:t>
            </a:r>
            <a:r>
              <a:rPr lang="zh-CN" altLang="en-US" sz="2800" b="1">
                <a:ea typeface="黑体" pitchFamily="2" charset="-122"/>
              </a:rPr>
              <a:t>）和封建王权争夺势力</a:t>
            </a:r>
          </a:p>
        </p:txBody>
      </p:sp>
      <p:sp>
        <p:nvSpPr>
          <p:cNvPr id="9221" name="Text Box 5"/>
          <p:cNvSpPr txBox="1">
            <a:spLocks noChangeArrowheads="1"/>
          </p:cNvSpPr>
          <p:nvPr/>
        </p:nvSpPr>
        <p:spPr bwMode="auto">
          <a:xfrm>
            <a:off x="611188" y="3500438"/>
            <a:ext cx="8064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ea typeface="黑体" pitchFamily="2" charset="-122"/>
              </a:rPr>
              <a:t>（</a:t>
            </a:r>
            <a:r>
              <a:rPr lang="en-US" altLang="zh-CN" sz="2800" b="1">
                <a:ea typeface="黑体" pitchFamily="2" charset="-122"/>
              </a:rPr>
              <a:t>3</a:t>
            </a:r>
            <a:r>
              <a:rPr lang="zh-CN" altLang="en-US" sz="2800" b="1">
                <a:ea typeface="黑体" pitchFamily="2" charset="-122"/>
              </a:rPr>
              <a:t>）以征服“异教徒”为名，组织“十字军东征”</a:t>
            </a:r>
          </a:p>
        </p:txBody>
      </p:sp>
      <p:sp>
        <p:nvSpPr>
          <p:cNvPr id="9222" name="Text Box 6"/>
          <p:cNvSpPr txBox="1">
            <a:spLocks noChangeArrowheads="1"/>
          </p:cNvSpPr>
          <p:nvPr/>
        </p:nvSpPr>
        <p:spPr bwMode="auto">
          <a:xfrm>
            <a:off x="611188" y="4437063"/>
            <a:ext cx="77771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ea typeface="黑体" pitchFamily="2" charset="-122"/>
              </a:rPr>
              <a:t>（</a:t>
            </a:r>
            <a:r>
              <a:rPr lang="en-US" altLang="zh-CN" sz="2800" b="1">
                <a:ea typeface="黑体" pitchFamily="2" charset="-122"/>
              </a:rPr>
              <a:t>4</a:t>
            </a:r>
            <a:r>
              <a:rPr lang="zh-CN" altLang="en-US" sz="2800" b="1">
                <a:ea typeface="黑体" pitchFamily="2" charset="-122"/>
              </a:rPr>
              <a:t>）欧洲封建王权衰落，使欧洲的天主教会占据了支配地位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p:cTn id="7" dur="500" fill="hold"/>
                                        <p:tgtEl>
                                          <p:spTgt spid="92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21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219"/>
                                        </p:tgtEl>
                                        <p:attrNameLst>
                                          <p:attrName>style.visibility</p:attrName>
                                        </p:attrNameLst>
                                      </p:cBhvr>
                                      <p:to>
                                        <p:strVal val="visible"/>
                                      </p:to>
                                    </p:set>
                                    <p:anim calcmode="lin" valueType="num">
                                      <p:cBhvr>
                                        <p:cTn id="14" dur="500" fill="hold"/>
                                        <p:tgtEl>
                                          <p:spTgt spid="9219"/>
                                        </p:tgtEl>
                                        <p:attrNameLst>
                                          <p:attrName>ppt_w</p:attrName>
                                        </p:attrNameLst>
                                      </p:cBhvr>
                                      <p:tavLst>
                                        <p:tav tm="0">
                                          <p:val>
                                            <p:fltVal val="0"/>
                                          </p:val>
                                        </p:tav>
                                        <p:tav tm="100000">
                                          <p:val>
                                            <p:strVal val="#ppt_w"/>
                                          </p:val>
                                        </p:tav>
                                      </p:tavLst>
                                    </p:anim>
                                    <p:anim calcmode="lin" valueType="num">
                                      <p:cBhvr>
                                        <p:cTn id="15" dur="500" fill="hold"/>
                                        <p:tgtEl>
                                          <p:spTgt spid="9219"/>
                                        </p:tgtEl>
                                        <p:attrNameLst>
                                          <p:attrName>ppt_h</p:attrName>
                                        </p:attrNameLst>
                                      </p:cBhvr>
                                      <p:tavLst>
                                        <p:tav tm="0">
                                          <p:val>
                                            <p:fltVal val="0"/>
                                          </p:val>
                                        </p:tav>
                                        <p:tav tm="100000">
                                          <p:val>
                                            <p:strVal val="#ppt_h"/>
                                          </p:val>
                                        </p:tav>
                                      </p:tavLst>
                                    </p:anim>
                                    <p:animEffect transition="in" filter="fade">
                                      <p:cBhvr>
                                        <p:cTn id="16" dur="500"/>
                                        <p:tgtEl>
                                          <p:spTgt spid="921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220"/>
                                        </p:tgtEl>
                                        <p:attrNameLst>
                                          <p:attrName>style.visibility</p:attrName>
                                        </p:attrNameLst>
                                      </p:cBhvr>
                                      <p:to>
                                        <p:strVal val="visible"/>
                                      </p:to>
                                    </p:set>
                                    <p:anim calcmode="lin" valueType="num">
                                      <p:cBhvr>
                                        <p:cTn id="21" dur="500" fill="hold"/>
                                        <p:tgtEl>
                                          <p:spTgt spid="9220"/>
                                        </p:tgtEl>
                                        <p:attrNameLst>
                                          <p:attrName>ppt_w</p:attrName>
                                        </p:attrNameLst>
                                      </p:cBhvr>
                                      <p:tavLst>
                                        <p:tav tm="0">
                                          <p:val>
                                            <p:fltVal val="0"/>
                                          </p:val>
                                        </p:tav>
                                        <p:tav tm="100000">
                                          <p:val>
                                            <p:strVal val="#ppt_w"/>
                                          </p:val>
                                        </p:tav>
                                      </p:tavLst>
                                    </p:anim>
                                    <p:anim calcmode="lin" valueType="num">
                                      <p:cBhvr>
                                        <p:cTn id="22" dur="500" fill="hold"/>
                                        <p:tgtEl>
                                          <p:spTgt spid="9220"/>
                                        </p:tgtEl>
                                        <p:attrNameLst>
                                          <p:attrName>ppt_h</p:attrName>
                                        </p:attrNameLst>
                                      </p:cBhvr>
                                      <p:tavLst>
                                        <p:tav tm="0">
                                          <p:val>
                                            <p:fltVal val="0"/>
                                          </p:val>
                                        </p:tav>
                                        <p:tav tm="100000">
                                          <p:val>
                                            <p:strVal val="#ppt_h"/>
                                          </p:val>
                                        </p:tav>
                                      </p:tavLst>
                                    </p:anim>
                                    <p:animEffect transition="in" filter="fade">
                                      <p:cBhvr>
                                        <p:cTn id="23" dur="500"/>
                                        <p:tgtEl>
                                          <p:spTgt spid="92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221"/>
                                        </p:tgtEl>
                                        <p:attrNameLst>
                                          <p:attrName>style.visibility</p:attrName>
                                        </p:attrNameLst>
                                      </p:cBhvr>
                                      <p:to>
                                        <p:strVal val="visible"/>
                                      </p:to>
                                    </p:set>
                                    <p:anim calcmode="lin" valueType="num">
                                      <p:cBhvr>
                                        <p:cTn id="28" dur="500" fill="hold"/>
                                        <p:tgtEl>
                                          <p:spTgt spid="9221"/>
                                        </p:tgtEl>
                                        <p:attrNameLst>
                                          <p:attrName>ppt_w</p:attrName>
                                        </p:attrNameLst>
                                      </p:cBhvr>
                                      <p:tavLst>
                                        <p:tav tm="0">
                                          <p:val>
                                            <p:fltVal val="0"/>
                                          </p:val>
                                        </p:tav>
                                        <p:tav tm="100000">
                                          <p:val>
                                            <p:strVal val="#ppt_w"/>
                                          </p:val>
                                        </p:tav>
                                      </p:tavLst>
                                    </p:anim>
                                    <p:anim calcmode="lin" valueType="num">
                                      <p:cBhvr>
                                        <p:cTn id="29" dur="500" fill="hold"/>
                                        <p:tgtEl>
                                          <p:spTgt spid="9221"/>
                                        </p:tgtEl>
                                        <p:attrNameLst>
                                          <p:attrName>ppt_h</p:attrName>
                                        </p:attrNameLst>
                                      </p:cBhvr>
                                      <p:tavLst>
                                        <p:tav tm="0">
                                          <p:val>
                                            <p:fltVal val="0"/>
                                          </p:val>
                                        </p:tav>
                                        <p:tav tm="100000">
                                          <p:val>
                                            <p:strVal val="#ppt_h"/>
                                          </p:val>
                                        </p:tav>
                                      </p:tavLst>
                                    </p:anim>
                                    <p:animEffect transition="in" filter="fade">
                                      <p:cBhvr>
                                        <p:cTn id="30" dur="500"/>
                                        <p:tgtEl>
                                          <p:spTgt spid="92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222"/>
                                        </p:tgtEl>
                                        <p:attrNameLst>
                                          <p:attrName>style.visibility</p:attrName>
                                        </p:attrNameLst>
                                      </p:cBhvr>
                                      <p:to>
                                        <p:strVal val="visible"/>
                                      </p:to>
                                    </p:set>
                                    <p:anim calcmode="lin" valueType="num">
                                      <p:cBhvr>
                                        <p:cTn id="35" dur="500" fill="hold"/>
                                        <p:tgtEl>
                                          <p:spTgt spid="9222"/>
                                        </p:tgtEl>
                                        <p:attrNameLst>
                                          <p:attrName>ppt_w</p:attrName>
                                        </p:attrNameLst>
                                      </p:cBhvr>
                                      <p:tavLst>
                                        <p:tav tm="0">
                                          <p:val>
                                            <p:fltVal val="0"/>
                                          </p:val>
                                        </p:tav>
                                        <p:tav tm="100000">
                                          <p:val>
                                            <p:strVal val="#ppt_w"/>
                                          </p:val>
                                        </p:tav>
                                      </p:tavLst>
                                    </p:anim>
                                    <p:anim calcmode="lin" valueType="num">
                                      <p:cBhvr>
                                        <p:cTn id="36" dur="500" fill="hold"/>
                                        <p:tgtEl>
                                          <p:spTgt spid="9222"/>
                                        </p:tgtEl>
                                        <p:attrNameLst>
                                          <p:attrName>ppt_h</p:attrName>
                                        </p:attrNameLst>
                                      </p:cBhvr>
                                      <p:tavLst>
                                        <p:tav tm="0">
                                          <p:val>
                                            <p:fltVal val="0"/>
                                          </p:val>
                                        </p:tav>
                                        <p:tav tm="100000">
                                          <p:val>
                                            <p:strVal val="#ppt_h"/>
                                          </p:val>
                                        </p:tav>
                                      </p:tavLst>
                                    </p:anim>
                                    <p:animEffect transition="in" filter="fade">
                                      <p:cBhvr>
                                        <p:cTn id="37"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P spid="9219" grpId="0"/>
      <p:bldP spid="9220" grpId="0"/>
      <p:bldP spid="9221" grpId="0"/>
      <p:bldP spid="92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11188" y="4652963"/>
            <a:ext cx="80645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latin typeface="黑体" pitchFamily="2" charset="-122"/>
                <a:ea typeface="黑体" pitchFamily="2" charset="-122"/>
                <a:cs typeface="Times New Roman" pitchFamily="18" charset="0"/>
              </a:rPr>
              <a:t>（</a:t>
            </a:r>
            <a:r>
              <a:rPr lang="en-US" altLang="zh-CN" sz="2800" b="1">
                <a:latin typeface="黑体" pitchFamily="2" charset="-122"/>
                <a:ea typeface="黑体" pitchFamily="2" charset="-122"/>
                <a:cs typeface="Times New Roman" pitchFamily="18" charset="0"/>
              </a:rPr>
              <a:t>4</a:t>
            </a:r>
            <a:r>
              <a:rPr lang="zh-CN" altLang="en-US" sz="2800" b="1">
                <a:latin typeface="黑体" pitchFamily="2" charset="-122"/>
                <a:ea typeface="黑体" pitchFamily="2" charset="-122"/>
                <a:cs typeface="Times New Roman" pitchFamily="18" charset="0"/>
              </a:rPr>
              <a:t>）</a:t>
            </a:r>
            <a:r>
              <a:rPr lang="zh-CN" altLang="en-US" sz="2800" b="1">
                <a:solidFill>
                  <a:srgbClr val="FF0000"/>
                </a:solidFill>
                <a:latin typeface="黑体" pitchFamily="2" charset="-122"/>
                <a:ea typeface="黑体" pitchFamily="2" charset="-122"/>
                <a:cs typeface="Times New Roman" pitchFamily="18" charset="0"/>
                <a:hlinkClick r:id="rId2" action="ppaction://hlinksldjump"/>
              </a:rPr>
              <a:t>社会生活</a:t>
            </a:r>
            <a:r>
              <a:rPr lang="en-US" altLang="zh-CN" sz="2800" b="1">
                <a:solidFill>
                  <a:srgbClr val="FF0000"/>
                </a:solidFill>
                <a:latin typeface="黑体" pitchFamily="2" charset="-122"/>
                <a:ea typeface="黑体" pitchFamily="2" charset="-122"/>
                <a:cs typeface="Times New Roman" pitchFamily="18" charset="0"/>
                <a:hlinkClick r:id="rId2" action="ppaction://hlinksldjump"/>
              </a:rPr>
              <a:t>:</a:t>
            </a:r>
            <a:r>
              <a:rPr lang="zh-CN" altLang="en-US" sz="2800" b="1">
                <a:latin typeface="黑体" pitchFamily="2" charset="-122"/>
                <a:ea typeface="黑体" pitchFamily="2" charset="-122"/>
                <a:cs typeface="Times New Roman" pitchFamily="18" charset="0"/>
              </a:rPr>
              <a:t>影响无处不在</a:t>
            </a:r>
            <a:r>
              <a:rPr lang="en-US" altLang="zh-CN" sz="2800" b="1">
                <a:latin typeface="黑体" pitchFamily="2" charset="-122"/>
                <a:ea typeface="黑体" pitchFamily="2" charset="-122"/>
                <a:cs typeface="Times New Roman" pitchFamily="18" charset="0"/>
              </a:rPr>
              <a:t>,</a:t>
            </a:r>
            <a:r>
              <a:rPr lang="zh-CN" altLang="en-US" sz="2800" b="1">
                <a:latin typeface="黑体" pitchFamily="2" charset="-122"/>
                <a:ea typeface="黑体" pitchFamily="2" charset="-122"/>
                <a:cs typeface="Times New Roman" pitchFamily="18" charset="0"/>
              </a:rPr>
              <a:t>一个人从生到死都离不开教会</a:t>
            </a:r>
          </a:p>
        </p:txBody>
      </p:sp>
      <p:sp>
        <p:nvSpPr>
          <p:cNvPr id="10243" name="Text Box 3"/>
          <p:cNvSpPr txBox="1">
            <a:spLocks noChangeArrowheads="1"/>
          </p:cNvSpPr>
          <p:nvPr/>
        </p:nvSpPr>
        <p:spPr bwMode="auto">
          <a:xfrm>
            <a:off x="539750" y="333375"/>
            <a:ext cx="6911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a:solidFill>
                  <a:srgbClr val="0000FF"/>
                </a:solidFill>
                <a:latin typeface="Arial Black" pitchFamily="34" charset="0"/>
                <a:ea typeface="黑体" pitchFamily="2" charset="-122"/>
              </a:rPr>
              <a:t>３、天主教黑暗统治的表现</a:t>
            </a:r>
          </a:p>
        </p:txBody>
      </p:sp>
      <p:sp>
        <p:nvSpPr>
          <p:cNvPr id="10244" name="Text Box 4"/>
          <p:cNvSpPr txBox="1">
            <a:spLocks noChangeArrowheads="1"/>
          </p:cNvSpPr>
          <p:nvPr/>
        </p:nvSpPr>
        <p:spPr bwMode="auto">
          <a:xfrm>
            <a:off x="611188" y="1341438"/>
            <a:ext cx="77057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latin typeface="黑体" pitchFamily="2" charset="-122"/>
                <a:ea typeface="黑体" pitchFamily="2" charset="-122"/>
              </a:rPr>
              <a:t>（</a:t>
            </a:r>
            <a:r>
              <a:rPr lang="en-US" altLang="zh-CN" sz="2800" b="1">
                <a:latin typeface="黑体" pitchFamily="2" charset="-122"/>
                <a:ea typeface="黑体" pitchFamily="2" charset="-122"/>
              </a:rPr>
              <a:t>1</a:t>
            </a:r>
            <a:r>
              <a:rPr lang="zh-CN" altLang="en-US" sz="2800" b="1">
                <a:latin typeface="黑体" pitchFamily="2" charset="-122"/>
                <a:ea typeface="黑体" pitchFamily="2" charset="-122"/>
              </a:rPr>
              <a:t>）</a:t>
            </a:r>
            <a:r>
              <a:rPr lang="zh-CN" altLang="en-US" sz="2800" b="1">
                <a:solidFill>
                  <a:schemeClr val="bg1"/>
                </a:solidFill>
                <a:latin typeface="黑体" pitchFamily="2" charset="-122"/>
                <a:ea typeface="黑体" pitchFamily="2" charset="-122"/>
                <a:hlinkClick r:id="rId3" action="ppaction://hlinksldjump"/>
              </a:rPr>
              <a:t>经济上：</a:t>
            </a:r>
            <a:r>
              <a:rPr lang="zh-CN" altLang="en-US" sz="2800" b="1">
                <a:latin typeface="黑体" pitchFamily="2" charset="-122"/>
                <a:ea typeface="黑体" pitchFamily="2" charset="-122"/>
              </a:rPr>
              <a:t>是西欧最大的封建主，占有天主教世界全部耕地的</a:t>
            </a:r>
            <a:r>
              <a:rPr lang="en-US" altLang="zh-CN" sz="2800" b="1">
                <a:latin typeface="黑体" pitchFamily="2" charset="-122"/>
                <a:ea typeface="黑体" pitchFamily="2" charset="-122"/>
              </a:rPr>
              <a:t>1/3</a:t>
            </a:r>
            <a:r>
              <a:rPr lang="zh-CN" altLang="en-US" sz="2800" b="1">
                <a:latin typeface="黑体" pitchFamily="2" charset="-122"/>
                <a:ea typeface="黑体" pitchFamily="2" charset="-122"/>
              </a:rPr>
              <a:t>，收取什一税。</a:t>
            </a:r>
          </a:p>
        </p:txBody>
      </p:sp>
      <p:sp>
        <p:nvSpPr>
          <p:cNvPr id="10245" name="Text Box 5"/>
          <p:cNvSpPr txBox="1">
            <a:spLocks noChangeArrowheads="1"/>
          </p:cNvSpPr>
          <p:nvPr/>
        </p:nvSpPr>
        <p:spPr bwMode="auto">
          <a:xfrm>
            <a:off x="539750" y="2565400"/>
            <a:ext cx="7991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latin typeface="黑体" pitchFamily="2" charset="-122"/>
                <a:ea typeface="黑体" pitchFamily="2" charset="-122"/>
              </a:rPr>
              <a:t>（</a:t>
            </a:r>
            <a:r>
              <a:rPr lang="en-US" altLang="zh-CN" sz="2800" b="1">
                <a:latin typeface="黑体" pitchFamily="2" charset="-122"/>
                <a:ea typeface="黑体" pitchFamily="2" charset="-122"/>
              </a:rPr>
              <a:t>2</a:t>
            </a:r>
            <a:r>
              <a:rPr lang="zh-CN" altLang="en-US" sz="2800" b="1">
                <a:latin typeface="黑体" pitchFamily="2" charset="-122"/>
                <a:ea typeface="黑体" pitchFamily="2" charset="-122"/>
              </a:rPr>
              <a:t>）</a:t>
            </a:r>
            <a:r>
              <a:rPr lang="zh-CN" altLang="en-US" sz="2800" b="1">
                <a:solidFill>
                  <a:schemeClr val="bg1"/>
                </a:solidFill>
                <a:latin typeface="黑体" pitchFamily="2" charset="-122"/>
                <a:ea typeface="黑体" pitchFamily="2" charset="-122"/>
                <a:hlinkClick r:id="rId4" action="ppaction://hlinksldjump"/>
              </a:rPr>
              <a:t>政</a:t>
            </a:r>
            <a:r>
              <a:rPr lang="zh-CN" altLang="en-US" sz="2800" b="1">
                <a:solidFill>
                  <a:srgbClr val="FF0000"/>
                </a:solidFill>
                <a:latin typeface="黑体" pitchFamily="2" charset="-122"/>
                <a:ea typeface="黑体" pitchFamily="2" charset="-122"/>
                <a:hlinkClick r:id="rId4" action="ppaction://hlinksldjump"/>
              </a:rPr>
              <a:t>治上：</a:t>
            </a:r>
            <a:r>
              <a:rPr lang="zh-CN" altLang="en-US" sz="2800" b="1">
                <a:latin typeface="黑体" pitchFamily="2" charset="-122"/>
                <a:ea typeface="黑体" pitchFamily="2" charset="-122"/>
              </a:rPr>
              <a:t>权力至高无上</a:t>
            </a:r>
            <a:r>
              <a:rPr lang="en-US" altLang="zh-CN" sz="2800" b="1">
                <a:latin typeface="黑体" pitchFamily="2" charset="-122"/>
                <a:ea typeface="黑体" pitchFamily="2" charset="-122"/>
              </a:rPr>
              <a:t>,</a:t>
            </a:r>
            <a:r>
              <a:rPr lang="zh-CN" altLang="en-US" sz="2800" b="1">
                <a:latin typeface="黑体" pitchFamily="2" charset="-122"/>
                <a:ea typeface="黑体" pitchFamily="2" charset="-122"/>
              </a:rPr>
              <a:t>教权高于王权</a:t>
            </a:r>
          </a:p>
        </p:txBody>
      </p:sp>
      <p:sp>
        <p:nvSpPr>
          <p:cNvPr id="10246" name="Text Box 6"/>
          <p:cNvSpPr txBox="1">
            <a:spLocks noChangeArrowheads="1"/>
          </p:cNvSpPr>
          <p:nvPr/>
        </p:nvSpPr>
        <p:spPr bwMode="auto">
          <a:xfrm>
            <a:off x="541338" y="3357563"/>
            <a:ext cx="79914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latin typeface="黑体" pitchFamily="2" charset="-122"/>
                <a:ea typeface="黑体" pitchFamily="2" charset="-122"/>
                <a:cs typeface="Times New Roman" pitchFamily="18" charset="0"/>
              </a:rPr>
              <a:t>（</a:t>
            </a:r>
            <a:r>
              <a:rPr lang="en-US" altLang="zh-CN" sz="2800" b="1">
                <a:latin typeface="黑体" pitchFamily="2" charset="-122"/>
                <a:ea typeface="黑体" pitchFamily="2" charset="-122"/>
                <a:cs typeface="Times New Roman" pitchFamily="18" charset="0"/>
              </a:rPr>
              <a:t>3</a:t>
            </a:r>
            <a:r>
              <a:rPr lang="zh-CN" altLang="en-US" sz="2800" b="1">
                <a:latin typeface="黑体" pitchFamily="2" charset="-122"/>
                <a:ea typeface="黑体" pitchFamily="2" charset="-122"/>
                <a:cs typeface="Times New Roman" pitchFamily="18" charset="0"/>
              </a:rPr>
              <a:t>）</a:t>
            </a:r>
            <a:r>
              <a:rPr lang="zh-CN" altLang="en-US" sz="2800" b="1">
                <a:solidFill>
                  <a:srgbClr val="FF0000"/>
                </a:solidFill>
                <a:latin typeface="黑体" pitchFamily="2" charset="-122"/>
                <a:ea typeface="黑体" pitchFamily="2" charset="-122"/>
                <a:cs typeface="Times New Roman" pitchFamily="18" charset="0"/>
              </a:rPr>
              <a:t>思想文化上：</a:t>
            </a:r>
            <a:r>
              <a:rPr lang="zh-CN" altLang="en-US" sz="2800" b="1">
                <a:latin typeface="黑体" pitchFamily="2" charset="-122"/>
                <a:ea typeface="黑体" pitchFamily="2" charset="-122"/>
                <a:cs typeface="Times New Roman" pitchFamily="18" charset="0"/>
              </a:rPr>
              <a:t>教会垄断学校教育</a:t>
            </a:r>
            <a:r>
              <a:rPr lang="en-US" altLang="zh-CN" sz="2800" b="1">
                <a:latin typeface="黑体" pitchFamily="2" charset="-122"/>
                <a:ea typeface="黑体" pitchFamily="2" charset="-122"/>
                <a:cs typeface="Times New Roman" pitchFamily="18" charset="0"/>
              </a:rPr>
              <a:t>,</a:t>
            </a:r>
            <a:r>
              <a:rPr lang="zh-CN" altLang="en-US" sz="2800" b="1">
                <a:latin typeface="黑体" pitchFamily="2" charset="-122"/>
                <a:ea typeface="黑体" pitchFamily="2" charset="-122"/>
                <a:cs typeface="Times New Roman" pitchFamily="18" charset="0"/>
              </a:rPr>
              <a:t>文学艺术也蒙上浓厚的宗教色彩</a:t>
            </a:r>
            <a:r>
              <a:rPr lang="en-US" altLang="zh-CN" sz="2800" b="1">
                <a:latin typeface="黑体" pitchFamily="2" charset="-122"/>
                <a:ea typeface="黑体" pitchFamily="2" charset="-122"/>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500" fill="hold"/>
                                        <p:tgtEl>
                                          <p:spTgt spid="10243"/>
                                        </p:tgtEl>
                                        <p:attrNameLst>
                                          <p:attrName>ppt_w</p:attrName>
                                        </p:attrNameLst>
                                      </p:cBhvr>
                                      <p:tavLst>
                                        <p:tav tm="0">
                                          <p:val>
                                            <p:fltVal val="0"/>
                                          </p:val>
                                        </p:tav>
                                        <p:tav tm="100000">
                                          <p:val>
                                            <p:strVal val="#ppt_w"/>
                                          </p:val>
                                        </p:tav>
                                      </p:tavLst>
                                    </p:anim>
                                    <p:anim calcmode="lin" valueType="num">
                                      <p:cBhvr>
                                        <p:cTn id="8" dur="500" fill="hold"/>
                                        <p:tgtEl>
                                          <p:spTgt spid="10243"/>
                                        </p:tgtEl>
                                        <p:attrNameLst>
                                          <p:attrName>ppt_h</p:attrName>
                                        </p:attrNameLst>
                                      </p:cBhvr>
                                      <p:tavLst>
                                        <p:tav tm="0">
                                          <p:val>
                                            <p:fltVal val="0"/>
                                          </p:val>
                                        </p:tav>
                                        <p:tav tm="100000">
                                          <p:val>
                                            <p:strVal val="#ppt_h"/>
                                          </p:val>
                                        </p:tav>
                                      </p:tavLst>
                                    </p:anim>
                                    <p:animEffect transition="in" filter="fade">
                                      <p:cBhvr>
                                        <p:cTn id="9" dur="500"/>
                                        <p:tgtEl>
                                          <p:spTgt spid="1024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244"/>
                                        </p:tgtEl>
                                        <p:attrNameLst>
                                          <p:attrName>style.visibility</p:attrName>
                                        </p:attrNameLst>
                                      </p:cBhvr>
                                      <p:to>
                                        <p:strVal val="visible"/>
                                      </p:to>
                                    </p:set>
                                    <p:anim calcmode="lin" valueType="num">
                                      <p:cBhvr>
                                        <p:cTn id="14" dur="500" fill="hold"/>
                                        <p:tgtEl>
                                          <p:spTgt spid="10244"/>
                                        </p:tgtEl>
                                        <p:attrNameLst>
                                          <p:attrName>ppt_w</p:attrName>
                                        </p:attrNameLst>
                                      </p:cBhvr>
                                      <p:tavLst>
                                        <p:tav tm="0">
                                          <p:val>
                                            <p:fltVal val="0"/>
                                          </p:val>
                                        </p:tav>
                                        <p:tav tm="100000">
                                          <p:val>
                                            <p:strVal val="#ppt_w"/>
                                          </p:val>
                                        </p:tav>
                                      </p:tavLst>
                                    </p:anim>
                                    <p:anim calcmode="lin" valueType="num">
                                      <p:cBhvr>
                                        <p:cTn id="15" dur="500" fill="hold"/>
                                        <p:tgtEl>
                                          <p:spTgt spid="10244"/>
                                        </p:tgtEl>
                                        <p:attrNameLst>
                                          <p:attrName>ppt_h</p:attrName>
                                        </p:attrNameLst>
                                      </p:cBhvr>
                                      <p:tavLst>
                                        <p:tav tm="0">
                                          <p:val>
                                            <p:fltVal val="0"/>
                                          </p:val>
                                        </p:tav>
                                        <p:tav tm="100000">
                                          <p:val>
                                            <p:strVal val="#ppt_h"/>
                                          </p:val>
                                        </p:tav>
                                      </p:tavLst>
                                    </p:anim>
                                    <p:animEffect transition="in" filter="fade">
                                      <p:cBhvr>
                                        <p:cTn id="16" dur="500"/>
                                        <p:tgtEl>
                                          <p:spTgt spid="102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245"/>
                                        </p:tgtEl>
                                        <p:attrNameLst>
                                          <p:attrName>style.visibility</p:attrName>
                                        </p:attrNameLst>
                                      </p:cBhvr>
                                      <p:to>
                                        <p:strVal val="visible"/>
                                      </p:to>
                                    </p:set>
                                    <p:anim calcmode="lin" valueType="num">
                                      <p:cBhvr>
                                        <p:cTn id="21" dur="500" fill="hold"/>
                                        <p:tgtEl>
                                          <p:spTgt spid="10245"/>
                                        </p:tgtEl>
                                        <p:attrNameLst>
                                          <p:attrName>ppt_w</p:attrName>
                                        </p:attrNameLst>
                                      </p:cBhvr>
                                      <p:tavLst>
                                        <p:tav tm="0">
                                          <p:val>
                                            <p:fltVal val="0"/>
                                          </p:val>
                                        </p:tav>
                                        <p:tav tm="100000">
                                          <p:val>
                                            <p:strVal val="#ppt_w"/>
                                          </p:val>
                                        </p:tav>
                                      </p:tavLst>
                                    </p:anim>
                                    <p:anim calcmode="lin" valueType="num">
                                      <p:cBhvr>
                                        <p:cTn id="22" dur="500" fill="hold"/>
                                        <p:tgtEl>
                                          <p:spTgt spid="10245"/>
                                        </p:tgtEl>
                                        <p:attrNameLst>
                                          <p:attrName>ppt_h</p:attrName>
                                        </p:attrNameLst>
                                      </p:cBhvr>
                                      <p:tavLst>
                                        <p:tav tm="0">
                                          <p:val>
                                            <p:fltVal val="0"/>
                                          </p:val>
                                        </p:tav>
                                        <p:tav tm="100000">
                                          <p:val>
                                            <p:strVal val="#ppt_h"/>
                                          </p:val>
                                        </p:tav>
                                      </p:tavLst>
                                    </p:anim>
                                    <p:animEffect transition="in" filter="fade">
                                      <p:cBhvr>
                                        <p:cTn id="23" dur="500"/>
                                        <p:tgtEl>
                                          <p:spTgt spid="1024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246"/>
                                        </p:tgtEl>
                                        <p:attrNameLst>
                                          <p:attrName>style.visibility</p:attrName>
                                        </p:attrNameLst>
                                      </p:cBhvr>
                                      <p:to>
                                        <p:strVal val="visible"/>
                                      </p:to>
                                    </p:set>
                                    <p:anim calcmode="lin" valueType="num">
                                      <p:cBhvr>
                                        <p:cTn id="28" dur="500" fill="hold"/>
                                        <p:tgtEl>
                                          <p:spTgt spid="10246"/>
                                        </p:tgtEl>
                                        <p:attrNameLst>
                                          <p:attrName>ppt_w</p:attrName>
                                        </p:attrNameLst>
                                      </p:cBhvr>
                                      <p:tavLst>
                                        <p:tav tm="0">
                                          <p:val>
                                            <p:fltVal val="0"/>
                                          </p:val>
                                        </p:tav>
                                        <p:tav tm="100000">
                                          <p:val>
                                            <p:strVal val="#ppt_w"/>
                                          </p:val>
                                        </p:tav>
                                      </p:tavLst>
                                    </p:anim>
                                    <p:anim calcmode="lin" valueType="num">
                                      <p:cBhvr>
                                        <p:cTn id="29" dur="500" fill="hold"/>
                                        <p:tgtEl>
                                          <p:spTgt spid="10246"/>
                                        </p:tgtEl>
                                        <p:attrNameLst>
                                          <p:attrName>ppt_h</p:attrName>
                                        </p:attrNameLst>
                                      </p:cBhvr>
                                      <p:tavLst>
                                        <p:tav tm="0">
                                          <p:val>
                                            <p:fltVal val="0"/>
                                          </p:val>
                                        </p:tav>
                                        <p:tav tm="100000">
                                          <p:val>
                                            <p:strVal val="#ppt_h"/>
                                          </p:val>
                                        </p:tav>
                                      </p:tavLst>
                                    </p:anim>
                                    <p:animEffect transition="in" filter="fade">
                                      <p:cBhvr>
                                        <p:cTn id="30" dur="500"/>
                                        <p:tgtEl>
                                          <p:spTgt spid="1024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242"/>
                                        </p:tgtEl>
                                        <p:attrNameLst>
                                          <p:attrName>style.visibility</p:attrName>
                                        </p:attrNameLst>
                                      </p:cBhvr>
                                      <p:to>
                                        <p:strVal val="visible"/>
                                      </p:to>
                                    </p:set>
                                    <p:anim calcmode="lin" valueType="num">
                                      <p:cBhvr>
                                        <p:cTn id="35" dur="500" fill="hold"/>
                                        <p:tgtEl>
                                          <p:spTgt spid="10242"/>
                                        </p:tgtEl>
                                        <p:attrNameLst>
                                          <p:attrName>ppt_w</p:attrName>
                                        </p:attrNameLst>
                                      </p:cBhvr>
                                      <p:tavLst>
                                        <p:tav tm="0">
                                          <p:val>
                                            <p:fltVal val="0"/>
                                          </p:val>
                                        </p:tav>
                                        <p:tav tm="100000">
                                          <p:val>
                                            <p:strVal val="#ppt_w"/>
                                          </p:val>
                                        </p:tav>
                                      </p:tavLst>
                                    </p:anim>
                                    <p:anim calcmode="lin" valueType="num">
                                      <p:cBhvr>
                                        <p:cTn id="36" dur="500" fill="hold"/>
                                        <p:tgtEl>
                                          <p:spTgt spid="10242"/>
                                        </p:tgtEl>
                                        <p:attrNameLst>
                                          <p:attrName>ppt_h</p:attrName>
                                        </p:attrNameLst>
                                      </p:cBhvr>
                                      <p:tavLst>
                                        <p:tav tm="0">
                                          <p:val>
                                            <p:fltVal val="0"/>
                                          </p:val>
                                        </p:tav>
                                        <p:tav tm="100000">
                                          <p:val>
                                            <p:strVal val="#ppt_h"/>
                                          </p:val>
                                        </p:tav>
                                      </p:tavLst>
                                    </p:anim>
                                    <p:animEffect transition="in" filter="fade">
                                      <p:cBhvr>
                                        <p:cTn id="3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10244" grpId="0"/>
      <p:bldP spid="10245" grpId="0"/>
      <p:bldP spid="102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g42-06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59113" cy="263683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img42-07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41663"/>
            <a:ext cx="2268538" cy="3240087"/>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4"/>
          <p:cNvSpPr>
            <a:spLocks noChangeArrowheads="1"/>
          </p:cNvSpPr>
          <p:nvPr/>
        </p:nvSpPr>
        <p:spPr bwMode="auto">
          <a:xfrm>
            <a:off x="468313" y="6278563"/>
            <a:ext cx="1403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3200" b="1">
                <a:solidFill>
                  <a:srgbClr val="0000FF"/>
                </a:solidFill>
                <a:ea typeface="黑体" pitchFamily="2" charset="-122"/>
              </a:rPr>
              <a:t>愚人船</a:t>
            </a:r>
            <a:endParaRPr kumimoji="1" lang="zh-CN" altLang="en-US" sz="1400" b="1">
              <a:solidFill>
                <a:srgbClr val="0000FF"/>
              </a:solidFill>
            </a:endParaRPr>
          </a:p>
        </p:txBody>
      </p:sp>
      <p:pic>
        <p:nvPicPr>
          <p:cNvPr id="11269" name="Picture 5" descr="HenryVIII_8_ThomasWols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0"/>
            <a:ext cx="1944688" cy="263683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g2251036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0"/>
            <a:ext cx="2071688" cy="2636838"/>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y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0"/>
            <a:ext cx="1873250" cy="2636838"/>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pic_571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8538" y="3141663"/>
            <a:ext cx="2520950" cy="3168650"/>
          </a:xfrm>
          <a:prstGeom prst="rect">
            <a:avLst/>
          </a:prstGeom>
          <a:noFill/>
          <a:extLst>
            <a:ext uri="{909E8E84-426E-40DD-AFC4-6F175D3DCCD1}">
              <a14:hiddenFill xmlns:a14="http://schemas.microsoft.com/office/drawing/2010/main">
                <a:solidFill>
                  <a:srgbClr val="FFFFFF"/>
                </a:solidFill>
              </a14:hiddenFill>
            </a:ext>
          </a:extLst>
        </p:spPr>
      </p:pic>
      <p:sp>
        <p:nvSpPr>
          <p:cNvPr id="11273" name="Text Box 9"/>
          <p:cNvSpPr txBox="1">
            <a:spLocks noChangeArrowheads="1"/>
          </p:cNvSpPr>
          <p:nvPr/>
        </p:nvSpPr>
        <p:spPr bwMode="auto">
          <a:xfrm>
            <a:off x="2339975" y="6338888"/>
            <a:ext cx="23399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2800" b="1">
                <a:solidFill>
                  <a:srgbClr val="0000FF"/>
                </a:solidFill>
                <a:latin typeface="Times New Roman" pitchFamily="18" charset="0"/>
                <a:ea typeface="华文中宋" pitchFamily="2" charset="-122"/>
              </a:rPr>
              <a:t>出售赎罪券</a:t>
            </a:r>
          </a:p>
        </p:txBody>
      </p:sp>
      <p:sp>
        <p:nvSpPr>
          <p:cNvPr id="11274" name="Text Box 10"/>
          <p:cNvSpPr txBox="1">
            <a:spLocks noChangeArrowheads="1"/>
          </p:cNvSpPr>
          <p:nvPr/>
        </p:nvSpPr>
        <p:spPr bwMode="auto">
          <a:xfrm>
            <a:off x="3203575" y="2562225"/>
            <a:ext cx="5795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zh-CN" altLang="en-US" sz="3200" b="1">
                <a:solidFill>
                  <a:srgbClr val="0000FF"/>
                </a:solidFill>
                <a:latin typeface="黑体" pitchFamily="2" charset="-122"/>
                <a:ea typeface="黑体" pitchFamily="2" charset="-122"/>
              </a:rPr>
              <a:t>罗马教皇　大主教　红衣主教</a:t>
            </a:r>
          </a:p>
        </p:txBody>
      </p:sp>
      <p:sp>
        <p:nvSpPr>
          <p:cNvPr id="11275" name="Rectangle 11"/>
          <p:cNvSpPr>
            <a:spLocks noChangeArrowheads="1"/>
          </p:cNvSpPr>
          <p:nvPr/>
        </p:nvSpPr>
        <p:spPr bwMode="auto">
          <a:xfrm>
            <a:off x="395288" y="2549525"/>
            <a:ext cx="2447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b="1">
                <a:solidFill>
                  <a:srgbClr val="0000FF"/>
                </a:solidFill>
                <a:effectLst>
                  <a:outerShdw blurRad="38100" dist="38100" dir="2700000" algn="tl">
                    <a:srgbClr val="000000"/>
                  </a:outerShdw>
                </a:effectLst>
                <a:ea typeface="黑体" pitchFamily="2" charset="-122"/>
              </a:rPr>
              <a:t>主教的俱乐部</a:t>
            </a:r>
          </a:p>
        </p:txBody>
      </p:sp>
      <p:sp>
        <p:nvSpPr>
          <p:cNvPr id="11276" name="Rectangle 12"/>
          <p:cNvSpPr>
            <a:spLocks noChangeArrowheads="1"/>
          </p:cNvSpPr>
          <p:nvPr/>
        </p:nvSpPr>
        <p:spPr bwMode="auto">
          <a:xfrm>
            <a:off x="4822825" y="3284538"/>
            <a:ext cx="4321175" cy="10763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ea typeface="黑体" pitchFamily="2" charset="-122"/>
              </a:rPr>
              <a:t>观察这些图片，大家可以获得什么历史信息？</a:t>
            </a:r>
          </a:p>
        </p:txBody>
      </p:sp>
      <p:sp>
        <p:nvSpPr>
          <p:cNvPr id="11277" name="Rectangle 13"/>
          <p:cNvSpPr>
            <a:spLocks noGrp="1" noChangeArrowheads="1"/>
          </p:cNvSpPr>
          <p:nvPr>
            <p:ph type="body" idx="1"/>
          </p:nvPr>
        </p:nvSpPr>
        <p:spPr>
          <a:xfrm>
            <a:off x="5076825" y="4652963"/>
            <a:ext cx="3656013" cy="1800225"/>
          </a:xfrm>
          <a:noFill/>
          <a:ln>
            <a:solidFill>
              <a:srgbClr val="FF0066"/>
            </a:solidFill>
            <a:miter lim="800000"/>
            <a:headEnd/>
            <a:tailEnd/>
          </a:ln>
        </p:spPr>
        <p:txBody>
          <a:bodyPr/>
          <a:lstStyle/>
          <a:p>
            <a:pPr marL="0" indent="0">
              <a:lnSpc>
                <a:spcPct val="90000"/>
              </a:lnSpc>
              <a:spcBef>
                <a:spcPct val="0"/>
              </a:spcBef>
              <a:buClr>
                <a:schemeClr val="bg1"/>
              </a:buClr>
              <a:buFontTx/>
              <a:buNone/>
            </a:pPr>
            <a:r>
              <a:rPr kumimoji="1" lang="zh-CN" altLang="en-US" b="1">
                <a:solidFill>
                  <a:srgbClr val="FF0000"/>
                </a:solidFill>
                <a:latin typeface="黑体" pitchFamily="2" charset="-122"/>
                <a:ea typeface="黑体" pitchFamily="2" charset="-122"/>
              </a:rPr>
              <a:t>天主教奢侈腐化、　　　</a:t>
            </a:r>
          </a:p>
          <a:p>
            <a:pPr marL="0" indent="0">
              <a:lnSpc>
                <a:spcPct val="90000"/>
              </a:lnSpc>
              <a:spcBef>
                <a:spcPct val="0"/>
              </a:spcBef>
              <a:buClr>
                <a:schemeClr val="bg1"/>
              </a:buClr>
              <a:buFontTx/>
              <a:buNone/>
            </a:pPr>
            <a:r>
              <a:rPr kumimoji="1" lang="zh-CN" altLang="en-US" b="1">
                <a:solidFill>
                  <a:srgbClr val="FF0000"/>
                </a:solidFill>
                <a:latin typeface="黑体" pitchFamily="2" charset="-122"/>
                <a:ea typeface="黑体" pitchFamily="2" charset="-122"/>
              </a:rPr>
              <a:t>　　　荒淫无度、</a:t>
            </a:r>
          </a:p>
          <a:p>
            <a:pPr marL="0" indent="0">
              <a:lnSpc>
                <a:spcPct val="90000"/>
              </a:lnSpc>
              <a:spcBef>
                <a:spcPct val="0"/>
              </a:spcBef>
              <a:buClr>
                <a:schemeClr val="bg1"/>
              </a:buClr>
              <a:buFontTx/>
              <a:buNone/>
            </a:pPr>
            <a:r>
              <a:rPr kumimoji="1" lang="zh-CN" altLang="en-US" b="1">
                <a:solidFill>
                  <a:srgbClr val="FF0000"/>
                </a:solidFill>
                <a:latin typeface="黑体" pitchFamily="2" charset="-122"/>
                <a:ea typeface="黑体" pitchFamily="2" charset="-122"/>
              </a:rPr>
              <a:t>　　　贪婪敲诈、</a:t>
            </a:r>
          </a:p>
          <a:p>
            <a:pPr marL="0" indent="0">
              <a:lnSpc>
                <a:spcPct val="90000"/>
              </a:lnSpc>
              <a:spcBef>
                <a:spcPct val="0"/>
              </a:spcBef>
              <a:buClr>
                <a:schemeClr val="bg1"/>
              </a:buClr>
              <a:buFontTx/>
              <a:buNone/>
            </a:pPr>
            <a:r>
              <a:rPr kumimoji="1" lang="zh-CN" altLang="en-US" b="1">
                <a:solidFill>
                  <a:srgbClr val="FF0000"/>
                </a:solidFill>
                <a:latin typeface="黑体" pitchFamily="2" charset="-122"/>
                <a:ea typeface="黑体" pitchFamily="2" charset="-122"/>
              </a:rPr>
              <a:t>　　　教阶森严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7">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build="p" animBg="1"/>
    </p:bldLst>
  </p:timing>
</p:sld>
</file>

<file path=ppt/theme/theme1.xml><?xml version="1.0" encoding="utf-8"?>
<a:theme xmlns:a="http://schemas.openxmlformats.org/drawingml/2006/main" name="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Template>
  <TotalTime>6</TotalTime>
  <Words>1498</Words>
  <Application>Microsoft Office PowerPoint</Application>
  <PresentationFormat>全屏显示(4:3)</PresentationFormat>
  <Paragraphs>144</Paragraphs>
  <Slides>27</Slides>
  <Notes>0</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B</vt:lpstr>
      <vt:lpstr>PowerPoint 演示文稿</vt:lpstr>
      <vt:lpstr>思考：世界三大宗教？</vt:lpstr>
      <vt:lpstr>PowerPoint 演示文稿</vt:lpstr>
      <vt:lpstr>PowerPoint 演示文稿</vt:lpstr>
      <vt:lpstr>PowerPoint 演示文稿</vt:lpstr>
      <vt:lpstr>           基督教的主要教义</vt:lpstr>
      <vt:lpstr>PowerPoint 演示文稿</vt:lpstr>
      <vt:lpstr>PowerPoint 演示文稿</vt:lpstr>
      <vt:lpstr>PowerPoint 演示文稿</vt:lpstr>
      <vt:lpstr>教阶制度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课堂小测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思考：世界三大宗教？</dc:title>
  <dc:creator>中学教考网</dc:creator>
  <cp:lastModifiedBy>微软用户</cp:lastModifiedBy>
  <cp:revision>4</cp:revision>
  <dcterms:created xsi:type="dcterms:W3CDTF">2012-06-12T09:02:54Z</dcterms:created>
  <dcterms:modified xsi:type="dcterms:W3CDTF">2014-09-03T03:06:56Z</dcterms:modified>
</cp:coreProperties>
</file>