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7" r:id="rId4"/>
    <p:sldId id="280" r:id="rId5"/>
    <p:sldId id="270" r:id="rId6"/>
    <p:sldId id="259" r:id="rId7"/>
    <p:sldId id="282" r:id="rId8"/>
    <p:sldId id="281" r:id="rId9"/>
    <p:sldId id="261" r:id="rId10"/>
    <p:sldId id="294" r:id="rId11"/>
    <p:sldId id="262" r:id="rId12"/>
    <p:sldId id="292" r:id="rId13"/>
    <p:sldId id="283" r:id="rId14"/>
    <p:sldId id="293" r:id="rId15"/>
    <p:sldId id="284" r:id="rId16"/>
    <p:sldId id="285" r:id="rId17"/>
    <p:sldId id="286" r:id="rId18"/>
    <p:sldId id="287" r:id="rId19"/>
    <p:sldId id="288" r:id="rId20"/>
    <p:sldId id="291" r:id="rId21"/>
    <p:sldId id="273" r:id="rId22"/>
    <p:sldId id="272" r:id="rId23"/>
    <p:sldId id="274" r:id="rId24"/>
    <p:sldId id="295"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11F0509-2833-4FE5-BAEE-66B8A6B8A0BF}" type="datetimeFigureOut">
              <a:rPr lang="zh-CN" altLang="en-US" smtClean="0"/>
              <a:t>2015/4/25</a:t>
            </a:fld>
            <a:endParaRPr lang="zh-CN"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CN"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F32D4F0-4655-4D56-881E-6BA00DC44351}" type="slidenum">
              <a:rPr lang="zh-CN" altLang="en-US" smtClean="0"/>
              <a:t>‹#›</a:t>
            </a:fld>
            <a:endParaRPr lang="zh-CN"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F32D4F0-4655-4D56-881E-6BA00DC44351}" type="slidenum">
              <a:rPr lang="zh-CN" altLang="en-US" smtClean="0"/>
              <a:t>‹#›</a:t>
            </a:fld>
            <a:endParaRPr lang="zh-CN" altLang="en-US"/>
          </a:p>
        </p:txBody>
      </p:sp>
      <p:sp>
        <p:nvSpPr>
          <p:cNvPr id="9" name="Content Placeholder 8"/>
          <p:cNvSpPr>
            <a:spLocks noGrp="1"/>
          </p:cNvSpPr>
          <p:nvPr>
            <p:ph sz="quarter" idx="13"/>
          </p:nvPr>
        </p:nvSpPr>
        <p:spPr>
          <a:xfrm>
            <a:off x="1042416" y="2313432"/>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7" name="Slide Number Placeholder 6"/>
          <p:cNvSpPr>
            <a:spLocks noGrp="1"/>
          </p:cNvSpPr>
          <p:nvPr>
            <p:ph type="sldNum" sz="quarter" idx="12"/>
          </p:nvPr>
        </p:nvSpPr>
        <p:spPr/>
        <p:txBody>
          <a:bodyPr/>
          <a:lstStyle/>
          <a:p>
            <a:fld id="{2F32D4F0-4655-4D56-881E-6BA00DC44351}" type="slidenum">
              <a:rPr lang="zh-CN" altLang="en-US" smtClean="0"/>
              <a:t>‹#›</a:t>
            </a:fld>
            <a:endParaRPr lang="zh-CN"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CN" altLang="en-US" smtClean="0"/>
              <a:t>单击此处编辑母版标题样式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11F0509-2833-4FE5-BAEE-66B8A6B8A0BF}" type="datetimeFigureOut">
              <a:rPr lang="zh-CN" altLang="en-US" smtClean="0"/>
              <a:t>2015/4/25</a:t>
            </a:fld>
            <a:endParaRPr lang="zh-CN"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7" name="Slide Number Placeholder 6"/>
          <p:cNvSpPr>
            <a:spLocks noGrp="1"/>
          </p:cNvSpPr>
          <p:nvPr>
            <p:ph type="sldNum" sz="quarter" idx="12"/>
          </p:nvPr>
        </p:nvSpPr>
        <p:spPr/>
        <p:txBody>
          <a:bodyPr/>
          <a:lstStyle/>
          <a:p>
            <a:fld id="{2F32D4F0-4655-4D56-881E-6BA00DC4435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11F0509-2833-4FE5-BAEE-66B8A6B8A0BF}" type="datetimeFigureOut">
              <a:rPr lang="zh-CN" altLang="en-US" smtClean="0"/>
              <a:t>2015/4/25</a:t>
            </a:fld>
            <a:endParaRPr lang="zh-CN"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CN"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F32D4F0-4655-4D56-881E-6BA00DC4435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news.china.com.cn/rollnews/2011-06/13/content_8295699.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news.china.com.cn/rollnews/2011-06/13/content_8295699.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BEBA8EAE-BF5A-486C-A8C5-ECC9F3942E4B}">
                <a14:imgProps xmlns:a14="http://schemas.microsoft.com/office/drawing/2010/main">
                  <a14:imgLayer r:embed="rId3">
                    <a14:imgEffect>
                      <a14:brightnessContrast bright="70000"/>
                    </a14:imgEffect>
                  </a14:imgLayer>
                </a14:imgProps>
              </a:ext>
              <a:ext uri="{28A0092B-C50C-407E-A947-70E740481C1C}">
                <a14:useLocalDpi xmlns:a14="http://schemas.microsoft.com/office/drawing/2010/main" val="0"/>
              </a:ext>
            </a:extLst>
          </a:blip>
          <a:stretch>
            <a:fillRect/>
          </a:stretch>
        </p:blipFill>
        <p:spPr>
          <a:xfrm>
            <a:off x="-34798" y="0"/>
            <a:ext cx="9433099" cy="6858000"/>
          </a:xfrm>
          <a:prstGeom prst="rect">
            <a:avLst/>
          </a:prstGeom>
        </p:spPr>
      </p:pic>
      <p:sp>
        <p:nvSpPr>
          <p:cNvPr id="7" name="副标题 6"/>
          <p:cNvSpPr>
            <a:spLocks noGrp="1"/>
          </p:cNvSpPr>
          <p:nvPr>
            <p:ph type="subTitle" idx="1"/>
          </p:nvPr>
        </p:nvSpPr>
        <p:spPr/>
        <p:txBody>
          <a:bodyPr/>
          <a:lstStyle/>
          <a:p>
            <a:endParaRPr lang="zh-CN" altLang="en-US" dirty="0"/>
          </a:p>
        </p:txBody>
      </p:sp>
      <p:sp>
        <p:nvSpPr>
          <p:cNvPr id="4" name="矩形 3"/>
          <p:cNvSpPr/>
          <p:nvPr/>
        </p:nvSpPr>
        <p:spPr>
          <a:xfrm>
            <a:off x="539552" y="2564904"/>
            <a:ext cx="8496944" cy="1200329"/>
          </a:xfrm>
          <a:prstGeom prst="rect">
            <a:avLst/>
          </a:prstGeom>
          <a:solidFill>
            <a:srgbClr val="FFFF00"/>
          </a:solidFill>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ctr"/>
            <a:r>
              <a:rPr lang="en-US" altLang="zh-CN"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华文隶书" panose="02010800040101010101" pitchFamily="2" charset="-122"/>
                <a:ea typeface="华文隶书" panose="02010800040101010101" pitchFamily="2" charset="-122"/>
              </a:rPr>
              <a:t>25</a:t>
            </a:r>
            <a:r>
              <a:rPr lang="zh-CN" alt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华文隶书" panose="02010800040101010101" pitchFamily="2" charset="-122"/>
                <a:ea typeface="华文隶书" panose="02010800040101010101" pitchFamily="2" charset="-122"/>
              </a:rPr>
              <a:t>、两极世界的形成</a:t>
            </a:r>
            <a:endParaRPr lang="zh-CN" alt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华文隶书" panose="02010800040101010101" pitchFamily="2" charset="-122"/>
              <a:ea typeface="华文隶书" panose="02010800040101010101" pitchFamily="2" charset="-122"/>
            </a:endParaRPr>
          </a:p>
        </p:txBody>
      </p:sp>
      <p:sp>
        <p:nvSpPr>
          <p:cNvPr id="8" name="标题 7"/>
          <p:cNvSpPr>
            <a:spLocks noGrp="1"/>
          </p:cNvSpPr>
          <p:nvPr>
            <p:ph type="ctrTitle"/>
          </p:nvPr>
        </p:nvSpPr>
        <p:spPr/>
        <p:txBody>
          <a:bodyPr/>
          <a:lstStyle/>
          <a:p>
            <a:endParaRPr lang="zh-CN" altLang="en-US" dirty="0"/>
          </a:p>
        </p:txBody>
      </p:sp>
      <p:sp>
        <p:nvSpPr>
          <p:cNvPr id="2" name="TextBox 1"/>
          <p:cNvSpPr txBox="1"/>
          <p:nvPr/>
        </p:nvSpPr>
        <p:spPr>
          <a:xfrm>
            <a:off x="5652120" y="6165304"/>
            <a:ext cx="3600400" cy="584775"/>
          </a:xfrm>
          <a:prstGeom prst="rect">
            <a:avLst/>
          </a:prstGeom>
          <a:noFill/>
        </p:spPr>
        <p:txBody>
          <a:bodyPr wrap="square" rtlCol="0">
            <a:spAutoFit/>
          </a:bodyPr>
          <a:lstStyle/>
          <a:p>
            <a:endParaRPr lang="zh-CN" altLang="en-US" sz="3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54790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1</a:t>
            </a:r>
            <a:r>
              <a:rPr lang="zh-CN" altLang="en-US" dirty="0" smtClean="0">
                <a:solidFill>
                  <a:schemeClr val="tx1"/>
                </a:solidFill>
                <a:latin typeface="微软雅黑" panose="020B0503020204020204" pitchFamily="34" charset="-122"/>
                <a:ea typeface="微软雅黑" panose="020B0503020204020204" pitchFamily="34" charset="-122"/>
              </a:rPr>
              <a:t>、导入（</a:t>
            </a:r>
            <a:r>
              <a:rPr lang="en-US" altLang="zh-CN" dirty="0" smtClean="0">
                <a:solidFill>
                  <a:schemeClr val="tx1"/>
                </a:solidFill>
                <a:latin typeface="微软雅黑" panose="020B0503020204020204" pitchFamily="34" charset="-122"/>
                <a:ea typeface="微软雅黑" panose="020B0503020204020204" pitchFamily="34" charset="-122"/>
              </a:rPr>
              <a:t>3min)</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7317" y="2132856"/>
            <a:ext cx="6777317" cy="3508977"/>
          </a:xfrm>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1</a:t>
            </a:r>
            <a:r>
              <a:rPr lang="zh-CN" altLang="en-US" dirty="0" smtClean="0">
                <a:solidFill>
                  <a:schemeClr val="tx1"/>
                </a:solidFill>
                <a:latin typeface="微软雅黑" panose="020B0503020204020204" pitchFamily="34" charset="-122"/>
                <a:ea typeface="微软雅黑" panose="020B0503020204020204" pitchFamily="34" charset="-122"/>
              </a:rPr>
              <a:t>、以人民网在</a:t>
            </a:r>
            <a:r>
              <a:rPr lang="en-US" altLang="zh-CN" dirty="0" smtClean="0">
                <a:solidFill>
                  <a:schemeClr val="tx1"/>
                </a:solidFill>
                <a:latin typeface="微软雅黑" panose="020B0503020204020204" pitchFamily="34" charset="-122"/>
                <a:ea typeface="微软雅黑" panose="020B0503020204020204" pitchFamily="34" charset="-122"/>
              </a:rPr>
              <a:t>2011</a:t>
            </a:r>
            <a:r>
              <a:rPr lang="zh-CN" altLang="en-US" dirty="0" smtClean="0">
                <a:solidFill>
                  <a:schemeClr val="tx1"/>
                </a:solidFill>
                <a:latin typeface="微软雅黑" panose="020B0503020204020204" pitchFamily="34" charset="-122"/>
                <a:ea typeface="微软雅黑" panose="020B0503020204020204" pitchFamily="34" charset="-122"/>
              </a:rPr>
              <a:t>年的报道</a:t>
            </a:r>
            <a:r>
              <a:rPr lang="en-US" altLang="zh-CN" dirty="0" smtClean="0">
                <a:solidFill>
                  <a:schemeClr val="tx1"/>
                </a:solidFill>
                <a:latin typeface="微软雅黑" panose="020B0503020204020204" pitchFamily="34" charset="-122"/>
                <a:ea typeface="微软雅黑" panose="020B0503020204020204" pitchFamily="34" charset="-122"/>
              </a:rPr>
              <a:t>《</a:t>
            </a:r>
            <a:r>
              <a:rPr lang="zh-CN" altLang="en-US" dirty="0" smtClean="0">
                <a:solidFill>
                  <a:schemeClr val="tx1"/>
                </a:solidFill>
                <a:latin typeface="微软雅黑" panose="020B0503020204020204" pitchFamily="34" charset="-122"/>
                <a:ea typeface="微软雅黑" panose="020B0503020204020204" pitchFamily="34" charset="-122"/>
              </a:rPr>
              <a:t>美苏蜜月期</a:t>
            </a:r>
            <a:r>
              <a:rPr lang="en-US"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hlinkClick r:id="rId2"/>
              </a:rPr>
              <a:t>http://</a:t>
            </a:r>
            <a:r>
              <a:rPr lang="en-US" altLang="zh-CN" dirty="0" smtClean="0">
                <a:solidFill>
                  <a:schemeClr val="tx1"/>
                </a:solidFill>
                <a:latin typeface="微软雅黑" panose="020B0503020204020204" pitchFamily="34" charset="-122"/>
                <a:ea typeface="微软雅黑" panose="020B0503020204020204" pitchFamily="34" charset="-122"/>
                <a:hlinkClick r:id="rId2"/>
              </a:rPr>
              <a:t>news.china.com.cn/</a:t>
            </a:r>
            <a:r>
              <a:rPr lang="en-US" altLang="zh-CN" dirty="0" err="1" smtClean="0">
                <a:solidFill>
                  <a:schemeClr val="tx1"/>
                </a:solidFill>
                <a:latin typeface="微软雅黑" panose="020B0503020204020204" pitchFamily="34" charset="-122"/>
                <a:ea typeface="微软雅黑" panose="020B0503020204020204" pitchFamily="34" charset="-122"/>
                <a:hlinkClick r:id="rId2"/>
              </a:rPr>
              <a:t>rollnews</a:t>
            </a:r>
            <a:r>
              <a:rPr lang="en-US" altLang="zh-CN" dirty="0" smtClean="0">
                <a:solidFill>
                  <a:schemeClr val="tx1"/>
                </a:solidFill>
                <a:latin typeface="微软雅黑" panose="020B0503020204020204" pitchFamily="34" charset="-122"/>
                <a:ea typeface="微软雅黑" panose="020B0503020204020204" pitchFamily="34" charset="-122"/>
                <a:hlinkClick r:id="rId2"/>
              </a:rPr>
              <a:t>/2011-06/13/content_8295699.htm</a:t>
            </a:r>
            <a:r>
              <a:rPr lang="zh-CN" altLang="en-US" dirty="0" smtClean="0">
                <a:solidFill>
                  <a:schemeClr val="tx1"/>
                </a:solidFill>
                <a:latin typeface="微软雅黑" panose="020B0503020204020204" pitchFamily="34" charset="-122"/>
                <a:ea typeface="微软雅黑" panose="020B0503020204020204" pitchFamily="34" charset="-122"/>
              </a:rPr>
              <a:t>的网页进行引入</a:t>
            </a:r>
            <a:endParaRPr lang="en-US" altLang="zh-CN" dirty="0" smtClean="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pic>
        <p:nvPicPr>
          <p:cNvPr id="5" name="图片 4" descr="老照片：美苏蜜月期_新闻中心_中国网 - 360安全浏览器 7.1"/>
          <p:cNvPicPr>
            <a:picLocks noChangeAspect="1"/>
          </p:cNvPicPr>
          <p:nvPr/>
        </p:nvPicPr>
        <p:blipFill rotWithShape="1">
          <a:blip r:embed="rId3">
            <a:extLst>
              <a:ext uri="{28A0092B-C50C-407E-A947-70E740481C1C}">
                <a14:useLocalDpi xmlns:a14="http://schemas.microsoft.com/office/drawing/2010/main" val="0"/>
              </a:ext>
            </a:extLst>
          </a:blip>
          <a:srcRect t="2681" r="40277"/>
          <a:stretch/>
        </p:blipFill>
        <p:spPr>
          <a:xfrm>
            <a:off x="3512457" y="980728"/>
            <a:ext cx="5631543" cy="4897338"/>
          </a:xfrm>
          <a:prstGeom prst="rect">
            <a:avLst/>
          </a:prstGeom>
        </p:spPr>
      </p:pic>
    </p:spTree>
    <p:extLst>
      <p:ext uri="{BB962C8B-B14F-4D97-AF65-F5344CB8AC3E}">
        <p14:creationId xmlns:p14="http://schemas.microsoft.com/office/powerpoint/2010/main" val="76350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1</a:t>
            </a:r>
            <a:r>
              <a:rPr lang="zh-CN" altLang="en-US" dirty="0" smtClean="0">
                <a:solidFill>
                  <a:schemeClr val="tx1"/>
                </a:solidFill>
                <a:latin typeface="微软雅黑" panose="020B0503020204020204" pitchFamily="34" charset="-122"/>
                <a:ea typeface="微软雅黑" panose="020B0503020204020204" pitchFamily="34" charset="-122"/>
              </a:rPr>
              <a:t>、导入（</a:t>
            </a:r>
            <a:r>
              <a:rPr lang="en-US" altLang="zh-CN" dirty="0" smtClean="0">
                <a:solidFill>
                  <a:schemeClr val="tx1"/>
                </a:solidFill>
                <a:latin typeface="微软雅黑" panose="020B0503020204020204" pitchFamily="34" charset="-122"/>
                <a:ea typeface="微软雅黑" panose="020B0503020204020204" pitchFamily="34" charset="-122"/>
              </a:rPr>
              <a:t>3min)</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7317" y="2132856"/>
            <a:ext cx="6777317" cy="3508977"/>
          </a:xfrm>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1</a:t>
            </a:r>
            <a:r>
              <a:rPr lang="zh-CN" altLang="en-US" dirty="0" smtClean="0">
                <a:solidFill>
                  <a:schemeClr val="tx1"/>
                </a:solidFill>
                <a:latin typeface="微软雅黑" panose="020B0503020204020204" pitchFamily="34" charset="-122"/>
                <a:ea typeface="微软雅黑" panose="020B0503020204020204" pitchFamily="34" charset="-122"/>
              </a:rPr>
              <a:t>、以人民网在</a:t>
            </a:r>
            <a:r>
              <a:rPr lang="en-US" altLang="zh-CN" dirty="0" smtClean="0">
                <a:solidFill>
                  <a:schemeClr val="tx1"/>
                </a:solidFill>
                <a:latin typeface="微软雅黑" panose="020B0503020204020204" pitchFamily="34" charset="-122"/>
                <a:ea typeface="微软雅黑" panose="020B0503020204020204" pitchFamily="34" charset="-122"/>
              </a:rPr>
              <a:t>2011</a:t>
            </a:r>
            <a:r>
              <a:rPr lang="zh-CN" altLang="en-US" dirty="0" smtClean="0">
                <a:solidFill>
                  <a:schemeClr val="tx1"/>
                </a:solidFill>
                <a:latin typeface="微软雅黑" panose="020B0503020204020204" pitchFamily="34" charset="-122"/>
                <a:ea typeface="微软雅黑" panose="020B0503020204020204" pitchFamily="34" charset="-122"/>
              </a:rPr>
              <a:t>年的报道</a:t>
            </a:r>
            <a:r>
              <a:rPr lang="en-US" altLang="zh-CN" dirty="0" smtClean="0">
                <a:solidFill>
                  <a:schemeClr val="tx1"/>
                </a:solidFill>
                <a:latin typeface="微软雅黑" panose="020B0503020204020204" pitchFamily="34" charset="-122"/>
                <a:ea typeface="微软雅黑" panose="020B0503020204020204" pitchFamily="34" charset="-122"/>
              </a:rPr>
              <a:t>《</a:t>
            </a:r>
            <a:r>
              <a:rPr lang="zh-CN" altLang="en-US" dirty="0" smtClean="0">
                <a:solidFill>
                  <a:schemeClr val="tx1"/>
                </a:solidFill>
                <a:latin typeface="微软雅黑" panose="020B0503020204020204" pitchFamily="34" charset="-122"/>
                <a:ea typeface="微软雅黑" panose="020B0503020204020204" pitchFamily="34" charset="-122"/>
              </a:rPr>
              <a:t>美苏蜜月期</a:t>
            </a:r>
            <a:r>
              <a:rPr lang="en-US"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hlinkClick r:id="rId2"/>
              </a:rPr>
              <a:t>http://</a:t>
            </a:r>
            <a:r>
              <a:rPr lang="en-US" altLang="zh-CN" dirty="0" smtClean="0">
                <a:solidFill>
                  <a:schemeClr val="tx1"/>
                </a:solidFill>
                <a:latin typeface="微软雅黑" panose="020B0503020204020204" pitchFamily="34" charset="-122"/>
                <a:ea typeface="微软雅黑" panose="020B0503020204020204" pitchFamily="34" charset="-122"/>
                <a:hlinkClick r:id="rId2"/>
              </a:rPr>
              <a:t>news.china.com.cn/</a:t>
            </a:r>
            <a:r>
              <a:rPr lang="en-US" altLang="zh-CN" dirty="0" err="1" smtClean="0">
                <a:solidFill>
                  <a:schemeClr val="tx1"/>
                </a:solidFill>
                <a:latin typeface="微软雅黑" panose="020B0503020204020204" pitchFamily="34" charset="-122"/>
                <a:ea typeface="微软雅黑" panose="020B0503020204020204" pitchFamily="34" charset="-122"/>
                <a:hlinkClick r:id="rId2"/>
              </a:rPr>
              <a:t>rollnews</a:t>
            </a:r>
            <a:r>
              <a:rPr lang="en-US" altLang="zh-CN" dirty="0" smtClean="0">
                <a:solidFill>
                  <a:schemeClr val="tx1"/>
                </a:solidFill>
                <a:latin typeface="微软雅黑" panose="020B0503020204020204" pitchFamily="34" charset="-122"/>
                <a:ea typeface="微软雅黑" panose="020B0503020204020204" pitchFamily="34" charset="-122"/>
                <a:hlinkClick r:id="rId2"/>
              </a:rPr>
              <a:t>/2011-06/13/content_8295699.htm</a:t>
            </a:r>
            <a:r>
              <a:rPr lang="zh-CN" altLang="en-US" dirty="0" smtClean="0">
                <a:solidFill>
                  <a:schemeClr val="tx1"/>
                </a:solidFill>
                <a:latin typeface="微软雅黑" panose="020B0503020204020204" pitchFamily="34" charset="-122"/>
                <a:ea typeface="微软雅黑" panose="020B0503020204020204" pitchFamily="34" charset="-122"/>
              </a:rPr>
              <a:t>的网页进行引入</a:t>
            </a:r>
            <a:endParaRPr lang="en-US" altLang="zh-CN" dirty="0" smtClean="0">
              <a:solidFill>
                <a:schemeClr val="tx1"/>
              </a:solidFill>
              <a:latin typeface="微软雅黑" panose="020B0503020204020204" pitchFamily="34" charset="-122"/>
              <a:ea typeface="微软雅黑" panose="020B0503020204020204" pitchFamily="34" charset="-122"/>
            </a:endParaRPr>
          </a:p>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、抛出问题“为何</a:t>
            </a:r>
            <a:r>
              <a:rPr lang="zh-CN" altLang="en-US" dirty="0">
                <a:solidFill>
                  <a:schemeClr val="tx1"/>
                </a:solidFill>
                <a:latin typeface="微软雅黑" panose="020B0503020204020204" pitchFamily="34" charset="-122"/>
                <a:ea typeface="微软雅黑" panose="020B0503020204020204" pitchFamily="34" charset="-122"/>
              </a:rPr>
              <a:t>美苏会从盟友到</a:t>
            </a:r>
            <a:r>
              <a:rPr lang="zh-CN" altLang="en-US" dirty="0" smtClean="0">
                <a:solidFill>
                  <a:schemeClr val="tx1"/>
                </a:solidFill>
                <a:latin typeface="微软雅黑" panose="020B0503020204020204" pitchFamily="34" charset="-122"/>
                <a:ea typeface="微软雅黑" panose="020B0503020204020204" pitchFamily="34" charset="-122"/>
              </a:rPr>
              <a:t>敌人”引发学生思考并顺利进入新课的学习。</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pic>
        <p:nvPicPr>
          <p:cNvPr id="5" name="图片 4" descr="老照片：美苏蜜月期_新闻中心_中国网 - 360安全浏览器 7.1"/>
          <p:cNvPicPr>
            <a:picLocks noChangeAspect="1"/>
          </p:cNvPicPr>
          <p:nvPr/>
        </p:nvPicPr>
        <p:blipFill rotWithShape="1">
          <a:blip r:embed="rId3">
            <a:extLst>
              <a:ext uri="{28A0092B-C50C-407E-A947-70E740481C1C}">
                <a14:useLocalDpi xmlns:a14="http://schemas.microsoft.com/office/drawing/2010/main" val="0"/>
              </a:ext>
            </a:extLst>
          </a:blip>
          <a:srcRect t="2681" r="40277"/>
          <a:stretch/>
        </p:blipFill>
        <p:spPr>
          <a:xfrm>
            <a:off x="3512457" y="980728"/>
            <a:ext cx="5631543" cy="4897338"/>
          </a:xfrm>
          <a:prstGeom prst="rect">
            <a:avLst/>
          </a:prstGeom>
        </p:spPr>
      </p:pic>
      <p:sp>
        <p:nvSpPr>
          <p:cNvPr id="6" name="圆角矩形 5"/>
          <p:cNvSpPr/>
          <p:nvPr/>
        </p:nvSpPr>
        <p:spPr>
          <a:xfrm>
            <a:off x="395536" y="4293096"/>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000" dirty="0" smtClean="0">
                <a:solidFill>
                  <a:schemeClr val="tx1"/>
                </a:solidFill>
                <a:latin typeface="微软雅黑" panose="020B0503020204020204" pitchFamily="34" charset="-122"/>
                <a:ea typeface="微软雅黑" panose="020B0503020204020204" pitchFamily="34" charset="-122"/>
              </a:rPr>
              <a:t>通过</a:t>
            </a:r>
            <a:r>
              <a:rPr lang="zh-CN" altLang="en-US" sz="2000" dirty="0" smtClean="0">
                <a:solidFill>
                  <a:srgbClr val="FF0000"/>
                </a:solidFill>
                <a:latin typeface="微软雅黑" panose="020B0503020204020204" pitchFamily="34" charset="-122"/>
                <a:ea typeface="微软雅黑" panose="020B0503020204020204" pitchFamily="34" charset="-122"/>
              </a:rPr>
              <a:t>网站</a:t>
            </a:r>
            <a:r>
              <a:rPr lang="zh-CN" altLang="en-US" sz="2000" dirty="0" smtClean="0">
                <a:solidFill>
                  <a:schemeClr val="tx1"/>
                </a:solidFill>
                <a:latin typeface="微软雅黑" panose="020B0503020204020204" pitchFamily="34" charset="-122"/>
                <a:ea typeface="微软雅黑" panose="020B0503020204020204" pitchFamily="34" charset="-122"/>
              </a:rPr>
              <a:t>进行新课的导入，形式有趣，能拉近与学生之间的距离，提升学生的参与度；</a:t>
            </a:r>
            <a:r>
              <a:rPr lang="zh-CN" altLang="en-US" sz="2000" dirty="0">
                <a:solidFill>
                  <a:schemeClr val="tx1"/>
                </a:solidFill>
                <a:latin typeface="微软雅黑" panose="020B0503020204020204" pitchFamily="34" charset="-122"/>
                <a:ea typeface="微软雅黑" panose="020B0503020204020204" pitchFamily="34" charset="-122"/>
              </a:rPr>
              <a:t>美</a:t>
            </a:r>
            <a:r>
              <a:rPr lang="zh-CN" altLang="en-US" sz="2000" dirty="0" smtClean="0">
                <a:solidFill>
                  <a:schemeClr val="tx1"/>
                </a:solidFill>
                <a:latin typeface="微软雅黑" panose="020B0503020204020204" pitchFamily="34" charset="-122"/>
                <a:ea typeface="微软雅黑" panose="020B0503020204020204" pitchFamily="34" charset="-122"/>
              </a:rPr>
              <a:t>苏友好的材料也打破学生固有思维中“美苏一直敌对”的意识；同时在学生浏览完网站之后抛出问题“为何美苏会从盟友到敌人”能带动学生的思考。</a:t>
            </a: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9456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971600" y="3356992"/>
            <a:ext cx="7200800" cy="30963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608" y="2996952"/>
            <a:ext cx="6777317" cy="3508977"/>
          </a:xfrm>
        </p:spPr>
        <p:txBody>
          <a:bodyPr>
            <a:normAutofit fontScale="92500" lnSpcReduction="10000"/>
          </a:bodyPr>
          <a:lstStyle/>
          <a:p>
            <a:r>
              <a:rPr lang="zh-CN" altLang="en-US" dirty="0" smtClean="0">
                <a:solidFill>
                  <a:schemeClr val="tx1"/>
                </a:solidFill>
                <a:latin typeface="黑体" panose="02010609060101010101" pitchFamily="49" charset="-122"/>
                <a:ea typeface="黑体" panose="02010609060101010101" pitchFamily="49" charset="-122"/>
              </a:rPr>
              <a:t>问题一：我们为什么能做好朋友？</a:t>
            </a:r>
            <a:endParaRPr lang="en-US" altLang="zh-CN" dirty="0" smtClean="0">
              <a:solidFill>
                <a:schemeClr val="tx1"/>
              </a:solidFill>
              <a:latin typeface="黑体" panose="02010609060101010101" pitchFamily="49" charset="-122"/>
              <a:ea typeface="黑体" panose="02010609060101010101" pitchFamily="49" charset="-122"/>
            </a:endParaRPr>
          </a:p>
          <a:p>
            <a:endParaRPr lang="en-US" altLang="zh-CN" dirty="0" smtClean="0">
              <a:solidFill>
                <a:schemeClr val="tx1"/>
              </a:solidFill>
              <a:latin typeface="黑体" panose="02010609060101010101" pitchFamily="49" charset="-122"/>
              <a:ea typeface="黑体" panose="02010609060101010101" pitchFamily="49" charset="-122"/>
            </a:endParaRPr>
          </a:p>
          <a:p>
            <a:r>
              <a:rPr lang="zh-CN" altLang="en-US" dirty="0" smtClean="0">
                <a:latin typeface="华文楷体" panose="02010600040101010101" pitchFamily="2" charset="-122"/>
                <a:ea typeface="华文楷体" panose="02010600040101010101" pitchFamily="2" charset="-122"/>
              </a:rPr>
              <a:t>   </a:t>
            </a:r>
            <a:r>
              <a:rPr lang="zh-CN" altLang="en-US" dirty="0" smtClean="0">
                <a:solidFill>
                  <a:srgbClr val="FF0000"/>
                </a:solidFill>
                <a:latin typeface="华文楷体" panose="02010600040101010101" pitchFamily="2" charset="-122"/>
                <a:ea typeface="华文楷体" panose="02010600040101010101" pitchFamily="2" charset="-122"/>
              </a:rPr>
              <a:t>雅尔塔体制</a:t>
            </a:r>
            <a:r>
              <a:rPr lang="zh-CN" altLang="en-US" dirty="0" smtClean="0">
                <a:solidFill>
                  <a:schemeClr val="tx1"/>
                </a:solidFill>
                <a:latin typeface="华文楷体" panose="02010600040101010101" pitchFamily="2" charset="-122"/>
                <a:ea typeface="华文楷体" panose="02010600040101010101" pitchFamily="2" charset="-122"/>
              </a:rPr>
              <a:t>形成的最重要环节是</a:t>
            </a:r>
            <a:r>
              <a:rPr lang="en-US" altLang="zh-CN" dirty="0" smtClean="0">
                <a:solidFill>
                  <a:schemeClr val="tx1"/>
                </a:solidFill>
                <a:latin typeface="华文楷体" panose="02010600040101010101" pitchFamily="2" charset="-122"/>
                <a:ea typeface="华文楷体" panose="02010600040101010101" pitchFamily="2" charset="-122"/>
              </a:rPr>
              <a:t>1945</a:t>
            </a:r>
            <a:r>
              <a:rPr lang="zh-CN" altLang="en-US" dirty="0" smtClean="0">
                <a:solidFill>
                  <a:schemeClr val="tx1"/>
                </a:solidFill>
                <a:latin typeface="华文楷体" panose="02010600040101010101" pitchFamily="2" charset="-122"/>
                <a:ea typeface="华文楷体" panose="02010600040101010101" pitchFamily="2" charset="-122"/>
              </a:rPr>
              <a:t>年召开的雅尔塔会议。通过这次会议，罗斯福、斯大林和丘吉尔</a:t>
            </a:r>
            <a:r>
              <a:rPr lang="zh-CN" altLang="en-US" dirty="0" smtClean="0">
                <a:solidFill>
                  <a:srgbClr val="FF0000"/>
                </a:solidFill>
                <a:latin typeface="华文楷体" panose="02010600040101010101" pitchFamily="2" charset="-122"/>
                <a:ea typeface="华文楷体" panose="02010600040101010101" pitchFamily="2" charset="-122"/>
              </a:rPr>
              <a:t>“三巨头”</a:t>
            </a:r>
            <a:r>
              <a:rPr lang="zh-CN" altLang="en-US" dirty="0" smtClean="0">
                <a:solidFill>
                  <a:schemeClr val="tx1"/>
                </a:solidFill>
                <a:latin typeface="华文楷体" panose="02010600040101010101" pitchFamily="2" charset="-122"/>
                <a:ea typeface="华文楷体" panose="02010600040101010101" pitchFamily="2" charset="-122"/>
              </a:rPr>
              <a:t>初步商定了对战后德国的处置、波兰疆界的划分、成立联合国组织、苏联对日作战等问题。其实美苏两国在战争中就形成了势均力敌的局面，战后的利益分配是按照军事占领状态划定的，因此也就出现了所谓的“两极”格局的局面。</a:t>
            </a:r>
            <a:endParaRPr lang="en-US" altLang="zh-CN" dirty="0" smtClean="0">
              <a:solidFill>
                <a:schemeClr val="tx1"/>
              </a:solidFill>
              <a:latin typeface="华文楷体" panose="02010600040101010101" pitchFamily="2" charset="-122"/>
              <a:ea typeface="华文楷体" panose="02010600040101010101" pitchFamily="2" charset="-122"/>
            </a:endParaRPr>
          </a:p>
          <a:p>
            <a:r>
              <a:rPr lang="en-US" altLang="zh-CN" dirty="0" smtClean="0">
                <a:solidFill>
                  <a:schemeClr val="tx1"/>
                </a:solidFill>
                <a:latin typeface="华文楷体" panose="02010600040101010101" pitchFamily="2" charset="-122"/>
                <a:ea typeface="华文楷体" panose="02010600040101010101" pitchFamily="2" charset="-122"/>
              </a:rPr>
              <a:t>                  ——</a:t>
            </a:r>
            <a:r>
              <a:rPr lang="zh-CN" altLang="en-US" dirty="0" smtClean="0">
                <a:solidFill>
                  <a:schemeClr val="tx1"/>
                </a:solidFill>
                <a:latin typeface="华文楷体" panose="02010600040101010101" pitchFamily="2" charset="-122"/>
                <a:ea typeface="华文楷体" panose="02010600040101010101" pitchFamily="2" charset="-122"/>
              </a:rPr>
              <a:t>顾关福主编</a:t>
            </a:r>
            <a:r>
              <a:rPr lang="en-US" altLang="zh-CN" dirty="0" smtClean="0">
                <a:solidFill>
                  <a:schemeClr val="tx1"/>
                </a:solidFill>
                <a:latin typeface="华文楷体" panose="02010600040101010101" pitchFamily="2" charset="-122"/>
                <a:ea typeface="华文楷体" panose="02010600040101010101" pitchFamily="2" charset="-122"/>
              </a:rPr>
              <a:t>《</a:t>
            </a:r>
            <a:r>
              <a:rPr lang="zh-CN" altLang="en-US" dirty="0" smtClean="0">
                <a:solidFill>
                  <a:schemeClr val="tx1"/>
                </a:solidFill>
                <a:latin typeface="华文楷体" panose="02010600040101010101" pitchFamily="2" charset="-122"/>
                <a:ea typeface="华文楷体" panose="02010600040101010101" pitchFamily="2" charset="-122"/>
              </a:rPr>
              <a:t>战后国际关系史</a:t>
            </a:r>
            <a:r>
              <a:rPr lang="en-US" altLang="zh-CN" dirty="0" smtClean="0">
                <a:solidFill>
                  <a:schemeClr val="tx1"/>
                </a:solidFill>
                <a:latin typeface="华文楷体" panose="02010600040101010101" pitchFamily="2" charset="-122"/>
                <a:ea typeface="华文楷体" panose="02010600040101010101" pitchFamily="2" charset="-122"/>
              </a:rPr>
              <a:t>》</a:t>
            </a:r>
            <a:endParaRPr lang="zh-CN" altLang="en-US" dirty="0">
              <a:solidFill>
                <a:schemeClr val="tx1"/>
              </a:solidFill>
              <a:latin typeface="华文楷体" panose="02010600040101010101" pitchFamily="2" charset="-122"/>
              <a:ea typeface="华文楷体" panose="02010600040101010101" pitchFamily="2" charset="-122"/>
            </a:endParaRPr>
          </a:p>
        </p:txBody>
      </p:sp>
      <p:sp>
        <p:nvSpPr>
          <p:cNvPr id="7" name="横卷形 6"/>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smtClean="0">
                <a:solidFill>
                  <a:srgbClr val="FF0000"/>
                </a:solidFill>
                <a:latin typeface="微软雅黑" panose="020B0503020204020204" pitchFamily="34" charset="-122"/>
                <a:ea typeface="微软雅黑" panose="020B0503020204020204" pitchFamily="34" charset="-122"/>
              </a:rPr>
              <a:t>1</a:t>
            </a:r>
            <a:r>
              <a:rPr lang="zh-CN" altLang="en-US" sz="2000" b="1" dirty="0" smtClean="0">
                <a:solidFill>
                  <a:srgbClr val="FF0000"/>
                </a:solidFill>
                <a:latin typeface="微软雅黑" panose="020B0503020204020204" pitchFamily="34" charset="-122"/>
                <a:ea typeface="微软雅黑" panose="020B0503020204020204" pitchFamily="34" charset="-122"/>
              </a:rPr>
              <a:t>）从盟友到对手（</a:t>
            </a:r>
            <a:r>
              <a:rPr lang="en-US" altLang="zh-CN" sz="2000" b="1" dirty="0" smtClean="0">
                <a:solidFill>
                  <a:srgbClr val="FF0000"/>
                </a:solidFill>
                <a:latin typeface="微软雅黑" panose="020B0503020204020204" pitchFamily="34" charset="-122"/>
                <a:ea typeface="微软雅黑" panose="020B0503020204020204" pitchFamily="34" charset="-122"/>
              </a:rPr>
              <a:t>10min)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9" name="云形标注 8"/>
          <p:cNvSpPr/>
          <p:nvPr/>
        </p:nvSpPr>
        <p:spPr>
          <a:xfrm rot="1039244">
            <a:off x="5249237" y="1258679"/>
            <a:ext cx="3240360" cy="241226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rgbClr val="C00000"/>
                </a:solidFill>
                <a:latin typeface="黑体" panose="02010609060101010101" pitchFamily="49" charset="-122"/>
                <a:ea typeface="黑体" panose="02010609060101010101" pitchFamily="49" charset="-122"/>
              </a:rPr>
              <a:t>为什么“三巨头”变成了“两极”呢？</a:t>
            </a:r>
            <a:endParaRPr lang="zh-CN" altLang="en-US" sz="2800" dirty="0">
              <a:solidFill>
                <a:srgbClr val="C00000"/>
              </a:solidFill>
              <a:latin typeface="黑体" panose="02010609060101010101" pitchFamily="49" charset="-122"/>
              <a:ea typeface="黑体" panose="02010609060101010101" pitchFamily="49" charset="-122"/>
            </a:endParaRPr>
          </a:p>
        </p:txBody>
      </p:sp>
      <p:sp>
        <p:nvSpPr>
          <p:cNvPr id="6" name="圆角矩形 5"/>
          <p:cNvSpPr/>
          <p:nvPr/>
        </p:nvSpPr>
        <p:spPr>
          <a:xfrm>
            <a:off x="395536" y="3054498"/>
            <a:ext cx="7344816"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黑体" panose="02010609060101010101" pitchFamily="49" charset="-122"/>
                <a:ea typeface="黑体" panose="02010609060101010101" pitchFamily="49" charset="-122"/>
              </a:rPr>
              <a:t>1943</a:t>
            </a:r>
            <a:r>
              <a:rPr lang="zh-CN" altLang="en-US" sz="2400" dirty="0" smtClean="0">
                <a:solidFill>
                  <a:schemeClr val="tx1"/>
                </a:solidFill>
                <a:latin typeface="黑体" panose="02010609060101010101" pitchFamily="49" charset="-122"/>
                <a:ea typeface="黑体" panose="02010609060101010101" pitchFamily="49" charset="-122"/>
              </a:rPr>
              <a:t>年的德黑兰会议上，英国首相丘吉尔说过一句话：“我的一边坐着把一条腿搭在另一条腿上的巨大的俄国</a:t>
            </a:r>
            <a:r>
              <a:rPr lang="zh-CN" altLang="en-US" sz="2400" dirty="0" smtClean="0">
                <a:solidFill>
                  <a:srgbClr val="FF0000"/>
                </a:solidFill>
                <a:latin typeface="黑体" panose="02010609060101010101" pitchFamily="49" charset="-122"/>
                <a:ea typeface="黑体" panose="02010609060101010101" pitchFamily="49" charset="-122"/>
              </a:rPr>
              <a:t>熊</a:t>
            </a:r>
            <a:r>
              <a:rPr lang="zh-CN" altLang="en-US" sz="2400" dirty="0" smtClean="0">
                <a:solidFill>
                  <a:schemeClr val="tx1"/>
                </a:solidFill>
                <a:latin typeface="黑体" panose="02010609060101010101" pitchFamily="49" charset="-122"/>
                <a:ea typeface="黑体" panose="02010609060101010101" pitchFamily="49" charset="-122"/>
              </a:rPr>
              <a:t>，另一边是巨大的北美</a:t>
            </a:r>
            <a:r>
              <a:rPr lang="zh-CN" altLang="en-US" sz="2400" dirty="0" smtClean="0">
                <a:solidFill>
                  <a:srgbClr val="FF0000"/>
                </a:solidFill>
                <a:latin typeface="黑体" panose="02010609060101010101" pitchFamily="49" charset="-122"/>
                <a:ea typeface="黑体" panose="02010609060101010101" pitchFamily="49" charset="-122"/>
              </a:rPr>
              <a:t>野牛</a:t>
            </a:r>
            <a:r>
              <a:rPr lang="zh-CN" altLang="en-US" sz="2400" dirty="0" smtClean="0">
                <a:solidFill>
                  <a:schemeClr val="tx1"/>
                </a:solidFill>
                <a:latin typeface="黑体" panose="02010609060101010101" pitchFamily="49" charset="-122"/>
                <a:ea typeface="黑体" panose="02010609060101010101" pitchFamily="49" charset="-122"/>
              </a:rPr>
              <a:t>，中间坐着的是一头可怜的英国</a:t>
            </a:r>
            <a:r>
              <a:rPr lang="zh-CN" altLang="en-US" sz="2400" dirty="0" smtClean="0">
                <a:solidFill>
                  <a:srgbClr val="FF0000"/>
                </a:solidFill>
                <a:latin typeface="黑体" panose="02010609060101010101" pitchFamily="49" charset="-122"/>
                <a:ea typeface="黑体" panose="02010609060101010101" pitchFamily="49" charset="-122"/>
              </a:rPr>
              <a:t>小毛驴</a:t>
            </a:r>
            <a:r>
              <a:rPr lang="zh-CN" altLang="en-US" sz="2400" dirty="0" smtClean="0">
                <a:solidFill>
                  <a:schemeClr val="tx1"/>
                </a:solidFill>
                <a:latin typeface="黑体" panose="02010609060101010101" pitchFamily="49" charset="-122"/>
                <a:ea typeface="黑体" panose="02010609060101010101" pitchFamily="49" charset="-122"/>
              </a:rPr>
              <a:t>”。</a:t>
            </a:r>
            <a:endParaRPr lang="zh-CN" altLang="en-US" sz="2400" dirty="0">
              <a:solidFill>
                <a:schemeClr val="tx1"/>
              </a:solidFill>
              <a:latin typeface="黑体" panose="02010609060101010101" pitchFamily="49" charset="-122"/>
              <a:ea typeface="黑体" panose="02010609060101010101" pitchFamily="49" charset="-122"/>
            </a:endParaRPr>
          </a:p>
        </p:txBody>
      </p:sp>
      <p:sp>
        <p:nvSpPr>
          <p:cNvPr id="10" name="圆角矩形 9"/>
          <p:cNvSpPr/>
          <p:nvPr/>
        </p:nvSpPr>
        <p:spPr>
          <a:xfrm>
            <a:off x="611560" y="458112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以通俗易懂的问题贯穿“从盟友到对手”这一子目的讲解，这一材料很好地</a:t>
            </a:r>
            <a:r>
              <a:rPr lang="zh-CN" altLang="en-US" sz="2400" dirty="0" smtClean="0">
                <a:solidFill>
                  <a:srgbClr val="FF0000"/>
                </a:solidFill>
                <a:latin typeface="黑体" panose="02010609060101010101" pitchFamily="49" charset="-122"/>
                <a:ea typeface="黑体" panose="02010609060101010101" pitchFamily="49" charset="-122"/>
              </a:rPr>
              <a:t>补充了课本</a:t>
            </a:r>
            <a:r>
              <a:rPr lang="zh-CN" altLang="en-US" sz="2400" dirty="0" smtClean="0">
                <a:solidFill>
                  <a:schemeClr val="tx1"/>
                </a:solidFill>
                <a:latin typeface="黑体" panose="02010609060101010101" pitchFamily="49" charset="-122"/>
                <a:ea typeface="黑体" panose="02010609060101010101" pitchFamily="49" charset="-122"/>
              </a:rPr>
              <a:t>里对“雅尔塔体系”一笔带过的缺陷，让学生明白“冷战”的前因，但同时材料展示后的问题提问又能适合把学生带入思考的圈中，使学生的</a:t>
            </a:r>
            <a:r>
              <a:rPr lang="zh-CN" altLang="en-US" sz="2400" dirty="0" smtClean="0">
                <a:solidFill>
                  <a:srgbClr val="FF0000"/>
                </a:solidFill>
                <a:latin typeface="黑体" panose="02010609060101010101" pitchFamily="49" charset="-122"/>
                <a:ea typeface="黑体" panose="02010609060101010101" pitchFamily="49" charset="-122"/>
              </a:rPr>
              <a:t>历史思维参与</a:t>
            </a:r>
            <a:r>
              <a:rPr lang="zh-CN" altLang="en-US" sz="2400" dirty="0" smtClean="0">
                <a:solidFill>
                  <a:schemeClr val="tx1"/>
                </a:solidFill>
                <a:latin typeface="黑体" panose="02010609060101010101" pitchFamily="49" charset="-122"/>
                <a:ea typeface="黑体" panose="02010609060101010101" pitchFamily="49" charset="-122"/>
              </a:rPr>
              <a:t>到课堂中。</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0370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115616" y="3284984"/>
            <a:ext cx="6768752" cy="29523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00343"/>
            <a:ext cx="6777317" cy="3508977"/>
          </a:xfrm>
        </p:spPr>
        <p:txBody>
          <a:bodyPr/>
          <a:lstStyle/>
          <a:p>
            <a:r>
              <a:rPr lang="zh-CN" altLang="en-US" dirty="0" smtClean="0">
                <a:latin typeface="黑体" panose="02010609060101010101" pitchFamily="49" charset="-122"/>
                <a:ea typeface="黑体" panose="02010609060101010101" pitchFamily="49" charset="-122"/>
              </a:rPr>
              <a:t>问题二：为什么我们不能好好地做朋友？</a:t>
            </a:r>
            <a:endParaRPr lang="en-US" altLang="zh-CN" dirty="0" smtClean="0">
              <a:latin typeface="黑体" panose="02010609060101010101" pitchFamily="49" charset="-122"/>
              <a:ea typeface="黑体" panose="02010609060101010101" pitchFamily="49" charset="-122"/>
            </a:endParaRPr>
          </a:p>
          <a:p>
            <a:r>
              <a:rPr lang="zh-CN" altLang="zh-CN" sz="2800" dirty="0">
                <a:latin typeface="华文楷体" panose="02010600040101010101" pitchFamily="2" charset="-122"/>
                <a:ea typeface="华文楷体" panose="02010600040101010101" pitchFamily="2" charset="-122"/>
              </a:rPr>
              <a:t>战争期间，美国给各国提供的武器物资分别为：英国</a:t>
            </a:r>
            <a:r>
              <a:rPr lang="en-US" altLang="zh-CN" sz="2800" dirty="0">
                <a:solidFill>
                  <a:srgbClr val="FF0000"/>
                </a:solidFill>
                <a:latin typeface="华文楷体" panose="02010600040101010101" pitchFamily="2" charset="-122"/>
                <a:ea typeface="华文楷体" panose="02010600040101010101" pitchFamily="2" charset="-122"/>
              </a:rPr>
              <a:t>313</a:t>
            </a:r>
            <a:r>
              <a:rPr lang="zh-CN" altLang="zh-CN" sz="2800" dirty="0">
                <a:solidFill>
                  <a:srgbClr val="FF0000"/>
                </a:solidFill>
                <a:latin typeface="华文楷体" panose="02010600040101010101" pitchFamily="2" charset="-122"/>
                <a:ea typeface="华文楷体" panose="02010600040101010101" pitchFamily="2" charset="-122"/>
              </a:rPr>
              <a:t>亿</a:t>
            </a:r>
            <a:r>
              <a:rPr lang="zh-CN" altLang="zh-CN" sz="2800" dirty="0">
                <a:latin typeface="华文楷体" panose="02010600040101010101" pitchFamily="2" charset="-122"/>
                <a:ea typeface="华文楷体" panose="02010600040101010101" pitchFamily="2" charset="-122"/>
              </a:rPr>
              <a:t>美元、苏联</a:t>
            </a:r>
            <a:r>
              <a:rPr lang="en-US" altLang="zh-CN" sz="2800" dirty="0">
                <a:solidFill>
                  <a:srgbClr val="FF0000"/>
                </a:solidFill>
                <a:latin typeface="华文楷体" panose="02010600040101010101" pitchFamily="2" charset="-122"/>
                <a:ea typeface="华文楷体" panose="02010600040101010101" pitchFamily="2" charset="-122"/>
              </a:rPr>
              <a:t>109</a:t>
            </a:r>
            <a:r>
              <a:rPr lang="zh-CN" altLang="zh-CN" sz="2800" dirty="0">
                <a:solidFill>
                  <a:srgbClr val="FF0000"/>
                </a:solidFill>
                <a:latin typeface="华文楷体" panose="02010600040101010101" pitchFamily="2" charset="-122"/>
                <a:ea typeface="华文楷体" panose="02010600040101010101" pitchFamily="2" charset="-122"/>
              </a:rPr>
              <a:t>亿</a:t>
            </a:r>
            <a:r>
              <a:rPr lang="zh-CN" altLang="zh-CN" sz="2800" dirty="0">
                <a:latin typeface="华文楷体" panose="02010600040101010101" pitchFamily="2" charset="-122"/>
                <a:ea typeface="华文楷体" panose="02010600040101010101" pitchFamily="2" charset="-122"/>
              </a:rPr>
              <a:t>美元、法国及其属地约</a:t>
            </a:r>
            <a:r>
              <a:rPr lang="en-US" altLang="zh-CN" sz="2800" dirty="0">
                <a:solidFill>
                  <a:srgbClr val="FF0000"/>
                </a:solidFill>
                <a:latin typeface="华文楷体" panose="02010600040101010101" pitchFamily="2" charset="-122"/>
                <a:ea typeface="华文楷体" panose="02010600040101010101" pitchFamily="2" charset="-122"/>
              </a:rPr>
              <a:t>32</a:t>
            </a:r>
            <a:r>
              <a:rPr lang="zh-CN" altLang="zh-CN" sz="2800" dirty="0">
                <a:solidFill>
                  <a:srgbClr val="FF0000"/>
                </a:solidFill>
                <a:latin typeface="华文楷体" panose="02010600040101010101" pitchFamily="2" charset="-122"/>
                <a:ea typeface="华文楷体" panose="02010600040101010101" pitchFamily="2" charset="-122"/>
              </a:rPr>
              <a:t>亿</a:t>
            </a:r>
            <a:r>
              <a:rPr lang="zh-CN" altLang="zh-CN" sz="2800" dirty="0">
                <a:latin typeface="华文楷体" panose="02010600040101010101" pitchFamily="2" charset="-122"/>
                <a:ea typeface="华文楷体" panose="02010600040101010101" pitchFamily="2" charset="-122"/>
              </a:rPr>
              <a:t>美元、中国约</a:t>
            </a:r>
            <a:r>
              <a:rPr lang="en-US" altLang="zh-CN" sz="2800" dirty="0">
                <a:solidFill>
                  <a:srgbClr val="FF0000"/>
                </a:solidFill>
                <a:latin typeface="华文楷体" panose="02010600040101010101" pitchFamily="2" charset="-122"/>
                <a:ea typeface="华文楷体" panose="02010600040101010101" pitchFamily="2" charset="-122"/>
              </a:rPr>
              <a:t>8</a:t>
            </a:r>
            <a:r>
              <a:rPr lang="zh-CN" altLang="zh-CN" sz="2800" dirty="0">
                <a:solidFill>
                  <a:srgbClr val="FF0000"/>
                </a:solidFill>
                <a:latin typeface="华文楷体" panose="02010600040101010101" pitchFamily="2" charset="-122"/>
                <a:ea typeface="华文楷体" panose="02010600040101010101" pitchFamily="2" charset="-122"/>
              </a:rPr>
              <a:t>亿</a:t>
            </a:r>
            <a:r>
              <a:rPr lang="zh-CN" altLang="zh-CN" sz="2800" dirty="0">
                <a:latin typeface="华文楷体" panose="02010600040101010101" pitchFamily="2" charset="-122"/>
                <a:ea typeface="华文楷体" panose="02010600040101010101" pitchFamily="2" charset="-122"/>
              </a:rPr>
              <a:t>美元，加上援助其他国家的数额，共约</a:t>
            </a:r>
            <a:r>
              <a:rPr lang="en-US" altLang="zh-CN" sz="2800" b="1" dirty="0">
                <a:solidFill>
                  <a:srgbClr val="FF0000"/>
                </a:solidFill>
                <a:latin typeface="华文楷体" panose="02010600040101010101" pitchFamily="2" charset="-122"/>
                <a:ea typeface="华文楷体" panose="02010600040101010101" pitchFamily="2" charset="-122"/>
              </a:rPr>
              <a:t>500</a:t>
            </a:r>
            <a:r>
              <a:rPr lang="zh-CN" altLang="zh-CN" sz="2800" b="1" dirty="0">
                <a:solidFill>
                  <a:srgbClr val="FF0000"/>
                </a:solidFill>
                <a:latin typeface="华文楷体" panose="02010600040101010101" pitchFamily="2" charset="-122"/>
                <a:ea typeface="华文楷体" panose="02010600040101010101" pitchFamily="2" charset="-122"/>
              </a:rPr>
              <a:t>亿</a:t>
            </a:r>
            <a:r>
              <a:rPr lang="zh-CN" altLang="zh-CN" sz="2800" dirty="0">
                <a:latin typeface="华文楷体" panose="02010600040101010101" pitchFamily="2" charset="-122"/>
                <a:ea typeface="华文楷体" panose="02010600040101010101" pitchFamily="2" charset="-122"/>
              </a:rPr>
              <a:t>美元</a:t>
            </a:r>
            <a:r>
              <a:rPr lang="zh-CN" altLang="zh-CN"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r>
              <a:rPr lang="en-US" altLang="zh-CN" sz="2800" dirty="0">
                <a:latin typeface="华文楷体" panose="02010600040101010101" pitchFamily="2" charset="-122"/>
                <a:ea typeface="华文楷体" panose="02010600040101010101" pitchFamily="2" charset="-122"/>
              </a:rPr>
              <a:t> </a:t>
            </a:r>
            <a:r>
              <a:rPr lang="en-US" altLang="zh-CN" sz="2800" dirty="0" smtClean="0">
                <a:latin typeface="华文楷体" panose="02010600040101010101" pitchFamily="2" charset="-122"/>
                <a:ea typeface="华文楷体" panose="02010600040101010101" pitchFamily="2" charset="-122"/>
              </a:rPr>
              <a:t>           </a:t>
            </a:r>
            <a:r>
              <a:rPr lang="zh-CN" altLang="zh-CN" sz="2800" dirty="0" smtClean="0">
                <a:latin typeface="华文楷体" panose="02010600040101010101" pitchFamily="2" charset="-122"/>
                <a:ea typeface="华文楷体" panose="02010600040101010101" pitchFamily="2" charset="-122"/>
              </a:rPr>
              <a:t>——</a:t>
            </a:r>
            <a:r>
              <a:rPr lang="zh-CN" altLang="zh-CN" sz="2800" dirty="0">
                <a:latin typeface="华文楷体" panose="02010600040101010101" pitchFamily="2" charset="-122"/>
                <a:ea typeface="华文楷体" panose="02010600040101010101" pitchFamily="2" charset="-122"/>
              </a:rPr>
              <a:t>王绳祖主编《国际关系史》</a:t>
            </a:r>
            <a:endParaRPr lang="zh-CN" altLang="en-US" sz="2800" dirty="0">
              <a:latin typeface="华文楷体" panose="02010600040101010101" pitchFamily="2" charset="-122"/>
              <a:ea typeface="华文楷体" panose="02010600040101010101" pitchFamily="2" charset="-122"/>
            </a:endParaRPr>
          </a:p>
        </p:txBody>
      </p:sp>
      <p:sp>
        <p:nvSpPr>
          <p:cNvPr id="7" name="横卷形 6"/>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smtClean="0">
                <a:solidFill>
                  <a:srgbClr val="FF0000"/>
                </a:solidFill>
                <a:latin typeface="微软雅黑" panose="020B0503020204020204" pitchFamily="34" charset="-122"/>
                <a:ea typeface="微软雅黑" panose="020B0503020204020204" pitchFamily="34" charset="-122"/>
              </a:rPr>
              <a:t>1</a:t>
            </a:r>
            <a:r>
              <a:rPr lang="zh-CN" altLang="en-US" sz="2000" b="1" dirty="0" smtClean="0">
                <a:solidFill>
                  <a:srgbClr val="FF0000"/>
                </a:solidFill>
                <a:latin typeface="微软雅黑" panose="020B0503020204020204" pitchFamily="34" charset="-122"/>
                <a:ea typeface="微软雅黑" panose="020B0503020204020204" pitchFamily="34" charset="-122"/>
              </a:rPr>
              <a:t>）从盟友到对手</a:t>
            </a:r>
            <a:endParaRPr lang="en-US" altLang="zh-CN" sz="2000" b="1" dirty="0" smtClean="0">
              <a:solidFill>
                <a:srgbClr val="FF0000"/>
              </a:solidFill>
              <a:latin typeface="微软雅黑" panose="020B0503020204020204" pitchFamily="34" charset="-122"/>
              <a:ea typeface="微软雅黑" panose="020B0503020204020204" pitchFamily="34" charset="-122"/>
            </a:endParaRPr>
          </a:p>
          <a:p>
            <a:pPr algn="ctr"/>
            <a:r>
              <a:rPr lang="en-US" altLang="zh-CN" sz="2000" b="1" dirty="0" smtClean="0">
                <a:solidFill>
                  <a:srgbClr val="FF0000"/>
                </a:solidFill>
                <a:latin typeface="微软雅黑" panose="020B0503020204020204" pitchFamily="34" charset="-122"/>
                <a:ea typeface="微软雅黑" panose="020B0503020204020204" pitchFamily="34" charset="-122"/>
              </a:rPr>
              <a:t>(10min)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6" name="圆角矩形 5"/>
          <p:cNvSpPr/>
          <p:nvPr/>
        </p:nvSpPr>
        <p:spPr>
          <a:xfrm>
            <a:off x="1101237" y="2996952"/>
            <a:ext cx="6768752" cy="35283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000" dirty="0">
                <a:solidFill>
                  <a:schemeClr val="tx1"/>
                </a:solidFill>
                <a:latin typeface="华文楷体" panose="02010600040101010101" pitchFamily="2" charset="-122"/>
                <a:ea typeface="华文楷体" panose="02010600040101010101" pitchFamily="2" charset="-122"/>
              </a:rPr>
              <a:t>到战争结束时，美国便成为世界的巨富，全世界资本的</a:t>
            </a:r>
            <a:r>
              <a:rPr lang="en-US" altLang="zh-CN" sz="2000" dirty="0">
                <a:solidFill>
                  <a:srgbClr val="FF0000"/>
                </a:solidFill>
                <a:latin typeface="华文楷体" panose="02010600040101010101" pitchFamily="2" charset="-122"/>
                <a:ea typeface="华文楷体" panose="02010600040101010101" pitchFamily="2" charset="-122"/>
              </a:rPr>
              <a:t>3/4</a:t>
            </a:r>
            <a:r>
              <a:rPr lang="zh-CN" altLang="zh-CN" sz="2000" dirty="0">
                <a:solidFill>
                  <a:schemeClr val="tx1"/>
                </a:solidFill>
                <a:latin typeface="华文楷体" panose="02010600040101010101" pitchFamily="2" charset="-122"/>
                <a:ea typeface="华文楷体" panose="02010600040101010101" pitchFamily="2" charset="-122"/>
              </a:rPr>
              <a:t>集中在它的手里。美国商品输出由</a:t>
            </a:r>
            <a:r>
              <a:rPr lang="en-US" altLang="zh-CN" sz="2000" dirty="0">
                <a:solidFill>
                  <a:schemeClr val="tx1"/>
                </a:solidFill>
                <a:latin typeface="华文楷体" panose="02010600040101010101" pitchFamily="2" charset="-122"/>
                <a:ea typeface="华文楷体" panose="02010600040101010101" pitchFamily="2" charset="-122"/>
              </a:rPr>
              <a:t>1937</a:t>
            </a:r>
            <a:r>
              <a:rPr lang="zh-CN" altLang="zh-CN" sz="2000" dirty="0">
                <a:solidFill>
                  <a:schemeClr val="tx1"/>
                </a:solidFill>
                <a:latin typeface="华文楷体" panose="02010600040101010101" pitchFamily="2" charset="-122"/>
                <a:ea typeface="华文楷体" panose="02010600040101010101" pitchFamily="2" charset="-122"/>
              </a:rPr>
              <a:t>年占资本主义世界总额的</a:t>
            </a:r>
            <a:r>
              <a:rPr lang="en-US" altLang="zh-CN" sz="2000" dirty="0">
                <a:solidFill>
                  <a:srgbClr val="FF0000"/>
                </a:solidFill>
                <a:latin typeface="华文楷体" panose="02010600040101010101" pitchFamily="2" charset="-122"/>
                <a:ea typeface="华文楷体" panose="02010600040101010101" pitchFamily="2" charset="-122"/>
              </a:rPr>
              <a:t>12.8%</a:t>
            </a:r>
            <a:r>
              <a:rPr lang="zh-CN" altLang="zh-CN" sz="2000" dirty="0">
                <a:solidFill>
                  <a:schemeClr val="tx1"/>
                </a:solidFill>
                <a:latin typeface="华文楷体" panose="02010600040101010101" pitchFamily="2" charset="-122"/>
                <a:ea typeface="华文楷体" panose="02010600040101010101" pitchFamily="2" charset="-122"/>
              </a:rPr>
              <a:t>上升到</a:t>
            </a:r>
            <a:r>
              <a:rPr lang="en-US" altLang="zh-CN" sz="2000" dirty="0">
                <a:solidFill>
                  <a:schemeClr val="tx1"/>
                </a:solidFill>
                <a:latin typeface="华文楷体" panose="02010600040101010101" pitchFamily="2" charset="-122"/>
                <a:ea typeface="华文楷体" panose="02010600040101010101" pitchFamily="2" charset="-122"/>
              </a:rPr>
              <a:t>1947</a:t>
            </a:r>
            <a:r>
              <a:rPr lang="zh-CN" altLang="zh-CN" sz="2000" dirty="0">
                <a:solidFill>
                  <a:schemeClr val="tx1"/>
                </a:solidFill>
                <a:latin typeface="华文楷体" panose="02010600040101010101" pitchFamily="2" charset="-122"/>
                <a:ea typeface="华文楷体" panose="02010600040101010101" pitchFamily="2" charset="-122"/>
              </a:rPr>
              <a:t>年的</a:t>
            </a:r>
            <a:r>
              <a:rPr lang="en-US" altLang="zh-CN" sz="2000" dirty="0">
                <a:solidFill>
                  <a:srgbClr val="FF0000"/>
                </a:solidFill>
                <a:latin typeface="华文楷体" panose="02010600040101010101" pitchFamily="2" charset="-122"/>
                <a:ea typeface="华文楷体" panose="02010600040101010101" pitchFamily="2" charset="-122"/>
              </a:rPr>
              <a:t>32.4%</a:t>
            </a:r>
            <a:r>
              <a:rPr lang="zh-CN" altLang="zh-CN" sz="2000" dirty="0">
                <a:solidFill>
                  <a:schemeClr val="tx1"/>
                </a:solidFill>
                <a:latin typeface="华文楷体" panose="02010600040101010101" pitchFamily="2" charset="-122"/>
                <a:ea typeface="华文楷体" panose="02010600040101010101" pitchFamily="2" charset="-122"/>
              </a:rPr>
              <a:t>，跃居世界首位。</a:t>
            </a:r>
            <a:r>
              <a:rPr lang="en-US" altLang="zh-CN" sz="2000" dirty="0">
                <a:solidFill>
                  <a:schemeClr val="tx1"/>
                </a:solidFill>
                <a:latin typeface="华文楷体" panose="02010600040101010101" pitchFamily="2" charset="-122"/>
                <a:ea typeface="华文楷体" panose="02010600040101010101" pitchFamily="2" charset="-122"/>
              </a:rPr>
              <a:t>1948</a:t>
            </a:r>
            <a:r>
              <a:rPr lang="zh-CN" altLang="zh-CN" sz="2000" dirty="0">
                <a:solidFill>
                  <a:schemeClr val="tx1"/>
                </a:solidFill>
                <a:latin typeface="华文楷体" panose="02010600040101010101" pitchFamily="2" charset="-122"/>
                <a:ea typeface="华文楷体" panose="02010600040101010101" pitchFamily="2" charset="-122"/>
              </a:rPr>
              <a:t>年时，美国在资本主义世界工业产量中的比例达到</a:t>
            </a:r>
            <a:r>
              <a:rPr lang="en-US" altLang="zh-CN" sz="2000" dirty="0">
                <a:solidFill>
                  <a:srgbClr val="FF0000"/>
                </a:solidFill>
                <a:latin typeface="华文楷体" panose="02010600040101010101" pitchFamily="2" charset="-122"/>
                <a:ea typeface="华文楷体" panose="02010600040101010101" pitchFamily="2" charset="-122"/>
              </a:rPr>
              <a:t>53.4%</a:t>
            </a:r>
            <a:r>
              <a:rPr lang="zh-CN" altLang="zh-CN" sz="2000" dirty="0">
                <a:solidFill>
                  <a:schemeClr val="tx1"/>
                </a:solidFill>
                <a:latin typeface="华文楷体" panose="02010600040101010101" pitchFamily="2" charset="-122"/>
                <a:ea typeface="华文楷体" panose="02010600040101010101" pitchFamily="2" charset="-122"/>
              </a:rPr>
              <a:t>，黄金储备占</a:t>
            </a:r>
            <a:r>
              <a:rPr lang="en-US" altLang="zh-CN" sz="2000" dirty="0">
                <a:solidFill>
                  <a:srgbClr val="FF0000"/>
                </a:solidFill>
                <a:latin typeface="华文楷体" panose="02010600040101010101" pitchFamily="2" charset="-122"/>
                <a:ea typeface="华文楷体" panose="02010600040101010101" pitchFamily="2" charset="-122"/>
              </a:rPr>
              <a:t>74.5%</a:t>
            </a:r>
            <a:r>
              <a:rPr lang="zh-CN" altLang="zh-CN" sz="2000" dirty="0">
                <a:solidFill>
                  <a:schemeClr val="tx1"/>
                </a:solidFill>
                <a:latin typeface="华文楷体" panose="02010600040101010101" pitchFamily="2" charset="-122"/>
                <a:ea typeface="华文楷体" panose="02010600040101010101" pitchFamily="2" charset="-122"/>
              </a:rPr>
              <a:t>，另外，美国还利用战争期间欧洲国家忙于战事的机会，从它们手中夺得了广大亚非拉地区殖民地国家的市场，</a:t>
            </a:r>
            <a:r>
              <a:rPr lang="en-US" altLang="zh-CN" sz="2000" dirty="0">
                <a:solidFill>
                  <a:schemeClr val="tx1"/>
                </a:solidFill>
                <a:latin typeface="华文楷体" panose="02010600040101010101" pitchFamily="2" charset="-122"/>
                <a:ea typeface="华文楷体" panose="02010600040101010101" pitchFamily="2" charset="-122"/>
              </a:rPr>
              <a:t>1944</a:t>
            </a:r>
            <a:r>
              <a:rPr lang="zh-CN" altLang="zh-CN" sz="2000" dirty="0">
                <a:solidFill>
                  <a:schemeClr val="tx1"/>
                </a:solidFill>
                <a:latin typeface="华文楷体" panose="02010600040101010101" pitchFamily="2" charset="-122"/>
                <a:ea typeface="华文楷体" panose="02010600040101010101" pitchFamily="2" charset="-122"/>
              </a:rPr>
              <a:t>年“布雷顿森林体系”使美元同黄金直接挂钩，确立了美元在资本主义世界的特殊地位。从此，美国在资本主义世界取得了主宰性地位。</a:t>
            </a:r>
            <a:endParaRPr lang="zh-CN" altLang="en-US" sz="2000" dirty="0">
              <a:solidFill>
                <a:schemeClr val="tx1"/>
              </a:solidFill>
              <a:latin typeface="华文楷体" panose="02010600040101010101" pitchFamily="2" charset="-122"/>
              <a:ea typeface="华文楷体" panose="02010600040101010101" pitchFamily="2" charset="-122"/>
            </a:endParaRPr>
          </a:p>
        </p:txBody>
      </p:sp>
      <p:sp>
        <p:nvSpPr>
          <p:cNvPr id="9" name="圆角矩形 8"/>
          <p:cNvSpPr/>
          <p:nvPr/>
        </p:nvSpPr>
        <p:spPr>
          <a:xfrm>
            <a:off x="611560" y="458112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通过鲜红的数字材料</a:t>
            </a:r>
            <a:r>
              <a:rPr lang="zh-CN" altLang="en-US" sz="2400" dirty="0" smtClean="0">
                <a:solidFill>
                  <a:srgbClr val="FF0000"/>
                </a:solidFill>
                <a:latin typeface="黑体" panose="02010609060101010101" pitchFamily="49" charset="-122"/>
                <a:ea typeface="黑体" panose="02010609060101010101" pitchFamily="49" charset="-122"/>
              </a:rPr>
              <a:t>代替</a:t>
            </a:r>
            <a:r>
              <a:rPr lang="zh-CN" altLang="en-US" sz="2400" dirty="0" smtClean="0">
                <a:solidFill>
                  <a:schemeClr val="tx1"/>
                </a:solidFill>
                <a:latin typeface="黑体" panose="02010609060101010101" pitchFamily="49" charset="-122"/>
                <a:ea typeface="黑体" panose="02010609060101010101" pitchFamily="49" charset="-122"/>
              </a:rPr>
              <a:t>说教式的陈述让学生真正从事实上去</a:t>
            </a:r>
            <a:r>
              <a:rPr lang="zh-CN" altLang="en-US" sz="2400" dirty="0" smtClean="0">
                <a:solidFill>
                  <a:srgbClr val="FF0000"/>
                </a:solidFill>
                <a:latin typeface="黑体" panose="02010609060101010101" pitchFamily="49" charset="-122"/>
                <a:ea typeface="黑体" panose="02010609060101010101" pitchFamily="49" charset="-122"/>
              </a:rPr>
              <a:t>信服</a:t>
            </a:r>
            <a:r>
              <a:rPr lang="zh-CN" altLang="en-US" sz="2400" dirty="0" smtClean="0">
                <a:solidFill>
                  <a:schemeClr val="tx1"/>
                </a:solidFill>
                <a:latin typeface="黑体" panose="02010609060101010101" pitchFamily="49" charset="-122"/>
                <a:ea typeface="黑体" panose="02010609060101010101" pitchFamily="49" charset="-122"/>
              </a:rPr>
              <a:t>二战后美国确实有实力称霸世界，自然而然也就能理解“为什么不能好好地做朋友”</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2518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115616" y="3284984"/>
            <a:ext cx="6768752" cy="29523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00343"/>
            <a:ext cx="6777317" cy="3508977"/>
          </a:xfrm>
        </p:spPr>
        <p:txBody>
          <a:bodyPr>
            <a:normAutofit fontScale="92500"/>
          </a:bodyPr>
          <a:lstStyle/>
          <a:p>
            <a:r>
              <a:rPr lang="zh-CN" altLang="en-US" dirty="0" smtClean="0">
                <a:latin typeface="黑体" panose="02010609060101010101" pitchFamily="49" charset="-122"/>
                <a:ea typeface="黑体" panose="02010609060101010101" pitchFamily="49" charset="-122"/>
              </a:rPr>
              <a:t>问题二：为什么我们不能好好地做朋友？</a:t>
            </a:r>
            <a:endParaRPr lang="en-US" altLang="zh-CN" dirty="0" smtClean="0">
              <a:latin typeface="黑体" panose="02010609060101010101" pitchFamily="49" charset="-122"/>
              <a:ea typeface="黑体" panose="02010609060101010101" pitchFamily="49" charset="-122"/>
            </a:endParaRPr>
          </a:p>
          <a:p>
            <a:r>
              <a:rPr lang="zh-CN" altLang="en-US" sz="2800" dirty="0" smtClean="0">
                <a:latin typeface="华文楷体" panose="02010600040101010101" pitchFamily="2" charset="-122"/>
                <a:ea typeface="华文楷体" panose="02010600040101010101" pitchFamily="2" charset="-122"/>
              </a:rPr>
              <a:t>    苏联</a:t>
            </a:r>
            <a:r>
              <a:rPr lang="zh-CN" altLang="zh-CN" sz="2800" dirty="0" smtClean="0">
                <a:latin typeface="华文楷体" panose="02010600040101010101" pitchFamily="2" charset="-122"/>
                <a:ea typeface="华文楷体" panose="02010600040101010101" pitchFamily="2" charset="-122"/>
              </a:rPr>
              <a:t>是</a:t>
            </a:r>
            <a:r>
              <a:rPr lang="zh-CN" altLang="zh-CN" sz="2800" dirty="0">
                <a:latin typeface="华文楷体" panose="02010600040101010101" pitchFamily="2" charset="-122"/>
                <a:ea typeface="华文楷体" panose="02010600040101010101" pitchFamily="2" charset="-122"/>
              </a:rPr>
              <a:t>反法西斯的主力，在战争中发展和锻炼出一支强大的军事力量；它的领土面积大，资源极其丰富，恢复经济的能力强，速度也快。在战争期间，它的军队达到</a:t>
            </a:r>
            <a:r>
              <a:rPr lang="en-US" altLang="zh-CN" sz="2800" dirty="0">
                <a:latin typeface="华文楷体" panose="02010600040101010101" pitchFamily="2" charset="-122"/>
                <a:ea typeface="华文楷体" panose="02010600040101010101" pitchFamily="2" charset="-122"/>
              </a:rPr>
              <a:t>1200</a:t>
            </a:r>
            <a:r>
              <a:rPr lang="zh-CN" altLang="zh-CN" sz="2800" dirty="0">
                <a:latin typeface="华文楷体" panose="02010600040101010101" pitchFamily="2" charset="-122"/>
                <a:ea typeface="华文楷体" panose="02010600040101010101" pitchFamily="2" charset="-122"/>
              </a:rPr>
              <a:t>万人，雄踞欧亚大陆，</a:t>
            </a:r>
            <a:r>
              <a:rPr lang="zh-CN" altLang="zh-CN" sz="2800" b="1" dirty="0">
                <a:solidFill>
                  <a:srgbClr val="FF0000"/>
                </a:solidFill>
                <a:latin typeface="华文楷体" panose="02010600040101010101" pitchFamily="2" charset="-122"/>
                <a:ea typeface="华文楷体" panose="02010600040101010101" pitchFamily="2" charset="-122"/>
              </a:rPr>
              <a:t>与美国平分秋色</a:t>
            </a:r>
            <a:r>
              <a:rPr lang="zh-CN" altLang="zh-CN" sz="2800" dirty="0">
                <a:latin typeface="华文楷体" panose="02010600040101010101" pitchFamily="2" charset="-122"/>
                <a:ea typeface="华文楷体" panose="02010600040101010101" pitchFamily="2" charset="-122"/>
              </a:rPr>
              <a:t>，世界大国地位已被各国所公认</a:t>
            </a:r>
            <a:r>
              <a:rPr lang="zh-CN" altLang="zh-CN"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r>
              <a:rPr lang="en-US" altLang="zh-CN"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顾关福：</a:t>
            </a:r>
            <a:r>
              <a:rPr lang="en-US" altLang="zh-CN" sz="2800" dirty="0" smtClean="0">
                <a:latin typeface="华文楷体" panose="02010600040101010101" pitchFamily="2" charset="-122"/>
                <a:ea typeface="华文楷体" panose="02010600040101010101" pitchFamily="2" charset="-122"/>
              </a:rPr>
              <a:t>《</a:t>
            </a:r>
            <a:r>
              <a:rPr lang="zh-CN" altLang="en-US" sz="2800" dirty="0" smtClean="0">
                <a:latin typeface="华文楷体" panose="02010600040101010101" pitchFamily="2" charset="-122"/>
                <a:ea typeface="华文楷体" panose="02010600040101010101" pitchFamily="2" charset="-122"/>
              </a:rPr>
              <a:t>战后国际关系</a:t>
            </a:r>
            <a:r>
              <a:rPr lang="en-US" altLang="zh-CN" sz="2800" dirty="0" smtClean="0">
                <a:latin typeface="华文楷体" panose="02010600040101010101" pitchFamily="2" charset="-122"/>
                <a:ea typeface="华文楷体" panose="02010600040101010101" pitchFamily="2" charset="-122"/>
              </a:rPr>
              <a:t>》</a:t>
            </a:r>
          </a:p>
          <a:p>
            <a:endParaRPr lang="zh-CN" altLang="en-US" sz="2800" dirty="0">
              <a:latin typeface="华文楷体" panose="02010600040101010101" pitchFamily="2" charset="-122"/>
              <a:ea typeface="华文楷体" panose="02010600040101010101" pitchFamily="2" charset="-122"/>
            </a:endParaRPr>
          </a:p>
        </p:txBody>
      </p:sp>
      <p:sp>
        <p:nvSpPr>
          <p:cNvPr id="7" name="横卷形 6"/>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smtClean="0">
                <a:solidFill>
                  <a:srgbClr val="FF0000"/>
                </a:solidFill>
                <a:latin typeface="微软雅黑" panose="020B0503020204020204" pitchFamily="34" charset="-122"/>
                <a:ea typeface="微软雅黑" panose="020B0503020204020204" pitchFamily="34" charset="-122"/>
              </a:rPr>
              <a:t>1</a:t>
            </a:r>
            <a:r>
              <a:rPr lang="zh-CN" altLang="en-US" sz="2000" b="1" dirty="0" smtClean="0">
                <a:solidFill>
                  <a:srgbClr val="FF0000"/>
                </a:solidFill>
                <a:latin typeface="微软雅黑" panose="020B0503020204020204" pitchFamily="34" charset="-122"/>
                <a:ea typeface="微软雅黑" panose="020B0503020204020204" pitchFamily="34" charset="-122"/>
              </a:rPr>
              <a:t>）从盟友到对手</a:t>
            </a:r>
            <a:r>
              <a:rPr lang="en-US" altLang="zh-CN" sz="2000" b="1" dirty="0" smtClean="0">
                <a:solidFill>
                  <a:srgbClr val="FF0000"/>
                </a:solidFill>
                <a:latin typeface="微软雅黑" panose="020B0503020204020204" pitchFamily="34" charset="-122"/>
                <a:ea typeface="微软雅黑" panose="020B0503020204020204" pitchFamily="34" charset="-122"/>
              </a:rPr>
              <a:t>(10min)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8" name="圆角矩形 7"/>
          <p:cNvSpPr/>
          <p:nvPr/>
        </p:nvSpPr>
        <p:spPr>
          <a:xfrm>
            <a:off x="251520" y="4509120"/>
            <a:ext cx="7992888" cy="194421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华文楷体" panose="02010600040101010101" pitchFamily="2" charset="-122"/>
                <a:ea typeface="华文楷体" panose="02010600040101010101" pitchFamily="2" charset="-122"/>
              </a:rPr>
              <a:t>此时教师通过与学生进行</a:t>
            </a:r>
            <a:r>
              <a:rPr lang="zh-CN" altLang="en-US" sz="2400" dirty="0" smtClean="0">
                <a:solidFill>
                  <a:srgbClr val="FF0000"/>
                </a:solidFill>
                <a:latin typeface="华文楷体" panose="02010600040101010101" pitchFamily="2" charset="-122"/>
                <a:ea typeface="华文楷体" panose="02010600040101010101" pitchFamily="2" charset="-122"/>
              </a:rPr>
              <a:t>对话</a:t>
            </a:r>
            <a:r>
              <a:rPr lang="zh-CN" altLang="en-US" sz="2400" dirty="0" smtClean="0">
                <a:solidFill>
                  <a:schemeClr val="tx1"/>
                </a:solidFill>
                <a:latin typeface="华文楷体" panose="02010600040101010101" pitchFamily="2" charset="-122"/>
                <a:ea typeface="华文楷体" panose="02010600040101010101" pitchFamily="2" charset="-122"/>
              </a:rPr>
              <a:t>，与学生一起从生活经验引入到对“为什么我们不能好好地做朋友”这个问题的回答。（从“有共同的敌人→失去共同的敌人→我想称霸世界→所以我得把威胁我称霸世界的因素铲除掉”这样的</a:t>
            </a:r>
            <a:r>
              <a:rPr lang="zh-CN" altLang="en-US" sz="2400" dirty="0" smtClean="0">
                <a:solidFill>
                  <a:srgbClr val="FF0000"/>
                </a:solidFill>
                <a:latin typeface="华文楷体" panose="02010600040101010101" pitchFamily="2" charset="-122"/>
                <a:ea typeface="华文楷体" panose="02010600040101010101" pitchFamily="2" charset="-122"/>
              </a:rPr>
              <a:t>逻辑</a:t>
            </a:r>
            <a:r>
              <a:rPr lang="zh-CN" altLang="en-US" sz="2400" dirty="0" smtClean="0">
                <a:solidFill>
                  <a:schemeClr val="tx1"/>
                </a:solidFill>
                <a:latin typeface="华文楷体" panose="02010600040101010101" pitchFamily="2" charset="-122"/>
                <a:ea typeface="华文楷体" panose="02010600040101010101" pitchFamily="2" charset="-122"/>
              </a:rPr>
              <a:t>帮助学生分析，使其更好地理解冷战产生的原因）</a:t>
            </a:r>
            <a:endParaRPr lang="zh-CN" altLang="en-US" sz="2400" dirty="0">
              <a:solidFill>
                <a:schemeClr val="tx1"/>
              </a:solidFill>
              <a:latin typeface="华文楷体" panose="02010600040101010101" pitchFamily="2" charset="-122"/>
              <a:ea typeface="华文楷体" panose="02010600040101010101" pitchFamily="2" charset="-122"/>
            </a:endParaRPr>
          </a:p>
        </p:txBody>
      </p:sp>
      <p:sp>
        <p:nvSpPr>
          <p:cNvPr id="11" name="圆角矩形 10"/>
          <p:cNvSpPr/>
          <p:nvPr/>
        </p:nvSpPr>
        <p:spPr>
          <a:xfrm>
            <a:off x="611560" y="458112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rgbClr val="FF0000"/>
                </a:solidFill>
                <a:latin typeface="黑体" panose="02010609060101010101" pitchFamily="49" charset="-122"/>
                <a:ea typeface="黑体" panose="02010609060101010101" pitchFamily="49" charset="-122"/>
              </a:rPr>
              <a:t>师生对话</a:t>
            </a:r>
            <a:r>
              <a:rPr lang="zh-CN" altLang="en-US" sz="2400" dirty="0" smtClean="0">
                <a:solidFill>
                  <a:schemeClr val="tx1"/>
                </a:solidFill>
                <a:latin typeface="黑体" panose="02010609060101010101" pitchFamily="49" charset="-122"/>
                <a:ea typeface="黑体" panose="02010609060101010101" pitchFamily="49" charset="-122"/>
              </a:rPr>
              <a:t>有利于思维的互相交融，教师循循善诱把学生的</a:t>
            </a:r>
            <a:r>
              <a:rPr lang="zh-CN" altLang="en-US" sz="2400" dirty="0" smtClean="0">
                <a:solidFill>
                  <a:srgbClr val="FF0000"/>
                </a:solidFill>
                <a:latin typeface="黑体" panose="02010609060101010101" pitchFamily="49" charset="-122"/>
                <a:ea typeface="黑体" panose="02010609060101010101" pitchFamily="49" charset="-122"/>
              </a:rPr>
              <a:t>思维逻辑</a:t>
            </a:r>
            <a:r>
              <a:rPr lang="zh-CN" altLang="en-US" sz="2400" dirty="0" smtClean="0">
                <a:solidFill>
                  <a:schemeClr val="tx1"/>
                </a:solidFill>
                <a:latin typeface="黑体" panose="02010609060101010101" pitchFamily="49" charset="-122"/>
                <a:ea typeface="黑体" panose="02010609060101010101" pitchFamily="49" charset="-122"/>
              </a:rPr>
              <a:t>引到正确的方向，以便下文“冷战</a:t>
            </a:r>
            <a:r>
              <a:rPr lang="en-US" altLang="zh-CN" sz="2400" dirty="0" smtClean="0">
                <a:solidFill>
                  <a:schemeClr val="tx1"/>
                </a:solidFill>
                <a:latin typeface="黑体" panose="02010609060101010101" pitchFamily="49" charset="-122"/>
                <a:ea typeface="黑体" panose="02010609060101010101" pitchFamily="49" charset="-122"/>
              </a:rPr>
              <a:t>”</a:t>
            </a:r>
            <a:r>
              <a:rPr lang="zh-CN" altLang="en-US" sz="2400" dirty="0" smtClean="0">
                <a:solidFill>
                  <a:schemeClr val="tx1"/>
                </a:solidFill>
                <a:latin typeface="黑体" panose="02010609060101010101" pitchFamily="49" charset="-122"/>
                <a:ea typeface="黑体" panose="02010609060101010101" pitchFamily="49" charset="-122"/>
              </a:rPr>
              <a:t>内容的展开。</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8015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72351"/>
            <a:ext cx="6777317" cy="3508977"/>
          </a:xfrm>
        </p:spPr>
        <p:txBody>
          <a:bodyPr/>
          <a:lstStyle/>
          <a:p>
            <a:r>
              <a:rPr lang="zh-CN" altLang="en-US" dirty="0" smtClean="0">
                <a:latin typeface="黑体" panose="02010609060101010101" pitchFamily="49" charset="-122"/>
                <a:ea typeface="黑体" panose="02010609060101010101" pitchFamily="49" charset="-122"/>
              </a:rPr>
              <a:t>问题三：为什么我们不是朋友就一定得是敌人？</a:t>
            </a:r>
            <a:endParaRPr lang="en-US" altLang="zh-CN" dirty="0" smtClean="0">
              <a:latin typeface="黑体" panose="02010609060101010101" pitchFamily="49" charset="-122"/>
              <a:ea typeface="黑体" panose="02010609060101010101" pitchFamily="49" charset="-122"/>
            </a:endParaRPr>
          </a:p>
          <a:p>
            <a:pPr marL="68580" indent="0">
              <a:buNone/>
            </a:pPr>
            <a:endParaRPr lang="zh-CN" altLang="en-US" dirty="0"/>
          </a:p>
        </p:txBody>
      </p:sp>
      <p:sp>
        <p:nvSpPr>
          <p:cNvPr id="6" name="横卷形 5"/>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smtClean="0">
                <a:solidFill>
                  <a:srgbClr val="FF0000"/>
                </a:solidFill>
                <a:latin typeface="微软雅黑" panose="020B0503020204020204" pitchFamily="34" charset="-122"/>
                <a:ea typeface="微软雅黑" panose="020B0503020204020204" pitchFamily="34" charset="-122"/>
              </a:rPr>
              <a:t>1</a:t>
            </a:r>
            <a:r>
              <a:rPr lang="zh-CN" altLang="en-US" sz="2000" b="1" dirty="0" smtClean="0">
                <a:solidFill>
                  <a:srgbClr val="FF0000"/>
                </a:solidFill>
                <a:latin typeface="微软雅黑" panose="020B0503020204020204" pitchFamily="34" charset="-122"/>
                <a:ea typeface="微软雅黑" panose="020B0503020204020204" pitchFamily="34" charset="-122"/>
              </a:rPr>
              <a:t>）从盟友到对手</a:t>
            </a:r>
            <a:endParaRPr lang="en-US" altLang="zh-CN" sz="2000" b="1" dirty="0" smtClean="0">
              <a:solidFill>
                <a:srgbClr val="FF0000"/>
              </a:solidFill>
              <a:latin typeface="微软雅黑" panose="020B0503020204020204" pitchFamily="34" charset="-122"/>
              <a:ea typeface="微软雅黑" panose="020B0503020204020204" pitchFamily="34" charset="-122"/>
            </a:endParaRPr>
          </a:p>
          <a:p>
            <a:pPr algn="ctr"/>
            <a:r>
              <a:rPr lang="en-US" altLang="zh-CN" sz="2000" b="1" dirty="0" smtClean="0">
                <a:solidFill>
                  <a:srgbClr val="FF0000"/>
                </a:solidFill>
                <a:latin typeface="微软雅黑" panose="020B0503020204020204" pitchFamily="34" charset="-122"/>
                <a:ea typeface="微软雅黑" panose="020B0503020204020204" pitchFamily="34" charset="-122"/>
              </a:rPr>
              <a:t>(10min)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986" y="3442568"/>
            <a:ext cx="4192984" cy="3415432"/>
          </a:xfrm>
          <a:prstGeom prst="rect">
            <a:avLst/>
          </a:prstGeom>
        </p:spPr>
      </p:pic>
      <p:sp>
        <p:nvSpPr>
          <p:cNvPr id="7" name="左箭头 6"/>
          <p:cNvSpPr/>
          <p:nvPr/>
        </p:nvSpPr>
        <p:spPr>
          <a:xfrm>
            <a:off x="3995936" y="4725144"/>
            <a:ext cx="937050"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971600" y="3789040"/>
            <a:ext cx="3024336"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b="1" dirty="0" smtClean="0">
                <a:solidFill>
                  <a:srgbClr val="FF0000"/>
                </a:solidFill>
                <a:latin typeface="华文楷体" panose="02010600040101010101" pitchFamily="2" charset="-122"/>
                <a:ea typeface="华文楷体" panose="02010600040101010101" pitchFamily="2" charset="-122"/>
              </a:rPr>
              <a:t>意识形态</a:t>
            </a:r>
            <a:endParaRPr lang="zh-CN" altLang="en-US" sz="5400" b="1" dirty="0">
              <a:solidFill>
                <a:srgbClr val="FF0000"/>
              </a:solidFill>
              <a:latin typeface="华文楷体" panose="02010600040101010101" pitchFamily="2" charset="-122"/>
              <a:ea typeface="华文楷体" panose="02010600040101010101" pitchFamily="2" charset="-122"/>
            </a:endParaRPr>
          </a:p>
        </p:txBody>
      </p:sp>
      <p:sp>
        <p:nvSpPr>
          <p:cNvPr id="9" name="圆角矩形 8"/>
          <p:cNvSpPr/>
          <p:nvPr/>
        </p:nvSpPr>
        <p:spPr>
          <a:xfrm>
            <a:off x="611560" y="458112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通过</a:t>
            </a:r>
            <a:r>
              <a:rPr lang="zh-CN" altLang="en-US" sz="2400" dirty="0" smtClean="0">
                <a:solidFill>
                  <a:srgbClr val="FF0000"/>
                </a:solidFill>
                <a:latin typeface="黑体" panose="02010609060101010101" pitchFamily="49" charset="-122"/>
                <a:ea typeface="黑体" panose="02010609060101010101" pitchFamily="49" charset="-122"/>
              </a:rPr>
              <a:t>地图展示</a:t>
            </a:r>
            <a:r>
              <a:rPr lang="zh-CN" altLang="en-US" sz="2400" dirty="0" smtClean="0">
                <a:solidFill>
                  <a:schemeClr val="tx1"/>
                </a:solidFill>
                <a:latin typeface="黑体" panose="02010609060101010101" pitchFamily="49" charset="-122"/>
                <a:ea typeface="黑体" panose="02010609060101010101" pitchFamily="49" charset="-122"/>
              </a:rPr>
              <a:t>引发学生对世界两极社会形态的思考，并在潜移默化中培养他们的</a:t>
            </a:r>
            <a:r>
              <a:rPr lang="zh-CN" altLang="en-US" sz="2400" dirty="0" smtClean="0">
                <a:solidFill>
                  <a:srgbClr val="FF0000"/>
                </a:solidFill>
                <a:latin typeface="黑体" panose="02010609060101010101" pitchFamily="49" charset="-122"/>
                <a:ea typeface="黑体" panose="02010609060101010101" pitchFamily="49" charset="-122"/>
              </a:rPr>
              <a:t>空间意识</a:t>
            </a:r>
            <a:r>
              <a:rPr lang="zh-CN" altLang="en-US" sz="2400" dirty="0" smtClean="0">
                <a:solidFill>
                  <a:schemeClr val="tx1"/>
                </a:solidFill>
                <a:latin typeface="黑体" panose="02010609060101010101" pitchFamily="49" charset="-122"/>
                <a:ea typeface="黑体" panose="02010609060101010101" pitchFamily="49" charset="-122"/>
              </a:rPr>
              <a:t>。对三个“为什么”的解读之后顺利过渡到重头戏</a:t>
            </a:r>
            <a:r>
              <a:rPr lang="en-US" altLang="zh-CN" sz="2400" dirty="0" smtClean="0">
                <a:solidFill>
                  <a:schemeClr val="tx1"/>
                </a:solidFill>
                <a:latin typeface="黑体" panose="02010609060101010101" pitchFamily="49" charset="-122"/>
                <a:ea typeface="黑体" panose="02010609060101010101" pitchFamily="49" charset="-122"/>
              </a:rPr>
              <a:t>——</a:t>
            </a:r>
            <a:r>
              <a:rPr lang="zh-CN" altLang="en-US" sz="2400" dirty="0" smtClean="0">
                <a:solidFill>
                  <a:schemeClr val="tx1"/>
                </a:solidFill>
                <a:latin typeface="黑体" panose="02010609060101010101" pitchFamily="49" charset="-122"/>
                <a:ea typeface="黑体" panose="02010609060101010101" pitchFamily="49" charset="-122"/>
              </a:rPr>
              <a:t>冷战内容的学习。</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82518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72351"/>
            <a:ext cx="6777317" cy="3508977"/>
          </a:xfrm>
        </p:spPr>
        <p:txBody>
          <a:bodyPr>
            <a:normAutofit/>
          </a:bodyPr>
          <a:lstStyle/>
          <a:p>
            <a:pPr marL="68580" indent="0">
              <a:buNone/>
            </a:pPr>
            <a:endParaRPr lang="en-US" altLang="zh-CN" dirty="0"/>
          </a:p>
          <a:p>
            <a:pPr marL="68580" indent="0">
              <a:buNone/>
            </a:pPr>
            <a:endParaRPr lang="en-US" altLang="zh-CN" dirty="0"/>
          </a:p>
          <a:p>
            <a:pPr marL="68580" indent="0">
              <a:buNone/>
            </a:pPr>
            <a:r>
              <a:rPr lang="en-US" altLang="zh-CN" dirty="0" smtClean="0"/>
              <a:t>                                           </a:t>
            </a:r>
          </a:p>
          <a:p>
            <a:pPr marL="68580" indent="0">
              <a:buNone/>
            </a:pPr>
            <a:endParaRPr lang="en-US" altLang="zh-CN" dirty="0"/>
          </a:p>
          <a:p>
            <a:pPr marL="68580" indent="0">
              <a:buNone/>
            </a:pPr>
            <a:r>
              <a:rPr lang="en-US" altLang="zh-CN" dirty="0" smtClean="0"/>
              <a:t>                   </a:t>
            </a:r>
          </a:p>
        </p:txBody>
      </p:sp>
      <p:sp>
        <p:nvSpPr>
          <p:cNvPr id="6" name="横卷形 5"/>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a:solidFill>
                  <a:srgbClr val="FF0000"/>
                </a:solidFill>
                <a:latin typeface="微软雅黑" panose="020B0503020204020204" pitchFamily="34" charset="-122"/>
                <a:ea typeface="微软雅黑" panose="020B0503020204020204" pitchFamily="34" charset="-122"/>
              </a:rPr>
              <a:t>2</a:t>
            </a:r>
            <a:r>
              <a:rPr lang="zh-CN" altLang="en-US" sz="2000" b="1" dirty="0" smtClean="0">
                <a:solidFill>
                  <a:srgbClr val="FF0000"/>
                </a:solidFill>
                <a:latin typeface="微软雅黑" panose="020B0503020204020204" pitchFamily="34" charset="-122"/>
                <a:ea typeface="微软雅黑" panose="020B0503020204020204" pitchFamily="34" charset="-122"/>
              </a:rPr>
              <a:t>）美苏“冷战”</a:t>
            </a:r>
            <a:r>
              <a:rPr lang="en-US" altLang="zh-CN" sz="2000" b="1" dirty="0" smtClean="0">
                <a:solidFill>
                  <a:srgbClr val="FF0000"/>
                </a:solidFill>
                <a:latin typeface="微软雅黑" panose="020B0503020204020204" pitchFamily="34" charset="-122"/>
                <a:ea typeface="微软雅黑" panose="020B0503020204020204" pitchFamily="34" charset="-122"/>
              </a:rPr>
              <a:t>(20min)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3" name="椭圆 2"/>
          <p:cNvSpPr/>
          <p:nvPr/>
        </p:nvSpPr>
        <p:spPr>
          <a:xfrm>
            <a:off x="1403648" y="3789040"/>
            <a:ext cx="165618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solidFill>
                  <a:srgbClr val="FF0000"/>
                </a:solidFill>
                <a:latin typeface="微软雅黑" panose="020B0503020204020204" pitchFamily="34" charset="-122"/>
                <a:ea typeface="微软雅黑" panose="020B0503020204020204" pitchFamily="34" charset="-122"/>
              </a:rPr>
              <a:t>冷战</a:t>
            </a:r>
            <a:endParaRPr lang="zh-CN" altLang="en-US" sz="4000" b="1" dirty="0">
              <a:solidFill>
                <a:srgbClr val="FF0000"/>
              </a:solidFill>
              <a:latin typeface="微软雅黑" panose="020B0503020204020204" pitchFamily="34" charset="-122"/>
              <a:ea typeface="微软雅黑" panose="020B0503020204020204" pitchFamily="34" charset="-122"/>
            </a:endParaRPr>
          </a:p>
        </p:txBody>
      </p:sp>
      <p:sp>
        <p:nvSpPr>
          <p:cNvPr id="7" name="右箭头 6"/>
          <p:cNvSpPr/>
          <p:nvPr/>
        </p:nvSpPr>
        <p:spPr>
          <a:xfrm>
            <a:off x="3059832" y="4293096"/>
            <a:ext cx="115212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爆炸形 1 7"/>
          <p:cNvSpPr/>
          <p:nvPr/>
        </p:nvSpPr>
        <p:spPr>
          <a:xfrm rot="21077189">
            <a:off x="4875586" y="2600611"/>
            <a:ext cx="1512168"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rgbClr val="FF0000"/>
                </a:solidFill>
                <a:latin typeface="微软雅黑" panose="020B0503020204020204" pitchFamily="34" charset="-122"/>
                <a:ea typeface="微软雅黑" panose="020B0503020204020204" pitchFamily="34" charset="-122"/>
              </a:rPr>
              <a:t>最初信号</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9" name="爆炸形 1 8"/>
          <p:cNvSpPr/>
          <p:nvPr/>
        </p:nvSpPr>
        <p:spPr>
          <a:xfrm rot="420161">
            <a:off x="4906668" y="3628881"/>
            <a:ext cx="1512168"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latin typeface="微软雅黑" panose="020B0503020204020204" pitchFamily="34" charset="-122"/>
                <a:ea typeface="微软雅黑" panose="020B0503020204020204" pitchFamily="34" charset="-122"/>
              </a:rPr>
              <a:t>开始</a:t>
            </a:r>
          </a:p>
        </p:txBody>
      </p:sp>
      <p:sp>
        <p:nvSpPr>
          <p:cNvPr id="10" name="爆炸形 1 9"/>
          <p:cNvSpPr/>
          <p:nvPr/>
        </p:nvSpPr>
        <p:spPr>
          <a:xfrm>
            <a:off x="5020816" y="4528390"/>
            <a:ext cx="1512168"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rgbClr val="FF0000"/>
                </a:solidFill>
                <a:latin typeface="微软雅黑" panose="020B0503020204020204" pitchFamily="34" charset="-122"/>
                <a:ea typeface="微软雅黑" panose="020B0503020204020204" pitchFamily="34" charset="-122"/>
              </a:rPr>
              <a:t>扩散</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11" name="爆炸形 1 10"/>
          <p:cNvSpPr/>
          <p:nvPr/>
        </p:nvSpPr>
        <p:spPr>
          <a:xfrm>
            <a:off x="5020816" y="5407282"/>
            <a:ext cx="1512168"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rgbClr val="FF0000"/>
                </a:solidFill>
                <a:latin typeface="微软雅黑" panose="020B0503020204020204" pitchFamily="34" charset="-122"/>
                <a:ea typeface="微软雅黑" panose="020B0503020204020204" pitchFamily="34" charset="-122"/>
              </a:rPr>
              <a:t>升级</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12" name="圆角矩形 11"/>
          <p:cNvSpPr/>
          <p:nvPr/>
        </p:nvSpPr>
        <p:spPr>
          <a:xfrm>
            <a:off x="611560" y="458112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在学习冷战内容之前呈现教材思路有利于培养</a:t>
            </a:r>
            <a:r>
              <a:rPr lang="zh-CN" altLang="en-US" sz="2400" dirty="0">
                <a:solidFill>
                  <a:schemeClr val="tx1"/>
                </a:solidFill>
                <a:latin typeface="黑体" panose="02010609060101010101" pitchFamily="49" charset="-122"/>
                <a:ea typeface="黑体" panose="02010609060101010101" pitchFamily="49" charset="-122"/>
              </a:rPr>
              <a:t>学生善于</a:t>
            </a:r>
            <a:r>
              <a:rPr lang="zh-CN" altLang="en-US" sz="2400" dirty="0">
                <a:solidFill>
                  <a:srgbClr val="FF0000"/>
                </a:solidFill>
                <a:latin typeface="黑体" panose="02010609060101010101" pitchFamily="49" charset="-122"/>
                <a:ea typeface="黑体" panose="02010609060101010101" pitchFamily="49" charset="-122"/>
              </a:rPr>
              <a:t>归纳</a:t>
            </a:r>
            <a:r>
              <a:rPr lang="zh-CN" altLang="en-US" sz="2400" dirty="0">
                <a:solidFill>
                  <a:schemeClr val="tx1"/>
                </a:solidFill>
                <a:latin typeface="黑体" panose="02010609060101010101" pitchFamily="49" charset="-122"/>
                <a:ea typeface="黑体" panose="02010609060101010101" pitchFamily="49" charset="-122"/>
              </a:rPr>
              <a:t>教材</a:t>
            </a:r>
            <a:r>
              <a:rPr lang="zh-CN" altLang="en-US" sz="2400" dirty="0" smtClean="0">
                <a:solidFill>
                  <a:schemeClr val="tx1"/>
                </a:solidFill>
                <a:latin typeface="黑体" panose="02010609060101010101" pitchFamily="49" charset="-122"/>
                <a:ea typeface="黑体" panose="02010609060101010101" pitchFamily="49" charset="-122"/>
              </a:rPr>
              <a:t>中零散的知识点的意识，也有利于课文的顺利展开。</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5934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971600" y="3124464"/>
            <a:ext cx="6777317" cy="3508977"/>
          </a:xfrm>
        </p:spPr>
        <p:txBody>
          <a:bodyPr>
            <a:normAutofit/>
          </a:bodyPr>
          <a:lstStyle/>
          <a:p>
            <a:pPr marL="68580" indent="0">
              <a:buNone/>
            </a:pPr>
            <a:endParaRPr lang="en-US" altLang="zh-CN" dirty="0"/>
          </a:p>
          <a:p>
            <a:pPr marL="68580" indent="0">
              <a:buNone/>
            </a:pPr>
            <a:endParaRPr lang="en-US" altLang="zh-CN" dirty="0"/>
          </a:p>
          <a:p>
            <a:pPr marL="68580" indent="0">
              <a:buNone/>
            </a:pPr>
            <a:r>
              <a:rPr lang="en-US" altLang="zh-CN" dirty="0" smtClean="0"/>
              <a:t>                                           </a:t>
            </a:r>
          </a:p>
          <a:p>
            <a:pPr marL="68580" indent="0">
              <a:buNone/>
            </a:pPr>
            <a:endParaRPr lang="en-US" altLang="zh-CN" dirty="0"/>
          </a:p>
          <a:p>
            <a:pPr marL="68580" indent="0">
              <a:buNone/>
            </a:pPr>
            <a:r>
              <a:rPr lang="en-US" altLang="zh-CN" dirty="0" smtClean="0"/>
              <a:t>                   </a:t>
            </a:r>
          </a:p>
        </p:txBody>
      </p:sp>
      <p:sp>
        <p:nvSpPr>
          <p:cNvPr id="6" name="横卷形 5"/>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a:solidFill>
                  <a:srgbClr val="FF0000"/>
                </a:solidFill>
                <a:latin typeface="微软雅黑" panose="020B0503020204020204" pitchFamily="34" charset="-122"/>
                <a:ea typeface="微软雅黑" panose="020B0503020204020204" pitchFamily="34" charset="-122"/>
              </a:rPr>
              <a:t>2</a:t>
            </a:r>
            <a:r>
              <a:rPr lang="zh-CN" altLang="en-US" sz="2000" b="1" dirty="0" smtClean="0">
                <a:solidFill>
                  <a:srgbClr val="FF0000"/>
                </a:solidFill>
                <a:latin typeface="微软雅黑" panose="020B0503020204020204" pitchFamily="34" charset="-122"/>
                <a:ea typeface="微软雅黑" panose="020B0503020204020204" pitchFamily="34" charset="-122"/>
              </a:rPr>
              <a:t>）美苏“冷战”</a:t>
            </a:r>
            <a:r>
              <a:rPr lang="en-US" altLang="zh-CN" sz="2000" b="1" dirty="0" smtClean="0">
                <a:solidFill>
                  <a:srgbClr val="FF0000"/>
                </a:solidFill>
                <a:latin typeface="微软雅黑" panose="020B0503020204020204" pitchFamily="34" charset="-122"/>
                <a:ea typeface="微软雅黑" panose="020B0503020204020204" pitchFamily="34" charset="-122"/>
              </a:rPr>
              <a:t>(20min)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467544" y="2977788"/>
            <a:ext cx="4464496"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冷战</a:t>
            </a:r>
            <a:r>
              <a:rPr lang="zh-CN" altLang="en-US" sz="2800" u="sng" dirty="0" smtClean="0">
                <a:solidFill>
                  <a:srgbClr val="FF0000"/>
                </a:solidFill>
                <a:latin typeface="黑体" panose="02010609060101010101" pitchFamily="49" charset="-122"/>
                <a:ea typeface="黑体" panose="02010609060101010101" pitchFamily="49" charset="-122"/>
              </a:rPr>
              <a:t>最初信号</a:t>
            </a:r>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铁幕演说</a:t>
            </a:r>
            <a:endParaRPr lang="zh-CN" altLang="en-US" sz="2800" dirty="0">
              <a:latin typeface="黑体" panose="02010609060101010101" pitchFamily="49" charset="-122"/>
              <a:ea typeface="黑体" panose="02010609060101010101" pitchFamily="49" charset="-122"/>
            </a:endParaRPr>
          </a:p>
        </p:txBody>
      </p:sp>
      <p:sp>
        <p:nvSpPr>
          <p:cNvPr id="3" name="圆角矩形 2"/>
          <p:cNvSpPr/>
          <p:nvPr/>
        </p:nvSpPr>
        <p:spPr>
          <a:xfrm>
            <a:off x="827584" y="3933056"/>
            <a:ext cx="7848872" cy="17281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solidFill>
                <a:latin typeface="华文楷体" panose="02010600040101010101" pitchFamily="2" charset="-122"/>
                <a:ea typeface="华文楷体" panose="02010600040101010101" pitchFamily="2" charset="-122"/>
              </a:rPr>
              <a:t>问：阅读课文导言部分，思考为什么铁幕演说是“冷战”的最初信号呢？</a:t>
            </a:r>
            <a:endParaRPr lang="zh-CN" altLang="en-US" sz="3600" dirty="0">
              <a:solidFill>
                <a:schemeClr val="tx1"/>
              </a:solidFill>
              <a:latin typeface="华文楷体" panose="02010600040101010101" pitchFamily="2" charset="-122"/>
              <a:ea typeface="华文楷体" panose="02010600040101010101" pitchFamily="2" charset="-122"/>
            </a:endParaRPr>
          </a:p>
        </p:txBody>
      </p:sp>
      <p:sp>
        <p:nvSpPr>
          <p:cNvPr id="8" name="圆角矩形 7"/>
          <p:cNvSpPr/>
          <p:nvPr/>
        </p:nvSpPr>
        <p:spPr>
          <a:xfrm>
            <a:off x="611560" y="458112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让学生带着问题阅读教材中导言部分有利于提高学生看材料的</a:t>
            </a:r>
            <a:r>
              <a:rPr lang="zh-CN" altLang="en-US" sz="2400" dirty="0" smtClean="0">
                <a:solidFill>
                  <a:srgbClr val="FF0000"/>
                </a:solidFill>
                <a:latin typeface="黑体" panose="02010609060101010101" pitchFamily="49" charset="-122"/>
                <a:ea typeface="黑体" panose="02010609060101010101" pitchFamily="49" charset="-122"/>
              </a:rPr>
              <a:t>问题意识</a:t>
            </a:r>
            <a:r>
              <a:rPr lang="zh-CN" altLang="en-US" sz="2400" dirty="0" smtClean="0">
                <a:solidFill>
                  <a:schemeClr val="tx1"/>
                </a:solidFill>
                <a:latin typeface="黑体" panose="02010609060101010101" pitchFamily="49" charset="-122"/>
                <a:ea typeface="黑体" panose="02010609060101010101" pitchFamily="49" charset="-122"/>
              </a:rPr>
              <a:t>，关注教材也有利于提醒学生</a:t>
            </a:r>
            <a:r>
              <a:rPr lang="zh-CN" altLang="en-US" sz="2400" dirty="0" smtClean="0">
                <a:solidFill>
                  <a:srgbClr val="FF0000"/>
                </a:solidFill>
                <a:latin typeface="黑体" panose="02010609060101010101" pitchFamily="49" charset="-122"/>
                <a:ea typeface="黑体" panose="02010609060101010101" pitchFamily="49" charset="-122"/>
              </a:rPr>
              <a:t>勿忘教材</a:t>
            </a:r>
            <a:r>
              <a:rPr lang="zh-CN" altLang="en-US" sz="2400" dirty="0" smtClean="0">
                <a:solidFill>
                  <a:schemeClr val="tx1"/>
                </a:solidFill>
                <a:latin typeface="黑体" panose="02010609060101010101" pitchFamily="49" charset="-122"/>
                <a:ea typeface="黑体" panose="02010609060101010101" pitchFamily="49" charset="-122"/>
              </a:rPr>
              <a:t>的有用信息。</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61848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72351"/>
            <a:ext cx="6777317" cy="3508977"/>
          </a:xfrm>
        </p:spPr>
        <p:txBody>
          <a:bodyPr>
            <a:normAutofit/>
          </a:bodyPr>
          <a:lstStyle/>
          <a:p>
            <a:pPr marL="68580" indent="0">
              <a:buNone/>
            </a:pPr>
            <a:endParaRPr lang="en-US" altLang="zh-CN" dirty="0"/>
          </a:p>
          <a:p>
            <a:pPr marL="68580" indent="0">
              <a:buNone/>
            </a:pPr>
            <a:endParaRPr lang="en-US" altLang="zh-CN" dirty="0"/>
          </a:p>
          <a:p>
            <a:pPr marL="68580" indent="0">
              <a:buNone/>
            </a:pPr>
            <a:r>
              <a:rPr lang="en-US" altLang="zh-CN" dirty="0" smtClean="0"/>
              <a:t>                                           </a:t>
            </a:r>
          </a:p>
          <a:p>
            <a:pPr marL="68580" indent="0">
              <a:buNone/>
            </a:pPr>
            <a:endParaRPr lang="en-US" altLang="zh-CN" dirty="0"/>
          </a:p>
          <a:p>
            <a:pPr marL="68580" indent="0">
              <a:buNone/>
            </a:pPr>
            <a:r>
              <a:rPr lang="en-US" altLang="zh-CN" dirty="0" smtClean="0"/>
              <a:t>                   </a:t>
            </a:r>
          </a:p>
        </p:txBody>
      </p:sp>
      <p:sp>
        <p:nvSpPr>
          <p:cNvPr id="6" name="横卷形 5"/>
          <p:cNvSpPr/>
          <p:nvPr/>
        </p:nvSpPr>
        <p:spPr>
          <a:xfrm>
            <a:off x="971600" y="2132856"/>
            <a:ext cx="4176464"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a:solidFill>
                  <a:srgbClr val="FF0000"/>
                </a:solidFill>
                <a:latin typeface="微软雅黑" panose="020B0503020204020204" pitchFamily="34" charset="-122"/>
                <a:ea typeface="微软雅黑" panose="020B0503020204020204" pitchFamily="34" charset="-122"/>
              </a:rPr>
              <a:t>2</a:t>
            </a:r>
            <a:r>
              <a:rPr lang="zh-CN" altLang="en-US" sz="2000" b="1" dirty="0" smtClean="0">
                <a:solidFill>
                  <a:srgbClr val="FF0000"/>
                </a:solidFill>
                <a:latin typeface="微软雅黑" panose="020B0503020204020204" pitchFamily="34" charset="-122"/>
                <a:ea typeface="微软雅黑" panose="020B0503020204020204" pitchFamily="34" charset="-122"/>
              </a:rPr>
              <a:t>）美苏“冷 战”</a:t>
            </a:r>
            <a:r>
              <a:rPr lang="en-US" altLang="zh-CN" sz="2000" b="1" dirty="0" smtClean="0">
                <a:solidFill>
                  <a:srgbClr val="FF0000"/>
                </a:solidFill>
                <a:latin typeface="微软雅黑" panose="020B0503020204020204" pitchFamily="34" charset="-122"/>
                <a:ea typeface="微软雅黑" panose="020B0503020204020204" pitchFamily="34" charset="-122"/>
              </a:rPr>
              <a:t>(20min)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467544" y="3059668"/>
            <a:ext cx="4348968"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冷战</a:t>
            </a:r>
            <a:r>
              <a:rPr lang="zh-CN" altLang="en-US" sz="2800" u="sng" dirty="0">
                <a:solidFill>
                  <a:srgbClr val="FF0000"/>
                </a:solidFill>
                <a:latin typeface="黑体" panose="02010609060101010101" pitchFamily="49" charset="-122"/>
                <a:ea typeface="黑体" panose="02010609060101010101" pitchFamily="49" charset="-122"/>
              </a:rPr>
              <a:t>开始</a:t>
            </a:r>
            <a:r>
              <a:rPr lang="en-US" altLang="zh-CN"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杜鲁</a:t>
            </a:r>
            <a:r>
              <a:rPr lang="zh-CN" altLang="en-US" sz="2800" dirty="0" smtClean="0">
                <a:latin typeface="黑体" panose="02010609060101010101" pitchFamily="49" charset="-122"/>
                <a:ea typeface="黑体" panose="02010609060101010101" pitchFamily="49" charset="-122"/>
              </a:rPr>
              <a:t>门主义</a:t>
            </a:r>
            <a:endParaRPr lang="zh-CN" altLang="en-US" sz="2800" dirty="0">
              <a:latin typeface="黑体" panose="02010609060101010101" pitchFamily="49" charset="-122"/>
              <a:ea typeface="黑体" panose="02010609060101010101" pitchFamily="49" charset="-122"/>
            </a:endParaRPr>
          </a:p>
        </p:txBody>
      </p:sp>
      <p:sp>
        <p:nvSpPr>
          <p:cNvPr id="3" name="TextBox 2"/>
          <p:cNvSpPr txBox="1"/>
          <p:nvPr/>
        </p:nvSpPr>
        <p:spPr>
          <a:xfrm>
            <a:off x="548535" y="3573016"/>
            <a:ext cx="8199929" cy="3046988"/>
          </a:xfrm>
          <a:prstGeom prst="rect">
            <a:avLst/>
          </a:prstGeom>
          <a:noFill/>
        </p:spPr>
        <p:txBody>
          <a:bodyPr wrap="square" rtlCol="0">
            <a:spAutoFit/>
          </a:bodyPr>
          <a:lstStyle/>
          <a:p>
            <a:r>
              <a:rPr lang="zh-CN" altLang="en-US" sz="2400" dirty="0" smtClean="0">
                <a:latin typeface="华文楷体" panose="02010600040101010101" pitchFamily="2" charset="-122"/>
                <a:ea typeface="华文楷体" panose="02010600040101010101" pitchFamily="2" charset="-122"/>
              </a:rPr>
              <a:t>所谓杜鲁门主义，它是“冷战”政策的核心部分。出笼的由头是美国代替英国挽救希腊和土耳其的政治危机，把两个国家的</a:t>
            </a:r>
            <a:r>
              <a:rPr lang="zh-CN" altLang="en-US" sz="2400" dirty="0" smtClean="0">
                <a:solidFill>
                  <a:srgbClr val="FF0000"/>
                </a:solidFill>
                <a:latin typeface="华文楷体" panose="02010600040101010101" pitchFamily="2" charset="-122"/>
                <a:ea typeface="华文楷体" panose="02010600040101010101" pitchFamily="2" charset="-122"/>
              </a:rPr>
              <a:t>共产党</a:t>
            </a:r>
            <a:r>
              <a:rPr lang="zh-CN" altLang="en-US" sz="2400" dirty="0" smtClean="0">
                <a:latin typeface="华文楷体" panose="02010600040101010101" pitchFamily="2" charset="-122"/>
                <a:ea typeface="华文楷体" panose="02010600040101010101" pitchFamily="2" charset="-122"/>
              </a:rPr>
              <a:t>镇压下去。在这之后杜鲁门又进一步宣布，美国的反共主义政策适用于世界各地，这标志着美国从此充当世界宪兵的角色。根据杜鲁门的原则，美国的实际做法是只要哪个地方有进步运动，美国就宣传这个地方有“</a:t>
            </a:r>
            <a:r>
              <a:rPr lang="zh-CN" altLang="en-US" sz="2400" dirty="0" smtClean="0">
                <a:solidFill>
                  <a:srgbClr val="FF0000"/>
                </a:solidFill>
                <a:latin typeface="华文楷体" panose="02010600040101010101" pitchFamily="2" charset="-122"/>
                <a:ea typeface="华文楷体" panose="02010600040101010101" pitchFamily="2" charset="-122"/>
              </a:rPr>
              <a:t>共产主义威胁</a:t>
            </a:r>
            <a:r>
              <a:rPr lang="zh-CN" altLang="en-US" sz="2400" dirty="0" smtClean="0">
                <a:latin typeface="华文楷体" panose="02010600040101010101" pitchFamily="2" charset="-122"/>
                <a:ea typeface="华文楷体" panose="02010600040101010101" pitchFamily="2" charset="-122"/>
              </a:rPr>
              <a:t>”，就立即提供经济军事援助，乃至出兵干预。</a:t>
            </a:r>
            <a:endParaRPr lang="en-US" altLang="zh-CN" sz="2400" dirty="0" smtClean="0">
              <a:latin typeface="华文楷体" panose="02010600040101010101" pitchFamily="2" charset="-122"/>
              <a:ea typeface="华文楷体" panose="02010600040101010101" pitchFamily="2" charset="-122"/>
            </a:endParaRPr>
          </a:p>
          <a:p>
            <a:r>
              <a:rPr lang="en-US" altLang="zh-CN" sz="2400" dirty="0" smtClean="0">
                <a:latin typeface="华文楷体" panose="02010600040101010101" pitchFamily="2" charset="-122"/>
                <a:ea typeface="华文楷体"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顾关福</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战后国际关系</a:t>
            </a:r>
            <a:r>
              <a:rPr lang="en-US" altLang="zh-CN" sz="2400" dirty="0" smtClean="0">
                <a:latin typeface="华文楷体" panose="02010600040101010101" pitchFamily="2" charset="-122"/>
                <a:ea typeface="华文楷体" panose="02010600040101010101" pitchFamily="2" charset="-122"/>
              </a:rPr>
              <a:t>》</a:t>
            </a:r>
            <a:endParaRPr lang="zh-CN" altLang="en-US" sz="24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797955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72351"/>
            <a:ext cx="6777317" cy="3508977"/>
          </a:xfrm>
        </p:spPr>
        <p:txBody>
          <a:bodyPr>
            <a:normAutofit/>
          </a:bodyPr>
          <a:lstStyle/>
          <a:p>
            <a:pPr marL="68580" indent="0">
              <a:buNone/>
            </a:pPr>
            <a:endParaRPr lang="en-US" altLang="zh-CN" dirty="0"/>
          </a:p>
          <a:p>
            <a:pPr marL="68580" indent="0">
              <a:buNone/>
            </a:pPr>
            <a:endParaRPr lang="en-US" altLang="zh-CN" dirty="0"/>
          </a:p>
          <a:p>
            <a:pPr marL="68580" indent="0">
              <a:buNone/>
            </a:pPr>
            <a:r>
              <a:rPr lang="en-US" altLang="zh-CN" dirty="0" smtClean="0"/>
              <a:t>                                           </a:t>
            </a:r>
          </a:p>
          <a:p>
            <a:pPr marL="68580" indent="0">
              <a:buNone/>
            </a:pPr>
            <a:endParaRPr lang="en-US" altLang="zh-CN" dirty="0"/>
          </a:p>
          <a:p>
            <a:pPr marL="68580" indent="0">
              <a:buNone/>
            </a:pPr>
            <a:r>
              <a:rPr lang="en-US" altLang="zh-CN" dirty="0" smtClean="0"/>
              <a:t>                   </a:t>
            </a:r>
          </a:p>
        </p:txBody>
      </p:sp>
      <p:sp>
        <p:nvSpPr>
          <p:cNvPr id="6" name="横卷形 5"/>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a:solidFill>
                  <a:srgbClr val="FF0000"/>
                </a:solidFill>
                <a:latin typeface="微软雅黑" panose="020B0503020204020204" pitchFamily="34" charset="-122"/>
                <a:ea typeface="微软雅黑" panose="020B0503020204020204" pitchFamily="34" charset="-122"/>
              </a:rPr>
              <a:t>2</a:t>
            </a:r>
            <a:r>
              <a:rPr lang="zh-CN" altLang="en-US" sz="2000" b="1" dirty="0" smtClean="0">
                <a:solidFill>
                  <a:srgbClr val="FF0000"/>
                </a:solidFill>
                <a:latin typeface="微软雅黑" panose="020B0503020204020204" pitchFamily="34" charset="-122"/>
                <a:ea typeface="微软雅黑" panose="020B0503020204020204" pitchFamily="34" charset="-122"/>
              </a:rPr>
              <a:t>）美苏“冷战”（</a:t>
            </a:r>
            <a:r>
              <a:rPr lang="en-US" altLang="zh-CN" sz="2000" b="1" dirty="0" smtClean="0">
                <a:solidFill>
                  <a:srgbClr val="FF0000"/>
                </a:solidFill>
                <a:latin typeface="微软雅黑" panose="020B0503020204020204" pitchFamily="34" charset="-122"/>
                <a:ea typeface="微软雅黑" panose="020B0503020204020204" pitchFamily="34" charset="-122"/>
              </a:rPr>
              <a:t>20min)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527224" y="3201796"/>
            <a:ext cx="4332808" cy="584775"/>
          </a:xfrm>
          <a:prstGeom prst="rect">
            <a:avLst/>
          </a:prstGeom>
          <a:noFill/>
        </p:spPr>
        <p:txBody>
          <a:bodyPr wrap="square" rtlCol="0">
            <a:spAutoFit/>
          </a:bodyPr>
          <a:lstStyle/>
          <a:p>
            <a:r>
              <a:rPr lang="zh-CN" altLang="en-US" sz="3200" dirty="0" smtClean="0">
                <a:latin typeface="黑体" panose="02010609060101010101" pitchFamily="49" charset="-122"/>
                <a:ea typeface="黑体" panose="02010609060101010101" pitchFamily="49" charset="-122"/>
              </a:rPr>
              <a:t>冷战</a:t>
            </a:r>
            <a:r>
              <a:rPr lang="zh-CN" altLang="en-US" sz="3200" u="sng" dirty="0" smtClean="0">
                <a:solidFill>
                  <a:srgbClr val="FF0000"/>
                </a:solidFill>
                <a:latin typeface="黑体" panose="02010609060101010101" pitchFamily="49" charset="-122"/>
                <a:ea typeface="黑体" panose="02010609060101010101" pitchFamily="49" charset="-122"/>
              </a:rPr>
              <a:t>扩散</a:t>
            </a:r>
            <a:r>
              <a:rPr lang="en-US" altLang="zh-CN" sz="3200" dirty="0" smtClean="0">
                <a:latin typeface="黑体" panose="02010609060101010101" pitchFamily="49" charset="-122"/>
                <a:ea typeface="黑体" panose="02010609060101010101" pitchFamily="49" charset="-122"/>
              </a:rPr>
              <a:t>——</a:t>
            </a:r>
            <a:r>
              <a:rPr lang="zh-CN" altLang="en-US" sz="3200" dirty="0" smtClean="0">
                <a:latin typeface="黑体" panose="02010609060101010101" pitchFamily="49" charset="-122"/>
                <a:ea typeface="黑体" panose="02010609060101010101" pitchFamily="49" charset="-122"/>
              </a:rPr>
              <a:t>各种竞赛</a:t>
            </a:r>
            <a:endParaRPr lang="zh-CN" altLang="en-US" sz="3200" dirty="0">
              <a:latin typeface="黑体" panose="02010609060101010101" pitchFamily="49" charset="-122"/>
              <a:ea typeface="黑体" panose="02010609060101010101" pitchFamily="49" charset="-122"/>
            </a:endParaRPr>
          </a:p>
        </p:txBody>
      </p:sp>
      <p:graphicFrame>
        <p:nvGraphicFramePr>
          <p:cNvPr id="7" name="表格 6"/>
          <p:cNvGraphicFramePr>
            <a:graphicFrameLocks noGrp="1"/>
          </p:cNvGraphicFramePr>
          <p:nvPr>
            <p:extLst>
              <p:ext uri="{D42A27DB-BD31-4B8C-83A1-F6EECF244321}">
                <p14:modId xmlns:p14="http://schemas.microsoft.com/office/powerpoint/2010/main" val="653921774"/>
              </p:ext>
            </p:extLst>
          </p:nvPr>
        </p:nvGraphicFramePr>
        <p:xfrm>
          <a:off x="1259632" y="4869160"/>
          <a:ext cx="6480720" cy="1422158"/>
        </p:xfrm>
        <a:graphic>
          <a:graphicData uri="http://schemas.openxmlformats.org/drawingml/2006/table">
            <a:tbl>
              <a:tblPr firstRow="1" bandRow="1">
                <a:tableStyleId>{21E4AEA4-8DFA-4A89-87EB-49C32662AFE0}</a:tableStyleId>
              </a:tblPr>
              <a:tblGrid>
                <a:gridCol w="2160240"/>
                <a:gridCol w="2160240"/>
                <a:gridCol w="2160240"/>
              </a:tblGrid>
              <a:tr h="522058">
                <a:tc>
                  <a:txBody>
                    <a:bodyPr/>
                    <a:lstStyle/>
                    <a:p>
                      <a:endParaRPr lang="zh-CN" altLang="en-US" dirty="0">
                        <a:latin typeface="黑体" panose="02010609060101010101" pitchFamily="49" charset="-122"/>
                        <a:ea typeface="黑体" panose="02010609060101010101" pitchFamily="49" charset="-122"/>
                      </a:endParaRPr>
                    </a:p>
                  </a:txBody>
                  <a:tcPr/>
                </a:tc>
                <a:tc>
                  <a:txBody>
                    <a:bodyPr/>
                    <a:lstStyle/>
                    <a:p>
                      <a:r>
                        <a:rPr lang="zh-CN" altLang="en-US" dirty="0" smtClean="0">
                          <a:latin typeface="黑体" panose="02010609060101010101" pitchFamily="49" charset="-122"/>
                          <a:ea typeface="黑体" panose="02010609060101010101" pitchFamily="49" charset="-122"/>
                        </a:rPr>
                        <a:t>美国</a:t>
                      </a:r>
                      <a:endParaRPr lang="zh-CN" altLang="en-US" dirty="0">
                        <a:latin typeface="黑体" panose="02010609060101010101" pitchFamily="49" charset="-122"/>
                        <a:ea typeface="黑体" panose="02010609060101010101" pitchFamily="49" charset="-122"/>
                      </a:endParaRPr>
                    </a:p>
                  </a:txBody>
                  <a:tcPr/>
                </a:tc>
                <a:tc>
                  <a:txBody>
                    <a:bodyPr/>
                    <a:lstStyle/>
                    <a:p>
                      <a:r>
                        <a:rPr lang="zh-CN" altLang="en-US" dirty="0" smtClean="0">
                          <a:latin typeface="黑体" panose="02010609060101010101" pitchFamily="49" charset="-122"/>
                          <a:ea typeface="黑体" panose="02010609060101010101" pitchFamily="49" charset="-122"/>
                        </a:rPr>
                        <a:t>苏联</a:t>
                      </a:r>
                      <a:endParaRPr lang="zh-CN" altLang="en-US" dirty="0">
                        <a:latin typeface="黑体" panose="02010609060101010101" pitchFamily="49" charset="-122"/>
                        <a:ea typeface="黑体" panose="02010609060101010101" pitchFamily="49" charset="-122"/>
                      </a:endParaRPr>
                    </a:p>
                  </a:txBody>
                  <a:tcPr/>
                </a:tc>
              </a:tr>
              <a:tr h="450050">
                <a:tc>
                  <a:txBody>
                    <a:bodyPr/>
                    <a:lstStyle/>
                    <a:p>
                      <a:r>
                        <a:rPr lang="zh-CN" altLang="en-US" dirty="0" smtClean="0">
                          <a:latin typeface="黑体" panose="02010609060101010101" pitchFamily="49" charset="-122"/>
                          <a:ea typeface="黑体" panose="02010609060101010101" pitchFamily="49" charset="-122"/>
                        </a:rPr>
                        <a:t>政治</a:t>
                      </a:r>
                      <a:endParaRPr lang="zh-CN" altLang="en-US" dirty="0">
                        <a:latin typeface="黑体" panose="02010609060101010101" pitchFamily="49" charset="-122"/>
                        <a:ea typeface="黑体" panose="02010609060101010101" pitchFamily="49" charset="-122"/>
                      </a:endParaRPr>
                    </a:p>
                  </a:txBody>
                  <a:tcPr/>
                </a:tc>
                <a:tc>
                  <a:txBody>
                    <a:bodyPr/>
                    <a:lstStyle/>
                    <a:p>
                      <a:r>
                        <a:rPr lang="zh-CN" altLang="en-US" dirty="0" smtClean="0">
                          <a:latin typeface="黑体" panose="02010609060101010101" pitchFamily="49" charset="-122"/>
                          <a:ea typeface="黑体" panose="02010609060101010101" pitchFamily="49" charset="-122"/>
                        </a:rPr>
                        <a:t>北约</a:t>
                      </a:r>
                      <a:endParaRPr lang="zh-CN" altLang="en-US" dirty="0">
                        <a:latin typeface="黑体" panose="02010609060101010101" pitchFamily="49" charset="-122"/>
                        <a:ea typeface="黑体" panose="02010609060101010101" pitchFamily="49" charset="-122"/>
                      </a:endParaRPr>
                    </a:p>
                  </a:txBody>
                  <a:tcPr/>
                </a:tc>
                <a:tc>
                  <a:txBody>
                    <a:bodyPr/>
                    <a:lstStyle/>
                    <a:p>
                      <a:r>
                        <a:rPr lang="zh-CN" altLang="en-US" dirty="0" smtClean="0">
                          <a:latin typeface="黑体" panose="02010609060101010101" pitchFamily="49" charset="-122"/>
                          <a:ea typeface="黑体" panose="02010609060101010101" pitchFamily="49" charset="-122"/>
                        </a:rPr>
                        <a:t>华约</a:t>
                      </a:r>
                      <a:endParaRPr lang="zh-CN" altLang="en-US" dirty="0">
                        <a:latin typeface="黑体" panose="02010609060101010101" pitchFamily="49" charset="-122"/>
                        <a:ea typeface="黑体" panose="02010609060101010101" pitchFamily="49" charset="-122"/>
                      </a:endParaRPr>
                    </a:p>
                  </a:txBody>
                  <a:tcPr/>
                </a:tc>
              </a:tr>
              <a:tr h="450050">
                <a:tc>
                  <a:txBody>
                    <a:bodyPr/>
                    <a:lstStyle/>
                    <a:p>
                      <a:r>
                        <a:rPr lang="zh-CN" altLang="en-US" dirty="0" smtClean="0">
                          <a:latin typeface="黑体" panose="02010609060101010101" pitchFamily="49" charset="-122"/>
                          <a:ea typeface="黑体" panose="02010609060101010101" pitchFamily="49" charset="-122"/>
                        </a:rPr>
                        <a:t>经济</a:t>
                      </a:r>
                      <a:endParaRPr lang="zh-CN" altLang="en-US" dirty="0">
                        <a:latin typeface="黑体" panose="02010609060101010101" pitchFamily="49" charset="-122"/>
                        <a:ea typeface="黑体" panose="02010609060101010101" pitchFamily="49" charset="-122"/>
                      </a:endParaRPr>
                    </a:p>
                  </a:txBody>
                  <a:tcPr/>
                </a:tc>
                <a:tc>
                  <a:txBody>
                    <a:bodyPr/>
                    <a:lstStyle/>
                    <a:p>
                      <a:r>
                        <a:rPr lang="zh-CN" altLang="en-US" dirty="0" smtClean="0">
                          <a:latin typeface="黑体" panose="02010609060101010101" pitchFamily="49" charset="-122"/>
                          <a:ea typeface="黑体" panose="02010609060101010101" pitchFamily="49" charset="-122"/>
                        </a:rPr>
                        <a:t>马歇尔计划</a:t>
                      </a:r>
                      <a:endParaRPr lang="zh-CN" altLang="en-US" dirty="0">
                        <a:latin typeface="黑体" panose="02010609060101010101" pitchFamily="49" charset="-122"/>
                        <a:ea typeface="黑体" panose="02010609060101010101" pitchFamily="49" charset="-122"/>
                      </a:endParaRPr>
                    </a:p>
                  </a:txBody>
                  <a:tcPr/>
                </a:tc>
                <a:tc>
                  <a:txBody>
                    <a:bodyPr/>
                    <a:lstStyle/>
                    <a:p>
                      <a:r>
                        <a:rPr lang="zh-CN" altLang="en-US" dirty="0" smtClean="0">
                          <a:latin typeface="黑体" panose="02010609060101010101" pitchFamily="49" charset="-122"/>
                          <a:ea typeface="黑体" panose="02010609060101010101" pitchFamily="49" charset="-122"/>
                        </a:rPr>
                        <a:t>经济互助委员会</a:t>
                      </a:r>
                      <a:endParaRPr lang="zh-CN" altLang="en-US" dirty="0">
                        <a:latin typeface="黑体" panose="02010609060101010101" pitchFamily="49" charset="-122"/>
                        <a:ea typeface="黑体" panose="02010609060101010101" pitchFamily="49" charset="-122"/>
                      </a:endParaRPr>
                    </a:p>
                  </a:txBody>
                  <a:tcPr/>
                </a:tc>
              </a:tr>
            </a:tbl>
          </a:graphicData>
        </a:graphic>
      </p:graphicFrame>
      <p:sp>
        <p:nvSpPr>
          <p:cNvPr id="10" name="圆角矩形 9"/>
          <p:cNvSpPr/>
          <p:nvPr/>
        </p:nvSpPr>
        <p:spPr>
          <a:xfrm>
            <a:off x="531731" y="4617568"/>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表格的应用有利于帮助学生</a:t>
            </a:r>
            <a:r>
              <a:rPr lang="zh-CN" altLang="en-US" sz="2400" dirty="0" smtClean="0">
                <a:solidFill>
                  <a:srgbClr val="FF0000"/>
                </a:solidFill>
                <a:latin typeface="黑体" panose="02010609060101010101" pitchFamily="49" charset="-122"/>
                <a:ea typeface="黑体" panose="02010609060101010101" pitchFamily="49" charset="-122"/>
              </a:rPr>
              <a:t>梳理</a:t>
            </a:r>
            <a:r>
              <a:rPr lang="zh-CN" altLang="en-US" sz="2400" dirty="0" smtClean="0">
                <a:solidFill>
                  <a:schemeClr val="tx1"/>
                </a:solidFill>
                <a:latin typeface="黑体" panose="02010609060101010101" pitchFamily="49" charset="-122"/>
                <a:ea typeface="黑体" panose="02010609060101010101" pitchFamily="49" charset="-122"/>
              </a:rPr>
              <a:t>零散的知识点，通过列表格也能帮助学生</a:t>
            </a:r>
            <a:r>
              <a:rPr lang="zh-CN" altLang="en-US" sz="2400" dirty="0" smtClean="0">
                <a:solidFill>
                  <a:srgbClr val="FF0000"/>
                </a:solidFill>
                <a:latin typeface="黑体" panose="02010609060101010101" pitchFamily="49" charset="-122"/>
                <a:ea typeface="黑体" panose="02010609060101010101" pitchFamily="49" charset="-122"/>
              </a:rPr>
              <a:t>直观比较</a:t>
            </a:r>
            <a:r>
              <a:rPr lang="zh-CN" altLang="en-US" sz="2400" dirty="0" smtClean="0">
                <a:solidFill>
                  <a:schemeClr val="tx1"/>
                </a:solidFill>
                <a:latin typeface="黑体" panose="02010609060101010101" pitchFamily="49" charset="-122"/>
                <a:ea typeface="黑体" panose="02010609060101010101" pitchFamily="49" charset="-122"/>
              </a:rPr>
              <a:t>出美苏两国在“冷战”中各自所做的“努力”。</a:t>
            </a:r>
            <a:endParaRPr lang="zh-CN" altLang="en-US" sz="2400" dirty="0">
              <a:solidFill>
                <a:schemeClr val="tx1"/>
              </a:solidFill>
              <a:latin typeface="黑体" panose="02010609060101010101" pitchFamily="49" charset="-122"/>
              <a:ea typeface="黑体" panose="02010609060101010101" pitchFamily="49" charset="-122"/>
            </a:endParaRPr>
          </a:p>
        </p:txBody>
      </p:sp>
      <p:sp>
        <p:nvSpPr>
          <p:cNvPr id="3" name="TextBox 2"/>
          <p:cNvSpPr txBox="1"/>
          <p:nvPr/>
        </p:nvSpPr>
        <p:spPr>
          <a:xfrm>
            <a:off x="683568" y="3786571"/>
            <a:ext cx="9001000" cy="830997"/>
          </a:xfrm>
          <a:prstGeom prst="rect">
            <a:avLst/>
          </a:prstGeom>
          <a:noFill/>
        </p:spPr>
        <p:txBody>
          <a:bodyPr wrap="square" rtlCol="0">
            <a:spAutoFit/>
          </a:bodyPr>
          <a:lstStyle/>
          <a:p>
            <a:r>
              <a:rPr lang="zh-CN" altLang="en-US" sz="2400" dirty="0" smtClean="0">
                <a:latin typeface="黑体" panose="02010609060101010101" pitchFamily="49" charset="-122"/>
                <a:ea typeface="黑体" panose="02010609060101010101" pitchFamily="49" charset="-122"/>
              </a:rPr>
              <a:t>（</a:t>
            </a:r>
            <a:r>
              <a:rPr lang="en-US" altLang="zh-CN" sz="2400" dirty="0" smtClean="0">
                <a:latin typeface="黑体" panose="02010609060101010101" pitchFamily="49" charset="-122"/>
                <a:ea typeface="黑体" panose="02010609060101010101" pitchFamily="49" charset="-122"/>
              </a:rPr>
              <a:t>1</a:t>
            </a:r>
            <a:r>
              <a:rPr lang="zh-CN" altLang="en-US" sz="2400" dirty="0" smtClean="0">
                <a:latin typeface="黑体" panose="02010609060101010101" pitchFamily="49" charset="-122"/>
                <a:ea typeface="黑体" panose="02010609060101010101" pitchFamily="49" charset="-122"/>
              </a:rPr>
              <a:t>）填写表格</a:t>
            </a:r>
            <a:endParaRPr lang="en-US" altLang="zh-CN" sz="2400" dirty="0" smtClean="0">
              <a:latin typeface="黑体" panose="02010609060101010101" pitchFamily="49" charset="-122"/>
              <a:ea typeface="黑体" panose="02010609060101010101" pitchFamily="49" charset="-122"/>
            </a:endParaRPr>
          </a:p>
          <a:p>
            <a:r>
              <a:rPr lang="zh-CN" altLang="en-US" sz="2400" dirty="0" smtClean="0">
                <a:latin typeface="黑体" panose="02010609060101010101" pitchFamily="49" charset="-122"/>
                <a:ea typeface="黑体" panose="02010609060101010101" pitchFamily="49" charset="-122"/>
              </a:rPr>
              <a:t>（</a:t>
            </a:r>
            <a:r>
              <a:rPr lang="en-US" altLang="zh-CN" sz="2400" dirty="0" smtClean="0">
                <a:latin typeface="黑体" panose="02010609060101010101" pitchFamily="49" charset="-122"/>
                <a:ea typeface="黑体" panose="02010609060101010101" pitchFamily="49" charset="-122"/>
              </a:rPr>
              <a:t>2</a:t>
            </a:r>
            <a:r>
              <a:rPr lang="zh-CN" altLang="en-US" sz="2400" dirty="0" smtClean="0">
                <a:latin typeface="黑体" panose="02010609060101010101" pitchFamily="49" charset="-122"/>
                <a:ea typeface="黑体" panose="02010609060101010101" pitchFamily="49" charset="-122"/>
              </a:rPr>
              <a:t>）结合课本思考每个行动的实施的原因、具体内容及影响</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79795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zh-CN" altLang="zh-CN"/>
          </a:p>
        </p:txBody>
      </p:sp>
      <p:sp>
        <p:nvSpPr>
          <p:cNvPr id="5123" name="Rectangle 3"/>
          <p:cNvSpPr>
            <a:spLocks noGrp="1" noChangeArrowheads="1"/>
          </p:cNvSpPr>
          <p:nvPr>
            <p:ph idx="1"/>
          </p:nvPr>
        </p:nvSpPr>
        <p:spPr/>
        <p:txBody>
          <a:bodyPr/>
          <a:lstStyle/>
          <a:p>
            <a:endParaRPr lang="zh-CN" altLang="zh-CN"/>
          </a:p>
        </p:txBody>
      </p:sp>
      <p:sp>
        <p:nvSpPr>
          <p:cNvPr id="5124" name="AutoShape 4"/>
          <p:cNvSpPr>
            <a:spLocks noChangeArrowheads="1"/>
          </p:cNvSpPr>
          <p:nvPr/>
        </p:nvSpPr>
        <p:spPr bwMode="auto">
          <a:xfrm>
            <a:off x="1244600" y="1562100"/>
            <a:ext cx="2968625" cy="1292225"/>
          </a:xfrm>
          <a:prstGeom prst="doubleWave">
            <a:avLst>
              <a:gd name="adj1" fmla="val 6500"/>
              <a:gd name="adj2" fmla="val 0"/>
            </a:avLst>
          </a:prstGeom>
          <a:solidFill>
            <a:srgbClr val="FFFF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solidFill>
                  <a:srgbClr val="990000"/>
                </a:solidFill>
                <a:ea typeface="华文行楷" pitchFamily="2" charset="-122"/>
              </a:rPr>
              <a:t>一、说教材</a:t>
            </a:r>
          </a:p>
        </p:txBody>
      </p:sp>
      <p:sp>
        <p:nvSpPr>
          <p:cNvPr id="5125" name="AutoShape 5"/>
          <p:cNvSpPr>
            <a:spLocks noChangeArrowheads="1"/>
          </p:cNvSpPr>
          <p:nvPr/>
        </p:nvSpPr>
        <p:spPr bwMode="auto">
          <a:xfrm>
            <a:off x="4645025" y="4943475"/>
            <a:ext cx="3025775" cy="1152525"/>
          </a:xfrm>
          <a:prstGeom prst="doubleWave">
            <a:avLst>
              <a:gd name="adj1" fmla="val 6500"/>
              <a:gd name="adj2" fmla="val 0"/>
            </a:avLst>
          </a:prstGeom>
          <a:solidFill>
            <a:srgbClr val="FFFF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solidFill>
                  <a:srgbClr val="990000"/>
                </a:solidFill>
                <a:ea typeface="华文行楷" pitchFamily="2" charset="-122"/>
              </a:rPr>
              <a:t>六、说教学</a:t>
            </a:r>
          </a:p>
          <a:p>
            <a:pPr algn="ctr"/>
            <a:r>
              <a:rPr lang="zh-CN" altLang="en-US" sz="3600">
                <a:solidFill>
                  <a:srgbClr val="990000"/>
                </a:solidFill>
                <a:ea typeface="华文行楷" pitchFamily="2" charset="-122"/>
              </a:rPr>
              <a:t>        过程</a:t>
            </a:r>
          </a:p>
        </p:txBody>
      </p:sp>
      <p:sp>
        <p:nvSpPr>
          <p:cNvPr id="5126" name="AutoShape 6"/>
          <p:cNvSpPr>
            <a:spLocks noChangeArrowheads="1"/>
          </p:cNvSpPr>
          <p:nvPr/>
        </p:nvSpPr>
        <p:spPr bwMode="auto">
          <a:xfrm>
            <a:off x="4645025" y="3141663"/>
            <a:ext cx="3022600" cy="1192212"/>
          </a:xfrm>
          <a:prstGeom prst="doubleWave">
            <a:avLst>
              <a:gd name="adj1" fmla="val 6500"/>
              <a:gd name="adj2" fmla="val 0"/>
            </a:avLst>
          </a:prstGeom>
          <a:solidFill>
            <a:srgbClr val="FFFF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solidFill>
                  <a:srgbClr val="990000"/>
                </a:solidFill>
                <a:ea typeface="华文行楷" pitchFamily="2" charset="-122"/>
              </a:rPr>
              <a:t>五、说教法</a:t>
            </a:r>
          </a:p>
          <a:p>
            <a:pPr algn="ctr"/>
            <a:r>
              <a:rPr lang="zh-CN" altLang="en-US" sz="3600">
                <a:solidFill>
                  <a:srgbClr val="990000"/>
                </a:solidFill>
                <a:ea typeface="华文行楷" pitchFamily="2" charset="-122"/>
              </a:rPr>
              <a:t>        学法</a:t>
            </a:r>
          </a:p>
        </p:txBody>
      </p:sp>
      <p:sp>
        <p:nvSpPr>
          <p:cNvPr id="5127" name="AutoShape 7"/>
          <p:cNvSpPr>
            <a:spLocks noChangeArrowheads="1"/>
          </p:cNvSpPr>
          <p:nvPr/>
        </p:nvSpPr>
        <p:spPr bwMode="auto">
          <a:xfrm>
            <a:off x="4645025" y="1562100"/>
            <a:ext cx="3025775" cy="1292225"/>
          </a:xfrm>
          <a:prstGeom prst="doubleWave">
            <a:avLst>
              <a:gd name="adj1" fmla="val 6500"/>
              <a:gd name="adj2" fmla="val 0"/>
            </a:avLst>
          </a:prstGeom>
          <a:solidFill>
            <a:srgbClr val="FFFF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solidFill>
                  <a:srgbClr val="990000"/>
                </a:solidFill>
                <a:ea typeface="华文行楷" pitchFamily="2" charset="-122"/>
              </a:rPr>
              <a:t>四、说重难点</a:t>
            </a:r>
          </a:p>
        </p:txBody>
      </p:sp>
      <p:sp>
        <p:nvSpPr>
          <p:cNvPr id="5128" name="AutoShape 8"/>
          <p:cNvSpPr>
            <a:spLocks noChangeArrowheads="1"/>
          </p:cNvSpPr>
          <p:nvPr/>
        </p:nvSpPr>
        <p:spPr bwMode="auto">
          <a:xfrm>
            <a:off x="1243013" y="3141663"/>
            <a:ext cx="2970212" cy="1225550"/>
          </a:xfrm>
          <a:prstGeom prst="doubleWave">
            <a:avLst>
              <a:gd name="adj1" fmla="val 6500"/>
              <a:gd name="adj2" fmla="val 0"/>
            </a:avLst>
          </a:prstGeom>
          <a:solidFill>
            <a:srgbClr val="FFFF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solidFill>
                  <a:srgbClr val="990000"/>
                </a:solidFill>
                <a:ea typeface="华文行楷" pitchFamily="2" charset="-122"/>
              </a:rPr>
              <a:t>二、说学情</a:t>
            </a:r>
          </a:p>
        </p:txBody>
      </p:sp>
      <p:sp>
        <p:nvSpPr>
          <p:cNvPr id="5129" name="AutoShape 9"/>
          <p:cNvSpPr>
            <a:spLocks noChangeArrowheads="1"/>
          </p:cNvSpPr>
          <p:nvPr/>
        </p:nvSpPr>
        <p:spPr bwMode="auto">
          <a:xfrm>
            <a:off x="1243013" y="4943475"/>
            <a:ext cx="2970212" cy="1152525"/>
          </a:xfrm>
          <a:prstGeom prst="doubleWave">
            <a:avLst>
              <a:gd name="adj1" fmla="val 6500"/>
              <a:gd name="adj2" fmla="val 0"/>
            </a:avLst>
          </a:prstGeom>
          <a:solidFill>
            <a:srgbClr val="FFFF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solidFill>
                  <a:srgbClr val="990000"/>
                </a:solidFill>
                <a:ea typeface="华文行楷" pitchFamily="2" charset="-122"/>
              </a:rPr>
              <a:t>三、说教学</a:t>
            </a:r>
          </a:p>
          <a:p>
            <a:pPr algn="ctr"/>
            <a:r>
              <a:rPr lang="zh-CN" altLang="en-US" sz="3600">
                <a:solidFill>
                  <a:srgbClr val="990000"/>
                </a:solidFill>
                <a:ea typeface="华文行楷" pitchFamily="2" charset="-122"/>
              </a:rPr>
              <a:t>        目标</a:t>
            </a:r>
          </a:p>
        </p:txBody>
      </p:sp>
    </p:spTree>
    <p:extLst>
      <p:ext uri="{BB962C8B-B14F-4D97-AF65-F5344CB8AC3E}">
        <p14:creationId xmlns:p14="http://schemas.microsoft.com/office/powerpoint/2010/main" val="669325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、正文</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内容占位符 4"/>
          <p:cNvSpPr>
            <a:spLocks noGrp="1"/>
          </p:cNvSpPr>
          <p:nvPr>
            <p:ph idx="1"/>
          </p:nvPr>
        </p:nvSpPr>
        <p:spPr>
          <a:xfrm>
            <a:off x="1043492" y="2872351"/>
            <a:ext cx="6777317" cy="3508977"/>
          </a:xfrm>
        </p:spPr>
        <p:txBody>
          <a:bodyPr>
            <a:normAutofit/>
          </a:bodyPr>
          <a:lstStyle/>
          <a:p>
            <a:pPr marL="68580" indent="0">
              <a:buNone/>
            </a:pPr>
            <a:endParaRPr lang="en-US" altLang="zh-CN" dirty="0"/>
          </a:p>
          <a:p>
            <a:pPr marL="68580" indent="0">
              <a:buNone/>
            </a:pPr>
            <a:endParaRPr lang="en-US" altLang="zh-CN" dirty="0"/>
          </a:p>
          <a:p>
            <a:pPr marL="68580" indent="0">
              <a:buNone/>
            </a:pPr>
            <a:r>
              <a:rPr lang="en-US" altLang="zh-CN" dirty="0" smtClean="0"/>
              <a:t>                                           </a:t>
            </a:r>
          </a:p>
          <a:p>
            <a:pPr marL="68580" indent="0">
              <a:buNone/>
            </a:pPr>
            <a:endParaRPr lang="en-US" altLang="zh-CN" dirty="0"/>
          </a:p>
          <a:p>
            <a:pPr marL="68580" indent="0">
              <a:buNone/>
            </a:pPr>
            <a:r>
              <a:rPr lang="en-US" altLang="zh-CN" dirty="0" smtClean="0"/>
              <a:t>                   </a:t>
            </a:r>
          </a:p>
        </p:txBody>
      </p:sp>
      <p:sp>
        <p:nvSpPr>
          <p:cNvPr id="6" name="横卷形 5"/>
          <p:cNvSpPr/>
          <p:nvPr/>
        </p:nvSpPr>
        <p:spPr>
          <a:xfrm>
            <a:off x="971600" y="2132856"/>
            <a:ext cx="2791792" cy="7200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rgbClr val="FF0000"/>
                </a:solidFill>
                <a:latin typeface="微软雅黑" panose="020B0503020204020204" pitchFamily="34" charset="-122"/>
                <a:ea typeface="微软雅黑" panose="020B0503020204020204" pitchFamily="34" charset="-122"/>
              </a:rPr>
              <a:t>（</a:t>
            </a:r>
            <a:r>
              <a:rPr lang="en-US" altLang="zh-CN" sz="2000" b="1" dirty="0">
                <a:solidFill>
                  <a:srgbClr val="FF0000"/>
                </a:solidFill>
                <a:latin typeface="微软雅黑" panose="020B0503020204020204" pitchFamily="34" charset="-122"/>
                <a:ea typeface="微软雅黑" panose="020B0503020204020204" pitchFamily="34" charset="-122"/>
              </a:rPr>
              <a:t>2</a:t>
            </a:r>
            <a:r>
              <a:rPr lang="zh-CN" altLang="en-US" sz="2000" b="1" dirty="0" smtClean="0">
                <a:solidFill>
                  <a:srgbClr val="FF0000"/>
                </a:solidFill>
                <a:latin typeface="微软雅黑" panose="020B0503020204020204" pitchFamily="34" charset="-122"/>
                <a:ea typeface="微软雅黑" panose="020B0503020204020204" pitchFamily="34" charset="-122"/>
              </a:rPr>
              <a:t>）美苏“冷战”</a:t>
            </a:r>
            <a:r>
              <a:rPr lang="en-US" altLang="zh-CN" sz="2000" b="1" dirty="0" smtClean="0">
                <a:solidFill>
                  <a:srgbClr val="FF0000"/>
                </a:solidFill>
                <a:latin typeface="微软雅黑" panose="020B0503020204020204" pitchFamily="34" charset="-122"/>
                <a:ea typeface="微软雅黑" panose="020B0503020204020204" pitchFamily="34" charset="-122"/>
              </a:rPr>
              <a:t>(20min)</a:t>
            </a:r>
            <a:endParaRPr lang="zh-CN" altLang="en-US" sz="2000" b="1" dirty="0">
              <a:solidFill>
                <a:srgbClr val="FF000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467544" y="2996952"/>
            <a:ext cx="5040560"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冷战</a:t>
            </a:r>
            <a:r>
              <a:rPr lang="zh-CN" altLang="en-US" sz="2800" u="sng" dirty="0" smtClean="0">
                <a:solidFill>
                  <a:srgbClr val="FF0000"/>
                </a:solidFill>
                <a:latin typeface="黑体" panose="02010609060101010101" pitchFamily="49" charset="-122"/>
                <a:ea typeface="黑体" panose="02010609060101010101" pitchFamily="49" charset="-122"/>
              </a:rPr>
              <a:t>升级</a:t>
            </a:r>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冷战中的“热战”</a:t>
            </a:r>
            <a:endParaRPr lang="zh-CN" altLang="en-US" sz="2800" dirty="0">
              <a:latin typeface="黑体" panose="02010609060101010101" pitchFamily="49" charset="-122"/>
              <a:ea typeface="黑体" panose="02010609060101010101" pitchFamily="49" charset="-122"/>
            </a:endParaRPr>
          </a:p>
        </p:txBody>
      </p:sp>
      <p:sp>
        <p:nvSpPr>
          <p:cNvPr id="10" name="矩形 9"/>
          <p:cNvSpPr/>
          <p:nvPr/>
        </p:nvSpPr>
        <p:spPr>
          <a:xfrm>
            <a:off x="799413" y="3933056"/>
            <a:ext cx="7560840" cy="230425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latin typeface="黑体" panose="02010609060101010101" pitchFamily="49" charset="-122"/>
                <a:ea typeface="黑体" panose="02010609060101010101" pitchFamily="49" charset="-122"/>
              </a:rPr>
              <a:t>学生</a:t>
            </a:r>
            <a:r>
              <a:rPr lang="zh-CN" altLang="en-US" sz="2400" dirty="0" smtClean="0">
                <a:solidFill>
                  <a:srgbClr val="FF0000"/>
                </a:solidFill>
                <a:latin typeface="黑体" panose="02010609060101010101" pitchFamily="49" charset="-122"/>
                <a:ea typeface="黑体" panose="02010609060101010101" pitchFamily="49" charset="-122"/>
              </a:rPr>
              <a:t>分组</a:t>
            </a:r>
            <a:r>
              <a:rPr lang="zh-CN" altLang="en-US" sz="2400" dirty="0" smtClean="0">
                <a:solidFill>
                  <a:schemeClr val="tx1"/>
                </a:solidFill>
                <a:latin typeface="黑体" panose="02010609060101010101" pitchFamily="49" charset="-122"/>
                <a:ea typeface="黑体" panose="02010609060101010101" pitchFamily="49" charset="-122"/>
              </a:rPr>
              <a:t>在教材找出一个战争，并详细</a:t>
            </a:r>
            <a:r>
              <a:rPr lang="zh-CN" altLang="en-US" sz="2400" dirty="0" smtClean="0">
                <a:solidFill>
                  <a:srgbClr val="FF0000"/>
                </a:solidFill>
                <a:latin typeface="黑体" panose="02010609060101010101" pitchFamily="49" charset="-122"/>
                <a:ea typeface="黑体" panose="02010609060101010101" pitchFamily="49" charset="-122"/>
              </a:rPr>
              <a:t>讨论</a:t>
            </a:r>
            <a:r>
              <a:rPr lang="zh-CN" altLang="en-US" sz="2400" dirty="0" smtClean="0">
                <a:solidFill>
                  <a:schemeClr val="tx1"/>
                </a:solidFill>
                <a:latin typeface="黑体" panose="02010609060101010101" pitchFamily="49" charset="-122"/>
                <a:ea typeface="黑体" panose="02010609060101010101" pitchFamily="49" charset="-122"/>
              </a:rPr>
              <a:t>整个战争的前因后果，</a:t>
            </a:r>
            <a:endParaRPr lang="en-US" altLang="zh-CN" sz="2400" dirty="0" smtClean="0">
              <a:solidFill>
                <a:schemeClr val="tx1"/>
              </a:solidFill>
              <a:latin typeface="黑体" panose="02010609060101010101" pitchFamily="49" charset="-122"/>
              <a:ea typeface="黑体" panose="02010609060101010101" pitchFamily="49" charset="-122"/>
            </a:endParaRPr>
          </a:p>
          <a:p>
            <a:pPr algn="ctr"/>
            <a:r>
              <a:rPr lang="zh-CN" altLang="en-US" sz="2400" dirty="0" smtClean="0">
                <a:solidFill>
                  <a:schemeClr val="tx1"/>
                </a:solidFill>
                <a:latin typeface="黑体" panose="02010609060101010101" pitchFamily="49" charset="-122"/>
                <a:ea typeface="黑体" panose="02010609060101010101" pitchFamily="49" charset="-122"/>
              </a:rPr>
              <a:t>讨论后请小组代表回答，同时需要小组成员进行补充及点评其他组同学的回答情况。最后教师进行总结点评。</a:t>
            </a:r>
            <a:endParaRPr lang="zh-CN" altLang="en-US" sz="2400" dirty="0">
              <a:solidFill>
                <a:schemeClr val="tx1"/>
              </a:solidFill>
              <a:latin typeface="黑体" panose="02010609060101010101" pitchFamily="49" charset="-122"/>
              <a:ea typeface="黑体" panose="02010609060101010101" pitchFamily="49" charset="-122"/>
            </a:endParaRPr>
          </a:p>
        </p:txBody>
      </p:sp>
      <p:sp>
        <p:nvSpPr>
          <p:cNvPr id="13" name="圆角矩形 12"/>
          <p:cNvSpPr/>
          <p:nvPr/>
        </p:nvSpPr>
        <p:spPr>
          <a:xfrm>
            <a:off x="467544" y="4725144"/>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课堂已进行到</a:t>
            </a:r>
            <a:r>
              <a:rPr lang="zh-CN" altLang="en-US" sz="2400" dirty="0">
                <a:solidFill>
                  <a:schemeClr val="tx1"/>
                </a:solidFill>
                <a:latin typeface="黑体" panose="02010609060101010101" pitchFamily="49" charset="-122"/>
                <a:ea typeface="黑体" panose="02010609060101010101" pitchFamily="49" charset="-122"/>
              </a:rPr>
              <a:t>五</a:t>
            </a:r>
            <a:r>
              <a:rPr lang="zh-CN" altLang="en-US" sz="2400" dirty="0" smtClean="0">
                <a:solidFill>
                  <a:schemeClr val="tx1"/>
                </a:solidFill>
                <a:latin typeface="黑体" panose="02010609060101010101" pitchFamily="49" charset="-122"/>
                <a:ea typeface="黑体" panose="02010609060101010101" pitchFamily="49" charset="-122"/>
              </a:rPr>
              <a:t>分之三，此时学生的精神不能达到高度集中，因此转变学习方式，改之以</a:t>
            </a:r>
            <a:r>
              <a:rPr lang="zh-CN" altLang="en-US" sz="2400" dirty="0" smtClean="0">
                <a:solidFill>
                  <a:srgbClr val="FF0000"/>
                </a:solidFill>
                <a:latin typeface="黑体" panose="02010609060101010101" pitchFamily="49" charset="-122"/>
                <a:ea typeface="黑体" panose="02010609060101010101" pitchFamily="49" charset="-122"/>
              </a:rPr>
              <a:t>小组讨论法</a:t>
            </a:r>
            <a:r>
              <a:rPr lang="zh-CN" altLang="en-US" sz="2400" dirty="0" smtClean="0">
                <a:solidFill>
                  <a:schemeClr val="tx1"/>
                </a:solidFill>
                <a:latin typeface="黑体" panose="02010609060101010101" pitchFamily="49" charset="-122"/>
                <a:ea typeface="黑体" panose="02010609060101010101" pitchFamily="49" charset="-122"/>
              </a:rPr>
              <a:t>，有利于缓解学生的</a:t>
            </a:r>
            <a:r>
              <a:rPr lang="zh-CN" altLang="en-US" sz="2400" dirty="0" smtClean="0">
                <a:solidFill>
                  <a:srgbClr val="FF0000"/>
                </a:solidFill>
                <a:latin typeface="黑体" panose="02010609060101010101" pitchFamily="49" charset="-122"/>
                <a:ea typeface="黑体" panose="02010609060101010101" pitchFamily="49" charset="-122"/>
              </a:rPr>
              <a:t>课堂疲劳</a:t>
            </a:r>
            <a:r>
              <a:rPr lang="zh-CN" altLang="en-US" sz="2400" dirty="0" smtClean="0">
                <a:solidFill>
                  <a:schemeClr val="tx1"/>
                </a:solidFill>
                <a:latin typeface="黑体" panose="02010609060101010101" pitchFamily="49" charset="-122"/>
                <a:ea typeface="黑体" panose="02010609060101010101" pitchFamily="49" charset="-122"/>
              </a:rPr>
              <a:t>，也希望通过讨论让他们</a:t>
            </a:r>
            <a:r>
              <a:rPr lang="zh-CN" altLang="en-US" sz="2400" dirty="0" smtClean="0">
                <a:solidFill>
                  <a:srgbClr val="FF0000"/>
                </a:solidFill>
                <a:latin typeface="黑体" panose="02010609060101010101" pitchFamily="49" charset="-122"/>
                <a:ea typeface="黑体" panose="02010609060101010101" pitchFamily="49" charset="-122"/>
              </a:rPr>
              <a:t>回归课本，关注史实</a:t>
            </a:r>
            <a:r>
              <a:rPr lang="zh-CN" altLang="en-US" sz="2400" dirty="0" smtClean="0">
                <a:solidFill>
                  <a:schemeClr val="tx1"/>
                </a:solidFill>
                <a:latin typeface="黑体" panose="02010609060101010101" pitchFamily="49" charset="-122"/>
                <a:ea typeface="黑体" panose="02010609060101010101" pitchFamily="49" charset="-122"/>
              </a:rPr>
              <a:t>。</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525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tx1"/>
                </a:solidFill>
                <a:latin typeface="黑体" panose="02010609060101010101" pitchFamily="49" charset="-122"/>
                <a:ea typeface="黑体" panose="02010609060101010101" pitchFamily="49" charset="-122"/>
              </a:rPr>
              <a:t>回顾板书：</a:t>
            </a:r>
            <a:endParaRPr lang="zh-CN" altLang="en-US" dirty="0">
              <a:solidFill>
                <a:schemeClr val="tx1"/>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43492" y="2323652"/>
            <a:ext cx="7488948" cy="3508977"/>
          </a:xfrm>
        </p:spPr>
        <p:txBody>
          <a:bodyPr/>
          <a:lstStyle/>
          <a:p>
            <a:r>
              <a:rPr lang="zh-CN" altLang="en-US" dirty="0" smtClean="0">
                <a:latin typeface="华文楷体" panose="02010600040101010101" pitchFamily="2" charset="-122"/>
                <a:ea typeface="华文楷体" panose="02010600040101010101" pitchFamily="2" charset="-122"/>
              </a:rPr>
              <a:t>（一）从盟友到对手</a:t>
            </a:r>
            <a:endParaRPr lang="en-US" altLang="zh-CN" dirty="0" smtClean="0">
              <a:latin typeface="华文楷体" panose="02010600040101010101" pitchFamily="2" charset="-122"/>
              <a:ea typeface="华文楷体" panose="02010600040101010101" pitchFamily="2" charset="-122"/>
            </a:endParaRPr>
          </a:p>
          <a:p>
            <a:r>
              <a:rPr lang="zh-CN" altLang="en-US" dirty="0" smtClean="0">
                <a:latin typeface="华文楷体" panose="02010600040101010101" pitchFamily="2" charset="-122"/>
                <a:ea typeface="华文楷体" panose="02010600040101010101" pitchFamily="2" charset="-122"/>
              </a:rPr>
              <a:t>（二）美苏冷战：最初信号、开始、扩散、升级</a:t>
            </a:r>
            <a:endParaRPr lang="en-US" altLang="zh-CN" dirty="0" smtClean="0">
              <a:latin typeface="华文楷体" panose="02010600040101010101" pitchFamily="2" charset="-122"/>
              <a:ea typeface="华文楷体" panose="02010600040101010101" pitchFamily="2" charset="-122"/>
            </a:endParaRPr>
          </a:p>
          <a:p>
            <a:r>
              <a:rPr lang="zh-CN" altLang="en-US" dirty="0" smtClean="0">
                <a:latin typeface="华文楷体" panose="02010600040101010101" pitchFamily="2" charset="-122"/>
                <a:ea typeface="华文楷体" panose="02010600040101010101" pitchFamily="2" charset="-122"/>
              </a:rPr>
              <a:t>（三）冷战中的“热战”：德国被一分为二</a:t>
            </a:r>
            <a:r>
              <a:rPr lang="en-US" altLang="zh-CN" dirty="0" smtClean="0">
                <a:latin typeface="华文楷体" panose="02010600040101010101" pitchFamily="2" charset="-122"/>
                <a:ea typeface="华文楷体" panose="02010600040101010101" pitchFamily="2" charset="-122"/>
              </a:rPr>
              <a:t>1949</a:t>
            </a:r>
          </a:p>
          <a:p>
            <a:pPr marL="68580" indent="0">
              <a:buNone/>
            </a:pPr>
            <a:r>
              <a:rPr lang="zh-CN" altLang="en-US" dirty="0" smtClean="0">
                <a:latin typeface="华文楷体" panose="02010600040101010101" pitchFamily="2" charset="-122"/>
                <a:ea typeface="华文楷体" panose="02010600040101010101" pitchFamily="2" charset="-122"/>
              </a:rPr>
              <a:t>                                                    朝鲜战争</a:t>
            </a:r>
            <a:r>
              <a:rPr lang="en-US" altLang="zh-CN" dirty="0" smtClean="0">
                <a:latin typeface="华文楷体" panose="02010600040101010101" pitchFamily="2" charset="-122"/>
                <a:ea typeface="华文楷体" panose="02010600040101010101" pitchFamily="2" charset="-122"/>
              </a:rPr>
              <a:t>1950</a:t>
            </a:r>
          </a:p>
          <a:p>
            <a:pPr marL="68580" indent="0">
              <a:buNone/>
            </a:pPr>
            <a:r>
              <a:rPr lang="en-US" altLang="zh-CN" dirty="0">
                <a:latin typeface="华文楷体" panose="02010600040101010101" pitchFamily="2" charset="-122"/>
                <a:ea typeface="华文楷体" panose="02010600040101010101" pitchFamily="2" charset="-122"/>
              </a:rPr>
              <a:t> </a:t>
            </a: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越南战争</a:t>
            </a:r>
            <a:r>
              <a:rPr lang="en-US" altLang="zh-CN" dirty="0" smtClean="0">
                <a:latin typeface="华文楷体" panose="02010600040101010101" pitchFamily="2" charset="-122"/>
                <a:ea typeface="华文楷体" panose="02010600040101010101" pitchFamily="2" charset="-122"/>
              </a:rPr>
              <a:t>1961</a:t>
            </a:r>
          </a:p>
          <a:p>
            <a:pPr marL="68580" indent="0">
              <a:buNone/>
            </a:pPr>
            <a:r>
              <a:rPr lang="en-US" altLang="zh-CN" dirty="0">
                <a:latin typeface="华文楷体" panose="02010600040101010101" pitchFamily="2" charset="-122"/>
                <a:ea typeface="华文楷体" panose="02010600040101010101" pitchFamily="2" charset="-122"/>
              </a:rPr>
              <a:t> </a:t>
            </a: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古巴导弹危机</a:t>
            </a:r>
            <a:endParaRPr lang="zh-CN" altLang="en-US" dirty="0">
              <a:latin typeface="华文楷体" panose="02010600040101010101" pitchFamily="2" charset="-122"/>
              <a:ea typeface="华文楷体" panose="02010600040101010101" pitchFamily="2"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5" name="圆角矩形 4"/>
          <p:cNvSpPr/>
          <p:nvPr/>
        </p:nvSpPr>
        <p:spPr>
          <a:xfrm>
            <a:off x="467544" y="4725144"/>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在回顾板书的过程中帮学生</a:t>
            </a:r>
            <a:r>
              <a:rPr lang="zh-CN" altLang="en-US" sz="2400" dirty="0" smtClean="0">
                <a:solidFill>
                  <a:srgbClr val="FF0000"/>
                </a:solidFill>
                <a:latin typeface="黑体" panose="02010609060101010101" pitchFamily="49" charset="-122"/>
                <a:ea typeface="黑体" panose="02010609060101010101" pitchFamily="49" charset="-122"/>
              </a:rPr>
              <a:t>形成</a:t>
            </a:r>
            <a:r>
              <a:rPr lang="zh-CN" altLang="en-US" sz="2400" dirty="0" smtClean="0">
                <a:solidFill>
                  <a:schemeClr val="tx1"/>
                </a:solidFill>
                <a:latin typeface="黑体" panose="02010609060101010101" pitchFamily="49" charset="-122"/>
                <a:ea typeface="黑体" panose="02010609060101010101" pitchFamily="49" charset="-122"/>
              </a:rPr>
              <a:t>线索式的</a:t>
            </a:r>
            <a:r>
              <a:rPr lang="zh-CN" altLang="en-US" sz="2400" dirty="0" smtClean="0">
                <a:solidFill>
                  <a:srgbClr val="FF0000"/>
                </a:solidFill>
                <a:latin typeface="黑体" panose="02010609060101010101" pitchFamily="49" charset="-122"/>
                <a:ea typeface="黑体" panose="02010609060101010101" pitchFamily="49" charset="-122"/>
              </a:rPr>
              <a:t>逻辑思维</a:t>
            </a:r>
            <a:r>
              <a:rPr lang="zh-CN" altLang="en-US" sz="2400" dirty="0" smtClean="0">
                <a:solidFill>
                  <a:schemeClr val="tx1"/>
                </a:solidFill>
                <a:latin typeface="黑体" panose="02010609060101010101" pitchFamily="49" charset="-122"/>
                <a:ea typeface="黑体" panose="02010609060101010101" pitchFamily="49" charset="-122"/>
              </a:rPr>
              <a:t>，理清思维后才能客观地对冷战进行评价。</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1992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31636" y="1268760"/>
            <a:ext cx="7616828" cy="1143000"/>
          </a:xfrm>
        </p:spPr>
        <p:txBody>
          <a:bodyPr>
            <a:normAutofit fontScale="90000"/>
          </a:bodyPr>
          <a:lstStyle/>
          <a:p>
            <a:pPr marL="68580" indent="0"/>
            <a:r>
              <a:rPr lang="zh-CN" altLang="en-US" dirty="0" smtClean="0">
                <a:solidFill>
                  <a:srgbClr val="FF0000"/>
                </a:solidFill>
                <a:latin typeface="微软雅黑" panose="020B0503020204020204" pitchFamily="34" charset="-122"/>
                <a:ea typeface="微软雅黑" panose="020B0503020204020204" pitchFamily="34" charset="-122"/>
              </a:rPr>
              <a:t>讨论：</a:t>
            </a:r>
            <a:r>
              <a:rPr lang="zh-CN" altLang="en-US" dirty="0">
                <a:latin typeface="微软雅黑" panose="020B0503020204020204" pitchFamily="34" charset="-122"/>
                <a:ea typeface="微软雅黑" panose="020B0503020204020204" pitchFamily="34" charset="-122"/>
              </a:rPr>
              <a:t>美苏“冷战”对第二次世界大战后国际关系发展的</a:t>
            </a:r>
            <a:r>
              <a:rPr lang="zh-CN" altLang="en-US" dirty="0" smtClean="0">
                <a:latin typeface="微软雅黑" panose="020B0503020204020204" pitchFamily="34" charset="-122"/>
                <a:ea typeface="微软雅黑" panose="020B0503020204020204" pitchFamily="34" charset="-122"/>
              </a:rPr>
              <a:t>影响</a:t>
            </a:r>
            <a:r>
              <a:rPr lang="en-US" altLang="zh-CN" dirty="0" smtClean="0">
                <a:solidFill>
                  <a:schemeClr val="tx1"/>
                </a:solidFill>
                <a:latin typeface="微软雅黑" panose="020B0503020204020204" pitchFamily="34" charset="-122"/>
                <a:ea typeface="微软雅黑" panose="020B0503020204020204" pitchFamily="34" charset="-122"/>
              </a:rPr>
              <a:t>(10min)</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p:txBody>
          <a:bodyPr/>
          <a:lstStyle/>
          <a:p>
            <a:r>
              <a:rPr lang="en-US" altLang="zh-CN" dirty="0" smtClean="0">
                <a:latin typeface="黑体" panose="02010609060101010101" pitchFamily="49" charset="-122"/>
                <a:ea typeface="黑体" panose="02010609060101010101" pitchFamily="49" charset="-122"/>
              </a:rPr>
              <a:t>1</a:t>
            </a:r>
            <a:r>
              <a:rPr lang="zh-CN" altLang="en-US" dirty="0" smtClean="0">
                <a:latin typeface="黑体" panose="02010609060101010101" pitchFamily="49" charset="-122"/>
                <a:ea typeface="黑体" panose="02010609060101010101" pitchFamily="49" charset="-122"/>
              </a:rPr>
              <a:t>、先让学生畅所欲言</a:t>
            </a:r>
            <a:endParaRPr lang="en-US" altLang="zh-CN" dirty="0" smtClean="0">
              <a:latin typeface="黑体" panose="02010609060101010101" pitchFamily="49" charset="-122"/>
              <a:ea typeface="黑体" panose="02010609060101010101" pitchFamily="49" charset="-122"/>
            </a:endParaRPr>
          </a:p>
          <a:p>
            <a:r>
              <a:rPr lang="en-US" altLang="zh-CN" dirty="0" smtClean="0">
                <a:latin typeface="黑体" panose="02010609060101010101" pitchFamily="49" charset="-122"/>
                <a:ea typeface="黑体" panose="02010609060101010101" pitchFamily="49" charset="-122"/>
              </a:rPr>
              <a:t>2</a:t>
            </a:r>
            <a:r>
              <a:rPr lang="zh-CN" altLang="en-US" dirty="0" smtClean="0">
                <a:latin typeface="黑体" panose="02010609060101010101" pitchFamily="49" charset="-122"/>
                <a:ea typeface="黑体" panose="02010609060101010101" pitchFamily="49" charset="-122"/>
              </a:rPr>
              <a:t>、呈现材料让学生思考</a:t>
            </a:r>
            <a:endParaRPr lang="en-US" altLang="zh-CN" dirty="0" smtClean="0">
              <a:latin typeface="黑体" panose="02010609060101010101" pitchFamily="49" charset="-122"/>
              <a:ea typeface="黑体" panose="02010609060101010101" pitchFamily="49" charset="-122"/>
            </a:endParaRPr>
          </a:p>
          <a:p>
            <a:r>
              <a:rPr lang="en-US" altLang="zh-CN" dirty="0" smtClean="0">
                <a:latin typeface="黑体" panose="02010609060101010101" pitchFamily="49" charset="-122"/>
                <a:ea typeface="黑体" panose="02010609060101010101" pitchFamily="49" charset="-122"/>
              </a:rPr>
              <a:t>3</a:t>
            </a:r>
            <a:r>
              <a:rPr lang="zh-CN" altLang="en-US" dirty="0" smtClean="0">
                <a:latin typeface="黑体" panose="02010609060101010101" pitchFamily="49" charset="-122"/>
                <a:ea typeface="黑体" panose="02010609060101010101" pitchFamily="49" charset="-122"/>
              </a:rPr>
              <a:t>、再请学生畅所欲言，论从史出</a:t>
            </a:r>
            <a:endParaRPr lang="zh-CN" altLang="en-US" dirty="0">
              <a:latin typeface="黑体" panose="02010609060101010101" pitchFamily="49" charset="-122"/>
              <a:ea typeface="黑体" panose="02010609060101010101" pitchFamily="49"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六、说教学过程</a:t>
            </a:r>
            <a:endParaRPr lang="zh-CN" altLang="en-US"/>
          </a:p>
        </p:txBody>
      </p:sp>
      <p:sp>
        <p:nvSpPr>
          <p:cNvPr id="6" name="圆角矩形 5"/>
          <p:cNvSpPr/>
          <p:nvPr/>
        </p:nvSpPr>
        <p:spPr>
          <a:xfrm>
            <a:off x="467544" y="4725144"/>
            <a:ext cx="792088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3200" dirty="0" smtClean="0">
                <a:solidFill>
                  <a:srgbClr val="FF0000"/>
                </a:solidFill>
                <a:latin typeface="华文行楷" panose="02010800040101010101" pitchFamily="2" charset="-122"/>
                <a:ea typeface="华文行楷" panose="02010800040101010101" pitchFamily="2" charset="-122"/>
              </a:rPr>
              <a:t>设计意图</a:t>
            </a:r>
            <a:r>
              <a:rPr lang="en-US" altLang="zh-CN" sz="3200" dirty="0" smtClean="0">
                <a:solidFill>
                  <a:srgbClr val="FF0000"/>
                </a:solidFill>
                <a:latin typeface="华文行楷" panose="02010800040101010101" pitchFamily="2" charset="-122"/>
                <a:ea typeface="华文行楷" panose="02010800040101010101" pitchFamily="2" charset="-122"/>
              </a:rPr>
              <a:t>】</a:t>
            </a:r>
            <a:r>
              <a:rPr lang="zh-CN" altLang="en-US" sz="2400" dirty="0" smtClean="0">
                <a:solidFill>
                  <a:schemeClr val="tx1"/>
                </a:solidFill>
                <a:latin typeface="黑体" panose="02010609060101010101" pitchFamily="49" charset="-122"/>
                <a:ea typeface="黑体" panose="02010609060101010101" pitchFamily="49" charset="-122"/>
              </a:rPr>
              <a:t>通过学生一开始的畅所欲言有利于教师对学生的理解情况进行把握同时进行</a:t>
            </a:r>
            <a:r>
              <a:rPr lang="zh-CN" altLang="en-US" sz="2400" dirty="0" smtClean="0">
                <a:solidFill>
                  <a:srgbClr val="FF0000"/>
                </a:solidFill>
                <a:latin typeface="黑体" panose="02010609060101010101" pitchFamily="49" charset="-122"/>
                <a:ea typeface="黑体" panose="02010609060101010101" pitchFamily="49" charset="-122"/>
              </a:rPr>
              <a:t>教学反思</a:t>
            </a:r>
            <a:r>
              <a:rPr lang="zh-CN" altLang="en-US" sz="2400" dirty="0" smtClean="0">
                <a:solidFill>
                  <a:schemeClr val="tx1"/>
                </a:solidFill>
                <a:latin typeface="黑体" panose="02010609060101010101" pitchFamily="49" charset="-122"/>
                <a:ea typeface="黑体" panose="02010609060101010101" pitchFamily="49" charset="-122"/>
              </a:rPr>
              <a:t>。史料的解读有利于培养学生</a:t>
            </a:r>
            <a:r>
              <a:rPr lang="zh-CN" altLang="en-US" sz="2400" dirty="0" smtClean="0">
                <a:solidFill>
                  <a:srgbClr val="FF0000"/>
                </a:solidFill>
                <a:latin typeface="黑体" panose="02010609060101010101" pitchFamily="49" charset="-122"/>
                <a:ea typeface="黑体" panose="02010609060101010101" pitchFamily="49" charset="-122"/>
              </a:rPr>
              <a:t>论从史出</a:t>
            </a:r>
            <a:r>
              <a:rPr lang="zh-CN" altLang="en-US" sz="2400" dirty="0" smtClean="0">
                <a:solidFill>
                  <a:schemeClr val="tx1"/>
                </a:solidFill>
                <a:latin typeface="黑体" panose="02010609060101010101" pitchFamily="49" charset="-122"/>
                <a:ea typeface="黑体" panose="02010609060101010101" pitchFamily="49" charset="-122"/>
              </a:rPr>
              <a:t>的意识。</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1992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1556792"/>
            <a:ext cx="5040560" cy="576064"/>
          </a:xfrm>
        </p:spPr>
        <p:txBody>
          <a:bodyPr>
            <a:normAutofit fontScale="90000"/>
          </a:bodyPr>
          <a:lstStyle/>
          <a:p>
            <a:r>
              <a:rPr lang="zh-CN" altLang="en-US" b="1" dirty="0" smtClean="0">
                <a:solidFill>
                  <a:schemeClr val="tx1"/>
                </a:solidFill>
              </a:rPr>
              <a:t>作业布置</a:t>
            </a:r>
            <a:r>
              <a:rPr lang="en-US" altLang="zh-CN" b="1" dirty="0" smtClean="0">
                <a:solidFill>
                  <a:schemeClr val="tx1"/>
                </a:solidFill>
              </a:rPr>
              <a:t>(2min)</a:t>
            </a:r>
            <a:endParaRPr lang="zh-CN" altLang="en-US" b="1" dirty="0">
              <a:solidFill>
                <a:schemeClr val="tx1"/>
              </a:solidFill>
            </a:endParaRPr>
          </a:p>
        </p:txBody>
      </p:sp>
      <p:sp>
        <p:nvSpPr>
          <p:cNvPr id="3" name="内容占位符 2"/>
          <p:cNvSpPr>
            <a:spLocks noGrp="1"/>
          </p:cNvSpPr>
          <p:nvPr>
            <p:ph idx="1"/>
          </p:nvPr>
        </p:nvSpPr>
        <p:spPr>
          <a:xfrm>
            <a:off x="1169166" y="3789040"/>
            <a:ext cx="6777317" cy="3508977"/>
          </a:xfrm>
        </p:spPr>
        <p:txBody>
          <a:bodyPr>
            <a:normAutofit/>
          </a:bodyPr>
          <a:lstStyle/>
          <a:p>
            <a:r>
              <a:rPr lang="zh-CN" altLang="en-US" sz="2800" dirty="0" smtClean="0">
                <a:latin typeface="黑体" panose="02010609060101010101" pitchFamily="49" charset="-122"/>
                <a:ea typeface="黑体" panose="02010609060101010101" pitchFamily="49" charset="-122"/>
              </a:rPr>
              <a:t>让学生以时间轴穿越整节课，有利于其对知识点的梳理和把握，更重要的是培养他们的时序观念。</a:t>
            </a:r>
            <a:endParaRPr lang="zh-CN" altLang="en-US" sz="2800" dirty="0">
              <a:latin typeface="黑体" panose="02010609060101010101" pitchFamily="49" charset="-122"/>
              <a:ea typeface="黑体" panose="02010609060101010101" pitchFamily="49" charset="-122"/>
            </a:endParaRPr>
          </a:p>
        </p:txBody>
      </p:sp>
      <p:sp>
        <p:nvSpPr>
          <p:cNvPr id="4" name="AutoShape 4"/>
          <p:cNvSpPr>
            <a:spLocks noChangeArrowheads="1"/>
          </p:cNvSpPr>
          <p:nvPr/>
        </p:nvSpPr>
        <p:spPr bwMode="auto">
          <a:xfrm>
            <a:off x="-25400" y="31750"/>
            <a:ext cx="3860800" cy="1092200"/>
          </a:xfrm>
          <a:prstGeom prst="flowChartAlternateProcess">
            <a:avLst/>
          </a:prstGeom>
          <a:solidFill>
            <a:srgbClr val="99CC00"/>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dirty="0">
                <a:ea typeface="微软雅黑" pitchFamily="34" charset="-122"/>
              </a:rPr>
              <a:t>六、说教学过程</a:t>
            </a:r>
            <a:endParaRPr lang="zh-CN" altLang="en-US" dirty="0"/>
          </a:p>
        </p:txBody>
      </p:sp>
      <p:grpSp>
        <p:nvGrpSpPr>
          <p:cNvPr id="5" name="组合 4"/>
          <p:cNvGrpSpPr/>
          <p:nvPr/>
        </p:nvGrpSpPr>
        <p:grpSpPr>
          <a:xfrm>
            <a:off x="737118" y="2564904"/>
            <a:ext cx="7560840" cy="576064"/>
            <a:chOff x="755576" y="4149080"/>
            <a:chExt cx="7560840" cy="576064"/>
          </a:xfrm>
        </p:grpSpPr>
        <p:cxnSp>
          <p:nvCxnSpPr>
            <p:cNvPr id="6" name="直接箭头连接符 5"/>
            <p:cNvCxnSpPr/>
            <p:nvPr/>
          </p:nvCxnSpPr>
          <p:spPr>
            <a:xfrm>
              <a:off x="755576" y="4725144"/>
              <a:ext cx="7560840" cy="0"/>
            </a:xfrm>
            <a:prstGeom prst="straightConnector1">
              <a:avLst/>
            </a:prstGeom>
            <a:ln w="1270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1187624" y="414908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285550" y="4221088"/>
              <a:ext cx="0" cy="432048"/>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2627784" y="4231906"/>
              <a:ext cx="0" cy="432048"/>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796136" y="4229472"/>
              <a:ext cx="0" cy="432048"/>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588224" y="4229472"/>
              <a:ext cx="0" cy="432048"/>
            </a:xfrm>
            <a:prstGeom prst="line">
              <a:avLst/>
            </a:prstGeom>
            <a:ln w="1016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9926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矩形 3"/>
          <p:cNvSpPr/>
          <p:nvPr/>
        </p:nvSpPr>
        <p:spPr>
          <a:xfrm>
            <a:off x="2051720" y="2204864"/>
            <a:ext cx="5282216" cy="2123658"/>
          </a:xfrm>
          <a:prstGeom prst="rect">
            <a:avLst/>
          </a:prstGeom>
          <a:noFill/>
        </p:spPr>
        <p:txBody>
          <a:bodyPr wrap="none" lIns="91440" tIns="45720" rIns="91440" bIns="45720">
            <a:spAutoFit/>
          </a:bodyPr>
          <a:lstStyle/>
          <a:p>
            <a:pPr algn="ctr"/>
            <a:r>
              <a:rPr lang="zh-CN" altLang="en-US"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敬请各位同学</a:t>
            </a:r>
            <a:endParaRPr lang="en-US" altLang="zh-CN"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zh-CN" altLang="en-US"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批评指正！</a:t>
            </a:r>
            <a:endParaRPr lang="zh-CN" alt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659220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945683" y="3049374"/>
            <a:ext cx="7056784" cy="1891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29049" y="2204864"/>
            <a:ext cx="7024744" cy="1143000"/>
          </a:xfrm>
        </p:spPr>
        <p:txBody>
          <a:bodyPr>
            <a:normAutofit fontScale="90000"/>
          </a:bodyPr>
          <a:lstStyle/>
          <a:p>
            <a:r>
              <a:rPr lang="zh-CN" altLang="en-US" dirty="0">
                <a:latin typeface="微软雅黑" panose="020B0503020204020204" pitchFamily="34" charset="-122"/>
                <a:ea typeface="微软雅黑" panose="020B0503020204020204" pitchFamily="34" charset="-122"/>
              </a:rPr>
              <a:t>课程标准：</a:t>
            </a:r>
            <a:r>
              <a:rPr lang="en-US" altLang="zh-CN" dirty="0">
                <a:latin typeface="微软雅黑" panose="020B0503020204020204" pitchFamily="34" charset="-122"/>
                <a:ea typeface="微软雅黑" panose="020B0503020204020204" pitchFamily="34" charset="-122"/>
              </a:rPr>
              <a:t/>
            </a:r>
            <a:br>
              <a:rPr lang="en-US" altLang="zh-CN" dirty="0">
                <a:latin typeface="微软雅黑" panose="020B0503020204020204" pitchFamily="34" charset="-122"/>
                <a:ea typeface="微软雅黑" panose="020B0503020204020204" pitchFamily="34" charset="-122"/>
              </a:rPr>
            </a:br>
            <a:endParaRPr lang="zh-CN" altLang="en-US" dirty="0"/>
          </a:p>
        </p:txBody>
      </p:sp>
      <p:sp>
        <p:nvSpPr>
          <p:cNvPr id="3" name="内容占位符 2"/>
          <p:cNvSpPr>
            <a:spLocks noGrp="1"/>
          </p:cNvSpPr>
          <p:nvPr>
            <p:ph idx="1"/>
          </p:nvPr>
        </p:nvSpPr>
        <p:spPr>
          <a:xfrm>
            <a:off x="1085416" y="3232391"/>
            <a:ext cx="6777317" cy="3508977"/>
          </a:xfrm>
        </p:spPr>
        <p:txBody>
          <a:bodyPr>
            <a:normAutofit/>
          </a:bodyPr>
          <a:lstStyle/>
          <a:p>
            <a:pPr marL="68580" indent="0">
              <a:buNone/>
            </a:pPr>
            <a:r>
              <a:rPr lang="en-US" altLang="zh-CN" sz="3200" dirty="0" smtClean="0">
                <a:latin typeface="微软雅黑" panose="020B0503020204020204" pitchFamily="34" charset="-122"/>
                <a:ea typeface="微软雅黑" panose="020B0503020204020204" pitchFamily="34" charset="-122"/>
              </a:rPr>
              <a:t>1</a:t>
            </a:r>
            <a:r>
              <a:rPr lang="zh-CN" altLang="en-US" sz="3200" dirty="0" smtClean="0">
                <a:latin typeface="微软雅黑" panose="020B0503020204020204" pitchFamily="34" charset="-122"/>
                <a:ea typeface="微软雅黑" panose="020B0503020204020204" pitchFamily="34" charset="-122"/>
              </a:rPr>
              <a:t>、</a:t>
            </a:r>
            <a:r>
              <a:rPr lang="zh-CN" altLang="en-US" sz="3200" dirty="0" smtClean="0">
                <a:solidFill>
                  <a:srgbClr val="FF0000"/>
                </a:solidFill>
                <a:latin typeface="微软雅黑" panose="020B0503020204020204" pitchFamily="34" charset="-122"/>
                <a:ea typeface="微软雅黑" panose="020B0503020204020204" pitchFamily="34" charset="-122"/>
              </a:rPr>
              <a:t>了解</a:t>
            </a:r>
            <a:r>
              <a:rPr lang="zh-CN" altLang="en-US" sz="3200" dirty="0">
                <a:latin typeface="微软雅黑" panose="020B0503020204020204" pitchFamily="34" charset="-122"/>
                <a:ea typeface="微软雅黑" panose="020B0503020204020204" pitchFamily="34" charset="-122"/>
              </a:rPr>
              <a:t>美苏两极对峙格局的</a:t>
            </a:r>
            <a:r>
              <a:rPr lang="zh-CN" altLang="en-US" sz="3200" dirty="0" smtClean="0">
                <a:latin typeface="微软雅黑" panose="020B0503020204020204" pitchFamily="34" charset="-122"/>
                <a:ea typeface="微软雅黑" panose="020B0503020204020204" pitchFamily="34" charset="-122"/>
              </a:rPr>
              <a:t>形成</a:t>
            </a:r>
            <a:endParaRPr lang="en-US" altLang="zh-CN" sz="3200" dirty="0" smtClean="0">
              <a:latin typeface="微软雅黑" panose="020B0503020204020204" pitchFamily="34" charset="-122"/>
              <a:ea typeface="微软雅黑" panose="020B0503020204020204" pitchFamily="34" charset="-122"/>
            </a:endParaRPr>
          </a:p>
          <a:p>
            <a:pPr marL="68580" indent="0">
              <a:buNone/>
            </a:pPr>
            <a:r>
              <a:rPr lang="en-US" altLang="zh-CN" sz="3200" dirty="0" smtClean="0">
                <a:latin typeface="微软雅黑" panose="020B0503020204020204" pitchFamily="34" charset="-122"/>
                <a:ea typeface="微软雅黑" panose="020B0503020204020204" pitchFamily="34" charset="-122"/>
              </a:rPr>
              <a:t>2</a:t>
            </a:r>
            <a:r>
              <a:rPr lang="zh-CN" altLang="en-US" sz="3200" dirty="0" smtClean="0">
                <a:latin typeface="微软雅黑" panose="020B0503020204020204" pitchFamily="34" charset="-122"/>
                <a:ea typeface="微软雅黑" panose="020B0503020204020204" pitchFamily="34" charset="-122"/>
              </a:rPr>
              <a:t>、</a:t>
            </a:r>
            <a:r>
              <a:rPr lang="zh-CN" altLang="en-US" sz="3200" dirty="0" smtClean="0">
                <a:solidFill>
                  <a:srgbClr val="FF0000"/>
                </a:solidFill>
                <a:latin typeface="微软雅黑" panose="020B0503020204020204" pitchFamily="34" charset="-122"/>
                <a:ea typeface="微软雅黑" panose="020B0503020204020204" pitchFamily="34" charset="-122"/>
              </a:rPr>
              <a:t>认识</a:t>
            </a:r>
            <a:r>
              <a:rPr lang="zh-CN" altLang="en-US" sz="3200" dirty="0">
                <a:latin typeface="微软雅黑" panose="020B0503020204020204" pitchFamily="34" charset="-122"/>
                <a:ea typeface="微软雅黑" panose="020B0503020204020204" pitchFamily="34" charset="-122"/>
              </a:rPr>
              <a:t>美苏“冷战”对第二次世界大战后国际关系发展的影响</a:t>
            </a:r>
          </a:p>
        </p:txBody>
      </p:sp>
      <p:sp>
        <p:nvSpPr>
          <p:cNvPr id="4" name="AutoShape 4"/>
          <p:cNvSpPr>
            <a:spLocks noChangeArrowheads="1"/>
          </p:cNvSpPr>
          <p:nvPr/>
        </p:nvSpPr>
        <p:spPr bwMode="auto">
          <a:xfrm>
            <a:off x="36513" y="0"/>
            <a:ext cx="2519362" cy="1066800"/>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一、说教材</a:t>
            </a:r>
          </a:p>
        </p:txBody>
      </p:sp>
    </p:spTree>
    <p:extLst>
      <p:ext uri="{BB962C8B-B14F-4D97-AF65-F5344CB8AC3E}">
        <p14:creationId xmlns:p14="http://schemas.microsoft.com/office/powerpoint/2010/main" val="1253819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3"/>
          <p:cNvSpPr>
            <a:spLocks noChangeArrowheads="1"/>
          </p:cNvSpPr>
          <p:nvPr/>
        </p:nvSpPr>
        <p:spPr bwMode="auto">
          <a:xfrm>
            <a:off x="3832131" y="4327984"/>
            <a:ext cx="5191593" cy="2088232"/>
          </a:xfrm>
          <a:prstGeom prst="flowChartAlternateProcess">
            <a:avLst/>
          </a:prstGeom>
          <a:solidFill>
            <a:schemeClr val="bg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72" name="AutoShape 4"/>
          <p:cNvSpPr>
            <a:spLocks noChangeArrowheads="1"/>
          </p:cNvSpPr>
          <p:nvPr/>
        </p:nvSpPr>
        <p:spPr bwMode="auto">
          <a:xfrm>
            <a:off x="3851920" y="1772817"/>
            <a:ext cx="4604518" cy="1888976"/>
          </a:xfrm>
          <a:prstGeom prst="flowChartAlternateProcess">
            <a:avLst/>
          </a:prstGeom>
          <a:solidFill>
            <a:schemeClr val="bg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73" name="AutoShape 5"/>
          <p:cNvSpPr>
            <a:spLocks noChangeArrowheads="1"/>
          </p:cNvSpPr>
          <p:nvPr/>
        </p:nvSpPr>
        <p:spPr bwMode="auto">
          <a:xfrm>
            <a:off x="36513" y="0"/>
            <a:ext cx="2519362" cy="1066800"/>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一、说教材</a:t>
            </a:r>
          </a:p>
        </p:txBody>
      </p:sp>
      <p:sp>
        <p:nvSpPr>
          <p:cNvPr id="7174" name="Text Box 6"/>
          <p:cNvSpPr txBox="1">
            <a:spLocks noChangeArrowheads="1"/>
          </p:cNvSpPr>
          <p:nvPr/>
        </p:nvSpPr>
        <p:spPr bwMode="auto">
          <a:xfrm>
            <a:off x="531421" y="1916931"/>
            <a:ext cx="800219" cy="396034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p>
            <a:r>
              <a:rPr lang="zh-CN" altLang="en-US" sz="4000" dirty="0" smtClean="0">
                <a:solidFill>
                  <a:srgbClr val="FF0000"/>
                </a:solidFill>
                <a:ea typeface="微软雅黑" pitchFamily="34" charset="-122"/>
              </a:rPr>
              <a:t>两极世界的形成</a:t>
            </a:r>
            <a:endParaRPr lang="zh-CN" altLang="en-US" sz="4000" dirty="0">
              <a:solidFill>
                <a:srgbClr val="FF0000"/>
              </a:solidFill>
              <a:ea typeface="微软雅黑" pitchFamily="34" charset="-122"/>
            </a:endParaRPr>
          </a:p>
        </p:txBody>
      </p:sp>
      <p:sp>
        <p:nvSpPr>
          <p:cNvPr id="7175" name="AutoShape 7"/>
          <p:cNvSpPr>
            <a:spLocks noChangeArrowheads="1"/>
          </p:cNvSpPr>
          <p:nvPr/>
        </p:nvSpPr>
        <p:spPr bwMode="auto">
          <a:xfrm>
            <a:off x="1404938" y="2565400"/>
            <a:ext cx="936625" cy="287338"/>
          </a:xfrm>
          <a:prstGeom prst="rightArrow">
            <a:avLst>
              <a:gd name="adj1" fmla="val 50000"/>
              <a:gd name="adj2" fmla="val 81492"/>
            </a:avLst>
          </a:pr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76" name="AutoShape 8"/>
          <p:cNvSpPr>
            <a:spLocks noChangeArrowheads="1"/>
          </p:cNvSpPr>
          <p:nvPr/>
        </p:nvSpPr>
        <p:spPr bwMode="auto">
          <a:xfrm>
            <a:off x="1404938" y="5083175"/>
            <a:ext cx="936625" cy="288925"/>
          </a:xfrm>
          <a:prstGeom prst="rightArrow">
            <a:avLst>
              <a:gd name="adj1" fmla="val 50000"/>
              <a:gd name="adj2" fmla="val 81044"/>
            </a:avLst>
          </a:prstGeom>
          <a:solidFill>
            <a:schemeClr val="accent1"/>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7177" name="Text Box 9"/>
          <p:cNvSpPr txBox="1">
            <a:spLocks noChangeArrowheads="1"/>
          </p:cNvSpPr>
          <p:nvPr/>
        </p:nvSpPr>
        <p:spPr bwMode="auto">
          <a:xfrm>
            <a:off x="2555875" y="2514600"/>
            <a:ext cx="1176338" cy="579438"/>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a:ea typeface="微软雅黑" pitchFamily="34" charset="-122"/>
              </a:rPr>
              <a:t> </a:t>
            </a:r>
            <a:r>
              <a:rPr lang="zh-CN" altLang="en-US" sz="3200" b="1">
                <a:ea typeface="微软雅黑" pitchFamily="34" charset="-122"/>
              </a:rPr>
              <a:t>地位</a:t>
            </a:r>
          </a:p>
        </p:txBody>
      </p:sp>
      <p:sp>
        <p:nvSpPr>
          <p:cNvPr id="7178" name="Text Box 10"/>
          <p:cNvSpPr txBox="1">
            <a:spLocks noChangeArrowheads="1"/>
          </p:cNvSpPr>
          <p:nvPr/>
        </p:nvSpPr>
        <p:spPr bwMode="auto">
          <a:xfrm>
            <a:off x="2555875" y="5011738"/>
            <a:ext cx="1176338" cy="579437"/>
          </a:xfrm>
          <a:prstGeom prst="rect">
            <a:avLst/>
          </a:prstGeom>
          <a:solidFill>
            <a:srgbClr val="99CC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a:ea typeface="微软雅黑" pitchFamily="34" charset="-122"/>
              </a:rPr>
              <a:t> </a:t>
            </a:r>
            <a:r>
              <a:rPr lang="zh-CN" altLang="en-US" sz="3200" b="1">
                <a:ea typeface="微软雅黑" pitchFamily="34" charset="-122"/>
              </a:rPr>
              <a:t>作用</a:t>
            </a:r>
          </a:p>
        </p:txBody>
      </p:sp>
      <p:sp>
        <p:nvSpPr>
          <p:cNvPr id="7180" name="Text Box 12"/>
          <p:cNvSpPr txBox="1">
            <a:spLocks noChangeArrowheads="1"/>
          </p:cNvSpPr>
          <p:nvPr/>
        </p:nvSpPr>
        <p:spPr bwMode="auto">
          <a:xfrm>
            <a:off x="3923928" y="1932475"/>
            <a:ext cx="4357029" cy="15696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b="1" dirty="0" smtClean="0"/>
              <a:t>本课作为“当今世界政治格局的多极化趋势”这一单元的第一课，对本单元后几课的学习具有铺垫的作用</a:t>
            </a:r>
            <a:endParaRPr lang="zh-CN" altLang="en-US" sz="2400" b="1" dirty="0"/>
          </a:p>
        </p:txBody>
      </p:sp>
      <p:sp>
        <p:nvSpPr>
          <p:cNvPr id="7181" name="Text Box 13"/>
          <p:cNvSpPr txBox="1">
            <a:spLocks noChangeArrowheads="1"/>
          </p:cNvSpPr>
          <p:nvPr/>
        </p:nvSpPr>
        <p:spPr bwMode="auto">
          <a:xfrm>
            <a:off x="3923928" y="4587270"/>
            <a:ext cx="5008000" cy="15696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400" b="1" dirty="0"/>
              <a:t>美</a:t>
            </a:r>
            <a:r>
              <a:rPr lang="zh-CN" altLang="en-US" sz="2400" b="1" dirty="0" smtClean="0"/>
              <a:t>苏作为二战后世界的两大政治中心，学习其历史发展轨迹有利于把握复杂的国际形势，对中学生比较历史与现实国际社会有一定的作用。</a:t>
            </a:r>
            <a:endParaRPr lang="zh-CN" altLang="zh-CN" sz="2400" b="1" dirty="0"/>
          </a:p>
        </p:txBody>
      </p:sp>
    </p:spTree>
    <p:extLst>
      <p:ext uri="{BB962C8B-B14F-4D97-AF65-F5344CB8AC3E}">
        <p14:creationId xmlns:p14="http://schemas.microsoft.com/office/powerpoint/2010/main" val="1441936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p:cNvSpPr>
            <a:spLocks noGrp="1"/>
          </p:cNvSpPr>
          <p:nvPr>
            <p:ph type="body" idx="1"/>
          </p:nvPr>
        </p:nvSpPr>
        <p:spPr>
          <a:xfrm>
            <a:off x="1296194" y="1412776"/>
            <a:ext cx="3057148" cy="639762"/>
          </a:xfrm>
        </p:spPr>
        <p:txBody>
          <a:bodyPr>
            <a:noAutofit/>
          </a:bodyPr>
          <a:lstStyle/>
          <a:p>
            <a:r>
              <a:rPr lang="zh-CN" altLang="en-US" sz="3600" dirty="0" smtClean="0">
                <a:solidFill>
                  <a:schemeClr val="tx1"/>
                </a:solidFill>
              </a:rPr>
              <a:t>授课对象</a:t>
            </a:r>
            <a:endParaRPr lang="zh-CN" altLang="en-US" sz="3600" dirty="0">
              <a:solidFill>
                <a:schemeClr val="tx1"/>
              </a:solidFill>
            </a:endParaRPr>
          </a:p>
        </p:txBody>
      </p:sp>
      <p:sp>
        <p:nvSpPr>
          <p:cNvPr id="10" name="内容占位符 9"/>
          <p:cNvSpPr>
            <a:spLocks noGrp="1"/>
          </p:cNvSpPr>
          <p:nvPr>
            <p:ph sz="half" idx="2"/>
          </p:nvPr>
        </p:nvSpPr>
        <p:spPr>
          <a:xfrm>
            <a:off x="1043608" y="2204864"/>
            <a:ext cx="3419856" cy="2835797"/>
          </a:xfrm>
        </p:spPr>
        <p:txBody>
          <a:bodyPr/>
          <a:lstStyle/>
          <a:p>
            <a:r>
              <a:rPr lang="zh-CN" altLang="en-US" dirty="0" smtClean="0">
                <a:solidFill>
                  <a:schemeClr val="tx1"/>
                </a:solidFill>
                <a:latin typeface="微软雅黑" panose="020B0503020204020204" pitchFamily="34" charset="-122"/>
                <a:ea typeface="微软雅黑" panose="020B0503020204020204" pitchFamily="34" charset="-122"/>
              </a:rPr>
              <a:t>汕头市澄海中学高二八班的学生</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11" name="文本占位符 10"/>
          <p:cNvSpPr>
            <a:spLocks noGrp="1"/>
          </p:cNvSpPr>
          <p:nvPr>
            <p:ph type="body" sz="quarter" idx="3"/>
          </p:nvPr>
        </p:nvSpPr>
        <p:spPr>
          <a:xfrm>
            <a:off x="5076056" y="1412776"/>
            <a:ext cx="3055717" cy="639762"/>
          </a:xfrm>
        </p:spPr>
        <p:txBody>
          <a:bodyPr>
            <a:normAutofit/>
          </a:bodyPr>
          <a:lstStyle/>
          <a:p>
            <a:r>
              <a:rPr lang="zh-CN" altLang="en-US" sz="3200" dirty="0" smtClean="0">
                <a:solidFill>
                  <a:schemeClr val="tx1"/>
                </a:solidFill>
              </a:rPr>
              <a:t>学生特点</a:t>
            </a:r>
            <a:endParaRPr lang="zh-CN" altLang="en-US" sz="3200" dirty="0">
              <a:solidFill>
                <a:schemeClr val="tx1"/>
              </a:solidFill>
            </a:endParaRPr>
          </a:p>
        </p:txBody>
      </p:sp>
      <p:sp>
        <p:nvSpPr>
          <p:cNvPr id="12" name="内容占位符 11"/>
          <p:cNvSpPr>
            <a:spLocks noGrp="1"/>
          </p:cNvSpPr>
          <p:nvPr>
            <p:ph sz="quarter" idx="4"/>
          </p:nvPr>
        </p:nvSpPr>
        <p:spPr>
          <a:xfrm>
            <a:off x="4932040" y="2204864"/>
            <a:ext cx="3419856" cy="4089369"/>
          </a:xfrm>
        </p:spPr>
        <p:txBody>
          <a:bodyPr>
            <a:normAutofit lnSpcReduction="10000"/>
          </a:bodyPr>
          <a:lstStyle/>
          <a:p>
            <a:r>
              <a:rPr lang="en-US" altLang="zh-CN" dirty="0" smtClean="0">
                <a:solidFill>
                  <a:schemeClr val="tx1"/>
                </a:solidFill>
                <a:latin typeface="微软雅黑" panose="020B0503020204020204" pitchFamily="34" charset="-122"/>
                <a:ea typeface="微软雅黑" panose="020B0503020204020204" pitchFamily="34" charset="-122"/>
              </a:rPr>
              <a:t>1</a:t>
            </a:r>
            <a:r>
              <a:rPr lang="zh-CN" altLang="en-US" dirty="0" smtClean="0">
                <a:solidFill>
                  <a:schemeClr val="tx1"/>
                </a:solidFill>
                <a:latin typeface="微软雅黑" panose="020B0503020204020204" pitchFamily="34" charset="-122"/>
                <a:ea typeface="微软雅黑" panose="020B0503020204020204" pitchFamily="34" charset="-122"/>
              </a:rPr>
              <a:t>、文科班的学生已初步掌握了历史的学习方法，历史思维也在慢慢养成。</a:t>
            </a:r>
            <a:endParaRPr lang="en-US" altLang="zh-CN" dirty="0" smtClean="0">
              <a:solidFill>
                <a:schemeClr val="tx1"/>
              </a:solidFill>
              <a:latin typeface="微软雅黑" panose="020B0503020204020204" pitchFamily="34" charset="-122"/>
              <a:ea typeface="微软雅黑" panose="020B0503020204020204" pitchFamily="34" charset="-122"/>
            </a:endParaRPr>
          </a:p>
          <a:p>
            <a:r>
              <a:rPr lang="en-US" altLang="zh-CN" dirty="0" smtClean="0">
                <a:solidFill>
                  <a:schemeClr val="tx1"/>
                </a:solidFill>
                <a:latin typeface="微软雅黑" panose="020B0503020204020204" pitchFamily="34" charset="-122"/>
                <a:ea typeface="微软雅黑" panose="020B0503020204020204" pitchFamily="34" charset="-122"/>
              </a:rPr>
              <a:t>2</a:t>
            </a:r>
            <a:r>
              <a:rPr lang="zh-CN" altLang="en-US" dirty="0" smtClean="0">
                <a:solidFill>
                  <a:schemeClr val="tx1"/>
                </a:solidFill>
                <a:latin typeface="微软雅黑" panose="020B0503020204020204" pitchFamily="34" charset="-122"/>
                <a:ea typeface="微软雅黑" panose="020B0503020204020204" pitchFamily="34" charset="-122"/>
              </a:rPr>
              <a:t>、但是通过调查，我发现学生们对美苏两国的关系大多停留在“一直敌对”的思维，理解相对片面，对国际史了解甚少，而且学习兴趣不高。</a:t>
            </a: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4" name="AutoShape 4"/>
          <p:cNvSpPr>
            <a:spLocks noChangeArrowheads="1"/>
          </p:cNvSpPr>
          <p:nvPr/>
        </p:nvSpPr>
        <p:spPr bwMode="auto">
          <a:xfrm>
            <a:off x="36513" y="0"/>
            <a:ext cx="2519362" cy="1066800"/>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dirty="0">
                <a:ea typeface="微软雅黑" pitchFamily="34" charset="-122"/>
              </a:rPr>
              <a:t>二</a:t>
            </a:r>
            <a:r>
              <a:rPr lang="zh-CN" altLang="en-US" sz="3600" dirty="0" smtClean="0">
                <a:ea typeface="微软雅黑" pitchFamily="34" charset="-122"/>
              </a:rPr>
              <a:t>、说学情</a:t>
            </a:r>
            <a:endParaRPr lang="zh-CN" altLang="en-US" sz="3600" dirty="0">
              <a:ea typeface="微软雅黑" pitchFamily="34" charset="-122"/>
            </a:endParaRPr>
          </a:p>
        </p:txBody>
      </p:sp>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194" y="3284984"/>
            <a:ext cx="3463032" cy="2597274"/>
          </a:xfrm>
          <a:prstGeom prst="rect">
            <a:avLst/>
          </a:prstGeom>
        </p:spPr>
      </p:pic>
      <p:sp>
        <p:nvSpPr>
          <p:cNvPr id="15" name="Text Box 5"/>
          <p:cNvSpPr txBox="1">
            <a:spLocks noChangeArrowheads="1"/>
          </p:cNvSpPr>
          <p:nvPr/>
        </p:nvSpPr>
        <p:spPr bwMode="auto">
          <a:xfrm>
            <a:off x="251520" y="5274502"/>
            <a:ext cx="8565902" cy="1569660"/>
          </a:xfrm>
          <a:prstGeom prst="rect">
            <a:avLst/>
          </a:prstGeom>
          <a:solidFill>
            <a:schemeClr val="accent6">
              <a:lumMod val="75000"/>
            </a:schemeClr>
          </a:solidFill>
          <a:ln>
            <a:noFill/>
          </a:ln>
        </p:spPr>
        <p:txBody>
          <a:bodyPr wrap="square">
            <a:spAutoFit/>
          </a:bodyPr>
          <a:lstStyle/>
          <a:p>
            <a:r>
              <a:rPr lang="zh-CN" altLang="en-US" sz="2400" b="1" dirty="0" smtClean="0">
                <a:latin typeface="华文宋体" panose="02010600040101010101" pitchFamily="2" charset="-122"/>
                <a:ea typeface="华文宋体" panose="02010600040101010101" pitchFamily="2" charset="-122"/>
              </a:rPr>
              <a:t>这就需要老师在实际教学中呈现形象生动、通俗易懂的史料以帮助学生</a:t>
            </a:r>
            <a:r>
              <a:rPr lang="zh-CN" altLang="en-US" sz="2400" b="1" dirty="0" smtClean="0">
                <a:solidFill>
                  <a:srgbClr val="FF0000"/>
                </a:solidFill>
                <a:latin typeface="华文宋体" panose="02010600040101010101" pitchFamily="2" charset="-122"/>
                <a:ea typeface="华文宋体" panose="02010600040101010101" pitchFamily="2" charset="-122"/>
              </a:rPr>
              <a:t>“情化”历史教材</a:t>
            </a:r>
            <a:r>
              <a:rPr lang="zh-CN" altLang="en-US" sz="2400" b="1" dirty="0" smtClean="0">
                <a:latin typeface="华文宋体" panose="02010600040101010101" pitchFamily="2" charset="-122"/>
                <a:ea typeface="华文宋体" panose="02010600040101010101" pitchFamily="2" charset="-122"/>
              </a:rPr>
              <a:t>过于理性的表述，同时增加一些</a:t>
            </a:r>
            <a:r>
              <a:rPr lang="zh-CN" altLang="en-US" sz="2400" b="1" dirty="0" smtClean="0">
                <a:solidFill>
                  <a:srgbClr val="FF0000"/>
                </a:solidFill>
                <a:latin typeface="华文宋体" panose="02010600040101010101" pitchFamily="2" charset="-122"/>
                <a:ea typeface="华文宋体" panose="02010600040101010101" pitchFamily="2" charset="-122"/>
              </a:rPr>
              <a:t>虚拟化表达</a:t>
            </a:r>
            <a:r>
              <a:rPr lang="zh-CN" altLang="en-US" sz="2400" b="1" dirty="0" smtClean="0">
                <a:latin typeface="华文宋体" panose="02010600040101010101" pitchFamily="2" charset="-122"/>
                <a:ea typeface="华文宋体" panose="02010600040101010101" pitchFamily="2" charset="-122"/>
              </a:rPr>
              <a:t>让概念化的人和事变得生动形象，增强学生的学习兴趣</a:t>
            </a:r>
            <a:endParaRPr lang="zh-CN" altLang="en-US" sz="2400" b="1" dirty="0">
              <a:latin typeface="华文宋体" panose="02010600040101010101" pitchFamily="2" charset="-122"/>
              <a:ea typeface="华文宋体" panose="02010600040101010101" pitchFamily="2" charset="-122"/>
            </a:endParaRPr>
          </a:p>
        </p:txBody>
      </p:sp>
    </p:spTree>
    <p:extLst>
      <p:ext uri="{BB962C8B-B14F-4D97-AF65-F5344CB8AC3E}">
        <p14:creationId xmlns:p14="http://schemas.microsoft.com/office/powerpoint/2010/main" val="11725533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205880"/>
            <a:ext cx="7024744" cy="1143000"/>
          </a:xfrm>
        </p:spPr>
        <p:txBody>
          <a:bodyPr/>
          <a:lstStyle/>
          <a:p>
            <a:endParaRPr lang="zh-CN" altLang="en-US" dirty="0"/>
          </a:p>
        </p:txBody>
      </p:sp>
      <p:sp>
        <p:nvSpPr>
          <p:cNvPr id="4" name="AutoShape 2"/>
          <p:cNvSpPr>
            <a:spLocks noChangeArrowheads="1"/>
          </p:cNvSpPr>
          <p:nvPr/>
        </p:nvSpPr>
        <p:spPr bwMode="auto">
          <a:xfrm>
            <a:off x="38100" y="0"/>
            <a:ext cx="3311525" cy="1068388"/>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三、说教学目标</a:t>
            </a:r>
          </a:p>
        </p:txBody>
      </p:sp>
      <p:sp>
        <p:nvSpPr>
          <p:cNvPr id="11" name="对角圆角矩形 10"/>
          <p:cNvSpPr/>
          <p:nvPr/>
        </p:nvSpPr>
        <p:spPr>
          <a:xfrm>
            <a:off x="467544" y="1556792"/>
            <a:ext cx="3886250" cy="79208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latin typeface="微软雅黑" panose="020B0503020204020204" pitchFamily="34" charset="-122"/>
                <a:ea typeface="微软雅黑" panose="020B0503020204020204" pitchFamily="34" charset="-122"/>
              </a:rPr>
              <a:t>一、基本目标：识记</a:t>
            </a:r>
            <a:endParaRPr lang="zh-CN" altLang="en-US" sz="2800" dirty="0">
              <a:solidFill>
                <a:schemeClr val="tx1"/>
              </a:solidFill>
              <a:latin typeface="微软雅黑" panose="020B0503020204020204" pitchFamily="34" charset="-122"/>
              <a:ea typeface="微软雅黑" panose="020B0503020204020204" pitchFamily="34" charset="-122"/>
            </a:endParaRPr>
          </a:p>
        </p:txBody>
      </p:sp>
      <p:sp>
        <p:nvSpPr>
          <p:cNvPr id="12" name="对角圆角矩形 11"/>
          <p:cNvSpPr/>
          <p:nvPr/>
        </p:nvSpPr>
        <p:spPr>
          <a:xfrm>
            <a:off x="467544" y="3140968"/>
            <a:ext cx="3886250" cy="86409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latin typeface="微软雅黑" panose="020B0503020204020204" pitchFamily="34" charset="-122"/>
                <a:ea typeface="微软雅黑" panose="020B0503020204020204" pitchFamily="34" charset="-122"/>
              </a:rPr>
              <a:t>二、主要目标：理解运用</a:t>
            </a:r>
            <a:endParaRPr lang="zh-CN" altLang="en-US" sz="2800" dirty="0">
              <a:solidFill>
                <a:schemeClr val="tx1"/>
              </a:solidFill>
              <a:latin typeface="微软雅黑" panose="020B0503020204020204" pitchFamily="34" charset="-122"/>
              <a:ea typeface="微软雅黑" panose="020B0503020204020204" pitchFamily="34" charset="-122"/>
            </a:endParaRPr>
          </a:p>
        </p:txBody>
      </p:sp>
      <p:sp>
        <p:nvSpPr>
          <p:cNvPr id="13" name="对角圆角矩形 12"/>
          <p:cNvSpPr/>
          <p:nvPr/>
        </p:nvSpPr>
        <p:spPr>
          <a:xfrm>
            <a:off x="467544" y="4797152"/>
            <a:ext cx="3886250" cy="86409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微软雅黑" panose="020B0503020204020204" pitchFamily="34" charset="-122"/>
                <a:ea typeface="微软雅黑" panose="020B0503020204020204" pitchFamily="34" charset="-122"/>
              </a:rPr>
              <a:t>三</a:t>
            </a:r>
            <a:r>
              <a:rPr lang="zh-CN" altLang="en-US" sz="2800" dirty="0" smtClean="0">
                <a:solidFill>
                  <a:schemeClr val="tx1"/>
                </a:solidFill>
                <a:latin typeface="微软雅黑" panose="020B0503020204020204" pitchFamily="34" charset="-122"/>
                <a:ea typeface="微软雅黑" panose="020B0503020204020204" pitchFamily="34" charset="-122"/>
              </a:rPr>
              <a:t>、最高目标：感化</a:t>
            </a:r>
            <a:endParaRPr lang="zh-CN" altLang="en-US" sz="2800" dirty="0">
              <a:solidFill>
                <a:schemeClr val="tx1"/>
              </a:solidFill>
              <a:latin typeface="微软雅黑" panose="020B0503020204020204" pitchFamily="34" charset="-122"/>
              <a:ea typeface="微软雅黑" panose="020B0503020204020204" pitchFamily="34" charset="-122"/>
            </a:endParaRPr>
          </a:p>
        </p:txBody>
      </p:sp>
      <p:sp>
        <p:nvSpPr>
          <p:cNvPr id="14" name="下箭头 13"/>
          <p:cNvSpPr/>
          <p:nvPr/>
        </p:nvSpPr>
        <p:spPr>
          <a:xfrm>
            <a:off x="2699792" y="2348880"/>
            <a:ext cx="506908" cy="7920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下箭头 15"/>
          <p:cNvSpPr/>
          <p:nvPr/>
        </p:nvSpPr>
        <p:spPr>
          <a:xfrm>
            <a:off x="2751138" y="4005064"/>
            <a:ext cx="506908" cy="7920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4572000" y="999443"/>
            <a:ext cx="3971759" cy="1754326"/>
          </a:xfrm>
          <a:prstGeom prst="rect">
            <a:avLst/>
          </a:prstGeom>
        </p:spPr>
        <p:txBody>
          <a:bodyPr wrap="square">
            <a:spAutoFit/>
          </a:bodyPr>
          <a:lstStyle/>
          <a:p>
            <a:r>
              <a:rPr lang="zh-CN" altLang="en-US" dirty="0">
                <a:latin typeface="微软雅黑" panose="020B0503020204020204" pitchFamily="34" charset="-122"/>
                <a:ea typeface="微软雅黑" panose="020B0503020204020204" pitchFamily="34" charset="-122"/>
              </a:rPr>
              <a:t>雅尔塔体制的形成；杜鲁门主义；马歇尔计划；</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北大西洋公约</a:t>
            </a:r>
            <a:r>
              <a:rPr lang="en-US" altLang="zh-CN" dirty="0" smtClean="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东欧</a:t>
            </a:r>
            <a:r>
              <a:rPr lang="zh-CN" altLang="en-US" dirty="0">
                <a:latin typeface="微软雅黑" panose="020B0503020204020204" pitchFamily="34" charset="-122"/>
                <a:ea typeface="微软雅黑" panose="020B0503020204020204" pitchFamily="34" charset="-122"/>
              </a:rPr>
              <a:t>人民民主国家的建立；亚洲人民民主国家的建立；经济互助委员会；</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华沙条约</a:t>
            </a:r>
            <a:r>
              <a:rPr lang="en-US"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；德国</a:t>
            </a:r>
            <a:r>
              <a:rPr lang="zh-CN" altLang="en-US" dirty="0">
                <a:latin typeface="微软雅黑" panose="020B0503020204020204" pitchFamily="34" charset="-122"/>
                <a:ea typeface="微软雅黑" panose="020B0503020204020204" pitchFamily="34" charset="-122"/>
              </a:rPr>
              <a:t>分裂；朝鲜分裂；古巴导弹危机</a:t>
            </a:r>
          </a:p>
        </p:txBody>
      </p:sp>
      <p:sp>
        <p:nvSpPr>
          <p:cNvPr id="21" name="云形 20"/>
          <p:cNvSpPr/>
          <p:nvPr/>
        </p:nvSpPr>
        <p:spPr>
          <a:xfrm>
            <a:off x="6156176" y="908720"/>
            <a:ext cx="2664296" cy="1836204"/>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solidFill>
                  <a:srgbClr val="FF0000"/>
                </a:solidFill>
                <a:latin typeface="华文行楷" panose="02010800040101010101" pitchFamily="2" charset="-122"/>
                <a:ea typeface="华文行楷" panose="02010800040101010101" pitchFamily="2" charset="-122"/>
              </a:rPr>
              <a:t>基本知识点！</a:t>
            </a:r>
            <a:endParaRPr lang="zh-CN" altLang="en-US" sz="4000" dirty="0">
              <a:solidFill>
                <a:srgbClr val="FF0000"/>
              </a:solidFill>
              <a:latin typeface="华文行楷" panose="02010800040101010101" pitchFamily="2" charset="-122"/>
              <a:ea typeface="华文行楷" panose="02010800040101010101" pitchFamily="2" charset="-122"/>
            </a:endParaRPr>
          </a:p>
        </p:txBody>
      </p:sp>
      <p:sp>
        <p:nvSpPr>
          <p:cNvPr id="22" name="矩形 21"/>
          <p:cNvSpPr/>
          <p:nvPr/>
        </p:nvSpPr>
        <p:spPr>
          <a:xfrm>
            <a:off x="4572000" y="2897726"/>
            <a:ext cx="4572000" cy="1477328"/>
          </a:xfrm>
          <a:prstGeom prst="rect">
            <a:avLst/>
          </a:prstGeom>
        </p:spPr>
        <p:txBody>
          <a:bodyPr>
            <a:spAutoFit/>
          </a:bodyPr>
          <a:lstStyle/>
          <a:p>
            <a:r>
              <a:rPr lang="zh-CN" altLang="zh-CN" dirty="0">
                <a:latin typeface="微软雅黑" panose="020B0503020204020204" pitchFamily="34" charset="-122"/>
                <a:ea typeface="微软雅黑" panose="020B0503020204020204" pitchFamily="34" charset="-122"/>
              </a:rPr>
              <a:t>通过对历史事实的</a:t>
            </a:r>
            <a:r>
              <a:rPr lang="zh-CN" altLang="zh-CN" dirty="0">
                <a:solidFill>
                  <a:srgbClr val="FF0000"/>
                </a:solidFill>
                <a:latin typeface="微软雅黑" panose="020B0503020204020204" pitchFamily="34" charset="-122"/>
                <a:ea typeface="微软雅黑" panose="020B0503020204020204" pitchFamily="34" charset="-122"/>
              </a:rPr>
              <a:t>分析、归纳、概括、综合、比较</a:t>
            </a:r>
            <a:r>
              <a:rPr lang="zh-CN" altLang="zh-CN" dirty="0" smtClean="0">
                <a:latin typeface="微软雅黑" panose="020B0503020204020204" pitchFamily="34" charset="-122"/>
                <a:ea typeface="微软雅黑" panose="020B0503020204020204" pitchFamily="34" charset="-122"/>
              </a:rPr>
              <a:t>等</a:t>
            </a:r>
            <a:r>
              <a:rPr lang="zh-CN" altLang="en-US" dirty="0" smtClean="0">
                <a:latin typeface="微软雅黑" panose="020B0503020204020204" pitchFamily="34" charset="-122"/>
                <a:ea typeface="微软雅黑" panose="020B0503020204020204" pitchFamily="34" charset="-122"/>
              </a:rPr>
              <a:t>活动</a:t>
            </a:r>
            <a:r>
              <a:rPr lang="zh-CN" altLang="zh-CN" dirty="0" smtClean="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了解美苏两极对峙格局形成的基本脉络，认识美苏“冷战”对第二次世界大战后国际关系发展的影响</a:t>
            </a:r>
            <a:r>
              <a:rPr lang="zh-CN" altLang="zh-CN"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并</a:t>
            </a:r>
            <a:r>
              <a:rPr lang="zh-CN" altLang="zh-CN" dirty="0" smtClean="0">
                <a:latin typeface="微软雅黑" panose="020B0503020204020204" pitchFamily="34" charset="-122"/>
                <a:ea typeface="微软雅黑" panose="020B0503020204020204" pitchFamily="34" charset="-122"/>
              </a:rPr>
              <a:t>培养</a:t>
            </a:r>
            <a:r>
              <a:rPr lang="zh-CN" altLang="en-US" dirty="0" smtClean="0">
                <a:latin typeface="微软雅黑" panose="020B0503020204020204" pitchFamily="34" charset="-122"/>
                <a:ea typeface="微软雅黑" panose="020B0503020204020204" pitchFamily="34" charset="-122"/>
              </a:rPr>
              <a:t>学生</a:t>
            </a:r>
            <a:r>
              <a:rPr lang="zh-CN" altLang="zh-CN" dirty="0" smtClean="0">
                <a:latin typeface="微软雅黑" panose="020B0503020204020204" pitchFamily="34" charset="-122"/>
                <a:ea typeface="微软雅黑" panose="020B0503020204020204" pitchFamily="34" charset="-122"/>
              </a:rPr>
              <a:t>历史</a:t>
            </a:r>
            <a:r>
              <a:rPr lang="zh-CN" altLang="en-US" dirty="0" smtClean="0">
                <a:latin typeface="微软雅黑" panose="020B0503020204020204" pitchFamily="34" charset="-122"/>
                <a:ea typeface="微软雅黑" panose="020B0503020204020204" pitchFamily="34" charset="-122"/>
              </a:rPr>
              <a:t>国际</a:t>
            </a:r>
            <a:r>
              <a:rPr lang="zh-CN" altLang="zh-CN" dirty="0" smtClean="0">
                <a:latin typeface="微软雅黑" panose="020B0503020204020204" pitchFamily="34" charset="-122"/>
                <a:ea typeface="微软雅黑" panose="020B0503020204020204" pitchFamily="34" charset="-122"/>
              </a:rPr>
              <a:t>思维</a:t>
            </a:r>
            <a:r>
              <a:rPr lang="zh-CN" altLang="zh-CN" dirty="0">
                <a:latin typeface="微软雅黑" panose="020B0503020204020204" pitchFamily="34" charset="-122"/>
                <a:ea typeface="微软雅黑" panose="020B0503020204020204" pitchFamily="34" charset="-122"/>
              </a:rPr>
              <a:t>和</a:t>
            </a:r>
            <a:r>
              <a:rPr lang="zh-CN" altLang="zh-CN" dirty="0" smtClean="0">
                <a:latin typeface="微软雅黑" panose="020B0503020204020204" pitchFamily="34" charset="-122"/>
                <a:ea typeface="微软雅黑" panose="020B0503020204020204" pitchFamily="34" charset="-122"/>
              </a:rPr>
              <a:t>解决</a:t>
            </a:r>
            <a:r>
              <a:rPr lang="zh-CN" altLang="en-US" dirty="0" smtClean="0">
                <a:latin typeface="微软雅黑" panose="020B0503020204020204" pitchFamily="34" charset="-122"/>
                <a:ea typeface="微软雅黑" panose="020B0503020204020204" pitchFamily="34" charset="-122"/>
              </a:rPr>
              <a:t>现实国际</a:t>
            </a:r>
            <a:r>
              <a:rPr lang="zh-CN" altLang="zh-CN" dirty="0" smtClean="0">
                <a:latin typeface="微软雅黑" panose="020B0503020204020204" pitchFamily="34" charset="-122"/>
                <a:ea typeface="微软雅黑" panose="020B0503020204020204" pitchFamily="34" charset="-122"/>
              </a:rPr>
              <a:t>问题</a:t>
            </a:r>
            <a:r>
              <a:rPr lang="zh-CN" altLang="zh-CN" dirty="0">
                <a:latin typeface="微软雅黑" panose="020B0503020204020204" pitchFamily="34" charset="-122"/>
                <a:ea typeface="微软雅黑" panose="020B0503020204020204" pitchFamily="34" charset="-122"/>
              </a:rPr>
              <a:t>的能力。 </a:t>
            </a:r>
            <a:endParaRPr lang="zh-CN" altLang="en-US" dirty="0">
              <a:latin typeface="微软雅黑" panose="020B0503020204020204" pitchFamily="34" charset="-122"/>
              <a:ea typeface="微软雅黑" panose="020B0503020204020204" pitchFamily="34" charset="-122"/>
            </a:endParaRPr>
          </a:p>
        </p:txBody>
      </p:sp>
      <p:sp>
        <p:nvSpPr>
          <p:cNvPr id="23" name="云形 22"/>
          <p:cNvSpPr/>
          <p:nvPr/>
        </p:nvSpPr>
        <p:spPr>
          <a:xfrm>
            <a:off x="5225731" y="2855231"/>
            <a:ext cx="2664296" cy="1836204"/>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solidFill>
                  <a:srgbClr val="FF0000"/>
                </a:solidFill>
                <a:latin typeface="华文行楷" panose="02010800040101010101" pitchFamily="2" charset="-122"/>
                <a:ea typeface="华文行楷" panose="02010800040101010101" pitchFamily="2" charset="-122"/>
              </a:rPr>
              <a:t>方法迁移！</a:t>
            </a:r>
            <a:endParaRPr lang="zh-CN" altLang="en-US" sz="4000" dirty="0">
              <a:solidFill>
                <a:srgbClr val="FF0000"/>
              </a:solidFill>
              <a:latin typeface="华文行楷" panose="02010800040101010101" pitchFamily="2" charset="-122"/>
              <a:ea typeface="华文行楷" panose="02010800040101010101" pitchFamily="2" charset="-122"/>
            </a:endParaRPr>
          </a:p>
        </p:txBody>
      </p:sp>
      <p:sp>
        <p:nvSpPr>
          <p:cNvPr id="24" name="矩形 23"/>
          <p:cNvSpPr/>
          <p:nvPr/>
        </p:nvSpPr>
        <p:spPr>
          <a:xfrm>
            <a:off x="4499429" y="4869160"/>
            <a:ext cx="4572000" cy="923330"/>
          </a:xfrm>
          <a:prstGeom prst="rect">
            <a:avLst/>
          </a:prstGeom>
        </p:spPr>
        <p:txBody>
          <a:bodyPr>
            <a:spAutoFit/>
          </a:bodyPr>
          <a:lstStyle/>
          <a:p>
            <a:r>
              <a:rPr lang="zh-CN" altLang="zh-CN" dirty="0">
                <a:latin typeface="微软雅黑" panose="020B0503020204020204" pitchFamily="34" charset="-122"/>
                <a:ea typeface="微软雅黑" panose="020B0503020204020204" pitchFamily="34" charset="-122"/>
              </a:rPr>
              <a:t>通过对二战后世界冷战局势形成过程的了解，进一步认识人类社会发展的</a:t>
            </a:r>
            <a:r>
              <a:rPr lang="zh-CN" altLang="zh-CN" dirty="0">
                <a:solidFill>
                  <a:srgbClr val="FF0000"/>
                </a:solidFill>
                <a:latin typeface="微软雅黑" panose="020B0503020204020204" pitchFamily="34" charset="-122"/>
                <a:ea typeface="微软雅黑" panose="020B0503020204020204" pitchFamily="34" charset="-122"/>
              </a:rPr>
              <a:t>基本</a:t>
            </a:r>
            <a:r>
              <a:rPr lang="zh-CN" altLang="zh-CN" dirty="0" smtClean="0">
                <a:solidFill>
                  <a:srgbClr val="FF0000"/>
                </a:solidFill>
                <a:latin typeface="微软雅黑" panose="020B0503020204020204" pitchFamily="34" charset="-122"/>
                <a:ea typeface="微软雅黑" panose="020B0503020204020204" pitchFamily="34" charset="-122"/>
              </a:rPr>
              <a:t>规律</a:t>
            </a:r>
            <a:r>
              <a:rPr lang="zh-CN" altLang="en-US" dirty="0" smtClean="0">
                <a:latin typeface="微软雅黑" panose="020B0503020204020204" pitchFamily="34" charset="-122"/>
                <a:ea typeface="微软雅黑" panose="020B0503020204020204" pitchFamily="34" charset="-122"/>
              </a:rPr>
              <a:t>，慢慢培养自己的</a:t>
            </a:r>
            <a:r>
              <a:rPr lang="zh-CN" altLang="en-US" dirty="0" smtClean="0">
                <a:solidFill>
                  <a:srgbClr val="FF0000"/>
                </a:solidFill>
                <a:latin typeface="微软雅黑" panose="020B0503020204020204" pitchFamily="34" charset="-122"/>
                <a:ea typeface="微软雅黑" panose="020B0503020204020204" pitchFamily="34" charset="-122"/>
              </a:rPr>
              <a:t>全球化意识</a:t>
            </a:r>
            <a:endParaRPr lang="zh-CN" altLang="en-US"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522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38100" y="0"/>
            <a:ext cx="3311525" cy="1068388"/>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四、说重点难点</a:t>
            </a:r>
            <a:endParaRPr lang="zh-CN" altLang="en-US"/>
          </a:p>
        </p:txBody>
      </p:sp>
      <p:sp>
        <p:nvSpPr>
          <p:cNvPr id="11267" name="Rectangle 3"/>
          <p:cNvSpPr>
            <a:spLocks noGrp="1" noChangeArrowheads="1"/>
          </p:cNvSpPr>
          <p:nvPr>
            <p:ph type="title"/>
          </p:nvPr>
        </p:nvSpPr>
        <p:spPr/>
        <p:txBody>
          <a:bodyPr/>
          <a:lstStyle/>
          <a:p>
            <a:endParaRPr lang="zh-CN" altLang="zh-CN"/>
          </a:p>
        </p:txBody>
      </p:sp>
      <p:sp>
        <p:nvSpPr>
          <p:cNvPr id="11268" name="Rectangle 4"/>
          <p:cNvSpPr>
            <a:spLocks noGrp="1" noChangeArrowheads="1"/>
          </p:cNvSpPr>
          <p:nvPr>
            <p:ph type="body" idx="1"/>
          </p:nvPr>
        </p:nvSpPr>
        <p:spPr/>
        <p:txBody>
          <a:bodyPr/>
          <a:lstStyle/>
          <a:p>
            <a:endParaRPr lang="zh-CN" altLang="zh-CN"/>
          </a:p>
          <a:p>
            <a:r>
              <a:rPr lang="zh-CN" altLang="zh-CN"/>
              <a:t> </a:t>
            </a:r>
          </a:p>
        </p:txBody>
      </p:sp>
      <p:sp>
        <p:nvSpPr>
          <p:cNvPr id="11269" name="AutoShape 5"/>
          <p:cNvSpPr>
            <a:spLocks noChangeArrowheads="1"/>
          </p:cNvSpPr>
          <p:nvPr/>
        </p:nvSpPr>
        <p:spPr bwMode="auto">
          <a:xfrm>
            <a:off x="685800" y="2133600"/>
            <a:ext cx="7991475" cy="2808288"/>
          </a:xfrm>
          <a:prstGeom prst="horizontalScroll">
            <a:avLst>
              <a:gd name="adj" fmla="val 12500"/>
            </a:avLst>
          </a:prstGeom>
          <a:solidFill>
            <a:srgbClr val="FFFF00"/>
          </a:soli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11270" name="Text Box 6"/>
          <p:cNvSpPr txBox="1">
            <a:spLocks noChangeArrowheads="1"/>
          </p:cNvSpPr>
          <p:nvPr/>
        </p:nvSpPr>
        <p:spPr bwMode="auto">
          <a:xfrm>
            <a:off x="903288" y="2384425"/>
            <a:ext cx="77739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04800" eaLnBrk="0" hangingPunct="0">
              <a:defRPr>
                <a:solidFill>
                  <a:schemeClr val="tx1"/>
                </a:solidFill>
                <a:latin typeface="Arial" pitchFamily="34" charset="0"/>
                <a:ea typeface="宋体" pitchFamily="2" charset="-122"/>
              </a:defRPr>
            </a:lvl1pPr>
            <a:lvl2pPr eaLnBrk="0" hangingPunct="0">
              <a:defRPr>
                <a:solidFill>
                  <a:schemeClr val="tx1"/>
                </a:solidFill>
                <a:latin typeface="Arial" pitchFamily="34" charset="0"/>
                <a:ea typeface="宋体" pitchFamily="2" charset="-122"/>
              </a:defRPr>
            </a:lvl2pPr>
            <a:lvl3pPr eaLnBrk="0" hangingPunct="0">
              <a:defRPr>
                <a:solidFill>
                  <a:schemeClr val="tx1"/>
                </a:solidFill>
                <a:latin typeface="Arial" pitchFamily="34" charset="0"/>
                <a:ea typeface="宋体" pitchFamily="2" charset="-122"/>
              </a:defRPr>
            </a:lvl3pPr>
            <a:lvl4pPr eaLnBrk="0" hangingPunct="0">
              <a:defRPr>
                <a:solidFill>
                  <a:schemeClr val="tx1"/>
                </a:solidFill>
                <a:latin typeface="Arial" pitchFamily="34" charset="0"/>
                <a:ea typeface="宋体" pitchFamily="2" charset="-122"/>
              </a:defRPr>
            </a:lvl4pPr>
            <a:lvl5pPr eaLnBrk="0" hangingPunct="0">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2800" dirty="0">
              <a:latin typeface="宋体" pitchFamily="2" charset="-122"/>
              <a:sym typeface="宋体" pitchFamily="2" charset="-122"/>
            </a:endParaRPr>
          </a:p>
          <a:p>
            <a:pPr eaLnBrk="1" hangingPunct="1"/>
            <a:r>
              <a:rPr lang="zh-CN" altLang="en-US" sz="2800" b="1" dirty="0" smtClean="0">
                <a:latin typeface="宋体" pitchFamily="2" charset="-122"/>
                <a:sym typeface="宋体" pitchFamily="2" charset="-122"/>
              </a:rPr>
              <a:t>两极格局对峙对世界格局方方面面的影响</a:t>
            </a:r>
            <a:endParaRPr lang="zh-CN" altLang="en-US" sz="2800" b="1" dirty="0">
              <a:latin typeface="宋体" pitchFamily="2" charset="-122"/>
              <a:sym typeface="宋体" pitchFamily="2" charset="-122"/>
            </a:endParaRPr>
          </a:p>
          <a:p>
            <a:pPr eaLnBrk="1" hangingPunct="1"/>
            <a:r>
              <a:rPr lang="zh-CN" altLang="en-US" sz="2800" b="1" dirty="0">
                <a:latin typeface="宋体" pitchFamily="2" charset="-122"/>
                <a:sym typeface="宋体" pitchFamily="2" charset="-122"/>
              </a:rPr>
              <a:t>  </a:t>
            </a:r>
            <a:endParaRPr lang="en-US" altLang="zh-CN" sz="2800" b="1" dirty="0" smtClean="0">
              <a:latin typeface="宋体" pitchFamily="2" charset="-122"/>
              <a:sym typeface="宋体" pitchFamily="2" charset="-122"/>
            </a:endParaRPr>
          </a:p>
          <a:p>
            <a:pPr eaLnBrk="1" hangingPunct="1"/>
            <a:r>
              <a:rPr lang="zh-CN" altLang="en-US" sz="2800" b="1" dirty="0" smtClean="0">
                <a:solidFill>
                  <a:srgbClr val="FF0000"/>
                </a:solidFill>
                <a:latin typeface="宋体" pitchFamily="2" charset="-122"/>
                <a:sym typeface="宋体" pitchFamily="2" charset="-122"/>
              </a:rPr>
              <a:t>【依据】</a:t>
            </a:r>
            <a:r>
              <a:rPr lang="zh-CN" altLang="en-US" sz="2800" b="1" dirty="0" smtClean="0">
                <a:latin typeface="宋体" pitchFamily="2" charset="-122"/>
                <a:sym typeface="宋体" pitchFamily="2" charset="-122"/>
              </a:rPr>
              <a:t>根据课程标准和接下来的课程学习设定</a:t>
            </a:r>
            <a:r>
              <a:rPr lang="zh-CN" altLang="en-US" sz="2800" b="1" dirty="0">
                <a:latin typeface="宋体" pitchFamily="2" charset="-122"/>
                <a:sym typeface="宋体" pitchFamily="2" charset="-122"/>
              </a:rPr>
              <a:t>。</a:t>
            </a:r>
          </a:p>
          <a:p>
            <a:pPr eaLnBrk="1" hangingPunct="1"/>
            <a:r>
              <a:rPr lang="zh-CN" altLang="en-US" sz="2800" dirty="0">
                <a:latin typeface="宋体" pitchFamily="2" charset="-122"/>
                <a:sym typeface="宋体" pitchFamily="2" charset="-122"/>
              </a:rPr>
              <a:t>  </a:t>
            </a:r>
            <a:endParaRPr lang="zh-CN" altLang="en-US" sz="2800" dirty="0"/>
          </a:p>
        </p:txBody>
      </p:sp>
      <p:sp>
        <p:nvSpPr>
          <p:cNvPr id="11271" name="AutoShape 7"/>
          <p:cNvSpPr>
            <a:spLocks noChangeArrowheads="1"/>
          </p:cNvSpPr>
          <p:nvPr/>
        </p:nvSpPr>
        <p:spPr bwMode="auto">
          <a:xfrm>
            <a:off x="903288" y="1508125"/>
            <a:ext cx="1584325" cy="935038"/>
          </a:xfrm>
          <a:prstGeom prst="flowChartAlternateProcess">
            <a:avLst/>
          </a:prstGeom>
          <a:solidFill>
            <a:schemeClr val="bg1"/>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400" b="1" dirty="0" smtClean="0">
                <a:ea typeface="华文细黑" pitchFamily="2" charset="-122"/>
              </a:rPr>
              <a:t>重点</a:t>
            </a:r>
            <a:endParaRPr lang="zh-CN" altLang="en-US" sz="4400" b="1" dirty="0">
              <a:ea typeface="华文细黑" pitchFamily="2" charset="-122"/>
            </a:endParaRPr>
          </a:p>
        </p:txBody>
      </p:sp>
    </p:spTree>
    <p:extLst>
      <p:ext uri="{BB962C8B-B14F-4D97-AF65-F5344CB8AC3E}">
        <p14:creationId xmlns:p14="http://schemas.microsoft.com/office/powerpoint/2010/main" val="2780605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38100" y="0"/>
            <a:ext cx="3311525" cy="1068388"/>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四、说重点难点</a:t>
            </a:r>
            <a:endParaRPr lang="zh-CN" altLang="en-US"/>
          </a:p>
        </p:txBody>
      </p:sp>
      <p:sp>
        <p:nvSpPr>
          <p:cNvPr id="11267" name="Rectangle 3"/>
          <p:cNvSpPr>
            <a:spLocks noGrp="1" noChangeArrowheads="1"/>
          </p:cNvSpPr>
          <p:nvPr>
            <p:ph type="title"/>
          </p:nvPr>
        </p:nvSpPr>
        <p:spPr/>
        <p:txBody>
          <a:bodyPr/>
          <a:lstStyle/>
          <a:p>
            <a:endParaRPr lang="zh-CN" altLang="zh-CN"/>
          </a:p>
        </p:txBody>
      </p:sp>
      <p:sp>
        <p:nvSpPr>
          <p:cNvPr id="11268" name="Rectangle 4"/>
          <p:cNvSpPr>
            <a:spLocks noGrp="1" noChangeArrowheads="1"/>
          </p:cNvSpPr>
          <p:nvPr>
            <p:ph type="body" idx="1"/>
          </p:nvPr>
        </p:nvSpPr>
        <p:spPr/>
        <p:txBody>
          <a:bodyPr/>
          <a:lstStyle/>
          <a:p>
            <a:endParaRPr lang="zh-CN" altLang="zh-CN"/>
          </a:p>
          <a:p>
            <a:r>
              <a:rPr lang="zh-CN" altLang="zh-CN"/>
              <a:t> </a:t>
            </a:r>
          </a:p>
        </p:txBody>
      </p:sp>
      <p:sp>
        <p:nvSpPr>
          <p:cNvPr id="11269" name="AutoShape 5"/>
          <p:cNvSpPr>
            <a:spLocks noChangeArrowheads="1"/>
          </p:cNvSpPr>
          <p:nvPr/>
        </p:nvSpPr>
        <p:spPr bwMode="auto">
          <a:xfrm>
            <a:off x="685800" y="2133600"/>
            <a:ext cx="7991475" cy="2808288"/>
          </a:xfrm>
          <a:prstGeom prst="horizontalScroll">
            <a:avLst>
              <a:gd name="adj" fmla="val 12500"/>
            </a:avLst>
          </a:prstGeom>
          <a:solidFill>
            <a:srgbClr val="FFFF00"/>
          </a:soli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p>
        </p:txBody>
      </p:sp>
      <p:sp>
        <p:nvSpPr>
          <p:cNvPr id="11270" name="Text Box 6"/>
          <p:cNvSpPr txBox="1">
            <a:spLocks noChangeArrowheads="1"/>
          </p:cNvSpPr>
          <p:nvPr/>
        </p:nvSpPr>
        <p:spPr bwMode="auto">
          <a:xfrm>
            <a:off x="903288" y="2384425"/>
            <a:ext cx="777398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04800" eaLnBrk="0" hangingPunct="0">
              <a:defRPr>
                <a:solidFill>
                  <a:schemeClr val="tx1"/>
                </a:solidFill>
                <a:latin typeface="Arial" pitchFamily="34" charset="0"/>
                <a:ea typeface="宋体" pitchFamily="2" charset="-122"/>
              </a:defRPr>
            </a:lvl1pPr>
            <a:lvl2pPr eaLnBrk="0" hangingPunct="0">
              <a:defRPr>
                <a:solidFill>
                  <a:schemeClr val="tx1"/>
                </a:solidFill>
                <a:latin typeface="Arial" pitchFamily="34" charset="0"/>
                <a:ea typeface="宋体" pitchFamily="2" charset="-122"/>
              </a:defRPr>
            </a:lvl2pPr>
            <a:lvl3pPr eaLnBrk="0" hangingPunct="0">
              <a:defRPr>
                <a:solidFill>
                  <a:schemeClr val="tx1"/>
                </a:solidFill>
                <a:latin typeface="Arial" pitchFamily="34" charset="0"/>
                <a:ea typeface="宋体" pitchFamily="2" charset="-122"/>
              </a:defRPr>
            </a:lvl3pPr>
            <a:lvl4pPr eaLnBrk="0" hangingPunct="0">
              <a:defRPr>
                <a:solidFill>
                  <a:schemeClr val="tx1"/>
                </a:solidFill>
                <a:latin typeface="Arial" pitchFamily="34" charset="0"/>
                <a:ea typeface="宋体" pitchFamily="2" charset="-122"/>
              </a:defRPr>
            </a:lvl4pPr>
            <a:lvl5pPr eaLnBrk="0" hangingPunct="0">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2800" dirty="0">
              <a:latin typeface="宋体" pitchFamily="2" charset="-122"/>
              <a:sym typeface="宋体" pitchFamily="2" charset="-122"/>
            </a:endParaRPr>
          </a:p>
          <a:p>
            <a:pPr eaLnBrk="1" hangingPunct="1"/>
            <a:r>
              <a:rPr lang="zh-CN" altLang="en-US" sz="2800" b="1" dirty="0" smtClean="0">
                <a:latin typeface="宋体" pitchFamily="2" charset="-122"/>
                <a:sym typeface="宋体" pitchFamily="2" charset="-122"/>
              </a:rPr>
              <a:t>美苏两极对峙的世界背景分析</a:t>
            </a:r>
            <a:endParaRPr lang="en-US" altLang="zh-CN" sz="2800" b="1" dirty="0" smtClean="0">
              <a:latin typeface="宋体" pitchFamily="2" charset="-122"/>
              <a:sym typeface="宋体" pitchFamily="2" charset="-122"/>
            </a:endParaRPr>
          </a:p>
          <a:p>
            <a:pPr eaLnBrk="1" hangingPunct="1"/>
            <a:endParaRPr lang="zh-CN" altLang="en-US" sz="2800" b="1" dirty="0">
              <a:latin typeface="宋体" pitchFamily="2" charset="-122"/>
              <a:sym typeface="宋体" pitchFamily="2" charset="-122"/>
            </a:endParaRPr>
          </a:p>
          <a:p>
            <a:pPr eaLnBrk="1" hangingPunct="1"/>
            <a:r>
              <a:rPr lang="zh-CN" altLang="en-US" sz="2800" b="1" dirty="0">
                <a:latin typeface="宋体" pitchFamily="2" charset="-122"/>
                <a:sym typeface="宋体" pitchFamily="2" charset="-122"/>
              </a:rPr>
              <a:t> </a:t>
            </a:r>
            <a:r>
              <a:rPr lang="zh-CN" altLang="en-US" sz="2800" b="1" dirty="0" smtClean="0">
                <a:solidFill>
                  <a:srgbClr val="FF0000"/>
                </a:solidFill>
                <a:latin typeface="宋体" pitchFamily="2" charset="-122"/>
                <a:sym typeface="宋体" pitchFamily="2" charset="-122"/>
              </a:rPr>
              <a:t>【依据】</a:t>
            </a:r>
            <a:r>
              <a:rPr lang="zh-CN" altLang="en-US" sz="2800" b="1" dirty="0">
                <a:latin typeface="宋体" pitchFamily="2" charset="-122"/>
                <a:sym typeface="宋体" pitchFamily="2" charset="-122"/>
              </a:rPr>
              <a:t>根据学情设定。</a:t>
            </a:r>
          </a:p>
          <a:p>
            <a:pPr eaLnBrk="1" hangingPunct="1"/>
            <a:r>
              <a:rPr lang="zh-CN" altLang="en-US" sz="2800" dirty="0">
                <a:latin typeface="宋体" pitchFamily="2" charset="-122"/>
                <a:sym typeface="宋体" pitchFamily="2" charset="-122"/>
              </a:rPr>
              <a:t>  </a:t>
            </a:r>
            <a:endParaRPr lang="zh-CN" altLang="en-US" sz="2800" dirty="0"/>
          </a:p>
        </p:txBody>
      </p:sp>
      <p:sp>
        <p:nvSpPr>
          <p:cNvPr id="11271" name="AutoShape 7"/>
          <p:cNvSpPr>
            <a:spLocks noChangeArrowheads="1"/>
          </p:cNvSpPr>
          <p:nvPr/>
        </p:nvSpPr>
        <p:spPr bwMode="auto">
          <a:xfrm>
            <a:off x="903288" y="1508125"/>
            <a:ext cx="1584325" cy="935038"/>
          </a:xfrm>
          <a:prstGeom prst="flowChartAlternateProcess">
            <a:avLst/>
          </a:prstGeom>
          <a:solidFill>
            <a:schemeClr val="bg1"/>
          </a:solidFill>
          <a:ln w="9525" cap="flat"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400" b="1">
                <a:ea typeface="华文细黑" pitchFamily="2" charset="-122"/>
              </a:rPr>
              <a:t>难点</a:t>
            </a:r>
          </a:p>
        </p:txBody>
      </p:sp>
    </p:spTree>
    <p:extLst>
      <p:ext uri="{BB962C8B-B14F-4D97-AF65-F5344CB8AC3E}">
        <p14:creationId xmlns:p14="http://schemas.microsoft.com/office/powerpoint/2010/main" val="278060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AutoShape 4"/>
          <p:cNvSpPr>
            <a:spLocks noChangeArrowheads="1"/>
          </p:cNvSpPr>
          <p:nvPr/>
        </p:nvSpPr>
        <p:spPr bwMode="auto">
          <a:xfrm>
            <a:off x="36513" y="0"/>
            <a:ext cx="3887787" cy="1068388"/>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600">
                <a:ea typeface="微软雅黑" pitchFamily="34" charset="-122"/>
              </a:rPr>
              <a:t>五、说教法学法</a:t>
            </a:r>
          </a:p>
        </p:txBody>
      </p:sp>
      <p:grpSp>
        <p:nvGrpSpPr>
          <p:cNvPr id="5" name="组合 4"/>
          <p:cNvGrpSpPr/>
          <p:nvPr/>
        </p:nvGrpSpPr>
        <p:grpSpPr>
          <a:xfrm>
            <a:off x="1044575" y="1774825"/>
            <a:ext cx="7413625" cy="1150938"/>
            <a:chOff x="1044575" y="1774825"/>
            <a:chExt cx="7413625" cy="1150938"/>
          </a:xfrm>
        </p:grpSpPr>
        <p:sp>
          <p:nvSpPr>
            <p:cNvPr id="6" name="AutoShape 3"/>
            <p:cNvSpPr>
              <a:spLocks noChangeArrowheads="1"/>
            </p:cNvSpPr>
            <p:nvPr/>
          </p:nvSpPr>
          <p:spPr bwMode="auto">
            <a:xfrm>
              <a:off x="2339975" y="1844675"/>
              <a:ext cx="6118225" cy="1009650"/>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800" b="1" dirty="0" smtClean="0">
                  <a:ea typeface="华文细黑" pitchFamily="2" charset="-122"/>
                </a:rPr>
                <a:t>史料教学法、讨论教学法</a:t>
              </a:r>
              <a:endParaRPr lang="zh-CN" altLang="en-US" sz="2800" b="1" dirty="0">
                <a:ea typeface="华文细黑" pitchFamily="2" charset="-122"/>
              </a:endParaRPr>
            </a:p>
          </p:txBody>
        </p:sp>
        <p:sp>
          <p:nvSpPr>
            <p:cNvPr id="7" name="Oval 6"/>
            <p:cNvSpPr>
              <a:spLocks noChangeArrowheads="1"/>
            </p:cNvSpPr>
            <p:nvPr/>
          </p:nvSpPr>
          <p:spPr bwMode="auto">
            <a:xfrm>
              <a:off x="1044575" y="1774825"/>
              <a:ext cx="1868488" cy="1150938"/>
            </a:xfrm>
            <a:prstGeom prst="ellipse">
              <a:avLst/>
            </a:prstGeom>
            <a:gradFill rotWithShape="0">
              <a:gsLst>
                <a:gs pos="0">
                  <a:srgbClr val="FF0000">
                    <a:gamma/>
                    <a:shade val="45882"/>
                    <a:invGamma/>
                  </a:srgbClr>
                </a:gs>
                <a:gs pos="100000">
                  <a:srgbClr val="FF0000"/>
                </a:gs>
              </a:gsLst>
              <a:path path="shape">
                <a:fillToRect l="50000" t="50000" r="50000" b="50000"/>
              </a:path>
            </a:gra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800" dirty="0">
                  <a:solidFill>
                    <a:srgbClr val="FFFF00"/>
                  </a:solidFill>
                  <a:ea typeface="华文细黑" pitchFamily="2" charset="-122"/>
                </a:rPr>
                <a:t>教法</a:t>
              </a:r>
            </a:p>
          </p:txBody>
        </p:sp>
      </p:grpSp>
      <p:grpSp>
        <p:nvGrpSpPr>
          <p:cNvPr id="8" name="组合 7"/>
          <p:cNvGrpSpPr/>
          <p:nvPr/>
        </p:nvGrpSpPr>
        <p:grpSpPr>
          <a:xfrm>
            <a:off x="974799" y="4222278"/>
            <a:ext cx="7413625" cy="1150938"/>
            <a:chOff x="1044575" y="1774825"/>
            <a:chExt cx="7413625" cy="1150938"/>
          </a:xfrm>
        </p:grpSpPr>
        <p:sp>
          <p:nvSpPr>
            <p:cNvPr id="9" name="AutoShape 3"/>
            <p:cNvSpPr>
              <a:spLocks noChangeArrowheads="1"/>
            </p:cNvSpPr>
            <p:nvPr/>
          </p:nvSpPr>
          <p:spPr bwMode="auto">
            <a:xfrm>
              <a:off x="2339975" y="1844675"/>
              <a:ext cx="6118225" cy="1009650"/>
            </a:xfrm>
            <a:prstGeom prst="flowChartAlternateProcess">
              <a:avLst/>
            </a:prstGeom>
            <a:solidFill>
              <a:srgbClr val="99CC00"/>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dirty="0">
                  <a:solidFill>
                    <a:srgbClr val="CCCC00"/>
                  </a:solidFill>
                  <a:ea typeface="华文细黑" pitchFamily="2" charset="-122"/>
                </a:rPr>
                <a:t>    </a:t>
              </a:r>
              <a:r>
                <a:rPr lang="zh-CN" altLang="en-US" sz="2800" b="1" dirty="0">
                  <a:solidFill>
                    <a:srgbClr val="CCCC00"/>
                  </a:solidFill>
                  <a:ea typeface="华文细黑" pitchFamily="2" charset="-122"/>
                </a:rPr>
                <a:t>   </a:t>
              </a:r>
              <a:r>
                <a:rPr lang="zh-CN" altLang="en-US" sz="2800" b="1" dirty="0" smtClean="0">
                  <a:ea typeface="华文细黑" pitchFamily="2" charset="-122"/>
                </a:rPr>
                <a:t>史料解读法、合作探究法</a:t>
              </a:r>
              <a:endParaRPr lang="zh-CN" altLang="en-US" sz="2800" b="1" dirty="0">
                <a:ea typeface="华文细黑" pitchFamily="2" charset="-122"/>
              </a:endParaRPr>
            </a:p>
          </p:txBody>
        </p:sp>
        <p:sp>
          <p:nvSpPr>
            <p:cNvPr id="10" name="Oval 6"/>
            <p:cNvSpPr>
              <a:spLocks noChangeArrowheads="1"/>
            </p:cNvSpPr>
            <p:nvPr/>
          </p:nvSpPr>
          <p:spPr bwMode="auto">
            <a:xfrm>
              <a:off x="1044575" y="1774825"/>
              <a:ext cx="1868488" cy="1150938"/>
            </a:xfrm>
            <a:prstGeom prst="ellipse">
              <a:avLst/>
            </a:prstGeom>
            <a:gradFill rotWithShape="0">
              <a:gsLst>
                <a:gs pos="0">
                  <a:srgbClr val="FF0000">
                    <a:gamma/>
                    <a:shade val="45882"/>
                    <a:invGamma/>
                  </a:srgbClr>
                </a:gs>
                <a:gs pos="100000">
                  <a:srgbClr val="FF0000"/>
                </a:gs>
              </a:gsLst>
              <a:path path="shape">
                <a:fillToRect l="50000" t="50000" r="50000" b="50000"/>
              </a:path>
            </a:gradFill>
            <a:ln w="952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4800" dirty="0">
                  <a:solidFill>
                    <a:srgbClr val="FFFF00"/>
                  </a:solidFill>
                  <a:ea typeface="华文细黑" pitchFamily="2" charset="-122"/>
                </a:rPr>
                <a:t>学</a:t>
              </a:r>
              <a:r>
                <a:rPr lang="zh-CN" altLang="en-US" sz="4800" dirty="0" smtClean="0">
                  <a:solidFill>
                    <a:srgbClr val="FFFF00"/>
                  </a:solidFill>
                  <a:ea typeface="华文细黑" pitchFamily="2" charset="-122"/>
                </a:rPr>
                <a:t>法</a:t>
              </a:r>
              <a:endParaRPr lang="zh-CN" altLang="en-US" sz="4800" dirty="0">
                <a:solidFill>
                  <a:srgbClr val="FFFF00"/>
                </a:solidFill>
                <a:ea typeface="华文细黑" pitchFamily="2" charset="-122"/>
              </a:endParaRPr>
            </a:p>
          </p:txBody>
        </p:sp>
      </p:grpSp>
    </p:spTree>
    <p:extLst>
      <p:ext uri="{BB962C8B-B14F-4D97-AF65-F5344CB8AC3E}">
        <p14:creationId xmlns:p14="http://schemas.microsoft.com/office/powerpoint/2010/main" val="4225284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奥斯汀">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奥斯汀">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263</TotalTime>
  <Words>2178</Words>
  <Application>Microsoft Office PowerPoint</Application>
  <PresentationFormat>全屏显示(4:3)</PresentationFormat>
  <Paragraphs>189</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奥斯汀</vt:lpstr>
      <vt:lpstr>PowerPoint 演示文稿</vt:lpstr>
      <vt:lpstr>PowerPoint 演示文稿</vt:lpstr>
      <vt:lpstr>课程标准： </vt:lpstr>
      <vt:lpstr>PowerPoint 演示文稿</vt:lpstr>
      <vt:lpstr>PowerPoint 演示文稿</vt:lpstr>
      <vt:lpstr>PowerPoint 演示文稿</vt:lpstr>
      <vt:lpstr>PowerPoint 演示文稿</vt:lpstr>
      <vt:lpstr>PowerPoint 演示文稿</vt:lpstr>
      <vt:lpstr>PowerPoint 演示文稿</vt:lpstr>
      <vt:lpstr>1、导入（3min)</vt:lpstr>
      <vt:lpstr>1、导入（3min)</vt:lpstr>
      <vt:lpstr>2、正文</vt:lpstr>
      <vt:lpstr>2、正文</vt:lpstr>
      <vt:lpstr>2、正文</vt:lpstr>
      <vt:lpstr>2、正文</vt:lpstr>
      <vt:lpstr>2、正文</vt:lpstr>
      <vt:lpstr>2、正文</vt:lpstr>
      <vt:lpstr>2、正文</vt:lpstr>
      <vt:lpstr>2、正文</vt:lpstr>
      <vt:lpstr>2、正文</vt:lpstr>
      <vt:lpstr>回顾板书：</vt:lpstr>
      <vt:lpstr>讨论：美苏“冷战”对第二次世界大战后国际关系发展的影响(10min)</vt:lpstr>
      <vt:lpstr>作业布置(2min)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cp:lastModifiedBy>
  <cp:revision>29</cp:revision>
  <dcterms:created xsi:type="dcterms:W3CDTF">2015-04-07T14:55:11Z</dcterms:created>
  <dcterms:modified xsi:type="dcterms:W3CDTF">2015-04-25T07:50:53Z</dcterms:modified>
</cp:coreProperties>
</file>