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aike.so.com/doc/1279856.html" TargetMode="External"/><Relationship Id="rId7" Type="http://schemas.openxmlformats.org/officeDocument/2006/relationships/hyperlink" Target="http://baike.so.com/doc/2839001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2.qhimg.com/t01bce6162fad91d5c5.jpg" TargetMode="External"/><Relationship Id="rId5" Type="http://schemas.openxmlformats.org/officeDocument/2006/relationships/hyperlink" Target="http://baike.so.com/doc/4012899.html" TargetMode="External"/><Relationship Id="rId4" Type="http://schemas.openxmlformats.org/officeDocument/2006/relationships/hyperlink" Target="http://baike.so.com/doc/491658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第</a:t>
            </a:r>
            <a:r>
              <a:rPr lang="en-US" altLang="zh-CN" dirty="0" smtClean="0"/>
              <a:t>4</a:t>
            </a:r>
            <a:r>
              <a:rPr lang="zh-CN" altLang="en-US" dirty="0" smtClean="0"/>
              <a:t>课 人类起源在何方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关于人类的发源地的假说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美洲说（阿梅吉诺，假设太多）</a:t>
            </a:r>
            <a:endParaRPr lang="en-US" altLang="zh-CN" dirty="0" smtClean="0"/>
          </a:p>
          <a:p>
            <a:r>
              <a:rPr lang="zh-CN" altLang="en-US" dirty="0" smtClean="0"/>
              <a:t>欧洲说（海德堡人）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</a:t>
            </a:r>
            <a:r>
              <a:rPr lang="zh-CN" altLang="en-US" dirty="0" smtClean="0"/>
              <a:t>“辟尔唐人”骗局</a:t>
            </a:r>
            <a:endParaRPr lang="en-US" altLang="zh-CN" dirty="0" smtClean="0"/>
          </a:p>
          <a:p>
            <a:r>
              <a:rPr lang="zh-CN" altLang="en-US" dirty="0" smtClean="0"/>
              <a:t>亚洲说（北京猿人）</a:t>
            </a:r>
            <a:endParaRPr lang="en-US" altLang="zh-CN" dirty="0" smtClean="0"/>
          </a:p>
          <a:p>
            <a:r>
              <a:rPr lang="zh-CN" altLang="en-US" dirty="0" smtClean="0"/>
              <a:t>非洲说（早期：达尔文）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</a:t>
            </a:r>
            <a:r>
              <a:rPr lang="en-US" altLang="zh-CN" dirty="0" smtClean="0"/>
              <a:t> 1992</a:t>
            </a:r>
            <a:r>
              <a:rPr lang="zh-CN" altLang="en-US" dirty="0" smtClean="0"/>
              <a:t>年后，占优势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8"/>
          <p:cNvGrpSpPr>
            <a:grpSpLocks/>
          </p:cNvGrpSpPr>
          <p:nvPr/>
        </p:nvGrpSpPr>
        <p:grpSpPr bwMode="auto">
          <a:xfrm>
            <a:off x="2285984" y="1142984"/>
            <a:ext cx="4173204" cy="552439"/>
            <a:chOff x="3112506" y="4634409"/>
            <a:chExt cx="3829169" cy="552439"/>
          </a:xfrm>
        </p:grpSpPr>
        <p:sp>
          <p:nvSpPr>
            <p:cNvPr id="7" name="TextBox 3"/>
            <p:cNvSpPr txBox="1">
              <a:spLocks noChangeArrowheads="1"/>
            </p:cNvSpPr>
            <p:nvPr/>
          </p:nvSpPr>
          <p:spPr bwMode="auto">
            <a:xfrm>
              <a:off x="3203968" y="4634409"/>
              <a:ext cx="3672158" cy="522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800" b="1" cap="all" dirty="0">
                <a:ln w="0"/>
                <a:solidFill>
                  <a:srgbClr val="0033CC"/>
                </a:solidFill>
                <a:effectLst>
                  <a:reflection blurRad="12700" stA="50000" endPos="50000" dist="5000" dir="5400000" sy="-100000" rotWithShape="0"/>
                </a:effectLst>
                <a:latin typeface="黑体" pitchFamily="2" charset="-122"/>
                <a:ea typeface="黑体" pitchFamily="2" charset="-122"/>
              </a:endParaRPr>
            </a:p>
          </p:txBody>
        </p:sp>
        <p:sp>
          <p:nvSpPr>
            <p:cNvPr id="15365" name="TextBox 7"/>
            <p:cNvSpPr txBox="1">
              <a:spLocks noChangeArrowheads="1"/>
            </p:cNvSpPr>
            <p:nvPr/>
          </p:nvSpPr>
          <p:spPr bwMode="auto">
            <a:xfrm>
              <a:off x="3112506" y="4663628"/>
              <a:ext cx="382916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en-US" sz="2800" b="1" dirty="0">
                  <a:solidFill>
                    <a:srgbClr val="0033CC"/>
                  </a:solidFill>
                  <a:latin typeface="Times New Roman" pitchFamily="18" charset="0"/>
                </a:rPr>
                <a:t>海猿说的提出及其合理性</a:t>
              </a:r>
              <a:endParaRPr lang="zh-CN" altLang="en-US" sz="2800" b="1" dirty="0">
                <a:solidFill>
                  <a:srgbClr val="0033CC"/>
                </a:solidFill>
                <a:latin typeface="黑体" pitchFamily="2" charset="-122"/>
                <a:ea typeface="黑体" pitchFamily="2" charset="-122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500188" y="2500313"/>
            <a:ext cx="6572250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en-US" sz="2800" b="1" kern="100" dirty="0">
                <a:latin typeface="Times New Roman"/>
                <a:ea typeface="宋体"/>
              </a:rPr>
              <a:t>1</a:t>
            </a:r>
            <a:r>
              <a:rPr lang="zh-CN" sz="2800" b="1" kern="100" dirty="0">
                <a:latin typeface="Times New Roman"/>
                <a:ea typeface="宋体"/>
                <a:cs typeface="Times New Roman"/>
              </a:rPr>
              <a:t>．海猿说的提出主要针对了陆地说所无法解决的缺环问题，在</a:t>
            </a:r>
            <a:r>
              <a:rPr lang="en-US" sz="2800" b="1" kern="100" dirty="0">
                <a:latin typeface="Times New Roman"/>
                <a:ea typeface="宋体"/>
              </a:rPr>
              <a:t>400</a:t>
            </a:r>
            <a:r>
              <a:rPr lang="zh-CN" sz="2800" b="1" kern="100" dirty="0">
                <a:latin typeface="Times New Roman"/>
                <a:ea typeface="宋体"/>
                <a:cs typeface="Times New Roman"/>
              </a:rPr>
              <a:t>万年～</a:t>
            </a:r>
            <a:r>
              <a:rPr lang="en-US" sz="2800" b="1" kern="100" dirty="0">
                <a:latin typeface="Times New Roman"/>
                <a:ea typeface="宋体"/>
              </a:rPr>
              <a:t>800</a:t>
            </a:r>
            <a:r>
              <a:rPr lang="zh-CN" sz="2800" b="1" kern="100" dirty="0">
                <a:latin typeface="Times New Roman"/>
                <a:ea typeface="宋体"/>
                <a:cs typeface="Times New Roman"/>
              </a:rPr>
              <a:t>万年前这段从猿到人的非常重要的时期</a:t>
            </a:r>
            <a:r>
              <a:rPr lang="en-US" altLang="zh-CN" sz="2800" b="1" kern="100" dirty="0">
                <a:latin typeface="Times New Roman"/>
                <a:ea typeface="宋体"/>
                <a:cs typeface="Times New Roman"/>
              </a:rPr>
              <a:t>,</a:t>
            </a:r>
            <a:r>
              <a:rPr lang="zh-CN" sz="2800" b="1" kern="100" dirty="0">
                <a:latin typeface="Times New Roman"/>
                <a:ea typeface="宋体"/>
                <a:cs typeface="Times New Roman"/>
              </a:rPr>
              <a:t>却没有发现任何化石，在这种情况下</a:t>
            </a:r>
            <a:r>
              <a:rPr lang="en-US" altLang="zh-CN" sz="2800" b="1" kern="100" dirty="0">
                <a:latin typeface="Times New Roman"/>
                <a:ea typeface="宋体"/>
                <a:cs typeface="Times New Roman"/>
              </a:rPr>
              <a:t>,</a:t>
            </a:r>
            <a:r>
              <a:rPr lang="zh-CN" sz="2800" b="1" kern="100" dirty="0">
                <a:latin typeface="Times New Roman"/>
                <a:ea typeface="宋体"/>
                <a:cs typeface="Times New Roman"/>
              </a:rPr>
              <a:t>海猿说应运而生。</a:t>
            </a:r>
            <a:endParaRPr lang="zh-CN" altLang="en-US" sz="2800" b="1" kern="100" dirty="0">
              <a:latin typeface="Times New Roman"/>
              <a:cs typeface="Courier New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6975" y="2090738"/>
            <a:ext cx="6750050" cy="2676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en-US" sz="2800" b="1" kern="100" dirty="0">
                <a:latin typeface="Times New Roman"/>
                <a:ea typeface="宋体"/>
              </a:rPr>
              <a:t>2</a:t>
            </a:r>
            <a:r>
              <a:rPr lang="zh-CN" sz="2800" b="1" kern="100" dirty="0">
                <a:latin typeface="Times New Roman"/>
                <a:ea typeface="宋体"/>
                <a:cs typeface="Times New Roman"/>
              </a:rPr>
              <a:t>．通过比较人与海洋生物的生理特征</a:t>
            </a:r>
            <a:r>
              <a:rPr lang="en-US" altLang="zh-CN" sz="2800" b="1" kern="100" dirty="0">
                <a:latin typeface="Times New Roman"/>
                <a:ea typeface="宋体"/>
                <a:cs typeface="Times New Roman"/>
              </a:rPr>
              <a:t>,</a:t>
            </a:r>
            <a:r>
              <a:rPr lang="zh-CN" sz="2800" b="1" kern="100" dirty="0">
                <a:latin typeface="Times New Roman"/>
                <a:ea typeface="宋体"/>
                <a:cs typeface="Times New Roman"/>
              </a:rPr>
              <a:t>分析这一假说：第一，它能解释人类所具有的不同于其他灵长类动物的外表特征。如人类皮肤光滑裸露，体毛消失，富有皮下脂肪，而现在生活在地球上的人类近亲</a:t>
            </a:r>
            <a:r>
              <a:rPr lang="en-US" sz="2800" b="1" kern="100" dirty="0">
                <a:latin typeface="Times New Roman"/>
                <a:ea typeface="宋体"/>
              </a:rPr>
              <a:t>——</a:t>
            </a:r>
            <a:r>
              <a:rPr lang="zh-CN" sz="2800" b="1" kern="100" dirty="0">
                <a:latin typeface="Times New Roman"/>
                <a:ea typeface="宋体"/>
                <a:cs typeface="Times New Roman"/>
              </a:rPr>
              <a:t>灵长类，都是全身披着长毛的动物。</a:t>
            </a:r>
            <a:endParaRPr lang="zh-CN" altLang="en-US" sz="2800" b="1" kern="100" dirty="0">
              <a:latin typeface="Times New Roman"/>
              <a:cs typeface="Courier New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313" y="1452563"/>
            <a:ext cx="6429375" cy="3952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  <a:spcAft>
                <a:spcPts val="0"/>
              </a:spcAft>
              <a:defRPr/>
            </a:pPr>
            <a:r>
              <a:rPr lang="zh-CN" sz="2800" b="1" kern="100" dirty="0">
                <a:latin typeface="Times New Roman"/>
                <a:ea typeface="宋体"/>
                <a:cs typeface="Times New Roman"/>
              </a:rPr>
              <a:t>第二，它能说明人类与海洋生物在生理习性上的诸多相似的地方。如人类分泌的泪液排出盐份，靠出汗调节体温等</a:t>
            </a:r>
            <a:r>
              <a:rPr lang="en-US" altLang="zh-CN" sz="2800" b="1" kern="100" dirty="0">
                <a:latin typeface="Times New Roman"/>
                <a:ea typeface="宋体"/>
                <a:cs typeface="Times New Roman"/>
              </a:rPr>
              <a:t>,</a:t>
            </a:r>
            <a:r>
              <a:rPr lang="zh-CN" sz="2800" b="1" kern="100" dirty="0">
                <a:latin typeface="Times New Roman"/>
                <a:ea typeface="宋体"/>
                <a:cs typeface="Times New Roman"/>
              </a:rPr>
              <a:t>第三，从人类的行为看</a:t>
            </a:r>
            <a:r>
              <a:rPr lang="en-US" altLang="zh-CN" sz="2800" b="1" kern="100" dirty="0">
                <a:latin typeface="Times New Roman"/>
                <a:ea typeface="宋体"/>
                <a:cs typeface="Times New Roman"/>
              </a:rPr>
              <a:t>,</a:t>
            </a:r>
            <a:r>
              <a:rPr lang="zh-CN" sz="2800" b="1" kern="100" dirty="0">
                <a:latin typeface="Times New Roman"/>
                <a:ea typeface="宋体"/>
                <a:cs typeface="Times New Roman"/>
              </a:rPr>
              <a:t>人类是游泳能手</a:t>
            </a:r>
            <a:r>
              <a:rPr lang="en-US" altLang="zh-CN" sz="2800" b="1" kern="100" dirty="0">
                <a:latin typeface="Times New Roman"/>
                <a:ea typeface="宋体"/>
                <a:cs typeface="Times New Roman"/>
              </a:rPr>
              <a:t>,</a:t>
            </a:r>
            <a:r>
              <a:rPr lang="zh-CN" sz="2800" b="1" kern="100" dirty="0">
                <a:latin typeface="Times New Roman"/>
                <a:ea typeface="宋体"/>
                <a:cs typeface="Times New Roman"/>
              </a:rPr>
              <a:t>初生的婴儿具有很好的游泳能力，这些可能是人类的祖先曾经生活在海洋中而留下的一种返祖现象。</a:t>
            </a:r>
            <a:endParaRPr lang="zh-CN" altLang="en-US" sz="2800" b="1" kern="100" dirty="0">
              <a:latin typeface="Times New Roman"/>
              <a:cs typeface="Courier New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现代流行的假说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u="sng" dirty="0" smtClean="0"/>
              <a:t>多地区起源说</a:t>
            </a:r>
            <a:endParaRPr lang="en-US" altLang="zh-CN" u="sng" dirty="0" smtClean="0"/>
          </a:p>
          <a:p>
            <a:pPr>
              <a:buNone/>
            </a:pPr>
            <a:r>
              <a:rPr lang="zh-CN" altLang="en-US" dirty="0" smtClean="0"/>
              <a:t>优点：能解释不同地区的人种差异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缺点：不能证明不同时期的连续性化石之间         的直接遗传关系</a:t>
            </a:r>
            <a:endParaRPr lang="en-US" altLang="zh-CN" dirty="0" smtClean="0"/>
          </a:p>
          <a:p>
            <a:pPr>
              <a:buNone/>
            </a:pPr>
            <a:r>
              <a:rPr lang="zh-CN" altLang="en-US" u="sng" dirty="0" smtClean="0"/>
              <a:t>单一地区起源说</a:t>
            </a:r>
            <a:endParaRPr lang="zh-CN" alt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假说的证实有赖于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  </a:t>
            </a:r>
            <a:r>
              <a:rPr lang="zh-CN" altLang="en-US" dirty="0" smtClean="0"/>
              <a:t>大量化石的发现</a:t>
            </a:r>
            <a:endParaRPr lang="en-US" altLang="zh-CN" dirty="0" smtClean="0"/>
          </a:p>
          <a:p>
            <a:r>
              <a:rPr lang="en-US" altLang="zh-CN" dirty="0" smtClean="0"/>
              <a:t>2   </a:t>
            </a:r>
            <a:r>
              <a:rPr lang="zh-CN" altLang="en-US" dirty="0" smtClean="0"/>
              <a:t>科学技术的进步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遗传基因研究</a:t>
            </a:r>
            <a:r>
              <a:rPr lang="en-US" altLang="zh-CN" dirty="0" smtClean="0"/>
              <a:t>----</a:t>
            </a:r>
            <a:r>
              <a:rPr lang="zh-CN" altLang="en-US" dirty="0" smtClean="0"/>
              <a:t>找出人类起源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同位素分析</a:t>
            </a:r>
            <a:r>
              <a:rPr lang="en-US" altLang="zh-CN" dirty="0" smtClean="0"/>
              <a:t>---</a:t>
            </a:r>
            <a:r>
              <a:rPr lang="zh-CN" altLang="en-US" dirty="0" smtClean="0"/>
              <a:t>确定人类的食性和迁徙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分子生物学技术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计算机技术的发展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北京猿人</a:t>
            </a:r>
            <a:br>
              <a:rPr lang="zh-CN" altLang="en-US" dirty="0" smtClean="0"/>
            </a:br>
            <a:endParaRPr lang="zh-CN" altLang="en-US" dirty="0"/>
          </a:p>
        </p:txBody>
      </p:sp>
      <p:pic>
        <p:nvPicPr>
          <p:cNvPr id="1026" name="Picture 2" descr="C:\Users\pc15\Desktop\t0156f51d4b2c99b9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285860"/>
            <a:ext cx="3418138" cy="45720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1071546"/>
            <a:ext cx="557213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       北京猿人</a:t>
            </a:r>
            <a:r>
              <a:rPr lang="zh-CN" altLang="en-US" dirty="0" smtClean="0"/>
              <a:t>，正式名称为“</a:t>
            </a:r>
            <a:r>
              <a:rPr lang="zh-CN" altLang="en-US" dirty="0" smtClean="0">
                <a:hlinkClick r:id="rId3"/>
              </a:rPr>
              <a:t>中国</a:t>
            </a:r>
            <a:r>
              <a:rPr lang="zh-CN" altLang="en-US" dirty="0" smtClean="0"/>
              <a:t>猿人北京种”，现在在科学上常称之为“北京直立人”，英学名为</a:t>
            </a:r>
            <a:r>
              <a:rPr lang="en-US" altLang="zh-CN" dirty="0" smtClean="0"/>
              <a:t>Homo erectus </a:t>
            </a:r>
            <a:r>
              <a:rPr lang="en-US" altLang="zh-CN" dirty="0" err="1" smtClean="0"/>
              <a:t>pekinensis</a:t>
            </a:r>
            <a:r>
              <a:rPr lang="zh-CN" altLang="en-US" dirty="0" smtClean="0"/>
              <a:t>。中国的直立人</a:t>
            </a:r>
            <a:r>
              <a:rPr lang="zh-CN" altLang="en-US" dirty="0" smtClean="0">
                <a:hlinkClick r:id="rId4"/>
              </a:rPr>
              <a:t>化石</a:t>
            </a:r>
            <a:r>
              <a:rPr lang="zh-CN" altLang="en-US" dirty="0" smtClean="0"/>
              <a:t>。 北京猿人生活在距今大约 </a:t>
            </a:r>
            <a:r>
              <a:rPr lang="en-US" altLang="zh-CN" dirty="0" smtClean="0"/>
              <a:t>77</a:t>
            </a:r>
            <a:r>
              <a:rPr lang="zh-CN" altLang="en-US" dirty="0" smtClean="0"/>
              <a:t>万年。遗址发现地位于北京市西南房山区周口店龙骨山。 北京猿人大约在</a:t>
            </a:r>
            <a:r>
              <a:rPr lang="en-US" altLang="zh-CN" dirty="0" smtClean="0"/>
              <a:t>60</a:t>
            </a:r>
            <a:r>
              <a:rPr lang="zh-CN" altLang="en-US" dirty="0" smtClean="0"/>
              <a:t>万年前来到周口店，在这里断断续续地生活了近</a:t>
            </a:r>
            <a:r>
              <a:rPr lang="en-US" altLang="zh-CN" dirty="0" smtClean="0"/>
              <a:t>40</a:t>
            </a:r>
            <a:r>
              <a:rPr lang="zh-CN" altLang="en-US" dirty="0" smtClean="0"/>
              <a:t>万年。到约</a:t>
            </a:r>
            <a:r>
              <a:rPr lang="en-US" altLang="zh-CN" dirty="0" smtClean="0"/>
              <a:t>20</a:t>
            </a:r>
            <a:r>
              <a:rPr lang="zh-CN" altLang="en-US" dirty="0" smtClean="0"/>
              <a:t>万年前，北京猿人才离此而去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       1929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12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</a:t>
            </a:r>
            <a:r>
              <a:rPr lang="zh-CN" altLang="en-US" dirty="0" smtClean="0"/>
              <a:t>日，</a:t>
            </a:r>
            <a:r>
              <a:rPr lang="zh-CN" altLang="en-US" dirty="0" smtClean="0">
                <a:hlinkClick r:id="rId3"/>
              </a:rPr>
              <a:t>中国</a:t>
            </a:r>
            <a:r>
              <a:rPr lang="zh-CN" altLang="en-US" dirty="0" smtClean="0"/>
              <a:t>考古学者裴文中发掘出第一个完整的头盖骨，而在此时期所发掘出来的头盖骨却在</a:t>
            </a:r>
            <a:r>
              <a:rPr lang="en-US" altLang="zh-CN" dirty="0" smtClean="0"/>
              <a:t>1941</a:t>
            </a:r>
            <a:r>
              <a:rPr lang="zh-CN" altLang="en-US" dirty="0" smtClean="0"/>
              <a:t>年时下落不明，成为历史上的一个谜团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        在此</a:t>
            </a:r>
            <a:r>
              <a:rPr lang="zh-CN" altLang="en-US" dirty="0" smtClean="0"/>
              <a:t>之前，虽然</a:t>
            </a:r>
            <a:r>
              <a:rPr lang="zh-CN" altLang="en-US" dirty="0" smtClean="0">
                <a:hlinkClick r:id="rId5"/>
              </a:rPr>
              <a:t>德国</a:t>
            </a:r>
            <a:r>
              <a:rPr lang="zh-CN" altLang="en-US" dirty="0" smtClean="0"/>
              <a:t>的尼安德特</a:t>
            </a:r>
            <a:r>
              <a:rPr lang="zh-CN" altLang="en-US" dirty="0" smtClean="0">
                <a:hlinkClick r:id="rId6"/>
              </a:rPr>
              <a:t>北京猿人</a:t>
            </a:r>
            <a:r>
              <a:rPr lang="zh-CN" altLang="en-US" dirty="0" smtClean="0"/>
              <a:t>人、爪哇的“直立人”（见爪哇人）和德国的海德堡人的遗骨已经问世，但这些发现由于保守思想的束缚并未得到学术界的公认；即使在持</a:t>
            </a:r>
            <a:r>
              <a:rPr lang="zh-CN" altLang="en-US" dirty="0" smtClean="0">
                <a:hlinkClick r:id="rId7"/>
              </a:rPr>
              <a:t>进化论</a:t>
            </a:r>
            <a:r>
              <a:rPr lang="zh-CN" altLang="en-US" dirty="0" smtClean="0"/>
              <a:t>的学者当中，对于人类的起源问题和这些发现在人类进化过程中的地位，也众说纷纭，莫衷一是。自从北京人头盖骨发现以后，特别是随后又发现了石器和用火遗迹，直立人的存在才得到肯定，从而基本上明确了人类进化的序列，为“从猿到人”的伟大学说提供了有力的证据 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580</Words>
  <PresentationFormat>全屏显示(4:3)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第4课 人类起源在何方</vt:lpstr>
      <vt:lpstr>关于人类的发源地的假说</vt:lpstr>
      <vt:lpstr>幻灯片 3</vt:lpstr>
      <vt:lpstr>幻灯片 4</vt:lpstr>
      <vt:lpstr>幻灯片 5</vt:lpstr>
      <vt:lpstr>现代流行的假说</vt:lpstr>
      <vt:lpstr>假说的证实有赖于</vt:lpstr>
      <vt:lpstr>北京猿人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第4课 人类起源在何方</dc:title>
  <dc:creator>pc15</dc:creator>
  <cp:lastModifiedBy>pc15</cp:lastModifiedBy>
  <cp:revision>2</cp:revision>
  <dcterms:created xsi:type="dcterms:W3CDTF">2014-09-18T01:36:45Z</dcterms:created>
  <dcterms:modified xsi:type="dcterms:W3CDTF">2014-09-18T03:26:46Z</dcterms:modified>
</cp:coreProperties>
</file>