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Override PartName="/ppt/tags/tag215.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88" r:id="rId5"/>
    <p:sldId id="258" r:id="rId6"/>
    <p:sldId id="259" r:id="rId7"/>
    <p:sldId id="260" r:id="rId8"/>
    <p:sldId id="261" r:id="rId9"/>
    <p:sldId id="262" r:id="rId10"/>
    <p:sldId id="263" r:id="rId11"/>
    <p:sldId id="264" r:id="rId12"/>
    <p:sldId id="265" r:id="rId13"/>
    <p:sldId id="266" r:id="rId14"/>
    <p:sldId id="268" r:id="rId15"/>
    <p:sldId id="270" r:id="rId16"/>
    <p:sldId id="271" r:id="rId17"/>
    <p:sldId id="272" r:id="rId18"/>
    <p:sldId id="273" r:id="rId19"/>
    <p:sldId id="274" r:id="rId20"/>
    <p:sldId id="275" r:id="rId21"/>
    <p:sldId id="276" r:id="rId22"/>
    <p:sldId id="277" r:id="rId23"/>
    <p:sldId id="278" r:id="rId24"/>
    <p:sldId id="281" r:id="rId25"/>
    <p:sldId id="279" r:id="rId26"/>
    <p:sldId id="280" r:id="rId27"/>
    <p:sldId id="282" r:id="rId2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9"/>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slide" Target="slides/slide2.xml" Id="rId4" /><Relationship Type="http://schemas.openxmlformats.org/officeDocument/2006/relationships/tableStyles" Target="tableStyles.xml" Id="rId31" /><Relationship Type="http://schemas.openxmlformats.org/officeDocument/2006/relationships/viewProps" Target="viewProps.xml" Id="rId30" /><Relationship Type="http://schemas.openxmlformats.org/officeDocument/2006/relationships/slide" Target="slides/slide1.xml" Id="rId3" /><Relationship Type="http://schemas.openxmlformats.org/officeDocument/2006/relationships/presProps" Target="presProps.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215.xml" Id="Rb607bbc9b8f24cbf" /></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smtClean="0"/>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2"/>
            </a:gs>
            <a:gs pos="100000">
              <a:schemeClr val="bg2">
                <a:lumMod val="85000"/>
              </a:schemeClr>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104.xml"/><Relationship Id="rId5" Type="http://schemas.openxmlformats.org/officeDocument/2006/relationships/tags" Target="../tags/tag103.xml"/><Relationship Id="rId4" Type="http://schemas.openxmlformats.org/officeDocument/2006/relationships/tags" Target="../tags/tag102.xml"/><Relationship Id="rId3" Type="http://schemas.openxmlformats.org/officeDocument/2006/relationships/tags" Target="../tags/tag101.xml"/><Relationship Id="rId2" Type="http://schemas.openxmlformats.org/officeDocument/2006/relationships/tags" Target="../tags/tag100.xml"/><Relationship Id="rId1" Type="http://schemas.openxmlformats.org/officeDocument/2006/relationships/tags" Target="../tags/tag99.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08.xml"/><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s>
</file>

<file path=ppt/slides/_rels/slide1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12.xml"/><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s>
</file>

<file path=ppt/slides/_rels/slide1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s>
</file>

<file path=ppt/slides/_rels/slide1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27.xml"/><Relationship Id="rId4" Type="http://schemas.openxmlformats.org/officeDocument/2006/relationships/tags" Target="../tags/tag126.xml"/><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32.xml"/><Relationship Id="rId4" Type="http://schemas.openxmlformats.org/officeDocument/2006/relationships/tags" Target="../tags/tag131.xml"/><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s>
</file>

<file path=ppt/slides/_rels/slide1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36.xml"/><Relationship Id="rId4" Type="http://schemas.openxmlformats.org/officeDocument/2006/relationships/image" Target="../media/image2.png"/><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s>
</file>

<file path=ppt/slides/_rels/slide19.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40.xml"/><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69.xml"/><Relationship Id="rId4" Type="http://schemas.openxmlformats.org/officeDocument/2006/relationships/tags" Target="../tags/tag68.xml"/><Relationship Id="rId3" Type="http://schemas.openxmlformats.org/officeDocument/2006/relationships/tags" Target="../tags/tag67.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146.xml"/><Relationship Id="rId5" Type="http://schemas.openxmlformats.org/officeDocument/2006/relationships/tags" Target="../tags/tag145.xml"/><Relationship Id="rId4" Type="http://schemas.openxmlformats.org/officeDocument/2006/relationships/tags" Target="../tags/tag144.xml"/><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s>
</file>

<file path=ppt/slides/_rels/slide23.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tags" Target="../tags/tag160.xml"/><Relationship Id="rId7" Type="http://schemas.openxmlformats.org/officeDocument/2006/relationships/tags" Target="../tags/tag159.xml"/><Relationship Id="rId6" Type="http://schemas.openxmlformats.org/officeDocument/2006/relationships/tags" Target="../tags/tag158.xml"/><Relationship Id="rId5" Type="http://schemas.openxmlformats.org/officeDocument/2006/relationships/tags" Target="../tags/tag157.xml"/><Relationship Id="rId4" Type="http://schemas.openxmlformats.org/officeDocument/2006/relationships/tags" Target="../tags/tag156.xml"/><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s>
</file>

<file path=ppt/slides/_rels/slide24.xml.rels><?xml version="1.0" encoding="UTF-8" standalone="yes"?>
<Relationships xmlns="http://schemas.openxmlformats.org/package/2006/relationships"><Relationship Id="rId9" Type="http://schemas.openxmlformats.org/officeDocument/2006/relationships/tags" Target="../tags/tag169.xml"/><Relationship Id="rId8" Type="http://schemas.openxmlformats.org/officeDocument/2006/relationships/tags" Target="../tags/tag168.xml"/><Relationship Id="rId7" Type="http://schemas.openxmlformats.org/officeDocument/2006/relationships/tags" Target="../tags/tag167.xml"/><Relationship Id="rId6" Type="http://schemas.openxmlformats.org/officeDocument/2006/relationships/tags" Target="../tags/tag166.xml"/><Relationship Id="rId5" Type="http://schemas.openxmlformats.org/officeDocument/2006/relationships/tags" Target="../tags/tag165.xml"/><Relationship Id="rId47" Type="http://schemas.openxmlformats.org/officeDocument/2006/relationships/slideLayout" Target="../slideLayouts/slideLayout2.xml"/><Relationship Id="rId46" Type="http://schemas.openxmlformats.org/officeDocument/2006/relationships/tags" Target="../tags/tag206.xml"/><Relationship Id="rId45" Type="http://schemas.openxmlformats.org/officeDocument/2006/relationships/tags" Target="../tags/tag205.xml"/><Relationship Id="rId44" Type="http://schemas.openxmlformats.org/officeDocument/2006/relationships/tags" Target="../tags/tag204.xml"/><Relationship Id="rId43" Type="http://schemas.openxmlformats.org/officeDocument/2006/relationships/tags" Target="../tags/tag203.xml"/><Relationship Id="rId42" Type="http://schemas.openxmlformats.org/officeDocument/2006/relationships/tags" Target="../tags/tag202.xml"/><Relationship Id="rId41" Type="http://schemas.openxmlformats.org/officeDocument/2006/relationships/tags" Target="../tags/tag201.xml"/><Relationship Id="rId40" Type="http://schemas.openxmlformats.org/officeDocument/2006/relationships/tags" Target="../tags/tag200.xml"/><Relationship Id="rId4" Type="http://schemas.openxmlformats.org/officeDocument/2006/relationships/tags" Target="../tags/tag164.xml"/><Relationship Id="rId39" Type="http://schemas.openxmlformats.org/officeDocument/2006/relationships/tags" Target="../tags/tag199.xml"/><Relationship Id="rId38" Type="http://schemas.openxmlformats.org/officeDocument/2006/relationships/tags" Target="../tags/tag198.xml"/><Relationship Id="rId37" Type="http://schemas.openxmlformats.org/officeDocument/2006/relationships/tags" Target="../tags/tag197.xml"/><Relationship Id="rId36" Type="http://schemas.openxmlformats.org/officeDocument/2006/relationships/tags" Target="../tags/tag196.xml"/><Relationship Id="rId35" Type="http://schemas.openxmlformats.org/officeDocument/2006/relationships/tags" Target="../tags/tag195.xml"/><Relationship Id="rId34" Type="http://schemas.openxmlformats.org/officeDocument/2006/relationships/tags" Target="../tags/tag194.xml"/><Relationship Id="rId33" Type="http://schemas.openxmlformats.org/officeDocument/2006/relationships/tags" Target="../tags/tag193.xml"/><Relationship Id="rId32" Type="http://schemas.openxmlformats.org/officeDocument/2006/relationships/tags" Target="../tags/tag192.xml"/><Relationship Id="rId31" Type="http://schemas.openxmlformats.org/officeDocument/2006/relationships/tags" Target="../tags/tag191.xml"/><Relationship Id="rId30" Type="http://schemas.openxmlformats.org/officeDocument/2006/relationships/tags" Target="../tags/tag190.xml"/><Relationship Id="rId3" Type="http://schemas.openxmlformats.org/officeDocument/2006/relationships/tags" Target="../tags/tag163.xml"/><Relationship Id="rId29" Type="http://schemas.openxmlformats.org/officeDocument/2006/relationships/tags" Target="../tags/tag189.xml"/><Relationship Id="rId28" Type="http://schemas.openxmlformats.org/officeDocument/2006/relationships/tags" Target="../tags/tag188.xml"/><Relationship Id="rId27" Type="http://schemas.openxmlformats.org/officeDocument/2006/relationships/tags" Target="../tags/tag187.xml"/><Relationship Id="rId26" Type="http://schemas.openxmlformats.org/officeDocument/2006/relationships/tags" Target="../tags/tag186.xml"/><Relationship Id="rId25" Type="http://schemas.openxmlformats.org/officeDocument/2006/relationships/tags" Target="../tags/tag185.xml"/><Relationship Id="rId24" Type="http://schemas.openxmlformats.org/officeDocument/2006/relationships/tags" Target="../tags/tag184.xml"/><Relationship Id="rId23" Type="http://schemas.openxmlformats.org/officeDocument/2006/relationships/tags" Target="../tags/tag183.xml"/><Relationship Id="rId22" Type="http://schemas.openxmlformats.org/officeDocument/2006/relationships/tags" Target="../tags/tag182.xml"/><Relationship Id="rId21" Type="http://schemas.openxmlformats.org/officeDocument/2006/relationships/tags" Target="../tags/tag181.xml"/><Relationship Id="rId20" Type="http://schemas.openxmlformats.org/officeDocument/2006/relationships/tags" Target="../tags/tag180.xml"/><Relationship Id="rId2" Type="http://schemas.openxmlformats.org/officeDocument/2006/relationships/tags" Target="../tags/tag162.xml"/><Relationship Id="rId19" Type="http://schemas.openxmlformats.org/officeDocument/2006/relationships/tags" Target="../tags/tag179.xml"/><Relationship Id="rId18" Type="http://schemas.openxmlformats.org/officeDocument/2006/relationships/tags" Target="../tags/tag178.xml"/><Relationship Id="rId17" Type="http://schemas.openxmlformats.org/officeDocument/2006/relationships/tags" Target="../tags/tag177.xml"/><Relationship Id="rId16" Type="http://schemas.openxmlformats.org/officeDocument/2006/relationships/tags" Target="../tags/tag176.xml"/><Relationship Id="rId15" Type="http://schemas.openxmlformats.org/officeDocument/2006/relationships/tags" Target="../tags/tag175.xml"/><Relationship Id="rId14" Type="http://schemas.openxmlformats.org/officeDocument/2006/relationships/tags" Target="../tags/tag174.xml"/><Relationship Id="rId13" Type="http://schemas.openxmlformats.org/officeDocument/2006/relationships/tags" Target="../tags/tag173.xml"/><Relationship Id="rId12" Type="http://schemas.openxmlformats.org/officeDocument/2006/relationships/tags" Target="../tags/tag172.xml"/><Relationship Id="rId11" Type="http://schemas.openxmlformats.org/officeDocument/2006/relationships/tags" Target="../tags/tag171.xml"/><Relationship Id="rId10" Type="http://schemas.openxmlformats.org/officeDocument/2006/relationships/tags" Target="../tags/tag170.xml"/><Relationship Id="rId1" Type="http://schemas.openxmlformats.org/officeDocument/2006/relationships/tags" Target="../tags/tag161.xml"/></Relationships>
</file>

<file path=ppt/slides/_rels/slide2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210.xml"/><Relationship Id="rId4" Type="http://schemas.openxmlformats.org/officeDocument/2006/relationships/tags" Target="../tags/tag209.xml"/><Relationship Id="rId3" Type="http://schemas.openxmlformats.org/officeDocument/2006/relationships/image" Target="../media/image3.png"/><Relationship Id="rId2" Type="http://schemas.openxmlformats.org/officeDocument/2006/relationships/tags" Target="../tags/tag208.xml"/><Relationship Id="rId1" Type="http://schemas.openxmlformats.org/officeDocument/2006/relationships/tags" Target="../tags/tag207.xml"/></Relationships>
</file>

<file path=ppt/slides/_rels/slide2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214.xml"/><Relationship Id="rId4" Type="http://schemas.openxmlformats.org/officeDocument/2006/relationships/image" Target="../media/image4.png"/><Relationship Id="rId3" Type="http://schemas.openxmlformats.org/officeDocument/2006/relationships/tags" Target="../tags/tag213.xml"/><Relationship Id="rId2" Type="http://schemas.openxmlformats.org/officeDocument/2006/relationships/tags" Target="../tags/tag212.xml"/><Relationship Id="rId1" Type="http://schemas.openxmlformats.org/officeDocument/2006/relationships/tags" Target="../tags/tag211.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72.xml"/><Relationship Id="rId3" Type="http://schemas.openxmlformats.org/officeDocument/2006/relationships/image" Target="../media/image1.png"/><Relationship Id="rId2" Type="http://schemas.openxmlformats.org/officeDocument/2006/relationships/tags" Target="../tags/tag71.xml"/><Relationship Id="rId1" Type="http://schemas.openxmlformats.org/officeDocument/2006/relationships/tags" Target="../tags/tag70.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83.xml"/><Relationship Id="rId4" Type="http://schemas.openxmlformats.org/officeDocument/2006/relationships/tags" Target="../tags/tag82.xml"/><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tags" Target="../tags/tag84.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tags" Target="../tags/tag93.xml"/><Relationship Id="rId6" Type="http://schemas.openxmlformats.org/officeDocument/2006/relationships/tags" Target="../tags/tag92.xml"/><Relationship Id="rId5" Type="http://schemas.openxmlformats.org/officeDocument/2006/relationships/tags" Target="../tags/tag91.xml"/><Relationship Id="rId4" Type="http://schemas.openxmlformats.org/officeDocument/2006/relationships/tags" Target="../tags/tag90.xml"/><Relationship Id="rId3" Type="http://schemas.openxmlformats.org/officeDocument/2006/relationships/tags" Target="../tags/tag89.xml"/><Relationship Id="rId2" Type="http://schemas.openxmlformats.org/officeDocument/2006/relationships/tags" Target="../tags/tag88.xml"/><Relationship Id="rId1" Type="http://schemas.openxmlformats.org/officeDocument/2006/relationships/tags" Target="../tags/tag87.xml"/></Relationships>
</file>

<file path=ppt/slides/_rels/slide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1868805"/>
            <a:ext cx="9799200" cy="2570400"/>
          </a:xfrm>
        </p:spPr>
        <p:txBody>
          <a:bodyPr/>
          <a:lstStyle/>
          <a:p>
            <a:r>
              <a:rPr lang="zh-CN" altLang="en-US" kern="100" smtClean="0">
                <a:solidFill>
                  <a:schemeClr val="tx1"/>
                </a:solidFill>
                <a:latin typeface="Times New Roman" panose="02020603050405020304"/>
                <a:ea typeface="微软雅黑" panose="020B0503020204020204" charset="-122"/>
                <a:cs typeface="Times New Roman" panose="02020603050405020304"/>
                <a:sym typeface="+mn-ea"/>
              </a:rPr>
              <a:t> </a:t>
            </a:r>
            <a:r>
              <a:rPr lang="zh-CN" altLang="en-US" kern="100" smtClean="0">
                <a:solidFill>
                  <a:schemeClr val="bg2">
                    <a:lumMod val="25000"/>
                  </a:schemeClr>
                </a:solidFill>
                <a:latin typeface="Times New Roman" panose="02020603050405020304"/>
                <a:ea typeface="微软雅黑" panose="020B0503020204020204" charset="-122"/>
                <a:cs typeface="Times New Roman" panose="02020603050405020304"/>
                <a:sym typeface="+mn-ea"/>
              </a:rPr>
              <a:t> </a:t>
            </a:r>
            <a:r>
              <a:rPr lang="zh-CN" altLang="en-US">
                <a:latin typeface="微软雅黑" panose="020B0503020204020204" charset="-122"/>
                <a:ea typeface="微软雅黑" panose="020B0503020204020204" charset="-122"/>
                <a:sym typeface="+mn-ea"/>
              </a:rPr>
              <a:t>中国现代史</a:t>
            </a:r>
            <a:br>
              <a:rPr lang="zh-CN" altLang="en-US">
                <a:latin typeface="微软雅黑" panose="020B0503020204020204" charset="-122"/>
                <a:ea typeface="微软雅黑" panose="020B0503020204020204" charset="-122"/>
                <a:sym typeface="+mn-ea"/>
              </a:rPr>
            </a:br>
            <a:r>
              <a:rPr lang="zh-CN" altLang="en-US">
                <a:solidFill>
                  <a:schemeClr val="tx1"/>
                </a:solidFill>
                <a:latin typeface="微软雅黑" panose="020B0503020204020204" charset="-122"/>
                <a:ea typeface="微软雅黑" panose="020B0503020204020204" charset="-122"/>
                <a:sym typeface="+mn-ea"/>
              </a:rPr>
              <a:t>（</a:t>
            </a:r>
            <a:r>
              <a:rPr lang="en-US" altLang="zh-CN">
                <a:solidFill>
                  <a:schemeClr val="tx1"/>
                </a:solidFill>
                <a:latin typeface="微软雅黑" panose="020B0503020204020204" charset="-122"/>
                <a:ea typeface="微软雅黑" panose="020B0503020204020204" charset="-122"/>
                <a:sym typeface="+mn-ea"/>
              </a:rPr>
              <a:t>1949—</a:t>
            </a:r>
            <a:r>
              <a:rPr lang="zh-CN" altLang="en-US">
                <a:solidFill>
                  <a:schemeClr val="tx1"/>
                </a:solidFill>
                <a:latin typeface="微软雅黑" panose="020B0503020204020204" charset="-122"/>
                <a:ea typeface="微软雅黑" panose="020B0503020204020204" charset="-122"/>
                <a:sym typeface="+mn-ea"/>
              </a:rPr>
              <a:t>至今）</a:t>
            </a:r>
            <a:endParaRPr lang="zh-CN" altLang="zh-CN"/>
          </a:p>
        </p:txBody>
      </p:sp>
      <p:sp>
        <p:nvSpPr>
          <p:cNvPr id="3" name="文本框 2"/>
          <p:cNvSpPr txBox="1"/>
          <p:nvPr>
            <p:custDataLst>
              <p:tags r:id="rId2"/>
            </p:custDataLst>
          </p:nvPr>
        </p:nvSpPr>
        <p:spPr>
          <a:xfrm>
            <a:off x="527050" y="652145"/>
            <a:ext cx="5568950" cy="521970"/>
          </a:xfrm>
          <a:prstGeom prst="rect">
            <a:avLst/>
          </a:prstGeom>
          <a:noFill/>
        </p:spPr>
        <p:txBody>
          <a:bodyPr wrap="square" rtlCol="0">
            <a:spAutoFit/>
          </a:bodyPr>
          <a:lstStyle/>
          <a:p>
            <a:r>
              <a:rPr lang="zh-CN" altLang="en-US" sz="2800"/>
              <a:t>《中外历史纲要（上）》复习</a:t>
            </a:r>
            <a:endParaRPr lang="zh-CN" altLang="en-US" sz="2800"/>
          </a:p>
        </p:txBody>
      </p:sp>
    </p:spTree>
    <p:custDataLst>
      <p:tags r:id="rId3"/>
    </p:custData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87750" y="1339270"/>
            <a:ext cx="10969200" cy="4759200"/>
          </a:xfrm>
        </p:spPr>
        <p:txBody>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6、过渡时期总路线（1953年提出）</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r>
              <a:rPr lang="zh-CN" altLang="en-US" sz="2400">
                <a:solidFill>
                  <a:schemeClr val="tx1"/>
                </a:solidFill>
              </a:rPr>
              <a:t>内容：</a:t>
            </a:r>
            <a:r>
              <a:rPr lang="zh-CN" altLang="en-US" sz="2400" b="1">
                <a:solidFill>
                  <a:srgbClr val="C00000"/>
                </a:solidFill>
              </a:rPr>
              <a:t>一化三改</a:t>
            </a:r>
            <a:r>
              <a:rPr lang="zh-CN" altLang="en-US" sz="2400">
                <a:solidFill>
                  <a:schemeClr val="tx1"/>
                </a:solidFill>
              </a:rPr>
              <a:t>（</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微软雅黑" panose="020B0503020204020204" charset="-122"/>
              </a:rPr>
              <a:t>实施第一个五年计划，逐步实现社会主义工业化，并逐步实现国家对农业、手工业和资本主义工商业的社会主义改造</a:t>
            </a:r>
            <a:r>
              <a:rPr lang="zh-CN" altLang="en-US" sz="2400"/>
              <a:t>）</a:t>
            </a:r>
            <a:endParaRPr lang="zh-CN" altLang="en-US" sz="2400"/>
          </a:p>
        </p:txBody>
      </p:sp>
      <p:sp>
        <p:nvSpPr>
          <p:cNvPr id="7" name="文本框 6"/>
          <p:cNvSpPr txBox="1"/>
          <p:nvPr>
            <p:custDataLst>
              <p:tags r:id="rId2"/>
            </p:custDataLst>
          </p:nvPr>
        </p:nvSpPr>
        <p:spPr>
          <a:xfrm>
            <a:off x="487680" y="3107690"/>
            <a:ext cx="11412855" cy="1476375"/>
          </a:xfrm>
          <a:prstGeom prst="rect">
            <a:avLst/>
          </a:prstGeom>
          <a:noFill/>
        </p:spPr>
        <p:txBody>
          <a:bodyPr wrap="square" rtlCol="0">
            <a:spAutoFit/>
          </a:bodyPr>
          <a:lstStyle/>
          <a:p>
            <a:pPr indent="0" algn="just">
              <a:lnSpc>
                <a:spcPct val="125000"/>
              </a:lnSpc>
              <a:spcBef>
                <a:spcPct val="0"/>
              </a:spcBef>
              <a:spcAft>
                <a:spcPct val="0"/>
              </a:spcAft>
            </a:pP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工业化</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sz="2400" b="1">
                <a:solidFill>
                  <a:schemeClr val="tx1"/>
                </a:solidFill>
                <a:latin typeface="微软雅黑" panose="020B0503020204020204" charset="-122"/>
                <a:ea typeface="微软雅黑" panose="020B0503020204020204" charset="-122"/>
                <a:cs typeface="微软雅黑" panose="020B0503020204020204" charset="-122"/>
                <a:sym typeface="+mn-ea"/>
              </a:rPr>
              <a:t>一五计划（</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1953-1957</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sz="2400">
                <a:latin typeface="微软雅黑" panose="020B0503020204020204" charset="-122"/>
                <a:ea typeface="微软雅黑" panose="020B0503020204020204" charset="-122"/>
                <a:cs typeface="微软雅黑" panose="020B0503020204020204" charset="-122"/>
                <a:sym typeface="+mn-ea"/>
              </a:rPr>
              <a:t>经过有计划的社会主义经济建设，第一个五年计划</a:t>
            </a:r>
            <a:r>
              <a:rPr sz="2400" b="1">
                <a:latin typeface="微软雅黑" panose="020B0503020204020204" charset="-122"/>
                <a:ea typeface="微软雅黑" panose="020B0503020204020204" charset="-122"/>
                <a:cs typeface="微软雅黑" panose="020B0503020204020204" charset="-122"/>
                <a:sym typeface="+mn-ea"/>
              </a:rPr>
              <a:t>提前完成</a:t>
            </a:r>
            <a:r>
              <a:rPr sz="2400">
                <a:latin typeface="微软雅黑" panose="020B0503020204020204" charset="-122"/>
                <a:ea typeface="微软雅黑" panose="020B0503020204020204" charset="-122"/>
                <a:cs typeface="微软雅黑" panose="020B0503020204020204" charset="-122"/>
                <a:sym typeface="+mn-ea"/>
              </a:rPr>
              <a:t>，</a:t>
            </a:r>
            <a:r>
              <a:rPr sz="2400" b="1">
                <a:solidFill>
                  <a:srgbClr val="C00000"/>
                </a:solidFill>
                <a:latin typeface="微软雅黑" panose="020B0503020204020204" charset="-122"/>
                <a:ea typeface="微软雅黑" panose="020B0503020204020204" charset="-122"/>
                <a:cs typeface="微软雅黑" panose="020B0503020204020204" charset="-122"/>
                <a:sym typeface="+mn-ea"/>
              </a:rPr>
              <a:t>开始改变工业落后面貌。</a:t>
            </a:r>
            <a:r>
              <a:rPr lang="zh-CN" altLang="en-US" sz="2400" b="1">
                <a:solidFill>
                  <a:srgbClr val="C00000"/>
                </a:solidFill>
                <a:latin typeface="微软雅黑" panose="020B0503020204020204" charset="-122"/>
                <a:ea typeface="微软雅黑" panose="020B0503020204020204" charset="-122"/>
                <a:sym typeface="+mn-ea"/>
              </a:rPr>
              <a:t>优先发展重工业</a:t>
            </a:r>
            <a:endParaRPr lang="zh-CN" altLang="en-US" sz="2400" b="1">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custDataLst>
              <p:tags r:id="rId3"/>
            </p:custDataLst>
          </p:nvPr>
        </p:nvSpPr>
        <p:spPr>
          <a:xfrm>
            <a:off x="487680" y="4718685"/>
            <a:ext cx="5934710" cy="1568450"/>
          </a:xfrm>
          <a:prstGeom prst="rect">
            <a:avLst/>
          </a:prstGeom>
          <a:noFill/>
        </p:spPr>
        <p:txBody>
          <a:bodyPr wrap="square" rtlCol="0">
            <a:spAutoFit/>
          </a:bodyPr>
          <a:lstStyle/>
          <a:p>
            <a:pPr indent="0" algn="just">
              <a:lnSpc>
                <a:spcPct val="100000"/>
              </a:lnSpc>
              <a:spcBef>
                <a:spcPct val="0"/>
              </a:spcBef>
              <a:spcAft>
                <a:spcPct val="0"/>
              </a:spcAft>
            </a:pP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社会主义改造</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sz="2400" b="1">
                <a:solidFill>
                  <a:schemeClr val="tx1"/>
                </a:solidFill>
                <a:latin typeface="微软雅黑" panose="020B0503020204020204" charset="-122"/>
                <a:ea typeface="微软雅黑" panose="020B0503020204020204" charset="-122"/>
                <a:cs typeface="微软雅黑" panose="020B0503020204020204" charset="-122"/>
                <a:sym typeface="+mn-ea"/>
              </a:rPr>
              <a:t>三大改造（</a:t>
            </a:r>
            <a:r>
              <a:rPr lang="en-US" altLang="zh-CN" sz="2400" b="1">
                <a:solidFill>
                  <a:schemeClr val="tx1"/>
                </a:solidFill>
                <a:latin typeface="微软雅黑" panose="020B0503020204020204" charset="-122"/>
                <a:ea typeface="微软雅黑" panose="020B0503020204020204" charset="-122"/>
                <a:cs typeface="微软雅黑" panose="020B0503020204020204" charset="-122"/>
                <a:sym typeface="+mn-ea"/>
              </a:rPr>
              <a:t>1953-1956</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00000"/>
              </a:lnSpc>
              <a:spcBef>
                <a:spcPct val="0"/>
              </a:spcBef>
              <a:spcAft>
                <a:spcPct val="0"/>
              </a:spcAft>
            </a:pPr>
            <a:r>
              <a:rPr sz="2400">
                <a:latin typeface="微软雅黑" panose="020B0503020204020204" charset="-122"/>
                <a:ea typeface="微软雅黑" panose="020B0503020204020204" charset="-122"/>
                <a:cs typeface="微软雅黑" panose="020B0503020204020204" charset="-122"/>
                <a:sym typeface="+mn-ea"/>
              </a:rPr>
              <a:t>①概况：1956年底，基本完成。　　　　　　　　　</a:t>
            </a:r>
            <a:endParaRPr sz="2400">
              <a:latin typeface="微软雅黑" panose="020B0503020204020204" charset="-122"/>
              <a:ea typeface="微软雅黑" panose="020B0503020204020204" charset="-122"/>
              <a:cs typeface="微软雅黑" panose="020B0503020204020204" charset="-122"/>
              <a:sym typeface="+mn-ea"/>
            </a:endParaRPr>
          </a:p>
          <a:p>
            <a:pPr indent="0" algn="just">
              <a:lnSpc>
                <a:spcPct val="100000"/>
              </a:lnSpc>
              <a:spcBef>
                <a:spcPct val="0"/>
              </a:spcBef>
              <a:spcAft>
                <a:spcPct val="0"/>
              </a:spcAft>
            </a:pPr>
            <a:r>
              <a:rPr sz="2400">
                <a:latin typeface="微软雅黑" panose="020B0503020204020204" charset="-122"/>
                <a:ea typeface="微软雅黑" panose="020B0503020204020204" charset="-122"/>
                <a:cs typeface="微软雅黑" panose="020B0503020204020204" charset="-122"/>
                <a:sym typeface="+mn-ea"/>
              </a:rPr>
              <a:t>②意义：</a:t>
            </a:r>
            <a:r>
              <a:rPr sz="2400" b="1">
                <a:solidFill>
                  <a:srgbClr val="C00000"/>
                </a:solidFill>
                <a:latin typeface="微软雅黑" panose="020B0503020204020204" charset="-122"/>
                <a:ea typeface="微软雅黑" panose="020B0503020204020204" charset="-122"/>
                <a:cs typeface="微软雅黑" panose="020B0503020204020204" charset="-122"/>
                <a:sym typeface="+mn-ea"/>
              </a:rPr>
              <a:t>标志着生产资料公有制占绝对优势的社会主义经济制度初步建立。</a:t>
            </a:r>
            <a:endParaRPr sz="2400">
              <a:latin typeface="微软雅黑" panose="020B0503020204020204" charset="-122"/>
              <a:ea typeface="微软雅黑" panose="020B0503020204020204" charset="-122"/>
              <a:cs typeface="微软雅黑" panose="020B0503020204020204" charset="-122"/>
              <a:sym typeface="+mn-ea"/>
            </a:endParaRPr>
          </a:p>
        </p:txBody>
      </p:sp>
      <p:graphicFrame>
        <p:nvGraphicFramePr>
          <p:cNvPr id="43" name="表格 4"/>
          <p:cNvGraphicFramePr>
            <a:graphicFrameLocks noGrp="1"/>
          </p:cNvGraphicFramePr>
          <p:nvPr>
            <p:custDataLst>
              <p:tags r:id="rId4"/>
            </p:custDataLst>
          </p:nvPr>
        </p:nvGraphicFramePr>
        <p:xfrm>
          <a:off x="6627495" y="4718685"/>
          <a:ext cx="5564505" cy="1828800"/>
        </p:xfrm>
        <a:graphic>
          <a:graphicData uri="http://schemas.openxmlformats.org/drawingml/2006/table">
            <a:tbl>
              <a:tblPr firstRow="1" bandRow="1">
                <a:tableStyleId>{B301B821-A1FF-4177-AEE7-76D212191A09}</a:tableStyleId>
              </a:tblPr>
              <a:tblGrid>
                <a:gridCol w="1470660"/>
                <a:gridCol w="1794510"/>
                <a:gridCol w="2299335"/>
              </a:tblGrid>
              <a:tr h="365760">
                <a:tc gridSpan="3">
                  <a:txBody>
                    <a:bodyPr wrap="square"/>
                    <a:lstStyle/>
                    <a:p>
                      <a:pPr marL="0" marR="0" lvl="0" indent="0" algn="ctr" defTabSz="914400" rtl="0" eaLnBrk="1" fontAlgn="auto" latinLnBrk="0" hangingPunct="1">
                        <a:lnSpc>
                          <a:spcPct val="100000"/>
                        </a:lnSpc>
                        <a:spcBef>
                          <a:spcPct val="0"/>
                        </a:spcBef>
                        <a:spcAft>
                          <a:spcPct val="0"/>
                        </a:spcAft>
                        <a:buClrTx/>
                        <a:buSzTx/>
                        <a:buFontTx/>
                        <a:buNone/>
                        <a:defRPr/>
                      </a:pPr>
                      <a:r>
                        <a:rPr lang="zh-CN" altLang="en-US" sz="1800">
                          <a:solidFill>
                            <a:srgbClr val="FFFFFF"/>
                          </a:solidFill>
                          <a:latin typeface="方正宋刻本秀楷简体" panose="02000000000000000000" charset="-122"/>
                          <a:ea typeface="方正宋刻本秀楷简体" panose="02000000000000000000" charset="-122"/>
                        </a:rPr>
                        <a:t>三大改造的性质和方法</a:t>
                      </a:r>
                      <a:endParaRPr lang="zh-CN" altLang="en-US" sz="1800">
                        <a:solidFill>
                          <a:srgbClr val="FFFFFF"/>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19050">
                      <a:solidFill>
                        <a:srgbClr val="F98638"/>
                      </a:solidFill>
                      <a:prstDash val="solid"/>
                    </a:lnR>
                    <a:lnT w="19050" cap="rnd">
                      <a:solidFill>
                        <a:srgbClr val="F98638"/>
                      </a:solidFill>
                      <a:prstDash val="solid"/>
                    </a:lnT>
                    <a:lnB w="19050">
                      <a:solidFill>
                        <a:srgbClr val="F98638"/>
                      </a:solidFill>
                      <a:prstDash val="solid"/>
                    </a:lnB>
                    <a:solidFill>
                      <a:srgbClr val="F98638"/>
                    </a:solidFill>
                  </a:tcPr>
                </a:tc>
                <a:tc hMerge="1">
                  <a:tcPr>
                    <a:lnT w="19050" cap="rnd">
                      <a:solidFill>
                        <a:srgbClr val="F98638"/>
                      </a:solidFill>
                      <a:prstDash val="solid"/>
                    </a:lnT>
                    <a:lnB w="19050">
                      <a:solidFill>
                        <a:srgbClr val="F98638"/>
                      </a:solidFill>
                      <a:prstDash val="solid"/>
                    </a:lnB>
                  </a:tcPr>
                </a:tc>
                <a:tc hMerge="1">
                  <a:tcPr>
                    <a:lnR w="19050" cap="rnd">
                      <a:solidFill>
                        <a:srgbClr val="F98638"/>
                      </a:solidFill>
                      <a:prstDash val="solid"/>
                    </a:lnR>
                    <a:lnT w="19050" cap="rnd">
                      <a:solidFill>
                        <a:srgbClr val="F98638"/>
                      </a:solidFill>
                      <a:prstDash val="solid"/>
                    </a:lnT>
                    <a:lnB w="19050">
                      <a:solidFill>
                        <a:srgbClr val="F98638"/>
                      </a:solidFill>
                      <a:prstDash val="solid"/>
                    </a:lnB>
                  </a:tcPr>
                </a:tc>
              </a:tr>
              <a:tr h="365760">
                <a:tc>
                  <a:txBody>
                    <a:bodyPr wrap="square"/>
                    <a:lstStyle/>
                    <a:p>
                      <a:pPr marL="0" marR="0" lvl="0" indent="0" algn="ctr" defTabSz="914400" rtl="0" eaLnBrk="1" fontAlgn="auto" latinLnBrk="0" hangingPunct="1">
                        <a:lnSpc>
                          <a:spcPct val="100000"/>
                        </a:lnSpc>
                        <a:spcBef>
                          <a:spcPct val="0"/>
                        </a:spcBef>
                        <a:spcAft>
                          <a:spcPct val="0"/>
                        </a:spcAft>
                        <a:buClrTx/>
                        <a:buSzTx/>
                        <a:buFontTx/>
                        <a:buNone/>
                        <a:defRPr/>
                      </a:pPr>
                      <a:r>
                        <a:rPr lang="zh-CN" altLang="en-US" sz="1800">
                          <a:solidFill>
                            <a:srgbClr val="F98638"/>
                          </a:solidFill>
                          <a:latin typeface="方正宋刻本秀楷简体" panose="02000000000000000000" charset="-122"/>
                          <a:ea typeface="方正宋刻本秀楷简体" panose="02000000000000000000" charset="-122"/>
                        </a:rPr>
                        <a:t>项目</a:t>
                      </a:r>
                      <a:endParaRPr lang="zh-CN" altLang="en-US" sz="1800">
                        <a:solidFill>
                          <a:srgbClr val="F98638"/>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3175">
                      <a:solidFill>
                        <a:srgbClr val="F98638"/>
                      </a:solidFill>
                      <a:prstDash val="dot"/>
                    </a:lnR>
                    <a:lnT w="19050">
                      <a:solidFill>
                        <a:srgbClr val="F98638"/>
                      </a:solidFill>
                      <a:prstDash val="solid"/>
                    </a:lnT>
                    <a:lnB w="19050">
                      <a:solidFill>
                        <a:srgbClr val="F98638"/>
                      </a:solidFill>
                      <a:prstDash val="solid"/>
                    </a:lnB>
                    <a:solidFill>
                      <a:srgbClr val="FFFFFF"/>
                    </a:solidFill>
                  </a:tcPr>
                </a:tc>
                <a:tc>
                  <a:txBody>
                    <a:bodyPr wrap="square"/>
                    <a:lstStyle/>
                    <a:p>
                      <a:pPr marL="0" marR="0" lvl="0" indent="0" algn="ctr" defTabSz="914400" rtl="0" eaLnBrk="1" fontAlgn="auto" latinLnBrk="0" hangingPunct="1">
                        <a:lnSpc>
                          <a:spcPct val="100000"/>
                        </a:lnSpc>
                        <a:spcBef>
                          <a:spcPct val="0"/>
                        </a:spcBef>
                        <a:spcAft>
                          <a:spcPct val="0"/>
                        </a:spcAft>
                        <a:buClrTx/>
                        <a:buSzTx/>
                        <a:buFontTx/>
                        <a:buNone/>
                        <a:defRPr/>
                      </a:pPr>
                      <a:r>
                        <a:rPr lang="zh-CN" altLang="en-US" sz="1800">
                          <a:solidFill>
                            <a:srgbClr val="F98638"/>
                          </a:solidFill>
                          <a:latin typeface="方正宋刻本秀楷简体" panose="02000000000000000000" charset="-122"/>
                          <a:ea typeface="方正宋刻本秀楷简体" panose="02000000000000000000" charset="-122"/>
                        </a:rPr>
                        <a:t>农业、手工业</a:t>
                      </a:r>
                      <a:endParaRPr lang="zh-CN" altLang="en-US" sz="1800">
                        <a:solidFill>
                          <a:srgbClr val="F98638"/>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3175">
                      <a:solidFill>
                        <a:srgbClr val="F98638"/>
                      </a:solidFill>
                      <a:prstDash val="dot"/>
                    </a:lnR>
                    <a:lnT w="19050">
                      <a:solidFill>
                        <a:srgbClr val="F98638"/>
                      </a:solidFill>
                      <a:prstDash val="solid"/>
                    </a:lnT>
                    <a:lnB w="19050">
                      <a:solidFill>
                        <a:srgbClr val="F98638"/>
                      </a:solidFill>
                      <a:prstDash val="solid"/>
                    </a:lnB>
                    <a:solidFill>
                      <a:srgbClr val="FFFFFF"/>
                    </a:solidFill>
                  </a:tcPr>
                </a:tc>
                <a:tc>
                  <a:txBody>
                    <a:bodyPr wrap="square"/>
                    <a:lstStyle/>
                    <a:p>
                      <a:pPr marL="0" marR="0" lvl="0" indent="0" algn="ctr" defTabSz="914400" rtl="0" eaLnBrk="1" fontAlgn="auto" latinLnBrk="0" hangingPunct="1">
                        <a:lnSpc>
                          <a:spcPct val="100000"/>
                        </a:lnSpc>
                        <a:spcBef>
                          <a:spcPct val="0"/>
                        </a:spcBef>
                        <a:spcAft>
                          <a:spcPct val="0"/>
                        </a:spcAft>
                        <a:buClrTx/>
                        <a:buSzTx/>
                        <a:buFontTx/>
                        <a:buNone/>
                        <a:defRPr/>
                      </a:pPr>
                      <a:r>
                        <a:rPr lang="zh-CN" altLang="en-US" sz="1800">
                          <a:solidFill>
                            <a:srgbClr val="F98638"/>
                          </a:solidFill>
                          <a:latin typeface="方正宋刻本秀楷简体" panose="02000000000000000000" charset="-122"/>
                          <a:ea typeface="方正宋刻本秀楷简体" panose="02000000000000000000" charset="-122"/>
                        </a:rPr>
                        <a:t>资本主义工商业</a:t>
                      </a:r>
                      <a:endParaRPr lang="zh-CN" altLang="en-US" sz="1800">
                        <a:solidFill>
                          <a:srgbClr val="F98638"/>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19050" cap="rnd">
                      <a:solidFill>
                        <a:srgbClr val="F98638"/>
                      </a:solidFill>
                      <a:prstDash val="solid"/>
                    </a:lnR>
                    <a:lnT w="19050">
                      <a:solidFill>
                        <a:srgbClr val="F98638"/>
                      </a:solidFill>
                      <a:prstDash val="solid"/>
                    </a:lnT>
                    <a:lnB w="19050">
                      <a:solidFill>
                        <a:srgbClr val="F98638"/>
                      </a:solidFill>
                      <a:prstDash val="solid"/>
                    </a:lnB>
                    <a:solidFill>
                      <a:srgbClr val="FFFFFF"/>
                    </a:solidFill>
                  </a:tcPr>
                </a:tc>
              </a:tr>
              <a:tr h="365760">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改造前性质</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3175">
                      <a:solidFill>
                        <a:srgbClr val="F98638"/>
                      </a:solidFill>
                      <a:prstDash val="dot"/>
                    </a:lnR>
                    <a:lnT w="19050">
                      <a:solidFill>
                        <a:srgbClr val="F98638"/>
                      </a:solidFill>
                      <a:prstDash val="solid"/>
                    </a:lnT>
                    <a:lnB w="3175">
                      <a:solidFill>
                        <a:srgbClr val="F98638"/>
                      </a:solidFill>
                      <a:prstDash val="dot"/>
                    </a:lnB>
                    <a:solidFill>
                      <a:srgbClr val="F2F2F2"/>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个体所有制</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3175">
                      <a:solidFill>
                        <a:srgbClr val="F98638"/>
                      </a:solidFill>
                      <a:prstDash val="dot"/>
                    </a:lnR>
                    <a:lnT w="19050">
                      <a:solidFill>
                        <a:srgbClr val="F98638"/>
                      </a:solidFill>
                      <a:prstDash val="solid"/>
                    </a:lnT>
                    <a:lnB w="3175">
                      <a:solidFill>
                        <a:srgbClr val="F98638"/>
                      </a:solidFill>
                      <a:prstDash val="dot"/>
                    </a:lnB>
                    <a:solidFill>
                      <a:srgbClr val="F2F2F2"/>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资本主义工商业</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19050" cap="rnd">
                      <a:solidFill>
                        <a:srgbClr val="F98638"/>
                      </a:solidFill>
                      <a:prstDash val="solid"/>
                    </a:lnR>
                    <a:lnT w="19050">
                      <a:solidFill>
                        <a:srgbClr val="F98638"/>
                      </a:solidFill>
                      <a:prstDash val="solid"/>
                    </a:lnT>
                    <a:lnB w="3175">
                      <a:solidFill>
                        <a:srgbClr val="F98638"/>
                      </a:solidFill>
                      <a:prstDash val="dot"/>
                    </a:lnB>
                    <a:solidFill>
                      <a:srgbClr val="F2F2F2"/>
                    </a:solidFill>
                  </a:tcPr>
                </a:tc>
              </a:tr>
              <a:tr h="365760">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方法</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3175">
                      <a:solidFill>
                        <a:srgbClr val="F98638"/>
                      </a:solidFill>
                      <a:prstDash val="dot"/>
                    </a:lnR>
                    <a:lnT w="3175">
                      <a:solidFill>
                        <a:srgbClr val="F98638"/>
                      </a:solidFill>
                      <a:prstDash val="dot"/>
                    </a:lnT>
                    <a:lnB w="3175">
                      <a:solidFill>
                        <a:srgbClr val="F98638"/>
                      </a:solidFill>
                      <a:prstDash val="dot"/>
                    </a:lnB>
                    <a:solidFill>
                      <a:srgbClr val="FFFFFF"/>
                    </a:solidFill>
                  </a:tcPr>
                </a:tc>
                <a:tc>
                  <a:txBody>
                    <a:bodyPr wrap="square"/>
                    <a:lstStyle/>
                    <a:p>
                      <a:pPr algn="ctr">
                        <a:lnSpc>
                          <a:spcPct val="100000"/>
                        </a:lnSpc>
                      </a:pPr>
                      <a:r>
                        <a:rPr lang="zh-CN" altLang="en-US" sz="1800" b="1">
                          <a:solidFill>
                            <a:srgbClr val="C00000"/>
                          </a:solidFill>
                          <a:latin typeface="方正宋刻本秀楷简体" panose="02000000000000000000" charset="-122"/>
                          <a:ea typeface="方正宋刻本秀楷简体" panose="02000000000000000000" charset="-122"/>
                        </a:rPr>
                        <a:t>生产合作社</a:t>
                      </a:r>
                      <a:endParaRPr lang="zh-CN" altLang="en-US" sz="1800" b="1">
                        <a:solidFill>
                          <a:srgbClr val="C0000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3175">
                      <a:solidFill>
                        <a:srgbClr val="F98638"/>
                      </a:solidFill>
                      <a:prstDash val="dot"/>
                    </a:lnR>
                    <a:lnT w="3175">
                      <a:solidFill>
                        <a:srgbClr val="F98638"/>
                      </a:solidFill>
                      <a:prstDash val="dot"/>
                    </a:lnT>
                    <a:lnB w="3175">
                      <a:solidFill>
                        <a:srgbClr val="F98638"/>
                      </a:solidFill>
                      <a:prstDash val="dot"/>
                    </a:lnB>
                    <a:solidFill>
                      <a:srgbClr val="FFFFFF"/>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公私合营（和平赎买）</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19050" cap="rnd">
                      <a:solidFill>
                        <a:srgbClr val="F98638"/>
                      </a:solidFill>
                      <a:prstDash val="solid"/>
                    </a:lnR>
                    <a:lnT w="3175">
                      <a:solidFill>
                        <a:srgbClr val="F98638"/>
                      </a:solidFill>
                      <a:prstDash val="dot"/>
                    </a:lnT>
                    <a:lnB w="3175">
                      <a:solidFill>
                        <a:srgbClr val="F98638"/>
                      </a:solidFill>
                      <a:prstDash val="dot"/>
                    </a:lnB>
                    <a:solidFill>
                      <a:srgbClr val="FFFFFF"/>
                    </a:solidFill>
                  </a:tcPr>
                </a:tc>
              </a:tr>
              <a:tr h="365760">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改造后性质</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19050" cap="rnd">
                      <a:solidFill>
                        <a:srgbClr val="F98638"/>
                      </a:solidFill>
                      <a:prstDash val="solid"/>
                    </a:lnL>
                    <a:lnR w="3175">
                      <a:solidFill>
                        <a:srgbClr val="F98638"/>
                      </a:solidFill>
                      <a:prstDash val="dot"/>
                    </a:lnR>
                    <a:lnT w="3175">
                      <a:solidFill>
                        <a:srgbClr val="F98638"/>
                      </a:solidFill>
                      <a:prstDash val="dot"/>
                    </a:lnT>
                    <a:lnB w="19050" cap="rnd">
                      <a:solidFill>
                        <a:srgbClr val="F98638"/>
                      </a:solidFill>
                      <a:prstDash val="solid"/>
                    </a:lnB>
                    <a:solidFill>
                      <a:srgbClr val="F2F2F2"/>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集体所有制</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3175">
                      <a:solidFill>
                        <a:srgbClr val="F98638"/>
                      </a:solidFill>
                      <a:prstDash val="dot"/>
                    </a:lnR>
                    <a:lnT w="3175">
                      <a:solidFill>
                        <a:srgbClr val="F98638"/>
                      </a:solidFill>
                      <a:prstDash val="dot"/>
                    </a:lnT>
                    <a:lnB w="19050" cap="rnd">
                      <a:solidFill>
                        <a:srgbClr val="F98638"/>
                      </a:solidFill>
                      <a:prstDash val="solid"/>
                    </a:lnB>
                    <a:solidFill>
                      <a:srgbClr val="F2F2F2"/>
                    </a:solidFill>
                  </a:tcPr>
                </a:tc>
                <a:tc>
                  <a:txBody>
                    <a:bodyPr wrap="square"/>
                    <a:lstStyle/>
                    <a:p>
                      <a:pPr algn="ctr">
                        <a:lnSpc>
                          <a:spcPct val="100000"/>
                        </a:lnSpc>
                      </a:pPr>
                      <a:r>
                        <a:rPr lang="zh-CN" altLang="en-US" sz="1800">
                          <a:solidFill>
                            <a:srgbClr val="404040"/>
                          </a:solidFill>
                          <a:latin typeface="方正宋刻本秀楷简体" panose="02000000000000000000" charset="-122"/>
                          <a:ea typeface="方正宋刻本秀楷简体" panose="02000000000000000000" charset="-122"/>
                        </a:rPr>
                        <a:t>国营经济</a:t>
                      </a:r>
                      <a:endParaRPr lang="zh-CN" altLang="en-US" sz="1800">
                        <a:solidFill>
                          <a:srgbClr val="404040"/>
                        </a:solidFill>
                        <a:latin typeface="方正宋刻本秀楷简体" panose="02000000000000000000" charset="-122"/>
                        <a:ea typeface="方正宋刻本秀楷简体" panose="02000000000000000000" charset="-122"/>
                      </a:endParaRPr>
                    </a:p>
                  </a:txBody>
                  <a:tcPr vert="horz" anchor="ctr">
                    <a:lnL w="3175">
                      <a:solidFill>
                        <a:srgbClr val="F98638"/>
                      </a:solidFill>
                      <a:prstDash val="dot"/>
                    </a:lnL>
                    <a:lnR w="19050" cap="rnd">
                      <a:solidFill>
                        <a:srgbClr val="F98638"/>
                      </a:solidFill>
                      <a:prstDash val="solid"/>
                    </a:lnR>
                    <a:lnT w="3175">
                      <a:solidFill>
                        <a:srgbClr val="F98638"/>
                      </a:solidFill>
                      <a:prstDash val="dot"/>
                    </a:lnT>
                    <a:lnB w="19050" cap="rnd">
                      <a:solidFill>
                        <a:srgbClr val="F98638"/>
                      </a:solidFill>
                      <a:prstDash val="solid"/>
                    </a:lnB>
                    <a:solidFill>
                      <a:srgbClr val="F2F2F2"/>
                    </a:solidFill>
                  </a:tcPr>
                </a:tc>
              </a:tr>
            </a:tbl>
          </a:graphicData>
        </a:graphic>
      </p:graphicFrame>
      <p:sp>
        <p:nvSpPr>
          <p:cNvPr id="8" name="文本框 7"/>
          <p:cNvSpPr txBox="1"/>
          <p:nvPr>
            <p:custDataLst>
              <p:tags r:id="rId5"/>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6"/>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p:txBody>
          <a:bodyPr/>
          <a:lstStyle/>
          <a:p>
            <a:pPr marL="0" indent="0">
              <a:buNone/>
            </a:pPr>
            <a:r>
              <a:rPr lang="en-US" altLang="zh-CN" sz="2400" b="1" spc="0">
                <a:solidFill>
                  <a:schemeClr val="tx1"/>
                </a:solidFill>
                <a:latin typeface="微软雅黑" panose="020B0503020204020204" charset="-122"/>
                <a:ea typeface="微软雅黑" panose="020B0503020204020204" charset="-122"/>
                <a:cs typeface="微软雅黑" panose="020B0503020204020204" charset="-122"/>
              </a:rPr>
              <a:t>7</a:t>
            </a: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、第一届全国人民代表大会</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5" name="文本框 4"/>
          <p:cNvSpPr txBox="1"/>
          <p:nvPr>
            <p:custDataLst>
              <p:tags r:id="rId2"/>
            </p:custDataLst>
          </p:nvPr>
        </p:nvSpPr>
        <p:spPr>
          <a:xfrm>
            <a:off x="497205" y="2247900"/>
            <a:ext cx="11197590" cy="2823845"/>
          </a:xfrm>
          <a:prstGeom prst="rect">
            <a:avLst/>
          </a:prstGeom>
          <a:noFill/>
        </p:spPr>
        <p:txBody>
          <a:bodyPr wrap="square" rtlCol="0">
            <a:spAutoFit/>
          </a:bodyPr>
          <a:lstStyle/>
          <a:p>
            <a:pPr indent="0" algn="just">
              <a:lnSpc>
                <a:spcPct val="120000"/>
              </a:lnSpc>
              <a:buClr>
                <a:srgbClr val="C00000"/>
              </a:buClr>
              <a:buFont typeface="Wingdings" panose="05000000000000000000" pitchFamily="2" charset="2"/>
              <a:buNone/>
            </a:pP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召开：</a:t>
            </a:r>
            <a:r>
              <a:rPr lang="zh-CN" sz="2400" b="1">
                <a:solidFill>
                  <a:schemeClr val="tx1"/>
                </a:solidFill>
                <a:latin typeface="微软雅黑" panose="020B0503020204020204" charset="-122"/>
                <a:ea typeface="微软雅黑" panose="020B0503020204020204" charset="-122"/>
                <a:cs typeface="微软雅黑" panose="020B0503020204020204" charset="-122"/>
                <a:sym typeface="+mn-ea"/>
              </a:rPr>
              <a:t>1954年9月</a:t>
            </a: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，在北京召开。</a:t>
            </a:r>
            <a:endParaRPr lang="zh-CN"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0000"/>
              </a:lnSpc>
              <a:buClr>
                <a:srgbClr val="C00000"/>
              </a:buClr>
              <a:buFont typeface="Wingdings" panose="05000000000000000000" pitchFamily="2" charset="2"/>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内容：</a:t>
            </a:r>
            <a:r>
              <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rPr>
              <a:t>（一法三制度）</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①通过了</a:t>
            </a:r>
            <a:r>
              <a:rPr lang="zh-CN" altLang="en-US" sz="2400" b="1">
                <a:latin typeface="微软雅黑" panose="020B0503020204020204" charset="-122"/>
                <a:ea typeface="微软雅黑" panose="020B0503020204020204" charset="-122"/>
                <a:cs typeface="微软雅黑" panose="020B0503020204020204" charset="-122"/>
                <a:sym typeface="+mn-ea"/>
              </a:rPr>
              <a:t>《中华人民共和国宪法》</a:t>
            </a:r>
            <a:r>
              <a:rPr lang="zh-CN" altLang="en-US" sz="2400">
                <a:latin typeface="微软雅黑" panose="020B0503020204020204" charset="-122"/>
                <a:ea typeface="微软雅黑" panose="020B0503020204020204" charset="-122"/>
                <a:cs typeface="微软雅黑" panose="020B0503020204020204" charset="-122"/>
                <a:sym typeface="+mn-ea"/>
              </a:rPr>
              <a:t>：是一部社会主义类型的宪法，体现了人民民主原则和社会主义原则。</a:t>
            </a:r>
            <a:endParaRPr lang="zh-CN" altLang="en-US"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②确立</a:t>
            </a:r>
            <a:r>
              <a:rPr lang="zh-CN" altLang="en-US" sz="2400" b="1">
                <a:latin typeface="微软雅黑" panose="020B0503020204020204" charset="-122"/>
                <a:ea typeface="微软雅黑" panose="020B0503020204020204" charset="-122"/>
                <a:cs typeface="微软雅黑" panose="020B0503020204020204" charset="-122"/>
                <a:sym typeface="+mn-ea"/>
              </a:rPr>
              <a:t>人民代表大会制度</a:t>
            </a:r>
            <a:r>
              <a:rPr lang="zh-CN" altLang="en-US" sz="2400">
                <a:latin typeface="微软雅黑" panose="020B0503020204020204" charset="-122"/>
                <a:ea typeface="微软雅黑" panose="020B0503020204020204" charset="-122"/>
                <a:cs typeface="微软雅黑" panose="020B0503020204020204" charset="-122"/>
                <a:sym typeface="+mn-ea"/>
              </a:rPr>
              <a:t>是根本政治制度，中国共产党领导的多党合作和政治协商制度、民族区域自治制度是基本政治制度。</a:t>
            </a:r>
            <a:endParaRPr lang="zh-CN" altLang="en-US" sz="2400">
              <a:latin typeface="微软雅黑" panose="020B0503020204020204" charset="-122"/>
              <a:ea typeface="微软雅黑" panose="020B0503020204020204" charset="-122"/>
              <a:cs typeface="微软雅黑" panose="020B0503020204020204" charset="-122"/>
              <a:sym typeface="+mn-ea"/>
            </a:endParaRPr>
          </a:p>
        </p:txBody>
      </p:sp>
      <p:sp>
        <p:nvSpPr>
          <p:cNvPr id="4" name="文本框 3"/>
          <p:cNvSpPr txBox="1"/>
          <p:nvPr>
            <p:custDataLst>
              <p:tags r:id="rId3"/>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319405" y="996315"/>
            <a:ext cx="10968990" cy="685165"/>
          </a:xfrm>
        </p:spPr>
        <p:txBody>
          <a:bodyPr>
            <a:normAutofit lnSpcReduction="10000"/>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8、外交成就</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4" name="文本框 3"/>
          <p:cNvSpPr txBox="1"/>
          <p:nvPr>
            <p:custDataLst>
              <p:tags r:id="rId2"/>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graphicFrame>
        <p:nvGraphicFramePr>
          <p:cNvPr id="9" name="表格 8"/>
          <p:cNvGraphicFramePr>
            <a:graphicFrameLocks noGrp="1"/>
          </p:cNvGraphicFramePr>
          <p:nvPr>
            <p:custDataLst>
              <p:tags r:id="rId3"/>
            </p:custDataLst>
          </p:nvPr>
        </p:nvGraphicFramePr>
        <p:xfrm>
          <a:off x="132715" y="1473835"/>
          <a:ext cx="11713845" cy="5384165"/>
        </p:xfrm>
        <a:graphic>
          <a:graphicData uri="http://schemas.openxmlformats.org/drawingml/2006/table">
            <a:tbl>
              <a:tblPr firstRow="1" bandRow="1">
                <a:tableStyleId>{5C22544A-7EE6-4342-B048-85BDC9FD1C3A}</a:tableStyleId>
              </a:tblPr>
              <a:tblGrid>
                <a:gridCol w="2626995"/>
                <a:gridCol w="6160135"/>
                <a:gridCol w="2926715"/>
              </a:tblGrid>
              <a:tr h="598170">
                <a:tc>
                  <a:txBody>
                    <a:bodyPr wrap="square"/>
                    <a:lstStyle/>
                    <a:p>
                      <a:pPr algn="ctr">
                        <a:buNone/>
                      </a:pPr>
                      <a:r>
                        <a:rPr lang="zh-CN" altLang="en-US" sz="2400">
                          <a:solidFill>
                            <a:srgbClr val="C00000"/>
                          </a:solidFill>
                          <a:latin typeface="微软雅黑" panose="020B0503020204020204" charset="-122"/>
                          <a:ea typeface="微软雅黑" panose="020B0503020204020204" charset="-122"/>
                        </a:rPr>
                        <a:t>外交成就</a:t>
                      </a:r>
                      <a:endParaRPr lang="zh-CN" altLang="en-US" sz="2400">
                        <a:solidFill>
                          <a:srgbClr val="C00000"/>
                        </a:solidFill>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ctr">
                        <a:buNone/>
                      </a:pPr>
                      <a:r>
                        <a:rPr lang="zh-CN" altLang="en-US" sz="2400">
                          <a:solidFill>
                            <a:srgbClr val="C00000"/>
                          </a:solidFill>
                          <a:latin typeface="微软雅黑" panose="020B0503020204020204" charset="-122"/>
                          <a:ea typeface="微软雅黑" panose="020B0503020204020204" charset="-122"/>
                        </a:rPr>
                        <a:t>内容</a:t>
                      </a:r>
                      <a:endParaRPr lang="zh-CN" altLang="en-US" sz="2400">
                        <a:solidFill>
                          <a:srgbClr val="C00000"/>
                        </a:solidFill>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ctr">
                        <a:buNone/>
                      </a:pPr>
                      <a:r>
                        <a:rPr lang="zh-CN" altLang="en-US" sz="2400">
                          <a:solidFill>
                            <a:srgbClr val="C00000"/>
                          </a:solidFill>
                          <a:latin typeface="微软雅黑" panose="020B0503020204020204" charset="-122"/>
                          <a:ea typeface="微软雅黑" panose="020B0503020204020204" charset="-122"/>
                        </a:rPr>
                        <a:t>意义</a:t>
                      </a:r>
                      <a:endParaRPr lang="zh-CN" altLang="en-US" sz="2400">
                        <a:solidFill>
                          <a:srgbClr val="C00000"/>
                        </a:solidFill>
                        <a:latin typeface="微软雅黑" panose="020B0503020204020204" charset="-122"/>
                        <a:ea typeface="微软雅黑" panose="020B0503020204020204" charset="-122"/>
                      </a:endParaRPr>
                    </a:p>
                  </a:txBody>
                  <a:tcPr vert="horz">
                    <a:solidFill>
                      <a:schemeClr val="bg1">
                        <a:lumMod val="85000"/>
                      </a:schemeClr>
                    </a:solidFill>
                  </a:tcPr>
                </a:tc>
              </a:tr>
              <a:tr h="993140">
                <a:tc>
                  <a:txBody>
                    <a:bodyPr wrap="square"/>
                    <a:lstStyle/>
                    <a:p>
                      <a:pPr algn="l">
                        <a:buNone/>
                      </a:pPr>
                      <a:r>
                        <a:rPr lang="zh-CN" altLang="en-US" sz="2400" b="1">
                          <a:latin typeface="微软雅黑" panose="020B0503020204020204" charset="-122"/>
                          <a:ea typeface="微软雅黑" panose="020B0503020204020204" charset="-122"/>
                        </a:rPr>
                        <a:t>三大外交方针</a:t>
                      </a:r>
                      <a:endParaRPr lang="zh-CN" altLang="en-US" sz="2400" b="1">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l">
                        <a:lnSpc>
                          <a:spcPct val="150000"/>
                        </a:lnSpc>
                        <a:buNone/>
                      </a:pPr>
                      <a:r>
                        <a:rPr lang="zh-CN" sz="2000" b="1">
                          <a:latin typeface="+mn-ea"/>
                          <a:cs typeface="+mn-ea"/>
                          <a:sym typeface="+mn-ea"/>
                        </a:rPr>
                        <a:t>“一边倒”“另起炉灶”“打扫干净屋子再请客”</a:t>
                      </a:r>
                      <a:endParaRPr lang="zh-CN" sz="2000" b="1">
                        <a:latin typeface="+mn-ea"/>
                        <a:cs typeface="+mn-ea"/>
                      </a:endParaRPr>
                    </a:p>
                    <a:p>
                      <a:pPr algn="ctr">
                        <a:buNone/>
                      </a:pPr>
                      <a:endParaRPr lang="zh-CN" altLang="zh-CN" sz="2000" b="1">
                        <a:latin typeface="黑体" panose="02010609060101010101" pitchFamily="49" charset="-122"/>
                        <a:ea typeface="黑体" panose="02010609060101010101" pitchFamily="49" charset="-122"/>
                      </a:endParaRPr>
                    </a:p>
                  </a:txBody>
                  <a:tcPr vert="horz">
                    <a:solidFill>
                      <a:schemeClr val="bg1">
                        <a:lumMod val="85000"/>
                      </a:schemeClr>
                    </a:solidFill>
                  </a:tcPr>
                </a:tc>
                <a:tc>
                  <a:txBody>
                    <a:bodyPr wrap="square"/>
                    <a:lstStyle/>
                    <a:p>
                      <a:pPr algn="l">
                        <a:buNone/>
                      </a:pPr>
                      <a:r>
                        <a:rPr lang="zh-CN" altLang="zh-CN" sz="2400" b="1">
                          <a:latin typeface="黑体" panose="02010609060101010101" pitchFamily="49" charset="-122"/>
                          <a:ea typeface="黑体" panose="02010609060101010101" pitchFamily="49" charset="-122"/>
                          <a:sym typeface="+mn-ea"/>
                        </a:rPr>
                        <a:t>迎来第一次建交高潮</a:t>
                      </a:r>
                      <a:endParaRPr lang="zh-CN" altLang="zh-CN" sz="2400" b="1">
                        <a:latin typeface="黑体" panose="02010609060101010101" pitchFamily="49" charset="-122"/>
                        <a:ea typeface="黑体" panose="02010609060101010101" pitchFamily="49" charset="-122"/>
                        <a:sym typeface="+mn-ea"/>
                      </a:endParaRPr>
                    </a:p>
                  </a:txBody>
                  <a:tcPr vert="horz">
                    <a:solidFill>
                      <a:schemeClr val="bg1">
                        <a:lumMod val="85000"/>
                      </a:schemeClr>
                    </a:solidFill>
                  </a:tcPr>
                </a:tc>
              </a:tr>
              <a:tr h="1215390">
                <a:tc>
                  <a:txBody>
                    <a:bodyPr wrap="square"/>
                    <a:lstStyle/>
                    <a:p>
                      <a:pPr>
                        <a:buNone/>
                      </a:pPr>
                      <a:r>
                        <a:rPr lang="zh-CN" altLang="en-US" sz="2400" b="1">
                          <a:latin typeface="微软雅黑" panose="020B0503020204020204" charset="-122"/>
                          <a:ea typeface="微软雅黑" panose="020B0503020204020204" charset="-122"/>
                        </a:rPr>
                        <a:t>和平共处五项原则</a:t>
                      </a:r>
                      <a:endParaRPr lang="zh-CN" altLang="en-US" sz="2400" b="1">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just">
                        <a:lnSpc>
                          <a:spcPct val="125000"/>
                        </a:lnSpc>
                      </a:pPr>
                      <a:r>
                        <a:rPr lang="zh-CN" sz="2000" b="1">
                          <a:solidFill>
                            <a:srgbClr val="C00000"/>
                          </a:solidFill>
                          <a:latin typeface="+mn-ea"/>
                          <a:cs typeface="+mn-ea"/>
                          <a:sym typeface="微软雅黑" panose="020B0503020204020204" charset="-122"/>
                        </a:rPr>
                        <a:t>1953</a:t>
                      </a:r>
                      <a:r>
                        <a:rPr lang="zh-CN" sz="2000" b="1">
                          <a:latin typeface="+mn-ea"/>
                          <a:cs typeface="+mn-ea"/>
                          <a:sym typeface="微软雅黑" panose="020B0503020204020204" charset="-122"/>
                        </a:rPr>
                        <a:t>年12月，中印谈判时，周恩来首次提出。</a:t>
                      </a:r>
                      <a:endParaRPr lang="zh-CN" sz="2000" b="1">
                        <a:latin typeface="+mn-ea"/>
                        <a:cs typeface="+mn-ea"/>
                        <a:sym typeface="微软雅黑" panose="020B0503020204020204" charset="-122"/>
                      </a:endParaRPr>
                    </a:p>
                    <a:p>
                      <a:pPr algn="just">
                        <a:lnSpc>
                          <a:spcPct val="125000"/>
                        </a:lnSpc>
                      </a:pPr>
                      <a:r>
                        <a:rPr lang="zh-CN" sz="2000" b="1">
                          <a:latin typeface="+mn-ea"/>
                          <a:cs typeface="+mn-ea"/>
                          <a:sym typeface="微软雅黑" panose="020B0503020204020204" charset="-122"/>
                        </a:rPr>
                        <a:t>1954年6月，确认将和平共处五项原则作为国际关系的准则。</a:t>
                      </a:r>
                      <a:endParaRPr lang="zh-CN" altLang="en-US" sz="2000" b="1">
                        <a:latin typeface="+mn-ea"/>
                        <a:cs typeface="+mn-ea"/>
                        <a:sym typeface="微软雅黑" panose="020B0503020204020204" charset="-122"/>
                      </a:endParaRPr>
                    </a:p>
                  </a:txBody>
                  <a:tcPr vert="horz">
                    <a:solidFill>
                      <a:schemeClr val="bg1">
                        <a:lumMod val="85000"/>
                      </a:schemeClr>
                    </a:solidFill>
                  </a:tcPr>
                </a:tc>
                <a:tc>
                  <a:txBody>
                    <a:bodyPr wrap="square"/>
                    <a:lstStyle/>
                    <a:p>
                      <a:pPr>
                        <a:buNone/>
                      </a:pPr>
                      <a:r>
                        <a:rPr lang="zh-CN" altLang="zh-CN" sz="2000" b="1">
                          <a:solidFill>
                            <a:srgbClr val="C00000"/>
                          </a:solidFill>
                          <a:latin typeface="黑体" panose="02010609060101010101" pitchFamily="49" charset="-122"/>
                          <a:ea typeface="黑体" panose="02010609060101010101" pitchFamily="49" charset="-122"/>
                          <a:sym typeface="+mn-ea"/>
                        </a:rPr>
                        <a:t>标志新中国外交政策的成熟</a:t>
                      </a:r>
                      <a:endParaRPr lang="zh-CN" altLang="en-US" sz="2000">
                        <a:solidFill>
                          <a:srgbClr val="C00000"/>
                        </a:solidFill>
                      </a:endParaRPr>
                    </a:p>
                    <a:p>
                      <a:pPr>
                        <a:buNone/>
                      </a:pPr>
                      <a:endParaRPr lang="zh-CN" altLang="en-US" sz="2000">
                        <a:solidFill>
                          <a:srgbClr val="C00000"/>
                        </a:solidFill>
                      </a:endParaRPr>
                    </a:p>
                  </a:txBody>
                  <a:tcPr vert="horz">
                    <a:solidFill>
                      <a:schemeClr val="bg1">
                        <a:lumMod val="85000"/>
                      </a:schemeClr>
                    </a:solidFill>
                  </a:tcPr>
                </a:tc>
              </a:tr>
              <a:tr h="1463040">
                <a:tc>
                  <a:txBody>
                    <a:bodyPr wrap="square"/>
                    <a:lstStyle/>
                    <a:p>
                      <a:pPr>
                        <a:buNone/>
                      </a:pPr>
                      <a:r>
                        <a:rPr lang="zh-CN" altLang="en-US" sz="2400" b="1">
                          <a:latin typeface="微软雅黑" panose="020B0503020204020204" charset="-122"/>
                          <a:ea typeface="微软雅黑" panose="020B0503020204020204" charset="-122"/>
                        </a:rPr>
                        <a:t>日内瓦会议</a:t>
                      </a:r>
                      <a:endParaRPr lang="zh-CN" altLang="en-US" sz="2400" b="1">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buNone/>
                      </a:pPr>
                      <a:r>
                        <a:rPr lang="zh-CN" sz="2000" b="1">
                          <a:solidFill>
                            <a:srgbClr val="C00000"/>
                          </a:solidFill>
                          <a:latin typeface="+mn-ea"/>
                          <a:cs typeface="+mn-ea"/>
                          <a:sym typeface="微软雅黑" panose="020B0503020204020204" charset="-122"/>
                        </a:rPr>
                        <a:t>1954</a:t>
                      </a:r>
                      <a:r>
                        <a:rPr lang="zh-CN" sz="2000" b="1">
                          <a:latin typeface="+mn-ea"/>
                          <a:cs typeface="+mn-ea"/>
                          <a:sym typeface="微软雅黑" panose="020B0503020204020204" charset="-122"/>
                        </a:rPr>
                        <a:t>年4月首次以五大国之一的身份参加解决朝鲜问题和印度支那问题。</a:t>
                      </a:r>
                      <a:endParaRPr lang="zh-CN" sz="2000" b="1">
                        <a:latin typeface="+mn-ea"/>
                        <a:cs typeface="+mn-ea"/>
                        <a:sym typeface="微软雅黑" panose="020B0503020204020204" charset="-122"/>
                      </a:endParaRPr>
                    </a:p>
                    <a:p>
                      <a:pPr>
                        <a:buNone/>
                      </a:pPr>
                      <a:endParaRPr lang="zh-CN" altLang="en-US" sz="2000" b="1">
                        <a:latin typeface="+mn-ea"/>
                        <a:cs typeface="+mn-ea"/>
                        <a:sym typeface="微软雅黑" panose="020B0503020204020204" charset="-122"/>
                      </a:endParaRPr>
                    </a:p>
                  </a:txBody>
                  <a:tcPr vert="horz">
                    <a:solidFill>
                      <a:schemeClr val="bg1">
                        <a:lumMod val="85000"/>
                      </a:schemeClr>
                    </a:solidFill>
                  </a:tcPr>
                </a:tc>
                <a:tc>
                  <a:txBody>
                    <a:bodyPr wrap="square"/>
                    <a:lstStyle/>
                    <a:p>
                      <a:pPr>
                        <a:buNone/>
                      </a:pPr>
                      <a:r>
                        <a:rPr lang="en-US" altLang="zh-CN" sz="2000" b="1">
                          <a:solidFill>
                            <a:schemeClr val="tx1"/>
                          </a:solidFill>
                          <a:latin typeface="微软雅黑" panose="020B0503020204020204" charset="-122"/>
                          <a:ea typeface="微软雅黑" panose="020B0503020204020204" charset="-122"/>
                          <a:sym typeface="微软雅黑" panose="020B0503020204020204" charset="-122"/>
                        </a:rPr>
                        <a:t>显示了新中国通过谈判解决国际争端、维护世界和平</a:t>
                      </a:r>
                      <a:r>
                        <a:rPr lang="zh-CN" altLang="en-US" sz="2000" b="1">
                          <a:solidFill>
                            <a:schemeClr val="tx1"/>
                          </a:solidFill>
                          <a:latin typeface="微软雅黑" panose="020B0503020204020204" charset="-122"/>
                          <a:ea typeface="微软雅黑" panose="020B0503020204020204" charset="-122"/>
                          <a:sym typeface="微软雅黑" panose="020B0503020204020204" charset="-122"/>
                        </a:rPr>
                        <a:t>的诚意</a:t>
                      </a:r>
                      <a:endParaRPr lang="zh-CN" altLang="en-US" sz="2000" b="1">
                        <a:solidFill>
                          <a:schemeClr val="tx1"/>
                        </a:solidFill>
                        <a:latin typeface="微软雅黑" panose="020B0503020204020204" charset="-122"/>
                        <a:ea typeface="微软雅黑" panose="020B0503020204020204" charset="-122"/>
                        <a:sym typeface="微软雅黑" panose="020B0503020204020204" charset="-122"/>
                      </a:endParaRPr>
                    </a:p>
                    <a:p>
                      <a:pPr>
                        <a:buNone/>
                      </a:pPr>
                      <a:endParaRPr lang="zh-CN" altLang="en-US" sz="2000" b="1">
                        <a:solidFill>
                          <a:schemeClr val="tx1"/>
                        </a:solidFill>
                        <a:latin typeface="微软雅黑" panose="020B0503020204020204" charset="-122"/>
                        <a:ea typeface="微软雅黑" panose="020B0503020204020204" charset="-122"/>
                        <a:sym typeface="微软雅黑" panose="020B0503020204020204" charset="-122"/>
                      </a:endParaRPr>
                    </a:p>
                  </a:txBody>
                  <a:tcPr vert="horz">
                    <a:solidFill>
                      <a:schemeClr val="bg1">
                        <a:lumMod val="85000"/>
                      </a:schemeClr>
                    </a:solidFill>
                  </a:tcPr>
                </a:tc>
              </a:tr>
              <a:tr h="1095375">
                <a:tc>
                  <a:txBody>
                    <a:bodyPr wrap="square"/>
                    <a:lstStyle/>
                    <a:p>
                      <a:pPr>
                        <a:buNone/>
                      </a:pPr>
                      <a:r>
                        <a:rPr lang="zh-CN" altLang="en-US" sz="2400" b="1">
                          <a:latin typeface="微软雅黑" panose="020B0503020204020204" charset="-122"/>
                          <a:ea typeface="微软雅黑" panose="020B0503020204020204" charset="-122"/>
                        </a:rPr>
                        <a:t>万隆会议</a:t>
                      </a:r>
                      <a:endParaRPr lang="zh-CN" altLang="en-US" sz="2400" b="1">
                        <a:latin typeface="微软雅黑" panose="020B0503020204020204" charset="-122"/>
                        <a:ea typeface="微软雅黑" panose="020B0503020204020204" charset="-122"/>
                      </a:endParaRPr>
                    </a:p>
                  </a:txBody>
                  <a:tcPr vert="horz">
                    <a:solidFill>
                      <a:schemeClr val="bg1">
                        <a:lumMod val="85000"/>
                      </a:schemeClr>
                    </a:solidFill>
                  </a:tcPr>
                </a:tc>
                <a:tc>
                  <a:txBody>
                    <a:bodyPr wrap="square"/>
                    <a:lstStyle/>
                    <a:p>
                      <a:pPr algn="l">
                        <a:buClrTx/>
                        <a:buSzTx/>
                        <a:buNone/>
                      </a:pPr>
                      <a:r>
                        <a:rPr lang="zh-CN" sz="2000" b="1">
                          <a:solidFill>
                            <a:srgbClr val="C00000"/>
                          </a:solidFill>
                          <a:latin typeface="+mn-ea"/>
                          <a:cs typeface="+mn-ea"/>
                          <a:sym typeface="微软雅黑" panose="020B0503020204020204" charset="-122"/>
                        </a:rPr>
                        <a:t>1955</a:t>
                      </a:r>
                      <a:r>
                        <a:rPr lang="zh-CN" sz="2000" b="1">
                          <a:latin typeface="+mn-ea"/>
                          <a:cs typeface="+mn-ea"/>
                          <a:sym typeface="微软雅黑" panose="020B0503020204020204" charset="-122"/>
                        </a:rPr>
                        <a:t>年4月在印尼万隆会议上中国提出并坚持“</a:t>
                      </a:r>
                      <a:r>
                        <a:rPr lang="zh-CN" sz="2000" b="1">
                          <a:solidFill>
                            <a:srgbClr val="C00000"/>
                          </a:solidFill>
                          <a:latin typeface="+mn-ea"/>
                          <a:cs typeface="+mn-ea"/>
                          <a:sym typeface="微软雅黑" panose="020B0503020204020204" charset="-122"/>
                        </a:rPr>
                        <a:t>求同存异”</a:t>
                      </a:r>
                      <a:r>
                        <a:rPr lang="zh-CN" sz="2000" b="1">
                          <a:latin typeface="+mn-ea"/>
                          <a:cs typeface="+mn-ea"/>
                          <a:sym typeface="微软雅黑" panose="020B0503020204020204" charset="-122"/>
                        </a:rPr>
                        <a:t>的方针。</a:t>
                      </a:r>
                      <a:endParaRPr lang="zh-CN" sz="2000" b="1">
                        <a:latin typeface="+mn-ea"/>
                        <a:cs typeface="+mn-ea"/>
                      </a:endParaRPr>
                    </a:p>
                    <a:p>
                      <a:pPr>
                        <a:buNone/>
                      </a:pPr>
                      <a:endParaRPr lang="zh-CN" altLang="en-US" sz="2000" b="1">
                        <a:solidFill>
                          <a:schemeClr val="tx1"/>
                        </a:solidFill>
                        <a:latin typeface="+mn-ea"/>
                        <a:ea typeface="微软雅黑" panose="020B0503020204020204" charset="-122"/>
                        <a:cs typeface="+mn-ea"/>
                        <a:sym typeface="微软雅黑" panose="020B0503020204020204" charset="-122"/>
                      </a:endParaRPr>
                    </a:p>
                  </a:txBody>
                  <a:tcPr vert="horz">
                    <a:solidFill>
                      <a:schemeClr val="bg1">
                        <a:lumMod val="85000"/>
                      </a:schemeClr>
                    </a:solidFill>
                  </a:tcPr>
                </a:tc>
                <a:tc>
                  <a:txBody>
                    <a:bodyPr wrap="square"/>
                    <a:lstStyle/>
                    <a:p>
                      <a:pPr>
                        <a:buNone/>
                      </a:pPr>
                      <a:r>
                        <a:rPr lang="zh-CN" sz="2000" b="1">
                          <a:solidFill>
                            <a:schemeClr val="tx1"/>
                          </a:solidFill>
                          <a:latin typeface="微软雅黑" panose="020B0503020204020204" charset="-122"/>
                          <a:ea typeface="微软雅黑" panose="020B0503020204020204" charset="-122"/>
                          <a:sym typeface="微软雅黑" panose="020B0503020204020204" charset="-122"/>
                        </a:rPr>
                        <a:t>中国独立自主的和平外交取得新进展</a:t>
                      </a:r>
                      <a:endParaRPr lang="zh-CN" altLang="en-US" sz="2000" b="1">
                        <a:solidFill>
                          <a:schemeClr val="tx1"/>
                        </a:solidFill>
                        <a:latin typeface="微软雅黑" panose="020B0503020204020204" charset="-122"/>
                        <a:ea typeface="微软雅黑" panose="020B0503020204020204" charset="-122"/>
                        <a:sym typeface="微软雅黑" panose="020B0503020204020204" charset="-122"/>
                      </a:endParaRPr>
                    </a:p>
                    <a:p>
                      <a:pPr>
                        <a:buNone/>
                      </a:pPr>
                      <a:endParaRPr lang="zh-CN" altLang="en-US" sz="2000" b="1">
                        <a:solidFill>
                          <a:schemeClr val="tx1"/>
                        </a:solidFill>
                        <a:latin typeface="微软雅黑" panose="020B0503020204020204" charset="-122"/>
                        <a:ea typeface="微软雅黑" panose="020B0503020204020204" charset="-122"/>
                        <a:sym typeface="微软雅黑" panose="020B0503020204020204" charset="-122"/>
                      </a:endParaRPr>
                    </a:p>
                  </a:txBody>
                  <a:tcPr vert="horz">
                    <a:solidFill>
                      <a:schemeClr val="bg1">
                        <a:lumMod val="85000"/>
                      </a:schemeClr>
                    </a:solidFill>
                  </a:tcPr>
                </a:tc>
              </a:tr>
            </a:tbl>
          </a:graphicData>
        </a:graphic>
      </p:graphicFrame>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
        <p:nvSpPr>
          <p:cNvPr id="3" name="内容占位符 2"/>
          <p:cNvSpPr>
            <a:spLocks noGrp="1"/>
          </p:cNvSpPr>
          <p:nvPr>
            <p:ph idx="1"/>
            <p:custDataLst>
              <p:tags r:id="rId2"/>
            </p:custDataLst>
          </p:nvPr>
        </p:nvSpPr>
        <p:spPr>
          <a:xfrm>
            <a:off x="427355" y="1143635"/>
            <a:ext cx="11541760" cy="5714365"/>
          </a:xfrm>
        </p:spPr>
        <p:txBody>
          <a:bodyPr>
            <a:normAutofit lnSpcReduction="10000"/>
          </a:bodyPr>
          <a:lstStyle/>
          <a:p>
            <a:pPr marL="0" algn="just">
              <a:lnSpc>
                <a:spcPct val="125000"/>
              </a:lnSpc>
              <a:spcAft>
                <a:spcPct val="0"/>
              </a:spcAft>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rPr>
              <a:t>1、1956年中共八大</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背景：</a:t>
            </a:r>
            <a:endPar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①三大改造完成，</a:t>
            </a: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社会主义制度基本建立</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，我国进入社会主义初级阶段，开始了社会主义建设。</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②</a:t>
            </a: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苏共二十大</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的召开</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③毛泽东发表</a:t>
            </a: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《论十大关系》</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反思苏联经验</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内容：</a:t>
            </a:r>
            <a:endPar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正确地分析了国内形势和主要矛盾的变化；集中力量发展社会生产力</a:t>
            </a: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由落后的农业国发展为先进的工业国</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加强社会主义民主政治建设；经济建设中遵循“既反保守又反冒进,在综合平衡中稳步前进”的方针。</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rPr>
              <a:t>意义：</a:t>
            </a:r>
            <a:endParaRPr lang="zh-CN" altLang="en-US" sz="2400" spc="0">
              <a:solidFill>
                <a:srgbClr val="C00000"/>
              </a:solidFill>
              <a:latin typeface="微软雅黑" panose="020B0503020204020204" charset="-122"/>
              <a:ea typeface="微软雅黑" panose="020B0503020204020204" charset="-122"/>
              <a:cs typeface="微软雅黑" panose="020B0503020204020204" charset="-122"/>
              <a:sym typeface="+mn-ea"/>
            </a:endParaRPr>
          </a:p>
          <a:p>
            <a:pPr marL="0" algn="just">
              <a:lnSpc>
                <a:spcPct val="12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正确分析了三大改造后我国社会主要矛盾，是我国建设社会主义道路的一次成功探索</a:t>
            </a:r>
            <a:r>
              <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b="1">
              <a:latin typeface="微软雅黑" panose="020B0503020204020204" charset="-122"/>
              <a:ea typeface="微软雅黑" panose="020B0503020204020204" charset="-122"/>
            </a:endParaRPr>
          </a:p>
          <a:p>
            <a:pPr marL="0" indent="0">
              <a:buNone/>
            </a:pPr>
            <a:endParaRPr lang="zh-CN" altLang="en-US"/>
          </a:p>
        </p:txBody>
      </p:sp>
    </p:spTree>
    <p:custDataLst>
      <p:tags r:id="rId3"/>
    </p:custData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355" y="1294130"/>
            <a:ext cx="10968990" cy="672465"/>
          </a:xfrm>
        </p:spPr>
        <p:txBody>
          <a:bodyPr/>
          <a:lstStyle/>
          <a:p>
            <a:pPr marL="0" algn="just">
              <a:lnSpc>
                <a:spcPct val="125000"/>
              </a:lnSpc>
              <a:spcAft>
                <a:spcPct val="0"/>
              </a:spcAft>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2、</a:t>
            </a:r>
            <a:r>
              <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rPr>
              <a:t>1957《关于正确处理人民内部矛盾的问题》</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endParaRPr lang="en-US" altLang="zh-CN"/>
          </a:p>
        </p:txBody>
      </p:sp>
      <p:sp>
        <p:nvSpPr>
          <p:cNvPr id="12" name="矩形 11"/>
          <p:cNvSpPr/>
          <p:nvPr>
            <p:custDataLst>
              <p:tags r:id="rId2"/>
            </p:custDataLst>
          </p:nvPr>
        </p:nvSpPr>
        <p:spPr>
          <a:xfrm>
            <a:off x="160020" y="2221230"/>
            <a:ext cx="11872595" cy="2722245"/>
          </a:xfrm>
          <a:prstGeom prst="rect">
            <a:avLst/>
          </a:prstGeom>
        </p:spPr>
        <p:txBody>
          <a:bodyPr wrap="square">
            <a:noAutofit/>
          </a:bodyPr>
          <a:lstStyle/>
          <a:p>
            <a:pPr marL="66675" indent="228600" algn="just" fontAlgn="auto">
              <a:lnSpc>
                <a:spcPct val="100000"/>
              </a:lnSpc>
              <a:spcAft>
                <a:spcPct val="0"/>
              </a:spcAft>
              <a:tabLst>
                <a:tab pos="2970530" algn="l"/>
              </a:tabLst>
            </a:pPr>
            <a:r>
              <a:rPr lang="en-US" altLang="zh-CN" sz="2000">
                <a:solidFill>
                  <a:srgbClr val="000000"/>
                </a:solidFill>
                <a:latin typeface="微软雅黑" panose="020B0503020204020204" charset="-122"/>
                <a:ea typeface="微软雅黑" panose="020B0503020204020204" charset="-122"/>
                <a:cs typeface="微软雅黑" panose="020B0503020204020204" charset="-122"/>
              </a:rPr>
              <a:t> </a:t>
            </a:r>
            <a:r>
              <a:rPr lang="zh-CN" altLang="en-US" sz="2000">
                <a:solidFill>
                  <a:srgbClr val="000000"/>
                </a:solidFill>
                <a:latin typeface="微软雅黑" panose="020B0503020204020204" charset="-122"/>
                <a:ea typeface="微软雅黑" panose="020B0503020204020204" charset="-122"/>
                <a:cs typeface="微软雅黑" panose="020B0503020204020204" charset="-122"/>
              </a:rPr>
              <a:t>课外拓展：</a:t>
            </a:r>
            <a:endParaRPr lang="zh-CN" altLang="en-US" sz="2000">
              <a:solidFill>
                <a:srgbClr val="000000"/>
              </a:solidFill>
              <a:latin typeface="微软雅黑" panose="020B0503020204020204" charset="-122"/>
              <a:ea typeface="微软雅黑" panose="020B0503020204020204" charset="-122"/>
              <a:cs typeface="微软雅黑" panose="020B0503020204020204" charset="-122"/>
            </a:endParaRPr>
          </a:p>
          <a:p>
            <a:pPr marL="66675" indent="228600" algn="just" fontAlgn="auto">
              <a:lnSpc>
                <a:spcPct val="100000"/>
              </a:lnSpc>
              <a:spcAft>
                <a:spcPct val="0"/>
              </a:spcAft>
              <a:tabLst>
                <a:tab pos="2970530" algn="l"/>
              </a:tabLst>
            </a:pPr>
            <a:r>
              <a:rPr lang="zh-CN" altLang="zh-CN" sz="2000">
                <a:solidFill>
                  <a:srgbClr val="FF0000"/>
                </a:solidFill>
                <a:latin typeface="微软雅黑" panose="020B0503020204020204" charset="-122"/>
                <a:ea typeface="微软雅黑" panose="020B0503020204020204" charset="-122"/>
                <a:cs typeface="微软雅黑" panose="020B0503020204020204" charset="-122"/>
              </a:rPr>
              <a:t>整风运动：</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中国共产党在全党范围内进行的普遍的马克思列宁主义的教育运动。曾在</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1942</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1950</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1957</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年进行过</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3</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次。</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1957</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年</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4</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月</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27</a:t>
            </a:r>
            <a:r>
              <a:rPr lang="zh-CN" altLang="zh-CN" sz="2000">
                <a:solidFill>
                  <a:schemeClr val="tx1"/>
                </a:solidFill>
                <a:latin typeface="微软雅黑" panose="020B0503020204020204" charset="-122"/>
                <a:ea typeface="微软雅黑" panose="020B0503020204020204" charset="-122"/>
                <a:cs typeface="微软雅黑" panose="020B0503020204020204" charset="-122"/>
              </a:rPr>
              <a:t>日，中共中央在《人民日报》发布《关于整风运动的指示》文章，把正确处</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理人民内部矛盾作为主题，进行</a:t>
            </a:r>
            <a:r>
              <a:rPr lang="en-US" altLang="zh-CN" sz="2000">
                <a:solidFill>
                  <a:srgbClr val="000000"/>
                </a:solidFill>
                <a:latin typeface="微软雅黑" panose="020B0503020204020204" charset="-122"/>
                <a:ea typeface="微软雅黑" panose="020B0503020204020204" charset="-122"/>
                <a:cs typeface="微软雅黑" panose="020B0503020204020204" charset="-122"/>
              </a:rPr>
              <a:t>“</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反官僚主义、反宗派主义和反主观主义</a:t>
            </a:r>
            <a:r>
              <a:rPr lang="en-US" altLang="zh-CN" sz="2000">
                <a:solidFill>
                  <a:srgbClr val="000000"/>
                </a:solidFill>
                <a:latin typeface="微软雅黑" panose="020B0503020204020204" charset="-122"/>
                <a:ea typeface="微软雅黑" panose="020B0503020204020204" charset="-122"/>
                <a:cs typeface="微软雅黑" panose="020B0503020204020204" charset="-122"/>
              </a:rPr>
              <a:t>”</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的整风运动。</a:t>
            </a:r>
            <a:r>
              <a:rPr lang="en-US" altLang="zh-CN" sz="2000">
                <a:solidFill>
                  <a:srgbClr val="000000"/>
                </a:solidFill>
                <a:latin typeface="微软雅黑" panose="020B0503020204020204" charset="-122"/>
                <a:ea typeface="微软雅黑" panose="020B0503020204020204" charset="-122"/>
                <a:cs typeface="微软雅黑" panose="020B0503020204020204" charset="-122"/>
              </a:rPr>
              <a:t>1958</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年</a:t>
            </a:r>
            <a:r>
              <a:rPr lang="en-US" altLang="zh-CN" sz="2000">
                <a:solidFill>
                  <a:srgbClr val="000000"/>
                </a:solidFill>
                <a:latin typeface="微软雅黑" panose="020B0503020204020204" charset="-122"/>
                <a:ea typeface="微软雅黑" panose="020B0503020204020204" charset="-122"/>
                <a:cs typeface="微软雅黑" panose="020B0503020204020204" charset="-122"/>
              </a:rPr>
              <a:t>8</a:t>
            </a:r>
            <a:r>
              <a:rPr lang="zh-CN" altLang="zh-CN" sz="2000">
                <a:solidFill>
                  <a:srgbClr val="000000"/>
                </a:solidFill>
                <a:latin typeface="微软雅黑" panose="020B0503020204020204" charset="-122"/>
                <a:ea typeface="微软雅黑" panose="020B0503020204020204" charset="-122"/>
                <a:cs typeface="微软雅黑" panose="020B0503020204020204" charset="-122"/>
              </a:rPr>
              <a:t>月底，整风运动结束。全党提高了马克思主义的思想水平，改进了作风，适应了社会主义建设的需要。</a:t>
            </a:r>
            <a:endParaRPr lang="zh-CN" altLang="zh-CN" sz="2000">
              <a:solidFill>
                <a:srgbClr val="000000"/>
              </a:solidFill>
              <a:latin typeface="微软雅黑" panose="020B0503020204020204" charset="-122"/>
              <a:ea typeface="微软雅黑" panose="020B0503020204020204" charset="-122"/>
              <a:cs typeface="微软雅黑" panose="020B0503020204020204" charset="-122"/>
            </a:endParaRPr>
          </a:p>
          <a:p>
            <a:pPr marL="66675" indent="228600" algn="just" fontAlgn="auto">
              <a:lnSpc>
                <a:spcPct val="100000"/>
              </a:lnSpc>
              <a:spcAft>
                <a:spcPct val="0"/>
              </a:spcAft>
              <a:tabLst>
                <a:tab pos="2970530" algn="l"/>
              </a:tabLst>
            </a:pPr>
            <a:endParaRPr lang="zh-CN" altLang="en-US" sz="2000">
              <a:solidFill>
                <a:srgbClr val="FF0000"/>
              </a:solidFill>
              <a:latin typeface="微软雅黑" panose="020B0503020204020204" charset="-122"/>
              <a:ea typeface="微软雅黑" panose="020B0503020204020204" charset="-122"/>
              <a:cs typeface="微软雅黑" panose="020B0503020204020204" charset="-122"/>
              <a:sym typeface="+mn-ea"/>
            </a:endParaRPr>
          </a:p>
          <a:p>
            <a:pPr marL="66675" indent="228600" algn="just" fontAlgn="auto">
              <a:lnSpc>
                <a:spcPct val="100000"/>
              </a:lnSpc>
              <a:spcAft>
                <a:spcPct val="0"/>
              </a:spcAft>
              <a:tabLst>
                <a:tab pos="2970530" algn="l"/>
              </a:tabLst>
            </a:pPr>
            <a:r>
              <a:rPr lang="zh-CN" altLang="en-US" sz="2000">
                <a:solidFill>
                  <a:srgbClr val="FF0000"/>
                </a:solidFill>
                <a:latin typeface="微软雅黑" panose="020B0503020204020204" charset="-122"/>
                <a:ea typeface="微软雅黑" panose="020B0503020204020204" charset="-122"/>
                <a:cs typeface="微软雅黑" panose="020B0503020204020204" charset="-122"/>
                <a:sym typeface="+mn-ea"/>
              </a:rPr>
              <a:t>反右派斗争：</a:t>
            </a:r>
            <a:r>
              <a:rPr lang="en-US" altLang="zh-CN" sz="2000">
                <a:latin typeface="微软雅黑" panose="020B0503020204020204" charset="-122"/>
                <a:ea typeface="微软雅黑" panose="020B0503020204020204" charset="-122"/>
                <a:cs typeface="微软雅黑" panose="020B0503020204020204" charset="-122"/>
                <a:sym typeface="+mn-ea"/>
              </a:rPr>
              <a:t> </a:t>
            </a:r>
            <a:r>
              <a:rPr lang="zh-CN" altLang="en-US" sz="2000">
                <a:latin typeface="微软雅黑" panose="020B0503020204020204" charset="-122"/>
                <a:ea typeface="微软雅黑" panose="020B0503020204020204" charset="-122"/>
                <a:cs typeface="微软雅黑" panose="020B0503020204020204" charset="-122"/>
                <a:sym typeface="+mn-ea"/>
              </a:rPr>
              <a:t>在整风运动中，有极少数资产阶级右派分子乘机向共产党和新生的社会主义</a:t>
            </a:r>
            <a:r>
              <a:rPr lang="zh-CN" altLang="en-US" sz="2000">
                <a:solidFill>
                  <a:schemeClr val="tx1"/>
                </a:solidFill>
                <a:latin typeface="微软雅黑" panose="020B0503020204020204" charset="-122"/>
                <a:ea typeface="微软雅黑" panose="020B0503020204020204" charset="-122"/>
                <a:cs typeface="微软雅黑" panose="020B0503020204020204" charset="-122"/>
                <a:sym typeface="+mn-ea"/>
              </a:rPr>
              <a:t>制度放肆进攻，为坚持社会主义道路、分清大是大非问题，党中央发动了反右派斗争。反右派斗争在当时是必要的，但</a:t>
            </a:r>
            <a:r>
              <a:rPr lang="en-US" altLang="zh-CN" sz="2000">
                <a:solidFill>
                  <a:schemeClr val="tx1"/>
                </a:solidFill>
                <a:latin typeface="微软雅黑" panose="020B0503020204020204" charset="-122"/>
                <a:ea typeface="微软雅黑" panose="020B0503020204020204" charset="-122"/>
                <a:cs typeface="微软雅黑" panose="020B0503020204020204" charset="-122"/>
                <a:sym typeface="+mn-ea"/>
              </a:rPr>
              <a:t>由于对当时的阶级斗争形势估计得过于严重，把大批人民内部矛盾当作敌我矛盾处理。 </a:t>
            </a:r>
            <a:r>
              <a:rPr lang="en-US" altLang="zh-CN" sz="2000">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sym typeface="+mn-ea"/>
              </a:rPr>
              <a:t>反右派斗争的扩大化逐步导致了政治上阶级斗争扩大化，从理论上改变了八大关于我国社会主要矛盾的论断。</a:t>
            </a:r>
            <a:r>
              <a:rPr lang="en-US" altLang="zh-CN" sz="2000">
                <a:solidFill>
                  <a:schemeClr val="tx1"/>
                </a:solidFill>
                <a:latin typeface="微软雅黑" panose="020B0503020204020204" charset="-122"/>
                <a:ea typeface="微软雅黑" panose="020B0503020204020204" charset="-122"/>
                <a:cs typeface="微软雅黑" panose="020B0503020204020204" charset="-122"/>
                <a:sym typeface="+mn-ea"/>
              </a:rPr>
              <a:t>这成为后来党在阶级斗争问题上连续犯错误的根源</a:t>
            </a:r>
            <a:r>
              <a:rPr lang="zh-CN" altLang="en-US" sz="200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altLang="zh-CN" sz="2000">
                <a:solidFill>
                  <a:schemeClr val="tx1"/>
                </a:solidFill>
                <a:latin typeface="微软雅黑" panose="020B0503020204020204" charset="-122"/>
                <a:ea typeface="微软雅黑" panose="020B0503020204020204" charset="-122"/>
                <a:cs typeface="微软雅黑" panose="020B0503020204020204" charset="-122"/>
                <a:sym typeface="+mn-ea"/>
              </a:rPr>
              <a:t>被</a:t>
            </a:r>
            <a:r>
              <a:rPr lang="en-US" altLang="zh-CN" sz="2000">
                <a:latin typeface="微软雅黑" panose="020B0503020204020204" charset="-122"/>
                <a:ea typeface="微软雅黑" panose="020B0503020204020204" charset="-122"/>
                <a:cs typeface="微软雅黑" panose="020B0503020204020204" charset="-122"/>
                <a:sym typeface="+mn-ea"/>
              </a:rPr>
              <a:t>错划为“右派”的人，长期受委屈和压抑，使国家的建设事业蒙受损失</a:t>
            </a:r>
            <a:r>
              <a:rPr lang="zh-CN" altLang="en-US" sz="2000">
                <a:latin typeface="微软雅黑" panose="020B0503020204020204" charset="-122"/>
                <a:ea typeface="微软雅黑" panose="020B0503020204020204" charset="-122"/>
                <a:cs typeface="微软雅黑" panose="020B0503020204020204" charset="-122"/>
                <a:sym typeface="+mn-ea"/>
              </a:rPr>
              <a:t>；</a:t>
            </a:r>
            <a:r>
              <a:rPr lang="en-US" altLang="zh-CN" sz="2000">
                <a:latin typeface="微软雅黑" panose="020B0503020204020204" charset="-122"/>
                <a:ea typeface="微软雅黑" panose="020B0503020204020204" charset="-122"/>
                <a:cs typeface="微软雅黑" panose="020B0503020204020204" charset="-122"/>
                <a:sym typeface="+mn-ea"/>
              </a:rPr>
              <a:t>影响了刚刚起步的社会主义民主、法制建设。</a:t>
            </a:r>
            <a:endParaRPr lang="en-US" altLang="zh-CN" sz="2000">
              <a:latin typeface="微软雅黑" panose="020B0503020204020204" charset="-122"/>
              <a:ea typeface="微软雅黑" panose="020B0503020204020204" charset="-122"/>
              <a:cs typeface="微软雅黑" panose="020B0503020204020204" charset="-122"/>
            </a:endParaRPr>
          </a:p>
          <a:p>
            <a:pPr marL="66675" indent="228600" algn="just" fontAlgn="auto">
              <a:lnSpc>
                <a:spcPct val="100000"/>
              </a:lnSpc>
              <a:spcAft>
                <a:spcPct val="0"/>
              </a:spcAft>
              <a:tabLst>
                <a:tab pos="2970530" algn="l"/>
              </a:tabLst>
            </a:pPr>
            <a:endParaRPr lang="zh-CN" altLang="zh-CN" sz="2000">
              <a:solidFill>
                <a:srgbClr val="000000"/>
              </a:solidFill>
              <a:effectLst/>
              <a:latin typeface="微软雅黑" panose="020B0503020204020204" charset="-122"/>
              <a:ea typeface="微软雅黑" panose="020B0503020204020204" charset="-122"/>
              <a:cs typeface="微软雅黑" panose="020B0503020204020204" charset="-122"/>
            </a:endParaRPr>
          </a:p>
        </p:txBody>
      </p:sp>
      <p:sp>
        <p:nvSpPr>
          <p:cNvPr id="4" name="标题 3"/>
          <p:cNvSpPr>
            <a:spLocks noGrp="1"/>
          </p:cNvSpPr>
          <p:nvPr>
            <p:ph type="title"/>
            <p:custDataLst>
              <p:tags r:id="rId3"/>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p:txBody>
          <a:bodyPr>
            <a:normAutofit lnSpcReduction="10000"/>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3、社会主义建设总路线</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1958</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年，党的八大二次会议上提出</a:t>
            </a:r>
            <a:r>
              <a:rPr lang="en-US" altLang="zh-CN" sz="240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鼓足干劲、力争上游、多快好省地建设社会主义</a:t>
            </a:r>
            <a:r>
              <a:rPr lang="en-US" altLang="zh-CN" sz="240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的总路线，在全国掀起了</a:t>
            </a:r>
            <a:r>
              <a:rPr lang="en-US" altLang="zh-CN" sz="240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大跃进</a:t>
            </a:r>
            <a:r>
              <a:rPr lang="en-US" altLang="zh-CN" sz="2400">
                <a:solidFill>
                  <a:srgbClr val="FF0000"/>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和</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人民公社化运动</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r>
              <a:rPr lang="zh-CN"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①“</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大跃进”属于生产力范畴，根源在于忽视了客观的经济规律，忽视了中国经济落后的国情，盲目地扩大生产规模，追求经济建设的高速度。</a:t>
            </a:r>
            <a:endPar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r>
              <a:rPr lang="zh-CN" altLang="zh-CN" sz="2000" b="1">
                <a:solidFill>
                  <a:schemeClr val="tx1"/>
                </a:solidFill>
                <a:latin typeface="微软雅黑" panose="020B0503020204020204" charset="-122"/>
                <a:ea typeface="微软雅黑" panose="020B0503020204020204" charset="-122"/>
                <a:cs typeface="微软雅黑" panose="020B0503020204020204" charset="-122"/>
                <a:sym typeface="+mn-ea"/>
              </a:rPr>
              <a:t>②</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人民公社化运动属于生产关系的范畴，根源在于生产关系超越了生产力发展水平，超越了历史发展阶段</a:t>
            </a:r>
            <a:endPar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r>
              <a:rPr lang="zh-CN" altLang="en-US" sz="2000" b="1">
                <a:solidFill>
                  <a:srgbClr val="C00000"/>
                </a:solidFill>
                <a:latin typeface="微软雅黑" panose="020B0503020204020204" charset="-122"/>
                <a:ea typeface="微软雅黑" panose="020B0503020204020204" charset="-122"/>
                <a:cs typeface="微软雅黑" panose="020B0503020204020204" charset="-122"/>
                <a:sym typeface="+mn-ea"/>
              </a:rPr>
              <a:t>二者反映了当时中国共产党脱离国家实际，片面地要求发展生产，变革生产关系的“左倾”错误。</a:t>
            </a:r>
            <a:r>
              <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rPr>
              <a:t> </a:t>
            </a:r>
            <a:endParaRPr lang="zh-CN" altLang="en-US" sz="2000" b="1">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4" name="标题 3"/>
          <p:cNvSpPr>
            <a:spLocks noGrp="1"/>
          </p:cNvSpPr>
          <p:nvPr>
            <p:ph type="title"/>
            <p:custDataLst>
              <p:tags r:id="rId2"/>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Tree>
    <p:custDataLst>
      <p:tags r:id="rId3"/>
    </p:custData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339725" y="1330960"/>
            <a:ext cx="10968990" cy="595630"/>
          </a:xfrm>
        </p:spPr>
        <p:txBody>
          <a:bodyPr>
            <a:noAutofit/>
          </a:bodyPr>
          <a:lstStyle/>
          <a:p>
            <a:pPr marL="0" algn="l">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4、60年代调整</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4" name="标题 3"/>
          <p:cNvSpPr>
            <a:spLocks noGrp="1"/>
          </p:cNvSpPr>
          <p:nvPr>
            <p:ph type="title"/>
            <p:custDataLst>
              <p:tags r:id="rId2"/>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
        <p:nvSpPr>
          <p:cNvPr id="9" name="文本框 8"/>
          <p:cNvSpPr txBox="1"/>
          <p:nvPr>
            <p:custDataLst>
              <p:tags r:id="rId3"/>
            </p:custDataLst>
          </p:nvPr>
        </p:nvSpPr>
        <p:spPr>
          <a:xfrm>
            <a:off x="339725" y="1926590"/>
            <a:ext cx="11510645" cy="2491740"/>
          </a:xfrm>
          <a:prstGeom prst="rect">
            <a:avLst/>
          </a:prstGeom>
          <a:noFill/>
        </p:spPr>
        <p:txBody>
          <a:bodyPr wrap="square" rtlCol="0">
            <a:spAutoFit/>
          </a:bodyPr>
          <a:lstStyle/>
          <a:p>
            <a:pPr>
              <a:lnSpc>
                <a:spcPct val="150000"/>
              </a:lnSpc>
            </a:pPr>
            <a:r>
              <a:rPr lang="zh-CN" sz="2400">
                <a:solidFill>
                  <a:schemeClr val="tx1"/>
                </a:solidFill>
                <a:latin typeface="微软雅黑" panose="020B0503020204020204" charset="-122"/>
                <a:ea typeface="微软雅黑" panose="020B0503020204020204" charset="-122"/>
                <a:cs typeface="微软雅黑" panose="020B0503020204020204" charset="-122"/>
              </a:rPr>
              <a:t>措施：</a:t>
            </a:r>
            <a:endParaRPr lang="zh-CN" sz="2400">
              <a:solidFill>
                <a:srgbClr val="326185"/>
              </a:solidFill>
              <a:latin typeface="微软雅黑" panose="020B0503020204020204" charset="-122"/>
              <a:ea typeface="微软雅黑" panose="020B0503020204020204" charset="-122"/>
              <a:cs typeface="微软雅黑" panose="020B0503020204020204" charset="-122"/>
            </a:endParaRPr>
          </a:p>
          <a:p>
            <a:pPr algn="just" fontAlgn="auto">
              <a:lnSpc>
                <a:spcPct val="125000"/>
              </a:lnSpc>
              <a:spcBef>
                <a:spcPct val="0"/>
              </a:spcBef>
              <a:spcAft>
                <a:spcPct val="0"/>
              </a:spcAft>
            </a:pPr>
            <a:r>
              <a:rPr sz="2400">
                <a:solidFill>
                  <a:srgbClr val="000000"/>
                </a:solidFill>
                <a:latin typeface="微软雅黑" panose="020B0503020204020204" charset="-122"/>
                <a:ea typeface="微软雅黑" panose="020B0503020204020204" charset="-122"/>
                <a:cs typeface="微软雅黑" panose="020B0503020204020204" charset="-122"/>
                <a:sym typeface="+mn-ea"/>
              </a:rPr>
              <a:t>①从</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1960年</a:t>
            </a:r>
            <a:r>
              <a:rPr sz="2400">
                <a:solidFill>
                  <a:srgbClr val="000000"/>
                </a:solidFill>
                <a:latin typeface="微软雅黑" panose="020B0503020204020204" charset="-122"/>
                <a:ea typeface="微软雅黑" panose="020B0503020204020204" charset="-122"/>
                <a:cs typeface="微软雅黑" panose="020B0503020204020204" charset="-122"/>
                <a:sym typeface="+mn-ea"/>
              </a:rPr>
              <a:t>冬开始，中共中央对国民经济实行</a:t>
            </a:r>
            <a:r>
              <a:rPr sz="2400" b="1">
                <a:solidFill>
                  <a:srgbClr val="FF0000"/>
                </a:solidFill>
                <a:latin typeface="微软雅黑" panose="020B0503020204020204" charset="-122"/>
                <a:ea typeface="微软雅黑" panose="020B0503020204020204" charset="-122"/>
                <a:cs typeface="微软雅黑" panose="020B0503020204020204" charset="-122"/>
                <a:sym typeface="+mn-ea"/>
              </a:rPr>
              <a:t>“调整、巩固、充实、提高”</a:t>
            </a:r>
            <a:r>
              <a:rPr sz="2400">
                <a:solidFill>
                  <a:srgbClr val="000000"/>
                </a:solidFill>
                <a:latin typeface="微软雅黑" panose="020B0503020204020204" charset="-122"/>
                <a:ea typeface="微软雅黑" panose="020B0503020204020204" charset="-122"/>
                <a:cs typeface="微软雅黑" panose="020B0503020204020204" charset="-122"/>
                <a:sym typeface="+mn-ea"/>
              </a:rPr>
              <a:t>的方针。</a:t>
            </a:r>
            <a:endParaRPr sz="2400">
              <a:solidFill>
                <a:srgbClr val="000000"/>
              </a:solidFill>
              <a:latin typeface="微软雅黑" panose="020B0503020204020204" charset="-122"/>
              <a:ea typeface="微软雅黑" panose="020B0503020204020204" charset="-122"/>
              <a:cs typeface="微软雅黑" panose="020B0503020204020204" charset="-122"/>
            </a:endParaRPr>
          </a:p>
          <a:p>
            <a:pPr algn="just" fontAlgn="auto">
              <a:lnSpc>
                <a:spcPct val="125000"/>
              </a:lnSpc>
              <a:spcBef>
                <a:spcPct val="0"/>
              </a:spcBef>
              <a:spcAft>
                <a:spcPct val="0"/>
              </a:spcAft>
            </a:pPr>
            <a:r>
              <a:rPr sz="2400">
                <a:solidFill>
                  <a:srgbClr val="000000"/>
                </a:solidFill>
                <a:latin typeface="微软雅黑" panose="020B0503020204020204" charset="-122"/>
                <a:ea typeface="微软雅黑" panose="020B0503020204020204" charset="-122"/>
                <a:cs typeface="微软雅黑" panose="020B0503020204020204" charset="-122"/>
                <a:sym typeface="+mn-ea"/>
              </a:rPr>
              <a:t>②对政治、文化、教育、科研、民族、知识分子等方面的政策进行调整。</a:t>
            </a:r>
            <a:endParaRPr sz="2400">
              <a:solidFill>
                <a:srgbClr val="000000"/>
              </a:solidFill>
              <a:latin typeface="微软雅黑" panose="020B0503020204020204" charset="-122"/>
              <a:ea typeface="微软雅黑" panose="020B0503020204020204" charset="-122"/>
              <a:cs typeface="微软雅黑" panose="020B0503020204020204" charset="-122"/>
              <a:sym typeface="+mn-ea"/>
            </a:endParaRPr>
          </a:p>
          <a:p>
            <a:pPr algn="just" fontAlgn="auto">
              <a:lnSpc>
                <a:spcPct val="125000"/>
              </a:lnSpc>
              <a:spcBef>
                <a:spcPct val="0"/>
              </a:spcBef>
              <a:spcAft>
                <a:spcPct val="0"/>
              </a:spcAft>
            </a:pPr>
            <a:r>
              <a:rPr sz="2400">
                <a:solidFill>
                  <a:srgbClr val="000000"/>
                </a:solidFill>
                <a:latin typeface="微软雅黑" panose="020B0503020204020204" charset="-122"/>
                <a:ea typeface="微软雅黑" panose="020B0503020204020204" charset="-122"/>
                <a:cs typeface="微软雅黑" panose="020B0503020204020204" charset="-122"/>
                <a:sym typeface="+mn-ea"/>
              </a:rPr>
              <a:t>③</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1962</a:t>
            </a:r>
            <a:r>
              <a:rPr sz="2400">
                <a:solidFill>
                  <a:srgbClr val="000000"/>
                </a:solidFill>
                <a:latin typeface="微软雅黑" panose="020B0503020204020204" charset="-122"/>
                <a:ea typeface="微软雅黑" panose="020B0503020204020204" charset="-122"/>
                <a:cs typeface="微软雅黑" panose="020B0503020204020204" charset="-122"/>
                <a:sym typeface="+mn-ea"/>
              </a:rPr>
              <a:t>年初召开的</a:t>
            </a:r>
            <a:r>
              <a:rPr sz="2400" b="1">
                <a:solidFill>
                  <a:srgbClr val="FF0000"/>
                </a:solidFill>
                <a:latin typeface="微软雅黑" panose="020B0503020204020204" charset="-122"/>
                <a:ea typeface="微软雅黑" panose="020B0503020204020204" charset="-122"/>
                <a:cs typeface="微软雅黑" panose="020B0503020204020204" charset="-122"/>
                <a:sym typeface="+mn-ea"/>
              </a:rPr>
              <a:t>七千人大会</a:t>
            </a:r>
            <a:r>
              <a:rPr sz="2400">
                <a:solidFill>
                  <a:srgbClr val="000000"/>
                </a:solidFill>
                <a:latin typeface="微软雅黑" panose="020B0503020204020204" charset="-122"/>
                <a:ea typeface="微软雅黑" panose="020B0503020204020204" charset="-122"/>
                <a:cs typeface="微软雅黑" panose="020B0503020204020204" charset="-122"/>
                <a:sym typeface="+mn-ea"/>
              </a:rPr>
              <a:t>比较深入地总结了经验，取得重要成果。</a:t>
            </a:r>
            <a:endParaRPr sz="2400">
              <a:solidFill>
                <a:srgbClr val="000000"/>
              </a:solidFill>
              <a:latin typeface="微软雅黑" panose="020B0503020204020204" charset="-122"/>
              <a:ea typeface="微软雅黑" panose="020B0503020204020204" charset="-122"/>
              <a:cs typeface="微软雅黑" panose="020B0503020204020204" charset="-122"/>
            </a:endParaRPr>
          </a:p>
          <a:p>
            <a:pPr algn="just" fontAlgn="auto">
              <a:lnSpc>
                <a:spcPct val="125000"/>
              </a:lnSpc>
              <a:spcBef>
                <a:spcPct val="0"/>
              </a:spcBef>
              <a:spcAft>
                <a:spcPct val="0"/>
              </a:spcAft>
            </a:pPr>
            <a:r>
              <a:rPr sz="2400">
                <a:solidFill>
                  <a:srgbClr val="000000"/>
                </a:solidFill>
                <a:latin typeface="微软雅黑" panose="020B0503020204020204" charset="-122"/>
                <a:ea typeface="微软雅黑" panose="020B0503020204020204" charset="-122"/>
                <a:cs typeface="微软雅黑" panose="020B0503020204020204" charset="-122"/>
                <a:sym typeface="+mn-ea"/>
              </a:rPr>
              <a:t>④</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1964</a:t>
            </a:r>
            <a:r>
              <a:rPr sz="2400">
                <a:solidFill>
                  <a:srgbClr val="000000"/>
                </a:solidFill>
                <a:latin typeface="微软雅黑" panose="020B0503020204020204" charset="-122"/>
                <a:ea typeface="微软雅黑" panose="020B0503020204020204" charset="-122"/>
                <a:cs typeface="微软雅黑" panose="020B0503020204020204" charset="-122"/>
                <a:sym typeface="+mn-ea"/>
              </a:rPr>
              <a:t>年，三届全国人大一次会议提出建设</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a:t>
            </a:r>
            <a:r>
              <a:rPr sz="2400" b="1">
                <a:solidFill>
                  <a:srgbClr val="C00000"/>
                </a:solidFill>
                <a:latin typeface="微软雅黑" panose="020B0503020204020204" charset="-122"/>
                <a:ea typeface="微软雅黑" panose="020B0503020204020204" charset="-122"/>
                <a:cs typeface="微软雅黑" panose="020B0503020204020204" charset="-122"/>
                <a:sym typeface="+mn-ea"/>
              </a:rPr>
              <a:t>四个现代化</a:t>
            </a:r>
            <a:r>
              <a:rPr sz="2400" b="1">
                <a:solidFill>
                  <a:srgbClr val="000000"/>
                </a:solidFill>
                <a:latin typeface="微软雅黑" panose="020B0503020204020204" charset="-122"/>
                <a:ea typeface="微软雅黑" panose="020B0503020204020204" charset="-122"/>
                <a:cs typeface="微软雅黑" panose="020B0503020204020204" charset="-122"/>
                <a:sym typeface="+mn-ea"/>
              </a:rPr>
              <a:t>”</a:t>
            </a:r>
            <a:r>
              <a:rPr sz="2400">
                <a:solidFill>
                  <a:srgbClr val="000000"/>
                </a:solidFill>
                <a:latin typeface="微软雅黑" panose="020B0503020204020204" charset="-122"/>
                <a:ea typeface="微软雅黑" panose="020B0503020204020204" charset="-122"/>
                <a:cs typeface="微软雅黑" panose="020B0503020204020204" charset="-122"/>
                <a:sym typeface="+mn-ea"/>
              </a:rPr>
              <a:t>的伟大目标。</a:t>
            </a:r>
            <a:endParaRPr lang="zh-CN" sz="2400">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4"/>
            </p:custDataLst>
          </p:nvPr>
        </p:nvSpPr>
        <p:spPr>
          <a:xfrm>
            <a:off x="339725" y="4380865"/>
            <a:ext cx="11510645" cy="1014730"/>
          </a:xfrm>
          <a:prstGeom prst="rect">
            <a:avLst/>
          </a:prstGeom>
          <a:noFill/>
          <a:ln w="9525">
            <a:noFill/>
          </a:ln>
        </p:spPr>
        <p:txBody>
          <a:bodyPr wrap="square">
            <a:spAutoFit/>
          </a:bodyPr>
          <a:lstStyle/>
          <a:p>
            <a:pPr indent="0" algn="just">
              <a:lnSpc>
                <a:spcPct val="125000"/>
              </a:lnSpc>
              <a:spcBef>
                <a:spcPct val="0"/>
              </a:spcBef>
              <a:spcAft>
                <a:spcPct val="0"/>
              </a:spcAft>
            </a:pPr>
            <a:r>
              <a:rPr lang="zh-CN" sz="2400">
                <a:solidFill>
                  <a:schemeClr val="tx1"/>
                </a:solidFill>
                <a:latin typeface="微软雅黑" panose="020B0503020204020204" charset="-122"/>
                <a:ea typeface="微软雅黑" panose="020B0503020204020204" charset="-122"/>
                <a:cs typeface="微软雅黑" panose="020B0503020204020204" charset="-122"/>
              </a:rPr>
              <a:t>结果：</a:t>
            </a:r>
            <a:endParaRPr lang="zh-CN"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Bef>
                <a:spcPct val="0"/>
              </a:spcBef>
              <a:spcAft>
                <a:spcPct val="0"/>
              </a:spcAft>
            </a:pPr>
            <a:r>
              <a:rPr lang="zh-CN" sz="2400">
                <a:solidFill>
                  <a:schemeClr val="tx1"/>
                </a:solidFill>
                <a:latin typeface="微软雅黑" panose="020B0503020204020204" charset="-122"/>
                <a:ea typeface="微软雅黑" panose="020B0503020204020204" charset="-122"/>
                <a:cs typeface="微软雅黑" panose="020B0503020204020204" charset="-122"/>
              </a:rPr>
              <a:t>1962年下半年到1965年，国民经济稳步增长，接近并超过新中国成立以来最高水平。</a:t>
            </a:r>
            <a:endParaRPr lang="zh-CN" sz="2400">
              <a:solidFill>
                <a:schemeClr val="tx1"/>
              </a:solidFill>
              <a:latin typeface="微软雅黑" panose="020B0503020204020204" charset="-122"/>
              <a:ea typeface="微软雅黑" panose="020B0503020204020204" charset="-122"/>
              <a:cs typeface="微软雅黑" panose="020B0503020204020204" charset="-122"/>
            </a:endParaRPr>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425" y="1369750"/>
            <a:ext cx="10969200" cy="4759200"/>
          </a:xfrm>
        </p:spPr>
        <p:txBody>
          <a:bodyPr/>
          <a:lstStyle/>
          <a:p>
            <a:pPr marL="0" algn="l">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5、文化大革命</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10" name="文本框 9"/>
          <p:cNvSpPr txBox="1"/>
          <p:nvPr>
            <p:custDataLst>
              <p:tags r:id="rId2"/>
            </p:custDataLst>
          </p:nvPr>
        </p:nvSpPr>
        <p:spPr>
          <a:xfrm>
            <a:off x="606425" y="2058670"/>
            <a:ext cx="10968355" cy="1014730"/>
          </a:xfrm>
          <a:prstGeom prst="rect">
            <a:avLst/>
          </a:prstGeom>
          <a:noFill/>
          <a:ln w="9525">
            <a:noFill/>
          </a:ln>
        </p:spPr>
        <p:txBody>
          <a:bodyPr wrap="square">
            <a:spAutoFit/>
          </a:bodyPr>
          <a:lstStyle/>
          <a:p>
            <a:pPr indent="0" algn="just">
              <a:lnSpc>
                <a:spcPct val="125000"/>
              </a:lnSpc>
              <a:spcBef>
                <a:spcPct val="0"/>
              </a:spcBef>
              <a:spcAft>
                <a:spcPct val="0"/>
              </a:spcAft>
            </a:pPr>
            <a:r>
              <a:rPr lang="en-US" sz="2400">
                <a:latin typeface="微软雅黑" panose="020B0503020204020204" charset="-122"/>
                <a:ea typeface="微软雅黑" panose="020B0503020204020204" charset="-122"/>
                <a:cs typeface="微软雅黑" panose="020B0503020204020204" charset="-122"/>
              </a:rPr>
              <a:t>“</a:t>
            </a:r>
            <a:r>
              <a:rPr lang="zh-CN" altLang="en-US" sz="2400">
                <a:latin typeface="微软雅黑" panose="020B0503020204020204" charset="-122"/>
                <a:ea typeface="微软雅黑" panose="020B0503020204020204" charset="-122"/>
                <a:cs typeface="微软雅黑" panose="020B0503020204020204" charset="-122"/>
              </a:rPr>
              <a:t>文化大革命</a:t>
            </a:r>
            <a:r>
              <a:rPr lang="en-US" altLang="zh-CN" sz="2400">
                <a:latin typeface="微软雅黑" panose="020B0503020204020204" charset="-122"/>
                <a:ea typeface="微软雅黑" panose="020B0503020204020204" charset="-122"/>
                <a:cs typeface="微软雅黑" panose="020B0503020204020204" charset="-122"/>
              </a:rPr>
              <a:t>”</a:t>
            </a:r>
            <a:r>
              <a:rPr lang="zh-CN" altLang="en-US" sz="2400">
                <a:latin typeface="微软雅黑" panose="020B0503020204020204" charset="-122"/>
                <a:ea typeface="微软雅黑" panose="020B0503020204020204" charset="-122"/>
                <a:cs typeface="微软雅黑" panose="020B0503020204020204" charset="-122"/>
              </a:rPr>
              <a:t>不是任何意义上的革命或社会进步，而是</a:t>
            </a:r>
            <a:r>
              <a:rPr lang="zh-CN" altLang="en-US" sz="2400" b="1">
                <a:latin typeface="微软雅黑" panose="020B0503020204020204" charset="-122"/>
                <a:ea typeface="微软雅黑" panose="020B0503020204020204" charset="-122"/>
                <a:cs typeface="微软雅黑" panose="020B0503020204020204" charset="-122"/>
              </a:rPr>
              <a:t>一场由领导者错误发动，被反革命集团利用，给党、国家和各族人民带来严重灾难的内乱</a:t>
            </a:r>
            <a:r>
              <a:rPr lang="zh-CN" altLang="en-US" sz="2400">
                <a:latin typeface="微软雅黑" panose="020B0503020204020204" charset="-122"/>
                <a:ea typeface="微软雅黑" panose="020B0503020204020204" charset="-122"/>
                <a:cs typeface="微软雅黑" panose="020B0503020204020204" charset="-122"/>
              </a:rPr>
              <a:t>。</a:t>
            </a:r>
            <a:endParaRPr lang="zh-CN" altLang="en-US" sz="2400">
              <a:latin typeface="微软雅黑" panose="020B0503020204020204" charset="-122"/>
              <a:ea typeface="微软雅黑" panose="020B0503020204020204" charset="-122"/>
              <a:cs typeface="微软雅黑" panose="020B0503020204020204" charset="-122"/>
            </a:endParaRPr>
          </a:p>
        </p:txBody>
      </p:sp>
      <p:sp>
        <p:nvSpPr>
          <p:cNvPr id="13" name="文本框 12"/>
          <p:cNvSpPr txBox="1"/>
          <p:nvPr>
            <p:custDataLst>
              <p:tags r:id="rId3"/>
            </p:custDataLst>
          </p:nvPr>
        </p:nvSpPr>
        <p:spPr>
          <a:xfrm>
            <a:off x="330200" y="3073400"/>
            <a:ext cx="11520805" cy="2861310"/>
          </a:xfrm>
          <a:prstGeom prst="rect">
            <a:avLst/>
          </a:prstGeom>
          <a:noFill/>
          <a:ln w="9525">
            <a:noFill/>
          </a:ln>
        </p:spPr>
        <p:txBody>
          <a:bodyPr wrap="square">
            <a:spAutoFit/>
          </a:bodyPr>
          <a:lstStyle/>
          <a:p>
            <a:pPr indent="0" algn="just">
              <a:lnSpc>
                <a:spcPct val="125000"/>
              </a:lnSpc>
              <a:spcBef>
                <a:spcPct val="0"/>
              </a:spcBef>
              <a:spcAft>
                <a:spcPct val="0"/>
              </a:spcAft>
            </a:pPr>
            <a:r>
              <a:rPr lang="zh-CN" sz="2400">
                <a:solidFill>
                  <a:schemeClr val="tx1"/>
                </a:solidFill>
                <a:latin typeface="微软雅黑" panose="020B0503020204020204" charset="-122"/>
                <a:ea typeface="微软雅黑" panose="020B0503020204020204" charset="-122"/>
                <a:cs typeface="微软雅黑" panose="020B0503020204020204" charset="-122"/>
              </a:rPr>
              <a:t>教训：</a:t>
            </a:r>
            <a:endParaRPr lang="zh-CN"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Bef>
                <a:spcPct val="0"/>
              </a:spcBef>
              <a:spcAft>
                <a:spcPct val="0"/>
              </a:spcAft>
            </a:pPr>
            <a:r>
              <a:rPr lang="zh-CN" sz="2400" b="1">
                <a:solidFill>
                  <a:srgbClr val="C00000"/>
                </a:solidFill>
                <a:latin typeface="微软雅黑" panose="020B0503020204020204" charset="-122"/>
                <a:ea typeface="微软雅黑" panose="020B0503020204020204" charset="-122"/>
                <a:cs typeface="微软雅黑" panose="020B0503020204020204" charset="-122"/>
              </a:rPr>
              <a:t>①实事求是：</a:t>
            </a:r>
            <a:r>
              <a:rPr lang="zh-CN" sz="2400">
                <a:latin typeface="微软雅黑" panose="020B0503020204020204" charset="-122"/>
                <a:ea typeface="微软雅黑" panose="020B0503020204020204" charset="-122"/>
                <a:cs typeface="微软雅黑" panose="020B0503020204020204" charset="-122"/>
              </a:rPr>
              <a:t>社会主义建设必须实事求是，从实际出发。</a:t>
            </a:r>
            <a:endParaRPr lang="zh-CN" sz="2400">
              <a:latin typeface="微软雅黑" panose="020B0503020204020204" charset="-122"/>
              <a:ea typeface="微软雅黑" panose="020B0503020204020204" charset="-122"/>
              <a:cs typeface="微软雅黑" panose="020B0503020204020204" charset="-122"/>
            </a:endParaRPr>
          </a:p>
          <a:p>
            <a:pPr indent="0" algn="just">
              <a:lnSpc>
                <a:spcPct val="125000"/>
              </a:lnSpc>
              <a:spcBef>
                <a:spcPct val="0"/>
              </a:spcBef>
              <a:spcAft>
                <a:spcPct val="0"/>
              </a:spcAft>
            </a:pPr>
            <a:r>
              <a:rPr lang="zh-CN" sz="2400" b="1">
                <a:solidFill>
                  <a:srgbClr val="C00000"/>
                </a:solidFill>
                <a:latin typeface="微软雅黑" panose="020B0503020204020204" charset="-122"/>
                <a:ea typeface="微软雅黑" panose="020B0503020204020204" charset="-122"/>
                <a:cs typeface="微软雅黑" panose="020B0503020204020204" charset="-122"/>
              </a:rPr>
              <a:t>②</a:t>
            </a:r>
            <a:r>
              <a:rPr lang="zh-CN" sz="2400" b="1">
                <a:solidFill>
                  <a:srgbClr val="C00000"/>
                </a:solidFill>
                <a:latin typeface="微软雅黑" panose="020B0503020204020204" charset="-122"/>
                <a:ea typeface="微软雅黑" panose="020B0503020204020204" charset="-122"/>
                <a:cs typeface="微软雅黑" panose="020B0503020204020204" charset="-122"/>
                <a:sym typeface="+mn-ea"/>
              </a:rPr>
              <a:t>经济为主：</a:t>
            </a:r>
            <a:r>
              <a:rPr lang="zh-CN" sz="2400">
                <a:latin typeface="微软雅黑" panose="020B0503020204020204" charset="-122"/>
                <a:ea typeface="微软雅黑" panose="020B0503020204020204" charset="-122"/>
                <a:cs typeface="微软雅黑" panose="020B0503020204020204" charset="-122"/>
                <a:sym typeface="+mn-ea"/>
              </a:rPr>
              <a:t>要正确分析国内的主要矛盾，以经济建设为中心。</a:t>
            </a:r>
            <a:endParaRPr lang="zh-CN" sz="2400">
              <a:latin typeface="微软雅黑" panose="020B0503020204020204" charset="-122"/>
              <a:ea typeface="微软雅黑" panose="020B0503020204020204" charset="-122"/>
              <a:cs typeface="微软雅黑" panose="020B0503020204020204" charset="-122"/>
            </a:endParaRPr>
          </a:p>
          <a:p>
            <a:pPr indent="0" algn="just">
              <a:lnSpc>
                <a:spcPct val="125000"/>
              </a:lnSpc>
              <a:spcBef>
                <a:spcPct val="0"/>
              </a:spcBef>
              <a:spcAft>
                <a:spcPct val="0"/>
              </a:spcAft>
            </a:pPr>
            <a:r>
              <a:rPr lang="zh-CN" sz="2400" b="1">
                <a:solidFill>
                  <a:srgbClr val="C00000"/>
                </a:solidFill>
                <a:latin typeface="微软雅黑" panose="020B0503020204020204" charset="-122"/>
                <a:ea typeface="微软雅黑" panose="020B0503020204020204" charset="-122"/>
                <a:cs typeface="微软雅黑" panose="020B0503020204020204" charset="-122"/>
              </a:rPr>
              <a:t>③</a:t>
            </a:r>
            <a:r>
              <a:rPr lang="zh-CN" sz="2400" b="1">
                <a:solidFill>
                  <a:srgbClr val="C00000"/>
                </a:solidFill>
                <a:latin typeface="微软雅黑" panose="020B0503020204020204" charset="-122"/>
                <a:ea typeface="微软雅黑" panose="020B0503020204020204" charset="-122"/>
                <a:cs typeface="微软雅黑" panose="020B0503020204020204" charset="-122"/>
                <a:sym typeface="+mn-ea"/>
              </a:rPr>
              <a:t>尊重规律：</a:t>
            </a:r>
            <a:r>
              <a:rPr lang="zh-CN" sz="2400">
                <a:latin typeface="微软雅黑" panose="020B0503020204020204" charset="-122"/>
                <a:ea typeface="微软雅黑" panose="020B0503020204020204" charset="-122"/>
                <a:cs typeface="微软雅黑" panose="020B0503020204020204" charset="-122"/>
                <a:sym typeface="+mn-ea"/>
              </a:rPr>
              <a:t>经济建设必须遵循客观经济规律，生产关系的变革必须与生产力的发展水平相适应。</a:t>
            </a:r>
            <a:endParaRPr lang="zh-CN"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sz="2400" b="1">
                <a:solidFill>
                  <a:srgbClr val="C00000"/>
                </a:solidFill>
                <a:latin typeface="微软雅黑" panose="020B0503020204020204" charset="-122"/>
                <a:ea typeface="微软雅黑" panose="020B0503020204020204" charset="-122"/>
                <a:cs typeface="微软雅黑" panose="020B0503020204020204" charset="-122"/>
              </a:rPr>
              <a:t>④加强法治：</a:t>
            </a:r>
            <a:r>
              <a:rPr lang="zh-CN" sz="2400">
                <a:latin typeface="微软雅黑" panose="020B0503020204020204" charset="-122"/>
                <a:ea typeface="微软雅黑" panose="020B0503020204020204" charset="-122"/>
                <a:cs typeface="微软雅黑" panose="020B0503020204020204" charset="-122"/>
              </a:rPr>
              <a:t>必须坚持民主集中制，发扬党内民主，加强党的建设，反对个人崇拜。</a:t>
            </a:r>
            <a:endParaRPr lang="zh-CN" sz="2400">
              <a:latin typeface="微软雅黑" panose="020B0503020204020204" charset="-122"/>
              <a:ea typeface="微软雅黑" panose="020B0503020204020204" charset="-122"/>
              <a:cs typeface="微软雅黑" panose="020B0503020204020204" charset="-122"/>
            </a:endParaRPr>
          </a:p>
        </p:txBody>
      </p:sp>
      <p:sp>
        <p:nvSpPr>
          <p:cNvPr id="4" name="标题 3"/>
          <p:cNvSpPr>
            <a:spLocks noGrp="1"/>
          </p:cNvSpPr>
          <p:nvPr>
            <p:ph type="title"/>
            <p:custDataLst>
              <p:tags r:id="rId4"/>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608400" y="1400230"/>
            <a:ext cx="10969200" cy="4759200"/>
          </a:xfrm>
        </p:spPr>
        <p:txBody>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6、伟大的建设成就</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4" name="标题 3"/>
          <p:cNvSpPr>
            <a:spLocks noGrp="1"/>
          </p:cNvSpPr>
          <p:nvPr>
            <p:ph type="title"/>
            <p:custDataLst>
              <p:tags r:id="rId2"/>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pic>
        <p:nvPicPr>
          <p:cNvPr id="6" name="图片 5"/>
          <p:cNvPicPr>
            <a:picLocks noChangeAspect="1"/>
          </p:cNvPicPr>
          <p:nvPr>
            <p:custDataLst>
              <p:tags r:id="rId3"/>
            </p:custDataLst>
          </p:nvPr>
        </p:nvPicPr>
        <p:blipFill>
          <a:blip r:embed="rId4"/>
          <a:stretch>
            <a:fillRect/>
          </a:stretch>
        </p:blipFill>
        <p:spPr>
          <a:xfrm>
            <a:off x="608330" y="2103755"/>
            <a:ext cx="10389235" cy="4711700"/>
          </a:xfrm>
          <a:prstGeom prst="rect">
            <a:avLst/>
          </a:prstGeom>
        </p:spPr>
      </p:pic>
    </p:spTree>
    <p:custDataLst>
      <p:tags r:id="rId5"/>
    </p:custData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p:txBody>
          <a:bodyPr/>
          <a:lstStyle/>
          <a:p>
            <a:pPr marL="0" algn="l">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7、外交新局面</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6" name="文本框 5"/>
          <p:cNvSpPr txBox="1"/>
          <p:nvPr>
            <p:custDataLst>
              <p:tags r:id="rId2"/>
            </p:custDataLst>
          </p:nvPr>
        </p:nvSpPr>
        <p:spPr>
          <a:xfrm>
            <a:off x="335280" y="2085340"/>
            <a:ext cx="11560175" cy="2030095"/>
          </a:xfrm>
          <a:prstGeom prst="rect">
            <a:avLst/>
          </a:prstGeom>
          <a:noFill/>
        </p:spPr>
        <p:txBody>
          <a:bodyPr wrap="square" rtlCol="0" anchor="t">
            <a:spAutoFit/>
          </a:bodyPr>
          <a:lstStyle/>
          <a:p>
            <a:pPr marL="179705" indent="0" fontAlgn="auto">
              <a:lnSpc>
                <a:spcPct val="150000"/>
              </a:lnSpc>
              <a:buNone/>
            </a:pPr>
            <a:r>
              <a:rPr sz="2800" b="1">
                <a:latin typeface="微软雅黑" panose="020B0503020204020204" charset="-122"/>
                <a:ea typeface="微软雅黑" panose="020B0503020204020204" charset="-122"/>
                <a:cs typeface="微软雅黑" panose="020B0503020204020204" charset="-122"/>
                <a:sym typeface="+mn-ea"/>
              </a:rPr>
              <a:t>①与中国建交国家的数量从1965年的49个增加到1976年的111个；</a:t>
            </a:r>
            <a:endParaRPr sz="2800" b="1">
              <a:latin typeface="微软雅黑" panose="020B0503020204020204" charset="-122"/>
              <a:ea typeface="微软雅黑" panose="020B0503020204020204" charset="-122"/>
              <a:cs typeface="微软雅黑" panose="020B0503020204020204" charset="-122"/>
            </a:endParaRPr>
          </a:p>
          <a:p>
            <a:pPr marL="179705" indent="0" fontAlgn="auto">
              <a:lnSpc>
                <a:spcPct val="150000"/>
              </a:lnSpc>
              <a:buNone/>
            </a:pPr>
            <a:r>
              <a:rPr sz="2800" b="1">
                <a:latin typeface="微软雅黑" panose="020B0503020204020204" charset="-122"/>
                <a:ea typeface="微软雅黑" panose="020B0503020204020204" charset="-122"/>
                <a:cs typeface="微软雅黑" panose="020B0503020204020204" charset="-122"/>
                <a:sym typeface="+mn-ea"/>
              </a:rPr>
              <a:t>②</a:t>
            </a:r>
            <a:r>
              <a:rPr sz="2800" b="1">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sym typeface="+mn-ea"/>
              </a:rPr>
              <a:t>1971</a:t>
            </a:r>
            <a:r>
              <a:rPr sz="2800" b="1">
                <a:latin typeface="微软雅黑" panose="020B0503020204020204" charset="-122"/>
                <a:ea typeface="微软雅黑" panose="020B0503020204020204" charset="-122"/>
                <a:cs typeface="微软雅黑" panose="020B0503020204020204" charset="-122"/>
                <a:sym typeface="+mn-ea"/>
              </a:rPr>
              <a:t>年，中华人民共和国</a:t>
            </a:r>
            <a:r>
              <a:rPr sz="2800" b="1">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sym typeface="+mn-ea"/>
              </a:rPr>
              <a:t>恢复在联合国的一切合法权利；</a:t>
            </a:r>
            <a:endParaRPr sz="2800" b="1">
              <a:latin typeface="微软雅黑" panose="020B0503020204020204" charset="-122"/>
              <a:ea typeface="微软雅黑" panose="020B0503020204020204" charset="-122"/>
              <a:cs typeface="微软雅黑" panose="020B0503020204020204" charset="-122"/>
            </a:endParaRPr>
          </a:p>
          <a:p>
            <a:pPr marL="179705" indent="0" fontAlgn="auto">
              <a:lnSpc>
                <a:spcPct val="150000"/>
              </a:lnSpc>
              <a:buNone/>
            </a:pPr>
            <a:r>
              <a:rPr sz="2800" b="1">
                <a:latin typeface="微软雅黑" panose="020B0503020204020204" charset="-122"/>
                <a:ea typeface="微软雅黑" panose="020B0503020204020204" charset="-122"/>
                <a:cs typeface="微软雅黑" panose="020B0503020204020204" charset="-122"/>
                <a:sym typeface="+mn-ea"/>
              </a:rPr>
              <a:t>③</a:t>
            </a:r>
            <a:r>
              <a:rPr sz="2800" b="1">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sym typeface="+mn-ea"/>
              </a:rPr>
              <a:t>1972</a:t>
            </a:r>
            <a:r>
              <a:rPr sz="2800" b="1">
                <a:latin typeface="微软雅黑" panose="020B0503020204020204" charset="-122"/>
                <a:ea typeface="微软雅黑" panose="020B0503020204020204" charset="-122"/>
                <a:cs typeface="微软雅黑" panose="020B0503020204020204" charset="-122"/>
                <a:sym typeface="+mn-ea"/>
              </a:rPr>
              <a:t>年，中美关系实现正常化，中日正式建交。</a:t>
            </a:r>
            <a:r>
              <a:rPr lang="zh-CN" sz="2800" b="1">
                <a:latin typeface="微软雅黑" panose="020B0503020204020204" charset="-122"/>
                <a:ea typeface="微软雅黑" panose="020B0503020204020204" charset="-122"/>
                <a:cs typeface="微软雅黑" panose="020B0503020204020204" charset="-122"/>
                <a:sym typeface="+mn-ea"/>
              </a:rPr>
              <a:t>（</a:t>
            </a:r>
            <a:r>
              <a:rPr lang="en-US" sz="2800" b="1">
                <a:latin typeface="微软雅黑" panose="020B0503020204020204" charset="-122"/>
                <a:ea typeface="微软雅黑" panose="020B0503020204020204" charset="-122"/>
                <a:cs typeface="微软雅黑" panose="020B0503020204020204" charset="-122"/>
                <a:sym typeface="+mn-ea"/>
              </a:rPr>
              <a:t>1979</a:t>
            </a:r>
            <a:r>
              <a:rPr lang="zh-CN" altLang="en-US" sz="2800" b="1">
                <a:latin typeface="微软雅黑" panose="020B0503020204020204" charset="-122"/>
                <a:ea typeface="微软雅黑" panose="020B0503020204020204" charset="-122"/>
                <a:cs typeface="微软雅黑" panose="020B0503020204020204" charset="-122"/>
                <a:sym typeface="+mn-ea"/>
              </a:rPr>
              <a:t>年中美建交</a:t>
            </a:r>
            <a:endParaRPr lang="zh-CN" altLang="en-US" sz="2800" b="1">
              <a:latin typeface="微软雅黑" panose="020B0503020204020204" charset="-122"/>
              <a:ea typeface="微软雅黑" panose="020B0503020204020204" charset="-122"/>
              <a:cs typeface="微软雅黑" panose="020B0503020204020204" charset="-122"/>
              <a:sym typeface="+mn-ea"/>
            </a:endParaRPr>
          </a:p>
        </p:txBody>
      </p:sp>
      <p:sp>
        <p:nvSpPr>
          <p:cNvPr id="4" name="标题 3"/>
          <p:cNvSpPr>
            <a:spLocks noGrp="1"/>
          </p:cNvSpPr>
          <p:nvPr>
            <p:ph type="title"/>
            <p:custDataLst>
              <p:tags r:id="rId3"/>
            </p:custDataLst>
          </p:nvPr>
        </p:nvSpPr>
        <p:spPr>
          <a:xfrm>
            <a:off x="427425" y="336620"/>
            <a:ext cx="10969200" cy="705600"/>
          </a:xfrm>
        </p:spPr>
        <p:txBody>
          <a:bodyPr/>
          <a:lstStyle/>
          <a:p>
            <a:r>
              <a:rPr lang="zh-CN" altLang="en-US"/>
              <a:t>二、</a:t>
            </a:r>
            <a:r>
              <a:rPr lang="zh-CN" altLang="en-US">
                <a:latin typeface="微软雅黑" panose="020B0503020204020204" charset="-122"/>
                <a:ea typeface="微软雅黑" panose="020B0503020204020204" charset="-122"/>
                <a:sym typeface="+mn-ea"/>
              </a:rPr>
              <a:t>社会主义建设曲折发展</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(1956</a:t>
            </a:r>
            <a:r>
              <a:rPr lang="zh-CN"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a:t>
            </a:r>
            <a:r>
              <a:rPr lang="en-US" altLang="zh-CN" kern="100" noProof="0">
                <a:ln>
                  <a:noFill/>
                </a:ln>
                <a:solidFill>
                  <a:srgbClr val="000000"/>
                </a:solidFill>
                <a:effectLst/>
                <a:uLnTx/>
                <a:latin typeface="微软雅黑" panose="020B0503020204020204" charset="-122"/>
                <a:ea typeface="微软雅黑" panose="020B0503020204020204" charset="-122"/>
                <a:cs typeface="微软雅黑" panose="020B0503020204020204" charset="-122"/>
                <a:sym typeface="+mn-ea"/>
              </a:rPr>
              <a:t>1978)</a:t>
            </a:r>
            <a:endParaRPr lang="zh-CN" altLang="en-US"/>
          </a:p>
        </p:txBody>
      </p:sp>
    </p:spTree>
    <p:custDataLst>
      <p:tags r:id="rId4"/>
    </p:custData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42030" y="669360"/>
            <a:ext cx="10969200" cy="705600"/>
          </a:xfrm>
        </p:spPr>
        <p:txBody>
          <a:bodyPr/>
          <a:lstStyle/>
          <a:p>
            <a:r>
              <a:rPr lang="zh-CN" altLang="en-US">
                <a:solidFill>
                  <a:schemeClr val="accent1">
                    <a:lumMod val="50000"/>
                  </a:schemeClr>
                </a:solidFill>
              </a:rPr>
              <a:t>历史分期</a:t>
            </a:r>
            <a:endParaRPr lang="zh-CN" altLang="en-US">
              <a:solidFill>
                <a:schemeClr val="accent1">
                  <a:lumMod val="50000"/>
                </a:schemeClr>
              </a:solidFill>
            </a:endParaRPr>
          </a:p>
        </p:txBody>
      </p:sp>
      <p:sp>
        <p:nvSpPr>
          <p:cNvPr id="7" name="矩形 6"/>
          <p:cNvSpPr/>
          <p:nvPr>
            <p:custDataLst>
              <p:tags r:id="rId2"/>
            </p:custDataLst>
          </p:nvPr>
        </p:nvSpPr>
        <p:spPr>
          <a:xfrm>
            <a:off x="379730" y="2176780"/>
            <a:ext cx="11031220" cy="3969385"/>
          </a:xfrm>
          <a:prstGeom prst="rect">
            <a:avLst/>
          </a:prstGeom>
        </p:spPr>
        <p:txBody>
          <a:bodyPr wrap="square">
            <a:spAutoFit/>
          </a:bodyPr>
          <a:lstStyle/>
          <a:p>
            <a:pPr marL="0" marR="0" lvl="0" indent="457200" algn="just" defTabSz="914400" rtl="0" eaLnBrk="1" fontAlgn="base" latinLnBrk="0" hangingPunct="1">
              <a:lnSpc>
                <a:spcPct val="150000"/>
              </a:lnSpc>
              <a:spcBef>
                <a:spcPct val="0"/>
              </a:spcBef>
              <a:spcAft>
                <a:spcPct val="0"/>
              </a:spcAft>
              <a:buClrTx/>
              <a:buSzTx/>
              <a:buFontTx/>
              <a:buNone/>
              <a:defRPr/>
            </a:pPr>
            <a:r>
              <a:rPr kumimoji="0" lang="zh-CN"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过渡时期（</a:t>
            </a:r>
            <a:r>
              <a:rPr kumimoji="0" lang="en-US"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1949-1956</a:t>
            </a:r>
            <a:r>
              <a:rPr kumimoji="0" lang="zh-CN"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年）</a:t>
            </a:r>
            <a:endParaRPr kumimoji="0" lang="zh-CN"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r>
              <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社会主义建设曲折发展（</a:t>
            </a:r>
            <a:r>
              <a:rPr kumimoji="0" lang="en-US"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1956-1978</a:t>
            </a:r>
            <a:r>
              <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a:t>
            </a: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r>
              <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改革开放和社会主义现代化建设新时期（</a:t>
            </a:r>
            <a:r>
              <a:rPr kumimoji="0" lang="en-US" altLang="zh-CN"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1978--</a:t>
            </a:r>
            <a:r>
              <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rPr>
              <a:t>至今）</a:t>
            </a: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p:txBody>
      </p:sp>
      <p:sp>
        <p:nvSpPr>
          <p:cNvPr id="9" name="左大括号 8"/>
          <p:cNvSpPr/>
          <p:nvPr>
            <p:custDataLst>
              <p:tags r:id="rId3"/>
            </p:custDataLst>
          </p:nvPr>
        </p:nvSpPr>
        <p:spPr>
          <a:xfrm>
            <a:off x="6216650" y="3633470"/>
            <a:ext cx="497840" cy="12573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0" name="文本框 9"/>
          <p:cNvSpPr txBox="1"/>
          <p:nvPr>
            <p:custDataLst>
              <p:tags r:id="rId4"/>
            </p:custDataLst>
          </p:nvPr>
        </p:nvSpPr>
        <p:spPr>
          <a:xfrm>
            <a:off x="6548755" y="3342005"/>
            <a:ext cx="5327650" cy="1638935"/>
          </a:xfrm>
          <a:prstGeom prst="rect">
            <a:avLst/>
          </a:prstGeom>
          <a:noFill/>
        </p:spPr>
        <p:txBody>
          <a:bodyPr wrap="square" rtlCol="0">
            <a:noAutofit/>
          </a:bodyPr>
          <a:lstStyle/>
          <a:p>
            <a:pPr marL="0" marR="0" lvl="0" indent="457200" algn="just" defTabSz="914400" rtl="0" eaLnBrk="1" fontAlgn="base" latinLnBrk="0" hangingPunct="1">
              <a:lnSpc>
                <a:spcPct val="150000"/>
              </a:lnSpc>
              <a:spcBef>
                <a:spcPct val="0"/>
              </a:spcBef>
              <a:spcAft>
                <a:spcPct val="0"/>
              </a:spcAft>
              <a:buClrTx/>
              <a:buSzTx/>
              <a:buFontTx/>
              <a:buNone/>
              <a:defRPr/>
            </a:pP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十年探索（</a:t>
            </a:r>
            <a:r>
              <a:rPr lang="en-US" altLang="zh-CN"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1956-1966</a:t>
            </a: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十年文革（</a:t>
            </a:r>
            <a:r>
              <a:rPr lang="en-US" altLang="zh-CN"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1966-1976</a:t>
            </a: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endParaRPr kumimoji="0" lang="zh-CN" altLang="en-US" sz="2400" b="1" i="0" u="none" strike="noStrike" kern="100" cap="none" spc="0" normalizeH="0" baseline="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endParaRPr>
          </a:p>
          <a:p>
            <a:pPr marL="0" marR="0" lvl="0" indent="457200" algn="just" defTabSz="914400" rtl="0" eaLnBrk="1" fontAlgn="base" latinLnBrk="0" hangingPunct="1">
              <a:lnSpc>
                <a:spcPct val="150000"/>
              </a:lnSpc>
              <a:spcBef>
                <a:spcPct val="0"/>
              </a:spcBef>
              <a:spcAft>
                <a:spcPct val="0"/>
              </a:spcAft>
              <a:buClrTx/>
              <a:buSzTx/>
              <a:buFontTx/>
              <a:buNone/>
              <a:defRPr/>
            </a:pP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两年徘徊（</a:t>
            </a:r>
            <a:r>
              <a:rPr lang="en-US" altLang="zh-CN"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1976-1978</a:t>
            </a:r>
            <a:r>
              <a:rPr lang="zh-CN" altLang="en-US" sz="24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endParaRPr lang="zh-CN" altLang="en-US" sz="2400"/>
          </a:p>
        </p:txBody>
      </p:sp>
    </p:spTree>
    <p:custDataLst>
      <p:tags r:id="rId5"/>
    </p:custData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
        <p:nvSpPr>
          <p:cNvPr id="8195" name="文本框 3"/>
          <p:cNvSpPr txBox="1"/>
          <p:nvPr>
            <p:custDataLst>
              <p:tags r:id="rId2"/>
            </p:custDataLst>
          </p:nvPr>
        </p:nvSpPr>
        <p:spPr>
          <a:xfrm>
            <a:off x="427355" y="1519555"/>
            <a:ext cx="6582410" cy="460375"/>
          </a:xfrm>
          <a:prstGeom prst="rect">
            <a:avLst/>
          </a:prstGeom>
          <a:noFill/>
          <a:ln w="9525">
            <a:noFill/>
          </a:ln>
        </p:spPr>
        <p:txBody>
          <a:bodyPr wrap="square" anchor="t" anchorCtr="0">
            <a:spAutoFit/>
          </a:bodyPr>
          <a:lstStyle/>
          <a:p>
            <a:r>
              <a:rPr lang="en-US" sz="2400" b="1">
                <a:latin typeface="微软雅黑" panose="020B0503020204020204" charset="-122"/>
                <a:ea typeface="微软雅黑" panose="020B0503020204020204" charset="-122"/>
                <a:cs typeface="微软雅黑" panose="020B0503020204020204" charset="-122"/>
              </a:rPr>
              <a:t>1</a:t>
            </a:r>
            <a:r>
              <a:rPr lang="zh-CN" altLang="en-US" sz="2400" b="1">
                <a:latin typeface="微软雅黑" panose="020B0503020204020204" charset="-122"/>
                <a:ea typeface="微软雅黑" panose="020B0503020204020204" charset="-122"/>
                <a:cs typeface="微软雅黑" panose="020B0503020204020204" charset="-122"/>
              </a:rPr>
              <a:t>、十一届三中全会（</a:t>
            </a:r>
            <a:r>
              <a:rPr lang="zh-CN" altLang="en-US" sz="2400" b="1">
                <a:latin typeface="微软雅黑" panose="020B0503020204020204" charset="-122"/>
                <a:ea typeface="微软雅黑" panose="020B0503020204020204" charset="-122"/>
                <a:cs typeface="微软雅黑" panose="020B0503020204020204" charset="-122"/>
                <a:sym typeface="+mn-ea"/>
              </a:rPr>
              <a:t>1978年12月</a:t>
            </a:r>
            <a:r>
              <a:rPr lang="zh-CN" altLang="en-US" sz="2400" b="1">
                <a:latin typeface="微软雅黑" panose="020B0503020204020204" charset="-122"/>
                <a:ea typeface="微软雅黑" panose="020B0503020204020204" charset="-122"/>
                <a:cs typeface="微软雅黑" panose="020B0503020204020204" charset="-122"/>
              </a:rPr>
              <a:t>）</a:t>
            </a:r>
            <a:endParaRPr lang="zh-CN" altLang="en-US" sz="2400" b="1">
              <a:latin typeface="微软雅黑" panose="020B0503020204020204" charset="-122"/>
              <a:ea typeface="微软雅黑" panose="020B0503020204020204" charset="-122"/>
              <a:cs typeface="微软雅黑" panose="020B0503020204020204" charset="-122"/>
            </a:endParaRPr>
          </a:p>
        </p:txBody>
      </p:sp>
      <p:sp>
        <p:nvSpPr>
          <p:cNvPr id="6" name="文本框 5"/>
          <p:cNvSpPr txBox="1"/>
          <p:nvPr>
            <p:custDataLst>
              <p:tags r:id="rId3"/>
            </p:custDataLst>
          </p:nvPr>
        </p:nvSpPr>
        <p:spPr>
          <a:xfrm>
            <a:off x="702945" y="2075815"/>
            <a:ext cx="10862945" cy="2322830"/>
          </a:xfrm>
          <a:prstGeom prst="rect">
            <a:avLst/>
          </a:prstGeom>
          <a:noFill/>
        </p:spPr>
        <p:txBody>
          <a:bodyPr wrap="square" rtlCol="0">
            <a:spAutoFit/>
          </a:bodyPr>
          <a:lstStyle/>
          <a:p>
            <a:pPr algn="just">
              <a:lnSpc>
                <a:spcPct val="125000"/>
              </a:lnSpc>
            </a:pPr>
            <a:r>
              <a:rPr lang="zh-CN" altLang="en-US" sz="2000">
                <a:latin typeface="微软雅黑" panose="020B0503020204020204" charset="-122"/>
                <a:ea typeface="微软雅黑" panose="020B0503020204020204" charset="-122"/>
                <a:cs typeface="微软雅黑" panose="020B0503020204020204" charset="-122"/>
                <a:sym typeface="+mn-ea"/>
              </a:rPr>
              <a:t>①以邓小平的《解放思想，实事求是，团结一致向前看》为指导，停止使用“以阶级斗争为纲”的错误口号，作出把党和国家工作中心转移到经济建设上来，实行改革开放的战略决策。</a:t>
            </a:r>
            <a:endParaRPr lang="zh-CN" altLang="en-US" sz="2000">
              <a:latin typeface="微软雅黑" panose="020B0503020204020204" charset="-122"/>
              <a:ea typeface="微软雅黑" panose="020B0503020204020204" charset="-122"/>
              <a:cs typeface="微软雅黑" panose="020B0503020204020204" charset="-122"/>
            </a:endParaRPr>
          </a:p>
          <a:p>
            <a:pPr algn="just">
              <a:lnSpc>
                <a:spcPct val="125000"/>
              </a:lnSpc>
            </a:pPr>
            <a:r>
              <a:rPr lang="zh-CN" altLang="en-US" sz="2000">
                <a:latin typeface="微软雅黑" panose="020B0503020204020204" charset="-122"/>
                <a:ea typeface="微软雅黑" panose="020B0503020204020204" charset="-122"/>
                <a:cs typeface="微软雅黑" panose="020B0503020204020204" charset="-122"/>
                <a:sym typeface="+mn-ea"/>
              </a:rPr>
              <a:t>②重新确立了党的思想路线、政治路线和组织路线，恢复了形成以邓小平为核心的第二代领导集体。党的民主集中制的优良传统。</a:t>
            </a:r>
            <a:endParaRPr lang="zh-CN" altLang="en-US" sz="2000">
              <a:latin typeface="微软雅黑" panose="020B0503020204020204" charset="-122"/>
              <a:ea typeface="微软雅黑" panose="020B0503020204020204" charset="-122"/>
              <a:cs typeface="微软雅黑" panose="020B0503020204020204" charset="-122"/>
            </a:endParaRPr>
          </a:p>
          <a:p>
            <a:pPr algn="just">
              <a:lnSpc>
                <a:spcPct val="125000"/>
              </a:lnSpc>
            </a:pPr>
            <a:r>
              <a:rPr lang="zh-CN" altLang="en-US" sz="2000">
                <a:latin typeface="微软雅黑" panose="020B0503020204020204" charset="-122"/>
                <a:ea typeface="微软雅黑" panose="020B0503020204020204" charset="-122"/>
                <a:cs typeface="微软雅黑" panose="020B0503020204020204" charset="-122"/>
                <a:sym typeface="+mn-ea"/>
              </a:rPr>
              <a:t>③审查解决了历史上遗留的一批重大问题和一些重要领导人的功过是非问题。</a:t>
            </a:r>
            <a:endParaRPr lang="zh-CN" altLang="en-US" sz="2000">
              <a:latin typeface="微软雅黑" panose="020B0503020204020204" charset="-122"/>
              <a:ea typeface="微软雅黑" panose="020B0503020204020204" charset="-122"/>
              <a:cs typeface="微软雅黑" panose="020B0503020204020204" charset="-122"/>
            </a:endParaRPr>
          </a:p>
          <a:p>
            <a:endParaRPr lang="zh-CN" altLang="en-US" sz="2000"/>
          </a:p>
        </p:txBody>
      </p:sp>
      <p:sp>
        <p:nvSpPr>
          <p:cNvPr id="2915346" name="文本框 2915345"/>
          <p:cNvSpPr txBox="1"/>
          <p:nvPr>
            <p:custDataLst>
              <p:tags r:id="rId4"/>
            </p:custDataLst>
          </p:nvPr>
        </p:nvSpPr>
        <p:spPr>
          <a:xfrm>
            <a:off x="702945" y="4278630"/>
            <a:ext cx="9244330" cy="1235075"/>
          </a:xfrm>
          <a:prstGeom prst="rect">
            <a:avLst/>
          </a:prstGeom>
          <a:noFill/>
          <a:ln w="19050">
            <a:noFill/>
          </a:ln>
          <a:extLst>
            <a:ext uri="{909E8E84-426E-40DD-AFC4-6F175D3DCCD1}">
              <a14:hiddenFill xmlns:a14="http://schemas.microsoft.com/office/drawing/2010/main">
                <a:solidFill>
                  <a:schemeClr val="accent6">
                    <a:lumMod val="20000"/>
                    <a:lumOff val="80000"/>
                  </a:schemeClr>
                </a:solidFill>
              </a14:hiddenFill>
            </a:ext>
          </a:extLst>
        </p:spPr>
        <p:txBody>
          <a:bodyPr wrap="square">
            <a:spAutoFit/>
          </a:bodyPr>
          <a:lstStyle/>
          <a:p>
            <a:pPr>
              <a:spcBef>
                <a:spcPct val="5000"/>
              </a:spcBef>
            </a:pP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转折一：“左”倾</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实事求是</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a:spcBef>
                <a:spcPct val="5000"/>
              </a:spcBef>
            </a:pPr>
            <a:r>
              <a:rPr lang="zh-CN" altLang="en-US" sz="2400" b="1">
                <a:latin typeface="微软雅黑" panose="020B0503020204020204" charset="-122"/>
                <a:ea typeface="微软雅黑" panose="020B0503020204020204" charset="-122"/>
                <a:cs typeface="微软雅黑" panose="020B0503020204020204" charset="-122"/>
                <a:sym typeface="+mn-ea"/>
              </a:rPr>
              <a:t>转折二：阶级斗争</a:t>
            </a:r>
            <a:r>
              <a:rPr lang="en-US" altLang="zh-CN" sz="2400" b="1">
                <a:latin typeface="微软雅黑" panose="020B0503020204020204" charset="-122"/>
                <a:ea typeface="微软雅黑" panose="020B0503020204020204" charset="-122"/>
                <a:cs typeface="微软雅黑" panose="020B0503020204020204" charset="-122"/>
                <a:sym typeface="+mn-ea"/>
              </a:rPr>
              <a:t>——</a:t>
            </a:r>
            <a:r>
              <a:rPr lang="zh-CN" altLang="en-US" sz="2400" b="1">
                <a:latin typeface="微软雅黑" panose="020B0503020204020204" charset="-122"/>
                <a:ea typeface="微软雅黑" panose="020B0503020204020204" charset="-122"/>
                <a:cs typeface="微软雅黑" panose="020B0503020204020204" charset="-122"/>
                <a:sym typeface="+mn-ea"/>
              </a:rPr>
              <a:t>经济建设、改革开放</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a:spcBef>
                <a:spcPct val="5000"/>
              </a:spcBef>
            </a:pPr>
            <a:r>
              <a:rPr lang="zh-CN" altLang="en-US" sz="2400" b="1">
                <a:latin typeface="微软雅黑" panose="020B0503020204020204" charset="-122"/>
                <a:ea typeface="微软雅黑" panose="020B0503020204020204" charset="-122"/>
                <a:sym typeface="+mn-ea"/>
              </a:rPr>
              <a:t>转折三：拨乱反正；形成了以邓小平为核心的党的第二代领导集体</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7" name="文本框 6"/>
          <p:cNvSpPr txBox="1"/>
          <p:nvPr>
            <p:custDataLst>
              <p:tags r:id="rId5"/>
            </p:custDataLst>
          </p:nvPr>
        </p:nvSpPr>
        <p:spPr>
          <a:xfrm>
            <a:off x="542925" y="5615305"/>
            <a:ext cx="11022965" cy="1014730"/>
          </a:xfrm>
          <a:prstGeom prst="rect">
            <a:avLst/>
          </a:prstGeom>
          <a:noFill/>
        </p:spPr>
        <p:txBody>
          <a:bodyPr wrap="square" rtlCol="0">
            <a:spAutoFit/>
          </a:bodyPr>
          <a:lstStyle/>
          <a:p>
            <a:pPr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rPr>
              <a:t>意义：实现了新中国成立以来党和国家历史上具有深远意义的伟大转折，开启了改革开放和社会主义现代化建设的</a:t>
            </a:r>
            <a:r>
              <a:rPr lang="zh-CN" altLang="en-US" sz="2400" b="1">
                <a:solidFill>
                  <a:srgbClr val="FF0000"/>
                </a:solidFill>
                <a:latin typeface="微软雅黑" panose="020B0503020204020204" charset="-122"/>
                <a:ea typeface="微软雅黑" panose="020B0503020204020204" charset="-122"/>
                <a:cs typeface="微软雅黑" panose="020B0503020204020204" charset="-122"/>
              </a:rPr>
              <a:t>新时期</a:t>
            </a:r>
            <a:r>
              <a:rPr lang="zh-CN" altLang="en-US" sz="2400">
                <a:latin typeface="微软雅黑" panose="020B0503020204020204" charset="-122"/>
                <a:ea typeface="微软雅黑" panose="020B0503020204020204" charset="-122"/>
                <a:cs typeface="微软雅黑" panose="020B0503020204020204" charset="-122"/>
              </a:rPr>
              <a:t>。</a:t>
            </a:r>
            <a:r>
              <a:rPr lang="zh-CN" altLang="en-US" sz="2400">
                <a:solidFill>
                  <a:srgbClr val="C00000"/>
                </a:solidFill>
                <a:latin typeface="微软雅黑" panose="020B0503020204020204" charset="-122"/>
                <a:ea typeface="微软雅黑" panose="020B0503020204020204" charset="-122"/>
                <a:cs typeface="微软雅黑" panose="020B0503020204020204" charset="-122"/>
              </a:rPr>
              <a:t>（新道路、新理论、新时期）</a:t>
            </a: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p:txBody>
      </p:sp>
    </p:spTree>
    <p:custDataLst>
      <p:tags r:id="rId6"/>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15346"/>
                                        </p:tgtEl>
                                        <p:attrNameLst>
                                          <p:attrName>style.visibility</p:attrName>
                                        </p:attrNameLst>
                                      </p:cBhvr>
                                      <p:to>
                                        <p:strVal val="visible"/>
                                      </p:to>
                                    </p:set>
                                    <p:anim calcmode="lin" valueType="num">
                                      <p:cBhvr additive="base">
                                        <p:cTn id="7" dur="500" fill="hold"/>
                                        <p:tgtEl>
                                          <p:spTgt spid="2915346"/>
                                        </p:tgtEl>
                                        <p:attrNameLst>
                                          <p:attrName>ppt_x</p:attrName>
                                        </p:attrNameLst>
                                      </p:cBhvr>
                                      <p:tavLst>
                                        <p:tav tm="0">
                                          <p:val>
                                            <p:strVal val="#ppt_x"/>
                                          </p:val>
                                        </p:tav>
                                        <p:tav tm="100000">
                                          <p:val>
                                            <p:strVal val="#ppt_x"/>
                                          </p:val>
                                        </p:tav>
                                      </p:tavLst>
                                    </p:anim>
                                    <p:anim calcmode="lin" valueType="num">
                                      <p:cBhvr additive="base">
                                        <p:cTn id="8" dur="500" fill="hold"/>
                                        <p:tgtEl>
                                          <p:spTgt spid="29153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534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355" y="1151255"/>
            <a:ext cx="10968990" cy="5620385"/>
          </a:xfrm>
        </p:spPr>
        <p:txBody>
          <a:bodyPr>
            <a:normAutofit fontScale="90000"/>
          </a:bodyPr>
          <a:lstStyle/>
          <a:p>
            <a:pPr marL="0" indent="0" fontAlgn="auto">
              <a:lnSpc>
                <a:spcPct val="150000"/>
              </a:lnSpc>
              <a:buNone/>
            </a:pPr>
            <a:r>
              <a:rPr lang="zh-CN" altLang="en-US" sz="2220" b="1">
                <a:solidFill>
                  <a:schemeClr val="tx1"/>
                </a:solidFill>
                <a:latin typeface="微软雅黑" panose="020B0503020204020204" charset="-122"/>
                <a:ea typeface="微软雅黑" panose="020B0503020204020204" charset="-122"/>
                <a:cs typeface="微软雅黑" panose="020B0503020204020204" charset="-122"/>
                <a:sym typeface="+mn-ea"/>
              </a:rPr>
              <a:t>2、中共十一届六中全会（1981年6月）</a:t>
            </a:r>
            <a:endParaRPr lang="zh-CN" altLang="en-US" sz="2220" b="1">
              <a:solidFill>
                <a:schemeClr val="tx1"/>
              </a:solidFill>
              <a:latin typeface="微软雅黑" panose="020B0503020204020204" charset="-122"/>
              <a:ea typeface="微软雅黑" panose="020B0503020204020204" charset="-122"/>
              <a:cs typeface="微软雅黑" panose="020B0503020204020204" charset="-122"/>
            </a:endParaRPr>
          </a:p>
          <a:p>
            <a:pPr marL="0" algn="l" fontAlgn="auto">
              <a:lnSpc>
                <a:spcPct val="150000"/>
              </a:lnSpc>
              <a:buClrTx/>
              <a:buSzTx/>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(1)内容：审议和通过了</a:t>
            </a:r>
            <a:r>
              <a:rPr lang="zh-CN" altLang="en-US" sz="2220" b="1">
                <a:solidFill>
                  <a:srgbClr val="C00000"/>
                </a:solidFill>
                <a:latin typeface="微软雅黑" panose="020B0503020204020204" charset="-122"/>
                <a:ea typeface="微软雅黑" panose="020B0503020204020204" charset="-122"/>
                <a:cs typeface="微软雅黑" panose="020B0503020204020204" charset="-122"/>
                <a:sym typeface="+mn-ea"/>
              </a:rPr>
              <a:t>《关于建国以来党的若干历史问题的决议》</a:t>
            </a: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220">
              <a:solidFill>
                <a:schemeClr val="tx1"/>
              </a:solidFill>
              <a:latin typeface="微软雅黑" panose="020B0503020204020204" charset="-122"/>
              <a:ea typeface="微软雅黑" panose="020B0503020204020204" charset="-122"/>
              <a:cs typeface="微软雅黑" panose="020B0503020204020204" charset="-122"/>
            </a:endParaRPr>
          </a:p>
          <a:p>
            <a:pPr marL="0" algn="l" fontAlgn="auto">
              <a:lnSpc>
                <a:spcPct val="150000"/>
              </a:lnSpc>
              <a:buClrTx/>
              <a:buSzTx/>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(2)意义：①科学总结了新中国成立32年来的历史</a:t>
            </a:r>
            <a:endParaRPr lang="zh-CN" altLang="en-US" sz="2220">
              <a:solidFill>
                <a:schemeClr val="tx1"/>
              </a:solidFill>
              <a:latin typeface="微软雅黑" panose="020B0503020204020204" charset="-122"/>
              <a:ea typeface="微软雅黑" panose="020B0503020204020204" charset="-122"/>
              <a:cs typeface="微软雅黑" panose="020B0503020204020204" charset="-122"/>
            </a:endParaRPr>
          </a:p>
          <a:p>
            <a:pPr marL="0" algn="l" fontAlgn="auto">
              <a:lnSpc>
                <a:spcPct val="150000"/>
              </a:lnSpc>
              <a:buClrTx/>
              <a:buSzTx/>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              ②对统一全党思想，开展改革开放新的伟大革命，打下了重要的思想基础。</a:t>
            </a:r>
            <a:endParaRPr lang="zh-CN" altLang="en-US" sz="2220">
              <a:solidFill>
                <a:schemeClr val="tx1"/>
              </a:solidFill>
              <a:latin typeface="微软雅黑" panose="020B0503020204020204" charset="-122"/>
              <a:ea typeface="微软雅黑" panose="020B0503020204020204" charset="-122"/>
              <a:cs typeface="微软雅黑" panose="020B0503020204020204" charset="-122"/>
            </a:endParaRPr>
          </a:p>
          <a:p>
            <a:pPr marL="0" indent="0" fontAlgn="auto">
              <a:lnSpc>
                <a:spcPct val="150000"/>
              </a:lnSpc>
              <a:buNone/>
            </a:pPr>
            <a:r>
              <a:rPr lang="zh-CN" altLang="en-US" sz="2220" b="1">
                <a:solidFill>
                  <a:schemeClr val="tx1"/>
                </a:solidFill>
                <a:latin typeface="微软雅黑" panose="020B0503020204020204" charset="-122"/>
                <a:ea typeface="微软雅黑" panose="020B0503020204020204" charset="-122"/>
                <a:cs typeface="微软雅黑" panose="020B0503020204020204" charset="-122"/>
                <a:sym typeface="+mn-ea"/>
              </a:rPr>
              <a:t>3、修订宪法</a:t>
            </a:r>
            <a:endParaRPr lang="zh-CN" altLang="en-US" sz="2220" b="1">
              <a:solidFill>
                <a:schemeClr val="tx1"/>
              </a:solidFill>
              <a:latin typeface="微软雅黑" panose="020B0503020204020204" charset="-122"/>
              <a:ea typeface="微软雅黑" panose="020B0503020204020204" charset="-122"/>
              <a:cs typeface="微软雅黑" panose="020B0503020204020204" charset="-122"/>
            </a:endParaRPr>
          </a:p>
          <a:p>
            <a:pPr marL="0" indent="0" fontAlgn="auto">
              <a:lnSpc>
                <a:spcPct val="150000"/>
              </a:lnSpc>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（1）修订：</a:t>
            </a:r>
            <a:r>
              <a:rPr lang="zh-CN" altLang="en-US" sz="2220" b="1">
                <a:solidFill>
                  <a:schemeClr val="tx1"/>
                </a:solidFill>
                <a:latin typeface="微软雅黑" panose="020B0503020204020204" charset="-122"/>
                <a:ea typeface="微软雅黑" panose="020B0503020204020204" charset="-122"/>
                <a:cs typeface="微软雅黑" panose="020B0503020204020204" charset="-122"/>
                <a:sym typeface="+mn-ea"/>
              </a:rPr>
              <a:t>1982年底</a:t>
            </a: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，五届全国人大五次会议表决通过了</a:t>
            </a:r>
            <a:r>
              <a:rPr lang="zh-CN" altLang="en-US" sz="2220" b="1">
                <a:solidFill>
                  <a:schemeClr val="tx1"/>
                </a:solidFill>
                <a:latin typeface="微软雅黑" panose="020B0503020204020204" charset="-122"/>
                <a:ea typeface="微软雅黑" panose="020B0503020204020204" charset="-122"/>
                <a:cs typeface="微软雅黑" panose="020B0503020204020204" charset="-122"/>
                <a:sym typeface="+mn-ea"/>
              </a:rPr>
              <a:t>《中华人民共和国宪法》</a:t>
            </a: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fontAlgn="auto">
              <a:lnSpc>
                <a:spcPct val="150000"/>
              </a:lnSpc>
              <a:buNone/>
            </a:pPr>
            <a:r>
              <a:rPr lang="zh-CN" altLang="en-US" sz="2220">
                <a:solidFill>
                  <a:schemeClr val="tx1"/>
                </a:solidFill>
                <a:latin typeface="微软雅黑" panose="020B0503020204020204" charset="-122"/>
                <a:ea typeface="微软雅黑" panose="020B0503020204020204" charset="-122"/>
                <a:cs typeface="微软雅黑" panose="020B0503020204020204" charset="-122"/>
                <a:sym typeface="+mn-ea"/>
              </a:rPr>
              <a:t>（2）意义：</a:t>
            </a:r>
            <a:r>
              <a:rPr lang="zh-CN" sz="2220">
                <a:solidFill>
                  <a:schemeClr val="tx1"/>
                </a:solidFill>
                <a:latin typeface="微软雅黑" panose="020B0503020204020204" charset="-122"/>
                <a:ea typeface="微软雅黑" panose="020B0503020204020204" charset="-122"/>
                <a:cs typeface="微软雅黑" panose="020B0503020204020204" charset="-122"/>
                <a:sym typeface="+mn-ea"/>
              </a:rPr>
              <a:t>①</a:t>
            </a:r>
            <a:r>
              <a:rPr sz="2220">
                <a:solidFill>
                  <a:schemeClr val="tx1"/>
                </a:solidFill>
                <a:latin typeface="微软雅黑" panose="020B0503020204020204" charset="-122"/>
                <a:ea typeface="微软雅黑" panose="020B0503020204020204" charset="-122"/>
                <a:cs typeface="微软雅黑" panose="020B0503020204020204" charset="-122"/>
                <a:sym typeface="+mn-ea"/>
              </a:rPr>
              <a:t>增加了适应改革开放和社会主义现代化建设的新规定，标志着我国社会主义民主政治建设进入新的阶段。</a:t>
            </a:r>
            <a:r>
              <a:rPr lang="zh-CN" sz="2220" b="1">
                <a:solidFill>
                  <a:schemeClr val="tx1"/>
                </a:solidFill>
                <a:latin typeface="微软雅黑" panose="020B0503020204020204" charset="-122"/>
                <a:ea typeface="微软雅黑" panose="020B0503020204020204" charset="-122"/>
                <a:cs typeface="微软雅黑" panose="020B0503020204020204" charset="-122"/>
                <a:sym typeface="+mn-ea"/>
              </a:rPr>
              <a:t>（趋于制度化、法律化）</a:t>
            </a:r>
            <a:r>
              <a:rPr lang="zh-CN" sz="2220">
                <a:solidFill>
                  <a:schemeClr val="tx1"/>
                </a:solidFill>
                <a:latin typeface="微软雅黑" panose="020B0503020204020204" charset="-122"/>
                <a:ea typeface="微软雅黑" panose="020B0503020204020204" charset="-122"/>
                <a:cs typeface="微软雅黑" panose="020B0503020204020204" charset="-122"/>
                <a:sym typeface="+mn-ea"/>
              </a:rPr>
              <a:t>②形成以宪法为核心的中国特色社会主义法律体系，为依法治国奠定重要基础。</a:t>
            </a:r>
            <a:endParaRPr lang="zh-CN" sz="2220">
              <a:latin typeface="微软雅黑" panose="020B0503020204020204" charset="-122"/>
              <a:ea typeface="微软雅黑" panose="020B0503020204020204" charset="-122"/>
              <a:cs typeface="微软雅黑" panose="020B0503020204020204" charset="-122"/>
            </a:endParaRPr>
          </a:p>
          <a:p>
            <a:pPr marL="0" indent="0" fontAlgn="auto">
              <a:lnSpc>
                <a:spcPct val="150000"/>
              </a:lnSpc>
              <a:buNone/>
            </a:pPr>
            <a:endParaRPr lang="zh-CN" altLang="en-US" sz="2220"/>
          </a:p>
        </p:txBody>
      </p:sp>
      <p:sp>
        <p:nvSpPr>
          <p:cNvPr id="4" name="标题 3"/>
          <p:cNvSpPr>
            <a:spLocks noGrp="1"/>
          </p:cNvSpPr>
          <p:nvPr>
            <p:ph type="title"/>
            <p:custDataLst>
              <p:tags r:id="rId2"/>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Tree>
    <p:custDataLst>
      <p:tags r:id="rId3"/>
    </p:custData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ChangeArrowheads="1"/>
          </p:cNvSpPr>
          <p:nvPr>
            <p:custDataLst>
              <p:tags r:id="rId1"/>
            </p:custDataLst>
          </p:nvPr>
        </p:nvSpPr>
        <p:spPr bwMode="auto">
          <a:xfrm>
            <a:off x="427355" y="1442720"/>
            <a:ext cx="11176000" cy="52590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defPPr>
              <a:defRPr lang="zh-CN"/>
            </a:defPPr>
            <a:lvl1pPr algn="just">
              <a:lnSpc>
                <a:spcPct val="120000"/>
              </a:lnSpc>
              <a:spcBef>
                <a:spcPct val="50000"/>
              </a:spcBef>
              <a:defRPr sz="2000" b="1" spc="200">
                <a:cs typeface="+mn-ea"/>
              </a:defRPr>
            </a:lvl1pPr>
          </a:lstStyle>
          <a:p>
            <a:pPr>
              <a:spcBef>
                <a:spcPct val="0"/>
              </a:spcBef>
            </a:pPr>
            <a:r>
              <a:rPr lang="zh-CN" altLang="en-US" sz="2200">
                <a:latin typeface="微软雅黑" panose="020B0503020204020204" charset="-122"/>
                <a:ea typeface="微软雅黑" panose="020B0503020204020204" charset="-122"/>
                <a:cs typeface="微软雅黑" panose="020B0503020204020204" charset="-122"/>
                <a:sym typeface="+mn-ea"/>
              </a:rPr>
              <a:t>4、对内改革</a:t>
            </a:r>
            <a:r>
              <a:rPr lang="en-US" altLang="zh-CN" sz="2200">
                <a:latin typeface="微软雅黑" panose="020B0503020204020204" charset="-122"/>
                <a:ea typeface="微软雅黑" panose="020B0503020204020204" charset="-122"/>
                <a:cs typeface="微软雅黑" panose="020B0503020204020204" charset="-122"/>
                <a:sym typeface="+mn-ea"/>
              </a:rPr>
              <a:t>-</a:t>
            </a:r>
            <a:r>
              <a:rPr lang="zh-CN" altLang="en-US" sz="2200">
                <a:latin typeface="微软雅黑" panose="020B0503020204020204" charset="-122"/>
                <a:ea typeface="微软雅黑" panose="020B0503020204020204" charset="-122"/>
                <a:cs typeface="微软雅黑" panose="020B0503020204020204" charset="-122"/>
                <a:sym typeface="+mn-ea"/>
              </a:rPr>
              <a:t>经济体制改革</a:t>
            </a:r>
            <a:endParaRPr lang="zh-CN" altLang="en-US" sz="2200">
              <a:latin typeface="微软雅黑" panose="020B0503020204020204" charset="-122"/>
              <a:ea typeface="微软雅黑" panose="020B0503020204020204" charset="-122"/>
              <a:cs typeface="微软雅黑" panose="020B0503020204020204" charset="-122"/>
              <a:sym typeface="+mn-ea"/>
            </a:endParaRPr>
          </a:p>
          <a:p>
            <a:pPr>
              <a:spcBef>
                <a:spcPct val="0"/>
              </a:spcBef>
            </a:pPr>
            <a:endParaRPr lang="zh-CN" altLang="en-US" sz="2200"/>
          </a:p>
          <a:p>
            <a:pPr>
              <a:spcBef>
                <a:spcPct val="0"/>
              </a:spcBef>
            </a:pPr>
            <a:r>
              <a:rPr lang="zh-CN" altLang="en-US" sz="2200">
                <a:latin typeface="微软雅黑" panose="020B0503020204020204" charset="-122"/>
                <a:ea typeface="微软雅黑" panose="020B0503020204020204" charset="-122"/>
                <a:cs typeface="微软雅黑" panose="020B0503020204020204" charset="-122"/>
                <a:sym typeface="+mn-ea"/>
              </a:rPr>
              <a:t>农村：家庭联产承包责任制</a:t>
            </a:r>
            <a:endParaRPr lang="zh-CN" altLang="en-US" sz="2200" b="1">
              <a:solidFill>
                <a:schemeClr val="tx1"/>
              </a:solidFill>
              <a:latin typeface="微软雅黑" panose="020B0503020204020204" charset="-122"/>
              <a:ea typeface="微软雅黑" panose="020B0503020204020204" charset="-122"/>
              <a:cs typeface="微软雅黑" panose="020B0503020204020204" charset="-122"/>
            </a:endParaRPr>
          </a:p>
          <a:p>
            <a:pPr>
              <a:spcBef>
                <a:spcPct val="0"/>
              </a:spcBef>
            </a:pPr>
            <a:r>
              <a:rPr lang="en-US" altLang="zh-CN" sz="1800" b="0">
                <a:latin typeface="微软雅黑" panose="020B0503020204020204" charset="-122"/>
                <a:ea typeface="微软雅黑" panose="020B0503020204020204" charset="-122"/>
                <a:cs typeface="微软雅黑" panose="020B0503020204020204" charset="-122"/>
                <a:sym typeface="+mn-lt"/>
              </a:rPr>
              <a:t>1978</a:t>
            </a:r>
            <a:r>
              <a:rPr lang="zh-CN" altLang="en-US" sz="1800" b="0">
                <a:latin typeface="微软雅黑" panose="020B0503020204020204" charset="-122"/>
                <a:ea typeface="微软雅黑" panose="020B0503020204020204" charset="-122"/>
                <a:cs typeface="微软雅黑" panose="020B0503020204020204" charset="-122"/>
                <a:sym typeface="+mn-lt"/>
              </a:rPr>
              <a:t>年，先是在</a:t>
            </a:r>
            <a:r>
              <a:rPr lang="zh-CN" altLang="en-US" sz="1800" b="0">
                <a:solidFill>
                  <a:srgbClr val="B41D24"/>
                </a:solidFill>
                <a:latin typeface="微软雅黑" panose="020B0503020204020204" charset="-122"/>
                <a:ea typeface="微软雅黑" panose="020B0503020204020204" charset="-122"/>
                <a:cs typeface="微软雅黑" panose="020B0503020204020204" charset="-122"/>
                <a:sym typeface="+mn-lt"/>
              </a:rPr>
              <a:t>安徽四川</a:t>
            </a:r>
            <a:r>
              <a:rPr lang="zh-CN" altLang="en-US" sz="1800" b="0">
                <a:latin typeface="微软雅黑" panose="020B0503020204020204" charset="-122"/>
                <a:ea typeface="微软雅黑" panose="020B0503020204020204" charset="-122"/>
                <a:cs typeface="微软雅黑" panose="020B0503020204020204" charset="-122"/>
                <a:sym typeface="+mn-lt"/>
              </a:rPr>
              <a:t>一些农村，开始实行包产到组、包产到户的农业生产</a:t>
            </a:r>
            <a:r>
              <a:rPr lang="zh-CN" altLang="en-US" sz="1800" b="0">
                <a:solidFill>
                  <a:srgbClr val="B41D24"/>
                </a:solidFill>
                <a:latin typeface="微软雅黑" panose="020B0503020204020204" charset="-122"/>
                <a:ea typeface="微软雅黑" panose="020B0503020204020204" charset="-122"/>
                <a:cs typeface="微软雅黑" panose="020B0503020204020204" charset="-122"/>
                <a:sym typeface="+mn-lt"/>
              </a:rPr>
              <a:t>责任制</a:t>
            </a:r>
            <a:r>
              <a:rPr lang="zh-CN" altLang="en-US" sz="1800" b="0">
                <a:latin typeface="微软雅黑" panose="020B0503020204020204" charset="-122"/>
                <a:ea typeface="微软雅黑" panose="020B0503020204020204" charset="-122"/>
                <a:cs typeface="微软雅黑" panose="020B0503020204020204" charset="-122"/>
                <a:sym typeface="+mn-lt"/>
              </a:rPr>
              <a:t>。</a:t>
            </a:r>
            <a:endParaRPr lang="zh-CN" altLang="en-US" sz="1800" b="0">
              <a:latin typeface="微软雅黑" panose="020B0503020204020204" charset="-122"/>
              <a:ea typeface="微软雅黑" panose="020B0503020204020204" charset="-122"/>
              <a:cs typeface="微软雅黑" panose="020B0503020204020204" charset="-122"/>
              <a:sym typeface="+mn-lt"/>
            </a:endParaRPr>
          </a:p>
          <a:p>
            <a:pPr>
              <a:spcBef>
                <a:spcPct val="0"/>
              </a:spcBef>
            </a:pPr>
            <a:r>
              <a:rPr lang="zh-CN" altLang="en-US" sz="1800" b="0">
                <a:latin typeface="微软雅黑" panose="020B0503020204020204" charset="-122"/>
                <a:ea typeface="微软雅黑" panose="020B0503020204020204" charset="-122"/>
                <a:cs typeface="微软雅黑" panose="020B0503020204020204" charset="-122"/>
                <a:sym typeface="+mn-lt"/>
              </a:rPr>
              <a:t>不久，在全国普遍实行以家庭承包经营为主要形式的责任制，逐步形成</a:t>
            </a:r>
            <a:r>
              <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rPr>
              <a:t>家庭联产承包责任制。</a:t>
            </a:r>
            <a:endPar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endParaRPr>
          </a:p>
          <a:p>
            <a:pPr>
              <a:spcBef>
                <a:spcPct val="0"/>
              </a:spcBef>
            </a:pPr>
            <a:r>
              <a:rPr lang="en-US" altLang="zh-CN" sz="1800" b="0">
                <a:latin typeface="微软雅黑" panose="020B0503020204020204" charset="-122"/>
                <a:ea typeface="微软雅黑" panose="020B0503020204020204" charset="-122"/>
                <a:cs typeface="微软雅黑" panose="020B0503020204020204" charset="-122"/>
                <a:sym typeface="+mn-lt"/>
              </a:rPr>
              <a:t>1983</a:t>
            </a:r>
            <a:r>
              <a:rPr lang="zh-CN" altLang="en-US" sz="1800" b="0">
                <a:latin typeface="微软雅黑" panose="020B0503020204020204" charset="-122"/>
                <a:ea typeface="微软雅黑" panose="020B0503020204020204" charset="-122"/>
                <a:cs typeface="微软雅黑" panose="020B0503020204020204" charset="-122"/>
                <a:sym typeface="+mn-lt"/>
              </a:rPr>
              <a:t>年，中央决定</a:t>
            </a:r>
            <a:r>
              <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rPr>
              <a:t>撤销人民公社</a:t>
            </a:r>
            <a:r>
              <a:rPr lang="zh-CN" altLang="en-US" sz="1800" b="0">
                <a:latin typeface="微软雅黑" panose="020B0503020204020204" charset="-122"/>
                <a:ea typeface="微软雅黑" panose="020B0503020204020204" charset="-122"/>
                <a:cs typeface="微软雅黑" panose="020B0503020204020204" charset="-122"/>
                <a:sym typeface="+mn-lt"/>
              </a:rPr>
              <a:t>，建立</a:t>
            </a:r>
            <a:r>
              <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rPr>
              <a:t>乡镇政府</a:t>
            </a:r>
            <a:r>
              <a:rPr lang="zh-CN" altLang="en-US" sz="1800" b="0">
                <a:latin typeface="微软雅黑" panose="020B0503020204020204" charset="-122"/>
                <a:ea typeface="微软雅黑" panose="020B0503020204020204" charset="-122"/>
                <a:cs typeface="微软雅黑" panose="020B0503020204020204" charset="-122"/>
                <a:sym typeface="+mn-lt"/>
              </a:rPr>
              <a:t>；撤销生产大队，建立</a:t>
            </a:r>
            <a:r>
              <a:rPr lang="zh-CN" altLang="en-US" sz="1800" b="0">
                <a:solidFill>
                  <a:srgbClr val="C00000"/>
                </a:solidFill>
                <a:latin typeface="微软雅黑" panose="020B0503020204020204" charset="-122"/>
                <a:ea typeface="微软雅黑" panose="020B0503020204020204" charset="-122"/>
                <a:cs typeface="微软雅黑" panose="020B0503020204020204" charset="-122"/>
                <a:sym typeface="+mn-lt"/>
              </a:rPr>
              <a:t>村民委员会</a:t>
            </a:r>
            <a:r>
              <a:rPr lang="zh-CN" altLang="en-US" sz="1800" b="0">
                <a:latin typeface="微软雅黑" panose="020B0503020204020204" charset="-122"/>
                <a:ea typeface="微软雅黑" panose="020B0503020204020204" charset="-122"/>
                <a:cs typeface="微软雅黑" panose="020B0503020204020204" charset="-122"/>
                <a:sym typeface="+mn-lt"/>
              </a:rPr>
              <a:t>以促进农村经济的发展。</a:t>
            </a:r>
            <a:endParaRPr lang="zh-CN" altLang="en-US" sz="1800" b="0">
              <a:latin typeface="微软雅黑" panose="020B0503020204020204" charset="-122"/>
              <a:ea typeface="微软雅黑" panose="020B0503020204020204" charset="-122"/>
              <a:cs typeface="微软雅黑" panose="020B0503020204020204" charset="-122"/>
              <a:sym typeface="+mn-lt"/>
            </a:endParaRPr>
          </a:p>
          <a:p>
            <a:pPr>
              <a:spcBef>
                <a:spcPct val="0"/>
              </a:spcBef>
            </a:pPr>
            <a:r>
              <a:rPr lang="zh-CN">
                <a:latin typeface="微软雅黑" panose="020B0503020204020204" charset="-122"/>
                <a:ea typeface="微软雅黑" panose="020B0503020204020204" charset="-122"/>
                <a:cs typeface="微软雅黑" panose="020B0503020204020204" charset="-122"/>
                <a:sym typeface="+mn-ea"/>
              </a:rPr>
              <a:t>实质：</a:t>
            </a:r>
            <a:r>
              <a:rPr>
                <a:latin typeface="微软雅黑" panose="020B0503020204020204" charset="-122"/>
                <a:ea typeface="微软雅黑" panose="020B0503020204020204" charset="-122"/>
                <a:cs typeface="微软雅黑" panose="020B0503020204020204" charset="-122"/>
                <a:sym typeface="+mn-ea"/>
              </a:rPr>
              <a:t>家庭联产承包责任制之下，土地所有制不变，改变农业的经营方式和分配方式</a:t>
            </a:r>
            <a:r>
              <a:rPr lang="zh-CN">
                <a:latin typeface="微软雅黑" panose="020B0503020204020204" charset="-122"/>
                <a:ea typeface="微软雅黑" panose="020B0503020204020204" charset="-122"/>
                <a:cs typeface="微软雅黑" panose="020B0503020204020204" charset="-122"/>
                <a:sym typeface="+mn-ea"/>
              </a:rPr>
              <a:t>，</a:t>
            </a:r>
            <a:r>
              <a:rPr>
                <a:latin typeface="微软雅黑" panose="020B0503020204020204" charset="-122"/>
                <a:ea typeface="微软雅黑" panose="020B0503020204020204" charset="-122"/>
                <a:cs typeface="微软雅黑" panose="020B0503020204020204" charset="-122"/>
                <a:sym typeface="+mn-ea"/>
              </a:rPr>
              <a:t>促进了农业发展和农民收入增加。</a:t>
            </a:r>
            <a:endParaRPr>
              <a:solidFill>
                <a:schemeClr val="tx1"/>
              </a:solidFill>
              <a:latin typeface="微软雅黑" panose="020B0503020204020204" charset="-122"/>
              <a:ea typeface="微软雅黑" panose="020B0503020204020204" charset="-122"/>
              <a:cs typeface="微软雅黑" panose="020B0503020204020204" charset="-122"/>
            </a:endParaRPr>
          </a:p>
          <a:p>
            <a:pPr>
              <a:spcBef>
                <a:spcPct val="0"/>
              </a:spcBef>
            </a:pPr>
            <a:endParaRPr lang="zh-CN" altLang="en-US" b="0">
              <a:latin typeface="微软雅黑" panose="020B0503020204020204" charset="-122"/>
              <a:ea typeface="微软雅黑" panose="020B0503020204020204" charset="-122"/>
              <a:cs typeface="微软雅黑" panose="020B0503020204020204" charset="-122"/>
              <a:sym typeface="+mn-lt"/>
            </a:endParaRPr>
          </a:p>
          <a:p>
            <a:pPr>
              <a:spcBef>
                <a:spcPct val="0"/>
              </a:spcBef>
            </a:pPr>
            <a:r>
              <a:rPr lang="zh-CN" altLang="en-US" sz="2200">
                <a:latin typeface="微软雅黑" panose="020B0503020204020204" charset="-122"/>
                <a:ea typeface="微软雅黑" panose="020B0503020204020204" charset="-122"/>
                <a:cs typeface="微软雅黑" panose="020B0503020204020204" charset="-122"/>
                <a:sym typeface="+mn-lt"/>
              </a:rPr>
              <a:t>城市：</a:t>
            </a:r>
            <a:endParaRPr lang="zh-CN" altLang="en-US" sz="2200">
              <a:latin typeface="微软雅黑" panose="020B0503020204020204" charset="-122"/>
              <a:ea typeface="微软雅黑" panose="020B0503020204020204" charset="-122"/>
              <a:cs typeface="微软雅黑" panose="020B0503020204020204" charset="-122"/>
              <a:sym typeface="+mn-lt"/>
            </a:endParaRPr>
          </a:p>
          <a:p>
            <a:pPr>
              <a:spcBef>
                <a:spcPct val="0"/>
              </a:spcBef>
            </a:pPr>
            <a:r>
              <a:rPr b="0">
                <a:latin typeface="微软雅黑" panose="020B0503020204020204" charset="-122"/>
                <a:ea typeface="微软雅黑" panose="020B0503020204020204" charset="-122"/>
                <a:cs typeface="微软雅黑" panose="020B0503020204020204" charset="-122"/>
                <a:sym typeface="+mn-ea"/>
              </a:rPr>
              <a:t>按照逐步</a:t>
            </a:r>
            <a:r>
              <a:rPr lang="zh-CN" b="0">
                <a:solidFill>
                  <a:srgbClr val="C00000"/>
                </a:solidFill>
                <a:latin typeface="微软雅黑" panose="020B0503020204020204" charset="-122"/>
                <a:ea typeface="微软雅黑" panose="020B0503020204020204" charset="-122"/>
                <a:cs typeface="微软雅黑" panose="020B0503020204020204" charset="-122"/>
                <a:sym typeface="+mn-ea"/>
              </a:rPr>
              <a:t>扩大国有企业经营自主权、实行政企分开</a:t>
            </a:r>
            <a:r>
              <a:rPr b="0">
                <a:latin typeface="微软雅黑" panose="020B0503020204020204" charset="-122"/>
                <a:ea typeface="微软雅黑" panose="020B0503020204020204" charset="-122"/>
                <a:cs typeface="微软雅黑" panose="020B0503020204020204" charset="-122"/>
                <a:sym typeface="+mn-ea"/>
              </a:rPr>
              <a:t>原则，进行城市经济体制改革综合试点。</a:t>
            </a:r>
            <a:r>
              <a:rPr lang="zh-CN" b="0">
                <a:solidFill>
                  <a:srgbClr val="C00000"/>
                </a:solidFill>
                <a:latin typeface="微软雅黑" panose="020B0503020204020204" charset="-122"/>
                <a:ea typeface="微软雅黑" panose="020B0503020204020204" charset="-122"/>
                <a:cs typeface="微软雅黑" panose="020B0503020204020204" charset="-122"/>
                <a:sym typeface="+mn-ea"/>
              </a:rPr>
              <a:t>（核心是增强企业活力）</a:t>
            </a:r>
            <a:endParaRPr lang="zh-CN" b="0">
              <a:solidFill>
                <a:srgbClr val="C00000"/>
              </a:solidFill>
              <a:latin typeface="微软雅黑" panose="020B0503020204020204" charset="-122"/>
              <a:ea typeface="微软雅黑" panose="020B0503020204020204" charset="-122"/>
              <a:cs typeface="微软雅黑" panose="020B0503020204020204" charset="-122"/>
            </a:endParaRPr>
          </a:p>
          <a:p>
            <a:pPr>
              <a:spcBef>
                <a:spcPct val="0"/>
              </a:spcBef>
            </a:pPr>
            <a:endParaRPr lang="zh-CN" altLang="en-US" b="0">
              <a:latin typeface="微软雅黑" panose="020B0503020204020204" charset="-122"/>
              <a:ea typeface="微软雅黑" panose="020B0503020204020204" charset="-122"/>
              <a:cs typeface="微软雅黑" panose="020B0503020204020204" charset="-122"/>
              <a:sym typeface="+mn-lt"/>
            </a:endParaRPr>
          </a:p>
        </p:txBody>
      </p:sp>
      <p:sp>
        <p:nvSpPr>
          <p:cNvPr id="4" name="标题 3"/>
          <p:cNvSpPr>
            <a:spLocks noGrp="1"/>
          </p:cNvSpPr>
          <p:nvPr>
            <p:ph type="title"/>
            <p:custDataLst>
              <p:tags r:id="rId2"/>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Tree>
    <p:custDataLst>
      <p:tags r:id="rId3"/>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608400" y="1074475"/>
            <a:ext cx="10969200" cy="4759200"/>
          </a:xfrm>
        </p:spPr>
        <p:txBody>
          <a:bodyPr/>
          <a:lstStyle/>
          <a:p>
            <a:pPr marL="0" indent="0">
              <a:buNone/>
            </a:pP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rPr>
              <a:t>5、对外开放</a:t>
            </a:r>
            <a:endParaRPr lang="zh-CN" altLang="en-US" sz="2200" b="1" spc="2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00000"/>
              </a:lnSpc>
              <a:spcBef>
                <a:spcPct val="0"/>
              </a:spcBef>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①1980年5月，中央决定在深圳、珠海、汕头、厦门设立经济特区。</a:t>
            </a:r>
            <a:endParaRPr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00000"/>
              </a:lnSpc>
              <a:spcBef>
                <a:spcPct val="0"/>
              </a:spcBef>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②1984年，中央进一步决定开放14个沿海港口城市。</a:t>
            </a:r>
            <a:endParaRPr sz="240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sz="2400"/>
          </a:p>
        </p:txBody>
      </p:sp>
      <p:sp>
        <p:nvSpPr>
          <p:cNvPr id="6" name="圆角矩形 5"/>
          <p:cNvSpPr/>
          <p:nvPr>
            <p:custDataLst>
              <p:tags r:id="rId2"/>
            </p:custDataLst>
          </p:nvPr>
        </p:nvSpPr>
        <p:spPr>
          <a:xfrm>
            <a:off x="1675765" y="3101340"/>
            <a:ext cx="2167255" cy="54737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rPr>
              <a:t>经济特区</a:t>
            </a:r>
            <a:endParaRPr lang="zh-CN" altLang="en-US" sz="2800">
              <a:latin typeface="方正宋刻本秀楷简体" panose="02000000000000000000" charset="-122"/>
              <a:ea typeface="方正宋刻本秀楷简体" panose="02000000000000000000" charset="-122"/>
            </a:endParaRPr>
          </a:p>
        </p:txBody>
      </p:sp>
      <p:sp>
        <p:nvSpPr>
          <p:cNvPr id="7" name="圆角矩形 6"/>
          <p:cNvSpPr/>
          <p:nvPr>
            <p:custDataLst>
              <p:tags r:id="rId3"/>
            </p:custDataLst>
          </p:nvPr>
        </p:nvSpPr>
        <p:spPr>
          <a:xfrm>
            <a:off x="1675765" y="3829685"/>
            <a:ext cx="2559685" cy="54737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rPr>
              <a:t>沿海开放城市</a:t>
            </a:r>
            <a:endParaRPr lang="zh-CN" altLang="en-US" sz="2800">
              <a:latin typeface="方正宋刻本秀楷简体" panose="02000000000000000000" charset="-122"/>
              <a:ea typeface="方正宋刻本秀楷简体" panose="02000000000000000000" charset="-122"/>
            </a:endParaRPr>
          </a:p>
        </p:txBody>
      </p:sp>
      <p:sp>
        <p:nvSpPr>
          <p:cNvPr id="13" name="圆角矩形 12"/>
          <p:cNvSpPr/>
          <p:nvPr>
            <p:custDataLst>
              <p:tags r:id="rId4"/>
            </p:custDataLst>
          </p:nvPr>
        </p:nvSpPr>
        <p:spPr>
          <a:xfrm>
            <a:off x="1675765" y="4558030"/>
            <a:ext cx="2773680" cy="54737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rPr>
              <a:t>沿海经济开放区</a:t>
            </a:r>
            <a:endParaRPr lang="zh-CN" altLang="en-US" sz="2800">
              <a:latin typeface="方正宋刻本秀楷简体" panose="02000000000000000000" charset="-122"/>
              <a:ea typeface="方正宋刻本秀楷简体" panose="02000000000000000000" charset="-122"/>
            </a:endParaRPr>
          </a:p>
        </p:txBody>
      </p:sp>
      <p:sp>
        <p:nvSpPr>
          <p:cNvPr id="14" name="圆角矩形 13"/>
          <p:cNvSpPr/>
          <p:nvPr>
            <p:custDataLst>
              <p:tags r:id="rId5"/>
            </p:custDataLst>
          </p:nvPr>
        </p:nvSpPr>
        <p:spPr>
          <a:xfrm>
            <a:off x="1675765" y="5286375"/>
            <a:ext cx="3197225" cy="547370"/>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rPr>
              <a:t>长江沿岸开放城市</a:t>
            </a:r>
            <a:endParaRPr lang="zh-CN" altLang="en-US" sz="2800">
              <a:latin typeface="方正宋刻本秀楷简体" panose="02000000000000000000" charset="-122"/>
              <a:ea typeface="方正宋刻本秀楷简体" panose="02000000000000000000" charset="-122"/>
            </a:endParaRPr>
          </a:p>
        </p:txBody>
      </p:sp>
      <p:sp>
        <p:nvSpPr>
          <p:cNvPr id="18" name="圆角矩形 17"/>
          <p:cNvSpPr/>
          <p:nvPr>
            <p:custDataLst>
              <p:tags r:id="rId6"/>
            </p:custDataLst>
          </p:nvPr>
        </p:nvSpPr>
        <p:spPr>
          <a:xfrm>
            <a:off x="5372100" y="4039870"/>
            <a:ext cx="3196590" cy="85979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zh-CN" altLang="en-US" sz="2800">
                <a:latin typeface="方正宋刻本秀楷简体" panose="02000000000000000000" charset="-122"/>
                <a:ea typeface="方正宋刻本秀楷简体" panose="02000000000000000000" charset="-122"/>
                <a:cs typeface="方正宋刻本秀楷简体" panose="02000000000000000000" charset="-122"/>
              </a:rPr>
              <a:t>全方位 、多层次、宽领域的开放格局</a:t>
            </a:r>
            <a:endParaRPr lang="zh-CN" altLang="en-US" sz="2800">
              <a:latin typeface="方正宋刻本秀楷简体" panose="02000000000000000000" charset="-122"/>
              <a:ea typeface="方正宋刻本秀楷简体" panose="02000000000000000000" charset="-122"/>
              <a:cs typeface="方正宋刻本秀楷简体" panose="02000000000000000000" charset="-122"/>
            </a:endParaRPr>
          </a:p>
        </p:txBody>
      </p:sp>
      <p:sp>
        <p:nvSpPr>
          <p:cNvPr id="5" name="标题 4"/>
          <p:cNvSpPr>
            <a:spLocks noGrp="1"/>
          </p:cNvSpPr>
          <p:nvPr>
            <p:ph type="title"/>
            <p:custDataLst>
              <p:tags r:id="rId7"/>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Tree>
    <p:custDataLst>
      <p:tags r:id="rId8"/>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3" grpId="0"/>
      <p:bldP spid="14" grpId="0"/>
      <p:bldP spid="1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355" y="1149350"/>
            <a:ext cx="10968990" cy="821690"/>
          </a:xfrm>
        </p:spPr>
        <p:txBody>
          <a:bodyPr/>
          <a:lstStyle/>
          <a:p>
            <a:pPr marL="0" indent="0">
              <a:buNone/>
            </a:pP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rPr>
              <a:t>6、社会主义市场经济体制</a:t>
            </a:r>
            <a:endParaRPr lang="zh-CN" altLang="en-US" sz="2200" b="1" spc="200">
              <a:solidFill>
                <a:schemeClr val="tx1"/>
              </a:solidFill>
              <a:latin typeface="微软雅黑" panose="020B0503020204020204" charset="-122"/>
              <a:ea typeface="微软雅黑" panose="020B0503020204020204" charset="-122"/>
              <a:cs typeface="微软雅黑" panose="020B0503020204020204" charset="-122"/>
            </a:endParaRPr>
          </a:p>
        </p:txBody>
      </p:sp>
      <p:grpSp>
        <p:nvGrpSpPr>
          <p:cNvPr id="46" name="组合 45"/>
          <p:cNvGrpSpPr/>
          <p:nvPr>
            <p:custDataLst>
              <p:tags r:id="rId2"/>
            </p:custDataLst>
          </p:nvPr>
        </p:nvGrpSpPr>
        <p:grpSpPr>
          <a:xfrm>
            <a:off x="1473771" y="2111894"/>
            <a:ext cx="347539" cy="1384263"/>
            <a:chOff x="1457261" y="1868054"/>
            <a:chExt cx="347539" cy="1384263"/>
          </a:xfrm>
        </p:grpSpPr>
        <p:grpSp>
          <p:nvGrpSpPr>
            <p:cNvPr id="5" name="组合 4"/>
            <p:cNvGrpSpPr/>
            <p:nvPr>
              <p:custDataLst>
                <p:tags r:id="rId3"/>
              </p:custDataLst>
            </p:nvPr>
          </p:nvGrpSpPr>
          <p:grpSpPr>
            <a:xfrm>
              <a:off x="1457261" y="2375162"/>
              <a:ext cx="347539" cy="347539"/>
              <a:chOff x="2453645" y="1736829"/>
              <a:chExt cx="463385" cy="463385"/>
            </a:xfrm>
          </p:grpSpPr>
          <p:sp>
            <p:nvSpPr>
              <p:cNvPr id="6" name="椭圆 5"/>
              <p:cNvSpPr/>
              <p:nvPr>
                <p:custDataLst>
                  <p:tags r:id="rId4"/>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椭圆 6"/>
              <p:cNvSpPr/>
              <p:nvPr>
                <p:custDataLst>
                  <p:tags r:id="rId5"/>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8" name="直接连接符 7"/>
            <p:cNvCxnSpPr/>
            <p:nvPr>
              <p:custDataLst>
                <p:tags r:id="rId6"/>
              </p:custDataLst>
            </p:nvPr>
          </p:nvCxnSpPr>
          <p:spPr>
            <a:xfrm flipH="1">
              <a:off x="1631896" y="1868054"/>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custDataLst>
                <p:tags r:id="rId7"/>
              </p:custDataLst>
            </p:nvPr>
          </p:nvCxnSpPr>
          <p:spPr>
            <a:xfrm flipH="1">
              <a:off x="1631896" y="2742729"/>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grpSp>
        <p:nvGrpSpPr>
          <p:cNvPr id="50" name="组合 49"/>
          <p:cNvGrpSpPr/>
          <p:nvPr>
            <p:custDataLst>
              <p:tags r:id="rId8"/>
            </p:custDataLst>
          </p:nvPr>
        </p:nvGrpSpPr>
        <p:grpSpPr>
          <a:xfrm>
            <a:off x="3159972" y="1612317"/>
            <a:ext cx="347604" cy="3437203"/>
            <a:chOff x="3076511" y="1868054"/>
            <a:chExt cx="347539" cy="3437303"/>
          </a:xfrm>
        </p:grpSpPr>
        <p:grpSp>
          <p:nvGrpSpPr>
            <p:cNvPr id="9" name="组合 8"/>
            <p:cNvGrpSpPr/>
            <p:nvPr>
              <p:custDataLst>
                <p:tags r:id="rId9"/>
              </p:custDataLst>
            </p:nvPr>
          </p:nvGrpSpPr>
          <p:grpSpPr>
            <a:xfrm>
              <a:off x="3076511" y="2914935"/>
              <a:ext cx="347539" cy="347539"/>
              <a:chOff x="2453645" y="1736829"/>
              <a:chExt cx="463385" cy="463385"/>
            </a:xfrm>
          </p:grpSpPr>
          <p:sp>
            <p:nvSpPr>
              <p:cNvPr id="11" name="椭圆 10"/>
              <p:cNvSpPr/>
              <p:nvPr>
                <p:custDataLst>
                  <p:tags r:id="rId10"/>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3" name="椭圆 12"/>
              <p:cNvSpPr/>
              <p:nvPr>
                <p:custDataLst>
                  <p:tags r:id="rId11"/>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14" name="直接连接符 13"/>
            <p:cNvCxnSpPr/>
            <p:nvPr>
              <p:custDataLst>
                <p:tags r:id="rId12"/>
              </p:custDataLst>
            </p:nvPr>
          </p:nvCxnSpPr>
          <p:spPr>
            <a:xfrm flipH="1">
              <a:off x="3257425" y="1868054"/>
              <a:ext cx="0" cy="121933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custDataLst>
                <p:tags r:id="rId13"/>
              </p:custDataLst>
            </p:nvPr>
          </p:nvCxnSpPr>
          <p:spPr>
            <a:xfrm flipH="1">
              <a:off x="3250280" y="3269680"/>
              <a:ext cx="7145" cy="203567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grpSp>
        <p:nvGrpSpPr>
          <p:cNvPr id="52" name="组合 51"/>
          <p:cNvGrpSpPr/>
          <p:nvPr>
            <p:custDataLst>
              <p:tags r:id="rId14"/>
            </p:custDataLst>
          </p:nvPr>
        </p:nvGrpSpPr>
        <p:grpSpPr>
          <a:xfrm>
            <a:off x="4974526" y="2172854"/>
            <a:ext cx="347539" cy="1384263"/>
            <a:chOff x="4905311" y="1868054"/>
            <a:chExt cx="347539" cy="1384263"/>
          </a:xfrm>
        </p:grpSpPr>
        <p:grpSp>
          <p:nvGrpSpPr>
            <p:cNvPr id="18" name="组合 17"/>
            <p:cNvGrpSpPr/>
            <p:nvPr>
              <p:custDataLst>
                <p:tags r:id="rId15"/>
              </p:custDataLst>
            </p:nvPr>
          </p:nvGrpSpPr>
          <p:grpSpPr>
            <a:xfrm>
              <a:off x="4905311" y="2375142"/>
              <a:ext cx="347539" cy="347539"/>
              <a:chOff x="2453645" y="1736829"/>
              <a:chExt cx="463385" cy="463385"/>
            </a:xfrm>
          </p:grpSpPr>
          <p:sp>
            <p:nvSpPr>
              <p:cNvPr id="19" name="椭圆 18"/>
              <p:cNvSpPr/>
              <p:nvPr>
                <p:custDataLst>
                  <p:tags r:id="rId16"/>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0" name="椭圆 19"/>
              <p:cNvSpPr/>
              <p:nvPr>
                <p:custDataLst>
                  <p:tags r:id="rId17"/>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29" name="直接连接符 28"/>
            <p:cNvCxnSpPr/>
            <p:nvPr>
              <p:custDataLst>
                <p:tags r:id="rId18"/>
              </p:custDataLst>
            </p:nvPr>
          </p:nvCxnSpPr>
          <p:spPr>
            <a:xfrm flipH="1">
              <a:off x="5086225" y="1868054"/>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custDataLst>
                <p:tags r:id="rId19"/>
              </p:custDataLst>
            </p:nvPr>
          </p:nvCxnSpPr>
          <p:spPr>
            <a:xfrm flipH="1">
              <a:off x="5086225" y="2742729"/>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sp>
        <p:nvSpPr>
          <p:cNvPr id="10" name="标题 9"/>
          <p:cNvSpPr>
            <a:spLocks noGrp="1"/>
          </p:cNvSpPr>
          <p:nvPr>
            <p:ph type="title"/>
            <p:custDataLst>
              <p:tags r:id="rId20"/>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
        <p:nvSpPr>
          <p:cNvPr id="12" name="右箭头 11"/>
          <p:cNvSpPr/>
          <p:nvPr>
            <p:custDataLst>
              <p:tags r:id="rId21"/>
            </p:custDataLst>
          </p:nvPr>
        </p:nvSpPr>
        <p:spPr>
          <a:xfrm>
            <a:off x="565785" y="2621280"/>
            <a:ext cx="11331575" cy="49784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custDataLst>
              <p:tags r:id="rId22"/>
            </p:custDataLst>
          </p:nvPr>
        </p:nvSpPr>
        <p:spPr>
          <a:xfrm>
            <a:off x="565785" y="3515995"/>
            <a:ext cx="2178685" cy="1476375"/>
          </a:xfrm>
          <a:prstGeom prst="rect">
            <a:avLst/>
          </a:prstGeom>
          <a:noFill/>
          <a:ln w="28575" cmpd="sng">
            <a:solidFill>
              <a:schemeClr val="accent1">
                <a:shade val="50000"/>
              </a:schemeClr>
            </a:solidFill>
            <a:prstDash val="sysDot"/>
          </a:ln>
        </p:spPr>
        <p:txBody>
          <a:bodyPr wrap="square" rtlCol="0">
            <a:spAutoFit/>
          </a:bodyPr>
          <a:lstStyle/>
          <a:p>
            <a:r>
              <a:rPr lang="en-US" altLang="zh-CN"/>
              <a:t>1982</a:t>
            </a:r>
            <a:r>
              <a:rPr lang="zh-CN" altLang="en-US"/>
              <a:t>年，邓小平在中共十二大开幕词中</a:t>
            </a:r>
            <a:r>
              <a:rPr lang="zh-CN" altLang="en-US">
                <a:gradFill>
                  <a:gsLst>
                    <a:gs pos="0">
                      <a:srgbClr val="E30000"/>
                    </a:gs>
                    <a:gs pos="100000">
                      <a:srgbClr val="760303"/>
                    </a:gs>
                  </a:gsLst>
                  <a:lin scaled="0"/>
                </a:gradFill>
              </a:rPr>
              <a:t>提出</a:t>
            </a:r>
            <a:r>
              <a:rPr lang="en-US" altLang="zh-CN">
                <a:gradFill>
                  <a:gsLst>
                    <a:gs pos="0">
                      <a:srgbClr val="E30000"/>
                    </a:gs>
                    <a:gs pos="100000">
                      <a:srgbClr val="760303"/>
                    </a:gs>
                  </a:gsLst>
                  <a:lin scaled="0"/>
                </a:gradFill>
              </a:rPr>
              <a:t>“</a:t>
            </a:r>
            <a:r>
              <a:rPr lang="zh-CN" altLang="en-US">
                <a:gradFill>
                  <a:gsLst>
                    <a:gs pos="0">
                      <a:srgbClr val="E30000"/>
                    </a:gs>
                    <a:gs pos="100000">
                      <a:srgbClr val="760303"/>
                    </a:gs>
                  </a:gsLst>
                  <a:lin scaled="0"/>
                </a:gradFill>
              </a:rPr>
              <a:t>建设有中国特色的社会主义</a:t>
            </a:r>
            <a:r>
              <a:rPr lang="en-US" altLang="zh-CN">
                <a:gradFill>
                  <a:gsLst>
                    <a:gs pos="0">
                      <a:srgbClr val="E30000"/>
                    </a:gs>
                    <a:gs pos="100000">
                      <a:srgbClr val="760303"/>
                    </a:gs>
                  </a:gsLst>
                  <a:lin scaled="0"/>
                </a:gradFill>
              </a:rPr>
              <a:t>”</a:t>
            </a:r>
            <a:r>
              <a:rPr lang="zh-CN" altLang="en-US"/>
              <a:t>重大命题</a:t>
            </a:r>
            <a:endParaRPr lang="zh-CN" altLang="en-US"/>
          </a:p>
        </p:txBody>
      </p:sp>
      <p:sp>
        <p:nvSpPr>
          <p:cNvPr id="16" name="文本框 15"/>
          <p:cNvSpPr txBox="1"/>
          <p:nvPr>
            <p:custDataLst>
              <p:tags r:id="rId23"/>
            </p:custDataLst>
          </p:nvPr>
        </p:nvSpPr>
        <p:spPr>
          <a:xfrm>
            <a:off x="2007235" y="5078730"/>
            <a:ext cx="2410460" cy="1476375"/>
          </a:xfrm>
          <a:prstGeom prst="rect">
            <a:avLst/>
          </a:prstGeom>
          <a:noFill/>
          <a:ln w="28575" cmpd="sng">
            <a:solidFill>
              <a:schemeClr val="accent1">
                <a:shade val="50000"/>
              </a:schemeClr>
            </a:solidFill>
            <a:prstDash val="sysDot"/>
          </a:ln>
        </p:spPr>
        <p:txBody>
          <a:bodyPr wrap="square" rtlCol="0">
            <a:spAutoFit/>
          </a:bodyPr>
          <a:lstStyle/>
          <a:p>
            <a:r>
              <a:rPr lang="en-US" altLang="zh-CN"/>
              <a:t>1987</a:t>
            </a:r>
            <a:r>
              <a:rPr lang="zh-CN" altLang="en-US"/>
              <a:t>年，中共十三大提出</a:t>
            </a:r>
            <a:r>
              <a:rPr lang="en-US" altLang="zh-CN">
                <a:gradFill>
                  <a:gsLst>
                    <a:gs pos="0">
                      <a:srgbClr val="E30000"/>
                    </a:gs>
                    <a:gs pos="100000">
                      <a:srgbClr val="760303"/>
                    </a:gs>
                  </a:gsLst>
                  <a:lin scaled="0"/>
                </a:gradFill>
              </a:rPr>
              <a:t>“</a:t>
            </a:r>
            <a:r>
              <a:rPr lang="zh-CN" altLang="en-US">
                <a:gradFill>
                  <a:gsLst>
                    <a:gs pos="0">
                      <a:srgbClr val="E30000"/>
                    </a:gs>
                    <a:gs pos="100000">
                      <a:srgbClr val="760303"/>
                    </a:gs>
                  </a:gsLst>
                  <a:lin scaled="0"/>
                </a:gradFill>
              </a:rPr>
              <a:t>社会主义初级阶段</a:t>
            </a:r>
            <a:r>
              <a:rPr lang="en-US" altLang="zh-CN">
                <a:gradFill>
                  <a:gsLst>
                    <a:gs pos="0">
                      <a:srgbClr val="E30000"/>
                    </a:gs>
                    <a:gs pos="100000">
                      <a:srgbClr val="760303"/>
                    </a:gs>
                  </a:gsLst>
                  <a:lin scaled="0"/>
                </a:gradFill>
              </a:rPr>
              <a:t>”</a:t>
            </a:r>
            <a:r>
              <a:rPr lang="zh-CN" altLang="en-US">
                <a:gradFill>
                  <a:gsLst>
                    <a:gs pos="0">
                      <a:srgbClr val="E30000"/>
                    </a:gs>
                    <a:gs pos="100000">
                      <a:srgbClr val="760303"/>
                    </a:gs>
                  </a:gsLst>
                  <a:lin scaled="0"/>
                </a:gradFill>
              </a:rPr>
              <a:t>的理论</a:t>
            </a:r>
            <a:r>
              <a:rPr lang="zh-CN" altLang="en-US"/>
              <a:t>，确定了</a:t>
            </a:r>
            <a:r>
              <a:rPr lang="en-US" altLang="zh-CN"/>
              <a:t>“</a:t>
            </a:r>
            <a:r>
              <a:rPr lang="zh-CN" altLang="en-US"/>
              <a:t>一个中心，两个基本点</a:t>
            </a:r>
            <a:r>
              <a:rPr lang="en-US" altLang="zh-CN"/>
              <a:t>”</a:t>
            </a:r>
            <a:r>
              <a:rPr lang="zh-CN" altLang="en-US"/>
              <a:t>的基本路线</a:t>
            </a:r>
            <a:endParaRPr lang="zh-CN" altLang="en-US"/>
          </a:p>
        </p:txBody>
      </p:sp>
      <p:sp>
        <p:nvSpPr>
          <p:cNvPr id="17" name="文本框 16"/>
          <p:cNvSpPr txBox="1"/>
          <p:nvPr>
            <p:custDataLst>
              <p:tags r:id="rId24"/>
            </p:custDataLst>
          </p:nvPr>
        </p:nvSpPr>
        <p:spPr>
          <a:xfrm>
            <a:off x="3976370" y="3573145"/>
            <a:ext cx="2766060" cy="1476375"/>
          </a:xfrm>
          <a:prstGeom prst="rect">
            <a:avLst/>
          </a:prstGeom>
          <a:noFill/>
          <a:ln w="28575" cmpd="sng">
            <a:solidFill>
              <a:schemeClr val="accent1">
                <a:shade val="50000"/>
              </a:schemeClr>
            </a:solidFill>
            <a:prstDash val="sysDot"/>
          </a:ln>
        </p:spPr>
        <p:txBody>
          <a:bodyPr wrap="square" rtlCol="0">
            <a:spAutoFit/>
          </a:bodyPr>
          <a:lstStyle/>
          <a:p>
            <a:r>
              <a:rPr lang="zh-CN" altLang="en-US"/>
              <a:t>1992年邓小平南方谈话，</a:t>
            </a:r>
            <a:r>
              <a:rPr lang="zh-CN" altLang="en-US">
                <a:sym typeface="等线" panose="02010600030101010101" charset="-122"/>
              </a:rPr>
              <a:t>指出市场经济为社会主义服务就姓“社”，要搞好</a:t>
            </a:r>
            <a:r>
              <a:rPr lang="zh-CN" altLang="en-US">
                <a:gradFill>
                  <a:gsLst>
                    <a:gs pos="0">
                      <a:srgbClr val="E30000"/>
                    </a:gs>
                    <a:gs pos="100000">
                      <a:srgbClr val="760303"/>
                    </a:gs>
                  </a:gsLst>
                  <a:lin scaled="0"/>
                </a:gradFill>
                <a:sym typeface="等线" panose="02010600030101010101" charset="-122"/>
              </a:rPr>
              <a:t>社会主义市场经济</a:t>
            </a:r>
            <a:endParaRPr lang="zh-CN" altLang="en-US">
              <a:gradFill>
                <a:gsLst>
                  <a:gs pos="0">
                    <a:srgbClr val="E30000"/>
                  </a:gs>
                  <a:gs pos="100000">
                    <a:srgbClr val="760303"/>
                  </a:gs>
                </a:gsLst>
                <a:lin scaled="0"/>
              </a:gradFill>
              <a:sym typeface="等线" panose="02010600030101010101" charset="-122"/>
            </a:endParaRPr>
          </a:p>
          <a:p>
            <a:endParaRPr lang="zh-CN" altLang="en-US">
              <a:gradFill>
                <a:gsLst>
                  <a:gs pos="0">
                    <a:srgbClr val="E30000"/>
                  </a:gs>
                  <a:gs pos="100000">
                    <a:srgbClr val="760303"/>
                  </a:gs>
                </a:gsLst>
                <a:lin scaled="0"/>
              </a:gradFill>
              <a:sym typeface="等线" panose="02010600030101010101" charset="-122"/>
            </a:endParaRPr>
          </a:p>
        </p:txBody>
      </p:sp>
      <p:sp>
        <p:nvSpPr>
          <p:cNvPr id="21" name="文本框 20"/>
          <p:cNvSpPr txBox="1"/>
          <p:nvPr>
            <p:custDataLst>
              <p:tags r:id="rId25"/>
            </p:custDataLst>
          </p:nvPr>
        </p:nvSpPr>
        <p:spPr>
          <a:xfrm>
            <a:off x="5785996" y="5242505"/>
            <a:ext cx="3082594" cy="1198880"/>
          </a:xfrm>
          <a:prstGeom prst="rect">
            <a:avLst/>
          </a:prstGeom>
          <a:noFill/>
          <a:ln w="28575" cmpd="sng">
            <a:solidFill>
              <a:schemeClr val="accent1">
                <a:shade val="50000"/>
              </a:schemeClr>
            </a:solidFill>
            <a:prstDash val="sysDot"/>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defPPr>
              <a:defRPr lang="zh-CN"/>
            </a:defPPr>
            <a:lvl1pPr algn="just">
              <a:lnSpc>
                <a:spcPct val="120000"/>
              </a:lnSpc>
              <a:spcBef>
                <a:spcPct val="50000"/>
              </a:spcBef>
              <a:defRPr sz="1600" b="0" spc="200">
                <a:cs typeface="方正清刻本悦宋简体" panose="02000000000000000000" pitchFamily="2" charset="-122"/>
              </a:defRPr>
            </a:lvl1pPr>
          </a:lstStyle>
          <a:p>
            <a:pPr algn="just">
              <a:lnSpc>
                <a:spcPct val="100000"/>
              </a:lnSpc>
              <a:buClrTx/>
              <a:buSzTx/>
              <a:buFontTx/>
            </a:pPr>
            <a:r>
              <a:rPr lang="zh-CN" altLang="en-US" sz="1800" spc="0">
                <a:cs typeface="+mn-cs"/>
                <a:sym typeface="等线" panose="02010600030101010101" charset="-122"/>
              </a:rPr>
              <a:t>1992年10月，中共十四大明确提出我国</a:t>
            </a:r>
            <a:r>
              <a:rPr lang="zh-CN" altLang="en-US" sz="1800" spc="0">
                <a:gradFill>
                  <a:gsLst>
                    <a:gs pos="0">
                      <a:srgbClr val="E30000"/>
                    </a:gs>
                    <a:gs pos="100000">
                      <a:srgbClr val="760303"/>
                    </a:gs>
                  </a:gsLst>
                  <a:lin scaled="0"/>
                </a:gradFill>
                <a:cs typeface="+mn-cs"/>
                <a:sym typeface="等线" panose="02010600030101010101" charset="-122"/>
              </a:rPr>
              <a:t>经济体制改革目标是建立社会主义市场经济体制</a:t>
            </a:r>
            <a:endParaRPr lang="zh-CN" altLang="en-US" sz="1800" spc="0">
              <a:gradFill>
                <a:gsLst>
                  <a:gs pos="0">
                    <a:srgbClr val="E30000"/>
                  </a:gs>
                  <a:gs pos="100000">
                    <a:srgbClr val="760303"/>
                  </a:gs>
                </a:gsLst>
                <a:lin scaled="0"/>
              </a:gradFill>
              <a:cs typeface="+mn-cs"/>
              <a:sym typeface="等线" panose="02010600030101010101" charset="-122"/>
            </a:endParaRPr>
          </a:p>
        </p:txBody>
      </p:sp>
      <p:grpSp>
        <p:nvGrpSpPr>
          <p:cNvPr id="22" name="组合 21"/>
          <p:cNvGrpSpPr/>
          <p:nvPr>
            <p:custDataLst>
              <p:tags r:id="rId26"/>
            </p:custDataLst>
          </p:nvPr>
        </p:nvGrpSpPr>
        <p:grpSpPr>
          <a:xfrm>
            <a:off x="8902001" y="2172854"/>
            <a:ext cx="347539" cy="1384263"/>
            <a:chOff x="4905311" y="1868054"/>
            <a:chExt cx="347539" cy="1384263"/>
          </a:xfrm>
        </p:grpSpPr>
        <p:grpSp>
          <p:nvGrpSpPr>
            <p:cNvPr id="23" name="组合 22"/>
            <p:cNvGrpSpPr/>
            <p:nvPr>
              <p:custDataLst>
                <p:tags r:id="rId27"/>
              </p:custDataLst>
            </p:nvPr>
          </p:nvGrpSpPr>
          <p:grpSpPr>
            <a:xfrm>
              <a:off x="4905311" y="2375142"/>
              <a:ext cx="347539" cy="347539"/>
              <a:chOff x="2453645" y="1736829"/>
              <a:chExt cx="463385" cy="463385"/>
            </a:xfrm>
          </p:grpSpPr>
          <p:sp>
            <p:nvSpPr>
              <p:cNvPr id="24" name="椭圆 23"/>
              <p:cNvSpPr/>
              <p:nvPr>
                <p:custDataLst>
                  <p:tags r:id="rId28"/>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5" name="椭圆 24"/>
              <p:cNvSpPr/>
              <p:nvPr>
                <p:custDataLst>
                  <p:tags r:id="rId29"/>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26" name="直接连接符 25"/>
            <p:cNvCxnSpPr/>
            <p:nvPr>
              <p:custDataLst>
                <p:tags r:id="rId30"/>
              </p:custDataLst>
            </p:nvPr>
          </p:nvCxnSpPr>
          <p:spPr>
            <a:xfrm flipH="1">
              <a:off x="5086225" y="1868054"/>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custDataLst>
                <p:tags r:id="rId31"/>
              </p:custDataLst>
            </p:nvPr>
          </p:nvCxnSpPr>
          <p:spPr>
            <a:xfrm flipH="1">
              <a:off x="5086225" y="2742729"/>
              <a:ext cx="0" cy="509588"/>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grpSp>
        <p:nvGrpSpPr>
          <p:cNvPr id="66" name="组合 65"/>
          <p:cNvGrpSpPr/>
          <p:nvPr>
            <p:custDataLst>
              <p:tags r:id="rId32"/>
            </p:custDataLst>
          </p:nvPr>
        </p:nvGrpSpPr>
        <p:grpSpPr>
          <a:xfrm>
            <a:off x="10787416" y="1641458"/>
            <a:ext cx="347539" cy="3166040"/>
            <a:chOff x="10534686" y="1891648"/>
            <a:chExt cx="347539" cy="3166040"/>
          </a:xfrm>
        </p:grpSpPr>
        <p:grpSp>
          <p:nvGrpSpPr>
            <p:cNvPr id="67" name="组合 66"/>
            <p:cNvGrpSpPr/>
            <p:nvPr>
              <p:custDataLst>
                <p:tags r:id="rId33"/>
              </p:custDataLst>
            </p:nvPr>
          </p:nvGrpSpPr>
          <p:grpSpPr>
            <a:xfrm>
              <a:off x="10534686" y="2946802"/>
              <a:ext cx="347539" cy="347539"/>
              <a:chOff x="2453645" y="1736829"/>
              <a:chExt cx="463385" cy="463385"/>
            </a:xfrm>
          </p:grpSpPr>
          <p:sp>
            <p:nvSpPr>
              <p:cNvPr id="68" name="椭圆 67"/>
              <p:cNvSpPr/>
              <p:nvPr>
                <p:custDataLst>
                  <p:tags r:id="rId34"/>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69" name="椭圆 68"/>
              <p:cNvSpPr/>
              <p:nvPr>
                <p:custDataLst>
                  <p:tags r:id="rId35"/>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70" name="直接连接符 69"/>
            <p:cNvCxnSpPr/>
            <p:nvPr>
              <p:custDataLst>
                <p:tags r:id="rId36"/>
              </p:custDataLst>
            </p:nvPr>
          </p:nvCxnSpPr>
          <p:spPr>
            <a:xfrm flipH="1">
              <a:off x="10703579" y="1891648"/>
              <a:ext cx="8243" cy="1036911"/>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custDataLst>
                <p:tags r:id="rId37"/>
              </p:custDataLst>
            </p:nvPr>
          </p:nvCxnSpPr>
          <p:spPr>
            <a:xfrm flipH="1">
              <a:off x="10712227" y="3294341"/>
              <a:ext cx="0" cy="176334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sp>
        <p:nvSpPr>
          <p:cNvPr id="84" name="文本框 83"/>
          <p:cNvSpPr txBox="1"/>
          <p:nvPr>
            <p:custDataLst>
              <p:tags r:id="rId38"/>
            </p:custDataLst>
          </p:nvPr>
        </p:nvSpPr>
        <p:spPr>
          <a:xfrm>
            <a:off x="7583805" y="3617595"/>
            <a:ext cx="3270250" cy="1248410"/>
          </a:xfrm>
          <a:prstGeom prst="rect">
            <a:avLst/>
          </a:prstGeom>
          <a:ln w="28575" cmpd="sng">
            <a:solidFill>
              <a:schemeClr val="accent1">
                <a:shade val="50000"/>
              </a:schemeClr>
            </a:solidFill>
            <a:prstDash val="sysDot"/>
          </a:ln>
        </p:spPr>
        <p:txBody>
          <a:bodyPr wrap="square" lIns="90000" tIns="46800" rIns="90000" bIns="46800" anchor="t" anchorCtr="0"/>
          <a:lstStyle>
            <a:defPPr>
              <a:defRPr lang="zh-CN"/>
            </a:defPPr>
            <a:lvl1pPr indent="0">
              <a:lnSpc>
                <a:spcPct val="130000"/>
              </a:lnSpc>
              <a:spcBef>
                <a:spcPct val="0"/>
              </a:spcBef>
              <a:buFont typeface="Arial" panose="020B0604020202020204" pitchFamily="34" charset="0"/>
              <a:buNone/>
              <a:defRPr sz="2400" b="0"/>
            </a:lvl1pPr>
            <a:lvl2pPr indent="0">
              <a:lnSpc>
                <a:spcPct val="130000"/>
              </a:lnSpc>
              <a:spcBef>
                <a:spcPts val="1200"/>
              </a:spcBef>
              <a:buFont typeface="Arial" panose="020B0604020202020204" pitchFamily="34" charset="0"/>
              <a:buNone/>
              <a:defRPr sz="2400"/>
            </a:lvl2pPr>
            <a:lvl3pPr indent="0">
              <a:lnSpc>
                <a:spcPct val="130000"/>
              </a:lnSpc>
              <a:spcBef>
                <a:spcPts val="1200"/>
              </a:spcBef>
              <a:buFont typeface="Arial" panose="020B0604020202020204" pitchFamily="34" charset="0"/>
              <a:buNone/>
              <a:defRPr sz="2000"/>
            </a:lvl3pPr>
            <a:lvl4pPr indent="0">
              <a:lnSpc>
                <a:spcPct val="130000"/>
              </a:lnSpc>
              <a:spcBef>
                <a:spcPts val="1200"/>
              </a:spcBef>
              <a:buFont typeface="Arial" panose="020B0604020202020204" pitchFamily="34" charset="0"/>
              <a:buNone/>
            </a:lvl4pPr>
            <a:lvl5pPr indent="0">
              <a:lnSpc>
                <a:spcPct val="130000"/>
              </a:lnSpc>
              <a:spcBef>
                <a:spcPts val="1200"/>
              </a:spcBef>
              <a:buFont typeface="Arial" panose="020B0604020202020204" pitchFamily="34" charset="0"/>
              <a:buNone/>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just">
              <a:lnSpc>
                <a:spcPct val="100000"/>
              </a:lnSpc>
            </a:pPr>
            <a:r>
              <a:rPr lang="en-US" altLang="zh-CN" sz="1800">
                <a:solidFill>
                  <a:srgbClr val="C00000"/>
                </a:solidFill>
                <a:latin typeface="微软雅黑" panose="020B0503020204020204" charset="-122"/>
                <a:ea typeface="微软雅黑" panose="020B0503020204020204" charset="-122"/>
                <a:cs typeface="微软雅黑" panose="020B0503020204020204" charset="-122"/>
              </a:rPr>
              <a:t>2000</a:t>
            </a:r>
            <a:r>
              <a:rPr lang="zh-CN" altLang="en-US" sz="1800">
                <a:solidFill>
                  <a:srgbClr val="C00000"/>
                </a:solidFill>
                <a:latin typeface="微软雅黑" panose="020B0503020204020204" charset="-122"/>
                <a:ea typeface="微软雅黑" panose="020B0503020204020204" charset="-122"/>
                <a:cs typeface="微软雅黑" panose="020B0503020204020204" charset="-122"/>
              </a:rPr>
              <a:t>年，十五届五中全会</a:t>
            </a:r>
            <a:endParaRPr lang="zh-CN" altLang="en-US" sz="1800">
              <a:solidFill>
                <a:srgbClr val="C00000"/>
              </a:solidFill>
              <a:latin typeface="微软雅黑" panose="020B0503020204020204" charset="-122"/>
              <a:ea typeface="微软雅黑" panose="020B0503020204020204" charset="-122"/>
              <a:cs typeface="微软雅黑" panose="020B0503020204020204" charset="-122"/>
            </a:endParaRPr>
          </a:p>
          <a:p>
            <a:pPr algn="just">
              <a:lnSpc>
                <a:spcPct val="100000"/>
              </a:lnSpc>
            </a:pPr>
            <a:r>
              <a:rPr lang="zh-CN" altLang="en-US" sz="1800">
                <a:latin typeface="微软雅黑" panose="020B0503020204020204" charset="-122"/>
                <a:ea typeface="微软雅黑" panose="020B0503020204020204" charset="-122"/>
                <a:cs typeface="微软雅黑" panose="020B0503020204020204" charset="-122"/>
              </a:rPr>
              <a:t>提出实施</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走出去</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战略，后来发展为</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引进来</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和</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走出去</a:t>
            </a:r>
            <a:r>
              <a:rPr lang="en-US" altLang="zh-CN" sz="1800">
                <a:latin typeface="微软雅黑" panose="020B0503020204020204" charset="-122"/>
                <a:ea typeface="微软雅黑" panose="020B0503020204020204" charset="-122"/>
                <a:cs typeface="微软雅黑" panose="020B0503020204020204" charset="-122"/>
              </a:rPr>
              <a:t>”</a:t>
            </a:r>
            <a:r>
              <a:rPr lang="zh-CN" altLang="en-US" sz="1800">
                <a:latin typeface="微软雅黑" panose="020B0503020204020204" charset="-122"/>
                <a:ea typeface="微软雅黑" panose="020B0503020204020204" charset="-122"/>
                <a:cs typeface="微软雅黑" panose="020B0503020204020204" charset="-122"/>
              </a:rPr>
              <a:t>相结合的开放战略</a:t>
            </a:r>
            <a:endParaRPr lang="zh-CN" altLang="en-US" sz="1800">
              <a:latin typeface="微软雅黑" panose="020B0503020204020204" charset="-122"/>
              <a:ea typeface="微软雅黑" panose="020B0503020204020204" charset="-122"/>
              <a:cs typeface="微软雅黑" panose="020B0503020204020204" charset="-122"/>
            </a:endParaRPr>
          </a:p>
        </p:txBody>
      </p:sp>
      <p:sp>
        <p:nvSpPr>
          <p:cNvPr id="82" name="文本框 81"/>
          <p:cNvSpPr txBox="1"/>
          <p:nvPr>
            <p:custDataLst>
              <p:tags r:id="rId39"/>
            </p:custDataLst>
          </p:nvPr>
        </p:nvSpPr>
        <p:spPr>
          <a:xfrm>
            <a:off x="9579610" y="4972685"/>
            <a:ext cx="2612390" cy="1574165"/>
          </a:xfrm>
          <a:prstGeom prst="rect">
            <a:avLst/>
          </a:prstGeom>
          <a:ln w="28575" cmpd="sng">
            <a:solidFill>
              <a:schemeClr val="accent1">
                <a:shade val="50000"/>
              </a:schemeClr>
            </a:solidFill>
            <a:prstDash val="sysDot"/>
          </a:ln>
        </p:spPr>
        <p:txBody>
          <a:bodyPr wrap="square" lIns="90000" tIns="46800" rIns="90000" bIns="46800" anchor="b" anchorCtr="0"/>
          <a:lstStyle>
            <a:defPPr>
              <a:defRPr lang="zh-CN"/>
            </a:defPPr>
            <a:lvl1pPr indent="0">
              <a:lnSpc>
                <a:spcPct val="130000"/>
              </a:lnSpc>
              <a:spcBef>
                <a:spcPct val="0"/>
              </a:spcBef>
              <a:buFont typeface="Arial" panose="020B0604020202020204" pitchFamily="34" charset="0"/>
              <a:buNone/>
              <a:defRPr sz="2400" b="0"/>
            </a:lvl1pPr>
            <a:lvl2pPr indent="0">
              <a:lnSpc>
                <a:spcPct val="130000"/>
              </a:lnSpc>
              <a:spcBef>
                <a:spcPts val="1200"/>
              </a:spcBef>
              <a:buFont typeface="Arial" panose="020B0604020202020204" pitchFamily="34" charset="0"/>
              <a:buNone/>
              <a:defRPr sz="2400"/>
            </a:lvl2pPr>
            <a:lvl3pPr indent="0">
              <a:lnSpc>
                <a:spcPct val="130000"/>
              </a:lnSpc>
              <a:spcBef>
                <a:spcPts val="1200"/>
              </a:spcBef>
              <a:buFont typeface="Arial" panose="020B0604020202020204" pitchFamily="34" charset="0"/>
              <a:buNone/>
              <a:defRPr sz="2000"/>
            </a:lvl3pPr>
            <a:lvl4pPr indent="0">
              <a:lnSpc>
                <a:spcPct val="130000"/>
              </a:lnSpc>
              <a:spcBef>
                <a:spcPts val="1200"/>
              </a:spcBef>
              <a:buFont typeface="Arial" panose="020B0604020202020204" pitchFamily="34" charset="0"/>
              <a:buNone/>
            </a:lvl4pPr>
            <a:lvl5pPr indent="0">
              <a:lnSpc>
                <a:spcPct val="130000"/>
              </a:lnSpc>
              <a:spcBef>
                <a:spcPts val="1200"/>
              </a:spcBef>
              <a:buFont typeface="Arial" panose="020B0604020202020204" pitchFamily="34" charset="0"/>
              <a:buNone/>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just">
              <a:lnSpc>
                <a:spcPct val="100000"/>
              </a:lnSpc>
            </a:pPr>
            <a:r>
              <a:rPr lang="zh-CN" altLang="en-US" sz="1800">
                <a:latin typeface="微软雅黑" panose="020B0503020204020204" charset="-122"/>
                <a:ea typeface="微软雅黑" panose="020B0503020204020204" charset="-122"/>
                <a:cs typeface="微软雅黑" panose="020B0503020204020204" charset="-122"/>
              </a:rPr>
              <a:t>2001年中国正式加入世界贸易组织，使中国更深层次地参与经济全球化进程，参与国际规则的制定</a:t>
            </a:r>
            <a:endParaRPr lang="zh-CN" altLang="en-US" sz="1800">
              <a:latin typeface="微软雅黑" panose="020B0503020204020204" charset="-122"/>
              <a:ea typeface="微软雅黑" panose="020B0503020204020204" charset="-122"/>
              <a:cs typeface="微软雅黑" panose="020B0503020204020204" charset="-122"/>
            </a:endParaRPr>
          </a:p>
        </p:txBody>
      </p:sp>
      <p:grpSp>
        <p:nvGrpSpPr>
          <p:cNvPr id="72" name="组合 71"/>
          <p:cNvGrpSpPr/>
          <p:nvPr>
            <p:custDataLst>
              <p:tags r:id="rId40"/>
            </p:custDataLst>
          </p:nvPr>
        </p:nvGrpSpPr>
        <p:grpSpPr>
          <a:xfrm>
            <a:off x="7002992" y="1641527"/>
            <a:ext cx="347604" cy="3437203"/>
            <a:chOff x="3076511" y="1868054"/>
            <a:chExt cx="347539" cy="3437303"/>
          </a:xfrm>
        </p:grpSpPr>
        <p:grpSp>
          <p:nvGrpSpPr>
            <p:cNvPr id="73" name="组合 72"/>
            <p:cNvGrpSpPr/>
            <p:nvPr>
              <p:custDataLst>
                <p:tags r:id="rId41"/>
              </p:custDataLst>
            </p:nvPr>
          </p:nvGrpSpPr>
          <p:grpSpPr>
            <a:xfrm>
              <a:off x="3076511" y="2914935"/>
              <a:ext cx="347539" cy="347539"/>
              <a:chOff x="2453645" y="1736829"/>
              <a:chExt cx="463385" cy="463385"/>
            </a:xfrm>
          </p:grpSpPr>
          <p:sp>
            <p:nvSpPr>
              <p:cNvPr id="74" name="椭圆 73"/>
              <p:cNvSpPr/>
              <p:nvPr>
                <p:custDataLst>
                  <p:tags r:id="rId42"/>
                </p:custDataLst>
              </p:nvPr>
            </p:nvSpPr>
            <p:spPr>
              <a:xfrm>
                <a:off x="2453645" y="1736829"/>
                <a:ext cx="463385" cy="463385"/>
              </a:xfrm>
              <a:prstGeom prst="ellipse">
                <a:avLst/>
              </a:prstGeom>
              <a:noFill/>
              <a:ln w="6350">
                <a:solidFill>
                  <a:srgbClr val="658F4C"/>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5" name="椭圆 74"/>
              <p:cNvSpPr/>
              <p:nvPr>
                <p:custDataLst>
                  <p:tags r:id="rId43"/>
                </p:custDataLst>
              </p:nvPr>
            </p:nvSpPr>
            <p:spPr>
              <a:xfrm>
                <a:off x="2542703" y="1816362"/>
                <a:ext cx="304321" cy="304321"/>
              </a:xfrm>
              <a:prstGeom prst="ellipse">
                <a:avLst/>
              </a:prstGeom>
              <a:solidFill>
                <a:srgbClr val="658F4C"/>
              </a:solidFill>
              <a:ln>
                <a:solidFill>
                  <a:srgbClr val="658F4C"/>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cxnSp>
          <p:nvCxnSpPr>
            <p:cNvPr id="76" name="直接连接符 75"/>
            <p:cNvCxnSpPr/>
            <p:nvPr>
              <p:custDataLst>
                <p:tags r:id="rId44"/>
              </p:custDataLst>
            </p:nvPr>
          </p:nvCxnSpPr>
          <p:spPr>
            <a:xfrm flipH="1">
              <a:off x="3257425" y="1868054"/>
              <a:ext cx="0" cy="121933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custDataLst>
                <p:tags r:id="rId45"/>
              </p:custDataLst>
            </p:nvPr>
          </p:nvCxnSpPr>
          <p:spPr>
            <a:xfrm flipH="1">
              <a:off x="3250280" y="3269680"/>
              <a:ext cx="7145" cy="2035677"/>
            </a:xfrm>
            <a:prstGeom prst="line">
              <a:avLst/>
            </a:prstGeom>
            <a:ln w="9525">
              <a:solidFill>
                <a:srgbClr val="658F4C"/>
              </a:solidFill>
            </a:ln>
          </p:spPr>
          <p:style>
            <a:lnRef idx="1">
              <a:schemeClr val="accent1"/>
            </a:lnRef>
            <a:fillRef idx="0">
              <a:schemeClr val="accent1"/>
            </a:fillRef>
            <a:effectRef idx="0">
              <a:schemeClr val="accent1"/>
            </a:effectRef>
            <a:fontRef idx="minor">
              <a:schemeClr val="tx1"/>
            </a:fontRef>
          </p:style>
        </p:cxnSp>
      </p:grpSp>
    </p:spTree>
    <p:custDataLst>
      <p:tags r:id="rId46"/>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animEffect transition="in" filter="wipe(left)">
                                      <p:cBhvr>
                                        <p:cTn id="7" dur="500"/>
                                        <p:tgtEl>
                                          <p:spTgt spid="4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2"/>
                                        </p:tgtEl>
                                        <p:attrNameLst>
                                          <p:attrName>style.visibility</p:attrName>
                                        </p:attrNameLst>
                                      </p:cBhvr>
                                      <p:to>
                                        <p:strVal val="visible"/>
                                      </p:to>
                                    </p:set>
                                    <p:animEffect transition="in" filter="wipe(left)">
                                      <p:cBhvr>
                                        <p:cTn id="12" dur="500"/>
                                        <p:tgtEl>
                                          <p:spTgt spid="5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left)">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6"/>
                                        </p:tgtEl>
                                        <p:attrNameLst>
                                          <p:attrName>style.visibility</p:attrName>
                                        </p:attrNameLst>
                                      </p:cBhvr>
                                      <p:to>
                                        <p:strVal val="visible"/>
                                      </p:to>
                                    </p:set>
                                    <p:animEffect transition="in" filter="wipe(left)">
                                      <p:cBhvr>
                                        <p:cTn id="22"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608330" y="1218565"/>
            <a:ext cx="10968990" cy="5639435"/>
          </a:xfrm>
        </p:spPr>
        <p:txBody>
          <a:bodyPr>
            <a:normAutofit fontScale="80000"/>
          </a:bodyPr>
          <a:lstStyle/>
          <a:p>
            <a:pPr marL="0" indent="0">
              <a:lnSpc>
                <a:spcPct val="150000"/>
              </a:lnSpc>
              <a:buNone/>
            </a:pPr>
            <a:r>
              <a:rPr lang="zh-CN" altLang="en-US" sz="3000" b="1" spc="200">
                <a:solidFill>
                  <a:schemeClr val="tx1"/>
                </a:solidFill>
                <a:latin typeface="微软雅黑" panose="020B0503020204020204" charset="-122"/>
                <a:ea typeface="微软雅黑" panose="020B0503020204020204" charset="-122"/>
                <a:cs typeface="微软雅黑" panose="020B0503020204020204" charset="-122"/>
              </a:rPr>
              <a:t>7、一国两制</a:t>
            </a:r>
            <a:endParaRPr lang="zh-CN" altLang="en-US" sz="3000" b="1" spc="2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(1)提出：20世纪80年代初，邓小平提出</a:t>
            </a:r>
            <a:r>
              <a:rPr lang="en-US"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一个国家，两种制度</a:t>
            </a:r>
            <a:r>
              <a:rPr lang="en-US"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的构想</a:t>
            </a:r>
            <a:r>
              <a:rPr sz="2400">
                <a:solidFill>
                  <a:schemeClr val="tx1"/>
                </a:solidFill>
                <a:latin typeface="微软雅黑" panose="020B0503020204020204" charset="-122"/>
                <a:ea typeface="微软雅黑" panose="020B0503020204020204" charset="-122"/>
                <a:cs typeface="微软雅黑" panose="020B0503020204020204" charset="-122"/>
                <a:sym typeface="+mn-ea"/>
              </a:rPr>
              <a:t>。</a:t>
            </a:r>
            <a:endParaRPr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(2)内涵：在一个中国前提下，国家主体坚持社会主义制度，香港、澳门、台湾保持原有的资本主义制度长期不变。</a:t>
            </a:r>
            <a:endParaRPr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en-US" sz="2400">
                <a:solidFill>
                  <a:schemeClr val="tx1"/>
                </a:solidFill>
                <a:latin typeface="微软雅黑" panose="020B0503020204020204" charset="-122"/>
                <a:ea typeface="微软雅黑" panose="020B0503020204020204" charset="-122"/>
                <a:cs typeface="微软雅黑" panose="020B0503020204020204" charset="-122"/>
                <a:sym typeface="+mn-ea"/>
              </a:rPr>
              <a:t>3</a:t>
            </a:r>
            <a:r>
              <a:rPr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实践</a:t>
            </a:r>
            <a:r>
              <a:rPr sz="2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港澳回归</a:t>
            </a:r>
            <a:endParaRPr lang="zh-CN"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lang="zh-CN" sz="2400">
                <a:solidFill>
                  <a:schemeClr val="tx1"/>
                </a:solidFill>
                <a:latin typeface="微软雅黑" panose="020B0503020204020204" charset="-122"/>
                <a:ea typeface="微软雅黑" panose="020B0503020204020204" charset="-122"/>
                <a:cs typeface="微软雅黑" panose="020B0503020204020204" charset="-122"/>
                <a:sym typeface="+mn-ea"/>
              </a:rPr>
              <a:t>①</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1984</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12</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月和</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1987</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4</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月，中国政府</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分别同英国和葡萄牙政府签署了中英、中葡</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联合声明。</a:t>
            </a:r>
            <a:endParaRPr lang="zh-CN" altLang="en-US"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②</a:t>
            </a:r>
            <a:r>
              <a:rPr lang="en-US" altLang="zh-CN" sz="2400" b="1">
                <a:solidFill>
                  <a:srgbClr val="FF0000"/>
                </a:solidFill>
                <a:latin typeface="微软雅黑" panose="020B0503020204020204" charset="-122"/>
                <a:ea typeface="微软雅黑" panose="020B0503020204020204" charset="-122"/>
                <a:cs typeface="微软雅黑" panose="020B0503020204020204" charset="-122"/>
                <a:sym typeface="+mn-ea"/>
              </a:rPr>
              <a:t>1997</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7</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月</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日，中国对</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香港</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恢复行使</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主权，中华人民共和国香港特别行政区</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正式成立。</a:t>
            </a:r>
            <a:endParaRPr lang="zh-CN" altLang="en-US"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③</a:t>
            </a:r>
            <a:r>
              <a:rPr lang="en-US" altLang="zh-CN" sz="2400" b="1">
                <a:solidFill>
                  <a:srgbClr val="FF0000"/>
                </a:solidFill>
                <a:latin typeface="微软雅黑" panose="020B0503020204020204" charset="-122"/>
                <a:ea typeface="微软雅黑" panose="020B0503020204020204" charset="-122"/>
                <a:cs typeface="微软雅黑" panose="020B0503020204020204" charset="-122"/>
                <a:sym typeface="+mn-ea"/>
              </a:rPr>
              <a:t>1999</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年</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12</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月</a:t>
            </a:r>
            <a:r>
              <a:rPr lang="en-US" altLang="zh-CN" sz="2400">
                <a:solidFill>
                  <a:schemeClr val="tx1"/>
                </a:solidFill>
                <a:latin typeface="微软雅黑" panose="020B0503020204020204" charset="-122"/>
                <a:ea typeface="微软雅黑" panose="020B0503020204020204" charset="-122"/>
                <a:cs typeface="微软雅黑" panose="020B0503020204020204" charset="-122"/>
                <a:sym typeface="+mn-ea"/>
              </a:rPr>
              <a:t>20</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日，中国对</a:t>
            </a:r>
            <a:r>
              <a:rPr lang="zh-CN" altLang="en-US" sz="2400">
                <a:solidFill>
                  <a:srgbClr val="FF0000"/>
                </a:solidFill>
                <a:latin typeface="微软雅黑" panose="020B0503020204020204" charset="-122"/>
                <a:ea typeface="微软雅黑" panose="020B0503020204020204" charset="-122"/>
                <a:cs typeface="微软雅黑" panose="020B0503020204020204" charset="-122"/>
                <a:sym typeface="+mn-ea"/>
              </a:rPr>
              <a:t>澳门</a:t>
            </a: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恢复</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行使主权，中华人民共和国澳门特别行</a:t>
            </a:r>
            <a:endPar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Aft>
                <a:spcPct val="0"/>
              </a:spcAft>
              <a:buNone/>
            </a:pPr>
            <a:r>
              <a:rPr lang="zh-CN" altLang="en-US" sz="2400">
                <a:solidFill>
                  <a:schemeClr val="tx1"/>
                </a:solidFill>
                <a:latin typeface="微软雅黑" panose="020B0503020204020204" charset="-122"/>
                <a:ea typeface="微软雅黑" panose="020B0503020204020204" charset="-122"/>
                <a:cs typeface="微软雅黑" panose="020B0503020204020204" charset="-122"/>
                <a:sym typeface="+mn-ea"/>
              </a:rPr>
              <a:t>政区正式成立。</a:t>
            </a:r>
            <a:endParaRPr lang="zh-CN" altLang="en-US" sz="2400">
              <a:solidFill>
                <a:schemeClr val="tx1"/>
              </a:solidFill>
              <a:latin typeface="微软雅黑" panose="020B0503020204020204" charset="-122"/>
              <a:ea typeface="微软雅黑" panose="020B0503020204020204" charset="-122"/>
              <a:cs typeface="微软雅黑" panose="020B0503020204020204" charset="-122"/>
            </a:endParaRPr>
          </a:p>
          <a:p>
            <a:pPr indent="0" algn="just">
              <a:lnSpc>
                <a:spcPct val="100000"/>
              </a:lnSpc>
              <a:spcBef>
                <a:spcPct val="0"/>
              </a:spcBef>
              <a:spcAft>
                <a:spcPct val="0"/>
              </a:spcAft>
              <a:buNone/>
            </a:pPr>
            <a:endParaRPr sz="240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gn="just">
              <a:lnSpc>
                <a:spcPct val="100000"/>
              </a:lnSpc>
              <a:spcBef>
                <a:spcPct val="0"/>
              </a:spcBef>
              <a:spcAft>
                <a:spcPct val="0"/>
              </a:spcAft>
              <a:buNone/>
            </a:pPr>
            <a:endParaRPr>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pic>
        <p:nvPicPr>
          <p:cNvPr id="7" name="图片 6"/>
          <p:cNvPicPr>
            <a:picLocks noChangeAspect="1"/>
          </p:cNvPicPr>
          <p:nvPr>
            <p:custDataLst>
              <p:tags r:id="rId2"/>
            </p:custDataLst>
          </p:nvPr>
        </p:nvPicPr>
        <p:blipFill>
          <a:blip r:embed="rId3"/>
          <a:stretch>
            <a:fillRect/>
          </a:stretch>
        </p:blipFill>
        <p:spPr>
          <a:xfrm>
            <a:off x="6527800" y="3429000"/>
            <a:ext cx="5664200" cy="3429000"/>
          </a:xfrm>
          <a:prstGeom prst="rect">
            <a:avLst/>
          </a:prstGeom>
        </p:spPr>
      </p:pic>
      <p:sp>
        <p:nvSpPr>
          <p:cNvPr id="10" name="标题 9"/>
          <p:cNvSpPr>
            <a:spLocks noGrp="1"/>
          </p:cNvSpPr>
          <p:nvPr>
            <p:ph type="title"/>
            <p:custDataLst>
              <p:tags r:id="rId4"/>
            </p:custDataLst>
          </p:nvPr>
        </p:nvSpPr>
        <p:spPr>
          <a:xfrm>
            <a:off x="427355" y="336550"/>
            <a:ext cx="11764645" cy="705485"/>
          </a:xfrm>
        </p:spPr>
        <p:txBody>
          <a:bodyPr>
            <a:normAutofit fontScale="90000"/>
          </a:bodyPr>
          <a:lstStyle/>
          <a:p>
            <a:r>
              <a:rPr lang="zh-CN" altLang="en-US"/>
              <a:t>三、改革开放与社会主义现代化建设的新时期（</a:t>
            </a:r>
            <a:r>
              <a:rPr lang="en-US" altLang="zh-CN"/>
              <a:t>1978-</a:t>
            </a:r>
            <a:r>
              <a:rPr lang="zh-CN" altLang="en-US"/>
              <a:t>至今</a:t>
            </a:r>
            <a:endParaRPr lang="zh-CN" altLang="en-US"/>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7355" y="1202690"/>
            <a:ext cx="10968990" cy="535305"/>
          </a:xfrm>
        </p:spPr>
        <p:txBody>
          <a:bodyPr>
            <a:noAutofit/>
          </a:bodyPr>
          <a:lstStyle/>
          <a:p>
            <a:pPr marL="0" indent="0">
              <a:buNone/>
            </a:pP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rPr>
              <a:t>8、</a:t>
            </a: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sym typeface="+mn-ea"/>
              </a:rPr>
              <a:t>中</a:t>
            </a:r>
            <a:r>
              <a:rPr lang="zh-CN" altLang="en-US" sz="2200" b="1" spc="200">
                <a:solidFill>
                  <a:schemeClr val="tx1"/>
                </a:solidFill>
                <a:latin typeface="微软雅黑" panose="020B0503020204020204" charset="-122"/>
                <a:ea typeface="微软雅黑" panose="020B0503020204020204" charset="-122"/>
                <a:cs typeface="微软雅黑" panose="020B0503020204020204" charset="-122"/>
                <a:sym typeface="宋体" panose="02010600030101010101" pitchFamily="2" charset="-122"/>
              </a:rPr>
              <a:t>国特色社会主义理论体系</a:t>
            </a:r>
            <a:endParaRPr lang="zh-CN" altLang="en-US" sz="2200" b="1" spc="20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indent="0">
              <a:buNone/>
            </a:pPr>
            <a:endParaRPr lang="zh-CN" altLang="en-US" sz="1500" b="1">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10" name="标题 9"/>
          <p:cNvSpPr>
            <a:spLocks noGrp="1"/>
          </p:cNvSpPr>
          <p:nvPr>
            <p:custDataLst>
              <p:tags r:id="rId2"/>
            </p:custDataLst>
          </p:nvPr>
        </p:nvSpPr>
        <p:spPr>
          <a:xfrm>
            <a:off x="427355" y="336550"/>
            <a:ext cx="11764645" cy="705485"/>
          </a:xfrm>
          <a:prstGeom prst="rect">
            <a:avLst/>
          </a:prstGeom>
        </p:spPr>
        <p:txBody>
          <a:bodyPr vert="horz" lIns="90000" tIns="46800" rIns="90000" bIns="46800" rtlCol="0" anchor="ctr" anchorCtr="0">
            <a:normAutofit fontScale="90000"/>
          </a:bodyPr>
          <a:lst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a:lstStyle>
          <a:p>
            <a:r>
              <a:rPr lang="zh-CN" altLang="en-US"/>
              <a:t>三、改革开放与社会主义现代化建设的新时期（</a:t>
            </a:r>
            <a:r>
              <a:rPr lang="en-US" altLang="zh-CN"/>
              <a:t>1978-</a:t>
            </a:r>
            <a:r>
              <a:rPr lang="zh-CN" altLang="en-US"/>
              <a:t>至今</a:t>
            </a:r>
            <a:endParaRPr lang="zh-CN" altLang="en-US"/>
          </a:p>
        </p:txBody>
      </p:sp>
      <p:pic>
        <p:nvPicPr>
          <p:cNvPr id="4" name="图片 3"/>
          <p:cNvPicPr>
            <a:picLocks noChangeAspect="1"/>
          </p:cNvPicPr>
          <p:nvPr>
            <p:custDataLst>
              <p:tags r:id="rId3"/>
            </p:custDataLst>
          </p:nvPr>
        </p:nvPicPr>
        <p:blipFill>
          <a:blip r:embed="rId4"/>
          <a:stretch>
            <a:fillRect/>
          </a:stretch>
        </p:blipFill>
        <p:spPr>
          <a:xfrm>
            <a:off x="698500" y="1898650"/>
            <a:ext cx="10402570" cy="4911090"/>
          </a:xfrm>
          <a:prstGeom prst="rect">
            <a:avLst/>
          </a:prstGeom>
        </p:spPr>
      </p:pic>
    </p:spTree>
    <p:custDataLst>
      <p:tags r:id="rId5"/>
    </p:custData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vert="horz" lIns="90000" tIns="46800" rIns="90000" bIns="46800" rtlCol="0" anchor="ctr" anchorCtr="0">
            <a:normAutofit/>
          </a:bodyPr>
          <a:lstStyle/>
          <a:p>
            <a:pPr lvl="0" algn="l">
              <a:buClrTx/>
              <a:buSzTx/>
              <a:buFontTx/>
            </a:pPr>
            <a:r>
              <a:rPr lang="zh-CN" altLang="en-US">
                <a:solidFill>
                  <a:schemeClr val="accent1">
                    <a:lumMod val="50000"/>
                  </a:schemeClr>
                </a:solidFill>
                <a:sym typeface="+mn-ea"/>
              </a:rPr>
              <a:t>时间轴</a:t>
            </a:r>
            <a:endParaRPr lang="zh-CN" altLang="en-US">
              <a:solidFill>
                <a:schemeClr val="accent1">
                  <a:lumMod val="50000"/>
                </a:schemeClr>
              </a:solidFill>
              <a:sym typeface="+mn-ea"/>
            </a:endParaRPr>
          </a:p>
        </p:txBody>
      </p:sp>
      <p:pic>
        <p:nvPicPr>
          <p:cNvPr id="6" name="图片 5"/>
          <p:cNvPicPr>
            <a:picLocks noChangeAspect="1"/>
          </p:cNvPicPr>
          <p:nvPr>
            <p:custDataLst>
              <p:tags r:id="rId2"/>
            </p:custDataLst>
          </p:nvPr>
        </p:nvPicPr>
        <p:blipFill>
          <a:blip r:embed="rId3"/>
          <a:srcRect t="2511" b="4900"/>
          <a:stretch>
            <a:fillRect/>
          </a:stretch>
        </p:blipFill>
        <p:spPr>
          <a:xfrm>
            <a:off x="504190" y="1976120"/>
            <a:ext cx="11492230" cy="4097020"/>
          </a:xfrm>
          <a:prstGeom prst="rect">
            <a:avLst/>
          </a:prstGeom>
        </p:spPr>
      </p:pic>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p:nvPr>
            <p:custDataLst>
              <p:tags r:id="rId1"/>
            </p:custDataLst>
          </p:nvPr>
        </p:nvSpPr>
        <p:spPr>
          <a:xfrm>
            <a:off x="165735" y="2226945"/>
            <a:ext cx="11532870" cy="2676525"/>
          </a:xfrm>
          <a:prstGeom prst="rect">
            <a:avLst/>
          </a:prstGeom>
          <a:noFill/>
          <a:ln w="15875" cap="flat" cmpd="sng">
            <a:noFill/>
            <a:prstDash val="sysDot"/>
            <a:miter/>
            <a:headEnd type="none" w="med" len="med"/>
            <a:tailEnd type="none" w="med" len="med"/>
          </a:ln>
        </p:spPr>
        <p:txBody>
          <a:bodyPr wrap="square">
            <a:spAutoFit/>
          </a:bodyPr>
          <a:lstStyle/>
          <a:p>
            <a:pPr fontAlgn="auto">
              <a:lnSpc>
                <a:spcPct val="150000"/>
              </a:lnSpc>
            </a:pPr>
            <a:r>
              <a:rPr lang="zh-CN" altLang="en-US" sz="2800" b="1">
                <a:solidFill>
                  <a:srgbClr val="FF0000"/>
                </a:solidFill>
                <a:latin typeface="微软雅黑" panose="020B0503020204020204" charset="-122"/>
                <a:ea typeface="微软雅黑" panose="020B0503020204020204" charset="-122"/>
              </a:rPr>
              <a:t>过渡时期：</a:t>
            </a:r>
            <a:r>
              <a:rPr lang="zh-CN" altLang="en-US" sz="2800" b="1">
                <a:solidFill>
                  <a:schemeClr val="tx1"/>
                </a:solidFill>
                <a:latin typeface="微软雅黑" panose="020B0503020204020204" charset="-122"/>
                <a:ea typeface="微软雅黑" panose="020B0503020204020204" charset="-122"/>
              </a:rPr>
              <a:t>指从新中国成立到社会主义改造基本完成这个时期，也就是从</a:t>
            </a:r>
            <a:r>
              <a:rPr lang="zh-CN" altLang="en-US" sz="2800" b="1">
                <a:solidFill>
                  <a:srgbClr val="FF0000"/>
                </a:solidFill>
                <a:latin typeface="微软雅黑" panose="020B0503020204020204" charset="-122"/>
                <a:ea typeface="微软雅黑" panose="020B0503020204020204" charset="-122"/>
              </a:rPr>
              <a:t>新民主主义社会</a:t>
            </a:r>
            <a:r>
              <a:rPr lang="zh-CN" altLang="en-US" sz="2800" b="1">
                <a:solidFill>
                  <a:schemeClr val="tx1"/>
                </a:solidFill>
                <a:latin typeface="微软雅黑" panose="020B0503020204020204" charset="-122"/>
                <a:ea typeface="微软雅黑" panose="020B0503020204020204" charset="-122"/>
              </a:rPr>
              <a:t>到</a:t>
            </a:r>
            <a:r>
              <a:rPr lang="zh-CN" altLang="en-US" sz="2800" b="1">
                <a:solidFill>
                  <a:srgbClr val="FF0000"/>
                </a:solidFill>
                <a:latin typeface="微软雅黑" panose="020B0503020204020204" charset="-122"/>
                <a:ea typeface="微软雅黑" panose="020B0503020204020204" charset="-122"/>
              </a:rPr>
              <a:t>社会主义社会</a:t>
            </a:r>
            <a:r>
              <a:rPr lang="zh-CN" altLang="en-US" sz="2800" b="1">
                <a:solidFill>
                  <a:schemeClr val="tx1"/>
                </a:solidFill>
                <a:latin typeface="微软雅黑" panose="020B0503020204020204" charset="-122"/>
                <a:ea typeface="微软雅黑" panose="020B0503020204020204" charset="-122"/>
              </a:rPr>
              <a:t>的转变时期。</a:t>
            </a:r>
            <a:endParaRPr lang="zh-CN" altLang="en-US" sz="2800" b="1">
              <a:solidFill>
                <a:schemeClr val="tx1"/>
              </a:solidFill>
              <a:latin typeface="微软雅黑" panose="020B0503020204020204" charset="-122"/>
              <a:ea typeface="微软雅黑" panose="020B0503020204020204" charset="-122"/>
            </a:endParaRPr>
          </a:p>
          <a:p>
            <a:pPr fontAlgn="auto">
              <a:lnSpc>
                <a:spcPct val="150000"/>
              </a:lnSpc>
            </a:pPr>
            <a:r>
              <a:rPr lang="zh-CN" altLang="en-US" sz="2800" b="1">
                <a:solidFill>
                  <a:schemeClr val="tx1"/>
                </a:solidFill>
                <a:latin typeface="微软雅黑" panose="020B0503020204020204" charset="-122"/>
                <a:ea typeface="微软雅黑" panose="020B0503020204020204" charset="-122"/>
              </a:rPr>
              <a:t>这一时期中国在经济上的主要任务就是在恢复发展的基础上要将中国由一个</a:t>
            </a:r>
            <a:r>
              <a:rPr lang="zh-CN" altLang="en-US" sz="2800" b="1">
                <a:solidFill>
                  <a:srgbClr val="FF0000"/>
                </a:solidFill>
                <a:latin typeface="微软雅黑" panose="020B0503020204020204" charset="-122"/>
                <a:ea typeface="微软雅黑" panose="020B0503020204020204" charset="-122"/>
              </a:rPr>
              <a:t>私有制</a:t>
            </a:r>
            <a:r>
              <a:rPr lang="zh-CN" altLang="en-US" sz="2800" b="1">
                <a:solidFill>
                  <a:schemeClr val="tx1"/>
                </a:solidFill>
                <a:latin typeface="微软雅黑" panose="020B0503020204020204" charset="-122"/>
                <a:ea typeface="微软雅黑" panose="020B0503020204020204" charset="-122"/>
              </a:rPr>
              <a:t>占优势的国家改造成</a:t>
            </a:r>
            <a:r>
              <a:rPr lang="zh-CN" altLang="en-US" sz="2800" b="1">
                <a:solidFill>
                  <a:srgbClr val="FF0000"/>
                </a:solidFill>
                <a:latin typeface="微软雅黑" panose="020B0503020204020204" charset="-122"/>
                <a:ea typeface="微软雅黑" panose="020B0503020204020204" charset="-122"/>
              </a:rPr>
              <a:t>公有制</a:t>
            </a:r>
            <a:r>
              <a:rPr lang="zh-CN" altLang="en-US" sz="2800" b="1">
                <a:solidFill>
                  <a:schemeClr val="tx1"/>
                </a:solidFill>
                <a:latin typeface="微软雅黑" panose="020B0503020204020204" charset="-122"/>
                <a:ea typeface="微软雅黑" panose="020B0503020204020204" charset="-122"/>
              </a:rPr>
              <a:t>占支配地位的社会主义国家。</a:t>
            </a:r>
            <a:endParaRPr lang="zh-CN" altLang="en-US" sz="2800" b="1">
              <a:solidFill>
                <a:schemeClr val="tx1"/>
              </a:solidFill>
              <a:latin typeface="微软雅黑" panose="020B0503020204020204" charset="-122"/>
              <a:ea typeface="微软雅黑" panose="020B0503020204020204" charset="-122"/>
            </a:endParaRPr>
          </a:p>
        </p:txBody>
      </p:sp>
      <p:sp>
        <p:nvSpPr>
          <p:cNvPr id="5" name="文本框 4"/>
          <p:cNvSpPr txBox="1"/>
          <p:nvPr>
            <p:custDataLst>
              <p:tags r:id="rId2"/>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3"/>
    </p:custData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矩形 47107"/>
          <p:cNvSpPr/>
          <p:nvPr>
            <p:custDataLst>
              <p:tags r:id="rId1"/>
            </p:custDataLst>
          </p:nvPr>
        </p:nvSpPr>
        <p:spPr>
          <a:xfrm>
            <a:off x="472440" y="1570990"/>
            <a:ext cx="10614660" cy="3415030"/>
          </a:xfrm>
          <a:prstGeom prst="rect">
            <a:avLst/>
          </a:prstGeom>
          <a:noFill/>
          <a:ln w="9525">
            <a:noFill/>
          </a:ln>
        </p:spPr>
        <p:txBody>
          <a:bodyPr wrap="square">
            <a:spAutoFit/>
          </a:bodyPr>
          <a:lstStyle/>
          <a:p>
            <a:pPr fontAlgn="auto">
              <a:lnSpc>
                <a:spcPct val="150000"/>
              </a:lnSpc>
            </a:pP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1</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、第一届政协会议</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en-US" altLang="en-US" sz="2400" b="1">
                <a:solidFill>
                  <a:schemeClr val="tx1"/>
                </a:solidFill>
                <a:latin typeface="微软雅黑" panose="020B0503020204020204" charset="-122"/>
                <a:ea typeface="微软雅黑" panose="020B0503020204020204" charset="-122"/>
                <a:cs typeface="微软雅黑" panose="020B0503020204020204" charset="-122"/>
              </a:rPr>
              <a:t>⑴</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任务：讨论建立新中国的有关事宜。</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en-US" altLang="en-US" sz="2400" b="1">
                <a:solidFill>
                  <a:schemeClr val="tx1"/>
                </a:solidFill>
                <a:latin typeface="微软雅黑" panose="020B0503020204020204" charset="-122"/>
                <a:ea typeface="微软雅黑" panose="020B0503020204020204" charset="-122"/>
                <a:cs typeface="微软雅黑" panose="020B0503020204020204" charset="-122"/>
              </a:rPr>
              <a:t>⑵</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内容：①通过</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共同纲领</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a:t>
            </a:r>
            <a:r>
              <a:rPr lang="en-US" altLang="en-US" sz="2400" b="1">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cs typeface="微软雅黑" panose="020B0503020204020204" charset="-122"/>
              </a:rPr>
              <a:t>新民主主义国家</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cs typeface="微软雅黑" panose="020B0503020204020204" charset="-122"/>
              </a:rPr>
              <a:t>临时宪法的作用</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 </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②选举产生中央人民政府委员会，政协代行全国人代会职权。    </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       </a:t>
            </a:r>
            <a:r>
              <a:rPr lang="en-US" altLang="zh-CN" sz="2400" b="1">
                <a:solidFill>
                  <a:schemeClr val="tx1"/>
                </a:solidFill>
                <a:latin typeface="微软雅黑" panose="020B0503020204020204" charset="-122"/>
                <a:ea typeface="微软雅黑" panose="020B0503020204020204" charset="-122"/>
                <a:cs typeface="微软雅黑" panose="020B0503020204020204" charset="-122"/>
              </a:rPr>
              <a:t>     </a:t>
            </a: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 ③公元纪年、定首都，改北平为北京、国旗、国歌。</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ct val="150000"/>
              </a:lnSpc>
            </a:pPr>
            <a:r>
              <a:rPr lang="zh-CN" altLang="en-US" sz="2400" b="1">
                <a:solidFill>
                  <a:schemeClr val="tx1"/>
                </a:solidFill>
                <a:latin typeface="微软雅黑" panose="020B0503020204020204" charset="-122"/>
                <a:ea typeface="微软雅黑" panose="020B0503020204020204" charset="-122"/>
                <a:cs typeface="微软雅黑" panose="020B0503020204020204" charset="-122"/>
              </a:rPr>
              <a:t>⑶意义：初步建立了中国共产党领导的多党合作的政治协商制度。</a:t>
            </a:r>
            <a:endParaRPr lang="zh-CN" altLang="en-US" sz="2400" b="1">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2"/>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3"/>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608330" y="1268095"/>
            <a:ext cx="10968990" cy="1515110"/>
          </a:xfrm>
        </p:spPr>
        <p:txBody>
          <a:bodyPr>
            <a:normAutofit lnSpcReduction="20000"/>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2、新中国成立</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r>
              <a:rPr lang="zh-CN" altLang="en-US" sz="2400" b="1">
                <a:solidFill>
                  <a:schemeClr val="tx1"/>
                </a:solidFill>
                <a:latin typeface="微软雅黑" panose="020B0503020204020204" charset="-122"/>
                <a:ea typeface="微软雅黑" panose="020B0503020204020204" charset="-122"/>
                <a:sym typeface="+mn-ea"/>
              </a:rPr>
              <a:t>新中国的成立标志着我国新民主主义革命的基本结束，中国进入到</a:t>
            </a:r>
            <a:r>
              <a:rPr lang="zh-CN" altLang="en-US" sz="2400" b="1">
                <a:solidFill>
                  <a:srgbClr val="C00000"/>
                </a:solidFill>
                <a:latin typeface="微软雅黑" panose="020B0503020204020204" charset="-122"/>
                <a:ea typeface="微软雅黑" panose="020B0503020204020204" charset="-122"/>
                <a:sym typeface="+mn-ea"/>
              </a:rPr>
              <a:t>新民主主义社会</a:t>
            </a:r>
            <a:r>
              <a:rPr lang="zh-CN" altLang="en-US" sz="2400" b="1">
                <a:solidFill>
                  <a:schemeClr val="tx1"/>
                </a:solidFill>
                <a:latin typeface="微软雅黑" panose="020B0503020204020204" charset="-122"/>
                <a:ea typeface="微软雅黑" panose="020B0503020204020204" charset="-122"/>
                <a:sym typeface="+mn-ea"/>
              </a:rPr>
              <a:t>，同时也是社会主义革命的开始。</a:t>
            </a:r>
            <a:endParaRPr lang="zh-CN" altLang="en-US" sz="2400" b="1">
              <a:solidFill>
                <a:schemeClr val="tx1"/>
              </a:solidFill>
              <a:latin typeface="微软雅黑" panose="020B0503020204020204" charset="-122"/>
              <a:ea typeface="微软雅黑" panose="020B0503020204020204" charset="-122"/>
              <a:sym typeface="+mn-ea"/>
            </a:endParaRPr>
          </a:p>
        </p:txBody>
      </p:sp>
      <p:sp>
        <p:nvSpPr>
          <p:cNvPr id="18" name="文本框 17"/>
          <p:cNvSpPr txBox="1"/>
          <p:nvPr>
            <p:custDataLst>
              <p:tags r:id="rId2"/>
            </p:custDataLst>
          </p:nvPr>
        </p:nvSpPr>
        <p:spPr>
          <a:xfrm>
            <a:off x="500380" y="2769870"/>
            <a:ext cx="11330940" cy="2150110"/>
          </a:xfrm>
          <a:prstGeom prst="rect">
            <a:avLst/>
          </a:prstGeom>
          <a:noFill/>
        </p:spPr>
        <p:txBody>
          <a:bodyPr wrap="square" rtlCol="0">
            <a:noAutofit/>
          </a:bodyPr>
          <a:lstStyle/>
          <a:p>
            <a:pPr indent="0" algn="just">
              <a:lnSpc>
                <a:spcPct val="100000"/>
              </a:lnSpc>
              <a:spcBef>
                <a:spcPct val="0"/>
              </a:spcBef>
              <a:spcAft>
                <a:spcPct val="0"/>
              </a:spcAft>
            </a:pPr>
            <a:r>
              <a:rPr lang="zh-CN" sz="2400" b="1">
                <a:solidFill>
                  <a:schemeClr val="tx1"/>
                </a:solidFill>
                <a:latin typeface="微软雅黑" panose="020B0503020204020204" charset="-122"/>
                <a:ea typeface="微软雅黑" panose="020B0503020204020204" charset="-122"/>
                <a:sym typeface="+mn-ea"/>
              </a:rPr>
              <a:t>对中国：</a:t>
            </a:r>
            <a:endParaRPr lang="zh-CN" sz="2400" b="1">
              <a:solidFill>
                <a:schemeClr val="tx1"/>
              </a:solidFill>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sz="2400">
                <a:solidFill>
                  <a:schemeClr val="tx1"/>
                </a:solidFill>
                <a:latin typeface="微软雅黑" panose="020B0503020204020204" charset="-122"/>
                <a:ea typeface="微软雅黑" panose="020B0503020204020204" charset="-122"/>
                <a:sym typeface="+mn-ea"/>
              </a:rPr>
              <a:t>①</a:t>
            </a:r>
            <a:r>
              <a:rPr sz="2400">
                <a:solidFill>
                  <a:schemeClr val="tx1"/>
                </a:solidFill>
                <a:latin typeface="微软雅黑" panose="020B0503020204020204" charset="-122"/>
                <a:ea typeface="微软雅黑" panose="020B0503020204020204" charset="-122"/>
                <a:sym typeface="+mn-ea"/>
              </a:rPr>
              <a:t>中华人民共和国的成立，结束了</a:t>
            </a:r>
            <a:r>
              <a:rPr sz="2400" b="1">
                <a:solidFill>
                  <a:schemeClr val="tx1"/>
                </a:solidFill>
                <a:latin typeface="微软雅黑" panose="020B0503020204020204" charset="-122"/>
                <a:ea typeface="微软雅黑" panose="020B0503020204020204" charset="-122"/>
                <a:sym typeface="+mn-ea"/>
              </a:rPr>
              <a:t>帝国主义、封建主义和官僚资本主义</a:t>
            </a:r>
            <a:r>
              <a:rPr sz="2400">
                <a:solidFill>
                  <a:schemeClr val="tx1"/>
                </a:solidFill>
                <a:latin typeface="微软雅黑" panose="020B0503020204020204" charset="-122"/>
                <a:ea typeface="微软雅黑" panose="020B0503020204020204" charset="-122"/>
                <a:sym typeface="+mn-ea"/>
              </a:rPr>
              <a:t>长期压迫和剥削中国各族人民的历史，人民真正成为国家的主人</a:t>
            </a:r>
            <a:r>
              <a:rPr lang="zh-CN" sz="2400">
                <a:solidFill>
                  <a:schemeClr val="tx1"/>
                </a:solidFill>
                <a:latin typeface="微软雅黑" panose="020B0503020204020204" charset="-122"/>
                <a:ea typeface="微软雅黑" panose="020B0503020204020204" charset="-122"/>
                <a:sym typeface="+mn-ea"/>
              </a:rPr>
              <a:t>。</a:t>
            </a:r>
            <a:endParaRPr sz="2400">
              <a:solidFill>
                <a:schemeClr val="tx1"/>
              </a:solidFill>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sz="2400">
                <a:solidFill>
                  <a:schemeClr val="tx1"/>
                </a:solidFill>
                <a:latin typeface="微软雅黑" panose="020B0503020204020204" charset="-122"/>
                <a:ea typeface="微软雅黑" panose="020B0503020204020204" charset="-122"/>
                <a:sym typeface="+mn-ea"/>
              </a:rPr>
              <a:t>②</a:t>
            </a:r>
            <a:r>
              <a:rPr sz="2400">
                <a:solidFill>
                  <a:schemeClr val="tx1"/>
                </a:solidFill>
                <a:latin typeface="微软雅黑" panose="020B0503020204020204" charset="-122"/>
                <a:ea typeface="微软雅黑" panose="020B0503020204020204" charset="-122"/>
                <a:sym typeface="+mn-ea"/>
              </a:rPr>
              <a:t>从根本上改变了中国社会的发展方向，为实现</a:t>
            </a:r>
            <a:r>
              <a:rPr sz="2400" b="1">
                <a:solidFill>
                  <a:schemeClr val="tx1"/>
                </a:solidFill>
                <a:latin typeface="微软雅黑" panose="020B0503020204020204" charset="-122"/>
                <a:ea typeface="微软雅黑" panose="020B0503020204020204" charset="-122"/>
                <a:sym typeface="+mn-ea"/>
              </a:rPr>
              <a:t>由新民主主义向社会主义过渡</a:t>
            </a:r>
            <a:r>
              <a:rPr sz="2400">
                <a:solidFill>
                  <a:schemeClr val="tx1"/>
                </a:solidFill>
                <a:latin typeface="微软雅黑" panose="020B0503020204020204" charset="-122"/>
                <a:ea typeface="微软雅黑" panose="020B0503020204020204" charset="-122"/>
                <a:sym typeface="+mn-ea"/>
              </a:rPr>
              <a:t>创造了前提条件。</a:t>
            </a:r>
            <a:endParaRPr sz="2400">
              <a:solidFill>
                <a:schemeClr val="tx1"/>
              </a:solidFill>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altLang="en-US" sz="2400">
                <a:solidFill>
                  <a:schemeClr val="tx1"/>
                </a:solidFill>
                <a:latin typeface="微软雅黑" panose="020B0503020204020204" charset="-122"/>
                <a:ea typeface="微软雅黑" panose="020B0503020204020204" charset="-122"/>
                <a:sym typeface="+mn-ea"/>
              </a:rPr>
              <a:t>③</a:t>
            </a:r>
            <a:r>
              <a:rPr sz="2400">
                <a:solidFill>
                  <a:schemeClr val="tx1"/>
                </a:solidFill>
                <a:latin typeface="微软雅黑" panose="020B0503020204020204" charset="-122"/>
                <a:ea typeface="微软雅黑" panose="020B0503020204020204" charset="-122"/>
                <a:sym typeface="+mn-ea"/>
              </a:rPr>
              <a:t>中华民族开始以崭新的姿态自立于世界民族之林，中国历史进入新纪元。</a:t>
            </a:r>
            <a:endParaRPr sz="2400">
              <a:solidFill>
                <a:schemeClr val="tx1"/>
              </a:solidFill>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endParaRPr sz="2400">
              <a:solidFill>
                <a:schemeClr val="tx1"/>
              </a:solidFill>
              <a:latin typeface="微软雅黑" panose="020B0503020204020204" charset="-122"/>
              <a:ea typeface="微软雅黑" panose="020B0503020204020204" charset="-122"/>
              <a:sym typeface="+mn-ea"/>
            </a:endParaRPr>
          </a:p>
        </p:txBody>
      </p:sp>
      <p:sp>
        <p:nvSpPr>
          <p:cNvPr id="5" name="文本框 4"/>
          <p:cNvSpPr txBox="1"/>
          <p:nvPr>
            <p:custDataLst>
              <p:tags r:id="rId3"/>
            </p:custDataLst>
          </p:nvPr>
        </p:nvSpPr>
        <p:spPr>
          <a:xfrm>
            <a:off x="500380" y="5236210"/>
            <a:ext cx="11222990" cy="1621790"/>
          </a:xfrm>
          <a:prstGeom prst="rect">
            <a:avLst/>
          </a:prstGeom>
          <a:noFill/>
        </p:spPr>
        <p:txBody>
          <a:bodyPr wrap="square" rtlCol="0" anchor="t">
            <a:noAutofit/>
          </a:bodyPr>
          <a:lstStyle/>
          <a:p>
            <a:pPr indent="0" algn="just">
              <a:lnSpc>
                <a:spcPct val="100000"/>
              </a:lnSpc>
              <a:spcBef>
                <a:spcPct val="0"/>
              </a:spcBef>
              <a:spcAft>
                <a:spcPct val="0"/>
              </a:spcAft>
            </a:pPr>
            <a:r>
              <a:rPr lang="zh-CN" altLang="en-US" sz="2400" b="1">
                <a:latin typeface="+mj-ea"/>
                <a:ea typeface="+mj-ea"/>
                <a:sym typeface="+mn-ea"/>
              </a:rPr>
              <a:t>对世界：</a:t>
            </a:r>
            <a:endParaRPr lang="zh-CN" altLang="en-US" sz="2400" b="1">
              <a:latin typeface="+mj-ea"/>
              <a:ea typeface="+mj-ea"/>
              <a:sym typeface="+mn-ea"/>
            </a:endParaRPr>
          </a:p>
          <a:p>
            <a:pPr indent="0" algn="just">
              <a:lnSpc>
                <a:spcPct val="100000"/>
              </a:lnSpc>
              <a:spcBef>
                <a:spcPct val="0"/>
              </a:spcBef>
              <a:spcAft>
                <a:spcPct val="0"/>
              </a:spcAft>
            </a:pPr>
            <a:r>
              <a:rPr lang="zh-CN" altLang="en-US" sz="2400">
                <a:latin typeface="+mj-ea"/>
                <a:ea typeface="+mj-ea"/>
                <a:sym typeface="+mn-ea"/>
              </a:rPr>
              <a:t>①巩固了社会主义阵营，推动形成新的世界均势。</a:t>
            </a:r>
            <a:endParaRPr lang="zh-CN" altLang="en-US" sz="2400">
              <a:latin typeface="+mj-ea"/>
              <a:ea typeface="+mj-ea"/>
            </a:endParaRPr>
          </a:p>
          <a:p>
            <a:pPr indent="0" algn="just">
              <a:lnSpc>
                <a:spcPct val="100000"/>
              </a:lnSpc>
              <a:spcBef>
                <a:spcPct val="0"/>
              </a:spcBef>
              <a:spcAft>
                <a:spcPct val="0"/>
              </a:spcAft>
            </a:pPr>
            <a:r>
              <a:rPr lang="zh-CN" altLang="en-US" sz="2400">
                <a:latin typeface="+mj-ea"/>
                <a:ea typeface="+mj-ea"/>
                <a:sym typeface="+mn-ea"/>
              </a:rPr>
              <a:t>②极大</a:t>
            </a:r>
            <a:r>
              <a:rPr sz="2400">
                <a:latin typeface="+mj-ea"/>
                <a:ea typeface="+mj-ea"/>
                <a:sym typeface="+mn-ea"/>
              </a:rPr>
              <a:t>改变</a:t>
            </a:r>
            <a:r>
              <a:rPr lang="zh-CN" altLang="en-US" sz="2400">
                <a:latin typeface="+mj-ea"/>
                <a:ea typeface="+mj-ea"/>
                <a:sym typeface="+mn-ea"/>
              </a:rPr>
              <a:t>了世界的政治格局，壮大了世界和平、民主和社会主义力量。</a:t>
            </a:r>
            <a:endParaRPr lang="zh-CN" altLang="en-US" sz="2400">
              <a:latin typeface="+mj-ea"/>
              <a:ea typeface="+mj-ea"/>
            </a:endParaRPr>
          </a:p>
          <a:p>
            <a:pPr indent="0" algn="just">
              <a:lnSpc>
                <a:spcPct val="100000"/>
              </a:lnSpc>
              <a:spcBef>
                <a:spcPct val="0"/>
              </a:spcBef>
              <a:spcAft>
                <a:spcPct val="0"/>
              </a:spcAft>
            </a:pPr>
            <a:r>
              <a:rPr lang="zh-CN" altLang="en-US" sz="2400">
                <a:latin typeface="+mj-ea"/>
                <a:ea typeface="+mj-ea"/>
                <a:cs typeface="华文中宋" panose="02010600040101010101" charset="-122"/>
                <a:sym typeface="+mn-ea"/>
              </a:rPr>
              <a:t>③给予帝国主义殖民体系以沉重打击，极大鼓舞</a:t>
            </a:r>
            <a:r>
              <a:rPr sz="2400">
                <a:latin typeface="+mj-ea"/>
                <a:ea typeface="+mj-ea"/>
                <a:sym typeface="+mn-ea"/>
              </a:rPr>
              <a:t>了</a:t>
            </a:r>
            <a:r>
              <a:rPr lang="zh-CN" altLang="en-US" sz="2400">
                <a:latin typeface="+mj-ea"/>
                <a:ea typeface="+mj-ea"/>
                <a:cs typeface="华文中宋" panose="02010600040101010101" charset="-122"/>
                <a:sym typeface="+mn-ea"/>
              </a:rPr>
              <a:t>殖民地半殖民地人民的解放斗争。</a:t>
            </a:r>
            <a:endParaRPr lang="zh-CN" altLang="en-US" sz="2400">
              <a:latin typeface="+mj-ea"/>
              <a:ea typeface="+mj-ea"/>
              <a:cs typeface="华文中宋" panose="02010600040101010101" charset="-122"/>
              <a:sym typeface="+mn-ea"/>
            </a:endParaRPr>
          </a:p>
          <a:p>
            <a:pPr indent="0" algn="just">
              <a:lnSpc>
                <a:spcPct val="100000"/>
              </a:lnSpc>
              <a:spcBef>
                <a:spcPct val="0"/>
              </a:spcBef>
              <a:spcAft>
                <a:spcPct val="0"/>
              </a:spcAft>
            </a:pPr>
            <a:endParaRPr lang="zh-CN" altLang="en-US" sz="2400">
              <a:latin typeface="+mj-ea"/>
              <a:ea typeface="+mj-ea"/>
              <a:cs typeface="华文中宋" panose="02010600040101010101" charset="-122"/>
              <a:sym typeface="+mn-ea"/>
            </a:endParaRPr>
          </a:p>
        </p:txBody>
      </p:sp>
      <p:sp>
        <p:nvSpPr>
          <p:cNvPr id="6" name="文本框 5"/>
          <p:cNvSpPr txBox="1"/>
          <p:nvPr>
            <p:custDataLst>
              <p:tags r:id="rId4"/>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87115" y="1279580"/>
            <a:ext cx="10969200" cy="4759200"/>
          </a:xfrm>
        </p:spPr>
        <p:txBody>
          <a:bodyPr/>
          <a:lstStyle/>
          <a:p>
            <a:pPr marL="0" algn="just">
              <a:lnSpc>
                <a:spcPct val="115000"/>
              </a:lnSpc>
              <a:spcAft>
                <a:spcPct val="0"/>
              </a:spcAft>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3、农村：土地改革</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algn="just">
              <a:lnSpc>
                <a:spcPct val="115000"/>
              </a:lnSpc>
              <a:spcAft>
                <a:spcPct val="0"/>
              </a:spcAft>
              <a:buClrTx/>
              <a:buSzTx/>
              <a:buNone/>
            </a:pP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algn="just">
              <a:lnSpc>
                <a:spcPct val="11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rPr>
              <a:t>时间：1950-1952</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《中华人民共和国土地改革法》</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endParaRPr>
          </a:p>
          <a:p>
            <a:pPr marL="0" algn="just">
              <a:lnSpc>
                <a:spcPct val="115000"/>
              </a:lnSpc>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rPr>
              <a:t>内容：废除地主阶级封建剥削的土地所有制，实行农民土地所有制。</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endParaRPr>
          </a:p>
          <a:p>
            <a:pPr marL="0" algn="just">
              <a:lnSpc>
                <a:spcPct val="115000"/>
              </a:lnSpc>
              <a:spcBef>
                <a:spcPct val="0"/>
              </a:spcBef>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影响：</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15000"/>
              </a:lnSpc>
              <a:spcBef>
                <a:spcPct val="0"/>
              </a:spcBef>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①无地或少地的农民获得土地，农民从封建土地制度的束缚中彻底解放出来。</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15000"/>
              </a:lnSpc>
              <a:spcBef>
                <a:spcPct val="0"/>
              </a:spcBef>
              <a:spcAft>
                <a:spcPct val="0"/>
              </a:spcAft>
              <a:buClrTx/>
              <a:buSzTx/>
              <a:buNone/>
            </a:pP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②农村生产力得到大解放，</a:t>
            </a:r>
            <a:r>
              <a:rPr lang="zh-CN" altLang="en-US" sz="2400" b="1" spc="0">
                <a:solidFill>
                  <a:srgbClr val="FF0000"/>
                </a:solidFill>
                <a:latin typeface="微软雅黑" panose="020B0503020204020204" charset="-122"/>
                <a:ea typeface="微软雅黑" panose="020B0503020204020204" charset="-122"/>
                <a:cs typeface="微软雅黑" panose="020B0503020204020204" charset="-122"/>
                <a:sym typeface="+mn-ea"/>
              </a:rPr>
              <a:t>为中国逐步实现工业化扫除了障碍</a:t>
            </a:r>
            <a:r>
              <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sym typeface="+mn-ea"/>
            </a:endParaRPr>
          </a:p>
          <a:p>
            <a:pPr marL="0" algn="just">
              <a:lnSpc>
                <a:spcPct val="115000"/>
              </a:lnSpc>
              <a:spcAft>
                <a:spcPct val="0"/>
              </a:spcAft>
              <a:buClrTx/>
              <a:buSzTx/>
              <a:buNone/>
            </a:pPr>
            <a:endParaRPr lang="zh-CN" altLang="en-US" sz="2400"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en-US" altLang="zh-CN"/>
          </a:p>
        </p:txBody>
      </p:sp>
      <p:sp>
        <p:nvSpPr>
          <p:cNvPr id="5" name="文本框 4"/>
          <p:cNvSpPr txBox="1"/>
          <p:nvPr>
            <p:custDataLst>
              <p:tags r:id="rId2"/>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3"/>
    </p:custData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429260" y="1249045"/>
            <a:ext cx="10968990" cy="765810"/>
          </a:xfrm>
        </p:spPr>
        <p:txBody>
          <a:bodyPr/>
          <a:lstStyle/>
          <a:p>
            <a:pPr marL="0" algn="just">
              <a:lnSpc>
                <a:spcPct val="115000"/>
              </a:lnSpc>
              <a:spcAft>
                <a:spcPct val="0"/>
              </a:spcAft>
              <a:buClrTx/>
              <a:buSzTx/>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4、城市：稳定物价</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a:p>
            <a:pPr marL="0" indent="0">
              <a:buNone/>
            </a:pPr>
            <a:endParaRPr lang="zh-CN" altLang="en-US"/>
          </a:p>
        </p:txBody>
      </p:sp>
      <p:sp>
        <p:nvSpPr>
          <p:cNvPr id="22" name="文本框 21"/>
          <p:cNvSpPr txBox="1"/>
          <p:nvPr>
            <p:custDataLst>
              <p:tags r:id="rId2"/>
            </p:custDataLst>
          </p:nvPr>
        </p:nvSpPr>
        <p:spPr>
          <a:xfrm>
            <a:off x="429260" y="1782445"/>
            <a:ext cx="11234420" cy="1646555"/>
          </a:xfrm>
          <a:prstGeom prst="rect">
            <a:avLst/>
          </a:prstGeom>
          <a:noFill/>
          <a:ln w="9525">
            <a:noFill/>
          </a:ln>
        </p:spPr>
        <p:txBody>
          <a:bodyPr wrap="square">
            <a:noAutofit/>
          </a:bodyPr>
          <a:lstStyle/>
          <a:p>
            <a:pPr indent="0">
              <a:lnSpc>
                <a:spcPct val="125000"/>
              </a:lnSpc>
              <a:spcBef>
                <a:spcPct val="0"/>
              </a:spcBef>
              <a:spcAft>
                <a:spcPct val="0"/>
              </a:spcAft>
            </a:pPr>
            <a:r>
              <a:rPr lang="zh-CN" sz="2400" b="0">
                <a:latin typeface="微软雅黑" panose="020B0503020204020204" charset="-122"/>
                <a:ea typeface="微软雅黑" panose="020B0503020204020204" charset="-122"/>
              </a:rPr>
              <a:t>原因：</a:t>
            </a:r>
            <a:endParaRPr lang="zh-CN" sz="2400" b="0">
              <a:latin typeface="微软雅黑" panose="020B0503020204020204" charset="-122"/>
              <a:ea typeface="微软雅黑" panose="020B0503020204020204" charset="-122"/>
            </a:endParaRPr>
          </a:p>
          <a:p>
            <a:pPr indent="0">
              <a:lnSpc>
                <a:spcPct val="125000"/>
              </a:lnSpc>
              <a:spcBef>
                <a:spcPct val="0"/>
              </a:spcBef>
              <a:spcAft>
                <a:spcPct val="0"/>
              </a:spcAft>
            </a:pPr>
            <a:r>
              <a:rPr lang="zh-CN" sz="2400" b="0">
                <a:latin typeface="微软雅黑" panose="020B0503020204020204" charset="-122"/>
                <a:ea typeface="微软雅黑" panose="020B0503020204020204" charset="-122"/>
              </a:rPr>
              <a:t>①国家财政困难。</a:t>
            </a:r>
            <a:endParaRPr lang="zh-CN" sz="2400" b="0">
              <a:latin typeface="微软雅黑" panose="020B0503020204020204" charset="-122"/>
              <a:ea typeface="微软雅黑" panose="020B0503020204020204" charset="-122"/>
            </a:endParaRPr>
          </a:p>
          <a:p>
            <a:pPr indent="0">
              <a:lnSpc>
                <a:spcPct val="125000"/>
              </a:lnSpc>
              <a:spcBef>
                <a:spcPct val="0"/>
              </a:spcBef>
              <a:spcAft>
                <a:spcPct val="0"/>
              </a:spcAft>
            </a:pPr>
            <a:r>
              <a:rPr lang="zh-CN" sz="2400" b="0">
                <a:latin typeface="微软雅黑" panose="020B0503020204020204" charset="-122"/>
                <a:ea typeface="微软雅黑" panose="020B0503020204020204" charset="-122"/>
              </a:rPr>
              <a:t>②投机商人的不法行为导致物价上涨，市场混乱。</a:t>
            </a:r>
            <a:endParaRPr lang="zh-CN" sz="2400" b="0">
              <a:latin typeface="微软雅黑" panose="020B0503020204020204" charset="-122"/>
              <a:ea typeface="微软雅黑" panose="020B0503020204020204" charset="-122"/>
            </a:endParaRPr>
          </a:p>
          <a:p>
            <a:pPr indent="0">
              <a:lnSpc>
                <a:spcPct val="125000"/>
              </a:lnSpc>
              <a:spcBef>
                <a:spcPct val="0"/>
              </a:spcBef>
              <a:spcAft>
                <a:spcPct val="0"/>
              </a:spcAft>
            </a:pPr>
            <a:endParaRPr lang="zh-CN" altLang="en-US" sz="2400" b="0">
              <a:latin typeface="微软雅黑" panose="020B0503020204020204" charset="-122"/>
              <a:ea typeface="微软雅黑" panose="020B0503020204020204" charset="-122"/>
            </a:endParaRPr>
          </a:p>
        </p:txBody>
      </p:sp>
      <p:sp>
        <p:nvSpPr>
          <p:cNvPr id="5" name="文本框 4"/>
          <p:cNvSpPr txBox="1"/>
          <p:nvPr>
            <p:custDataLst>
              <p:tags r:id="rId3"/>
            </p:custDataLst>
          </p:nvPr>
        </p:nvSpPr>
        <p:spPr>
          <a:xfrm>
            <a:off x="334010" y="3154680"/>
            <a:ext cx="11810365" cy="1476375"/>
          </a:xfrm>
          <a:prstGeom prst="rect">
            <a:avLst/>
          </a:prstGeom>
          <a:noFill/>
          <a:ln w="9525">
            <a:noFill/>
          </a:ln>
        </p:spPr>
        <p:txBody>
          <a:bodyPr wrap="square">
            <a:spAutoFit/>
          </a:bodyPr>
          <a:lstStyle/>
          <a:p>
            <a:pPr indent="0">
              <a:lnSpc>
                <a:spcPct val="125000"/>
              </a:lnSpc>
              <a:spcBef>
                <a:spcPct val="0"/>
              </a:spcBef>
              <a:spcAft>
                <a:spcPct val="0"/>
              </a:spcAft>
            </a:pPr>
            <a:r>
              <a:rPr lang="zh-CN" sz="2400" b="0">
                <a:latin typeface="微软雅黑" panose="020B0503020204020204" charset="-122"/>
                <a:ea typeface="微软雅黑" panose="020B0503020204020204" charset="-122"/>
              </a:rPr>
              <a:t>措施：</a:t>
            </a:r>
            <a:endParaRPr lang="zh-CN" sz="2400" b="0">
              <a:latin typeface="微软雅黑" panose="020B0503020204020204" charset="-122"/>
              <a:ea typeface="微软雅黑" panose="020B0503020204020204" charset="-122"/>
            </a:endParaRPr>
          </a:p>
          <a:p>
            <a:pPr indent="0">
              <a:lnSpc>
                <a:spcPct val="125000"/>
              </a:lnSpc>
              <a:spcBef>
                <a:spcPct val="0"/>
              </a:spcBef>
              <a:spcAft>
                <a:spcPct val="0"/>
              </a:spcAft>
            </a:pPr>
            <a:r>
              <a:rPr lang="zh-CN" sz="2400" b="0">
                <a:latin typeface="微软雅黑" panose="020B0503020204020204" charset="-122"/>
                <a:ea typeface="微软雅黑" panose="020B0503020204020204" charset="-122"/>
              </a:rPr>
              <a:t>①与投机资本进行</a:t>
            </a:r>
            <a:r>
              <a:rPr lang="en-US" altLang="zh-CN" sz="2400" b="1">
                <a:solidFill>
                  <a:srgbClr val="FF0000"/>
                </a:solidFill>
                <a:latin typeface="微软雅黑" panose="020B0503020204020204" charset="-122"/>
                <a:ea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rPr>
              <a:t>银元之战</a:t>
            </a:r>
            <a:r>
              <a:rPr lang="en-US" altLang="zh-CN" sz="2400" b="1">
                <a:solidFill>
                  <a:srgbClr val="FF0000"/>
                </a:solidFill>
                <a:latin typeface="微软雅黑" panose="020B0503020204020204" charset="-122"/>
                <a:ea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rPr>
              <a:t>和</a:t>
            </a:r>
            <a:r>
              <a:rPr lang="en-US" altLang="zh-CN" sz="2400" b="1">
                <a:solidFill>
                  <a:srgbClr val="FF0000"/>
                </a:solidFill>
                <a:latin typeface="微软雅黑" panose="020B0503020204020204" charset="-122"/>
                <a:ea typeface="微软雅黑" panose="020B0503020204020204" charset="-122"/>
              </a:rPr>
              <a:t>“</a:t>
            </a:r>
            <a:r>
              <a:rPr lang="zh-CN" altLang="en-US" sz="2400" b="1">
                <a:solidFill>
                  <a:srgbClr val="FF0000"/>
                </a:solidFill>
                <a:latin typeface="微软雅黑" panose="020B0503020204020204" charset="-122"/>
                <a:ea typeface="微软雅黑" panose="020B0503020204020204" charset="-122"/>
              </a:rPr>
              <a:t>米棉之战</a:t>
            </a:r>
            <a:r>
              <a:rPr lang="en-US" altLang="zh-CN" sz="2400" b="1">
                <a:solidFill>
                  <a:srgbClr val="FF0000"/>
                </a:solidFill>
                <a:latin typeface="微软雅黑" panose="020B0503020204020204" charset="-122"/>
                <a:ea typeface="微软雅黑" panose="020B0503020204020204" charset="-122"/>
              </a:rPr>
              <a:t>”</a:t>
            </a:r>
            <a:r>
              <a:rPr lang="zh-CN" altLang="en-US" sz="2400" b="0">
                <a:latin typeface="微软雅黑" panose="020B0503020204020204" charset="-122"/>
                <a:ea typeface="微软雅黑" panose="020B0503020204020204" charset="-122"/>
              </a:rPr>
              <a:t>。</a:t>
            </a:r>
            <a:endParaRPr lang="zh-CN" altLang="en-US" sz="2400" b="0">
              <a:latin typeface="微软雅黑" panose="020B0503020204020204" charset="-122"/>
              <a:ea typeface="微软雅黑" panose="020B0503020204020204" charset="-122"/>
            </a:endParaRPr>
          </a:p>
          <a:p>
            <a:pPr indent="0">
              <a:lnSpc>
                <a:spcPct val="125000"/>
              </a:lnSpc>
              <a:spcBef>
                <a:spcPct val="0"/>
              </a:spcBef>
              <a:spcAft>
                <a:spcPct val="0"/>
              </a:spcAft>
            </a:pPr>
            <a:r>
              <a:rPr lang="zh-CN" altLang="en-US" sz="2400" b="0">
                <a:latin typeface="微软雅黑" panose="020B0503020204020204" charset="-122"/>
                <a:ea typeface="微软雅黑" panose="020B0503020204020204" charset="-122"/>
              </a:rPr>
              <a:t>②采取统一全国财政收支管理、物资管理、现金管理等措施实现了国家财政经济的统一。</a:t>
            </a:r>
            <a:endParaRPr lang="zh-CN" altLang="en-US" sz="2400" b="0">
              <a:latin typeface="微软雅黑" panose="020B0503020204020204" charset="-122"/>
              <a:ea typeface="微软雅黑" panose="020B0503020204020204" charset="-122"/>
            </a:endParaRPr>
          </a:p>
        </p:txBody>
      </p:sp>
      <p:sp>
        <p:nvSpPr>
          <p:cNvPr id="9" name="文本框 8"/>
          <p:cNvSpPr txBox="1"/>
          <p:nvPr>
            <p:custDataLst>
              <p:tags r:id="rId4"/>
            </p:custDataLst>
          </p:nvPr>
        </p:nvSpPr>
        <p:spPr>
          <a:xfrm>
            <a:off x="381635" y="4761230"/>
            <a:ext cx="11762740" cy="460375"/>
          </a:xfrm>
          <a:prstGeom prst="rect">
            <a:avLst/>
          </a:prstGeom>
          <a:noFill/>
        </p:spPr>
        <p:txBody>
          <a:bodyPr wrap="square" rtlCol="0">
            <a:spAutoFit/>
          </a:bodyPr>
          <a:lstStyle/>
          <a:p>
            <a:r>
              <a:rPr lang="zh-CN" altLang="en-US" sz="2400" b="1">
                <a:solidFill>
                  <a:srgbClr val="FF0000"/>
                </a:solidFill>
                <a:latin typeface="微软雅黑" panose="020B0503020204020204" charset="-122"/>
                <a:ea typeface="微软雅黑" panose="020B0503020204020204" charset="-122"/>
              </a:rPr>
              <a:t>本质：人民政府与资本家争夺市场的主导权，赢得了广大人民群众的信任</a:t>
            </a:r>
            <a:endParaRPr lang="zh-CN" altLang="en-US" sz="2400" b="1">
              <a:solidFill>
                <a:srgbClr val="FF0000"/>
              </a:solidFill>
              <a:latin typeface="微软雅黑" panose="020B0503020204020204" charset="-122"/>
              <a:ea typeface="微软雅黑" panose="020B0503020204020204" charset="-122"/>
            </a:endParaRPr>
          </a:p>
        </p:txBody>
      </p:sp>
      <p:sp>
        <p:nvSpPr>
          <p:cNvPr id="6" name="文本框 5"/>
          <p:cNvSpPr txBox="1"/>
          <p:nvPr>
            <p:custDataLst>
              <p:tags r:id="rId5"/>
            </p:custDataLst>
          </p:nvPr>
        </p:nvSpPr>
        <p:spPr>
          <a:xfrm>
            <a:off x="288290" y="5351780"/>
            <a:ext cx="11375390" cy="1014730"/>
          </a:xfrm>
          <a:prstGeom prst="rect">
            <a:avLst/>
          </a:prstGeom>
          <a:noFill/>
          <a:ln w="9525">
            <a:noFill/>
          </a:ln>
        </p:spPr>
        <p:txBody>
          <a:bodyPr wrap="square">
            <a:spAutoFit/>
          </a:bodyPr>
          <a:lstStyle/>
          <a:p>
            <a:pPr indent="0">
              <a:lnSpc>
                <a:spcPct val="125000"/>
              </a:lnSpc>
              <a:spcBef>
                <a:spcPct val="0"/>
              </a:spcBef>
              <a:spcAft>
                <a:spcPct val="0"/>
              </a:spcAft>
            </a:pPr>
            <a:r>
              <a:rPr sz="2400" b="0">
                <a:latin typeface="微软雅黑" panose="020B0503020204020204" charset="-122"/>
                <a:ea typeface="微软雅黑" panose="020B0503020204020204" charset="-122"/>
              </a:rPr>
              <a:t>①到1950年春，全国物价趋于稳定</a:t>
            </a:r>
            <a:endParaRPr sz="2400" b="0">
              <a:latin typeface="微软雅黑" panose="020B0503020204020204" charset="-122"/>
              <a:ea typeface="微软雅黑" panose="020B0503020204020204" charset="-122"/>
            </a:endParaRPr>
          </a:p>
          <a:p>
            <a:pPr indent="0">
              <a:lnSpc>
                <a:spcPct val="125000"/>
              </a:lnSpc>
              <a:spcBef>
                <a:spcPct val="0"/>
              </a:spcBef>
              <a:spcAft>
                <a:spcPct val="0"/>
              </a:spcAft>
            </a:pPr>
            <a:r>
              <a:rPr sz="2400" b="0">
                <a:latin typeface="微软雅黑" panose="020B0503020204020204" charset="-122"/>
                <a:ea typeface="微软雅黑" panose="020B0503020204020204" charset="-122"/>
              </a:rPr>
              <a:t>②到1952年底，解放前遭到严重破坏的国民经济得到全面恢复。</a:t>
            </a:r>
            <a:endParaRPr sz="2400" b="0">
              <a:latin typeface="微软雅黑" panose="020B0503020204020204" charset="-122"/>
              <a:ea typeface="微软雅黑" panose="020B0503020204020204" charset="-122"/>
            </a:endParaRPr>
          </a:p>
        </p:txBody>
      </p:sp>
      <p:sp>
        <p:nvSpPr>
          <p:cNvPr id="7" name="文本框 6"/>
          <p:cNvSpPr txBox="1"/>
          <p:nvPr>
            <p:custDataLst>
              <p:tags r:id="rId6"/>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7"/>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1"/>
            </p:custDataLst>
          </p:nvPr>
        </p:nvSpPr>
        <p:spPr>
          <a:xfrm>
            <a:off x="319405" y="1339215"/>
            <a:ext cx="10968990" cy="821690"/>
          </a:xfrm>
        </p:spPr>
        <p:txBody>
          <a:bodyPr/>
          <a:lstStyle/>
          <a:p>
            <a:pPr marL="0" indent="0">
              <a:buNone/>
            </a:pP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5、抗美援朝（</a:t>
            </a:r>
            <a:r>
              <a:rPr lang="en-US" altLang="zh-CN" sz="2400" b="1" spc="0">
                <a:solidFill>
                  <a:schemeClr val="tx1"/>
                </a:solidFill>
                <a:latin typeface="微软雅黑" panose="020B0503020204020204" charset="-122"/>
                <a:ea typeface="微软雅黑" panose="020B0503020204020204" charset="-122"/>
                <a:cs typeface="微软雅黑" panose="020B0503020204020204" charset="-122"/>
              </a:rPr>
              <a:t>1950-1953</a:t>
            </a:r>
            <a:r>
              <a:rPr lang="zh-CN" altLang="en-US" sz="2400" b="1" spc="0">
                <a:solidFill>
                  <a:schemeClr val="tx1"/>
                </a:solidFill>
                <a:latin typeface="微软雅黑" panose="020B0503020204020204" charset="-122"/>
                <a:ea typeface="微软雅黑" panose="020B0503020204020204" charset="-122"/>
                <a:cs typeface="微软雅黑" panose="020B0503020204020204" charset="-122"/>
              </a:rPr>
              <a:t>）</a:t>
            </a:r>
            <a:endParaRPr lang="zh-CN" altLang="en-US" sz="2400" b="1" spc="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custDataLst>
              <p:tags r:id="rId2"/>
            </p:custDataLst>
          </p:nvPr>
        </p:nvSpPr>
        <p:spPr>
          <a:xfrm>
            <a:off x="319405" y="1948180"/>
            <a:ext cx="11706225" cy="2961005"/>
          </a:xfrm>
          <a:prstGeom prst="rect">
            <a:avLst/>
          </a:prstGeom>
          <a:noFill/>
        </p:spPr>
        <p:txBody>
          <a:bodyPr wrap="square" rtlCol="0">
            <a:noAutofit/>
          </a:bodyPr>
          <a:lstStyle/>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背景：</a:t>
            </a:r>
            <a:endParaRPr lang="zh-CN" altLang="en-US"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①1950年6月25日，朝鲜内战爆发。</a:t>
            </a:r>
            <a:endParaRPr lang="zh-CN" altLang="en-US"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cs typeface="微软雅黑" panose="020B0503020204020204" charset="-122"/>
                <a:sym typeface="+mn-ea"/>
              </a:rPr>
              <a:t>②美国操纵联合国安理会通过决议，组成以美国为首的“联合国军”，越过“三八线”，侵略朝鲜。</a:t>
            </a:r>
            <a:endParaRPr lang="zh-CN" altLang="en-US" sz="2400">
              <a:latin typeface="微软雅黑" panose="020B0503020204020204" charset="-122"/>
              <a:ea typeface="微软雅黑" panose="020B0503020204020204" charset="-122"/>
              <a:cs typeface="微软雅黑" panose="020B0503020204020204" charset="-122"/>
              <a:sym typeface="+mn-ea"/>
            </a:endParaRPr>
          </a:p>
          <a:p>
            <a:pPr indent="0" algn="just">
              <a:lnSpc>
                <a:spcPct val="125000"/>
              </a:lnSpc>
              <a:spcBef>
                <a:spcPct val="0"/>
              </a:spcBef>
              <a:spcAft>
                <a:spcPct val="0"/>
              </a:spcAft>
            </a:pPr>
            <a:r>
              <a:rPr lang="zh-CN" altLang="en-US" sz="2400">
                <a:latin typeface="微软雅黑" panose="020B0503020204020204" charset="-122"/>
                <a:ea typeface="微软雅黑" panose="020B0503020204020204" charset="-122"/>
                <a:sym typeface="+mn-ea"/>
              </a:rPr>
              <a:t>③美国第七舰队侵入中国台湾海峡，</a:t>
            </a:r>
            <a:r>
              <a:rPr lang="zh-CN" altLang="en-US" sz="2400" b="1">
                <a:latin typeface="微软雅黑" panose="020B0503020204020204" charset="-122"/>
                <a:ea typeface="微软雅黑" panose="020B0503020204020204" charset="-122"/>
                <a:sym typeface="+mn-ea"/>
              </a:rPr>
              <a:t>阻挠中国的统一大业，严重威胁到中国国家安全</a:t>
            </a:r>
            <a:r>
              <a:rPr lang="zh-CN" altLang="en-US" sz="2400">
                <a:latin typeface="微软雅黑" panose="020B0503020204020204" charset="-122"/>
                <a:ea typeface="微软雅黑" panose="020B0503020204020204" charset="-122"/>
                <a:sym typeface="+mn-ea"/>
              </a:rPr>
              <a:t>。</a:t>
            </a:r>
            <a:endParaRPr lang="zh-CN" altLang="en-US" sz="2400">
              <a:latin typeface="微软雅黑" panose="020B0503020204020204" charset="-122"/>
              <a:ea typeface="微软雅黑" panose="020B0503020204020204" charset="-122"/>
              <a:sym typeface="+mn-ea"/>
            </a:endParaRPr>
          </a:p>
          <a:p>
            <a:pPr indent="0" algn="just">
              <a:lnSpc>
                <a:spcPct val="125000"/>
              </a:lnSpc>
              <a:spcBef>
                <a:spcPct val="0"/>
              </a:spcBef>
              <a:spcAft>
                <a:spcPct val="0"/>
              </a:spcAft>
            </a:pPr>
            <a:endParaRPr lang="zh-CN" altLang="en-US" sz="2400">
              <a:latin typeface="微软雅黑" panose="020B0503020204020204" charset="-122"/>
              <a:ea typeface="微软雅黑" panose="020B0503020204020204" charset="-122"/>
              <a:cs typeface="微软雅黑" panose="020B0503020204020204" charset="-122"/>
              <a:sym typeface="+mn-ea"/>
            </a:endParaRPr>
          </a:p>
        </p:txBody>
      </p:sp>
      <p:sp>
        <p:nvSpPr>
          <p:cNvPr id="6" name="文本框 5"/>
          <p:cNvSpPr txBox="1"/>
          <p:nvPr>
            <p:custDataLst>
              <p:tags r:id="rId3"/>
            </p:custDataLst>
          </p:nvPr>
        </p:nvSpPr>
        <p:spPr>
          <a:xfrm>
            <a:off x="319405" y="4516755"/>
            <a:ext cx="11501755" cy="1938020"/>
          </a:xfrm>
          <a:prstGeom prst="rect">
            <a:avLst/>
          </a:prstGeom>
          <a:noFill/>
        </p:spPr>
        <p:txBody>
          <a:bodyPr wrap="square" rtlCol="0">
            <a:spAutoFit/>
          </a:bodyPr>
          <a:lstStyle/>
          <a:p>
            <a:pPr indent="0" algn="just">
              <a:lnSpc>
                <a:spcPct val="100000"/>
              </a:lnSpc>
              <a:spcBef>
                <a:spcPct val="0"/>
              </a:spcBef>
              <a:spcAft>
                <a:spcPct val="0"/>
              </a:spcAft>
            </a:pPr>
            <a:r>
              <a:rPr lang="zh-CN" altLang="en-US" sz="2400">
                <a:latin typeface="微软雅黑" panose="020B0503020204020204" charset="-122"/>
                <a:ea typeface="微软雅黑" panose="020B0503020204020204" charset="-122"/>
                <a:sym typeface="+mn-ea"/>
              </a:rPr>
              <a:t>影响：</a:t>
            </a:r>
            <a:endParaRPr lang="zh-CN" altLang="en-US" sz="2400">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altLang="en-US" sz="2400">
                <a:latin typeface="微软雅黑" panose="020B0503020204020204" charset="-122"/>
                <a:ea typeface="微软雅黑" panose="020B0503020204020204" charset="-122"/>
                <a:sym typeface="+mn-ea"/>
              </a:rPr>
              <a:t>①保卫了新中国的国家安全，为开展大规模经济建设和社会主义改造赢得相对稳定的周边环境。</a:t>
            </a:r>
            <a:endParaRPr lang="zh-CN" altLang="en-US" sz="2400">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altLang="en-US" sz="2400">
                <a:latin typeface="微软雅黑" panose="020B0503020204020204" charset="-122"/>
                <a:ea typeface="微软雅黑" panose="020B0503020204020204" charset="-122"/>
                <a:sym typeface="+mn-ea"/>
              </a:rPr>
              <a:t>②沉重打击美国侵略势力，</a:t>
            </a:r>
            <a:r>
              <a:rPr lang="zh-CN" altLang="en-US" sz="2400" b="1">
                <a:solidFill>
                  <a:srgbClr val="FF0000"/>
                </a:solidFill>
                <a:latin typeface="微软雅黑" panose="020B0503020204020204" charset="-122"/>
                <a:ea typeface="微软雅黑" panose="020B0503020204020204" charset="-122"/>
                <a:sym typeface="+mn-ea"/>
              </a:rPr>
              <a:t>打出了国威和军威，提高了新中国的国际地位</a:t>
            </a:r>
            <a:r>
              <a:rPr lang="zh-CN" altLang="en-US" sz="2400">
                <a:latin typeface="微软雅黑" panose="020B0503020204020204" charset="-122"/>
                <a:ea typeface="微软雅黑" panose="020B0503020204020204" charset="-122"/>
                <a:sym typeface="+mn-ea"/>
              </a:rPr>
              <a:t>。</a:t>
            </a:r>
            <a:endParaRPr lang="zh-CN" altLang="en-US" sz="2400">
              <a:latin typeface="微软雅黑" panose="020B0503020204020204" charset="-122"/>
              <a:ea typeface="微软雅黑" panose="020B0503020204020204" charset="-122"/>
              <a:sym typeface="+mn-ea"/>
            </a:endParaRPr>
          </a:p>
          <a:p>
            <a:pPr indent="0" algn="just">
              <a:lnSpc>
                <a:spcPct val="100000"/>
              </a:lnSpc>
              <a:spcBef>
                <a:spcPct val="0"/>
              </a:spcBef>
              <a:spcAft>
                <a:spcPct val="0"/>
              </a:spcAft>
            </a:pPr>
            <a:r>
              <a:rPr lang="zh-CN" altLang="en-US" sz="2400">
                <a:latin typeface="微软雅黑" panose="020B0503020204020204" charset="-122"/>
                <a:ea typeface="微软雅黑" panose="020B0503020204020204" charset="-122"/>
                <a:sym typeface="+mn-ea"/>
              </a:rPr>
              <a:t>③</a:t>
            </a:r>
            <a:r>
              <a:rPr lang="zh-CN" sz="2400">
                <a:latin typeface="微软雅黑" panose="020B0503020204020204" charset="-122"/>
                <a:ea typeface="微软雅黑" panose="020B0503020204020204" charset="-122"/>
                <a:sym typeface="+mn-ea"/>
              </a:rPr>
              <a:t>形成</a:t>
            </a:r>
            <a:r>
              <a:rPr lang="zh-CN" altLang="en-US" sz="2400">
                <a:latin typeface="微软雅黑" panose="020B0503020204020204" charset="-122"/>
                <a:ea typeface="微软雅黑" panose="020B0503020204020204" charset="-122"/>
                <a:sym typeface="+mn-ea"/>
              </a:rPr>
              <a:t>强大的民族凝聚力，极大地鼓舞着全国人民为保卫和建设祖国而团结奋斗。</a:t>
            </a:r>
            <a:endParaRPr lang="zh-CN" altLang="en-US" sz="2400">
              <a:latin typeface="微软雅黑" panose="020B0503020204020204" charset="-122"/>
              <a:ea typeface="微软雅黑" panose="020B0503020204020204" charset="-122"/>
              <a:sym typeface="+mn-ea"/>
            </a:endParaRPr>
          </a:p>
        </p:txBody>
      </p:sp>
      <p:sp>
        <p:nvSpPr>
          <p:cNvPr id="7" name="文本框 6"/>
          <p:cNvSpPr txBox="1"/>
          <p:nvPr>
            <p:custDataLst>
              <p:tags r:id="rId4"/>
            </p:custDataLst>
          </p:nvPr>
        </p:nvSpPr>
        <p:spPr>
          <a:xfrm>
            <a:off x="319405" y="351155"/>
            <a:ext cx="6588760" cy="645160"/>
          </a:xfrm>
          <a:prstGeom prst="rect">
            <a:avLst/>
          </a:prstGeom>
          <a:noFill/>
        </p:spPr>
        <p:txBody>
          <a:bodyPr wrap="none" rtlCol="0" anchor="t">
            <a:spAutoFit/>
          </a:bodyPr>
          <a:lstStyle/>
          <a:p>
            <a:pPr algn="l"/>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 一、过渡时期</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(1949</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1956</a:t>
            </a:r>
            <a:r>
              <a:rPr lang="zh-CN"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年</a:t>
            </a:r>
            <a:r>
              <a:rPr lang="en-US" altLang="zh-CN" sz="3600" b="1" kern="100" noProof="0">
                <a:ln>
                  <a:noFill/>
                </a:ln>
                <a:solidFill>
                  <a:srgbClr val="000000"/>
                </a:solidFill>
                <a:effectLst/>
                <a:uLnTx/>
                <a:uFillTx/>
                <a:latin typeface="微软雅黑" panose="020B0503020204020204" charset="-122"/>
                <a:ea typeface="微软雅黑" panose="020B0503020204020204" charset="-122"/>
                <a:cs typeface="微软雅黑" panose="020B0503020204020204" charset="-122"/>
                <a:sym typeface="+mn-ea"/>
              </a:rPr>
              <a:t>)</a:t>
            </a:r>
            <a:endParaRPr lang="en-US" altLang="zh-CN" sz="3600" b="1">
              <a:latin typeface="微软雅黑" panose="020B0503020204020204" charset="-122"/>
              <a:ea typeface="微软雅黑" panose="020B0503020204020204" charset="-122"/>
              <a:sym typeface="+mn-ea"/>
            </a:endParaRPr>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AS_UNIQUEID" val="2530"/>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10.xml><?xml version="1.0" encoding="utf-8"?>
<p:tagLst xmlns:p="http://schemas.openxmlformats.org/presentationml/2006/main">
  <p:tag name="AS_UNIQUEID" val="2540"/>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100.xml><?xml version="1.0" encoding="utf-8"?>
<p:tagLst xmlns:p="http://schemas.openxmlformats.org/presentationml/2006/main">
  <p:tag name="AS_UNIQUEID" val="2642"/>
  <p:tag name="KSO_WM_BEAUTIFY_FLAG" val=""/>
  <p:tag name="KSO_WM_SCREEN_THEME_FLAG" val="Dlrq25wU2PGuGg5bbmjbDNbns9mAqGjfILvi1eY/ITLMwX4avEolBd4fjn/dHFdhaFLlUG4OeOuEvPFPC/bnt5JOpYxo63C4Yb0AwHwww9U="/>
</p:tagLst>
</file>

<file path=ppt/tags/tag101.xml><?xml version="1.0" encoding="utf-8"?>
<p:tagLst xmlns:p="http://schemas.openxmlformats.org/presentationml/2006/main">
  <p:tag name="AS_UNIQUEID" val="2643"/>
  <p:tag name="KSO_WM_BEAUTIFY_FLAG" val=""/>
  <p:tag name="KSO_WM_SCREEN_THEME_FLAG" val="Dlrq25wU2PGuGg5bbmjbDNbns9mAqGjfILvi1eY/ITLMwX4avEolBd4fjn/dHFdhaFLlUG4OeOuEvPFPC/bnt5JOpYxo63C4Yb0AwHwww9U="/>
</p:tagLst>
</file>

<file path=ppt/tags/tag102.xml><?xml version="1.0" encoding="utf-8"?>
<p:tagLst xmlns:p="http://schemas.openxmlformats.org/presentationml/2006/main">
  <p:tag name="AS_UNIQUEID" val="2644"/>
  <p:tag name="KSO_WM_BEAUTIFY_FLAG" val=""/>
  <p:tag name="KSO_WM_UNIT_TABLE_BEAUTIFY" val="smartTable{df68bd57-77ed-4cf9-a361-7f6c312f7f3e}"/>
  <p:tag name="TABLE_COLOR_RGB" val="0x000000*0xFFFFFF*0x212121*0xFFFFFF*0xF98638*0xFFB829*0x37BECC*0x1687A5*0x3A3A47*0xC7DADD"/>
  <p:tag name="TABLE_COLORIDX" val="7"/>
  <p:tag name="TABLE_EMPHASIZE_COLOR" val="16352824"/>
  <p:tag name="TABLE_ENDDRAG_ORIGIN_RECT" val="438*165"/>
  <p:tag name="TABLE_ENDDRAG_RECT" val="523*123*438*165"/>
  <p:tag name="TABLE_SKINIDX" val="0"/>
  <p:tag name="KSO_WM_SCREEN_THEME_FLAG" val="Dlrq25wU2PGuGg5bbmjbDNbns9mAqGjfILvi1eY/ITLMwX4avEolBd4fjn/dHFdhaFLlUG4OeOuEvPFPC/bnt5JOpYxo63C4Yb0AwHwww9U="/>
</p:tagLst>
</file>

<file path=ppt/tags/tag103.xml><?xml version="1.0" encoding="utf-8"?>
<p:tagLst xmlns:p="http://schemas.openxmlformats.org/presentationml/2006/main">
  <p:tag name="AS_UNIQUEID" val="2645"/>
  <p:tag name="KSO_WM_BEAUTIFY_FLAG" val=""/>
  <p:tag name="KSO_WM_SCREEN_THEME_FLAG" val="Dlrq25wU2PGuGg5bbmjbDNbns9mAqGjfILvi1eY/ITLMwX4avEolBd4fjn/dHFdhaFLlUG4OeOuEvPFPC/bnt5JOpYxo63C4Yb0AwHwww9U="/>
</p:tagLst>
</file>

<file path=ppt/tags/tag104.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05.xml><?xml version="1.0" encoding="utf-8"?>
<p:tagLst xmlns:p="http://schemas.openxmlformats.org/presentationml/2006/main">
  <p:tag name="AS_UNIQUEID" val="2647"/>
  <p:tag name="KSO_WM_SCREEN_THEME_FLAG" val="Dlrq25wU2PGuGg5bbmjbDNbns9mAqGjfILvi1eY/ITLMwX4avEolBd4fjn/dHFdhaFLlUG4OeOuEvPFPC/bnt5JOpYxo63C4Yb0AwHwww9U="/>
</p:tagLst>
</file>

<file path=ppt/tags/tag106.xml><?xml version="1.0" encoding="utf-8"?>
<p:tagLst xmlns:p="http://schemas.openxmlformats.org/presentationml/2006/main">
  <p:tag name="AS_UNIQUEID" val="2648"/>
  <p:tag name="KSO_WM_BEAUTIFY_FLAG" val=""/>
  <p:tag name="KSO_WM_SCREEN_THEME_FLAG" val="Dlrq25wU2PGuGg5bbmjbDNbns9mAqGjfILvi1eY/ITLMwX4avEolBd4fjn/dHFdhaFLlUG4OeOuEvPFPC/bnt5JOpYxo63C4Yb0AwHwww9U="/>
</p:tagLst>
</file>

<file path=ppt/tags/tag107.xml><?xml version="1.0" encoding="utf-8"?>
<p:tagLst xmlns:p="http://schemas.openxmlformats.org/presentationml/2006/main">
  <p:tag name="AS_UNIQUEID" val="2649"/>
  <p:tag name="KSO_WM_BEAUTIFY_FLAG" val=""/>
  <p:tag name="KSO_WM_SCREEN_THEME_FLAG" val="Dlrq25wU2PGuGg5bbmjbDNbns9mAqGjfILvi1eY/ITLMwX4avEolBd4fjn/dHFdhaFLlUG4OeOuEvPFPC/bnt5JOpYxo63C4Yb0AwHwww9U="/>
</p:tagLst>
</file>

<file path=ppt/tags/tag108.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09.xml><?xml version="1.0" encoding="utf-8"?>
<p:tagLst xmlns:p="http://schemas.openxmlformats.org/presentationml/2006/main">
  <p:tag name="AS_UNIQUEID" val="2651"/>
  <p:tag name="KSO_WM_SCREEN_THEME_FLAG" val="Dlrq25wU2PGuGg5bbmjbDNbns9mAqGjfILvi1eY/ITLMwX4avEolBd4fjn/dHFdhaFLlUG4OeOuEvPFPC/bnt5JOpYxo63C4Yb0AwHwww9U="/>
</p:tagLst>
</file>

<file path=ppt/tags/tag11.xml><?xml version="1.0" encoding="utf-8"?>
<p:tagLst xmlns:p="http://schemas.openxmlformats.org/presentationml/2006/main">
  <p:tag name="AS_UNIQUEID" val="2542"/>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10.xml><?xml version="1.0" encoding="utf-8"?>
<p:tagLst xmlns:p="http://schemas.openxmlformats.org/presentationml/2006/main">
  <p:tag name="AS_UNIQUEID" val="2652"/>
  <p:tag name="KSO_WM_BEAUTIFY_FLAG" val=""/>
  <p:tag name="KSO_WM_SCREEN_THEME_FLAG" val="Dlrq25wU2PGuGg5bbmjbDNbns9mAqGjfILvi1eY/ITLMwX4avEolBd4fjn/dHFdhaFLlUG4OeOuEvPFPC/bnt5JOpYxo63C4Yb0AwHwww9U="/>
</p:tagLst>
</file>

<file path=ppt/tags/tag111.xml><?xml version="1.0" encoding="utf-8"?>
<p:tagLst xmlns:p="http://schemas.openxmlformats.org/presentationml/2006/main">
  <p:tag name="AS_UNIQUEID" val="2653"/>
  <p:tag name="KSO_WM_BEAUTIFY_FLAG" val=""/>
  <p:tag name="KSO_WM_UNIT_TABLE_BEAUTIFY" val="smartTable{648d9466-b086-4445-889d-b773bff113db}"/>
  <p:tag name="TABLE_ENDDRAG_ORIGIN_RECT" val="922*432"/>
  <p:tag name="TABLE_ENDDRAG_RECT" val="10*107*922*432"/>
  <p:tag name="KSO_WM_SCREEN_THEME_FLAG" val="Dlrq25wU2PGuGg5bbmjbDNbns9mAqGjfILvi1eY/ITLMwX4avEolBd4fjn/dHFdhaFLlUG4OeOuEvPFPC/bnt5JOpYxo63C4Yb0AwHwww9U="/>
</p:tagLst>
</file>

<file path=ppt/tags/tag112.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13.xml><?xml version="1.0" encoding="utf-8"?>
<p:tagLst xmlns:p="http://schemas.openxmlformats.org/presentationml/2006/main">
  <p:tag name="AS_UNIQUEID" val="2655"/>
  <p:tag name="KSO_WM_SCREEN_THEME_FLAG" val="Dlrq25wU2PGuGg5bbmjbDNbns9mAqGjfILvi1eY/ITLMwX4avEolBd4fjn/dHFdhaFLlUG4OeOuEvPFPC/bnt5JOpYxo63C4Yb0AwHwww9U="/>
</p:tagLst>
</file>

<file path=ppt/tags/tag114.xml><?xml version="1.0" encoding="utf-8"?>
<p:tagLst xmlns:p="http://schemas.openxmlformats.org/presentationml/2006/main">
  <p:tag name="AS_UNIQUEID" val="2656"/>
  <p:tag name="KSO_WM_SCREEN_THEME_FLAG" val="Dlrq25wU2PGuGg5bbmjbDNbns9mAqGjfILvi1eY/ITLMwX4avEolBd4fjn/dHFdhaFLlUG4OeOuEvPFPC/bnt5JOpYxo63C4Yb0AwHwww9U="/>
</p:tagLst>
</file>

<file path=ppt/tags/tag115.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16.xml><?xml version="1.0" encoding="utf-8"?>
<p:tagLst xmlns:p="http://schemas.openxmlformats.org/presentationml/2006/main">
  <p:tag name="AS_UNIQUEID" val="2658"/>
  <p:tag name="KSO_WM_SCREEN_THEME_FLAG" val="Dlrq25wU2PGuGg5bbmjbDNbns9mAqGjfILvi1eY/ITLMwX4avEolBd4fjn/dHFdhaFLlUG4OeOuEvPFPC/bnt5JOpYxo63C4Yb0AwHwww9U="/>
</p:tagLst>
</file>

<file path=ppt/tags/tag117.xml><?xml version="1.0" encoding="utf-8"?>
<p:tagLst xmlns:p="http://schemas.openxmlformats.org/presentationml/2006/main">
  <p:tag name="AS_UNIQUEID" val="2659"/>
  <p:tag name="KSO_WM_BEAUTIFY_FLAG" val=""/>
  <p:tag name="KSO_WM_SCREEN_THEME_FLAG" val="Dlrq25wU2PGuGg5bbmjbDNbns9mAqGjfILvi1eY/ITLMwX4avEolBd4fjn/dHFdhaFLlUG4OeOuEvPFPC/bnt5JOpYxo63C4Yb0AwHwww9U="/>
</p:tagLst>
</file>

<file path=ppt/tags/tag118.xml><?xml version="1.0" encoding="utf-8"?>
<p:tagLst xmlns:p="http://schemas.openxmlformats.org/presentationml/2006/main">
  <p:tag name="AS_UNIQUEID" val="2660"/>
  <p:tag name="KSO_WM_BEAUTIFY_FLAG" val=""/>
  <p:tag name="KSO_WM_SCREEN_THEME_FLAG" val="Dlrq25wU2PGuGg5bbmjbDNbns9mAqGjfILvi1eY/ITLMwX4avEolBd4fjn/dHFdhaFLlUG4OeOuEvPFPC/bnt5JOpYxo63C4Yb0AwHwww9U="/>
</p:tagLst>
</file>

<file path=ppt/tags/tag119.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2.xml><?xml version="1.0" encoding="utf-8"?>
<p:tagLst xmlns:p="http://schemas.openxmlformats.org/presentationml/2006/main">
  <p:tag name="AS_UNIQUEID" val="2543"/>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20.xml><?xml version="1.0" encoding="utf-8"?>
<p:tagLst xmlns:p="http://schemas.openxmlformats.org/presentationml/2006/main">
  <p:tag name="AS_UNIQUEID" val="2662"/>
  <p:tag name="KSO_WM_SCREEN_THEME_FLAG" val="Dlrq25wU2PGuGg5bbmjbDNbns9mAqGjfILvi1eY/ITLMwX4avEolBd4fjn/dHFdhaFLlUG4OeOuEvPFPC/bnt5JOpYxo63C4Yb0AwHwww9U="/>
</p:tagLst>
</file>

<file path=ppt/tags/tag121.xml><?xml version="1.0" encoding="utf-8"?>
<p:tagLst xmlns:p="http://schemas.openxmlformats.org/presentationml/2006/main">
  <p:tag name="AS_UNIQUEID" val="2663"/>
  <p:tag name="KSO_WM_BEAUTIFY_FLAG" val=""/>
  <p:tag name="KSO_WM_SCREEN_THEME_FLAG" val="Dlrq25wU2PGuGg5bbmjbDNbns9mAqGjfILvi1eY/ITLMwX4avEolBd4fjn/dHFdhaFLlUG4OeOuEvPFPC/bnt5JOpYxo63C4Yb0AwHwww9U="/>
</p:tagLst>
</file>

<file path=ppt/tags/tag122.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23.xml><?xml version="1.0" encoding="utf-8"?>
<p:tagLst xmlns:p="http://schemas.openxmlformats.org/presentationml/2006/main">
  <p:tag name="AS_UNIQUEID" val="2665"/>
  <p:tag name="KSO_WM_SCREEN_THEME_FLAG" val="Dlrq25wU2PGuGg5bbmjbDNbns9mAqGjfILvi1eY/ITLMwX4avEolBd4fjn/dHFdhaFLlUG4OeOuEvPFPC/bnt5JOpYxo63C4Yb0AwHwww9U="/>
</p:tagLst>
</file>

<file path=ppt/tags/tag124.xml><?xml version="1.0" encoding="utf-8"?>
<p:tagLst xmlns:p="http://schemas.openxmlformats.org/presentationml/2006/main">
  <p:tag name="AS_UNIQUEID" val="2666"/>
  <p:tag name="KSO_WM_BEAUTIFY_FLAG" val=""/>
  <p:tag name="KSO_WM_SCREEN_THEME_FLAG" val="Dlrq25wU2PGuGg5bbmjbDNbns9mAqGjfILvi1eY/ITLMwX4avEolBd4fjn/dHFdhaFLlUG4OeOuEvPFPC/bnt5JOpYxo63C4Yb0AwHwww9U="/>
</p:tagLst>
</file>

<file path=ppt/tags/tag125.xml><?xml version="1.0" encoding="utf-8"?>
<p:tagLst xmlns:p="http://schemas.openxmlformats.org/presentationml/2006/main">
  <p:tag name="AS_UNIQUEID" val="2667"/>
  <p:tag name="KSO_WM_BEAUTIFY_FLAG" val=""/>
  <p:tag name="KSO_WM_SCREEN_THEME_FLAG" val="Dlrq25wU2PGuGg5bbmjbDNbns9mAqGjfILvi1eY/ITLMwX4avEolBd4fjn/dHFdhaFLlUG4OeOuEvPFPC/bnt5JOpYxo63C4Yb0AwHwww9U="/>
</p:tagLst>
</file>

<file path=ppt/tags/tag126.xml><?xml version="1.0" encoding="utf-8"?>
<p:tagLst xmlns:p="http://schemas.openxmlformats.org/presentationml/2006/main">
  <p:tag name="AS_UNIQUEID" val="2668"/>
  <p:tag name="KSO_WM_BEAUTIFY_FLAG" val=""/>
  <p:tag name="KSO_WM_SCREEN_THEME_FLAG" val="Dlrq25wU2PGuGg5bbmjbDNbns9mAqGjfILvi1eY/ITLMwX4avEolBd4fjn/dHFdhaFLlUG4OeOuEvPFPC/bnt5JOpYxo63C4Yb0AwHwww9U="/>
</p:tagLst>
</file>

<file path=ppt/tags/tag127.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28.xml><?xml version="1.0" encoding="utf-8"?>
<p:tagLst xmlns:p="http://schemas.openxmlformats.org/presentationml/2006/main">
  <p:tag name="AS_UNIQUEID" val="2670"/>
  <p:tag name="KSO_WM_SCREEN_THEME_FLAG" val="Dlrq25wU2PGuGg5bbmjbDNbns9mAqGjfILvi1eY/ITLMwX4avEolBd4fjn/dHFdhaFLlUG4OeOuEvPFPC/bnt5JOpYxo63C4Yb0AwHwww9U="/>
</p:tagLst>
</file>

<file path=ppt/tags/tag129.xml><?xml version="1.0" encoding="utf-8"?>
<p:tagLst xmlns:p="http://schemas.openxmlformats.org/presentationml/2006/main">
  <p:tag name="AS_UNIQUEID" val="2671"/>
  <p:tag name="KSO_WM_BEAUTIFY_FLAG" val=""/>
  <p:tag name="KSO_WM_SCREEN_THEME_FLAG" val="Dlrq25wU2PGuGg5bbmjbDNbns9mAqGjfILvi1eY/ITLMwX4avEolBd4fjn/dHFdhaFLlUG4OeOuEvPFPC/bnt5JOpYxo63C4Yb0AwHwww9U="/>
</p:tagLst>
</file>

<file path=ppt/tags/tag13.xml><?xml version="1.0" encoding="utf-8"?>
<p:tagLst xmlns:p="http://schemas.openxmlformats.org/presentationml/2006/main">
  <p:tag name="AS_UNIQUEID" val="2544"/>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30.xml><?xml version="1.0" encoding="utf-8"?>
<p:tagLst xmlns:p="http://schemas.openxmlformats.org/presentationml/2006/main">
  <p:tag name="AS_UNIQUEID" val="2672"/>
  <p:tag name="KSO_WM_BEAUTIFY_FLAG" val=""/>
  <p:tag name="KSO_WM_SCREEN_THEME_FLAG" val="Dlrq25wU2PGuGg5bbmjbDNbns9mAqGjfILvi1eY/ITLMwX4avEolBd4fjn/dHFdhaFLlUG4OeOuEvPFPC/bnt5JOpYxo63C4Yb0AwHwww9U="/>
</p:tagLst>
</file>

<file path=ppt/tags/tag131.xml><?xml version="1.0" encoding="utf-8"?>
<p:tagLst xmlns:p="http://schemas.openxmlformats.org/presentationml/2006/main">
  <p:tag name="AS_UNIQUEID" val="2673"/>
  <p:tag name="KSO_WM_BEAUTIFY_FLAG" val=""/>
  <p:tag name="KSO_WM_SCREEN_THEME_FLAG" val="Dlrq25wU2PGuGg5bbmjbDNbns9mAqGjfILvi1eY/ITLMwX4avEolBd4fjn/dHFdhaFLlUG4OeOuEvPFPC/bnt5JOpYxo63C4Yb0AwHwww9U="/>
</p:tagLst>
</file>

<file path=ppt/tags/tag132.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33.xml><?xml version="1.0" encoding="utf-8"?>
<p:tagLst xmlns:p="http://schemas.openxmlformats.org/presentationml/2006/main">
  <p:tag name="AS_UNIQUEID" val="2675"/>
  <p:tag name="KSO_WM_SCREEN_THEME_FLAG" val="Dlrq25wU2PGuGg5bbmjbDNbns9mAqGjfILvi1eY/ITLMwX4avEolBd4fjn/dHFdhaFLlUG4OeOuEvPFPC/bnt5JOpYxo63C4Yb0AwHwww9U="/>
</p:tagLst>
</file>

<file path=ppt/tags/tag134.xml><?xml version="1.0" encoding="utf-8"?>
<p:tagLst xmlns:p="http://schemas.openxmlformats.org/presentationml/2006/main">
  <p:tag name="AS_UNIQUEID" val="2676"/>
  <p:tag name="KSO_WM_BEAUTIFY_FLAG" val=""/>
  <p:tag name="KSO_WM_SCREEN_THEME_FLAG" val="Dlrq25wU2PGuGg5bbmjbDNbns9mAqGjfILvi1eY/ITLMwX4avEolBd4fjn/dHFdhaFLlUG4OeOuEvPFPC/bnt5JOpYxo63C4Yb0AwHwww9U="/>
</p:tagLst>
</file>

<file path=ppt/tags/tag135.xml><?xml version="1.0" encoding="utf-8"?>
<p:tagLst xmlns:p="http://schemas.openxmlformats.org/presentationml/2006/main">
  <p:tag name="AS_UNIQUEID" val="2677"/>
  <p:tag name="KSO_WM_BEAUTIFY_FLAG" val=""/>
  <p:tag name="KSO_WM_SCREEN_THEME_FLAG" val="Dlrq25wU2PGuGg5bbmjbDNbns9mAqGjfILvi1eY/ITLMwX4avEolBd4fjn/dHFdhaFLlUG4OeOuEvPFPC/bnt5JOpYxo63C4Yb0AwHwww9U="/>
</p:tagLst>
</file>

<file path=ppt/tags/tag136.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37.xml><?xml version="1.0" encoding="utf-8"?>
<p:tagLst xmlns:p="http://schemas.openxmlformats.org/presentationml/2006/main">
  <p:tag name="AS_UNIQUEID" val="2679"/>
  <p:tag name="KSO_WM_SCREEN_THEME_FLAG" val="Dlrq25wU2PGuGg5bbmjbDNbns9mAqGjfILvi1eY/ITLMwX4avEolBd4fjn/dHFdhaFLlUG4OeOuEvPFPC/bnt5JOpYxo63C4Yb0AwHwww9U="/>
</p:tagLst>
</file>

<file path=ppt/tags/tag138.xml><?xml version="1.0" encoding="utf-8"?>
<p:tagLst xmlns:p="http://schemas.openxmlformats.org/presentationml/2006/main">
  <p:tag name="AS_UNIQUEID" val="2528"/>
  <p:tag name="KSO_WM_BEAUTIFY_FLAG" val=""/>
  <p:tag name="KSO_WM_SCREEN_THEME_FLAG" val="Dlrq25wU2PGuGg5bbmjbDNbns9mAqGjfILvi1eY/ITLMwX4avEolBd4fjn/dHFdhaFLlUG4OeOuEvPFPC/bnt5JOpYxo63C4Yb0AwHwww9U="/>
</p:tagLst>
</file>

<file path=ppt/tags/tag139.xml><?xml version="1.0" encoding="utf-8"?>
<p:tagLst xmlns:p="http://schemas.openxmlformats.org/presentationml/2006/main">
  <p:tag name="AS_UNIQUEID" val="2680"/>
  <p:tag name="KSO_WM_BEAUTIFY_FLAG" val=""/>
  <p:tag name="KSO_WM_SCREEN_THEME_FLAG" val="Dlrq25wU2PGuGg5bbmjbDNbns9mAqGjfILvi1eY/ITLMwX4avEolBd4fjn/dHFdhaFLlUG4OeOuEvPFPC/bnt5JOpYxo63C4Yb0AwHwww9U="/>
</p:tagLst>
</file>

<file path=ppt/tags/tag14.xml><?xml version="1.0" encoding="utf-8"?>
<p:tagLst xmlns:p="http://schemas.openxmlformats.org/presentationml/2006/main">
  <p:tag name="AS_UNIQUEID" val="2545"/>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40.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41.xml><?xml version="1.0" encoding="utf-8"?>
<p:tagLst xmlns:p="http://schemas.openxmlformats.org/presentationml/2006/main">
  <p:tag name="AS_UNIQUEID" val="2682"/>
  <p:tag name="KSO_WM_BEAUTIFY_FLAG" val=""/>
  <p:tag name="KSO_WM_SCREEN_THEME_FLAG" val="Dlrq25wU2PGuGg5bbmjbDNbns9mAqGjfILvi1eY/ITLMwX4avEolBd4fjn/dHFdhaFLlUG4OeOuEvPFPC/bnt5JOpYxo63C4Yb0AwHwww9U="/>
</p:tagLst>
</file>

<file path=ppt/tags/tag142.xml><?xml version="1.0" encoding="utf-8"?>
<p:tagLst xmlns:p="http://schemas.openxmlformats.org/presentationml/2006/main">
  <p:tag name="AS_UNIQUEID" val="2683"/>
  <p:tag name="KSO_WM_BEAUTIFY_FLAG" val=""/>
  <p:tag name="KSO_WM_SCREEN_THEME_FLAG" val="Dlrq25wU2PGuGg5bbmjbDNbns9mAqGjfILvi1eY/ITLMwX4avEolBd4fjn/dHFdhaFLlUG4OeOuEvPFPC/bnt5JOpYxo63C4Yb0AwHwww9U="/>
</p:tagLst>
</file>

<file path=ppt/tags/tag143.xml><?xml version="1.0" encoding="utf-8"?>
<p:tagLst xmlns:p="http://schemas.openxmlformats.org/presentationml/2006/main">
  <p:tag name="AS_UNIQUEID" val="2684"/>
  <p:tag name="KSO_WM_SCREEN_THEME_FLAG" val="Dlrq25wU2PGuGg5bbmjbDNbns9mAqGjfILvi1eY/ITLMwX4avEolBd4fjn/dHFdhaFLlUG4OeOuEvPFPC/bnt5JOpYxo63C4Yb0AwHwww9U="/>
</p:tagLst>
</file>

<file path=ppt/tags/tag144.xml><?xml version="1.0" encoding="utf-8"?>
<p:tagLst xmlns:p="http://schemas.openxmlformats.org/presentationml/2006/main">
  <p:tag name="AS_UNIQUEID" val="2685"/>
  <p:tag name="KSO_WM_BEAUTIFY_FLAG" val=""/>
  <p:tag name="KSO_WM_SCREEN_THEME_FLAG" val="Dlrq25wU2PGuGg5bbmjbDNbns9mAqGjfILvi1eY/ITLMwX4avEolBd4fjn/dHFdhaFLlUG4OeOuEvPFPC/bnt5JOpYxo63C4Yb0AwHwww9U="/>
</p:tagLst>
</file>

<file path=ppt/tags/tag145.xml><?xml version="1.0" encoding="utf-8"?>
<p:tagLst xmlns:p="http://schemas.openxmlformats.org/presentationml/2006/main">
  <p:tag name="AS_UNIQUEID" val="2686"/>
  <p:tag name="KSO_WM_BEAUTIFY_FLAG" val=""/>
  <p:tag name="KSO_WM_SCREEN_THEME_FLAG" val="Dlrq25wU2PGuGg5bbmjbDNbns9mAqGjfILvi1eY/ITLMwX4avEolBd4fjn/dHFdhaFLlUG4OeOuEvPFPC/bnt5JOpYxo63C4Yb0AwHwww9U="/>
</p:tagLst>
</file>

<file path=ppt/tags/tag146.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47.xml><?xml version="1.0" encoding="utf-8"?>
<p:tagLst xmlns:p="http://schemas.openxmlformats.org/presentationml/2006/main">
  <p:tag name="AS_UNIQUEID" val="2688"/>
  <p:tag name="KSO_WM_SCREEN_THEME_FLAG" val="Dlrq25wU2PGuGg5bbmjbDNbns9mAqGjfILvi1eY/ITLMwX4avEolBd4fjn/dHFdhaFLlUG4OeOuEvPFPC/bnt5JOpYxo63C4Yb0AwHwww9U="/>
</p:tagLst>
</file>

<file path=ppt/tags/tag148.xml><?xml version="1.0" encoding="utf-8"?>
<p:tagLst xmlns:p="http://schemas.openxmlformats.org/presentationml/2006/main">
  <p:tag name="AS_UNIQUEID" val="2689"/>
  <p:tag name="KSO_WM_BEAUTIFY_FLAG" val=""/>
  <p:tag name="KSO_WM_SCREEN_THEME_FLAG" val="Dlrq25wU2PGuGg5bbmjbDNbns9mAqGjfILvi1eY/ITLMwX4avEolBd4fjn/dHFdhaFLlUG4OeOuEvPFPC/bnt5JOpYxo63C4Yb0AwHwww9U="/>
</p:tagLst>
</file>

<file path=ppt/tags/tag149.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5.xml><?xml version="1.0" encoding="utf-8"?>
<p:tagLst xmlns:p="http://schemas.openxmlformats.org/presentationml/2006/main">
  <p:tag name="AS_UNIQUEID" val="2546"/>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 name="KSO_WM_SCREEN_THEME_FLAG" val="Dlrq25wU2PGuGg5bbmjbDNbns9mAqGjfILvi1eY/ITLMwX4avEolBd4fjn/dHFdhaFLlUG4OeOuEvPFPC/bnt5JOpYxo63C4Yb0AwHwww9U="/>
</p:tagLst>
</file>

<file path=ppt/tags/tag150.xml><?xml version="1.0" encoding="utf-8"?>
<p:tagLst xmlns:p="http://schemas.openxmlformats.org/presentationml/2006/main">
  <p:tag name="AS_UNIQUEID" val="2691"/>
  <p:tag name="KSO_WM_BEAUTIFY_FLAG" val=""/>
  <p:tag name="KSO_WM_SCREEN_THEME_FLAG" val="Dlrq25wU2PGuGg5bbmjbDNbns9mAqGjfILvi1eY/ITLMwX4avEolBd4fjn/dHFdhaFLlUG4OeOuEvPFPC/bnt5JOpYxo63C4Yb0AwHwww9U="/>
</p:tagLst>
</file>

<file path=ppt/tags/tag151.xml><?xml version="1.0" encoding="utf-8"?>
<p:tagLst xmlns:p="http://schemas.openxmlformats.org/presentationml/2006/main">
  <p:tag name="AS_UNIQUEID" val="2692"/>
  <p:tag name="KSO_WM_BEAUTIFY_FLAG" val=""/>
  <p:tag name="KSO_WM_SCREEN_THEME_FLAG" val="Dlrq25wU2PGuGg5bbmjbDNbns9mAqGjfILvi1eY/ITLMwX4avEolBd4fjn/dHFdhaFLlUG4OeOuEvPFPC/bnt5JOpYxo63C4Yb0AwHwww9U="/>
</p:tagLst>
</file>

<file path=ppt/tags/tag152.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53.xml><?xml version="1.0" encoding="utf-8"?>
<p:tagLst xmlns:p="http://schemas.openxmlformats.org/presentationml/2006/main">
  <p:tag name="AS_UNIQUEID" val="2694"/>
  <p:tag name="KSO_WM_SCREEN_THEME_FLAG" val="Dlrq25wU2PGuGg5bbmjbDNbns9mAqGjfILvi1eY/ITLMwX4avEolBd4fjn/dHFdhaFLlUG4OeOuEvPFPC/bnt5JOpYxo63C4Yb0AwHwww9U="/>
</p:tagLst>
</file>

<file path=ppt/tags/tag154.xml><?xml version="1.0" encoding="utf-8"?>
<p:tagLst xmlns:p="http://schemas.openxmlformats.org/presentationml/2006/main">
  <p:tag name="AS_UNIQUEID" val="2695"/>
  <p:tag name="KSO_WM_BEAUTIFY_FLAG" val=""/>
  <p:tag name="KSO_WM_SCREEN_THEME_FLAG" val="Dlrq25wU2PGuGg5bbmjbDNbns9mAqGjfILvi1eY/ITLMwX4avEolBd4fjn/dHFdhaFLlUG4OeOuEvPFPC/bnt5JOpYxo63C4Yb0AwHwww9U="/>
</p:tagLst>
</file>

<file path=ppt/tags/tag155.xml><?xml version="1.0" encoding="utf-8"?>
<p:tagLst xmlns:p="http://schemas.openxmlformats.org/presentationml/2006/main">
  <p:tag name="AS_UNIQUEID" val="2696"/>
  <p:tag name="KSO_WM_BEAUTIFY_FLAG" val=""/>
  <p:tag name="KSO_WM_SCREEN_THEME_FLAG" val="Dlrq25wU2PGuGg5bbmjbDNbns9mAqGjfILvi1eY/ITLMwX4avEolBd4fjn/dHFdhaFLlUG4OeOuEvPFPC/bnt5JOpYxo63C4Yb0AwHwww9U="/>
</p:tagLst>
</file>

<file path=ppt/tags/tag156.xml><?xml version="1.0" encoding="utf-8"?>
<p:tagLst xmlns:p="http://schemas.openxmlformats.org/presentationml/2006/main">
  <p:tag name="AS_UNIQUEID" val="2697"/>
  <p:tag name="KSO_WM_BEAUTIFY_FLAG" val=""/>
  <p:tag name="KSO_WM_SCREEN_THEME_FLAG" val="Dlrq25wU2PGuGg5bbmjbDNbns9mAqGjfILvi1eY/ITLMwX4avEolBd4fjn/dHFdhaFLlUG4OeOuEvPFPC/bnt5JOpYxo63C4Yb0AwHwww9U="/>
</p:tagLst>
</file>

<file path=ppt/tags/tag157.xml><?xml version="1.0" encoding="utf-8"?>
<p:tagLst xmlns:p="http://schemas.openxmlformats.org/presentationml/2006/main">
  <p:tag name="AS_UNIQUEID" val="2698"/>
  <p:tag name="KSO_WM_BEAUTIFY_FLAG" val=""/>
  <p:tag name="KSO_WM_SCREEN_THEME_FLAG" val="Dlrq25wU2PGuGg5bbmjbDNbns9mAqGjfILvi1eY/ITLMwX4avEolBd4fjn/dHFdhaFLlUG4OeOuEvPFPC/bnt5JOpYxo63C4Yb0AwHwww9U="/>
</p:tagLst>
</file>

<file path=ppt/tags/tag158.xml><?xml version="1.0" encoding="utf-8"?>
<p:tagLst xmlns:p="http://schemas.openxmlformats.org/presentationml/2006/main">
  <p:tag name="AS_UNIQUEID" val="2699"/>
  <p:tag name="KSO_WM_BEAUTIFY_FLAG" val=""/>
  <p:tag name="KSO_WM_SCREEN_THEME_FLAG" val="Dlrq25wU2PGuGg5bbmjbDNbns9mAqGjfILvi1eY/ITLMwX4avEolBd4fjn/dHFdhaFLlUG4OeOuEvPFPC/bnt5JOpYxo63C4Yb0AwHwww9U="/>
</p:tagLst>
</file>

<file path=ppt/tags/tag159.xml><?xml version="1.0" encoding="utf-8"?>
<p:tagLst xmlns:p="http://schemas.openxmlformats.org/presentationml/2006/main">
  <p:tag name="AS_UNIQUEID" val="2700"/>
  <p:tag name="KSO_WM_BEAUTIFY_FLAG" val=""/>
  <p:tag name="KSO_WM_SCREEN_THEME_FLAG" val="Dlrq25wU2PGuGg5bbmjbDNbns9mAqGjfILvi1eY/ITLMwX4avEolBd4fjn/dHFdhaFLlUG4OeOuEvPFPC/bnt5JOpYxo63C4Yb0AwHwww9U="/>
</p:tagLst>
</file>

<file path=ppt/tags/tag16.xml><?xml version="1.0" encoding="utf-8"?>
<p:tagLst xmlns:p="http://schemas.openxmlformats.org/presentationml/2006/main">
  <p:tag name="AS_UNIQUEID" val="2548"/>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160.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161.xml><?xml version="1.0" encoding="utf-8"?>
<p:tagLst xmlns:p="http://schemas.openxmlformats.org/presentationml/2006/main">
  <p:tag name="AS_UNIQUEID" val="2702"/>
  <p:tag name="KSO_WM_SCREEN_THEME_FLAG" val="Dlrq25wU2PGuGg5bbmjbDNbns9mAqGjfILvi1eY/ITLMwX4avEolBd4fjn/dHFdhaFLlUG4OeOuEvPFPC/bnt5JOpYxo63C4Yb0AwHwww9U="/>
</p:tagLst>
</file>

<file path=ppt/tags/tag162.xml><?xml version="1.0" encoding="utf-8"?>
<p:tagLst xmlns:p="http://schemas.openxmlformats.org/presentationml/2006/main">
  <p:tag name="AS_UNIQUEID" val="2703"/>
  <p:tag name="KSO_WM_SCREEN_THEME_FLAG" val="Dlrq25wU2PGuGg5bbmjbDNbns9mAqGjfILvi1eY/ITLMwX4avEolBd4fjn/dHFdhaFLlUG4OeOuEvPFPC/bnt5JOpYxo63C4Yb0AwHwww9U="/>
</p:tagLst>
</file>

<file path=ppt/tags/tag163.xml><?xml version="1.0" encoding="utf-8"?>
<p:tagLst xmlns:p="http://schemas.openxmlformats.org/presentationml/2006/main">
  <p:tag name="AS_UNIQUEID" val="2704"/>
  <p:tag name="KSO_WM_SCREEN_THEME_FLAG" val="Dlrq25wU2PGuGg5bbmjbDNbns9mAqGjfILvi1eY/ITLMwX4avEolBd4fjn/dHFdhaFLlUG4OeOuEvPFPC/bnt5JOpYxo63C4Yb0AwHwww9U="/>
</p:tagLst>
</file>

<file path=ppt/tags/tag164.xml><?xml version="1.0" encoding="utf-8"?>
<p:tagLst xmlns:p="http://schemas.openxmlformats.org/presentationml/2006/main">
  <p:tag name="AS_UNIQUEID" val="2705"/>
  <p:tag name="KSO_WM_BEAUTIFY_FLAG" val=""/>
  <p:tag name="KSO_WM_SCREEN_THEME_FLAG" val="Dlrq25wU2PGuGg5bbmjbDNbns9mAqGjfILvi1eY/ITLMwX4avEolBd4fjn/dHFdhaFLlUG4OeOuEvPFPC/bnt5JOpYxo63C4Yb0AwHwww9U="/>
</p:tagLst>
</file>

<file path=ppt/tags/tag165.xml><?xml version="1.0" encoding="utf-8"?>
<p:tagLst xmlns:p="http://schemas.openxmlformats.org/presentationml/2006/main">
  <p:tag name="AS_UNIQUEID" val="2706"/>
  <p:tag name="KSO_WM_BEAUTIFY_FLAG" val=""/>
  <p:tag name="KSO_WM_SCREEN_THEME_FLAG" val="Dlrq25wU2PGuGg5bbmjbDNbns9mAqGjfILvi1eY/ITLMwX4avEolBd4fjn/dHFdhaFLlUG4OeOuEvPFPC/bnt5JOpYxo63C4Yb0AwHwww9U="/>
</p:tagLst>
</file>

<file path=ppt/tags/tag166.xml><?xml version="1.0" encoding="utf-8"?>
<p:tagLst xmlns:p="http://schemas.openxmlformats.org/presentationml/2006/main">
  <p:tag name="AS_UNIQUEID" val="2707"/>
  <p:tag name="KSO_WM_BEAUTIFY_FLAG" val=""/>
  <p:tag name="KSO_WM_SCREEN_THEME_FLAG" val="Dlrq25wU2PGuGg5bbmjbDNbns9mAqGjfILvi1eY/ITLMwX4avEolBd4fjn/dHFdhaFLlUG4OeOuEvPFPC/bnt5JOpYxo63C4Yb0AwHwww9U="/>
</p:tagLst>
</file>

<file path=ppt/tags/tag167.xml><?xml version="1.0" encoding="utf-8"?>
<p:tagLst xmlns:p="http://schemas.openxmlformats.org/presentationml/2006/main">
  <p:tag name="AS_UNIQUEID" val="2708"/>
  <p:tag name="KSO_WM_BEAUTIFY_FLAG" val=""/>
  <p:tag name="KSO_WM_SCREEN_THEME_FLAG" val="Dlrq25wU2PGuGg5bbmjbDNbns9mAqGjfILvi1eY/ITLMwX4avEolBd4fjn/dHFdhaFLlUG4OeOuEvPFPC/bnt5JOpYxo63C4Yb0AwHwww9U="/>
</p:tagLst>
</file>

<file path=ppt/tags/tag168.xml><?xml version="1.0" encoding="utf-8"?>
<p:tagLst xmlns:p="http://schemas.openxmlformats.org/presentationml/2006/main">
  <p:tag name="AS_UNIQUEID" val="2709"/>
  <p:tag name="KSO_WM_SCREEN_THEME_FLAG" val="Dlrq25wU2PGuGg5bbmjbDNbns9mAqGjfILvi1eY/ITLMwX4avEolBd4fjn/dHFdhaFLlUG4OeOuEvPFPC/bnt5JOpYxo63C4Yb0AwHwww9U="/>
</p:tagLst>
</file>

<file path=ppt/tags/tag169.xml><?xml version="1.0" encoding="utf-8"?>
<p:tagLst xmlns:p="http://schemas.openxmlformats.org/presentationml/2006/main">
  <p:tag name="AS_UNIQUEID" val="2710"/>
  <p:tag name="KSO_WM_SCREEN_THEME_FLAG" val="Dlrq25wU2PGuGg5bbmjbDNbns9mAqGjfILvi1eY/ITLMwX4avEolBd4fjn/dHFdhaFLlUG4OeOuEvPFPC/bnt5JOpYxo63C4Yb0AwHwww9U="/>
</p:tagLst>
</file>

<file path=ppt/tags/tag17.xml><?xml version="1.0" encoding="utf-8"?>
<p:tagLst xmlns:p="http://schemas.openxmlformats.org/presentationml/2006/main">
  <p:tag name="AS_UNIQUEID" val="2549"/>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170.xml><?xml version="1.0" encoding="utf-8"?>
<p:tagLst xmlns:p="http://schemas.openxmlformats.org/presentationml/2006/main">
  <p:tag name="AS_UNIQUEID" val="2711"/>
  <p:tag name="KSO_WM_BEAUTIFY_FLAG" val=""/>
  <p:tag name="KSO_WM_SCREEN_THEME_FLAG" val="Dlrq25wU2PGuGg5bbmjbDNbns9mAqGjfILvi1eY/ITLMwX4avEolBd4fjn/dHFdhaFLlUG4OeOuEvPFPC/bnt5JOpYxo63C4Yb0AwHwww9U="/>
</p:tagLst>
</file>

<file path=ppt/tags/tag171.xml><?xml version="1.0" encoding="utf-8"?>
<p:tagLst xmlns:p="http://schemas.openxmlformats.org/presentationml/2006/main">
  <p:tag name="AS_UNIQUEID" val="2712"/>
  <p:tag name="KSO_WM_BEAUTIFY_FLAG" val=""/>
  <p:tag name="KSO_WM_SCREEN_THEME_FLAG" val="Dlrq25wU2PGuGg5bbmjbDNbns9mAqGjfILvi1eY/ITLMwX4avEolBd4fjn/dHFdhaFLlUG4OeOuEvPFPC/bnt5JOpYxo63C4Yb0AwHwww9U="/>
</p:tagLst>
</file>

<file path=ppt/tags/tag172.xml><?xml version="1.0" encoding="utf-8"?>
<p:tagLst xmlns:p="http://schemas.openxmlformats.org/presentationml/2006/main">
  <p:tag name="AS_UNIQUEID" val="2713"/>
  <p:tag name="KSO_WM_BEAUTIFY_FLAG" val=""/>
  <p:tag name="KSO_WM_SCREEN_THEME_FLAG" val="Dlrq25wU2PGuGg5bbmjbDNbns9mAqGjfILvi1eY/ITLMwX4avEolBd4fjn/dHFdhaFLlUG4OeOuEvPFPC/bnt5JOpYxo63C4Yb0AwHwww9U="/>
</p:tagLst>
</file>

<file path=ppt/tags/tag173.xml><?xml version="1.0" encoding="utf-8"?>
<p:tagLst xmlns:p="http://schemas.openxmlformats.org/presentationml/2006/main">
  <p:tag name="AS_UNIQUEID" val="2714"/>
  <p:tag name="KSO_WM_BEAUTIFY_FLAG" val=""/>
  <p:tag name="KSO_WM_SCREEN_THEME_FLAG" val="Dlrq25wU2PGuGg5bbmjbDNbns9mAqGjfILvi1eY/ITLMwX4avEolBd4fjn/dHFdhaFLlUG4OeOuEvPFPC/bnt5JOpYxo63C4Yb0AwHwww9U="/>
</p:tagLst>
</file>

<file path=ppt/tags/tag174.xml><?xml version="1.0" encoding="utf-8"?>
<p:tagLst xmlns:p="http://schemas.openxmlformats.org/presentationml/2006/main">
  <p:tag name="AS_UNIQUEID" val="2715"/>
  <p:tag name="KSO_WM_SCREEN_THEME_FLAG" val="Dlrq25wU2PGuGg5bbmjbDNbns9mAqGjfILvi1eY/ITLMwX4avEolBd4fjn/dHFdhaFLlUG4OeOuEvPFPC/bnt5JOpYxo63C4Yb0AwHwww9U="/>
</p:tagLst>
</file>

<file path=ppt/tags/tag175.xml><?xml version="1.0" encoding="utf-8"?>
<p:tagLst xmlns:p="http://schemas.openxmlformats.org/presentationml/2006/main">
  <p:tag name="AS_UNIQUEID" val="2716"/>
  <p:tag name="KSO_WM_SCREEN_THEME_FLAG" val="Dlrq25wU2PGuGg5bbmjbDNbns9mAqGjfILvi1eY/ITLMwX4avEolBd4fjn/dHFdhaFLlUG4OeOuEvPFPC/bnt5JOpYxo63C4Yb0AwHwww9U="/>
</p:tagLst>
</file>

<file path=ppt/tags/tag176.xml><?xml version="1.0" encoding="utf-8"?>
<p:tagLst xmlns:p="http://schemas.openxmlformats.org/presentationml/2006/main">
  <p:tag name="AS_UNIQUEID" val="2717"/>
  <p:tag name="KSO_WM_BEAUTIFY_FLAG" val=""/>
  <p:tag name="KSO_WM_SCREEN_THEME_FLAG" val="Dlrq25wU2PGuGg5bbmjbDNbns9mAqGjfILvi1eY/ITLMwX4avEolBd4fjn/dHFdhaFLlUG4OeOuEvPFPC/bnt5JOpYxo63C4Yb0AwHwww9U="/>
</p:tagLst>
</file>

<file path=ppt/tags/tag177.xml><?xml version="1.0" encoding="utf-8"?>
<p:tagLst xmlns:p="http://schemas.openxmlformats.org/presentationml/2006/main">
  <p:tag name="AS_UNIQUEID" val="2718"/>
  <p:tag name="KSO_WM_BEAUTIFY_FLAG" val=""/>
  <p:tag name="KSO_WM_SCREEN_THEME_FLAG" val="Dlrq25wU2PGuGg5bbmjbDNbns9mAqGjfILvi1eY/ITLMwX4avEolBd4fjn/dHFdhaFLlUG4OeOuEvPFPC/bnt5JOpYxo63C4Yb0AwHwww9U="/>
</p:tagLst>
</file>

<file path=ppt/tags/tag178.xml><?xml version="1.0" encoding="utf-8"?>
<p:tagLst xmlns:p="http://schemas.openxmlformats.org/presentationml/2006/main">
  <p:tag name="AS_UNIQUEID" val="2719"/>
  <p:tag name="KSO_WM_BEAUTIFY_FLAG" val=""/>
  <p:tag name="KSO_WM_SCREEN_THEME_FLAG" val="Dlrq25wU2PGuGg5bbmjbDNbns9mAqGjfILvi1eY/ITLMwX4avEolBd4fjn/dHFdhaFLlUG4OeOuEvPFPC/bnt5JOpYxo63C4Yb0AwHwww9U="/>
</p:tagLst>
</file>

<file path=ppt/tags/tag179.xml><?xml version="1.0" encoding="utf-8"?>
<p:tagLst xmlns:p="http://schemas.openxmlformats.org/presentationml/2006/main">
  <p:tag name="AS_UNIQUEID" val="2720"/>
  <p:tag name="KSO_WM_BEAUTIFY_FLAG" val=""/>
  <p:tag name="KSO_WM_SCREEN_THEME_FLAG" val="Dlrq25wU2PGuGg5bbmjbDNbns9mAqGjfILvi1eY/ITLMwX4avEolBd4fjn/dHFdhaFLlUG4OeOuEvPFPC/bnt5JOpYxo63C4Yb0AwHwww9U="/>
</p:tagLst>
</file>

<file path=ppt/tags/tag18.xml><?xml version="1.0" encoding="utf-8"?>
<p:tagLst xmlns:p="http://schemas.openxmlformats.org/presentationml/2006/main">
  <p:tag name="AS_UNIQUEID" val="2550"/>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180.xml><?xml version="1.0" encoding="utf-8"?>
<p:tagLst xmlns:p="http://schemas.openxmlformats.org/presentationml/2006/main">
  <p:tag name="AS_UNIQUEID" val="2721"/>
  <p:tag name="KSO_WM_BEAUTIFY_FLAG" val=""/>
  <p:tag name="KSO_WM_SCREEN_THEME_FLAG" val="Dlrq25wU2PGuGg5bbmjbDNbns9mAqGjfILvi1eY/ITLMwX4avEolBd4fjn/dHFdhaFLlUG4OeOuEvPFPC/bnt5JOpYxo63C4Yb0AwHwww9U="/>
</p:tagLst>
</file>

<file path=ppt/tags/tag181.xml><?xml version="1.0" encoding="utf-8"?>
<p:tagLst xmlns:p="http://schemas.openxmlformats.org/presentationml/2006/main">
  <p:tag name="AS_UNIQUEID" val="2722"/>
  <p:tag name="KSO_WM_SCREEN_THEME_FLAG" val="Dlrq25wU2PGuGg5bbmjbDNbns9mAqGjfILvi1eY/ITLMwX4avEolBd4fjn/dHFdhaFLlUG4OeOuEvPFPC/bnt5JOpYxo63C4Yb0AwHwww9U="/>
</p:tagLst>
</file>

<file path=ppt/tags/tag182.xml><?xml version="1.0" encoding="utf-8"?>
<p:tagLst xmlns:p="http://schemas.openxmlformats.org/presentationml/2006/main">
  <p:tag name="AS_UNIQUEID" val="2723"/>
  <p:tag name="KSO_WM_SCREEN_THEME_FLAG" val="Dlrq25wU2PGuGg5bbmjbDNbns9mAqGjfILvi1eY/ITLMwX4avEolBd4fjn/dHFdhaFLlUG4OeOuEvPFPC/bnt5JOpYxo63C4Yb0AwHwww9U="/>
</p:tagLst>
</file>

<file path=ppt/tags/tag183.xml><?xml version="1.0" encoding="utf-8"?>
<p:tagLst xmlns:p="http://schemas.openxmlformats.org/presentationml/2006/main">
  <p:tag name="AS_UNIQUEID" val="2724"/>
  <p:tag name="KSO_WM_SCREEN_THEME_FLAG" val="Dlrq25wU2PGuGg5bbmjbDNbns9mAqGjfILvi1eY/ITLMwX4avEolBd4fjn/dHFdhaFLlUG4OeOuEvPFPC/bnt5JOpYxo63C4Yb0AwHwww9U="/>
</p:tagLst>
</file>

<file path=ppt/tags/tag184.xml><?xml version="1.0" encoding="utf-8"?>
<p:tagLst xmlns:p="http://schemas.openxmlformats.org/presentationml/2006/main">
  <p:tag name="AS_UNIQUEID" val="2725"/>
  <p:tag name="KSO_WM_SCREEN_THEME_FLAG" val="Dlrq25wU2PGuGg5bbmjbDNbns9mAqGjfILvi1eY/ITLMwX4avEolBd4fjn/dHFdhaFLlUG4OeOuEvPFPC/bnt5JOpYxo63C4Yb0AwHwww9U="/>
</p:tagLst>
</file>

<file path=ppt/tags/tag185.xml><?xml version="1.0" encoding="utf-8"?>
<p:tagLst xmlns:p="http://schemas.openxmlformats.org/presentationml/2006/main">
  <p:tag name="AS_UNIQUEID" val="2726"/>
  <p:tag name="KSO_WM_BEAUTIFY_FLAG" val=""/>
  <p:tag name="KSO_WM_SCREEN_THEME_FLAG" val="Dlrq25wU2PGuGg5bbmjbDNbns9mAqGjfILvi1eY/ITLMwX4avEolBd4fjn/dHFdhaFLlUG4OeOuEvPFPC/bnt5JOpYxo63C4Yb0AwHwww9U="/>
</p:tagLst>
</file>

<file path=ppt/tags/tag186.xml><?xml version="1.0" encoding="utf-8"?>
<p:tagLst xmlns:p="http://schemas.openxmlformats.org/presentationml/2006/main">
  <p:tag name="AS_UNIQUEID" val="2727"/>
  <p:tag name="KSO_WM_SCREEN_THEME_FLAG" val="Dlrq25wU2PGuGg5bbmjbDNbns9mAqGjfILvi1eY/ITLMwX4avEolBd4fjn/dHFdhaFLlUG4OeOuEvPFPC/bnt5JOpYxo63C4Yb0AwHwww9U="/>
</p:tagLst>
</file>

<file path=ppt/tags/tag187.xml><?xml version="1.0" encoding="utf-8"?>
<p:tagLst xmlns:p="http://schemas.openxmlformats.org/presentationml/2006/main">
  <p:tag name="AS_UNIQUEID" val="2728"/>
  <p:tag name="KSO_WM_SCREEN_THEME_FLAG" val="Dlrq25wU2PGuGg5bbmjbDNbns9mAqGjfILvi1eY/ITLMwX4avEolBd4fjn/dHFdhaFLlUG4OeOuEvPFPC/bnt5JOpYxo63C4Yb0AwHwww9U="/>
</p:tagLst>
</file>

<file path=ppt/tags/tag188.xml><?xml version="1.0" encoding="utf-8"?>
<p:tagLst xmlns:p="http://schemas.openxmlformats.org/presentationml/2006/main">
  <p:tag name="AS_UNIQUEID" val="2729"/>
  <p:tag name="KSO_WM_BEAUTIFY_FLAG" val=""/>
  <p:tag name="KSO_WM_SCREEN_THEME_FLAG" val="Dlrq25wU2PGuGg5bbmjbDNbns9mAqGjfILvi1eY/ITLMwX4avEolBd4fjn/dHFdhaFLlUG4OeOuEvPFPC/bnt5JOpYxo63C4Yb0AwHwww9U="/>
</p:tagLst>
</file>

<file path=ppt/tags/tag189.xml><?xml version="1.0" encoding="utf-8"?>
<p:tagLst xmlns:p="http://schemas.openxmlformats.org/presentationml/2006/main">
  <p:tag name="AS_UNIQUEID" val="2730"/>
  <p:tag name="KSO_WM_BEAUTIFY_FLAG" val=""/>
  <p:tag name="KSO_WM_SCREEN_THEME_FLAG" val="Dlrq25wU2PGuGg5bbmjbDNbns9mAqGjfILvi1eY/ITLMwX4avEolBd4fjn/dHFdhaFLlUG4OeOuEvPFPC/bnt5JOpYxo63C4Yb0AwHwww9U="/>
</p:tagLst>
</file>

<file path=ppt/tags/tag19.xml><?xml version="1.0" encoding="utf-8"?>
<p:tagLst xmlns:p="http://schemas.openxmlformats.org/presentationml/2006/main">
  <p:tag name="AS_UNIQUEID" val="2551"/>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190.xml><?xml version="1.0" encoding="utf-8"?>
<p:tagLst xmlns:p="http://schemas.openxmlformats.org/presentationml/2006/main">
  <p:tag name="AS_UNIQUEID" val="2731"/>
  <p:tag name="KSO_WM_BEAUTIFY_FLAG" val=""/>
  <p:tag name="KSO_WM_SCREEN_THEME_FLAG" val="Dlrq25wU2PGuGg5bbmjbDNbns9mAqGjfILvi1eY/ITLMwX4avEolBd4fjn/dHFdhaFLlUG4OeOuEvPFPC/bnt5JOpYxo63C4Yb0AwHwww9U="/>
</p:tagLst>
</file>

<file path=ppt/tags/tag191.xml><?xml version="1.0" encoding="utf-8"?>
<p:tagLst xmlns:p="http://schemas.openxmlformats.org/presentationml/2006/main">
  <p:tag name="AS_UNIQUEID" val="2732"/>
  <p:tag name="KSO_WM_BEAUTIFY_FLAG" val=""/>
  <p:tag name="KSO_WM_SCREEN_THEME_FLAG" val="Dlrq25wU2PGuGg5bbmjbDNbns9mAqGjfILvi1eY/ITLMwX4avEolBd4fjn/dHFdhaFLlUG4OeOuEvPFPC/bnt5JOpYxo63C4Yb0AwHwww9U="/>
</p:tagLst>
</file>

<file path=ppt/tags/tag192.xml><?xml version="1.0" encoding="utf-8"?>
<p:tagLst xmlns:p="http://schemas.openxmlformats.org/presentationml/2006/main">
  <p:tag name="AS_UNIQUEID" val="2733"/>
  <p:tag name="KSO_WM_SCREEN_THEME_FLAG" val="Dlrq25wU2PGuGg5bbmjbDNbns9mAqGjfILvi1eY/ITLMwX4avEolBd4fjn/dHFdhaFLlUG4OeOuEvPFPC/bnt5JOpYxo63C4Yb0AwHwww9U="/>
</p:tagLst>
</file>

<file path=ppt/tags/tag193.xml><?xml version="1.0" encoding="utf-8"?>
<p:tagLst xmlns:p="http://schemas.openxmlformats.org/presentationml/2006/main">
  <p:tag name="AS_UNIQUEID" val="2734"/>
  <p:tag name="KSO_WM_SCREEN_THEME_FLAG" val="Dlrq25wU2PGuGg5bbmjbDNbns9mAqGjfILvi1eY/ITLMwX4avEolBd4fjn/dHFdhaFLlUG4OeOuEvPFPC/bnt5JOpYxo63C4Yb0AwHwww9U="/>
</p:tagLst>
</file>

<file path=ppt/tags/tag194.xml><?xml version="1.0" encoding="utf-8"?>
<p:tagLst xmlns:p="http://schemas.openxmlformats.org/presentationml/2006/main">
  <p:tag name="AS_UNIQUEID" val="2735"/>
  <p:tag name="KSO_WM_BEAUTIFY_FLAG" val=""/>
  <p:tag name="KSO_WM_SCREEN_THEME_FLAG" val="Dlrq25wU2PGuGg5bbmjbDNbns9mAqGjfILvi1eY/ITLMwX4avEolBd4fjn/dHFdhaFLlUG4OeOuEvPFPC/bnt5JOpYxo63C4Yb0AwHwww9U="/>
</p:tagLst>
</file>

<file path=ppt/tags/tag195.xml><?xml version="1.0" encoding="utf-8"?>
<p:tagLst xmlns:p="http://schemas.openxmlformats.org/presentationml/2006/main">
  <p:tag name="AS_UNIQUEID" val="2736"/>
  <p:tag name="KSO_WM_BEAUTIFY_FLAG" val=""/>
  <p:tag name="KSO_WM_SCREEN_THEME_FLAG" val="Dlrq25wU2PGuGg5bbmjbDNbns9mAqGjfILvi1eY/ITLMwX4avEolBd4fjn/dHFdhaFLlUG4OeOuEvPFPC/bnt5JOpYxo63C4Yb0AwHwww9U="/>
</p:tagLst>
</file>

<file path=ppt/tags/tag196.xml><?xml version="1.0" encoding="utf-8"?>
<p:tagLst xmlns:p="http://schemas.openxmlformats.org/presentationml/2006/main">
  <p:tag name="AS_UNIQUEID" val="2737"/>
  <p:tag name="KSO_WM_BEAUTIFY_FLAG" val=""/>
  <p:tag name="KSO_WM_SCREEN_THEME_FLAG" val="Dlrq25wU2PGuGg5bbmjbDNbns9mAqGjfILvi1eY/ITLMwX4avEolBd4fjn/dHFdhaFLlUG4OeOuEvPFPC/bnt5JOpYxo63C4Yb0AwHwww9U="/>
</p:tagLst>
</file>

<file path=ppt/tags/tag197.xml><?xml version="1.0" encoding="utf-8"?>
<p:tagLst xmlns:p="http://schemas.openxmlformats.org/presentationml/2006/main">
  <p:tag name="AS_UNIQUEID" val="2738"/>
  <p:tag name="KSO_WM_BEAUTIFY_FLAG" val=""/>
  <p:tag name="KSO_WM_SCREEN_THEME_FLAG" val="Dlrq25wU2PGuGg5bbmjbDNbns9mAqGjfILvi1eY/ITLMwX4avEolBd4fjn/dHFdhaFLlUG4OeOuEvPFPC/bnt5JOpYxo63C4Yb0AwHwww9U="/>
</p:tagLst>
</file>

<file path=ppt/tags/tag198.xml><?xml version="1.0" encoding="utf-8"?>
<p:tagLst xmlns:p="http://schemas.openxmlformats.org/presentationml/2006/main">
  <p:tag name="AS_UNIQUEID" val="2739"/>
  <p:tag name="KSO_WM_BEAUTIFY_FLAG" val=""/>
  <p:tag name="KSO_WM_DIAGRAM_GROUP_CODE" val="m1-1"/>
  <p:tag name="KSO_WM_TAG_VERSION" val="1.0"/>
  <p:tag name="KSO_WM_TEMPLATE_CATEGORY" val="diagram"/>
  <p:tag name="KSO_WM_TEMPLATE_INDEX" val="20169744"/>
  <p:tag name="KSO_WM_UNIT_CLEAR" val="0"/>
  <p:tag name="KSO_WM_UNIT_COMPATIBLE" val="0"/>
  <p:tag name="KSO_WM_UNIT_DIAGRAM_SCHEMECOLOR_ID" val="5"/>
  <p:tag name="KSO_WM_UNIT_HIGHLIGHT" val="0"/>
  <p:tag name="KSO_WM_UNIT_ID" val="diagram20169744_5*m_h_f*1_4_1"/>
  <p:tag name="KSO_WM_UNIT_INDEX" val="1_4_1"/>
  <p:tag name="KSO_WM_UNIT_LAYERLEVEL" val="1_1_1"/>
  <p:tag name="KSO_WM_UNIT_PRESET_TEXT_INDEX" val="4"/>
  <p:tag name="KSO_WM_UNIT_PRESET_TEXT_LEN" val="26"/>
  <p:tag name="KSO_WM_UNIT_TEXT_FILL_FORE_SCHEMECOLOR_INDEX" val="13"/>
  <p:tag name="KSO_WM_UNIT_TEXT_FILL_TYPE" val="1"/>
  <p:tag name="KSO_WM_UNIT_TYPE" val="m_h_f"/>
  <p:tag name="KSO_WM_UNIT_USESOURCEFORMAT_APPLY" val="1"/>
  <p:tag name="KSO_WM_UNIT_VALUE" val="12"/>
  <p:tag name="KSO_WM_SCREEN_THEME_FLAG" val="Dlrq25wU2PGuGg5bbmjbDNbns9mAqGjfILvi1eY/ITLMwX4avEolBd4fjn/dHFdhaFLlUG4OeOuEvPFPC/bnt5JOpYxo63C4Yb0AwHwww9U="/>
</p:tagLst>
</file>

<file path=ppt/tags/tag199.xml><?xml version="1.0" encoding="utf-8"?>
<p:tagLst xmlns:p="http://schemas.openxmlformats.org/presentationml/2006/main">
  <p:tag name="AS_UNIQUEID" val="2740"/>
  <p:tag name="KSO_WM_BEAUTIFY_FLAG" val=""/>
  <p:tag name="KSO_WM_DIAGRAM_GROUP_CODE" val="m1-1"/>
  <p:tag name="KSO_WM_TAG_VERSION" val="1.0"/>
  <p:tag name="KSO_WM_TEMPLATE_CATEGORY" val="diagram"/>
  <p:tag name="KSO_WM_TEMPLATE_INDEX" val="20169744"/>
  <p:tag name="KSO_WM_UNIT_CLEAR" val="0"/>
  <p:tag name="KSO_WM_UNIT_COMPATIBLE" val="0"/>
  <p:tag name="KSO_WM_UNIT_DIAGRAM_SCHEMECOLOR_ID" val="5"/>
  <p:tag name="KSO_WM_UNIT_HIGHLIGHT" val="0"/>
  <p:tag name="KSO_WM_UNIT_ID" val="diagram20169744_5*m_h_f*1_5_1"/>
  <p:tag name="KSO_WM_UNIT_INDEX" val="1_5_1"/>
  <p:tag name="KSO_WM_UNIT_LAYERLEVEL" val="1_1_1"/>
  <p:tag name="KSO_WM_UNIT_PRESET_TEXT_INDEX" val="4"/>
  <p:tag name="KSO_WM_UNIT_PRESET_TEXT_LEN" val="26"/>
  <p:tag name="KSO_WM_UNIT_TEXT_FILL_FORE_SCHEMECOLOR_INDEX" val="13"/>
  <p:tag name="KSO_WM_UNIT_TEXT_FILL_TYPE" val="1"/>
  <p:tag name="KSO_WM_UNIT_TYPE" val="m_h_f"/>
  <p:tag name="KSO_WM_UNIT_USESOURCEFORMAT_APPLY" val="1"/>
  <p:tag name="KSO_WM_UNIT_VALUE" val="14"/>
  <p:tag name="KSO_WM_SCREEN_THEME_FLAG" val="Dlrq25wU2PGuGg5bbmjbDNbns9mAqGjfILvi1eY/ITLMwX4avEolBd4fjn/dHFdhaFLlUG4OeOuEvPFPC/bnt5JOpYxo63C4Yb0AwHwww9U="/>
</p:tagLst>
</file>

<file path=ppt/tags/tag2.xml><?xml version="1.0" encoding="utf-8"?>
<p:tagLst xmlns:p="http://schemas.openxmlformats.org/presentationml/2006/main">
  <p:tag name="AS_UNIQUEID" val="2531"/>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20.xml><?xml version="1.0" encoding="utf-8"?>
<p:tagLst xmlns:p="http://schemas.openxmlformats.org/presentationml/2006/main">
  <p:tag name="AS_UNIQUEID" val="2552"/>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200.xml><?xml version="1.0" encoding="utf-8"?>
<p:tagLst xmlns:p="http://schemas.openxmlformats.org/presentationml/2006/main">
  <p:tag name="AS_UNIQUEID" val="2741"/>
  <p:tag name="KSO_WM_SCREEN_THEME_FLAG" val="Dlrq25wU2PGuGg5bbmjbDNbns9mAqGjfILvi1eY/ITLMwX4avEolBd4fjn/dHFdhaFLlUG4OeOuEvPFPC/bnt5JOpYxo63C4Yb0AwHwww9U="/>
</p:tagLst>
</file>

<file path=ppt/tags/tag201.xml><?xml version="1.0" encoding="utf-8"?>
<p:tagLst xmlns:p="http://schemas.openxmlformats.org/presentationml/2006/main">
  <p:tag name="AS_UNIQUEID" val="2742"/>
  <p:tag name="KSO_WM_SCREEN_THEME_FLAG" val="Dlrq25wU2PGuGg5bbmjbDNbns9mAqGjfILvi1eY/ITLMwX4avEolBd4fjn/dHFdhaFLlUG4OeOuEvPFPC/bnt5JOpYxo63C4Yb0AwHwww9U="/>
</p:tagLst>
</file>

<file path=ppt/tags/tag202.xml><?xml version="1.0" encoding="utf-8"?>
<p:tagLst xmlns:p="http://schemas.openxmlformats.org/presentationml/2006/main">
  <p:tag name="AS_UNIQUEID" val="2743"/>
  <p:tag name="KSO_WM_BEAUTIFY_FLAG" val=""/>
  <p:tag name="KSO_WM_SCREEN_THEME_FLAG" val="Dlrq25wU2PGuGg5bbmjbDNbns9mAqGjfILvi1eY/ITLMwX4avEolBd4fjn/dHFdhaFLlUG4OeOuEvPFPC/bnt5JOpYxo63C4Yb0AwHwww9U="/>
</p:tagLst>
</file>

<file path=ppt/tags/tag203.xml><?xml version="1.0" encoding="utf-8"?>
<p:tagLst xmlns:p="http://schemas.openxmlformats.org/presentationml/2006/main">
  <p:tag name="AS_UNIQUEID" val="2744"/>
  <p:tag name="KSO_WM_BEAUTIFY_FLAG" val=""/>
  <p:tag name="KSO_WM_SCREEN_THEME_FLAG" val="Dlrq25wU2PGuGg5bbmjbDNbns9mAqGjfILvi1eY/ITLMwX4avEolBd4fjn/dHFdhaFLlUG4OeOuEvPFPC/bnt5JOpYxo63C4Yb0AwHwww9U="/>
</p:tagLst>
</file>

<file path=ppt/tags/tag204.xml><?xml version="1.0" encoding="utf-8"?>
<p:tagLst xmlns:p="http://schemas.openxmlformats.org/presentationml/2006/main">
  <p:tag name="AS_UNIQUEID" val="2745"/>
  <p:tag name="KSO_WM_BEAUTIFY_FLAG" val=""/>
  <p:tag name="KSO_WM_SCREEN_THEME_FLAG" val="Dlrq25wU2PGuGg5bbmjbDNbns9mAqGjfILvi1eY/ITLMwX4avEolBd4fjn/dHFdhaFLlUG4OeOuEvPFPC/bnt5JOpYxo63C4Yb0AwHwww9U="/>
</p:tagLst>
</file>

<file path=ppt/tags/tag205.xml><?xml version="1.0" encoding="utf-8"?>
<p:tagLst xmlns:p="http://schemas.openxmlformats.org/presentationml/2006/main">
  <p:tag name="AS_UNIQUEID" val="2746"/>
  <p:tag name="KSO_WM_BEAUTIFY_FLAG" val=""/>
  <p:tag name="KSO_WM_SCREEN_THEME_FLAG" val="Dlrq25wU2PGuGg5bbmjbDNbns9mAqGjfILvi1eY/ITLMwX4avEolBd4fjn/dHFdhaFLlUG4OeOuEvPFPC/bnt5JOpYxo63C4Yb0AwHwww9U="/>
</p:tagLst>
</file>

<file path=ppt/tags/tag206.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207.xml><?xml version="1.0" encoding="utf-8"?>
<p:tagLst xmlns:p="http://schemas.openxmlformats.org/presentationml/2006/main">
  <p:tag name="AS_UNIQUEID" val="2748"/>
  <p:tag name="KSO_WM_SCREEN_THEME_FLAG" val="Dlrq25wU2PGuGg5bbmjbDNbns9mAqGjfILvi1eY/ITLMwX4avEolBd4fjn/dHFdhaFLlUG4OeOuEvPFPC/bnt5JOpYxo63C4Yb0AwHwww9U="/>
</p:tagLst>
</file>

<file path=ppt/tags/tag208.xml><?xml version="1.0" encoding="utf-8"?>
<p:tagLst xmlns:p="http://schemas.openxmlformats.org/presentationml/2006/main">
  <p:tag name="AS_UNIQUEID" val="2749"/>
  <p:tag name="KSO_WM_BEAUTIFY_FLAG" val=""/>
  <p:tag name="KSO_WM_SCREEN_THEME_FLAG" val="Dlrq25wU2PGuGg5bbmjbDNbns9mAqGjfILvi1eY/ITLMwX4avEolBd4fjn/dHFdhaFLlUG4OeOuEvPFPC/bnt5JOpYxo63C4Yb0AwHwww9U="/>
</p:tagLst>
</file>

<file path=ppt/tags/tag209.xml><?xml version="1.0" encoding="utf-8"?>
<p:tagLst xmlns:p="http://schemas.openxmlformats.org/presentationml/2006/main">
  <p:tag name="AS_UNIQUEID" val="2750"/>
  <p:tag name="KSO_WM_BEAUTIFY_FLAG" val=""/>
  <p:tag name="KSO_WM_SCREEN_THEME_FLAG" val="Dlrq25wU2PGuGg5bbmjbDNbns9mAqGjfILvi1eY/ITLMwX4avEolBd4fjn/dHFdhaFLlUG4OeOuEvPFPC/bnt5JOpYxo63C4Yb0AwHwww9U="/>
</p:tagLst>
</file>

<file path=ppt/tags/tag21.xml><?xml version="1.0" encoding="utf-8"?>
<p:tagLst xmlns:p="http://schemas.openxmlformats.org/presentationml/2006/main">
  <p:tag name="AS_UNIQUEID" val="2553"/>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 name="KSO_WM_SCREEN_THEME_FLAG" val="Dlrq25wU2PGuGg5bbmjbDNbns9mAqGjfILvi1eY/ITLMwX4avEolBd4fjn/dHFdhaFLlUG4OeOuEvPFPC/bnt5JOpYxo63C4Yb0AwHwww9U="/>
</p:tagLst>
</file>

<file path=ppt/tags/tag210.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211.xml><?xml version="1.0" encoding="utf-8"?>
<p:tagLst xmlns:p="http://schemas.openxmlformats.org/presentationml/2006/main">
  <p:tag name="AS_UNIQUEID" val="2752"/>
  <p:tag name="KSO_WM_SCREEN_THEME_FLAG" val="Dlrq25wU2PGuGg5bbmjbDNbns9mAqGjfILvi1eY/ITLMwX4avEolBd4fjn/dHFdhaFLlUG4OeOuEvPFPC/bnt5JOpYxo63C4Yb0AwHwww9U="/>
</p:tagLst>
</file>

<file path=ppt/tags/tag212.xml><?xml version="1.0" encoding="utf-8"?>
<p:tagLst xmlns:p="http://schemas.openxmlformats.org/presentationml/2006/main">
  <p:tag name="AS_UNIQUEID" val="2753"/>
  <p:tag name="KSO_WM_BEAUTIFY_FLAG" val=""/>
  <p:tag name="KSO_WM_SCREEN_THEME_FLAG" val="Dlrq25wU2PGuGg5bbmjbDNbns9mAqGjfILvi1eY/ITLMwX4avEolBd4fjn/dHFdhaFLlUG4OeOuEvPFPC/bnt5JOpYxo63C4Yb0AwHwww9U="/>
</p:tagLst>
</file>

<file path=ppt/tags/tag213.xml><?xml version="1.0" encoding="utf-8"?>
<p:tagLst xmlns:p="http://schemas.openxmlformats.org/presentationml/2006/main">
  <p:tag name="AS_UNIQUEID" val="2754"/>
  <p:tag name="KSO_WM_BEAUTIFY_FLAG" val=""/>
  <p:tag name="KSO_WM_SCREEN_THEME_FLAG" val="Dlrq25wU2PGuGg5bbmjbDNbns9mAqGjfILvi1eY/ITLMwX4avEolBd4fjn/dHFdhaFLlUG4OeOuEvPFPC/bnt5JOpYxo63C4Yb0AwHwww9U="/>
</p:tagLst>
</file>

<file path=ppt/tags/tag214.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215.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Nbns9mAqGjfILvi1eY/ITLMwX4avEolBd4fjn/dHFdhaFLlUG4OeOuEvPFPC/bnt5JOpYxo63C4Yb0AwHwww9U="/>
</p:tagLst>
</file>

<file path=ppt/tags/tag22.xml><?xml version="1.0" encoding="utf-8"?>
<p:tagLst xmlns:p="http://schemas.openxmlformats.org/presentationml/2006/main">
  <p:tag name="AS_UNIQUEID" val="2555"/>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3.xml><?xml version="1.0" encoding="utf-8"?>
<p:tagLst xmlns:p="http://schemas.openxmlformats.org/presentationml/2006/main">
  <p:tag name="AS_UNIQUEID" val="2556"/>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4.xml><?xml version="1.0" encoding="utf-8"?>
<p:tagLst xmlns:p="http://schemas.openxmlformats.org/presentationml/2006/main">
  <p:tag name="AS_UNIQUEID" val="2557"/>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5.xml><?xml version="1.0" encoding="utf-8"?>
<p:tagLst xmlns:p="http://schemas.openxmlformats.org/presentationml/2006/main">
  <p:tag name="AS_UNIQUEID" val="2558"/>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6.xml><?xml version="1.0" encoding="utf-8"?>
<p:tagLst xmlns:p="http://schemas.openxmlformats.org/presentationml/2006/main">
  <p:tag name="AS_UNIQUEID" val="2559"/>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7.xml><?xml version="1.0" encoding="utf-8"?>
<p:tagLst xmlns:p="http://schemas.openxmlformats.org/presentationml/2006/main">
  <p:tag name="AS_UNIQUEID" val="2560"/>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8.xml><?xml version="1.0" encoding="utf-8"?>
<p:tagLst xmlns:p="http://schemas.openxmlformats.org/presentationml/2006/main">
  <p:tag name="AS_UNIQUEID" val="2561"/>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29.xml><?xml version="1.0" encoding="utf-8"?>
<p:tagLst xmlns:p="http://schemas.openxmlformats.org/presentationml/2006/main">
  <p:tag name="AS_UNIQUEID" val="2562"/>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 name="KSO_WM_SCREEN_THEME_FLAG" val="Dlrq25wU2PGuGg5bbmjbDNbns9mAqGjfILvi1eY/ITLMwX4avEolBd4fjn/dHFdhaFLlUG4OeOuEvPFPC/bnt5JOpYxo63C4Yb0AwHwww9U="/>
</p:tagLst>
</file>

<file path=ppt/tags/tag3.xml><?xml version="1.0" encoding="utf-8"?>
<p:tagLst xmlns:p="http://schemas.openxmlformats.org/presentationml/2006/main">
  <p:tag name="AS_UNIQUEID" val="2532"/>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30.xml><?xml version="1.0" encoding="utf-8"?>
<p:tagLst xmlns:p="http://schemas.openxmlformats.org/presentationml/2006/main">
  <p:tag name="AS_UNIQUEID" val="2564"/>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 name="KSO_WM_SCREEN_THEME_FLAG" val="Dlrq25wU2PGuGg5bbmjbDNbns9mAqGjfILvi1eY/ITLMwX4avEolBd4fjn/dHFdhaFLlUG4OeOuEvPFPC/bnt5JOpYxo63C4Yb0AwHwww9U="/>
</p:tagLst>
</file>

<file path=ppt/tags/tag31.xml><?xml version="1.0" encoding="utf-8"?>
<p:tagLst xmlns:p="http://schemas.openxmlformats.org/presentationml/2006/main">
  <p:tag name="AS_UNIQUEID" val="2565"/>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 name="KSO_WM_SCREEN_THEME_FLAG" val="Dlrq25wU2PGuGg5bbmjbDNbns9mAqGjfILvi1eY/ITLMwX4avEolBd4fjn/dHFdhaFLlUG4OeOuEvPFPC/bnt5JOpYxo63C4Yb0AwHwww9U="/>
</p:tagLst>
</file>

<file path=ppt/tags/tag32.xml><?xml version="1.0" encoding="utf-8"?>
<p:tagLst xmlns:p="http://schemas.openxmlformats.org/presentationml/2006/main">
  <p:tag name="AS_UNIQUEID" val="2566"/>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 name="KSO_WM_SCREEN_THEME_FLAG" val="Dlrq25wU2PGuGg5bbmjbDNbns9mAqGjfILvi1eY/ITLMwX4avEolBd4fjn/dHFdhaFLlUG4OeOuEvPFPC/bnt5JOpYxo63C4Yb0AwHwww9U="/>
</p:tagLst>
</file>

<file path=ppt/tags/tag33.xml><?xml version="1.0" encoding="utf-8"?>
<p:tagLst xmlns:p="http://schemas.openxmlformats.org/presentationml/2006/main">
  <p:tag name="AS_UNIQUEID" val="2567"/>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 name="KSO_WM_SCREEN_THEME_FLAG" val="Dlrq25wU2PGuGg5bbmjbDNbns9mAqGjfILvi1eY/ITLMwX4avEolBd4fjn/dHFdhaFLlUG4OeOuEvPFPC/bnt5JOpYxo63C4Yb0AwHwww9U="/>
</p:tagLst>
</file>

<file path=ppt/tags/tag34.xml><?xml version="1.0" encoding="utf-8"?>
<p:tagLst xmlns:p="http://schemas.openxmlformats.org/presentationml/2006/main">
  <p:tag name="AS_UNIQUEID" val="2569"/>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 name="KSO_WM_SCREEN_THEME_FLAG" val="Dlrq25wU2PGuGg5bbmjbDNbns9mAqGjfILvi1eY/ITLMwX4avEolBd4fjn/dHFdhaFLlUG4OeOuEvPFPC/bnt5JOpYxo63C4Yb0AwHwww9U="/>
</p:tagLst>
</file>

<file path=ppt/tags/tag35.xml><?xml version="1.0" encoding="utf-8"?>
<p:tagLst xmlns:p="http://schemas.openxmlformats.org/presentationml/2006/main">
  <p:tag name="AS_UNIQUEID" val="2570"/>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 name="KSO_WM_SCREEN_THEME_FLAG" val="Dlrq25wU2PGuGg5bbmjbDNbns9mAqGjfILvi1eY/ITLMwX4avEolBd4fjn/dHFdhaFLlUG4OeOuEvPFPC/bnt5JOpYxo63C4Yb0AwHwww9U="/>
</p:tagLst>
</file>

<file path=ppt/tags/tag36.xml><?xml version="1.0" encoding="utf-8"?>
<p:tagLst xmlns:p="http://schemas.openxmlformats.org/presentationml/2006/main">
  <p:tag name="AS_UNIQUEID" val="2571"/>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 name="KSO_WM_SCREEN_THEME_FLAG" val="Dlrq25wU2PGuGg5bbmjbDNbns9mAqGjfILvi1eY/ITLMwX4avEolBd4fjn/dHFdhaFLlUG4OeOuEvPFPC/bnt5JOpYxo63C4Yb0AwHwww9U="/>
</p:tagLst>
</file>

<file path=ppt/tags/tag37.xml><?xml version="1.0" encoding="utf-8"?>
<p:tagLst xmlns:p="http://schemas.openxmlformats.org/presentationml/2006/main">
  <p:tag name="AS_UNIQUEID" val="2573"/>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38.xml><?xml version="1.0" encoding="utf-8"?>
<p:tagLst xmlns:p="http://schemas.openxmlformats.org/presentationml/2006/main">
  <p:tag name="AS_UNIQUEID" val="2574"/>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39.xml><?xml version="1.0" encoding="utf-8"?>
<p:tagLst xmlns:p="http://schemas.openxmlformats.org/presentationml/2006/main">
  <p:tag name="AS_UNIQUEID" val="2575"/>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4.xml><?xml version="1.0" encoding="utf-8"?>
<p:tagLst xmlns:p="http://schemas.openxmlformats.org/presentationml/2006/main">
  <p:tag name="AS_UNIQUEID" val="2533"/>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40.xml><?xml version="1.0" encoding="utf-8"?>
<p:tagLst xmlns:p="http://schemas.openxmlformats.org/presentationml/2006/main">
  <p:tag name="AS_UNIQUEID" val="2576"/>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41.xml><?xml version="1.0" encoding="utf-8"?>
<p:tagLst xmlns:p="http://schemas.openxmlformats.org/presentationml/2006/main">
  <p:tag name="AS_UNIQUEID" val="2577"/>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42.xml><?xml version="1.0" encoding="utf-8"?>
<p:tagLst xmlns:p="http://schemas.openxmlformats.org/presentationml/2006/main">
  <p:tag name="AS_UNIQUEID" val="2578"/>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 name="KSO_WM_SCREEN_THEME_FLAG" val="Dlrq25wU2PGuGg5bbmjbDNbns9mAqGjfILvi1eY/ITLMwX4avEolBd4fjn/dHFdhaFLlUG4OeOuEvPFPC/bnt5JOpYxo63C4Yb0AwHwww9U="/>
</p:tagLst>
</file>

<file path=ppt/tags/tag43.xml><?xml version="1.0" encoding="utf-8"?>
<p:tagLst xmlns:p="http://schemas.openxmlformats.org/presentationml/2006/main">
  <p:tag name="AS_UNIQUEID" val="2580"/>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4.xml><?xml version="1.0" encoding="utf-8"?>
<p:tagLst xmlns:p="http://schemas.openxmlformats.org/presentationml/2006/main">
  <p:tag name="AS_UNIQUEID" val="2581"/>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5.xml><?xml version="1.0" encoding="utf-8"?>
<p:tagLst xmlns:p="http://schemas.openxmlformats.org/presentationml/2006/main">
  <p:tag name="AS_UNIQUEID" val="2582"/>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6.xml><?xml version="1.0" encoding="utf-8"?>
<p:tagLst xmlns:p="http://schemas.openxmlformats.org/presentationml/2006/main">
  <p:tag name="AS_UNIQUEID" val="2583"/>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7.xml><?xml version="1.0" encoding="utf-8"?>
<p:tagLst xmlns:p="http://schemas.openxmlformats.org/presentationml/2006/main">
  <p:tag name="AS_UNIQUEID" val="2584"/>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 name="KSO_WM_SCREEN_THEME_FLAG" val="Dlrq25wU2PGuGg5bbmjbDNbns9mAqGjfILvi1eY/ITLMwX4avEolBd4fjn/dHFdhaFLlUG4OeOuEvPFPC/bnt5JOpYxo63C4Yb0AwHwww9U="/>
</p:tagLst>
</file>

<file path=ppt/tags/tag48.xml><?xml version="1.0" encoding="utf-8"?>
<p:tagLst xmlns:p="http://schemas.openxmlformats.org/presentationml/2006/main">
  <p:tag name="AS_UNIQUEID" val="2586"/>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 name="KSO_WM_SCREEN_THEME_FLAG" val="Dlrq25wU2PGuGg5bbmjbDNbns9mAqGjfILvi1eY/ITLMwX4avEolBd4fjn/dHFdhaFLlUG4OeOuEvPFPC/bnt5JOpYxo63C4Yb0AwHwww9U="/>
</p:tagLst>
</file>

<file path=ppt/tags/tag49.xml><?xml version="1.0" encoding="utf-8"?>
<p:tagLst xmlns:p="http://schemas.openxmlformats.org/presentationml/2006/main">
  <p:tag name="AS_UNIQUEID" val="2587"/>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 name="KSO_WM_SCREEN_THEME_FLAG" val="Dlrq25wU2PGuGg5bbmjbDNbns9mAqGjfILvi1eY/ITLMwX4avEolBd4fjn/dHFdhaFLlUG4OeOuEvPFPC/bnt5JOpYxo63C4Yb0AwHwww9U="/>
</p:tagLst>
</file>

<file path=ppt/tags/tag5.xml><?xml version="1.0" encoding="utf-8"?>
<p:tagLst xmlns:p="http://schemas.openxmlformats.org/presentationml/2006/main">
  <p:tag name="AS_UNIQUEID" val="2534"/>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 name="KSO_WM_SCREEN_THEME_FLAG" val="Dlrq25wU2PGuGg5bbmjbDNbns9mAqGjfILvi1eY/ITLMwX4avEolBd4fjn/dHFdhaFLlUG4OeOuEvPFPC/bnt5JOpYxo63C4Yb0AwHwww9U="/>
</p:tagLst>
</file>

<file path=ppt/tags/tag50.xml><?xml version="1.0" encoding="utf-8"?>
<p:tagLst xmlns:p="http://schemas.openxmlformats.org/presentationml/2006/main">
  <p:tag name="AS_UNIQUEID" val="2588"/>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 name="KSO_WM_SCREEN_THEME_FLAG" val="Dlrq25wU2PGuGg5bbmjbDNbns9mAqGjfILvi1eY/ITLMwX4avEolBd4fjn/dHFdhaFLlUG4OeOuEvPFPC/bnt5JOpYxo63C4Yb0AwHwww9U="/>
</p:tagLst>
</file>

<file path=ppt/tags/tag51.xml><?xml version="1.0" encoding="utf-8"?>
<p:tagLst xmlns:p="http://schemas.openxmlformats.org/presentationml/2006/main">
  <p:tag name="AS_UNIQUEID" val="2589"/>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 name="KSO_WM_SCREEN_THEME_FLAG" val="Dlrq25wU2PGuGg5bbmjbDNbns9mAqGjfILvi1eY/ITLMwX4avEolBd4fjn/dHFdhaFLlUG4OeOuEvPFPC/bnt5JOpYxo63C4Yb0AwHwww9U="/>
</p:tagLst>
</file>

<file path=ppt/tags/tag52.xml><?xml version="1.0" encoding="utf-8"?>
<p:tagLst xmlns:p="http://schemas.openxmlformats.org/presentationml/2006/main">
  <p:tag name="AS_UNIQUEID" val="2591"/>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3.xml><?xml version="1.0" encoding="utf-8"?>
<p:tagLst xmlns:p="http://schemas.openxmlformats.org/presentationml/2006/main">
  <p:tag name="AS_UNIQUEID" val="2592"/>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4.xml><?xml version="1.0" encoding="utf-8"?>
<p:tagLst xmlns:p="http://schemas.openxmlformats.org/presentationml/2006/main">
  <p:tag name="AS_UNIQUEID" val="2593"/>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5.xml><?xml version="1.0" encoding="utf-8"?>
<p:tagLst xmlns:p="http://schemas.openxmlformats.org/presentationml/2006/main">
  <p:tag name="AS_UNIQUEID" val="2594"/>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6.xml><?xml version="1.0" encoding="utf-8"?>
<p:tagLst xmlns:p="http://schemas.openxmlformats.org/presentationml/2006/main">
  <p:tag name="AS_UNIQUEID" val="2595"/>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 name="KSO_WM_SCREEN_THEME_FLAG" val="Dlrq25wU2PGuGg5bbmjbDNbns9mAqGjfILvi1eY/ITLMwX4avEolBd4fjn/dHFdhaFLlUG4OeOuEvPFPC/bnt5JOpYxo63C4Yb0AwHwww9U="/>
</p:tagLst>
</file>

<file path=ppt/tags/tag57.xml><?xml version="1.0" encoding="utf-8"?>
<p:tagLst xmlns:p="http://schemas.openxmlformats.org/presentationml/2006/main">
  <p:tag name="AS_UNIQUEID" val="2597"/>
  <p:tag name="KSO_WM_BEAUTIFY_FLAG" val="#wm#"/>
  <p:tag name="KSO_WM_TAG_VERSION" val="1.0"/>
  <p:tag name="KSO_WM_TEMPLATE_CATEGORY" val="custom"/>
  <p:tag name="KSO_WM_TEMPLATE_INDEX" val="20205176"/>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58.xml><?xml version="1.0" encoding="utf-8"?>
<p:tagLst xmlns:p="http://schemas.openxmlformats.org/presentationml/2006/main">
  <p:tag name="AS_UNIQUEID" val="2598"/>
  <p:tag name="KSO_WM_BEAUTIFY_FLAG" val="#wm#"/>
  <p:tag name="KSO_WM_TAG_VERSION" val="1.0"/>
  <p:tag name="KSO_WM_TEMPLATE_CATEGORY" val="custom"/>
  <p:tag name="KSO_WM_TEMPLATE_INDEX" val="20205176"/>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59.xml><?xml version="1.0" encoding="utf-8"?>
<p:tagLst xmlns:p="http://schemas.openxmlformats.org/presentationml/2006/main">
  <p:tag name="AS_UNIQUEID" val="2599"/>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6.xml><?xml version="1.0" encoding="utf-8"?>
<p:tagLst xmlns:p="http://schemas.openxmlformats.org/presentationml/2006/main">
  <p:tag name="AS_UNIQUEID" val="2536"/>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60.xml><?xml version="1.0" encoding="utf-8"?>
<p:tagLst xmlns:p="http://schemas.openxmlformats.org/presentationml/2006/main">
  <p:tag name="AS_UNIQUEID" val="2600"/>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61.xml><?xml version="1.0" encoding="utf-8"?>
<p:tagLst xmlns:p="http://schemas.openxmlformats.org/presentationml/2006/main">
  <p:tag name="AS_UNIQUEID" val="2601"/>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 name="KSO_WM_SCREEN_THEME_FLAG" val="Dlrq25wU2PGuGg5bbmjbDNbns9mAqGjfILvi1eY/ITLMwX4avEolBd4fjn/dHFdhaFLlUG4OeOuEvPFPC/bnt5JOpYxo63C4Yb0AwHwww9U="/>
</p:tagLst>
</file>

<file path=ppt/tags/tag62.xml><?xml version="1.0" encoding="utf-8"?>
<p:tagLst xmlns:p="http://schemas.openxmlformats.org/presentationml/2006/main">
  <p:tag name="AS_UNIQUEID" val="2604"/>
  <p:tag name="KSO_WM_BEAUTIFY_FLAG" val="#wm#"/>
  <p:tag name="KSO_WM_TAG_VERSION" val="1.0"/>
  <p:tag name="KSO_WM_TEMPLATE_CATEGORY" val="custom"/>
  <p:tag name="KSO_WM_TEMPLATE_INDEX" val="20205176"/>
  <p:tag name="KSO_WM_UNIT_COMPATIBLE" val="0"/>
  <p:tag name="KSO_WM_UNIT_DIAGRAM_ISNUMVISUAL" val="0"/>
  <p:tag name="KSO_WM_UNIT_DIAGRAM_ISREFERUNIT" val="0"/>
  <p:tag name="KSO_WM_UNIT_HIGHLIGHT" val="0"/>
  <p:tag name="KSO_WM_UNIT_ID" val="custom20205176_1*a*1"/>
  <p:tag name="KSO_WM_UNIT_INDEX" val="1"/>
  <p:tag name="KSO_WM_UNIT_ISCONTENTSTITLE" val="0"/>
  <p:tag name="KSO_WM_UNIT_ISNUMDGMTITLE" val="0"/>
  <p:tag name="KSO_WM_UNIT_LAYERLEVEL" val="1"/>
  <p:tag name="KSO_WM_UNIT_NOCLEAR" val="0"/>
  <p:tag name="KSO_WM_UNIT_SHOW_EDIT_AREA_INDICATION" val="1"/>
  <p:tag name="KSO_WM_UNIT_TYPE" val="a"/>
  <p:tag name="KSO_WM_UNIT_VALUE" val="28"/>
  <p:tag name="KSO_WM_SCREEN_THEME_FLAG" val="Dlrq25wU2PGuGg5bbmjbDNbns9mAqGjfILvi1eY/ITLMwX4avEolBd4fjn/dHFdhaFLlUG4OeOuEvPFPC/bnt5JOpYxo63C4Yb0AwHwww9U="/>
</p:tagLst>
</file>

<file path=ppt/tags/tag63.xml><?xml version="1.0" encoding="utf-8"?>
<p:tagLst xmlns:p="http://schemas.openxmlformats.org/presentationml/2006/main">
  <p:tag name="AS_UNIQUEID" val="2605"/>
  <p:tag name="KSO_WM_SCREEN_THEME_FLAG" val="Dlrq25wU2PGuGg5bbmjbDNbns9mAqGjfILvi1eY/ITLMwX4avEolBd4fjn/dHFdhaFLlUG4OeOuEvPFPC/bnt5JOpYxo63C4Yb0AwHwww9U="/>
</p:tagLst>
</file>

<file path=ppt/tags/tag64.xml><?xml version="1.0" encoding="utf-8"?>
<p:tagLst xmlns:p="http://schemas.openxmlformats.org/presentationml/2006/main">
  <p:tag name="KSO_WM_BEAUTIFY_FLAG" val="#wm#"/>
  <p:tag name="KSO_WM_SLIDE_ID" val="custom20205176_1"/>
  <p:tag name="KSO_WM_SLIDE_INDEX" val="1"/>
  <p:tag name="KSO_WM_SLIDE_ITEM_CNT" val="0"/>
  <p:tag name="KSO_WM_SLIDE_LAYOUT" val="a_b"/>
  <p:tag name="KSO_WM_SLIDE_LAYOUT_CNT" val="1_1"/>
  <p:tag name="KSO_WM_SLIDE_SUBTYPE" val="defaultBlank"/>
  <p:tag name="KSO_WM_SLIDE_TYPE" val="title"/>
  <p:tag name="KSO_WM_TAG_VERSION" val="1.0"/>
  <p:tag name="KSO_WM_TEMPLATE_CATEGORY" val="custom"/>
  <p:tag name="KSO_WM_TEMPLATE_COLOR_TYPE" val="1"/>
  <p:tag name="KSO_WM_TEMPLATE_INDEX" val="20205176"/>
  <p:tag name="KSO_WM_TEMPLATE_MASTER_TYPE" val="0"/>
  <p:tag name="KSO_WM_TEMPLATE_SUBCATEGORY" val="19"/>
  <p:tag name="KSO_WM_TEMPLATE_THUMBS_INDEX" val="1、4、7、12、13、14、15、16、17、18、20、24、25、28、33、36、40、43、44"/>
  <p:tag name="KSO_WM_UNIT_SHOW_EDIT_AREA_INDICATION" val="1"/>
  <p:tag name="KSO_WM_SCREEN_THEME_FLAG" val="Dlrq25wU2PGuGg5bbmjbDNbns9mAqGjfILvi1eY/ITLMwX4avEolBd4fjn/dHFdhaFLlUG4OeOuEvPFPC/bnt5JOpYxo63C4Yb0AwHwww9U="/>
</p:tagLst>
</file>

<file path=ppt/tags/tag65.xml><?xml version="1.0" encoding="utf-8"?>
<p:tagLst xmlns:p="http://schemas.openxmlformats.org/presentationml/2006/main">
  <p:tag name="AS_UNIQUEID" val="2607"/>
  <p:tag name="KSO_WM_SCREEN_THEME_FLAG" val="Dlrq25wU2PGuGg5bbmjbDNbns9mAqGjfILvi1eY/ITLMwX4avEolBd4fjn/dHFdhaFLlUG4OeOuEvPFPC/bnt5JOpYxo63C4Yb0AwHwww9U="/>
</p:tagLst>
</file>

<file path=ppt/tags/tag66.xml><?xml version="1.0" encoding="utf-8"?>
<p:tagLst xmlns:p="http://schemas.openxmlformats.org/presentationml/2006/main">
  <p:tag name="AS_UNIQUEID" val="2608"/>
  <p:tag name="KSO_WM_BEAUTIFY_FLAG" val=""/>
  <p:tag name="KSO_WM_UNIT_PLACING_PICTURE_USER_VIEWPORT" val="{&quot;height&quot;:5960,&quot;width&quot;:15753}"/>
  <p:tag name="KSO_WM_SCREEN_THEME_FLAG" val="Dlrq25wU2PGuGg5bbmjbDNbns9mAqGjfILvi1eY/ITLMwX4avEolBd4fjn/dHFdhaFLlUG4OeOuEvPFPC/bnt5JOpYxo63C4Yb0AwHwww9U="/>
</p:tagLst>
</file>

<file path=ppt/tags/tag67.xml><?xml version="1.0" encoding="utf-8"?>
<p:tagLst xmlns:p="http://schemas.openxmlformats.org/presentationml/2006/main">
  <p:tag name="AS_UNIQUEID" val="2609"/>
  <p:tag name="KSO_WM_SCREEN_THEME_FLAG" val="Dlrq25wU2PGuGg5bbmjbDNbns9mAqGjfILvi1eY/ITLMwX4avEolBd4fjn/dHFdhaFLlUG4OeOuEvPFPC/bnt5JOpYxo63C4Yb0AwHwww9U="/>
</p:tagLst>
</file>

<file path=ppt/tags/tag68.xml><?xml version="1.0" encoding="utf-8"?>
<p:tagLst xmlns:p="http://schemas.openxmlformats.org/presentationml/2006/main">
  <p:tag name="AS_UNIQUEID" val="2610"/>
  <p:tag name="KSO_WM_SCREEN_THEME_FLAG" val="Dlrq25wU2PGuGg5bbmjbDNbns9mAqGjfILvi1eY/ITLMwX4avEolBd4fjn/dHFdhaFLlUG4OeOuEvPFPC/bnt5JOpYxo63C4Yb0AwHwww9U="/>
</p:tagLst>
</file>

<file path=ppt/tags/tag69.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7.xml><?xml version="1.0" encoding="utf-8"?>
<p:tagLst xmlns:p="http://schemas.openxmlformats.org/presentationml/2006/main">
  <p:tag name="AS_UNIQUEID" val="2537"/>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70.xml><?xml version="1.0" encoding="utf-8"?>
<p:tagLst xmlns:p="http://schemas.openxmlformats.org/presentationml/2006/main">
  <p:tag name="AS_UNIQUEID" val="2612"/>
  <p:tag name="KSO_WM_SCREEN_THEME_FLAG" val="Dlrq25wU2PGuGg5bbmjbDNbns9mAqGjfILvi1eY/ITLMwX4avEolBd4fjn/dHFdhaFLlUG4OeOuEvPFPC/bnt5JOpYxo63C4Yb0AwHwww9U="/>
</p:tagLst>
</file>

<file path=ppt/tags/tag71.xml><?xml version="1.0" encoding="utf-8"?>
<p:tagLst xmlns:p="http://schemas.openxmlformats.org/presentationml/2006/main">
  <p:tag name="AS_UNIQUEID" val="2613"/>
  <p:tag name="KSO_WM_BEAUTIFY_FLAG" val=""/>
  <p:tag name="KSO_WM_UNIT_PLACING_PICTURE_USER_VIEWPORT" val="{&quot;height&quot;:4004.044094488189,&quot;width&quot;:11231.71968503937}"/>
  <p:tag name="KSO_WM_SCREEN_THEME_FLAG" val="Dlrq25wU2PGuGg5bbmjbDNbns9mAqGjfILvi1eY/ITLMwX4avEolBd4fjn/dHFdhaFLlUG4OeOuEvPFPC/bnt5JOpYxo63C4Yb0AwHwww9U="/>
</p:tagLst>
</file>

<file path=ppt/tags/tag72.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73.xml><?xml version="1.0" encoding="utf-8"?>
<p:tagLst xmlns:p="http://schemas.openxmlformats.org/presentationml/2006/main">
  <p:tag name="AS_UNIQUEID" val="2615"/>
  <p:tag name="KSO_WM_BEAUTIFY_FLAG" val=""/>
  <p:tag name="KSO_WM_SCREEN_THEME_FLAG" val="Dlrq25wU2PGuGg5bbmjbDNbns9mAqGjfILvi1eY/ITLMwX4avEolBd4fjn/dHFdhaFLlUG4OeOuEvPFPC/bnt5JOpYxo63C4Yb0AwHwww9U="/>
</p:tagLst>
</file>

<file path=ppt/tags/tag74.xml><?xml version="1.0" encoding="utf-8"?>
<p:tagLst xmlns:p="http://schemas.openxmlformats.org/presentationml/2006/main">
  <p:tag name="AS_UNIQUEID" val="2616"/>
  <p:tag name="KSO_WM_BEAUTIFY_FLAG" val=""/>
  <p:tag name="KSO_WM_SCREEN_THEME_FLAG" val="Dlrq25wU2PGuGg5bbmjbDNbns9mAqGjfILvi1eY/ITLMwX4avEolBd4fjn/dHFdhaFLlUG4OeOuEvPFPC/bnt5JOpYxo63C4Yb0AwHwww9U="/>
</p:tagLst>
</file>

<file path=ppt/tags/tag75.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76.xml><?xml version="1.0" encoding="utf-8"?>
<p:tagLst xmlns:p="http://schemas.openxmlformats.org/presentationml/2006/main">
  <p:tag name="AS_UNIQUEID" val="2618"/>
  <p:tag name="KSO_WM_BEAUTIFY_FLAG" val=""/>
  <p:tag name="KSO_WM_SCREEN_THEME_FLAG" val="Dlrq25wU2PGuGg5bbmjbDNbns9mAqGjfILvi1eY/ITLMwX4avEolBd4fjn/dHFdhaFLlUG4OeOuEvPFPC/bnt5JOpYxo63C4Yb0AwHwww9U="/>
</p:tagLst>
</file>

<file path=ppt/tags/tag77.xml><?xml version="1.0" encoding="utf-8"?>
<p:tagLst xmlns:p="http://schemas.openxmlformats.org/presentationml/2006/main">
  <p:tag name="AS_UNIQUEID" val="2619"/>
  <p:tag name="KSO_WM_BEAUTIFY_FLAG" val=""/>
  <p:tag name="KSO_WM_SCREEN_THEME_FLAG" val="Dlrq25wU2PGuGg5bbmjbDNbns9mAqGjfILvi1eY/ITLMwX4avEolBd4fjn/dHFdhaFLlUG4OeOuEvPFPC/bnt5JOpYxo63C4Yb0AwHwww9U="/>
</p:tagLst>
</file>

<file path=ppt/tags/tag78.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79.xml><?xml version="1.0" encoding="utf-8"?>
<p:tagLst xmlns:p="http://schemas.openxmlformats.org/presentationml/2006/main">
  <p:tag name="AS_UNIQUEID" val="2621"/>
  <p:tag name="KSO_WM_SCREEN_THEME_FLAG" val="Dlrq25wU2PGuGg5bbmjbDNbns9mAqGjfILvi1eY/ITLMwX4avEolBd4fjn/dHFdhaFLlUG4OeOuEvPFPC/bnt5JOpYxo63C4Yb0AwHwww9U="/>
</p:tagLst>
</file>

<file path=ppt/tags/tag8.xml><?xml version="1.0" encoding="utf-8"?>
<p:tagLst xmlns:p="http://schemas.openxmlformats.org/presentationml/2006/main">
  <p:tag name="AS_UNIQUEID" val="2538"/>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80.xml><?xml version="1.0" encoding="utf-8"?>
<p:tagLst xmlns:p="http://schemas.openxmlformats.org/presentationml/2006/main">
  <p:tag name="AS_UNIQUEID" val="2622"/>
  <p:tag name="KSO_WM_BEAUTIFY_FLAG" val=""/>
  <p:tag name="KSO_WM_SCREEN_THEME_FLAG" val="Dlrq25wU2PGuGg5bbmjbDNbns9mAqGjfILvi1eY/ITLMwX4avEolBd4fjn/dHFdhaFLlUG4OeOuEvPFPC/bnt5JOpYxo63C4Yb0AwHwww9U="/>
</p:tagLst>
</file>

<file path=ppt/tags/tag81.xml><?xml version="1.0" encoding="utf-8"?>
<p:tagLst xmlns:p="http://schemas.openxmlformats.org/presentationml/2006/main">
  <p:tag name="AS_UNIQUEID" val="2623"/>
  <p:tag name="KSO_WM_SCREEN_THEME_FLAG" val="Dlrq25wU2PGuGg5bbmjbDNbns9mAqGjfILvi1eY/ITLMwX4avEolBd4fjn/dHFdhaFLlUG4OeOuEvPFPC/bnt5JOpYxo63C4Yb0AwHwww9U="/>
</p:tagLst>
</file>

<file path=ppt/tags/tag82.xml><?xml version="1.0" encoding="utf-8"?>
<p:tagLst xmlns:p="http://schemas.openxmlformats.org/presentationml/2006/main">
  <p:tag name="AS_UNIQUEID" val="2624"/>
  <p:tag name="KSO_WM_BEAUTIFY_FLAG" val=""/>
  <p:tag name="KSO_WM_SCREEN_THEME_FLAG" val="Dlrq25wU2PGuGg5bbmjbDNbns9mAqGjfILvi1eY/ITLMwX4avEolBd4fjn/dHFdhaFLlUG4OeOuEvPFPC/bnt5JOpYxo63C4Yb0AwHwww9U="/>
</p:tagLst>
</file>

<file path=ppt/tags/tag83.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84.xml><?xml version="1.0" encoding="utf-8"?>
<p:tagLst xmlns:p="http://schemas.openxmlformats.org/presentationml/2006/main">
  <p:tag name="AS_UNIQUEID" val="2626"/>
  <p:tag name="KSO_WM_SCREEN_THEME_FLAG" val="Dlrq25wU2PGuGg5bbmjbDNbns9mAqGjfILvi1eY/ITLMwX4avEolBd4fjn/dHFdhaFLlUG4OeOuEvPFPC/bnt5JOpYxo63C4Yb0AwHwww9U="/>
</p:tagLst>
</file>

<file path=ppt/tags/tag85.xml><?xml version="1.0" encoding="utf-8"?>
<p:tagLst xmlns:p="http://schemas.openxmlformats.org/presentationml/2006/main">
  <p:tag name="AS_UNIQUEID" val="2627"/>
  <p:tag name="KSO_WM_BEAUTIFY_FLAG" val=""/>
  <p:tag name="KSO_WM_SCREEN_THEME_FLAG" val="Dlrq25wU2PGuGg5bbmjbDNbns9mAqGjfILvi1eY/ITLMwX4avEolBd4fjn/dHFdhaFLlUG4OeOuEvPFPC/bnt5JOpYxo63C4Yb0AwHwww9U="/>
</p:tagLst>
</file>

<file path=ppt/tags/tag86.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87.xml><?xml version="1.0" encoding="utf-8"?>
<p:tagLst xmlns:p="http://schemas.openxmlformats.org/presentationml/2006/main">
  <p:tag name="AS_UNIQUEID" val="2629"/>
  <p:tag name="KSO_WM_SCREEN_THEME_FLAG" val="Dlrq25wU2PGuGg5bbmjbDNbns9mAqGjfILvi1eY/ITLMwX4avEolBd4fjn/dHFdhaFLlUG4OeOuEvPFPC/bnt5JOpYxo63C4Yb0AwHwww9U="/>
</p:tagLst>
</file>

<file path=ppt/tags/tag88.xml><?xml version="1.0" encoding="utf-8"?>
<p:tagLst xmlns:p="http://schemas.openxmlformats.org/presentationml/2006/main">
  <p:tag name="AS_UNIQUEID" val="2630"/>
  <p:tag name="KSO_WM_BEAUTIFY_FLAG" val=""/>
  <p:tag name="KSO_WM_SCREEN_THEME_FLAG" val="Dlrq25wU2PGuGg5bbmjbDNbns9mAqGjfILvi1eY/ITLMwX4avEolBd4fjn/dHFdhaFLlUG4OeOuEvPFPC/bnt5JOpYxo63C4Yb0AwHwww9U="/>
</p:tagLst>
</file>

<file path=ppt/tags/tag89.xml><?xml version="1.0" encoding="utf-8"?>
<p:tagLst xmlns:p="http://schemas.openxmlformats.org/presentationml/2006/main">
  <p:tag name="AS_UNIQUEID" val="2631"/>
  <p:tag name="KSO_WM_BEAUTIFY_FLAG" val=""/>
  <p:tag name="KSO_WM_SCREEN_THEME_FLAG" val="Dlrq25wU2PGuGg5bbmjbDNbns9mAqGjfILvi1eY/ITLMwX4avEolBd4fjn/dHFdhaFLlUG4OeOuEvPFPC/bnt5JOpYxo63C4Yb0AwHwww9U="/>
</p:tagLst>
</file>

<file path=ppt/tags/tag9.xml><?xml version="1.0" encoding="utf-8"?>
<p:tagLst xmlns:p="http://schemas.openxmlformats.org/presentationml/2006/main">
  <p:tag name="AS_UNIQUEID" val="2539"/>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 name="KSO_WM_SCREEN_THEME_FLAG" val="Dlrq25wU2PGuGg5bbmjbDNbns9mAqGjfILvi1eY/ITLMwX4avEolBd4fjn/dHFdhaFLlUG4OeOuEvPFPC/bnt5JOpYxo63C4Yb0AwHwww9U="/>
</p:tagLst>
</file>

<file path=ppt/tags/tag90.xml><?xml version="1.0" encoding="utf-8"?>
<p:tagLst xmlns:p="http://schemas.openxmlformats.org/presentationml/2006/main">
  <p:tag name="AS_UNIQUEID" val="2632"/>
  <p:tag name="KSO_WM_BEAUTIFY_FLAG" val=""/>
  <p:tag name="KSO_WM_SCREEN_THEME_FLAG" val="Dlrq25wU2PGuGg5bbmjbDNbns9mAqGjfILvi1eY/ITLMwX4avEolBd4fjn/dHFdhaFLlUG4OeOuEvPFPC/bnt5JOpYxo63C4Yb0AwHwww9U="/>
</p:tagLst>
</file>

<file path=ppt/tags/tag91.xml><?xml version="1.0" encoding="utf-8"?>
<p:tagLst xmlns:p="http://schemas.openxmlformats.org/presentationml/2006/main">
  <p:tag name="AS_UNIQUEID" val="2633"/>
  <p:tag name="KSO_WM_BEAUTIFY_FLAG" val=""/>
  <p:tag name="KSO_WM_SCREEN_THEME_FLAG" val="Dlrq25wU2PGuGg5bbmjbDNbns9mAqGjfILvi1eY/ITLMwX4avEolBd4fjn/dHFdhaFLlUG4OeOuEvPFPC/bnt5JOpYxo63C4Yb0AwHwww9U="/>
</p:tagLst>
</file>

<file path=ppt/tags/tag92.xml><?xml version="1.0" encoding="utf-8"?>
<p:tagLst xmlns:p="http://schemas.openxmlformats.org/presentationml/2006/main">
  <p:tag name="AS_UNIQUEID" val="2634"/>
  <p:tag name="KSO_WM_BEAUTIFY_FLAG" val=""/>
  <p:tag name="KSO_WM_SCREEN_THEME_FLAG" val="Dlrq25wU2PGuGg5bbmjbDNbns9mAqGjfILvi1eY/ITLMwX4avEolBd4fjn/dHFdhaFLlUG4OeOuEvPFPC/bnt5JOpYxo63C4Yb0AwHwww9U="/>
</p:tagLst>
</file>

<file path=ppt/tags/tag93.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94.xml><?xml version="1.0" encoding="utf-8"?>
<p:tagLst xmlns:p="http://schemas.openxmlformats.org/presentationml/2006/main">
  <p:tag name="AS_UNIQUEID" val="2636"/>
  <p:tag name="KSO_WM_SCREEN_THEME_FLAG" val="Dlrq25wU2PGuGg5bbmjbDNbns9mAqGjfILvi1eY/ITLMwX4avEolBd4fjn/dHFdhaFLlUG4OeOuEvPFPC/bnt5JOpYxo63C4Yb0AwHwww9U="/>
</p:tagLst>
</file>

<file path=ppt/tags/tag95.xml><?xml version="1.0" encoding="utf-8"?>
<p:tagLst xmlns:p="http://schemas.openxmlformats.org/presentationml/2006/main">
  <p:tag name="AS_UNIQUEID" val="2637"/>
  <p:tag name="KSO_WM_BEAUTIFY_FLAG" val=""/>
  <p:tag name="KSO_WM_SCREEN_THEME_FLAG" val="Dlrq25wU2PGuGg5bbmjbDNbns9mAqGjfILvi1eY/ITLMwX4avEolBd4fjn/dHFdhaFLlUG4OeOuEvPFPC/bnt5JOpYxo63C4Yb0AwHwww9U="/>
</p:tagLst>
</file>

<file path=ppt/tags/tag96.xml><?xml version="1.0" encoding="utf-8"?>
<p:tagLst xmlns:p="http://schemas.openxmlformats.org/presentationml/2006/main">
  <p:tag name="AS_UNIQUEID" val="2638"/>
  <p:tag name="KSO_WM_BEAUTIFY_FLAG" val=""/>
  <p:tag name="KSO_WM_SCREEN_THEME_FLAG" val="Dlrq25wU2PGuGg5bbmjbDNbns9mAqGjfILvi1eY/ITLMwX4avEolBd4fjn/dHFdhaFLlUG4OeOuEvPFPC/bnt5JOpYxo63C4Yb0AwHwww9U="/>
</p:tagLst>
</file>

<file path=ppt/tags/tag97.xml><?xml version="1.0" encoding="utf-8"?>
<p:tagLst xmlns:p="http://schemas.openxmlformats.org/presentationml/2006/main">
  <p:tag name="AS_UNIQUEID" val="2639"/>
  <p:tag name="KSO_WM_BEAUTIFY_FLAG" val=""/>
  <p:tag name="KSO_WM_SCREEN_THEME_FLAG" val="Dlrq25wU2PGuGg5bbmjbDNbns9mAqGjfILvi1eY/ITLMwX4avEolBd4fjn/dHFdhaFLlUG4OeOuEvPFPC/bnt5JOpYxo63C4Yb0AwHwww9U="/>
</p:tagLst>
</file>

<file path=ppt/tags/tag98.xml><?xml version="1.0" encoding="utf-8"?>
<p:tagLst xmlns:p="http://schemas.openxmlformats.org/presentationml/2006/main">
  <p:tag name="KSO_WM_BEAUTIFY_FLAG" val="#wm#"/>
  <p:tag name="KSO_WM_TEMPLATE_CATEGORY" val="custom"/>
  <p:tag name="KSO_WM_TEMPLATE_INDEX" val="20205176"/>
  <p:tag name="KSO_WM_SCREEN_THEME_FLAG" val="Dlrq25wU2PGuGg5bbmjbDNbns9mAqGjfILvi1eY/ITLMwX4avEolBd4fjn/dHFdhaFLlUG4OeOuEvPFPC/bnt5JOpYxo63C4Yb0AwHwww9U="/>
</p:tagLst>
</file>

<file path=ppt/tags/tag99.xml><?xml version="1.0" encoding="utf-8"?>
<p:tagLst xmlns:p="http://schemas.openxmlformats.org/presentationml/2006/main">
  <p:tag name="AS_UNIQUEID" val="2641"/>
  <p:tag name="KSO_WM_SCREEN_THEME_FLAG" val="Dlrq25wU2PGuGg5bbmjbDNbns9mAqGjfILvi1eY/ITLMwX4avEolBd4fjn/dHFdhaFLlUG4OeOuEvPFPC/bnt5JOpYxo63C4Yb0AwHwww9U="/>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gs>
            <a:gs pos="100000">
              <a:schemeClr val="phClr">
                <a:lumMod val="85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5414</Words>
  <Application>WPS 演示</Application>
  <PresentationFormat/>
  <Paragraphs>364</Paragraphs>
  <Slides>26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26</vt:i4>
      </vt:variant>
    </vt:vector>
  </HeadingPairs>
  <TitlesOfParts>
    <vt:vector size="38" baseType="lpstr">
      <vt:lpstr>Arial</vt:lpstr>
      <vt:lpstr>宋体</vt:lpstr>
      <vt:lpstr>Wingdings</vt:lpstr>
      <vt:lpstr>Wingdings</vt:lpstr>
      <vt:lpstr>Times New Roman</vt:lpstr>
      <vt:lpstr>微软雅黑</vt:lpstr>
      <vt:lpstr>华文中宋</vt:lpstr>
      <vt:lpstr>方正宋刻本秀楷简体</vt:lpstr>
      <vt:lpstr>黑体</vt:lpstr>
      <vt:lpstr>等线</vt:lpstr>
      <vt:lpstr>方正清刻本悦宋简体</vt:lpstr>
      <vt:lpstr>Office 主题​​</vt:lpstr>
      <vt:lpstr>  中国现代史 （1949—至今）</vt:lpstr>
      <vt:lpstr>历史分期</vt:lpstr>
      <vt:lpstr>时间轴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二、社会主义建设曲折发展(1956～1978)</vt:lpstr>
      <vt:lpstr>二、社会主义建设曲折发展(1956～1978)</vt:lpstr>
      <vt:lpstr>二、社会主义建设曲折发展(1956～1978)</vt:lpstr>
      <vt:lpstr>二、社会主义建设曲折发展(1956～1978)</vt:lpstr>
      <vt:lpstr>二、社会主义建设曲折发展(1956～1978)</vt:lpstr>
      <vt:lpstr>二、社会主义建设曲折发展(1956～1978)</vt:lpstr>
      <vt:lpstr>二、社会主义建设曲折发展(1956～1978)</vt:lpstr>
      <vt:lpstr>三、改革开放与社会主义现代化建设的新时期（1978-至今</vt:lpstr>
      <vt:lpstr>三、改革开放与社会主义现代化建设的新时期（1978-至今</vt:lpstr>
      <vt:lpstr>三、改革开放与社会主义现代化建设的新时期（1978-至今</vt:lpstr>
      <vt:lpstr>三、改革开放与社会主义现代化建设的新时期（1978-至今</vt:lpstr>
      <vt:lpstr>三、改革开放与社会主义现代化建设的新时期（1978-至今</vt:lpstr>
      <vt:lpstr>三、改革开放与社会主义现代化建设的新时期（1978-至今</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中国现代史 （1949—至今）</dc:title>
  <dc:creator/>
  <cp:lastModifiedBy>Administrator</cp:lastModifiedBy>
  <cp:revision>1</cp:revision>
  <cp:lastPrinted>2022-12-26T21:50:00Z</cp:lastPrinted>
  <dcterms:created xsi:type="dcterms:W3CDTF">2023-03-06T15:31:44Z</dcterms:created>
  <dcterms:modified xsi:type="dcterms:W3CDTF">2023-03-06T15:31:44Z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E5B799ADE0AA4FC497B45E8B14AD6F6B</vt:lpwstr>
  </property>
  <property fmtid="{D5CDD505-2E9C-101B-9397-08002B2CF9AE}" pid="3" name="KSOProductBuildVer">
    <vt:lpwstr>2052-10.8.2.7058</vt:lpwstr>
  </property>
</Properties>
</file>