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Override PartName="/customXml/itemProps7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7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方正清刻本悦宋简体" panose="02000000000000000000" pitchFamily="2" charset="-122"/>
      <p:regular r:id="rId24"/>
    </p:embeddedFont>
    <p:embeddedFont>
      <p:font typeface="华文新魏" panose="02010800040101010101" charset="-122"/>
      <p:regular r:id="rId25"/>
    </p:embeddedFont>
    <p:embeddedFont>
      <p:font typeface="黑体" panose="02010609060101010101" pitchFamily="49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0026"/>
    <a:srgbClr val="F7F8E1"/>
    <a:srgbClr val="F8F1E1"/>
    <a:srgbClr val="F7EED6"/>
    <a:srgbClr val="0031B0"/>
    <a:srgbClr val="9E0021"/>
    <a:srgbClr val="900021"/>
    <a:srgbClr val="002FA7"/>
    <a:srgbClr val="4C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notesMaster" Target="notesMasters/notesMaster1.xml" Id="rId5" /><Relationship Type="http://schemas.openxmlformats.org/officeDocument/2006/relationships/slide" Target="slides/slide2.xml" Id="rId4" /><Relationship Type="http://schemas.openxmlformats.org/officeDocument/2006/relationships/font" Target="fonts/font8.fntdata" Id="rId31" /><Relationship Type="http://schemas.openxmlformats.org/officeDocument/2006/relationships/font" Target="fonts/font7.fntdata" Id="rId30" /><Relationship Type="http://schemas.openxmlformats.org/officeDocument/2006/relationships/slide" Target="slides/slide1.xml" Id="rId3" /><Relationship Type="http://schemas.openxmlformats.org/officeDocument/2006/relationships/font" Target="fonts/font6.fntdata" Id="rId29" /><Relationship Type="http://schemas.openxmlformats.org/officeDocument/2006/relationships/font" Target="fonts/font5.fntdata" Id="rId28" /><Relationship Type="http://schemas.openxmlformats.org/officeDocument/2006/relationships/font" Target="fonts/font4.fntdata" Id="rId27" /><Relationship Type="http://schemas.openxmlformats.org/officeDocument/2006/relationships/font" Target="fonts/font3.fntdata" Id="rId26" /><Relationship Type="http://schemas.openxmlformats.org/officeDocument/2006/relationships/font" Target="fonts/font2.fntdata" Id="rId25" /><Relationship Type="http://schemas.openxmlformats.org/officeDocument/2006/relationships/font" Target="fonts/font1.fntdata" Id="rId24" /><Relationship Type="http://schemas.openxmlformats.org/officeDocument/2006/relationships/customXml" Target="../customXml/item1.xml" Id="rId23" /><Relationship Type="http://schemas.openxmlformats.org/officeDocument/2006/relationships/customXmlProps" Target="../customXml/itemProps79.xml" Id="rId22" /><Relationship Type="http://schemas.openxmlformats.org/officeDocument/2006/relationships/tableStyles" Target="tableStyles.xml" Id="rId21" /><Relationship Type="http://schemas.openxmlformats.org/officeDocument/2006/relationships/viewProps" Target="viewProps.xml" Id="rId20" /><Relationship Type="http://schemas.openxmlformats.org/officeDocument/2006/relationships/theme" Target="theme/theme1.xml" Id="rId2" /><Relationship Type="http://schemas.openxmlformats.org/officeDocument/2006/relationships/presProps" Target="presProps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79.xml" Id="Raf65df2f10b1473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20955" y="0"/>
            <a:ext cx="12221210" cy="539750"/>
            <a:chOff x="187" y="851"/>
            <a:chExt cx="19246" cy="850"/>
          </a:xfrm>
        </p:grpSpPr>
        <p:sp>
          <p:nvSpPr>
            <p:cNvPr id="5" name="文本框 4"/>
            <p:cNvSpPr txBox="1"/>
            <p:nvPr userDrawn="1"/>
          </p:nvSpPr>
          <p:spPr>
            <a:xfrm rot="5400000">
              <a:off x="14803" y="986"/>
              <a:ext cx="851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87" y="851"/>
              <a:ext cx="19246" cy="851"/>
              <a:chOff x="160" y="1288"/>
              <a:chExt cx="19246" cy="85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60" y="1288"/>
                <a:ext cx="14973" cy="851"/>
              </a:xfrm>
              <a:prstGeom prst="rect">
                <a:avLst/>
              </a:prstGeom>
              <a:solidFill>
                <a:srgbClr val="002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等腰三角形 7"/>
              <p:cNvSpPr/>
              <p:nvPr userDrawn="1"/>
            </p:nvSpPr>
            <p:spPr>
              <a:xfrm rot="16200000" flipH="1">
                <a:off x="14511" y="1517"/>
                <a:ext cx="851" cy="393"/>
              </a:xfrm>
              <a:prstGeom prst="triangle">
                <a:avLst>
                  <a:gd name="adj" fmla="val 423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 userDrawn="1"/>
            </p:nvGrpSpPr>
            <p:grpSpPr>
              <a:xfrm>
                <a:off x="15006" y="1288"/>
                <a:ext cx="4400" cy="851"/>
                <a:chOff x="14959" y="1288"/>
                <a:chExt cx="4400" cy="851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15352" y="1288"/>
                  <a:ext cx="4007" cy="851"/>
                </a:xfrm>
                <a:prstGeom prst="rect">
                  <a:avLst/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 userDrawn="1"/>
              </p:nvSpPr>
              <p:spPr>
                <a:xfrm rot="16200000" flipH="1">
                  <a:off x="14730" y="1517"/>
                  <a:ext cx="851" cy="393"/>
                </a:xfrm>
                <a:prstGeom prst="triangle">
                  <a:avLst>
                    <a:gd name="adj" fmla="val 42420"/>
                  </a:avLst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8.xml"/><Relationship Id="rId6" Type="http://schemas.openxmlformats.org/officeDocument/2006/relationships/image" Target="../media/image8.png"/><Relationship Id="rId5" Type="http://schemas.openxmlformats.org/officeDocument/2006/relationships/tags" Target="../tags/tag6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2640" cy="6953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0"/>
            <a:ext cx="12221845" cy="6954520"/>
          </a:xfrm>
          <a:prstGeom prst="rect">
            <a:avLst/>
          </a:prstGeom>
          <a:gradFill>
            <a:gsLst>
              <a:gs pos="4000">
                <a:schemeClr val="tx1">
                  <a:lumMod val="62000"/>
                  <a:alpha val="44000"/>
                  <a:lumOff val="38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 descr="7b0a20202020227461726765744d6f64756c65223a202270726f636573734f6e6c696e65466f6e7473220a7d0a"/>
          <p:cNvSpPr txBox="1"/>
          <p:nvPr/>
        </p:nvSpPr>
        <p:spPr>
          <a:xfrm>
            <a:off x="-108" y="136075"/>
            <a:ext cx="52295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普通高中教科书 历史 必修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中外历史纲要（上）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50800" dir="2700000" algn="tl">
                  <a:srgbClr val="000000">
                    <a:alpha val="93000"/>
                  </a:srgbClr>
                </a:outerShdw>
              </a:effectLst>
              <a:cs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5082540" y="135890"/>
            <a:ext cx="6972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r"/>
            <a:r>
              <a:rPr lang="zh-CN" altLang="en-US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第二单元  </a:t>
            </a:r>
            <a:r>
              <a:rPr lang="zh-CN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三国两晋南北朝的民族交融与隋唐统一多民族封建国家的发展</a:t>
            </a:r>
            <a:endParaRPr lang="zh-CN" dirty="0">
              <a:effectLst>
                <a:outerShdw blurRad="38100" dist="38100" dir="2700000" algn="tl">
                  <a:srgbClr val="000000">
                    <a:alpha val="85000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345" y="1124585"/>
            <a:ext cx="5772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第五课</a:t>
            </a:r>
            <a:r>
              <a:rPr lang="en-US" altLang="zh-CN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</a:t>
            </a:r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三国两晋南北朝的政权更迭与民族交融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81420" y="5870575"/>
            <a:ext cx="5465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【课程要求】</a:t>
            </a:r>
            <a:endParaRPr lang="zh-CN" altLang="zh-CN" sz="1800" dirty="0">
              <a:sym typeface="方正清刻本悦宋简体" panose="02000000000000000000" pitchFamily="2" charset="-122"/>
            </a:endParaRPr>
          </a:p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通过学习三国两晋南北朝的历史知识，了解此时期政权更迭的历史脉络以及民族交融的新成就。</a:t>
            </a:r>
            <a:endParaRPr lang="zh-CN" altLang="zh-CN" sz="1800" dirty="0">
              <a:sym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4565" y="1646555"/>
            <a:ext cx="8175625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大争之世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  <a:p>
            <a:pPr algn="l"/>
            <a:r>
              <a:rPr lang="en-US" altLang="zh-CN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    </a:t>
            </a:r>
            <a:r>
              <a:rPr lang="zh-CN" altLang="en-US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取乱侮亡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lum bright="24000" contrast="60000"/>
          </a:blip>
          <a:srcRect t="2934" b="7243"/>
          <a:stretch>
            <a:fillRect/>
          </a:stretch>
        </p:blipFill>
        <p:spPr>
          <a:xfrm>
            <a:off x="0" y="1694180"/>
            <a:ext cx="5507355" cy="5229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778" r="2298" b="7833"/>
          <a:stretch>
            <a:fillRect/>
          </a:stretch>
        </p:blipFill>
        <p:spPr>
          <a:xfrm>
            <a:off x="5968365" y="645160"/>
            <a:ext cx="6030595" cy="5871210"/>
          </a:xfrm>
          <a:prstGeom prst="rect">
            <a:avLst/>
          </a:prstGeom>
        </p:spPr>
      </p:pic>
      <p:pic>
        <p:nvPicPr>
          <p:cNvPr id="2" name="图片 1" descr="ddceae3250bc9cafc3851bb9a31e2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635" y="645160"/>
            <a:ext cx="6349365" cy="58718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6425" y="189611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十六国的统治体现出什么特点？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1219200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1657985"/>
            <a:ext cx="609600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国家兴自北土，徙居平城，虽富有四海，文轨未一，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此间用武之地，非可文治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，移风易俗，信为甚难。崤函帝宅，河洛王里，因兹大举，光宅中原。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《魏书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列传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卷七》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1520" y="544830"/>
            <a:ext cx="4706620" cy="6313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7370" y="4547870"/>
            <a:ext cx="574103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孝文帝汉化政策的中心，是在使鲜卑贵族向汉人士族转化。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陈寅恪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388350" y="5852160"/>
            <a:ext cx="993775" cy="94361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657352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657985"/>
            <a:ext cx="598551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“今欲断诸北语，一从正音（汉语）。年三十以上，容或不可卒革。三十以下，见在朝廷之人，语音不听仍旧；若有故为，当降爵黜官。所宜深戒。”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——《北史·魏咸阳王禧传》</a:t>
            </a:r>
            <a:endParaRPr lang="en-US" altLang="zh-CN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1810" y="1724660"/>
            <a:ext cx="504063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“北人谓土为拓，后为跋。魏之先出于黄帝，以土德王，故为拓跋氏。夫土者，黄中之色，万物之元也；宜改姓元氏。”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——《资治通鉴·齐明帝建武三年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3490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说汉语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7615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改汉姓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89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通汉婚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2671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穿汉服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444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改汉制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8598" y="4980550"/>
            <a:ext cx="10575758" cy="1753235"/>
          </a:xfrm>
          <a:prstGeom prst="rect">
            <a:avLst/>
          </a:prstGeom>
          <a:solidFill>
            <a:srgbClr val="B40026">
              <a:alpha val="87000"/>
            </a:srgbClr>
          </a:solidFill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、顺应了北方民族交往交流交融的历史趋势，大大缓解了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民族矛盾；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、促进了北魏的经济发展和社会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繁荣；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、为以后北方统一南方以及隋唐盛世的出现打下了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基础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endParaRPr lang="zh-CN" altLang="en-US" sz="24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0" y="837565"/>
            <a:ext cx="7016750" cy="5550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290" y="1730375"/>
            <a:ext cx="462534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“竞弃本生，飘藏他土。或诡名托养，散没人间；或亡命山薮，渔猎为命；或投仗强豪，寄命衣食”。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《北史·孙绍传》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6217920" cy="6088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7" t="51324" r="600" b="849"/>
          <a:stretch>
            <a:fillRect/>
          </a:stretch>
        </p:blipFill>
        <p:spPr>
          <a:xfrm>
            <a:off x="6325870" y="644525"/>
            <a:ext cx="5866130" cy="6089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83820" y="0"/>
            <a:ext cx="12276455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课程结构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C9F754DE-2CAD-44b6-B708-469DEB6407EB-1" descr="C:/Users/Administrator/AppData/Local/Temp/wpp.viCEVC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5730" y="802005"/>
            <a:ext cx="9400540" cy="5253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右箭头 2"/>
          <p:cNvSpPr/>
          <p:nvPr/>
        </p:nvSpPr>
        <p:spPr>
          <a:xfrm>
            <a:off x="1567180" y="334581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8450" y="3230245"/>
            <a:ext cx="1134745" cy="58356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3302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2397125" y="2928620"/>
            <a:ext cx="1423670" cy="1187450"/>
          </a:xfrm>
          <a:prstGeom prst="triangle">
            <a:avLst/>
          </a:prstGeom>
          <a:noFill/>
          <a:ln w="349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670175" y="234505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87220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蜀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7745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吴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42185" y="19462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5395" y="470027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~263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5645" y="469963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~280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996690" y="3345180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68545" y="3230245"/>
            <a:ext cx="1134745" cy="58356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454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~316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6179185" y="1904365"/>
            <a:ext cx="396240" cy="32353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575425" y="1320165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13830" y="4594225"/>
            <a:ext cx="613410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8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</a:t>
            </a:r>
            <a:endParaRPr lang="zh-CN" altLang="en-US" sz="28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7127240" y="177990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23200" y="1319530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前秦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705231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52348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宋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8000365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6582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8933815" y="509841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40816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梁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995426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42543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陈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8329295" y="18815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816975" y="1319530"/>
            <a:ext cx="551815" cy="1273810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左大括号 32"/>
          <p:cNvSpPr/>
          <p:nvPr/>
        </p:nvSpPr>
        <p:spPr>
          <a:xfrm>
            <a:off x="9363710" y="1203960"/>
            <a:ext cx="236220" cy="15049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599930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601200" y="240665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10362565" y="11703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10362565" y="259334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833735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833735" y="2438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北周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历史时间轴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660390" y="56489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317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47690" y="10445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304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~439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29755" y="45440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698105" y="54051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778875" y="45421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731375" y="540321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98105" y="270891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386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33205" y="64579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431655" y="20396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398760" y="14433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~577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397490" y="283146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 animBg="1"/>
      <p:bldP spid="6" grpId="0" animBg="1"/>
      <p:bldP spid="7" grpId="0"/>
      <p:bldP spid="10" grpId="0"/>
      <p:bldP spid="8" grpId="0"/>
      <p:bldP spid="11" grpId="0"/>
      <p:bldP spid="9" grpId="0"/>
      <p:bldP spid="12" grpId="0"/>
      <p:bldP spid="13" grpId="0" animBg="1"/>
      <p:bldP spid="15" grpId="0" animBg="1"/>
      <p:bldP spid="16" grpId="0"/>
      <p:bldP spid="17" grpId="0" animBg="1"/>
      <p:bldP spid="20" grpId="0"/>
      <p:bldP spid="41" grpId="0"/>
      <p:bldP spid="23" grpId="0" animBg="1"/>
      <p:bldP spid="24" grpId="0"/>
      <p:bldP spid="43" grpId="0"/>
      <p:bldP spid="25" grpId="0" animBg="1"/>
      <p:bldP spid="26" grpId="0"/>
      <p:bldP spid="44" grpId="0"/>
      <p:bldP spid="27" grpId="0" animBg="1"/>
      <p:bldP spid="28" grpId="0"/>
      <p:bldP spid="45" grpId="0"/>
      <p:bldP spid="29" grpId="0" animBg="1"/>
      <p:bldP spid="30" grpId="0"/>
      <p:bldP spid="46" grpId="0"/>
      <p:bldP spid="19" grpId="0"/>
      <p:bldP spid="42" grpId="0"/>
      <p:bldP spid="21" grpId="0" animBg="1"/>
      <p:bldP spid="22" grpId="0"/>
      <p:bldP spid="31" grpId="0" animBg="1"/>
      <p:bldP spid="32" grpId="0" animBg="1"/>
      <p:bldP spid="47" grpId="0"/>
      <p:bldP spid="33" grpId="0" animBg="1"/>
      <p:bldP spid="34" grpId="0"/>
      <p:bldP spid="48" grpId="0"/>
      <p:bldP spid="35" grpId="0"/>
      <p:bldP spid="49" grpId="0"/>
      <p:bldP spid="36" grpId="0" animBg="1"/>
      <p:bldP spid="38" grpId="0"/>
      <p:bldP spid="50" grpId="0"/>
      <p:bldP spid="37" grpId="0" animBg="1"/>
      <p:bldP spid="3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0795" y="1266190"/>
            <a:ext cx="7014845" cy="3618865"/>
          </a:xfrm>
          <a:prstGeom prst="rect">
            <a:avLst/>
          </a:prstGeom>
          <a:solidFill>
            <a:srgbClr val="0031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165" y="1368425"/>
            <a:ext cx="638492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黄巾大起义之后，东汉政权为了要集中统治阶级力量来镇压农民运动，不得不下令解除“党锢”，同时还起用一些“党人”来镇压农民起义。从这些士夫阶级的本身利益来讲，为了要共同对付更可怕的敌人起见，也是迫切要求参加政府并组织地主武装来镇压农民起义的。何况他们还想在镇压农民起义的过程中，出任地方州牧（或刺史）、郡守，积蓄力量，形成一种割据的势力，以便等待时机，进而分割汉室的一统江山。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王仲荤《魏晋南北朝史》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83145" y="2199005"/>
            <a:ext cx="45554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“设使国家无有孤，不知当几人称帝，几人称王”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曹操《让县自明本志令》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39825" y="5130800"/>
            <a:ext cx="87344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东汉末年地方实力派的崛起产生了哪些历史影响？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rcRect l="2902" t="4843" r="2505" b="3898"/>
          <a:stretch>
            <a:fillRect/>
          </a:stretch>
        </p:blipFill>
        <p:spPr>
          <a:xfrm>
            <a:off x="1517015" y="645160"/>
            <a:ext cx="9157335" cy="62128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846195" y="3704590"/>
            <a:ext cx="2421890" cy="2606040"/>
            <a:chOff x="10778" y="4220"/>
            <a:chExt cx="3814" cy="41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r="16070" b="25823"/>
            <a:stretch>
              <a:fillRect/>
            </a:stretch>
          </p:blipFill>
          <p:spPr>
            <a:xfrm>
              <a:off x="10778" y="4220"/>
              <a:ext cx="3814" cy="4104"/>
            </a:xfrm>
            <a:prstGeom prst="ellipse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524" y="5500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刘备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03340" y="741680"/>
            <a:ext cx="2194560" cy="2353310"/>
            <a:chOff x="13151" y="1016"/>
            <a:chExt cx="3456" cy="37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27026" t="6307" r="23168" b="57127"/>
            <a:stretch>
              <a:fillRect/>
            </a:stretch>
          </p:blipFill>
          <p:spPr>
            <a:xfrm>
              <a:off x="13151" y="1016"/>
              <a:ext cx="3456" cy="3707"/>
            </a:xfrm>
            <a:prstGeom prst="ellipse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566" y="2169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曹丕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712075" y="3872865"/>
            <a:ext cx="2439670" cy="2599690"/>
            <a:chOff x="11858" y="5610"/>
            <a:chExt cx="3842" cy="40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l="27151" t="5587" r="20562" b="55469"/>
            <a:stretch>
              <a:fillRect/>
            </a:stretch>
          </p:blipFill>
          <p:spPr>
            <a:xfrm>
              <a:off x="11858" y="5610"/>
              <a:ext cx="3842" cy="4095"/>
            </a:xfrm>
            <a:prstGeom prst="ellipse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4569" y="6764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孙权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528" t="7512" r="1493" b="3330"/>
          <a:stretch>
            <a:fillRect/>
          </a:stretch>
        </p:blipFill>
        <p:spPr>
          <a:xfrm>
            <a:off x="1517015" y="525780"/>
            <a:ext cx="9156700" cy="627443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2929255" y="3378200"/>
            <a:ext cx="6333490" cy="1445260"/>
          </a:xfrm>
          <a:prstGeom prst="rect">
            <a:avLst/>
          </a:prstGeom>
          <a:solidFill>
            <a:schemeClr val="bg2">
              <a:lumMod val="95000"/>
              <a:alpha val="76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solidFill>
                  <a:srgbClr val="B400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三分归一统</a:t>
            </a:r>
            <a:endParaRPr lang="zh-CN" altLang="en-US" sz="8800" b="1">
              <a:solidFill>
                <a:srgbClr val="B4002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976630"/>
            <a:ext cx="6977380" cy="3446780"/>
            <a:chOff x="-33" y="1774"/>
            <a:chExt cx="10988" cy="5428"/>
          </a:xfrm>
        </p:grpSpPr>
        <p:sp>
          <p:nvSpPr>
            <p:cNvPr id="5" name="矩形 4"/>
            <p:cNvSpPr/>
            <p:nvPr/>
          </p:nvSpPr>
          <p:spPr>
            <a:xfrm>
              <a:off x="-33" y="1774"/>
              <a:ext cx="10989" cy="5428"/>
            </a:xfrm>
            <a:prstGeom prst="rect">
              <a:avLst/>
            </a:prstGeom>
            <a:solidFill>
              <a:srgbClr val="003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74" y="2179"/>
              <a:ext cx="10374" cy="46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（西晋）事实上是一个已经腐败了的官僚集团，不是来自民间的新兴力量；二是自三国以降，知识分子的精英逐渐由积极的干政与参政，变为逃避现实、脱离人群。腐败的官僚集团，绝不能容纳士人中的精英，最终只有变本加厉地陈腐下去。内伤过甚，外邪一侵，王朝便如摧枯拉朽般崩溃无余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32155" y="1734820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官僚集团的腐败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0200" y="3487420"/>
            <a:ext cx="311404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北方游牧民族的入侵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3775" y="235394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统治阶级的固化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2215" y="2007870"/>
            <a:ext cx="388556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西晋的统一为何如此短暂？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4945" y="4754880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八王之乱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0470" y="292036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统治阶级的内斗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7306310" y="738505"/>
            <a:ext cx="4396740" cy="5958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7306310" y="738505"/>
            <a:ext cx="1723390" cy="39878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王恺石崇斗富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06310" y="738505"/>
            <a:ext cx="4396740" cy="5958840"/>
            <a:chOff x="11506" y="1163"/>
            <a:chExt cx="6924" cy="9384"/>
          </a:xfrm>
        </p:grpSpPr>
        <p:pic>
          <p:nvPicPr>
            <p:cNvPr id="14" name="图片 1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6" y="1163"/>
              <a:ext cx="6924" cy="93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14"/>
            <p:cNvSpPr txBox="1"/>
            <p:nvPr/>
          </p:nvSpPr>
          <p:spPr>
            <a:xfrm>
              <a:off x="11506" y="1163"/>
              <a:ext cx="2714" cy="628"/>
            </a:xfrm>
            <a:prstGeom prst="rect">
              <a:avLst/>
            </a:prstGeom>
            <a:solidFill>
              <a:srgbClr val="B40026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王恺石崇斗富</a:t>
              </a:r>
              <a:endPara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465195" y="4754880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士族门阀政治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56740" y="5517515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9" grpId="0" animBg="1"/>
      <p:bldP spid="8" grpId="0" bldLvl="0" animBg="1"/>
      <p:bldP spid="11" grpId="0" bldLvl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8" b="24239"/>
          <a:stretch>
            <a:fillRect/>
          </a:stretch>
        </p:blipFill>
        <p:spPr>
          <a:xfrm>
            <a:off x="0" y="3945890"/>
            <a:ext cx="12192000" cy="25584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72105" y="3879850"/>
            <a:ext cx="1724025" cy="2689860"/>
          </a:xfrm>
          <a:prstGeom prst="rect">
            <a:avLst/>
          </a:prstGeom>
          <a:noFill/>
          <a:ln w="635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49085" y="1940560"/>
            <a:ext cx="5542915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冬十月，行幸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广陵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故城，临江观兵，戎卒十余万，旌旗数百里。是岁大寒，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水道冰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，舟不得入江，乃引还。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《三国志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魏书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文帝纪》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450" y="1003935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气候变冷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3990" y="100393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游牧民族难以自给自足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018030" y="105727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13990" y="206565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游牧民族南下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3985260" y="158178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5400000">
            <a:off x="3985260" y="262064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53105" y="3201035"/>
            <a:ext cx="2309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 flipH="1">
            <a:off x="2713990" y="3223260"/>
            <a:ext cx="926465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5450" y="2985135"/>
            <a:ext cx="254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激化民族矛盾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加速西晋灭亡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/>
      <p:bldP spid="4" grpId="0"/>
      <p:bldP spid="5" grpId="0" bldLvl="0" animBg="1"/>
      <p:bldP spid="6" grpId="0"/>
      <p:bldP spid="7" grpId="0" bldLvl="0" animBg="1"/>
      <p:bldP spid="8" grpId="0" bldLvl="0" animBg="1"/>
      <p:bldP spid="9" grpId="0"/>
      <p:bldP spid="2" grpId="0" bldLvl="0" animBg="1"/>
      <p:bldP spid="10" grpId="0" bldLvl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2700" y="1301115"/>
            <a:ext cx="6644640" cy="254127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4310380"/>
            <a:ext cx="683704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人们自己创造自己的历史......并不是在他们自己选定的条件下创造，而是在直接碰到的、既定的、从过去承继下来的条件下创造。</a:t>
            </a:r>
            <a:endParaRPr lang="en-US" altLang="zh-CN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马克思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1620" y="1714500"/>
            <a:ext cx="609600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《晋书》卷六《元帝纪》，永昌元年（322）王敦兵入石头，元帝遣使谓敦曰：“公若不忘本朝，于此息兵，则天下尚可共安也。如其不然，朕当归于琅邪，以避贤路。”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0110" y="1653540"/>
            <a:ext cx="4321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王与马，共天下</a:t>
            </a:r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40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0110" y="2710815"/>
            <a:ext cx="4321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士族门阀专权</a:t>
            </a:r>
            <a:endParaRPr lang="zh-C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30110" y="431038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东晋形成士族门阀专权的原因？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0805" y="1318260"/>
            <a:ext cx="8499475" cy="2932430"/>
          </a:xfrm>
          <a:prstGeom prst="rect">
            <a:avLst/>
          </a:prstGeom>
          <a:noFill/>
          <a:ln w="60325" cmpd="dbl">
            <a:solidFill>
              <a:srgbClr val="4C1C5A"/>
            </a:solidFill>
            <a:prstDash val="sysDash"/>
          </a:ln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（江南）地广人稀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饭稻羹鱼。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无冻饿之人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亦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无千金之家。</a:t>
            </a:r>
            <a:endParaRPr lang="en-US" altLang="zh-CN" sz="2200" dirty="0" smtClean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史记</a:t>
            </a: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en-US" altLang="zh-CN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至于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元嘉末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兵车勿用，民不外劳，役宽务简，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氓庶繁息，至余粮亩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地广野丰，民勤本业，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一岁或稔，则数郡忘饥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。膏腴上地，亩直一金，鄠、杜之间，不能比也。荆城跨南楚之富，扬部有全吴之沃，鱼盐杞梓之利，充仞八方，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丝绵布帛之饶，覆衣天下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             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     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宋书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54770" y="1501140"/>
            <a:ext cx="2870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江南的开发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9815" y="2612390"/>
            <a:ext cx="3420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经济重心的南移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1025" y="4695825"/>
            <a:ext cx="8489950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自然：江南地区自然条件优越，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地广人稀，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适宜于农业生产的开展。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社会：江南地区战争较少，社会秩序安定。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人口：北方人口大量南迁，带来充足的劳动力和先进的生产技术。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政府：统治者的重视。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UNIT_PLACING_PICTURE_USER_VIEWPORT" val="{&quot;height&quot;:8862,&quot;width&quot;:17809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PLACING_PICTURE_USER_VIEWPORT" val="{&quot;height&quot;:8508.11968503937,&quot;width&quot;:9189.151181102363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PsiCtDEpToD3EOX7DufO9fUBuGvsO6hWPGoitEisKAcm+YzV0QgKdesKmEElNwU+mK1IMiP55bRu+wF8xAJkvg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="/>
    </extobj>
  </extobjs>
</s:customData>
</file>

<file path=customXml/itemProps7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1976</Words>
  <Application>WPS 演示</Application>
  <PresentationFormat>宽屏</PresentationFormat>
  <Paragraphs>221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方正清刻本悦宋简体</vt:lpstr>
      <vt:lpstr>方正宋刻本秀楷简体</vt:lpstr>
      <vt:lpstr>创客贴金刚体</vt:lpstr>
      <vt:lpstr>华文新魏</vt:lpstr>
      <vt:lpstr>黑体</vt:lpstr>
      <vt:lpstr>微软雅黑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168</cp:revision>
  <dcterms:created xsi:type="dcterms:W3CDTF">2019-06-19T02:08:00Z</dcterms:created>
  <dcterms:modified xsi:type="dcterms:W3CDTF">2022-09-08T09:58:31Z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2052-10.8.2.7058</vt:lpwstr>
  </property>
  <property fmtid="{D5CDD505-2E9C-101B-9397-08002B2CF9AE}" pid="3" name="ICV">
    <vt:lpwstr>AA2E74C37BCA4EA4B387E7027399D370</vt:lpwstr>
  </property>
</Properties>
</file>