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5.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94" r:id="rId3"/>
    <p:sldId id="360" r:id="rId4"/>
    <p:sldId id="355" r:id="rId5"/>
    <p:sldId id="358" r:id="rId6"/>
    <p:sldId id="359" r:id="rId7"/>
    <p:sldId id="373" r:id="rId8"/>
    <p:sldId id="356" r:id="rId9"/>
    <p:sldId id="375" r:id="rId10"/>
    <p:sldId id="376" r:id="rId11"/>
    <p:sldId id="388" r:id="rId12"/>
    <p:sldId id="389" r:id="rId13"/>
    <p:sldId id="390" r:id="rId14"/>
    <p:sldId id="391" r:id="rId15"/>
    <p:sldId id="399" r:id="rId16"/>
    <p:sldId id="400" r:id="rId17"/>
    <p:sldId id="401" r:id="rId18"/>
    <p:sldId id="402" r:id="rId19"/>
    <p:sldId id="404" r:id="rId20"/>
    <p:sldId id="405" r:id="rId21"/>
    <p:sldId id="406" r:id="rId22"/>
    <p:sldId id="407" r:id="rId23"/>
    <p:sldId id="408" r:id="rId24"/>
    <p:sldId id="409" r:id="rId25"/>
    <p:sldId id="410" r:id="rId26"/>
    <p:sldId id="403" r:id="rId27"/>
    <p:sldId id="357" r:id="rId28"/>
    <p:sldId id="380" r:id="rId29"/>
    <p:sldId id="381" r:id="rId30"/>
    <p:sldId id="366" r:id="rId31"/>
    <p:sldId id="369" r:id="rId32"/>
    <p:sldId id="367" r:id="rId33"/>
    <p:sldId id="377" r:id="rId34"/>
  </p:sldIdLst>
  <p:sldSz cx="9144000" cy="5143500"/>
  <p:notesSz cx="7104380" cy="1023493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9" d="100"/>
          <a:sy n="119" d="100"/>
        </p:scale>
        <p:origin x="-54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tableStyles" Target="tableStyles.xml" Id="rId38" /><Relationship Type="http://schemas.openxmlformats.org/officeDocument/2006/relationships/viewProps" Target="viewProps.xml" Id="rId37" /><Relationship Type="http://schemas.openxmlformats.org/officeDocument/2006/relationships/presProps" Target="presProps.xml" Id="rId36" /><Relationship Type="http://schemas.openxmlformats.org/officeDocument/2006/relationships/notesMaster" Target="notesMasters/notesMaster1.xml" Id="rId35" /><Relationship Type="http://schemas.openxmlformats.org/officeDocument/2006/relationships/slide" Target="slides/slide32.xml" Id="rId34" /><Relationship Type="http://schemas.openxmlformats.org/officeDocument/2006/relationships/slide" Target="slides/slide31.xml" Id="rId33" /><Relationship Type="http://schemas.openxmlformats.org/officeDocument/2006/relationships/slide" Target="slides/slide30.xml" Id="rId32" /><Relationship Type="http://schemas.openxmlformats.org/officeDocument/2006/relationships/slide" Target="slides/slide29.xml" Id="rId31" /><Relationship Type="http://schemas.openxmlformats.org/officeDocument/2006/relationships/slide" Target="slides/slide28.xml" Id="rId30" /><Relationship Type="http://schemas.openxmlformats.org/officeDocument/2006/relationships/slide" Target="slides/slide1.xml" Id="rId3" /><Relationship Type="http://schemas.openxmlformats.org/officeDocument/2006/relationships/slide" Target="slides/slide27.xml" Id="rId29" /><Relationship Type="http://schemas.openxmlformats.org/officeDocument/2006/relationships/slide" Target="slides/slide26.xml" Id="rId28" /><Relationship Type="http://schemas.openxmlformats.org/officeDocument/2006/relationships/slide" Target="slides/slide25.xml" Id="rId27" /><Relationship Type="http://schemas.openxmlformats.org/officeDocument/2006/relationships/slide" Target="slides/slide24.xml" Id="rId26" /><Relationship Type="http://schemas.openxmlformats.org/officeDocument/2006/relationships/slide" Target="slides/slide23.xml" Id="rId25" /><Relationship Type="http://schemas.openxmlformats.org/officeDocument/2006/relationships/slide" Target="slides/slide22.xml" Id="rId24" /><Relationship Type="http://schemas.openxmlformats.org/officeDocument/2006/relationships/slide" Target="slides/slide21.xml" Id="rId23" /><Relationship Type="http://schemas.openxmlformats.org/officeDocument/2006/relationships/slide" Target="slides/slide20.xml" Id="rId22" /><Relationship Type="http://schemas.openxmlformats.org/officeDocument/2006/relationships/slide" Target="slides/slide19.xml" Id="rId21" /><Relationship Type="http://schemas.openxmlformats.org/officeDocument/2006/relationships/slide" Target="slides/slide18.xml" Id="rId20" /><Relationship Type="http://schemas.openxmlformats.org/officeDocument/2006/relationships/theme" Target="theme/theme1.xml" Id="rId2" /><Relationship Type="http://schemas.openxmlformats.org/officeDocument/2006/relationships/slide" Target="slides/slide17.xml" Id="rId19" /><Relationship Type="http://schemas.openxmlformats.org/officeDocument/2006/relationships/slide" Target="slides/slide16.xml" Id="rId18" /><Relationship Type="http://schemas.openxmlformats.org/officeDocument/2006/relationships/slide" Target="slides/slide15.xml" Id="rId17" /><Relationship Type="http://schemas.openxmlformats.org/officeDocument/2006/relationships/slide" Target="slides/slide14.xml" Id="rId16" /><Relationship Type="http://schemas.openxmlformats.org/officeDocument/2006/relationships/slide" Target="slides/slide13.xml" Id="rId15" /><Relationship Type="http://schemas.openxmlformats.org/officeDocument/2006/relationships/slide" Target="slides/slide12.xml" Id="rId14" /><Relationship Type="http://schemas.openxmlformats.org/officeDocument/2006/relationships/slide" Target="slides/slide1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5.xml" Id="R3ac0266826bf430d"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3DF8F56-BE3E-46CC-A519-27BDA7EF9607}"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053" name="图片 9" descr="背景攀登首页副本"/>
          <p:cNvPicPr>
            <a:picLocks noChangeAspect="1"/>
          </p:cNvPicPr>
          <p:nvPr userDrawn="1"/>
        </p:nvPicPr>
        <p:blipFill>
          <a:blip r:embed="rId2"/>
          <a:stretch>
            <a:fillRect/>
          </a:stretch>
        </p:blipFill>
        <p:spPr>
          <a:xfrm>
            <a:off x="0" y="0"/>
            <a:ext cx="9151938" cy="5172075"/>
          </a:xfrm>
          <a:prstGeom prst="rect">
            <a:avLst/>
          </a:prstGeom>
          <a:noFill/>
          <a:ln w="9525">
            <a:noFill/>
          </a:ln>
        </p:spPr>
      </p:pic>
      <p:pic>
        <p:nvPicPr>
          <p:cNvPr id="2054" name="图片 12" descr="当高校徽2019"/>
          <p:cNvPicPr>
            <a:picLocks noChangeAspect="1"/>
          </p:cNvPicPr>
          <p:nvPr userDrawn="1"/>
        </p:nvPicPr>
        <p:blipFill>
          <a:blip r:embed="rId3"/>
          <a:stretch>
            <a:fillRect/>
          </a:stretch>
        </p:blipFill>
        <p:spPr>
          <a:xfrm>
            <a:off x="7951788" y="46038"/>
            <a:ext cx="350837" cy="349250"/>
          </a:xfrm>
          <a:prstGeom prst="rect">
            <a:avLst/>
          </a:prstGeom>
          <a:noFill/>
          <a:ln w="9525">
            <a:noFill/>
          </a:ln>
        </p:spPr>
      </p:pic>
      <p:pic>
        <p:nvPicPr>
          <p:cNvPr id="2055" name="图片 13" descr="当高--2019"/>
          <p:cNvPicPr>
            <a:picLocks noChangeAspect="1"/>
          </p:cNvPicPr>
          <p:nvPr userDrawn="1"/>
        </p:nvPicPr>
        <p:blipFill>
          <a:blip r:embed="rId4"/>
          <a:stretch>
            <a:fillRect/>
          </a:stretch>
        </p:blipFill>
        <p:spPr>
          <a:xfrm>
            <a:off x="8299450" y="163513"/>
            <a:ext cx="787400" cy="107950"/>
          </a:xfrm>
          <a:prstGeom prst="rect">
            <a:avLst/>
          </a:prstGeom>
          <a:noFill/>
          <a:ln w="9525">
            <a:noFill/>
          </a:ln>
        </p:spPr>
      </p:pic>
      <p:sp>
        <p:nvSpPr>
          <p:cNvPr id="2" name="标题 1"/>
          <p:cNvSpPr>
            <a:spLocks noGrp="1"/>
          </p:cNvSpPr>
          <p:nvPr>
            <p:ph type="ctrTitle"/>
          </p:nvPr>
        </p:nvSpPr>
        <p:spPr>
          <a:xfrm>
            <a:off x="996950" y="1253490"/>
            <a:ext cx="7886700" cy="1379220"/>
          </a:xfrm>
        </p:spPr>
        <p:txBody>
          <a:bodyPr>
            <a:scene3d>
              <a:camera prst="orthographicFront"/>
              <a:lightRig rig="threePt" dir="t"/>
            </a:scene3d>
          </a:bodyPr>
          <a:lstStyle>
            <a:lvl1pPr algn="ctr">
              <a:defRPr sz="4500" b="1">
                <a:solidFill>
                  <a:srgbClr val="FF0000"/>
                </a:solidFill>
                <a:effectLst>
                  <a:outerShdw blurRad="38100" dist="19050" dir="2700000" algn="tl" rotWithShape="0">
                    <a:schemeClr val="dk1">
                      <a:alpha val="40000"/>
                    </a:schemeClr>
                  </a:outerShdw>
                </a:effectLst>
              </a:defRPr>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997585" y="3805555"/>
            <a:ext cx="7886700" cy="383540"/>
          </a:xfrm>
        </p:spPr>
        <p:txBody>
          <a:bodyPr anchor="ctr">
            <a:scene3d>
              <a:camera prst="orthographicFront"/>
              <a:lightRig rig="threePt" dir="t"/>
            </a:scene3d>
          </a:bodyPr>
          <a:lstStyle>
            <a:lvl1pPr marL="0" indent="0" algn="ctr">
              <a:buNone/>
              <a:defRPr sz="1800" b="1">
                <a:ln w="9525">
                  <a:solidFill>
                    <a:schemeClr val="bg1"/>
                  </a:solidFill>
                  <a:prstDash val="solid"/>
                </a:ln>
                <a:solidFill>
                  <a:srgbClr val="002060"/>
                </a:solidFill>
                <a:effectLst>
                  <a:outerShdw blurRad="12700" dist="38100" dir="2700000" algn="tl" rotWithShape="0">
                    <a:schemeClr val="bg1">
                      <a:lumMod val="50000"/>
                    </a:scheme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15"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B2BCBF7-C938-4364-9A05-211E06E85726}"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312"/>
            <a:ext cx="7886700" cy="4388459"/>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43850BA-582A-45EF-9D43-621E6328FF3D}"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54F28F4-35BD-4977-8A0C-31B9B859ED62}"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日期占位符 1"/>
          <p:cNvSpPr>
            <a:spLocks noGrp="1"/>
          </p:cNvSpPr>
          <p:nvPr>
            <p:ph type="dt" sz="half" idx="2"/>
            <p:custDataLst>
              <p:tags r:id="rId2"/>
            </p:custDataLst>
          </p:nvPr>
        </p:nvSpPr>
        <p:spPr>
          <a:xfrm>
            <a:off x="628650" y="4768850"/>
            <a:ext cx="20574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7E269E-DC8A-45BC-83D8-AC3D6C7757B6}" type="datetimeFigureOut">
              <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3" name="页脚占位符 2"/>
          <p:cNvSpPr>
            <a:spLocks noGrp="1"/>
          </p:cNvSpPr>
          <p:nvPr>
            <p:ph type="ftr" sz="quarter" idx="3"/>
            <p:custDataLst>
              <p:tags r:id="rId3"/>
            </p:custDataLst>
          </p:nvPr>
        </p:nvSpPr>
        <p:spPr>
          <a:xfrm>
            <a:off x="3028950" y="4768850"/>
            <a:ext cx="30861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4" name="灯片编号占位符 3"/>
          <p:cNvSpPr>
            <a:spLocks noGrp="1"/>
          </p:cNvSpPr>
          <p:nvPr>
            <p:ph type="sldNum" sz="quarter" idx="4"/>
            <p:custDataLst>
              <p:tags r:id="rId4"/>
            </p:custDataLst>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7955"/>
            <a:ext cx="8263255" cy="716280"/>
          </a:xfrm>
        </p:spPr>
        <p:txBody>
          <a:bodyPr/>
          <a:lstStyle>
            <a:lvl1pPr>
              <a:defRPr b="1">
                <a:solidFill>
                  <a:srgbClr val="C00000"/>
                </a:solidFill>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920750"/>
            <a:ext cx="8262620" cy="3712845"/>
          </a:xfrm>
        </p:spPr>
        <p:txBody>
          <a:bodyPr/>
          <a:lstStyle>
            <a:lvl1pPr>
              <a:defRPr b="1">
                <a:solidFill>
                  <a:srgbClr val="002060"/>
                </a:solidFill>
              </a:defRPr>
            </a:lvl1pPr>
            <a:lvl2pPr>
              <a:defRPr b="1">
                <a:solidFill>
                  <a:schemeClr val="accent6">
                    <a:lumMod val="50000"/>
                  </a:schemeClr>
                </a:solidFill>
              </a:defRPr>
            </a:lvl2pPr>
            <a:lvl3pPr>
              <a:defRPr b="1"/>
            </a:lvl3pPr>
            <a:lvl4pPr>
              <a:defRPr b="1"/>
            </a:lvl4pPr>
            <a:lvl5pPr>
              <a:defRPr b="1"/>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DDD6587-F5F7-48F6-843D-8BF79D473541}"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713"/>
            <a:ext cx="7886700" cy="2086340"/>
          </a:xfrm>
        </p:spPr>
        <p:txBody>
          <a:bodyPr anchor="t"/>
          <a:lstStyle>
            <a:lvl1pPr>
              <a:defRPr sz="36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291816"/>
            <a:ext cx="7886700" cy="827391"/>
          </a:xfrm>
        </p:spPr>
        <p:txBody>
          <a:bodyPr lIns="144145" anchor="b"/>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43082DE-7522-4C5C-BCC3-1845DD07A17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6958B32-3127-4E22-8059-B1AE09C99DFF}"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92"/>
            <a:ext cx="7886700" cy="600180"/>
          </a:xfrm>
        </p:spPr>
        <p:txBody>
          <a:bodyPr/>
          <a:lstStyle>
            <a:lvl1pPr algn="ct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603" y="1111762"/>
            <a:ext cx="3915728"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8650" y="1776723"/>
            <a:ext cx="3916680"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491" y="1111762"/>
            <a:ext cx="3822859"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491" y="1776723"/>
            <a:ext cx="3822859"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6"/>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9BB97D3-B6F8-4F0E-8C40-97178B89AEC7}"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7"/>
          <p:cNvSpPr>
            <a:spLocks noGrp="1"/>
          </p:cNvSpPr>
          <p:nvPr>
            <p:ph type="ftr" sz="quarter" idx="1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8"/>
          <p:cNvSpPr>
            <a:spLocks noGrp="1"/>
          </p:cNvSpPr>
          <p:nvPr>
            <p:ph type="sldNum" sz="quarter" idx="1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40"/>
            <a:ext cx="7886700" cy="994346"/>
          </a:xfrm>
        </p:spPr>
        <p:txBody>
          <a:bodyPr anchor="b"/>
          <a:lstStyle/>
          <a:p>
            <a:r>
              <a:rPr lang="zh-CN" altLang="en-US" smtClean="0"/>
              <a:t>单击此处编辑母版标题样式</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B9E6E0C-BED4-48B1-B34F-ED7C2253595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5512594" y="342960"/>
            <a:ext cx="3294221" cy="791666"/>
          </a:xfrm>
        </p:spPr>
        <p:txBody>
          <a:bodyPr anchor="b"/>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5512118" y="1270857"/>
            <a:ext cx="3295174"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ABC0F69-7EC3-47D2-8470-C3D4FD5F42C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307181" y="342960"/>
            <a:ext cx="3209925" cy="791666"/>
          </a:xfrm>
        </p:spPr>
        <p:txBody>
          <a:bodyPr anchor="t"/>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307181" y="1270857"/>
            <a:ext cx="3210401"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2683AC8-9920-4BE0-A452-DDEF8E35AC5C}"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92"/>
            <a:ext cx="1971675" cy="4359641"/>
          </a:xfrm>
        </p:spPr>
        <p:txBody>
          <a:bodyPr vert="eaVert"/>
          <a:lstStyle/>
          <a:p>
            <a:r>
              <a:rPr lang="zh-CN" altLang="en-US" smtClean="0"/>
              <a:t>单击此处编辑母版标题样式</a:t>
            </a:r>
            <a:endParaRPr lang="zh-CN" altLang="en-US"/>
          </a:p>
        </p:txBody>
      </p:sp>
      <p:sp>
        <p:nvSpPr>
          <p:cNvPr id="7" name="竖排文字占位符 2"/>
          <p:cNvSpPr>
            <a:spLocks noGrp="1"/>
          </p:cNvSpPr>
          <p:nvPr>
            <p:ph type="body" orient="vert" idx="1"/>
          </p:nvPr>
        </p:nvSpPr>
        <p:spPr>
          <a:xfrm>
            <a:off x="628650" y="273892"/>
            <a:ext cx="5800725" cy="435964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E4AE08D-246A-4A61-B991-2C680DE94DA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4.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026" name="图片 6" descr="背景攀登副本"/>
          <p:cNvPicPr>
            <a:picLocks noChangeAspect="1"/>
          </p:cNvPicPr>
          <p:nvPr userDrawn="1"/>
        </p:nvPicPr>
        <p:blipFill>
          <a:blip r:embed="rId13"/>
          <a:stretch>
            <a:fillRect/>
          </a:stretch>
        </p:blipFill>
        <p:spPr>
          <a:xfrm>
            <a:off x="0" y="0"/>
            <a:ext cx="9150350" cy="5151438"/>
          </a:xfrm>
          <a:prstGeom prst="rect">
            <a:avLst/>
          </a:prstGeom>
          <a:noFill/>
          <a:ln w="9525">
            <a:noFill/>
          </a:ln>
        </p:spPr>
      </p:pic>
      <p:sp>
        <p:nvSpPr>
          <p:cNvPr id="1027" name="标题占位符 1"/>
          <p:cNvSpPr>
            <a:spLocks noGrp="1"/>
          </p:cNvSpPr>
          <p:nvPr>
            <p:ph type="title"/>
          </p:nvPr>
        </p:nvSpPr>
        <p:spPr>
          <a:xfrm>
            <a:off x="628650" y="273050"/>
            <a:ext cx="8361363" cy="674688"/>
          </a:xfrm>
          <a:prstGeom prst="rect">
            <a:avLst/>
          </a:prstGeom>
          <a:noFill/>
          <a:ln w="9525">
            <a:noFill/>
          </a:ln>
        </p:spPr>
        <p:txBody>
          <a:bodyPr tIns="0" bIns="0" anchor="ctr" anchorCtr="0"/>
          <a:p>
            <a:pPr lvl="0"/>
            <a:r>
              <a:rPr lang="zh-CN" altLang="en-US" dirty="0"/>
              <a:t>单击此处编辑母版标题样式</a:t>
            </a:r>
            <a:endParaRPr lang="zh-CN" altLang="en-US" dirty="0"/>
          </a:p>
        </p:txBody>
      </p:sp>
      <p:sp>
        <p:nvSpPr>
          <p:cNvPr id="1028" name="文本占位符 2"/>
          <p:cNvSpPr>
            <a:spLocks noGrp="1"/>
          </p:cNvSpPr>
          <p:nvPr>
            <p:ph type="body" idx="1"/>
          </p:nvPr>
        </p:nvSpPr>
        <p:spPr>
          <a:xfrm>
            <a:off x="628650" y="1000125"/>
            <a:ext cx="8359775" cy="363378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C28A126-371A-4B7B-959B-02BB3CE5EA7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lstStyle>
            <a:lvl1pPr algn="r">
              <a:defRPr sz="900">
                <a:solidFill>
                  <a:srgbClr val="898989"/>
                </a:solidFill>
                <a:ea typeface="微软雅黑" panose="020B0503020204020204" pitchFamily="34" charset="-122"/>
              </a:defRPr>
            </a:lvl1pPr>
          </a:lstStyle>
          <a:p>
            <a:pPr lvl="0" eaLnBrk="1" hangingPunct="1">
              <a:buNone/>
            </a:pPr>
            <a:fld id="{9A0DB2DC-4C9A-4742-B13C-FB6460FD3503}" type="slidenum">
              <a:rPr lang="zh-CN" altLang="en-US" dirty="0">
                <a:latin typeface="Franklin Gothic Medium" panose="020B0603020102020204" pitchFamily="34" charset="0"/>
              </a:rPr>
            </a:fld>
            <a:endParaRPr lang="zh-CN" altLang="en-US" dirty="0">
              <a:latin typeface="Franklin Gothic Medium" panose="020B0603020102020204" pitchFamily="34" charset="0"/>
            </a:endParaRPr>
          </a:p>
        </p:txBody>
      </p:sp>
      <p:pic>
        <p:nvPicPr>
          <p:cNvPr id="11" name="图片 10" descr="当高校徽2019"/>
          <p:cNvPicPr>
            <a:picLocks noChangeAspect="1"/>
          </p:cNvPicPr>
          <p:nvPr userDrawn="1"/>
        </p:nvPicPr>
        <p:blipFill>
          <a:blip r:embed="rId14"/>
          <a:stretch>
            <a:fillRect/>
          </a:stretch>
        </p:blipFill>
        <p:spPr>
          <a:xfrm>
            <a:off x="7937500" y="4787900"/>
            <a:ext cx="350838" cy="349250"/>
          </a:xfrm>
          <a:prstGeom prst="rect">
            <a:avLst/>
          </a:prstGeom>
          <a:noFill/>
          <a:ln w="9525">
            <a:noFill/>
          </a:ln>
        </p:spPr>
      </p:pic>
      <p:pic>
        <p:nvPicPr>
          <p:cNvPr id="12" name="图片 11" descr="当高--2019"/>
          <p:cNvPicPr>
            <a:picLocks noChangeAspect="1"/>
          </p:cNvPicPr>
          <p:nvPr userDrawn="1"/>
        </p:nvPicPr>
        <p:blipFill>
          <a:blip r:embed="rId15"/>
          <a:stretch>
            <a:fillRect/>
          </a:stretch>
        </p:blipFill>
        <p:spPr>
          <a:xfrm>
            <a:off x="8331200" y="4905375"/>
            <a:ext cx="787400" cy="1079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685800" rtl="0" eaLnBrk="0" fontAlgn="base" hangingPunct="0">
        <a:lnSpc>
          <a:spcPct val="90000"/>
        </a:lnSpc>
        <a:spcBef>
          <a:spcPct val="0"/>
        </a:spcBef>
        <a:spcAft>
          <a:spcPct val="0"/>
        </a:spcAft>
        <a:defRPr sz="3300" b="1" kern="1200">
          <a:solidFill>
            <a:srgbClr val="C00000"/>
          </a:solidFill>
          <a:latin typeface="+mj-lt"/>
          <a:ea typeface="+mj-ea"/>
          <a:cs typeface="+mj-cs"/>
        </a:defRPr>
      </a:lvl1pPr>
      <a:lvl2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2pPr>
      <a:lvl3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3pPr>
      <a:lvl4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4pPr>
      <a:lvl5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5pPr>
      <a:lvl6pPr marL="4572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385723"/>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rgbClr val="002060"/>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NULL" TargetMode="Externa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a:spLocks noGrp="1" noRot="1" noChangeArrowheads="1"/>
          </p:cNvSpPr>
          <p:nvPr>
            <p:ph type="ctrTitle"/>
          </p:nvPr>
        </p:nvSpPr>
        <p:spPr bwMode="auto">
          <a:xfrm>
            <a:off x="1179011" y="1356307"/>
            <a:ext cx="7772400" cy="8572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scene3d>
              <a:camera prst="orthographicFront"/>
              <a:lightRig rig="threePt" dir="t"/>
            </a:scene3d>
          </a:bodyPr>
          <a:lstStyle/>
          <a:p>
            <a:pPr marL="0" marR="0" lvl="0" indent="0" algn="ctr" defTabSz="685800" rtl="0" eaLnBrk="1" fontAlgn="base" latinLnBrk="0" hangingPunct="1">
              <a:lnSpc>
                <a:spcPct val="90000"/>
              </a:lnSpc>
              <a:spcBef>
                <a:spcPct val="0"/>
              </a:spcBef>
              <a:spcAft>
                <a:spcPct val="0"/>
              </a:spcAft>
              <a:buClrTx/>
              <a:buSzTx/>
              <a:buFontTx/>
              <a:buNone/>
              <a:defRPr/>
            </a:pP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未雨绸缪，有的放矢</a:t>
            </a:r>
            <a:b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b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——高二历史新课结束后复习策略的探讨</a:t>
            </a:r>
            <a:endPar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endParaRPr>
          </a:p>
        </p:txBody>
      </p:sp>
      <p:sp>
        <p:nvSpPr>
          <p:cNvPr id="3075" name="Rectangle 3"/>
          <p:cNvSpPr>
            <a:spLocks noGrp="1" noRot="1" noChangeArrowheads="1"/>
          </p:cNvSpPr>
          <p:nvPr>
            <p:ph type="subTitle" idx="1"/>
          </p:nvPr>
        </p:nvSpPr>
        <p:spPr bwMode="auto">
          <a:xfrm>
            <a:off x="1443873" y="2638497"/>
            <a:ext cx="6400800" cy="13144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bodyPr>
          <a:lstStyle/>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主讲</a:t>
            </a:r>
            <a:r>
              <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卢晓华</a:t>
            </a:r>
            <a:endPar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2022</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4</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月</a:t>
            </a:r>
            <a:endPar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p:txBody>
      </p:sp>
      <p:sp>
        <p:nvSpPr>
          <p:cNvPr id="100" name="文本框 99"/>
          <p:cNvSpPr txBox="1"/>
          <p:nvPr/>
        </p:nvSpPr>
        <p:spPr>
          <a:xfrm>
            <a:off x="979805" y="227965"/>
            <a:ext cx="6400165" cy="521970"/>
          </a:xfrm>
          <a:prstGeom prst="rect">
            <a:avLst/>
          </a:prstGeom>
          <a:noFill/>
          <a:ln w="9525">
            <a:noFill/>
          </a:ln>
        </p:spPr>
        <p:txBody>
          <a:bodyPr wrap="square">
            <a:spAutoFit/>
          </a:bodyPr>
          <a:p>
            <a:r>
              <a:rPr lang="zh-CN" sz="2800" b="1">
                <a:ea typeface="宋体" panose="02010600030101010101" pitchFamily="2" charset="-122"/>
              </a:rPr>
              <a:t>嘉兴市高二下历史新课程研训活动</a:t>
            </a:r>
            <a:endParaRPr lang="zh-CN" altLang="en-US" sz="2800" b="1">
              <a:ea typeface="宋体" panose="02010600030101010101" pitchFamily="2" charset="-122"/>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rPr>
              <a:t>教学实例：正本清源寻非洲文明足迹</a:t>
            </a:r>
            <a:endParaRPr lang="zh-CN" altLang="en-US">
              <a:solidFill>
                <a:schemeClr val="tx1"/>
              </a:solidFill>
            </a:endParaRPr>
          </a:p>
        </p:txBody>
      </p:sp>
      <p:sp>
        <p:nvSpPr>
          <p:cNvPr id="3" name="内容占位符 2"/>
          <p:cNvSpPr>
            <a:spLocks noGrp="1"/>
          </p:cNvSpPr>
          <p:nvPr>
            <p:ph idx="1"/>
          </p:nvPr>
        </p:nvSpPr>
        <p:spPr>
          <a:xfrm>
            <a:off x="499110" y="913765"/>
            <a:ext cx="8262620" cy="3712845"/>
          </a:xfrm>
        </p:spPr>
        <p:txBody>
          <a:bodyPr/>
          <a:p>
            <a:pPr marL="0" indent="0">
              <a:buNone/>
            </a:pPr>
            <a:r>
              <a:rPr lang="zh-CN" altLang="en-US" sz="2800">
                <a:solidFill>
                  <a:srgbClr val="FF0000"/>
                </a:solidFill>
              </a:rPr>
              <a:t>一．发掘真相：古代非洲的辉煌</a:t>
            </a:r>
            <a:endParaRPr lang="zh-CN" altLang="en-US" sz="2800">
              <a:solidFill>
                <a:srgbClr val="FF0000"/>
              </a:solidFill>
            </a:endParaRPr>
          </a:p>
          <a:p>
            <a:pPr marL="0" indent="0">
              <a:buNone/>
            </a:pPr>
            <a:r>
              <a:rPr lang="zh-CN" altLang="en-US">
                <a:solidFill>
                  <a:srgbClr val="FF0000"/>
                </a:solidFill>
              </a:rPr>
              <a:t>材料</a:t>
            </a:r>
            <a:r>
              <a:rPr lang="en-US" altLang="zh-CN">
                <a:solidFill>
                  <a:srgbClr val="FF0000"/>
                </a:solidFill>
              </a:rPr>
              <a:t>+</a:t>
            </a:r>
            <a:r>
              <a:rPr lang="zh-CN" altLang="en-US">
                <a:solidFill>
                  <a:srgbClr val="FF0000"/>
                </a:solidFill>
              </a:rPr>
              <a:t>问题链引导复习</a:t>
            </a:r>
            <a:endParaRPr lang="zh-CN" altLang="en-US">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1：非洲是世界古人类和古文明的发祥地之一。据考古学的材料证明，在远古时代，当西方殖民主义者的故乡还处在冰川封固阶段的时候，非洲大陆上就已出现了沸腾的生活。由此可见，非洲各族人民很早就创造了光辉灿烂的古代文明，而并非是欧洲人抵达非洲后，非洲及其历史才开始存在的。</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endParaRPr>
          </a:p>
          <a:p>
            <a:pPr marL="0" indent="0">
              <a:buNone/>
            </a:pPr>
            <a:r>
              <a:rPr lang="zh-CN" altLang="en-US"/>
              <a:t>设问：依据材料和所学知识，指出人类迈向文明的前提和非洲迈向文明的实物见证。列举西方殖民者到来之前古代非洲文明的代表。</a:t>
            </a:r>
            <a:endParaRPr lang="zh-CN" alt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56540" y="176530"/>
            <a:ext cx="8930640" cy="3712845"/>
          </a:xfrm>
        </p:spPr>
        <p:txBody>
          <a:bodyPr/>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2：体积巨大，坚固耐久，结构对称，线条和谐以及不加雕饰的简洁与完美。于是，它们使你获得一种壮丽威严的感觉，你深受震撼，心生敬畏，而人类其他建筑是不会带给你这种感觉的。它们被希腊人和罗马人定为世界七大奇迹之一。现代人怀疑它们是否真的出自人类之手。</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——（英）乔治•罗林森：《古埃及史：环境基因、地缘争霸与文明兴衰》</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设问：依据材料和所学知识，指出该建筑的名称、用途及历史文化价值。为什么古埃及能完成如此高水平的建筑？古埃及还有哪些方面领先当时的世界？</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材料</a:t>
            </a:r>
            <a:r>
              <a:rPr lang="en-US" altLang="zh-CN">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3</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希腊文化的兴起是由于殖民化，大约公元前1500年，埃及人和腓尼基人使希腊本土居民文明化。进而，希腊人持续不断地大量借鉴近东诸文化。</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——（英）马丁•贝尔纳：《黑色雅典娜：古典文明的亚非之根》</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设问：希罗多德对希腊文化与埃及文化关系的叙说说明什么？你同意马丁•贝尔纳主张“希腊文明源于对亚非文明借鉴”的观点吗？从教材中能找到“埃及人和腓尼基人使希腊本土居民文明化”的史实吗？</a:t>
            </a:r>
            <a:endParaRPr lang="zh-CN" alt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71170" y="417195"/>
            <a:ext cx="8750935" cy="3712845"/>
          </a:xfrm>
        </p:spPr>
        <p:txBody>
          <a:bodyPr/>
          <a:p>
            <a:pPr marL="0" indent="0">
              <a:buNone/>
            </a:pPr>
            <a:r>
              <a:rPr lang="zh-CN" altLang="en-US" sz="2800">
                <a:solidFill>
                  <a:srgbClr val="FF0000"/>
                </a:solidFill>
              </a:rPr>
              <a:t>二．辩证探讨：近代非洲的贡献</a:t>
            </a:r>
            <a:endParaRPr lang="zh-CN" altLang="en-US" sz="2800">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5：从16世纪早期到19世纪晚期，千万被俘的非洲男人、女人和孩子被迫走到海滨，拥挤在恶臭的海船里，半死不活地横渡大西洋，抵达美洲，在大量陌生人组成的残酷环境里工作。……存活者及其后裔被迫用生命形塑了美国南部、西印度群岛、巴西和南美其他地区的物质、经济和文化形态。他们劳动的利润支持了欧美统治阶级，促进了这些国家和地区的经济发展。在许多代人的时间里，奴隶贸易始终是联系欧洲和非洲的主要动力——这种联系最后导致了殖民主义和落后。在西方世界，现代种族主义意识形态主要源于奴隶贸易。</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——（美）琳赛：《海上囚徒：奴隶贸易四百年》</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设问：奴隶贸易兴起的原因有哪些？讨论：奴隶贸易对于非洲、美洲、欧洲经济以及世界市场形成带来哪些影响？</a:t>
            </a:r>
            <a:endParaRPr lang="zh-CN" alt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84480" y="864235"/>
            <a:ext cx="8743315" cy="3712845"/>
          </a:xfrm>
        </p:spPr>
        <p:txBody>
          <a:bodyPr/>
          <a:p>
            <a:pPr marL="0" indent="0">
              <a:buNone/>
            </a:pPr>
            <a:r>
              <a:rPr lang="zh-CN" altLang="en-US" sz="2400">
                <a:solidFill>
                  <a:srgbClr val="FF0000"/>
                </a:solidFill>
              </a:rPr>
              <a:t>三．鉴往知来：现代非洲的崛起</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8：20世纪上半叶，非洲大陆几乎完全处于殖民统治状态，导致非洲被隔离在全球竞争体系之外。但这种与世隔绝的状态毕竟很短暂。自二战至冷战结束，非洲又“回归到”全球体系中来。……非洲大陆拥有丰富的人口资源，而且这个年轻的、充满活力的、颇具创造性的群体仍在不断增长。同时这块神奇的大陆还蕴藏着异常丰富的矿产资源。今天的非洲如同昔日的非洲一样，在国际社会中仍然占有举足轻重的地位。</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设问：结合所学知识，概述非洲自二战至冷战结束时期是如何“回归到”全球体系中来的？今天的非洲拥有哪些发展潜力？取得了哪些成绩？哪些事实说明非洲“在国际社会中仍然占有举足轻重的地位”？ 现代非洲的崛起还要克服哪些困难？走出困境的路径有哪些？中非合作的前景如何？</a:t>
            </a:r>
            <a:endParaRPr lang="zh-CN" alt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28650" y="920750"/>
            <a:ext cx="5502275" cy="3712845"/>
          </a:xfrm>
        </p:spPr>
        <p:txBody>
          <a:bodyPr/>
          <a:p>
            <a:pPr marL="0" indent="0">
              <a:buNone/>
            </a:pPr>
            <a:endParaRPr lang="en-US" altLang="zh-CN">
              <a:solidFill>
                <a:srgbClr val="FF0000"/>
              </a:solidFill>
            </a:endParaRPr>
          </a:p>
          <a:p>
            <a:pPr marL="0" indent="0">
              <a:buNone/>
            </a:pPr>
            <a:r>
              <a:rPr lang="en-US" altLang="zh-CN" sz="2400">
                <a:solidFill>
                  <a:srgbClr val="FF0000"/>
                </a:solidFill>
              </a:rPr>
              <a:t>2.</a:t>
            </a:r>
            <a:r>
              <a:rPr lang="zh-CN" altLang="en-US" sz="2400">
                <a:solidFill>
                  <a:srgbClr val="FF0000"/>
                </a:solidFill>
              </a:rPr>
              <a:t>以大概念为主线整合</a:t>
            </a:r>
            <a:endParaRPr lang="zh-CN" altLang="en-US" sz="2400">
              <a:solidFill>
                <a:srgbClr val="FF0000"/>
              </a:solidFill>
            </a:endParaRPr>
          </a:p>
          <a:p>
            <a:pPr marL="0" indent="0">
              <a:buNone/>
            </a:pPr>
            <a:r>
              <a:rPr lang="zh-CN" altLang="en-US">
                <a:solidFill>
                  <a:schemeClr val="tx1"/>
                </a:solidFill>
              </a:rPr>
              <a:t>布罗代尔《文明史》目录的启示</a:t>
            </a:r>
            <a:endParaRPr lang="zh-CN" altLang="en-US">
              <a:solidFill>
                <a:schemeClr val="tx1"/>
              </a:solidFill>
            </a:endParaRPr>
          </a:p>
          <a:p>
            <a:pPr marL="0" indent="0">
              <a:buNone/>
            </a:pPr>
            <a:r>
              <a:rPr lang="zh-CN" altLang="en-US">
                <a:solidFill>
                  <a:srgbClr val="FF0000"/>
                </a:solidFill>
              </a:rPr>
              <a:t>上编 文明释义 </a:t>
            </a:r>
            <a:endParaRPr lang="zh-CN" altLang="en-US">
              <a:solidFill>
                <a:srgbClr val="FF0000"/>
              </a:solidFill>
            </a:endParaRPr>
          </a:p>
          <a:p>
            <a:pPr marL="0" indent="0">
              <a:buNone/>
            </a:pPr>
            <a:r>
              <a:rPr lang="zh-CN" altLang="en-US">
                <a:solidFill>
                  <a:srgbClr val="FF0000"/>
                </a:solidFill>
              </a:rPr>
              <a:t>中编 欧洲以外的文明 </a:t>
            </a:r>
            <a:endParaRPr lang="zh-CN" altLang="en-US">
              <a:solidFill>
                <a:srgbClr val="FF0000"/>
              </a:solidFill>
            </a:endParaRPr>
          </a:p>
          <a:p>
            <a:pPr marL="0" indent="0">
              <a:buNone/>
            </a:pPr>
            <a:r>
              <a:rPr lang="zh-CN" altLang="en-US">
                <a:solidFill>
                  <a:schemeClr val="tx1"/>
                </a:solidFill>
              </a:rPr>
              <a:t>第一部分 伊斯兰与伊斯兰世界 </a:t>
            </a:r>
            <a:endParaRPr lang="zh-CN" altLang="en-US">
              <a:solidFill>
                <a:schemeClr val="tx1"/>
              </a:solidFill>
            </a:endParaRPr>
          </a:p>
          <a:p>
            <a:pPr marL="0" indent="0">
              <a:buNone/>
            </a:pPr>
            <a:r>
              <a:rPr lang="zh-CN" altLang="en-US">
                <a:solidFill>
                  <a:schemeClr val="tx1"/>
                </a:solidFill>
              </a:rPr>
              <a:t>第二部分 黑色大陆 </a:t>
            </a:r>
            <a:endParaRPr lang="zh-CN" altLang="en-US">
              <a:solidFill>
                <a:schemeClr val="tx1"/>
              </a:solidFill>
            </a:endParaRPr>
          </a:p>
          <a:p>
            <a:pPr marL="0" indent="0">
              <a:buNone/>
            </a:pPr>
            <a:r>
              <a:rPr lang="zh-CN" altLang="en-US">
                <a:solidFill>
                  <a:schemeClr val="tx1"/>
                </a:solidFill>
              </a:rPr>
              <a:t>第三部分 远东 </a:t>
            </a:r>
            <a:endParaRPr lang="zh-CN" altLang="en-US">
              <a:solidFill>
                <a:schemeClr val="tx1"/>
              </a:solidFill>
            </a:endParaRPr>
          </a:p>
          <a:p>
            <a:pPr marL="0" indent="0">
              <a:buNone/>
            </a:pPr>
            <a:endParaRPr lang="zh-CN" altLang="en-US">
              <a:solidFill>
                <a:schemeClr val="tx1"/>
              </a:solidFill>
            </a:endParaRPr>
          </a:p>
        </p:txBody>
      </p:sp>
      <p:sp>
        <p:nvSpPr>
          <p:cNvPr id="4" name="标题 3"/>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5" name="文本框 4"/>
          <p:cNvSpPr txBox="1"/>
          <p:nvPr/>
        </p:nvSpPr>
        <p:spPr>
          <a:xfrm>
            <a:off x="4807585" y="1633855"/>
            <a:ext cx="4336415" cy="2999740"/>
          </a:xfrm>
          <a:prstGeom prst="rect">
            <a:avLst/>
          </a:prstGeom>
          <a:noFill/>
        </p:spPr>
        <p:txBody>
          <a:bodyPr wrap="square" rtlCol="0" anchor="t">
            <a:spAutoFit/>
          </a:bodyPr>
          <a:p>
            <a:pPr marL="0" indent="0">
              <a:buNone/>
            </a:pPr>
            <a:r>
              <a:rPr lang="zh-CN" altLang="en-US" sz="2100" b="1">
                <a:solidFill>
                  <a:srgbClr val="FF0000"/>
                </a:solidFill>
                <a:latin typeface="+mn-lt"/>
                <a:ea typeface="+mn-ea"/>
                <a:sym typeface="+mn-ea"/>
              </a:rPr>
              <a:t>下编 欧洲文明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第一部分 欧洲 </a:t>
            </a:r>
            <a:endParaRPr lang="zh-CN" altLang="en-US" sz="2100" b="1">
              <a:solidFill>
                <a:srgbClr val="FF0000"/>
              </a:solidFill>
              <a:latin typeface="+mn-lt"/>
              <a:ea typeface="+mn-ea"/>
            </a:endParaRPr>
          </a:p>
          <a:p>
            <a:pPr marL="0" indent="0">
              <a:buNone/>
            </a:pPr>
            <a:r>
              <a:rPr lang="zh-CN" altLang="en-US" sz="2100" b="1">
                <a:latin typeface="+mn-lt"/>
                <a:ea typeface="+mn-ea"/>
                <a:sym typeface="+mn-ea"/>
              </a:rPr>
              <a:t>第十六章 空间与自由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第十七章 基督教、人文主义与科学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第十八章 欧洲的工业化</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第十九章 欧洲的统一 </a:t>
            </a:r>
            <a:endParaRPr lang="zh-CN" altLang="en-US" sz="2100" b="1">
              <a:solidFill>
                <a:schemeClr val="tx1"/>
              </a:solidFill>
              <a:latin typeface="+mn-lt"/>
              <a:ea typeface="+mn-ea"/>
            </a:endParaRPr>
          </a:p>
          <a:p>
            <a:pPr marL="0" indent="0">
              <a:buNone/>
            </a:pPr>
            <a:r>
              <a:rPr lang="zh-CN" altLang="en-US" sz="2100" b="1">
                <a:solidFill>
                  <a:srgbClr val="FF0000"/>
                </a:solidFill>
                <a:latin typeface="+mn-lt"/>
                <a:ea typeface="+mn-ea"/>
                <a:sym typeface="+mn-ea"/>
              </a:rPr>
              <a:t>第二部分 美洲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第三部分 另一个欧洲</a:t>
            </a:r>
            <a:r>
              <a:rPr lang="zh-CN" altLang="en-US" sz="2100" b="1">
                <a:latin typeface="+mn-lt"/>
                <a:ea typeface="+mn-ea"/>
                <a:sym typeface="+mn-ea"/>
              </a:rPr>
              <a:t>：</a:t>
            </a:r>
            <a:endParaRPr lang="zh-CN" altLang="en-US" sz="2100" b="1">
              <a:latin typeface="+mn-lt"/>
              <a:ea typeface="+mn-ea"/>
              <a:sym typeface="+mn-ea"/>
            </a:endParaRPr>
          </a:p>
          <a:p>
            <a:pPr marL="0" indent="0">
              <a:buNone/>
            </a:pPr>
            <a:r>
              <a:rPr lang="zh-CN" altLang="en-US" sz="2100" b="1">
                <a:latin typeface="+mn-lt"/>
                <a:ea typeface="+mn-ea"/>
                <a:sym typeface="+mn-ea"/>
              </a:rPr>
              <a:t>莫斯科公国、俄罗斯和苏联 </a:t>
            </a:r>
            <a:endParaRPr lang="zh-CN" altLang="en-US" sz="2100" b="1">
              <a:latin typeface="+mn-lt"/>
              <a:ea typeface="+mn-ea"/>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35355" y="297180"/>
            <a:ext cx="8263255" cy="716280"/>
          </a:xfrm>
        </p:spPr>
        <p:txBody>
          <a:bodyPr/>
          <a:p>
            <a:r>
              <a:rPr lang="zh-CN" altLang="en-US">
                <a:solidFill>
                  <a:schemeClr val="tx1"/>
                </a:solidFill>
                <a:sym typeface="+mn-ea"/>
              </a:rPr>
              <a:t>教学实例：“何谓早期中国”？以考古材料解读</a:t>
            </a:r>
            <a:endParaRPr lang="zh-CN" altLang="en-US">
              <a:solidFill>
                <a:schemeClr val="tx1"/>
              </a:solidFill>
              <a:sym typeface="+mn-ea"/>
            </a:endParaRPr>
          </a:p>
        </p:txBody>
      </p:sp>
      <p:sp>
        <p:nvSpPr>
          <p:cNvPr id="3" name="内容占位符 2"/>
          <p:cNvSpPr>
            <a:spLocks noGrp="1"/>
          </p:cNvSpPr>
          <p:nvPr>
            <p:ph idx="1"/>
          </p:nvPr>
        </p:nvSpPr>
        <p:spPr>
          <a:xfrm>
            <a:off x="609600" y="1117600"/>
            <a:ext cx="8262620" cy="3712845"/>
          </a:xfrm>
        </p:spPr>
        <p:txBody>
          <a:bodyPr/>
          <a:p>
            <a:pPr marL="0" indent="0">
              <a:buNone/>
            </a:pPr>
            <a:r>
              <a:rPr lang="en-US" altLang="zh-CN" sz="2000">
                <a:solidFill>
                  <a:srgbClr val="FF0000"/>
                </a:solidFill>
              </a:rPr>
              <a:t>1.</a:t>
            </a:r>
            <a:r>
              <a:rPr lang="zh-CN" altLang="en-US" sz="2000">
                <a:solidFill>
                  <a:srgbClr val="FF0000"/>
                </a:solidFill>
              </a:rPr>
              <a:t>运用考古材料断代</a:t>
            </a:r>
            <a:endParaRPr lang="zh-CN" altLang="en-US" sz="2000">
              <a:solidFill>
                <a:srgbClr val="FF0000"/>
              </a:solidFill>
            </a:endParaRPr>
          </a:p>
          <a:p>
            <a:pPr marL="0" indent="0">
              <a:buNone/>
            </a:pPr>
            <a:r>
              <a:rPr lang="zh-CN" altLang="en-US" sz="1600"/>
              <a:t>二里头文化可分为四期。一期遗址总面积超过了100万平方米，是为同时期伊洛平原最大的聚落中心，出土了大量属于特权阶层才能使用的高贵器物，如白陶、象牙、绿松石器、青铜器等。有陶器、骨器和小型青铜器等几种手工业作坊遗迹保存完好。二期遗址总面积超过了300万平方米。遗址东南部发现布局复杂，结构类似于后世帝王宫殿的大型夯土建筑群。宫殿有院落，院内发掘出两组高级而又丰富的随葬品。其中一座出土了一具年龄大约在30-35岁的男子骨架，骨架周围散布着青铜器、玉器、漆器、陶器和子安贝等。骨架上部还摆放着一条大约由2000块绿松石和一些玉料制成的“龙”。遗址内手工业作坊区继续存在，但由夯土墙包围，作为独立区域存在于遗址内宫廷建筑附近。在所有出土的工具中，农具占有42%的比例。二里头文化三期持续着第二期以来的繁荣。二里头文化四期，遗址规模和建筑布局一如既往，但墓葬中出土的青铜器数量、种类明显增多，质量也有了显著提高。箭镞数量比前几期增加了很多。</a:t>
            </a:r>
            <a:endParaRPr lang="zh-CN" altLang="en-US" sz="1600"/>
          </a:p>
          <a:p>
            <a:pPr marL="0" indent="0" algn="r">
              <a:buNone/>
            </a:pPr>
            <a:r>
              <a:rPr lang="zh-CN" altLang="en-US" sz="1600"/>
              <a:t>——摘编自杜金鹏、许宏：《二里头遗址与二里头文化研究》</a:t>
            </a:r>
            <a:endParaRPr lang="zh-CN" altLang="en-US" sz="1600"/>
          </a:p>
          <a:p>
            <a:pPr marL="0" indent="0" algn="l">
              <a:buNone/>
            </a:pPr>
            <a:r>
              <a:rPr lang="zh-CN" altLang="en-US" sz="1600"/>
              <a:t>根据材料归纳二里头遗址反映出的历史信息，据此判断它所处的历史阶段。</a:t>
            </a:r>
            <a:endParaRPr lang="zh-CN" altLang="en-US" sz="160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sym typeface="+mn-ea"/>
              </a:rPr>
              <a:t>教学实例：“何谓早期中国”？以考古材料解读</a:t>
            </a:r>
            <a:endParaRPr lang="zh-CN" altLang="en-US"/>
          </a:p>
        </p:txBody>
      </p:sp>
      <p:pic>
        <p:nvPicPr>
          <p:cNvPr id="3" name="图片 -2147482624" descr="宜侯夨簋铭文"/>
          <p:cNvPicPr>
            <a:picLocks noChangeAspect="1"/>
          </p:cNvPicPr>
          <p:nvPr/>
        </p:nvPicPr>
        <p:blipFill>
          <a:blip r:embed="rId1"/>
          <a:stretch>
            <a:fillRect/>
          </a:stretch>
        </p:blipFill>
        <p:spPr>
          <a:xfrm>
            <a:off x="295275" y="1426845"/>
            <a:ext cx="2085975" cy="2407285"/>
          </a:xfrm>
          <a:prstGeom prst="rect">
            <a:avLst/>
          </a:prstGeom>
          <a:noFill/>
          <a:ln w="9525">
            <a:noFill/>
          </a:ln>
        </p:spPr>
      </p:pic>
      <p:sp>
        <p:nvSpPr>
          <p:cNvPr id="1073742850" name="线形标注 1 1073742849"/>
          <p:cNvSpPr/>
          <p:nvPr/>
        </p:nvSpPr>
        <p:spPr>
          <a:xfrm>
            <a:off x="2797810" y="1472565"/>
            <a:ext cx="6094095" cy="2447290"/>
          </a:xfrm>
          <a:prstGeom prst="borderCallout1">
            <a:avLst>
              <a:gd name="adj1" fmla="val 12426"/>
              <a:gd name="adj2" fmla="val -37"/>
              <a:gd name="adj3" fmla="val 24778"/>
              <a:gd name="adj4" fmla="val -13440"/>
            </a:avLst>
          </a:prstGeom>
          <a:solidFill>
            <a:srgbClr val="FFFFFF"/>
          </a:solidFill>
          <a:ln w="12700" cap="flat" cmpd="sng">
            <a:solidFill>
              <a:srgbClr val="000000"/>
            </a:solidFill>
            <a:prstDash val="solid"/>
            <a:miter/>
            <a:headEnd type="none" w="med" len="med"/>
            <a:tailEnd type="none" w="med" len="med"/>
          </a:ln>
        </p:spPr>
        <p:txBody>
          <a:bodyPr anchor="ctr"/>
          <a:p>
            <a:r>
              <a:rPr lang="zh-CN" altLang="en-US" b="1"/>
              <a:t>惟四月辰在丁未，王省武王、成王伐商图，遂省东或（国）图。王卜于宜口土南。王令虞侯夨曰：迁侯於宜。赐鬯一卣、商瓒一口，彤弓一，彤矢百，旅弓十，旅矢千。赐土：厥川三百……，厥……百又廿，厥宅邑卅又五，……百又四十。赐在宜王人〔十〕又七裏。赐奠七伯，厥〔庐〕〔千〕又五十夫。赐宜庶人六百又……六夫。宜侯夨扬王休，作虞公父丁尊。</a:t>
            </a:r>
            <a:endParaRPr lang="zh-CN" altLang="en-US" b="1"/>
          </a:p>
          <a:p>
            <a:r>
              <a:rPr lang="zh-CN" altLang="en-US" b="1"/>
              <a:t>注：宜是地名，侯是官名，夨是人名，簋是器名。</a:t>
            </a:r>
            <a:endParaRPr lang="zh-CN" altLang="en-US" b="1"/>
          </a:p>
          <a:p>
            <a:endParaRPr lang="zh-CN" altLang="en-US" b="1"/>
          </a:p>
        </p:txBody>
      </p:sp>
      <p:sp>
        <p:nvSpPr>
          <p:cNvPr id="4" name="文本框 3"/>
          <p:cNvSpPr txBox="1"/>
          <p:nvPr/>
        </p:nvSpPr>
        <p:spPr>
          <a:xfrm>
            <a:off x="295275" y="4039870"/>
            <a:ext cx="8667115" cy="922020"/>
          </a:xfrm>
          <a:prstGeom prst="rect">
            <a:avLst/>
          </a:prstGeom>
          <a:noFill/>
        </p:spPr>
        <p:txBody>
          <a:bodyPr wrap="square" rtlCol="0" anchor="t">
            <a:spAutoFit/>
          </a:bodyPr>
          <a:p>
            <a:pPr>
              <a:buNone/>
            </a:pPr>
            <a:r>
              <a:rPr b="1">
                <a:latin typeface="黑体" panose="02010609060101010101" pitchFamily="49" charset="-122"/>
                <a:ea typeface="黑体" panose="02010609060101010101" pitchFamily="49" charset="-122"/>
                <a:sym typeface="+mn-ea"/>
              </a:rPr>
              <a:t>设问：宜侯夨簋铭文反映了西周分封制是如何分封的？（提升：从分封依据、对象、授予内容等角度回答）“封建诸侯”为何能在较长一段时间内保证周王室对天下的有效统治？</a:t>
            </a:r>
            <a:endParaRPr b="1">
              <a:latin typeface="黑体" panose="02010609060101010101" pitchFamily="49" charset="-122"/>
              <a:ea typeface="黑体" panose="02010609060101010101" pitchFamily="49" charset="-122"/>
              <a:sym typeface="+mn-ea"/>
            </a:endParaRPr>
          </a:p>
        </p:txBody>
      </p:sp>
      <p:sp>
        <p:nvSpPr>
          <p:cNvPr id="100" name="文本框 99"/>
          <p:cNvSpPr txBox="1"/>
          <p:nvPr/>
        </p:nvSpPr>
        <p:spPr>
          <a:xfrm>
            <a:off x="737235" y="1019175"/>
            <a:ext cx="5080000" cy="398780"/>
          </a:xfrm>
          <a:prstGeom prst="rect">
            <a:avLst/>
          </a:prstGeom>
          <a:noFill/>
          <a:ln w="9525">
            <a:noFill/>
          </a:ln>
        </p:spPr>
        <p:txBody>
          <a:bodyPr>
            <a:spAutoFit/>
          </a:bodyPr>
          <a:p>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运用考古材料理解历史概念</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9610" y="458470"/>
            <a:ext cx="8263255" cy="716280"/>
          </a:xfrm>
        </p:spPr>
        <p:txBody>
          <a:bodyPr/>
          <a:p>
            <a:r>
              <a:rPr lang="zh-CN" altLang="en-US">
                <a:solidFill>
                  <a:schemeClr val="tx1"/>
                </a:solidFill>
                <a:sym typeface="+mn-ea"/>
              </a:rPr>
              <a:t>教学实例：“何谓早期中国”？以考古材料解读</a:t>
            </a:r>
            <a:br>
              <a:rPr lang="zh-CN" altLang="en-US"/>
            </a:br>
            <a:endParaRPr lang="zh-CN" altLang="en-US"/>
          </a:p>
        </p:txBody>
      </p:sp>
      <p:sp>
        <p:nvSpPr>
          <p:cNvPr id="3" name="内容占位符 2"/>
          <p:cNvSpPr>
            <a:spLocks noGrp="1"/>
          </p:cNvSpPr>
          <p:nvPr>
            <p:ph idx="1"/>
          </p:nvPr>
        </p:nvSpPr>
        <p:spPr>
          <a:xfrm>
            <a:off x="628650" y="1089660"/>
            <a:ext cx="8262620" cy="630555"/>
          </a:xfrm>
        </p:spPr>
        <p:txBody>
          <a:bodyPr/>
          <a:p>
            <a:pPr marL="0" indent="0">
              <a:buNone/>
            </a:pPr>
            <a:r>
              <a:rPr lang="en-US" altLang="zh-CN">
                <a:solidFill>
                  <a:srgbClr val="FF0000"/>
                </a:solidFill>
              </a:rPr>
              <a:t>3.</a:t>
            </a:r>
            <a:r>
              <a:rPr lang="zh-CN" altLang="en-US">
                <a:solidFill>
                  <a:srgbClr val="FF0000"/>
                </a:solidFill>
              </a:rPr>
              <a:t>运用考古材料感悟时代变迁</a:t>
            </a:r>
            <a:endParaRPr lang="zh-CN" altLang="en-US">
              <a:solidFill>
                <a:srgbClr val="FF0000"/>
              </a:solidFill>
            </a:endParaRPr>
          </a:p>
        </p:txBody>
      </p:sp>
      <p:sp>
        <p:nvSpPr>
          <p:cNvPr id="100" name="文本框 99"/>
          <p:cNvSpPr txBox="1"/>
          <p:nvPr/>
        </p:nvSpPr>
        <p:spPr>
          <a:xfrm>
            <a:off x="230505" y="1550035"/>
            <a:ext cx="8802370" cy="3291840"/>
          </a:xfrm>
          <a:prstGeom prst="rect">
            <a:avLst/>
          </a:prstGeom>
          <a:noFill/>
          <a:ln w="9525">
            <a:noFill/>
          </a:ln>
        </p:spPr>
        <p:txBody>
          <a:bodyPr wrap="square">
            <a:spAutoFit/>
          </a:bodyPr>
          <a:p>
            <a:pPr indent="267970"/>
            <a:r>
              <a:rPr lang="zh-CN" sz="1600" b="1">
                <a:ea typeface="宋体" panose="02010600030101010101" pitchFamily="2" charset="-122"/>
              </a:rPr>
              <a:t>黄河中下游平原地区虽是世界农业发祥地之一，但由于缺少易于开采和冶炼的金属矿藏，这里金属农具的使用远远晚于其他古代文明地区。据史料记载和考古发现，尼罗河流域的古埃及人在公元前四千纪即已进入金石并用时代，出现了铜刀、铜斧、铜锄等农具。两河流域在公元前四千纪的苏美尔人时代也出现了铜制工具。印度河和恒河流域在雅利安人入侵之前的公元前三千纪已广泛使用铜制鹤嘴锄。小亚细亚的赫梯人于公元前二千纪发明冶铁术，在耕作中使用铁犁。南欧则很快学会了赫梯人的冶铁术，从而进入了以铁剑、铁斧、铁犁为标志的</a:t>
            </a:r>
            <a:r>
              <a:rPr lang="zh-CN" sz="1600" b="1">
                <a:ea typeface="宋体" panose="02010600030101010101" pitchFamily="2" charset="-122"/>
                <a:cs typeface="Times New Roman" panose="02020603050405020304" charset="0"/>
              </a:rPr>
              <a:t>“英雄时代”。而黄河流域直到夏代（公元前</a:t>
            </a:r>
            <a:r>
              <a:rPr lang="en-US" sz="1600" b="1">
                <a:latin typeface="楷体" panose="02010609060101010101" pitchFamily="49" charset="-122"/>
                <a:ea typeface="宋体" panose="02010600030101010101" pitchFamily="2" charset="-122"/>
                <a:cs typeface="Times New Roman" panose="02020603050405020304" charset="0"/>
              </a:rPr>
              <a:t>21-16</a:t>
            </a:r>
            <a:r>
              <a:rPr lang="zh-CN" sz="1600" b="1">
                <a:ea typeface="宋体" panose="02010600030101010101" pitchFamily="2" charset="-122"/>
              </a:rPr>
              <a:t>世纪）才出现铜器。铜的冶炼和铜器制造到商（公元前</a:t>
            </a:r>
            <a:r>
              <a:rPr lang="en-US" sz="1600" b="1">
                <a:latin typeface="楷体" panose="02010609060101010101" pitchFamily="49" charset="-122"/>
                <a:ea typeface="宋体" panose="02010600030101010101" pitchFamily="2" charset="-122"/>
                <a:cs typeface="Times New Roman" panose="02020603050405020304" charset="0"/>
              </a:rPr>
              <a:t>16-11</a:t>
            </a:r>
            <a:r>
              <a:rPr lang="zh-CN" sz="1600" b="1">
                <a:ea typeface="宋体" panose="02010600030101010101" pitchFamily="2" charset="-122"/>
              </a:rPr>
              <a:t>世纪）时始达到一定规模。但直到春秋时期青铜还十分珍贵，被称为</a:t>
            </a:r>
            <a:r>
              <a:rPr lang="zh-CN" sz="1600" b="1">
                <a:ea typeface="宋体" panose="02010600030101010101" pitchFamily="2" charset="-122"/>
                <a:cs typeface="Times New Roman" panose="02020603050405020304" charset="0"/>
              </a:rPr>
              <a:t>“美金”，只用来制造礼器和兵器，很少用来制造农具。所以在殷墟发掘中无金属农具的发现。中国直到春秋时期（公元前</a:t>
            </a:r>
            <a:r>
              <a:rPr lang="en-US" sz="1600" b="1">
                <a:latin typeface="楷体" panose="02010609060101010101" pitchFamily="49" charset="-122"/>
                <a:ea typeface="宋体" panose="02010600030101010101" pitchFamily="2" charset="-122"/>
                <a:cs typeface="Times New Roman" panose="02020603050405020304" charset="0"/>
              </a:rPr>
              <a:t>770-476</a:t>
            </a:r>
            <a:r>
              <a:rPr lang="zh-CN" sz="1600" b="1">
                <a:ea typeface="宋体" panose="02010600030101010101" pitchFamily="2" charset="-122"/>
              </a:rPr>
              <a:t>年）发明冶铁术之后金属农具才被普遍使用。</a:t>
            </a:r>
            <a:r>
              <a:rPr lang="en-US" sz="1600" b="1">
                <a:latin typeface="楷体" panose="02010609060101010101" pitchFamily="49" charset="-122"/>
                <a:ea typeface="宋体" panose="02010600030101010101" pitchFamily="2" charset="-122"/>
                <a:cs typeface="Times New Roman" panose="02020603050405020304" charset="0"/>
              </a:rPr>
              <a:t>                                                    ——</a:t>
            </a:r>
            <a:r>
              <a:rPr lang="zh-CN" sz="1600" b="1">
                <a:ea typeface="宋体" panose="02010600030101010101" pitchFamily="2" charset="-122"/>
              </a:rPr>
              <a:t>马振铎等：《儒家文明》</a:t>
            </a:r>
            <a:r>
              <a:rPr lang="zh-CN" sz="1600" b="1">
                <a:latin typeface="Calibri" panose="020F0502020204030204" pitchFamily="34" charset="0"/>
                <a:ea typeface="宋体" panose="02010600030101010101" pitchFamily="2" charset="-122"/>
              </a:rPr>
              <a:t>设问：依据考古材料分析为什么中国上古时代国家产生而氏族制却未解体？</a:t>
            </a:r>
            <a:r>
              <a:rPr lang="zh-CN" altLang="en-US" sz="1600" b="1"/>
              <a:t>结合上述所有考古资料，谈谈你对“何谓早期中国”的理解。</a:t>
            </a:r>
            <a:endParaRPr lang="zh-CN" altLang="en-US" sz="1600" b="1"/>
          </a:p>
        </p:txBody>
      </p:sp>
      <p:sp>
        <p:nvSpPr>
          <p:cNvPr id="4" name="文本框 3"/>
          <p:cNvSpPr txBox="1"/>
          <p:nvPr/>
        </p:nvSpPr>
        <p:spPr>
          <a:xfrm>
            <a:off x="230505" y="1677670"/>
            <a:ext cx="8849995" cy="2245360"/>
          </a:xfrm>
          <a:prstGeom prst="rect">
            <a:avLst/>
          </a:prstGeom>
          <a:solidFill>
            <a:schemeClr val="bg1"/>
          </a:solidFill>
          <a:ln w="9525">
            <a:noFill/>
          </a:ln>
        </p:spPr>
        <p:txBody>
          <a:bodyPr wrap="square">
            <a:spAutoFit/>
          </a:bodyPr>
          <a:p>
            <a:r>
              <a:rPr lang="zh-CN" sz="2800">
                <a:ln>
                  <a:solidFill>
                    <a:srgbClr val="FF0000"/>
                  </a:solidFill>
                </a:ln>
                <a:solidFill>
                  <a:schemeClr val="tx1"/>
                </a:solidFill>
                <a:latin typeface="Calibri" panose="020F0502020204030204" pitchFamily="34" charset="0"/>
                <a:ea typeface="宋体" panose="02010600030101010101" pitchFamily="2" charset="-122"/>
              </a:rPr>
              <a:t>“古国——王国——帝国”国家发展形态是理解</a:t>
            </a:r>
            <a:r>
              <a:rPr lang="zh-CN"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rPr>
              <a:t>“何谓早期中国”的一条线索。“中国”也是一个地理概念，即中国必须是居于“天下之中”的“中央王国”。“中国”还是一个文化概念，即各古国、各诸侯国所共同认定的“华夏”“诸夏”文化共识圈。</a:t>
            </a:r>
            <a:endParaRPr lang="zh-CN" altLang="en-US"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8650" y="714375"/>
            <a:ext cx="8515350" cy="716280"/>
          </a:xfrm>
        </p:spPr>
        <p:txBody>
          <a:bodyPr/>
          <a:p>
            <a:r>
              <a:rPr lang="zh-CN" altLang="en-US">
                <a:solidFill>
                  <a:schemeClr val="tx1"/>
                </a:solidFill>
                <a:sym typeface="+mn-ea"/>
              </a:rPr>
              <a:t>教学实例：何为民族国家？以深度学习推进历史概念解读</a:t>
            </a:r>
            <a:br>
              <a:rPr lang="zh-CN" altLang="en-US">
                <a:solidFill>
                  <a:schemeClr val="tx1"/>
                </a:solidFill>
              </a:rPr>
            </a:br>
            <a:endParaRPr lang="zh-CN" altLang="en-US">
              <a:solidFill>
                <a:schemeClr val="tx1"/>
              </a:solidFill>
            </a:endParaRPr>
          </a:p>
        </p:txBody>
      </p:sp>
      <p:sp>
        <p:nvSpPr>
          <p:cNvPr id="3" name="内容占位符 2"/>
          <p:cNvSpPr>
            <a:spLocks noGrp="1"/>
          </p:cNvSpPr>
          <p:nvPr>
            <p:ph idx="1"/>
          </p:nvPr>
        </p:nvSpPr>
        <p:spPr>
          <a:xfrm>
            <a:off x="628650" y="1430655"/>
            <a:ext cx="8262620" cy="3712845"/>
          </a:xfrm>
        </p:spPr>
        <p:txBody>
          <a:bodyPr/>
          <a:p>
            <a:pPr marL="0" indent="0">
              <a:lnSpc>
                <a:spcPct val="150000"/>
              </a:lnSpc>
              <a:buNone/>
            </a:pPr>
            <a:r>
              <a:rPr lang="zh-CN" altLang="en-US" sz="2800">
                <a:solidFill>
                  <a:schemeClr val="tx1"/>
                </a:solidFill>
              </a:rPr>
              <a:t>所谓深度学习，就是指在教师引领下，学生围绕着具有</a:t>
            </a:r>
            <a:r>
              <a:rPr lang="zh-CN" altLang="en-US" sz="2800">
                <a:solidFill>
                  <a:srgbClr val="FF0000"/>
                </a:solidFill>
              </a:rPr>
              <a:t>挑战性的学习主题</a:t>
            </a:r>
            <a:r>
              <a:rPr lang="zh-CN" altLang="en-US" sz="2800">
                <a:solidFill>
                  <a:schemeClr val="tx1"/>
                </a:solidFill>
              </a:rPr>
              <a:t>，全身心积极参与、体验成功、获得发展的有意义的学习过程。</a:t>
            </a:r>
            <a:endParaRPr lang="zh-CN" altLang="en-US">
              <a:solidFill>
                <a:schemeClr val="tx1"/>
              </a:solidFill>
            </a:endParaRPr>
          </a:p>
          <a:p>
            <a:pPr marL="0" indent="0">
              <a:lnSpc>
                <a:spcPct val="150000"/>
              </a:lnSpc>
              <a:buNone/>
            </a:pPr>
            <a:r>
              <a:rPr lang="en-US" altLang="zh-CN">
                <a:solidFill>
                  <a:schemeClr val="tx1"/>
                </a:solidFill>
              </a:rPr>
              <a:t>                 ——刘月霞，郭华主编：《深度学习：走向核心素养》</a:t>
            </a:r>
            <a:endParaRPr lang="en-US" altLang="zh-CN">
              <a:solidFill>
                <a:schemeClr val="tx1"/>
              </a:solidFil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lnSpc>
                <a:spcPct val="150000"/>
              </a:lnSpc>
              <a:buNone/>
            </a:pPr>
            <a:r>
              <a:rPr lang="zh-CN" altLang="en-US"/>
              <a:t>材料1：民族可以被定义为一个被命名的人口总体，它的成员共享一块历史性的领土，拥有共同的神话、历史记忆和大众性公共文化，共存于同一个经济体系，共享一套对所有成员都适用的一般法律权利与义务。</a:t>
            </a:r>
            <a:endParaRPr lang="zh-CN" altLang="en-US"/>
          </a:p>
          <a:p>
            <a:pPr marL="0" indent="0">
              <a:lnSpc>
                <a:spcPct val="150000"/>
              </a:lnSpc>
              <a:buNone/>
            </a:pPr>
            <a:r>
              <a:rPr lang="zh-CN" altLang="en-US"/>
              <a:t>                           ——（英）安东尼•D.史密斯：《民族认同》</a:t>
            </a:r>
            <a:endParaRPr lang="zh-CN" altLang="en-US"/>
          </a:p>
          <a:p>
            <a:pPr marL="0" indent="0">
              <a:lnSpc>
                <a:spcPct val="150000"/>
              </a:lnSpc>
              <a:buNone/>
            </a:pPr>
            <a:r>
              <a:rPr lang="zh-CN" altLang="en-US"/>
              <a:t>设问：依据材料和所学知识，概述从13世纪开始至拿破仑战争，英法等西欧国家是如何强化民族认同的？</a:t>
            </a:r>
            <a:endParaRPr lang="zh-CN" alt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44880" y="464185"/>
            <a:ext cx="8263255" cy="716280"/>
          </a:xfrm>
        </p:spPr>
        <p:txBody>
          <a:bodyPr/>
          <a:p>
            <a:r>
              <a:rPr lang="zh-CN" altLang="en-US">
                <a:solidFill>
                  <a:srgbClr val="FF0000"/>
                </a:solidFill>
                <a:sym typeface="+mn-ea"/>
              </a:rPr>
              <a:t>一、目标</a:t>
            </a:r>
            <a:endParaRPr lang="zh-CN" altLang="en-US"/>
          </a:p>
        </p:txBody>
      </p:sp>
      <p:sp>
        <p:nvSpPr>
          <p:cNvPr id="3" name="内容占位符 2"/>
          <p:cNvSpPr>
            <a:spLocks noGrp="1"/>
          </p:cNvSpPr>
          <p:nvPr>
            <p:ph idx="1"/>
          </p:nvPr>
        </p:nvSpPr>
        <p:spPr>
          <a:xfrm>
            <a:off x="881380" y="1250950"/>
            <a:ext cx="8262620" cy="3712845"/>
          </a:xfrm>
        </p:spPr>
        <p:txBody>
          <a:bodyPr/>
          <a:p>
            <a:pPr marL="0" indent="0">
              <a:lnSpc>
                <a:spcPct val="150000"/>
              </a:lnSpc>
              <a:buNone/>
            </a:pPr>
            <a:r>
              <a:rPr lang="en-US" altLang="zh-CN" sz="3200">
                <a:solidFill>
                  <a:schemeClr val="tx1"/>
                </a:solidFill>
              </a:rPr>
              <a:t>1.</a:t>
            </a:r>
            <a:r>
              <a:rPr lang="zh-CN" altLang="en-US" sz="3200">
                <a:solidFill>
                  <a:schemeClr val="tx1"/>
                </a:solidFill>
              </a:rPr>
              <a:t>从无序到</a:t>
            </a:r>
            <a:r>
              <a:rPr lang="zh-CN" altLang="en-US" sz="3200">
                <a:solidFill>
                  <a:srgbClr val="FF0000"/>
                </a:solidFill>
              </a:rPr>
              <a:t>有序</a:t>
            </a:r>
            <a:endParaRPr lang="zh-CN" altLang="en-US" sz="3200">
              <a:solidFill>
                <a:srgbClr val="FF0000"/>
              </a:solidFill>
            </a:endParaRPr>
          </a:p>
          <a:p>
            <a:pPr marL="0" indent="0">
              <a:lnSpc>
                <a:spcPct val="150000"/>
              </a:lnSpc>
              <a:buNone/>
            </a:pPr>
            <a:r>
              <a:rPr lang="en-US" altLang="zh-CN" sz="3200">
                <a:solidFill>
                  <a:schemeClr val="tx1"/>
                </a:solidFill>
              </a:rPr>
              <a:t>2.</a:t>
            </a:r>
            <a:r>
              <a:rPr lang="zh-CN" altLang="en-US" sz="3200">
                <a:solidFill>
                  <a:schemeClr val="tx1"/>
                </a:solidFill>
              </a:rPr>
              <a:t>从复杂到</a:t>
            </a:r>
            <a:r>
              <a:rPr lang="zh-CN" altLang="en-US" sz="3200">
                <a:solidFill>
                  <a:srgbClr val="FF0000"/>
                </a:solidFill>
              </a:rPr>
              <a:t>简单</a:t>
            </a:r>
            <a:endParaRPr lang="zh-CN" altLang="en-US" sz="3200">
              <a:solidFill>
                <a:schemeClr val="tx1"/>
              </a:solidFill>
            </a:endParaRPr>
          </a:p>
          <a:p>
            <a:pPr marL="0" indent="0">
              <a:lnSpc>
                <a:spcPct val="150000"/>
              </a:lnSpc>
              <a:buNone/>
            </a:pPr>
            <a:r>
              <a:rPr lang="en-US" altLang="zh-CN" sz="3200">
                <a:solidFill>
                  <a:schemeClr val="tx1"/>
                </a:solidFill>
              </a:rPr>
              <a:t>3.</a:t>
            </a:r>
            <a:r>
              <a:rPr lang="zh-CN" altLang="en-US" sz="3200">
                <a:solidFill>
                  <a:schemeClr val="tx1"/>
                </a:solidFill>
              </a:rPr>
              <a:t>从肤浅到</a:t>
            </a:r>
            <a:r>
              <a:rPr lang="zh-CN" altLang="en-US" sz="3200">
                <a:solidFill>
                  <a:srgbClr val="FF0000"/>
                </a:solidFill>
              </a:rPr>
              <a:t>深刻</a:t>
            </a:r>
            <a:endParaRPr lang="zh-CN" altLang="en-US" sz="3200">
              <a:solidFill>
                <a:srgbClr val="FF0000"/>
              </a:solidFill>
            </a:endParaRPr>
          </a:p>
          <a:p>
            <a:pPr marL="0" indent="0">
              <a:lnSpc>
                <a:spcPct val="150000"/>
              </a:lnSpc>
              <a:buNone/>
            </a:pPr>
            <a:r>
              <a:rPr lang="en-US" altLang="zh-CN" sz="3200">
                <a:solidFill>
                  <a:schemeClr val="tx1"/>
                </a:solidFill>
              </a:rPr>
              <a:t>4.</a:t>
            </a:r>
            <a:r>
              <a:rPr lang="zh-CN" altLang="en-US" sz="3200">
                <a:solidFill>
                  <a:schemeClr val="tx1"/>
                </a:solidFill>
              </a:rPr>
              <a:t>从理论到</a:t>
            </a:r>
            <a:r>
              <a:rPr lang="zh-CN" altLang="en-US" sz="3200">
                <a:solidFill>
                  <a:srgbClr val="FF0000"/>
                </a:solidFill>
              </a:rPr>
              <a:t>实战</a:t>
            </a:r>
            <a:endParaRPr lang="zh-CN" altLang="en-US" sz="3200">
              <a:solidFill>
                <a:srgbClr val="FF0000"/>
              </a:solidFill>
            </a:endParaRPr>
          </a:p>
        </p:txBody>
      </p:sp>
      <p:pic>
        <p:nvPicPr>
          <p:cNvPr id="105" name="图片 104"/>
          <p:cNvPicPr/>
          <p:nvPr/>
        </p:nvPicPr>
        <p:blipFill>
          <a:blip r:embed="rId1"/>
          <a:stretch>
            <a:fillRect/>
          </a:stretch>
        </p:blipFill>
        <p:spPr>
          <a:xfrm>
            <a:off x="5318760" y="222885"/>
            <a:ext cx="3509010" cy="2513330"/>
          </a:xfrm>
          <a:prstGeom prst="rect">
            <a:avLst/>
          </a:prstGeom>
          <a:noFill/>
          <a:ln w="9525">
            <a:noFill/>
          </a:ln>
        </p:spPr>
      </p:pic>
      <p:sp>
        <p:nvSpPr>
          <p:cNvPr id="4" name="文本框 3"/>
          <p:cNvSpPr txBox="1"/>
          <p:nvPr/>
        </p:nvSpPr>
        <p:spPr>
          <a:xfrm>
            <a:off x="4565015" y="2941320"/>
            <a:ext cx="4895215" cy="1753235"/>
          </a:xfrm>
          <a:prstGeom prst="rect">
            <a:avLst/>
          </a:prstGeom>
          <a:noFill/>
        </p:spPr>
        <p:txBody>
          <a:bodyPr wrap="square" rtlCol="0">
            <a:spAutoFit/>
          </a:bodyPr>
          <a:p>
            <a:pPr algn="ctr"/>
            <a:r>
              <a:rPr lang="zh-CN" altLang="en-US" sz="3600" b="1">
                <a:solidFill>
                  <a:srgbClr val="FF0000"/>
                </a:solidFill>
                <a:latin typeface="黑体" panose="02010609060101010101" pitchFamily="49" charset="-122"/>
                <a:ea typeface="黑体" panose="02010609060101010101" pitchFamily="49" charset="-122"/>
              </a:rPr>
              <a:t>复习原则：</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1.</a:t>
            </a:r>
            <a:r>
              <a:rPr lang="zh-CN" altLang="en-US" sz="3600" b="1">
                <a:solidFill>
                  <a:srgbClr val="FF0000"/>
                </a:solidFill>
                <a:latin typeface="黑体" panose="02010609060101010101" pitchFamily="49" charset="-122"/>
                <a:ea typeface="黑体" panose="02010609060101010101" pitchFamily="49" charset="-122"/>
              </a:rPr>
              <a:t>推陈出新</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2.</a:t>
            </a:r>
            <a:r>
              <a:rPr lang="zh-CN" altLang="en-US" sz="3600" b="1">
                <a:solidFill>
                  <a:srgbClr val="FF0000"/>
                </a:solidFill>
                <a:latin typeface="黑体" panose="02010609060101010101" pitchFamily="49" charset="-122"/>
                <a:ea typeface="黑体" panose="02010609060101010101" pitchFamily="49" charset="-122"/>
              </a:rPr>
              <a:t>死去活来</a:t>
            </a:r>
            <a:endParaRPr lang="zh-CN" altLang="en-US" sz="3600" b="1">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16280" y="488950"/>
            <a:ext cx="8262620" cy="3712845"/>
          </a:xfrm>
        </p:spPr>
        <p:txBody>
          <a:bodyPr/>
          <a:p>
            <a:pPr marL="0" indent="0">
              <a:lnSpc>
                <a:spcPct val="150000"/>
              </a:lnSpc>
              <a:buNone/>
            </a:pPr>
            <a:r>
              <a:rPr lang="zh-CN" altLang="en-US"/>
              <a:t>材料2：王朝主权的道德合法性在于其能够保护其所控制的领土，防范外来的侵略和控制内部秩序。至1789年，法国国王与外国力量勾结反对自己的国家。这证明君主制已经不能保护民族国家了。民族国家被认为应当起来保护自己的自由。至此，民族主义就诞生了。此后它作为民族的认同感的一种集团表达发挥其政治作用。</a:t>
            </a:r>
            <a:endParaRPr lang="zh-CN" altLang="en-US"/>
          </a:p>
          <a:p>
            <a:pPr marL="0" indent="0">
              <a:lnSpc>
                <a:spcPct val="150000"/>
              </a:lnSpc>
              <a:buNone/>
            </a:pPr>
            <a:r>
              <a:rPr lang="zh-CN" altLang="en-US"/>
              <a:t>——郑永年：《中国民族主义的复兴：民族国家向何处去》</a:t>
            </a:r>
            <a:endParaRPr lang="zh-CN" altLang="en-US"/>
          </a:p>
          <a:p>
            <a:pPr marL="0" indent="0">
              <a:lnSpc>
                <a:spcPct val="150000"/>
              </a:lnSpc>
              <a:buNone/>
            </a:pPr>
            <a:r>
              <a:rPr lang="zh-CN" altLang="en-US"/>
              <a:t>设问：16-19世纪，西方国家为何从专制王权国家发展为民族国家？</a:t>
            </a:r>
            <a:endParaRPr lang="zh-CN" altLang="en-US"/>
          </a:p>
          <a:p>
            <a:pPr marL="0" indent="0">
              <a:lnSpc>
                <a:spcPct val="150000"/>
              </a:lnSpc>
              <a:buNone/>
            </a:pPr>
            <a:r>
              <a:rPr lang="zh-CN" altLang="en-US"/>
              <a:t>什么是“民族国家”？用扼要的话下个定义。</a:t>
            </a:r>
            <a:endParaRPr lang="zh-CN" alt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4675" y="408305"/>
            <a:ext cx="8512175" cy="3712845"/>
          </a:xfrm>
        </p:spPr>
        <p:txBody>
          <a:bodyPr/>
          <a:p>
            <a:pPr marL="0" indent="0">
              <a:buNone/>
            </a:pPr>
            <a:r>
              <a:rPr lang="zh-CN" altLang="en-US" sz="2800">
                <a:solidFill>
                  <a:schemeClr val="tx1"/>
                </a:solidFill>
              </a:rPr>
              <a:t>“民族国家”间的关系如何处理？</a:t>
            </a:r>
            <a:endParaRPr lang="zh-CN" altLang="en-US" sz="2800">
              <a:solidFill>
                <a:schemeClr val="tx1"/>
              </a:solidFill>
            </a:endParaRPr>
          </a:p>
          <a:p>
            <a:pPr marL="0" indent="0">
              <a:buNone/>
            </a:pPr>
            <a:r>
              <a:rPr lang="zh-CN" altLang="en-US"/>
              <a:t>材料3：国家，而不是帝国、王朝或宗教信仰，被确认为欧洲秩序的奠基石。和约确立了国家主权的概念，肯定了各签署国不受外来干涉选择本国制度和宗教信仰的权利。……同时规定了外交往来的方式，以规范各国之间的关系，提高促进和平的技巧。格劳秀斯等游走各国的学者兼谋士在交战期间制定的国际法，现在成为一个内涵不断扩大、被普遍接受的理论体系。</a:t>
            </a:r>
            <a:endParaRPr lang="zh-CN" altLang="en-US"/>
          </a:p>
          <a:p>
            <a:pPr marL="0" indent="0">
              <a:buNone/>
            </a:pPr>
            <a:r>
              <a:rPr lang="zh-CN" altLang="en-US"/>
              <a:t>                                                          ——（美）基辛格：《世界秩序》</a:t>
            </a:r>
            <a:endParaRPr lang="zh-CN" altLang="en-US"/>
          </a:p>
          <a:p>
            <a:pPr marL="0" indent="0">
              <a:buNone/>
            </a:pPr>
            <a:r>
              <a:rPr lang="zh-CN" altLang="en-US"/>
              <a:t>设问：材料中提到的“和约”指什么？该和约是在怎样的背景下签订的？确立了哪些国际法原则？开创了哪些先例？规定了哪些外交往来的方式？简述格劳秀斯对于国际法制定的作用。国际法理论体系确立的意义是什么？</a:t>
            </a:r>
            <a:endParaRPr lang="zh-CN" altLang="en-US"/>
          </a:p>
          <a:p>
            <a:pPr marL="0" indent="0">
              <a:buNone/>
            </a:pPr>
            <a:endParaRPr lang="zh-CN" altLang="en-US"/>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87045" y="920750"/>
            <a:ext cx="8566150" cy="3712845"/>
          </a:xfrm>
        </p:spPr>
        <p:txBody>
          <a:bodyPr/>
          <a:p>
            <a:pPr marL="0" indent="0">
              <a:buNone/>
            </a:pPr>
            <a:r>
              <a:rPr lang="zh-CN" altLang="en-US"/>
              <a:t>材料4：法国大革命宣告了一种与威斯特伐利亚体系大相径庭的国内秩序和世界秩序。法国大革命显示，各国内部的变革对国际均势撼动之大超过了外部入侵。……拿破仑集大革命化身和启蒙运动代表于一身，走上了统一和独霸欧洲的道路。……拿破仑既亡于威斯特伐利亚原则，也亡于自身的不安全感。</a:t>
            </a:r>
            <a:endParaRPr lang="zh-CN" altLang="en-US"/>
          </a:p>
          <a:p>
            <a:pPr marL="0" indent="0">
              <a:buNone/>
            </a:pPr>
            <a:r>
              <a:rPr lang="zh-CN" altLang="en-US"/>
              <a:t>                                       ——（美）基辛格：《世界秩序》</a:t>
            </a:r>
            <a:endParaRPr lang="zh-CN" altLang="en-US"/>
          </a:p>
          <a:p>
            <a:pPr marL="0" indent="0">
              <a:buNone/>
            </a:pPr>
            <a:r>
              <a:rPr lang="zh-CN" altLang="en-US"/>
              <a:t>设问：威斯特伐利亚体系是如何被摧毁的？从中可以吸取什么教训？为何说“拿破仑亡于威斯特伐利亚原则”？取代威斯特伐利亚体系的新的国际秩序是什么？新的国际关系体系有何特征？产生了什么作用？</a:t>
            </a:r>
            <a:endParaRPr lang="zh-CN" alt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a:t>材料5：20世纪以来，国际社会发生了一些结构性的变化，国际法由此呈现出一些新的特点，主要表现在：（1）国际社会的组织化使国际法的约束力增强；（2）国际法的全球化；（3）国际法的领域不断扩大。</a:t>
            </a:r>
            <a:endParaRPr lang="zh-CN" altLang="en-US"/>
          </a:p>
          <a:p>
            <a:pPr marL="0" indent="0">
              <a:buNone/>
            </a:pPr>
            <a:r>
              <a:rPr lang="zh-CN" altLang="en-US"/>
              <a:t>                                         ——邢悦编著：《国际关系学入门》</a:t>
            </a:r>
            <a:endParaRPr lang="zh-CN" altLang="en-US"/>
          </a:p>
          <a:p>
            <a:pPr marL="0" indent="0">
              <a:buNone/>
            </a:pPr>
            <a:r>
              <a:rPr lang="zh-CN" altLang="en-US"/>
              <a:t>设问：20世纪以来，国际社会发生了哪些结构性的变化？列举20世纪成立了哪些国际组织增强了国际法的约束力？国际法的全球化对民族国家产生什么影响？国际法的领域扩大到哪些方面？起到了什么作用？</a:t>
            </a:r>
            <a:endParaRPr lang="zh-CN" alt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06070" y="151765"/>
            <a:ext cx="8787765" cy="3712845"/>
          </a:xfrm>
        </p:spPr>
        <p:txBody>
          <a:bodyPr/>
          <a:p>
            <a:pPr marL="0" indent="0">
              <a:buNone/>
            </a:pPr>
            <a:r>
              <a:rPr lang="zh-CN" altLang="en-US" sz="2800">
                <a:solidFill>
                  <a:schemeClr val="tx1"/>
                </a:solidFill>
              </a:rPr>
              <a:t>三．怎样评价“民族国家”间的关系处理？</a:t>
            </a:r>
            <a:endParaRPr lang="zh-CN" altLang="en-US" sz="2800">
              <a:solidFill>
                <a:schemeClr val="tx1"/>
              </a:solidFill>
            </a:endParaRPr>
          </a:p>
          <a:p>
            <a:pPr marL="0" indent="0">
              <a:buNone/>
            </a:pPr>
            <a:r>
              <a:rPr lang="zh-CN" altLang="en-US">
                <a:solidFill>
                  <a:schemeClr val="tx1"/>
                </a:solidFill>
              </a:rPr>
              <a:t>材料6：国际法的存在及其运作，取决于两个分散性的因素：第一是各国利益的一致或互补，第二是国家间的权力分配。没有利益的协调与权力的平衡就没有国际法。</a:t>
            </a:r>
            <a:endParaRPr lang="zh-CN" altLang="en-US">
              <a:solidFill>
                <a:schemeClr val="tx1"/>
              </a:solidFill>
            </a:endParaRPr>
          </a:p>
          <a:p>
            <a:pPr marL="0" indent="0">
              <a:buNone/>
            </a:pPr>
            <a:r>
              <a:rPr lang="zh-CN" altLang="en-US">
                <a:solidFill>
                  <a:schemeClr val="tx1"/>
                </a:solidFill>
              </a:rPr>
              <a:t>——（美）摩根索：《国家间政治：权力斗争与和平》</a:t>
            </a:r>
            <a:endParaRPr lang="zh-CN" altLang="en-US">
              <a:solidFill>
                <a:schemeClr val="tx1"/>
              </a:solidFill>
            </a:endParaRPr>
          </a:p>
          <a:p>
            <a:pPr marL="0" indent="0">
              <a:buNone/>
            </a:pPr>
            <a:r>
              <a:rPr lang="zh-CN" altLang="en-US">
                <a:solidFill>
                  <a:schemeClr val="tx1"/>
                </a:solidFill>
              </a:rPr>
              <a:t>设问：国际法能否约束国家？列举国际法有效运行和遭到践踏的事例各一个并总结国际法发挥作用需要哪些条件？你如何评价摩根索的观点？</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材料7：1978年，在邓小平“我们还要大力研究国际法”的要求鼓舞下，中国人开始参与到国际司法过程中。1984年，中国外交部法律顾问倪征燠在第39届联大和安理会上当选为国际法院法官；史久镛教授在2000年被选为国际法院院长。</a:t>
            </a:r>
            <a:endParaRPr lang="zh-CN" altLang="en-US">
              <a:solidFill>
                <a:schemeClr val="tx1"/>
              </a:solidFill>
            </a:endParaRPr>
          </a:p>
          <a:p>
            <a:pPr marL="0" indent="0">
              <a:buNone/>
            </a:pPr>
            <a:r>
              <a:rPr lang="zh-CN" altLang="en-US">
                <a:solidFill>
                  <a:schemeClr val="tx1"/>
                </a:solidFill>
              </a:rPr>
              <a:t>讨论：面对西方世界出现的“中国威胁论”和“围堵中国论”，当前中国该如何在国际法框架内维护国家利益？</a:t>
            </a:r>
            <a:endParaRPr lang="zh-CN" altLang="en-US">
              <a:solidFill>
                <a:schemeClr val="tx1"/>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27660" y="1501140"/>
            <a:ext cx="8348980" cy="1568450"/>
          </a:xfrm>
          <a:prstGeom prst="rect">
            <a:avLst/>
          </a:prstGeom>
          <a:noFill/>
        </p:spPr>
        <p:txBody>
          <a:bodyPr wrap="none" rtlCol="0" anchor="t">
            <a:spAutoFit/>
          </a:bodyPr>
          <a:p>
            <a:pPr>
              <a:lnSpc>
                <a:spcPct val="150000"/>
              </a:lnSpc>
              <a:buNone/>
            </a:pPr>
            <a:r>
              <a:rPr lang="zh-CN" altLang="en-US" sz="3200" b="1">
                <a:solidFill>
                  <a:srgbClr val="FF0000"/>
                </a:solidFill>
                <a:sym typeface="+mn-ea"/>
              </a:rPr>
              <a:t>小结：不同的复习安排体现了教师的专业视角</a:t>
            </a:r>
            <a:endParaRPr lang="zh-CN" altLang="en-US" sz="3200" b="1">
              <a:solidFill>
                <a:srgbClr val="FF0000"/>
              </a:solidFill>
              <a:sym typeface="+mn-ea"/>
            </a:endParaRPr>
          </a:p>
          <a:p>
            <a:pPr>
              <a:lnSpc>
                <a:spcPct val="150000"/>
              </a:lnSpc>
              <a:buNone/>
            </a:pPr>
            <a:r>
              <a:rPr lang="zh-CN" altLang="en-US" sz="3200" b="1">
                <a:solidFill>
                  <a:srgbClr val="FF0000"/>
                </a:solidFill>
                <a:sym typeface="+mn-ea"/>
              </a:rPr>
              <a:t>建议：师生分工合作，形成模块化的知识结构</a:t>
            </a:r>
            <a:endParaRPr lang="zh-CN" altLang="en-US" sz="320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520700" y="1122045"/>
            <a:ext cx="8262620" cy="917575"/>
          </a:xfrm>
        </p:spPr>
        <p:txBody>
          <a:bodyPr/>
          <a:p>
            <a:pPr marL="0" indent="0">
              <a:lnSpc>
                <a:spcPct val="200000"/>
              </a:lnSpc>
              <a:buNone/>
            </a:pPr>
            <a:r>
              <a:rPr lang="zh-CN" altLang="en-US">
                <a:solidFill>
                  <a:schemeClr val="tx1"/>
                </a:solidFill>
              </a:rPr>
              <a:t>普通高中：学案导学，重在示范学习</a:t>
            </a:r>
            <a:endParaRPr lang="zh-CN" altLang="en-US">
              <a:solidFill>
                <a:schemeClr val="tx1"/>
              </a:solidFill>
            </a:endParaRPr>
          </a:p>
          <a:p>
            <a:pPr marL="0" indent="0">
              <a:lnSpc>
                <a:spcPct val="200000"/>
              </a:lnSpc>
              <a:buNone/>
            </a:pPr>
            <a:r>
              <a:rPr lang="zh-CN" altLang="en-US">
                <a:solidFill>
                  <a:schemeClr val="tx1"/>
                </a:solidFill>
              </a:rPr>
              <a:t>优点：基础、直白、操作简易</a:t>
            </a:r>
            <a:endParaRPr lang="zh-CN" altLang="en-US">
              <a:solidFill>
                <a:schemeClr val="tx1"/>
              </a:solidFill>
            </a:endParaRPr>
          </a:p>
          <a:p>
            <a:pPr marL="0" indent="0">
              <a:lnSpc>
                <a:spcPct val="200000"/>
              </a:lnSpc>
              <a:buNone/>
            </a:pPr>
            <a:r>
              <a:rPr lang="zh-CN" altLang="en-US">
                <a:solidFill>
                  <a:schemeClr val="tx1"/>
                </a:solidFill>
              </a:rPr>
              <a:t>缺陷：机械、繁复</a:t>
            </a:r>
            <a:endParaRPr lang="zh-CN" altLang="en-US">
              <a:solidFill>
                <a:schemeClr val="tx1"/>
              </a:solidFill>
            </a:endParaRPr>
          </a:p>
          <a:p>
            <a:pPr marL="0" indent="0">
              <a:lnSpc>
                <a:spcPct val="200000"/>
              </a:lnSpc>
              <a:buNone/>
            </a:pPr>
            <a:endParaRPr lang="zh-CN" altLang="en-US">
              <a:solidFill>
                <a:schemeClr val="tx1"/>
              </a:solidFill>
            </a:endParaRPr>
          </a:p>
          <a:p>
            <a:pPr marL="0" indent="0">
              <a:lnSpc>
                <a:spcPct val="200000"/>
              </a:lnSpc>
              <a:buNone/>
            </a:pPr>
            <a:endParaRPr lang="zh-CN" altLang="en-US">
              <a:solidFill>
                <a:schemeClr val="tx1"/>
              </a:solidFill>
            </a:endParaRPr>
          </a:p>
          <a:p>
            <a:pPr marL="0" indent="0">
              <a:buNone/>
            </a:pPr>
            <a:endParaRPr lang="zh-CN" altLang="en-US">
              <a:solidFill>
                <a:schemeClr val="tx1"/>
              </a:solidFill>
            </a:endParaRPr>
          </a:p>
        </p:txBody>
      </p:sp>
      <p:pic>
        <p:nvPicPr>
          <p:cNvPr id="104" name="图片 103"/>
          <p:cNvPicPr/>
          <p:nvPr/>
        </p:nvPicPr>
        <p:blipFill>
          <a:blip r:embed="rId1"/>
          <a:stretch>
            <a:fillRect/>
          </a:stretch>
        </p:blipFill>
        <p:spPr>
          <a:xfrm>
            <a:off x="5222240" y="696595"/>
            <a:ext cx="3358515" cy="4324350"/>
          </a:xfrm>
          <a:prstGeom prst="rect">
            <a:avLst/>
          </a:prstGeom>
          <a:noFill/>
          <a:ln w="9525">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p:cNvPicPr>
            <a:picLocks noChangeAspect="1"/>
          </p:cNvPicPr>
          <p:nvPr/>
        </p:nvPicPr>
        <p:blipFill>
          <a:blip r:embed="rId1" r:link="rId2"/>
          <a:stretch>
            <a:fillRect/>
          </a:stretch>
        </p:blipFill>
        <p:spPr>
          <a:xfrm>
            <a:off x="3711575" y="1647825"/>
            <a:ext cx="5328920" cy="3062605"/>
          </a:xfrm>
          <a:prstGeom prst="rect">
            <a:avLst/>
          </a:prstGeom>
          <a:noFill/>
          <a:ln>
            <a:noFill/>
          </a:ln>
        </p:spPr>
      </p:pic>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440690" y="997585"/>
            <a:ext cx="8262620" cy="3712845"/>
          </a:xfrm>
        </p:spPr>
        <p:txBody>
          <a:bodyPr/>
          <a:p>
            <a:pPr marL="0" indent="0">
              <a:buNone/>
            </a:pPr>
            <a:r>
              <a:rPr lang="zh-CN" altLang="en-US">
                <a:solidFill>
                  <a:schemeClr val="tx1"/>
                </a:solidFill>
              </a:rPr>
              <a:t>重点高中：思维导图，重在建构学习</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优点：简洁、逻辑性强、结构化，容易记忆</a:t>
            </a:r>
            <a:endParaRPr lang="zh-CN" altLang="en-US">
              <a:solidFill>
                <a:schemeClr val="tx1"/>
              </a:solidFill>
            </a:endParaRPr>
          </a:p>
          <a:p>
            <a:pPr marL="0" indent="0">
              <a:buNone/>
            </a:pPr>
            <a:r>
              <a:rPr lang="en-US" altLang="zh-CN">
                <a:solidFill>
                  <a:schemeClr val="tx1"/>
                </a:solidFill>
              </a:rPr>
              <a:t>           </a:t>
            </a:r>
            <a:r>
              <a:rPr lang="zh-CN" altLang="en-US">
                <a:solidFill>
                  <a:schemeClr val="tx1"/>
                </a:solidFill>
              </a:rPr>
              <a:t>培养发散性思维</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缺点：</a:t>
            </a:r>
            <a:endParaRPr lang="zh-CN" altLang="en-US">
              <a:solidFill>
                <a:schemeClr val="tx1"/>
              </a:solidFill>
            </a:endParaRPr>
          </a:p>
          <a:p>
            <a:pPr marL="0" indent="0">
              <a:buNone/>
            </a:pPr>
            <a:r>
              <a:rPr lang="zh-CN" altLang="en-US">
                <a:solidFill>
                  <a:schemeClr val="tx1"/>
                </a:solidFill>
              </a:rPr>
              <a:t>不便于表达复杂的信息内容；</a:t>
            </a:r>
            <a:endParaRPr lang="zh-CN" altLang="en-US">
              <a:solidFill>
                <a:schemeClr val="tx1"/>
              </a:solidFill>
            </a:endParaRPr>
          </a:p>
          <a:p>
            <a:pPr marL="0" indent="0">
              <a:buNone/>
            </a:pPr>
            <a:r>
              <a:rPr lang="zh-CN" altLang="en-US">
                <a:solidFill>
                  <a:schemeClr val="tx1"/>
                </a:solidFill>
              </a:rPr>
              <a:t>耗时；</a:t>
            </a:r>
            <a:endParaRPr lang="zh-CN" altLang="en-US">
              <a:solidFill>
                <a:schemeClr val="tx1"/>
              </a:solidFill>
            </a:endParaRPr>
          </a:p>
          <a:p>
            <a:pPr marL="0" indent="0">
              <a:buNone/>
            </a:pPr>
            <a:r>
              <a:rPr lang="zh-CN" altLang="en-US">
                <a:solidFill>
                  <a:schemeClr val="tx1"/>
                </a:solidFill>
              </a:rPr>
              <a:t>思维发展标准化、同质化</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p:txBody>
          <a:bodyPr/>
          <a:p>
            <a:pPr marL="0" indent="0">
              <a:buNone/>
            </a:pPr>
            <a:r>
              <a:rPr lang="zh-CN" altLang="en-US">
                <a:solidFill>
                  <a:schemeClr val="tx1"/>
                </a:solidFill>
              </a:rPr>
              <a:t>爱好者：研究性学习，重在创造性学习</a:t>
            </a:r>
            <a:endParaRPr lang="zh-CN" altLang="en-US">
              <a:solidFill>
                <a:schemeClr val="tx1"/>
              </a:solidFill>
            </a:endParaRPr>
          </a:p>
        </p:txBody>
      </p:sp>
      <p:graphicFrame>
        <p:nvGraphicFramePr>
          <p:cNvPr id="4" name="表格 3"/>
          <p:cNvGraphicFramePr>
            <a:graphicFrameLocks noGrp="1"/>
          </p:cNvGraphicFramePr>
          <p:nvPr>
            <p:custDataLst>
              <p:tags r:id="rId1"/>
            </p:custDataLst>
          </p:nvPr>
        </p:nvGraphicFramePr>
        <p:xfrm>
          <a:off x="320675" y="1358900"/>
          <a:ext cx="7651115" cy="2300605"/>
        </p:xfrm>
        <a:graphic>
          <a:graphicData uri="http://schemas.openxmlformats.org/drawingml/2006/table">
            <a:tbl>
              <a:tblPr firstRow="1" firstCol="1" lastRow="1" lastCol="1" bandRow="1" bandCol="1">
                <a:tableStyleId>{284E427A-3D55-4303-BF80-6455036E1DE7}</a:tableStyleId>
              </a:tblPr>
              <a:tblGrid>
                <a:gridCol w="4396740"/>
                <a:gridCol w="3254375"/>
              </a:tblGrid>
              <a:tr h="407035">
                <a:tc>
                  <a:txBody>
                    <a:bodyPr/>
                    <a:p>
                      <a:pPr algn="just">
                        <a:lnSpc>
                          <a:spcPct val="150000"/>
                        </a:lnSpc>
                        <a:spcAft>
                          <a:spcPts val="0"/>
                        </a:spcAft>
                      </a:pPr>
                      <a:r>
                        <a:rPr lang="zh-CN" sz="1600" kern="100" dirty="0">
                          <a:solidFill>
                            <a:schemeClr val="tx1"/>
                          </a:solidFill>
                          <a:effectLst/>
                        </a:rPr>
                        <a:t>《从中国劳工看第一次世界大战》</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2016</a:t>
                      </a:r>
                      <a:r>
                        <a:rPr lang="zh-CN" altLang="en-US" sz="1600" kern="100" dirty="0" smtClean="0">
                          <a:solidFill>
                            <a:schemeClr val="tx1"/>
                          </a:solidFill>
                          <a:effectLst/>
                        </a:rPr>
                        <a:t>年嘉兴市</a:t>
                      </a:r>
                      <a:r>
                        <a:rPr lang="zh-CN" sz="1600" kern="100" dirty="0" smtClean="0">
                          <a:solidFill>
                            <a:schemeClr val="tx1"/>
                          </a:solidFill>
                          <a:effectLst/>
                        </a:rPr>
                        <a:t>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365760">
                <a:tc>
                  <a:txBody>
                    <a:bodyPr/>
                    <a:p>
                      <a:pPr algn="just">
                        <a:lnSpc>
                          <a:spcPct val="150000"/>
                        </a:lnSpc>
                        <a:spcAft>
                          <a:spcPts val="0"/>
                        </a:spcAft>
                      </a:pPr>
                      <a:r>
                        <a:rPr lang="zh-CN" sz="1600" kern="100" dirty="0">
                          <a:solidFill>
                            <a:schemeClr val="tx1"/>
                          </a:solidFill>
                          <a:effectLst/>
                        </a:rPr>
                        <a:t>《从南京大屠杀公祭日看青少年对历史的态度》</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2018</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35610">
                <a:tc>
                  <a:txBody>
                    <a:bodyPr/>
                    <a:p>
                      <a:pPr algn="just">
                        <a:lnSpc>
                          <a:spcPct val="150000"/>
                        </a:lnSpc>
                        <a:spcAft>
                          <a:spcPts val="0"/>
                        </a:spcAft>
                      </a:pPr>
                      <a:r>
                        <a:rPr lang="zh-CN" sz="1600" kern="100" dirty="0">
                          <a:solidFill>
                            <a:schemeClr val="tx1"/>
                          </a:solidFill>
                          <a:effectLst/>
                        </a:rPr>
                        <a:t>《传统文化复兴：看汉服文化潮》</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2020</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27990">
                <a:tc>
                  <a:txBody>
                    <a:bodyPr/>
                    <a:p>
                      <a:pPr algn="just">
                        <a:lnSpc>
                          <a:spcPct val="150000"/>
                        </a:lnSpc>
                        <a:spcAft>
                          <a:spcPts val="0"/>
                        </a:spcAft>
                      </a:pPr>
                      <a:r>
                        <a:rPr lang="zh-CN" sz="1600" kern="100" dirty="0" smtClean="0">
                          <a:solidFill>
                            <a:schemeClr val="tx1"/>
                          </a:solidFill>
                          <a:effectLst/>
                        </a:rPr>
                        <a:t>《从</a:t>
                      </a:r>
                      <a:r>
                        <a:rPr lang="en-US" altLang="zh-CN" sz="1600" kern="100" dirty="0" smtClean="0">
                          <a:solidFill>
                            <a:schemeClr val="tx1"/>
                          </a:solidFill>
                          <a:effectLst/>
                        </a:rPr>
                        <a:t>“</a:t>
                      </a:r>
                      <a:r>
                        <a:rPr lang="zh-CN" sz="1600" kern="100" dirty="0" smtClean="0">
                          <a:solidFill>
                            <a:schemeClr val="tx1"/>
                          </a:solidFill>
                          <a:effectLst/>
                        </a:rPr>
                        <a:t>刮痧</a:t>
                      </a:r>
                      <a:r>
                        <a:rPr lang="en-US" altLang="zh-CN" sz="1600" kern="100" dirty="0" smtClean="0">
                          <a:solidFill>
                            <a:schemeClr val="tx1"/>
                          </a:solidFill>
                          <a:effectLst/>
                        </a:rPr>
                        <a:t>”</a:t>
                      </a:r>
                      <a:r>
                        <a:rPr lang="zh-CN" sz="1600" kern="100" dirty="0" smtClean="0">
                          <a:solidFill>
                            <a:schemeClr val="tx1"/>
                          </a:solidFill>
                          <a:effectLst/>
                        </a:rPr>
                        <a:t>看中西文化的碰撞》</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2009</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664210">
                <a:tc>
                  <a:txBody>
                    <a:bodyPr/>
                    <a:p>
                      <a:pPr algn="just">
                        <a:lnSpc>
                          <a:spcPct val="150000"/>
                        </a:lnSpc>
                        <a:spcAft>
                          <a:spcPts val="0"/>
                        </a:spcAft>
                      </a:pPr>
                      <a:r>
                        <a:rPr lang="zh-CN" sz="1600" kern="100" dirty="0">
                          <a:solidFill>
                            <a:schemeClr val="tx1"/>
                          </a:solidFill>
                          <a:effectLst/>
                        </a:rPr>
                        <a:t>《关注三农问题——聚焦“两分两换”》</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a:solidFill>
                            <a:schemeClr val="tx1"/>
                          </a:solidFill>
                          <a:effectLst/>
                        </a:rPr>
                        <a:t>2011</a:t>
                      </a:r>
                      <a:r>
                        <a:rPr lang="zh-CN" altLang="en-US" sz="1600" kern="100" dirty="0">
                          <a:solidFill>
                            <a:schemeClr val="tx1"/>
                          </a:solidFill>
                          <a:effectLst/>
                        </a:rPr>
                        <a:t>年</a:t>
                      </a:r>
                      <a:r>
                        <a:rPr lang="zh-CN" sz="1600" kern="100" dirty="0">
                          <a:solidFill>
                            <a:schemeClr val="tx1"/>
                          </a:solidFill>
                          <a:effectLst/>
                        </a:rPr>
                        <a:t>浙江省青少年科技创新大赛二等奖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bl>
          </a:graphicData>
        </a:graphic>
      </p:graphicFrame>
      <p:pic>
        <p:nvPicPr>
          <p:cNvPr id="20482" name="Picture 2" descr="http://www.jiaxing.gov.cn/tljxcwd_32543/gzdt_9878/qtywxx_9882/201506/W020150616567389662552.jpg"/>
          <p:cNvPicPr>
            <a:picLocks noChangeAspect="1"/>
          </p:cNvPicPr>
          <p:nvPr/>
        </p:nvPicPr>
        <p:blipFill>
          <a:blip r:embed="rId2"/>
          <a:stretch>
            <a:fillRect/>
          </a:stretch>
        </p:blipFill>
        <p:spPr>
          <a:xfrm>
            <a:off x="5799455" y="3381375"/>
            <a:ext cx="3344545" cy="1762125"/>
          </a:xfrm>
          <a:prstGeom prst="rect">
            <a:avLst/>
          </a:prstGeom>
          <a:noFill/>
          <a:ln w="9525">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（四）其他工作</a:t>
            </a:r>
            <a:endParaRPr lang="zh-CN" altLang="en-US">
              <a:solidFill>
                <a:srgbClr val="FF0000"/>
              </a:solidFill>
            </a:endParaRPr>
          </a:p>
        </p:txBody>
      </p:sp>
      <p:sp>
        <p:nvSpPr>
          <p:cNvPr id="3" name="内容占位符 2"/>
          <p:cNvSpPr>
            <a:spLocks noGrp="1"/>
          </p:cNvSpPr>
          <p:nvPr>
            <p:ph idx="1"/>
          </p:nvPr>
        </p:nvSpPr>
        <p:spPr>
          <a:xfrm>
            <a:off x="629285" y="812800"/>
            <a:ext cx="8262620" cy="3712845"/>
          </a:xfrm>
        </p:spPr>
        <p:txBody>
          <a:bodyPr/>
          <a:p>
            <a:pPr marL="0" indent="0">
              <a:buNone/>
            </a:pPr>
            <a:r>
              <a:rPr lang="en-US" altLang="zh-CN">
                <a:solidFill>
                  <a:schemeClr val="tx1"/>
                </a:solidFill>
              </a:rPr>
              <a:t>1.</a:t>
            </a:r>
            <a:r>
              <a:rPr lang="zh-CN" altLang="en-US">
                <a:solidFill>
                  <a:schemeClr val="tx1"/>
                </a:solidFill>
              </a:rPr>
              <a:t>编写知识条目</a:t>
            </a:r>
            <a:endParaRPr lang="zh-CN" altLang="en-US">
              <a:solidFill>
                <a:schemeClr val="tx1"/>
              </a:solidFill>
            </a:endParaRPr>
          </a:p>
        </p:txBody>
      </p:sp>
      <p:pic>
        <p:nvPicPr>
          <p:cNvPr id="5" name="图片 4"/>
          <p:cNvPicPr>
            <a:picLocks noChangeAspect="1"/>
          </p:cNvPicPr>
          <p:nvPr/>
        </p:nvPicPr>
        <p:blipFill>
          <a:blip r:embed="rId1"/>
          <a:srcRect r="19397" b="4960"/>
          <a:stretch>
            <a:fillRect/>
          </a:stretch>
        </p:blipFill>
        <p:spPr>
          <a:xfrm>
            <a:off x="581660" y="1304925"/>
            <a:ext cx="7040245" cy="3565525"/>
          </a:xfrm>
          <a:prstGeom prst="rect">
            <a:avLst/>
          </a:prstGeom>
          <a:ln w="12700" cmpd="sng">
            <a:solidFill>
              <a:schemeClr val="tx1"/>
            </a:solidFill>
            <a:prstDash val="solid"/>
          </a:ln>
        </p:spPr>
      </p:pic>
      <p:sp>
        <p:nvSpPr>
          <p:cNvPr id="6" name="文本框 5"/>
          <p:cNvSpPr txBox="1"/>
          <p:nvPr/>
        </p:nvSpPr>
        <p:spPr>
          <a:xfrm flipV="1">
            <a:off x="5351145" y="1241425"/>
            <a:ext cx="2270760" cy="3692525"/>
          </a:xfrm>
          <a:prstGeom prst="rect">
            <a:avLst/>
          </a:prstGeom>
          <a:noFill/>
          <a:ln w="28575" cmpd="sng">
            <a:solidFill>
              <a:srgbClr val="FF0000"/>
            </a:solidFill>
            <a:prstDash val="solid"/>
          </a:ln>
        </p:spPr>
        <p:txBody>
          <a:bodyPr wrap="square" rtlCol="0">
            <a:spAutoFit/>
          </a:bodyPr>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70840" y="204470"/>
            <a:ext cx="8773160" cy="716280"/>
          </a:xfrm>
        </p:spPr>
        <p:txBody>
          <a:bodyPr/>
          <a:p>
            <a:pPr algn="l"/>
            <a:r>
              <a:rPr lang="zh-CN" altLang="en-US">
                <a:solidFill>
                  <a:srgbClr val="FF0000"/>
                </a:solidFill>
              </a:rPr>
              <a:t>二、策略</a:t>
            </a:r>
            <a:br>
              <a:rPr lang="zh-CN" altLang="en-US">
                <a:solidFill>
                  <a:srgbClr val="FF0000"/>
                </a:solidFill>
              </a:rPr>
            </a:br>
            <a:r>
              <a:rPr lang="en-US" altLang="zh-CN">
                <a:solidFill>
                  <a:srgbClr val="FF0000"/>
                </a:solidFill>
              </a:rPr>
              <a:t>        </a:t>
            </a:r>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3" name="内容占位符 2"/>
          <p:cNvSpPr>
            <a:spLocks noGrp="1"/>
          </p:cNvSpPr>
          <p:nvPr>
            <p:ph idx="1"/>
          </p:nvPr>
        </p:nvSpPr>
        <p:spPr>
          <a:xfrm>
            <a:off x="628650" y="920750"/>
            <a:ext cx="2932430" cy="3712845"/>
          </a:xfrm>
        </p:spPr>
        <p:txBody>
          <a:bodyPr/>
          <a:p>
            <a:pPr marL="0" indent="0">
              <a:buNone/>
            </a:pPr>
            <a:r>
              <a:rPr lang="en-US" altLang="zh-CN">
                <a:solidFill>
                  <a:schemeClr val="tx1"/>
                </a:solidFill>
              </a:rPr>
              <a:t>1.</a:t>
            </a:r>
            <a:r>
              <a:rPr lang="zh-CN" altLang="en-US">
                <a:solidFill>
                  <a:schemeClr val="tx1"/>
                </a:solidFill>
              </a:rPr>
              <a:t>时间线索</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pic>
        <p:nvPicPr>
          <p:cNvPr id="100" name="图片 99"/>
          <p:cNvPicPr/>
          <p:nvPr/>
        </p:nvPicPr>
        <p:blipFill>
          <a:blip r:embed="rId1"/>
          <a:srcRect t="7790"/>
          <a:stretch>
            <a:fillRect/>
          </a:stretch>
        </p:blipFill>
        <p:spPr>
          <a:xfrm>
            <a:off x="414655" y="1360170"/>
            <a:ext cx="3147060" cy="3744595"/>
          </a:xfrm>
          <a:prstGeom prst="rect">
            <a:avLst/>
          </a:prstGeom>
          <a:noFill/>
          <a:ln w="9525">
            <a:noFill/>
          </a:ln>
        </p:spPr>
      </p:pic>
      <p:sp>
        <p:nvSpPr>
          <p:cNvPr id="4" name="文本框 3"/>
          <p:cNvSpPr txBox="1"/>
          <p:nvPr/>
        </p:nvSpPr>
        <p:spPr>
          <a:xfrm>
            <a:off x="4926330" y="1430020"/>
            <a:ext cx="4029710" cy="341503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课：史前史：文明的起源</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2</a:t>
            </a:r>
            <a:r>
              <a:rPr lang="zh-CN" altLang="en-US" b="1">
                <a:sym typeface="+mn-ea"/>
              </a:rPr>
              <a:t>课：先秦史：早期国家</a:t>
            </a:r>
            <a:endParaRPr lang="zh-CN" altLang="en-US" b="1">
              <a:sym typeface="+mn-ea"/>
            </a:endParaRPr>
          </a:p>
          <a:p>
            <a:pPr marL="0" indent="0">
              <a:lnSpc>
                <a:spcPct val="150000"/>
              </a:lnSpc>
              <a:buNone/>
            </a:pPr>
            <a:r>
              <a:rPr lang="zh-CN" altLang="en-US" b="1"/>
              <a:t>第</a:t>
            </a:r>
            <a:r>
              <a:rPr lang="en-US" altLang="zh-CN" b="1"/>
              <a:t>3</a:t>
            </a:r>
            <a:r>
              <a:rPr lang="zh-CN" altLang="en-US" b="1"/>
              <a:t>课：秦汉史：大一统的建立</a:t>
            </a:r>
            <a:endParaRPr lang="zh-CN" altLang="en-US" b="1"/>
          </a:p>
          <a:p>
            <a:pPr marL="0" indent="0">
              <a:lnSpc>
                <a:spcPct val="150000"/>
              </a:lnSpc>
              <a:buNone/>
            </a:pPr>
            <a:r>
              <a:rPr lang="zh-CN" altLang="en-US" b="1"/>
              <a:t>第</a:t>
            </a:r>
            <a:r>
              <a:rPr lang="en-US" altLang="zh-CN" b="1"/>
              <a:t>4</a:t>
            </a:r>
            <a:r>
              <a:rPr lang="zh-CN" altLang="en-US" b="1"/>
              <a:t>课：魏晋南北朝史：民族大融合</a:t>
            </a:r>
            <a:endParaRPr lang="zh-CN" altLang="en-US" b="1"/>
          </a:p>
          <a:p>
            <a:pPr marL="0" indent="0">
              <a:lnSpc>
                <a:spcPct val="150000"/>
              </a:lnSpc>
              <a:buNone/>
            </a:pPr>
            <a:r>
              <a:rPr lang="zh-CN" altLang="en-US" b="1"/>
              <a:t>第</a:t>
            </a:r>
            <a:r>
              <a:rPr lang="en-US" altLang="zh-CN" b="1"/>
              <a:t>5</a:t>
            </a:r>
            <a:r>
              <a:rPr lang="zh-CN" altLang="en-US" b="1"/>
              <a:t>课：隋唐史：全面繁荣</a:t>
            </a:r>
            <a:endParaRPr lang="zh-CN" altLang="en-US" b="1"/>
          </a:p>
          <a:p>
            <a:pPr marL="0" indent="0">
              <a:lnSpc>
                <a:spcPct val="150000"/>
              </a:lnSpc>
              <a:buNone/>
            </a:pPr>
            <a:r>
              <a:rPr lang="zh-CN" altLang="en-US" b="1"/>
              <a:t>第</a:t>
            </a:r>
            <a:r>
              <a:rPr lang="en-US" altLang="zh-CN" b="1"/>
              <a:t>6</a:t>
            </a:r>
            <a:r>
              <a:rPr lang="zh-CN" altLang="en-US" b="1"/>
              <a:t>课：辽宋夏金元史：政权并立与民族交融</a:t>
            </a:r>
            <a:endParaRPr lang="zh-CN" altLang="en-US" b="1"/>
          </a:p>
          <a:p>
            <a:pPr marL="0" indent="0">
              <a:lnSpc>
                <a:spcPct val="150000"/>
              </a:lnSpc>
              <a:buNone/>
            </a:pPr>
            <a:r>
              <a:rPr lang="zh-CN" altLang="en-US" b="1"/>
              <a:t>第</a:t>
            </a:r>
            <a:r>
              <a:rPr lang="en-US" altLang="zh-CN" b="1"/>
              <a:t>7</a:t>
            </a:r>
            <a:r>
              <a:rPr lang="zh-CN" altLang="en-US" b="1"/>
              <a:t>课：明清史：鼎盛与危机</a:t>
            </a:r>
            <a:endParaRPr lang="zh-CN" altLang="en-US" b="1"/>
          </a:p>
        </p:txBody>
      </p:sp>
      <p:sp>
        <p:nvSpPr>
          <p:cNvPr id="5" name="右箭头 4"/>
          <p:cNvSpPr/>
          <p:nvPr/>
        </p:nvSpPr>
        <p:spPr>
          <a:xfrm>
            <a:off x="3625215" y="261874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62775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其他工作</a:t>
            </a:r>
            <a:endParaRPr lang="zh-CN" altLang="en-US"/>
          </a:p>
        </p:txBody>
      </p:sp>
      <p:sp>
        <p:nvSpPr>
          <p:cNvPr id="3" name="内容占位符 2"/>
          <p:cNvSpPr>
            <a:spLocks noGrp="1"/>
          </p:cNvSpPr>
          <p:nvPr>
            <p:ph idx="1"/>
          </p:nvPr>
        </p:nvSpPr>
        <p:spPr>
          <a:xfrm>
            <a:off x="467995" y="935355"/>
            <a:ext cx="4302125" cy="3712845"/>
          </a:xfrm>
        </p:spPr>
        <p:txBody>
          <a:bodyPr/>
          <a:p>
            <a:pPr marL="0" indent="0">
              <a:buNone/>
            </a:pPr>
            <a:r>
              <a:rPr lang="en-US" altLang="zh-CN">
                <a:solidFill>
                  <a:schemeClr val="tx1"/>
                </a:solidFill>
              </a:rPr>
              <a:t>2.</a:t>
            </a:r>
            <a:r>
              <a:rPr lang="zh-CN" altLang="en-US">
                <a:solidFill>
                  <a:schemeClr val="tx1"/>
                </a:solidFill>
              </a:rPr>
              <a:t>用好一本练习册</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rgbClr val="FF0000"/>
                </a:solidFill>
              </a:rPr>
              <a:t>魔数批阅</a:t>
            </a:r>
            <a:endParaRPr lang="zh-CN" altLang="en-US">
              <a:solidFill>
                <a:srgbClr val="FF0000"/>
              </a:solidFill>
            </a:endParaRPr>
          </a:p>
          <a:p>
            <a:pPr marL="0" indent="0">
              <a:buNone/>
            </a:pPr>
            <a:r>
              <a:rPr lang="zh-CN" altLang="en-US">
                <a:solidFill>
                  <a:srgbClr val="FF0000"/>
                </a:solidFill>
              </a:rPr>
              <a:t>数据分析</a:t>
            </a:r>
            <a:endParaRPr lang="zh-CN" altLang="en-US">
              <a:solidFill>
                <a:srgbClr val="FF0000"/>
              </a:solidFill>
            </a:endParaRPr>
          </a:p>
          <a:p>
            <a:pPr marL="0" indent="0">
              <a:buNone/>
            </a:pPr>
            <a:r>
              <a:rPr lang="zh-CN" altLang="en-US">
                <a:solidFill>
                  <a:srgbClr val="FF0000"/>
                </a:solidFill>
              </a:rPr>
              <a:t>课堂精讲</a:t>
            </a:r>
            <a:endParaRPr lang="zh-CN" altLang="en-US">
              <a:solidFill>
                <a:srgbClr val="FF0000"/>
              </a:solidFill>
            </a:endParaRPr>
          </a:p>
          <a:p>
            <a:pPr marL="0" indent="0">
              <a:buNone/>
            </a:pPr>
            <a:r>
              <a:rPr lang="zh-CN" altLang="en-US">
                <a:solidFill>
                  <a:srgbClr val="FF0000"/>
                </a:solidFill>
              </a:rPr>
              <a:t>微课详析</a:t>
            </a:r>
            <a:endParaRPr lang="zh-CN" altLang="en-US">
              <a:solidFill>
                <a:srgbClr val="FF0000"/>
              </a:solidFill>
            </a:endParaRPr>
          </a:p>
          <a:p>
            <a:pPr marL="0" indent="0">
              <a:buNone/>
            </a:pPr>
            <a:r>
              <a:rPr lang="zh-CN" altLang="en-US">
                <a:solidFill>
                  <a:srgbClr val="FF0000"/>
                </a:solidFill>
              </a:rPr>
              <a:t>周练强化</a:t>
            </a:r>
            <a:endParaRPr lang="zh-CN" altLang="en-US">
              <a:solidFill>
                <a:srgbClr val="FF0000"/>
              </a:solidFill>
            </a:endParaRPr>
          </a:p>
          <a:p>
            <a:pPr marL="0" indent="0">
              <a:buNone/>
            </a:pPr>
            <a:r>
              <a:rPr lang="zh-CN" altLang="en-US">
                <a:solidFill>
                  <a:srgbClr val="FF0000"/>
                </a:solidFill>
              </a:rPr>
              <a:t>滚动反复</a:t>
            </a:r>
            <a:endParaRPr lang="zh-CN" altLang="en-US">
              <a:solidFill>
                <a:srgbClr val="FF0000"/>
              </a:solidFill>
            </a:endParaRPr>
          </a:p>
          <a:p>
            <a:endParaRPr lang="zh-CN" altLang="en-US"/>
          </a:p>
          <a:p>
            <a:pPr marL="0" indent="0">
              <a:buNone/>
            </a:pPr>
            <a:endParaRPr lang="zh-CN" altLang="en-US"/>
          </a:p>
        </p:txBody>
      </p:sp>
      <p:pic>
        <p:nvPicPr>
          <p:cNvPr id="101" name="图片 100"/>
          <p:cNvPicPr/>
          <p:nvPr/>
        </p:nvPicPr>
        <p:blipFill>
          <a:blip r:embed="rId1"/>
          <a:srcRect t="12471"/>
          <a:stretch>
            <a:fillRect/>
          </a:stretch>
        </p:blipFill>
        <p:spPr>
          <a:xfrm>
            <a:off x="3373755" y="241300"/>
            <a:ext cx="3136900" cy="3679190"/>
          </a:xfrm>
          <a:prstGeom prst="rect">
            <a:avLst/>
          </a:prstGeom>
          <a:noFill/>
          <a:ln w="9525">
            <a:noFill/>
          </a:ln>
        </p:spPr>
      </p:pic>
      <p:pic>
        <p:nvPicPr>
          <p:cNvPr id="102" name="图片 101"/>
          <p:cNvPicPr/>
          <p:nvPr/>
        </p:nvPicPr>
        <p:blipFill>
          <a:blip r:embed="rId2"/>
          <a:stretch>
            <a:fillRect/>
          </a:stretch>
        </p:blipFill>
        <p:spPr>
          <a:xfrm>
            <a:off x="6597015" y="240665"/>
            <a:ext cx="2460625" cy="3679190"/>
          </a:xfrm>
          <a:prstGeom prst="rect">
            <a:avLst/>
          </a:prstGeom>
          <a:noFill/>
          <a:ln w="9525">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0075" y="68580"/>
            <a:ext cx="8263255" cy="716280"/>
          </a:xfrm>
        </p:spPr>
        <p:txBody>
          <a:bodyPr/>
          <a:p>
            <a:r>
              <a:rPr lang="zh-CN" altLang="en-US" sz="2800">
                <a:solidFill>
                  <a:srgbClr val="FF0000"/>
                </a:solidFill>
              </a:rPr>
              <a:t>（四）其他工作</a:t>
            </a:r>
            <a:endParaRPr lang="zh-CN" altLang="en-US" sz="2800">
              <a:solidFill>
                <a:srgbClr val="FF0000"/>
              </a:solidFill>
            </a:endParaRPr>
          </a:p>
        </p:txBody>
      </p:sp>
      <p:sp>
        <p:nvSpPr>
          <p:cNvPr id="4" name="内容占位符 2"/>
          <p:cNvSpPr>
            <a:spLocks noGrp="1"/>
          </p:cNvSpPr>
          <p:nvPr/>
        </p:nvSpPr>
        <p:spPr>
          <a:xfrm>
            <a:off x="532130" y="864235"/>
            <a:ext cx="8262620" cy="3712845"/>
          </a:xfrm>
          <a:prstGeom prst="rect">
            <a:avLst/>
          </a:prstGeom>
          <a:noFill/>
          <a:ln w="9525">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002060"/>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chemeClr val="accent6">
                    <a:lumMod val="50000"/>
                  </a:schemeClr>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b="1"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a:solidFill>
                  <a:schemeClr val="tx1"/>
                </a:solidFill>
              </a:rPr>
              <a:t>3.</a:t>
            </a:r>
            <a:r>
              <a:rPr lang="zh-CN" altLang="en-US">
                <a:solidFill>
                  <a:schemeClr val="tx1"/>
                </a:solidFill>
              </a:rPr>
              <a:t>加强专业阅读</a:t>
            </a:r>
            <a:endParaRPr lang="zh-CN" altLang="en-US">
              <a:solidFill>
                <a:schemeClr val="tx1"/>
              </a:solidFill>
            </a:endParaRPr>
          </a:p>
        </p:txBody>
      </p:sp>
      <p:pic>
        <p:nvPicPr>
          <p:cNvPr id="100" name="图片 99"/>
          <p:cNvPicPr/>
          <p:nvPr/>
        </p:nvPicPr>
        <p:blipFill>
          <a:blip r:embed="rId1"/>
          <a:stretch>
            <a:fillRect/>
          </a:stretch>
        </p:blipFill>
        <p:spPr>
          <a:xfrm>
            <a:off x="173990" y="1575435"/>
            <a:ext cx="2160270" cy="2549525"/>
          </a:xfrm>
          <a:prstGeom prst="rect">
            <a:avLst/>
          </a:prstGeom>
          <a:noFill/>
          <a:ln w="9525">
            <a:noFill/>
          </a:ln>
        </p:spPr>
      </p:pic>
      <p:pic>
        <p:nvPicPr>
          <p:cNvPr id="103" name="图片 102"/>
          <p:cNvPicPr/>
          <p:nvPr/>
        </p:nvPicPr>
        <p:blipFill>
          <a:blip r:embed="rId2"/>
          <a:srcRect l="17469" r="17753"/>
          <a:stretch>
            <a:fillRect/>
          </a:stretch>
        </p:blipFill>
        <p:spPr>
          <a:xfrm>
            <a:off x="2979420" y="615315"/>
            <a:ext cx="1871345" cy="2613025"/>
          </a:xfrm>
          <a:prstGeom prst="rect">
            <a:avLst/>
          </a:prstGeom>
          <a:noFill/>
          <a:ln w="9525">
            <a:noFill/>
          </a:ln>
        </p:spPr>
      </p:pic>
      <p:pic>
        <p:nvPicPr>
          <p:cNvPr id="104" name="图片 103"/>
          <p:cNvPicPr/>
          <p:nvPr/>
        </p:nvPicPr>
        <p:blipFill>
          <a:blip r:embed="rId3"/>
          <a:srcRect l="-19256" r="19081"/>
          <a:stretch>
            <a:fillRect/>
          </a:stretch>
        </p:blipFill>
        <p:spPr>
          <a:xfrm>
            <a:off x="4154170" y="147955"/>
            <a:ext cx="3394710" cy="2835275"/>
          </a:xfrm>
          <a:prstGeom prst="rect">
            <a:avLst/>
          </a:prstGeom>
          <a:noFill/>
          <a:ln w="9525">
            <a:noFill/>
          </a:ln>
        </p:spPr>
      </p:pic>
      <p:sp>
        <p:nvSpPr>
          <p:cNvPr id="3" name="矩形 2"/>
          <p:cNvSpPr/>
          <p:nvPr/>
        </p:nvSpPr>
        <p:spPr>
          <a:xfrm>
            <a:off x="2558415" y="3228340"/>
            <a:ext cx="6585585" cy="1753235"/>
          </a:xfrm>
          <a:prstGeom prst="rect">
            <a:avLst/>
          </a:prstGeom>
          <a:ln>
            <a:solidFill>
              <a:schemeClr val="accent2"/>
            </a:solidFill>
          </a:ln>
        </p:spPr>
        <p:txBody>
          <a:bodyPr wrap="square">
            <a:spAutoFit/>
          </a:bodyPr>
          <a:p>
            <a:pPr marL="0" marR="0" lvl="0" indent="0" algn="l" defTabSz="914400" rtl="0" eaLnBrk="1" fontAlgn="base" latinLnBrk="0" hangingPunct="1">
              <a:lnSpc>
                <a:spcPct val="150000"/>
              </a:lnSpc>
              <a:spcBef>
                <a:spcPct val="0"/>
              </a:spcBef>
              <a:spcAft>
                <a:spcPct val="0"/>
              </a:spcAft>
              <a:buClrTx/>
              <a:buSzTx/>
              <a:buFontTx/>
              <a:buNone/>
              <a:defRPr/>
            </a:pPr>
            <a:r>
              <a:rPr kumimoji="1" lang="zh-CN" altLang="en-US" sz="1800" b="0"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为历史教学而进行的史学阅读，比起因兴趣而进行的历史阅读要少一些随心所欲，</a:t>
            </a:r>
            <a:r>
              <a:rPr kumimoji="1" lang="zh-CN" altLang="en-US" sz="1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多一份问题意识</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，只有这样，才能有意识地把广泛的史学研究成果转化为史学阅读成果，进而转化为教学资源。 </a:t>
            </a:r>
            <a:r>
              <a:rPr kumimoji="1" lang="en-US" altLang="zh-CN"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1" lang="en-US" altLang="zh-CN" sz="1800" b="1"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mn-ea"/>
                <a:ea typeface="+mn-ea"/>
                <a:cs typeface="+mn-cs"/>
              </a:rPr>
              <a:t>何成刚 夏辉辉</a:t>
            </a:r>
            <a:endParaRPr kumimoji="1" lang="zh-CN" altLang="en-US" sz="1800" b="1" i="0" u="none" strike="noStrike" kern="1200" cap="none" spc="0" normalizeH="0" baseline="0" noProof="0" dirty="0" smtClean="0">
              <a:ln>
                <a:noFill/>
              </a:ln>
              <a:solidFill>
                <a:schemeClr val="tx1"/>
              </a:solidFill>
              <a:effectLst/>
              <a:uLnTx/>
              <a:uFillTx/>
              <a:latin typeface="+mn-ea"/>
              <a:ea typeface="+mn-ea"/>
              <a:cs typeface="+mn-cs"/>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394075" y="1304925"/>
            <a:ext cx="5532120" cy="2168525"/>
          </a:xfrm>
          <a:prstGeom prst="rect">
            <a:avLst/>
          </a:prstGeom>
          <a:noFill/>
          <a:ln w="12700" cmpd="sng">
            <a:solidFill>
              <a:srgbClr val="FF0000"/>
            </a:solidFill>
            <a:prstDash val="solid"/>
          </a:ln>
        </p:spPr>
        <p:txBody>
          <a:bodyPr wrap="square" rtlCol="0" anchor="t">
            <a:spAutoFit/>
          </a:bodyPr>
          <a:p>
            <a:pPr marL="0" indent="0">
              <a:lnSpc>
                <a:spcPct val="150000"/>
              </a:lnSpc>
              <a:buNone/>
            </a:pP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改革或许不是从体制、经费、技术、课程这些外部因素入手，而是从我们内心最真实的地方开始的，那就是，</a:t>
            </a:r>
            <a:r>
              <a:rPr lang="zh-CN"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决心要过一种不再分离的生活，保持心灵的完整，让教学成为自己生活乐趣的一部分。</a:t>
            </a:r>
            <a:endParaRPr lang="en-US"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marL="0" indent="0" algn="r">
              <a:lnSpc>
                <a:spcPct val="150000"/>
              </a:lnSpc>
              <a:buNone/>
            </a:pPr>
            <a:r>
              <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（美）</a:t>
            </a: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帕尔默《教学勇气》</a:t>
            </a:r>
            <a:endPar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矩形 4"/>
          <p:cNvSpPr/>
          <p:nvPr/>
        </p:nvSpPr>
        <p:spPr>
          <a:xfrm>
            <a:off x="3449320" y="3944620"/>
            <a:ext cx="3855720" cy="1198880"/>
          </a:xfrm>
          <a:prstGeom prst="rect">
            <a:avLst/>
          </a:prstGeom>
          <a:noFill/>
          <a:ln>
            <a:noFill/>
          </a:ln>
        </p:spPr>
        <p:txBody>
          <a:bodyPr wrap="none" rtlCol="0" anchor="t">
            <a:spAutoFit/>
          </a:bodyPr>
          <a:p>
            <a:pPr algn="ctr"/>
            <a:r>
              <a:rPr lang="zh-CN" altLang="en-US" sz="7200" b="1">
                <a:ln w="22225">
                  <a:solidFill>
                    <a:schemeClr val="accent2"/>
                  </a:solidFill>
                  <a:prstDash val="solid"/>
                </a:ln>
                <a:solidFill>
                  <a:schemeClr val="accent2">
                    <a:lumMod val="40000"/>
                    <a:lumOff val="60000"/>
                  </a:schemeClr>
                </a:solidFill>
                <a:effectLst/>
              </a:rPr>
              <a:t>谢谢大家</a:t>
            </a:r>
            <a:endParaRPr lang="zh-CN" altLang="en-US" sz="7200" b="1">
              <a:ln w="22225">
                <a:solidFill>
                  <a:schemeClr val="accent2"/>
                </a:solidFill>
                <a:prstDash val="solid"/>
              </a:ln>
              <a:solidFill>
                <a:schemeClr val="accent2">
                  <a:lumMod val="40000"/>
                  <a:lumOff val="60000"/>
                </a:schemeClr>
              </a:solidFill>
              <a:effectLst/>
            </a:endParaRPr>
          </a:p>
        </p:txBody>
      </p:sp>
      <p:pic>
        <p:nvPicPr>
          <p:cNvPr id="8" name="图片 7" descr="备课活动"/>
          <p:cNvPicPr>
            <a:picLocks noChangeAspect="1"/>
          </p:cNvPicPr>
          <p:nvPr/>
        </p:nvPicPr>
        <p:blipFill>
          <a:blip r:embed="rId1"/>
          <a:stretch>
            <a:fillRect/>
          </a:stretch>
        </p:blipFill>
        <p:spPr>
          <a:xfrm>
            <a:off x="443865" y="883285"/>
            <a:ext cx="2814955" cy="3850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7510" cy="460375"/>
          </a:xfrm>
          <a:prstGeom prst="rect">
            <a:avLst/>
          </a:prstGeom>
          <a:noFill/>
        </p:spPr>
        <p:txBody>
          <a:bodyPr wrap="none" rtlCol="0" anchor="t">
            <a:spAutoFit/>
          </a:bodyPr>
          <a:p>
            <a:pPr>
              <a:buNone/>
            </a:pPr>
            <a:r>
              <a:rPr lang="en-US" altLang="zh-CN" sz="2400" b="1">
                <a:sym typeface="+mn-ea"/>
              </a:rPr>
              <a:t>1.</a:t>
            </a:r>
            <a:r>
              <a:rPr lang="zh-CN" altLang="en-US" sz="2400" b="1">
                <a:sym typeface="+mn-ea"/>
              </a:rPr>
              <a:t>时间线索</a:t>
            </a:r>
            <a:endParaRPr lang="zh-CN" altLang="en-US" sz="2400" b="1">
              <a:sym typeface="+mn-ea"/>
            </a:endParaRPr>
          </a:p>
        </p:txBody>
      </p:sp>
      <p:pic>
        <p:nvPicPr>
          <p:cNvPr id="102" name="图片 101"/>
          <p:cNvPicPr/>
          <p:nvPr/>
        </p:nvPicPr>
        <p:blipFill>
          <a:blip r:embed="rId1"/>
          <a:srcRect l="28046" t="36062" b="37716"/>
          <a:stretch>
            <a:fillRect/>
          </a:stretch>
        </p:blipFill>
        <p:spPr>
          <a:xfrm>
            <a:off x="224155" y="1518920"/>
            <a:ext cx="3107690" cy="3422015"/>
          </a:xfrm>
          <a:prstGeom prst="rect">
            <a:avLst/>
          </a:prstGeom>
          <a:noFill/>
          <a:ln w="9525">
            <a:noFill/>
          </a:ln>
        </p:spPr>
      </p:pic>
      <p:sp>
        <p:nvSpPr>
          <p:cNvPr id="6" name="右箭头 5"/>
          <p:cNvSpPr/>
          <p:nvPr/>
        </p:nvSpPr>
        <p:spPr>
          <a:xfrm>
            <a:off x="3482975" y="257302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44233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8" name="文本框 7"/>
          <p:cNvSpPr txBox="1"/>
          <p:nvPr/>
        </p:nvSpPr>
        <p:spPr>
          <a:xfrm>
            <a:off x="4808855" y="961390"/>
            <a:ext cx="4070350" cy="133794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a:t>
            </a:r>
            <a:r>
              <a:rPr lang="en-US" altLang="zh-CN" b="1">
                <a:sym typeface="+mn-ea"/>
              </a:rPr>
              <a:t>17</a:t>
            </a:r>
            <a:r>
              <a:rPr lang="zh-CN" altLang="en-US" b="1">
                <a:sym typeface="+mn-ea"/>
              </a:rPr>
              <a:t>年时期（</a:t>
            </a:r>
            <a:r>
              <a:rPr lang="en-US" altLang="zh-CN" b="1">
                <a:sym typeface="+mn-ea"/>
              </a:rPr>
              <a:t>1949-1966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课：文革时期（</a:t>
            </a:r>
            <a:r>
              <a:rPr lang="en-US" altLang="zh-CN" b="1">
                <a:sym typeface="+mn-ea"/>
              </a:rPr>
              <a:t>1966-1976</a:t>
            </a:r>
            <a:r>
              <a:rPr lang="zh-CN" altLang="en-US" b="1">
                <a:sym typeface="+mn-ea"/>
              </a:rPr>
              <a:t>年）</a:t>
            </a:r>
            <a:r>
              <a:rPr lang="en-US" altLang="zh-CN" b="1">
                <a:sym typeface="+mn-ea"/>
              </a:rPr>
              <a:t>   </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3</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
        <p:nvSpPr>
          <p:cNvPr id="9" name="文本框 8"/>
          <p:cNvSpPr txBox="1"/>
          <p:nvPr/>
        </p:nvSpPr>
        <p:spPr>
          <a:xfrm>
            <a:off x="4825365" y="2573020"/>
            <a:ext cx="4054475" cy="216852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课：过渡时期（</a:t>
            </a:r>
            <a:r>
              <a:rPr lang="en-US" altLang="zh-CN" b="1">
                <a:sym typeface="+mn-ea"/>
              </a:rPr>
              <a:t>1949-1956</a:t>
            </a:r>
            <a:r>
              <a:rPr lang="zh-CN" altLang="en-US" b="1">
                <a:sym typeface="+mn-ea"/>
              </a:rPr>
              <a:t>年） </a:t>
            </a:r>
            <a:r>
              <a:rPr lang="en-US" altLang="zh-CN" b="1">
                <a:sym typeface="+mn-ea"/>
              </a:rPr>
              <a:t>                   </a:t>
            </a:r>
            <a:endParaRPr lang="en-US" altLang="zh-CN"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课：探索时期（</a:t>
            </a:r>
            <a:r>
              <a:rPr lang="en-US" altLang="zh-CN" b="1">
                <a:sym typeface="+mn-ea"/>
              </a:rPr>
              <a:t>1956-1965</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3</a:t>
            </a:r>
            <a:r>
              <a:rPr lang="zh-CN" altLang="en-US" b="1">
                <a:sym typeface="+mn-ea"/>
              </a:rPr>
              <a:t>课：挫折时期（</a:t>
            </a:r>
            <a:r>
              <a:rPr lang="en-US" altLang="zh-CN" b="1">
                <a:sym typeface="+mn-ea"/>
              </a:rPr>
              <a:t>1966-1976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4</a:t>
            </a:r>
            <a:r>
              <a:rPr lang="zh-CN" altLang="en-US" b="1">
                <a:sym typeface="+mn-ea"/>
              </a:rPr>
              <a:t>课：徘徊时期（</a:t>
            </a:r>
            <a:r>
              <a:rPr lang="en-US" altLang="zh-CN" b="1">
                <a:sym typeface="+mn-ea"/>
              </a:rPr>
              <a:t>1976-1977</a:t>
            </a:r>
            <a:r>
              <a:rPr lang="zh-CN" altLang="en-US" b="1">
                <a:sym typeface="+mn-ea"/>
              </a:rPr>
              <a:t>年）</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5</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4252595" cy="299974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专题</a:t>
            </a:r>
            <a:r>
              <a:rPr lang="en-US" altLang="zh-CN" b="1">
                <a:sym typeface="+mn-ea"/>
              </a:rPr>
              <a:t>1</a:t>
            </a:r>
            <a:r>
              <a:rPr lang="zh-CN" altLang="en-US" b="1">
                <a:sym typeface="+mn-ea"/>
              </a:rPr>
              <a:t>：西亚文明史</a:t>
            </a:r>
            <a:endParaRPr lang="zh-CN" altLang="en-US" b="1">
              <a:sym typeface="+mn-ea"/>
            </a:endParaRPr>
          </a:p>
          <a:p>
            <a:pPr marL="0" indent="0">
              <a:lnSpc>
                <a:spcPct val="150000"/>
              </a:lnSpc>
              <a:buNone/>
            </a:pPr>
            <a:r>
              <a:rPr lang="zh-CN" altLang="en-US" b="1">
                <a:sym typeface="+mn-ea"/>
              </a:rPr>
              <a:t>专题</a:t>
            </a:r>
            <a:r>
              <a:rPr lang="en-US" altLang="zh-CN" b="1">
                <a:sym typeface="+mn-ea"/>
              </a:rPr>
              <a:t>2</a:t>
            </a:r>
            <a:r>
              <a:rPr lang="zh-CN" altLang="en-US" b="1">
                <a:sym typeface="+mn-ea"/>
              </a:rPr>
              <a:t>：东亚文明史</a:t>
            </a:r>
            <a:endParaRPr lang="zh-CN" altLang="en-US" b="1">
              <a:sym typeface="+mn-ea"/>
            </a:endParaRPr>
          </a:p>
          <a:p>
            <a:pPr marL="0" indent="0">
              <a:lnSpc>
                <a:spcPct val="150000"/>
              </a:lnSpc>
              <a:buNone/>
            </a:pPr>
            <a:r>
              <a:rPr lang="zh-CN" altLang="en-US" b="1"/>
              <a:t>专题</a:t>
            </a:r>
            <a:r>
              <a:rPr lang="en-US" altLang="zh-CN" b="1"/>
              <a:t>3</a:t>
            </a:r>
            <a:r>
              <a:rPr lang="zh-CN" altLang="en-US" b="1"/>
              <a:t>：南亚文明史</a:t>
            </a:r>
            <a:endParaRPr lang="zh-CN" altLang="en-US" b="1"/>
          </a:p>
          <a:p>
            <a:pPr marL="0" indent="0">
              <a:lnSpc>
                <a:spcPct val="150000"/>
              </a:lnSpc>
              <a:buNone/>
            </a:pPr>
            <a:r>
              <a:rPr lang="zh-CN" altLang="en-US" b="1"/>
              <a:t>专题</a:t>
            </a:r>
            <a:r>
              <a:rPr lang="en-US" altLang="zh-CN" b="1"/>
              <a:t>4</a:t>
            </a:r>
            <a:r>
              <a:rPr lang="zh-CN" altLang="en-US" b="1"/>
              <a:t>：非洲文明史</a:t>
            </a:r>
            <a:endParaRPr lang="zh-CN" altLang="en-US" b="1"/>
          </a:p>
          <a:p>
            <a:pPr marL="0" indent="0">
              <a:lnSpc>
                <a:spcPct val="150000"/>
              </a:lnSpc>
              <a:buNone/>
            </a:pPr>
            <a:r>
              <a:rPr lang="zh-CN" altLang="en-US" b="1"/>
              <a:t>专题</a:t>
            </a:r>
            <a:r>
              <a:rPr lang="en-US" altLang="zh-CN" b="1"/>
              <a:t>5</a:t>
            </a:r>
            <a:r>
              <a:rPr lang="zh-CN" altLang="en-US" b="1"/>
              <a:t>：美洲文明史</a:t>
            </a:r>
            <a:endParaRPr lang="zh-CN" altLang="en-US" b="1"/>
          </a:p>
          <a:p>
            <a:pPr marL="0" indent="0">
              <a:lnSpc>
                <a:spcPct val="150000"/>
              </a:lnSpc>
              <a:buNone/>
            </a:pPr>
            <a:r>
              <a:rPr lang="zh-CN" altLang="en-US" b="1"/>
              <a:t>专题</a:t>
            </a:r>
            <a:r>
              <a:rPr lang="en-US" altLang="zh-CN" b="1"/>
              <a:t>6</a:t>
            </a:r>
            <a:r>
              <a:rPr lang="zh-CN" altLang="en-US" b="1"/>
              <a:t>：欧洲文明史</a:t>
            </a:r>
            <a:endParaRPr lang="zh-CN" altLang="en-US" b="1"/>
          </a:p>
          <a:p>
            <a:pPr marL="0" indent="0">
              <a:lnSpc>
                <a:spcPct val="150000"/>
              </a:lnSpc>
              <a:buNone/>
            </a:pPr>
            <a:r>
              <a:rPr lang="zh-CN" altLang="en-US" b="1"/>
              <a:t>专题</a:t>
            </a:r>
            <a:r>
              <a:rPr lang="en-US" altLang="zh-CN" b="1"/>
              <a:t>7</a:t>
            </a:r>
            <a:r>
              <a:rPr lang="zh-CN" altLang="en-US" b="1"/>
              <a:t>：国际关系史（区域、全球联系）</a:t>
            </a:r>
            <a:endParaRPr lang="zh-CN" altLang="en-US" b="1"/>
          </a:p>
        </p:txBody>
      </p:sp>
      <p:sp>
        <p:nvSpPr>
          <p:cNvPr id="8" name="右大括号 7"/>
          <p:cNvSpPr/>
          <p:nvPr/>
        </p:nvSpPr>
        <p:spPr>
          <a:xfrm>
            <a:off x="6626860" y="1798320"/>
            <a:ext cx="748030" cy="2106295"/>
          </a:xfrm>
          <a:prstGeom prst="rightBrac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文本框 8"/>
          <p:cNvSpPr txBox="1"/>
          <p:nvPr/>
        </p:nvSpPr>
        <p:spPr>
          <a:xfrm>
            <a:off x="7576185" y="2251710"/>
            <a:ext cx="445770" cy="1198880"/>
          </a:xfrm>
          <a:prstGeom prst="rect">
            <a:avLst/>
          </a:prstGeom>
          <a:noFill/>
        </p:spPr>
        <p:txBody>
          <a:bodyPr wrap="square" rtlCol="0">
            <a:spAutoFit/>
          </a:bodyPr>
          <a:p>
            <a:r>
              <a:rPr lang="zh-CN" altLang="en-US" sz="2400" b="1"/>
              <a:t>区域史</a:t>
            </a:r>
            <a:endParaRPr lang="zh-CN" altLang="en-US" sz="2400" b="1"/>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3526790" cy="2584450"/>
          </a:xfrm>
          <a:prstGeom prst="rect">
            <a:avLst/>
          </a:prstGeom>
          <a:noFill/>
          <a:ln>
            <a:solidFill>
              <a:srgbClr val="FF0000"/>
            </a:solidFill>
          </a:ln>
        </p:spPr>
        <p:txBody>
          <a:bodyPr wrap="square" rtlCol="0" anchor="t">
            <a:spAutoFit/>
          </a:bodyPr>
          <a:p>
            <a:pPr marL="0" indent="0" algn="l">
              <a:lnSpc>
                <a:spcPct val="150000"/>
              </a:lnSpc>
              <a:buNone/>
            </a:pPr>
            <a:r>
              <a:rPr lang="zh-CN" altLang="en-US" b="1">
                <a:sym typeface="+mn-ea"/>
              </a:rPr>
              <a:t>聚焦重点区域</a:t>
            </a:r>
            <a:endParaRPr lang="zh-CN" altLang="en-US" b="1">
              <a:sym typeface="+mn-ea"/>
            </a:endParaRPr>
          </a:p>
          <a:p>
            <a:pPr marL="0" indent="0">
              <a:lnSpc>
                <a:spcPct val="150000"/>
              </a:lnSpc>
              <a:buNone/>
            </a:pPr>
            <a:r>
              <a:rPr lang="zh-CN" altLang="en-US" b="1">
                <a:sym typeface="+mn-ea"/>
              </a:rPr>
              <a:t>专题</a:t>
            </a:r>
            <a:r>
              <a:rPr lang="en-US" altLang="zh-CN" b="1">
                <a:sym typeface="+mn-ea"/>
              </a:rPr>
              <a:t>8</a:t>
            </a:r>
            <a:r>
              <a:rPr lang="zh-CN" altLang="en-US" b="1">
                <a:sym typeface="+mn-ea"/>
              </a:rPr>
              <a:t>：丝绸之路文明史</a:t>
            </a:r>
            <a:endParaRPr lang="zh-CN" altLang="en-US" b="1"/>
          </a:p>
          <a:p>
            <a:pPr marL="0" indent="0">
              <a:lnSpc>
                <a:spcPct val="150000"/>
              </a:lnSpc>
              <a:buNone/>
            </a:pPr>
            <a:r>
              <a:rPr lang="zh-CN" altLang="en-US" b="1">
                <a:sym typeface="+mn-ea"/>
              </a:rPr>
              <a:t>专题</a:t>
            </a:r>
            <a:r>
              <a:rPr lang="en-US" altLang="zh-CN" b="1">
                <a:sym typeface="+mn-ea"/>
              </a:rPr>
              <a:t>9</a:t>
            </a:r>
            <a:r>
              <a:rPr lang="zh-CN" altLang="en-US" b="1">
                <a:sym typeface="+mn-ea"/>
              </a:rPr>
              <a:t>：地中海世界文明史</a:t>
            </a:r>
            <a:endParaRPr lang="zh-CN" altLang="en-US" b="1">
              <a:sym typeface="+mn-ea"/>
            </a:endParaRPr>
          </a:p>
          <a:p>
            <a:pPr marL="0" indent="0">
              <a:lnSpc>
                <a:spcPct val="150000"/>
              </a:lnSpc>
              <a:buNone/>
            </a:pPr>
            <a:r>
              <a:rPr lang="zh-CN" altLang="en-US" b="1"/>
              <a:t>专题</a:t>
            </a:r>
            <a:r>
              <a:rPr lang="en-US" altLang="zh-CN" b="1"/>
              <a:t>10</a:t>
            </a:r>
            <a:r>
              <a:rPr lang="zh-CN" altLang="en-US" b="1"/>
              <a:t>：大西洋文明史</a:t>
            </a:r>
            <a:endParaRPr lang="zh-CN" altLang="en-US" b="1"/>
          </a:p>
          <a:p>
            <a:pPr marL="0" indent="0">
              <a:lnSpc>
                <a:spcPct val="150000"/>
              </a:lnSpc>
              <a:buNone/>
            </a:pPr>
            <a:r>
              <a:rPr lang="zh-CN" altLang="en-US" b="1"/>
              <a:t>专题</a:t>
            </a:r>
            <a:r>
              <a:rPr lang="en-US" altLang="zh-CN" b="1"/>
              <a:t>11</a:t>
            </a:r>
            <a:r>
              <a:rPr lang="zh-CN" altLang="en-US" b="1"/>
              <a:t>：印度洋文明史</a:t>
            </a:r>
            <a:endParaRPr lang="zh-CN" altLang="en-US" b="1"/>
          </a:p>
          <a:p>
            <a:pPr marL="0" indent="0">
              <a:lnSpc>
                <a:spcPct val="150000"/>
              </a:lnSpc>
              <a:buNone/>
            </a:pPr>
            <a:r>
              <a:rPr lang="zh-CN" altLang="en-US" b="1"/>
              <a:t>专题</a:t>
            </a:r>
            <a:r>
              <a:rPr lang="en-US" altLang="zh-CN" b="1"/>
              <a:t>12</a:t>
            </a:r>
            <a:r>
              <a:rPr lang="zh-CN" altLang="en-US" b="1"/>
              <a:t>：太平洋文明史</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pic>
        <p:nvPicPr>
          <p:cNvPr id="101" name="图片 100"/>
          <p:cNvPicPr/>
          <p:nvPr/>
        </p:nvPicPr>
        <p:blipFill>
          <a:blip r:embed="rId1"/>
          <a:srcRect l="22955" t="8099" b="14543"/>
          <a:stretch>
            <a:fillRect/>
          </a:stretch>
        </p:blipFill>
        <p:spPr>
          <a:xfrm>
            <a:off x="386715" y="1078865"/>
            <a:ext cx="3049905" cy="3978910"/>
          </a:xfrm>
          <a:prstGeom prst="rect">
            <a:avLst/>
          </a:prstGeom>
          <a:noFill/>
          <a:ln w="9525">
            <a:noFill/>
          </a:ln>
        </p:spPr>
      </p:pic>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17415" y="1078865"/>
            <a:ext cx="4309745" cy="3599815"/>
          </a:xfrm>
          <a:prstGeom prst="rect">
            <a:avLst/>
          </a:prstGeom>
          <a:noFill/>
          <a:ln>
            <a:solidFill>
              <a:srgbClr val="FF0000"/>
            </a:solidFill>
          </a:ln>
        </p:spPr>
        <p:txBody>
          <a:bodyPr wrap="square" rtlCol="0" anchor="t">
            <a:spAutoFit/>
          </a:bodyPr>
          <a:p>
            <a:pPr marL="0" indent="0" algn="l">
              <a:lnSpc>
                <a:spcPct val="150000"/>
              </a:lnSpc>
              <a:buNone/>
            </a:pPr>
            <a:r>
              <a:rPr lang="en-US" altLang="zh-CN" sz="2400" b="1">
                <a:solidFill>
                  <a:srgbClr val="FF0000"/>
                </a:solidFill>
                <a:latin typeface="黑体" panose="02010609060101010101" pitchFamily="49" charset="-122"/>
                <a:ea typeface="黑体" panose="02010609060101010101" pitchFamily="49" charset="-122"/>
                <a:sym typeface="+mn-ea"/>
              </a:rPr>
              <a:t>1.</a:t>
            </a:r>
            <a:r>
              <a:rPr lang="zh-CN" altLang="en-US" sz="2400" b="1">
                <a:solidFill>
                  <a:srgbClr val="FF0000"/>
                </a:solidFill>
                <a:latin typeface="黑体" panose="02010609060101010101" pitchFamily="49" charset="-122"/>
                <a:ea typeface="黑体" panose="02010609060101010101" pitchFamily="49" charset="-122"/>
                <a:sym typeface="+mn-ea"/>
              </a:rPr>
              <a:t>以专题教学形式整合知识</a:t>
            </a:r>
            <a:endParaRPr lang="zh-CN" altLang="en-US" sz="2800" b="1">
              <a:sym typeface="+mn-ea"/>
            </a:endParaRPr>
          </a:p>
          <a:p>
            <a:pPr marL="0" indent="0" algn="l">
              <a:lnSpc>
                <a:spcPct val="150000"/>
              </a:lnSpc>
              <a:buNone/>
            </a:pPr>
            <a:r>
              <a:rPr lang="zh-CN" altLang="en-US" sz="2000" b="1">
                <a:solidFill>
                  <a:srgbClr val="FF0000"/>
                </a:solidFill>
                <a:latin typeface="黑体" panose="02010609060101010101" pitchFamily="49" charset="-122"/>
                <a:ea typeface="黑体" panose="02010609060101010101" pitchFamily="49" charset="-122"/>
                <a:sym typeface="+mn-ea"/>
              </a:rPr>
              <a:t>以断代史形式整合</a:t>
            </a:r>
            <a:endParaRPr lang="zh-CN" altLang="en-US" sz="2000" b="1">
              <a:solidFill>
                <a:srgbClr val="FF0000"/>
              </a:solidFill>
              <a:latin typeface="黑体" panose="02010609060101010101" pitchFamily="49" charset="-122"/>
              <a:ea typeface="黑体" panose="02010609060101010101" pitchFamily="49" charset="-122"/>
              <a:sym typeface="+mn-ea"/>
            </a:endParaRPr>
          </a:p>
          <a:p>
            <a:pPr marL="0" indent="0">
              <a:lnSpc>
                <a:spcPct val="150000"/>
              </a:lnSpc>
              <a:buNone/>
            </a:pPr>
            <a:r>
              <a:rPr lang="zh-CN" altLang="en-US" b="1">
                <a:sym typeface="+mn-ea"/>
              </a:rPr>
              <a:t>知识点</a:t>
            </a:r>
            <a:r>
              <a:rPr lang="en-US" altLang="zh-CN" b="1">
                <a:sym typeface="+mn-ea"/>
              </a:rPr>
              <a:t>1</a:t>
            </a:r>
            <a:r>
              <a:rPr lang="zh-CN" altLang="en-US" b="1">
                <a:sym typeface="+mn-ea"/>
              </a:rPr>
              <a:t>：唐朝的政治制度演变</a:t>
            </a:r>
            <a:endParaRPr lang="zh-CN" altLang="en-US" b="1"/>
          </a:p>
          <a:p>
            <a:pPr marL="0" indent="0">
              <a:lnSpc>
                <a:spcPct val="150000"/>
              </a:lnSpc>
              <a:buNone/>
            </a:pPr>
            <a:r>
              <a:rPr lang="zh-CN" altLang="en-US" b="1">
                <a:sym typeface="+mn-ea"/>
              </a:rPr>
              <a:t>知识点</a:t>
            </a:r>
            <a:r>
              <a:rPr lang="en-US" altLang="zh-CN" b="1">
                <a:sym typeface="+mn-ea"/>
              </a:rPr>
              <a:t>2</a:t>
            </a:r>
            <a:r>
              <a:rPr lang="zh-CN" altLang="en-US" b="1">
                <a:sym typeface="+mn-ea"/>
              </a:rPr>
              <a:t>：唐朝官员的选拔与管理</a:t>
            </a:r>
            <a:endParaRPr lang="zh-CN" altLang="en-US" b="1">
              <a:sym typeface="+mn-ea"/>
            </a:endParaRPr>
          </a:p>
          <a:p>
            <a:pPr marL="0" indent="0">
              <a:lnSpc>
                <a:spcPct val="150000"/>
              </a:lnSpc>
              <a:buNone/>
            </a:pPr>
            <a:r>
              <a:rPr lang="zh-CN" altLang="en-US" b="1"/>
              <a:t>知识点</a:t>
            </a:r>
            <a:r>
              <a:rPr lang="en-US" altLang="zh-CN" b="1"/>
              <a:t>3</a:t>
            </a:r>
            <a:r>
              <a:rPr lang="zh-CN" altLang="en-US" b="1"/>
              <a:t>：唐朝的法治与教化</a:t>
            </a:r>
            <a:endParaRPr lang="zh-CN" altLang="en-US" b="1"/>
          </a:p>
          <a:p>
            <a:pPr marL="0" indent="0">
              <a:lnSpc>
                <a:spcPct val="150000"/>
              </a:lnSpc>
              <a:buNone/>
            </a:pPr>
            <a:r>
              <a:rPr lang="zh-CN" altLang="en-US" b="1">
                <a:sym typeface="+mn-ea"/>
              </a:rPr>
              <a:t>知识点</a:t>
            </a:r>
            <a:r>
              <a:rPr lang="en-US" altLang="zh-CN" b="1">
                <a:sym typeface="+mn-ea"/>
              </a:rPr>
              <a:t>4</a:t>
            </a:r>
            <a:r>
              <a:rPr lang="zh-CN" altLang="en-US" b="1">
                <a:sym typeface="+mn-ea"/>
              </a:rPr>
              <a:t>：唐朝的民族关系与对外交往</a:t>
            </a:r>
            <a:endParaRPr lang="zh-CN" altLang="en-US" b="1"/>
          </a:p>
          <a:p>
            <a:pPr marL="0" indent="0">
              <a:lnSpc>
                <a:spcPct val="150000"/>
              </a:lnSpc>
              <a:buNone/>
            </a:pPr>
            <a:r>
              <a:rPr lang="zh-CN" altLang="en-US" b="1">
                <a:sym typeface="+mn-ea"/>
              </a:rPr>
              <a:t>知识点</a:t>
            </a:r>
            <a:r>
              <a:rPr lang="en-US" altLang="zh-CN" b="1">
                <a:sym typeface="+mn-ea"/>
              </a:rPr>
              <a:t>5</a:t>
            </a:r>
            <a:r>
              <a:rPr lang="zh-CN" altLang="en-US" b="1">
                <a:sym typeface="+mn-ea"/>
              </a:rPr>
              <a:t>：唐朝的货币与赋税制度演变</a:t>
            </a:r>
            <a:endParaRPr lang="zh-CN" altLang="en-US" b="1">
              <a:sym typeface="+mn-ea"/>
            </a:endParaRPr>
          </a:p>
          <a:p>
            <a:pPr marL="0" indent="0">
              <a:lnSpc>
                <a:spcPct val="150000"/>
              </a:lnSpc>
              <a:buNone/>
            </a:pPr>
            <a:r>
              <a:rPr lang="zh-CN" altLang="en-US" b="1"/>
              <a:t>知识点</a:t>
            </a:r>
            <a:r>
              <a:rPr lang="en-US" altLang="zh-CN" b="1"/>
              <a:t>6</a:t>
            </a:r>
            <a:r>
              <a:rPr lang="zh-CN" altLang="en-US" b="1"/>
              <a:t>：唐朝的户籍制度与社会治理</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48530" y="1668145"/>
            <a:ext cx="4086860" cy="175323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7</a:t>
            </a:r>
            <a:r>
              <a:rPr lang="zh-CN" altLang="en-US" b="1">
                <a:sym typeface="+mn-ea"/>
              </a:rPr>
              <a:t>：唐朝生产工具的变化</a:t>
            </a:r>
            <a:endParaRPr lang="zh-CN" altLang="en-US" b="1"/>
          </a:p>
          <a:p>
            <a:pPr>
              <a:lnSpc>
                <a:spcPct val="150000"/>
              </a:lnSpc>
              <a:buNone/>
            </a:pPr>
            <a:r>
              <a:rPr lang="zh-CN" altLang="en-US" b="1">
                <a:sym typeface="+mn-ea"/>
              </a:rPr>
              <a:t>知识点</a:t>
            </a:r>
            <a:r>
              <a:rPr lang="en-US" altLang="zh-CN" b="1">
                <a:sym typeface="+mn-ea"/>
              </a:rPr>
              <a:t>8</a:t>
            </a:r>
            <a:r>
              <a:rPr lang="zh-CN" altLang="en-US" b="1">
                <a:sym typeface="+mn-ea"/>
              </a:rPr>
              <a:t>：唐朝的商业贸易</a:t>
            </a:r>
            <a:endParaRPr lang="zh-CN" altLang="en-US" b="1">
              <a:sym typeface="+mn-ea"/>
            </a:endParaRPr>
          </a:p>
          <a:p>
            <a:pPr>
              <a:lnSpc>
                <a:spcPct val="150000"/>
              </a:lnSpc>
              <a:buNone/>
            </a:pPr>
            <a:r>
              <a:rPr lang="zh-CN" altLang="en-US" b="1"/>
              <a:t>知识点</a:t>
            </a:r>
            <a:r>
              <a:rPr lang="en-US" altLang="zh-CN" b="1"/>
              <a:t>9</a:t>
            </a:r>
            <a:r>
              <a:rPr lang="zh-CN" altLang="en-US" b="1"/>
              <a:t>：唐朝的水路交通</a:t>
            </a:r>
            <a:endParaRPr lang="zh-CN" altLang="en-US" b="1"/>
          </a:p>
          <a:p>
            <a:pPr>
              <a:lnSpc>
                <a:spcPct val="150000"/>
              </a:lnSpc>
              <a:buNone/>
            </a:pPr>
            <a:r>
              <a:rPr lang="zh-CN" altLang="en-US" b="1">
                <a:sym typeface="+mn-ea"/>
              </a:rPr>
              <a:t>知识点</a:t>
            </a:r>
            <a:r>
              <a:rPr lang="en-US" altLang="zh-CN" b="1">
                <a:sym typeface="+mn-ea"/>
              </a:rPr>
              <a:t>10</a:t>
            </a:r>
            <a:r>
              <a:rPr lang="zh-CN" altLang="en-US" b="1">
                <a:sym typeface="+mn-ea"/>
              </a:rPr>
              <a:t>：唐朝的中医药成就</a:t>
            </a:r>
            <a:endParaRPr lang="zh-CN" altLang="en-US" b="1"/>
          </a:p>
        </p:txBody>
      </p:sp>
      <p:pic>
        <p:nvPicPr>
          <p:cNvPr id="102" name="图片 101"/>
          <p:cNvPicPr/>
          <p:nvPr/>
        </p:nvPicPr>
        <p:blipFill>
          <a:blip r:embed="rId1"/>
          <a:srcRect l="20939" t="9654" b="18864"/>
          <a:stretch>
            <a:fillRect/>
          </a:stretch>
        </p:blipFill>
        <p:spPr>
          <a:xfrm>
            <a:off x="237490" y="1122045"/>
            <a:ext cx="3037840" cy="367665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627880" y="1360805"/>
            <a:ext cx="4349750" cy="216852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11</a:t>
            </a:r>
            <a:r>
              <a:rPr lang="zh-CN" altLang="en-US" b="1">
                <a:sym typeface="+mn-ea"/>
              </a:rPr>
              <a:t>：唐朝传统儒学的发展</a:t>
            </a:r>
            <a:endParaRPr lang="zh-CN" altLang="en-US" b="1"/>
          </a:p>
          <a:p>
            <a:pPr>
              <a:lnSpc>
                <a:spcPct val="150000"/>
              </a:lnSpc>
              <a:buNone/>
            </a:pPr>
            <a:r>
              <a:rPr lang="zh-CN" altLang="en-US" b="1">
                <a:sym typeface="+mn-ea"/>
              </a:rPr>
              <a:t>知识点</a:t>
            </a:r>
            <a:r>
              <a:rPr lang="en-US" altLang="zh-CN" b="1">
                <a:sym typeface="+mn-ea"/>
              </a:rPr>
              <a:t>12</a:t>
            </a:r>
            <a:r>
              <a:rPr lang="zh-CN" altLang="en-US" b="1">
                <a:sym typeface="+mn-ea"/>
              </a:rPr>
              <a:t>：唐文化对世界的影响</a:t>
            </a:r>
            <a:endParaRPr lang="zh-CN" altLang="en-US" b="1">
              <a:sym typeface="+mn-ea"/>
            </a:endParaRPr>
          </a:p>
          <a:p>
            <a:pPr>
              <a:lnSpc>
                <a:spcPct val="150000"/>
              </a:lnSpc>
              <a:buNone/>
            </a:pPr>
            <a:r>
              <a:rPr lang="zh-CN" altLang="en-US" b="1"/>
              <a:t>知识点</a:t>
            </a:r>
            <a:r>
              <a:rPr lang="en-US" altLang="zh-CN" b="1"/>
              <a:t>13</a:t>
            </a:r>
            <a:r>
              <a:rPr lang="zh-CN" altLang="en-US" b="1"/>
              <a:t>：唐朝丝绸之路的兴衰</a:t>
            </a:r>
            <a:endParaRPr lang="zh-CN" altLang="en-US" b="1"/>
          </a:p>
          <a:p>
            <a:pPr>
              <a:lnSpc>
                <a:spcPct val="150000"/>
              </a:lnSpc>
              <a:buNone/>
            </a:pPr>
            <a:r>
              <a:rPr lang="zh-CN" altLang="en-US" b="1">
                <a:sym typeface="+mn-ea"/>
              </a:rPr>
              <a:t>知识点</a:t>
            </a:r>
            <a:r>
              <a:rPr lang="en-US" altLang="zh-CN" b="1">
                <a:sym typeface="+mn-ea"/>
              </a:rPr>
              <a:t>14</a:t>
            </a:r>
            <a:r>
              <a:rPr lang="zh-CN" altLang="en-US" b="1">
                <a:sym typeface="+mn-ea"/>
              </a:rPr>
              <a:t>：唐朝的学校教育</a:t>
            </a:r>
            <a:endParaRPr lang="zh-CN" altLang="en-US" b="1">
              <a:sym typeface="+mn-ea"/>
            </a:endParaRPr>
          </a:p>
          <a:p>
            <a:pPr>
              <a:lnSpc>
                <a:spcPct val="150000"/>
              </a:lnSpc>
              <a:buNone/>
            </a:pPr>
            <a:r>
              <a:rPr lang="zh-CN" altLang="en-US" b="1"/>
              <a:t>知识点</a:t>
            </a:r>
            <a:r>
              <a:rPr lang="en-US" altLang="zh-CN" b="1"/>
              <a:t>15</a:t>
            </a:r>
            <a:r>
              <a:rPr lang="zh-CN" altLang="en-US" b="1"/>
              <a:t>：唐朝的印刷术</a:t>
            </a:r>
            <a:endParaRPr lang="zh-CN" altLang="en-US" b="1">
              <a:solidFill>
                <a:srgbClr val="FF0000"/>
              </a:solidFill>
            </a:endParaRPr>
          </a:p>
        </p:txBody>
      </p:sp>
      <p:pic>
        <p:nvPicPr>
          <p:cNvPr id="103" name="图片 102"/>
          <p:cNvPicPr/>
          <p:nvPr/>
        </p:nvPicPr>
        <p:blipFill>
          <a:blip r:embed="rId1"/>
          <a:srcRect l="26813" t="22642" r="4662" b="22074"/>
          <a:stretch>
            <a:fillRect/>
          </a:stretch>
        </p:blipFill>
        <p:spPr>
          <a:xfrm>
            <a:off x="534035" y="1404620"/>
            <a:ext cx="2692400" cy="333121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3TkrL+a/v1CcrHnYCPS7sAK3ZaqfUbyeepfa11gEuV3Xu7ytgoctU2YNgtmt0dV2RExSUtsIQ6fuPRs8A1vXY="/>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3TkrL+a/v1CcrHnYCPS7sAK3ZaqfUbyeepfa11gEuV3Xu7ytgoctU2YNgtmt0dV2RExSUtsIQ6fuPRs8A1vXY="/>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3TkrL+a/v1CcrHnYCPS7sAK3ZaqfUbyeepfa11gEuV3Xu7ytgoctU2YNgtmt0dV2RExSUtsIQ6fuPRs8A1vXY="/>
</p:tagLst>
</file>

<file path=ppt/tags/tag4.xml><?xml version="1.0" encoding="utf-8"?>
<p:tagLst xmlns:p="http://schemas.openxmlformats.org/presentationml/2006/main">
  <p:tag name="KSO_WM_UNIT_TABLE_BEAUTIFY" val="smartTable{0e8e5415-90c9-4989-a7d6-9a3e60285839}"/>
  <p:tag name="TABLE_ENDDRAG_ORIGIN_RECT" val="681*181"/>
  <p:tag name="TABLE_ENDDRAG_RECT" val="49*103*681*181"/>
  <p:tag name="KSO_WM_SCREEN_THEME_FLAG" val="Dlrq25wU2PGuGg5bbmjbDP3TkrL+a/v1CcrHnYCPS7sAK3ZaqfUbyeepfa11gEuV3Xu7ytgoctU2YNgtmt0dV2RExSUtsIQ6fuPRs8A1vXY="/>
</p:tagLst>
</file>

<file path=ppt/tags/tag5.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P3TkrL+a/v1CcrHnYCPS7sAK3ZaqfUbyeepfa11gEuV3Xu7ytgoctU2YNgtmt0dV2RExSUtsIQ6fuPRs8A1vXY="/>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6432</Words>
  <Application>WPS 演示</Application>
  <PresentationFormat>全屏显示(16:9)</PresentationFormat>
  <Paragraphs>315</Paragraphs>
  <Slides>32</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Arial</vt:lpstr>
      <vt:lpstr>宋体</vt:lpstr>
      <vt:lpstr>Wingdings</vt:lpstr>
      <vt:lpstr>Franklin Gothic Medium</vt:lpstr>
      <vt:lpstr>微软雅黑</vt:lpstr>
      <vt:lpstr>Calibri</vt:lpstr>
      <vt:lpstr>黑体</vt:lpstr>
      <vt:lpstr>楷体</vt:lpstr>
      <vt:lpstr>Times New Roman</vt:lpstr>
      <vt:lpstr>Times New Roman</vt:lpstr>
      <vt:lpstr>Office 主题</vt:lpstr>
      <vt:lpstr>未雨绸缪，有的放矢 ——高二历史新课结束后复习策略的探讨</vt:lpstr>
      <vt:lpstr>一、目标</vt:lpstr>
      <vt:lpstr>二、策略         （1）纲举目张：以《纲要》为线索组织复习</vt:lpstr>
      <vt:lpstr>（1）纲举目张：以《纲要》为线索组织复习</vt:lpstr>
      <vt:lpstr>（1）纲举目张：以《纲要》为线索组织复习</vt:lpstr>
      <vt:lpstr>（1）纲举目张：以《纲要》为线索组织复习</vt:lpstr>
      <vt:lpstr>（2）拓展延伸：以《选择性必修》丰富《纲要》结构</vt:lpstr>
      <vt:lpstr>（2）拓展延伸：以《选择性必修》丰富《纲要》结构</vt:lpstr>
      <vt:lpstr>（2）拓展延伸：以《选择性必修》丰富《纲要》结构</vt:lpstr>
      <vt:lpstr>教学实例：正本清源寻非洲文明足迹</vt:lpstr>
      <vt:lpstr>PowerPoint 演示文稿</vt:lpstr>
      <vt:lpstr>PowerPoint 演示文稿</vt:lpstr>
      <vt:lpstr>PowerPoint 演示文稿</vt:lpstr>
      <vt:lpstr>（2）拓展延伸：以《选择性必修》丰富《纲要》结构</vt:lpstr>
      <vt:lpstr>教学实例：“何谓早期中国”？以考古材料解读</vt:lpstr>
      <vt:lpstr>教学实例：“何谓早期中国”？以考古材料解读</vt:lpstr>
      <vt:lpstr>教学实例：“何谓早期中国”？以考古材料解读 </vt:lpstr>
      <vt:lpstr>教学实例：何为民族国家？以深度学习推进历史概念解读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（3）因人而异：多层次复习载体的构建</vt:lpstr>
      <vt:lpstr>（3）因人而异：多层次复习载体的构建</vt:lpstr>
      <vt:lpstr>（3）因人而异：多层次复习载体的构建</vt:lpstr>
      <vt:lpstr>（四）其他工作</vt:lpstr>
      <vt:lpstr>其他工作</vt:lpstr>
      <vt:lpstr>（四）其他工作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未雨绸缪，有的放矢 ——高二历史新课结束后复习策略的探讨</dc:title>
  <dc:creator/>
  <cp:lastModifiedBy>Administrator</cp:lastModifiedBy>
  <cp:revision>1</cp:revision>
  <dcterms:created xsi:type="dcterms:W3CDTF">2022-05-06T09:48:03Z</dcterms:created>
  <dcterms:modified xsi:type="dcterms:W3CDTF">2022-05-06T09:48:04Z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y fmtid="{D5CDD505-2E9C-101B-9397-08002B2CF9AE}" pid="3" name="ICV">
    <vt:lpwstr>559D488317AE4D6C94A92511861DB91D</vt:lpwstr>
  </property>
</Properties>
</file>