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3"/>
    <p:sldId id="261" r:id="rId4"/>
    <p:sldId id="260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72" r:id="rId13"/>
  </p:sldIdLst>
  <p:sldSz cx="12192000" cy="6858000"/>
  <p:notesSz cx="6858000" cy="9144000"/>
  <p:embeddedFontLst>
    <p:embeddedFont>
      <p:font typeface="方正宋刻本秀楷简体" panose="02000000000000000000" pitchFamily="2" charset="-122"/>
      <p:regular r:id="rId17"/>
    </p:embeddedFont>
    <p:embeddedFont>
      <p:font typeface="方正吕建德字体" panose="02010600010101010101" pitchFamily="2" charset="-122"/>
      <p:regular r:id="rId18"/>
    </p:embeddedFont>
    <p:embeddedFont>
      <p:font typeface="华光大标宋_CNKI" panose="02000500000000000000" pitchFamily="2" charset="-122"/>
      <p:regular r:id="rId19"/>
    </p:embeddedFont>
    <p:embeddedFont>
      <p:font typeface="苏新诗古印宋简" panose="02010609000101010101" pitchFamily="49" charset="-122"/>
      <p:regular r:id="rId20"/>
    </p:embeddedFont>
    <p:embeddedFont>
      <p:font typeface="汉仪书魂体简" panose="02010609000101010101" pitchFamily="49" charset="-122"/>
      <p:regular r:id="rId21"/>
    </p:embeddedFont>
    <p:embeddedFont>
      <p:font typeface="等线" panose="02010600030101010101" charset="-122"/>
      <p:regular r:id="rId22"/>
    </p:embeddedFont>
    <p:embeddedFont>
      <p:font typeface="等线 Light" panose="02010600030101010101" charset="-122"/>
      <p:regular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9" /><Relationship Type="http://schemas.openxmlformats.org/officeDocument/2006/relationships/slide" Target="slides/slide6.xml" Id="rId8" /><Relationship Type="http://schemas.openxmlformats.org/officeDocument/2006/relationships/slide" Target="slides/slide5.xml" Id="rId7" /><Relationship Type="http://schemas.openxmlformats.org/officeDocument/2006/relationships/slide" Target="slides/slide4.xml" Id="rId6" /><Relationship Type="http://schemas.openxmlformats.org/officeDocument/2006/relationships/slide" Target="slides/slide3.xml" Id="rId5" /><Relationship Type="http://schemas.openxmlformats.org/officeDocument/2006/relationships/slide" Target="slides/slide2.xml" Id="rId4" /><Relationship Type="http://schemas.openxmlformats.org/officeDocument/2006/relationships/slide" Target="slides/slide1.xml" Id="rId3" /><Relationship Type="http://schemas.openxmlformats.org/officeDocument/2006/relationships/font" Target="fonts/font7.fntdata" Id="rId23" /><Relationship Type="http://schemas.openxmlformats.org/officeDocument/2006/relationships/font" Target="fonts/font6.fntdata" Id="rId22" /><Relationship Type="http://schemas.openxmlformats.org/officeDocument/2006/relationships/font" Target="fonts/font5.fntdata" Id="rId21" /><Relationship Type="http://schemas.openxmlformats.org/officeDocument/2006/relationships/font" Target="fonts/font4.fntdata" Id="rId20" /><Relationship Type="http://schemas.openxmlformats.org/officeDocument/2006/relationships/theme" Target="theme/theme1.xml" Id="rId2" /><Relationship Type="http://schemas.openxmlformats.org/officeDocument/2006/relationships/font" Target="fonts/font3.fntdata" Id="rId19" /><Relationship Type="http://schemas.openxmlformats.org/officeDocument/2006/relationships/font" Target="fonts/font2.fntdata" Id="rId18" /><Relationship Type="http://schemas.openxmlformats.org/officeDocument/2006/relationships/font" Target="fonts/font1.fntdata" Id="rId17" /><Relationship Type="http://schemas.openxmlformats.org/officeDocument/2006/relationships/tableStyles" Target="tableStyles.xml" Id="rId16" /><Relationship Type="http://schemas.openxmlformats.org/officeDocument/2006/relationships/viewProps" Target="viewProps.xml" Id="rId15" /><Relationship Type="http://schemas.openxmlformats.org/officeDocument/2006/relationships/presProps" Target="presProps.xml" Id="rId14" /><Relationship Type="http://schemas.openxmlformats.org/officeDocument/2006/relationships/slide" Target="slides/slide11.xml" Id="rId13" /><Relationship Type="http://schemas.openxmlformats.org/officeDocument/2006/relationships/slide" Target="slides/slide10.xml" Id="rId12" /><Relationship Type="http://schemas.openxmlformats.org/officeDocument/2006/relationships/slide" Target="slides/slide9.xml" Id="rId11" /><Relationship Type="http://schemas.openxmlformats.org/officeDocument/2006/relationships/slide" Target="slides/slide8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2.xml" Id="R768fa308db414c4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5FEA-96E5-4A8A-8DC8-C411218237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75CCB-02B4-493E-9918-4758EA4CE4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hdphoto2.wdp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microsoft.com/office/2007/relationships/hdphoto" Target="../media/hdphoto1.wdp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1.jpeg"/><Relationship Id="rId12" Type="http://schemas.microsoft.com/office/2007/relationships/hdphoto" Target="../media/hdphoto3.wdp"/><Relationship Id="rId11" Type="http://schemas.openxmlformats.org/officeDocument/2006/relationships/image" Target="../media/image10.png"/><Relationship Id="rId10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4.wdp"/><Relationship Id="rId3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4.png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3" Type="http://schemas.openxmlformats.org/officeDocument/2006/relationships/image" Target="../media/image3.jpeg"/><Relationship Id="rId2" Type="http://schemas.microsoft.com/office/2007/relationships/hdphoto" Target="../media/hdphoto1.wdp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41949" y="1429537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中国的昨天已经写在人类的史册上</a:t>
            </a:r>
            <a:endParaRPr lang="zh-CN" altLang="en-US" sz="5400" b="1" spc="-5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1948" y="2828810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中国的今天正在亿万人民手中创造</a:t>
            </a:r>
            <a:endParaRPr lang="zh-CN" altLang="en-US" sz="5400" b="1" spc="-5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46849" y="4208649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54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中国的明天将更加美好</a:t>
            </a:r>
            <a:endParaRPr lang="zh-CN" altLang="en-US" sz="5400" b="1" spc="-5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中华人民共和国史年表（1949—2020）~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15" name="矩形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67688" y="2305675"/>
            <a:ext cx="110566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       以</a:t>
            </a:r>
            <a:r>
              <a:rPr lang="en-US" altLang="zh-CN" sz="48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1949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年中华人民共和国的成立为开端的中国现代史，就是中华人民共和国的历史，也是中国共产党领导全国各族人民进行社会主义革命、建设和改革的历史，更是中华民族从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站起来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、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富起来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走向</a:t>
            </a:r>
            <a:r>
              <a:rPr lang="zh-CN" altLang="en-US" sz="4400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强起来</a:t>
            </a:r>
            <a:r>
              <a:rPr lang="zh-CN" altLang="en-US" sz="440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的历史！</a:t>
            </a:r>
            <a:endParaRPr lang="en-US" altLang="zh-CN" sz="4400" i="0" u="none" strike="noStrike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950" y="1082933"/>
            <a:ext cx="1170809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66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中华人民共和国史</a:t>
            </a:r>
            <a:r>
              <a:rPr lang="en-US" altLang="zh-CN" sz="66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·</a:t>
            </a:r>
            <a:r>
              <a:rPr lang="zh-CN" altLang="en-US" sz="6600" b="1" spc="-5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中国现代史</a:t>
            </a:r>
            <a:endParaRPr lang="zh-CN" altLang="en-US" sz="6600" b="1" spc="-5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65" name="矩形 6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1" name="图片 50"/>
          <p:cNvPicPr/>
          <p:nvPr/>
        </p:nvPicPr>
        <p:blipFill rotWithShape="1">
          <a:blip r:embed="rId3" cstate="email"/>
          <a:srcRect t="-32"/>
          <a:stretch>
            <a:fillRect/>
          </a:stretch>
        </p:blipFill>
        <p:spPr>
          <a:xfrm>
            <a:off x="2069713" y="946743"/>
            <a:ext cx="1423869" cy="1847521"/>
          </a:xfrm>
          <a:prstGeom prst="ellipse">
            <a:avLst/>
          </a:prstGeom>
          <a:ln w="28575" cap="rnd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2" name="组合 61"/>
          <p:cNvGrpSpPr/>
          <p:nvPr/>
        </p:nvGrpSpPr>
        <p:grpSpPr>
          <a:xfrm>
            <a:off x="4226395" y="977798"/>
            <a:ext cx="4842594" cy="1856716"/>
            <a:chOff x="4226395" y="977798"/>
            <a:chExt cx="4842594" cy="1856716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4" cstate="email"/>
            <a:srcRect b="10410"/>
            <a:stretch>
              <a:fillRect/>
            </a:stretch>
          </p:blipFill>
          <p:spPr>
            <a:xfrm>
              <a:off x="4226395" y="978158"/>
              <a:ext cx="1550408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5" name="图片 54"/>
            <p:cNvPicPr/>
            <p:nvPr/>
          </p:nvPicPr>
          <p:blipFill rotWithShape="1">
            <a:blip r:embed="rId5" cstate="email"/>
            <a:srcRect/>
            <a:stretch>
              <a:fillRect/>
            </a:stretch>
          </p:blipFill>
          <p:spPr>
            <a:xfrm>
              <a:off x="5871296" y="977798"/>
              <a:ext cx="1551600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7" name="图片 56"/>
            <p:cNvPicPr/>
            <p:nvPr/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7517389" y="987714"/>
              <a:ext cx="1551600" cy="1846800"/>
            </a:xfrm>
            <a:prstGeom prst="ellipse">
              <a:avLst/>
            </a:prstGeom>
            <a:ln w="28575" cap="rnd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9720045" y="978673"/>
            <a:ext cx="1569325" cy="1846800"/>
          </a:xfrm>
          <a:prstGeom prst="ellipse">
            <a:avLst/>
          </a:prstGeom>
          <a:ln w="28575" cap="rnd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0" name="组合 9"/>
          <p:cNvGrpSpPr/>
          <p:nvPr/>
        </p:nvGrpSpPr>
        <p:grpSpPr>
          <a:xfrm>
            <a:off x="443726" y="3648291"/>
            <a:ext cx="8764246" cy="1163886"/>
            <a:chOff x="443726" y="3083937"/>
            <a:chExt cx="8764246" cy="1163886"/>
          </a:xfrm>
        </p:grpSpPr>
        <p:sp>
          <p:nvSpPr>
            <p:cNvPr id="13" name="矩形 12"/>
            <p:cNvSpPr/>
            <p:nvPr/>
          </p:nvSpPr>
          <p:spPr>
            <a:xfrm>
              <a:off x="1042502" y="3089428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43726" y="3519384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1949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364939" y="3083937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72670" y="3519384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1978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520752" y="3106173"/>
              <a:ext cx="168011" cy="249187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930534" y="3539937"/>
              <a:ext cx="12774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 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2012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光大标宋_CNKI" panose="02000500000000000000" pitchFamily="2" charset="-122"/>
                  <a:ea typeface="华光大标宋_CNKI" panose="02000500000000000000" pitchFamily="2" charset="-122"/>
                </a:rPr>
                <a:t>年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光大标宋_CNKI" panose="02000500000000000000" pitchFamily="2" charset="-122"/>
                <a:ea typeface="华光大标宋_CNKI" panose="02000500000000000000" pitchFamily="2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北魏楷书简体" panose="03000509000000000000" pitchFamily="65" charset="-122"/>
                  <a:ea typeface="方正北魏楷书简体" panose="03000509000000000000" pitchFamily="65" charset="-122"/>
                </a:rPr>
                <a:t>  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北魏楷书简体" panose="03000509000000000000" pitchFamily="65" charset="-122"/>
                <a:ea typeface="方正北魏楷书简体" panose="03000509000000000000" pitchFamily="65" charset="-122"/>
              </a:endParaRPr>
            </a:p>
          </p:txBody>
        </p:sp>
      </p:grpSp>
      <p:sp>
        <p:nvSpPr>
          <p:cNvPr id="38" name="箭头: 右 3"/>
          <p:cNvSpPr/>
          <p:nvPr/>
        </p:nvSpPr>
        <p:spPr>
          <a:xfrm>
            <a:off x="66063" y="3808264"/>
            <a:ext cx="12063423" cy="352425"/>
          </a:xfrm>
          <a:custGeom>
            <a:avLst/>
            <a:gdLst>
              <a:gd name="connsiteX0" fmla="*/ 0 w 12063423"/>
              <a:gd name="connsiteY0" fmla="*/ 88106 h 352425"/>
              <a:gd name="connsiteX1" fmla="*/ 11468110 w 12063423"/>
              <a:gd name="connsiteY1" fmla="*/ 88106 h 352425"/>
              <a:gd name="connsiteX2" fmla="*/ 11468110 w 12063423"/>
              <a:gd name="connsiteY2" fmla="*/ 0 h 352425"/>
              <a:gd name="connsiteX3" fmla="*/ 12063423 w 12063423"/>
              <a:gd name="connsiteY3" fmla="*/ 176213 h 352425"/>
              <a:gd name="connsiteX4" fmla="*/ 11468110 w 12063423"/>
              <a:gd name="connsiteY4" fmla="*/ 352425 h 352425"/>
              <a:gd name="connsiteX5" fmla="*/ 11468110 w 12063423"/>
              <a:gd name="connsiteY5" fmla="*/ 264319 h 352425"/>
              <a:gd name="connsiteX6" fmla="*/ 0 w 12063423"/>
              <a:gd name="connsiteY6" fmla="*/ 264319 h 352425"/>
              <a:gd name="connsiteX7" fmla="*/ 0 w 12063423"/>
              <a:gd name="connsiteY7" fmla="*/ 88106 h 352425"/>
              <a:gd name="connsiteX0-1" fmla="*/ 0 w 12063423"/>
              <a:gd name="connsiteY0-2" fmla="*/ 88106 h 352425"/>
              <a:gd name="connsiteX1-3" fmla="*/ 11468110 w 12063423"/>
              <a:gd name="connsiteY1-4" fmla="*/ 88106 h 352425"/>
              <a:gd name="connsiteX2-5" fmla="*/ 11468110 w 12063423"/>
              <a:gd name="connsiteY2-6" fmla="*/ 0 h 352425"/>
              <a:gd name="connsiteX3-7" fmla="*/ 12063423 w 12063423"/>
              <a:gd name="connsiteY3-8" fmla="*/ 176213 h 352425"/>
              <a:gd name="connsiteX4-9" fmla="*/ 11468110 w 12063423"/>
              <a:gd name="connsiteY4-10" fmla="*/ 352425 h 352425"/>
              <a:gd name="connsiteX5-11" fmla="*/ 11468110 w 12063423"/>
              <a:gd name="connsiteY5-12" fmla="*/ 264319 h 352425"/>
              <a:gd name="connsiteX6-13" fmla="*/ 0 w 12063423"/>
              <a:gd name="connsiteY6-14" fmla="*/ 264319 h 352425"/>
              <a:gd name="connsiteX7-15" fmla="*/ 0 w 12063423"/>
              <a:gd name="connsiteY7-16" fmla="*/ 88106 h 352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063423" h="352425">
                <a:moveTo>
                  <a:pt x="0" y="88106"/>
                </a:moveTo>
                <a:lnTo>
                  <a:pt x="11468110" y="88106"/>
                </a:lnTo>
                <a:lnTo>
                  <a:pt x="11468110" y="0"/>
                </a:lnTo>
                <a:lnTo>
                  <a:pt x="12063423" y="176213"/>
                </a:lnTo>
                <a:lnTo>
                  <a:pt x="11468110" y="352425"/>
                </a:lnTo>
                <a:lnTo>
                  <a:pt x="11468110" y="264319"/>
                </a:lnTo>
                <a:lnTo>
                  <a:pt x="0" y="264319"/>
                </a:lnTo>
                <a:lnTo>
                  <a:pt x="0" y="8810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方正北魏楷书简体" panose="03000509000000000000" pitchFamily="65" charset="-122"/>
              <a:ea typeface="方正北魏楷书简体" panose="03000509000000000000" pitchFamily="65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75742" y="4485618"/>
            <a:ext cx="2051505" cy="2187189"/>
            <a:chOff x="75742" y="4485618"/>
            <a:chExt cx="2051505" cy="218718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l="33529" t="9582" r="11300" b="16621"/>
            <a:stretch>
              <a:fillRect/>
            </a:stretch>
          </p:blipFill>
          <p:spPr>
            <a:xfrm>
              <a:off x="246973" y="4485618"/>
              <a:ext cx="1759067" cy="144470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75742" y="5964921"/>
              <a:ext cx="20515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中华人民共和国成   立  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6063" y="76987"/>
            <a:ext cx="1170809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5400" b="1" spc="-5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中华人民共和国史分期</a:t>
            </a:r>
            <a:endParaRPr lang="zh-CN" altLang="en-US" sz="5400" b="1" spc="-5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吕建德字体" panose="02010600010101010101" pitchFamily="2" charset="-122"/>
              <a:ea typeface="方正吕建德字体" panose="02010600010101010101" pitchFamily="2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3095550" y="4485619"/>
            <a:ext cx="2874800" cy="2168036"/>
            <a:chOff x="3095550" y="4485619"/>
            <a:chExt cx="2874800" cy="216803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095550" y="4485619"/>
              <a:ext cx="2874800" cy="1479302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3356144" y="5945769"/>
              <a:ext cx="23536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中国共产党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第十一届三中全会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222944" y="4462826"/>
            <a:ext cx="2847849" cy="2187190"/>
            <a:chOff x="7222944" y="4462826"/>
            <a:chExt cx="2847849" cy="218719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13" cstate="email"/>
            <a:srcRect/>
            <a:stretch>
              <a:fillRect/>
            </a:stretch>
          </p:blipFill>
          <p:spPr>
            <a:xfrm>
              <a:off x="7379627" y="4462826"/>
              <a:ext cx="2498990" cy="147930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222944" y="5942130"/>
              <a:ext cx="28478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中国共产党</a:t>
              </a:r>
              <a:endPara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pitchFamily="2" charset="-122"/>
                  <a:ea typeface="方正宋刻本秀楷简体" panose="02000000000000000000" pitchFamily="2" charset="-122"/>
                </a:rPr>
                <a:t>第十八次全国代表大会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pitchFamily="2" charset="-122"/>
                <a:ea typeface="方正宋刻本秀楷简体" panose="02000000000000000000" pitchFamily="2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574597" y="2818777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社会主义革命</a:t>
            </a:r>
            <a:endParaRPr lang="en-US" altLang="zh-CN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和建设时期</a:t>
            </a:r>
            <a:endParaRPr lang="zh-CN" altLang="en-US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411389" y="2867034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改革开放和社会主义</a:t>
            </a:r>
            <a:endParaRPr lang="en-US" altLang="zh-CN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现代化建设新时期</a:t>
            </a:r>
            <a:endParaRPr lang="zh-CN" altLang="en-US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368053" y="2880597"/>
            <a:ext cx="4352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中国特色社会主义</a:t>
            </a:r>
            <a:endParaRPr lang="en-US" altLang="zh-CN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  <a:p>
            <a:pPr algn="ctr"/>
            <a:r>
              <a:rPr lang="zh-CN" altLang="en-US" sz="2800" dirty="0"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新时代</a:t>
            </a:r>
            <a:endParaRPr lang="zh-CN" altLang="en-US" sz="2800" dirty="0"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内容占位符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32" y1="6373" x2="66714" y2="5446"/>
                        <a14:foregroundMark x1="37677" y1="40209" x2="40368" y2="42758"/>
                        <a14:foregroundMark x1="77620" y1="53766" x2="81020" y2="98030"/>
                        <a14:foregroundMark x1="94901" y1="70684" x2="97592" y2="99073"/>
                        <a14:foregroundMark x1="93484" y1="66744" x2="79745" y2="77520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0671" y="1248110"/>
            <a:ext cx="4649424" cy="568336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</p:pic>
      <p:grpSp>
        <p:nvGrpSpPr>
          <p:cNvPr id="28" name="组合 27"/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/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第一单元：中华人民共和国的成立与巩固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课：中华人民共和国成立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2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课：抗美援朝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3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课：土地改革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81001" y="4179201"/>
            <a:ext cx="7296150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4000" i="0" u="none" strike="noStrike" baseline="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占人类总数四分之一的中国人从此站立起来了！</a:t>
            </a:r>
            <a:endParaRPr lang="en-US" altLang="zh-CN" sz="4000" i="0" u="none" strike="noStrike" baseline="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毛泽东</a:t>
            </a:r>
            <a:endParaRPr lang="en-US" altLang="zh-CN" sz="4000" i="0" u="none" strike="noStrike" baseline="0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19075" y="233047"/>
            <a:ext cx="10398764" cy="3997558"/>
            <a:chOff x="219075" y="233047"/>
            <a:chExt cx="10398764" cy="3997558"/>
          </a:xfrm>
        </p:grpSpPr>
        <p:sp>
          <p:nvSpPr>
            <p:cNvPr id="18" name="文本框 17"/>
            <p:cNvSpPr txBox="1"/>
            <p:nvPr/>
          </p:nvSpPr>
          <p:spPr>
            <a:xfrm>
              <a:off x="219075" y="233047"/>
              <a:ext cx="10210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第二单元：社会主义制度的建立与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  <a:p>
              <a:pPr indent="2592070"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社会主义建设的探索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22327" y="1603937"/>
              <a:ext cx="691197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4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课：新中国工业化的起步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             与人民代表大会制度的确立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22327" y="2748684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5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课：三大改造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22327" y="3645830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6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课：艰辛探索与建设成就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00050" y="4365664"/>
            <a:ext cx="8020049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我们不但善于破坏一个旧世界、也将善于建设一个新世界！</a:t>
            </a:r>
            <a:endParaRPr lang="en-US" altLang="zh-CN" sz="40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i="0" u="none" strike="noStrike" baseline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毛泽东</a:t>
            </a:r>
            <a:endParaRPr lang="en-US" altLang="zh-CN" sz="40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38" b="100000" l="10000" r="91930">
                        <a14:foregroundMark x1="70175" y1="9595" x2="76140" y2="17162"/>
                        <a14:foregroundMark x1="76842" y1="10541" x2="80702" y2="13919"/>
                        <a14:foregroundMark x1="82281" y1="20135" x2="80526" y2="23108"/>
                        <a14:foregroundMark x1="76667" y1="55811" x2="75263" y2="98378"/>
                        <a14:foregroundMark x1="48596" y1="95270" x2="50000" y2="98649"/>
                        <a14:foregroundMark x1="36140" y1="75541" x2="31579" y2="89865"/>
                        <a14:foregroundMark x1="32456" y1="86081" x2="30702" y2="90541"/>
                        <a14:foregroundMark x1="29298" y1="52568" x2="28772" y2="58514"/>
                        <a14:backgroundMark x1="22105" y1="41486" x2="23509" y2="43649"/>
                        <a14:backgroundMark x1="26140" y1="54459" x2="26140" y2="56351"/>
                        <a14:backgroundMark x1="21930" y1="36216" x2="21930" y2="36216"/>
                        <a14:backgroundMark x1="80289" y1="27855" x2="80651" y2="29248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4300" y="1087320"/>
            <a:ext cx="4444984" cy="57706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28600" y="4260678"/>
            <a:ext cx="87915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中国特色社会主义是实现中华民族伟大复兴的唯一正确道路。这条道路符合中国实际、反映中国人民意愿、适应时代发展要求，不仅走得对、走得通，而且也一定能够走得稳、走得好。</a:t>
            </a:r>
            <a:endParaRPr lang="en-US" altLang="zh-CN" sz="32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/>
            <a:r>
              <a:rPr lang="en-US" altLang="zh-CN" sz="3200" i="0" u="none" strike="noStrike" baseline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32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8600" y="213087"/>
            <a:ext cx="10389239" cy="3854371"/>
            <a:chOff x="228600" y="213087"/>
            <a:chExt cx="10389239" cy="3854371"/>
          </a:xfrm>
        </p:grpSpPr>
        <p:grpSp>
          <p:nvGrpSpPr>
            <p:cNvPr id="28" name="组合 27"/>
            <p:cNvGrpSpPr/>
            <p:nvPr/>
          </p:nvGrpSpPr>
          <p:grpSpPr>
            <a:xfrm>
              <a:off x="228600" y="213087"/>
              <a:ext cx="10389239" cy="2661249"/>
              <a:chOff x="228600" y="213087"/>
              <a:chExt cx="10389239" cy="2661249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228600" y="213087"/>
                <a:ext cx="102108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4000" b="1" i="0" u="none" strike="noStrike" baseline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第三单元：中国特色社会主义道路</a:t>
                </a:r>
                <a:endParaRPr lang="en-US" altLang="zh-CN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22327" y="1085219"/>
                <a:ext cx="691197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7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课：伟大的历史转折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822327" y="1698968"/>
                <a:ext cx="97955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8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课：经济体制改革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822327" y="2289561"/>
                <a:ext cx="97955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第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9</a:t>
                </a:r>
                <a:r>
                  <a:rPr lang="zh-CN" alt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全新硬笔楷书简" panose="02010600040101010101" pitchFamily="2" charset="-122"/>
                    <a:ea typeface="全新硬笔楷书简" panose="02010600040101010101" pitchFamily="2" charset="-122"/>
                  </a:rPr>
                  <a:t>课：对外开放</a:t>
                </a:r>
                <a:endPara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662938" y="2897908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10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课：建设中国特色社会主义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2938" y="348268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11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课：为实现中国梦而努力奋斗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33" r="89933">
                        <a14:foregroundMark x1="15302" y1="29778" x2="15302" y2="29778"/>
                        <a14:foregroundMark x1="17852" y1="27444" x2="17852" y2="27444"/>
                        <a14:foregroundMark x1="19463" y1="27222" x2="19463" y2="27222"/>
                        <a14:backgroundMark x1="18792" y1="27889" x2="18658" y2="29778"/>
                        <a14:backgroundMark x1="16644" y1="30667" x2="17047" y2="3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421" y="-883167"/>
            <a:ext cx="6407966" cy="7741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/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第四单元：民族团结与祖国统一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12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课：民族大团结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13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课：香港和澳门回归祖国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14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课：海峡两岸的交往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95275" y="3944938"/>
            <a:ext cx="8629649" cy="279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实现中华民族伟大复兴，中国人民和中华民族必须同舟共济，依靠团结战胜前进道路上一切风险挑战。</a:t>
            </a:r>
            <a:endParaRPr lang="en-US" altLang="zh-CN" sz="36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36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692" y1="23385" x2="24000" y2="33077"/>
                        <a14:foregroundMark x1="19077" y1="31077" x2="20000" y2="32308"/>
                        <a14:foregroundMark x1="17846" y1="23692" x2="17846" y2="23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074" y="600075"/>
            <a:ext cx="7296150" cy="72961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19075" y="389669"/>
            <a:ext cx="10541639" cy="3442077"/>
            <a:chOff x="219075" y="389669"/>
            <a:chExt cx="10541639" cy="3442077"/>
          </a:xfrm>
        </p:grpSpPr>
        <p:sp>
          <p:nvSpPr>
            <p:cNvPr id="18" name="文本框 17"/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第五单元：国防建设与外交成就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5202" y="1549982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15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课：钢铁长城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5202" y="241467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16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课：独立自主的和平外交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5202" y="3246971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17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课：外交事业的发展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-531808" y="4248449"/>
            <a:ext cx="9086849" cy="2107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3600" i="0" u="none" strike="noStrike" baseline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朋友来了，有好酒</a:t>
            </a:r>
            <a:endParaRPr lang="en-US" altLang="zh-CN" sz="36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    </a:t>
            </a:r>
            <a:r>
              <a:rPr lang="zh-CN" altLang="en-US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若是那豺狼来了，迎接它的有猎枪</a:t>
            </a:r>
            <a:endParaRPr lang="en-US" altLang="zh-CN" sz="36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歌曲</a:t>
            </a:r>
            <a:r>
              <a:rPr lang="en-US" altLang="zh-CN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《</a:t>
            </a:r>
            <a:r>
              <a:rPr lang="zh-CN" altLang="en-US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我的祖国</a:t>
            </a:r>
            <a:r>
              <a:rPr lang="en-US" altLang="zh-CN" sz="36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》</a:t>
            </a:r>
            <a:endParaRPr lang="en-US" altLang="zh-CN" sz="3600" i="0" u="none" strike="noStrike" baseline="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11" name="PA_图片 7" descr="E:\素材\国庆\包图网_90921中华人民解放军建军90周年宣传\5.png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/>
          <a:srcRect/>
          <a:stretch>
            <a:fillRect/>
          </a:stretch>
        </p:blipFill>
        <p:spPr>
          <a:xfrm flipH="1">
            <a:off x="7610475" y="-278884"/>
            <a:ext cx="4581520" cy="71368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5" y="0"/>
            <a:ext cx="12192005" cy="6858000"/>
            <a:chOff x="-5" y="0"/>
            <a:chExt cx="12192005" cy="6858000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1">
                <a:alphaModFix amt="86000"/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5" y="0"/>
              <a:ext cx="12192000" cy="6858000"/>
            </a:xfrm>
            <a:prstGeom prst="rect">
              <a:avLst/>
            </a:prstGeom>
            <a:solidFill>
              <a:schemeClr val="bg2">
                <a:lumMod val="1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19075" y="389669"/>
            <a:ext cx="10541639" cy="2899889"/>
            <a:chOff x="219075" y="389669"/>
            <a:chExt cx="10541639" cy="2899889"/>
          </a:xfrm>
        </p:grpSpPr>
        <p:sp>
          <p:nvSpPr>
            <p:cNvPr id="18" name="文本框 17"/>
            <p:cNvSpPr txBox="1"/>
            <p:nvPr/>
          </p:nvSpPr>
          <p:spPr>
            <a:xfrm>
              <a:off x="219075" y="389669"/>
              <a:ext cx="97955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000" b="1" i="0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第六单元：科技文化与社会生活</a:t>
              </a:r>
              <a:endParaRPr lang="en-US" altLang="zh-CN" sz="40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5202" y="1831837"/>
              <a:ext cx="6226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18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课：科技文化成就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5202" y="2704783"/>
              <a:ext cx="97955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第</a:t>
              </a:r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19</a:t>
              </a:r>
              <a:r>
                <a: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全新硬笔楷书简" panose="02010600040101010101" pitchFamily="2" charset="-122"/>
                  <a:ea typeface="全新硬笔楷书简" panose="02010600040101010101" pitchFamily="2" charset="-122"/>
                </a:rPr>
                <a:t>课：社会生活的变迁</a:t>
              </a:r>
              <a:endPara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563882" y="4164598"/>
            <a:ext cx="6817994" cy="2331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人民对美好生活的向往</a:t>
            </a:r>
            <a:endParaRPr lang="en-US" altLang="zh-CN" sz="40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就是我们的奋斗目标</a:t>
            </a:r>
            <a:endParaRPr lang="en-US" altLang="zh-CN" sz="40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  <a:p>
            <a:pPr algn="r">
              <a:lnSpc>
                <a:spcPct val="125000"/>
              </a:lnSpc>
            </a:pPr>
            <a:r>
              <a:rPr lang="en-US" altLang="zh-CN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——</a:t>
            </a:r>
            <a:r>
              <a:rPr lang="zh-CN" altLang="en-US" sz="4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书魂体简" panose="02010609000101010101" pitchFamily="49" charset="-122"/>
                <a:ea typeface="汉仪书魂体简" panose="02010609000101010101" pitchFamily="49" charset="-122"/>
              </a:rPr>
              <a:t>习近平</a:t>
            </a:r>
            <a:endParaRPr lang="en-US" altLang="zh-CN" sz="40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书魂体简" panose="02010609000101010101" pitchFamily="49" charset="-122"/>
              <a:ea typeface="汉仪书魂体简" panose="0201060900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799" y1="31291" x2="47335" y2="36761"/>
                        <a14:foregroundMark x1="89655" y1="69147" x2="92790" y2="7636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610475" y="513085"/>
            <a:ext cx="4429126" cy="63449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p="http://schemas.openxmlformats.org/presentationml/2006/main">
  <p:tag name="PA" val="v4.1.3"/>
  <p:tag name="KSO_WM_SCREEN_THEME_FLAG" val="Dlrq25wU2PGuGg5bbmjbDGLqLi1+afWwJhFduK6KHdYbQKEiQUhHTWlkA34AOK9jOTE57zVcuqj/cOX4+D43mwOm5G9KVd2qny5uogzlNh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GLqLi1+afWwJhFduK6KHdYbQKEiQUhHTWlkA34AOK9jOTE57zVcuqj/cOX4+D43mwOm5G9KVd2qny5uogzlNhA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WPS 演示</Application>
  <PresentationFormat>宽屏</PresentationFormat>
  <Paragraphs>110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6" baseType="lpstr">
      <vt:lpstr>Arial</vt:lpstr>
      <vt:lpstr>宋体</vt:lpstr>
      <vt:lpstr>Wingdings</vt:lpstr>
      <vt:lpstr>方正宋刻本秀楷简体</vt:lpstr>
      <vt:lpstr>方正吕建德字体</vt:lpstr>
      <vt:lpstr>方正北魏楷书简体</vt:lpstr>
      <vt:lpstr>华光大标宋_CNKI</vt:lpstr>
      <vt:lpstr>苏新诗古印宋简</vt:lpstr>
      <vt:lpstr>全新硬笔楷书简</vt:lpstr>
      <vt:lpstr>汉仪书魂体简</vt:lpstr>
      <vt:lpstr>微软雅黑</vt:lpstr>
      <vt:lpstr>Calibri</vt:lpstr>
      <vt:lpstr>等线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</cp:revision>
  <dcterms:created xsi:type="dcterms:W3CDTF">2022-02-17T16:02:04Z</dcterms:created>
  <dcterms:modified xsi:type="dcterms:W3CDTF">2022-02-17T16:02:06Z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2052-10.8.2.7058</vt:lpwstr>
  </property>
</Properties>
</file>