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Override PartName="/ppt/tags/tag38.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7" r:id="rId4"/>
    <p:sldId id="258" r:id="rId5"/>
    <p:sldId id="262" r:id="rId6"/>
    <p:sldId id="259" r:id="rId7"/>
    <p:sldId id="291" r:id="rId8"/>
    <p:sldId id="260" r:id="rId9"/>
    <p:sldId id="274" r:id="rId10"/>
    <p:sldId id="290" r:id="rId11"/>
    <p:sldId id="277" r:id="rId12"/>
    <p:sldId id="267" r:id="rId13"/>
    <p:sldId id="276" r:id="rId14"/>
    <p:sldId id="278" r:id="rId15"/>
    <p:sldId id="279" r:id="rId16"/>
    <p:sldId id="280" r:id="rId17"/>
    <p:sldId id="269" r:id="rId18"/>
    <p:sldId id="286" r:id="rId19"/>
    <p:sldId id="270" r:id="rId20"/>
    <p:sldId id="281" r:id="rId21"/>
    <p:sldId id="287" r:id="rId22"/>
    <p:sldId id="288" r:id="rId23"/>
    <p:sldId id="282" r:id="rId24"/>
    <p:sldId id="283" r:id="rId25"/>
    <p:sldId id="289" r:id="rId26"/>
    <p:sldId id="284" r:id="rId27"/>
    <p:sldId id="273" r:id="rId28"/>
  </p:sldIdLst>
  <p:sldSz cx="12192000" cy="6858000"/>
  <p:notesSz cx="6858000" cy="9144000"/>
  <p:embeddedFontLst>
    <p:embeddedFont>
      <p:font typeface="微软雅黑" panose="020B0503020204020204" charset="-122"/>
      <p:regular r:id="rId32"/>
    </p:embeddedFont>
    <p:embeddedFont>
      <p:font typeface="字小魂洪亮毛笔隶书简体(商用需授权)" panose="00000500000000000000" charset="-122"/>
      <p:regular r:id="rId33"/>
    </p:embeddedFont>
    <p:embeddedFont>
      <p:font typeface="汉仪书魂体简" panose="02010600000101010101" charset="-122"/>
      <p:regular r:id="rId34"/>
    </p:embeddedFont>
    <p:embeddedFont>
      <p:font typeface="三极魏碑简体" panose="00000500000000000000" charset="-122"/>
      <p:regular r:id="rId35"/>
    </p:embeddedFont>
    <p:embeddedFont>
      <p:font typeface="汉仪颜楷简" panose="00020600040101010101" charset="-122"/>
      <p:regular r:id="rId36"/>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4D2"/>
    <a:srgbClr val="000000"/>
    <a:srgbClr val="5E5D5B"/>
    <a:srgbClr val="FFFFFF"/>
    <a:srgbClr val="BF2929"/>
    <a:srgbClr val="D63E3E"/>
    <a:srgbClr val="FECC2B"/>
    <a:srgbClr val="C42C2A"/>
    <a:srgbClr val="D4C5B0"/>
    <a:srgbClr val="D0B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FBD75D-7629-4EBB-891E-9E1BAAB9521C}" styleName="????14">
    <a:wholeTbl>
      <a:tcTxStyle>
        <a:fontRef idx="none">
          <a:srgbClr val="08090C"/>
        </a:fontRef>
      </a:tcTxStyle>
      <a:tcStyle>
        <a:tcBdr>
          <a:left>
            <a:ln w="9525" cmpd="dbl">
              <a:solidFill>
                <a:schemeClr val="dk1"/>
              </a:solidFill>
              <a:prstDash val="solid"/>
            </a:ln>
          </a:left>
          <a:right>
            <a:ln w="9525" cmpd="dbl">
              <a:solidFill>
                <a:schemeClr val="dk1"/>
              </a:solidFill>
              <a:prstDash val="solid"/>
            </a:ln>
          </a:right>
          <a:top>
            <a:ln w="9525" cmpd="dbl">
              <a:solidFill>
                <a:schemeClr val="dk1"/>
              </a:solidFill>
              <a:prstDash val="solid"/>
            </a:ln>
          </a:top>
          <a:bottom>
            <a:ln w="9525" cmpd="dbl">
              <a:solidFill>
                <a:schemeClr val="dk1"/>
              </a:solidFill>
              <a:prstDash val="solid"/>
            </a:ln>
          </a:bottom>
          <a:insideH>
            <a:ln w="9525" cmpd="sng">
              <a:solidFill>
                <a:schemeClr val="dk1">
                  <a:lumMod val="40001"/>
                  <a:lumOff val="59999"/>
                </a:schemeClr>
              </a:solidFill>
              <a:prstDash val="solid"/>
            </a:ln>
          </a:insideH>
          <a:insideV>
            <a:ln w="9525" cmpd="sng">
              <a:solidFill>
                <a:schemeClr val="dk1">
                  <a:lumMod val="40001"/>
                  <a:lumOff val="59999"/>
                </a:schemeClr>
              </a:solidFill>
              <a:prstDash val="solid"/>
            </a:ln>
          </a:insideV>
        </a:tcBdr>
        <a:fill>
          <a:solidFill>
            <a:srgbClr val="FFFFFF"/>
          </a:solidFill>
        </a:fill>
      </a:tcStyle>
    </a:wholeTbl>
    <a:band2H>
      <a:tcStyle>
        <a:tcBdr/>
        <a:fill>
          <a:solidFill>
            <a:schemeClr val="dk1">
              <a:lumMod val="10001"/>
              <a:lumOff val="89999"/>
            </a:schemeClr>
          </a:solidFill>
        </a:fill>
      </a:tcStyle>
    </a:band2H>
    <a:band1V>
      <a:tcStyle>
        <a:tcBdr/>
        <a:fill>
          <a:solidFill>
            <a:schemeClr val="dk1">
              <a:lumMod val="10001"/>
              <a:lumOff val="89999"/>
            </a:schemeClr>
          </a:solidFill>
        </a:fill>
      </a:tcStyle>
    </a:band1V>
    <a:lastCol>
      <a:tcTxStyle b="on">
        <a:fontRef idx="none">
          <a:srgbClr val="08090C"/>
        </a:fontRef>
      </a:tcTxStyle>
      <a:tcStyle>
        <a:tcBdr/>
        <a:fill>
          <a:solidFill>
            <a:schemeClr val="dk1">
              <a:lumMod val="20002"/>
              <a:lumOff val="79998"/>
            </a:schemeClr>
          </a:solidFill>
        </a:fill>
      </a:tcStyle>
    </a:lastCol>
    <a:firstCol>
      <a:tcTxStyle b="on">
        <a:fontRef idx="none">
          <a:srgbClr val="08090C"/>
        </a:fontRef>
      </a:tcTxStyle>
      <a:tcStyle>
        <a:tcBdr/>
        <a:fill>
          <a:solidFill>
            <a:schemeClr val="dk1">
              <a:lumMod val="20002"/>
              <a:lumOff val="79998"/>
            </a:schemeClr>
          </a:solidFill>
        </a:fill>
      </a:tcStyle>
    </a:firstCol>
    <a:lastRow>
      <a:tcTxStyle b="on">
        <a:fontRef idx="none">
          <a:schemeClr val="dk1"/>
        </a:fontRef>
      </a:tcTxStyle>
      <a:tcStyle>
        <a:tcBdr/>
        <a:fill>
          <a:solidFill>
            <a:srgbClr val="FFFFFF"/>
          </a:solidFill>
        </a:fill>
      </a:tcStyle>
    </a:lastRow>
    <a:seCell>
      <a:tcTxStyle b="on">
        <a:fontRef idx="none">
          <a:schemeClr val="dk1"/>
        </a:fontRef>
      </a:tcTxStyle>
      <a:tcStyle>
        <a:tcBdr/>
        <a:fill>
          <a:solidFill>
            <a:srgbClr val="FFFFFF"/>
          </a:solidFill>
        </a:fill>
      </a:tcStyle>
    </a:seCell>
    <a:swCell>
      <a:tcTxStyle b="on">
        <a:fontRef idx="none">
          <a:schemeClr val="dk1"/>
        </a:fontRef>
      </a:tcTxStyle>
      <a:tcStyle>
        <a:tcBdr/>
        <a:fill>
          <a:solidFill>
            <a:srgbClr val="FFFFFF"/>
          </a:solidFill>
        </a:fill>
      </a:tcStyle>
    </a:swCell>
    <a:firstRow>
      <a:tcTxStyle b="on">
        <a:fontRef idx="none">
          <a:schemeClr val="dk1"/>
        </a:fontRef>
      </a:tcTxStyle>
      <a:tcStyle>
        <a:tcBdr/>
      </a:tcStyle>
    </a:firstRow>
    <a:neCell>
      <a:tcTxStyle b="on">
        <a:fontRef idx="none">
          <a:schemeClr val="dk1"/>
        </a:fontRef>
      </a:tcTxStyle>
      <a:tcStyle>
        <a:tcBdr/>
        <a:fill>
          <a:solidFill>
            <a:srgbClr val="FFFFFF"/>
          </a:solidFill>
        </a:fill>
      </a:tcStyle>
    </a:neCell>
    <a:nwCell>
      <a:tcTxStyle b="on">
        <a:fontRef idx="none">
          <a:schemeClr val="dk1"/>
        </a:fontRef>
      </a:tcTxStyle>
      <a:tcStyle>
        <a:tcBdr/>
        <a:fill>
          <a:solidFill>
            <a:srgbClr val="FFFFFF"/>
          </a:solidFill>
        </a:fill>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99" d="100"/>
          <a:sy n="99" d="100"/>
        </p:scale>
        <p:origin x="84" y="582"/>
      </p:cViewPr>
      <p:guideLst>
        <p:guide orient="horz" pos="2160"/>
        <p:guide pos="3839"/>
      </p:guideLst>
    </p:cSldViewPr>
  </p:slideViewPr>
  <p:notesTextViewPr>
    <p:cViewPr>
      <p:scale>
        <a:sx n="3" d="2"/>
        <a:sy n="3" d="2"/>
      </p:scale>
      <p:origin x="0" y="0"/>
    </p:cViewPr>
  </p:notesTextViewPr>
  <p:gridSpacing cx="72005" cy="72005"/>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font" Target="fonts/font5.fntdata" Id="rId36" /><Relationship Type="http://schemas.openxmlformats.org/officeDocument/2006/relationships/font" Target="fonts/font4.fntdata" Id="rId35" /><Relationship Type="http://schemas.openxmlformats.org/officeDocument/2006/relationships/font" Target="fonts/font3.fntdata" Id="rId34" /><Relationship Type="http://schemas.openxmlformats.org/officeDocument/2006/relationships/font" Target="fonts/font2.fntdata" Id="rId33" /><Relationship Type="http://schemas.openxmlformats.org/officeDocument/2006/relationships/font" Target="fonts/font1.fntdata" Id="rId32" /><Relationship Type="http://schemas.openxmlformats.org/officeDocument/2006/relationships/tableStyles" Target="tableStyles.xml" Id="rId31" /><Relationship Type="http://schemas.openxmlformats.org/officeDocument/2006/relationships/viewProps" Target="viewProps.xml" Id="rId30" /><Relationship Type="http://schemas.openxmlformats.org/officeDocument/2006/relationships/slide" Target="slides/slide1.xml" Id="rId3" /><Relationship Type="http://schemas.openxmlformats.org/officeDocument/2006/relationships/presProps" Target="presProps.xml" Id="rId29" /><Relationship Type="http://schemas.openxmlformats.org/officeDocument/2006/relationships/slide" Target="slides/slide26.xml" Id="rId28" /><Relationship Type="http://schemas.openxmlformats.org/officeDocument/2006/relationships/slide" Target="slides/slide25.xml" Id="rId27" /><Relationship Type="http://schemas.openxmlformats.org/officeDocument/2006/relationships/slide" Target="slides/slide24.xml" Id="rId26" /><Relationship Type="http://schemas.openxmlformats.org/officeDocument/2006/relationships/slide" Target="slides/slide23.xml" Id="rId25" /><Relationship Type="http://schemas.openxmlformats.org/officeDocument/2006/relationships/slide" Target="slides/slide22.xml" Id="rId24" /><Relationship Type="http://schemas.openxmlformats.org/officeDocument/2006/relationships/slide" Target="slides/slide21.xml" Id="rId23" /><Relationship Type="http://schemas.openxmlformats.org/officeDocument/2006/relationships/slide" Target="slides/slide20.xml" Id="rId22" /><Relationship Type="http://schemas.openxmlformats.org/officeDocument/2006/relationships/slide" Target="slides/slide19.xml" Id="rId21" /><Relationship Type="http://schemas.openxmlformats.org/officeDocument/2006/relationships/slide" Target="slides/slide18.xml" Id="rId20" /><Relationship Type="http://schemas.openxmlformats.org/officeDocument/2006/relationships/theme" Target="theme/theme1.xml" Id="rId2" /><Relationship Type="http://schemas.openxmlformats.org/officeDocument/2006/relationships/slide" Target="slides/slide17.xml" Id="rId19" /><Relationship Type="http://schemas.openxmlformats.org/officeDocument/2006/relationships/slide" Target="slides/slide16.xml" Id="rId18" /><Relationship Type="http://schemas.openxmlformats.org/officeDocument/2006/relationships/slide" Target="slides/slide15.xml" Id="rId17" /><Relationship Type="http://schemas.openxmlformats.org/officeDocument/2006/relationships/slide" Target="slides/slide14.xml" Id="rId16" /><Relationship Type="http://schemas.openxmlformats.org/officeDocument/2006/relationships/slide" Target="slides/slide13.xml" Id="rId15" /><Relationship Type="http://schemas.openxmlformats.org/officeDocument/2006/relationships/slide" Target="slides/slide12.xml" Id="rId14" /><Relationship Type="http://schemas.openxmlformats.org/officeDocument/2006/relationships/slide" Target="slides/slide1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38.xml" Id="Rbd4b7aaea6214528"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dirty="0"/>
              <a:t>单击此处编辑母版标题样式</a:t>
            </a:r>
            <a:endParaRPr lang="zh-CN" altLang="en-US" strike="noStrike" noProof="1" dirty="0"/>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2" name="日期占位符 1"/>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5"/>
          </p:nvPr>
        </p:nvSpPr>
        <p:spPr/>
        <p:txBody>
          <a:bodyPr/>
          <a:p>
            <a:pPr fontAlgn="auto"/>
            <a:endParaRPr lang="zh-CN" altLang="en-US" strike="noStrike" noProof="1" dirty="0"/>
          </a:p>
        </p:txBody>
      </p:sp>
      <p:sp>
        <p:nvSpPr>
          <p:cNvPr id="4" name="灯片编号占位符 3"/>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smtClean="0"/>
              <a:t>单击此处编辑标题</a:t>
            </a:r>
            <a:endParaRPr lang="zh-CN" altLang="en-US" strike="noStrike" noProof="1"/>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5"/>
          </p:nvPr>
        </p:nvSpPr>
        <p:spPr/>
        <p:txBody>
          <a:bodyPr/>
          <a:p>
            <a:pPr fontAlgn="auto"/>
            <a:endParaRPr lang="zh-CN" altLang="en-US" strike="noStrike" noProof="1" dirty="0"/>
          </a:p>
        </p:txBody>
      </p:sp>
      <p:sp>
        <p:nvSpPr>
          <p:cNvPr id="5" name="灯片编号占位符 4"/>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dirty="0"/>
          </a:p>
        </p:txBody>
      </p:sp>
      <p:sp>
        <p:nvSpPr>
          <p:cNvPr id="7" name="灯片编号占位符 6"/>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单击此处编辑文本</a:t>
            </a:r>
            <a:endParaRPr lang="zh-CN" altLang="en-US" strike="noStrike" noProof="1"/>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dirty="0"/>
          </a:p>
        </p:txBody>
      </p:sp>
      <p:sp>
        <p:nvSpPr>
          <p:cNvPr id="9" name="灯片编号占位符 8"/>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dirty="0"/>
          </a:p>
        </p:txBody>
      </p:sp>
      <p:sp>
        <p:nvSpPr>
          <p:cNvPr id="5" name="灯片编号占位符 4"/>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dirty="0"/>
          </a:p>
        </p:txBody>
      </p:sp>
      <p:sp>
        <p:nvSpPr>
          <p:cNvPr id="4" name="灯片编号占位符 3"/>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smtClean="0"/>
              <a:t>单击此处编辑母版文本样式</a:t>
            </a:r>
            <a:endParaRPr lang="zh-CN" altLang="en-US" strike="noStrike" noProof="1"/>
          </a:p>
        </p:txBody>
      </p:sp>
      <p:sp>
        <p:nvSpPr>
          <p:cNvPr id="9" name="标题 8"/>
          <p:cNvSpPr>
            <a:spLocks noGrp="1"/>
          </p:cNvSpPr>
          <p:nvPr>
            <p:ph type="title"/>
          </p:nvPr>
        </p:nvSpPr>
        <p:spPr/>
        <p:txBody>
          <a:bodyPr/>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smtClean="0"/>
              <a:t>单击此处编辑标题</a:t>
            </a:r>
            <a:endParaRPr lang="zh-CN" altLang="en-US" strike="noStrike" noProof="1"/>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xml"/><Relationship Id="rId15" Type="http://schemas.openxmlformats.org/officeDocument/2006/relationships/tags" Target="../tags/tag4.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custDataLst>
              <p:tags r:id="rId12"/>
            </p:custDataLst>
          </p:nvPr>
        </p:nvSpPr>
        <p:spPr>
          <a:xfrm>
            <a:off x="608013" y="608013"/>
            <a:ext cx="10969625" cy="706437"/>
          </a:xfrm>
          <a:prstGeom prst="rect">
            <a:avLst/>
          </a:prstGeom>
          <a:noFill/>
          <a:ln w="9525">
            <a:noFill/>
          </a:ln>
        </p:spPr>
        <p:txBody>
          <a:bodyPr vert="horz" lIns="90170" tIns="46990" rIns="90170" bIns="46990" anchor="ctr" anchorCtr="0"/>
          <a:p>
            <a:pPr lvl="0"/>
            <a:r>
              <a:rPr lang="zh-CN" altLang="en-US" dirty="0"/>
              <a:t>单击此处编辑母版标题样式</a:t>
            </a:r>
            <a:endParaRPr lang="zh-CN" altLang="en-US" dirty="0"/>
          </a:p>
        </p:txBody>
      </p:sp>
      <p:sp>
        <p:nvSpPr>
          <p:cNvPr id="1027" name="文本占位符 2"/>
          <p:cNvSpPr>
            <a:spLocks noGrp="1"/>
          </p:cNvSpPr>
          <p:nvPr>
            <p:ph type="body"/>
            <p:custDataLst>
              <p:tags r:id="rId13"/>
            </p:custDataLst>
          </p:nvPr>
        </p:nvSpPr>
        <p:spPr>
          <a:xfrm>
            <a:off x="608013" y="1490663"/>
            <a:ext cx="10969625" cy="4759325"/>
          </a:xfrm>
          <a:prstGeom prst="rect">
            <a:avLst/>
          </a:prstGeom>
          <a:noFill/>
          <a:ln w="9525">
            <a:noFill/>
          </a:ln>
        </p:spPr>
        <p:txBody>
          <a:bodyPr vert="horz" lIns="90000" tIns="46800" rIns="90000" bIns="4680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fontAlgn="auto"/>
            <a:endParaRPr lang="zh-CN" altLang="en-US" strike="noStrike" noProof="1" dirty="0"/>
          </a:p>
        </p:txBody>
      </p:sp>
      <p:sp>
        <p:nvSpPr>
          <p:cNvPr id="6" name="灯片编号占位符 5"/>
          <p:cNvSpPr>
            <a:spLocks noGrp="1"/>
          </p:cNvSpPr>
          <p:nvPr>
            <p:ph type="sldNum" sz="quarter" idx="4"/>
            <p:custDataLst>
              <p:tags r:id="rId16"/>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9.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image" Target="../media/image5.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3.xml"/><Relationship Id="rId2" Type="http://schemas.openxmlformats.org/officeDocument/2006/relationships/image" Target="../media/image10.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5.xml"/><Relationship Id="rId2" Type="http://schemas.openxmlformats.org/officeDocument/2006/relationships/image" Target="../media/image9.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image" Target="../media/image6.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xml"/><Relationship Id="rId2" Type="http://schemas.openxmlformats.org/officeDocument/2006/relationships/image" Target="../media/image6.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xml"/><Relationship Id="rId2" Type="http://schemas.openxmlformats.org/officeDocument/2006/relationships/image" Target="../media/image7.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50" name="图片 8"/>
          <p:cNvPicPr/>
          <p:nvPr/>
        </p:nvPicPr>
        <p:blipFill>
          <a:blip r:embed="rId2"/>
          <a:stretch>
            <a:fillRect/>
          </a:stretch>
        </p:blipFill>
        <p:spPr>
          <a:xfrm>
            <a:off x="9612630" y="371475"/>
            <a:ext cx="2339975" cy="370205"/>
          </a:xfrm>
          <a:prstGeom prst="rect">
            <a:avLst/>
          </a:prstGeom>
          <a:noFill/>
          <a:ln w="9525">
            <a:noFill/>
          </a:ln>
        </p:spPr>
      </p:pic>
      <p:sp>
        <p:nvSpPr>
          <p:cNvPr id="100" name="任意多边形 99"/>
          <p:cNvSpPr/>
          <p:nvPr/>
        </p:nvSpPr>
        <p:spPr>
          <a:xfrm>
            <a:off x="1017588" y="336550"/>
            <a:ext cx="4838700" cy="2212975"/>
          </a:xfrm>
          <a:custGeom>
            <a:avLst/>
            <a:gdLst/>
            <a:ahLst/>
            <a:cxnLst>
              <a:cxn ang="3">
                <a:pos x="hc" y="t"/>
              </a:cxn>
              <a:cxn ang="cd2">
                <a:pos x="l" y="vc"/>
              </a:cxn>
              <a:cxn ang="cd4">
                <a:pos x="hc" y="b"/>
              </a:cxn>
              <a:cxn ang="0">
                <a:pos x="r" y="vc"/>
              </a:cxn>
            </a:cxnLst>
            <a:rect l="l" t="t" r="r" b="b"/>
            <a:pathLst>
              <a:path w="7254" h="3661">
                <a:moveTo>
                  <a:pt x="7254" y="3603"/>
                </a:moveTo>
                <a:lnTo>
                  <a:pt x="7254" y="3661"/>
                </a:lnTo>
                <a:lnTo>
                  <a:pt x="7242" y="3661"/>
                </a:lnTo>
                <a:lnTo>
                  <a:pt x="7243" y="3658"/>
                </a:lnTo>
                <a:cubicBezTo>
                  <a:pt x="7250" y="3640"/>
                  <a:pt x="7254" y="3622"/>
                  <a:pt x="7254" y="3603"/>
                </a:cubicBezTo>
                <a:close/>
                <a:moveTo>
                  <a:pt x="0" y="3603"/>
                </a:moveTo>
                <a:cubicBezTo>
                  <a:pt x="0" y="3622"/>
                  <a:pt x="4" y="3640"/>
                  <a:pt x="11" y="3658"/>
                </a:cubicBezTo>
                <a:lnTo>
                  <a:pt x="12" y="3661"/>
                </a:lnTo>
                <a:lnTo>
                  <a:pt x="0" y="3661"/>
                </a:lnTo>
                <a:lnTo>
                  <a:pt x="0" y="3603"/>
                </a:lnTo>
                <a:close/>
                <a:moveTo>
                  <a:pt x="3195" y="773"/>
                </a:moveTo>
                <a:lnTo>
                  <a:pt x="3256" y="774"/>
                </a:lnTo>
                <a:cubicBezTo>
                  <a:pt x="3378" y="777"/>
                  <a:pt x="3502" y="778"/>
                  <a:pt x="3627" y="778"/>
                </a:cubicBezTo>
                <a:cubicBezTo>
                  <a:pt x="3752" y="778"/>
                  <a:pt x="3876" y="777"/>
                  <a:pt x="3998" y="774"/>
                </a:cubicBezTo>
                <a:lnTo>
                  <a:pt x="4059" y="773"/>
                </a:lnTo>
                <a:lnTo>
                  <a:pt x="4059" y="2888"/>
                </a:lnTo>
                <a:lnTo>
                  <a:pt x="3998" y="2887"/>
                </a:lnTo>
                <a:cubicBezTo>
                  <a:pt x="3876" y="2884"/>
                  <a:pt x="3752" y="2883"/>
                  <a:pt x="3627" y="2883"/>
                </a:cubicBezTo>
                <a:cubicBezTo>
                  <a:pt x="3502" y="2883"/>
                  <a:pt x="3378" y="2884"/>
                  <a:pt x="3256" y="2887"/>
                </a:cubicBezTo>
                <a:lnTo>
                  <a:pt x="3195" y="2888"/>
                </a:lnTo>
                <a:lnTo>
                  <a:pt x="3195" y="773"/>
                </a:lnTo>
                <a:close/>
                <a:moveTo>
                  <a:pt x="5124" y="714"/>
                </a:moveTo>
                <a:lnTo>
                  <a:pt x="5124" y="2947"/>
                </a:lnTo>
                <a:lnTo>
                  <a:pt x="5120" y="2947"/>
                </a:lnTo>
                <a:cubicBezTo>
                  <a:pt x="4852" y="2923"/>
                  <a:pt x="4567" y="2905"/>
                  <a:pt x="4269" y="2894"/>
                </a:cubicBezTo>
                <a:lnTo>
                  <a:pt x="4260" y="2894"/>
                </a:lnTo>
                <a:lnTo>
                  <a:pt x="4260" y="767"/>
                </a:lnTo>
                <a:lnTo>
                  <a:pt x="4269" y="767"/>
                </a:lnTo>
                <a:cubicBezTo>
                  <a:pt x="4567" y="756"/>
                  <a:pt x="4852" y="738"/>
                  <a:pt x="5120" y="714"/>
                </a:cubicBezTo>
                <a:lnTo>
                  <a:pt x="5124" y="714"/>
                </a:lnTo>
                <a:close/>
                <a:moveTo>
                  <a:pt x="2130" y="714"/>
                </a:moveTo>
                <a:lnTo>
                  <a:pt x="2134" y="714"/>
                </a:lnTo>
                <a:cubicBezTo>
                  <a:pt x="2402" y="738"/>
                  <a:pt x="2687" y="756"/>
                  <a:pt x="2985" y="767"/>
                </a:cubicBezTo>
                <a:lnTo>
                  <a:pt x="2994" y="767"/>
                </a:lnTo>
                <a:lnTo>
                  <a:pt x="2994" y="2894"/>
                </a:lnTo>
                <a:lnTo>
                  <a:pt x="2985" y="2894"/>
                </a:lnTo>
                <a:cubicBezTo>
                  <a:pt x="2687" y="2905"/>
                  <a:pt x="2402" y="2923"/>
                  <a:pt x="2134" y="2947"/>
                </a:cubicBezTo>
                <a:lnTo>
                  <a:pt x="2130" y="2947"/>
                </a:lnTo>
                <a:lnTo>
                  <a:pt x="2130" y="714"/>
                </a:lnTo>
                <a:close/>
                <a:moveTo>
                  <a:pt x="6189" y="568"/>
                </a:moveTo>
                <a:lnTo>
                  <a:pt x="6189" y="3093"/>
                </a:lnTo>
                <a:lnTo>
                  <a:pt x="6129" y="3082"/>
                </a:lnTo>
                <a:cubicBezTo>
                  <a:pt x="5898" y="3038"/>
                  <a:pt x="5639" y="3000"/>
                  <a:pt x="5356" y="2970"/>
                </a:cubicBezTo>
                <a:lnTo>
                  <a:pt x="5325" y="2967"/>
                </a:lnTo>
                <a:lnTo>
                  <a:pt x="5325" y="694"/>
                </a:lnTo>
                <a:lnTo>
                  <a:pt x="5356" y="691"/>
                </a:lnTo>
                <a:cubicBezTo>
                  <a:pt x="5638" y="661"/>
                  <a:pt x="5898" y="623"/>
                  <a:pt x="6129" y="579"/>
                </a:cubicBezTo>
                <a:lnTo>
                  <a:pt x="6189" y="568"/>
                </a:lnTo>
                <a:close/>
                <a:moveTo>
                  <a:pt x="1065" y="568"/>
                </a:moveTo>
                <a:lnTo>
                  <a:pt x="1125" y="579"/>
                </a:lnTo>
                <a:cubicBezTo>
                  <a:pt x="1356" y="623"/>
                  <a:pt x="1616" y="661"/>
                  <a:pt x="1898" y="691"/>
                </a:cubicBezTo>
                <a:lnTo>
                  <a:pt x="1929" y="694"/>
                </a:lnTo>
                <a:lnTo>
                  <a:pt x="1929" y="2967"/>
                </a:lnTo>
                <a:lnTo>
                  <a:pt x="1898" y="2970"/>
                </a:lnTo>
                <a:cubicBezTo>
                  <a:pt x="1615" y="3000"/>
                  <a:pt x="1356" y="3038"/>
                  <a:pt x="1125" y="3082"/>
                </a:cubicBezTo>
                <a:lnTo>
                  <a:pt x="1065" y="3093"/>
                </a:lnTo>
                <a:lnTo>
                  <a:pt x="1065" y="568"/>
                </a:lnTo>
                <a:close/>
                <a:moveTo>
                  <a:pt x="7254" y="58"/>
                </a:moveTo>
                <a:lnTo>
                  <a:pt x="7254" y="3603"/>
                </a:lnTo>
                <a:cubicBezTo>
                  <a:pt x="7254" y="3426"/>
                  <a:pt x="6932" y="3264"/>
                  <a:pt x="6398" y="3138"/>
                </a:cubicBezTo>
                <a:lnTo>
                  <a:pt x="6390" y="3137"/>
                </a:lnTo>
                <a:lnTo>
                  <a:pt x="6390" y="525"/>
                </a:lnTo>
                <a:lnTo>
                  <a:pt x="6398" y="523"/>
                </a:lnTo>
                <a:cubicBezTo>
                  <a:pt x="6932" y="397"/>
                  <a:pt x="7254" y="235"/>
                  <a:pt x="7254" y="58"/>
                </a:cubicBezTo>
                <a:close/>
                <a:moveTo>
                  <a:pt x="0" y="58"/>
                </a:moveTo>
                <a:cubicBezTo>
                  <a:pt x="0" y="235"/>
                  <a:pt x="322" y="397"/>
                  <a:pt x="856" y="523"/>
                </a:cubicBezTo>
                <a:lnTo>
                  <a:pt x="864" y="525"/>
                </a:lnTo>
                <a:lnTo>
                  <a:pt x="864" y="3137"/>
                </a:lnTo>
                <a:lnTo>
                  <a:pt x="856" y="3138"/>
                </a:lnTo>
                <a:cubicBezTo>
                  <a:pt x="322" y="3264"/>
                  <a:pt x="0" y="3426"/>
                  <a:pt x="0" y="3603"/>
                </a:cubicBezTo>
                <a:lnTo>
                  <a:pt x="0" y="58"/>
                </a:lnTo>
                <a:close/>
                <a:moveTo>
                  <a:pt x="7242" y="0"/>
                </a:moveTo>
                <a:lnTo>
                  <a:pt x="7254" y="0"/>
                </a:lnTo>
                <a:lnTo>
                  <a:pt x="7254" y="58"/>
                </a:lnTo>
                <a:cubicBezTo>
                  <a:pt x="7254" y="39"/>
                  <a:pt x="7250" y="21"/>
                  <a:pt x="7243" y="3"/>
                </a:cubicBezTo>
                <a:lnTo>
                  <a:pt x="7242" y="0"/>
                </a:lnTo>
                <a:close/>
                <a:moveTo>
                  <a:pt x="0" y="0"/>
                </a:moveTo>
                <a:lnTo>
                  <a:pt x="12" y="0"/>
                </a:lnTo>
                <a:lnTo>
                  <a:pt x="11" y="3"/>
                </a:lnTo>
                <a:cubicBezTo>
                  <a:pt x="4" y="21"/>
                  <a:pt x="0" y="39"/>
                  <a:pt x="0" y="58"/>
                </a:cubicBezTo>
                <a:lnTo>
                  <a:pt x="0" y="0"/>
                </a:lnTo>
                <a:close/>
              </a:path>
            </a:pathLst>
          </a:cu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fontAlgn="auto"/>
            <a:endParaRPr lang="zh-CN" altLang="en-US" strike="noStrike" noProof="1"/>
          </a:p>
        </p:txBody>
      </p:sp>
      <p:sp>
        <p:nvSpPr>
          <p:cNvPr id="75" name="矩形 74"/>
          <p:cNvSpPr/>
          <p:nvPr/>
        </p:nvSpPr>
        <p:spPr>
          <a:xfrm>
            <a:off x="0" y="177800"/>
            <a:ext cx="12192000" cy="76200"/>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auto"/>
            <a:endParaRPr lang="zh-CN" altLang="en-US" strike="noStrike" noProof="1"/>
          </a:p>
        </p:txBody>
      </p:sp>
      <p:sp>
        <p:nvSpPr>
          <p:cNvPr id="76" name="矩形 75"/>
          <p:cNvSpPr/>
          <p:nvPr/>
        </p:nvSpPr>
        <p:spPr>
          <a:xfrm>
            <a:off x="0" y="6702425"/>
            <a:ext cx="12192000" cy="76200"/>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auto"/>
            <a:endParaRPr lang="zh-CN" altLang="en-US" strike="noStrike" noProof="1"/>
          </a:p>
        </p:txBody>
      </p:sp>
      <p:sp>
        <p:nvSpPr>
          <p:cNvPr id="77" name="矩形 76"/>
          <p:cNvSpPr/>
          <p:nvPr/>
        </p:nvSpPr>
        <p:spPr>
          <a:xfrm>
            <a:off x="3705225" y="2479675"/>
            <a:ext cx="8486775" cy="2484438"/>
          </a:xfrm>
          <a:prstGeom prst="rect">
            <a:avLst/>
          </a:prstGeom>
          <a:solidFill>
            <a:srgbClr val="EBE4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auto"/>
            <a:endParaRPr lang="zh-CN" altLang="en-US" strike="noStrike" noProof="1"/>
          </a:p>
        </p:txBody>
      </p:sp>
      <p:sp>
        <p:nvSpPr>
          <p:cNvPr id="2055" name="文本框 5"/>
          <p:cNvSpPr txBox="1"/>
          <p:nvPr/>
        </p:nvSpPr>
        <p:spPr>
          <a:xfrm>
            <a:off x="3705225" y="2632075"/>
            <a:ext cx="8486775" cy="1691640"/>
          </a:xfrm>
          <a:prstGeom prst="rect">
            <a:avLst/>
          </a:prstGeom>
          <a:noFill/>
          <a:ln w="9525">
            <a:noFill/>
          </a:ln>
        </p:spPr>
        <p:txBody>
          <a:bodyPr wrap="square" anchor="t" anchorCtr="0">
            <a:spAutoFit/>
          </a:bodyPr>
          <a:p>
            <a:r>
              <a:rPr lang="zh-CN" altLang="en-US" sz="6000">
                <a:latin typeface="字小魂洪亮毛笔隶书简体(商用需授权)" panose="00000500000000000000" charset="-122"/>
                <a:ea typeface="字小魂洪亮毛笔隶书简体(商用需授权)" panose="00000500000000000000" charset="-122"/>
              </a:rPr>
              <a:t>以文载道</a:t>
            </a:r>
            <a:endParaRPr lang="zh-CN" altLang="en-US" sz="6600">
              <a:latin typeface="字小魂洪亮毛笔隶书简体(商用需授权)" panose="00000500000000000000" charset="-122"/>
              <a:ea typeface="字小魂洪亮毛笔隶书简体(商用需授权)" panose="00000500000000000000" charset="-122"/>
            </a:endParaRPr>
          </a:p>
          <a:p>
            <a:r>
              <a:rPr lang="en-US" altLang="zh-CN" sz="4400">
                <a:latin typeface="字小魂洪亮毛笔隶书简体(商用需授权)" panose="00000500000000000000" charset="-122"/>
                <a:ea typeface="字小魂洪亮毛笔隶书简体(商用需授权)" panose="00000500000000000000" charset="-122"/>
              </a:rPr>
              <a:t>              ——</a:t>
            </a:r>
            <a:r>
              <a:rPr lang="zh-CN" altLang="en-US" sz="4400">
                <a:latin typeface="字小魂洪亮毛笔隶书简体(商用需授权)" panose="00000500000000000000" charset="-122"/>
                <a:ea typeface="字小魂洪亮毛笔隶书简体(商用需授权)" panose="00000500000000000000" charset="-122"/>
              </a:rPr>
              <a:t>历史小论文精讲</a:t>
            </a:r>
            <a:endParaRPr lang="zh-CN" altLang="en-US" sz="4400">
              <a:latin typeface="字小魂洪亮毛笔隶书简体(商用需授权)" panose="00000500000000000000" charset="-122"/>
              <a:ea typeface="字小魂洪亮毛笔隶书简体(商用需授权)" panose="00000500000000000000" charset="-122"/>
            </a:endParaRPr>
          </a:p>
        </p:txBody>
      </p:sp>
      <p:pic>
        <p:nvPicPr>
          <p:cNvPr id="2056" name="图片 10" descr="true"/>
          <p:cNvPicPr>
            <a:picLocks noChangeAspect="1"/>
          </p:cNvPicPr>
          <p:nvPr/>
        </p:nvPicPr>
        <p:blipFill>
          <a:blip r:embed="rId4">
            <a:lum bright="-29999" contrast="41999"/>
          </a:blip>
          <a:stretch>
            <a:fillRect/>
          </a:stretch>
        </p:blipFill>
        <p:spPr>
          <a:xfrm>
            <a:off x="-98425" y="1989138"/>
            <a:ext cx="5076825" cy="4868862"/>
          </a:xfrm>
          <a:prstGeom prst="rect">
            <a:avLst/>
          </a:prstGeom>
          <a:noFill/>
          <a:ln w="9525">
            <a:noFill/>
          </a:ln>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27076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en-US" altLang="zh-CN"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 20</a:t>
            </a:r>
            <a:r>
              <a:rPr lang="zh-CN" altLang="en-US" sz="2400">
                <a:solidFill>
                  <a:schemeClr val="tx1"/>
                </a:solidFill>
                <a:latin typeface="三极魏碑简体" panose="00000500000000000000" charset="-122"/>
                <a:ea typeface="三极魏碑简体" panose="00000500000000000000" charset="-122"/>
              </a:rPr>
              <a:t>世纪二三十年代，苏联开始了不同于西方的工业化道路，在国家的主导下，两个五年计划优先发展重工业</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仅用</a:t>
            </a:r>
            <a:r>
              <a:rPr lang="en-US" altLang="zh-CN" sz="2400">
                <a:solidFill>
                  <a:schemeClr val="tx1"/>
                </a:solidFill>
                <a:latin typeface="三极魏碑简体" panose="00000500000000000000" charset="-122"/>
                <a:ea typeface="三极魏碑简体" panose="00000500000000000000" charset="-122"/>
              </a:rPr>
              <a:t>10</a:t>
            </a:r>
            <a:r>
              <a:rPr lang="zh-CN" altLang="en-US" sz="2400">
                <a:solidFill>
                  <a:schemeClr val="tx1"/>
                </a:solidFill>
                <a:latin typeface="三极魏碑简体" panose="00000500000000000000" charset="-122"/>
                <a:ea typeface="三极魏碑简体" panose="00000500000000000000" charset="-122"/>
              </a:rPr>
              <a:t>年完成了欧洲数百年才能走完的工业化道路，各类工业生产部门建立起来，钢铁、石油等工业基地建成，总产值居欧洲第一位。</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摘编自王斯德《世界通史》等</a:t>
            </a:r>
            <a:endParaRPr lang="zh-CN" altLang="en-US" sz="2400">
              <a:solidFill>
                <a:schemeClr val="tx1"/>
              </a:solidFill>
              <a:latin typeface="三极魏碑简体" panose="00000500000000000000" charset="-122"/>
              <a:ea typeface="三极魏碑简体" panose="00000500000000000000" charset="-122"/>
            </a:endParaRPr>
          </a:p>
        </p:txBody>
      </p:sp>
      <p:sp>
        <p:nvSpPr>
          <p:cNvPr id="11" name="文本框 10"/>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6" grpId="1"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27076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en-US" altLang="zh-CN"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 20</a:t>
            </a:r>
            <a:r>
              <a:rPr lang="zh-CN" altLang="en-US" sz="2400">
                <a:solidFill>
                  <a:schemeClr val="tx1"/>
                </a:solidFill>
                <a:latin typeface="三极魏碑简体" panose="00000500000000000000" charset="-122"/>
                <a:ea typeface="三极魏碑简体" panose="00000500000000000000" charset="-122"/>
              </a:rPr>
              <a:t>世纪二三十年代，苏联开始了</a:t>
            </a:r>
            <a:r>
              <a:rPr lang="zh-CN" altLang="en-US" sz="2400">
                <a:solidFill>
                  <a:srgbClr val="C00000"/>
                </a:solidFill>
                <a:latin typeface="三极魏碑简体" panose="00000500000000000000" charset="-122"/>
                <a:ea typeface="三极魏碑简体" panose="00000500000000000000" charset="-122"/>
              </a:rPr>
              <a:t>不同于西方的工业化道路</a:t>
            </a:r>
            <a:r>
              <a:rPr lang="zh-CN" altLang="en-US" sz="2400">
                <a:solidFill>
                  <a:schemeClr val="tx1"/>
                </a:solidFill>
                <a:latin typeface="三极魏碑简体" panose="00000500000000000000" charset="-122"/>
                <a:ea typeface="三极魏碑简体" panose="00000500000000000000" charset="-122"/>
              </a:rPr>
              <a:t>，在</a:t>
            </a:r>
            <a:r>
              <a:rPr lang="zh-CN" altLang="en-US" sz="2400">
                <a:solidFill>
                  <a:srgbClr val="C00000"/>
                </a:solidFill>
                <a:latin typeface="三极魏碑简体" panose="00000500000000000000" charset="-122"/>
                <a:ea typeface="三极魏碑简体" panose="00000500000000000000" charset="-122"/>
              </a:rPr>
              <a:t>国家的主导</a:t>
            </a:r>
            <a:r>
              <a:rPr lang="zh-CN" altLang="en-US" sz="2400">
                <a:solidFill>
                  <a:schemeClr val="tx1"/>
                </a:solidFill>
                <a:latin typeface="三极魏碑简体" panose="00000500000000000000" charset="-122"/>
                <a:ea typeface="三极魏碑简体" panose="00000500000000000000" charset="-122"/>
              </a:rPr>
              <a:t>下，</a:t>
            </a:r>
            <a:r>
              <a:rPr lang="zh-CN" altLang="en-US" sz="2400">
                <a:solidFill>
                  <a:srgbClr val="C00000"/>
                </a:solidFill>
                <a:latin typeface="三极魏碑简体" panose="00000500000000000000" charset="-122"/>
                <a:ea typeface="三极魏碑简体" panose="00000500000000000000" charset="-122"/>
              </a:rPr>
              <a:t>两个五年计划优先发展重工业</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仅用</a:t>
            </a:r>
            <a:r>
              <a:rPr lang="en-US" altLang="zh-CN" sz="2400">
                <a:solidFill>
                  <a:schemeClr val="tx1"/>
                </a:solidFill>
                <a:latin typeface="三极魏碑简体" panose="00000500000000000000" charset="-122"/>
                <a:ea typeface="三极魏碑简体" panose="00000500000000000000" charset="-122"/>
              </a:rPr>
              <a:t>10</a:t>
            </a:r>
            <a:r>
              <a:rPr lang="zh-CN" altLang="en-US" sz="2400">
                <a:solidFill>
                  <a:schemeClr val="tx1"/>
                </a:solidFill>
                <a:latin typeface="三极魏碑简体" panose="00000500000000000000" charset="-122"/>
                <a:ea typeface="三极魏碑简体" panose="00000500000000000000" charset="-122"/>
              </a:rPr>
              <a:t>年完成了欧洲数百年才能走完的工业化道路，各类工业生产部门建立起来，钢铁、石油等工业基地建成，</a:t>
            </a:r>
            <a:r>
              <a:rPr lang="zh-CN" altLang="en-US" sz="2400">
                <a:solidFill>
                  <a:srgbClr val="C00000"/>
                </a:solidFill>
                <a:latin typeface="三极魏碑简体" panose="00000500000000000000" charset="-122"/>
                <a:ea typeface="三极魏碑简体" panose="00000500000000000000" charset="-122"/>
              </a:rPr>
              <a:t>总产值居欧洲第一</a:t>
            </a:r>
            <a:r>
              <a:rPr lang="zh-CN" altLang="en-US" sz="2400">
                <a:solidFill>
                  <a:schemeClr val="tx1"/>
                </a:solidFill>
                <a:latin typeface="三极魏碑简体" panose="00000500000000000000" charset="-122"/>
                <a:ea typeface="三极魏碑简体" panose="00000500000000000000" charset="-122"/>
              </a:rPr>
              <a:t>位。</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摘编自王斯德《世界通史》等</a:t>
            </a:r>
            <a:endParaRPr lang="zh-CN" altLang="en-US" sz="2400">
              <a:solidFill>
                <a:schemeClr val="tx1"/>
              </a:solidFill>
              <a:latin typeface="三极魏碑简体" panose="00000500000000000000" charset="-122"/>
              <a:ea typeface="三极魏碑简体" panose="00000500000000000000" charset="-122"/>
            </a:endParaRPr>
          </a:p>
        </p:txBody>
      </p:sp>
      <p:sp>
        <p:nvSpPr>
          <p:cNvPr id="11" name="文本框 10"/>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31521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zh-CN" altLang="en-US"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材料二</a:t>
            </a:r>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1953-1957</a:t>
            </a:r>
            <a:r>
              <a:rPr lang="zh-CN" altLang="en-US" sz="2400">
                <a:solidFill>
                  <a:schemeClr val="tx1"/>
                </a:solidFill>
                <a:latin typeface="三极魏碑简体" panose="00000500000000000000" charset="-122"/>
                <a:ea typeface="三极魏碑简体" panose="00000500000000000000" charset="-122"/>
              </a:rPr>
              <a:t>年，我国实施优先发展重工业的第一个五年计划，奠定了工业化初步基础。</a:t>
            </a:r>
            <a:r>
              <a:rPr lang="en-US" altLang="zh-CN" sz="2400">
                <a:solidFill>
                  <a:schemeClr val="tx1"/>
                </a:solidFill>
                <a:latin typeface="三极魏碑简体" panose="00000500000000000000" charset="-122"/>
                <a:ea typeface="三极魏碑简体" panose="00000500000000000000" charset="-122"/>
              </a:rPr>
              <a:t>1956</a:t>
            </a:r>
            <a:r>
              <a:rPr lang="zh-CN" altLang="en-US" sz="2400">
                <a:solidFill>
                  <a:schemeClr val="tx1"/>
                </a:solidFill>
                <a:latin typeface="三极魏碑简体" panose="00000500000000000000" charset="-122"/>
                <a:ea typeface="三极魏碑简体" panose="00000500000000000000" charset="-122"/>
              </a:rPr>
              <a:t>年，在吸取苏联教训的基础上，开始探索自己的工业化道路，逐步建立起独立的、比较完整的工业体系。</a:t>
            </a:r>
            <a:r>
              <a:rPr lang="en-US" altLang="zh-CN" sz="2400">
                <a:solidFill>
                  <a:schemeClr val="tx1"/>
                </a:solidFill>
                <a:latin typeface="三极魏碑简体" panose="00000500000000000000" charset="-122"/>
                <a:ea typeface="三极魏碑简体" panose="00000500000000000000" charset="-122"/>
              </a:rPr>
              <a:t>1978</a:t>
            </a:r>
            <a:r>
              <a:rPr lang="zh-CN" altLang="en-US" sz="2400">
                <a:solidFill>
                  <a:schemeClr val="tx1"/>
                </a:solidFill>
                <a:latin typeface="三极魏碑简体" panose="00000500000000000000" charset="-122"/>
                <a:ea typeface="三极魏碑简体" panose="00000500000000000000" charset="-122"/>
              </a:rPr>
              <a:t>年以来，我国实施改革开放，逐步形成了门类齐全、规模庞大的工业体系。进入新时代以来，创新成为引领发展的第一动力，推动中国制造向全球价值链的中高端不断攀升。</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摘编自中国历史研究院《中国通史纲要（新编）》等</a:t>
            </a:r>
            <a:endParaRPr lang="zh-CN" altLang="en-US" sz="2400">
              <a:solidFill>
                <a:schemeClr val="tx1"/>
              </a:solidFill>
              <a:latin typeface="三极魏碑简体" panose="00000500000000000000" charset="-122"/>
              <a:ea typeface="三极魏碑简体" panose="00000500000000000000" charset="-122"/>
            </a:endParaRPr>
          </a:p>
        </p:txBody>
      </p:sp>
      <p:sp>
        <p:nvSpPr>
          <p:cNvPr id="7" name="文本框 6"/>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31521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zh-CN" altLang="en-US"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材料二</a:t>
            </a:r>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1953-1957</a:t>
            </a:r>
            <a:r>
              <a:rPr lang="zh-CN" altLang="en-US" sz="2400">
                <a:solidFill>
                  <a:schemeClr val="tx1"/>
                </a:solidFill>
                <a:latin typeface="三极魏碑简体" panose="00000500000000000000" charset="-122"/>
                <a:ea typeface="三极魏碑简体" panose="00000500000000000000" charset="-122"/>
              </a:rPr>
              <a:t>年，我国实施</a:t>
            </a:r>
            <a:r>
              <a:rPr lang="zh-CN" altLang="en-US" sz="2400">
                <a:solidFill>
                  <a:srgbClr val="C00000"/>
                </a:solidFill>
                <a:latin typeface="三极魏碑简体" panose="00000500000000000000" charset="-122"/>
                <a:ea typeface="三极魏碑简体" panose="00000500000000000000" charset="-122"/>
              </a:rPr>
              <a:t>优先发展重工业</a:t>
            </a:r>
            <a:r>
              <a:rPr lang="zh-CN" altLang="en-US" sz="2400">
                <a:solidFill>
                  <a:schemeClr val="tx1"/>
                </a:solidFill>
                <a:latin typeface="三极魏碑简体" panose="00000500000000000000" charset="-122"/>
                <a:ea typeface="三极魏碑简体" panose="00000500000000000000" charset="-122"/>
              </a:rPr>
              <a:t>的第一个</a:t>
            </a:r>
            <a:r>
              <a:rPr lang="zh-CN" altLang="en-US" sz="2400">
                <a:solidFill>
                  <a:srgbClr val="C00000"/>
                </a:solidFill>
                <a:latin typeface="三极魏碑简体" panose="00000500000000000000" charset="-122"/>
                <a:ea typeface="三极魏碑简体" panose="00000500000000000000" charset="-122"/>
              </a:rPr>
              <a:t>五年计划</a:t>
            </a:r>
            <a:r>
              <a:rPr lang="zh-CN" altLang="en-US" sz="2400">
                <a:solidFill>
                  <a:schemeClr val="tx1"/>
                </a:solidFill>
                <a:latin typeface="三极魏碑简体" panose="00000500000000000000" charset="-122"/>
                <a:ea typeface="三极魏碑简体" panose="00000500000000000000" charset="-122"/>
              </a:rPr>
              <a:t>，奠定了工业化初步基础。</a:t>
            </a:r>
            <a:r>
              <a:rPr lang="en-US" altLang="zh-CN" sz="2400">
                <a:solidFill>
                  <a:schemeClr val="tx1"/>
                </a:solidFill>
                <a:latin typeface="三极魏碑简体" panose="00000500000000000000" charset="-122"/>
                <a:ea typeface="三极魏碑简体" panose="00000500000000000000" charset="-122"/>
              </a:rPr>
              <a:t>1956</a:t>
            </a:r>
            <a:r>
              <a:rPr lang="zh-CN" altLang="en-US" sz="2400">
                <a:solidFill>
                  <a:schemeClr val="tx1"/>
                </a:solidFill>
                <a:latin typeface="三极魏碑简体" panose="00000500000000000000" charset="-122"/>
                <a:ea typeface="三极魏碑简体" panose="00000500000000000000" charset="-122"/>
              </a:rPr>
              <a:t>年，在</a:t>
            </a:r>
            <a:r>
              <a:rPr lang="zh-CN" altLang="en-US" sz="2400">
                <a:solidFill>
                  <a:srgbClr val="C00000"/>
                </a:solidFill>
                <a:latin typeface="三极魏碑简体" panose="00000500000000000000" charset="-122"/>
                <a:ea typeface="三极魏碑简体" panose="00000500000000000000" charset="-122"/>
              </a:rPr>
              <a:t>吸取苏联教训</a:t>
            </a:r>
            <a:r>
              <a:rPr lang="zh-CN" altLang="en-US" sz="2400">
                <a:solidFill>
                  <a:schemeClr val="tx1"/>
                </a:solidFill>
                <a:latin typeface="三极魏碑简体" panose="00000500000000000000" charset="-122"/>
                <a:ea typeface="三极魏碑简体" panose="00000500000000000000" charset="-122"/>
              </a:rPr>
              <a:t>的基础上，开始</a:t>
            </a:r>
            <a:r>
              <a:rPr lang="zh-CN" altLang="en-US" sz="2400">
                <a:solidFill>
                  <a:srgbClr val="C00000"/>
                </a:solidFill>
                <a:latin typeface="三极魏碑简体" panose="00000500000000000000" charset="-122"/>
                <a:ea typeface="三极魏碑简体" panose="00000500000000000000" charset="-122"/>
              </a:rPr>
              <a:t>探索自己的工业化道路</a:t>
            </a:r>
            <a:r>
              <a:rPr lang="zh-CN" altLang="en-US" sz="2400">
                <a:solidFill>
                  <a:schemeClr val="tx1"/>
                </a:solidFill>
                <a:latin typeface="三极魏碑简体" panose="00000500000000000000" charset="-122"/>
                <a:ea typeface="三极魏碑简体" panose="00000500000000000000" charset="-122"/>
              </a:rPr>
              <a:t>，逐步建立起独立的、比较完整的工业体系。</a:t>
            </a:r>
            <a:r>
              <a:rPr lang="en-US" altLang="zh-CN" sz="2400">
                <a:solidFill>
                  <a:schemeClr val="tx1"/>
                </a:solidFill>
                <a:latin typeface="三极魏碑简体" panose="00000500000000000000" charset="-122"/>
                <a:ea typeface="三极魏碑简体" panose="00000500000000000000" charset="-122"/>
              </a:rPr>
              <a:t>1978</a:t>
            </a:r>
            <a:r>
              <a:rPr lang="zh-CN" altLang="en-US" sz="2400">
                <a:solidFill>
                  <a:schemeClr val="tx1"/>
                </a:solidFill>
                <a:latin typeface="三极魏碑简体" panose="00000500000000000000" charset="-122"/>
                <a:ea typeface="三极魏碑简体" panose="00000500000000000000" charset="-122"/>
              </a:rPr>
              <a:t>年以来，我国实施改革开放，逐步形成了门类齐全、规模庞大的工业体系。进入新时代以来，创新成为引领发展的第一动力，推动中国制造向全球价值链的中高端不断攀升。</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摘编自中国历史研究院《中国通史纲要（新编）》等</a:t>
            </a:r>
            <a:endParaRPr lang="zh-CN" altLang="en-US" sz="2400">
              <a:solidFill>
                <a:schemeClr val="tx1"/>
              </a:solidFill>
              <a:latin typeface="三极魏碑简体" panose="00000500000000000000" charset="-122"/>
              <a:ea typeface="三极魏碑简体" panose="00000500000000000000" charset="-122"/>
            </a:endParaRPr>
          </a:p>
        </p:txBody>
      </p:sp>
      <p:sp>
        <p:nvSpPr>
          <p:cNvPr id="7" name="文本框 6"/>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
        <p:nvSpPr>
          <p:cNvPr id="8" name="矩形 7"/>
          <p:cNvSpPr/>
          <p:nvPr/>
        </p:nvSpPr>
        <p:spPr>
          <a:xfrm>
            <a:off x="3179763" y="5293360"/>
            <a:ext cx="577786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捕捉关键信息和隐藏信息</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3.</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论点提出</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中国共产党继续带领中国人民进行艰苦卓绝的奋斗。在新生政权的巩固中、在社会主义制度建立与社会主义建设的探索中、在中国特色社会主义道路的实践中，取得了举世瞩目的伟大成就，展现出雄浑的精神气象、磅礴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依据材料三，任选角度提炼一个观点，结合三例史实进行论述。（要求：观点明确，史论结合，逻辑清晰，字数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3.</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论点提出</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a:t>
            </a:r>
            <a:r>
              <a:rPr lang="zh-CN" altLang="en-US" sz="2400">
                <a:solidFill>
                  <a:srgbClr val="C00000"/>
                </a:solidFill>
                <a:latin typeface="三极魏碑简体" panose="00000500000000000000" charset="-122"/>
                <a:ea typeface="三极魏碑简体" panose="00000500000000000000" charset="-122"/>
              </a:rPr>
              <a:t>中国共产党</a:t>
            </a:r>
            <a:r>
              <a:rPr lang="zh-CN" altLang="en-US" sz="2400">
                <a:solidFill>
                  <a:schemeClr val="tx1"/>
                </a:solidFill>
                <a:latin typeface="三极魏碑简体" panose="00000500000000000000" charset="-122"/>
                <a:ea typeface="三极魏碑简体" panose="00000500000000000000" charset="-122"/>
              </a:rPr>
              <a:t>继续带领</a:t>
            </a:r>
            <a:r>
              <a:rPr lang="zh-CN" altLang="en-US" sz="2400">
                <a:solidFill>
                  <a:srgbClr val="C00000"/>
                </a:solidFill>
                <a:latin typeface="三极魏碑简体" panose="00000500000000000000" charset="-122"/>
                <a:ea typeface="三极魏碑简体" panose="00000500000000000000" charset="-122"/>
              </a:rPr>
              <a:t>中国人民</a:t>
            </a:r>
            <a:r>
              <a:rPr lang="zh-CN" altLang="en-US" sz="2400">
                <a:solidFill>
                  <a:schemeClr val="tx1"/>
                </a:solidFill>
                <a:latin typeface="三极魏碑简体" panose="00000500000000000000" charset="-122"/>
                <a:ea typeface="三极魏碑简体" panose="00000500000000000000" charset="-122"/>
              </a:rPr>
              <a:t>进行</a:t>
            </a:r>
            <a:r>
              <a:rPr lang="zh-CN" altLang="en-US" sz="2400">
                <a:solidFill>
                  <a:srgbClr val="C00000"/>
                </a:solidFill>
                <a:latin typeface="三极魏碑简体" panose="00000500000000000000" charset="-122"/>
                <a:ea typeface="三极魏碑简体" panose="00000500000000000000" charset="-122"/>
              </a:rPr>
              <a:t>艰苦卓绝的奋斗</a:t>
            </a:r>
            <a:r>
              <a:rPr lang="zh-CN" altLang="en-US" sz="2400">
                <a:solidFill>
                  <a:schemeClr val="tx1"/>
                </a:solidFill>
                <a:latin typeface="三极魏碑简体" panose="00000500000000000000" charset="-122"/>
                <a:ea typeface="三极魏碑简体" panose="00000500000000000000" charset="-122"/>
              </a:rPr>
              <a:t>。在新生政权的巩固中、在</a:t>
            </a:r>
            <a:r>
              <a:rPr lang="zh-CN" altLang="en-US" sz="2400">
                <a:solidFill>
                  <a:srgbClr val="C00000"/>
                </a:solidFill>
                <a:latin typeface="三极魏碑简体" panose="00000500000000000000" charset="-122"/>
                <a:ea typeface="三极魏碑简体" panose="00000500000000000000" charset="-122"/>
              </a:rPr>
              <a:t>社会主义</a:t>
            </a:r>
            <a:r>
              <a:rPr lang="zh-CN" altLang="en-US" sz="2400">
                <a:solidFill>
                  <a:schemeClr val="tx1"/>
                </a:solidFill>
                <a:latin typeface="三极魏碑简体" panose="00000500000000000000" charset="-122"/>
                <a:ea typeface="三极魏碑简体" panose="00000500000000000000" charset="-122"/>
              </a:rPr>
              <a:t>制度建立与社会主义建设的探索中、在</a:t>
            </a:r>
            <a:r>
              <a:rPr lang="zh-CN" altLang="en-US" sz="2400">
                <a:solidFill>
                  <a:srgbClr val="C00000"/>
                </a:solidFill>
                <a:latin typeface="三极魏碑简体" panose="00000500000000000000" charset="-122"/>
                <a:ea typeface="三极魏碑简体" panose="00000500000000000000" charset="-122"/>
              </a:rPr>
              <a:t>中国特色社会主义</a:t>
            </a:r>
            <a:r>
              <a:rPr lang="zh-CN" altLang="en-US" sz="2400">
                <a:solidFill>
                  <a:schemeClr val="tx1"/>
                </a:solidFill>
                <a:latin typeface="三极魏碑简体" panose="00000500000000000000" charset="-122"/>
                <a:ea typeface="三极魏碑简体" panose="00000500000000000000" charset="-122"/>
              </a:rPr>
              <a:t>道路的实践中，取得了举世瞩目的</a:t>
            </a:r>
            <a:r>
              <a:rPr lang="zh-CN" altLang="en-US" sz="2400">
                <a:solidFill>
                  <a:srgbClr val="C00000"/>
                </a:solidFill>
                <a:latin typeface="三极魏碑简体" panose="00000500000000000000" charset="-122"/>
                <a:ea typeface="三极魏碑简体" panose="00000500000000000000" charset="-122"/>
              </a:rPr>
              <a:t>伟大成就</a:t>
            </a:r>
            <a:r>
              <a:rPr lang="zh-CN" altLang="en-US" sz="2400">
                <a:solidFill>
                  <a:schemeClr val="tx1"/>
                </a:solidFill>
                <a:latin typeface="三极魏碑简体" panose="00000500000000000000" charset="-122"/>
                <a:ea typeface="三极魏碑简体" panose="00000500000000000000" charset="-122"/>
              </a:rPr>
              <a:t>，展现出</a:t>
            </a:r>
            <a:r>
              <a:rPr lang="zh-CN" altLang="en-US" sz="2400">
                <a:solidFill>
                  <a:srgbClr val="C00000"/>
                </a:solidFill>
                <a:latin typeface="三极魏碑简体" panose="00000500000000000000" charset="-122"/>
                <a:ea typeface="三极魏碑简体" panose="00000500000000000000" charset="-122"/>
              </a:rPr>
              <a:t>雄浑</a:t>
            </a:r>
            <a:r>
              <a:rPr lang="zh-CN" altLang="en-US" sz="2400">
                <a:solidFill>
                  <a:schemeClr val="tx1"/>
                </a:solidFill>
                <a:latin typeface="三极魏碑简体" panose="00000500000000000000" charset="-122"/>
                <a:ea typeface="三极魏碑简体" panose="00000500000000000000" charset="-122"/>
              </a:rPr>
              <a:t>的精神气象、</a:t>
            </a:r>
            <a:r>
              <a:rPr lang="zh-CN" altLang="en-US" sz="2400">
                <a:solidFill>
                  <a:srgbClr val="C00000"/>
                </a:solidFill>
                <a:latin typeface="三极魏碑简体" panose="00000500000000000000" charset="-122"/>
                <a:ea typeface="三极魏碑简体" panose="00000500000000000000" charset="-122"/>
              </a:rPr>
              <a:t>磅礴</a:t>
            </a:r>
            <a:r>
              <a:rPr lang="zh-CN" altLang="en-US" sz="2400">
                <a:solidFill>
                  <a:schemeClr val="tx1"/>
                </a:solidFill>
                <a:latin typeface="三极魏碑简体" panose="00000500000000000000" charset="-122"/>
                <a:ea typeface="三极魏碑简体" panose="00000500000000000000" charset="-122"/>
              </a:rPr>
              <a:t>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依据材料三，任选角度提炼一个观点，结合三例史实进行论述。（要求：观点明确，史论结合，逻辑清晰，字数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7" name="矩形 6"/>
          <p:cNvSpPr/>
          <p:nvPr/>
        </p:nvSpPr>
        <p:spPr>
          <a:xfrm>
            <a:off x="1598296" y="529336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谁领导？</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8" name="矩形 7"/>
          <p:cNvSpPr/>
          <p:nvPr/>
        </p:nvSpPr>
        <p:spPr>
          <a:xfrm>
            <a:off x="4748849" y="5293360"/>
            <a:ext cx="272605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谁在奋斗？</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10" name="矩形 9"/>
          <p:cNvSpPr/>
          <p:nvPr/>
        </p:nvSpPr>
        <p:spPr>
          <a:xfrm>
            <a:off x="8219441" y="5293360"/>
            <a:ext cx="323469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走什么道路？</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7" grpId="1"/>
      <p:bldP spid="8" grpId="1"/>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4.</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史料选择</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a:t>
            </a:r>
            <a:r>
              <a:rPr lang="zh-CN" altLang="en-US" sz="2400">
                <a:solidFill>
                  <a:srgbClr val="C00000"/>
                </a:solidFill>
                <a:latin typeface="三极魏碑简体" panose="00000500000000000000" charset="-122"/>
                <a:ea typeface="三极魏碑简体" panose="00000500000000000000" charset="-122"/>
              </a:rPr>
              <a:t>中国共产党</a:t>
            </a:r>
            <a:r>
              <a:rPr lang="zh-CN" altLang="en-US" sz="2400">
                <a:solidFill>
                  <a:schemeClr val="tx1"/>
                </a:solidFill>
                <a:latin typeface="三极魏碑简体" panose="00000500000000000000" charset="-122"/>
                <a:ea typeface="三极魏碑简体" panose="00000500000000000000" charset="-122"/>
              </a:rPr>
              <a:t>继续带领</a:t>
            </a:r>
            <a:r>
              <a:rPr lang="zh-CN" altLang="en-US" sz="2400">
                <a:solidFill>
                  <a:srgbClr val="C00000"/>
                </a:solidFill>
                <a:latin typeface="三极魏碑简体" panose="00000500000000000000" charset="-122"/>
                <a:ea typeface="三极魏碑简体" panose="00000500000000000000" charset="-122"/>
              </a:rPr>
              <a:t>中国人民</a:t>
            </a:r>
            <a:r>
              <a:rPr lang="zh-CN" altLang="en-US" sz="2400">
                <a:solidFill>
                  <a:schemeClr val="tx1"/>
                </a:solidFill>
                <a:latin typeface="三极魏碑简体" panose="00000500000000000000" charset="-122"/>
                <a:ea typeface="三极魏碑简体" panose="00000500000000000000" charset="-122"/>
              </a:rPr>
              <a:t>进行</a:t>
            </a:r>
            <a:r>
              <a:rPr lang="zh-CN" altLang="en-US" sz="2400">
                <a:solidFill>
                  <a:srgbClr val="C00000"/>
                </a:solidFill>
                <a:latin typeface="三极魏碑简体" panose="00000500000000000000" charset="-122"/>
                <a:ea typeface="三极魏碑简体" panose="00000500000000000000" charset="-122"/>
              </a:rPr>
              <a:t>艰苦卓绝的奋斗</a:t>
            </a:r>
            <a:r>
              <a:rPr lang="zh-CN" altLang="en-US" sz="2400">
                <a:solidFill>
                  <a:schemeClr val="tx1"/>
                </a:solidFill>
                <a:latin typeface="三极魏碑简体" panose="00000500000000000000" charset="-122"/>
                <a:ea typeface="三极魏碑简体" panose="00000500000000000000" charset="-122"/>
              </a:rPr>
              <a:t>。在新生政权的巩固中、在</a:t>
            </a:r>
            <a:r>
              <a:rPr lang="zh-CN" altLang="en-US" sz="2400">
                <a:solidFill>
                  <a:srgbClr val="C00000"/>
                </a:solidFill>
                <a:latin typeface="三极魏碑简体" panose="00000500000000000000" charset="-122"/>
                <a:ea typeface="三极魏碑简体" panose="00000500000000000000" charset="-122"/>
              </a:rPr>
              <a:t>社会主义</a:t>
            </a:r>
            <a:r>
              <a:rPr lang="zh-CN" altLang="en-US" sz="2400">
                <a:solidFill>
                  <a:schemeClr val="tx1"/>
                </a:solidFill>
                <a:latin typeface="三极魏碑简体" panose="00000500000000000000" charset="-122"/>
                <a:ea typeface="三极魏碑简体" panose="00000500000000000000" charset="-122"/>
              </a:rPr>
              <a:t>制度建立与社会主义建设的探索中、在</a:t>
            </a:r>
            <a:r>
              <a:rPr lang="zh-CN" altLang="en-US" sz="2400">
                <a:solidFill>
                  <a:srgbClr val="C00000"/>
                </a:solidFill>
                <a:latin typeface="三极魏碑简体" panose="00000500000000000000" charset="-122"/>
                <a:ea typeface="三极魏碑简体" panose="00000500000000000000" charset="-122"/>
              </a:rPr>
              <a:t>中国特色社会主义</a:t>
            </a:r>
            <a:r>
              <a:rPr lang="zh-CN" altLang="en-US" sz="2400">
                <a:solidFill>
                  <a:schemeClr val="tx1"/>
                </a:solidFill>
                <a:latin typeface="三极魏碑简体" panose="00000500000000000000" charset="-122"/>
                <a:ea typeface="三极魏碑简体" panose="00000500000000000000" charset="-122"/>
              </a:rPr>
              <a:t>道路的实践中，取得了举世瞩目的</a:t>
            </a:r>
            <a:r>
              <a:rPr lang="zh-CN" altLang="en-US" sz="2400">
                <a:solidFill>
                  <a:srgbClr val="C00000"/>
                </a:solidFill>
                <a:latin typeface="三极魏碑简体" panose="00000500000000000000" charset="-122"/>
                <a:ea typeface="三极魏碑简体" panose="00000500000000000000" charset="-122"/>
              </a:rPr>
              <a:t>伟大成就</a:t>
            </a:r>
            <a:r>
              <a:rPr lang="zh-CN" altLang="en-US" sz="2400">
                <a:solidFill>
                  <a:schemeClr val="tx1"/>
                </a:solidFill>
                <a:latin typeface="三极魏碑简体" panose="00000500000000000000" charset="-122"/>
                <a:ea typeface="三极魏碑简体" panose="00000500000000000000" charset="-122"/>
              </a:rPr>
              <a:t>，展现出</a:t>
            </a:r>
            <a:r>
              <a:rPr lang="zh-CN" altLang="en-US" sz="2400">
                <a:solidFill>
                  <a:srgbClr val="C00000"/>
                </a:solidFill>
                <a:latin typeface="三极魏碑简体" panose="00000500000000000000" charset="-122"/>
                <a:ea typeface="三极魏碑简体" panose="00000500000000000000" charset="-122"/>
              </a:rPr>
              <a:t>雄浑</a:t>
            </a:r>
            <a:r>
              <a:rPr lang="zh-CN" altLang="en-US" sz="2400">
                <a:solidFill>
                  <a:schemeClr val="tx1"/>
                </a:solidFill>
                <a:latin typeface="三极魏碑简体" panose="00000500000000000000" charset="-122"/>
                <a:ea typeface="三极魏碑简体" panose="00000500000000000000" charset="-122"/>
              </a:rPr>
              <a:t>的精神气象、</a:t>
            </a:r>
            <a:r>
              <a:rPr lang="zh-CN" altLang="en-US" sz="2400">
                <a:solidFill>
                  <a:srgbClr val="C00000"/>
                </a:solidFill>
                <a:latin typeface="三极魏碑简体" panose="00000500000000000000" charset="-122"/>
                <a:ea typeface="三极魏碑简体" panose="00000500000000000000" charset="-122"/>
              </a:rPr>
              <a:t>磅礴</a:t>
            </a:r>
            <a:r>
              <a:rPr lang="zh-CN" altLang="en-US" sz="2400">
                <a:solidFill>
                  <a:schemeClr val="tx1"/>
                </a:solidFill>
                <a:latin typeface="三极魏碑简体" panose="00000500000000000000" charset="-122"/>
                <a:ea typeface="三极魏碑简体" panose="00000500000000000000" charset="-122"/>
              </a:rPr>
              <a:t>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a:t>
            </a:r>
            <a:r>
              <a:rPr lang="zh-CN" altLang="en-US" sz="2400">
                <a:solidFill>
                  <a:srgbClr val="C00000"/>
                </a:solidFill>
                <a:latin typeface="汉仪书魂体简" panose="02010600000101010101" charset="-122"/>
                <a:ea typeface="汉仪书魂体简" panose="02010600000101010101" charset="-122"/>
              </a:rPr>
              <a:t>三例史实</a:t>
            </a:r>
            <a:r>
              <a:rPr lang="zh-CN" altLang="en-US" sz="2400">
                <a:latin typeface="汉仪书魂体简" panose="02010600000101010101" charset="-122"/>
                <a:ea typeface="汉仪书魂体简" panose="02010600000101010101" charset="-122"/>
              </a:rPr>
              <a:t>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11" name="文本框 10"/>
          <p:cNvSpPr txBox="1"/>
          <p:nvPr/>
        </p:nvSpPr>
        <p:spPr>
          <a:xfrm>
            <a:off x="1021080" y="5116195"/>
            <a:ext cx="10295890" cy="460375"/>
          </a:xfrm>
          <a:prstGeom prst="rect">
            <a:avLst/>
          </a:prstGeom>
          <a:solidFill>
            <a:schemeClr val="tx1">
              <a:lumMod val="50000"/>
              <a:lumOff val="50000"/>
            </a:schemeClr>
          </a:solidFill>
        </p:spPr>
        <p:txBody>
          <a:bodyPr wrap="square" rtlCol="0">
            <a:spAutoFit/>
          </a:bodyPr>
          <a:p>
            <a:r>
              <a:rPr lang="zh-CN" altLang="en-US" sz="2400">
                <a:solidFill>
                  <a:schemeClr val="bg1"/>
                </a:solidFill>
                <a:latin typeface="汉仪书魂体简" panose="02010600000101010101" charset="-122"/>
                <a:ea typeface="汉仪书魂体简" panose="02010600000101010101" charset="-122"/>
              </a:rPr>
              <a:t>事件：</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一五计划</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土地改革</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改革开放</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两弹一星</a:t>
            </a:r>
            <a:r>
              <a:rPr lang="en-US" altLang="zh-CN" sz="2400">
                <a:solidFill>
                  <a:schemeClr val="bg1"/>
                </a:solidFill>
                <a:latin typeface="汉仪书魂体简" panose="02010600000101010101" charset="-122"/>
                <a:ea typeface="汉仪书魂体简" panose="02010600000101010101" charset="-122"/>
              </a:rPr>
              <a:t>”……</a:t>
            </a:r>
            <a:endParaRPr lang="en-US" altLang="zh-CN" sz="2400">
              <a:solidFill>
                <a:schemeClr val="bg1"/>
              </a:solidFill>
              <a:latin typeface="汉仪书魂体简" panose="02010600000101010101" charset="-122"/>
              <a:ea typeface="汉仪书魂体简" panose="02010600000101010101" charset="-122"/>
            </a:endParaRPr>
          </a:p>
        </p:txBody>
      </p:sp>
      <p:sp>
        <p:nvSpPr>
          <p:cNvPr id="10" name="文本框 9"/>
          <p:cNvSpPr txBox="1"/>
          <p:nvPr/>
        </p:nvSpPr>
        <p:spPr>
          <a:xfrm>
            <a:off x="1021080" y="5867400"/>
            <a:ext cx="10295255" cy="460375"/>
          </a:xfrm>
          <a:prstGeom prst="rect">
            <a:avLst/>
          </a:prstGeom>
          <a:solidFill>
            <a:schemeClr val="tx1">
              <a:lumMod val="50000"/>
              <a:lumOff val="50000"/>
            </a:schemeClr>
          </a:solidFill>
        </p:spPr>
        <p:txBody>
          <a:bodyPr wrap="square" rtlCol="0">
            <a:spAutoFit/>
          </a:bodyPr>
          <a:p>
            <a:r>
              <a:rPr lang="zh-CN" altLang="en-US" sz="2400">
                <a:solidFill>
                  <a:schemeClr val="bg1"/>
                </a:solidFill>
                <a:latin typeface="汉仪书魂体简" panose="02010600000101010101" charset="-122"/>
                <a:ea typeface="汉仪书魂体简" panose="02010600000101010101" charset="-122"/>
              </a:rPr>
              <a:t>人物：钱学森、邓稼先、袁隆平、王进喜、小岗村的农民</a:t>
            </a:r>
            <a:r>
              <a:rPr lang="en-US" altLang="zh-CN" sz="2400">
                <a:solidFill>
                  <a:schemeClr val="bg1"/>
                </a:solidFill>
                <a:latin typeface="汉仪书魂体简" panose="02010600000101010101" charset="-122"/>
                <a:ea typeface="汉仪书魂体简" panose="02010600000101010101" charset="-122"/>
              </a:rPr>
              <a:t>……</a:t>
            </a:r>
            <a:endParaRPr lang="en-US" altLang="zh-CN" sz="2400">
              <a:solidFill>
                <a:schemeClr val="bg1"/>
              </a:solidFill>
              <a:latin typeface="汉仪书魂体简" panose="02010600000101010101" charset="-122"/>
              <a:ea typeface="汉仪书魂体简" panose="0201060000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1" grpId="1"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史论结合</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a:t>
            </a:r>
            <a:r>
              <a:rPr lang="zh-CN" altLang="en-US" sz="2400">
                <a:solidFill>
                  <a:srgbClr val="C00000"/>
                </a:solidFill>
                <a:latin typeface="三极魏碑简体" panose="00000500000000000000" charset="-122"/>
                <a:ea typeface="三极魏碑简体" panose="00000500000000000000" charset="-122"/>
              </a:rPr>
              <a:t>中国共产党</a:t>
            </a:r>
            <a:r>
              <a:rPr lang="zh-CN" altLang="en-US" sz="2400">
                <a:solidFill>
                  <a:schemeClr val="tx1"/>
                </a:solidFill>
                <a:latin typeface="三极魏碑简体" panose="00000500000000000000" charset="-122"/>
                <a:ea typeface="三极魏碑简体" panose="00000500000000000000" charset="-122"/>
              </a:rPr>
              <a:t>继续带领</a:t>
            </a:r>
            <a:r>
              <a:rPr lang="zh-CN" altLang="en-US" sz="2400">
                <a:solidFill>
                  <a:srgbClr val="C00000"/>
                </a:solidFill>
                <a:latin typeface="三极魏碑简体" panose="00000500000000000000" charset="-122"/>
                <a:ea typeface="三极魏碑简体" panose="00000500000000000000" charset="-122"/>
              </a:rPr>
              <a:t>中国人民</a:t>
            </a:r>
            <a:r>
              <a:rPr lang="zh-CN" altLang="en-US" sz="2400">
                <a:solidFill>
                  <a:schemeClr val="tx1"/>
                </a:solidFill>
                <a:latin typeface="三极魏碑简体" panose="00000500000000000000" charset="-122"/>
                <a:ea typeface="三极魏碑简体" panose="00000500000000000000" charset="-122"/>
              </a:rPr>
              <a:t>进行</a:t>
            </a:r>
            <a:r>
              <a:rPr lang="zh-CN" altLang="en-US" sz="2400">
                <a:solidFill>
                  <a:srgbClr val="C00000"/>
                </a:solidFill>
                <a:latin typeface="三极魏碑简体" panose="00000500000000000000" charset="-122"/>
                <a:ea typeface="三极魏碑简体" panose="00000500000000000000" charset="-122"/>
              </a:rPr>
              <a:t>艰苦卓绝的奋斗</a:t>
            </a:r>
            <a:r>
              <a:rPr lang="zh-CN" altLang="en-US" sz="2400">
                <a:solidFill>
                  <a:schemeClr val="tx1"/>
                </a:solidFill>
                <a:latin typeface="三极魏碑简体" panose="00000500000000000000" charset="-122"/>
                <a:ea typeface="三极魏碑简体" panose="00000500000000000000" charset="-122"/>
              </a:rPr>
              <a:t>。在新生政权的巩固中、在</a:t>
            </a:r>
            <a:r>
              <a:rPr lang="zh-CN" altLang="en-US" sz="2400">
                <a:solidFill>
                  <a:srgbClr val="C00000"/>
                </a:solidFill>
                <a:latin typeface="三极魏碑简体" panose="00000500000000000000" charset="-122"/>
                <a:ea typeface="三极魏碑简体" panose="00000500000000000000" charset="-122"/>
              </a:rPr>
              <a:t>社会主义</a:t>
            </a:r>
            <a:r>
              <a:rPr lang="zh-CN" altLang="en-US" sz="2400">
                <a:solidFill>
                  <a:schemeClr val="tx1"/>
                </a:solidFill>
                <a:latin typeface="三极魏碑简体" panose="00000500000000000000" charset="-122"/>
                <a:ea typeface="三极魏碑简体" panose="00000500000000000000" charset="-122"/>
              </a:rPr>
              <a:t>制度建立与社会主义建设的探索中、在</a:t>
            </a:r>
            <a:r>
              <a:rPr lang="zh-CN" altLang="en-US" sz="2400">
                <a:solidFill>
                  <a:srgbClr val="C00000"/>
                </a:solidFill>
                <a:latin typeface="三极魏碑简体" panose="00000500000000000000" charset="-122"/>
                <a:ea typeface="三极魏碑简体" panose="00000500000000000000" charset="-122"/>
              </a:rPr>
              <a:t>中国特色社会主义</a:t>
            </a:r>
            <a:r>
              <a:rPr lang="zh-CN" altLang="en-US" sz="2400">
                <a:solidFill>
                  <a:schemeClr val="tx1"/>
                </a:solidFill>
                <a:latin typeface="三极魏碑简体" panose="00000500000000000000" charset="-122"/>
                <a:ea typeface="三极魏碑简体" panose="00000500000000000000" charset="-122"/>
              </a:rPr>
              <a:t>道路的实践中，取得了举世瞩目的</a:t>
            </a:r>
            <a:r>
              <a:rPr lang="zh-CN" altLang="en-US" sz="2400">
                <a:solidFill>
                  <a:srgbClr val="C00000"/>
                </a:solidFill>
                <a:latin typeface="三极魏碑简体" panose="00000500000000000000" charset="-122"/>
                <a:ea typeface="三极魏碑简体" panose="00000500000000000000" charset="-122"/>
              </a:rPr>
              <a:t>伟大成就</a:t>
            </a:r>
            <a:r>
              <a:rPr lang="zh-CN" altLang="en-US" sz="2400">
                <a:solidFill>
                  <a:schemeClr val="tx1"/>
                </a:solidFill>
                <a:latin typeface="三极魏碑简体" panose="00000500000000000000" charset="-122"/>
                <a:ea typeface="三极魏碑简体" panose="00000500000000000000" charset="-122"/>
              </a:rPr>
              <a:t>，展现出</a:t>
            </a:r>
            <a:r>
              <a:rPr lang="zh-CN" altLang="en-US" sz="2400">
                <a:solidFill>
                  <a:srgbClr val="C00000"/>
                </a:solidFill>
                <a:latin typeface="三极魏碑简体" panose="00000500000000000000" charset="-122"/>
                <a:ea typeface="三极魏碑简体" panose="00000500000000000000" charset="-122"/>
              </a:rPr>
              <a:t>雄浑</a:t>
            </a:r>
            <a:r>
              <a:rPr lang="zh-CN" altLang="en-US" sz="2400">
                <a:solidFill>
                  <a:schemeClr val="tx1"/>
                </a:solidFill>
                <a:latin typeface="三极魏碑简体" panose="00000500000000000000" charset="-122"/>
                <a:ea typeface="三极魏碑简体" panose="00000500000000000000" charset="-122"/>
              </a:rPr>
              <a:t>的精神气象、</a:t>
            </a:r>
            <a:r>
              <a:rPr lang="zh-CN" altLang="en-US" sz="2400">
                <a:solidFill>
                  <a:srgbClr val="C00000"/>
                </a:solidFill>
                <a:latin typeface="三极魏碑简体" panose="00000500000000000000" charset="-122"/>
                <a:ea typeface="三极魏碑简体" panose="00000500000000000000" charset="-122"/>
              </a:rPr>
              <a:t>磅礴</a:t>
            </a:r>
            <a:r>
              <a:rPr lang="zh-CN" altLang="en-US" sz="2400">
                <a:solidFill>
                  <a:schemeClr val="tx1"/>
                </a:solidFill>
                <a:latin typeface="三极魏碑简体" panose="00000500000000000000" charset="-122"/>
                <a:ea typeface="三极魏碑简体" panose="00000500000000000000" charset="-122"/>
              </a:rPr>
              <a:t>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a:t>
            </a:r>
            <a:r>
              <a:rPr lang="zh-CN" altLang="en-US" sz="2400">
                <a:solidFill>
                  <a:srgbClr val="C00000"/>
                </a:solidFill>
                <a:latin typeface="汉仪书魂体简" panose="02010600000101010101" charset="-122"/>
                <a:ea typeface="汉仪书魂体简" panose="02010600000101010101" charset="-122"/>
              </a:rPr>
              <a:t>三例史实</a:t>
            </a:r>
            <a:r>
              <a:rPr lang="zh-CN" altLang="en-US" sz="2400">
                <a:latin typeface="汉仪书魂体简" panose="02010600000101010101" charset="-122"/>
                <a:ea typeface="汉仪书魂体简" panose="02010600000101010101" charset="-122"/>
              </a:rPr>
              <a:t>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1864995" y="5147945"/>
            <a:ext cx="7698740" cy="460375"/>
          </a:xfrm>
          <a:prstGeom prst="rect">
            <a:avLst/>
          </a:prstGeom>
          <a:solidFill>
            <a:schemeClr val="bg1">
              <a:alpha val="70000"/>
            </a:schemeClr>
          </a:solidFill>
        </p:spPr>
        <p:txBody>
          <a:bodyPr wrap="square" rtlCol="0">
            <a:sp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假如要论述</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人民群众是历史的创造者</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这一观点</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史论结合</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8" name="文本框 7"/>
          <p:cNvSpPr txBox="1"/>
          <p:nvPr/>
        </p:nvSpPr>
        <p:spPr>
          <a:xfrm>
            <a:off x="433070" y="2882900"/>
            <a:ext cx="5086350" cy="163004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新中国成立后，我国随即开展有计划的经济建设，经过全党和全国人民的艰苦奋斗，我国开始改变工业落后的面貌。</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10" name="文本框 9"/>
          <p:cNvSpPr txBox="1"/>
          <p:nvPr/>
        </p:nvSpPr>
        <p:spPr>
          <a:xfrm>
            <a:off x="6544310" y="2073275"/>
            <a:ext cx="5086350" cy="3431540"/>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新中国成立后，为了有计划地进行社会主义建设，我国政府编制了发展国民经济的</a:t>
            </a:r>
            <a:r>
              <a:rPr lang="zh-CN" altLang="en-US" sz="2400">
                <a:solidFill>
                  <a:srgbClr val="C00000"/>
                </a:solidFill>
                <a:latin typeface="华康行楷体 W5" panose="03000509000000000000" charset="-122"/>
                <a:ea typeface="华康行楷体 W5" panose="03000509000000000000" charset="-122"/>
                <a:cs typeface="华康行楷体 W5" panose="03000509000000000000" charset="-122"/>
              </a:rPr>
              <a:t>第一个五年计划</a:t>
            </a:r>
            <a:r>
              <a:rPr lang="zh-CN" altLang="en-US" sz="2400">
                <a:latin typeface="华康行楷体 W5" panose="03000509000000000000" charset="-122"/>
                <a:ea typeface="华康行楷体 W5" panose="03000509000000000000" charset="-122"/>
                <a:cs typeface="华康行楷体 W5" panose="03000509000000000000" charset="-122"/>
              </a:rPr>
              <a:t>，广大人民积极投入经济建设中，经过全党和全国人民的艰苦奋斗，到</a:t>
            </a:r>
            <a:r>
              <a:rPr lang="en-US" altLang="zh-CN" sz="2400">
                <a:solidFill>
                  <a:srgbClr val="C00000"/>
                </a:solidFill>
                <a:latin typeface="华康行楷体 W5" panose="03000509000000000000" charset="-122"/>
                <a:ea typeface="华康行楷体 W5" panose="03000509000000000000" charset="-122"/>
                <a:cs typeface="华康行楷体 W5" panose="03000509000000000000" charset="-122"/>
              </a:rPr>
              <a:t>1957</a:t>
            </a:r>
            <a:r>
              <a:rPr lang="zh-CN" altLang="en-US" sz="2400">
                <a:latin typeface="华康行楷体 W5" panose="03000509000000000000" charset="-122"/>
                <a:ea typeface="华康行楷体 W5" panose="03000509000000000000" charset="-122"/>
                <a:cs typeface="华康行楷体 W5" panose="03000509000000000000" charset="-122"/>
              </a:rPr>
              <a:t>年底，</a:t>
            </a:r>
            <a:r>
              <a:rPr lang="zh-CN" altLang="en-US" sz="2400">
                <a:solidFill>
                  <a:srgbClr val="C00000"/>
                </a:solidFill>
                <a:latin typeface="华康行楷体 W5" panose="03000509000000000000" charset="-122"/>
                <a:ea typeface="华康行楷体 W5" panose="03000509000000000000" charset="-122"/>
                <a:cs typeface="华康行楷体 W5" panose="03000509000000000000" charset="-122"/>
              </a:rPr>
              <a:t>第一个五年计划的绝大部分指标大幅度超额完成</a:t>
            </a:r>
            <a:r>
              <a:rPr lang="zh-CN" altLang="en-US" sz="2400">
                <a:latin typeface="华康行楷体 W5" panose="03000509000000000000" charset="-122"/>
                <a:ea typeface="华康行楷体 W5" panose="03000509000000000000" charset="-122"/>
                <a:cs typeface="华康行楷体 W5" panose="03000509000000000000" charset="-122"/>
              </a:rPr>
              <a:t>，一五计划的完成，我国开始改变工业落后的面貌，向社会主义工业化迈进</a:t>
            </a:r>
            <a:r>
              <a:rPr lang="en-US" altLang="zh-CN" sz="2400">
                <a:latin typeface="华康行楷体 W5" panose="03000509000000000000" charset="-122"/>
                <a:ea typeface="华康行楷体 W5" panose="03000509000000000000" charset="-122"/>
                <a:cs typeface="华康行楷体 W5" panose="03000509000000000000" charset="-122"/>
              </a:rPr>
              <a:t>.</a:t>
            </a:r>
            <a:endParaRPr lang="en-US" altLang="zh-CN" sz="2400">
              <a:latin typeface="华康行楷体 W5" panose="03000509000000000000" charset="-122"/>
              <a:ea typeface="华康行楷体 W5" panose="03000509000000000000" charset="-122"/>
              <a:cs typeface="华康行楷体 W5" panose="03000509000000000000" charset="-122"/>
            </a:endParaRPr>
          </a:p>
        </p:txBody>
      </p:sp>
      <p:pic>
        <p:nvPicPr>
          <p:cNvPr id="11" name="图片 10" descr="对比"/>
          <p:cNvPicPr>
            <a:picLocks noChangeAspect="1"/>
          </p:cNvPicPr>
          <p:nvPr/>
        </p:nvPicPr>
        <p:blipFill>
          <a:blip r:embed="rId2"/>
          <a:stretch>
            <a:fillRect/>
          </a:stretch>
        </p:blipFill>
        <p:spPr>
          <a:xfrm>
            <a:off x="5574665" y="1558925"/>
            <a:ext cx="914400" cy="914400"/>
          </a:xfrm>
          <a:prstGeom prst="rect">
            <a:avLst/>
          </a:prstGeom>
        </p:spPr>
      </p:pic>
      <p:pic>
        <p:nvPicPr>
          <p:cNvPr id="12" name="图片 11" descr="对"/>
          <p:cNvPicPr>
            <a:picLocks noChangeAspect="1"/>
          </p:cNvPicPr>
          <p:nvPr/>
        </p:nvPicPr>
        <p:blipFill>
          <a:blip r:embed="rId3"/>
          <a:stretch>
            <a:fillRect/>
          </a:stretch>
        </p:blipFill>
        <p:spPr>
          <a:xfrm rot="20640000">
            <a:off x="7692390" y="3739515"/>
            <a:ext cx="2623820" cy="2623820"/>
          </a:xfrm>
          <a:prstGeom prst="rect">
            <a:avLst/>
          </a:prstGeom>
        </p:spPr>
      </p:pic>
      <p:sp>
        <p:nvSpPr>
          <p:cNvPr id="13" name="矩形标注 12"/>
          <p:cNvSpPr/>
          <p:nvPr/>
        </p:nvSpPr>
        <p:spPr>
          <a:xfrm>
            <a:off x="8786495" y="2144395"/>
            <a:ext cx="204533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具体历史事件</a:t>
            </a:r>
            <a:endParaRPr lang="zh-CN" altLang="en-US" sz="2400" b="1">
              <a:solidFill>
                <a:srgbClr val="C00000"/>
              </a:solidFill>
            </a:endParaRPr>
          </a:p>
        </p:txBody>
      </p:sp>
      <p:sp>
        <p:nvSpPr>
          <p:cNvPr id="14" name="矩形标注 13"/>
          <p:cNvSpPr/>
          <p:nvPr/>
        </p:nvSpPr>
        <p:spPr>
          <a:xfrm>
            <a:off x="10067925" y="2882900"/>
            <a:ext cx="204533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准确的时间</a:t>
            </a:r>
            <a:endParaRPr lang="zh-CN" altLang="en-US" sz="2400" b="1">
              <a:solidFill>
                <a:srgbClr val="C00000"/>
              </a:solidFill>
            </a:endParaRPr>
          </a:p>
        </p:txBody>
      </p:sp>
      <p:sp>
        <p:nvSpPr>
          <p:cNvPr id="15" name="矩形标注 14"/>
          <p:cNvSpPr/>
          <p:nvPr/>
        </p:nvSpPr>
        <p:spPr>
          <a:xfrm>
            <a:off x="6141085" y="328104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详细的历史事件内容</a:t>
            </a:r>
            <a:endParaRPr lang="zh-CN" altLang="en-US" sz="2400" b="1">
              <a:solidFill>
                <a:srgbClr val="C00000"/>
              </a:solidFill>
            </a:endParaRPr>
          </a:p>
        </p:txBody>
      </p:sp>
      <p:sp>
        <p:nvSpPr>
          <p:cNvPr id="16" name="矩形标注 15"/>
          <p:cNvSpPr/>
          <p:nvPr/>
        </p:nvSpPr>
        <p:spPr>
          <a:xfrm>
            <a:off x="1756410" y="2144395"/>
            <a:ext cx="1786890"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单纯地叙述</a:t>
            </a:r>
            <a:endParaRPr lang="zh-CN" altLang="en-US" sz="2400" b="1">
              <a:solidFill>
                <a:srgbClr val="C00000"/>
              </a:solidFill>
            </a:endParaRPr>
          </a:p>
        </p:txBody>
      </p:sp>
      <p:sp>
        <p:nvSpPr>
          <p:cNvPr id="5" name="矩形 4"/>
          <p:cNvSpPr/>
          <p:nvPr/>
        </p:nvSpPr>
        <p:spPr>
          <a:xfrm>
            <a:off x="405448" y="5161280"/>
            <a:ext cx="577786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拒绝纯粹复述教材内容！</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3" grpId="0" animBg="1"/>
      <p:bldP spid="15" grpId="0" animBg="1"/>
      <p:bldP spid="14" grpId="0" animBg="1"/>
      <p:bldP spid="13" grpId="1" animBg="1"/>
      <p:bldP spid="15" grpId="1" animBg="1"/>
      <p:bldP spid="14" grpId="1" animBg="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辩证思维</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6" name="文本框 5"/>
          <p:cNvSpPr txBox="1"/>
          <p:nvPr/>
        </p:nvSpPr>
        <p:spPr>
          <a:xfrm>
            <a:off x="448310" y="1489075"/>
            <a:ext cx="11327130" cy="3046095"/>
          </a:xfrm>
          <a:prstGeom prst="rect">
            <a:avLst/>
          </a:prstGeom>
          <a:solidFill>
            <a:schemeClr val="bg1">
              <a:lumMod val="85000"/>
              <a:alpha val="61000"/>
            </a:schemeClr>
          </a:solidFill>
        </p:spPr>
        <p:txBody>
          <a:bodyPr wrap="square" rtlCol="0">
            <a:sp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安徽中考</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阅读材料，完成下列探究活动。</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1873</a:t>
            </a:r>
            <a:r>
              <a:rPr lang="zh-CN" altLang="en-US" sz="2400">
                <a:solidFill>
                  <a:schemeClr val="tx1"/>
                </a:solidFill>
                <a:latin typeface="三极魏碑简体" panose="00000500000000000000" charset="-122"/>
                <a:ea typeface="三极魏碑简体" panose="00000500000000000000" charset="-122"/>
              </a:rPr>
              <a:t>年，</a:t>
            </a:r>
            <a:r>
              <a:rPr lang="zh-CN" altLang="en-US" sz="2400">
                <a:solidFill>
                  <a:srgbClr val="C00000"/>
                </a:solidFill>
                <a:latin typeface="三极魏碑简体" panose="00000500000000000000" charset="-122"/>
                <a:ea typeface="三极魏碑简体" panose="00000500000000000000" charset="-122"/>
              </a:rPr>
              <a:t>梁启超</a:t>
            </a:r>
            <a:r>
              <a:rPr lang="zh-CN" altLang="en-US" sz="2400">
                <a:solidFill>
                  <a:schemeClr val="tx1"/>
                </a:solidFill>
                <a:latin typeface="三极魏碑简体" panose="00000500000000000000" charset="-122"/>
                <a:ea typeface="三极魏碑简体" panose="00000500000000000000" charset="-122"/>
              </a:rPr>
              <a:t>生于广东新会。</a:t>
            </a:r>
            <a:r>
              <a:rPr lang="en-US" altLang="zh-CN" sz="2400">
                <a:solidFill>
                  <a:schemeClr val="tx1"/>
                </a:solidFill>
                <a:latin typeface="三极魏碑简体" panose="00000500000000000000" charset="-122"/>
                <a:ea typeface="三极魏碑简体" panose="00000500000000000000" charset="-122"/>
              </a:rPr>
              <a:t>12</a:t>
            </a:r>
            <a:r>
              <a:rPr lang="zh-CN" altLang="en-US" sz="2400">
                <a:solidFill>
                  <a:schemeClr val="tx1"/>
                </a:solidFill>
                <a:latin typeface="三极魏碑简体" panose="00000500000000000000" charset="-122"/>
                <a:ea typeface="三极魏碑简体" panose="00000500000000000000" charset="-122"/>
              </a:rPr>
              <a:t>岁入广州学海堂。</a:t>
            </a:r>
            <a:r>
              <a:rPr lang="en-US" altLang="zh-CN" sz="2400">
                <a:solidFill>
                  <a:schemeClr val="tx1"/>
                </a:solidFill>
                <a:latin typeface="三极魏碑简体" panose="00000500000000000000" charset="-122"/>
                <a:ea typeface="三极魏碑简体" panose="00000500000000000000" charset="-122"/>
              </a:rPr>
              <a:t>16</a:t>
            </a:r>
            <a:r>
              <a:rPr lang="zh-CN" altLang="en-US" sz="2400">
                <a:solidFill>
                  <a:schemeClr val="tx1"/>
                </a:solidFill>
                <a:latin typeface="三极魏碑简体" panose="00000500000000000000" charset="-122"/>
                <a:ea typeface="三极魏碑简体" panose="00000500000000000000" charset="-122"/>
              </a:rPr>
              <a:t>岁中举人。</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岁协助康有为发动</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公车上书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，由此拉开了变法维新运动的序幕，</a:t>
            </a:r>
            <a:r>
              <a:rPr lang="en-US" altLang="zh-CN" sz="2400">
                <a:solidFill>
                  <a:schemeClr val="tx1"/>
                </a:solidFill>
                <a:latin typeface="三极魏碑简体" panose="00000500000000000000" charset="-122"/>
                <a:ea typeface="三极魏碑简体" panose="00000500000000000000" charset="-122"/>
              </a:rPr>
              <a:t>23</a:t>
            </a:r>
            <a:r>
              <a:rPr lang="zh-CN" altLang="en-US" sz="2400">
                <a:solidFill>
                  <a:schemeClr val="tx1"/>
                </a:solidFill>
                <a:latin typeface="三极魏碑简体" panose="00000500000000000000" charset="-122"/>
                <a:ea typeface="三极魏碑简体" panose="00000500000000000000" charset="-122"/>
              </a:rPr>
              <a:t>岁任《时务报》主笔，撰写《变法通议》等文章，强调</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法者天下之公器也，变者天下之公理也</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25</a:t>
            </a:r>
            <a:r>
              <a:rPr lang="zh-CN" altLang="en-US" sz="2400">
                <a:solidFill>
                  <a:schemeClr val="tx1"/>
                </a:solidFill>
                <a:latin typeface="三极魏碑简体" panose="00000500000000000000" charset="-122"/>
                <a:ea typeface="三极魏碑简体" panose="00000500000000000000" charset="-122"/>
              </a:rPr>
              <a:t>岁参与戊戌变法，失败后流亡日本。</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岁发表《少年中国说》，指出</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故今日之责任，不在他人，而全在我少年</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42</a:t>
            </a:r>
            <a:r>
              <a:rPr lang="zh-CN" altLang="en-US" sz="2400">
                <a:solidFill>
                  <a:schemeClr val="tx1"/>
                </a:solidFill>
                <a:latin typeface="三极魏碑简体" panose="00000500000000000000" charset="-122"/>
                <a:ea typeface="三极魏碑简体" panose="00000500000000000000" charset="-122"/>
              </a:rPr>
              <a:t>岁发表《异战所谓国体问题者》，参加护国运动。</a:t>
            </a:r>
            <a:r>
              <a:rPr lang="en-US" altLang="zh-CN" sz="2400">
                <a:solidFill>
                  <a:schemeClr val="tx1"/>
                </a:solidFill>
                <a:latin typeface="三极魏碑简体" panose="00000500000000000000" charset="-122"/>
                <a:ea typeface="三极魏碑简体" panose="00000500000000000000" charset="-122"/>
              </a:rPr>
              <a:t>52</a:t>
            </a:r>
            <a:r>
              <a:rPr lang="zh-CN" altLang="en-US" sz="2400">
                <a:solidFill>
                  <a:schemeClr val="tx1"/>
                </a:solidFill>
                <a:latin typeface="三极魏碑简体" panose="00000500000000000000" charset="-122"/>
                <a:ea typeface="三极魏碑简体" panose="00000500000000000000" charset="-122"/>
              </a:rPr>
              <a:t>岁任清华研究院导师。</a:t>
            </a:r>
            <a:r>
              <a:rPr lang="en-US" altLang="zh-CN" sz="2400">
                <a:solidFill>
                  <a:schemeClr val="tx1"/>
                </a:solidFill>
                <a:latin typeface="三极魏碑简体" panose="00000500000000000000" charset="-122"/>
                <a:ea typeface="三极魏碑简体" panose="00000500000000000000" charset="-122"/>
              </a:rPr>
              <a:t>1929</a:t>
            </a:r>
            <a:r>
              <a:rPr lang="zh-CN" altLang="en-US" sz="2400">
                <a:solidFill>
                  <a:schemeClr val="tx1"/>
                </a:solidFill>
                <a:latin typeface="三极魏碑简体" panose="00000500000000000000" charset="-122"/>
                <a:ea typeface="三极魏碑简体" panose="00000500000000000000" charset="-122"/>
              </a:rPr>
              <a:t>年病逝于北平。</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据吴其昌著《梁启超传》等</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案例一</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448945" y="4535170"/>
            <a:ext cx="11326495" cy="829945"/>
          </a:xfrm>
          <a:prstGeom prst="rect">
            <a:avLst/>
          </a:prstGeom>
          <a:solidFill>
            <a:srgbClr val="EBE4D2"/>
          </a:solidFill>
        </p:spPr>
        <p:txBody>
          <a:bodyPr wrap="square" rtlCol="0">
            <a:spAutoFit/>
          </a:bodyPr>
          <a:p>
            <a:r>
              <a:rPr lang="zh-CN" altLang="en-US" sz="2400">
                <a:latin typeface="汉仪书魂体简" panose="02010600000101010101" charset="-122"/>
                <a:ea typeface="汉仪书魂体简" panose="02010600000101010101" charset="-122"/>
              </a:rPr>
              <a:t>（</a:t>
            </a:r>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根据材料并结合所学知识，谈谈你对梁启超的认识。（要求：观点明确，史论结合，表述清晰，</a:t>
            </a:r>
            <a:r>
              <a:rPr lang="en-US" altLang="zh-CN" sz="2400">
                <a:latin typeface="汉仪书魂体简" panose="02010600000101010101" charset="-122"/>
                <a:ea typeface="汉仪书魂体简" panose="02010600000101010101" charset="-122"/>
              </a:rPr>
              <a:t>100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8" name="矩形 7"/>
          <p:cNvSpPr/>
          <p:nvPr/>
        </p:nvSpPr>
        <p:spPr>
          <a:xfrm>
            <a:off x="1681163" y="5525770"/>
            <a:ext cx="882967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仅仅去赞美和肯定（批评和否定）吗？</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custDataLst>
              <p:tags r:id="rId2"/>
            </p:custDataLst>
          </p:nvPr>
        </p:nvSpPr>
        <p:spPr>
          <a:xfrm>
            <a:off x="4289425" y="1764665"/>
            <a:ext cx="421640" cy="421640"/>
          </a:xfrm>
          <a:prstGeom prst="ellipse">
            <a:avLst/>
          </a:prstGeom>
          <a:solidFill>
            <a:srgbClr val="A6372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椭圆 5"/>
          <p:cNvSpPr/>
          <p:nvPr>
            <p:custDataLst>
              <p:tags r:id="rId3"/>
            </p:custDataLst>
          </p:nvPr>
        </p:nvSpPr>
        <p:spPr>
          <a:xfrm>
            <a:off x="4289425" y="3315335"/>
            <a:ext cx="421640" cy="421640"/>
          </a:xfrm>
          <a:prstGeom prst="ellipse">
            <a:avLst/>
          </a:prstGeom>
          <a:solidFill>
            <a:srgbClr val="A6372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custDataLst>
              <p:tags r:id="rId4"/>
            </p:custDataLst>
          </p:nvPr>
        </p:nvSpPr>
        <p:spPr>
          <a:xfrm>
            <a:off x="4289425" y="4866005"/>
            <a:ext cx="421640" cy="421640"/>
          </a:xfrm>
          <a:prstGeom prst="ellipse">
            <a:avLst/>
          </a:prstGeom>
          <a:solidFill>
            <a:srgbClr val="A6372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屏幕截图 2025-06-01 212344"/>
          <p:cNvPicPr>
            <a:picLocks noChangeAspect="1"/>
          </p:cNvPicPr>
          <p:nvPr/>
        </p:nvPicPr>
        <p:blipFill>
          <a:blip r:embed="rId5"/>
          <a:stretch>
            <a:fillRect/>
          </a:stretch>
        </p:blipFill>
        <p:spPr>
          <a:xfrm>
            <a:off x="1082675" y="416560"/>
            <a:ext cx="2129790" cy="5782945"/>
          </a:xfrm>
          <a:prstGeom prst="rect">
            <a:avLst/>
          </a:prstGeom>
        </p:spPr>
      </p:pic>
      <p:sp>
        <p:nvSpPr>
          <p:cNvPr id="11" name="文本框 10"/>
          <p:cNvSpPr txBox="1"/>
          <p:nvPr/>
        </p:nvSpPr>
        <p:spPr>
          <a:xfrm>
            <a:off x="785495" y="6199505"/>
            <a:ext cx="272478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缂丝乾隆御笔朱竹图轴</a:t>
            </a:r>
            <a:endParaRPr lang="zh-CN" altLang="en-US" sz="2000">
              <a:latin typeface="汉仪书魂体简" panose="02010600000101010101" charset="-122"/>
              <a:ea typeface="汉仪书魂体简" panose="02010600000101010101" charset="-122"/>
            </a:endParaRPr>
          </a:p>
        </p:txBody>
      </p:sp>
      <p:sp>
        <p:nvSpPr>
          <p:cNvPr id="12" name="文本框 11"/>
          <p:cNvSpPr txBox="1"/>
          <p:nvPr>
            <p:custDataLst>
              <p:tags r:id="rId6"/>
            </p:custDataLst>
          </p:nvPr>
        </p:nvSpPr>
        <p:spPr>
          <a:xfrm>
            <a:off x="5179060" y="1764665"/>
            <a:ext cx="5435600" cy="521970"/>
          </a:xfrm>
          <a:prstGeom prst="rect">
            <a:avLst/>
          </a:prstGeom>
          <a:solidFill>
            <a:srgbClr val="D4C5B0">
              <a:alpha val="40000"/>
            </a:srgbClr>
          </a:solidFill>
        </p:spPr>
        <p:txBody>
          <a:bodyPr wrap="square" rtlCol="0">
            <a:spAutoFit/>
          </a:bodyPr>
          <a:p>
            <a:r>
              <a:rPr lang="en-US" altLang="zh-CN" sz="2800" b="1">
                <a:latin typeface="汉仪书魂体简" panose="02010600000101010101" charset="-122"/>
                <a:ea typeface="汉仪书魂体简" panose="02010600000101010101" charset="-122"/>
                <a:cs typeface="汉仪书魂体简" panose="02010600000101010101" charset="-122"/>
              </a:rPr>
              <a:t>WHAT——</a:t>
            </a:r>
            <a:r>
              <a:rPr lang="zh-CN" altLang="en-US" sz="2800" b="1">
                <a:latin typeface="汉仪书魂体简" panose="02010600000101010101" charset="-122"/>
                <a:ea typeface="汉仪书魂体简" panose="02010600000101010101" charset="-122"/>
                <a:cs typeface="汉仪书魂体简" panose="02010600000101010101" charset="-122"/>
              </a:rPr>
              <a:t>历史小论文是什么？</a:t>
            </a:r>
            <a:endParaRPr lang="zh-CN" altLang="en-US" b="1"/>
          </a:p>
        </p:txBody>
      </p:sp>
      <p:sp>
        <p:nvSpPr>
          <p:cNvPr id="13" name="文本框 12"/>
          <p:cNvSpPr txBox="1"/>
          <p:nvPr>
            <p:custDataLst>
              <p:tags r:id="rId7"/>
            </p:custDataLst>
          </p:nvPr>
        </p:nvSpPr>
        <p:spPr>
          <a:xfrm>
            <a:off x="5179060" y="3315335"/>
            <a:ext cx="5435600" cy="521970"/>
          </a:xfrm>
          <a:prstGeom prst="rect">
            <a:avLst/>
          </a:prstGeom>
          <a:solidFill>
            <a:srgbClr val="D4C5B0">
              <a:alpha val="40000"/>
            </a:srgbClr>
          </a:solidFill>
        </p:spPr>
        <p:txBody>
          <a:bodyPr wrap="square" rtlCol="0">
            <a:spAutoFit/>
          </a:bodyPr>
          <a:p>
            <a:r>
              <a:rPr lang="en-US" altLang="zh-CN" sz="2800" b="1">
                <a:latin typeface="汉仪书魂体简" panose="02010600000101010101" charset="-122"/>
                <a:ea typeface="汉仪书魂体简" panose="02010600000101010101" charset="-122"/>
                <a:cs typeface="汉仪书魂体简" panose="02010600000101010101" charset="-122"/>
              </a:rPr>
              <a:t>WHY——</a:t>
            </a:r>
            <a:r>
              <a:rPr lang="zh-CN" altLang="en-US" sz="2800" b="1">
                <a:latin typeface="汉仪书魂体简" panose="02010600000101010101" charset="-122"/>
                <a:ea typeface="汉仪书魂体简" panose="02010600000101010101" charset="-122"/>
                <a:cs typeface="汉仪书魂体简" panose="02010600000101010101" charset="-122"/>
              </a:rPr>
              <a:t>为什么要写历史小论文？</a:t>
            </a:r>
            <a:endParaRPr lang="zh-CN" altLang="en-US" b="1"/>
          </a:p>
        </p:txBody>
      </p:sp>
      <p:sp>
        <p:nvSpPr>
          <p:cNvPr id="14" name="文本框 13"/>
          <p:cNvSpPr txBox="1"/>
          <p:nvPr>
            <p:custDataLst>
              <p:tags r:id="rId8"/>
            </p:custDataLst>
          </p:nvPr>
        </p:nvSpPr>
        <p:spPr>
          <a:xfrm>
            <a:off x="5179060" y="4866005"/>
            <a:ext cx="5435600" cy="521970"/>
          </a:xfrm>
          <a:prstGeom prst="rect">
            <a:avLst/>
          </a:prstGeom>
          <a:solidFill>
            <a:srgbClr val="D4C5B0">
              <a:alpha val="40000"/>
            </a:srgbClr>
          </a:solidFill>
        </p:spPr>
        <p:txBody>
          <a:bodyPr wrap="square" rtlCol="0">
            <a:spAutoFit/>
          </a:bodyPr>
          <a:p>
            <a:r>
              <a:rPr lang="en-US" altLang="zh-CN" sz="2800" b="1">
                <a:latin typeface="汉仪书魂体简" panose="02010600000101010101" charset="-122"/>
                <a:ea typeface="汉仪书魂体简" panose="02010600000101010101" charset="-122"/>
                <a:cs typeface="汉仪书魂体简" panose="02010600000101010101" charset="-122"/>
              </a:rPr>
              <a:t>HOW——</a:t>
            </a:r>
            <a:r>
              <a:rPr lang="zh-CN" altLang="en-US" sz="2800" b="1">
                <a:latin typeface="汉仪书魂体简" panose="02010600000101010101" charset="-122"/>
                <a:ea typeface="汉仪书魂体简" panose="02010600000101010101" charset="-122"/>
                <a:cs typeface="汉仪书魂体简" panose="02010600000101010101" charset="-122"/>
              </a:rPr>
              <a:t>怎么写历史小论文？</a:t>
            </a:r>
            <a:endParaRPr lang="zh-CN" altLang="en-US" b="1"/>
          </a:p>
        </p:txBody>
      </p:sp>
      <p:sp>
        <p:nvSpPr>
          <p:cNvPr id="15" name="矩形 14"/>
          <p:cNvSpPr/>
          <p:nvPr/>
        </p:nvSpPr>
        <p:spPr>
          <a:xfrm>
            <a:off x="8950960" y="170815"/>
            <a:ext cx="2011680" cy="1198880"/>
          </a:xfrm>
          <a:prstGeom prst="rect">
            <a:avLst/>
          </a:prstGeom>
          <a:noFill/>
          <a:ln>
            <a:noFill/>
          </a:ln>
        </p:spPr>
        <p:txBody>
          <a:bodyPr wrap="none" rtlCol="0" anchor="t">
            <a:spAutoFit/>
          </a:bodyPr>
          <a:p>
            <a:pPr algn="ctr"/>
            <a:r>
              <a:rPr lang="zh-CN" altLang="en-US" sz="7200" b="1">
                <a:solidFill>
                  <a:schemeClr val="tx1"/>
                </a:solidFill>
                <a:effectLst>
                  <a:outerShdw blurRad="38100" dist="19050" dir="2700000" algn="tl" rotWithShape="0">
                    <a:schemeClr val="dk1">
                      <a:alpha val="40000"/>
                    </a:schemeClr>
                  </a:outerShdw>
                </a:effectLst>
              </a:rPr>
              <a:t>目录</a:t>
            </a:r>
            <a:endParaRPr lang="zh-CN" altLang="en-US" sz="7200" b="1">
              <a:solidFill>
                <a:schemeClr val="tx1"/>
              </a:solidFill>
              <a:effectLst>
                <a:outerShdw blurRad="38100" dist="19050" dir="2700000" algn="tl" rotWithShape="0">
                  <a:schemeClr val="dk1">
                    <a:alpha val="40000"/>
                  </a:schemeClr>
                </a:outerShdw>
              </a:effectLst>
            </a:endParaRPr>
          </a:p>
        </p:txBody>
      </p:sp>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辩证思维</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220980" y="2125980"/>
            <a:ext cx="5086350" cy="2383790"/>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梁启超是中国近代著名思想家，政治活动家、学者，他围绕救亡图存的时代主题，宣传维新思想，参与戊戌变法：积极参加护国运动，维护共和制度。梁启超为国奋斗、追求进步的精神值得我们学习。</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10" name="文本框 9"/>
          <p:cNvSpPr txBox="1"/>
          <p:nvPr/>
        </p:nvSpPr>
        <p:spPr>
          <a:xfrm>
            <a:off x="6850380" y="1784985"/>
            <a:ext cx="5086350" cy="272478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梁启超是中国近代著名思想家，政治活动家、学者，他围绕救亡图存的时代主题，宣传维新思想，参与戊戌变法：积极参加护国运动，维护共和制度。</a:t>
            </a:r>
            <a:r>
              <a:rPr lang="zh-CN" altLang="en-US" sz="2400">
                <a:solidFill>
                  <a:srgbClr val="C00000"/>
                </a:solidFill>
                <a:latin typeface="华康行楷体 W5" panose="03000509000000000000" charset="-122"/>
                <a:ea typeface="华康行楷体 W5" panose="03000509000000000000" charset="-122"/>
                <a:cs typeface="华康行楷体 W5" panose="03000509000000000000" charset="-122"/>
              </a:rPr>
              <a:t>虽然有资产阶级的历史局限性</a:t>
            </a:r>
            <a:r>
              <a:rPr lang="zh-CN" altLang="en-US" sz="2400">
                <a:latin typeface="华康行楷体 W5" panose="03000509000000000000" charset="-122"/>
                <a:ea typeface="华康行楷体 W5" panose="03000509000000000000" charset="-122"/>
                <a:cs typeface="华康行楷体 W5" panose="03000509000000000000" charset="-122"/>
              </a:rPr>
              <a:t>，但梁启超为国奋斗、追求进步的精神值得我们学习。</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pic>
        <p:nvPicPr>
          <p:cNvPr id="13" name="图片 12" descr="对比"/>
          <p:cNvPicPr>
            <a:picLocks noChangeAspect="1"/>
          </p:cNvPicPr>
          <p:nvPr/>
        </p:nvPicPr>
        <p:blipFill>
          <a:blip/>
          <a:stretch>
            <a:fillRect/>
          </a:stretch>
        </p:blipFill>
        <p:spPr>
          <a:xfrm>
            <a:off x="5724525" y="1472565"/>
            <a:ext cx="914400" cy="914400"/>
          </a:xfrm>
          <a:prstGeom prst="rect">
            <a:avLst/>
          </a:prstGeom>
        </p:spPr>
      </p:pic>
      <p:pic>
        <p:nvPicPr>
          <p:cNvPr id="14" name="图片 13" descr="对比"/>
          <p:cNvPicPr>
            <a:picLocks noChangeAspect="1"/>
          </p:cNvPicPr>
          <p:nvPr/>
        </p:nvPicPr>
        <p:blipFill>
          <a:blip r:embed="rId2"/>
          <a:stretch>
            <a:fillRect/>
          </a:stretch>
        </p:blipFill>
        <p:spPr>
          <a:xfrm>
            <a:off x="5621655" y="1558925"/>
            <a:ext cx="914400" cy="914400"/>
          </a:xfrm>
          <a:prstGeom prst="rect">
            <a:avLst/>
          </a:prstGeom>
        </p:spPr>
      </p:pic>
      <p:sp>
        <p:nvSpPr>
          <p:cNvPr id="15" name="矩形标注 14"/>
          <p:cNvSpPr/>
          <p:nvPr/>
        </p:nvSpPr>
        <p:spPr>
          <a:xfrm>
            <a:off x="8084820" y="258635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多个方面来评价</a:t>
            </a:r>
            <a:endParaRPr lang="zh-CN" altLang="en-US" sz="2400" b="1">
              <a:solidFill>
                <a:srgbClr val="C00000"/>
              </a:solidFill>
            </a:endParaRPr>
          </a:p>
        </p:txBody>
      </p:sp>
      <p:pic>
        <p:nvPicPr>
          <p:cNvPr id="17" name="图片 16" descr="对"/>
          <p:cNvPicPr>
            <a:picLocks noChangeAspect="1"/>
          </p:cNvPicPr>
          <p:nvPr/>
        </p:nvPicPr>
        <p:blipFill>
          <a:blip r:embed="rId3"/>
          <a:stretch>
            <a:fillRect/>
          </a:stretch>
        </p:blipFill>
        <p:spPr>
          <a:xfrm rot="21000000">
            <a:off x="8277860" y="3595370"/>
            <a:ext cx="1809115" cy="1809115"/>
          </a:xfrm>
          <a:prstGeom prst="rect">
            <a:avLst/>
          </a:prstGeom>
        </p:spPr>
      </p:pic>
      <p:sp>
        <p:nvSpPr>
          <p:cNvPr id="18" name="矩形标注 17"/>
          <p:cNvSpPr/>
          <p:nvPr/>
        </p:nvSpPr>
        <p:spPr>
          <a:xfrm>
            <a:off x="1756410" y="1558925"/>
            <a:ext cx="1786890"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片面化认识</a:t>
            </a:r>
            <a:endParaRPr lang="zh-CN" altLang="en-US" sz="2400" b="1">
              <a:solidFill>
                <a:srgbClr val="C00000"/>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逻辑清晰</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274764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中国在一五计划之前就改革开放了，邓小平说创新很重要，不过苏联人自己都没搞好粮食问题，所以我们</a:t>
            </a:r>
            <a:r>
              <a:rPr lang="en-US" altLang="zh-CN" sz="2400">
                <a:latin typeface="华康行楷体 W5" panose="03000509000000000000" charset="-122"/>
                <a:ea typeface="华康行楷体 W5" panose="03000509000000000000" charset="-122"/>
                <a:cs typeface="华康行楷体 W5" panose="03000509000000000000" charset="-122"/>
              </a:rPr>
              <a:t>1956</a:t>
            </a:r>
            <a:r>
              <a:rPr lang="zh-CN" altLang="en-US" sz="2400">
                <a:latin typeface="华康行楷体 W5" panose="03000509000000000000" charset="-122"/>
                <a:ea typeface="华康行楷体 W5" panose="03000509000000000000" charset="-122"/>
                <a:cs typeface="华康行楷体 W5" panose="03000509000000000000" charset="-122"/>
              </a:rPr>
              <a:t>年突然就开始探索了。</a:t>
            </a:r>
            <a:r>
              <a:rPr lang="en-US" altLang="zh-CN" sz="2400">
                <a:latin typeface="华康行楷体 W5" panose="03000509000000000000" charset="-122"/>
                <a:ea typeface="华康行楷体 W5" panose="03000509000000000000" charset="-122"/>
                <a:cs typeface="华康行楷体 W5" panose="03000509000000000000" charset="-122"/>
              </a:rPr>
              <a:t>156</a:t>
            </a:r>
            <a:r>
              <a:rPr lang="zh-CN" altLang="en-US" sz="2400">
                <a:latin typeface="华康行楷体 W5" panose="03000509000000000000" charset="-122"/>
                <a:ea typeface="华康行楷体 W5" panose="03000509000000000000" charset="-122"/>
                <a:cs typeface="华康行楷体 W5" panose="03000509000000000000" charset="-122"/>
              </a:rPr>
              <a:t>个项目是日本援建的，但后来苏联解体了，证明我们学他们是错的。新时代中国制造造高铁是因为苏联教我们计划经济，可我们</a:t>
            </a:r>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年改成了市场经济，但不知道为什么毛泽东在《论十大关系》里批评苏联，结果我们反而学他们搞重工业。总之苏联模式完全没用，我们全靠自己从零开始，他们自己失败了，我们成功是因为没听他们的。</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逻辑清晰</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302958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中国在</a:t>
            </a:r>
            <a:r>
              <a:rPr lang="zh-CN" altLang="en-US" sz="2400">
                <a:solidFill>
                  <a:schemeClr val="tx1"/>
                </a:solidFill>
                <a:latin typeface="华康行楷体 W5" panose="03000509000000000000" charset="-122"/>
                <a:ea typeface="华康行楷体 W5" panose="03000509000000000000" charset="-122"/>
                <a:cs typeface="华康行楷体 W5" panose="03000509000000000000" charset="-122"/>
              </a:rPr>
              <a:t>一五计划之前就改革开放了，邓小平说创新很重要，不过苏联人自己都没搞好粮食问题，所以我们</a:t>
            </a:r>
            <a:r>
              <a:rPr lang="en-US" altLang="zh-CN" sz="2400">
                <a:solidFill>
                  <a:schemeClr val="tx1"/>
                </a:solidFill>
                <a:latin typeface="华康行楷体 W5" panose="03000509000000000000" charset="-122"/>
                <a:ea typeface="华康行楷体 W5" panose="03000509000000000000" charset="-122"/>
                <a:cs typeface="华康行楷体 W5" panose="03000509000000000000" charset="-122"/>
              </a:rPr>
              <a:t>1956</a:t>
            </a:r>
            <a:r>
              <a:rPr lang="zh-CN" altLang="en-US" sz="2400">
                <a:solidFill>
                  <a:schemeClr val="tx1"/>
                </a:solidFill>
                <a:latin typeface="华康行楷体 W5" panose="03000509000000000000" charset="-122"/>
                <a:ea typeface="华康行楷体 W5" panose="03000509000000000000" charset="-122"/>
                <a:cs typeface="华康行楷体 W5" panose="03000509000000000000" charset="-122"/>
              </a:rPr>
              <a:t>年突然就开始探索了。</a:t>
            </a:r>
            <a:r>
              <a:rPr lang="en-US" altLang="zh-CN" sz="2400">
                <a:solidFill>
                  <a:schemeClr val="tx1"/>
                </a:solidFill>
                <a:latin typeface="华康行楷体 W5" panose="03000509000000000000" charset="-122"/>
                <a:ea typeface="华康行楷体 W5" panose="03000509000000000000" charset="-122"/>
                <a:cs typeface="华康行楷体 W5" panose="03000509000000000000" charset="-122"/>
              </a:rPr>
              <a:t>156</a:t>
            </a:r>
            <a:r>
              <a:rPr lang="zh-CN" altLang="en-US" sz="2400">
                <a:solidFill>
                  <a:schemeClr val="tx1"/>
                </a:solidFill>
                <a:latin typeface="华康行楷体 W5" panose="03000509000000000000" charset="-122"/>
                <a:ea typeface="华康行楷体 W5" panose="03000509000000000000" charset="-122"/>
                <a:cs typeface="华康行楷体 W5" panose="03000509000000000000" charset="-122"/>
              </a:rPr>
              <a:t>个项目是日</a:t>
            </a:r>
            <a:r>
              <a:rPr lang="zh-CN" altLang="en-US" sz="2400">
                <a:latin typeface="华康行楷体 W5" panose="03000509000000000000" charset="-122"/>
                <a:ea typeface="华康行楷体 W5" panose="03000509000000000000" charset="-122"/>
                <a:cs typeface="华康行楷体 W5" panose="03000509000000000000" charset="-122"/>
              </a:rPr>
              <a:t>本援建的，但后来苏联解体了，证明我们学他们是错的。新时代中国制造造高铁是因为苏联教我们计划经济，可我们</a:t>
            </a:r>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成了市场经济，但不知道为什么毛泽东在《论十大关系》里批评苏联，结果我们反而学他们搞重工业。总之苏联模式完全没用，我们全靠自己从零开始，虽然一五计划抄了苏联作业，最后中国工业超过苏联是因为苏联教得好，但他们自己失败了，我们成功是因为没听他们的。</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15" name="矩形标注 14"/>
          <p:cNvSpPr/>
          <p:nvPr/>
        </p:nvSpPr>
        <p:spPr>
          <a:xfrm>
            <a:off x="135890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时间混论</a:t>
            </a:r>
            <a:endParaRPr lang="zh-CN" altLang="en-US" sz="2400" b="1">
              <a:solidFill>
                <a:srgbClr val="C00000"/>
              </a:solidFill>
            </a:endParaRPr>
          </a:p>
        </p:txBody>
      </p:sp>
      <p:sp>
        <p:nvSpPr>
          <p:cNvPr id="5" name="矩形标注 4"/>
          <p:cNvSpPr/>
          <p:nvPr/>
        </p:nvSpPr>
        <p:spPr>
          <a:xfrm>
            <a:off x="768096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颠倒因果</a:t>
            </a:r>
            <a:endParaRPr lang="zh-CN" altLang="en-US" sz="2400" b="1">
              <a:solidFill>
                <a:srgbClr val="C00000"/>
              </a:solidFill>
            </a:endParaRPr>
          </a:p>
        </p:txBody>
      </p:sp>
      <p:sp>
        <p:nvSpPr>
          <p:cNvPr id="6" name="矩形标注 5"/>
          <p:cNvSpPr/>
          <p:nvPr/>
        </p:nvSpPr>
        <p:spPr>
          <a:xfrm>
            <a:off x="1358900" y="538162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史实错误</a:t>
            </a:r>
            <a:endParaRPr lang="zh-CN" altLang="en-US" sz="2400" b="1">
              <a:solidFill>
                <a:srgbClr val="C00000"/>
              </a:solidFill>
            </a:endParaRPr>
          </a:p>
        </p:txBody>
      </p:sp>
      <p:sp>
        <p:nvSpPr>
          <p:cNvPr id="8" name="矩形标注 7"/>
          <p:cNvSpPr/>
          <p:nvPr/>
        </p:nvSpPr>
        <p:spPr>
          <a:xfrm>
            <a:off x="7680960" y="538162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逻辑混乱</a:t>
            </a:r>
            <a:endParaRPr lang="zh-CN" altLang="en-US" sz="2400" b="1">
              <a:solidFill>
                <a:srgbClr val="C00000"/>
              </a:solidFill>
            </a:endParaRPr>
          </a:p>
        </p:txBody>
      </p:sp>
      <p:pic>
        <p:nvPicPr>
          <p:cNvPr id="10" name="图片 9" descr="错"/>
          <p:cNvPicPr>
            <a:picLocks noChangeAspect="1"/>
          </p:cNvPicPr>
          <p:nvPr/>
        </p:nvPicPr>
        <p:blipFill>
          <a:blip r:embed="rId2"/>
          <a:stretch>
            <a:fillRect/>
          </a:stretch>
        </p:blipFill>
        <p:spPr>
          <a:xfrm>
            <a:off x="4831715" y="2459990"/>
            <a:ext cx="2528570" cy="2528570"/>
          </a:xfrm>
          <a:prstGeom prst="rect">
            <a:avLst/>
          </a:prstGeom>
        </p:spPr>
      </p:pic>
      <p:sp>
        <p:nvSpPr>
          <p:cNvPr id="11" name="矩形 10"/>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6" grpId="0" animBg="1"/>
      <p:bldP spid="8" grpId="0" animBg="1"/>
      <p:bldP spid="15" grpId="1" animBg="1"/>
      <p:bldP spid="5" grpId="1" animBg="1"/>
      <p:bldP spid="6" grpId="1"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语言流畅</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346646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新中国成立初期，为迅速奠定工业基础，我国仿效苏联实施</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一五计划</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，通过引进</a:t>
            </a:r>
            <a:r>
              <a:rPr lang="en-US" altLang="zh-CN" sz="2400">
                <a:latin typeface="华康行楷体 W5" panose="03000509000000000000" charset="-122"/>
                <a:ea typeface="华康行楷体 W5" panose="03000509000000000000" charset="-122"/>
                <a:cs typeface="华康行楷体 W5" panose="03000509000000000000" charset="-122"/>
              </a:rPr>
              <a:t>156</a:t>
            </a:r>
            <a:r>
              <a:rPr lang="zh-CN" altLang="en-US" sz="2400">
                <a:latin typeface="华康行楷体 W5" panose="03000509000000000000" charset="-122"/>
                <a:ea typeface="华康行楷体 W5" panose="03000509000000000000" charset="-122"/>
                <a:cs typeface="华康行楷体 W5" panose="03000509000000000000" charset="-122"/>
              </a:rPr>
              <a:t>个援建项目优先发展重工业，构建了工业化初步框架。然而，苏联工业化暴露的结构失衡问题（如轻工业和农业滞后）促使中国在</a:t>
            </a:r>
            <a:r>
              <a:rPr lang="en-US" altLang="zh-CN" sz="2400">
                <a:latin typeface="华康行楷体 W5" panose="03000509000000000000" charset="-122"/>
                <a:ea typeface="华康行楷体 W5" panose="03000509000000000000" charset="-122"/>
                <a:cs typeface="华康行楷体 W5" panose="03000509000000000000" charset="-122"/>
              </a:rPr>
              <a:t>1956</a:t>
            </a:r>
            <a:r>
              <a:rPr lang="zh-CN" altLang="en-US" sz="2400">
                <a:latin typeface="华康行楷体 W5" panose="03000509000000000000" charset="-122"/>
                <a:ea typeface="华康行楷体 W5" panose="03000509000000000000" charset="-122"/>
                <a:cs typeface="华康行楷体 W5" panose="03000509000000000000" charset="-122"/>
              </a:rPr>
              <a:t>年主动调整。毛泽东发表《论十大关系》，提出协调农轻重比例，开启独立工业化道路的探索。</a:t>
            </a:r>
            <a:endParaRPr lang="en-US" altLang="zh-CN" sz="2400">
              <a:latin typeface="华康行楷体 W5" panose="03000509000000000000" charset="-122"/>
              <a:ea typeface="华康行楷体 W5" panose="03000509000000000000" charset="-122"/>
              <a:cs typeface="华康行楷体 W5" panose="03000509000000000000" charset="-122"/>
            </a:endParaRPr>
          </a:p>
          <a:p>
            <a:pPr indent="612140"/>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年改革开放后，中国进一步突破苏联计划经济桎梏，逐步建立社会主义市场经济体制，通过技术引进与自主创新完善工业体系。进入</a:t>
            </a:r>
            <a:r>
              <a:rPr lang="en-US" altLang="zh-CN" sz="2400">
                <a:latin typeface="华康行楷体 W5" panose="03000509000000000000" charset="-122"/>
                <a:ea typeface="华康行楷体 W5" panose="03000509000000000000" charset="-122"/>
                <a:cs typeface="华康行楷体 W5" panose="03000509000000000000" charset="-122"/>
              </a:rPr>
              <a:t>21</a:t>
            </a:r>
            <a:r>
              <a:rPr lang="zh-CN" altLang="en-US" sz="2400">
                <a:latin typeface="华康行楷体 W5" panose="03000509000000000000" charset="-122"/>
                <a:ea typeface="华康行楷体 W5" panose="03000509000000000000" charset="-122"/>
                <a:cs typeface="华康行楷体 W5" panose="03000509000000000000" charset="-122"/>
              </a:rPr>
              <a:t>世纪，我国以科技创新驱动产业升级，推动制造业向全球价值链高端攀升，实现了从</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跟跑学习</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到</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自主领跑</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的历史性跨越。</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语言流畅</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346646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新中国成立初期，为迅速奠定工业基础，我国仿效苏联实施</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一五计划</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，通过引进</a:t>
            </a:r>
            <a:r>
              <a:rPr lang="en-US" altLang="zh-CN" sz="2400">
                <a:latin typeface="华康行楷体 W5" panose="03000509000000000000" charset="-122"/>
                <a:ea typeface="华康行楷体 W5" panose="03000509000000000000" charset="-122"/>
                <a:cs typeface="华康行楷体 W5" panose="03000509000000000000" charset="-122"/>
              </a:rPr>
              <a:t>156</a:t>
            </a:r>
            <a:r>
              <a:rPr lang="zh-CN" altLang="en-US" sz="2400">
                <a:latin typeface="华康行楷体 W5" panose="03000509000000000000" charset="-122"/>
                <a:ea typeface="华康行楷体 W5" panose="03000509000000000000" charset="-122"/>
                <a:cs typeface="华康行楷体 W5" panose="03000509000000000000" charset="-122"/>
              </a:rPr>
              <a:t>个援建项目优先发展重工业，构建了工业化初步框架。然而，苏联工业化暴露的结构失衡问题（如轻工业和农业滞后）促使中国在</a:t>
            </a:r>
            <a:r>
              <a:rPr lang="en-US" altLang="zh-CN" sz="2400">
                <a:latin typeface="华康行楷体 W5" panose="03000509000000000000" charset="-122"/>
                <a:ea typeface="华康行楷体 W5" panose="03000509000000000000" charset="-122"/>
                <a:cs typeface="华康行楷体 W5" panose="03000509000000000000" charset="-122"/>
              </a:rPr>
              <a:t>1956</a:t>
            </a:r>
            <a:r>
              <a:rPr lang="zh-CN" altLang="en-US" sz="2400">
                <a:latin typeface="华康行楷体 W5" panose="03000509000000000000" charset="-122"/>
                <a:ea typeface="华康行楷体 W5" panose="03000509000000000000" charset="-122"/>
                <a:cs typeface="华康行楷体 W5" panose="03000509000000000000" charset="-122"/>
              </a:rPr>
              <a:t>年主动调整。毛泽东发表《论十大关系》，提出协调农轻重比例，开启独立工业化道路的探索。</a:t>
            </a:r>
            <a:endParaRPr lang="en-US" altLang="zh-CN" sz="2400">
              <a:latin typeface="华康行楷体 W5" panose="03000509000000000000" charset="-122"/>
              <a:ea typeface="华康行楷体 W5" panose="03000509000000000000" charset="-122"/>
              <a:cs typeface="华康行楷体 W5" panose="03000509000000000000" charset="-122"/>
            </a:endParaRPr>
          </a:p>
          <a:p>
            <a:pPr indent="612140"/>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年改革开放后，中国进一步突破苏联计划经济桎梏，逐步建立社会主义市场经济体制，通过技术引进与自主创新完善工业体系。进入</a:t>
            </a:r>
            <a:r>
              <a:rPr lang="en-US" altLang="zh-CN" sz="2400">
                <a:latin typeface="华康行楷体 W5" panose="03000509000000000000" charset="-122"/>
                <a:ea typeface="华康行楷体 W5" panose="03000509000000000000" charset="-122"/>
                <a:cs typeface="华康行楷体 W5" panose="03000509000000000000" charset="-122"/>
              </a:rPr>
              <a:t>21</a:t>
            </a:r>
            <a:r>
              <a:rPr lang="zh-CN" altLang="en-US" sz="2400">
                <a:latin typeface="华康行楷体 W5" panose="03000509000000000000" charset="-122"/>
                <a:ea typeface="华康行楷体 W5" panose="03000509000000000000" charset="-122"/>
                <a:cs typeface="华康行楷体 W5" panose="03000509000000000000" charset="-122"/>
              </a:rPr>
              <a:t>世纪，我国以科技创新驱动产业升级，推动制造业向全球价值链高端攀升，实现了从</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跟跑学习</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到</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自主领跑</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的历史性跨越。</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15" name="矩形标注 14"/>
          <p:cNvSpPr/>
          <p:nvPr/>
        </p:nvSpPr>
        <p:spPr>
          <a:xfrm>
            <a:off x="135890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时序清晰</a:t>
            </a:r>
            <a:endParaRPr lang="zh-CN" altLang="en-US" sz="2400" b="1">
              <a:solidFill>
                <a:srgbClr val="C00000"/>
              </a:solidFill>
            </a:endParaRPr>
          </a:p>
        </p:txBody>
      </p:sp>
      <p:sp>
        <p:nvSpPr>
          <p:cNvPr id="6" name="矩形标注 5"/>
          <p:cNvSpPr/>
          <p:nvPr/>
        </p:nvSpPr>
        <p:spPr>
          <a:xfrm>
            <a:off x="768096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层层递进</a:t>
            </a:r>
            <a:endParaRPr lang="zh-CN" altLang="en-US" sz="2400" b="1">
              <a:solidFill>
                <a:srgbClr val="C00000"/>
              </a:solidFill>
            </a:endParaRPr>
          </a:p>
        </p:txBody>
      </p:sp>
      <p:sp>
        <p:nvSpPr>
          <p:cNvPr id="8" name="矩形标注 7"/>
          <p:cNvSpPr/>
          <p:nvPr/>
        </p:nvSpPr>
        <p:spPr>
          <a:xfrm>
            <a:off x="1358900" y="5581650"/>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因果明确</a:t>
            </a:r>
            <a:endParaRPr lang="zh-CN" altLang="en-US" sz="2400" b="1">
              <a:solidFill>
                <a:srgbClr val="C00000"/>
              </a:solidFill>
            </a:endParaRPr>
          </a:p>
        </p:txBody>
      </p:sp>
      <p:sp>
        <p:nvSpPr>
          <p:cNvPr id="10" name="矩形标注 9"/>
          <p:cNvSpPr/>
          <p:nvPr/>
        </p:nvSpPr>
        <p:spPr>
          <a:xfrm>
            <a:off x="7680960" y="5581650"/>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用词合理</a:t>
            </a:r>
            <a:endParaRPr lang="zh-CN" altLang="en-US" sz="2400" b="1">
              <a:solidFill>
                <a:srgbClr val="C00000"/>
              </a:solidFill>
            </a:endParaRPr>
          </a:p>
        </p:txBody>
      </p:sp>
      <p:pic>
        <p:nvPicPr>
          <p:cNvPr id="11" name="图片 10" descr="对"/>
          <p:cNvPicPr>
            <a:picLocks noChangeAspect="1"/>
          </p:cNvPicPr>
          <p:nvPr/>
        </p:nvPicPr>
        <p:blipFill>
          <a:blip r:embed="rId2"/>
          <a:stretch>
            <a:fillRect/>
          </a:stretch>
        </p:blipFill>
        <p:spPr>
          <a:xfrm>
            <a:off x="4819015" y="2877820"/>
            <a:ext cx="2703830" cy="270383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8" grpId="0" animBg="1"/>
      <p:bldP spid="10" grpId="0" animBg="1"/>
      <p:bldP spid="15" grpId="1" animBg="1"/>
      <p:bldP spid="6" grpId="1" animBg="1"/>
      <p:bldP spid="8" grpId="1"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字体工整</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pic>
        <p:nvPicPr>
          <p:cNvPr id="5" name="图片 4" descr="微信图片_20250602154653"/>
          <p:cNvPicPr>
            <a:picLocks noChangeAspect="1"/>
          </p:cNvPicPr>
          <p:nvPr/>
        </p:nvPicPr>
        <p:blipFill>
          <a:blip r:embed="rId2"/>
          <a:srcRect l="5181" t="14259" r="16235" b="55557"/>
          <a:stretch>
            <a:fillRect/>
          </a:stretch>
        </p:blipFill>
        <p:spPr>
          <a:xfrm>
            <a:off x="6536055" y="1974215"/>
            <a:ext cx="5102860" cy="4356735"/>
          </a:xfrm>
          <a:prstGeom prst="rect">
            <a:avLst/>
          </a:prstGeom>
        </p:spPr>
      </p:pic>
      <p:pic>
        <p:nvPicPr>
          <p:cNvPr id="6" name="图片 5" descr="WY1706955683297103872"/>
          <p:cNvPicPr>
            <a:picLocks noChangeAspect="1"/>
          </p:cNvPicPr>
          <p:nvPr/>
        </p:nvPicPr>
        <p:blipFill>
          <a:blip r:embed="rId3"/>
          <a:srcRect l="15295" r="19430" b="3129"/>
          <a:stretch>
            <a:fillRect/>
          </a:stretch>
        </p:blipFill>
        <p:spPr>
          <a:xfrm>
            <a:off x="281940" y="1974215"/>
            <a:ext cx="5382260" cy="3656965"/>
          </a:xfrm>
          <a:prstGeom prst="rect">
            <a:avLst/>
          </a:prstGeom>
        </p:spPr>
      </p:pic>
      <p:pic>
        <p:nvPicPr>
          <p:cNvPr id="8" name="图片 7" descr="对比"/>
          <p:cNvPicPr>
            <a:picLocks noChangeAspect="1"/>
          </p:cNvPicPr>
          <p:nvPr/>
        </p:nvPicPr>
        <p:blipFill>
          <a:blip r:embed="rId4"/>
          <a:stretch>
            <a:fillRect/>
          </a:stretch>
        </p:blipFill>
        <p:spPr>
          <a:xfrm>
            <a:off x="5638800" y="1404620"/>
            <a:ext cx="914400" cy="914400"/>
          </a:xfrm>
          <a:prstGeom prst="rect">
            <a:avLst/>
          </a:prstGeom>
        </p:spPr>
      </p:pic>
      <p:pic>
        <p:nvPicPr>
          <p:cNvPr id="9" name="图片 8" descr="对"/>
          <p:cNvPicPr>
            <a:picLocks noChangeAspect="1"/>
          </p:cNvPicPr>
          <p:nvPr/>
        </p:nvPicPr>
        <p:blipFill>
          <a:blip r:embed="rId5"/>
          <a:stretch>
            <a:fillRect/>
          </a:stretch>
        </p:blipFill>
        <p:spPr>
          <a:xfrm>
            <a:off x="8466455" y="3679190"/>
            <a:ext cx="2327910" cy="232791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graphicFrame>
        <p:nvGraphicFramePr>
          <p:cNvPr id="5" name="表格 4"/>
          <p:cNvGraphicFramePr/>
          <p:nvPr/>
        </p:nvGraphicFramePr>
        <p:xfrm>
          <a:off x="939800" y="1393190"/>
          <a:ext cx="10311765" cy="2468880"/>
        </p:xfrm>
        <a:graphic>
          <a:graphicData uri="http://schemas.openxmlformats.org/drawingml/2006/table">
            <a:tbl>
              <a:tblPr firstRow="1">
                <a:tableStyleId>{59FBD75D-7629-4EBB-891E-9E1BAAB9521C}</a:tableStyleId>
              </a:tblPr>
              <a:tblGrid>
                <a:gridCol w="771525"/>
                <a:gridCol w="8086090"/>
                <a:gridCol w="1454150"/>
              </a:tblGrid>
              <a:tr h="381000">
                <a:tc>
                  <a:txBody>
                    <a:bodyPr/>
                    <a:p>
                      <a:pPr algn="ctr">
                        <a:buNone/>
                      </a:pPr>
                      <a:r>
                        <a:rPr lang="zh-CN" altLang="en-US" sz="2400" b="1"/>
                        <a:t>一等</a:t>
                      </a:r>
                      <a:endParaRPr lang="zh-CN" altLang="en-US" sz="2400" b="1"/>
                    </a:p>
                  </a:txBody>
                  <a:tcPr/>
                </a:tc>
                <a:tc>
                  <a:txBody>
                    <a:bodyPr/>
                    <a:p>
                      <a:pPr indent="612140" fontAlgn="auto">
                        <a:buNone/>
                      </a:pPr>
                      <a:r>
                        <a:rPr lang="zh-CN" altLang="en-US" sz="2400" b="0"/>
                        <a:t>观点正确，史实正确，能从正反两方面论证，条理清晰，语言流畅</a:t>
                      </a:r>
                      <a:endParaRPr lang="zh-CN" altLang="en-US" sz="2400" b="0"/>
                    </a:p>
                  </a:txBody>
                  <a:tcPr/>
                </a:tc>
                <a:tc>
                  <a:txBody>
                    <a:bodyPr/>
                    <a:p>
                      <a:pPr>
                        <a:buNone/>
                      </a:pPr>
                      <a:r>
                        <a:rPr lang="zh-CN" altLang="en-US" sz="2400" b="1">
                          <a:sym typeface="+mn-ea"/>
                        </a:rPr>
                        <a:t>５～６分</a:t>
                      </a:r>
                      <a:endParaRPr lang="zh-CN" altLang="en-US" sz="2400" b="1">
                        <a:sym typeface="+mn-ea"/>
                      </a:endParaRPr>
                    </a:p>
                  </a:txBody>
                  <a:tcPr/>
                </a:tc>
              </a:tr>
              <a:tr h="381000">
                <a:tc>
                  <a:txBody>
                    <a:bodyPr/>
                    <a:p>
                      <a:pPr algn="ctr">
                        <a:buNone/>
                      </a:pPr>
                      <a:r>
                        <a:rPr lang="zh-CN" altLang="en-US" sz="2400" b="1"/>
                        <a:t>二等</a:t>
                      </a:r>
                      <a:endParaRPr lang="zh-CN" altLang="en-US" sz="2400" b="1"/>
                    </a:p>
                  </a:txBody>
                  <a:tcPr/>
                </a:tc>
                <a:tc>
                  <a:txBody>
                    <a:bodyPr/>
                    <a:p>
                      <a:pPr indent="612140" fontAlgn="auto">
                        <a:buNone/>
                      </a:pPr>
                      <a:r>
                        <a:rPr lang="zh-CN" altLang="en-US" sz="2400">
                          <a:sym typeface="+mn-ea"/>
                        </a:rPr>
                        <a:t>观点基本正确，史实正确，仅从一个角度论证，逻辑基本清楚，语言较流畅</a:t>
                      </a:r>
                      <a:endParaRPr lang="zh-CN" altLang="en-US" sz="2400">
                        <a:sym typeface="+mn-ea"/>
                      </a:endParaRPr>
                    </a:p>
                  </a:txBody>
                  <a:tcPr/>
                </a:tc>
                <a:tc>
                  <a:txBody>
                    <a:bodyPr/>
                    <a:p>
                      <a:pPr>
                        <a:buNone/>
                      </a:pPr>
                      <a:r>
                        <a:rPr lang="zh-CN" altLang="en-US" sz="2400" b="1">
                          <a:sym typeface="+mn-ea"/>
                        </a:rPr>
                        <a:t>３～４分</a:t>
                      </a:r>
                      <a:endParaRPr lang="zh-CN" altLang="en-US" sz="2400" b="1">
                        <a:sym typeface="+mn-ea"/>
                      </a:endParaRPr>
                    </a:p>
                  </a:txBody>
                  <a:tcPr/>
                </a:tc>
              </a:tr>
              <a:tr h="381000">
                <a:tc>
                  <a:txBody>
                    <a:bodyPr/>
                    <a:p>
                      <a:pPr algn="ctr">
                        <a:buNone/>
                      </a:pPr>
                      <a:r>
                        <a:rPr lang="zh-CN" altLang="en-US" sz="2400" b="1"/>
                        <a:t>三等</a:t>
                      </a:r>
                      <a:endParaRPr lang="zh-CN" altLang="en-US" sz="2400" b="1"/>
                    </a:p>
                  </a:txBody>
                  <a:tcPr/>
                </a:tc>
                <a:tc>
                  <a:txBody>
                    <a:bodyPr/>
                    <a:p>
                      <a:pPr indent="612140" fontAlgn="auto">
                        <a:buNone/>
                      </a:pPr>
                      <a:r>
                        <a:rPr lang="zh-CN" altLang="en-US" sz="2400">
                          <a:sym typeface="+mn-ea"/>
                        </a:rPr>
                        <a:t>观点不明，仅罗列史实，史论结合不当，没有论证或没有史实，语言表述不清</a:t>
                      </a:r>
                      <a:r>
                        <a:rPr lang="en-US" altLang="zh-CN" sz="2400">
                          <a:sym typeface="+mn-ea"/>
                        </a:rPr>
                        <a:t> </a:t>
                      </a:r>
                      <a:endParaRPr lang="zh-CN" altLang="en-US" sz="2400" b="0">
                        <a:sym typeface="+mn-ea"/>
                      </a:endParaRPr>
                    </a:p>
                  </a:txBody>
                  <a:tcPr/>
                </a:tc>
                <a:tc>
                  <a:txBody>
                    <a:bodyPr/>
                    <a:p>
                      <a:pPr>
                        <a:buNone/>
                      </a:pPr>
                      <a:r>
                        <a:rPr lang="zh-CN" altLang="en-US" sz="2400" b="1">
                          <a:sym typeface="+mn-ea"/>
                        </a:rPr>
                        <a:t>０～２分</a:t>
                      </a:r>
                      <a:endParaRPr lang="zh-CN" altLang="en-US" sz="2400" b="1">
                        <a:sym typeface="+mn-ea"/>
                      </a:endParaRPr>
                    </a:p>
                  </a:txBody>
                  <a:tcPr/>
                </a:tc>
              </a:tr>
            </a:tbl>
          </a:graphicData>
        </a:graphic>
      </p:graphicFrame>
      <p:sp>
        <p:nvSpPr>
          <p:cNvPr id="6" name="文本框 5"/>
          <p:cNvSpPr txBox="1"/>
          <p:nvPr/>
        </p:nvSpPr>
        <p:spPr>
          <a:xfrm>
            <a:off x="3712210" y="3991610"/>
            <a:ext cx="4768215" cy="460375"/>
          </a:xfrm>
          <a:prstGeom prst="rect">
            <a:avLst/>
          </a:prstGeom>
          <a:solidFill>
            <a:srgbClr val="FFFFFF"/>
          </a:solidFill>
        </p:spPr>
        <p:txBody>
          <a:bodyPr wrap="square" rtlCol="0">
            <a:spAutoFit/>
          </a:bodyPr>
          <a:p>
            <a:r>
              <a:rPr lang="en-US" altLang="zh-CN" sz="2400">
                <a:latin typeface="汉仪颜楷简" panose="00020600040101010101" charset="-122"/>
                <a:ea typeface="汉仪颜楷简" panose="00020600040101010101" charset="-122"/>
                <a:cs typeface="汉仪颜楷简" panose="00020600040101010101" charset="-122"/>
              </a:rPr>
              <a:t>2017</a:t>
            </a:r>
            <a:r>
              <a:rPr lang="zh-CN" altLang="en-US" sz="2400">
                <a:latin typeface="汉仪颜楷简" panose="00020600040101010101" charset="-122"/>
                <a:ea typeface="汉仪颜楷简" panose="00020600040101010101" charset="-122"/>
                <a:cs typeface="汉仪颜楷简" panose="00020600040101010101" charset="-122"/>
              </a:rPr>
              <a:t>年版中考历史小论文评分标准</a:t>
            </a:r>
            <a:endParaRPr lang="zh-CN" altLang="en-US" sz="2400">
              <a:latin typeface="汉仪颜楷简" panose="00020600040101010101" charset="-122"/>
              <a:ea typeface="汉仪颜楷简" panose="00020600040101010101" charset="-122"/>
              <a:cs typeface="汉仪颜楷简" panose="0002060004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WHAT——</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历史小论文是什么？</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1183640" y="1057275"/>
            <a:ext cx="9824085" cy="1568450"/>
          </a:xfrm>
          <a:prstGeom prst="rect">
            <a:avLst/>
          </a:prstGeom>
          <a:solidFill>
            <a:schemeClr val="bg1">
              <a:lumMod val="85000"/>
              <a:alpha val="61000"/>
            </a:schemeClr>
          </a:solidFill>
        </p:spPr>
        <p:txBody>
          <a:bodyPr wrap="square" rtlCol="0">
            <a:spAutoFit/>
          </a:bodyPr>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zh-CN" altLang="en-US" sz="2400">
                <a:solidFill>
                  <a:schemeClr val="tx1"/>
                </a:solidFill>
                <a:latin typeface="三极魏碑简体" panose="00000500000000000000" charset="-122"/>
                <a:ea typeface="三极魏碑简体" panose="00000500000000000000" charset="-122"/>
              </a:rPr>
              <a:t>历史论文则是针对某个历史问题，结合历史史料，提出自己的观点开展讨论的文章，是一种围绕历史问题进行思辨性的论文。</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徐红岩《历史小论文写作是培养学生核心素养的重要方式》</a:t>
            </a:r>
            <a:endParaRPr lang="zh-CN" altLang="en-US" sz="2400">
              <a:solidFill>
                <a:schemeClr val="tx1"/>
              </a:solidFill>
              <a:latin typeface="三极魏碑简体" panose="00000500000000000000" charset="-122"/>
              <a:ea typeface="三极魏碑简体" panose="00000500000000000000"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WHAT——</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历史小论文是什么？</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1183640" y="1057275"/>
            <a:ext cx="9824085" cy="1568450"/>
          </a:xfrm>
          <a:prstGeom prst="rect">
            <a:avLst/>
          </a:prstGeom>
          <a:solidFill>
            <a:schemeClr val="bg1">
              <a:lumMod val="85000"/>
              <a:alpha val="61000"/>
            </a:schemeClr>
          </a:solidFill>
        </p:spPr>
        <p:txBody>
          <a:bodyPr wrap="square" rtlCol="0">
            <a:spAutoFit/>
          </a:bodyPr>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zh-CN" altLang="en-US" sz="2400">
                <a:solidFill>
                  <a:schemeClr val="tx1"/>
                </a:solidFill>
                <a:latin typeface="三极魏碑简体" panose="00000500000000000000" charset="-122"/>
                <a:ea typeface="三极魏碑简体" panose="00000500000000000000" charset="-122"/>
              </a:rPr>
              <a:t>历史论文则是</a:t>
            </a:r>
            <a:r>
              <a:rPr lang="zh-CN" altLang="en-US" sz="2400">
                <a:solidFill>
                  <a:srgbClr val="C00000"/>
                </a:solidFill>
                <a:latin typeface="三极魏碑简体" panose="00000500000000000000" charset="-122"/>
                <a:ea typeface="三极魏碑简体" panose="00000500000000000000" charset="-122"/>
              </a:rPr>
              <a:t>针对某个历史问题</a:t>
            </a:r>
            <a:r>
              <a:rPr lang="zh-CN" altLang="en-US" sz="2400">
                <a:solidFill>
                  <a:schemeClr val="tx1"/>
                </a:solidFill>
                <a:latin typeface="三极魏碑简体" panose="00000500000000000000" charset="-122"/>
                <a:ea typeface="三极魏碑简体" panose="00000500000000000000" charset="-122"/>
              </a:rPr>
              <a:t>，</a:t>
            </a:r>
            <a:r>
              <a:rPr lang="zh-CN" altLang="en-US" sz="2400">
                <a:solidFill>
                  <a:srgbClr val="C00000"/>
                </a:solidFill>
                <a:latin typeface="三极魏碑简体" panose="00000500000000000000" charset="-122"/>
                <a:ea typeface="三极魏碑简体" panose="00000500000000000000" charset="-122"/>
              </a:rPr>
              <a:t>结合历史史料</a:t>
            </a:r>
            <a:r>
              <a:rPr lang="zh-CN" altLang="en-US" sz="2400">
                <a:solidFill>
                  <a:schemeClr val="tx1"/>
                </a:solidFill>
                <a:latin typeface="三极魏碑简体" panose="00000500000000000000" charset="-122"/>
                <a:ea typeface="三极魏碑简体" panose="00000500000000000000" charset="-122"/>
              </a:rPr>
              <a:t>，</a:t>
            </a:r>
            <a:r>
              <a:rPr lang="zh-CN" altLang="en-US" sz="2400">
                <a:solidFill>
                  <a:srgbClr val="C00000"/>
                </a:solidFill>
                <a:latin typeface="三极魏碑简体" panose="00000500000000000000" charset="-122"/>
                <a:ea typeface="三极魏碑简体" panose="00000500000000000000" charset="-122"/>
              </a:rPr>
              <a:t>提出自己的观点</a:t>
            </a:r>
            <a:r>
              <a:rPr lang="zh-CN" altLang="en-US" sz="2400">
                <a:solidFill>
                  <a:schemeClr val="tx1"/>
                </a:solidFill>
                <a:latin typeface="三极魏碑简体" panose="00000500000000000000" charset="-122"/>
                <a:ea typeface="三极魏碑简体" panose="00000500000000000000" charset="-122"/>
              </a:rPr>
              <a:t>开展讨论的文章，是一种围绕历史问题进行</a:t>
            </a:r>
            <a:r>
              <a:rPr lang="zh-CN" altLang="en-US" sz="2400">
                <a:solidFill>
                  <a:srgbClr val="C00000"/>
                </a:solidFill>
                <a:latin typeface="三极魏碑简体" panose="00000500000000000000" charset="-122"/>
                <a:ea typeface="三极魏碑简体" panose="00000500000000000000" charset="-122"/>
              </a:rPr>
              <a:t>思辨性</a:t>
            </a:r>
            <a:r>
              <a:rPr lang="zh-CN" altLang="en-US" sz="2400">
                <a:solidFill>
                  <a:schemeClr val="tx1"/>
                </a:solidFill>
                <a:latin typeface="三极魏碑简体" panose="00000500000000000000" charset="-122"/>
                <a:ea typeface="三极魏碑简体" panose="00000500000000000000" charset="-122"/>
              </a:rPr>
              <a:t>的论文。</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徐红岩《历史小论文写作是培养学生核心素养的重要方式》</a:t>
            </a:r>
            <a:endParaRPr lang="zh-CN" altLang="en-US" sz="2400">
              <a:solidFill>
                <a:schemeClr val="tx1"/>
              </a:solidFill>
              <a:latin typeface="三极魏碑简体" panose="00000500000000000000" charset="-122"/>
              <a:ea typeface="三极魏碑简体" panose="00000500000000000000" charset="-122"/>
            </a:endParaRPr>
          </a:p>
        </p:txBody>
      </p:sp>
      <p:sp>
        <p:nvSpPr>
          <p:cNvPr id="11" name="文本框 10"/>
          <p:cNvSpPr txBox="1"/>
          <p:nvPr/>
        </p:nvSpPr>
        <p:spPr>
          <a:xfrm>
            <a:off x="5046980" y="3323590"/>
            <a:ext cx="2099310"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1.</a:t>
            </a:r>
            <a:r>
              <a:rPr lang="zh-CN" altLang="en-US" sz="2000">
                <a:latin typeface="汉仪书魂体简" panose="02010600000101010101" charset="-122"/>
                <a:ea typeface="汉仪书魂体简" panose="02010600000101010101" charset="-122"/>
              </a:rPr>
              <a:t>针对特定问题</a:t>
            </a:r>
            <a:endParaRPr lang="zh-CN" altLang="en-US" sz="2000">
              <a:latin typeface="汉仪书魂体简" panose="02010600000101010101" charset="-122"/>
              <a:ea typeface="汉仪书魂体简" panose="02010600000101010101" charset="-122"/>
            </a:endParaRPr>
          </a:p>
        </p:txBody>
      </p:sp>
      <p:sp>
        <p:nvSpPr>
          <p:cNvPr id="6" name="文本框 5"/>
          <p:cNvSpPr txBox="1"/>
          <p:nvPr/>
        </p:nvSpPr>
        <p:spPr>
          <a:xfrm>
            <a:off x="8338820" y="5667375"/>
            <a:ext cx="2187575"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2.</a:t>
            </a:r>
            <a:r>
              <a:rPr lang="zh-CN" altLang="en-US" sz="2000">
                <a:latin typeface="汉仪书魂体简" panose="02010600000101010101" charset="-122"/>
                <a:ea typeface="汉仪书魂体简" panose="02010600000101010101" charset="-122"/>
              </a:rPr>
              <a:t>结合史料撰写</a:t>
            </a:r>
            <a:endParaRPr lang="zh-CN" altLang="en-US" sz="2000">
              <a:latin typeface="汉仪书魂体简" panose="02010600000101010101" charset="-122"/>
              <a:ea typeface="汉仪书魂体简" panose="02010600000101010101" charset="-122"/>
            </a:endParaRPr>
          </a:p>
        </p:txBody>
      </p:sp>
      <p:sp>
        <p:nvSpPr>
          <p:cNvPr id="7" name="文本框 6"/>
          <p:cNvSpPr txBox="1"/>
          <p:nvPr/>
        </p:nvSpPr>
        <p:spPr>
          <a:xfrm>
            <a:off x="1788160" y="5667375"/>
            <a:ext cx="2066290"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3.</a:t>
            </a:r>
            <a:r>
              <a:rPr lang="zh-CN" altLang="en-US" sz="2000">
                <a:latin typeface="汉仪书魂体简" panose="02010600000101010101" charset="-122"/>
                <a:ea typeface="汉仪书魂体简" panose="02010600000101010101" charset="-122"/>
              </a:rPr>
              <a:t>体现个人观点</a:t>
            </a:r>
            <a:endParaRPr lang="zh-CN" altLang="en-US" sz="2000">
              <a:latin typeface="汉仪书魂体简" panose="02010600000101010101" charset="-122"/>
              <a:ea typeface="汉仪书魂体简" panose="02010600000101010101" charset="-122"/>
            </a:endParaRPr>
          </a:p>
        </p:txBody>
      </p:sp>
      <p:sp>
        <p:nvSpPr>
          <p:cNvPr id="20" name="文本框 19"/>
          <p:cNvSpPr txBox="1"/>
          <p:nvPr/>
        </p:nvSpPr>
        <p:spPr>
          <a:xfrm>
            <a:off x="5046980" y="4374515"/>
            <a:ext cx="2099310"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4.</a:t>
            </a:r>
            <a:r>
              <a:rPr lang="zh-CN" altLang="en-US" sz="2000">
                <a:latin typeface="汉仪书魂体简" panose="02010600000101010101" charset="-122"/>
                <a:ea typeface="汉仪书魂体简" panose="02010600000101010101" charset="-122"/>
              </a:rPr>
              <a:t>核心素养渗透</a:t>
            </a:r>
            <a:endParaRPr lang="zh-CN" altLang="en-US" sz="2000">
              <a:latin typeface="汉仪书魂体简" panose="02010600000101010101" charset="-122"/>
              <a:ea typeface="汉仪书魂体简" panose="02010600000101010101" charset="-122"/>
            </a:endParaRPr>
          </a:p>
        </p:txBody>
      </p:sp>
      <p:sp>
        <p:nvSpPr>
          <p:cNvPr id="21" name="文本框 20"/>
          <p:cNvSpPr txBox="1"/>
          <p:nvPr/>
        </p:nvSpPr>
        <p:spPr>
          <a:xfrm>
            <a:off x="5473700" y="4902835"/>
            <a:ext cx="1243965"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5.</a:t>
            </a:r>
            <a:r>
              <a:rPr lang="zh-CN" altLang="en-US" sz="2000">
                <a:latin typeface="汉仪书魂体简" panose="02010600000101010101" charset="-122"/>
                <a:ea typeface="汉仪书魂体简" panose="02010600000101010101" charset="-122"/>
              </a:rPr>
              <a:t>思辨性</a:t>
            </a:r>
            <a:endParaRPr lang="zh-CN" altLang="en-US" sz="2000">
              <a:latin typeface="汉仪书魂体简" panose="02010600000101010101" charset="-122"/>
              <a:ea typeface="汉仪书魂体简" panose="02010600000101010101" charset="-122"/>
            </a:endParaRPr>
          </a:p>
        </p:txBody>
      </p:sp>
      <p:sp>
        <p:nvSpPr>
          <p:cNvPr id="8" name="左右箭头 7"/>
          <p:cNvSpPr/>
          <p:nvPr/>
        </p:nvSpPr>
        <p:spPr>
          <a:xfrm rot="2220000">
            <a:off x="7281545" y="4317365"/>
            <a:ext cx="2140585" cy="485775"/>
          </a:xfrm>
          <a:prstGeom prst="leftRightArrow">
            <a:avLst/>
          </a:prstGeom>
          <a:solidFill>
            <a:srgbClr val="EBE4D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左右箭头 12"/>
          <p:cNvSpPr/>
          <p:nvPr/>
        </p:nvSpPr>
        <p:spPr>
          <a:xfrm rot="19380000" flipH="1">
            <a:off x="2771140" y="4317365"/>
            <a:ext cx="2140585" cy="485775"/>
          </a:xfrm>
          <a:prstGeom prst="leftRightArrow">
            <a:avLst/>
          </a:prstGeom>
          <a:solidFill>
            <a:srgbClr val="EBE4D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左右箭头 21"/>
          <p:cNvSpPr/>
          <p:nvPr/>
        </p:nvSpPr>
        <p:spPr>
          <a:xfrm flipH="1">
            <a:off x="5046980" y="5672455"/>
            <a:ext cx="2140585" cy="485775"/>
          </a:xfrm>
          <a:prstGeom prst="leftRightArrow">
            <a:avLst/>
          </a:prstGeom>
          <a:solidFill>
            <a:srgbClr val="EBE4D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6" grpId="0" bldLvl="0" animBg="1"/>
      <p:bldP spid="6" grpId="1" animBg="1"/>
      <p:bldP spid="7" grpId="0" bldLvl="0" animBg="1"/>
      <p:bldP spid="7" grpId="1" animBg="1"/>
      <p:bldP spid="20" grpId="0" bldLvl="0" animBg="1"/>
      <p:bldP spid="20" grpId="1" animBg="1"/>
      <p:bldP spid="21" grpId="0" bldLvl="0" animBg="1"/>
      <p:bldP spid="21" grpId="1" animBg="1"/>
      <p:bldP spid="13" grpId="0" animBg="1"/>
      <p:bldP spid="8" grpId="0" animBg="1"/>
      <p:bldP spid="22" grpId="0" animBg="1"/>
      <p:bldP spid="13" grpId="1" animBg="1"/>
      <p:bldP spid="8" grpId="1"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WHY——</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为什么要写历史小论文？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48310" y="1642745"/>
            <a:ext cx="11327130" cy="1330960"/>
          </a:xfrm>
          <a:prstGeom prst="rect">
            <a:avLst/>
          </a:prstGeom>
          <a:solidFill>
            <a:schemeClr val="bg1">
              <a:lumMod val="85000"/>
              <a:alpha val="61000"/>
            </a:schemeClr>
          </a:solidFill>
        </p:spPr>
        <p:txBody>
          <a:bodyPr wrap="square" rtlCol="0">
            <a:noAutofit/>
          </a:bodyPr>
          <a:p>
            <a:r>
              <a:rPr lang="zh-CN" altLang="en-US" sz="2400">
                <a:solidFill>
                  <a:schemeClr val="tx1"/>
                </a:solidFill>
                <a:latin typeface="三极魏碑简体" panose="00000500000000000000" charset="-122"/>
                <a:ea typeface="三极魏碑简体" panose="00000500000000000000" charset="-122"/>
              </a:rPr>
              <a:t>材料二：</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zh-CN" altLang="en-US" sz="2400">
                <a:solidFill>
                  <a:schemeClr val="tx1"/>
                </a:solidFill>
                <a:latin typeface="三极魏碑简体" panose="00000500000000000000" charset="-122"/>
                <a:ea typeface="三极魏碑简体" panose="00000500000000000000" charset="-122"/>
              </a:rPr>
              <a:t>史才须有三长，世无其人，故史才少也。三长：谓才也，学也，识也。</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《旧唐书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卷一百二</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刘子玄传》</a:t>
            </a:r>
            <a:endParaRPr lang="zh-CN" altLang="en-US" sz="2400">
              <a:solidFill>
                <a:schemeClr val="tx1"/>
              </a:solidFill>
              <a:latin typeface="三极魏碑简体" panose="00000500000000000000" charset="-122"/>
              <a:ea typeface="三极魏碑简体" panose="00000500000000000000" charset="-122"/>
            </a:endParaRPr>
          </a:p>
        </p:txBody>
      </p:sp>
      <p:sp>
        <p:nvSpPr>
          <p:cNvPr id="6" name="文本框 5"/>
          <p:cNvSpPr txBox="1"/>
          <p:nvPr/>
        </p:nvSpPr>
        <p:spPr>
          <a:xfrm>
            <a:off x="3539490" y="3907155"/>
            <a:ext cx="795782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才：处理史料、精于体裁体例和文字表述的能力。</a:t>
            </a:r>
            <a:endParaRPr lang="zh-CN" altLang="en-US" sz="2800">
              <a:solidFill>
                <a:srgbClr val="C00000"/>
              </a:solidFill>
              <a:latin typeface="汉仪颜楷简" panose="00020600040101010101" charset="-122"/>
              <a:ea typeface="汉仪颜楷简" panose="00020600040101010101" charset="-122"/>
            </a:endParaRPr>
          </a:p>
        </p:txBody>
      </p:sp>
      <p:sp>
        <p:nvSpPr>
          <p:cNvPr id="7" name="文本框 6"/>
          <p:cNvSpPr txBox="1"/>
          <p:nvPr/>
        </p:nvSpPr>
        <p:spPr>
          <a:xfrm>
            <a:off x="3539490" y="4578350"/>
            <a:ext cx="361188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学：丰富的知识积累。</a:t>
            </a:r>
            <a:endParaRPr lang="zh-CN" altLang="en-US" sz="2800">
              <a:solidFill>
                <a:srgbClr val="C00000"/>
              </a:solidFill>
              <a:latin typeface="汉仪颜楷简" panose="00020600040101010101" charset="-122"/>
              <a:ea typeface="汉仪颜楷简" panose="00020600040101010101" charset="-122"/>
            </a:endParaRPr>
          </a:p>
        </p:txBody>
      </p:sp>
      <p:sp>
        <p:nvSpPr>
          <p:cNvPr id="8" name="文本框 7"/>
          <p:cNvSpPr txBox="1"/>
          <p:nvPr/>
        </p:nvSpPr>
        <p:spPr>
          <a:xfrm>
            <a:off x="3539490" y="5249545"/>
            <a:ext cx="647573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识：</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独断</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的见解和秉笔直书的精神。</a:t>
            </a:r>
            <a:endParaRPr lang="zh-CN" altLang="en-US" sz="2800">
              <a:solidFill>
                <a:srgbClr val="C00000"/>
              </a:solidFill>
              <a:latin typeface="汉仪颜楷简" panose="00020600040101010101" charset="-122"/>
              <a:ea typeface="汉仪颜楷简" panose="00020600040101010101" charset="-122"/>
            </a:endParaRPr>
          </a:p>
        </p:txBody>
      </p:sp>
      <p:pic>
        <p:nvPicPr>
          <p:cNvPr id="9" name="图片 8" descr="屏幕截图 2025-06-02 133937"/>
          <p:cNvPicPr>
            <a:picLocks noChangeAspect="1"/>
          </p:cNvPicPr>
          <p:nvPr/>
        </p:nvPicPr>
        <p:blipFill>
          <a:blip r:embed="rId2"/>
          <a:stretch>
            <a:fillRect/>
          </a:stretch>
        </p:blipFill>
        <p:spPr>
          <a:xfrm>
            <a:off x="642620" y="3924935"/>
            <a:ext cx="1464945" cy="1917700"/>
          </a:xfrm>
          <a:prstGeom prst="rect">
            <a:avLst/>
          </a:prstGeom>
        </p:spPr>
      </p:pic>
      <p:sp>
        <p:nvSpPr>
          <p:cNvPr id="11" name="文本框 10"/>
          <p:cNvSpPr txBox="1"/>
          <p:nvPr/>
        </p:nvSpPr>
        <p:spPr>
          <a:xfrm>
            <a:off x="254000" y="5975985"/>
            <a:ext cx="224218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唐代史学家刘知几</a:t>
            </a:r>
            <a:endParaRPr lang="zh-CN" altLang="en-US" sz="2000">
              <a:latin typeface="汉仪书魂体简" panose="02010600000101010101" charset="-122"/>
              <a:ea typeface="汉仪书魂体简" panose="0201060000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1" grpId="0" animBg="1"/>
      <p:bldP spid="5" grpId="1" animBg="1"/>
      <p:bldP spid="11" grpId="1" animBg="1"/>
      <p:bldP spid="6" grpId="0" bldLvl="0" animBg="1"/>
      <p:bldP spid="7" grpId="0" bldLvl="0" animBg="1"/>
      <p:bldP spid="8" grpId="0" bldLvl="0" animBg="1"/>
      <p:bldP spid="6" grpId="1" animBg="1"/>
      <p:bldP spid="7" grpId="1"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WHY——</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为什么要写历史小论文？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48310" y="1642745"/>
            <a:ext cx="11327130" cy="1330960"/>
          </a:xfrm>
          <a:prstGeom prst="rect">
            <a:avLst/>
          </a:prstGeom>
          <a:solidFill>
            <a:schemeClr val="bg1">
              <a:lumMod val="85000"/>
              <a:alpha val="61000"/>
            </a:schemeClr>
          </a:solidFill>
        </p:spPr>
        <p:txBody>
          <a:bodyPr wrap="square" rtlCol="0">
            <a:noAutofit/>
          </a:bodyPr>
          <a:p>
            <a:r>
              <a:rPr lang="zh-CN" altLang="en-US" sz="2400">
                <a:solidFill>
                  <a:schemeClr val="tx1"/>
                </a:solidFill>
                <a:latin typeface="三极魏碑简体" panose="00000500000000000000" charset="-122"/>
                <a:ea typeface="三极魏碑简体" panose="00000500000000000000" charset="-122"/>
              </a:rPr>
              <a:t>材料二：</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zh-CN" altLang="en-US" sz="2400">
                <a:solidFill>
                  <a:schemeClr val="tx1"/>
                </a:solidFill>
                <a:latin typeface="三极魏碑简体" panose="00000500000000000000" charset="-122"/>
                <a:ea typeface="三极魏碑简体" panose="00000500000000000000" charset="-122"/>
              </a:rPr>
              <a:t>史才须有三长，世无其人，故史才少也。三长：谓才也，学也，识也。</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《旧唐书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卷一百二</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刘子玄传》</a:t>
            </a:r>
            <a:endParaRPr lang="zh-CN" altLang="en-US" sz="2400">
              <a:solidFill>
                <a:schemeClr val="tx1"/>
              </a:solidFill>
              <a:latin typeface="三极魏碑简体" panose="00000500000000000000" charset="-122"/>
              <a:ea typeface="三极魏碑简体" panose="00000500000000000000" charset="-122"/>
            </a:endParaRPr>
          </a:p>
        </p:txBody>
      </p:sp>
      <p:sp>
        <p:nvSpPr>
          <p:cNvPr id="6" name="文本框 5"/>
          <p:cNvSpPr txBox="1"/>
          <p:nvPr/>
        </p:nvSpPr>
        <p:spPr>
          <a:xfrm>
            <a:off x="3539490" y="3907155"/>
            <a:ext cx="795782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才：处理史料、精于体裁体例和文字表述的能力。</a:t>
            </a:r>
            <a:endParaRPr lang="zh-CN" altLang="en-US" sz="2800">
              <a:solidFill>
                <a:srgbClr val="C00000"/>
              </a:solidFill>
              <a:latin typeface="汉仪颜楷简" panose="00020600040101010101" charset="-122"/>
              <a:ea typeface="汉仪颜楷简" panose="00020600040101010101" charset="-122"/>
            </a:endParaRPr>
          </a:p>
        </p:txBody>
      </p:sp>
      <p:sp>
        <p:nvSpPr>
          <p:cNvPr id="7" name="文本框 6"/>
          <p:cNvSpPr txBox="1"/>
          <p:nvPr/>
        </p:nvSpPr>
        <p:spPr>
          <a:xfrm>
            <a:off x="3539490" y="4578350"/>
            <a:ext cx="361188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学：丰富的知识积累。</a:t>
            </a:r>
            <a:endParaRPr lang="zh-CN" altLang="en-US" sz="2800">
              <a:solidFill>
                <a:srgbClr val="C00000"/>
              </a:solidFill>
              <a:latin typeface="汉仪颜楷简" panose="00020600040101010101" charset="-122"/>
              <a:ea typeface="汉仪颜楷简" panose="00020600040101010101" charset="-122"/>
            </a:endParaRPr>
          </a:p>
        </p:txBody>
      </p:sp>
      <p:sp>
        <p:nvSpPr>
          <p:cNvPr id="8" name="文本框 7"/>
          <p:cNvSpPr txBox="1"/>
          <p:nvPr/>
        </p:nvSpPr>
        <p:spPr>
          <a:xfrm>
            <a:off x="3539490" y="5249545"/>
            <a:ext cx="647573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识：</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独断</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的见解和秉笔直书的精神。</a:t>
            </a:r>
            <a:endParaRPr lang="zh-CN" altLang="en-US" sz="2800">
              <a:solidFill>
                <a:srgbClr val="C00000"/>
              </a:solidFill>
              <a:latin typeface="汉仪颜楷简" panose="00020600040101010101" charset="-122"/>
              <a:ea typeface="汉仪颜楷简" panose="00020600040101010101" charset="-122"/>
            </a:endParaRPr>
          </a:p>
        </p:txBody>
      </p:sp>
      <p:pic>
        <p:nvPicPr>
          <p:cNvPr id="9" name="图片 8" descr="屏幕截图 2025-06-02 133937"/>
          <p:cNvPicPr>
            <a:picLocks noChangeAspect="1"/>
          </p:cNvPicPr>
          <p:nvPr/>
        </p:nvPicPr>
        <p:blipFill>
          <a:blip r:embed="rId2"/>
          <a:stretch>
            <a:fillRect/>
          </a:stretch>
        </p:blipFill>
        <p:spPr>
          <a:xfrm>
            <a:off x="642620" y="3924935"/>
            <a:ext cx="1464945" cy="1917700"/>
          </a:xfrm>
          <a:prstGeom prst="rect">
            <a:avLst/>
          </a:prstGeom>
        </p:spPr>
      </p:pic>
      <p:sp>
        <p:nvSpPr>
          <p:cNvPr id="11" name="文本框 10"/>
          <p:cNvSpPr txBox="1"/>
          <p:nvPr/>
        </p:nvSpPr>
        <p:spPr>
          <a:xfrm>
            <a:off x="254000" y="5975985"/>
            <a:ext cx="224218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唐代史学家刘知几</a:t>
            </a:r>
            <a:endParaRPr lang="zh-CN" altLang="en-US" sz="2000">
              <a:latin typeface="汉仪书魂体简" panose="02010600000101010101" charset="-122"/>
              <a:ea typeface="汉仪书魂体简" panose="02010600000101010101" charset="-122"/>
            </a:endParaRPr>
          </a:p>
        </p:txBody>
      </p:sp>
      <p:sp>
        <p:nvSpPr>
          <p:cNvPr id="10" name="矩形 9"/>
          <p:cNvSpPr/>
          <p:nvPr/>
        </p:nvSpPr>
        <p:spPr>
          <a:xfrm>
            <a:off x="0" y="0"/>
            <a:ext cx="12192635" cy="6858000"/>
          </a:xfrm>
          <a:prstGeom prst="rect">
            <a:avLst/>
          </a:prstGeom>
          <a:solidFill>
            <a:schemeClr val="tx1">
              <a:alpha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137160" y="2873375"/>
            <a:ext cx="11917680" cy="768350"/>
          </a:xfrm>
          <a:prstGeom prst="rect">
            <a:avLst/>
          </a:prstGeom>
          <a:noFill/>
          <a:ln>
            <a:noFill/>
          </a:ln>
        </p:spPr>
        <p:txBody>
          <a:bodyPr wrap="none" rtlCol="0" anchor="t">
            <a:spAutoFit/>
          </a:bodyPr>
          <a:p>
            <a:pPr algn="ctr"/>
            <a:r>
              <a:rPr lang="zh-CN" altLang="en-US" sz="4400" b="1">
                <a:solidFill>
                  <a:schemeClr val="bg1"/>
                </a:solidFill>
                <a:effectLst>
                  <a:outerShdw blurRad="38100" dist="19050" dir="2700000" algn="tl" rotWithShape="0">
                    <a:schemeClr val="dk1">
                      <a:alpha val="40000"/>
                    </a:schemeClr>
                  </a:outerShdw>
                </a:effectLst>
              </a:rPr>
              <a:t>考察历史学习者的最好方式就是考察其历史写作</a:t>
            </a:r>
            <a:endParaRPr lang="zh-CN" altLang="en-US" sz="4400" b="1">
              <a:solidFill>
                <a:schemeClr val="bg1"/>
              </a:solidFill>
              <a:effectLst>
                <a:outerShdw blurRad="38100" dist="19050" dir="2700000" algn="tl" rotWithShape="0">
                  <a:schemeClr val="dk1">
                    <a:alpha val="40000"/>
                  </a:schemeClr>
                </a:outerShdw>
              </a:effectLst>
            </a:endParaRPr>
          </a:p>
        </p:txBody>
      </p:sp>
    </p:spTree>
    <p:custDataLst>
      <p:tags r:id="rId3"/>
    </p:custDataLst>
  </p:cSld>
  <p:clrMapOvr>
    <a:masterClrMapping/>
  </p:clrMapOvr>
  <p:timing>
    <p:tnLst>
      <p:par>
        <p:cTn id="1" dur="indefinite" restart="never" nodeType="tmRoot"/>
      </p:par>
    </p:tnLst>
    <p:bldLst>
      <p:bldP spid="5" grpId="1" animBg="1"/>
      <p:bldP spid="11" grpId="1" animBg="1"/>
      <p:bldP spid="6" grpId="1" animBg="1"/>
      <p:bldP spid="7" grpId="1"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1.</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核心情感</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448310" y="1489075"/>
            <a:ext cx="11327130" cy="1198880"/>
          </a:xfrm>
          <a:prstGeom prst="rect">
            <a:avLst/>
          </a:prstGeom>
          <a:solidFill>
            <a:schemeClr val="bg1">
              <a:lumMod val="85000"/>
              <a:alpha val="61000"/>
            </a:schemeClr>
          </a:solidFill>
        </p:spPr>
        <p:txBody>
          <a:bodyPr wrap="square" rtlCol="0">
            <a:spAutoFit/>
          </a:bodyPr>
          <a:p>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保国者，其君臣</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保天下者，匹夫之贱与有责焉耳矣</a:t>
            </a:r>
            <a:r>
              <a:rPr lang="en-US" altLang="zh-CN" sz="2400">
                <a:solidFill>
                  <a:schemeClr val="tx1"/>
                </a:solidFill>
                <a:latin typeface="三极魏碑简体" panose="00000500000000000000" charset="-122"/>
                <a:ea typeface="三极魏碑简体" panose="00000500000000000000" charset="-122"/>
              </a:rPr>
              <a:t>”</a:t>
            </a:r>
            <a:endParaRPr lang="en-US" altLang="zh-CN"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顾炎武《日知录》</a:t>
            </a:r>
            <a:endParaRPr lang="zh-CN" altLang="en-US" sz="2400">
              <a:solidFill>
                <a:schemeClr val="tx1"/>
              </a:solidFill>
              <a:latin typeface="三极魏碑简体" panose="00000500000000000000" charset="-122"/>
              <a:ea typeface="三极魏碑简体" panose="00000500000000000000" charset="-122"/>
            </a:endParaRPr>
          </a:p>
        </p:txBody>
      </p:sp>
      <p:sp>
        <p:nvSpPr>
          <p:cNvPr id="8" name="文本框 7"/>
          <p:cNvSpPr txBox="1"/>
          <p:nvPr/>
        </p:nvSpPr>
        <p:spPr>
          <a:xfrm>
            <a:off x="711835" y="2990215"/>
            <a:ext cx="10194925" cy="521970"/>
          </a:xfrm>
          <a:prstGeom prst="rect">
            <a:avLst/>
          </a:prstGeom>
          <a:solidFill>
            <a:schemeClr val="bg1">
              <a:lumMod val="95000"/>
            </a:schemeClr>
          </a:solidFill>
        </p:spPr>
        <p:txBody>
          <a:bodyPr wrap="square" rtlCol="0">
            <a:spAutoFit/>
          </a:bodyPr>
          <a:p>
            <a:pPr indent="612140"/>
            <a:r>
              <a:rPr lang="zh-CN" altLang="en-US" sz="2800">
                <a:solidFill>
                  <a:srgbClr val="C00000"/>
                </a:solidFill>
                <a:latin typeface="汉仪颜楷简" panose="00020600040101010101" charset="-122"/>
                <a:ea typeface="汉仪颜楷简" panose="00020600040101010101" charset="-122"/>
              </a:rPr>
              <a:t>保护朝廷的人是皇帝和大臣，保护国家应当是每个人的责任。</a:t>
            </a:r>
            <a:endParaRPr lang="zh-CN" altLang="en-US" sz="2800">
              <a:solidFill>
                <a:srgbClr val="C00000"/>
              </a:solidFill>
              <a:latin typeface="汉仪颜楷简" panose="00020600040101010101" charset="-122"/>
              <a:ea typeface="汉仪颜楷简" panose="00020600040101010101" charset="-122"/>
            </a:endParaRPr>
          </a:p>
        </p:txBody>
      </p:sp>
      <p:sp>
        <p:nvSpPr>
          <p:cNvPr id="15" name="矩形 14"/>
          <p:cNvSpPr/>
          <p:nvPr/>
        </p:nvSpPr>
        <p:spPr>
          <a:xfrm>
            <a:off x="448945" y="4195445"/>
            <a:ext cx="11326495" cy="1383665"/>
          </a:xfrm>
          <a:prstGeom prst="rect">
            <a:avLst/>
          </a:prstGeom>
          <a:solidFill>
            <a:schemeClr val="bg1">
              <a:lumMod val="85000"/>
              <a:alpha val="70000"/>
            </a:schemeClr>
          </a:solidFill>
          <a:ln>
            <a:noFill/>
          </a:ln>
        </p:spPr>
        <p:txBody>
          <a:bodyPr wrap="square" rtlCol="0" anchor="t">
            <a:spAutoFit/>
          </a:bodyPr>
          <a:p>
            <a:pPr indent="720090" algn="just"/>
            <a:r>
              <a:rPr lang="zh-CN" altLang="en-US" sz="2800">
                <a:solidFill>
                  <a:schemeClr val="tx1"/>
                </a:solidFill>
                <a:effectLst/>
                <a:latin typeface="汉仪书魂体简" panose="02010600000101010101" charset="-122"/>
                <a:ea typeface="汉仪书魂体简" panose="02010600000101010101" charset="-122"/>
              </a:rPr>
              <a:t>学习和探究历史应充满人文情怀并关注现实问题，热爱家乡，热爱祖国，放眼世界，以服务于国家富强、中华民族伟大复兴和人类命运共同体的构建。</a:t>
            </a:r>
            <a:endParaRPr lang="zh-CN" altLang="en-US" sz="2800">
              <a:solidFill>
                <a:schemeClr val="tx1"/>
              </a:solidFill>
              <a:effectLst/>
              <a:latin typeface="汉仪书魂体简" panose="02010600000101010101" charset="-122"/>
              <a:ea typeface="汉仪书魂体简" panose="02010600000101010101" charset="-122"/>
            </a:endParaRPr>
          </a:p>
        </p:txBody>
      </p:sp>
      <p:sp>
        <p:nvSpPr>
          <p:cNvPr id="9" name="矩形 8"/>
          <p:cNvSpPr/>
          <p:nvPr/>
        </p:nvSpPr>
        <p:spPr>
          <a:xfrm>
            <a:off x="5241608" y="5293360"/>
            <a:ext cx="170878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正面性</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5" grpId="0" animBg="1"/>
      <p:bldP spid="15" grpId="1" animBg="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1.</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核心情感</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448310" y="1489075"/>
            <a:ext cx="11327130" cy="3046095"/>
          </a:xfrm>
          <a:prstGeom prst="rect">
            <a:avLst/>
          </a:prstGeom>
          <a:solidFill>
            <a:schemeClr val="bg1">
              <a:lumMod val="85000"/>
              <a:alpha val="61000"/>
            </a:schemeClr>
          </a:solidFill>
        </p:spPr>
        <p:txBody>
          <a:bodyPr wrap="square" rtlCol="0">
            <a:sp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安徽中考</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阅读材料，完成下列探究活动。</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1873</a:t>
            </a:r>
            <a:r>
              <a:rPr lang="zh-CN" altLang="en-US" sz="2400">
                <a:solidFill>
                  <a:schemeClr val="tx1"/>
                </a:solidFill>
                <a:latin typeface="三极魏碑简体" panose="00000500000000000000" charset="-122"/>
                <a:ea typeface="三极魏碑简体" panose="00000500000000000000" charset="-122"/>
              </a:rPr>
              <a:t>年，</a:t>
            </a:r>
            <a:r>
              <a:rPr lang="zh-CN" altLang="en-US" sz="2400">
                <a:solidFill>
                  <a:srgbClr val="C00000"/>
                </a:solidFill>
                <a:latin typeface="三极魏碑简体" panose="00000500000000000000" charset="-122"/>
                <a:ea typeface="三极魏碑简体" panose="00000500000000000000" charset="-122"/>
              </a:rPr>
              <a:t>梁启超</a:t>
            </a:r>
            <a:r>
              <a:rPr lang="zh-CN" altLang="en-US" sz="2400">
                <a:solidFill>
                  <a:schemeClr val="tx1"/>
                </a:solidFill>
                <a:latin typeface="三极魏碑简体" panose="00000500000000000000" charset="-122"/>
                <a:ea typeface="三极魏碑简体" panose="00000500000000000000" charset="-122"/>
              </a:rPr>
              <a:t>生于广东新会。</a:t>
            </a:r>
            <a:r>
              <a:rPr lang="en-US" altLang="zh-CN" sz="2400">
                <a:solidFill>
                  <a:schemeClr val="tx1"/>
                </a:solidFill>
                <a:latin typeface="三极魏碑简体" panose="00000500000000000000" charset="-122"/>
                <a:ea typeface="三极魏碑简体" panose="00000500000000000000" charset="-122"/>
              </a:rPr>
              <a:t>12</a:t>
            </a:r>
            <a:r>
              <a:rPr lang="zh-CN" altLang="en-US" sz="2400">
                <a:solidFill>
                  <a:schemeClr val="tx1"/>
                </a:solidFill>
                <a:latin typeface="三极魏碑简体" panose="00000500000000000000" charset="-122"/>
                <a:ea typeface="三极魏碑简体" panose="00000500000000000000" charset="-122"/>
              </a:rPr>
              <a:t>岁入广州学海堂。</a:t>
            </a:r>
            <a:r>
              <a:rPr lang="en-US" altLang="zh-CN" sz="2400">
                <a:solidFill>
                  <a:schemeClr val="tx1"/>
                </a:solidFill>
                <a:latin typeface="三极魏碑简体" panose="00000500000000000000" charset="-122"/>
                <a:ea typeface="三极魏碑简体" panose="00000500000000000000" charset="-122"/>
              </a:rPr>
              <a:t>16</a:t>
            </a:r>
            <a:r>
              <a:rPr lang="zh-CN" altLang="en-US" sz="2400">
                <a:solidFill>
                  <a:schemeClr val="tx1"/>
                </a:solidFill>
                <a:latin typeface="三极魏碑简体" panose="00000500000000000000" charset="-122"/>
                <a:ea typeface="三极魏碑简体" panose="00000500000000000000" charset="-122"/>
              </a:rPr>
              <a:t>岁中举人。</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岁协助康有为发动</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公车上书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，由此拉开了变法维新运动的序幕，</a:t>
            </a:r>
            <a:r>
              <a:rPr lang="en-US" altLang="zh-CN" sz="2400">
                <a:solidFill>
                  <a:schemeClr val="tx1"/>
                </a:solidFill>
                <a:latin typeface="三极魏碑简体" panose="00000500000000000000" charset="-122"/>
                <a:ea typeface="三极魏碑简体" panose="00000500000000000000" charset="-122"/>
              </a:rPr>
              <a:t>23</a:t>
            </a:r>
            <a:r>
              <a:rPr lang="zh-CN" altLang="en-US" sz="2400">
                <a:solidFill>
                  <a:schemeClr val="tx1"/>
                </a:solidFill>
                <a:latin typeface="三极魏碑简体" panose="00000500000000000000" charset="-122"/>
                <a:ea typeface="三极魏碑简体" panose="00000500000000000000" charset="-122"/>
              </a:rPr>
              <a:t>岁任《时务报》主笔，撰写《变法通议》等文章，强调</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法者天下之公器也，变者天下之公理也</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25</a:t>
            </a:r>
            <a:r>
              <a:rPr lang="zh-CN" altLang="en-US" sz="2400">
                <a:solidFill>
                  <a:schemeClr val="tx1"/>
                </a:solidFill>
                <a:latin typeface="三极魏碑简体" panose="00000500000000000000" charset="-122"/>
                <a:ea typeface="三极魏碑简体" panose="00000500000000000000" charset="-122"/>
              </a:rPr>
              <a:t>岁参与戊戌变法，失败后流亡日本。</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岁发表《少年中国说》，指出</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故今日之责任，不在他人，而全在我少年</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42</a:t>
            </a:r>
            <a:r>
              <a:rPr lang="zh-CN" altLang="en-US" sz="2400">
                <a:solidFill>
                  <a:schemeClr val="tx1"/>
                </a:solidFill>
                <a:latin typeface="三极魏碑简体" panose="00000500000000000000" charset="-122"/>
                <a:ea typeface="三极魏碑简体" panose="00000500000000000000" charset="-122"/>
              </a:rPr>
              <a:t>岁发表《异战所谓国体问题者》，参加护国运动。</a:t>
            </a:r>
            <a:r>
              <a:rPr lang="en-US" altLang="zh-CN" sz="2400">
                <a:solidFill>
                  <a:schemeClr val="tx1"/>
                </a:solidFill>
                <a:latin typeface="三极魏碑简体" panose="00000500000000000000" charset="-122"/>
                <a:ea typeface="三极魏碑简体" panose="00000500000000000000" charset="-122"/>
              </a:rPr>
              <a:t>52</a:t>
            </a:r>
            <a:r>
              <a:rPr lang="zh-CN" altLang="en-US" sz="2400">
                <a:solidFill>
                  <a:schemeClr val="tx1"/>
                </a:solidFill>
                <a:latin typeface="三极魏碑简体" panose="00000500000000000000" charset="-122"/>
                <a:ea typeface="三极魏碑简体" panose="00000500000000000000" charset="-122"/>
              </a:rPr>
              <a:t>岁任清华研究院导师。</a:t>
            </a:r>
            <a:r>
              <a:rPr lang="en-US" altLang="zh-CN" sz="2400">
                <a:solidFill>
                  <a:schemeClr val="tx1"/>
                </a:solidFill>
                <a:latin typeface="三极魏碑简体" panose="00000500000000000000" charset="-122"/>
                <a:ea typeface="三极魏碑简体" panose="00000500000000000000" charset="-122"/>
              </a:rPr>
              <a:t>1929</a:t>
            </a:r>
            <a:r>
              <a:rPr lang="zh-CN" altLang="en-US" sz="2400">
                <a:solidFill>
                  <a:schemeClr val="tx1"/>
                </a:solidFill>
                <a:latin typeface="三极魏碑简体" panose="00000500000000000000" charset="-122"/>
                <a:ea typeface="三极魏碑简体" panose="00000500000000000000" charset="-122"/>
              </a:rPr>
              <a:t>年病逝于北平。</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据吴其昌著《梁启超传》等</a:t>
            </a:r>
            <a:endParaRPr lang="zh-CN" altLang="en-US" sz="2400">
              <a:solidFill>
                <a:schemeClr val="tx1"/>
              </a:solidFill>
              <a:latin typeface="三极魏碑简体" panose="00000500000000000000" charset="-122"/>
              <a:ea typeface="三极魏碑简体" panose="00000500000000000000" charset="-122"/>
            </a:endParaRPr>
          </a:p>
        </p:txBody>
      </p:sp>
      <p:sp>
        <p:nvSpPr>
          <p:cNvPr id="4" name="矩形 3"/>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案例一</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448945" y="4535170"/>
            <a:ext cx="11326495" cy="829945"/>
          </a:xfrm>
          <a:prstGeom prst="rect">
            <a:avLst/>
          </a:prstGeom>
          <a:solidFill>
            <a:srgbClr val="EBE4D2"/>
          </a:solidFill>
        </p:spPr>
        <p:txBody>
          <a:bodyPr wrap="square" rtlCol="0">
            <a:spAutoFit/>
          </a:bodyPr>
          <a:p>
            <a:r>
              <a:rPr lang="zh-CN" altLang="en-US" sz="2400">
                <a:latin typeface="汉仪书魂体简" panose="02010600000101010101" charset="-122"/>
                <a:ea typeface="汉仪书魂体简" panose="02010600000101010101" charset="-122"/>
              </a:rPr>
              <a:t>（</a:t>
            </a:r>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根据材料并结合所学知识，谈谈你对梁启超的认识。（要求：观点明确，史论结合，表述清晰，</a:t>
            </a:r>
            <a:r>
              <a:rPr lang="en-US" altLang="zh-CN" sz="2400">
                <a:latin typeface="汉仪书魂体简" panose="02010600000101010101" charset="-122"/>
                <a:ea typeface="汉仪书魂体简" panose="02010600000101010101" charset="-122"/>
              </a:rPr>
              <a:t>100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9" name="矩形 8"/>
          <p:cNvSpPr/>
          <p:nvPr/>
        </p:nvSpPr>
        <p:spPr>
          <a:xfrm>
            <a:off x="4987291" y="529336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正面评价</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6" grpId="1" animBg="1"/>
      <p:bldP spid="11"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1.</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核心情感</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9" name="矩形 8"/>
          <p:cNvSpPr/>
          <p:nvPr/>
        </p:nvSpPr>
        <p:spPr>
          <a:xfrm>
            <a:off x="4987291" y="529336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负面评价</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pic>
        <p:nvPicPr>
          <p:cNvPr id="7" name="图片 6" descr="屏幕截图 2025-06-03 212301"/>
          <p:cNvPicPr>
            <a:picLocks noChangeAspect="1"/>
          </p:cNvPicPr>
          <p:nvPr/>
        </p:nvPicPr>
        <p:blipFill>
          <a:blip r:embed="rId2"/>
          <a:stretch>
            <a:fillRect/>
          </a:stretch>
        </p:blipFill>
        <p:spPr>
          <a:xfrm>
            <a:off x="3854450" y="1068705"/>
            <a:ext cx="4698365" cy="3636010"/>
          </a:xfrm>
          <a:prstGeom prst="rect">
            <a:avLst/>
          </a:prstGeom>
        </p:spPr>
      </p:pic>
      <p:sp>
        <p:nvSpPr>
          <p:cNvPr id="8" name="文本框 7"/>
          <p:cNvSpPr txBox="1"/>
          <p:nvPr/>
        </p:nvSpPr>
        <p:spPr>
          <a:xfrm>
            <a:off x="5708015" y="4799330"/>
            <a:ext cx="99123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汪精卫</a:t>
            </a:r>
            <a:endParaRPr lang="zh-CN" altLang="en-US" sz="2000">
              <a:latin typeface="汉仪书魂体简" panose="02010600000101010101" charset="-122"/>
              <a:ea typeface="汉仪书魂体简" panose="0201060000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0.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11.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12.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13.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4.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5.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6.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7.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8.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9.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0.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1.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2.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3.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4.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5.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6.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7.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8.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9.xml><?xml version="1.0" encoding="utf-8"?>
<p:tagLst xmlns:p="http://schemas.openxmlformats.org/presentationml/2006/main">
  <p:tag name="KSO_WM_BEAUTIFY_FLAG" val="#wm#"/>
  <p:tag name="KSO_WM_TEMPLATE_CATEGORY" val="custom"/>
  <p:tag name="KSO_WM_TEMPLATE_INDEX" val="20205081"/>
  <p:tag name="resource_record_key" val="{&quot;10&quot;:[3641650,20093111],&quot;65&quot;:[20205081]}"/>
  <p:tag name="KSO_WM_SCREEN_THEME_FLAG" val="Dlrq25wU2PGuGg5bbmjbDAQ6MNOWSRoMgScxJ2gxswdYJmxx0dezzBIO+jurxy3ZMFkLlNTjKQF+sDbVtyWorIvOzOpYq7S6KLplLU5qpwg="/>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Q6MNOWSRoMgScxJ2gxswdYJmxx0dezzBIO+jurxy3ZMFkLlNTjKQF+sDbVtyWorIvOzOpYq7S6KLplLU5qpwg="/>
</p:tagLst>
</file>

<file path=ppt/tags/tag30.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31.xml><?xml version="1.0" encoding="utf-8"?>
<p:tagLst xmlns:p="http://schemas.openxmlformats.org/presentationml/2006/main">
  <p:tag name="KSO_WM_BEAUTIFY_FLAG" val="#wm#"/>
  <p:tag name="KSO_WM_TEMPLATE_CATEGORY" val="custom"/>
  <p:tag name="KSO_WM_TEMPLATE_INDEX" val="20205081"/>
  <p:tag name="resource_record_key" val="{&quot;10&quot;:[3641650,20093111],&quot;65&quot;:[20205081]}"/>
  <p:tag name="KSO_WM_SCREEN_THEME_FLAG" val="Dlrq25wU2PGuGg5bbmjbDAQ6MNOWSRoMgScxJ2gxswdYJmxx0dezzBIO+jurxy3ZMFkLlNTjKQF+sDbVtyWorIvOzOpYq7S6KLplLU5qpwg="/>
</p:tagLst>
</file>

<file path=ppt/tags/tag32.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33.xml><?xml version="1.0" encoding="utf-8"?>
<p:tagLst xmlns:p="http://schemas.openxmlformats.org/presentationml/2006/main">
  <p:tag name="KSO_WM_BEAUTIFY_FLAG" val="#wm#"/>
  <p:tag name="KSO_WM_TEMPLATE_CATEGORY" val="custom"/>
  <p:tag name="KSO_WM_TEMPLATE_INDEX" val="20205081"/>
  <p:tag name="resource_record_key" val="{&quot;10&quot;:[21568878],&quot;65&quot;:[20205081]}"/>
  <p:tag name="KSO_WM_SCREEN_THEME_FLAG" val="Dlrq25wU2PGuGg5bbmjbDAQ6MNOWSRoMgScxJ2gxswdYJmxx0dezzBIO+jurxy3ZMFkLlNTjKQF+sDbVtyWorIvOzOpYq7S6KLplLU5qpwg="/>
</p:tagLst>
</file>

<file path=ppt/tags/tag34.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35.xml><?xml version="1.0" encoding="utf-8"?>
<p:tagLst xmlns:p="http://schemas.openxmlformats.org/presentationml/2006/main">
  <p:tag name="KSO_WM_BEAUTIFY_FLAG" val="#wm#"/>
  <p:tag name="KSO_WM_TEMPLATE_CATEGORY" val="custom"/>
  <p:tag name="KSO_WM_TEMPLATE_INDEX" val="20205081"/>
  <p:tag name="resource_record_key" val="{&quot;10&quot;:[20093111],&quot;65&quot;:[20205081]}"/>
  <p:tag name="KSO_WM_SCREEN_THEME_FLAG" val="Dlrq25wU2PGuGg5bbmjbDAQ6MNOWSRoMgScxJ2gxswdYJmxx0dezzBIO+jurxy3ZMFkLlNTjKQF+sDbVtyWorIvOzOpYq7S6KLplLU5qpwg="/>
</p:tagLst>
</file>

<file path=ppt/tags/tag36.xml><?xml version="1.0" encoding="utf-8"?>
<p:tagLst xmlns:p="http://schemas.openxmlformats.org/presentationml/2006/main">
  <p:tag name="KSO_WM_BEAUTIFY_FLAG" val="#wm#"/>
  <p:tag name="KSO_WM_TEMPLATE_CATEGORY" val="custom"/>
  <p:tag name="KSO_WM_TEMPLATE_INDEX" val="20205081"/>
  <p:tag name="resource_record_key" val="{&quot;10&quot;:[3641650,20093111],&quot;65&quot;:[20205081]}"/>
  <p:tag name="KSO_WM_SCREEN_THEME_FLAG" val="Dlrq25wU2PGuGg5bbmjbDAQ6MNOWSRoMgScxJ2gxswdYJmxx0dezzBIO+jurxy3ZMFkLlNTjKQF+sDbVtyWorIvOzOpYq7S6KLplLU5qpwg="/>
</p:tagLst>
</file>

<file path=ppt/tags/tag37.xml><?xml version="1.0" encoding="utf-8"?>
<p:tagLst xmlns:p="http://schemas.openxmlformats.org/presentationml/2006/main">
  <p:tag name="KSO_WM_BEAUTIFY_FLAG" val="#wm#"/>
  <p:tag name="KSO_WM_TEMPLATE_CATEGORY" val="custom"/>
  <p:tag name="KSO_WM_TEMPLATE_INDEX" val="20205081"/>
  <p:tag name="resource_record_key" val="{&quot;29&quot;:[50000097,50000283,50000213,50000199,50000193],&quot;65&quot;:[20205081]}"/>
  <p:tag name="KSO_WM_SCREEN_THEME_FLAG" val="Dlrq25wU2PGuGg5bbmjbDAQ6MNOWSRoMgScxJ2gxswdYJmxx0dezzBIO+jurxy3ZMFkLlNTjKQF+sDbVtyWorIvOzOpYq7S6KLplLU5qpwg="/>
</p:tagLst>
</file>

<file path=ppt/tags/tag3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AQ6MNOWSRoMgScxJ2gxswdYJmxx0dezzBIO+jurxy3ZMFkLlNTjKQF+sDbVtyWorIvOzOpYq7S6KLplLU5qpwg="/>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Q6MNOWSRoMgScxJ2gxswdYJmxx0dezzBIO+jurxy3ZMFkLlNTjKQF+sDbVtyWorIvOzOpYq7S6KLplLU5qpwg="/>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Q6MNOWSRoMgScxJ2gxswdYJmxx0dezzBIO+jurxy3ZMFkLlNTjKQF+sDbVtyWorIvOzOpYq7S6KLplLU5qpwg="/>
</p:tagLst>
</file>

<file path=ppt/tags/tag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Dlrq25wU2PGuGg5bbmjbDAQ6MNOWSRoMgScxJ2gxswdYJmxx0dezzBIO+jurxy3ZMFkLlNTjKQF+sDbVtyWorIvOzOpYq7S6KLplLU5qpwg="/>
</p:tagLst>
</file>

<file path=ppt/tags/tag7.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8.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9.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5457</Words>
  <Application>WPS 演示</Application>
  <PresentationFormat>宽屏</PresentationFormat>
  <Paragraphs>357</Paragraphs>
  <Slides>26</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Arial</vt:lpstr>
      <vt:lpstr>宋体</vt:lpstr>
      <vt:lpstr>Wingdings</vt:lpstr>
      <vt:lpstr>微软雅黑</vt:lpstr>
      <vt:lpstr>Wingdings</vt:lpstr>
      <vt:lpstr>字小魂洪亮毛笔隶书简体(商用需授权)</vt:lpstr>
      <vt:lpstr>汉仪书魂体简</vt:lpstr>
      <vt:lpstr>三极魏碑简体</vt:lpstr>
      <vt:lpstr>汉仪颜楷简</vt:lpstr>
      <vt:lpstr>华康行楷体 W5</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cp:revision>
  <dcterms:created xsi:type="dcterms:W3CDTF">2025-06-08T16:11:32Z</dcterms:created>
  <dcterms:modified xsi:type="dcterms:W3CDTF">2025-06-08T16:12:08Z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y fmtid="{D5CDD505-2E9C-101B-9397-08002B2CF9AE}" pid="3" name="ICV">
    <vt:lpwstr>1A452ACBCE4E4EEEB815D424B004E403_12</vt:lpwstr>
  </property>
</Properties>
</file>