
<file path=[Content_Types].xml><?xml version="1.0" encoding="utf-8"?>
<Types xmlns="http://schemas.openxmlformats.org/package/2006/content-types">
  <Default Extension="jpeg" ContentType="image/jpeg"/>
  <Default Extension="wav" ContentType="audio/x-wav"/>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gs/tag42.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0" r:id="rId3"/>
    <p:sldId id="357" r:id="rId5"/>
    <p:sldId id="355" r:id="rId6"/>
    <p:sldId id="356" r:id="rId7"/>
    <p:sldId id="358" r:id="rId8"/>
    <p:sldId id="360" r:id="rId9"/>
    <p:sldId id="361" r:id="rId10"/>
    <p:sldId id="364" r:id="rId11"/>
    <p:sldId id="365" r:id="rId12"/>
    <p:sldId id="366" r:id="rId13"/>
    <p:sldId id="362" r:id="rId14"/>
    <p:sldId id="363" r:id="rId15"/>
    <p:sldId id="367" r:id="rId16"/>
    <p:sldId id="368" r:id="rId17"/>
    <p:sldId id="370" r:id="rId18"/>
    <p:sldId id="372" r:id="rId19"/>
    <p:sldId id="373" r:id="rId20"/>
    <p:sldId id="374" r:id="rId21"/>
    <p:sldId id="377" r:id="rId22"/>
    <p:sldId id="378" r:id="rId23"/>
    <p:sldId id="379" r:id="rId24"/>
    <p:sldId id="380" r:id="rId25"/>
    <p:sldId id="381" r:id="rId26"/>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6.xml" Id="rId9" /><Relationship Type="http://schemas.openxmlformats.org/officeDocument/2006/relationships/slide" Target="slides/slide5.xml" Id="rId8" /><Relationship Type="http://schemas.openxmlformats.org/officeDocument/2006/relationships/slide" Target="slides/slide4.xml" Id="rId7" /><Relationship Type="http://schemas.openxmlformats.org/officeDocument/2006/relationships/slide" Target="slides/slide3.xml" Id="rId6" /><Relationship Type="http://schemas.openxmlformats.org/officeDocument/2006/relationships/slide" Target="slides/slide2.xml" Id="rId5" /><Relationship Type="http://schemas.openxmlformats.org/officeDocument/2006/relationships/notesMaster" Target="notesMasters/notesMaster1.xml" Id="rId4" /><Relationship Type="http://schemas.openxmlformats.org/officeDocument/2006/relationships/slide" Target="slides/slide1.xml" Id="rId3" /><Relationship Type="http://schemas.openxmlformats.org/officeDocument/2006/relationships/tableStyles" Target="tableStyles.xml" Id="rId29" /><Relationship Type="http://schemas.openxmlformats.org/officeDocument/2006/relationships/viewProps" Target="viewProps.xml" Id="rId28" /><Relationship Type="http://schemas.openxmlformats.org/officeDocument/2006/relationships/presProps" Target="presProps.xml" Id="rId27" /><Relationship Type="http://schemas.openxmlformats.org/officeDocument/2006/relationships/slide" Target="slides/slide23.xml" Id="rId26" /><Relationship Type="http://schemas.openxmlformats.org/officeDocument/2006/relationships/slide" Target="slides/slide22.xml" Id="rId25" /><Relationship Type="http://schemas.openxmlformats.org/officeDocument/2006/relationships/slide" Target="slides/slide21.xml" Id="rId24" /><Relationship Type="http://schemas.openxmlformats.org/officeDocument/2006/relationships/slide" Target="slides/slide20.xml" Id="rId23" /><Relationship Type="http://schemas.openxmlformats.org/officeDocument/2006/relationships/slide" Target="slides/slide19.xml" Id="rId22" /><Relationship Type="http://schemas.openxmlformats.org/officeDocument/2006/relationships/slide" Target="slides/slide18.xml" Id="rId21" /><Relationship Type="http://schemas.openxmlformats.org/officeDocument/2006/relationships/slide" Target="slides/slide17.xml" Id="rId20" /><Relationship Type="http://schemas.openxmlformats.org/officeDocument/2006/relationships/theme" Target="theme/theme1.xml" Id="rId2" /><Relationship Type="http://schemas.openxmlformats.org/officeDocument/2006/relationships/slide" Target="slides/slide16.xml" Id="rId19" /><Relationship Type="http://schemas.openxmlformats.org/officeDocument/2006/relationships/slide" Target="slides/slide15.xml" Id="rId18" /><Relationship Type="http://schemas.openxmlformats.org/officeDocument/2006/relationships/slide" Target="slides/slide14.xml" Id="rId17" /><Relationship Type="http://schemas.openxmlformats.org/officeDocument/2006/relationships/slide" Target="slides/slide13.xml" Id="rId16" /><Relationship Type="http://schemas.openxmlformats.org/officeDocument/2006/relationships/slide" Target="slides/slide12.xml" Id="rId15" /><Relationship Type="http://schemas.openxmlformats.org/officeDocument/2006/relationships/slide" Target="slides/slide11.xml" Id="rId14" /><Relationship Type="http://schemas.openxmlformats.org/officeDocument/2006/relationships/slide" Target="slides/slide10.xml" Id="rId13" /><Relationship Type="http://schemas.openxmlformats.org/officeDocument/2006/relationships/slide" Target="slides/slide9.xml" Id="rId12" /><Relationship Type="http://schemas.openxmlformats.org/officeDocument/2006/relationships/slide" Target="slides/slide8.xml" Id="rId11" /><Relationship Type="http://schemas.openxmlformats.org/officeDocument/2006/relationships/slide" Target="slides/slide7.xml" Id="rId10" /><Relationship Type="http://schemas.openxmlformats.org/officeDocument/2006/relationships/slideMaster" Target="slideMasters/slideMaster1.xml" Id="rId1" /><Relationship Type="http://schemas.openxmlformats.org/officeDocument/2006/relationships/tags" Target="/ppt/tags/tag42.xml" Id="Rd1fc43c666014b17"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924613-4AE4-47A1-995F-688A24B3495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alphaModFix amt="40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13.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2" Type="http://schemas.openxmlformats.org/officeDocument/2006/relationships/slideLayout" Target="../slideLayouts/slideLayout2.xml"/><Relationship Id="rId41" Type="http://schemas.openxmlformats.org/officeDocument/2006/relationships/tags" Target="../tags/tag41.xml"/><Relationship Id="rId40" Type="http://schemas.openxmlformats.org/officeDocument/2006/relationships/tags" Target="../tags/tag40.xml"/><Relationship Id="rId4" Type="http://schemas.openxmlformats.org/officeDocument/2006/relationships/tags" Target="../tags/tag4.xml"/><Relationship Id="rId39" Type="http://schemas.openxmlformats.org/officeDocument/2006/relationships/tags" Target="../tags/tag39.xml"/><Relationship Id="rId38" Type="http://schemas.openxmlformats.org/officeDocument/2006/relationships/tags" Target="../tags/tag38.xml"/><Relationship Id="rId37" Type="http://schemas.openxmlformats.org/officeDocument/2006/relationships/tags" Target="../tags/tag37.xml"/><Relationship Id="rId36" Type="http://schemas.openxmlformats.org/officeDocument/2006/relationships/tags" Target="../tags/tag36.xml"/><Relationship Id="rId35" Type="http://schemas.openxmlformats.org/officeDocument/2006/relationships/tags" Target="../tags/tag35.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20013;&#22269;&#20154;&#27665;&#25903;&#25588;&#20891;&#20891;&#27468;.ram" TargetMode="External"/><Relationship Id="rId2" Type="http://schemas.openxmlformats.org/officeDocument/2006/relationships/image" Target="../media/image18.jpeg"/><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7.GI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 Target="slide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QQ截图20180117125453.png"/>
          <p:cNvPicPr>
            <a:picLocks noChangeAspect="1"/>
          </p:cNvPicPr>
          <p:nvPr/>
        </p:nvPicPr>
        <p:blipFill>
          <a:blip r:embed="rId1"/>
          <a:stretch>
            <a:fillRect/>
          </a:stretch>
        </p:blipFill>
        <p:spPr>
          <a:xfrm>
            <a:off x="0" y="0"/>
            <a:ext cx="4870450" cy="6858000"/>
          </a:xfrm>
          <a:prstGeom prst="rect">
            <a:avLst/>
          </a:prstGeom>
        </p:spPr>
      </p:pic>
      <p:cxnSp>
        <p:nvCxnSpPr>
          <p:cNvPr id="3" name="直接连接符 2"/>
          <p:cNvCxnSpPr/>
          <p:nvPr/>
        </p:nvCxnSpPr>
        <p:spPr>
          <a:xfrm>
            <a:off x="1650875" y="3287339"/>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文本框 6"/>
          <p:cNvSpPr txBox="1"/>
          <p:nvPr/>
        </p:nvSpPr>
        <p:spPr>
          <a:xfrm>
            <a:off x="798830" y="2476500"/>
            <a:ext cx="10594340" cy="1753235"/>
          </a:xfrm>
          <a:prstGeom prst="rect">
            <a:avLst/>
          </a:prstGeom>
          <a:noFill/>
        </p:spPr>
        <p:txBody>
          <a:bodyPr wrap="square" rtlCol="0">
            <a:spAutoFit/>
            <a:scene3d>
              <a:camera prst="orthographicFront"/>
              <a:lightRig rig="threePt" dir="t"/>
            </a:scene3d>
          </a:bodyPr>
          <a:lstStyle/>
          <a:p>
            <a:pPr lvl="0" algn="ct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中考复习 中国现代史第</a:t>
            </a:r>
            <a:r>
              <a:rPr lang="en-US" altLang="zh-CN"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1</a:t>
            </a: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时  </a:t>
            </a:r>
            <a:endPar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a:p>
            <a:pPr lvl="0" algn="ctr"/>
            <a:r>
              <a:rPr lang="zh-CN" altLang="en-US" sz="5400" b="1" dirty="0" smtClean="0">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中华人民共和国的成立和巩固</a:t>
            </a:r>
            <a:endParaRPr lang="zh-CN" altLang="en-US"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p:txBody>
      </p:sp>
      <p:grpSp>
        <p:nvGrpSpPr>
          <p:cNvPr id="2" name="组合 14"/>
          <p:cNvGrpSpPr/>
          <p:nvPr/>
        </p:nvGrpSpPr>
        <p:grpSpPr>
          <a:xfrm>
            <a:off x="3020316" y="4817640"/>
            <a:ext cx="2041086" cy="1973050"/>
            <a:chOff x="3868719" y="1776670"/>
            <a:chExt cx="2628619" cy="2628031"/>
          </a:xfrm>
          <a:solidFill>
            <a:schemeClr val="accent6">
              <a:lumMod val="50000"/>
            </a:schemeClr>
          </a:solidFill>
        </p:grpSpPr>
        <p:sp>
          <p:nvSpPr>
            <p:cNvPr id="5"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chemeClr val="bg1"/>
                </a:solidFill>
                <a:latin typeface="微软雅黑" panose="020B0503020204020204" charset="-122"/>
                <a:ea typeface="微软雅黑" panose="020B0503020204020204" charset="-122"/>
              </a:endParaRPr>
            </a:p>
          </p:txBody>
        </p:sp>
        <p:sp>
          <p:nvSpPr>
            <p:cNvPr id="6" name="Oval 5"/>
            <p:cNvSpPr>
              <a:spLocks noChangeArrowheads="1"/>
            </p:cNvSpPr>
            <p:nvPr/>
          </p:nvSpPr>
          <p:spPr bwMode="auto">
            <a:xfrm>
              <a:off x="4274765" y="2177285"/>
              <a:ext cx="1821868" cy="1826802"/>
            </a:xfrm>
            <a:prstGeom prst="ellipse">
              <a:avLst/>
            </a:prstGeom>
            <a:blipFill>
              <a:blip r:embed="rId2"/>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rgbClr val="760000"/>
                </a:solidFill>
                <a:latin typeface="微软雅黑" panose="020B0503020204020204" charset="-122"/>
                <a:ea typeface="微软雅黑" panose="020B0503020204020204" charset="-122"/>
              </a:endParaRPr>
            </a:p>
          </p:txBody>
        </p:sp>
      </p:grpSp>
      <p:grpSp>
        <p:nvGrpSpPr>
          <p:cNvPr id="7" name="组合 17"/>
          <p:cNvGrpSpPr/>
          <p:nvPr/>
        </p:nvGrpSpPr>
        <p:grpSpPr>
          <a:xfrm>
            <a:off x="5958897" y="4185041"/>
            <a:ext cx="1964321" cy="1964410"/>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lumMod val="75000"/>
                <a:lumOff val="2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10" name="Oval 7"/>
            <p:cNvSpPr>
              <a:spLocks noChangeArrowheads="1"/>
            </p:cNvSpPr>
            <p:nvPr/>
          </p:nvSpPr>
          <p:spPr bwMode="auto">
            <a:xfrm>
              <a:off x="6307671" y="1468197"/>
              <a:ext cx="897577" cy="892035"/>
            </a:xfrm>
            <a:prstGeom prst="ellipse">
              <a:avLst/>
            </a:prstGeom>
            <a:blipFill>
              <a:blip r:embed="rId3" cstate="print"/>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grpSp>
        <p:nvGrpSpPr>
          <p:cNvPr id="13" name="组合 23"/>
          <p:cNvGrpSpPr/>
          <p:nvPr/>
        </p:nvGrpSpPr>
        <p:grpSpPr>
          <a:xfrm>
            <a:off x="8081785" y="4184828"/>
            <a:ext cx="1817083" cy="1821843"/>
            <a:chOff x="2057536" y="1689005"/>
            <a:chExt cx="2075647" cy="2080525"/>
          </a:xfrm>
          <a:solidFill>
            <a:schemeClr val="accent6">
              <a:lumMod val="50000"/>
            </a:schemeClr>
          </a:solidFill>
        </p:grpSpPr>
        <p:sp>
          <p:nvSpPr>
            <p:cNvPr id="14" name="Freeform 8"/>
            <p:cNvSpPr/>
            <p:nvPr/>
          </p:nvSpPr>
          <p:spPr bwMode="auto">
            <a:xfrm>
              <a:off x="2057536" y="1689005"/>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lumMod val="2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chemeClr val="bg1"/>
                </a:solidFill>
                <a:latin typeface="微软雅黑" panose="020B0503020204020204" charset="-122"/>
                <a:ea typeface="微软雅黑" panose="020B0503020204020204" charset="-122"/>
              </a:endParaRPr>
            </a:p>
          </p:txBody>
        </p:sp>
        <p:sp>
          <p:nvSpPr>
            <p:cNvPr id="15" name="Oval 9"/>
            <p:cNvSpPr>
              <a:spLocks noChangeArrowheads="1"/>
            </p:cNvSpPr>
            <p:nvPr/>
          </p:nvSpPr>
          <p:spPr bwMode="auto">
            <a:xfrm>
              <a:off x="2406264" y="1896743"/>
              <a:ext cx="1378422" cy="1378114"/>
            </a:xfrm>
            <a:prstGeom prst="ellipse">
              <a:avLst/>
            </a:prstGeom>
            <a:blipFill>
              <a:blip r:embed="rId4"/>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rgbClr val="760000"/>
                </a:solidFill>
                <a:latin typeface="微软雅黑" panose="020B0503020204020204" charset="-122"/>
                <a:ea typeface="微软雅黑" panose="020B0503020204020204" charset="-122"/>
              </a:endParaRPr>
            </a:p>
          </p:txBody>
        </p:sp>
      </p:grpSp>
      <p:grpSp>
        <p:nvGrpSpPr>
          <p:cNvPr id="18" name="组合 17"/>
          <p:cNvGrpSpPr/>
          <p:nvPr/>
        </p:nvGrpSpPr>
        <p:grpSpPr>
          <a:xfrm>
            <a:off x="9818302" y="4184569"/>
            <a:ext cx="1964321" cy="1964410"/>
            <a:chOff x="6012485" y="1170407"/>
            <a:chExt cx="1487948" cy="1487615"/>
          </a:xfrm>
        </p:grpSpPr>
        <p:sp>
          <p:nvSpPr>
            <p:cNvPr id="21"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C1C1C"/>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22" name="Oval 7"/>
            <p:cNvSpPr>
              <a:spLocks noChangeArrowheads="1"/>
            </p:cNvSpPr>
            <p:nvPr/>
          </p:nvSpPr>
          <p:spPr bwMode="auto">
            <a:xfrm>
              <a:off x="6307671" y="1468197"/>
              <a:ext cx="897577" cy="892035"/>
            </a:xfrm>
            <a:prstGeom prst="ellipse">
              <a:avLst/>
            </a:prstGeom>
            <a:blipFill>
              <a:blip r:embed="rId5"/>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sp>
        <p:nvSpPr>
          <p:cNvPr id="4" name="矩形 3"/>
          <p:cNvSpPr/>
          <p:nvPr/>
        </p:nvSpPr>
        <p:spPr>
          <a:xfrm>
            <a:off x="9446172" y="60403"/>
            <a:ext cx="2653411" cy="676910"/>
          </a:xfrm>
          <a:prstGeom prst="rect">
            <a:avLst/>
          </a:prstGeom>
        </p:spPr>
        <p:txBody>
          <a:bodyPr wrap="square">
            <a:spAutoFit/>
          </a:bodyPr>
          <a:p>
            <a:pPr lvl="0" algn="ctr"/>
            <a:r>
              <a:rPr lang="zh-CN" altLang="en-US" sz="381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中国现代史</a:t>
            </a:r>
            <a:endParaRPr lang="zh-CN" altLang="en-US" sz="381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 name="文本框 7"/>
          <p:cNvSpPr txBox="1"/>
          <p:nvPr/>
        </p:nvSpPr>
        <p:spPr>
          <a:xfrm>
            <a:off x="7259955" y="6149340"/>
            <a:ext cx="4133215" cy="583565"/>
          </a:xfrm>
          <a:prstGeom prst="rect">
            <a:avLst/>
          </a:prstGeom>
          <a:noFill/>
        </p:spPr>
        <p:txBody>
          <a:bodyPr wrap="square" rtlCol="0">
            <a:spAutoFit/>
            <a:scene3d>
              <a:camera prst="orthographicFront"/>
              <a:lightRig rig="threePt" dir="t"/>
            </a:scene3d>
          </a:bodyPr>
          <a:p>
            <a:r>
              <a:rPr lang="zh-CN" altLang="en-US" sz="3200">
                <a:solidFill>
                  <a:schemeClr val="tx1"/>
                </a:solidFill>
                <a:effectLst>
                  <a:outerShdw blurRad="38100" dist="19050" dir="2700000" algn="tl" rotWithShape="0">
                    <a:schemeClr val="dk1">
                      <a:alpha val="40000"/>
                    </a:schemeClr>
                  </a:outerShdw>
                </a:effectLst>
              </a:rPr>
              <a:t>主编：历史英杰</a:t>
            </a:r>
            <a:endParaRPr lang="zh-CN" altLang="en-US" sz="3200">
              <a:solidFill>
                <a:schemeClr val="tx1"/>
              </a:solidFill>
              <a:effectLst>
                <a:outerShdw blurRad="38100" dist="19050" dir="2700000" algn="tl" rotWithShape="0">
                  <a:schemeClr val="dk1">
                    <a:alpha val="40000"/>
                  </a:scheme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（2020遵义）1949年10月1日，中华人民共和国成立，开辟了中国历史的新纪元。其“新”主要体现在（  ）</a:t>
            </a:r>
          </a:p>
          <a:p>
            <a:r>
              <a:t>A．中国建立了社会主义制度</a:t>
            </a:r>
          </a:p>
          <a:p>
            <a:r>
              <a:t>B．结束了中国两千多年的封建帝制</a:t>
            </a:r>
          </a:p>
          <a:p>
            <a:r>
              <a:t>C．中国真正成为独立自主的国家，中国人从此站起来了</a:t>
            </a:r>
          </a:p>
          <a:p>
            <a:r>
              <a:t>D．为我国的经济建设赢得了相对稳定的和平环境，大大提高了中国的国际地位</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9865360" y="-389255"/>
            <a:ext cx="3006090" cy="2214880"/>
          </a:xfrm>
          <a:prstGeom prst="rect">
            <a:avLst/>
          </a:prstGeom>
          <a:noFill/>
        </p:spPr>
        <p:txBody>
          <a:bodyPr wrap="square" rtlCol="0">
            <a:spAutoFit/>
          </a:bodyPr>
          <a:p>
            <a:r>
              <a:rPr lang="en-US" altLang="zh-CN" sz="13800" b="1">
                <a:solidFill>
                  <a:srgbClr val="FF0000"/>
                </a:solidFill>
              </a:rPr>
              <a:t>A</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18700" y="205497"/>
            <a:ext cx="7055141" cy="648000"/>
          </a:xfrm>
        </p:spPr>
        <p:txBody>
          <a:bodyPr/>
          <a:lstStyle/>
          <a:p>
            <a:r>
              <a:rPr lang="zh-CN" altLang="en-US" sz="4000" dirty="0">
                <a:solidFill>
                  <a:srgbClr val="FF0000"/>
                </a:solidFill>
              </a:rPr>
              <a:t>二</a:t>
            </a:r>
            <a:r>
              <a:rPr lang="en-US" altLang="zh-CN" sz="4000" dirty="0" smtClean="0">
                <a:solidFill>
                  <a:srgbClr val="FF0000"/>
                </a:solidFill>
              </a:rPr>
              <a:t>.</a:t>
            </a:r>
            <a:r>
              <a:rPr sz="4000" dirty="0" smtClean="0">
                <a:solidFill>
                  <a:srgbClr val="FF0000"/>
                </a:solidFill>
              </a:rPr>
              <a:t>中华人民共和国的巩固</a:t>
            </a:r>
            <a:endParaRPr sz="4000" dirty="0">
              <a:solidFill>
                <a:srgbClr val="FF0000"/>
              </a:solidFill>
            </a:endParaRPr>
          </a:p>
        </p:txBody>
      </p:sp>
      <p:sp>
        <p:nvSpPr>
          <p:cNvPr id="3" name="内容占位符 2"/>
          <p:cNvSpPr>
            <a:spLocks noGrp="1"/>
          </p:cNvSpPr>
          <p:nvPr>
            <p:ph idx="1"/>
          </p:nvPr>
        </p:nvSpPr>
        <p:spPr/>
        <p:txBody>
          <a:bodyPr/>
          <a:lstStyle/>
          <a:p>
            <a:pPr>
              <a:buNone/>
            </a:pPr>
            <a:r>
              <a:rPr lang="zh-CN" altLang="en-US" sz="3600" b="1" dirty="0">
                <a:latin typeface="楷体" panose="02010609060101010101" charset="-122"/>
                <a:ea typeface="楷体" panose="02010609060101010101" charset="-122"/>
              </a:rPr>
              <a:t>（一）西藏和平</a:t>
            </a:r>
            <a:r>
              <a:rPr lang="zh-CN" altLang="en-US" sz="3600" b="1" dirty="0" smtClean="0">
                <a:latin typeface="楷体" panose="02010609060101010101" charset="-122"/>
                <a:ea typeface="楷体" panose="02010609060101010101" charset="-122"/>
              </a:rPr>
              <a:t>解放</a:t>
            </a:r>
            <a:r>
              <a:rPr altLang="en-US" sz="3600" b="1" dirty="0" smtClean="0">
                <a:latin typeface="楷体" panose="02010609060101010101" charset="-122"/>
                <a:ea typeface="楷体" panose="02010609060101010101" charset="-122"/>
              </a:rPr>
              <a:t>（</a:t>
            </a:r>
            <a:r>
              <a:rPr lang="en-US" altLang="en-US" sz="3600" b="1" dirty="0" smtClean="0">
                <a:latin typeface="楷体" panose="02010609060101010101" charset="-122"/>
                <a:ea typeface="楷体" panose="02010609060101010101" charset="-122"/>
              </a:rPr>
              <a:t>1951</a:t>
            </a:r>
            <a:r>
              <a:rPr altLang="en-US" sz="3600" b="1" dirty="0" smtClean="0">
                <a:latin typeface="楷体" panose="02010609060101010101" charset="-122"/>
                <a:ea typeface="楷体" panose="02010609060101010101" charset="-122"/>
              </a:rPr>
              <a:t>年），</a:t>
            </a:r>
            <a:r>
              <a:rPr altLang="en-US" sz="3600" b="1" dirty="0" smtClean="0">
                <a:solidFill>
                  <a:srgbClr val="FF0000"/>
                </a:solidFill>
                <a:latin typeface="楷体" panose="02010609060101010101" charset="-122"/>
                <a:ea typeface="楷体" panose="02010609060101010101" charset="-122"/>
              </a:rPr>
              <a:t>标志着祖国大陆获得统一。</a:t>
            </a:r>
            <a:endParaRPr lang="zh-CN" altLang="en-US" sz="3600" b="1" dirty="0">
              <a:solidFill>
                <a:srgbClr val="FF0000"/>
              </a:solidFill>
              <a:latin typeface="楷体" panose="02010609060101010101" charset="-122"/>
              <a:ea typeface="楷体" panose="02010609060101010101" charset="-122"/>
            </a:endParaRPr>
          </a:p>
          <a:p>
            <a:pPr>
              <a:buNone/>
            </a:pPr>
            <a:r>
              <a:rPr lang="zh-CN" altLang="en-US" sz="3600" b="1" dirty="0">
                <a:latin typeface="楷体" panose="02010609060101010101" charset="-122"/>
                <a:ea typeface="楷体" panose="02010609060101010101" charset="-122"/>
              </a:rPr>
              <a:t>（二）</a:t>
            </a:r>
            <a:r>
              <a:rPr lang="zh-CN" altLang="en-US" sz="3600" b="1" dirty="0" smtClean="0">
                <a:latin typeface="楷体" panose="02010609060101010101" charset="-122"/>
                <a:ea typeface="楷体" panose="02010609060101010101" charset="-122"/>
              </a:rPr>
              <a:t>抗美援朝</a:t>
            </a:r>
            <a:r>
              <a:rPr altLang="en-US" sz="3600" b="1" dirty="0" smtClean="0">
                <a:solidFill>
                  <a:srgbClr val="FF0000"/>
                </a:solidFill>
                <a:latin typeface="楷体" panose="02010609060101010101" charset="-122"/>
                <a:ea typeface="楷体" panose="02010609060101010101" charset="-122"/>
              </a:rPr>
              <a:t>（</a:t>
            </a:r>
            <a:r>
              <a:rPr lang="en-US" altLang="en-US" sz="3600" b="1" dirty="0" smtClean="0">
                <a:solidFill>
                  <a:srgbClr val="FF0000"/>
                </a:solidFill>
                <a:latin typeface="楷体" panose="02010609060101010101" charset="-122"/>
                <a:ea typeface="楷体" panose="02010609060101010101" charset="-122"/>
              </a:rPr>
              <a:t>1950</a:t>
            </a:r>
            <a:r>
              <a:rPr altLang="en-US" sz="3600" b="1" dirty="0" smtClean="0">
                <a:solidFill>
                  <a:srgbClr val="FF0000"/>
                </a:solidFill>
                <a:latin typeface="楷体" panose="02010609060101010101" charset="-122"/>
                <a:ea typeface="楷体" panose="02010609060101010101" charset="-122"/>
              </a:rPr>
              <a:t>年</a:t>
            </a:r>
            <a:r>
              <a:rPr lang="en-US" altLang="en-US" sz="3600" b="1" dirty="0" smtClean="0">
                <a:solidFill>
                  <a:srgbClr val="FF0000"/>
                </a:solidFill>
                <a:latin typeface="楷体" panose="02010609060101010101" charset="-122"/>
                <a:ea typeface="楷体" panose="02010609060101010101" charset="-122"/>
              </a:rPr>
              <a:t>10</a:t>
            </a:r>
            <a:r>
              <a:rPr altLang="en-US" sz="3600" b="1" dirty="0" smtClean="0">
                <a:solidFill>
                  <a:srgbClr val="FF0000"/>
                </a:solidFill>
                <a:latin typeface="楷体" panose="02010609060101010101" charset="-122"/>
                <a:ea typeface="楷体" panose="02010609060101010101" charset="-122"/>
              </a:rPr>
              <a:t>月</a:t>
            </a:r>
            <a:r>
              <a:rPr lang="en-US" altLang="zh-CN" sz="3600" b="1" dirty="0" smtClean="0">
                <a:solidFill>
                  <a:srgbClr val="FF0000"/>
                </a:solidFill>
                <a:latin typeface="楷体" panose="02010609060101010101" charset="-122"/>
                <a:ea typeface="楷体" panose="02010609060101010101" charset="-122"/>
              </a:rPr>
              <a:t>—1953</a:t>
            </a:r>
            <a:r>
              <a:rPr sz="3600" b="1" dirty="0" smtClean="0">
                <a:solidFill>
                  <a:srgbClr val="FF0000"/>
                </a:solidFill>
                <a:latin typeface="楷体" panose="02010609060101010101" charset="-122"/>
                <a:ea typeface="楷体" panose="02010609060101010101" charset="-122"/>
              </a:rPr>
              <a:t>年</a:t>
            </a:r>
            <a:r>
              <a:rPr lang="en-US" sz="3600" b="1" dirty="0" smtClean="0">
                <a:solidFill>
                  <a:srgbClr val="FF0000"/>
                </a:solidFill>
                <a:latin typeface="楷体" panose="02010609060101010101" charset="-122"/>
                <a:ea typeface="楷体" panose="02010609060101010101" charset="-122"/>
              </a:rPr>
              <a:t>7</a:t>
            </a:r>
            <a:r>
              <a:rPr sz="3600" b="1" dirty="0" smtClean="0">
                <a:solidFill>
                  <a:srgbClr val="FF0000"/>
                </a:solidFill>
                <a:latin typeface="楷体" panose="02010609060101010101" charset="-122"/>
                <a:ea typeface="楷体" panose="02010609060101010101" charset="-122"/>
              </a:rPr>
              <a:t>月</a:t>
            </a:r>
            <a:r>
              <a:rPr altLang="en-US" sz="3600" b="1" dirty="0" smtClean="0">
                <a:solidFill>
                  <a:srgbClr val="FF0000"/>
                </a:solidFill>
                <a:latin typeface="楷体" panose="02010609060101010101" charset="-122"/>
                <a:ea typeface="楷体" panose="02010609060101010101" charset="-122"/>
              </a:rPr>
              <a:t>）</a:t>
            </a:r>
            <a:endParaRPr lang="zh-CN" altLang="en-US" sz="3600" b="1" dirty="0">
              <a:solidFill>
                <a:srgbClr val="FF0000"/>
              </a:solidFill>
              <a:latin typeface="楷体" panose="02010609060101010101" charset="-122"/>
              <a:ea typeface="楷体" panose="02010609060101010101" charset="-122"/>
            </a:endParaRPr>
          </a:p>
          <a:p>
            <a:pPr>
              <a:buNone/>
            </a:pPr>
            <a:r>
              <a:rPr lang="zh-CN" altLang="en-US" sz="3600" b="1" dirty="0">
                <a:latin typeface="楷体" panose="02010609060101010101" charset="-122"/>
                <a:ea typeface="楷体" panose="02010609060101010101" charset="-122"/>
              </a:rPr>
              <a:t>（三）</a:t>
            </a:r>
            <a:r>
              <a:rPr sz="3600" b="1" dirty="0" smtClean="0">
                <a:latin typeface="楷体" panose="02010609060101010101" charset="-122"/>
                <a:ea typeface="楷体" panose="02010609060101010101" charset="-122"/>
              </a:rPr>
              <a:t>土地改革</a:t>
            </a:r>
            <a:r>
              <a:rPr sz="3600" b="1" dirty="0" smtClean="0">
                <a:solidFill>
                  <a:srgbClr val="FF0000"/>
                </a:solidFill>
                <a:latin typeface="楷体" panose="02010609060101010101" charset="-122"/>
                <a:ea typeface="楷体" panose="02010609060101010101" charset="-122"/>
              </a:rPr>
              <a:t>（</a:t>
            </a:r>
            <a:r>
              <a:rPr lang="en-US" altLang="zh-CN" sz="3600" b="1" dirty="0" smtClean="0">
                <a:solidFill>
                  <a:srgbClr val="FF0000"/>
                </a:solidFill>
                <a:latin typeface="楷体" panose="02010609060101010101" charset="-122"/>
                <a:ea typeface="楷体" panose="02010609060101010101" charset="-122"/>
              </a:rPr>
              <a:t>1950—1952</a:t>
            </a:r>
            <a:r>
              <a:rPr sz="3600" b="1" dirty="0" smtClean="0">
                <a:solidFill>
                  <a:srgbClr val="FF0000"/>
                </a:solidFill>
                <a:latin typeface="楷体" panose="02010609060101010101" charset="-122"/>
                <a:ea typeface="楷体" panose="02010609060101010101" charset="-122"/>
              </a:rPr>
              <a:t>年）</a:t>
            </a:r>
            <a:endParaRPr lang="zh-CN" altLang="en-US" sz="3600" b="1" dirty="0">
              <a:solidFill>
                <a:srgbClr val="FF0000"/>
              </a:solidFill>
              <a:latin typeface="楷体" panose="02010609060101010101" charset="-122"/>
              <a:ea typeface="楷体" panose="02010609060101010101" charset="-122"/>
              <a:cs typeface="楷体" panose="02010609060101010101" charset="-122"/>
              <a:sym typeface="+mn-ea"/>
            </a:endParaRPr>
          </a:p>
        </p:txBody>
      </p:sp>
      <p:cxnSp>
        <p:nvCxnSpPr>
          <p:cNvPr id="25" name="直接连接符 24"/>
          <p:cNvCxnSpPr/>
          <p:nvPr/>
        </p:nvCxnSpPr>
        <p:spPr>
          <a:xfrm>
            <a:off x="0" y="987652"/>
            <a:ext cx="12171045" cy="30480"/>
          </a:xfrm>
          <a:prstGeom prst="line">
            <a:avLst/>
          </a:prstGeom>
          <a:ln w="28575" cmpd="sng">
            <a:solidFill>
              <a:schemeClr val="tx1">
                <a:lumMod val="85000"/>
                <a:lumOff val="15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369695" y="221615"/>
            <a:ext cx="9839325" cy="521970"/>
          </a:xfrm>
          <a:prstGeom prst="rect">
            <a:avLst/>
          </a:prstGeom>
          <a:noFill/>
        </p:spPr>
        <p:txBody>
          <a:bodyPr wrap="none" rtlCol="0" anchor="t">
            <a:spAutoFit/>
          </a:bodyPr>
          <a:p>
            <a:pPr>
              <a:buNone/>
            </a:pPr>
            <a:r>
              <a:rPr lang="zh-CN" altLang="en-US" sz="2800" b="1" dirty="0">
                <a:latin typeface="楷体" panose="02010609060101010101" charset="-122"/>
                <a:ea typeface="楷体" panose="02010609060101010101" charset="-122"/>
                <a:sym typeface="+mn-ea"/>
              </a:rPr>
              <a:t>（一）西藏和平</a:t>
            </a:r>
            <a:r>
              <a:rPr lang="zh-CN" altLang="en-US" sz="2800" b="1" dirty="0" smtClean="0">
                <a:latin typeface="楷体" panose="02010609060101010101" charset="-122"/>
                <a:ea typeface="楷体" panose="02010609060101010101" charset="-122"/>
                <a:sym typeface="+mn-ea"/>
              </a:rPr>
              <a:t>解放</a:t>
            </a:r>
            <a:r>
              <a:rPr altLang="en-US" sz="2800" b="1" dirty="0" smtClean="0">
                <a:latin typeface="楷体" panose="02010609060101010101" charset="-122"/>
                <a:ea typeface="楷体" panose="02010609060101010101" charset="-122"/>
                <a:sym typeface="+mn-ea"/>
              </a:rPr>
              <a:t>（</a:t>
            </a:r>
            <a:r>
              <a:rPr lang="en-US" altLang="en-US" sz="2800" b="1" dirty="0" smtClean="0">
                <a:latin typeface="楷体" panose="02010609060101010101" charset="-122"/>
                <a:ea typeface="楷体" panose="02010609060101010101" charset="-122"/>
                <a:sym typeface="+mn-ea"/>
              </a:rPr>
              <a:t>1951</a:t>
            </a:r>
            <a:r>
              <a:rPr altLang="en-US" sz="2800" b="1" dirty="0" smtClean="0">
                <a:latin typeface="楷体" panose="02010609060101010101" charset="-122"/>
                <a:ea typeface="楷体" panose="02010609060101010101" charset="-122"/>
                <a:sym typeface="+mn-ea"/>
              </a:rPr>
              <a:t>年），</a:t>
            </a:r>
            <a:r>
              <a:rPr altLang="en-US" sz="2800" b="1" dirty="0" smtClean="0">
                <a:solidFill>
                  <a:srgbClr val="FF0000"/>
                </a:solidFill>
                <a:latin typeface="楷体" panose="02010609060101010101" charset="-122"/>
                <a:ea typeface="楷体" panose="02010609060101010101" charset="-122"/>
                <a:sym typeface="+mn-ea"/>
              </a:rPr>
              <a:t>标志着祖国大陆获得统一。</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5" name="内容占位符 4"/>
          <p:cNvSpPr>
            <a:spLocks noGrp="1"/>
          </p:cNvSpPr>
          <p:nvPr>
            <p:ph idx="1"/>
          </p:nvPr>
        </p:nvSpPr>
        <p:spPr>
          <a:xfrm>
            <a:off x="1031875" y="957580"/>
            <a:ext cx="10515600" cy="4351338"/>
          </a:xfrm>
        </p:spPr>
        <p:txBody>
          <a:bodyPr/>
          <a:p>
            <a:r>
              <a:rPr lang="en-US" altLang="zh-CN" sz="3200" b="1" dirty="0" smtClean="0">
                <a:latin typeface="华文新魏" panose="02010800040101010101" pitchFamily="2" charset="-122"/>
                <a:ea typeface="华文新魏" panose="02010800040101010101" pitchFamily="2" charset="-122"/>
                <a:sym typeface="+mn-ea"/>
              </a:rPr>
              <a:t>1951</a:t>
            </a:r>
            <a:r>
              <a:rPr lang="zh-CN" altLang="en-US" sz="3200" b="1" dirty="0" smtClean="0">
                <a:latin typeface="华文新魏" panose="02010800040101010101" pitchFamily="2" charset="-122"/>
                <a:ea typeface="华文新魏" panose="02010800040101010101" pitchFamily="2" charset="-122"/>
                <a:sym typeface="+mn-ea"/>
              </a:rPr>
              <a:t>年</a:t>
            </a:r>
            <a:r>
              <a:rPr lang="en-US" altLang="zh-CN" sz="3200" b="1" dirty="0" smtClean="0">
                <a:latin typeface="华文新魏" panose="02010800040101010101" pitchFamily="2" charset="-122"/>
                <a:ea typeface="华文新魏" panose="02010800040101010101" pitchFamily="2" charset="-122"/>
                <a:sym typeface="+mn-ea"/>
              </a:rPr>
              <a:t>,</a:t>
            </a:r>
            <a:r>
              <a:rPr lang="zh-CN" altLang="en-US" sz="3200" b="1" dirty="0" smtClean="0">
                <a:latin typeface="华文新魏" panose="02010800040101010101" pitchFamily="2" charset="-122"/>
                <a:ea typeface="华文新魏" panose="02010800040101010101" pitchFamily="2" charset="-122"/>
                <a:sym typeface="+mn-ea"/>
              </a:rPr>
              <a:t>中央人民政府同西藏地方政府达成关于和平解放西藏办法的协议</a:t>
            </a:r>
            <a:r>
              <a:rPr lang="en-US" altLang="zh-CN" sz="3200" b="1" dirty="0" smtClean="0">
                <a:latin typeface="华文新魏" panose="02010800040101010101" pitchFamily="2" charset="-122"/>
                <a:ea typeface="华文新魏" panose="02010800040101010101" pitchFamily="2" charset="-122"/>
                <a:sym typeface="+mn-ea"/>
              </a:rPr>
              <a:t>,</a:t>
            </a:r>
            <a:r>
              <a:rPr lang="zh-CN" altLang="en-US" sz="3200" b="1" dirty="0" smtClean="0">
                <a:latin typeface="华文新魏" panose="02010800040101010101" pitchFamily="2" charset="-122"/>
                <a:ea typeface="华文新魏" panose="02010800040101010101" pitchFamily="2" charset="-122"/>
                <a:sym typeface="+mn-ea"/>
              </a:rPr>
              <a:t>西藏和平解放。至此</a:t>
            </a:r>
            <a:r>
              <a:rPr lang="en-US" altLang="zh-CN" sz="3200" b="1" dirty="0" smtClean="0">
                <a:latin typeface="华文新魏" panose="02010800040101010101" pitchFamily="2" charset="-122"/>
                <a:ea typeface="华文新魏" panose="02010800040101010101" pitchFamily="2" charset="-122"/>
                <a:sym typeface="+mn-ea"/>
              </a:rPr>
              <a:t>,</a:t>
            </a:r>
            <a:r>
              <a:rPr lang="zh-CN" altLang="en-US" sz="3200" b="1" dirty="0" smtClean="0">
                <a:solidFill>
                  <a:srgbClr val="800000"/>
                </a:solidFill>
                <a:latin typeface="华文新魏" panose="02010800040101010101" pitchFamily="2" charset="-122"/>
                <a:ea typeface="华文新魏" panose="02010800040101010101" pitchFamily="2" charset="-122"/>
                <a:sym typeface="+mn-ea"/>
              </a:rPr>
              <a:t>祖国大陆获得统一</a:t>
            </a:r>
            <a:r>
              <a:rPr lang="zh-CN" altLang="en-US" sz="3200" b="1" dirty="0" smtClean="0">
                <a:latin typeface="华文新魏" panose="02010800040101010101" pitchFamily="2" charset="-122"/>
                <a:ea typeface="华文新魏" panose="02010800040101010101" pitchFamily="2" charset="-122"/>
                <a:sym typeface="+mn-ea"/>
              </a:rPr>
              <a:t>。</a:t>
            </a:r>
            <a:endParaRPr lang="zh-CN" altLang="en-US" sz="3200" b="1" dirty="0" smtClean="0">
              <a:latin typeface="华文新魏" panose="02010800040101010101" pitchFamily="2" charset="-122"/>
              <a:ea typeface="华文新魏" panose="02010800040101010101" pitchFamily="2" charset="-122"/>
              <a:sym typeface="+mn-ea"/>
            </a:endParaRPr>
          </a:p>
        </p:txBody>
      </p:sp>
      <p:pic>
        <p:nvPicPr>
          <p:cNvPr id="29" name="Picture 16" descr="《关于和平解放西藏办法的协议》在北京签订"/>
          <p:cNvPicPr>
            <a:picLocks noChangeAspect="1" noChangeArrowheads="1"/>
          </p:cNvPicPr>
          <p:nvPr/>
        </p:nvPicPr>
        <p:blipFill>
          <a:blip r:embed="rId1"/>
          <a:srcRect/>
          <a:stretch>
            <a:fillRect/>
          </a:stretch>
        </p:blipFill>
        <p:spPr bwMode="auto">
          <a:xfrm>
            <a:off x="1405885" y="3328156"/>
            <a:ext cx="5500726" cy="3130897"/>
          </a:xfrm>
          <a:prstGeom prst="roundRect">
            <a:avLst>
              <a:gd name="adj" fmla="val 9737"/>
            </a:avLst>
          </a:prstGeom>
          <a:noFill/>
          <a:ln w="76200">
            <a:solidFill>
              <a:srgbClr val="000000"/>
            </a:solidFill>
            <a:miter lim="800000"/>
            <a:headEnd/>
            <a:tailEnd/>
          </a:ln>
        </p:spPr>
      </p:pic>
      <p:pic>
        <p:nvPicPr>
          <p:cNvPr id="32" name="Picture 11" descr="进藏的人民解放军受到西藏各界人民的欢迎"/>
          <p:cNvPicPr>
            <a:picLocks noChangeAspect="1" noChangeArrowheads="1"/>
          </p:cNvPicPr>
          <p:nvPr/>
        </p:nvPicPr>
        <p:blipFill>
          <a:blip r:embed="rId2"/>
          <a:srcRect l="13889"/>
          <a:stretch>
            <a:fillRect/>
          </a:stretch>
        </p:blipFill>
        <p:spPr bwMode="auto">
          <a:xfrm>
            <a:off x="7415530" y="3328035"/>
            <a:ext cx="3517900" cy="3145790"/>
          </a:xfrm>
          <a:prstGeom prst="round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3" name="灯片编号占位符 2"/>
          <p:cNvSpPr>
            <a:spLocks noGrp="1"/>
          </p:cNvSpPr>
          <p:nvPr>
            <p:ph type="sldNum" sz="quarter" idx="12"/>
          </p:nvPr>
        </p:nvSpPr>
        <p:spPr/>
        <p:txBody>
          <a:bodyPr/>
          <a:lstStyle/>
          <a:p>
            <a:fld id="{5DD3DB80-B894-403A-B48E-6FDC1A72010E}" type="slidenum">
              <a:rPr lang="zh-CN" altLang="en-US" smtClean="0"/>
            </a:fld>
            <a:endParaRPr lang="zh-CN" altLang="en-US"/>
          </a:p>
        </p:txBody>
      </p:sp>
      <p:cxnSp>
        <p:nvCxnSpPr>
          <p:cNvPr id="22" name="直接连接符 21"/>
          <p:cNvCxnSpPr/>
          <p:nvPr>
            <p:custDataLst>
              <p:tags r:id="rId1"/>
            </p:custDataLst>
          </p:nvPr>
        </p:nvCxnSpPr>
        <p:spPr>
          <a:xfrm flipH="1">
            <a:off x="12065" y="3530770"/>
            <a:ext cx="12192000" cy="0"/>
          </a:xfrm>
          <a:prstGeom prst="line">
            <a:avLst/>
          </a:prstGeom>
          <a:ln w="19050">
            <a:solidFill>
              <a:sysClr val="windowText" lastClr="000000">
                <a:lumMod val="50000"/>
                <a:lumOff val="50000"/>
              </a:sysClr>
            </a:solidFill>
          </a:ln>
        </p:spPr>
        <p:style>
          <a:lnRef idx="1">
            <a:srgbClr val="FA8550"/>
          </a:lnRef>
          <a:fillRef idx="0">
            <a:srgbClr val="FA8550"/>
          </a:fillRef>
          <a:effectRef idx="0">
            <a:srgbClr val="FA8550"/>
          </a:effectRef>
          <a:fontRef idx="minor">
            <a:sysClr val="windowText" lastClr="000000"/>
          </a:fontRef>
        </p:style>
      </p:cxnSp>
      <p:grpSp>
        <p:nvGrpSpPr>
          <p:cNvPr id="10" name="组合 9"/>
          <p:cNvGrpSpPr/>
          <p:nvPr>
            <p:custDataLst>
              <p:tags r:id="rId2"/>
            </p:custDataLst>
          </p:nvPr>
        </p:nvGrpSpPr>
        <p:grpSpPr>
          <a:xfrm>
            <a:off x="872257" y="2700296"/>
            <a:ext cx="523548" cy="883597"/>
            <a:chOff x="893941" y="4090541"/>
            <a:chExt cx="392661" cy="662698"/>
          </a:xfrm>
        </p:grpSpPr>
        <p:sp>
          <p:nvSpPr>
            <p:cNvPr id="8" name="泪滴形 7"/>
            <p:cNvSpPr/>
            <p:nvPr>
              <p:custDataLst>
                <p:tags r:id="rId3"/>
              </p:custDataLst>
            </p:nvPr>
          </p:nvSpPr>
          <p:spPr>
            <a:xfrm rot="8100000">
              <a:off x="893941" y="4090541"/>
              <a:ext cx="392661" cy="392661"/>
            </a:xfrm>
            <a:prstGeom prst="teardrop">
              <a:avLst>
                <a:gd name="adj" fmla="val 125412"/>
              </a:avLst>
            </a:prstGeom>
            <a:solidFill>
              <a:srgbClr val="FA85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a:p>
          </p:txBody>
        </p:sp>
        <p:sp>
          <p:nvSpPr>
            <p:cNvPr id="9" name="椭圆 8"/>
            <p:cNvSpPr/>
            <p:nvPr>
              <p:custDataLst>
                <p:tags r:id="rId4"/>
              </p:custDataLst>
            </p:nvPr>
          </p:nvSpPr>
          <p:spPr>
            <a:xfrm rot="8100000">
              <a:off x="985072"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0000" lnSpcReduction="20000"/>
            </a:bodyPr>
            <a:lstStyle/>
            <a:p>
              <a:pPr algn="ctr"/>
              <a:endParaRPr lang="zh-CN" altLang="en-US"/>
            </a:p>
          </p:txBody>
        </p:sp>
        <p:sp>
          <p:nvSpPr>
            <p:cNvPr id="11" name="椭圆 10"/>
            <p:cNvSpPr/>
            <p:nvPr>
              <p:custDataLst>
                <p:tags r:id="rId5"/>
              </p:custDataLst>
            </p:nvPr>
          </p:nvSpPr>
          <p:spPr>
            <a:xfrm>
              <a:off x="1050305"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a:p>
          </p:txBody>
        </p:sp>
      </p:grpSp>
      <p:grpSp>
        <p:nvGrpSpPr>
          <p:cNvPr id="12" name="组合 11"/>
          <p:cNvGrpSpPr/>
          <p:nvPr>
            <p:custDataLst>
              <p:tags r:id="rId6"/>
            </p:custDataLst>
          </p:nvPr>
        </p:nvGrpSpPr>
        <p:grpSpPr>
          <a:xfrm>
            <a:off x="2848910" y="2700296"/>
            <a:ext cx="523548" cy="883597"/>
            <a:chOff x="2636420" y="4090541"/>
            <a:chExt cx="392661" cy="662698"/>
          </a:xfrm>
        </p:grpSpPr>
        <p:sp>
          <p:nvSpPr>
            <p:cNvPr id="19" name="泪滴形 18"/>
            <p:cNvSpPr/>
            <p:nvPr>
              <p:custDataLst>
                <p:tags r:id="rId7"/>
              </p:custDataLst>
            </p:nvPr>
          </p:nvSpPr>
          <p:spPr>
            <a:xfrm rot="8100000">
              <a:off x="2636420" y="4090541"/>
              <a:ext cx="392661" cy="392661"/>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20" name="椭圆 19"/>
            <p:cNvSpPr/>
            <p:nvPr>
              <p:custDataLst>
                <p:tags r:id="rId8"/>
              </p:custDataLst>
            </p:nvPr>
          </p:nvSpPr>
          <p:spPr>
            <a:xfrm rot="8100000">
              <a:off x="2727551"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21" name="椭圆 20"/>
            <p:cNvSpPr/>
            <p:nvPr>
              <p:custDataLst>
                <p:tags r:id="rId9"/>
              </p:custDataLst>
            </p:nvPr>
          </p:nvSpPr>
          <p:spPr>
            <a:xfrm>
              <a:off x="2792784"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3" name="组合 12"/>
          <p:cNvGrpSpPr/>
          <p:nvPr>
            <p:custDataLst>
              <p:tags r:id="rId10"/>
            </p:custDataLst>
          </p:nvPr>
        </p:nvGrpSpPr>
        <p:grpSpPr>
          <a:xfrm>
            <a:off x="4825562" y="2700296"/>
            <a:ext cx="523548" cy="883597"/>
            <a:chOff x="4378899" y="4090541"/>
            <a:chExt cx="392661" cy="662698"/>
          </a:xfrm>
        </p:grpSpPr>
        <p:sp>
          <p:nvSpPr>
            <p:cNvPr id="6" name="泪滴形 5"/>
            <p:cNvSpPr/>
            <p:nvPr>
              <p:custDataLst>
                <p:tags r:id="rId11"/>
              </p:custDataLst>
            </p:nvPr>
          </p:nvSpPr>
          <p:spPr>
            <a:xfrm rot="8100000">
              <a:off x="4378899" y="4090541"/>
              <a:ext cx="392661" cy="392661"/>
            </a:xfrm>
            <a:prstGeom prst="teardrop">
              <a:avLst>
                <a:gd name="adj" fmla="val 125412"/>
              </a:avLst>
            </a:prstGeom>
            <a:solidFill>
              <a:srgbClr val="E74D51"/>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30" name="椭圆 29"/>
            <p:cNvSpPr/>
            <p:nvPr>
              <p:custDataLst>
                <p:tags r:id="rId12"/>
              </p:custDataLst>
            </p:nvPr>
          </p:nvSpPr>
          <p:spPr>
            <a:xfrm rot="8100000">
              <a:off x="4470030"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33" name="椭圆 32"/>
            <p:cNvSpPr/>
            <p:nvPr>
              <p:custDataLst>
                <p:tags r:id="rId13"/>
              </p:custDataLst>
            </p:nvPr>
          </p:nvSpPr>
          <p:spPr>
            <a:xfrm>
              <a:off x="4535263"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4" name="组合 13"/>
          <p:cNvGrpSpPr/>
          <p:nvPr>
            <p:custDataLst>
              <p:tags r:id="rId14"/>
            </p:custDataLst>
          </p:nvPr>
        </p:nvGrpSpPr>
        <p:grpSpPr>
          <a:xfrm>
            <a:off x="6802213" y="2700296"/>
            <a:ext cx="523548" cy="883597"/>
            <a:chOff x="6121378" y="4090541"/>
            <a:chExt cx="392661" cy="662698"/>
          </a:xfrm>
        </p:grpSpPr>
        <p:sp>
          <p:nvSpPr>
            <p:cNvPr id="39" name="泪滴形 38"/>
            <p:cNvSpPr/>
            <p:nvPr>
              <p:custDataLst>
                <p:tags r:id="rId15"/>
              </p:custDataLst>
            </p:nvPr>
          </p:nvSpPr>
          <p:spPr>
            <a:xfrm rot="8100000">
              <a:off x="6121378" y="4090541"/>
              <a:ext cx="392661" cy="392661"/>
            </a:xfrm>
            <a:prstGeom prst="teardrop">
              <a:avLst>
                <a:gd name="adj" fmla="val 125412"/>
              </a:avLst>
            </a:prstGeom>
            <a:solidFill>
              <a:srgbClr val="FABD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40" name="椭圆 39"/>
            <p:cNvSpPr/>
            <p:nvPr>
              <p:custDataLst>
                <p:tags r:id="rId16"/>
              </p:custDataLst>
            </p:nvPr>
          </p:nvSpPr>
          <p:spPr>
            <a:xfrm rot="8100000">
              <a:off x="6212509"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41" name="椭圆 40"/>
            <p:cNvSpPr/>
            <p:nvPr>
              <p:custDataLst>
                <p:tags r:id="rId17"/>
              </p:custDataLst>
            </p:nvPr>
          </p:nvSpPr>
          <p:spPr>
            <a:xfrm>
              <a:off x="6277742"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15" name="组合 14"/>
          <p:cNvGrpSpPr/>
          <p:nvPr>
            <p:custDataLst>
              <p:tags r:id="rId18"/>
            </p:custDataLst>
          </p:nvPr>
        </p:nvGrpSpPr>
        <p:grpSpPr>
          <a:xfrm>
            <a:off x="8778866" y="2700296"/>
            <a:ext cx="523548" cy="883597"/>
            <a:chOff x="7863857" y="4090541"/>
            <a:chExt cx="392661" cy="662698"/>
          </a:xfrm>
        </p:grpSpPr>
        <p:sp>
          <p:nvSpPr>
            <p:cNvPr id="46" name="泪滴形 45"/>
            <p:cNvSpPr/>
            <p:nvPr>
              <p:custDataLst>
                <p:tags r:id="rId19"/>
              </p:custDataLst>
            </p:nvPr>
          </p:nvSpPr>
          <p:spPr>
            <a:xfrm rot="8100000">
              <a:off x="7863857" y="4090541"/>
              <a:ext cx="392661" cy="392661"/>
            </a:xfrm>
            <a:prstGeom prst="teardrop">
              <a:avLst>
                <a:gd name="adj" fmla="val 125412"/>
              </a:avLst>
            </a:prstGeom>
            <a:solidFill>
              <a:srgbClr val="9C6A6A"/>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47" name="椭圆 46"/>
            <p:cNvSpPr/>
            <p:nvPr>
              <p:custDataLst>
                <p:tags r:id="rId20"/>
              </p:custDataLst>
            </p:nvPr>
          </p:nvSpPr>
          <p:spPr>
            <a:xfrm rot="8100000">
              <a:off x="7954988"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48" name="椭圆 47"/>
            <p:cNvSpPr/>
            <p:nvPr>
              <p:custDataLst>
                <p:tags r:id="rId21"/>
              </p:custDataLst>
            </p:nvPr>
          </p:nvSpPr>
          <p:spPr>
            <a:xfrm>
              <a:off x="8020221"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grpSp>
        <p:nvGrpSpPr>
          <p:cNvPr id="53" name="组合 52"/>
          <p:cNvGrpSpPr/>
          <p:nvPr>
            <p:custDataLst>
              <p:tags r:id="rId22"/>
            </p:custDataLst>
          </p:nvPr>
        </p:nvGrpSpPr>
        <p:grpSpPr>
          <a:xfrm>
            <a:off x="10758650" y="2700296"/>
            <a:ext cx="523548" cy="883597"/>
            <a:chOff x="7863857" y="4090541"/>
            <a:chExt cx="392661" cy="662698"/>
          </a:xfrm>
        </p:grpSpPr>
        <p:sp>
          <p:nvSpPr>
            <p:cNvPr id="55" name="泪滴形 54"/>
            <p:cNvSpPr/>
            <p:nvPr>
              <p:custDataLst>
                <p:tags r:id="rId23"/>
              </p:custDataLst>
            </p:nvPr>
          </p:nvSpPr>
          <p:spPr>
            <a:xfrm rot="8100000">
              <a:off x="7863857" y="4090541"/>
              <a:ext cx="392661" cy="392661"/>
            </a:xfrm>
            <a:prstGeom prst="teardrop">
              <a:avLst>
                <a:gd name="adj" fmla="val 125412"/>
              </a:avLst>
            </a:prstGeom>
            <a:solidFill>
              <a:srgbClr val="DB7D5F"/>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lstStyle/>
            <a:p>
              <a:pPr algn="ctr"/>
              <a:endParaRPr lang="zh-CN" altLang="en-US" sz="1400"/>
            </a:p>
          </p:txBody>
        </p:sp>
        <p:sp>
          <p:nvSpPr>
            <p:cNvPr id="56" name="椭圆 55"/>
            <p:cNvSpPr/>
            <p:nvPr>
              <p:custDataLst>
                <p:tags r:id="rId24"/>
              </p:custDataLst>
            </p:nvPr>
          </p:nvSpPr>
          <p:spPr>
            <a:xfrm rot="8100000">
              <a:off x="7954988"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lstStyle/>
            <a:p>
              <a:pPr algn="ctr"/>
              <a:endParaRPr lang="zh-CN" altLang="en-US" sz="1400"/>
            </a:p>
          </p:txBody>
        </p:sp>
        <p:sp>
          <p:nvSpPr>
            <p:cNvPr id="57" name="椭圆 56"/>
            <p:cNvSpPr/>
            <p:nvPr>
              <p:custDataLst>
                <p:tags r:id="rId25"/>
              </p:custDataLst>
            </p:nvPr>
          </p:nvSpPr>
          <p:spPr>
            <a:xfrm>
              <a:off x="8020221"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lstStyle/>
            <a:p>
              <a:pPr algn="ctr"/>
              <a:endParaRPr lang="zh-CN" altLang="en-US" sz="1400"/>
            </a:p>
          </p:txBody>
        </p:sp>
      </p:grpSp>
      <p:sp>
        <p:nvSpPr>
          <p:cNvPr id="16" name="文本框 15"/>
          <p:cNvSpPr txBox="1"/>
          <p:nvPr/>
        </p:nvSpPr>
        <p:spPr>
          <a:xfrm>
            <a:off x="4371975" y="1024255"/>
            <a:ext cx="3815261" cy="707886"/>
          </a:xfrm>
          <a:prstGeom prst="rect">
            <a:avLst/>
          </a:prstGeom>
          <a:solidFill>
            <a:srgbClr val="3399FF"/>
          </a:solidFill>
        </p:spPr>
        <p:txBody>
          <a:bodyPr wrap="square" rtlCol="0">
            <a:spAutoFit/>
          </a:bodyPr>
          <a:lstStyle/>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抗美援朝的背景</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26"/>
            </p:custDataLst>
          </p:nvPr>
        </p:nvSpPr>
        <p:spPr>
          <a:xfrm>
            <a:off x="93623"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朝鲜</a:t>
            </a:r>
            <a:r>
              <a:rPr lang="zh-CN" altLang="en-US" sz="3200" dirty="0">
                <a:solidFill>
                  <a:srgbClr val="FF0000"/>
                </a:solidFill>
                <a:latin typeface="微软雅黑" panose="020B0503020204020204" charset="-122"/>
                <a:ea typeface="微软雅黑" panose="020B0503020204020204" charset="-122"/>
                <a:cs typeface="+mn-ea"/>
              </a:rPr>
              <a:t>内战</a:t>
            </a:r>
            <a:r>
              <a:rPr lang="zh-CN" altLang="en-US" sz="3200" dirty="0">
                <a:latin typeface="微软雅黑" panose="020B0503020204020204" charset="-122"/>
                <a:ea typeface="微软雅黑" panose="020B0503020204020204" charset="-122"/>
                <a:cs typeface="+mn-ea"/>
              </a:rPr>
              <a:t>爆发</a:t>
            </a:r>
            <a:endParaRPr lang="zh-CN" altLang="en-US" sz="3200" dirty="0">
              <a:latin typeface="微软雅黑" panose="020B0503020204020204" charset="-122"/>
              <a:ea typeface="微软雅黑" panose="020B0503020204020204" charset="-122"/>
              <a:cs typeface="+mn-ea"/>
            </a:endParaRPr>
          </a:p>
        </p:txBody>
      </p:sp>
      <p:sp>
        <p:nvSpPr>
          <p:cNvPr id="17" name="文本框 16"/>
          <p:cNvSpPr txBox="1"/>
          <p:nvPr>
            <p:custDataLst>
              <p:tags r:id="rId27"/>
            </p:custDataLst>
          </p:nvPr>
        </p:nvSpPr>
        <p:spPr>
          <a:xfrm>
            <a:off x="1928627"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美国武装干涉</a:t>
            </a:r>
            <a:endParaRPr lang="zh-CN" altLang="en-US" sz="3200" dirty="0">
              <a:latin typeface="微软雅黑" panose="020B0503020204020204" charset="-122"/>
              <a:ea typeface="微软雅黑" panose="020B0503020204020204" charset="-122"/>
              <a:cs typeface="+mn-ea"/>
            </a:endParaRPr>
          </a:p>
          <a:p>
            <a:pPr algn="ctr"/>
            <a:r>
              <a:rPr lang="zh-CN" altLang="en-US" sz="3200" dirty="0">
                <a:latin typeface="微软雅黑" panose="020B0503020204020204" charset="-122"/>
                <a:ea typeface="微软雅黑" panose="020B0503020204020204" charset="-122"/>
                <a:cs typeface="+mn-ea"/>
              </a:rPr>
              <a:t>朝鲜内政</a:t>
            </a:r>
            <a:endParaRPr lang="zh-CN" altLang="en-US" sz="3200" dirty="0">
              <a:latin typeface="微软雅黑" panose="020B0503020204020204" charset="-122"/>
              <a:ea typeface="微软雅黑" panose="020B0503020204020204" charset="-122"/>
              <a:cs typeface="+mn-ea"/>
            </a:endParaRPr>
          </a:p>
        </p:txBody>
      </p:sp>
      <p:sp>
        <p:nvSpPr>
          <p:cNvPr id="18" name="文本框 17"/>
          <p:cNvSpPr txBox="1"/>
          <p:nvPr>
            <p:custDataLst>
              <p:tags r:id="rId28"/>
            </p:custDataLst>
          </p:nvPr>
        </p:nvSpPr>
        <p:spPr>
          <a:xfrm>
            <a:off x="3766803" y="3885801"/>
            <a:ext cx="2355215" cy="861695"/>
          </a:xfrm>
          <a:prstGeom prst="rect">
            <a:avLst/>
          </a:prstGeom>
          <a:noFill/>
        </p:spPr>
        <p:txBody>
          <a:bodyPr wrap="square" rtlCol="0">
            <a:noAutofit/>
          </a:bodyPr>
          <a:lstStyle/>
          <a:p>
            <a:pPr algn="ctr"/>
            <a:r>
              <a:rPr lang="en-US" altLang="zh-CN" sz="3200" dirty="0">
                <a:latin typeface="微软雅黑" panose="020B0503020204020204" charset="-122"/>
                <a:ea typeface="微软雅黑" panose="020B0503020204020204" charset="-122"/>
                <a:cs typeface="微软雅黑" panose="020B0503020204020204" charset="-122"/>
              </a:rPr>
              <a:t>“</a:t>
            </a:r>
            <a:r>
              <a:rPr lang="zh-CN" altLang="en-US" sz="3200" dirty="0">
                <a:latin typeface="微软雅黑" panose="020B0503020204020204" charset="-122"/>
                <a:ea typeface="微软雅黑" panose="020B0503020204020204" charset="-122"/>
                <a:cs typeface="微软雅黑" panose="020B0503020204020204" charset="-122"/>
              </a:rPr>
              <a:t>联合国军</a:t>
            </a:r>
            <a:r>
              <a:rPr lang="en-US" altLang="zh-CN" sz="3200" dirty="0">
                <a:latin typeface="微软雅黑" panose="020B0503020204020204" charset="-122"/>
                <a:ea typeface="微软雅黑" panose="020B0503020204020204" charset="-122"/>
                <a:cs typeface="微软雅黑" panose="020B0503020204020204" charset="-122"/>
              </a:rPr>
              <a:t>”</a:t>
            </a:r>
            <a:endParaRPr lang="en-US" altLang="zh-CN" sz="3200" dirty="0">
              <a:latin typeface="微软雅黑" panose="020B0503020204020204" charset="-122"/>
              <a:ea typeface="微软雅黑" panose="020B0503020204020204" charset="-122"/>
              <a:cs typeface="微软雅黑" panose="020B0503020204020204" charset="-122"/>
            </a:endParaRPr>
          </a:p>
          <a:p>
            <a:pPr algn="ctr"/>
            <a:r>
              <a:rPr lang="zh-CN" altLang="en-US" sz="3200" dirty="0">
                <a:latin typeface="微软雅黑" panose="020B0503020204020204" charset="-122"/>
                <a:ea typeface="微软雅黑" panose="020B0503020204020204" charset="-122"/>
                <a:cs typeface="微软雅黑" panose="020B0503020204020204" charset="-122"/>
              </a:rPr>
              <a:t>越过</a:t>
            </a:r>
            <a:endParaRPr lang="zh-CN" altLang="en-US" sz="3200" dirty="0">
              <a:latin typeface="微软雅黑" panose="020B0503020204020204" charset="-122"/>
              <a:ea typeface="微软雅黑" panose="020B0503020204020204" charset="-122"/>
              <a:cs typeface="微软雅黑" panose="020B0503020204020204" charset="-122"/>
            </a:endParaRPr>
          </a:p>
          <a:p>
            <a:pPr algn="ctr"/>
            <a:r>
              <a:rPr lang="en-US" altLang="zh-CN" sz="3200" dirty="0">
                <a:latin typeface="微软雅黑" panose="020B0503020204020204" charset="-122"/>
                <a:ea typeface="微软雅黑" panose="020B0503020204020204" charset="-122"/>
                <a:cs typeface="微软雅黑" panose="020B0503020204020204" charset="-122"/>
              </a:rPr>
              <a:t>“</a:t>
            </a:r>
            <a:r>
              <a:rPr lang="zh-CN" altLang="en-US" sz="3200" dirty="0">
                <a:latin typeface="微软雅黑" panose="020B0503020204020204" charset="-122"/>
                <a:ea typeface="微软雅黑" panose="020B0503020204020204" charset="-122"/>
                <a:cs typeface="微软雅黑" panose="020B0503020204020204" charset="-122"/>
              </a:rPr>
              <a:t>三八线</a:t>
            </a:r>
            <a:r>
              <a:rPr lang="en-US" altLang="zh-CN" sz="3200" dirty="0">
                <a:latin typeface="微软雅黑" panose="020B0503020204020204" charset="-122"/>
                <a:ea typeface="微软雅黑" panose="020B0503020204020204" charset="-122"/>
                <a:cs typeface="微软雅黑" panose="020B0503020204020204" charset="-122"/>
              </a:rPr>
              <a:t>”</a:t>
            </a:r>
            <a:endParaRPr lang="en-US" altLang="zh-CN" sz="3200" dirty="0">
              <a:latin typeface="微软雅黑" panose="020B0503020204020204" charset="-122"/>
              <a:ea typeface="微软雅黑" panose="020B0503020204020204" charset="-122"/>
              <a:cs typeface="微软雅黑" panose="020B0503020204020204" charset="-122"/>
            </a:endParaRPr>
          </a:p>
        </p:txBody>
      </p:sp>
      <p:sp>
        <p:nvSpPr>
          <p:cNvPr id="23" name="文本框 22"/>
          <p:cNvSpPr txBox="1"/>
          <p:nvPr>
            <p:custDataLst>
              <p:tags r:id="rId29"/>
            </p:custDataLst>
          </p:nvPr>
        </p:nvSpPr>
        <p:spPr>
          <a:xfrm>
            <a:off x="6027891" y="3886579"/>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美军飞机入侵中国领空</a:t>
            </a:r>
            <a:endParaRPr lang="zh-CN" altLang="en-US" sz="3200" dirty="0">
              <a:latin typeface="微软雅黑" panose="020B0503020204020204" charset="-122"/>
              <a:ea typeface="微软雅黑" panose="020B0503020204020204" charset="-122"/>
              <a:cs typeface="+mn-ea"/>
            </a:endParaRPr>
          </a:p>
        </p:txBody>
      </p:sp>
      <p:sp>
        <p:nvSpPr>
          <p:cNvPr id="24" name="文本框 23"/>
          <p:cNvSpPr txBox="1"/>
          <p:nvPr>
            <p:custDataLst>
              <p:tags r:id="rId30"/>
            </p:custDataLst>
          </p:nvPr>
        </p:nvSpPr>
        <p:spPr>
          <a:xfrm>
            <a:off x="8009579" y="3885944"/>
            <a:ext cx="2072292" cy="861775"/>
          </a:xfrm>
          <a:prstGeom prst="rect">
            <a:avLst/>
          </a:prstGeom>
          <a:noFill/>
        </p:spPr>
        <p:txBody>
          <a:bodyPr wrap="square" rtlCol="0">
            <a:noAutofit/>
          </a:bodyPr>
          <a:lstStyle/>
          <a:p>
            <a:pPr algn="ctr"/>
            <a:r>
              <a:rPr lang="zh-CN" altLang="en-US" sz="3200" dirty="0">
                <a:latin typeface="微软雅黑" panose="020B0503020204020204" charset="-122"/>
                <a:ea typeface="微软雅黑" panose="020B0503020204020204" charset="-122"/>
                <a:cs typeface="+mn-ea"/>
              </a:rPr>
              <a:t>第七舰队入侵中国台湾海峡</a:t>
            </a:r>
            <a:endParaRPr lang="zh-CN" altLang="en-US" sz="3200" dirty="0">
              <a:latin typeface="微软雅黑" panose="020B0503020204020204" charset="-122"/>
              <a:ea typeface="微软雅黑" panose="020B0503020204020204" charset="-122"/>
              <a:cs typeface="+mn-ea"/>
            </a:endParaRPr>
          </a:p>
        </p:txBody>
      </p:sp>
      <p:sp>
        <p:nvSpPr>
          <p:cNvPr id="25" name="文本框 24"/>
          <p:cNvSpPr txBox="1"/>
          <p:nvPr>
            <p:custDataLst>
              <p:tags r:id="rId31"/>
            </p:custDataLst>
          </p:nvPr>
        </p:nvSpPr>
        <p:spPr>
          <a:xfrm>
            <a:off x="9984918" y="3659884"/>
            <a:ext cx="2072292" cy="861775"/>
          </a:xfrm>
          <a:prstGeom prst="rect">
            <a:avLst/>
          </a:prstGeom>
          <a:noFill/>
        </p:spPr>
        <p:txBody>
          <a:bodyPr wrap="square" rtlCol="0">
            <a:noAutofit/>
          </a:bodyPr>
          <a:lstStyle/>
          <a:p>
            <a:pPr algn="ctr"/>
            <a:r>
              <a:rPr lang="zh-CN" altLang="en-US" sz="3200" dirty="0">
                <a:solidFill>
                  <a:srgbClr val="FF0000"/>
                </a:solidFill>
                <a:latin typeface="微软雅黑" panose="020B0503020204020204" charset="-122"/>
                <a:ea typeface="微软雅黑" panose="020B0503020204020204" charset="-122"/>
                <a:cs typeface="+mn-ea"/>
              </a:rPr>
              <a:t>中国人民志愿军</a:t>
            </a:r>
            <a:endParaRPr lang="zh-CN" altLang="en-US" sz="3200" dirty="0">
              <a:solidFill>
                <a:srgbClr val="FF0000"/>
              </a:solidFill>
              <a:latin typeface="微软雅黑" panose="020B0503020204020204" charset="-122"/>
              <a:ea typeface="微软雅黑" panose="020B0503020204020204" charset="-122"/>
              <a:cs typeface="+mn-ea"/>
            </a:endParaRPr>
          </a:p>
          <a:p>
            <a:pPr algn="ctr"/>
            <a:r>
              <a:rPr lang="zh-CN" altLang="en-US" sz="3200" dirty="0">
                <a:latin typeface="微软雅黑" panose="020B0503020204020204" charset="-122"/>
                <a:ea typeface="微软雅黑" panose="020B0503020204020204" charset="-122"/>
                <a:cs typeface="+mn-ea"/>
              </a:rPr>
              <a:t>跨过鸭绿江</a:t>
            </a:r>
            <a:endParaRPr lang="zh-CN" altLang="en-US" sz="3200" dirty="0">
              <a:latin typeface="微软雅黑" panose="020B0503020204020204" charset="-122"/>
              <a:ea typeface="微软雅黑" panose="020B0503020204020204" charset="-122"/>
              <a:cs typeface="+mn-ea"/>
            </a:endParaRPr>
          </a:p>
        </p:txBody>
      </p:sp>
      <p:cxnSp>
        <p:nvCxnSpPr>
          <p:cNvPr id="26" name="直接连接符 25"/>
          <p:cNvCxnSpPr/>
          <p:nvPr>
            <p:custDataLst>
              <p:tags r:id="rId32"/>
            </p:custDataLst>
          </p:nvPr>
        </p:nvCxnSpPr>
        <p:spPr>
          <a:xfrm flipH="1">
            <a:off x="12065" y="3531405"/>
            <a:ext cx="12192000" cy="0"/>
          </a:xfrm>
          <a:prstGeom prst="line">
            <a:avLst/>
          </a:prstGeom>
          <a:ln w="19050">
            <a:solidFill>
              <a:sysClr val="windowText" lastClr="000000">
                <a:lumMod val="50000"/>
                <a:lumOff val="50000"/>
              </a:sysClr>
            </a:solidFill>
          </a:ln>
        </p:spPr>
        <p:style>
          <a:lnRef idx="1">
            <a:srgbClr val="FA8550"/>
          </a:lnRef>
          <a:fillRef idx="0">
            <a:srgbClr val="FA8550"/>
          </a:fillRef>
          <a:effectRef idx="0">
            <a:srgbClr val="FA8550"/>
          </a:effectRef>
          <a:fontRef idx="minor">
            <a:sysClr val="windowText" lastClr="000000"/>
          </a:fontRef>
        </p:style>
      </p:cxnSp>
      <p:grpSp>
        <p:nvGrpSpPr>
          <p:cNvPr id="27" name="组合 26"/>
          <p:cNvGrpSpPr/>
          <p:nvPr>
            <p:custDataLst>
              <p:tags r:id="rId33"/>
            </p:custDataLst>
          </p:nvPr>
        </p:nvGrpSpPr>
        <p:grpSpPr>
          <a:xfrm>
            <a:off x="872257" y="2700931"/>
            <a:ext cx="523548" cy="883597"/>
            <a:chOff x="893941" y="4090541"/>
            <a:chExt cx="392661" cy="662698"/>
          </a:xfrm>
        </p:grpSpPr>
        <p:sp>
          <p:nvSpPr>
            <p:cNvPr id="28" name="泪滴形 27"/>
            <p:cNvSpPr/>
            <p:nvPr>
              <p:custDataLst>
                <p:tags r:id="rId34"/>
              </p:custDataLst>
            </p:nvPr>
          </p:nvSpPr>
          <p:spPr>
            <a:xfrm rot="8100000">
              <a:off x="893941" y="4090541"/>
              <a:ext cx="392661" cy="392661"/>
            </a:xfrm>
            <a:prstGeom prst="teardrop">
              <a:avLst>
                <a:gd name="adj" fmla="val 125412"/>
              </a:avLst>
            </a:prstGeom>
            <a:solidFill>
              <a:srgbClr val="FA8550"/>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a:p>
          </p:txBody>
        </p:sp>
        <p:sp>
          <p:nvSpPr>
            <p:cNvPr id="31" name="椭圆 30"/>
            <p:cNvSpPr/>
            <p:nvPr>
              <p:custDataLst>
                <p:tags r:id="rId35"/>
              </p:custDataLst>
            </p:nvPr>
          </p:nvSpPr>
          <p:spPr>
            <a:xfrm rot="8100000">
              <a:off x="985072"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40000" lnSpcReduction="20000"/>
            </a:bodyPr>
            <a:p>
              <a:pPr algn="ctr"/>
              <a:endParaRPr lang="zh-CN" altLang="en-US"/>
            </a:p>
          </p:txBody>
        </p:sp>
        <p:sp>
          <p:nvSpPr>
            <p:cNvPr id="35" name="椭圆 34"/>
            <p:cNvSpPr/>
            <p:nvPr>
              <p:custDataLst>
                <p:tags r:id="rId36"/>
              </p:custDataLst>
            </p:nvPr>
          </p:nvSpPr>
          <p:spPr>
            <a:xfrm>
              <a:off x="1050305"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a:p>
          </p:txBody>
        </p:sp>
      </p:grpSp>
      <p:grpSp>
        <p:nvGrpSpPr>
          <p:cNvPr id="36" name="组合 35"/>
          <p:cNvGrpSpPr/>
          <p:nvPr>
            <p:custDataLst>
              <p:tags r:id="rId37"/>
            </p:custDataLst>
          </p:nvPr>
        </p:nvGrpSpPr>
        <p:grpSpPr>
          <a:xfrm>
            <a:off x="2848910" y="2700931"/>
            <a:ext cx="523548" cy="883597"/>
            <a:chOff x="2636420" y="4090541"/>
            <a:chExt cx="392661" cy="662698"/>
          </a:xfrm>
        </p:grpSpPr>
        <p:sp>
          <p:nvSpPr>
            <p:cNvPr id="37" name="泪滴形 36"/>
            <p:cNvSpPr/>
            <p:nvPr>
              <p:custDataLst>
                <p:tags r:id="rId38"/>
              </p:custDataLst>
            </p:nvPr>
          </p:nvSpPr>
          <p:spPr>
            <a:xfrm rot="8100000">
              <a:off x="2636420" y="4090541"/>
              <a:ext cx="392661" cy="392661"/>
            </a:xfrm>
            <a:prstGeom prst="teardrop">
              <a:avLst>
                <a:gd name="adj" fmla="val 125412"/>
              </a:avLst>
            </a:prstGeom>
            <a:solidFill>
              <a:srgbClr val="CE8D3E"/>
            </a:solidFill>
            <a:ln w="38100">
              <a:solidFill>
                <a:sysClr val="window" lastClr="FFFFFF">
                  <a:lumMod val="95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a:bodyPr>
            <a:p>
              <a:pPr algn="ctr"/>
              <a:endParaRPr lang="zh-CN" altLang="en-US" sz="1400"/>
            </a:p>
          </p:txBody>
        </p:sp>
        <p:sp>
          <p:nvSpPr>
            <p:cNvPr id="38" name="椭圆 37"/>
            <p:cNvSpPr/>
            <p:nvPr>
              <p:custDataLst>
                <p:tags r:id="rId39"/>
              </p:custDataLst>
            </p:nvPr>
          </p:nvSpPr>
          <p:spPr>
            <a:xfrm rot="8100000">
              <a:off x="2727551" y="4181672"/>
              <a:ext cx="203940" cy="203940"/>
            </a:xfrm>
            <a:prstGeom prst="ellipse">
              <a:avLst/>
            </a:prstGeom>
            <a:solidFill>
              <a:sysClr val="window" lastClr="FFFFFF">
                <a:lumMod val="95000"/>
              </a:sysClr>
            </a:solidFill>
            <a:ln>
              <a:no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60000" lnSpcReduction="20000"/>
            </a:bodyPr>
            <a:p>
              <a:pPr algn="ctr"/>
              <a:endParaRPr lang="zh-CN" altLang="en-US" sz="1400"/>
            </a:p>
          </p:txBody>
        </p:sp>
        <p:sp>
          <p:nvSpPr>
            <p:cNvPr id="43" name="椭圆 42"/>
            <p:cNvSpPr/>
            <p:nvPr>
              <p:custDataLst>
                <p:tags r:id="rId40"/>
              </p:custDataLst>
            </p:nvPr>
          </p:nvSpPr>
          <p:spPr>
            <a:xfrm>
              <a:off x="2792784" y="4673306"/>
              <a:ext cx="79933" cy="79933"/>
            </a:xfrm>
            <a:prstGeom prst="ellipse">
              <a:avLst/>
            </a:prstGeom>
            <a:solidFill>
              <a:sysClr val="window" lastClr="FFFFFF">
                <a:lumMod val="95000"/>
              </a:sysClr>
            </a:solidFill>
            <a:ln w="38100">
              <a:solidFill>
                <a:sysClr val="windowText" lastClr="000000">
                  <a:lumMod val="50000"/>
                  <a:lumOff val="50000"/>
                </a:sysClr>
              </a:solidFill>
            </a:ln>
          </p:spPr>
          <p:style>
            <a:lnRef idx="2">
              <a:srgbClr val="FA8550">
                <a:shade val="50000"/>
              </a:srgbClr>
            </a:lnRef>
            <a:fillRef idx="1">
              <a:srgbClr val="FA8550"/>
            </a:fillRef>
            <a:effectRef idx="0">
              <a:srgbClr val="FA8550"/>
            </a:effectRef>
            <a:fontRef idx="minor">
              <a:sysClr val="window" lastClr="FFFFFF"/>
            </a:fontRef>
          </p:style>
          <p:txBody>
            <a:bodyPr rtlCol="0" anchor="ctr">
              <a:normAutofit fontScale="25000" lnSpcReduction="20000"/>
            </a:bodyPr>
            <a:p>
              <a:pPr algn="ctr"/>
              <a:endParaRPr lang="zh-CN" altLang="en-US" sz="1400"/>
            </a:p>
          </p:txBody>
        </p:sp>
      </p:grpSp>
      <p:sp>
        <p:nvSpPr>
          <p:cNvPr id="44" name="文本框 43"/>
          <p:cNvSpPr txBox="1"/>
          <p:nvPr>
            <p:custDataLst>
              <p:tags r:id="rId41"/>
            </p:custDataLst>
          </p:nvPr>
        </p:nvSpPr>
        <p:spPr>
          <a:xfrm>
            <a:off x="93623" y="3886579"/>
            <a:ext cx="2072292" cy="861775"/>
          </a:xfrm>
          <a:prstGeom prst="rect">
            <a:avLst/>
          </a:prstGeom>
          <a:noFill/>
        </p:spPr>
        <p:txBody>
          <a:bodyPr wrap="square" rtlCol="0">
            <a:noAutofit/>
          </a:bodyPr>
          <a:p>
            <a:pPr algn="ctr"/>
            <a:r>
              <a:rPr lang="zh-CN" altLang="en-US" sz="3200" dirty="0">
                <a:latin typeface="微软雅黑" panose="020B0503020204020204" charset="-122"/>
                <a:ea typeface="微软雅黑" panose="020B0503020204020204" charset="-122"/>
                <a:cs typeface="+mn-ea"/>
              </a:rPr>
              <a:t>朝鲜</a:t>
            </a:r>
            <a:r>
              <a:rPr lang="zh-CN" altLang="en-US" sz="3200" dirty="0">
                <a:solidFill>
                  <a:srgbClr val="FF0000"/>
                </a:solidFill>
                <a:latin typeface="微软雅黑" panose="020B0503020204020204" charset="-122"/>
                <a:ea typeface="微软雅黑" panose="020B0503020204020204" charset="-122"/>
                <a:cs typeface="+mn-ea"/>
              </a:rPr>
              <a:t>内战</a:t>
            </a:r>
            <a:r>
              <a:rPr lang="zh-CN" altLang="en-US" sz="3200" dirty="0">
                <a:latin typeface="微软雅黑" panose="020B0503020204020204" charset="-122"/>
                <a:ea typeface="微软雅黑" panose="020B0503020204020204" charset="-122"/>
                <a:cs typeface="+mn-ea"/>
              </a:rPr>
              <a:t>爆发</a:t>
            </a:r>
            <a:endParaRPr lang="zh-CN" altLang="en-US" sz="3200" dirty="0">
              <a:latin typeface="微软雅黑" panose="020B0503020204020204" charset="-122"/>
              <a:ea typeface="微软雅黑" panose="020B0503020204020204" charset="-122"/>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linds(horizontal)">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blinds(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blinds(horizontal)">
                                      <p:cBhvr>
                                        <p:cTn id="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23" grpId="0"/>
      <p:bldP spid="24" grpId="0"/>
      <p:bldP spid="25"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91" name="文本框 90"/>
          <p:cNvSpPr txBox="1">
            <a:spLocks noChangeArrowheads="1"/>
          </p:cNvSpPr>
          <p:nvPr/>
        </p:nvSpPr>
        <p:spPr bwMode="auto">
          <a:xfrm>
            <a:off x="5675811" y="1708195"/>
            <a:ext cx="3352800" cy="646112"/>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）时间</a:t>
            </a:r>
            <a:endParaRPr lang="zh-CN" altLang="en-US" sz="3600" b="1" dirty="0">
              <a:latin typeface="微软雅黑" panose="020B0503020204020204" charset="-122"/>
              <a:ea typeface="微软雅黑" panose="020B0503020204020204" charset="-122"/>
            </a:endParaRPr>
          </a:p>
        </p:txBody>
      </p:sp>
      <p:sp>
        <p:nvSpPr>
          <p:cNvPr id="92" name="文本框 91"/>
          <p:cNvSpPr txBox="1">
            <a:spLocks noChangeArrowheads="1"/>
          </p:cNvSpPr>
          <p:nvPr/>
        </p:nvSpPr>
        <p:spPr bwMode="auto">
          <a:xfrm>
            <a:off x="5679803" y="2675709"/>
            <a:ext cx="3048000" cy="647700"/>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2</a:t>
            </a:r>
            <a:r>
              <a:rPr lang="zh-CN" altLang="en-US" sz="3600" b="1" dirty="0" smtClean="0">
                <a:latin typeface="微软雅黑" panose="020B0503020204020204" charset="-122"/>
                <a:ea typeface="微软雅黑" panose="020B0503020204020204" charset="-122"/>
              </a:rPr>
              <a:t>）军队</a:t>
            </a:r>
            <a:endParaRPr lang="zh-CN" altLang="en-US" sz="3600" b="1" dirty="0">
              <a:latin typeface="微软雅黑" panose="020B0503020204020204" charset="-122"/>
              <a:ea typeface="微软雅黑" panose="020B0503020204020204" charset="-122"/>
            </a:endParaRPr>
          </a:p>
        </p:txBody>
      </p:sp>
      <p:sp>
        <p:nvSpPr>
          <p:cNvPr id="93" name="文本框 92"/>
          <p:cNvSpPr txBox="1">
            <a:spLocks noChangeArrowheads="1"/>
          </p:cNvSpPr>
          <p:nvPr/>
        </p:nvSpPr>
        <p:spPr bwMode="auto">
          <a:xfrm>
            <a:off x="5698762" y="3602945"/>
            <a:ext cx="3048000" cy="646112"/>
          </a:xfrm>
          <a:prstGeom prst="rect">
            <a:avLst/>
          </a:prstGeom>
          <a:noFill/>
          <a:ln w="9525">
            <a:noFill/>
            <a:miter lim="800000"/>
          </a:ln>
        </p:spPr>
        <p:txBody>
          <a:bodyPr>
            <a:spAutoFit/>
          </a:bodyPr>
          <a:lstStyle/>
          <a:p>
            <a:pPr defTabSz="457200"/>
            <a:r>
              <a:rPr lang="en-US" altLang="zh-CN" sz="3600" b="1" dirty="0">
                <a:latin typeface="微软雅黑" panose="020B0503020204020204" charset="-122"/>
                <a:ea typeface="微软雅黑" panose="020B0503020204020204" charset="-122"/>
              </a:rPr>
              <a:t>3</a:t>
            </a:r>
            <a:r>
              <a:rPr lang="zh-CN" altLang="en-US" sz="3600" b="1" dirty="0" smtClean="0">
                <a:latin typeface="微软雅黑" panose="020B0503020204020204" charset="-122"/>
                <a:ea typeface="微软雅黑" panose="020B0503020204020204" charset="-122"/>
              </a:rPr>
              <a:t>）司令员</a:t>
            </a:r>
            <a:endParaRPr lang="zh-CN" altLang="en-US" sz="3600" b="1" dirty="0">
              <a:latin typeface="微软雅黑" panose="020B0503020204020204" charset="-122"/>
              <a:ea typeface="微软雅黑" panose="020B0503020204020204" charset="-122"/>
            </a:endParaRPr>
          </a:p>
        </p:txBody>
      </p:sp>
      <p:pic>
        <p:nvPicPr>
          <p:cNvPr id="94" name="Picture 2" descr="跨过鸭绿江"/>
          <p:cNvPicPr>
            <a:picLocks noChangeAspect="1" noChangeArrowheads="1"/>
          </p:cNvPicPr>
          <p:nvPr/>
        </p:nvPicPr>
        <p:blipFill>
          <a:blip r:embed="rId1" cstate="print"/>
          <a:srcRect l="3738" t="21122"/>
          <a:stretch>
            <a:fillRect/>
          </a:stretch>
        </p:blipFill>
        <p:spPr bwMode="auto">
          <a:xfrm>
            <a:off x="90" y="1813588"/>
            <a:ext cx="5005413" cy="4690807"/>
          </a:xfrm>
          <a:prstGeom prst="roundRect">
            <a:avLst>
              <a:gd name="adj" fmla="val 11073"/>
            </a:avLst>
          </a:prstGeom>
          <a:noFill/>
        </p:spPr>
      </p:pic>
      <p:pic>
        <p:nvPicPr>
          <p:cNvPr id="95" name="Picture 2" descr="彭德怀"/>
          <p:cNvPicPr>
            <a:picLocks noChangeAspect="1" noChangeArrowheads="1"/>
          </p:cNvPicPr>
          <p:nvPr/>
        </p:nvPicPr>
        <p:blipFill>
          <a:blip r:embed="rId2" cstate="print">
            <a:grayscl/>
          </a:blip>
          <a:srcRect/>
          <a:stretch>
            <a:fillRect/>
          </a:stretch>
        </p:blipFill>
        <p:spPr bwMode="auto">
          <a:xfrm>
            <a:off x="3281416" y="2059940"/>
            <a:ext cx="1448599" cy="1863636"/>
          </a:xfrm>
          <a:prstGeom prst="roundRect">
            <a:avLst/>
          </a:prstGeom>
          <a:noFill/>
        </p:spPr>
      </p:pic>
      <p:sp>
        <p:nvSpPr>
          <p:cNvPr id="96" name="Text Box 13"/>
          <p:cNvSpPr txBox="1">
            <a:spLocks noChangeArrowheads="1"/>
          </p:cNvSpPr>
          <p:nvPr/>
        </p:nvSpPr>
        <p:spPr bwMode="auto">
          <a:xfrm>
            <a:off x="8155577" y="1666966"/>
            <a:ext cx="1851732" cy="707882"/>
          </a:xfrm>
          <a:prstGeom prst="rect">
            <a:avLst/>
          </a:prstGeom>
          <a:noFill/>
          <a:ln w="9525">
            <a:noFill/>
            <a:miter lim="800000"/>
          </a:ln>
        </p:spPr>
        <p:txBody>
          <a:bodyPr wrap="none" lIns="91412" tIns="45718" rIns="91412" bIns="45718">
            <a:spAutoFit/>
          </a:bodyPr>
          <a:lstStyle/>
          <a:p>
            <a:pPr defTabSz="913130"/>
            <a:r>
              <a:rPr kumimoji="1" lang="en-US" altLang="zh-CN" sz="4000" b="1" dirty="0" smtClean="0">
                <a:solidFill>
                  <a:srgbClr val="FF0000"/>
                </a:solidFill>
                <a:latin typeface="Times New Roman" panose="02020603050405020304" pitchFamily="18" charset="0"/>
              </a:rPr>
              <a:t>1950.10</a:t>
            </a:r>
            <a:endParaRPr kumimoji="1" lang="zh-CN" altLang="en-US" sz="4000" b="1" dirty="0">
              <a:solidFill>
                <a:srgbClr val="FF0000"/>
              </a:solidFill>
              <a:latin typeface="Times New Roman" panose="02020603050405020304" pitchFamily="18" charset="0"/>
            </a:endParaRPr>
          </a:p>
        </p:txBody>
      </p:sp>
      <p:sp>
        <p:nvSpPr>
          <p:cNvPr id="97" name="Text Box 13"/>
          <p:cNvSpPr txBox="1">
            <a:spLocks noChangeArrowheads="1"/>
          </p:cNvSpPr>
          <p:nvPr/>
        </p:nvSpPr>
        <p:spPr bwMode="auto">
          <a:xfrm>
            <a:off x="7933508" y="2637972"/>
            <a:ext cx="3775336" cy="707882"/>
          </a:xfrm>
          <a:prstGeom prst="rect">
            <a:avLst/>
          </a:prstGeom>
          <a:noFill/>
          <a:ln w="9525">
            <a:noFill/>
            <a:miter lim="800000"/>
          </a:ln>
        </p:spPr>
        <p:txBody>
          <a:bodyPr wrap="none" lIns="91412" tIns="45718" rIns="91412" bIns="45718">
            <a:spAutoFit/>
          </a:bodyPr>
          <a:lstStyle/>
          <a:p>
            <a:pPr defTabSz="913130"/>
            <a:r>
              <a:rPr kumimoji="1" lang="zh-CN" altLang="en-US" sz="4000" b="1" dirty="0" smtClean="0">
                <a:solidFill>
                  <a:srgbClr val="FF0000"/>
                </a:solidFill>
                <a:latin typeface="Times New Roman" panose="02020603050405020304" pitchFamily="18" charset="0"/>
              </a:rPr>
              <a:t>中国人民志愿军</a:t>
            </a:r>
            <a:endParaRPr kumimoji="1" lang="zh-CN" altLang="en-US" sz="4000" b="1" dirty="0">
              <a:solidFill>
                <a:srgbClr val="FF0000"/>
              </a:solidFill>
              <a:latin typeface="Times New Roman" panose="02020603050405020304" pitchFamily="18" charset="0"/>
            </a:endParaRPr>
          </a:p>
        </p:txBody>
      </p:sp>
      <p:sp>
        <p:nvSpPr>
          <p:cNvPr id="98" name="Text Box 13"/>
          <p:cNvSpPr txBox="1">
            <a:spLocks noChangeArrowheads="1"/>
          </p:cNvSpPr>
          <p:nvPr/>
        </p:nvSpPr>
        <p:spPr bwMode="auto">
          <a:xfrm>
            <a:off x="8512628" y="3591561"/>
            <a:ext cx="1723492" cy="707882"/>
          </a:xfrm>
          <a:prstGeom prst="rect">
            <a:avLst/>
          </a:prstGeom>
          <a:noFill/>
          <a:ln w="9525">
            <a:noFill/>
            <a:miter lim="800000"/>
          </a:ln>
        </p:spPr>
        <p:txBody>
          <a:bodyPr wrap="none" lIns="91412" tIns="45718" rIns="91412" bIns="45718">
            <a:spAutoFit/>
          </a:bodyPr>
          <a:lstStyle/>
          <a:p>
            <a:pPr defTabSz="913130"/>
            <a:r>
              <a:rPr kumimoji="1" lang="zh-CN" altLang="en-US" sz="4000" b="1" dirty="0" smtClean="0">
                <a:solidFill>
                  <a:srgbClr val="FF0000"/>
                </a:solidFill>
                <a:latin typeface="Times New Roman" panose="02020603050405020304" pitchFamily="18" charset="0"/>
              </a:rPr>
              <a:t>彭德怀</a:t>
            </a:r>
            <a:endParaRPr kumimoji="1" lang="zh-CN" altLang="en-US" sz="4000" b="1" dirty="0">
              <a:solidFill>
                <a:srgbClr val="FF0000"/>
              </a:solidFill>
              <a:latin typeface="Times New Roman" panose="02020603050405020304" pitchFamily="18" charset="0"/>
            </a:endParaRPr>
          </a:p>
        </p:txBody>
      </p:sp>
      <p:sp>
        <p:nvSpPr>
          <p:cNvPr id="99" name="Text Box 3">
            <a:hlinkClick r:id="rId3" action="ppaction://hlinkfile"/>
          </p:cNvPr>
          <p:cNvSpPr txBox="1">
            <a:spLocks noChangeArrowheads="1"/>
          </p:cNvSpPr>
          <p:nvPr/>
        </p:nvSpPr>
        <p:spPr bwMode="auto">
          <a:xfrm>
            <a:off x="5274310" y="4841240"/>
            <a:ext cx="6670040" cy="706755"/>
          </a:xfrm>
          <a:prstGeom prst="rect">
            <a:avLst/>
          </a:prstGeom>
          <a:solidFill>
            <a:srgbClr val="FFFF00"/>
          </a:solidFill>
          <a:ln w="9525">
            <a:noFill/>
            <a:miter lim="800000"/>
          </a:ln>
          <a:effectLst/>
        </p:spPr>
        <p:txBody>
          <a:bodyPr wrap="square">
            <a:spAutoFit/>
          </a:bodyPr>
          <a:lstStyle/>
          <a:p>
            <a:pPr>
              <a:spcBef>
                <a:spcPct val="50000"/>
              </a:spcBef>
            </a:pP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雄赳赳</a:t>
            </a:r>
            <a:r>
              <a:rPr lang="en-US" altLang="zh-CN"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气昂昂</a:t>
            </a:r>
            <a:r>
              <a:rPr lang="en-US" altLang="zh-CN"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a:t>
            </a:r>
            <a:r>
              <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跨过鸭绿江！</a:t>
            </a:r>
            <a:endParaRPr lang="zh-CN" altLang="en-US" sz="4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endParaRPr>
          </a:p>
        </p:txBody>
      </p:sp>
      <p:sp>
        <p:nvSpPr>
          <p:cNvPr id="100" name="文本框 15"/>
          <p:cNvSpPr txBox="1"/>
          <p:nvPr/>
        </p:nvSpPr>
        <p:spPr>
          <a:xfrm>
            <a:off x="4057650" y="605155"/>
            <a:ext cx="3815261" cy="707886"/>
          </a:xfrm>
          <a:prstGeom prst="rect">
            <a:avLst/>
          </a:prstGeom>
          <a:solidFill>
            <a:srgbClr val="3399FF"/>
          </a:solidFill>
        </p:spPr>
        <p:txBody>
          <a:bodyPr wrap="square" rtlCol="0">
            <a:spAutoFit/>
          </a:bodyPr>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抗美援朝的开始</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01" name="文本框 100"/>
          <p:cNvSpPr txBox="1">
            <a:spLocks noChangeArrowheads="1"/>
          </p:cNvSpPr>
          <p:nvPr/>
        </p:nvSpPr>
        <p:spPr bwMode="auto">
          <a:xfrm>
            <a:off x="5680256" y="1729150"/>
            <a:ext cx="3352800" cy="646112"/>
          </a:xfrm>
          <a:prstGeom prst="rect">
            <a:avLst/>
          </a:prstGeom>
          <a:noFill/>
          <a:ln w="9525">
            <a:noFill/>
            <a:miter lim="800000"/>
          </a:ln>
        </p:spPr>
        <p:txBody>
          <a:bodyPr>
            <a:spAutoFit/>
          </a:bodyPr>
          <a:p>
            <a:pPr defTabSz="457200"/>
            <a:r>
              <a:rPr lang="en-US" altLang="zh-CN" sz="3600" b="1" dirty="0">
                <a:latin typeface="微软雅黑" panose="020B0503020204020204" charset="-122"/>
                <a:ea typeface="微软雅黑" panose="020B0503020204020204" charset="-122"/>
              </a:rPr>
              <a:t>1</a:t>
            </a:r>
            <a:r>
              <a:rPr lang="zh-CN" altLang="en-US" sz="3600" b="1" dirty="0">
                <a:latin typeface="微软雅黑" panose="020B0503020204020204" charset="-122"/>
                <a:ea typeface="微软雅黑" panose="020B0503020204020204" charset="-122"/>
              </a:rPr>
              <a:t>）时间</a:t>
            </a:r>
            <a:endParaRPr lang="zh-CN" altLang="en-US" sz="3600" b="1"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83155" y="83185"/>
            <a:ext cx="7164705" cy="521970"/>
          </a:xfrm>
          <a:prstGeom prst="rect">
            <a:avLst/>
          </a:prstGeom>
          <a:noFill/>
        </p:spPr>
        <p:txBody>
          <a:bodyPr wrap="none" rtlCol="0" anchor="t">
            <a:spAutoFit/>
          </a:bodyPr>
          <a:p>
            <a:pPr algn="l">
              <a:buNone/>
            </a:pPr>
            <a:r>
              <a:rPr lang="zh-CN" altLang="en-US" sz="2800" b="1" dirty="0">
                <a:latin typeface="楷体" panose="02010609060101010101" charset="-122"/>
                <a:ea typeface="楷体" panose="02010609060101010101" charset="-122"/>
                <a:sym typeface="+mn-ea"/>
              </a:rPr>
              <a:t>（二）</a:t>
            </a:r>
            <a:r>
              <a:rPr lang="zh-CN" altLang="en-US" sz="2800" b="1" dirty="0" smtClean="0">
                <a:latin typeface="楷体" panose="02010609060101010101" charset="-122"/>
                <a:ea typeface="楷体" panose="02010609060101010101" charset="-122"/>
                <a:sym typeface="+mn-ea"/>
              </a:rPr>
              <a:t>抗美援朝</a:t>
            </a:r>
            <a:r>
              <a:rPr altLang="en-US" sz="2800" b="1" dirty="0" smtClean="0">
                <a:solidFill>
                  <a:srgbClr val="FF0000"/>
                </a:solidFill>
                <a:latin typeface="楷体" panose="02010609060101010101" charset="-122"/>
                <a:ea typeface="楷体" panose="02010609060101010101" charset="-122"/>
                <a:sym typeface="+mn-ea"/>
              </a:rPr>
              <a:t>（</a:t>
            </a:r>
            <a:r>
              <a:rPr lang="en-US" altLang="en-US" sz="2800" b="1" dirty="0" smtClean="0">
                <a:solidFill>
                  <a:srgbClr val="FF0000"/>
                </a:solidFill>
                <a:latin typeface="楷体" panose="02010609060101010101" charset="-122"/>
                <a:ea typeface="楷体" panose="02010609060101010101" charset="-122"/>
                <a:sym typeface="+mn-ea"/>
              </a:rPr>
              <a:t>1950</a:t>
            </a:r>
            <a:r>
              <a:rPr altLang="en-US" sz="2800" b="1" dirty="0" smtClean="0">
                <a:solidFill>
                  <a:srgbClr val="FF0000"/>
                </a:solidFill>
                <a:latin typeface="楷体" panose="02010609060101010101" charset="-122"/>
                <a:ea typeface="楷体" panose="02010609060101010101" charset="-122"/>
                <a:sym typeface="+mn-ea"/>
              </a:rPr>
              <a:t>年</a:t>
            </a:r>
            <a:r>
              <a:rPr lang="en-US" altLang="en-US" sz="2800" b="1" dirty="0" smtClean="0">
                <a:solidFill>
                  <a:srgbClr val="FF0000"/>
                </a:solidFill>
                <a:latin typeface="楷体" panose="02010609060101010101" charset="-122"/>
                <a:ea typeface="楷体" panose="02010609060101010101" charset="-122"/>
                <a:sym typeface="+mn-ea"/>
              </a:rPr>
              <a:t>10</a:t>
            </a:r>
            <a:r>
              <a:rPr altLang="en-US" sz="2800" b="1" dirty="0" smtClean="0">
                <a:solidFill>
                  <a:srgbClr val="FF0000"/>
                </a:solidFill>
                <a:latin typeface="楷体" panose="02010609060101010101" charset="-122"/>
                <a:ea typeface="楷体" panose="02010609060101010101" charset="-122"/>
                <a:sym typeface="+mn-ea"/>
              </a:rPr>
              <a:t>月</a:t>
            </a:r>
            <a:r>
              <a:rPr lang="en-US" altLang="zh-CN" sz="2800" b="1" dirty="0" smtClean="0">
                <a:solidFill>
                  <a:srgbClr val="FF0000"/>
                </a:solidFill>
                <a:latin typeface="楷体" panose="02010609060101010101" charset="-122"/>
                <a:ea typeface="楷体" panose="02010609060101010101" charset="-122"/>
                <a:sym typeface="+mn-ea"/>
              </a:rPr>
              <a:t>—1953</a:t>
            </a:r>
            <a:r>
              <a:rPr sz="2800" b="1" dirty="0" smtClean="0">
                <a:solidFill>
                  <a:srgbClr val="FF0000"/>
                </a:solidFill>
                <a:latin typeface="楷体" panose="02010609060101010101" charset="-122"/>
                <a:ea typeface="楷体" panose="02010609060101010101" charset="-122"/>
                <a:sym typeface="+mn-ea"/>
              </a:rPr>
              <a:t>年</a:t>
            </a:r>
            <a:r>
              <a:rPr lang="en-US" sz="2800" b="1" dirty="0" smtClean="0">
                <a:solidFill>
                  <a:srgbClr val="FF0000"/>
                </a:solidFill>
                <a:latin typeface="楷体" panose="02010609060101010101" charset="-122"/>
                <a:ea typeface="楷体" panose="02010609060101010101" charset="-122"/>
                <a:sym typeface="+mn-ea"/>
              </a:rPr>
              <a:t>7</a:t>
            </a:r>
            <a:r>
              <a:rPr sz="2800" b="1" dirty="0" smtClean="0">
                <a:solidFill>
                  <a:srgbClr val="FF0000"/>
                </a:solidFill>
                <a:latin typeface="楷体" panose="02010609060101010101" charset="-122"/>
                <a:ea typeface="楷体" panose="02010609060101010101" charset="-122"/>
                <a:sym typeface="+mn-ea"/>
              </a:rPr>
              <a:t>月</a:t>
            </a:r>
            <a:r>
              <a:rPr altLang="en-US" sz="2800" b="1" dirty="0" smtClean="0">
                <a:solidFill>
                  <a:srgbClr val="FF0000"/>
                </a:solidFill>
                <a:latin typeface="楷体" panose="02010609060101010101" charset="-122"/>
                <a:ea typeface="楷体"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5" name="文本框 15"/>
          <p:cNvSpPr txBox="1"/>
          <p:nvPr/>
        </p:nvSpPr>
        <p:spPr>
          <a:xfrm>
            <a:off x="2624908" y="728980"/>
            <a:ext cx="7489371" cy="707886"/>
          </a:xfrm>
          <a:prstGeom prst="rect">
            <a:avLst/>
          </a:prstGeom>
          <a:solidFill>
            <a:srgbClr val="3399FF"/>
          </a:solidFill>
        </p:spPr>
        <p:txBody>
          <a:bodyPr wrap="square" rtlCol="0">
            <a:spAutoFit/>
          </a:bodyPr>
          <a:lstStyle/>
          <a:p>
            <a:pPr algn="ct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抗美援朝的结果</a:t>
            </a:r>
            <a:r>
              <a:rPr lang="en-US" altLang="zh-CN" sz="4000" b="1" dirty="0" smtClean="0">
                <a:solidFill>
                  <a:schemeClr val="bg1"/>
                </a:solidFill>
                <a:latin typeface="微软雅黑" panose="020B0503020204020204" charset="-122"/>
                <a:ea typeface="微软雅黑" panose="020B0503020204020204" charset="-122"/>
                <a:cs typeface="微软雅黑" panose="020B0503020204020204" charset="-122"/>
              </a:rPr>
              <a:t>——</a:t>
            </a:r>
            <a:r>
              <a:rPr lang="zh-CN" altLang="en-US" sz="4000" b="1" dirty="0" smtClean="0">
                <a:solidFill>
                  <a:schemeClr val="bg1"/>
                </a:solidFill>
                <a:latin typeface="微软雅黑" panose="020B0503020204020204" charset="-122"/>
                <a:ea typeface="微软雅黑" panose="020B0503020204020204" charset="-122"/>
                <a:cs typeface="微软雅黑" panose="020B0503020204020204" charset="-122"/>
              </a:rPr>
              <a:t>胜利</a:t>
            </a:r>
            <a:endParaRPr lang="zh-CN" altLang="en-US" sz="4000" b="1"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p:nvPicPr>
        <p:blipFill>
          <a:blip r:embed="rId1" cstate="print"/>
          <a:stretch>
            <a:fillRect/>
          </a:stretch>
        </p:blipFill>
        <p:spPr>
          <a:xfrm>
            <a:off x="1728152" y="1560809"/>
            <a:ext cx="4614584" cy="3273715"/>
          </a:xfrm>
          <a:prstGeom prst="rect">
            <a:avLst/>
          </a:prstGeom>
        </p:spPr>
      </p:pic>
      <p:pic>
        <p:nvPicPr>
          <p:cNvPr id="9" name="Picture 9" descr="1953年7月27日，“联合国军”总司令克拉克"/>
          <p:cNvPicPr>
            <a:picLocks noChangeAspect="1" noChangeArrowheads="1"/>
          </p:cNvPicPr>
          <p:nvPr/>
        </p:nvPicPr>
        <p:blipFill>
          <a:blip r:embed="rId2" cstate="print"/>
          <a:srcRect l="2492" t="1420" r="2514" b="2100"/>
          <a:stretch>
            <a:fillRect/>
          </a:stretch>
        </p:blipFill>
        <p:spPr bwMode="auto">
          <a:xfrm>
            <a:off x="7226454" y="1689092"/>
            <a:ext cx="2786082" cy="2786082"/>
          </a:xfrm>
          <a:prstGeom prst="rect">
            <a:avLst/>
          </a:prstGeom>
          <a:ln>
            <a:noFill/>
          </a:ln>
          <a:effectLst>
            <a:outerShdw blurRad="292100" dist="139700" dir="2700000" algn="tl" rotWithShape="0">
              <a:srgbClr val="333333">
                <a:alpha val="65000"/>
              </a:srgbClr>
            </a:outerShdw>
          </a:effectLst>
        </p:spPr>
      </p:pic>
      <p:sp>
        <p:nvSpPr>
          <p:cNvPr id="12" name="矩形 11"/>
          <p:cNvSpPr/>
          <p:nvPr/>
        </p:nvSpPr>
        <p:spPr>
          <a:xfrm>
            <a:off x="1658577" y="5478202"/>
            <a:ext cx="9422005" cy="1323439"/>
          </a:xfrm>
          <a:prstGeom prst="rect">
            <a:avLst/>
          </a:prstGeom>
          <a:solidFill>
            <a:srgbClr val="FFFF00"/>
          </a:solidFill>
          <a:effectLst>
            <a:glow rad="101600">
              <a:schemeClr val="accent2">
                <a:satMod val="175000"/>
                <a:alpha val="40000"/>
              </a:schemeClr>
            </a:glow>
          </a:effectLst>
        </p:spPr>
        <p:txBody>
          <a:bodyPr wrap="square">
            <a:spAutoFit/>
          </a:bodyPr>
          <a:lstStyle/>
          <a:p>
            <a:r>
              <a:rPr lang="en-US" altLang="zh-CN" sz="4000" b="1" dirty="0" smtClean="0">
                <a:latin typeface="华文新魏" panose="02010800040101010101" pitchFamily="2" charset="-122"/>
                <a:ea typeface="华文新魏" panose="02010800040101010101" pitchFamily="2" charset="-122"/>
              </a:rPr>
              <a:t> </a:t>
            </a:r>
            <a:r>
              <a:rPr lang="en-US" altLang="zh-CN" sz="4000" b="1" dirty="0" smtClean="0">
                <a:solidFill>
                  <a:srgbClr val="C00000"/>
                </a:solidFill>
                <a:latin typeface="华文新魏" panose="02010800040101010101" pitchFamily="2" charset="-122"/>
                <a:ea typeface="华文新魏" panose="02010800040101010101" pitchFamily="2" charset="-122"/>
              </a:rPr>
              <a:t>1953</a:t>
            </a:r>
            <a:r>
              <a:rPr lang="zh-CN" altLang="en-US" sz="4000" b="1" dirty="0" smtClean="0">
                <a:solidFill>
                  <a:srgbClr val="C00000"/>
                </a:solidFill>
                <a:latin typeface="华文新魏" panose="02010800040101010101" pitchFamily="2" charset="-122"/>
                <a:ea typeface="华文新魏" panose="02010800040101010101" pitchFamily="2" charset="-122"/>
              </a:rPr>
              <a:t>年</a:t>
            </a:r>
            <a:r>
              <a:rPr lang="en-US" altLang="zh-CN" sz="4000" b="1" dirty="0" smtClean="0">
                <a:latin typeface="华文新魏" panose="02010800040101010101" pitchFamily="2" charset="-122"/>
                <a:ea typeface="华文新魏" panose="02010800040101010101" pitchFamily="2" charset="-122"/>
              </a:rPr>
              <a:t>7</a:t>
            </a:r>
            <a:r>
              <a:rPr lang="zh-CN" altLang="en-US" sz="4000" b="1" dirty="0" smtClean="0">
                <a:latin typeface="华文新魏" panose="02010800040101010101" pitchFamily="2" charset="-122"/>
                <a:ea typeface="华文新魏" panose="02010800040101010101" pitchFamily="2" charset="-122"/>
              </a:rPr>
              <a:t>月，美国被迫在停战协定上签字</a:t>
            </a:r>
            <a:r>
              <a:rPr lang="en-US" altLang="zh-CN" sz="4000" b="1" dirty="0" smtClean="0">
                <a:latin typeface="华文新魏" panose="02010800040101010101" pitchFamily="2" charset="-122"/>
                <a:ea typeface="华文新魏" panose="02010800040101010101" pitchFamily="2" charset="-122"/>
              </a:rPr>
              <a:t>,</a:t>
            </a:r>
            <a:r>
              <a:rPr lang="zh-CN" altLang="en-US" sz="4000" b="1" dirty="0" smtClean="0">
                <a:solidFill>
                  <a:srgbClr val="C00000"/>
                </a:solidFill>
                <a:latin typeface="华文新魏" panose="02010800040101010101" pitchFamily="2" charset="-122"/>
                <a:ea typeface="华文新魏" panose="02010800040101010101" pitchFamily="2" charset="-122"/>
              </a:rPr>
              <a:t>中朝人民取得反侵略战争的胜利</a:t>
            </a:r>
            <a:r>
              <a:rPr lang="zh-CN" altLang="en-US" sz="4000" b="1" dirty="0" smtClean="0">
                <a:latin typeface="华文新魏" panose="02010800040101010101" pitchFamily="2" charset="-122"/>
                <a:ea typeface="华文新魏" panose="02010800040101010101" pitchFamily="2" charset="-122"/>
              </a:rPr>
              <a:t>。</a:t>
            </a:r>
            <a:endParaRPr lang="zh-CN" altLang="en-US" sz="40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6080" y="2069465"/>
            <a:ext cx="11623040" cy="521970"/>
          </a:xfrm>
          <a:prstGeom prst="rect">
            <a:avLst/>
          </a:prstGeom>
          <a:noFill/>
        </p:spPr>
        <p:txBody>
          <a:bodyPr wrap="none" rtlCol="0" anchor="t">
            <a:spAutoFit/>
          </a:bodyPr>
          <a:p>
            <a:pPr algn="l">
              <a:buNone/>
            </a:pPr>
            <a:r>
              <a:rPr lang="zh-CN" altLang="en-US" sz="2800" b="1" dirty="0" smtClean="0">
                <a:solidFill>
                  <a:srgbClr val="FF0000"/>
                </a:solidFill>
                <a:latin typeface="仿宋" panose="02010609060101010101" charset="-122"/>
                <a:ea typeface="仿宋" panose="02010609060101010101" charset="-122"/>
                <a:cs typeface="仿宋" panose="02010609060101010101" charset="-122"/>
                <a:sym typeface="+mn-ea"/>
              </a:rPr>
              <a:t>满足农民要求：</a:t>
            </a:r>
            <a:r>
              <a:rPr lang="zh-CN" altLang="en-US" sz="2800" b="1" dirty="0" smtClean="0">
                <a:latin typeface="仿宋" panose="02010609060101010101" charset="-122"/>
                <a:ea typeface="仿宋" panose="02010609060101010101" charset="-122"/>
                <a:cs typeface="仿宋" panose="02010609060101010101" charset="-122"/>
                <a:sym typeface="+mn-ea"/>
              </a:rPr>
              <a:t>新</a:t>
            </a:r>
            <a:r>
              <a:rPr lang="zh-CN" altLang="en-US" sz="2800" b="1" dirty="0">
                <a:latin typeface="仿宋" panose="02010609060101010101" charset="-122"/>
                <a:ea typeface="仿宋" panose="02010609060101010101" charset="-122"/>
                <a:cs typeface="仿宋" panose="02010609060101010101" charset="-122"/>
                <a:sym typeface="+mn-ea"/>
              </a:rPr>
              <a:t>解放区的亿万农民迫切要求进行土地改革，获得土地</a:t>
            </a:r>
            <a:r>
              <a:rPr lang="zh-CN" altLang="en-US" sz="2800" b="1" dirty="0" smtClean="0">
                <a:latin typeface="仿宋" panose="02010609060101010101" charset="-122"/>
                <a:ea typeface="仿宋" panose="02010609060101010101" charset="-122"/>
                <a:cs typeface="仿宋" panose="02010609060101010101" charset="-122"/>
                <a:sym typeface="+mn-ea"/>
              </a:rPr>
              <a:t>。</a:t>
            </a:r>
            <a:endParaRPr lang="zh-CN" altLang="en-US" sz="2800" b="1" dirty="0" smtClean="0">
              <a:solidFill>
                <a:srgbClr val="FF0000"/>
              </a:solidFill>
              <a:latin typeface="楷体" panose="02010609060101010101" charset="-122"/>
              <a:ea typeface="楷体" panose="02010609060101010101" charset="-122"/>
              <a:sym typeface="+mn-ea"/>
            </a:endParaRPr>
          </a:p>
        </p:txBody>
      </p:sp>
      <p:sp>
        <p:nvSpPr>
          <p:cNvPr id="33" name="文本框 32"/>
          <p:cNvSpPr txBox="1"/>
          <p:nvPr/>
        </p:nvSpPr>
        <p:spPr>
          <a:xfrm>
            <a:off x="386080" y="2819400"/>
            <a:ext cx="11261090" cy="1124585"/>
          </a:xfrm>
          <a:prstGeom prst="rect">
            <a:avLst/>
          </a:prstGeom>
          <a:noFill/>
        </p:spPr>
        <p:txBody>
          <a:bodyPr wrap="square" rtlCol="0" anchor="t">
            <a:spAutoFit/>
          </a:bodyPr>
          <a:p>
            <a:pPr algn="l">
              <a:lnSpc>
                <a:spcPct val="120000"/>
              </a:lnSpc>
            </a:pPr>
            <a:r>
              <a:rPr sz="2800" b="1" dirty="0" smtClean="0">
                <a:solidFill>
                  <a:srgbClr val="FF0000"/>
                </a:solidFill>
                <a:effectLst/>
                <a:latin typeface="仿宋" panose="02010609060101010101" charset="-122"/>
                <a:ea typeface="仿宋" panose="02010609060101010101" charset="-122"/>
                <a:cs typeface="仿宋" panose="02010609060101010101" charset="-122"/>
                <a:sym typeface="+mn-ea"/>
              </a:rPr>
              <a:t>发展生产力：</a:t>
            </a:r>
            <a:r>
              <a:rPr sz="2800" b="1" dirty="0" smtClean="0">
                <a:effectLst/>
                <a:latin typeface="仿宋" panose="02010609060101010101" charset="-122"/>
                <a:ea typeface="仿宋" panose="02010609060101010101" charset="-122"/>
                <a:cs typeface="仿宋" panose="02010609060101010101" charset="-122"/>
                <a:sym typeface="+mn-ea"/>
              </a:rPr>
              <a:t>封建土地制度严重阻碍农村经济和中国社会生产力的发展。</a:t>
            </a:r>
            <a:r>
              <a:rPr lang="zh-CN" sz="2800" b="1" dirty="0" smtClean="0">
                <a:effectLst/>
                <a:latin typeface="+mn-ea"/>
                <a:sym typeface="+mn-ea"/>
              </a:rPr>
              <a:t>（根本原因）</a:t>
            </a:r>
            <a:endParaRPr lang="zh-CN" altLang="en-US" sz="2800"/>
          </a:p>
        </p:txBody>
      </p:sp>
      <p:sp>
        <p:nvSpPr>
          <p:cNvPr id="34" name="文本框 33"/>
          <p:cNvSpPr txBox="1"/>
          <p:nvPr/>
        </p:nvSpPr>
        <p:spPr>
          <a:xfrm>
            <a:off x="2938780" y="187325"/>
            <a:ext cx="6315075" cy="583565"/>
          </a:xfrm>
          <a:prstGeom prst="rect">
            <a:avLst/>
          </a:prstGeom>
          <a:noFill/>
        </p:spPr>
        <p:txBody>
          <a:bodyPr wrap="none" rtlCol="0" anchor="t">
            <a:spAutoFit/>
          </a:bodyPr>
          <a:p>
            <a:pPr>
              <a:buNone/>
            </a:pPr>
            <a:r>
              <a:rPr lang="zh-CN" altLang="en-US" sz="3200" b="1" dirty="0">
                <a:latin typeface="楷体" panose="02010609060101010101" charset="-122"/>
                <a:ea typeface="楷体" panose="02010609060101010101" charset="-122"/>
                <a:sym typeface="+mn-ea"/>
              </a:rPr>
              <a:t>（三）</a:t>
            </a:r>
            <a:r>
              <a:rPr sz="3200" b="1" dirty="0" smtClean="0">
                <a:latin typeface="楷体" panose="02010609060101010101" charset="-122"/>
                <a:ea typeface="楷体" panose="02010609060101010101" charset="-122"/>
                <a:sym typeface="+mn-ea"/>
              </a:rPr>
              <a:t>土地改革</a:t>
            </a:r>
            <a:r>
              <a:rPr sz="3200" b="1" dirty="0" smtClean="0">
                <a:solidFill>
                  <a:srgbClr val="FF0000"/>
                </a:solidFill>
                <a:latin typeface="楷体" panose="02010609060101010101" charset="-122"/>
                <a:ea typeface="楷体" panose="02010609060101010101" charset="-122"/>
                <a:sym typeface="+mn-ea"/>
              </a:rPr>
              <a:t>（</a:t>
            </a:r>
            <a:r>
              <a:rPr lang="en-US" altLang="zh-CN" sz="3200" b="1" dirty="0" smtClean="0">
                <a:solidFill>
                  <a:srgbClr val="FF0000"/>
                </a:solidFill>
                <a:latin typeface="楷体" panose="02010609060101010101" charset="-122"/>
                <a:ea typeface="楷体" panose="02010609060101010101" charset="-122"/>
                <a:sym typeface="+mn-ea"/>
              </a:rPr>
              <a:t>1950—1952</a:t>
            </a:r>
            <a:r>
              <a:rPr sz="3200" b="1" dirty="0" smtClean="0">
                <a:solidFill>
                  <a:srgbClr val="FF0000"/>
                </a:solidFill>
                <a:latin typeface="楷体" panose="02010609060101010101" charset="-122"/>
                <a:ea typeface="楷体" panose="02010609060101010101" charset="-122"/>
                <a:sym typeface="+mn-ea"/>
              </a:rPr>
              <a:t>年）</a:t>
            </a:r>
            <a:endParaRPr lang="zh-CN" altLang="en-US" sz="3200" b="1" dirty="0" smtClean="0">
              <a:solidFill>
                <a:srgbClr val="FF0000"/>
              </a:solidFill>
              <a:latin typeface="楷体" panose="02010609060101010101" charset="-122"/>
              <a:ea typeface="楷体" panose="02010609060101010101" charset="-122"/>
              <a:sym typeface="+mn-ea"/>
            </a:endParaRPr>
          </a:p>
        </p:txBody>
      </p:sp>
      <p:sp>
        <p:nvSpPr>
          <p:cNvPr id="35" name="文本框 34"/>
          <p:cNvSpPr txBox="1"/>
          <p:nvPr/>
        </p:nvSpPr>
        <p:spPr>
          <a:xfrm>
            <a:off x="156210" y="4421505"/>
            <a:ext cx="12082780" cy="1814830"/>
          </a:xfrm>
          <a:prstGeom prst="rect">
            <a:avLst/>
          </a:prstGeom>
          <a:noFill/>
        </p:spPr>
        <p:txBody>
          <a:bodyPr wrap="none" rtlCol="0" anchor="t">
            <a:spAutoFit/>
          </a:bodyPr>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土地改革标志：</a:t>
            </a:r>
            <a:r>
              <a:rPr lang="en-US" altLang="zh-CN"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1950</a:t>
            </a: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年，中央人民政府颁布《中华人民共和国土地改革法》</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基本内容：</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废除</a:t>
            </a:r>
            <a:r>
              <a:rPr sz="28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地主</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阶级封建剥削的土地所有制，实行</a:t>
            </a:r>
            <a:r>
              <a:rPr sz="2800" b="1" dirty="0">
                <a:solidFill>
                  <a:srgbClr val="FFFF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农民</a:t>
            </a:r>
            <a:r>
              <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rPr>
              <a:t>的土地所有制</a:t>
            </a:r>
            <a:endParaRPr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a:p>
            <a:pPr algn="ct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a:p>
            <a:pPr algn="ct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文本框 33"/>
          <p:cNvSpPr txBox="1"/>
          <p:nvPr/>
        </p:nvSpPr>
        <p:spPr>
          <a:xfrm>
            <a:off x="2938780" y="187325"/>
            <a:ext cx="6315075" cy="583565"/>
          </a:xfrm>
          <a:prstGeom prst="rect">
            <a:avLst/>
          </a:prstGeom>
          <a:noFill/>
        </p:spPr>
        <p:txBody>
          <a:bodyPr wrap="none" rtlCol="0" anchor="t">
            <a:spAutoFit/>
          </a:bodyPr>
          <a:p>
            <a:pPr>
              <a:buNone/>
            </a:pPr>
            <a:r>
              <a:rPr lang="zh-CN" altLang="en-US" sz="3200" b="1" dirty="0">
                <a:latin typeface="楷体" panose="02010609060101010101" charset="-122"/>
                <a:ea typeface="楷体" panose="02010609060101010101" charset="-122"/>
                <a:sym typeface="+mn-ea"/>
              </a:rPr>
              <a:t>（三）</a:t>
            </a:r>
            <a:r>
              <a:rPr sz="3200" b="1" dirty="0" smtClean="0">
                <a:latin typeface="楷体" panose="02010609060101010101" charset="-122"/>
                <a:ea typeface="楷体" panose="02010609060101010101" charset="-122"/>
                <a:sym typeface="+mn-ea"/>
              </a:rPr>
              <a:t>土地改革</a:t>
            </a:r>
            <a:r>
              <a:rPr sz="3200" b="1" dirty="0" smtClean="0">
                <a:solidFill>
                  <a:srgbClr val="FF0000"/>
                </a:solidFill>
                <a:latin typeface="楷体" panose="02010609060101010101" charset="-122"/>
                <a:ea typeface="楷体" panose="02010609060101010101" charset="-122"/>
                <a:sym typeface="+mn-ea"/>
              </a:rPr>
              <a:t>（</a:t>
            </a:r>
            <a:r>
              <a:rPr lang="en-US" altLang="zh-CN" sz="3200" b="1" dirty="0" smtClean="0">
                <a:solidFill>
                  <a:srgbClr val="FF0000"/>
                </a:solidFill>
                <a:latin typeface="楷体" panose="02010609060101010101" charset="-122"/>
                <a:ea typeface="楷体" panose="02010609060101010101" charset="-122"/>
                <a:sym typeface="+mn-ea"/>
              </a:rPr>
              <a:t>1950—1952</a:t>
            </a:r>
            <a:r>
              <a:rPr sz="3200" b="1" dirty="0" smtClean="0">
                <a:solidFill>
                  <a:srgbClr val="FF0000"/>
                </a:solidFill>
                <a:latin typeface="楷体" panose="02010609060101010101" charset="-122"/>
                <a:ea typeface="楷体" panose="02010609060101010101" charset="-122"/>
                <a:sym typeface="+mn-ea"/>
              </a:rPr>
              <a:t>年）</a:t>
            </a:r>
            <a:endParaRPr lang="zh-CN" altLang="en-US" sz="3200" b="1" dirty="0" smtClean="0">
              <a:solidFill>
                <a:srgbClr val="FF0000"/>
              </a:solidFill>
              <a:latin typeface="楷体" panose="02010609060101010101" charset="-122"/>
              <a:ea typeface="楷体" panose="02010609060101010101" charset="-122"/>
              <a:sym typeface="+mn-ea"/>
            </a:endParaRPr>
          </a:p>
        </p:txBody>
      </p:sp>
      <p:sp>
        <p:nvSpPr>
          <p:cNvPr id="12" name="文本框 11"/>
          <p:cNvSpPr txBox="1"/>
          <p:nvPr/>
        </p:nvSpPr>
        <p:spPr>
          <a:xfrm>
            <a:off x="478790" y="1521460"/>
            <a:ext cx="5879465" cy="414020"/>
          </a:xfrm>
          <a:prstGeom prst="rect">
            <a:avLst/>
          </a:prstGeom>
          <a:noFill/>
          <a:extLst>
            <a:ext uri="{909E8E84-426E-40DD-AFC4-6F175D3DCCD1}">
              <a14:hiddenFill xmlns:a14="http://schemas.microsoft.com/office/drawing/2010/main">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threePt" dir="t"/>
            </a:scene3d>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2095" strike="noStrike" noProof="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2095" strike="noStrike" noProof="1"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彻底摧毁封建土地制度，消灭了地主阶级；</a:t>
            </a:r>
            <a:endParaRPr kumimoji="0" lang="zh-CN" altLang="en-US" sz="2095" b="1" i="0" u="none" strike="noStrike" kern="1200" cap="none" spc="0" normalizeH="0" baseline="0" noProof="1" dirty="0">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endParaRPr>
          </a:p>
        </p:txBody>
      </p:sp>
      <p:sp>
        <p:nvSpPr>
          <p:cNvPr id="14" name="文本框 13"/>
          <p:cNvSpPr txBox="1"/>
          <p:nvPr/>
        </p:nvSpPr>
        <p:spPr>
          <a:xfrm>
            <a:off x="3751580" y="3154680"/>
            <a:ext cx="6355715"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lvl="0" indent="0" fontAlgn="base">
              <a:spcBef>
                <a:spcPct val="0"/>
              </a:spcBef>
              <a:buFontTx/>
              <a:buNone/>
            </a:pPr>
            <a:r>
              <a:rPr lang="en-US" altLang="zh-CN" sz="2095" strike="noStrike" noProof="1" dirty="0">
                <a:solidFill>
                  <a:schemeClr val="bg1"/>
                </a:solidFill>
                <a:latin typeface="黑体" panose="02010609060101010101" pitchFamily="49" charset="-122"/>
                <a:ea typeface="黑体" panose="02010609060101010101" pitchFamily="49" charset="-122"/>
                <a:sym typeface="+mn-ea"/>
              </a:rPr>
              <a:t>(3)</a:t>
            </a:r>
            <a:r>
              <a:rPr lang="zh-CN" altLang="en-US" sz="2095" strike="noStrike" noProof="1" dirty="0">
                <a:solidFill>
                  <a:schemeClr val="bg1"/>
                </a:solidFill>
                <a:latin typeface="黑体" panose="02010609060101010101" pitchFamily="49" charset="-122"/>
                <a:ea typeface="黑体" panose="02010609060101010101" pitchFamily="49" charset="-122"/>
                <a:sym typeface="+mn-ea"/>
              </a:rPr>
              <a:t>使人民政权更加巩固，也大大解放了农村生产力。</a:t>
            </a:r>
            <a:endParaRPr lang="zh-CN" altLang="en-US" sz="2095" strike="noStrike" noProof="1" dirty="0">
              <a:solidFill>
                <a:schemeClr val="bg1"/>
              </a:solidFill>
              <a:latin typeface="黑体" panose="02010609060101010101" pitchFamily="49" charset="-122"/>
              <a:ea typeface="黑体" panose="02010609060101010101" pitchFamily="49" charset="-122"/>
              <a:sym typeface="+mn-ea"/>
            </a:endParaRPr>
          </a:p>
        </p:txBody>
      </p:sp>
      <p:sp>
        <p:nvSpPr>
          <p:cNvPr id="16" name="文本框 15"/>
          <p:cNvSpPr txBox="1"/>
          <p:nvPr/>
        </p:nvSpPr>
        <p:spPr>
          <a:xfrm>
            <a:off x="6548120" y="4133215"/>
            <a:ext cx="4771390"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lvl="0" indent="0" fontAlgn="base">
              <a:spcBef>
                <a:spcPct val="0"/>
              </a:spcBef>
              <a:buFontTx/>
              <a:buNone/>
            </a:pPr>
            <a:r>
              <a:rPr lang="en-US" altLang="zh-CN" sz="2095" strike="noStrike" noProof="1" dirty="0">
                <a:solidFill>
                  <a:schemeClr val="bg1"/>
                </a:solidFill>
                <a:latin typeface="黑体" panose="02010609060101010101" pitchFamily="49" charset="-122"/>
                <a:ea typeface="黑体" panose="02010609060101010101" pitchFamily="49" charset="-122"/>
                <a:sym typeface="+mn-ea"/>
              </a:rPr>
              <a:t>(4)</a:t>
            </a:r>
            <a:r>
              <a:rPr lang="zh-CN" altLang="en-US" sz="2095" strike="noStrike" noProof="1" dirty="0">
                <a:solidFill>
                  <a:schemeClr val="bg1"/>
                </a:solidFill>
                <a:latin typeface="黑体" panose="02010609060101010101" pitchFamily="49" charset="-122"/>
                <a:ea typeface="黑体" panose="02010609060101010101" pitchFamily="49" charset="-122"/>
                <a:sym typeface="+mn-ea"/>
              </a:rPr>
              <a:t>为国家的工业化建设准备了条件</a:t>
            </a:r>
            <a:endParaRPr kumimoji="0" lang="zh-CN" altLang="en-US" sz="2095" b="1" i="0" u="none" strike="noStrike" kern="1200" cap="none" spc="0" normalizeH="0" baseline="0" noProof="1"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
        <p:nvSpPr>
          <p:cNvPr id="4" name="矩形 3"/>
          <p:cNvSpPr/>
          <p:nvPr/>
        </p:nvSpPr>
        <p:spPr>
          <a:xfrm>
            <a:off x="5681345" y="688340"/>
            <a:ext cx="1591945" cy="49784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意义</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2501900" y="2233295"/>
            <a:ext cx="4771390" cy="414020"/>
          </a:xfrm>
          <a:prstGeom prst="rect">
            <a:avLst/>
          </a:prstGeom>
          <a:solidFill>
            <a:srgbClr val="C00000"/>
          </a:solidFill>
          <a:ln w="19050"/>
        </p:spPr>
        <p:style>
          <a:lnRef idx="2">
            <a:schemeClr val="accent6"/>
          </a:lnRef>
          <a:fillRef idx="1">
            <a:schemeClr val="lt1"/>
          </a:fillRef>
          <a:effectRef idx="0">
            <a:schemeClr val="accent6"/>
          </a:effectRef>
          <a:fontRef idx="minor">
            <a:schemeClr val="dk1"/>
          </a:fontRef>
        </p:style>
        <p:txBody>
          <a:bodyPr wrap="square">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sz="2095" dirty="0">
                <a:solidFill>
                  <a:schemeClr val="bg1"/>
                </a:solidFill>
                <a:latin typeface="黑体" panose="02010609060101010101" pitchFamily="49" charset="-122"/>
                <a:ea typeface="黑体" panose="02010609060101010101" pitchFamily="49" charset="-122"/>
                <a:sym typeface="+mn-ea"/>
              </a:rPr>
              <a:t>(2)</a:t>
            </a:r>
            <a:r>
              <a:rPr lang="zh-CN" altLang="en-US" sz="2095" dirty="0">
                <a:solidFill>
                  <a:schemeClr val="bg1"/>
                </a:solidFill>
                <a:latin typeface="黑体" panose="02010609060101010101" pitchFamily="49" charset="-122"/>
                <a:ea typeface="黑体" panose="02010609060101010101" pitchFamily="49" charset="-122"/>
                <a:sym typeface="+mn-ea"/>
              </a:rPr>
              <a:t>农民翻身成为土地的主人</a:t>
            </a:r>
            <a:endParaRPr kumimoji="0" lang="zh-CN" altLang="en-US" sz="2095" b="1" i="0" u="none" strike="noStrike" kern="1200" cap="none" spc="0" normalizeH="0" baseline="0" noProof="1" dirty="0">
              <a:ln>
                <a:noFill/>
              </a:ln>
              <a:solidFill>
                <a:schemeClr val="bg1"/>
              </a:solidFill>
              <a:effectLst/>
              <a:uLnTx/>
              <a:uFillTx/>
              <a:latin typeface="黑体" panose="02010609060101010101" pitchFamily="49" charset="-122"/>
              <a:ea typeface="黑体" panose="02010609060101010101" pitchFamily="49" charset="-122"/>
              <a:cs typeface="+mn-cs"/>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4" grpId="0" bldLvl="0" animBg="1"/>
      <p:bldP spid="16" grpId="0" bldLvl="0" animBg="1"/>
      <p:bldP spid="9"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Rectangle 2"/>
          <p:cNvSpPr/>
          <p:nvPr/>
        </p:nvSpPr>
        <p:spPr>
          <a:xfrm>
            <a:off x="4043363" y="260350"/>
            <a:ext cx="6624637" cy="583565"/>
          </a:xfrm>
          <a:prstGeom prst="rect">
            <a:avLst/>
          </a:prstGeom>
          <a:noFill/>
          <a:ln w="9525">
            <a:noFill/>
          </a:ln>
        </p:spPr>
        <p:txBody>
          <a:bodyPr anchor="t">
            <a:spAutoFit/>
          </a:bodyPr>
          <a:p>
            <a:pPr algn="ctr"/>
            <a:r>
              <a:rPr lang="zh-CN" altLang="en-US" sz="3200" b="1" dirty="0">
                <a:solidFill>
                  <a:srgbClr val="FF0000"/>
                </a:solidFill>
                <a:latin typeface="微软雅黑" panose="020B0503020204020204" charset="-122"/>
                <a:ea typeface="微软雅黑" panose="020B0503020204020204" charset="-122"/>
              </a:rPr>
              <a:t>中华人民共和国的成立和巩固</a:t>
            </a:r>
            <a:endParaRPr lang="zh-CN" altLang="en-US" sz="3200" b="1" dirty="0">
              <a:solidFill>
                <a:srgbClr val="FF0000"/>
              </a:solidFill>
              <a:latin typeface="微软雅黑" panose="020B0503020204020204" charset="-122"/>
              <a:ea typeface="微软雅黑" panose="020B0503020204020204" charset="-122"/>
            </a:endParaRPr>
          </a:p>
        </p:txBody>
      </p:sp>
      <p:sp>
        <p:nvSpPr>
          <p:cNvPr id="59395" name="Rectangle 4"/>
          <p:cNvSpPr/>
          <p:nvPr/>
        </p:nvSpPr>
        <p:spPr>
          <a:xfrm>
            <a:off x="2279650" y="2995137"/>
            <a:ext cx="42468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开国大典，新中国成立 </a:t>
            </a:r>
            <a:endParaRPr lang="zh-CN" altLang="en-US" sz="3200" b="1" dirty="0">
              <a:latin typeface="微软雅黑" panose="020B0503020204020204" charset="-122"/>
              <a:ea typeface="微软雅黑" panose="020B0503020204020204" charset="-122"/>
            </a:endParaRPr>
          </a:p>
        </p:txBody>
      </p:sp>
      <p:sp>
        <p:nvSpPr>
          <p:cNvPr id="209924" name="Rectangle 7"/>
          <p:cNvSpPr/>
          <p:nvPr/>
        </p:nvSpPr>
        <p:spPr>
          <a:xfrm>
            <a:off x="4519613" y="6012974"/>
            <a:ext cx="5879465"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土地改革运动</a:t>
            </a:r>
            <a:r>
              <a:rPr lang="en-US" altLang="zh-CN" sz="3200" b="1" dirty="0">
                <a:latin typeface="微软雅黑" panose="020B0503020204020204" charset="-122"/>
                <a:ea typeface="微软雅黑" panose="020B0503020204020204" charset="-122"/>
              </a:rPr>
              <a:t>【1950—1952】</a:t>
            </a:r>
            <a:r>
              <a:rPr lang="zh-CN" altLang="en-US" sz="3200" b="1" dirty="0">
                <a:latin typeface="微软雅黑" panose="020B0503020204020204" charset="-122"/>
                <a:ea typeface="微软雅黑" panose="020B0503020204020204" charset="-122"/>
              </a:rPr>
              <a:t> </a:t>
            </a:r>
            <a:endParaRPr lang="zh-CN" altLang="en-US" sz="3200" b="1" dirty="0">
              <a:latin typeface="微软雅黑" panose="020B0503020204020204" charset="-122"/>
              <a:ea typeface="微软雅黑" panose="020B0503020204020204" charset="-122"/>
            </a:endParaRPr>
          </a:p>
        </p:txBody>
      </p:sp>
      <p:sp>
        <p:nvSpPr>
          <p:cNvPr id="209925" name="Rectangle 8"/>
          <p:cNvSpPr/>
          <p:nvPr/>
        </p:nvSpPr>
        <p:spPr>
          <a:xfrm>
            <a:off x="4413250" y="4863624"/>
            <a:ext cx="52501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西藏和平解放</a:t>
            </a:r>
            <a:r>
              <a:rPr lang="en-US" altLang="zh-CN" sz="3200" b="1" dirty="0">
                <a:latin typeface="微软雅黑" panose="020B0503020204020204" charset="-122"/>
                <a:ea typeface="微软雅黑" panose="020B0503020204020204" charset="-122"/>
              </a:rPr>
              <a:t>【1951</a:t>
            </a:r>
            <a:r>
              <a:rPr lang="zh-CN" altLang="en-US" sz="3200" b="1" dirty="0">
                <a:latin typeface="微软雅黑" panose="020B0503020204020204" charset="-122"/>
                <a:ea typeface="微软雅黑" panose="020B0503020204020204" charset="-122"/>
              </a:rPr>
              <a:t>年</a:t>
            </a:r>
            <a:r>
              <a:rPr lang="en-US" altLang="zh-CN" sz="3200" b="1" dirty="0">
                <a:latin typeface="微软雅黑" panose="020B0503020204020204" charset="-122"/>
                <a:ea typeface="微软雅黑" panose="020B0503020204020204" charset="-122"/>
              </a:rPr>
              <a:t>】</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209926" name="Rectangle 9"/>
          <p:cNvSpPr/>
          <p:nvPr/>
        </p:nvSpPr>
        <p:spPr>
          <a:xfrm>
            <a:off x="4484688" y="5433537"/>
            <a:ext cx="5649912" cy="583565"/>
          </a:xfrm>
          <a:prstGeom prst="rect">
            <a:avLst/>
          </a:prstGeom>
          <a:noFill/>
          <a:ln w="9525">
            <a:noFill/>
          </a:ln>
        </p:spPr>
        <p:txBody>
          <a:bodyPr anchor="ctr">
            <a:spAutoFit/>
          </a:bodyPr>
          <a:p>
            <a:r>
              <a:rPr lang="zh-CN" altLang="en-US" sz="3200" b="1" dirty="0">
                <a:latin typeface="微软雅黑" panose="020B0503020204020204" charset="-122"/>
                <a:ea typeface="微软雅黑" panose="020B0503020204020204" charset="-122"/>
              </a:rPr>
              <a:t>抗美援朝战争</a:t>
            </a:r>
            <a:r>
              <a:rPr lang="en-US" altLang="zh-CN" sz="3200" b="1" dirty="0">
                <a:latin typeface="微软雅黑" panose="020B0503020204020204" charset="-122"/>
                <a:ea typeface="微软雅黑" panose="020B0503020204020204" charset="-122"/>
              </a:rPr>
              <a:t>【1950—1953】</a:t>
            </a:r>
            <a:r>
              <a:rPr lang="zh-CN" altLang="en-US" sz="3200" dirty="0">
                <a:latin typeface="Arial" panose="020B0604020202020204" pitchFamily="34" charset="0"/>
                <a:ea typeface="宋体" panose="02010600030101010101" pitchFamily="2" charset="-122"/>
              </a:rPr>
              <a:t>　</a:t>
            </a:r>
            <a:endParaRPr lang="zh-CN" altLang="en-US" sz="3200" dirty="0">
              <a:latin typeface="Arial" panose="020B0604020202020204" pitchFamily="34" charset="0"/>
              <a:ea typeface="宋体" panose="02010600030101010101" pitchFamily="2" charset="-122"/>
            </a:endParaRPr>
          </a:p>
        </p:txBody>
      </p:sp>
      <p:sp>
        <p:nvSpPr>
          <p:cNvPr id="58374" name="AutoShape 11"/>
          <p:cNvSpPr/>
          <p:nvPr/>
        </p:nvSpPr>
        <p:spPr>
          <a:xfrm>
            <a:off x="1919288" y="1196975"/>
            <a:ext cx="287337" cy="4968875"/>
          </a:xfrm>
          <a:prstGeom prst="leftBrace">
            <a:avLst>
              <a:gd name="adj1" fmla="val 143866"/>
              <a:gd name="adj2" fmla="val 50000"/>
            </a:avLst>
          </a:prstGeom>
          <a:noFill/>
          <a:ln w="57150" cap="flat" cmpd="sng">
            <a:solidFill>
              <a:schemeClr val="tx1"/>
            </a:solidFill>
            <a:prstDash val="solid"/>
            <a:round/>
            <a:headEnd type="none" w="med" len="med"/>
            <a:tailEnd type="none" w="med" len="med"/>
          </a:ln>
        </p:spPr>
        <p:txBody>
          <a:bodyPr wrap="none" anchor="ctr"/>
          <a:p>
            <a:pPr algn="ctr"/>
            <a:endParaRPr lang="zh-CN" altLang="zh-CN" sz="2400" dirty="0">
              <a:solidFill>
                <a:srgbClr val="6600FF"/>
              </a:solidFill>
              <a:latin typeface="Times New Roman" panose="02020603050405020304" pitchFamily="18" charset="0"/>
              <a:ea typeface="宋体" panose="02010600030101010101" pitchFamily="2" charset="-122"/>
            </a:endParaRPr>
          </a:p>
        </p:txBody>
      </p:sp>
      <p:sp>
        <p:nvSpPr>
          <p:cNvPr id="58375" name="AutoShape 12"/>
          <p:cNvSpPr/>
          <p:nvPr/>
        </p:nvSpPr>
        <p:spPr>
          <a:xfrm>
            <a:off x="1524000" y="0"/>
            <a:ext cx="2843213" cy="1143000"/>
          </a:xfrm>
          <a:prstGeom prst="horizontalScroll">
            <a:avLst>
              <a:gd name="adj" fmla="val 12500"/>
            </a:avLst>
          </a:prstGeom>
          <a:solidFill>
            <a:srgbClr val="FDFFEF"/>
          </a:solidFill>
          <a:ln w="9525" cap="flat" cmpd="sng">
            <a:solidFill>
              <a:schemeClr val="tx1"/>
            </a:solidFill>
            <a:prstDash val="solid"/>
            <a:round/>
            <a:headEnd type="none" w="med" len="med"/>
            <a:tailEnd type="none" w="med" len="med"/>
          </a:ln>
        </p:spPr>
        <p:txBody>
          <a:bodyPr wrap="none" anchor="ctr"/>
          <a:p>
            <a:pPr algn="ctr"/>
            <a:r>
              <a:rPr lang="zh-CN" altLang="en-US" sz="4000" b="1" dirty="0">
                <a:solidFill>
                  <a:srgbClr val="800080"/>
                </a:solidFill>
                <a:latin typeface="微软雅黑" panose="020B0503020204020204" charset="-122"/>
                <a:ea typeface="微软雅黑" panose="020B0503020204020204" charset="-122"/>
              </a:rPr>
              <a:t>单元梳理</a:t>
            </a:r>
            <a:endParaRPr lang="zh-CN" altLang="en-US" sz="4000" b="1" dirty="0">
              <a:solidFill>
                <a:srgbClr val="800080"/>
              </a:solidFill>
              <a:latin typeface="微软雅黑" panose="020B0503020204020204" charset="-122"/>
              <a:ea typeface="微软雅黑" panose="020B0503020204020204" charset="-122"/>
            </a:endParaRPr>
          </a:p>
        </p:txBody>
      </p:sp>
      <p:sp>
        <p:nvSpPr>
          <p:cNvPr id="209929" name="Rectangle 14"/>
          <p:cNvSpPr/>
          <p:nvPr/>
        </p:nvSpPr>
        <p:spPr>
          <a:xfrm>
            <a:off x="2279650" y="1050449"/>
            <a:ext cx="3840480" cy="583565"/>
          </a:xfrm>
          <a:prstGeom prst="rect">
            <a:avLst/>
          </a:prstGeom>
          <a:noFill/>
          <a:ln w="9525">
            <a:noFill/>
          </a:ln>
        </p:spPr>
        <p:txBody>
          <a:bodyPr wrap="none" anchor="ctr">
            <a:spAutoFit/>
          </a:bodyPr>
          <a:p>
            <a:r>
              <a:rPr lang="zh-CN" altLang="en-US" sz="3200" b="1" dirty="0">
                <a:latin typeface="微软雅黑" panose="020B0503020204020204" charset="-122"/>
                <a:ea typeface="微软雅黑" panose="020B0503020204020204" charset="-122"/>
              </a:rPr>
              <a:t>第一届政治协商会议 </a:t>
            </a:r>
            <a:endParaRPr lang="zh-CN" altLang="en-US" sz="3200" b="1" dirty="0">
              <a:latin typeface="微软雅黑" panose="020B0503020204020204" charset="-122"/>
              <a:ea typeface="微软雅黑" panose="020B0503020204020204" charset="-122"/>
            </a:endParaRPr>
          </a:p>
        </p:txBody>
      </p:sp>
      <p:sp>
        <p:nvSpPr>
          <p:cNvPr id="58377" name="Line 15"/>
          <p:cNvSpPr/>
          <p:nvPr/>
        </p:nvSpPr>
        <p:spPr>
          <a:xfrm>
            <a:off x="4079875" y="1628775"/>
            <a:ext cx="0" cy="1295400"/>
          </a:xfrm>
          <a:prstGeom prst="line">
            <a:avLst/>
          </a:prstGeom>
          <a:ln w="57150" cap="flat" cmpd="sng">
            <a:solidFill>
              <a:schemeClr val="tx1"/>
            </a:solidFill>
            <a:prstDash val="solid"/>
            <a:round/>
            <a:headEnd type="none" w="med" len="med"/>
            <a:tailEnd type="triangle" w="med" len="med"/>
          </a:ln>
        </p:spPr>
      </p:sp>
      <p:sp>
        <p:nvSpPr>
          <p:cNvPr id="58378" name="Text Box 16"/>
          <p:cNvSpPr txBox="1"/>
          <p:nvPr/>
        </p:nvSpPr>
        <p:spPr>
          <a:xfrm>
            <a:off x="3503613" y="1844675"/>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作了</a:t>
            </a:r>
            <a:endParaRPr lang="zh-CN" altLang="en-US" sz="2800" b="1" dirty="0">
              <a:solidFill>
                <a:srgbClr val="6600CC"/>
              </a:solidFill>
              <a:latin typeface="微软雅黑" panose="020B0503020204020204" charset="-122"/>
              <a:ea typeface="微软雅黑" panose="020B0503020204020204" charset="-122"/>
            </a:endParaRPr>
          </a:p>
        </p:txBody>
      </p:sp>
      <p:sp>
        <p:nvSpPr>
          <p:cNvPr id="58379" name="Text Box 17"/>
          <p:cNvSpPr txBox="1"/>
          <p:nvPr/>
        </p:nvSpPr>
        <p:spPr>
          <a:xfrm>
            <a:off x="4079875" y="1844675"/>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准备</a:t>
            </a:r>
            <a:endParaRPr lang="zh-CN" altLang="en-US" sz="2800" b="1" dirty="0">
              <a:solidFill>
                <a:srgbClr val="6600CC"/>
              </a:solidFill>
              <a:latin typeface="微软雅黑" panose="020B0503020204020204" charset="-122"/>
              <a:ea typeface="微软雅黑" panose="020B0503020204020204" charset="-122"/>
            </a:endParaRPr>
          </a:p>
        </p:txBody>
      </p:sp>
      <p:sp>
        <p:nvSpPr>
          <p:cNvPr id="58380" name="Text Box 18"/>
          <p:cNvSpPr txBox="1"/>
          <p:nvPr/>
        </p:nvSpPr>
        <p:spPr>
          <a:xfrm>
            <a:off x="3503613" y="3789363"/>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巩固</a:t>
            </a:r>
            <a:endParaRPr lang="zh-CN" altLang="en-US" sz="2800" b="1" dirty="0">
              <a:solidFill>
                <a:srgbClr val="6600CC"/>
              </a:solidFill>
              <a:latin typeface="微软雅黑" panose="020B0503020204020204" charset="-122"/>
              <a:ea typeface="微软雅黑" panose="020B0503020204020204" charset="-122"/>
            </a:endParaRPr>
          </a:p>
        </p:txBody>
      </p:sp>
      <p:sp>
        <p:nvSpPr>
          <p:cNvPr id="58381" name="Text Box 19"/>
          <p:cNvSpPr txBox="1"/>
          <p:nvPr/>
        </p:nvSpPr>
        <p:spPr>
          <a:xfrm>
            <a:off x="4151313" y="3789363"/>
            <a:ext cx="504825" cy="953135"/>
          </a:xfrm>
          <a:prstGeom prst="rect">
            <a:avLst/>
          </a:prstGeom>
          <a:noFill/>
          <a:ln w="9525">
            <a:noFill/>
          </a:ln>
        </p:spPr>
        <p:txBody>
          <a:bodyPr anchor="t">
            <a:spAutoFit/>
          </a:bodyPr>
          <a:p>
            <a:pPr>
              <a:spcBef>
                <a:spcPct val="50000"/>
              </a:spcBef>
            </a:pPr>
            <a:r>
              <a:rPr lang="zh-CN" altLang="en-US" sz="2800" b="1" dirty="0">
                <a:solidFill>
                  <a:srgbClr val="6600CC"/>
                </a:solidFill>
                <a:latin typeface="微软雅黑" panose="020B0503020204020204" charset="-122"/>
                <a:ea typeface="微软雅黑" panose="020B0503020204020204" charset="-122"/>
              </a:rPr>
              <a:t>措施</a:t>
            </a:r>
            <a:endParaRPr lang="zh-CN" altLang="en-US" sz="2800" b="1" dirty="0">
              <a:solidFill>
                <a:srgbClr val="6600CC"/>
              </a:solidFill>
              <a:latin typeface="微软雅黑" panose="020B0503020204020204" charset="-122"/>
              <a:ea typeface="微软雅黑" panose="020B0503020204020204" charset="-122"/>
            </a:endParaRPr>
          </a:p>
        </p:txBody>
      </p:sp>
      <p:sp>
        <p:nvSpPr>
          <p:cNvPr id="58382" name="Line 20"/>
          <p:cNvSpPr/>
          <p:nvPr/>
        </p:nvSpPr>
        <p:spPr>
          <a:xfrm>
            <a:off x="4079875" y="3644900"/>
            <a:ext cx="0" cy="1295400"/>
          </a:xfrm>
          <a:prstGeom prst="line">
            <a:avLst/>
          </a:prstGeom>
          <a:ln w="57150" cap="flat" cmpd="sng">
            <a:solidFill>
              <a:schemeClr val="tx1"/>
            </a:solidFill>
            <a:prstDash val="solid"/>
            <a:round/>
            <a:headEnd type="none" w="med" len="med"/>
            <a:tailEnd type="triangle" w="med" len="med"/>
          </a:ln>
        </p:spPr>
      </p:sp>
      <p:grpSp>
        <p:nvGrpSpPr>
          <p:cNvPr id="2" name="组合 1"/>
          <p:cNvGrpSpPr/>
          <p:nvPr/>
        </p:nvGrpSpPr>
        <p:grpSpPr>
          <a:xfrm>
            <a:off x="2279650" y="4941888"/>
            <a:ext cx="2025650" cy="1734502"/>
            <a:chOff x="755650" y="4941888"/>
            <a:chExt cx="2025650" cy="1734502"/>
          </a:xfrm>
        </p:grpSpPr>
        <p:sp>
          <p:nvSpPr>
            <p:cNvPr id="58384" name="Text Box 21"/>
            <p:cNvSpPr txBox="1"/>
            <p:nvPr/>
          </p:nvSpPr>
          <p:spPr>
            <a:xfrm>
              <a:off x="755650" y="4941888"/>
              <a:ext cx="2016125" cy="583565"/>
            </a:xfrm>
            <a:prstGeom prst="rect">
              <a:avLst/>
            </a:prstGeom>
            <a:noFill/>
            <a:ln w="9525">
              <a:noFill/>
            </a:ln>
          </p:spPr>
          <p:txBody>
            <a:bodyPr anchor="t">
              <a:spAutoFit/>
            </a:bodyPr>
            <a:p>
              <a:r>
                <a:rPr lang="zh-CN" altLang="en-US" sz="3200" b="1" dirty="0">
                  <a:solidFill>
                    <a:srgbClr val="0000CC"/>
                  </a:solidFill>
                  <a:latin typeface="微软雅黑" panose="020B0503020204020204" charset="-122"/>
                  <a:ea typeface="微软雅黑" panose="020B0503020204020204" charset="-122"/>
                </a:rPr>
                <a:t>民族领土：</a:t>
              </a:r>
              <a:endParaRPr lang="zh-CN" altLang="en-US" sz="3200" b="1" dirty="0">
                <a:solidFill>
                  <a:srgbClr val="0000CC"/>
                </a:solidFill>
                <a:latin typeface="微软雅黑" panose="020B0503020204020204" charset="-122"/>
                <a:ea typeface="微软雅黑" panose="020B0503020204020204" charset="-122"/>
              </a:endParaRPr>
            </a:p>
          </p:txBody>
        </p:sp>
        <p:sp>
          <p:nvSpPr>
            <p:cNvPr id="58385" name="Text Box 22"/>
            <p:cNvSpPr txBox="1"/>
            <p:nvPr/>
          </p:nvSpPr>
          <p:spPr>
            <a:xfrm>
              <a:off x="765175" y="5456238"/>
              <a:ext cx="2016125" cy="583565"/>
            </a:xfrm>
            <a:prstGeom prst="rect">
              <a:avLst/>
            </a:prstGeom>
            <a:noFill/>
            <a:ln w="9525">
              <a:noFill/>
            </a:ln>
          </p:spPr>
          <p:txBody>
            <a:bodyPr anchor="t">
              <a:spAutoFit/>
            </a:bodyPr>
            <a:p>
              <a:pPr>
                <a:spcBef>
                  <a:spcPct val="50000"/>
                </a:spcBef>
              </a:pPr>
              <a:r>
                <a:rPr lang="zh-CN" altLang="en-US" sz="3200" b="1" dirty="0">
                  <a:solidFill>
                    <a:srgbClr val="0000CC"/>
                  </a:solidFill>
                  <a:latin typeface="微软雅黑" panose="020B0503020204020204" charset="-122"/>
                  <a:ea typeface="微软雅黑" panose="020B0503020204020204" charset="-122"/>
                </a:rPr>
                <a:t>国家安全：</a:t>
              </a:r>
              <a:endParaRPr lang="zh-CN" altLang="en-US" sz="3200" b="1" dirty="0">
                <a:solidFill>
                  <a:srgbClr val="0000CC"/>
                </a:solidFill>
                <a:latin typeface="微软雅黑" panose="020B0503020204020204" charset="-122"/>
                <a:ea typeface="微软雅黑" panose="020B0503020204020204" charset="-122"/>
              </a:endParaRPr>
            </a:p>
          </p:txBody>
        </p:sp>
        <p:sp>
          <p:nvSpPr>
            <p:cNvPr id="58386" name="Text Box 23"/>
            <p:cNvSpPr txBox="1"/>
            <p:nvPr/>
          </p:nvSpPr>
          <p:spPr>
            <a:xfrm>
              <a:off x="755650" y="6092825"/>
              <a:ext cx="2016125" cy="583565"/>
            </a:xfrm>
            <a:prstGeom prst="rect">
              <a:avLst/>
            </a:prstGeom>
            <a:noFill/>
            <a:ln w="9525">
              <a:noFill/>
            </a:ln>
          </p:spPr>
          <p:txBody>
            <a:bodyPr anchor="t">
              <a:spAutoFit/>
            </a:bodyPr>
            <a:p>
              <a:pPr>
                <a:spcBef>
                  <a:spcPct val="50000"/>
                </a:spcBef>
              </a:pPr>
              <a:r>
                <a:rPr lang="zh-CN" altLang="en-US" sz="3200" b="1" dirty="0">
                  <a:solidFill>
                    <a:srgbClr val="0000CC"/>
                  </a:solidFill>
                  <a:latin typeface="微软雅黑" panose="020B0503020204020204" charset="-122"/>
                  <a:ea typeface="微软雅黑" panose="020B0503020204020204" charset="-122"/>
                </a:rPr>
                <a:t>经济发展：</a:t>
              </a:r>
              <a:endParaRPr lang="zh-CN" altLang="en-US" sz="3200" b="1" dirty="0">
                <a:solidFill>
                  <a:srgbClr val="0000CC"/>
                </a:solidFill>
                <a:latin typeface="微软雅黑" panose="020B0503020204020204" charset="-122"/>
                <a:ea typeface="微软雅黑" panose="020B0503020204020204" charset="-122"/>
              </a:endParaRPr>
            </a:p>
          </p:txBody>
        </p:sp>
      </p:grpSp>
      <p:sp>
        <p:nvSpPr>
          <p:cNvPr id="3" name="文本框 2"/>
          <p:cNvSpPr txBox="1"/>
          <p:nvPr/>
        </p:nvSpPr>
        <p:spPr>
          <a:xfrm>
            <a:off x="7465060" y="1196975"/>
            <a:ext cx="5774690" cy="645160"/>
          </a:xfrm>
          <a:prstGeom prst="rect">
            <a:avLst/>
          </a:prstGeom>
          <a:noFill/>
        </p:spPr>
        <p:txBody>
          <a:bodyPr wrap="square" rtlCol="0">
            <a:spAutoFit/>
          </a:bodyPr>
          <a:p>
            <a:r>
              <a:rPr lang="zh-CN" altLang="en-US" sz="3600" b="1">
                <a:solidFill>
                  <a:srgbClr val="FF0000"/>
                </a:solidFill>
              </a:rPr>
              <a:t>做笔记  课后进行梳理</a:t>
            </a:r>
            <a:endParaRPr lang="zh-CN" altLang="en-US" sz="3600" b="1">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9929"/>
                                        </p:tgtEl>
                                        <p:attrNameLst>
                                          <p:attrName>style.visibility</p:attrName>
                                        </p:attrNameLst>
                                      </p:cBhvr>
                                      <p:to>
                                        <p:strVal val="visible"/>
                                      </p:to>
                                    </p:set>
                                    <p:animEffect transition="in" filter="fade">
                                      <p:cBhvr>
                                        <p:cTn id="7" dur="1000"/>
                                        <p:tgtEl>
                                          <p:spTgt spid="209929"/>
                                        </p:tgtEl>
                                      </p:cBhvr>
                                    </p:animEffect>
                                    <p:anim calcmode="lin" valueType="num">
                                      <p:cBhvr>
                                        <p:cTn id="8" dur="1000" fill="hold"/>
                                        <p:tgtEl>
                                          <p:spTgt spid="209929"/>
                                        </p:tgtEl>
                                        <p:attrNameLst>
                                          <p:attrName>ppt_x</p:attrName>
                                        </p:attrNameLst>
                                      </p:cBhvr>
                                      <p:tavLst>
                                        <p:tav tm="0">
                                          <p:val>
                                            <p:strVal val="#ppt_x"/>
                                          </p:val>
                                        </p:tav>
                                        <p:tav tm="100000">
                                          <p:val>
                                            <p:strVal val="#ppt_x"/>
                                          </p:val>
                                        </p:tav>
                                      </p:tavLst>
                                    </p:anim>
                                    <p:anim calcmode="lin" valueType="num">
                                      <p:cBhvr>
                                        <p:cTn id="9" dur="1000" fill="hold"/>
                                        <p:tgtEl>
                                          <p:spTgt spid="2099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9395"/>
                                        </p:tgtEl>
                                        <p:attrNameLst>
                                          <p:attrName>style.visibility</p:attrName>
                                        </p:attrNameLst>
                                      </p:cBhvr>
                                      <p:to>
                                        <p:strVal val="visible"/>
                                      </p:to>
                                    </p:set>
                                    <p:animEffect transition="in" filter="fade">
                                      <p:cBhvr>
                                        <p:cTn id="14" dur="1000"/>
                                        <p:tgtEl>
                                          <p:spTgt spid="59395"/>
                                        </p:tgtEl>
                                      </p:cBhvr>
                                    </p:animEffect>
                                    <p:anim calcmode="lin" valueType="num">
                                      <p:cBhvr>
                                        <p:cTn id="15" dur="1000" fill="hold"/>
                                        <p:tgtEl>
                                          <p:spTgt spid="59395"/>
                                        </p:tgtEl>
                                        <p:attrNameLst>
                                          <p:attrName>ppt_x</p:attrName>
                                        </p:attrNameLst>
                                      </p:cBhvr>
                                      <p:tavLst>
                                        <p:tav tm="0">
                                          <p:val>
                                            <p:strVal val="#ppt_x"/>
                                          </p:val>
                                        </p:tav>
                                        <p:tav tm="100000">
                                          <p:val>
                                            <p:strVal val="#ppt_x"/>
                                          </p:val>
                                        </p:tav>
                                      </p:tavLst>
                                    </p:anim>
                                    <p:anim calcmode="lin" valueType="num">
                                      <p:cBhvr>
                                        <p:cTn id="16" dur="1000" fill="hold"/>
                                        <p:tgtEl>
                                          <p:spTgt spid="5939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09925"/>
                                        </p:tgtEl>
                                        <p:attrNameLst>
                                          <p:attrName>style.visibility</p:attrName>
                                        </p:attrNameLst>
                                      </p:cBhvr>
                                      <p:to>
                                        <p:strVal val="visible"/>
                                      </p:to>
                                    </p:set>
                                    <p:anim calcmode="lin" valueType="num">
                                      <p:cBhvr additive="base">
                                        <p:cTn id="28" dur="500" fill="hold"/>
                                        <p:tgtEl>
                                          <p:spTgt spid="209925"/>
                                        </p:tgtEl>
                                        <p:attrNameLst>
                                          <p:attrName>ppt_x</p:attrName>
                                        </p:attrNameLst>
                                      </p:cBhvr>
                                      <p:tavLst>
                                        <p:tav tm="0">
                                          <p:val>
                                            <p:strVal val="#ppt_x"/>
                                          </p:val>
                                        </p:tav>
                                        <p:tav tm="100000">
                                          <p:val>
                                            <p:strVal val="#ppt_x"/>
                                          </p:val>
                                        </p:tav>
                                      </p:tavLst>
                                    </p:anim>
                                    <p:anim calcmode="lin" valueType="num">
                                      <p:cBhvr additive="base">
                                        <p:cTn id="29" dur="500" fill="hold"/>
                                        <p:tgtEl>
                                          <p:spTgt spid="20992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209926"/>
                                        </p:tgtEl>
                                        <p:attrNameLst>
                                          <p:attrName>style.visibility</p:attrName>
                                        </p:attrNameLst>
                                      </p:cBhvr>
                                      <p:to>
                                        <p:strVal val="visible"/>
                                      </p:to>
                                    </p:set>
                                    <p:anim calcmode="lin" valueType="num">
                                      <p:cBhvr additive="base">
                                        <p:cTn id="33" dur="500" fill="hold"/>
                                        <p:tgtEl>
                                          <p:spTgt spid="209926"/>
                                        </p:tgtEl>
                                        <p:attrNameLst>
                                          <p:attrName>ppt_x</p:attrName>
                                        </p:attrNameLst>
                                      </p:cBhvr>
                                      <p:tavLst>
                                        <p:tav tm="0">
                                          <p:val>
                                            <p:strVal val="#ppt_x"/>
                                          </p:val>
                                        </p:tav>
                                        <p:tav tm="100000">
                                          <p:val>
                                            <p:strVal val="#ppt_x"/>
                                          </p:val>
                                        </p:tav>
                                      </p:tavLst>
                                    </p:anim>
                                    <p:anim calcmode="lin" valueType="num">
                                      <p:cBhvr additive="base">
                                        <p:cTn id="34" dur="500" fill="hold"/>
                                        <p:tgtEl>
                                          <p:spTgt spid="209926"/>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 presetClass="entr" presetSubtype="4" fill="hold" grpId="0" nodeType="afterEffect">
                                  <p:stCondLst>
                                    <p:cond delay="0"/>
                                  </p:stCondLst>
                                  <p:childTnLst>
                                    <p:set>
                                      <p:cBhvr>
                                        <p:cTn id="37" dur="1" fill="hold">
                                          <p:stCondLst>
                                            <p:cond delay="0"/>
                                          </p:stCondLst>
                                        </p:cTn>
                                        <p:tgtEl>
                                          <p:spTgt spid="209924"/>
                                        </p:tgtEl>
                                        <p:attrNameLst>
                                          <p:attrName>style.visibility</p:attrName>
                                        </p:attrNameLst>
                                      </p:cBhvr>
                                      <p:to>
                                        <p:strVal val="visible"/>
                                      </p:to>
                                    </p:set>
                                    <p:anim calcmode="lin" valueType="num">
                                      <p:cBhvr additive="base">
                                        <p:cTn id="38" dur="500" fill="hold"/>
                                        <p:tgtEl>
                                          <p:spTgt spid="209924"/>
                                        </p:tgtEl>
                                        <p:attrNameLst>
                                          <p:attrName>ppt_x</p:attrName>
                                        </p:attrNameLst>
                                      </p:cBhvr>
                                      <p:tavLst>
                                        <p:tav tm="0">
                                          <p:val>
                                            <p:strVal val="#ppt_x"/>
                                          </p:val>
                                        </p:tav>
                                        <p:tav tm="100000">
                                          <p:val>
                                            <p:strVal val="#ppt_x"/>
                                          </p:val>
                                        </p:tav>
                                      </p:tavLst>
                                    </p:anim>
                                    <p:anim calcmode="lin" valueType="num">
                                      <p:cBhvr additive="base">
                                        <p:cTn id="39" dur="500" fill="hold"/>
                                        <p:tgtEl>
                                          <p:spTgt spid="2099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3"/>
                                        </p:tgtEl>
                                        <p:attrNameLst>
                                          <p:attrName>style.visibility</p:attrName>
                                        </p:attrNameLst>
                                      </p:cBhvr>
                                      <p:to>
                                        <p:strVal val="visible"/>
                                      </p:to>
                                    </p:set>
                                    <p:anim calcmode="discrete" valueType="clr">
                                      <p:cBhvr override="childStyle">
                                        <p:cTn id="44"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3"/>
                                        </p:tgtEl>
                                        <p:attrNameLst>
                                          <p:attrName>fillcolor</p:attrName>
                                        </p:attrNameLst>
                                      </p:cBhvr>
                                      <p:tavLst>
                                        <p:tav tm="0">
                                          <p:val>
                                            <p:clrVal>
                                              <a:schemeClr val="accent2"/>
                                            </p:clrVal>
                                          </p:val>
                                        </p:tav>
                                        <p:tav tm="50000">
                                          <p:val>
                                            <p:clrVal>
                                              <a:schemeClr val="hlink"/>
                                            </p:clrVal>
                                          </p:val>
                                        </p:tav>
                                      </p:tavLst>
                                    </p:anim>
                                    <p:set>
                                      <p:cBhvr>
                                        <p:cTn id="46"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p:bldP spid="209924" grpId="0"/>
      <p:bldP spid="209925" grpId="0"/>
      <p:bldP spid="209926" grpId="0"/>
      <p:bldP spid="209929"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（2020北京）如图纪念章反映的历史事件（　　）</a:t>
            </a:r>
          </a:p>
          <a:p/>
          <a:p>
            <a:r>
              <a:t>A．加速了人民解放战争在全国的胜利	</a:t>
            </a:r>
          </a:p>
          <a:p>
            <a:r>
              <a:t>B．推翻了官僚资本主义在中国的统治	</a:t>
            </a:r>
          </a:p>
          <a:p>
            <a:r>
              <a:t>C．大大提高了我国的国际地位	</a:t>
            </a:r>
          </a:p>
          <a:p>
            <a:r>
              <a:t>D．摧毁了我国的封建土地制度</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01710" y="419989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pic>
        <p:nvPicPr>
          <p:cNvPr id="6" name="图片 -2147482614" descr=" "/>
          <p:cNvPicPr>
            <a:picLocks noChangeAspect="1"/>
          </p:cNvPicPr>
          <p:nvPr/>
        </p:nvPicPr>
        <p:blipFill>
          <a:blip r:embed="rId2"/>
          <a:stretch>
            <a:fillRect/>
          </a:stretch>
        </p:blipFill>
        <p:spPr>
          <a:xfrm>
            <a:off x="7518400" y="2374265"/>
            <a:ext cx="3449320" cy="21101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Line 2"/>
          <p:cNvSpPr/>
          <p:nvPr/>
        </p:nvSpPr>
        <p:spPr>
          <a:xfrm>
            <a:off x="6473825" y="1289050"/>
            <a:ext cx="0" cy="152400"/>
          </a:xfrm>
          <a:prstGeom prst="line">
            <a:avLst/>
          </a:prstGeom>
          <a:ln w="28575">
            <a:noFill/>
          </a:ln>
        </p:spPr>
      </p:sp>
      <p:sp>
        <p:nvSpPr>
          <p:cNvPr id="56322" name="Line 3"/>
          <p:cNvSpPr/>
          <p:nvPr/>
        </p:nvSpPr>
        <p:spPr>
          <a:xfrm>
            <a:off x="7235825" y="1289050"/>
            <a:ext cx="0" cy="152400"/>
          </a:xfrm>
          <a:prstGeom prst="line">
            <a:avLst/>
          </a:prstGeom>
          <a:ln w="28575">
            <a:noFill/>
          </a:ln>
        </p:spPr>
      </p:sp>
      <p:sp>
        <p:nvSpPr>
          <p:cNvPr id="56323" name="Line 4"/>
          <p:cNvSpPr/>
          <p:nvPr/>
        </p:nvSpPr>
        <p:spPr>
          <a:xfrm>
            <a:off x="4568825" y="1289050"/>
            <a:ext cx="0" cy="152400"/>
          </a:xfrm>
          <a:prstGeom prst="line">
            <a:avLst/>
          </a:prstGeom>
          <a:ln w="28575">
            <a:noFill/>
          </a:ln>
        </p:spPr>
      </p:sp>
      <p:sp>
        <p:nvSpPr>
          <p:cNvPr id="59397" name="Text Box 5"/>
          <p:cNvSpPr txBox="1">
            <a:spLocks noChangeArrowheads="1"/>
          </p:cNvSpPr>
          <p:nvPr/>
        </p:nvSpPr>
        <p:spPr bwMode="auto">
          <a:xfrm>
            <a:off x="6969125" y="1917700"/>
            <a:ext cx="838200" cy="46037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1919</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398" name="Text Box 6"/>
          <p:cNvSpPr txBox="1">
            <a:spLocks noChangeArrowheads="1"/>
          </p:cNvSpPr>
          <p:nvPr/>
        </p:nvSpPr>
        <p:spPr bwMode="auto">
          <a:xfrm>
            <a:off x="6078538" y="1027113"/>
            <a:ext cx="838200" cy="460375"/>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399" name="Text Box 7"/>
          <p:cNvSpPr txBox="1">
            <a:spLocks noChangeArrowheads="1"/>
          </p:cNvSpPr>
          <p:nvPr/>
        </p:nvSpPr>
        <p:spPr bwMode="auto">
          <a:xfrm>
            <a:off x="6840538" y="803275"/>
            <a:ext cx="838200" cy="460375"/>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400" name="Text Box 8"/>
          <p:cNvSpPr txBox="1">
            <a:spLocks noChangeArrowheads="1"/>
          </p:cNvSpPr>
          <p:nvPr/>
        </p:nvSpPr>
        <p:spPr bwMode="auto">
          <a:xfrm>
            <a:off x="8337550" y="1892300"/>
            <a:ext cx="838200" cy="460375"/>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1949</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9401" name="AutoShape 9"/>
          <p:cNvSpPr/>
          <p:nvPr/>
        </p:nvSpPr>
        <p:spPr>
          <a:xfrm rot="5400000">
            <a:off x="5930900" y="-1358900"/>
            <a:ext cx="287338" cy="5616575"/>
          </a:xfrm>
          <a:prstGeom prst="leftBrace">
            <a:avLst>
              <a:gd name="adj1" fmla="val 193749"/>
              <a:gd name="adj2" fmla="val 50722"/>
            </a:avLst>
          </a:prstGeom>
          <a:noFill/>
          <a:ln w="38100" cap="flat" cmpd="sng">
            <a:solidFill>
              <a:srgbClr val="3333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grpSp>
        <p:nvGrpSpPr>
          <p:cNvPr id="2" name="Group 10"/>
          <p:cNvGrpSpPr/>
          <p:nvPr/>
        </p:nvGrpSpPr>
        <p:grpSpPr>
          <a:xfrm>
            <a:off x="2695575" y="1593850"/>
            <a:ext cx="6934200" cy="955675"/>
            <a:chOff x="961" y="1392"/>
            <a:chExt cx="4368" cy="602"/>
          </a:xfrm>
        </p:grpSpPr>
        <p:sp>
          <p:nvSpPr>
            <p:cNvPr id="56330" name="Line 11"/>
            <p:cNvSpPr/>
            <p:nvPr/>
          </p:nvSpPr>
          <p:spPr>
            <a:xfrm>
              <a:off x="4830" y="1883"/>
              <a:ext cx="0" cy="96"/>
            </a:xfrm>
            <a:prstGeom prst="line">
              <a:avLst/>
            </a:prstGeom>
            <a:ln w="28575" cap="flat" cmpd="sng">
              <a:solidFill>
                <a:srgbClr val="000000"/>
              </a:solidFill>
              <a:prstDash val="solid"/>
              <a:round/>
              <a:headEnd type="none" w="med" len="med"/>
              <a:tailEnd type="none" w="med" len="med"/>
            </a:ln>
          </p:spPr>
        </p:sp>
        <p:grpSp>
          <p:nvGrpSpPr>
            <p:cNvPr id="56331" name="Group 12"/>
            <p:cNvGrpSpPr/>
            <p:nvPr/>
          </p:nvGrpSpPr>
          <p:grpSpPr>
            <a:xfrm>
              <a:off x="961" y="1392"/>
              <a:ext cx="4368" cy="602"/>
              <a:chOff x="961" y="1392"/>
              <a:chExt cx="4368" cy="602"/>
            </a:xfrm>
          </p:grpSpPr>
          <p:sp>
            <p:nvSpPr>
              <p:cNvPr id="59405" name="Text Box 13"/>
              <p:cNvSpPr txBox="1">
                <a:spLocks noChangeArrowheads="1"/>
              </p:cNvSpPr>
              <p:nvPr/>
            </p:nvSpPr>
            <p:spPr bwMode="auto">
              <a:xfrm>
                <a:off x="3312" y="1392"/>
                <a:ext cx="528" cy="290"/>
              </a:xfrm>
              <a:prstGeom prst="rect">
                <a:avLst/>
              </a:prstGeom>
              <a:noFill/>
              <a:ln w="9525">
                <a:noFill/>
                <a:miter lim="800000"/>
              </a:ln>
              <a:effectLst/>
            </p:spPr>
            <p:txBody>
              <a:bodyPr>
                <a:spAutoFit/>
              </a:bodyPr>
              <a:lstStyle/>
              <a:p>
                <a:pPr marR="0" defTabSz="914400">
                  <a:spcBef>
                    <a:spcPct val="50000"/>
                  </a:spcBef>
                  <a:buClrTx/>
                  <a:buSzTx/>
                  <a:buFontTx/>
                  <a:defRPr/>
                </a:pPr>
                <a:endParaRPr kumimoji="1" lang="zh-CN" altLang="zh-CN" sz="2400" b="1" kern="1200" cap="none" spc="0" normalizeH="0" baseline="0" noProof="0">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6333" name="Line 14"/>
              <p:cNvSpPr/>
              <p:nvPr/>
            </p:nvSpPr>
            <p:spPr>
              <a:xfrm>
                <a:off x="1201" y="1994"/>
                <a:ext cx="4128" cy="0"/>
              </a:xfrm>
              <a:prstGeom prst="line">
                <a:avLst/>
              </a:prstGeom>
              <a:ln w="28575" cap="flat" cmpd="sng">
                <a:solidFill>
                  <a:srgbClr val="000000"/>
                </a:solidFill>
                <a:prstDash val="solid"/>
                <a:round/>
                <a:headEnd type="none" w="med" len="med"/>
                <a:tailEnd type="stealth" w="lg" len="lg"/>
              </a:ln>
            </p:spPr>
          </p:sp>
          <p:sp>
            <p:nvSpPr>
              <p:cNvPr id="56334" name="Line 15"/>
              <p:cNvSpPr/>
              <p:nvPr/>
            </p:nvSpPr>
            <p:spPr>
              <a:xfrm>
                <a:off x="1201" y="1898"/>
                <a:ext cx="0" cy="96"/>
              </a:xfrm>
              <a:prstGeom prst="line">
                <a:avLst/>
              </a:prstGeom>
              <a:ln w="28575" cap="flat" cmpd="sng">
                <a:solidFill>
                  <a:srgbClr val="000000"/>
                </a:solidFill>
                <a:prstDash val="solid"/>
                <a:round/>
                <a:headEnd type="none" w="med" len="med"/>
                <a:tailEnd type="none" w="med" len="med"/>
              </a:ln>
            </p:spPr>
          </p:sp>
          <p:sp>
            <p:nvSpPr>
              <p:cNvPr id="59408" name="Text Box 16"/>
              <p:cNvSpPr txBox="1">
                <a:spLocks noChangeArrowheads="1"/>
              </p:cNvSpPr>
              <p:nvPr/>
            </p:nvSpPr>
            <p:spPr bwMode="auto">
              <a:xfrm>
                <a:off x="961" y="1554"/>
                <a:ext cx="528" cy="290"/>
              </a:xfrm>
              <a:prstGeom prst="rect">
                <a:avLst/>
              </a:prstGeom>
              <a:noFill/>
              <a:ln w="9525">
                <a:noFill/>
                <a:miter lim="800000"/>
              </a:ln>
              <a:effectLst/>
            </p:spPr>
            <p:txBody>
              <a:bodyPr>
                <a:spAutoFit/>
              </a:bodyPr>
              <a:lstStyle/>
              <a:p>
                <a:pPr marR="0" defTabSz="914400">
                  <a:spcBef>
                    <a:spcPct val="50000"/>
                  </a:spcBef>
                  <a:buClrTx/>
                  <a:buSzTx/>
                  <a:buFontTx/>
                  <a:defRPr/>
                </a:pPr>
                <a:r>
                  <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rPr>
                  <a:t>1840</a:t>
                </a:r>
                <a:endParaRPr kumimoji="1" lang="en-US" altLang="zh-CN" sz="2400" b="1" kern="1200" cap="none" spc="0" normalizeH="0" baseline="0" noProof="0">
                  <a:solidFill>
                    <a:srgbClr val="0000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endParaRPr>
              </a:p>
            </p:txBody>
          </p:sp>
          <p:sp>
            <p:nvSpPr>
              <p:cNvPr id="56336" name="Line 17"/>
              <p:cNvSpPr/>
              <p:nvPr/>
            </p:nvSpPr>
            <p:spPr>
              <a:xfrm>
                <a:off x="3923" y="1888"/>
                <a:ext cx="0" cy="96"/>
              </a:xfrm>
              <a:prstGeom prst="line">
                <a:avLst/>
              </a:prstGeom>
              <a:ln w="28575" cap="flat" cmpd="sng">
                <a:solidFill>
                  <a:srgbClr val="000000"/>
                </a:solidFill>
                <a:prstDash val="solid"/>
                <a:round/>
                <a:headEnd type="none" w="med" len="med"/>
                <a:tailEnd type="none" w="med" len="med"/>
              </a:ln>
            </p:spPr>
          </p:sp>
        </p:grpSp>
      </p:grpSp>
      <p:sp>
        <p:nvSpPr>
          <p:cNvPr id="59410" name="Text Box 18"/>
          <p:cNvSpPr txBox="1"/>
          <p:nvPr/>
        </p:nvSpPr>
        <p:spPr>
          <a:xfrm>
            <a:off x="3271838" y="3038475"/>
            <a:ext cx="3349625" cy="460375"/>
          </a:xfrm>
          <a:prstGeom prst="rect">
            <a:avLst/>
          </a:prstGeom>
          <a:noFill/>
          <a:ln w="9525">
            <a:noFill/>
          </a:ln>
        </p:spPr>
        <p:txBody>
          <a:bodyPr anchor="t">
            <a:spAutoFit/>
          </a:bodyPr>
          <a:p>
            <a:pPr>
              <a:spcBef>
                <a:spcPct val="50000"/>
              </a:spcBef>
            </a:pPr>
            <a:r>
              <a:rPr lang="zh-CN" altLang="en-US" sz="2400" b="1" dirty="0">
                <a:solidFill>
                  <a:srgbClr val="006600"/>
                </a:solidFill>
                <a:latin typeface="微软雅黑" panose="020B0503020204020204" charset="-122"/>
                <a:ea typeface="微软雅黑" panose="020B0503020204020204" charset="-122"/>
              </a:rPr>
              <a:t>旧民主主义革命时期</a:t>
            </a:r>
            <a:endParaRPr lang="zh-CN" altLang="en-US" sz="2400" b="1" dirty="0">
              <a:solidFill>
                <a:srgbClr val="006600"/>
              </a:solidFill>
              <a:latin typeface="微软雅黑" panose="020B0503020204020204" charset="-122"/>
              <a:ea typeface="微软雅黑" panose="020B0503020204020204" charset="-122"/>
            </a:endParaRPr>
          </a:p>
        </p:txBody>
      </p:sp>
      <p:sp>
        <p:nvSpPr>
          <p:cNvPr id="59411" name="Text Box 19"/>
          <p:cNvSpPr txBox="1"/>
          <p:nvPr/>
        </p:nvSpPr>
        <p:spPr>
          <a:xfrm>
            <a:off x="7385050" y="2962275"/>
            <a:ext cx="1854200" cy="829945"/>
          </a:xfrm>
          <a:prstGeom prst="rect">
            <a:avLst/>
          </a:prstGeom>
          <a:noFill/>
          <a:ln w="9525">
            <a:noFill/>
          </a:ln>
        </p:spPr>
        <p:txBody>
          <a:bodyPr anchor="t">
            <a:spAutoFit/>
          </a:bodyPr>
          <a:p>
            <a:pPr>
              <a:spcBef>
                <a:spcPct val="50000"/>
              </a:spcBef>
            </a:pPr>
            <a:r>
              <a:rPr lang="zh-CN" altLang="en-US" sz="2400" b="1" dirty="0">
                <a:solidFill>
                  <a:srgbClr val="006600"/>
                </a:solidFill>
                <a:latin typeface="微软雅黑" panose="020B0503020204020204" charset="-122"/>
                <a:ea typeface="微软雅黑" panose="020B0503020204020204" charset="-122"/>
              </a:rPr>
              <a:t>新民主主义革命时期</a:t>
            </a:r>
            <a:endParaRPr lang="zh-CN" altLang="en-US" sz="2400" b="1" dirty="0">
              <a:solidFill>
                <a:srgbClr val="006600"/>
              </a:solidFill>
              <a:latin typeface="微软雅黑" panose="020B0503020204020204" charset="-122"/>
              <a:ea typeface="微软雅黑" panose="020B0503020204020204" charset="-122"/>
            </a:endParaRPr>
          </a:p>
        </p:txBody>
      </p:sp>
      <p:sp>
        <p:nvSpPr>
          <p:cNvPr id="59412" name="AutoShape 20"/>
          <p:cNvSpPr/>
          <p:nvPr/>
        </p:nvSpPr>
        <p:spPr>
          <a:xfrm rot="-5400000">
            <a:off x="4945063" y="819150"/>
            <a:ext cx="323850" cy="4103688"/>
          </a:xfrm>
          <a:prstGeom prst="leftBrace">
            <a:avLst>
              <a:gd name="adj1" fmla="val 105420"/>
              <a:gd name="adj2" fmla="val 48097"/>
            </a:avLst>
          </a:prstGeom>
          <a:noFill/>
          <a:ln w="2540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9413" name="AutoShape 21"/>
          <p:cNvSpPr/>
          <p:nvPr/>
        </p:nvSpPr>
        <p:spPr>
          <a:xfrm rot="-5400000">
            <a:off x="8059738" y="2166938"/>
            <a:ext cx="215900" cy="1441450"/>
          </a:xfrm>
          <a:prstGeom prst="leftBrace">
            <a:avLst>
              <a:gd name="adj1" fmla="val 55544"/>
              <a:gd name="adj2" fmla="val 48097"/>
            </a:avLst>
          </a:prstGeom>
          <a:noFill/>
          <a:ln w="2540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6335" name="WordArt 22"/>
          <p:cNvSpPr>
            <a:spLocks noTextEdit="1"/>
          </p:cNvSpPr>
          <p:nvPr/>
        </p:nvSpPr>
        <p:spPr>
          <a:xfrm>
            <a:off x="4899025" y="739775"/>
            <a:ext cx="2333625" cy="457200"/>
          </a:xfrm>
          <a:prstGeom prst="rect">
            <a:avLst/>
          </a:prstGeom>
        </p:spPr>
        <p:txBody>
          <a:bodyPr wrap="none" fromWordArt="1">
            <a:prstTxWarp prst="textPlain">
              <a:avLst>
                <a:gd name="adj" fmla="val 50000"/>
              </a:avLst>
            </a:prstTxWarp>
            <a:normAutofit fontScale="60000"/>
          </a:bodyPr>
          <a:p>
            <a:pPr algn="ctr"/>
            <a:r>
              <a:rPr lang="zh-CN" altLang="en-US" sz="3600" b="1">
                <a:ln w="9525" cap="flat" cmpd="sng">
                  <a:solidFill>
                    <a:srgbClr val="333399"/>
                  </a:solidFill>
                  <a:prstDash val="solid"/>
                  <a:round/>
                  <a:headEnd type="none" w="med" len="med"/>
                  <a:tailEnd type="none" w="med" len="med"/>
                </a:ln>
                <a:blipFill rotWithShape="1">
                  <a:blip r:embed="rId1"/>
                  <a:stretch>
                    <a:fillRect/>
                  </a:stretch>
                </a:blipFill>
                <a:latin typeface="隶书" panose="02010509060101010101" charset="-122"/>
                <a:ea typeface="隶书" panose="02010509060101010101" charset="-122"/>
              </a:rPr>
              <a:t>中国近代史</a:t>
            </a:r>
            <a:endParaRPr lang="zh-CN" altLang="en-US" sz="3600" b="1">
              <a:ln w="9525" cap="flat" cmpd="sng">
                <a:solidFill>
                  <a:srgbClr val="333399"/>
                </a:solidFill>
                <a:prstDash val="solid"/>
                <a:round/>
                <a:headEnd type="none" w="med" len="med"/>
                <a:tailEnd type="none" w="med" len="med"/>
              </a:ln>
              <a:blipFill rotWithShape="1">
                <a:blip r:embed="rId1"/>
                <a:stretch>
                  <a:fillRect/>
                </a:stretch>
              </a:blipFill>
              <a:latin typeface="隶书" panose="02010509060101010101" charset="-122"/>
              <a:ea typeface="隶书" panose="02010509060101010101" charset="-122"/>
            </a:endParaRPr>
          </a:p>
        </p:txBody>
      </p:sp>
      <p:sp>
        <p:nvSpPr>
          <p:cNvPr id="59415" name="Text Box 23"/>
          <p:cNvSpPr txBox="1"/>
          <p:nvPr/>
        </p:nvSpPr>
        <p:spPr>
          <a:xfrm>
            <a:off x="2640013" y="1609725"/>
            <a:ext cx="1566862"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鸦片战争</a:t>
            </a:r>
            <a:endParaRPr lang="zh-CN" altLang="en-US" sz="2400" b="1" dirty="0">
              <a:solidFill>
                <a:srgbClr val="CC0066"/>
              </a:solidFill>
              <a:latin typeface="微软雅黑" panose="020B0503020204020204" charset="-122"/>
              <a:ea typeface="微软雅黑" panose="020B0503020204020204" charset="-122"/>
            </a:endParaRPr>
          </a:p>
        </p:txBody>
      </p:sp>
      <p:sp>
        <p:nvSpPr>
          <p:cNvPr id="59416" name="Text Box 24"/>
          <p:cNvSpPr txBox="1"/>
          <p:nvPr/>
        </p:nvSpPr>
        <p:spPr>
          <a:xfrm>
            <a:off x="8059738" y="1628775"/>
            <a:ext cx="2052637"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新中国成立</a:t>
            </a:r>
            <a:endParaRPr lang="zh-CN" altLang="en-US" sz="2400" b="1" dirty="0">
              <a:solidFill>
                <a:srgbClr val="CC0066"/>
              </a:solidFill>
              <a:latin typeface="微软雅黑" panose="020B0503020204020204" charset="-122"/>
              <a:ea typeface="微软雅黑" panose="020B0503020204020204" charset="-122"/>
            </a:endParaRPr>
          </a:p>
        </p:txBody>
      </p:sp>
      <p:sp>
        <p:nvSpPr>
          <p:cNvPr id="59417" name="Text Box 25"/>
          <p:cNvSpPr txBox="1"/>
          <p:nvPr/>
        </p:nvSpPr>
        <p:spPr>
          <a:xfrm>
            <a:off x="6621463" y="1628775"/>
            <a:ext cx="1511300" cy="460375"/>
          </a:xfrm>
          <a:prstGeom prst="rect">
            <a:avLst/>
          </a:prstGeom>
          <a:noFill/>
          <a:ln w="9525">
            <a:noFill/>
          </a:ln>
        </p:spPr>
        <p:txBody>
          <a:bodyPr anchor="t">
            <a:spAutoFit/>
          </a:bodyPr>
          <a:p>
            <a:r>
              <a:rPr lang="zh-CN" altLang="en-US" sz="2400" b="1" dirty="0">
                <a:solidFill>
                  <a:srgbClr val="CC0066"/>
                </a:solidFill>
                <a:latin typeface="微软雅黑" panose="020B0503020204020204" charset="-122"/>
                <a:ea typeface="微软雅黑" panose="020B0503020204020204" charset="-122"/>
              </a:rPr>
              <a:t>五四运动</a:t>
            </a:r>
            <a:endParaRPr lang="zh-CN" altLang="en-US" sz="2400" b="1" dirty="0">
              <a:solidFill>
                <a:srgbClr val="CC0066"/>
              </a:solidFill>
              <a:latin typeface="微软雅黑" panose="020B0503020204020204" charset="-122"/>
              <a:ea typeface="微软雅黑" panose="020B0503020204020204" charset="-122"/>
            </a:endParaRPr>
          </a:p>
        </p:txBody>
      </p:sp>
      <p:sp>
        <p:nvSpPr>
          <p:cNvPr id="59418" name="AutoShape 26"/>
          <p:cNvSpPr/>
          <p:nvPr/>
        </p:nvSpPr>
        <p:spPr>
          <a:xfrm rot="-5400000">
            <a:off x="5465763" y="1157288"/>
            <a:ext cx="431800" cy="5618162"/>
          </a:xfrm>
          <a:prstGeom prst="leftBrace">
            <a:avLst>
              <a:gd name="adj1" fmla="val 108244"/>
              <a:gd name="adj2" fmla="val 50000"/>
            </a:avLst>
          </a:prstGeom>
          <a:noFill/>
          <a:ln w="31750" cap="flat" cmpd="sng">
            <a:solidFill>
              <a:srgbClr val="000000"/>
            </a:solidFill>
            <a:prstDash val="solid"/>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59419" name="Text Box 27"/>
          <p:cNvSpPr txBox="1"/>
          <p:nvPr/>
        </p:nvSpPr>
        <p:spPr>
          <a:xfrm>
            <a:off x="5791200" y="4191000"/>
            <a:ext cx="3276600" cy="460375"/>
          </a:xfrm>
          <a:prstGeom prst="rect">
            <a:avLst/>
          </a:prstGeom>
          <a:noFill/>
          <a:ln w="9525">
            <a:noFill/>
          </a:ln>
        </p:spPr>
        <p:txBody>
          <a:bodyPr anchor="t">
            <a:spAutoFit/>
          </a:bodyPr>
          <a:p>
            <a:pPr algn="dist"/>
            <a:r>
              <a:rPr lang="zh-CN" altLang="en-US" sz="2400" b="1" dirty="0">
                <a:solidFill>
                  <a:srgbClr val="CC0066"/>
                </a:solidFill>
                <a:latin typeface="微软雅黑" panose="020B0503020204020204" charset="-122"/>
                <a:ea typeface="微软雅黑" panose="020B0503020204020204" charset="-122"/>
              </a:rPr>
              <a:t>半殖民地半封建社会</a:t>
            </a:r>
            <a:endParaRPr lang="zh-CN" altLang="en-US" sz="2400" b="1" dirty="0">
              <a:solidFill>
                <a:srgbClr val="CC0066"/>
              </a:solidFill>
              <a:latin typeface="微软雅黑" panose="020B0503020204020204" charset="-122"/>
              <a:ea typeface="微软雅黑" panose="020B0503020204020204" charset="-122"/>
            </a:endParaRPr>
          </a:p>
        </p:txBody>
      </p:sp>
      <p:sp>
        <p:nvSpPr>
          <p:cNvPr id="59420" name="Text Box 28"/>
          <p:cNvSpPr txBox="1">
            <a:spLocks noChangeArrowheads="1"/>
          </p:cNvSpPr>
          <p:nvPr/>
        </p:nvSpPr>
        <p:spPr bwMode="auto">
          <a:xfrm>
            <a:off x="4114800" y="5257800"/>
            <a:ext cx="3505200" cy="368300"/>
          </a:xfrm>
          <a:prstGeom prst="rect">
            <a:avLst/>
          </a:prstGeom>
          <a:noFill/>
          <a:ln w="9525">
            <a:noFill/>
            <a:miter lim="800000"/>
          </a:ln>
          <a:effectLst/>
        </p:spPr>
        <p:txBody>
          <a:bodyPr>
            <a:spAutoFit/>
          </a:bodyPr>
          <a:lstStyle/>
          <a:p>
            <a:pPr marR="0" defTabSz="914400">
              <a:spcBef>
                <a:spcPct val="50000"/>
              </a:spcBef>
              <a:buClrTx/>
              <a:buSzTx/>
              <a:buFontTx/>
              <a:defRPr/>
            </a:pPr>
            <a:endParaRPr kumimoji="0" lang="zh-CN" altLang="zh-CN" b="1" kern="1200" cap="none" spc="0" normalizeH="0" baseline="0" noProof="0">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9421" name="AutoShape 29"/>
          <p:cNvSpPr/>
          <p:nvPr/>
        </p:nvSpPr>
        <p:spPr>
          <a:xfrm>
            <a:off x="2706688" y="4784725"/>
            <a:ext cx="2736850" cy="792163"/>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社会矛盾</a:t>
            </a:r>
            <a:endParaRPr lang="zh-CN" altLang="en-US" sz="2800" b="1" dirty="0">
              <a:solidFill>
                <a:srgbClr val="0000FF"/>
              </a:solidFill>
              <a:latin typeface="微软雅黑" panose="020B0503020204020204" charset="-122"/>
              <a:ea typeface="微软雅黑" panose="020B0503020204020204" charset="-122"/>
            </a:endParaRPr>
          </a:p>
        </p:txBody>
      </p:sp>
      <p:sp>
        <p:nvSpPr>
          <p:cNvPr id="59422" name="AutoShape 30"/>
          <p:cNvSpPr/>
          <p:nvPr/>
        </p:nvSpPr>
        <p:spPr>
          <a:xfrm>
            <a:off x="2730500" y="4081463"/>
            <a:ext cx="2700338" cy="719137"/>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社会性质</a:t>
            </a:r>
            <a:endParaRPr lang="zh-CN" altLang="en-US" sz="2800" b="1" dirty="0">
              <a:solidFill>
                <a:srgbClr val="0000FF"/>
              </a:solidFill>
              <a:latin typeface="微软雅黑" panose="020B0503020204020204" charset="-122"/>
              <a:ea typeface="微软雅黑" panose="020B0503020204020204" charset="-122"/>
            </a:endParaRPr>
          </a:p>
        </p:txBody>
      </p:sp>
      <p:sp>
        <p:nvSpPr>
          <p:cNvPr id="59423" name="AutoShape 31"/>
          <p:cNvSpPr/>
          <p:nvPr/>
        </p:nvSpPr>
        <p:spPr>
          <a:xfrm>
            <a:off x="2743200" y="5638800"/>
            <a:ext cx="2843213" cy="720725"/>
          </a:xfrm>
          <a:prstGeom prst="horizontalScroll">
            <a:avLst>
              <a:gd name="adj" fmla="val 12500"/>
            </a:avLst>
          </a:prstGeom>
          <a:solidFill>
            <a:srgbClr val="FFFFCC"/>
          </a:solidFill>
          <a:ln w="9525" cap="flat" cmpd="sng">
            <a:solidFill>
              <a:schemeClr val="tx1"/>
            </a:solidFill>
            <a:prstDash val="solid"/>
            <a:round/>
            <a:headEnd type="none" w="med" len="med"/>
            <a:tailEnd type="none" w="med" len="med"/>
          </a:ln>
        </p:spPr>
        <p:txBody>
          <a:bodyPr wrap="none" anchor="ctr"/>
          <a:p>
            <a:pPr algn="ctr"/>
            <a:r>
              <a:rPr lang="zh-CN" altLang="en-US" sz="2800" b="1" dirty="0">
                <a:solidFill>
                  <a:srgbClr val="0000FF"/>
                </a:solidFill>
                <a:latin typeface="微软雅黑" panose="020B0503020204020204" charset="-122"/>
                <a:ea typeface="微软雅黑" panose="020B0503020204020204" charset="-122"/>
              </a:rPr>
              <a:t>革命任务</a:t>
            </a:r>
            <a:endParaRPr lang="zh-CN" altLang="en-US" sz="2800" b="1" dirty="0">
              <a:solidFill>
                <a:srgbClr val="0000FF"/>
              </a:solidFill>
              <a:latin typeface="微软雅黑" panose="020B0503020204020204" charset="-122"/>
              <a:ea typeface="微软雅黑" panose="020B0503020204020204" charset="-122"/>
            </a:endParaRPr>
          </a:p>
        </p:txBody>
      </p:sp>
      <p:sp>
        <p:nvSpPr>
          <p:cNvPr id="59424" name="Text Box 32"/>
          <p:cNvSpPr txBox="1"/>
          <p:nvPr/>
        </p:nvSpPr>
        <p:spPr>
          <a:xfrm>
            <a:off x="5715000" y="4800600"/>
            <a:ext cx="3810000" cy="460375"/>
          </a:xfrm>
          <a:prstGeom prst="rect">
            <a:avLst/>
          </a:prstGeom>
          <a:noFill/>
          <a:ln w="9525">
            <a:noFill/>
          </a:ln>
        </p:spPr>
        <p:txBody>
          <a:bodyPr anchor="t">
            <a:spAutoFit/>
          </a:bodyPr>
          <a:p>
            <a:pPr algn="dist"/>
            <a:r>
              <a:rPr lang="zh-CN" altLang="en-US" sz="2400" b="1" dirty="0">
                <a:latin typeface="微软雅黑" panose="020B0503020204020204" charset="-122"/>
                <a:ea typeface="微软雅黑" panose="020B0503020204020204" charset="-122"/>
              </a:rPr>
              <a:t>外国资本主义与中华民族</a:t>
            </a:r>
            <a:endParaRPr lang="zh-CN" altLang="en-US" sz="2400" b="1" dirty="0">
              <a:latin typeface="微软雅黑" panose="020B0503020204020204" charset="-122"/>
              <a:ea typeface="微软雅黑" panose="020B0503020204020204" charset="-122"/>
            </a:endParaRPr>
          </a:p>
        </p:txBody>
      </p:sp>
      <p:sp>
        <p:nvSpPr>
          <p:cNvPr id="59425" name="Text Box 33"/>
          <p:cNvSpPr txBox="1"/>
          <p:nvPr/>
        </p:nvSpPr>
        <p:spPr>
          <a:xfrm>
            <a:off x="5664200" y="5181600"/>
            <a:ext cx="3224213" cy="460375"/>
          </a:xfrm>
          <a:prstGeom prst="rect">
            <a:avLst/>
          </a:prstGeom>
          <a:noFill/>
          <a:ln w="9525">
            <a:noFill/>
          </a:ln>
        </p:spPr>
        <p:txBody>
          <a:bodyPr anchor="t">
            <a:spAutoFit/>
          </a:bodyPr>
          <a:p>
            <a:pPr algn="dist"/>
            <a:r>
              <a:rPr lang="zh-CN" altLang="en-US" sz="2400" b="1" dirty="0">
                <a:latin typeface="微软雅黑" panose="020B0503020204020204" charset="-122"/>
                <a:ea typeface="微软雅黑" panose="020B0503020204020204" charset="-122"/>
              </a:rPr>
              <a:t>封建主义与人民大众</a:t>
            </a:r>
            <a:endParaRPr lang="zh-CN" altLang="en-US" sz="2400" b="1" dirty="0">
              <a:latin typeface="微软雅黑" panose="020B0503020204020204" charset="-122"/>
              <a:ea typeface="微软雅黑" panose="020B0503020204020204" charset="-122"/>
            </a:endParaRPr>
          </a:p>
        </p:txBody>
      </p:sp>
      <p:sp>
        <p:nvSpPr>
          <p:cNvPr id="59426" name="Text Box 34"/>
          <p:cNvSpPr txBox="1"/>
          <p:nvPr/>
        </p:nvSpPr>
        <p:spPr>
          <a:xfrm>
            <a:off x="5728653" y="5768658"/>
            <a:ext cx="3014662" cy="460375"/>
          </a:xfrm>
          <a:prstGeom prst="rect">
            <a:avLst/>
          </a:prstGeom>
          <a:noFill/>
          <a:ln w="9525">
            <a:noFill/>
          </a:ln>
        </p:spPr>
        <p:txBody>
          <a:bodyPr anchor="t">
            <a:spAutoFit/>
          </a:bodyPr>
          <a:p>
            <a:pPr>
              <a:spcBef>
                <a:spcPct val="50000"/>
              </a:spcBef>
            </a:pPr>
            <a:r>
              <a:rPr lang="zh-CN" altLang="en-US" sz="2400" b="1" dirty="0">
                <a:latin typeface="微软雅黑" panose="020B0503020204020204" charset="-122"/>
                <a:ea typeface="微软雅黑" panose="020B0503020204020204" charset="-122"/>
              </a:rPr>
              <a:t>反帝反封建</a:t>
            </a:r>
            <a:endParaRPr lang="zh-CN" altLang="en-US" sz="2400" b="1" dirty="0">
              <a:latin typeface="微软雅黑" panose="020B0503020204020204" charset="-122"/>
              <a:ea typeface="微软雅黑" panose="020B0503020204020204" charset="-122"/>
            </a:endParaRPr>
          </a:p>
        </p:txBody>
      </p:sp>
      <p:sp>
        <p:nvSpPr>
          <p:cNvPr id="59427" name="Text Box 35"/>
          <p:cNvSpPr txBox="1">
            <a:spLocks noChangeArrowheads="1"/>
          </p:cNvSpPr>
          <p:nvPr/>
        </p:nvSpPr>
        <p:spPr bwMode="auto">
          <a:xfrm>
            <a:off x="9391650" y="4921250"/>
            <a:ext cx="1276350" cy="583565"/>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sz="3200" b="1" kern="1200" cap="none" spc="0" normalizeH="0" baseline="0" noProof="0" dirty="0">
                <a:solidFill>
                  <a:srgbClr val="0000FF"/>
                </a:solidFill>
                <a:effectLst>
                  <a:outerShdw blurRad="38100" dist="38100" dir="2700000" algn="tl">
                    <a:srgbClr val="C0C0C0"/>
                  </a:outerShdw>
                </a:effectLst>
                <a:latin typeface="Arial" panose="020B0604020202020204" pitchFamily="34" charset="0"/>
                <a:ea typeface="宋体" panose="02010600030101010101" pitchFamily="2" charset="-122"/>
                <a:cs typeface="+mn-cs"/>
              </a:rPr>
              <a:t>矛盾</a:t>
            </a:r>
            <a:endParaRPr kumimoji="0" lang="zh-CN" altLang="en-US" sz="3200" b="1" kern="1200" cap="none" spc="0" normalizeH="0" baseline="0" noProof="0" dirty="0">
              <a:solidFill>
                <a:srgbClr val="FF0066"/>
              </a:solidFill>
              <a:effectLst>
                <a:outerShdw blurRad="38100" dist="38100" dir="2700000" algn="tl">
                  <a:srgbClr val="C0C0C0"/>
                </a:outerShdw>
              </a:effectLst>
              <a:latin typeface="Arial" panose="020B0604020202020204" pitchFamily="34" charset="0"/>
              <a:ea typeface="宋体" panose="02010600030101010101" pitchFamily="2" charset="-122"/>
              <a:cs typeface="+mn-cs"/>
            </a:endParaRPr>
          </a:p>
        </p:txBody>
      </p:sp>
      <p:sp>
        <p:nvSpPr>
          <p:cNvPr id="59428" name="Text Box 36"/>
          <p:cNvSpPr txBox="1"/>
          <p:nvPr/>
        </p:nvSpPr>
        <p:spPr>
          <a:xfrm>
            <a:off x="2351088" y="188913"/>
            <a:ext cx="7391400" cy="521970"/>
          </a:xfrm>
          <a:prstGeom prst="rect">
            <a:avLst/>
          </a:prstGeom>
          <a:noFill/>
          <a:ln w="9525">
            <a:noFill/>
          </a:ln>
          <a:effectLst>
            <a:outerShdw dist="17961" dir="2699999" algn="ctr" rotWithShape="0">
              <a:schemeClr val="tx2"/>
            </a:outerShdw>
          </a:effectLst>
        </p:spPr>
        <p:txBody>
          <a:bodyPr anchor="t">
            <a:spAutoFit/>
          </a:bodyPr>
          <a:p>
            <a:pPr>
              <a:spcBef>
                <a:spcPct val="50000"/>
              </a:spcBef>
            </a:pPr>
            <a:r>
              <a:rPr lang="zh-CN" altLang="en-US" sz="2800" b="1" dirty="0">
                <a:solidFill>
                  <a:srgbClr val="CC0000"/>
                </a:solidFill>
                <a:latin typeface="微软雅黑" panose="020B0503020204020204" charset="-122"/>
                <a:ea typeface="微软雅黑" panose="020B0503020204020204" charset="-122"/>
              </a:rPr>
              <a:t>中国近代史的起止时间和重要标志事件</a:t>
            </a:r>
            <a:endParaRPr lang="zh-CN" altLang="en-US" sz="2800" b="1" dirty="0">
              <a:solidFill>
                <a:srgbClr val="CC0000"/>
              </a:solidFill>
              <a:latin typeface="微软雅黑" panose="020B0503020204020204" charset="-122"/>
              <a:ea typeface="微软雅黑" panose="020B0503020204020204" charset="-122"/>
            </a:endParaRPr>
          </a:p>
        </p:txBody>
      </p:sp>
      <p:sp>
        <p:nvSpPr>
          <p:cNvPr id="37" name="Text Box 8"/>
          <p:cNvSpPr txBox="1"/>
          <p:nvPr/>
        </p:nvSpPr>
        <p:spPr>
          <a:xfrm>
            <a:off x="5194300" y="6199188"/>
            <a:ext cx="5473700" cy="645160"/>
          </a:xfrm>
          <a:prstGeom prst="rect">
            <a:avLst/>
          </a:prstGeom>
          <a:noFill/>
          <a:ln w="9525">
            <a:noFill/>
          </a:ln>
        </p:spPr>
        <p:txBody>
          <a:bodyPr anchor="t">
            <a:spAutoFit/>
            <a:scene3d>
              <a:camera prst="orthographicFront"/>
              <a:lightRig rig="threePt" dir="t"/>
            </a:scene3d>
          </a:bodyPr>
          <a:p>
            <a:r>
              <a:rPr lang="zh-CN" altLang="en-US" sz="3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实现国家独立和民族解放</a:t>
            </a:r>
            <a:endParaRPr lang="zh-CN" altLang="en-US" sz="3600" b="1" dirty="0">
              <a:solidFill>
                <a:srgbClr val="FF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56335"/>
                                        </p:tgtEl>
                                        <p:attrNameLst>
                                          <p:attrName>style.visibility</p:attrName>
                                        </p:attrNameLst>
                                      </p:cBhvr>
                                      <p:to>
                                        <p:strVal val="visible"/>
                                      </p:to>
                                    </p:set>
                                    <p:anim calcmode="lin" valueType="num">
                                      <p:cBhvr>
                                        <p:cTn id="7" dur="1000" fill="hold"/>
                                        <p:tgtEl>
                                          <p:spTgt spid="56335"/>
                                        </p:tgtEl>
                                        <p:attrNameLst>
                                          <p:attrName>ppt_w</p:attrName>
                                        </p:attrNameLst>
                                      </p:cBhvr>
                                      <p:tavLst>
                                        <p:tav tm="0">
                                          <p:val>
                                            <p:strVal val="#ppt_w+.3"/>
                                          </p:val>
                                        </p:tav>
                                        <p:tav tm="100000">
                                          <p:val>
                                            <p:strVal val="#ppt_w"/>
                                          </p:val>
                                        </p:tav>
                                      </p:tavLst>
                                    </p:anim>
                                    <p:anim calcmode="lin" valueType="num">
                                      <p:cBhvr>
                                        <p:cTn id="8" dur="1000" fill="hold"/>
                                        <p:tgtEl>
                                          <p:spTgt spid="56335"/>
                                        </p:tgtEl>
                                        <p:attrNameLst>
                                          <p:attrName>ppt_h</p:attrName>
                                        </p:attrNameLst>
                                      </p:cBhvr>
                                      <p:tavLst>
                                        <p:tav tm="0">
                                          <p:val>
                                            <p:strVal val="#ppt_h"/>
                                          </p:val>
                                        </p:tav>
                                        <p:tav tm="100000">
                                          <p:val>
                                            <p:strVal val="#ppt_h"/>
                                          </p:val>
                                        </p:tav>
                                      </p:tavLst>
                                    </p:anim>
                                    <p:animEffect transition="in" filter="fade">
                                      <p:cBhvr>
                                        <p:cTn id="9" dur="1000"/>
                                        <p:tgtEl>
                                          <p:spTgt spid="5633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9400"/>
                                        </p:tgtEl>
                                        <p:attrNameLst>
                                          <p:attrName>style.visibility</p:attrName>
                                        </p:attrNameLst>
                                      </p:cBhvr>
                                      <p:to>
                                        <p:strVal val="visible"/>
                                      </p:to>
                                    </p:set>
                                    <p:animEffect transition="in" filter="wipe(left)">
                                      <p:cBhvr>
                                        <p:cTn id="19" dur="500"/>
                                        <p:tgtEl>
                                          <p:spTgt spid="5940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9401"/>
                                        </p:tgtEl>
                                        <p:attrNameLst>
                                          <p:attrName>style.visibility</p:attrName>
                                        </p:attrNameLst>
                                      </p:cBhvr>
                                      <p:to>
                                        <p:strVal val="visible"/>
                                      </p:to>
                                    </p:set>
                                    <p:animEffect transition="in" filter="wipe(down)">
                                      <p:cBhvr>
                                        <p:cTn id="24" dur="500"/>
                                        <p:tgtEl>
                                          <p:spTgt spid="5940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59415"/>
                                        </p:tgtEl>
                                        <p:attrNameLst>
                                          <p:attrName>style.visibility</p:attrName>
                                        </p:attrNameLst>
                                      </p:cBhvr>
                                      <p:to>
                                        <p:strVal val="visible"/>
                                      </p:to>
                                    </p:set>
                                    <p:animEffect transition="in" filter="box(in)">
                                      <p:cBhvr>
                                        <p:cTn id="29" dur="500"/>
                                        <p:tgtEl>
                                          <p:spTgt spid="59415"/>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9416"/>
                                        </p:tgtEl>
                                        <p:attrNameLst>
                                          <p:attrName>style.visibility</p:attrName>
                                        </p:attrNameLst>
                                      </p:cBhvr>
                                      <p:to>
                                        <p:strVal val="visible"/>
                                      </p:to>
                                    </p:set>
                                    <p:animEffect transition="in" filter="checkerboard(across)">
                                      <p:cBhvr>
                                        <p:cTn id="34" dur="500"/>
                                        <p:tgtEl>
                                          <p:spTgt spid="594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9397"/>
                                        </p:tgtEl>
                                        <p:attrNameLst>
                                          <p:attrName>style.visibility</p:attrName>
                                        </p:attrNameLst>
                                      </p:cBhvr>
                                      <p:to>
                                        <p:strVal val="visible"/>
                                      </p:to>
                                    </p:set>
                                    <p:animEffect transition="in" filter="wipe(left)">
                                      <p:cBhvr>
                                        <p:cTn id="39" dur="500"/>
                                        <p:tgtEl>
                                          <p:spTgt spid="59397"/>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59417"/>
                                        </p:tgtEl>
                                        <p:attrNameLst>
                                          <p:attrName>style.visibility</p:attrName>
                                        </p:attrNameLst>
                                      </p:cBhvr>
                                      <p:to>
                                        <p:strVal val="visible"/>
                                      </p:to>
                                    </p:set>
                                    <p:animEffect transition="in" filter="checkerboard(across)">
                                      <p:cBhvr>
                                        <p:cTn id="44" dur="500"/>
                                        <p:tgtEl>
                                          <p:spTgt spid="594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59412"/>
                                        </p:tgtEl>
                                        <p:attrNameLst>
                                          <p:attrName>style.visibility</p:attrName>
                                        </p:attrNameLst>
                                      </p:cBhvr>
                                      <p:to>
                                        <p:strVal val="visible"/>
                                      </p:to>
                                    </p:set>
                                    <p:animEffect transition="in" filter="wipe(down)">
                                      <p:cBhvr>
                                        <p:cTn id="49" dur="500"/>
                                        <p:tgtEl>
                                          <p:spTgt spid="59412"/>
                                        </p:tgtEl>
                                      </p:cBhvr>
                                    </p:animEffect>
                                  </p:childTnLst>
                                  <p:subTnLst>
                                    <p:animClr clrSpc="rgb" dir="cw">
                                      <p:cBhvr override="childStyle">
                                        <p:cTn dur="1" fill="hold" display="0" masterRel="nextClick" afterEffect="1"/>
                                        <p:tgtEl>
                                          <p:spTgt spid="59412"/>
                                        </p:tgtEl>
                                        <p:attrNameLst>
                                          <p:attrName>ppt_c</p:attrName>
                                        </p:attrNameLst>
                                      </p:cBhvr>
                                      <p:to>
                                        <a:srgbClr val="990033"/>
                                      </p:to>
                                    </p:animClr>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59410"/>
                                        </p:tgtEl>
                                        <p:attrNameLst>
                                          <p:attrName>style.visibility</p:attrName>
                                        </p:attrNameLst>
                                      </p:cBhvr>
                                      <p:to>
                                        <p:strVal val="visible"/>
                                      </p:to>
                                    </p:set>
                                    <p:animEffect transition="in" filter="wipe(left)">
                                      <p:cBhvr>
                                        <p:cTn id="54" dur="500"/>
                                        <p:tgtEl>
                                          <p:spTgt spid="5941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9413"/>
                                        </p:tgtEl>
                                        <p:attrNameLst>
                                          <p:attrName>style.visibility</p:attrName>
                                        </p:attrNameLst>
                                      </p:cBhvr>
                                      <p:to>
                                        <p:strVal val="visible"/>
                                      </p:to>
                                    </p:set>
                                    <p:animEffect transition="in" filter="wipe(down)">
                                      <p:cBhvr>
                                        <p:cTn id="59" dur="500"/>
                                        <p:tgtEl>
                                          <p:spTgt spid="5941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59411"/>
                                        </p:tgtEl>
                                        <p:attrNameLst>
                                          <p:attrName>style.visibility</p:attrName>
                                        </p:attrNameLst>
                                      </p:cBhvr>
                                      <p:to>
                                        <p:strVal val="visible"/>
                                      </p:to>
                                    </p:set>
                                    <p:animEffect transition="in" filter="wipe(left)">
                                      <p:cBhvr>
                                        <p:cTn id="64" dur="500"/>
                                        <p:tgtEl>
                                          <p:spTgt spid="59411"/>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9418"/>
                                        </p:tgtEl>
                                        <p:attrNameLst>
                                          <p:attrName>style.visibility</p:attrName>
                                        </p:attrNameLst>
                                      </p:cBhvr>
                                      <p:to>
                                        <p:strVal val="visible"/>
                                      </p:to>
                                    </p:set>
                                    <p:animEffect transition="in" filter="wipe(down)">
                                      <p:cBhvr>
                                        <p:cTn id="69" dur="500"/>
                                        <p:tgtEl>
                                          <p:spTgt spid="59418"/>
                                        </p:tgtEl>
                                      </p:cBhvr>
                                    </p:animEffect>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59422"/>
                                        </p:tgtEl>
                                        <p:attrNameLst>
                                          <p:attrName>style.visibility</p:attrName>
                                        </p:attrNameLst>
                                      </p:cBhvr>
                                      <p:to>
                                        <p:strVal val="visible"/>
                                      </p:to>
                                    </p:set>
                                    <p:anim to="" calcmode="lin" valueType="num">
                                      <p:cBhvr>
                                        <p:cTn id="74" dur="1" fill="hold"/>
                                        <p:tgtEl>
                                          <p:spTgt spid="59422"/>
                                        </p:tgtEl>
                                        <p:attrNameLst>
                                          <p:attrName>style.visibility</p:attrName>
                                        </p:attrNameLst>
                                      </p:cBhvr>
                                    </p:anim>
                                  </p:childTnLst>
                                </p:cTn>
                              </p:par>
                            </p:childTnLst>
                          </p:cTn>
                        </p:par>
                      </p:childTnLst>
                    </p:cTn>
                  </p:par>
                  <p:par>
                    <p:cTn id="75" fill="hold">
                      <p:stCondLst>
                        <p:cond delay="indefinite"/>
                      </p:stCondLst>
                      <p:childTnLst>
                        <p:par>
                          <p:cTn id="76" fill="hold">
                            <p:stCondLst>
                              <p:cond delay="0"/>
                            </p:stCondLst>
                            <p:childTnLst>
                              <p:par>
                                <p:cTn id="77" presetID="50" presetClass="entr" presetSubtype="0" decel="100000" fill="hold" grpId="0" nodeType="clickEffect">
                                  <p:stCondLst>
                                    <p:cond delay="0"/>
                                  </p:stCondLst>
                                  <p:childTnLst>
                                    <p:set>
                                      <p:cBhvr>
                                        <p:cTn id="78" dur="1" fill="hold">
                                          <p:stCondLst>
                                            <p:cond delay="0"/>
                                          </p:stCondLst>
                                        </p:cTn>
                                        <p:tgtEl>
                                          <p:spTgt spid="59419"/>
                                        </p:tgtEl>
                                        <p:attrNameLst>
                                          <p:attrName>style.visibility</p:attrName>
                                        </p:attrNameLst>
                                      </p:cBhvr>
                                      <p:to>
                                        <p:strVal val="visible"/>
                                      </p:to>
                                    </p:set>
                                    <p:anim calcmode="lin" valueType="num">
                                      <p:cBhvr>
                                        <p:cTn id="79" dur="1000" fill="hold"/>
                                        <p:tgtEl>
                                          <p:spTgt spid="59419"/>
                                        </p:tgtEl>
                                        <p:attrNameLst>
                                          <p:attrName>ppt_w</p:attrName>
                                        </p:attrNameLst>
                                      </p:cBhvr>
                                      <p:tavLst>
                                        <p:tav tm="0">
                                          <p:val>
                                            <p:strVal val="#ppt_w+.3"/>
                                          </p:val>
                                        </p:tav>
                                        <p:tav tm="100000">
                                          <p:val>
                                            <p:strVal val="#ppt_w"/>
                                          </p:val>
                                        </p:tav>
                                      </p:tavLst>
                                    </p:anim>
                                    <p:anim calcmode="lin" valueType="num">
                                      <p:cBhvr>
                                        <p:cTn id="80" dur="1000" fill="hold"/>
                                        <p:tgtEl>
                                          <p:spTgt spid="59419"/>
                                        </p:tgtEl>
                                        <p:attrNameLst>
                                          <p:attrName>ppt_h</p:attrName>
                                        </p:attrNameLst>
                                      </p:cBhvr>
                                      <p:tavLst>
                                        <p:tav tm="0">
                                          <p:val>
                                            <p:strVal val="#ppt_h"/>
                                          </p:val>
                                        </p:tav>
                                        <p:tav tm="100000">
                                          <p:val>
                                            <p:strVal val="#ppt_h"/>
                                          </p:val>
                                        </p:tav>
                                      </p:tavLst>
                                    </p:anim>
                                    <p:animEffect transition="in" filter="fade">
                                      <p:cBhvr>
                                        <p:cTn id="81" dur="1000"/>
                                        <p:tgtEl>
                                          <p:spTgt spid="59419"/>
                                        </p:tgtEl>
                                      </p:cBhvr>
                                    </p:animEffect>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59421"/>
                                        </p:tgtEl>
                                        <p:attrNameLst>
                                          <p:attrName>style.visibility</p:attrName>
                                        </p:attrNameLst>
                                      </p:cBhvr>
                                      <p:to>
                                        <p:strVal val="visible"/>
                                      </p:to>
                                    </p:set>
                                    <p:anim to="" calcmode="lin" valueType="num">
                                      <p:cBhvr>
                                        <p:cTn id="86" dur="1" fill="hold"/>
                                        <p:tgtEl>
                                          <p:spTgt spid="59421"/>
                                        </p:tgtEl>
                                        <p:attrNameLst>
                                          <p:attrName>style.visibility</p:attrName>
                                        </p:attrNameLst>
                                      </p:cBhvr>
                                    </p:anim>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59424"/>
                                        </p:tgtEl>
                                        <p:attrNameLst>
                                          <p:attrName>style.visibility</p:attrName>
                                        </p:attrNameLst>
                                      </p:cBhvr>
                                      <p:to>
                                        <p:strVal val="visible"/>
                                      </p:to>
                                    </p:set>
                                    <p:animEffect transition="in" filter="blinds(horizontal)">
                                      <p:cBhvr>
                                        <p:cTn id="91" dur="500"/>
                                        <p:tgtEl>
                                          <p:spTgt spid="59424"/>
                                        </p:tgtEl>
                                      </p:cBhvr>
                                    </p:animEffect>
                                  </p:childTnLst>
                                  <p:subTnLst>
                                    <p:audio>
                                      <p:cMediaNode>
                                        <p:cTn display="0" masterRel="sameClick">
                                          <p:stCondLst>
                                            <p:cond evt="begin" delay="0">
                                              <p:tn val="89"/>
                                            </p:cond>
                                          </p:stCondLst>
                                          <p:endCondLst>
                                            <p:cond evt="onStopAudio" delay="0">
                                              <p:tgtEl>
                                                <p:sldTgt/>
                                              </p:tgtEl>
                                            </p:cond>
                                          </p:endCondLst>
                                        </p:cTn>
                                        <p:tgtEl>
                                          <p:sndTgt r:embed="rId2" name="chimes.wav"/>
                                        </p:tgtEl>
                                      </p:cMediaNode>
                                    </p:audio>
                                  </p:sub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59425"/>
                                        </p:tgtEl>
                                        <p:attrNameLst>
                                          <p:attrName>style.visibility</p:attrName>
                                        </p:attrNameLst>
                                      </p:cBhvr>
                                      <p:to>
                                        <p:strVal val="visible"/>
                                      </p:to>
                                    </p:set>
                                    <p:animEffect transition="in" filter="blinds(horizontal)">
                                      <p:cBhvr>
                                        <p:cTn id="96" dur="500"/>
                                        <p:tgtEl>
                                          <p:spTgt spid="59425"/>
                                        </p:tgtEl>
                                      </p:cBhvr>
                                    </p:animEffect>
                                  </p:childTnLst>
                                  <p:subTnLst>
                                    <p:audio>
                                      <p:cMediaNode>
                                        <p:cTn display="0" masterRel="sameClick">
                                          <p:stCondLst>
                                            <p:cond evt="begin" delay="0">
                                              <p:tn val="94"/>
                                            </p:cond>
                                          </p:stCondLst>
                                          <p:endCondLst>
                                            <p:cond evt="onStopAudio" delay="0">
                                              <p:tgtEl>
                                                <p:sldTgt/>
                                              </p:tgtEl>
                                            </p:cond>
                                          </p:endCondLst>
                                        </p:cTn>
                                        <p:tgtEl>
                                          <p:sndTgt r:embed="rId2" name="chimes.wav"/>
                                        </p:tgtEl>
                                      </p:cMediaNode>
                                    </p:audio>
                                  </p:subTnLst>
                                </p:cTn>
                              </p:par>
                            </p:childTnLst>
                          </p:cTn>
                        </p:par>
                      </p:childTnLst>
                    </p:cTn>
                  </p:par>
                  <p:par>
                    <p:cTn id="97" fill="hold">
                      <p:stCondLst>
                        <p:cond delay="indefinite"/>
                      </p:stCondLst>
                      <p:childTnLst>
                        <p:par>
                          <p:cTn id="98" fill="hold">
                            <p:stCondLst>
                              <p:cond delay="0"/>
                            </p:stCondLst>
                            <p:childTnLst>
                              <p:par>
                                <p:cTn id="99" presetID="24" presetClass="entr" presetSubtype="0" fill="hold" grpId="0" nodeType="clickEffect">
                                  <p:stCondLst>
                                    <p:cond delay="0"/>
                                  </p:stCondLst>
                                  <p:childTnLst>
                                    <p:set>
                                      <p:cBhvr>
                                        <p:cTn id="100" dur="1" fill="hold">
                                          <p:stCondLst>
                                            <p:cond delay="0"/>
                                          </p:stCondLst>
                                        </p:cTn>
                                        <p:tgtEl>
                                          <p:spTgt spid="59427"/>
                                        </p:tgtEl>
                                        <p:attrNameLst>
                                          <p:attrName>style.visibility</p:attrName>
                                        </p:attrNameLst>
                                      </p:cBhvr>
                                      <p:to>
                                        <p:strVal val="visible"/>
                                      </p:to>
                                    </p:set>
                                    <p:anim to="" calcmode="lin" valueType="num">
                                      <p:cBhvr>
                                        <p:cTn id="101" dur="1" fill="hold"/>
                                        <p:tgtEl>
                                          <p:spTgt spid="59427"/>
                                        </p:tgtEl>
                                        <p:attrNameLst>
                                          <p:attrName>style.visibility</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grpId="0" nodeType="clickEffect">
                                  <p:stCondLst>
                                    <p:cond delay="0"/>
                                  </p:stCondLst>
                                  <p:childTnLst>
                                    <p:set>
                                      <p:cBhvr>
                                        <p:cTn id="105" dur="1" fill="hold">
                                          <p:stCondLst>
                                            <p:cond delay="0"/>
                                          </p:stCondLst>
                                        </p:cTn>
                                        <p:tgtEl>
                                          <p:spTgt spid="59423"/>
                                        </p:tgtEl>
                                        <p:attrNameLst>
                                          <p:attrName>style.visibility</p:attrName>
                                        </p:attrNameLst>
                                      </p:cBhvr>
                                      <p:to>
                                        <p:strVal val="visible"/>
                                      </p:to>
                                    </p:set>
                                    <p:anim to="" calcmode="lin" valueType="num">
                                      <p:cBhvr>
                                        <p:cTn id="106" dur="1" fill="hold"/>
                                        <p:tgtEl>
                                          <p:spTgt spid="59423"/>
                                        </p:tgtEl>
                                        <p:attrNameLst>
                                          <p:attrName>style.visibility</p:attrName>
                                        </p:attrNameLst>
                                      </p:cBhvr>
                                    </p:anim>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59426"/>
                                        </p:tgtEl>
                                        <p:attrNameLst>
                                          <p:attrName>style.visibility</p:attrName>
                                        </p:attrNameLst>
                                      </p:cBhvr>
                                      <p:to>
                                        <p:strVal val="visible"/>
                                      </p:to>
                                    </p:set>
                                    <p:animEffect transition="in" filter="blinds(horizontal)">
                                      <p:cBhvr>
                                        <p:cTn id="111" dur="500"/>
                                        <p:tgtEl>
                                          <p:spTgt spid="59426"/>
                                        </p:tgtEl>
                                      </p:cBhvr>
                                    </p:animEffect>
                                  </p:childTnLst>
                                  <p:subTnLst>
                                    <p:audio>
                                      <p:cMediaNode>
                                        <p:cTn display="0" masterRel="sameClick">
                                          <p:stCondLst>
                                            <p:cond evt="begin" delay="0">
                                              <p:tn val="109"/>
                                            </p:cond>
                                          </p:stCondLst>
                                          <p:endCondLst>
                                            <p:cond evt="onStopAudio" delay="0">
                                              <p:tgtEl>
                                                <p:sldTgt/>
                                              </p:tgtEl>
                                            </p:cond>
                                          </p:endCondLst>
                                        </p:cTn>
                                        <p:tgtEl>
                                          <p:sndTgt r:embed="rId2" name="chimes.wav"/>
                                        </p:tgtEl>
                                      </p:cMediaNode>
                                    </p:audio>
                                  </p:subTnLst>
                                </p:cTn>
                              </p:par>
                            </p:childTnLst>
                          </p:cTn>
                        </p:par>
                        <p:par>
                          <p:cTn id="112" fill="hold">
                            <p:stCondLst>
                              <p:cond delay="500"/>
                            </p:stCondLst>
                            <p:childTnLst>
                              <p:par>
                                <p:cTn id="113" presetID="1" presetClass="entr" presetSubtype="0" fill="hold" grpId="0" nodeType="afterEffect">
                                  <p:stCondLst>
                                    <p:cond delay="0"/>
                                  </p:stCondLst>
                                  <p:childTnLst>
                                    <p:set>
                                      <p:cBhvr>
                                        <p:cTn id="114" dur="1" fill="hold">
                                          <p:stCondLst>
                                            <p:cond delay="499"/>
                                          </p:stCondLst>
                                        </p:cTn>
                                        <p:tgtEl>
                                          <p:spTgt spid="594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ldLvl="0" animBg="1"/>
      <p:bldP spid="59400" grpId="0" bldLvl="0" animBg="1"/>
      <p:bldP spid="59401" grpId="0" bldLvl="0" animBg="1"/>
      <p:bldP spid="59410" grpId="0"/>
      <p:bldP spid="59411" grpId="0"/>
      <p:bldP spid="59412" grpId="0" bldLvl="0" animBg="1"/>
      <p:bldP spid="59413" grpId="0" bldLvl="0" animBg="1"/>
      <p:bldP spid="59415" grpId="0"/>
      <p:bldP spid="59416" grpId="0"/>
      <p:bldP spid="59417" grpId="0"/>
      <p:bldP spid="59418" grpId="0" bldLvl="0" animBg="1"/>
      <p:bldP spid="59419" grpId="0"/>
      <p:bldP spid="59421" grpId="0" bldLvl="0" animBg="1"/>
      <p:bldP spid="59422" grpId="0" bldLvl="0" animBg="1"/>
      <p:bldP spid="59423" grpId="0" bldLvl="0" animBg="1"/>
      <p:bldP spid="59424" grpId="0"/>
      <p:bldP spid="59425" grpId="0"/>
      <p:bldP spid="59426" grpId="0"/>
      <p:bldP spid="59427" grpId="0" bldLvl="0" animBg="1"/>
      <p:bldP spid="59428" grpId="0" bldLvl="0"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（2020孝感）疫情突发，成千上万白衣天使驰援湖北，展现了医者仁心、大爱无疆的精神……不同的时代有不同的时代精神，在抗美援朝战争中，中国人民志愿军身上集中体现的精神则是（　　）</a:t>
            </a:r>
          </a:p>
          <a:p>
            <a:r>
              <a:t>A．爱国、进步、民主、科学	</a:t>
            </a:r>
          </a:p>
          <a:p>
            <a:r>
              <a:t>B．艰苦创业、无私奉献	</a:t>
            </a:r>
          </a:p>
          <a:p>
            <a:r>
              <a:t>C．革命英雄主义、国际主义	</a:t>
            </a:r>
          </a:p>
          <a:p>
            <a:r>
              <a:t>D．改革创新、开拓进取</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7889875" y="318135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（2020安徽）1947年，中国共产党颁布《中国土地法大纲》；1950年，中央人民政府颁布《中华人民共和国土地改革法》。两者的共同作用是(  )</a:t>
            </a:r>
          </a:p>
          <a:p>
            <a:r>
              <a:t>A．加快了解放战争的进程	   B．巩固了新生的人民政权</a:t>
            </a:r>
          </a:p>
          <a:p>
            <a:r>
              <a:t>C．赢得了人民群众的支持	   D．实现了土地公有的目标</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7889875" y="318135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（2020宁夏）为了深入学习和研究土地改革运动，同学们搜集到了下列资料，其中最有价值的是（　　）</a:t>
            </a:r>
          </a:p>
          <a:p>
            <a:r>
              <a:t>A．以土地改革运动为题材的小说《暴风骤雨》	</a:t>
            </a:r>
          </a:p>
          <a:p>
            <a:r>
              <a:t>B．亲历土地改革运动的老人写成的回忆录	</a:t>
            </a:r>
          </a:p>
          <a:p>
            <a:r>
              <a:t>C．从互联网检索获取的土地改革运动的资料	</a:t>
            </a:r>
          </a:p>
          <a:p>
            <a:r>
              <a:t>D．市博物馆保存的土地改革运动的档案</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31555" y="3260725"/>
            <a:ext cx="3006090" cy="2214880"/>
          </a:xfrm>
          <a:prstGeom prst="rect">
            <a:avLst/>
          </a:prstGeom>
          <a:noFill/>
        </p:spPr>
        <p:txBody>
          <a:bodyPr wrap="square" rtlCol="0">
            <a:spAutoFit/>
          </a:bodyPr>
          <a:p>
            <a:r>
              <a:rPr lang="en-US" altLang="zh-CN" sz="13800" b="1">
                <a:solidFill>
                  <a:srgbClr val="FF0000"/>
                </a:solidFill>
              </a:rPr>
              <a:t>D</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1650875" y="3287339"/>
            <a:ext cx="9048813" cy="1512"/>
          </a:xfrm>
          <a:prstGeom prst="line">
            <a:avLst/>
          </a:prstGeom>
          <a:ln w="57150">
            <a:solidFill>
              <a:srgbClr val="76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8" name="文本框 6"/>
          <p:cNvSpPr txBox="1"/>
          <p:nvPr/>
        </p:nvSpPr>
        <p:spPr>
          <a:xfrm>
            <a:off x="798830" y="2476500"/>
            <a:ext cx="10594340" cy="922020"/>
          </a:xfrm>
          <a:prstGeom prst="rect">
            <a:avLst/>
          </a:prstGeom>
          <a:noFill/>
        </p:spPr>
        <p:txBody>
          <a:bodyPr wrap="square" rtlCol="0">
            <a:spAutoFit/>
            <a:scene3d>
              <a:camera prst="orthographicFront"/>
              <a:lightRig rig="threePt" dir="t"/>
            </a:scene3d>
          </a:bodyPr>
          <a:lstStyle/>
          <a:p>
            <a:pPr lvl="0" algn="ctr"/>
            <a:r>
              <a:rPr lang="zh-CN" altLang="en-US"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rPr>
              <a:t>乾坤未定，不妨努力 加油！</a:t>
            </a:r>
            <a:endParaRPr lang="en-US" altLang="zh-CN" sz="5400" b="1" dirty="0" smtClean="0">
              <a:ln w="10160">
                <a:solidFill>
                  <a:schemeClr val="accent5"/>
                </a:solidFill>
                <a:prstDash val="solid"/>
              </a:ln>
              <a:solidFill>
                <a:srgbClr val="FF0000"/>
              </a:solidFill>
              <a:effectLst>
                <a:glow rad="228600">
                  <a:schemeClr val="accent6">
                    <a:satMod val="175000"/>
                    <a:alpha val="40000"/>
                  </a:schemeClr>
                </a:glow>
                <a:outerShdw blurRad="38100" dist="38100" dir="2700000" algn="tl">
                  <a:srgbClr val="000000">
                    <a:alpha val="43137"/>
                  </a:srgbClr>
                </a:outerShdw>
              </a:effectLst>
              <a:latin typeface="华文新魏" panose="02010800040101010101" pitchFamily="2" charset="-122"/>
              <a:ea typeface="华文新魏" panose="02010800040101010101" pitchFamily="2" charset="-122"/>
              <a:sym typeface="+mn-ea"/>
            </a:endParaRPr>
          </a:p>
        </p:txBody>
      </p:sp>
      <p:grpSp>
        <p:nvGrpSpPr>
          <p:cNvPr id="2" name="组合 14"/>
          <p:cNvGrpSpPr/>
          <p:nvPr/>
        </p:nvGrpSpPr>
        <p:grpSpPr>
          <a:xfrm>
            <a:off x="3020316" y="4817640"/>
            <a:ext cx="2041086" cy="1973050"/>
            <a:chOff x="3868719" y="1776670"/>
            <a:chExt cx="2628619" cy="2628031"/>
          </a:xfrm>
          <a:solidFill>
            <a:schemeClr val="accent6">
              <a:lumMod val="50000"/>
            </a:schemeClr>
          </a:solidFill>
        </p:grpSpPr>
        <p:sp>
          <p:nvSpPr>
            <p:cNvPr id="5"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chemeClr val="bg1"/>
                </a:solidFill>
                <a:latin typeface="微软雅黑" panose="020B0503020204020204" charset="-122"/>
                <a:ea typeface="微软雅黑" panose="020B0503020204020204" charset="-122"/>
              </a:endParaRPr>
            </a:p>
          </p:txBody>
        </p:sp>
        <p:sp>
          <p:nvSpPr>
            <p:cNvPr id="6" name="Oval 5"/>
            <p:cNvSpPr>
              <a:spLocks noChangeArrowheads="1"/>
            </p:cNvSpPr>
            <p:nvPr/>
          </p:nvSpPr>
          <p:spPr bwMode="auto">
            <a:xfrm>
              <a:off x="4274765" y="2177285"/>
              <a:ext cx="1821868" cy="1826802"/>
            </a:xfrm>
            <a:prstGeom prst="ellipse">
              <a:avLst/>
            </a:prstGeom>
            <a:blipFill>
              <a:blip r:embed="rId1"/>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85" dirty="0">
                <a:solidFill>
                  <a:srgbClr val="760000"/>
                </a:solidFill>
                <a:latin typeface="微软雅黑" panose="020B0503020204020204" charset="-122"/>
                <a:ea typeface="微软雅黑" panose="020B0503020204020204" charset="-122"/>
              </a:endParaRPr>
            </a:p>
          </p:txBody>
        </p:sp>
      </p:grpSp>
      <p:grpSp>
        <p:nvGrpSpPr>
          <p:cNvPr id="7" name="组合 17"/>
          <p:cNvGrpSpPr/>
          <p:nvPr/>
        </p:nvGrpSpPr>
        <p:grpSpPr>
          <a:xfrm>
            <a:off x="5514397" y="4183771"/>
            <a:ext cx="1964321" cy="1964410"/>
            <a:chOff x="6012485" y="1170407"/>
            <a:chExt cx="1487948" cy="1487615"/>
          </a:xfrm>
        </p:grpSpPr>
        <p:sp>
          <p:nvSpPr>
            <p:cNvPr id="9"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tx1">
                <a:lumMod val="75000"/>
                <a:lumOff val="25000"/>
              </a:schemeClr>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10" name="Oval 7"/>
            <p:cNvSpPr>
              <a:spLocks noChangeArrowheads="1"/>
            </p:cNvSpPr>
            <p:nvPr/>
          </p:nvSpPr>
          <p:spPr bwMode="auto">
            <a:xfrm>
              <a:off x="6307671" y="1468197"/>
              <a:ext cx="897577" cy="892035"/>
            </a:xfrm>
            <a:prstGeom prst="ellipse">
              <a:avLst/>
            </a:prstGeom>
            <a:blipFill>
              <a:blip r:embed="rId2" cstate="print"/>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grpSp>
        <p:nvGrpSpPr>
          <p:cNvPr id="13" name="组合 23"/>
          <p:cNvGrpSpPr/>
          <p:nvPr/>
        </p:nvGrpSpPr>
        <p:grpSpPr>
          <a:xfrm>
            <a:off x="7629030" y="5118278"/>
            <a:ext cx="1817083" cy="1821843"/>
            <a:chOff x="2057536" y="1194444"/>
            <a:chExt cx="2075647" cy="2080525"/>
          </a:xfrm>
          <a:solidFill>
            <a:schemeClr val="accent6">
              <a:lumMod val="50000"/>
            </a:schemeClr>
          </a:solidFill>
        </p:grpSpPr>
        <p:sp>
          <p:nvSpPr>
            <p:cNvPr id="14"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lumMod val="2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chemeClr val="bg1"/>
                </a:solidFill>
                <a:latin typeface="微软雅黑" panose="020B0503020204020204" charset="-122"/>
                <a:ea typeface="微软雅黑" panose="020B0503020204020204" charset="-122"/>
              </a:endParaRPr>
            </a:p>
          </p:txBody>
        </p:sp>
        <p:sp>
          <p:nvSpPr>
            <p:cNvPr id="15" name="Oval 9"/>
            <p:cNvSpPr>
              <a:spLocks noChangeArrowheads="1"/>
            </p:cNvSpPr>
            <p:nvPr/>
          </p:nvSpPr>
          <p:spPr bwMode="auto">
            <a:xfrm>
              <a:off x="2404813" y="1544314"/>
              <a:ext cx="1378422" cy="1378114"/>
            </a:xfrm>
            <a:prstGeom prst="ellipse">
              <a:avLst/>
            </a:prstGeom>
            <a:blipFill>
              <a:blip r:embed="rId3"/>
              <a:stretch>
                <a:fillRect/>
              </a:stretch>
            </a:bli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25" dirty="0">
                <a:solidFill>
                  <a:srgbClr val="760000"/>
                </a:solidFill>
                <a:latin typeface="微软雅黑" panose="020B0503020204020204" charset="-122"/>
                <a:ea typeface="微软雅黑" panose="020B0503020204020204" charset="-122"/>
              </a:endParaRPr>
            </a:p>
          </p:txBody>
        </p:sp>
      </p:grpSp>
      <p:grpSp>
        <p:nvGrpSpPr>
          <p:cNvPr id="18" name="组合 17"/>
          <p:cNvGrpSpPr/>
          <p:nvPr/>
        </p:nvGrpSpPr>
        <p:grpSpPr>
          <a:xfrm>
            <a:off x="9985942" y="4078524"/>
            <a:ext cx="1964321" cy="1964410"/>
            <a:chOff x="6012485" y="1170407"/>
            <a:chExt cx="1487948" cy="1487615"/>
          </a:xfrm>
        </p:grpSpPr>
        <p:sp>
          <p:nvSpPr>
            <p:cNvPr id="21"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1C1C1C"/>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052830" fontAlgn="base">
                <a:lnSpc>
                  <a:spcPct val="120000"/>
                </a:lnSpc>
                <a:spcBef>
                  <a:spcPts val="690"/>
                </a:spcBef>
                <a:spcAft>
                  <a:spcPts val="690"/>
                </a:spcAft>
                <a:defRPr/>
              </a:pPr>
              <a:endParaRPr lang="en-US" sz="3050" kern="0" dirty="0">
                <a:solidFill>
                  <a:srgbClr val="C00000"/>
                </a:solidFill>
                <a:latin typeface="微软雅黑" panose="020B0503020204020204" charset="-122"/>
                <a:ea typeface="微软雅黑" panose="020B0503020204020204" charset="-122"/>
              </a:endParaRPr>
            </a:p>
          </p:txBody>
        </p:sp>
        <p:sp>
          <p:nvSpPr>
            <p:cNvPr id="22" name="Oval 7"/>
            <p:cNvSpPr>
              <a:spLocks noChangeArrowheads="1"/>
            </p:cNvSpPr>
            <p:nvPr/>
          </p:nvSpPr>
          <p:spPr bwMode="auto">
            <a:xfrm>
              <a:off x="6307671" y="1468197"/>
              <a:ext cx="897577" cy="892035"/>
            </a:xfrm>
            <a:prstGeom prst="ellipse">
              <a:avLst/>
            </a:prstGeom>
            <a:blipFill>
              <a:blip r:embed="rId4"/>
              <a:stretch>
                <a:fillRect/>
              </a:stretch>
            </a:blip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ltLang="zh-CN" sz="1240" kern="0" dirty="0">
                <a:latin typeface="微软雅黑" panose="020B0503020204020204" charset="-122"/>
                <a:ea typeface="微软雅黑" panose="020B0503020204020204" charset="-122"/>
              </a:endParaRPr>
            </a:p>
          </p:txBody>
        </p:sp>
      </p:grpSp>
      <p:sp>
        <p:nvSpPr>
          <p:cNvPr id="4" name="矩形 3"/>
          <p:cNvSpPr/>
          <p:nvPr/>
        </p:nvSpPr>
        <p:spPr>
          <a:xfrm>
            <a:off x="9446172" y="60403"/>
            <a:ext cx="2653411" cy="676910"/>
          </a:xfrm>
          <a:prstGeom prst="rect">
            <a:avLst/>
          </a:prstGeom>
        </p:spPr>
        <p:txBody>
          <a:bodyPr wrap="square">
            <a:spAutoFit/>
          </a:bodyPr>
          <a:p>
            <a:pPr lvl="0" algn="ctr"/>
            <a:r>
              <a:rPr lang="zh-CN" altLang="en-US" sz="3810" b="1" dirty="0" smtClean="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rPr>
              <a:t>中国现代史</a:t>
            </a:r>
            <a:endParaRPr lang="zh-CN" altLang="en-US" sz="3810" b="1" dirty="0">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 name="直接箭头连接符 2"/>
          <p:cNvCxnSpPr/>
          <p:nvPr/>
        </p:nvCxnSpPr>
        <p:spPr>
          <a:xfrm>
            <a:off x="878205" y="3257550"/>
            <a:ext cx="10812145" cy="10795"/>
          </a:xfrm>
          <a:prstGeom prst="straightConnector1">
            <a:avLst/>
          </a:prstGeom>
          <a:ln w="508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529580" y="2686050"/>
            <a:ext cx="2439035" cy="507365"/>
            <a:chOff x="9830" y="842"/>
            <a:chExt cx="3246" cy="612"/>
          </a:xfrm>
        </p:grpSpPr>
        <p:sp>
          <p:nvSpPr>
            <p:cNvPr id="10" name="双括号 9"/>
            <p:cNvSpPr/>
            <p:nvPr/>
          </p:nvSpPr>
          <p:spPr>
            <a:xfrm rot="10800000">
              <a:off x="9830" y="842"/>
              <a:ext cx="3246" cy="612"/>
            </a:xfrm>
            <a:prstGeom prst="bracketPair">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1" name="直接连接符 10"/>
            <p:cNvCxnSpPr/>
            <p:nvPr/>
          </p:nvCxnSpPr>
          <p:spPr>
            <a:xfrm>
              <a:off x="9905" y="842"/>
              <a:ext cx="3101" cy="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2240915" y="3336290"/>
            <a:ext cx="833120" cy="645160"/>
          </a:xfrm>
          <a:prstGeom prst="rect">
            <a:avLst/>
          </a:prstGeom>
          <a:noFill/>
        </p:spPr>
        <p:txBody>
          <a:bodyPr wrap="square" rtlCol="0">
            <a:spAutoFit/>
          </a:bodyPr>
          <a:p>
            <a:r>
              <a:rPr lang="en-US" altLang="zh-CN" b="1"/>
              <a:t>1949</a:t>
            </a:r>
            <a:r>
              <a:rPr lang="zh-CN" altLang="en-US" b="1"/>
              <a:t>年</a:t>
            </a:r>
            <a:r>
              <a:rPr lang="en-US" altLang="zh-CN" b="1"/>
              <a:t>9</a:t>
            </a:r>
            <a:r>
              <a:rPr lang="zh-CN" altLang="en-US" b="1"/>
              <a:t>月</a:t>
            </a:r>
            <a:endParaRPr lang="zh-CN" altLang="en-US" b="1"/>
          </a:p>
        </p:txBody>
      </p:sp>
      <p:sp>
        <p:nvSpPr>
          <p:cNvPr id="19" name="文本框 18"/>
          <p:cNvSpPr txBox="1"/>
          <p:nvPr/>
        </p:nvSpPr>
        <p:spPr>
          <a:xfrm>
            <a:off x="3797935" y="3336290"/>
            <a:ext cx="833120" cy="922020"/>
          </a:xfrm>
          <a:prstGeom prst="rect">
            <a:avLst/>
          </a:prstGeom>
          <a:noFill/>
        </p:spPr>
        <p:txBody>
          <a:bodyPr wrap="square" rtlCol="0">
            <a:spAutoFit/>
          </a:bodyPr>
          <a:p>
            <a:r>
              <a:rPr lang="en-US" altLang="zh-CN" b="1"/>
              <a:t>1949</a:t>
            </a:r>
            <a:r>
              <a:rPr lang="zh-CN" altLang="en-US" b="1"/>
              <a:t>年</a:t>
            </a:r>
            <a:r>
              <a:rPr lang="en-US" altLang="zh-CN" b="1"/>
              <a:t>10</a:t>
            </a:r>
            <a:r>
              <a:rPr lang="zh-CN" altLang="en-US" b="1"/>
              <a:t>月</a:t>
            </a:r>
            <a:r>
              <a:rPr lang="en-US" altLang="zh-CN" b="1"/>
              <a:t>1</a:t>
            </a:r>
            <a:r>
              <a:rPr lang="zh-CN" altLang="en-US" b="1"/>
              <a:t>日</a:t>
            </a:r>
            <a:endParaRPr lang="zh-CN" altLang="en-US" b="1"/>
          </a:p>
        </p:txBody>
      </p:sp>
      <p:sp>
        <p:nvSpPr>
          <p:cNvPr id="21" name="文本框 20"/>
          <p:cNvSpPr txBox="1"/>
          <p:nvPr/>
        </p:nvSpPr>
        <p:spPr>
          <a:xfrm>
            <a:off x="5220970" y="3408680"/>
            <a:ext cx="833120" cy="645160"/>
          </a:xfrm>
          <a:prstGeom prst="rect">
            <a:avLst/>
          </a:prstGeom>
          <a:noFill/>
        </p:spPr>
        <p:txBody>
          <a:bodyPr wrap="square" rtlCol="0">
            <a:spAutoFit/>
          </a:bodyPr>
          <a:p>
            <a:r>
              <a:rPr lang="en-US" altLang="zh-CN" b="1"/>
              <a:t>1950</a:t>
            </a:r>
            <a:r>
              <a:rPr lang="zh-CN" altLang="en-US" b="1"/>
              <a:t>年</a:t>
            </a:r>
            <a:r>
              <a:rPr lang="en-US" altLang="zh-CN" b="1"/>
              <a:t>6</a:t>
            </a:r>
            <a:r>
              <a:rPr lang="zh-CN" altLang="en-US" b="1"/>
              <a:t>月</a:t>
            </a:r>
            <a:endParaRPr lang="zh-CN" altLang="en-US" b="1"/>
          </a:p>
        </p:txBody>
      </p:sp>
      <p:sp>
        <p:nvSpPr>
          <p:cNvPr id="22" name="文本框 21"/>
          <p:cNvSpPr txBox="1"/>
          <p:nvPr/>
        </p:nvSpPr>
        <p:spPr>
          <a:xfrm>
            <a:off x="6554470" y="3270250"/>
            <a:ext cx="833120" cy="922020"/>
          </a:xfrm>
          <a:prstGeom prst="rect">
            <a:avLst/>
          </a:prstGeom>
          <a:noFill/>
        </p:spPr>
        <p:txBody>
          <a:bodyPr wrap="square" rtlCol="0">
            <a:spAutoFit/>
          </a:bodyPr>
          <a:p>
            <a:r>
              <a:rPr lang="en-US" altLang="zh-CN" b="1"/>
              <a:t>1950</a:t>
            </a:r>
            <a:r>
              <a:rPr lang="zh-CN" altLang="en-US" b="1"/>
              <a:t>年</a:t>
            </a:r>
            <a:r>
              <a:rPr lang="en-US" altLang="zh-CN" b="1"/>
              <a:t>10</a:t>
            </a:r>
            <a:r>
              <a:rPr lang="zh-CN" altLang="en-US" b="1"/>
              <a:t>月</a:t>
            </a:r>
            <a:endParaRPr lang="zh-CN" altLang="en-US" b="1"/>
          </a:p>
        </p:txBody>
      </p:sp>
      <p:sp>
        <p:nvSpPr>
          <p:cNvPr id="23" name="文本框 22"/>
          <p:cNvSpPr txBox="1"/>
          <p:nvPr/>
        </p:nvSpPr>
        <p:spPr>
          <a:xfrm>
            <a:off x="7775575" y="3336290"/>
            <a:ext cx="833120" cy="645160"/>
          </a:xfrm>
          <a:prstGeom prst="rect">
            <a:avLst/>
          </a:prstGeom>
          <a:noFill/>
        </p:spPr>
        <p:txBody>
          <a:bodyPr wrap="square" rtlCol="0">
            <a:spAutoFit/>
          </a:bodyPr>
          <a:p>
            <a:r>
              <a:rPr lang="en-US" altLang="zh-CN" b="1"/>
              <a:t>1952</a:t>
            </a:r>
            <a:r>
              <a:rPr lang="zh-CN" altLang="en-US" b="1"/>
              <a:t>年底</a:t>
            </a:r>
            <a:endParaRPr lang="zh-CN" altLang="en-US" b="1"/>
          </a:p>
        </p:txBody>
      </p:sp>
      <p:sp>
        <p:nvSpPr>
          <p:cNvPr id="24" name="文本框 23"/>
          <p:cNvSpPr txBox="1"/>
          <p:nvPr/>
        </p:nvSpPr>
        <p:spPr>
          <a:xfrm>
            <a:off x="9110345" y="3408680"/>
            <a:ext cx="833120" cy="645160"/>
          </a:xfrm>
          <a:prstGeom prst="rect">
            <a:avLst/>
          </a:prstGeom>
          <a:noFill/>
        </p:spPr>
        <p:txBody>
          <a:bodyPr wrap="square" rtlCol="0">
            <a:spAutoFit/>
          </a:bodyPr>
          <a:p>
            <a:r>
              <a:rPr lang="en-US" altLang="zh-CN" b="1"/>
              <a:t>1953</a:t>
            </a:r>
            <a:r>
              <a:rPr lang="zh-CN" altLang="en-US" b="1"/>
              <a:t>年</a:t>
            </a:r>
            <a:r>
              <a:rPr lang="en-US" altLang="zh-CN" b="1"/>
              <a:t>7</a:t>
            </a:r>
            <a:r>
              <a:rPr lang="zh-CN" altLang="en-US" b="1"/>
              <a:t>月</a:t>
            </a:r>
            <a:endParaRPr lang="zh-CN" altLang="en-US" b="1"/>
          </a:p>
        </p:txBody>
      </p:sp>
      <p:sp>
        <p:nvSpPr>
          <p:cNvPr id="25" name="文本框 24"/>
          <p:cNvSpPr txBox="1"/>
          <p:nvPr/>
        </p:nvSpPr>
        <p:spPr>
          <a:xfrm>
            <a:off x="5793105" y="1810385"/>
            <a:ext cx="1810385" cy="521970"/>
          </a:xfrm>
          <a:prstGeom prst="rect">
            <a:avLst/>
          </a:prstGeom>
          <a:noFill/>
        </p:spPr>
        <p:txBody>
          <a:bodyPr wrap="square" rtlCol="0">
            <a:spAutoFit/>
          </a:bodyPr>
          <a:p>
            <a:r>
              <a:rPr lang="zh-CN" altLang="en-US" sz="2800" b="1">
                <a:solidFill>
                  <a:srgbClr val="C00000"/>
                </a:solidFill>
              </a:rPr>
              <a:t>土地改革</a:t>
            </a:r>
            <a:endParaRPr lang="zh-CN" altLang="en-US" sz="2800" b="1">
              <a:solidFill>
                <a:srgbClr val="C00000"/>
              </a:solidFill>
            </a:endParaRPr>
          </a:p>
        </p:txBody>
      </p:sp>
      <p:sp>
        <p:nvSpPr>
          <p:cNvPr id="26" name="文本框 25"/>
          <p:cNvSpPr txBox="1"/>
          <p:nvPr/>
        </p:nvSpPr>
        <p:spPr>
          <a:xfrm>
            <a:off x="7968615" y="2053590"/>
            <a:ext cx="1810385" cy="521970"/>
          </a:xfrm>
          <a:prstGeom prst="rect">
            <a:avLst/>
          </a:prstGeom>
          <a:noFill/>
        </p:spPr>
        <p:txBody>
          <a:bodyPr wrap="square" rtlCol="0">
            <a:spAutoFit/>
          </a:bodyPr>
          <a:p>
            <a:r>
              <a:rPr lang="zh-CN" altLang="en-US" sz="2800" b="1">
                <a:solidFill>
                  <a:srgbClr val="C00000"/>
                </a:solidFill>
              </a:rPr>
              <a:t>抗美援朝</a:t>
            </a:r>
            <a:endParaRPr lang="zh-CN" altLang="en-US" sz="2800" b="1">
              <a:solidFill>
                <a:srgbClr val="C00000"/>
              </a:solidFill>
            </a:endParaRPr>
          </a:p>
        </p:txBody>
      </p:sp>
      <p:sp>
        <p:nvSpPr>
          <p:cNvPr id="27" name="文本框 26"/>
          <p:cNvSpPr txBox="1"/>
          <p:nvPr/>
        </p:nvSpPr>
        <p:spPr>
          <a:xfrm>
            <a:off x="2027555" y="2332355"/>
            <a:ext cx="1396365" cy="706755"/>
          </a:xfrm>
          <a:prstGeom prst="rect">
            <a:avLst/>
          </a:prstGeom>
          <a:noFill/>
        </p:spPr>
        <p:txBody>
          <a:bodyPr wrap="square" rtlCol="0">
            <a:spAutoFit/>
          </a:bodyPr>
          <a:p>
            <a:r>
              <a:rPr lang="zh-CN" altLang="en-US" sz="2000" b="1">
                <a:solidFill>
                  <a:srgbClr val="C00000"/>
                </a:solidFill>
              </a:rPr>
              <a:t>第一届政协会议</a:t>
            </a:r>
            <a:endParaRPr lang="zh-CN" altLang="en-US" sz="2000" b="1">
              <a:solidFill>
                <a:srgbClr val="C00000"/>
              </a:solidFill>
            </a:endParaRPr>
          </a:p>
        </p:txBody>
      </p:sp>
      <p:sp>
        <p:nvSpPr>
          <p:cNvPr id="28" name="文本框 27"/>
          <p:cNvSpPr txBox="1"/>
          <p:nvPr/>
        </p:nvSpPr>
        <p:spPr>
          <a:xfrm>
            <a:off x="3797935" y="2270760"/>
            <a:ext cx="951230" cy="829945"/>
          </a:xfrm>
          <a:prstGeom prst="rect">
            <a:avLst/>
          </a:prstGeom>
          <a:noFill/>
        </p:spPr>
        <p:txBody>
          <a:bodyPr wrap="square" rtlCol="0">
            <a:spAutoFit/>
          </a:bodyPr>
          <a:p>
            <a:r>
              <a:rPr lang="zh-CN" altLang="en-US" sz="2400" b="1">
                <a:solidFill>
                  <a:srgbClr val="C00000"/>
                </a:solidFill>
              </a:rPr>
              <a:t>开国大典</a:t>
            </a:r>
            <a:endParaRPr lang="zh-CN" altLang="en-US" sz="2400" b="1">
              <a:solidFill>
                <a:srgbClr val="C00000"/>
              </a:solidFill>
            </a:endParaRPr>
          </a:p>
        </p:txBody>
      </p:sp>
      <p:grpSp>
        <p:nvGrpSpPr>
          <p:cNvPr id="13" name="组合 12"/>
          <p:cNvGrpSpPr/>
          <p:nvPr/>
        </p:nvGrpSpPr>
        <p:grpSpPr>
          <a:xfrm>
            <a:off x="6610303" y="2748280"/>
            <a:ext cx="3232197" cy="396240"/>
            <a:chOff x="9821" y="830"/>
            <a:chExt cx="3255" cy="624"/>
          </a:xfrm>
        </p:grpSpPr>
        <p:sp>
          <p:nvSpPr>
            <p:cNvPr id="14" name="双括号 13"/>
            <p:cNvSpPr/>
            <p:nvPr/>
          </p:nvSpPr>
          <p:spPr>
            <a:xfrm rot="10800000">
              <a:off x="9830" y="842"/>
              <a:ext cx="3246" cy="612"/>
            </a:xfrm>
            <a:prstGeom prst="bracketPair">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cxnSp>
          <p:nvCxnSpPr>
            <p:cNvPr id="15" name="直接连接符 14"/>
            <p:cNvCxnSpPr/>
            <p:nvPr/>
          </p:nvCxnSpPr>
          <p:spPr>
            <a:xfrm>
              <a:off x="9821" y="830"/>
              <a:ext cx="3185" cy="12"/>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9" name="文本框 8"/>
          <p:cNvSpPr txBox="1"/>
          <p:nvPr/>
        </p:nvSpPr>
        <p:spPr>
          <a:xfrm>
            <a:off x="4211955" y="0"/>
            <a:ext cx="4515485" cy="829945"/>
          </a:xfrm>
          <a:prstGeom prst="rect">
            <a:avLst/>
          </a:prstGeom>
          <a:noFill/>
        </p:spPr>
        <p:txBody>
          <a:bodyPr wrap="square" rtlCol="0">
            <a:spAutoFit/>
          </a:bodyPr>
          <a:p>
            <a:r>
              <a:rPr lang="zh-CN" altLang="en-US" sz="4800" b="1" dirty="0">
                <a:latin typeface="楷体" panose="02010609060101010101" charset="-122"/>
                <a:ea typeface="楷体" panose="02010609060101010101" charset="-122"/>
              </a:rPr>
              <a:t>时 间 梳 理</a:t>
            </a:r>
            <a:endParaRPr lang="zh-CN" altLang="en-US" sz="4800" b="1" dirty="0">
              <a:latin typeface="楷体" panose="02010609060101010101" charset="-122"/>
              <a:ea typeface="楷体" panose="02010609060101010101" charset="-122"/>
            </a:endParaRPr>
          </a:p>
        </p:txBody>
      </p:sp>
      <p:sp>
        <p:nvSpPr>
          <p:cNvPr id="5" name="文本框 4"/>
          <p:cNvSpPr txBox="1"/>
          <p:nvPr/>
        </p:nvSpPr>
        <p:spPr>
          <a:xfrm>
            <a:off x="402590" y="4396105"/>
            <a:ext cx="11387455" cy="2061210"/>
          </a:xfrm>
          <a:prstGeom prst="rect">
            <a:avLst/>
          </a:prstGeom>
          <a:noFill/>
        </p:spPr>
        <p:txBody>
          <a:bodyPr wrap="square" rtlCol="0">
            <a:spAutoFit/>
          </a:bodyPr>
          <a:p>
            <a:pPr algn="l"/>
            <a:r>
              <a:rPr lang="zh-CN" altLang="en-US" sz="2800" b="1"/>
              <a:t>单元概况</a:t>
            </a:r>
            <a:r>
              <a:rPr lang="zh-CN" altLang="en-US" sz="2800"/>
              <a:t>：</a:t>
            </a:r>
            <a:endParaRPr lang="zh-CN" altLang="en-US" sz="3600"/>
          </a:p>
          <a:p>
            <a:pPr fontAlgn="auto">
              <a:lnSpc>
                <a:spcPct val="100000"/>
              </a:lnSpc>
            </a:pPr>
            <a:r>
              <a:rPr lang="zh-CN" altLang="en-US" sz="3600"/>
              <a:t>     </a:t>
            </a:r>
            <a:r>
              <a:rPr lang="zh-CN" altLang="en-US" sz="2000" b="1">
                <a:latin typeface="楷体" panose="02010609060101010101" charset="-122"/>
                <a:ea typeface="楷体" panose="02010609060101010101" charset="-122"/>
                <a:cs typeface="楷体" panose="02010609060101010101" charset="-122"/>
              </a:rPr>
              <a:t>中华人民共和国的成立，开创了中国历史的新纪元。中国人民终于赢得了民族独立，真正成为国家的主人。</a:t>
            </a:r>
            <a:endParaRPr lang="zh-CN" altLang="en-US" sz="2000" b="1">
              <a:latin typeface="楷体" panose="02010609060101010101" charset="-122"/>
              <a:ea typeface="楷体" panose="02010609060101010101" charset="-122"/>
              <a:cs typeface="楷体" panose="02010609060101010101" charset="-122"/>
            </a:endParaRPr>
          </a:p>
          <a:p>
            <a:pPr fontAlgn="auto">
              <a:lnSpc>
                <a:spcPct val="100000"/>
              </a:lnSpc>
            </a:pPr>
            <a:r>
              <a:rPr lang="zh-CN" altLang="en-US" sz="2000" b="1">
                <a:latin typeface="楷体" panose="02010609060101010101" charset="-122"/>
                <a:ea typeface="楷体" panose="02010609060101010101" charset="-122"/>
                <a:cs typeface="楷体" panose="02010609060101010101" charset="-122"/>
              </a:rPr>
              <a:t>    然而，新中国刚成立时就面临着严峻的内外形势，</a:t>
            </a:r>
            <a:r>
              <a:rPr lang="zh-CN" altLang="en-US" sz="2000" b="1">
                <a:solidFill>
                  <a:srgbClr val="FF0000"/>
                </a:solidFill>
                <a:latin typeface="楷体" panose="02010609060101010101" charset="-122"/>
                <a:ea typeface="楷体" panose="02010609060101010101" charset="-122"/>
                <a:cs typeface="楷体" panose="02010609060101010101" charset="-122"/>
              </a:rPr>
              <a:t>中国共产党领导中国人民</a:t>
            </a:r>
            <a:r>
              <a:rPr lang="zh-CN" altLang="en-US" sz="2000" b="1">
                <a:latin typeface="楷体" panose="02010609060101010101" charset="-122"/>
                <a:ea typeface="楷体" panose="02010609060101010101" charset="-122"/>
                <a:cs typeface="楷体" panose="02010609060101010101" charset="-122"/>
              </a:rPr>
              <a:t>，进行</a:t>
            </a:r>
            <a:r>
              <a:rPr lang="zh-CN" altLang="en-US" sz="2000" b="1">
                <a:solidFill>
                  <a:srgbClr val="FF0000"/>
                </a:solidFill>
                <a:latin typeface="楷体" panose="02010609060101010101" charset="-122"/>
                <a:ea typeface="楷体" panose="02010609060101010101" charset="-122"/>
                <a:cs typeface="楷体" panose="02010609060101010101" charset="-122"/>
              </a:rPr>
              <a:t>抗美援朝战争</a:t>
            </a:r>
            <a:r>
              <a:rPr lang="zh-CN" altLang="en-US" sz="2000" b="1">
                <a:latin typeface="楷体" panose="02010609060101010101" charset="-122"/>
                <a:ea typeface="楷体" panose="02010609060101010101" charset="-122"/>
                <a:cs typeface="楷体" panose="02010609060101010101" charset="-122"/>
              </a:rPr>
              <a:t>，开展</a:t>
            </a:r>
            <a:r>
              <a:rPr lang="zh-CN" altLang="en-US" sz="2000" b="1">
                <a:solidFill>
                  <a:srgbClr val="FF0000"/>
                </a:solidFill>
                <a:latin typeface="楷体" panose="02010609060101010101" charset="-122"/>
                <a:ea typeface="楷体" panose="02010609060101010101" charset="-122"/>
                <a:cs typeface="楷体" panose="02010609060101010101" charset="-122"/>
              </a:rPr>
              <a:t>土地改革运动</a:t>
            </a:r>
            <a:r>
              <a:rPr lang="zh-CN" altLang="en-US" sz="2000" b="1">
                <a:latin typeface="楷体" panose="02010609060101010101" charset="-122"/>
                <a:ea typeface="楷体" panose="02010609060101010101" charset="-122"/>
                <a:cs typeface="楷体" panose="02010609060101010101" charset="-122"/>
              </a:rPr>
              <a:t>，巩固新生的人民共和国，为大规模的经济建设铺平了道路。</a:t>
            </a:r>
            <a:r>
              <a:rPr lang="zh-CN" altLang="en-US" sz="2400">
                <a:latin typeface="楷体" panose="02010609060101010101" charset="-122"/>
                <a:ea typeface="楷体" panose="02010609060101010101" charset="-122"/>
                <a:cs typeface="楷体" panose="02010609060101010101" charset="-122"/>
              </a:rPr>
              <a:t>  </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标题 8"/>
          <p:cNvSpPr>
            <a:spLocks noGrp="1"/>
          </p:cNvSpPr>
          <p:nvPr/>
        </p:nvSpPr>
        <p:spPr>
          <a:xfrm>
            <a:off x="2951687" y="215762"/>
            <a:ext cx="6485928" cy="64800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l"/>
            <a:r>
              <a:rPr sz="4000" dirty="0">
                <a:solidFill>
                  <a:srgbClr val="FF0000"/>
                </a:solidFill>
              </a:rPr>
              <a:t>一</a:t>
            </a:r>
            <a:r>
              <a:rPr lang="en-US" altLang="zh-CN" sz="4000" dirty="0" smtClean="0">
                <a:solidFill>
                  <a:srgbClr val="FF0000"/>
                </a:solidFill>
              </a:rPr>
              <a:t>.</a:t>
            </a:r>
            <a:r>
              <a:rPr sz="4000" dirty="0" smtClean="0">
                <a:solidFill>
                  <a:srgbClr val="FF0000"/>
                </a:solidFill>
              </a:rPr>
              <a:t>中华人民共和国的成立</a:t>
            </a:r>
            <a:endParaRPr sz="4000" dirty="0">
              <a:solidFill>
                <a:srgbClr val="FF0000"/>
              </a:solidFill>
            </a:endParaRPr>
          </a:p>
        </p:txBody>
      </p:sp>
      <p:sp>
        <p:nvSpPr>
          <p:cNvPr id="8" name="内容占位符 7"/>
          <p:cNvSpPr>
            <a:spLocks noGrp="1"/>
          </p:cNvSpPr>
          <p:nvPr/>
        </p:nvSpPr>
        <p:spPr>
          <a:xfrm>
            <a:off x="679450" y="1384300"/>
            <a:ext cx="11209020" cy="2500630"/>
          </a:xfrm>
          <a:prstGeom prst="rect">
            <a:avLst/>
          </a:prstGeo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sz="3600" b="1" dirty="0">
                <a:solidFill>
                  <a:schemeClr val="tx1"/>
                </a:solidFill>
                <a:latin typeface="楷体" panose="02010609060101010101" charset="-122"/>
                <a:ea typeface="楷体" panose="02010609060101010101" charset="-122"/>
                <a:cs typeface="楷体" panose="02010609060101010101" charset="-122"/>
                <a:sym typeface="+mn-ea"/>
              </a:rPr>
              <a:t>（一）筹备：</a:t>
            </a:r>
            <a:r>
              <a:rPr sz="3600" b="1" dirty="0" smtClean="0">
                <a:solidFill>
                  <a:schemeClr val="tx1"/>
                </a:solidFill>
                <a:latin typeface="楷体" panose="02010609060101010101" charset="-122"/>
                <a:ea typeface="楷体" panose="02010609060101010101" charset="-122"/>
                <a:cs typeface="楷体" panose="02010609060101010101" charset="-122"/>
                <a:sym typeface="+mn-ea"/>
              </a:rPr>
              <a:t>中国人民政治协商会议</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sz="36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（二）新中国的成立</a:t>
            </a:r>
            <a:r>
              <a:rPr lang="en-US" altLang="zh-CN"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开国大典（</a:t>
            </a:r>
            <a:r>
              <a:rPr lang="en-US" sz="36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600" b="1" dirty="0" smtClean="0">
                <a:solidFill>
                  <a:srgbClr val="FF0000"/>
                </a:solidFill>
                <a:latin typeface="楷体" panose="02010609060101010101" charset="-122"/>
                <a:ea typeface="楷体" panose="02010609060101010101" charset="-122"/>
                <a:cs typeface="楷体" panose="02010609060101010101" charset="-122"/>
              </a:rPr>
              <a:t>10</a:t>
            </a:r>
            <a:r>
              <a:rPr sz="3600" b="1" dirty="0" smtClean="0">
                <a:solidFill>
                  <a:srgbClr val="FF0000"/>
                </a:solidFill>
                <a:latin typeface="楷体" panose="02010609060101010101" charset="-122"/>
                <a:ea typeface="楷体" panose="02010609060101010101" charset="-122"/>
                <a:cs typeface="楷体" panose="02010609060101010101" charset="-122"/>
              </a:rPr>
              <a:t>月</a:t>
            </a:r>
            <a:r>
              <a:rPr lang="en-US" sz="3600" b="1" dirty="0" smtClean="0">
                <a:solidFill>
                  <a:srgbClr val="FF0000"/>
                </a:solidFill>
                <a:latin typeface="楷体" panose="02010609060101010101" charset="-122"/>
                <a:ea typeface="楷体" panose="02010609060101010101" charset="-122"/>
                <a:cs typeface="楷体" panose="02010609060101010101" charset="-122"/>
              </a:rPr>
              <a:t>1</a:t>
            </a:r>
            <a:r>
              <a:rPr sz="3600" b="1" dirty="0" smtClean="0">
                <a:solidFill>
                  <a:srgbClr val="FF0000"/>
                </a:solidFill>
                <a:latin typeface="楷体" panose="02010609060101010101" charset="-122"/>
                <a:ea typeface="楷体" panose="02010609060101010101" charset="-122"/>
                <a:cs typeface="楷体" panose="02010609060101010101" charset="-122"/>
              </a:rPr>
              <a:t>日</a:t>
            </a:r>
            <a:r>
              <a:rPr sz="36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sz="3600" b="1" dirty="0">
              <a:solidFill>
                <a:srgbClr val="FF0000"/>
              </a:solidFill>
              <a:latin typeface="楷体" panose="02010609060101010101" charset="-122"/>
              <a:ea typeface="楷体" panose="02010609060101010101" charset="-122"/>
              <a:cs typeface="楷体" panose="02010609060101010101" charset="-122"/>
              <a:sym typeface="+mn-ea"/>
            </a:endParaRPr>
          </a:p>
          <a:p>
            <a:pPr marL="0" indent="0">
              <a:buNone/>
            </a:pPr>
            <a:r>
              <a:rPr sz="3600" b="1" dirty="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新中国成立的</a:t>
            </a:r>
            <a:r>
              <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rPr>
              <a:t>历史意义（国内</a:t>
            </a:r>
            <a:r>
              <a:rPr sz="3600" b="1" dirty="0">
                <a:gradFill>
                  <a:gsLst>
                    <a:gs pos="0">
                      <a:srgbClr val="E30000"/>
                    </a:gs>
                    <a:gs pos="100000">
                      <a:srgbClr val="760303"/>
                    </a:gs>
                  </a:gsLst>
                  <a:lin scaled="0"/>
                </a:gradFill>
                <a:latin typeface="楷体" panose="02010609060101010101" charset="-122"/>
                <a:ea typeface="楷体" panose="02010609060101010101" charset="-122"/>
                <a:cs typeface="楷体" panose="02010609060101010101" charset="-122"/>
                <a:sym typeface="+mn-ea"/>
              </a:rPr>
              <a:t>、</a:t>
            </a:r>
            <a:r>
              <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rPr>
              <a:t>国际）</a:t>
            </a:r>
            <a:endParaRPr sz="3600" b="1" dirty="0">
              <a:gradFill>
                <a:gsLst>
                  <a:gs pos="0">
                    <a:srgbClr val="FE4444"/>
                  </a:gs>
                  <a:gs pos="100000">
                    <a:srgbClr val="832B2B"/>
                  </a:gs>
                </a:gsLst>
                <a:lin scaled="0"/>
              </a:gradFill>
              <a:latin typeface="楷体" panose="02010609060101010101" charset="-122"/>
              <a:ea typeface="楷体" panose="02010609060101010101" charset="-122"/>
              <a:cs typeface="楷体" panose="02010609060101010101" charset="-122"/>
              <a:sym typeface="+mn-ea"/>
            </a:endParaRPr>
          </a:p>
          <a:p>
            <a:pPr marL="0" indent="0">
              <a:buNone/>
            </a:pPr>
            <a:endParaRPr lang="zh-CN" altLang="en-US" sz="3600" b="1" noProof="1">
              <a:gradFill>
                <a:gsLst>
                  <a:gs pos="0">
                    <a:srgbClr val="E30000"/>
                  </a:gs>
                  <a:gs pos="100000">
                    <a:srgbClr val="760303"/>
                  </a:gs>
                </a:gsLst>
                <a:lin scaled="0"/>
              </a:gradFill>
              <a:latin typeface="华文楷体" panose="02010600040101010101" pitchFamily="2" charset="-122"/>
              <a:ea typeface="华文楷体" panose="02010600040101010101" pitchFamily="2" charset="-122"/>
            </a:endParaRPr>
          </a:p>
          <a:p>
            <a:pPr marL="0" indent="0">
              <a:buNone/>
            </a:pPr>
            <a:endParaRPr lang="zh-CN" altLang="en-US" sz="3600" b="1" noProof="1">
              <a:gradFill>
                <a:gsLst>
                  <a:gs pos="0">
                    <a:srgbClr val="E30000"/>
                  </a:gs>
                  <a:gs pos="100000">
                    <a:srgbClr val="760303"/>
                  </a:gs>
                </a:gsLst>
                <a:lin scaled="0"/>
              </a:gradFill>
              <a:latin typeface="华文楷体" panose="02010600040101010101" pitchFamily="2" charset="-122"/>
              <a:ea typeface="华文楷体"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linds(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linds(horizont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linds(horizontal)">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descr="QQ截图20180129194232.png"/>
          <p:cNvPicPr>
            <a:picLocks noChangeAspect="1"/>
          </p:cNvPicPr>
          <p:nvPr/>
        </p:nvPicPr>
        <p:blipFill>
          <a:blip r:embed="rId1">
            <a:clrChange>
              <a:clrFrom>
                <a:srgbClr val="FFFFFF"/>
              </a:clrFrom>
              <a:clrTo>
                <a:srgbClr val="FFFFFF">
                  <a:alpha val="0"/>
                </a:srgbClr>
              </a:clrTo>
            </a:clrChange>
          </a:blip>
          <a:srcRect l="2778" t="2852" r="2777" b="3041"/>
          <a:stretch>
            <a:fillRect/>
          </a:stretch>
        </p:blipFill>
        <p:spPr>
          <a:xfrm>
            <a:off x="0" y="0"/>
            <a:ext cx="2011680" cy="1952625"/>
          </a:xfrm>
          <a:prstGeom prst="rect">
            <a:avLst/>
          </a:prstGeom>
        </p:spPr>
      </p:pic>
      <p:pic>
        <p:nvPicPr>
          <p:cNvPr id="8" name="图片 7" descr="80435879_3.jpg"/>
          <p:cNvPicPr>
            <a:picLocks noChangeAspect="1"/>
          </p:cNvPicPr>
          <p:nvPr/>
        </p:nvPicPr>
        <p:blipFill>
          <a:blip r:embed="rId2"/>
          <a:stretch>
            <a:fillRect/>
          </a:stretch>
        </p:blipFill>
        <p:spPr>
          <a:xfrm>
            <a:off x="9226550" y="4806315"/>
            <a:ext cx="2731770" cy="2051685"/>
          </a:xfrm>
          <a:prstGeom prst="roundRect">
            <a:avLst>
              <a:gd name="adj" fmla="val 10073"/>
            </a:avLst>
          </a:prstGeom>
        </p:spPr>
      </p:pic>
      <p:sp>
        <p:nvSpPr>
          <p:cNvPr id="2" name="文本框 1"/>
          <p:cNvSpPr txBox="1"/>
          <p:nvPr/>
        </p:nvSpPr>
        <p:spPr>
          <a:xfrm>
            <a:off x="2223135" y="221615"/>
            <a:ext cx="8968105" cy="583565"/>
          </a:xfrm>
          <a:prstGeom prst="rect">
            <a:avLst/>
          </a:prstGeom>
          <a:noFill/>
        </p:spPr>
        <p:txBody>
          <a:bodyPr wrap="none" rtlCol="0" anchor="t">
            <a:spAutoFit/>
          </a:bodyPr>
          <a:p>
            <a:pPr marL="0" indent="0">
              <a:buNone/>
            </a:pPr>
            <a:r>
              <a:rPr sz="3200" b="1" dirty="0">
                <a:latin typeface="楷体" panose="02010609060101010101" charset="-122"/>
                <a:ea typeface="楷体" panose="02010609060101010101" charset="-122"/>
                <a:cs typeface="楷体" panose="02010609060101010101" charset="-122"/>
                <a:sym typeface="+mn-ea"/>
              </a:rPr>
              <a:t>（一）筹备：</a:t>
            </a:r>
            <a:r>
              <a:rPr sz="3200" b="1" dirty="0" smtClean="0">
                <a:latin typeface="楷体" panose="02010609060101010101" charset="-122"/>
                <a:ea typeface="楷体" panose="02010609060101010101" charset="-122"/>
                <a:cs typeface="楷体" panose="02010609060101010101" charset="-122"/>
                <a:sym typeface="+mn-ea"/>
              </a:rPr>
              <a:t>中国人民政治协商会议</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2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3" name="内容占位符 2"/>
          <p:cNvSpPr>
            <a:spLocks noGrp="1"/>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3600" b="1"/>
              <a:t>时间：</a:t>
            </a:r>
            <a:endParaRPr lang="zh-CN" altLang="en-US" sz="3600" b="1"/>
          </a:p>
          <a:p>
            <a:endParaRPr lang="zh-CN" altLang="en-US" sz="3600" b="1"/>
          </a:p>
          <a:p>
            <a:r>
              <a:rPr lang="zh-CN" altLang="en-US" sz="3600" b="1"/>
              <a:t>地点：</a:t>
            </a:r>
            <a:endParaRPr lang="zh-CN" altLang="en-US" sz="3600" b="1"/>
          </a:p>
          <a:p>
            <a:endParaRPr lang="zh-CN" altLang="en-US" sz="3600" b="1"/>
          </a:p>
          <a:p>
            <a:r>
              <a:rPr lang="zh-CN" altLang="en-US" sz="3600" b="1"/>
              <a:t>代表：</a:t>
            </a:r>
            <a:endParaRPr lang="zh-CN" altLang="en-US" sz="3600" b="1"/>
          </a:p>
          <a:p>
            <a:endParaRPr lang="zh-CN" altLang="en-US" sz="3600" b="1"/>
          </a:p>
          <a:p>
            <a:endParaRPr lang="zh-CN" altLang="en-US" sz="3600" b="1"/>
          </a:p>
        </p:txBody>
      </p:sp>
      <p:sp>
        <p:nvSpPr>
          <p:cNvPr id="4" name="矩形 3"/>
          <p:cNvSpPr/>
          <p:nvPr/>
        </p:nvSpPr>
        <p:spPr>
          <a:xfrm>
            <a:off x="2572385" y="1655445"/>
            <a:ext cx="2721610" cy="768350"/>
          </a:xfrm>
          <a:prstGeom prst="rect">
            <a:avLst/>
          </a:prstGeom>
          <a:noFill/>
          <a:ln>
            <a:noFill/>
          </a:ln>
        </p:spPr>
        <p:txBody>
          <a:bodyPr wrap="none" rtlCol="0" anchor="t">
            <a:spAutoFit/>
          </a:bodyPr>
          <a:p>
            <a:pPr algn="ctr"/>
            <a:r>
              <a:rPr lang="en-US" altLang="zh-CN" sz="4400" b="1">
                <a:solidFill>
                  <a:schemeClr val="tx1"/>
                </a:solidFill>
                <a:effectLst>
                  <a:outerShdw blurRad="38100" dist="19050" dir="2700000" algn="tl" rotWithShape="0">
                    <a:schemeClr val="dk1">
                      <a:alpha val="40000"/>
                    </a:schemeClr>
                  </a:outerShdw>
                </a:effectLst>
              </a:rPr>
              <a:t>1949</a:t>
            </a:r>
            <a:r>
              <a:rPr lang="zh-CN" altLang="en-US" sz="4400" b="1">
                <a:solidFill>
                  <a:schemeClr val="tx1"/>
                </a:solidFill>
                <a:effectLst>
                  <a:outerShdw blurRad="38100" dist="19050" dir="2700000" algn="tl" rotWithShape="0">
                    <a:schemeClr val="dk1">
                      <a:alpha val="40000"/>
                    </a:schemeClr>
                  </a:outerShdw>
                </a:effectLst>
              </a:rPr>
              <a:t>年</a:t>
            </a:r>
            <a:r>
              <a:rPr lang="en-US" altLang="zh-CN" sz="4400" b="1">
                <a:solidFill>
                  <a:schemeClr val="tx1"/>
                </a:solidFill>
                <a:effectLst>
                  <a:outerShdw blurRad="38100" dist="19050" dir="2700000" algn="tl" rotWithShape="0">
                    <a:schemeClr val="dk1">
                      <a:alpha val="40000"/>
                    </a:schemeClr>
                  </a:outerShdw>
                </a:effectLst>
              </a:rPr>
              <a:t>9</a:t>
            </a:r>
            <a:r>
              <a:rPr lang="zh-CN" altLang="en-US" sz="4400" b="1">
                <a:solidFill>
                  <a:schemeClr val="tx1"/>
                </a:solidFill>
                <a:effectLst>
                  <a:outerShdw blurRad="38100" dist="19050" dir="2700000" algn="tl" rotWithShape="0">
                    <a:schemeClr val="dk1">
                      <a:alpha val="40000"/>
                    </a:schemeClr>
                  </a:outerShdw>
                </a:effectLst>
              </a:rPr>
              <a:t>月</a:t>
            </a:r>
            <a:endParaRPr lang="zh-CN" altLang="en-US" sz="4400" b="1">
              <a:solidFill>
                <a:schemeClr val="tx1"/>
              </a:solidFill>
              <a:effectLst>
                <a:outerShdw blurRad="38100" dist="19050" dir="2700000" algn="tl" rotWithShape="0">
                  <a:schemeClr val="dk1">
                    <a:alpha val="40000"/>
                  </a:schemeClr>
                </a:outerShdw>
              </a:effectLst>
            </a:endParaRPr>
          </a:p>
        </p:txBody>
      </p:sp>
      <p:sp>
        <p:nvSpPr>
          <p:cNvPr id="5" name="矩形 4"/>
          <p:cNvSpPr/>
          <p:nvPr/>
        </p:nvSpPr>
        <p:spPr>
          <a:xfrm>
            <a:off x="2572385" y="2766060"/>
            <a:ext cx="1305560" cy="768350"/>
          </a:xfrm>
          <a:prstGeom prst="rect">
            <a:avLst/>
          </a:prstGeom>
          <a:noFill/>
          <a:ln>
            <a:noFill/>
          </a:ln>
        </p:spPr>
        <p:txBody>
          <a:bodyPr wrap="none" rtlCol="0" anchor="t">
            <a:spAutoFit/>
          </a:bodyPr>
          <a:p>
            <a:pPr algn="ctr"/>
            <a:r>
              <a:rPr lang="zh-CN" altLang="en-US" sz="4400" b="1">
                <a:solidFill>
                  <a:schemeClr val="tx1"/>
                </a:solidFill>
                <a:effectLst>
                  <a:outerShdw blurRad="38100" dist="19050" dir="2700000" algn="tl" rotWithShape="0">
                    <a:schemeClr val="dk1">
                      <a:alpha val="40000"/>
                    </a:schemeClr>
                  </a:outerShdw>
                </a:effectLst>
              </a:rPr>
              <a:t>北平</a:t>
            </a:r>
            <a:endParaRPr lang="zh-CN" altLang="en-US" sz="4400" b="1">
              <a:solidFill>
                <a:schemeClr val="tx1"/>
              </a:solidFill>
              <a:effectLst>
                <a:outerShdw blurRad="38100" dist="19050" dir="2700000" algn="tl" rotWithShape="0">
                  <a:schemeClr val="dk1">
                    <a:alpha val="40000"/>
                  </a:schemeClr>
                </a:outerShdw>
              </a:effectLst>
            </a:endParaRPr>
          </a:p>
        </p:txBody>
      </p:sp>
      <p:sp>
        <p:nvSpPr>
          <p:cNvPr id="6" name="文本框 5"/>
          <p:cNvSpPr txBox="1"/>
          <p:nvPr/>
        </p:nvSpPr>
        <p:spPr>
          <a:xfrm>
            <a:off x="2572385" y="4194175"/>
            <a:ext cx="8133080" cy="1383665"/>
          </a:xfrm>
          <a:prstGeom prst="rect">
            <a:avLst/>
          </a:prstGeom>
          <a:noFill/>
        </p:spPr>
        <p:txBody>
          <a:bodyPr wrap="square" rtlCol="0" anchor="t">
            <a:spAutoFit/>
          </a:bodyPr>
          <a:p>
            <a:r>
              <a:rPr lang="zh-CN" altLang="en-US" sz="2800" b="1" dirty="0" smtClean="0">
                <a:solidFill>
                  <a:srgbClr val="C00000"/>
                </a:solidFill>
                <a:latin typeface="华文新魏" panose="02010800040101010101" pitchFamily="2" charset="-122"/>
                <a:ea typeface="华文新魏" panose="02010800040101010101" pitchFamily="2" charset="-122"/>
                <a:sym typeface="+mn-ea"/>
              </a:rPr>
              <a:t>中国共产党</a:t>
            </a:r>
            <a:r>
              <a:rPr lang="zh-CN" altLang="en-US" sz="2800" b="1" dirty="0">
                <a:latin typeface="华文新魏" panose="02010800040101010101" pitchFamily="2" charset="-122"/>
                <a:ea typeface="华文新魏" panose="02010800040101010101" pitchFamily="2" charset="-122"/>
                <a:sym typeface="+mn-ea"/>
              </a:rPr>
              <a:t>、</a:t>
            </a:r>
            <a:r>
              <a:rPr lang="zh-CN" altLang="en-US" sz="2800" b="1" dirty="0">
                <a:solidFill>
                  <a:srgbClr val="C00000"/>
                </a:solidFill>
                <a:latin typeface="华文新魏" panose="02010800040101010101" pitchFamily="2" charset="-122"/>
                <a:ea typeface="华文新魏" panose="02010800040101010101" pitchFamily="2" charset="-122"/>
                <a:sym typeface="+mn-ea"/>
              </a:rPr>
              <a:t>各民主党派</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无党派人士</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人民解放军</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各人民团体</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各地区</a:t>
            </a:r>
            <a:r>
              <a:rPr lang="zh-CN" altLang="en-US" sz="2800" b="1" dirty="0" smtClean="0">
                <a:latin typeface="华文新魏" panose="02010800040101010101" pitchFamily="2" charset="-122"/>
                <a:ea typeface="华文新魏" panose="02010800040101010101" pitchFamily="2" charset="-122"/>
                <a:sym typeface="+mn-ea"/>
              </a:rPr>
              <a:t>、</a:t>
            </a:r>
            <a:r>
              <a:rPr lang="zh-CN" altLang="en-US" sz="2800" b="1" dirty="0" smtClean="0">
                <a:solidFill>
                  <a:srgbClr val="C00000"/>
                </a:solidFill>
                <a:latin typeface="华文新魏" panose="02010800040101010101" pitchFamily="2" charset="-122"/>
                <a:ea typeface="华文新魏" panose="02010800040101010101" pitchFamily="2" charset="-122"/>
                <a:sym typeface="+mn-ea"/>
              </a:rPr>
              <a:t>各</a:t>
            </a:r>
            <a:r>
              <a:rPr lang="zh-CN" altLang="en-US" sz="2800" b="1" dirty="0">
                <a:solidFill>
                  <a:srgbClr val="C00000"/>
                </a:solidFill>
                <a:latin typeface="华文新魏" panose="02010800040101010101" pitchFamily="2" charset="-122"/>
                <a:ea typeface="华文新魏" panose="02010800040101010101" pitchFamily="2" charset="-122"/>
                <a:sym typeface="+mn-ea"/>
              </a:rPr>
              <a:t>民族</a:t>
            </a:r>
            <a:r>
              <a:rPr lang="zh-CN" altLang="en-US" sz="2800" b="1" dirty="0">
                <a:latin typeface="华文新魏" panose="02010800040101010101" pitchFamily="2" charset="-122"/>
                <a:ea typeface="华文新魏" panose="02010800040101010101" pitchFamily="2" charset="-122"/>
                <a:sym typeface="+mn-ea"/>
              </a:rPr>
              <a:t>以及</a:t>
            </a:r>
            <a:r>
              <a:rPr lang="zh-CN" altLang="en-US" sz="2800" b="1" dirty="0">
                <a:solidFill>
                  <a:srgbClr val="C00000"/>
                </a:solidFill>
                <a:latin typeface="华文新魏" panose="02010800040101010101" pitchFamily="2" charset="-122"/>
                <a:ea typeface="华文新魏" panose="02010800040101010101" pitchFamily="2" charset="-122"/>
                <a:sym typeface="+mn-ea"/>
              </a:rPr>
              <a:t>海外华侨</a:t>
            </a:r>
            <a:r>
              <a:rPr lang="zh-CN" altLang="en-US" sz="2800" b="1" dirty="0" smtClean="0">
                <a:latin typeface="华文新魏" panose="02010800040101010101" pitchFamily="2" charset="-122"/>
                <a:ea typeface="华文新魏" panose="02010800040101010101" pitchFamily="2" charset="-122"/>
                <a:sym typeface="+mn-ea"/>
              </a:rPr>
              <a:t>等各方面代表</a:t>
            </a:r>
            <a:r>
              <a:rPr lang="en-US" altLang="zh-CN" sz="2800" b="1" dirty="0" smtClean="0">
                <a:latin typeface="华文新魏" panose="02010800040101010101" pitchFamily="2" charset="-122"/>
                <a:ea typeface="华文新魏" panose="02010800040101010101" pitchFamily="2" charset="-122"/>
                <a:sym typeface="+mn-ea"/>
              </a:rPr>
              <a:t>600</a:t>
            </a:r>
            <a:r>
              <a:rPr lang="zh-CN" altLang="en-US" sz="2800" b="1" dirty="0" smtClean="0">
                <a:latin typeface="华文新魏" panose="02010800040101010101" pitchFamily="2" charset="-122"/>
                <a:ea typeface="华文新魏" panose="02010800040101010101" pitchFamily="2" charset="-122"/>
                <a:sym typeface="+mn-ea"/>
              </a:rPr>
              <a:t>余人</a:t>
            </a:r>
            <a:endParaRPr lang="zh-CN" altLang="en-US" sz="2800" b="1"/>
          </a:p>
        </p:txBody>
      </p:sp>
      <p:pic>
        <p:nvPicPr>
          <p:cNvPr id="19" name="Picture 32" descr="201007170829307724"/>
          <p:cNvPicPr>
            <a:picLocks noChangeAspect="1" noChangeArrowheads="1"/>
          </p:cNvPicPr>
          <p:nvPr/>
        </p:nvPicPr>
        <p:blipFill>
          <a:blip r:embed="rId3">
            <a:clrChange>
              <a:clrFrom>
                <a:srgbClr val="E0E0E0"/>
              </a:clrFrom>
              <a:clrTo>
                <a:srgbClr val="E0E0E0">
                  <a:alpha val="0"/>
                </a:srgbClr>
              </a:clrTo>
            </a:clrChange>
          </a:blip>
          <a:srcRect t="8003" b="3963"/>
          <a:stretch>
            <a:fillRect/>
          </a:stretch>
        </p:blipFill>
        <p:spPr bwMode="auto">
          <a:xfrm>
            <a:off x="6239510" y="1434465"/>
            <a:ext cx="4465955" cy="27597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2" descr="C:\Users\Thinkpad\Desktop\PNG\1_0001_图层-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600" y="4509135"/>
            <a:ext cx="2289175" cy="11239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hinkpad\Desktop\PNG\1_0001_图层-6.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9600" y="83185"/>
            <a:ext cx="2289175" cy="11239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02535" y="269875"/>
            <a:ext cx="8968105" cy="583565"/>
          </a:xfrm>
          <a:prstGeom prst="rect">
            <a:avLst/>
          </a:prstGeom>
          <a:noFill/>
        </p:spPr>
        <p:txBody>
          <a:bodyPr wrap="none" rtlCol="0" anchor="t">
            <a:spAutoFit/>
          </a:bodyPr>
          <a:p>
            <a:pPr marL="0" indent="0">
              <a:buNone/>
            </a:pPr>
            <a:r>
              <a:rPr sz="3200" b="1" dirty="0">
                <a:latin typeface="楷体" panose="02010609060101010101" charset="-122"/>
                <a:ea typeface="楷体" panose="02010609060101010101" charset="-122"/>
                <a:cs typeface="楷体" panose="02010609060101010101" charset="-122"/>
                <a:sym typeface="+mn-ea"/>
              </a:rPr>
              <a:t>（一）筹备：</a:t>
            </a:r>
            <a:r>
              <a:rPr sz="3200" b="1" dirty="0" smtClean="0">
                <a:latin typeface="楷体" panose="02010609060101010101" charset="-122"/>
                <a:ea typeface="楷体" panose="02010609060101010101" charset="-122"/>
                <a:cs typeface="楷体" panose="02010609060101010101" charset="-122"/>
                <a:sym typeface="+mn-ea"/>
              </a:rPr>
              <a:t>中国人民政治协商会议</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(1949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年</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9</a:t>
            </a:r>
            <a:r>
              <a:rPr sz="3200" b="1" dirty="0" smtClean="0">
                <a:solidFill>
                  <a:srgbClr val="FF0000"/>
                </a:solidFill>
                <a:latin typeface="楷体" panose="02010609060101010101" charset="-122"/>
                <a:ea typeface="楷体" panose="02010609060101010101" charset="-122"/>
                <a:cs typeface="楷体" panose="02010609060101010101" charset="-122"/>
                <a:sym typeface="+mn-ea"/>
              </a:rPr>
              <a:t>月</a:t>
            </a:r>
            <a:r>
              <a:rPr lang="en-US" sz="3200" b="1" dirty="0" smtClean="0">
                <a:solidFill>
                  <a:srgbClr val="FF0000"/>
                </a:solidFill>
                <a:latin typeface="楷体" panose="02010609060101010101" charset="-122"/>
                <a:ea typeface="楷体" panose="02010609060101010101" charset="-122"/>
                <a:cs typeface="楷体" panose="02010609060101010101" charset="-122"/>
                <a:sym typeface="+mn-ea"/>
              </a:rPr>
              <a:t>)</a:t>
            </a:r>
            <a:endParaRPr lang="en-US" altLang="en-US" sz="3200" b="1" dirty="0" smtClean="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7" name="内容占位符 2"/>
          <p:cNvSpPr>
            <a:spLocks noGrp="1"/>
          </p:cNvSpPr>
          <p:nvPr/>
        </p:nvSpPr>
        <p:spPr>
          <a:xfrm>
            <a:off x="73660" y="1103630"/>
            <a:ext cx="12044680" cy="6005195"/>
          </a:xfrm>
          <a:prstGeom prst="rect">
            <a:avLst/>
          </a:prstGeom>
        </p:spPr>
        <p:txBody>
          <a:bodyPr vert="horz"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sz="3600" b="1" dirty="0" smtClean="0">
                <a:latin typeface="华文新魏" panose="02010800040101010101" pitchFamily="2" charset="-122"/>
                <a:ea typeface="华文新魏" panose="02010800040101010101" pitchFamily="2" charset="-122"/>
                <a:sym typeface="+mn-ea"/>
              </a:rPr>
              <a:t>1</a:t>
            </a:r>
            <a:r>
              <a:rPr lang="zh-CN" altLang="en-US" sz="3600" b="1" dirty="0" smtClean="0">
                <a:latin typeface="华文新魏" panose="02010800040101010101" pitchFamily="2" charset="-122"/>
                <a:ea typeface="华文新魏" panose="02010800040101010101" pitchFamily="2" charset="-122"/>
                <a:sym typeface="+mn-ea"/>
              </a:rPr>
              <a:t>、决定成立</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中华人民共和国</a:t>
            </a:r>
            <a:endParaRPr lang="zh-CN" altLang="en-US" sz="3600" b="1" dirty="0" smtClean="0">
              <a:solidFill>
                <a:srgbClr val="FF0000"/>
              </a:solidFill>
              <a:latin typeface="华文新魏" panose="02010800040101010101" pitchFamily="2" charset="-122"/>
              <a:ea typeface="华文新魏" panose="02010800040101010101" pitchFamily="2" charset="-122"/>
              <a:sym typeface="+mn-ea"/>
            </a:endParaRPr>
          </a:p>
          <a:p>
            <a:r>
              <a:rPr lang="en-US" altLang="zh-CN" sz="3600" b="1" dirty="0" smtClean="0">
                <a:solidFill>
                  <a:schemeClr val="tx1"/>
                </a:solidFill>
                <a:latin typeface="华文新魏" panose="02010800040101010101" pitchFamily="2" charset="-122"/>
                <a:ea typeface="华文新魏" panose="02010800040101010101" pitchFamily="2" charset="-122"/>
                <a:sym typeface="+mn-ea"/>
              </a:rPr>
              <a:t>2</a:t>
            </a:r>
            <a:r>
              <a:rPr lang="zh-CN" altLang="en-US" sz="3600" b="1" dirty="0" smtClean="0">
                <a:solidFill>
                  <a:schemeClr val="tx1"/>
                </a:solidFill>
                <a:latin typeface="华文新魏" panose="02010800040101010101" pitchFamily="2" charset="-122"/>
                <a:ea typeface="华文新魏" panose="02010800040101010101" pitchFamily="2" charset="-122"/>
                <a:sym typeface="+mn-ea"/>
              </a:rPr>
              <a:t>、通过了</a:t>
            </a:r>
            <a:r>
              <a:rPr lang="en-US" altLang="zh-CN" sz="3600" b="1" dirty="0" smtClean="0">
                <a:solidFill>
                  <a:schemeClr val="tx1"/>
                </a:solidFill>
                <a:latin typeface="华文新魏" panose="02010800040101010101" pitchFamily="2" charset="-122"/>
                <a:ea typeface="华文新魏" panose="02010800040101010101" pitchFamily="2" charset="-122"/>
                <a:sym typeface="+mn-ea"/>
              </a:rPr>
              <a:t>《</a:t>
            </a:r>
            <a:r>
              <a:rPr lang="zh-CN" altLang="en-US" sz="3600" b="1" dirty="0" smtClean="0">
                <a:solidFill>
                  <a:schemeClr val="tx1"/>
                </a:solidFill>
                <a:latin typeface="华文新魏" panose="02010800040101010101" pitchFamily="2" charset="-122"/>
                <a:ea typeface="华文新魏" panose="02010800040101010101" pitchFamily="2" charset="-122"/>
                <a:sym typeface="+mn-ea"/>
              </a:rPr>
              <a:t>中国人民政治协商会议</a:t>
            </a:r>
            <a:r>
              <a:rPr lang="zh-CN" altLang="en-US" sz="3600" b="1" dirty="0" smtClean="0">
                <a:solidFill>
                  <a:srgbClr val="FF0000"/>
                </a:solidFill>
                <a:latin typeface="华文新魏" panose="02010800040101010101" pitchFamily="2" charset="-122"/>
                <a:ea typeface="华文新魏" panose="02010800040101010101" pitchFamily="2" charset="-122"/>
                <a:sym typeface="+mn-ea"/>
                <a:hlinkClick r:id="rId2" action="ppaction://hlinksldjump"/>
              </a:rPr>
              <a:t>共同纲领</a:t>
            </a:r>
            <a:r>
              <a:rPr lang="en-US" altLang="zh-CN" sz="3600" b="1" dirty="0" smtClean="0">
                <a:solidFill>
                  <a:schemeClr val="tx1"/>
                </a:solidFill>
                <a:latin typeface="华文新魏" panose="02010800040101010101" pitchFamily="2" charset="-122"/>
                <a:ea typeface="华文新魏" panose="02010800040101010101" pitchFamily="2" charset="-122"/>
                <a:sym typeface="+mn-ea"/>
              </a:rPr>
              <a:t>》</a:t>
            </a:r>
            <a:endParaRPr lang="en-US" altLang="zh-CN" sz="3600" b="1" dirty="0" smtClean="0">
              <a:solidFill>
                <a:schemeClr val="tx1"/>
              </a:solidFill>
              <a:latin typeface="华文新魏" panose="02010800040101010101" pitchFamily="2" charset="-122"/>
              <a:ea typeface="华文新魏" panose="02010800040101010101" pitchFamily="2" charset="-122"/>
              <a:sym typeface="+mn-ea"/>
            </a:endParaRPr>
          </a:p>
          <a:p>
            <a:r>
              <a:rPr lang="en-US" altLang="zh-CN" sz="3600" b="1" dirty="0" smtClean="0">
                <a:solidFill>
                  <a:schemeClr val="tx1"/>
                </a:solidFill>
                <a:latin typeface="华文新魏" panose="02010800040101010101" pitchFamily="2" charset="-122"/>
                <a:ea typeface="华文新魏" panose="02010800040101010101" pitchFamily="2" charset="-122"/>
                <a:sym typeface="+mn-ea"/>
              </a:rPr>
              <a:t>3</a:t>
            </a:r>
            <a:r>
              <a:rPr lang="zh-CN" altLang="en-US" sz="3600" b="1" dirty="0" smtClean="0">
                <a:solidFill>
                  <a:schemeClr val="tx1"/>
                </a:solidFill>
                <a:latin typeface="华文新魏" panose="02010800040101010101" pitchFamily="2" charset="-122"/>
                <a:ea typeface="华文新魏" panose="02010800040101010101" pitchFamily="2" charset="-122"/>
                <a:sym typeface="+mn-ea"/>
              </a:rPr>
              <a:t>、</a:t>
            </a:r>
            <a:r>
              <a:rPr lang="zh-CN" altLang="en-US" sz="3600" b="1" dirty="0" smtClean="0">
                <a:latin typeface="华文新魏" panose="02010800040101010101" pitchFamily="2" charset="-122"/>
                <a:ea typeface="华文新魏" panose="02010800040101010101" pitchFamily="2" charset="-122"/>
                <a:sym typeface="+mn-ea"/>
              </a:rPr>
              <a:t>会议选举了中央人民政府委员会，</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毛泽东</a:t>
            </a:r>
            <a:r>
              <a:rPr lang="zh-CN" altLang="en-US" sz="3600" b="1" dirty="0" smtClean="0">
                <a:latin typeface="华文新魏" panose="02010800040101010101" pitchFamily="2" charset="-122"/>
                <a:ea typeface="华文新魏" panose="02010800040101010101" pitchFamily="2" charset="-122"/>
                <a:sym typeface="+mn-ea"/>
              </a:rPr>
              <a:t>当选为中央人民政府</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主席</a:t>
            </a:r>
            <a:r>
              <a:rPr lang="zh-CN" altLang="en-US" sz="3600" b="1" dirty="0" smtClean="0">
                <a:latin typeface="华文新魏" panose="02010800040101010101" pitchFamily="2" charset="-122"/>
                <a:ea typeface="华文新魏" panose="02010800040101010101" pitchFamily="2" charset="-122"/>
                <a:sym typeface="+mn-ea"/>
              </a:rPr>
              <a:t>，朱德、刘少奇、宋庆龄、李济深、张澜、高岗为副主席。</a:t>
            </a:r>
            <a:endParaRPr lang="zh-CN" altLang="en-US" sz="3600" b="1" dirty="0" smtClean="0">
              <a:latin typeface="华文新魏" panose="02010800040101010101" pitchFamily="2" charset="-122"/>
              <a:ea typeface="华文新魏" panose="02010800040101010101" pitchFamily="2" charset="-122"/>
              <a:sym typeface="+mn-ea"/>
            </a:endParaRPr>
          </a:p>
          <a:p>
            <a:r>
              <a:rPr lang="en-US" altLang="zh-CN" sz="3600" b="1" dirty="0" smtClean="0">
                <a:latin typeface="华文新魏" panose="02010800040101010101" pitchFamily="2" charset="-122"/>
                <a:ea typeface="华文新魏" panose="02010800040101010101" pitchFamily="2" charset="-122"/>
                <a:sym typeface="+mn-ea"/>
              </a:rPr>
              <a:t>4</a:t>
            </a:r>
            <a:r>
              <a:rPr lang="zh-CN" altLang="en-US" sz="3600" b="1" dirty="0" smtClean="0">
                <a:latin typeface="华文新魏" panose="02010800040101010101" pitchFamily="2" charset="-122"/>
                <a:ea typeface="华文新魏" panose="02010800040101010101" pitchFamily="2" charset="-122"/>
                <a:sym typeface="+mn-ea"/>
              </a:rPr>
              <a:t>、决定改北平为</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北京</a:t>
            </a:r>
            <a:r>
              <a:rPr lang="zh-CN" altLang="en-US" sz="3600" b="1" dirty="0" smtClean="0">
                <a:latin typeface="华文新魏" panose="02010800040101010101" pitchFamily="2" charset="-122"/>
                <a:ea typeface="华文新魏" panose="02010800040101010101" pitchFamily="2" charset="-122"/>
                <a:sym typeface="+mn-ea"/>
              </a:rPr>
              <a:t>，作为新中国的</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首都</a:t>
            </a:r>
            <a:r>
              <a:rPr lang="zh-CN" altLang="en-US" sz="3600" b="1" dirty="0" smtClean="0">
                <a:latin typeface="华文新魏" panose="02010800040101010101" pitchFamily="2" charset="-122"/>
                <a:ea typeface="华文新魏" panose="02010800040101010101" pitchFamily="2" charset="-122"/>
                <a:sym typeface="+mn-ea"/>
              </a:rPr>
              <a:t>，以五星红旗为</a:t>
            </a:r>
            <a:r>
              <a:rPr lang="zh-CN" altLang="en-US" sz="3600" b="1" dirty="0" smtClean="0">
                <a:solidFill>
                  <a:srgbClr val="C00000"/>
                </a:solidFill>
                <a:latin typeface="华文新魏" panose="02010800040101010101" pitchFamily="2" charset="-122"/>
                <a:ea typeface="华文新魏" panose="02010800040101010101" pitchFamily="2" charset="-122"/>
                <a:sym typeface="+mn-ea"/>
                <a:hlinkClick r:id="" action="ppaction://noaction"/>
              </a:rPr>
              <a:t>国旗</a:t>
            </a:r>
            <a:r>
              <a:rPr lang="zh-CN" altLang="en-US" sz="3600" b="1" dirty="0" smtClean="0">
                <a:latin typeface="华文新魏" panose="02010800040101010101" pitchFamily="2" charset="-122"/>
                <a:ea typeface="华文新魏" panose="02010800040101010101" pitchFamily="2" charset="-122"/>
                <a:sym typeface="+mn-ea"/>
              </a:rPr>
              <a:t>，以</a:t>
            </a:r>
            <a:r>
              <a:rPr lang="en-US" altLang="zh-CN" sz="3600" b="1" dirty="0" smtClean="0">
                <a:latin typeface="华文新魏" panose="02010800040101010101" pitchFamily="2" charset="-122"/>
                <a:ea typeface="华文新魏" panose="02010800040101010101" pitchFamily="2" charset="-122"/>
                <a:sym typeface="+mn-ea"/>
              </a:rPr>
              <a:t>《</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义勇军进行曲</a:t>
            </a:r>
            <a:r>
              <a:rPr lang="en-US" altLang="zh-CN" sz="3600" b="1" dirty="0" smtClean="0">
                <a:latin typeface="华文新魏" panose="02010800040101010101" pitchFamily="2" charset="-122"/>
                <a:ea typeface="华文新魏" panose="02010800040101010101" pitchFamily="2" charset="-122"/>
                <a:sym typeface="+mn-ea"/>
              </a:rPr>
              <a:t>》</a:t>
            </a:r>
            <a:r>
              <a:rPr lang="zh-CN" altLang="en-US" sz="3600" b="1" dirty="0" smtClean="0">
                <a:latin typeface="华文新魏" panose="02010800040101010101" pitchFamily="2" charset="-122"/>
                <a:ea typeface="华文新魏" panose="02010800040101010101" pitchFamily="2" charset="-122"/>
                <a:sym typeface="+mn-ea"/>
              </a:rPr>
              <a:t>为代</a:t>
            </a:r>
            <a:r>
              <a:rPr lang="zh-CN" altLang="en-US" sz="3600" b="1" dirty="0" smtClean="0">
                <a:solidFill>
                  <a:srgbClr val="FF0000"/>
                </a:solidFill>
                <a:effectLst/>
                <a:latin typeface="华文新魏" panose="02010800040101010101" pitchFamily="2" charset="-122"/>
                <a:ea typeface="华文新魏" panose="02010800040101010101" pitchFamily="2" charset="-122"/>
                <a:sym typeface="+mn-ea"/>
              </a:rPr>
              <a:t>国歌</a:t>
            </a:r>
            <a:r>
              <a:rPr lang="zh-CN" altLang="en-US" sz="3600" b="1" dirty="0" smtClean="0">
                <a:latin typeface="华文新魏" panose="02010800040101010101" pitchFamily="2" charset="-122"/>
                <a:ea typeface="华文新魏" panose="02010800040101010101" pitchFamily="2" charset="-122"/>
                <a:sym typeface="+mn-ea"/>
              </a:rPr>
              <a:t>，采用</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公元纪年。</a:t>
            </a:r>
            <a:endParaRPr lang="zh-CN" altLang="en-US" sz="3600" b="1" dirty="0" smtClean="0">
              <a:solidFill>
                <a:srgbClr val="FF0000"/>
              </a:solidFill>
              <a:latin typeface="华文新魏" panose="02010800040101010101" pitchFamily="2" charset="-122"/>
              <a:ea typeface="华文新魏" panose="02010800040101010101" pitchFamily="2" charset="-122"/>
              <a:sym typeface="+mn-ea"/>
            </a:endParaRPr>
          </a:p>
          <a:p>
            <a:r>
              <a:rPr lang="en-US" altLang="zh-CN" sz="3600" b="1" dirty="0" smtClean="0">
                <a:solidFill>
                  <a:schemeClr val="tx1"/>
                </a:solidFill>
                <a:latin typeface="华文新魏" panose="02010800040101010101" pitchFamily="2" charset="-122"/>
                <a:ea typeface="华文新魏" panose="02010800040101010101" pitchFamily="2" charset="-122"/>
                <a:sym typeface="+mn-ea"/>
              </a:rPr>
              <a:t>5</a:t>
            </a:r>
            <a:r>
              <a:rPr lang="zh-CN" altLang="en-US" sz="3600" b="1" dirty="0" smtClean="0">
                <a:solidFill>
                  <a:schemeClr val="tx1"/>
                </a:solidFill>
                <a:latin typeface="华文新魏" panose="02010800040101010101" pitchFamily="2" charset="-122"/>
                <a:ea typeface="华文新魏" panose="02010800040101010101" pitchFamily="2" charset="-122"/>
                <a:sym typeface="+mn-ea"/>
              </a:rPr>
              <a:t>、</a:t>
            </a:r>
            <a:r>
              <a:rPr lang="zh-CN" altLang="en-US" sz="3600" b="1" dirty="0" smtClean="0">
                <a:latin typeface="华文新魏" panose="02010800040101010101" pitchFamily="2" charset="-122"/>
                <a:ea typeface="华文新魏" panose="02010800040101010101" pitchFamily="2" charset="-122"/>
                <a:sym typeface="+mn-ea"/>
              </a:rPr>
              <a:t>会议还决定在北京天安门广场建立</a:t>
            </a:r>
            <a:r>
              <a:rPr lang="zh-CN" altLang="en-US" sz="3600" b="1" dirty="0" smtClean="0">
                <a:solidFill>
                  <a:srgbClr val="FF0000"/>
                </a:solidFill>
                <a:latin typeface="华文新魏" panose="02010800040101010101" pitchFamily="2" charset="-122"/>
                <a:ea typeface="华文新魏" panose="02010800040101010101" pitchFamily="2" charset="-122"/>
                <a:sym typeface="+mn-ea"/>
                <a:hlinkClick r:id="" action="ppaction://noaction"/>
              </a:rPr>
              <a:t>人民英雄纪念碑</a:t>
            </a:r>
            <a:r>
              <a:rPr lang="zh-CN" altLang="en-US" sz="3600" b="1" dirty="0" smtClean="0">
                <a:latin typeface="华文新魏" panose="02010800040101010101" pitchFamily="2" charset="-122"/>
                <a:ea typeface="华文新魏" panose="02010800040101010101" pitchFamily="2" charset="-122"/>
                <a:sym typeface="+mn-ea"/>
              </a:rPr>
              <a:t>。</a:t>
            </a:r>
            <a:endParaRPr lang="zh-CN" altLang="en-US" sz="3600" b="1" dirty="0">
              <a:latin typeface="华文新魏" panose="02010800040101010101" pitchFamily="2" charset="-122"/>
              <a:ea typeface="华文新魏" panose="02010800040101010101" pitchFamily="2" charset="-122"/>
            </a:endParaRPr>
          </a:p>
          <a:p>
            <a:endParaRPr lang="zh-CN" altLang="en-US" sz="3600" b="1" dirty="0" smtClean="0">
              <a:solidFill>
                <a:srgbClr val="FF0000"/>
              </a:solidFill>
              <a:latin typeface="华文新魏" panose="02010800040101010101" pitchFamily="2" charset="-122"/>
              <a:ea typeface="华文新魏" panose="02010800040101010101" pitchFamily="2" charset="-122"/>
              <a:sym typeface="+mn-ea"/>
            </a:endParaRPr>
          </a:p>
          <a:p>
            <a:endParaRPr kumimoji="0" lang="zh-CN" altLang="en-US" sz="3600" b="1" dirty="0" smtClean="0">
              <a:solidFill>
                <a:srgbClr val="FF0000"/>
              </a:solidFill>
              <a:latin typeface="华文新魏" panose="02010800040101010101" pitchFamily="2" charset="-122"/>
              <a:ea typeface="华文新魏" panose="02010800040101010101" pitchFamily="2" charset="-122"/>
              <a:sym typeface="+mn-ea"/>
            </a:endParaRPr>
          </a:p>
          <a:p>
            <a:endParaRPr lang="zh-CN" altLang="en-US" sz="3600" b="1" dirty="0" smtClean="0">
              <a:solidFill>
                <a:schemeClr val="tx1"/>
              </a:solidFill>
              <a:latin typeface="华文新魏" panose="02010800040101010101" pitchFamily="2" charset="-122"/>
              <a:ea typeface="华文新魏" panose="02010800040101010101" pitchFamily="2" charset="-122"/>
              <a:sym typeface="+mn-ea"/>
            </a:endParaRPr>
          </a:p>
          <a:p>
            <a:endParaRPr lang="zh-CN" altLang="en-US" sz="3600" b="1" dirty="0" smtClean="0">
              <a:solidFill>
                <a:srgbClr val="FF0000"/>
              </a:solidFill>
              <a:latin typeface="华文新魏" panose="02010800040101010101" pitchFamily="2" charset="-122"/>
              <a:ea typeface="华文新魏" panose="02010800040101010101" pitchFamily="2" charset="-122"/>
              <a:sym typeface="+mn-ea"/>
            </a:endParaRPr>
          </a:p>
        </p:txBody>
      </p:sp>
      <p:sp>
        <p:nvSpPr>
          <p:cNvPr id="38" name="矩形 37"/>
          <p:cNvSpPr/>
          <p:nvPr/>
        </p:nvSpPr>
        <p:spPr>
          <a:xfrm>
            <a:off x="917575" y="269875"/>
            <a:ext cx="1057910" cy="751205"/>
          </a:xfrm>
          <a:prstGeom prst="rect">
            <a:avLst/>
          </a:prstGeom>
        </p:spPr>
        <p:txBody>
          <a:bodyPr wrap="none">
            <a:spAutoFit/>
          </a:bodyPr>
          <a:p>
            <a:pPr algn="ctr">
              <a:lnSpc>
                <a:spcPct val="125000"/>
              </a:lnSpc>
            </a:pPr>
            <a:r>
              <a:rPr lang="zh-CN" altLang="en-US" sz="3430" b="1" dirty="0" smtClean="0">
                <a:solidFill>
                  <a:schemeClr val="bg1"/>
                </a:solidFill>
                <a:latin typeface="华文新魏" panose="02010800040101010101" pitchFamily="2" charset="-122"/>
                <a:ea typeface="华文新魏" panose="02010800040101010101" pitchFamily="2" charset="-122"/>
              </a:rPr>
              <a:t>内容</a:t>
            </a:r>
            <a:endParaRPr lang="zh-CN" altLang="en-US" sz="3430" b="1" dirty="0">
              <a:solidFill>
                <a:schemeClr val="bg1"/>
              </a:solidFill>
              <a:latin typeface="华文新魏" panose="02010800040101010101" pitchFamily="2" charset="-122"/>
              <a:ea typeface="华文新魏" panose="02010800040101010101" pitchFamily="2" charset="-122"/>
            </a:endParaRPr>
          </a:p>
        </p:txBody>
      </p:sp>
      <p:sp>
        <p:nvSpPr>
          <p:cNvPr id="10" name="矩形 9"/>
          <p:cNvSpPr/>
          <p:nvPr/>
        </p:nvSpPr>
        <p:spPr>
          <a:xfrm>
            <a:off x="955637" y="4700921"/>
            <a:ext cx="1107996" cy="740267"/>
          </a:xfrm>
          <a:prstGeom prst="rect">
            <a:avLst/>
          </a:prstGeom>
        </p:spPr>
        <p:txBody>
          <a:bodyPr wrap="none">
            <a:spAutoFit/>
          </a:bodyPr>
          <a:p>
            <a:pPr algn="ctr">
              <a:lnSpc>
                <a:spcPct val="125000"/>
              </a:lnSpc>
            </a:pPr>
            <a:r>
              <a:rPr lang="zh-CN" altLang="en-US" sz="3600" b="1" dirty="0" smtClean="0">
                <a:solidFill>
                  <a:schemeClr val="bg1"/>
                </a:solidFill>
                <a:latin typeface="华文新魏" panose="02010800040101010101" pitchFamily="2" charset="-122"/>
                <a:ea typeface="华文新魏" panose="02010800040101010101" pitchFamily="2" charset="-122"/>
              </a:rPr>
              <a:t>意义</a:t>
            </a:r>
            <a:endParaRPr lang="zh-CN" altLang="en-US" sz="3600" b="1" dirty="0">
              <a:solidFill>
                <a:schemeClr val="bg1"/>
              </a:solidFill>
              <a:latin typeface="华文新魏" panose="02010800040101010101" pitchFamily="2" charset="-122"/>
              <a:ea typeface="华文新魏" panose="02010800040101010101" pitchFamily="2" charset="-122"/>
            </a:endParaRPr>
          </a:p>
        </p:txBody>
      </p:sp>
      <p:sp>
        <p:nvSpPr>
          <p:cNvPr id="23" name="Rectangle 33"/>
          <p:cNvSpPr>
            <a:spLocks noChangeArrowheads="1"/>
          </p:cNvSpPr>
          <p:nvPr/>
        </p:nvSpPr>
        <p:spPr bwMode="auto">
          <a:xfrm>
            <a:off x="2223108" y="5441068"/>
            <a:ext cx="9526694" cy="1198880"/>
          </a:xfrm>
          <a:prstGeom prst="rect">
            <a:avLst/>
          </a:prstGeom>
          <a:noFill/>
          <a:ln w="9525" algn="ctr">
            <a:noFill/>
            <a:miter lim="800000"/>
          </a:ln>
          <a:effectLst/>
        </p:spPr>
        <p:txBody>
          <a:bodyPr wrap="square" anchor="ctr">
            <a:spAutoFit/>
          </a:bodyPr>
          <a:p>
            <a:r>
              <a:rPr lang="zh-CN" altLang="en-US" sz="3600" b="1" dirty="0" smtClean="0">
                <a:latin typeface="华文新魏" panose="02010800040101010101" pitchFamily="2" charset="-122"/>
                <a:ea typeface="华文新魏" panose="02010800040101010101" pitchFamily="2" charset="-122"/>
              </a:rPr>
              <a:t>中国人民政治协商会议的成功召开，初步建立了</a:t>
            </a:r>
            <a:r>
              <a:rPr lang="zh-CN" altLang="en-US" sz="3600" b="1" dirty="0" smtClean="0">
                <a:solidFill>
                  <a:srgbClr val="FF0000"/>
                </a:solidFill>
                <a:latin typeface="华文新魏" panose="02010800040101010101" pitchFamily="2" charset="-122"/>
                <a:ea typeface="华文新魏" panose="02010800040101010101" pitchFamily="2" charset="-122"/>
              </a:rPr>
              <a:t>中国共产党领导的多党合作和政治协商制度</a:t>
            </a:r>
            <a:r>
              <a:rPr lang="zh-CN" altLang="en-US" sz="3600" b="1" dirty="0" smtClean="0">
                <a:latin typeface="华文新魏" panose="02010800040101010101" pitchFamily="2" charset="-122"/>
                <a:ea typeface="华文新魏" panose="02010800040101010101" pitchFamily="2" charset="-122"/>
              </a:rPr>
              <a:t>。</a:t>
            </a:r>
            <a:endParaRPr lang="zh-CN" altLang="en-US" sz="3600" b="1" dirty="0" smtClean="0">
              <a:latin typeface="华文新魏" panose="02010800040101010101" pitchFamily="2" charset="-122"/>
              <a:ea typeface="华文新魏"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3"/>
          <p:cNvSpPr>
            <a:spLocks noChangeArrowheads="1"/>
          </p:cNvSpPr>
          <p:nvPr/>
        </p:nvSpPr>
        <p:spPr bwMode="auto">
          <a:xfrm>
            <a:off x="1594485" y="274955"/>
            <a:ext cx="9401810" cy="768350"/>
          </a:xfrm>
          <a:prstGeom prst="rect">
            <a:avLst/>
          </a:prstGeom>
          <a:noFill/>
          <a:ln w="9525" algn="ctr">
            <a:noFill/>
            <a:miter lim="800000"/>
          </a:ln>
          <a:effectLst/>
        </p:spPr>
        <p:txBody>
          <a:bodyPr wrap="square" anchor="ctr">
            <a:spAutoFit/>
          </a:bodyPr>
          <a:lstStyle/>
          <a:p>
            <a:r>
              <a:rPr lang="zh-CN" altLang="en-US" sz="3430" dirty="0" smtClean="0">
                <a:latin typeface="华文新魏" panose="02010800040101010101" pitchFamily="2" charset="-122"/>
                <a:ea typeface="华文新魏" panose="02010800040101010101" pitchFamily="2" charset="-122"/>
              </a:rPr>
              <a:t> </a:t>
            </a:r>
            <a:r>
              <a:rPr lang="en-US" altLang="zh-CN" sz="4400" b="1" dirty="0" smtClean="0">
                <a:latin typeface="华文新魏" panose="02010800040101010101" pitchFamily="2" charset="-122"/>
                <a:ea typeface="华文新魏" panose="02010800040101010101" pitchFamily="2" charset="-122"/>
              </a:rPr>
              <a:t>《</a:t>
            </a:r>
            <a:r>
              <a:rPr lang="zh-CN" altLang="en-US" sz="4400" b="1" dirty="0" smtClean="0">
                <a:latin typeface="华文新魏" panose="02010800040101010101" pitchFamily="2" charset="-122"/>
                <a:ea typeface="华文新魏" panose="02010800040101010101" pitchFamily="2" charset="-122"/>
              </a:rPr>
              <a:t>中国人民政治协商会议共同纲领</a:t>
            </a:r>
            <a:r>
              <a:rPr lang="en-US" altLang="zh-CN" sz="4400" b="1" dirty="0" smtClean="0">
                <a:latin typeface="华文新魏" panose="02010800040101010101" pitchFamily="2" charset="-122"/>
                <a:ea typeface="华文新魏" panose="02010800040101010101" pitchFamily="2" charset="-122"/>
              </a:rPr>
              <a:t>》</a:t>
            </a:r>
            <a:endParaRPr kumimoji="0" lang="zh-CN" altLang="en-US" sz="3430" dirty="0">
              <a:solidFill>
                <a:schemeClr val="tx1"/>
              </a:solidFill>
              <a:latin typeface="华文新魏" panose="02010800040101010101" pitchFamily="2" charset="-122"/>
              <a:ea typeface="华文新魏" panose="02010800040101010101" pitchFamily="2" charset="-122"/>
            </a:endParaRPr>
          </a:p>
        </p:txBody>
      </p:sp>
      <p:sp>
        <p:nvSpPr>
          <p:cNvPr id="24" name="TextBox 23"/>
          <p:cNvSpPr txBox="1"/>
          <p:nvPr/>
        </p:nvSpPr>
        <p:spPr>
          <a:xfrm>
            <a:off x="653415" y="1949450"/>
            <a:ext cx="7421245" cy="3374390"/>
          </a:xfrm>
          <a:prstGeom prst="rect">
            <a:avLst/>
          </a:prstGeom>
          <a:noFill/>
        </p:spPr>
        <p:txBody>
          <a:bodyPr wrap="square" rtlCol="0">
            <a:spAutoFit/>
          </a:bodyPr>
          <a:lstStyle/>
          <a:p>
            <a:r>
              <a:rPr lang="zh-CN" altLang="en-US" sz="2665" b="1" dirty="0" smtClean="0">
                <a:latin typeface="华文新魏" panose="02010800040101010101" pitchFamily="2" charset="-122"/>
                <a:ea typeface="华文新魏" panose="02010800040101010101" pitchFamily="2" charset="-122"/>
              </a:rPr>
              <a:t>中华人民共和国是</a:t>
            </a:r>
            <a:r>
              <a:rPr lang="zh-CN" altLang="en-US" sz="2665" b="1" dirty="0" smtClean="0">
                <a:solidFill>
                  <a:srgbClr val="FF0000"/>
                </a:solidFill>
                <a:latin typeface="华文新魏" panose="02010800040101010101" pitchFamily="2" charset="-122"/>
                <a:ea typeface="华文新魏" panose="02010800040101010101" pitchFamily="2" charset="-122"/>
              </a:rPr>
              <a:t>新民主义主义</a:t>
            </a:r>
            <a:r>
              <a:rPr lang="zh-CN" altLang="en-US" sz="2665" b="1" dirty="0" smtClean="0">
                <a:latin typeface="华文新魏" panose="02010800040101010101" pitchFamily="2" charset="-122"/>
                <a:ea typeface="华文新魏" panose="02010800040101010101" pitchFamily="2" charset="-122"/>
              </a:rPr>
              <a:t>即人民民主主义国家，实行工人领导的、以工农联盟为基础的、团结各民主阶级和国内各民族的人民民主专政；</a:t>
            </a:r>
            <a:endParaRPr lang="zh-CN" altLang="en-US" sz="2665" b="1" dirty="0" smtClean="0">
              <a:latin typeface="华文新魏" panose="02010800040101010101" pitchFamily="2" charset="-122"/>
              <a:ea typeface="华文新魏" panose="02010800040101010101" pitchFamily="2" charset="-122"/>
            </a:endParaRPr>
          </a:p>
          <a:p>
            <a:endParaRPr lang="zh-CN" altLang="en-US" sz="2665" b="1" dirty="0" smtClean="0">
              <a:solidFill>
                <a:srgbClr val="FF0000"/>
              </a:solidFill>
              <a:latin typeface="华文新魏" panose="02010800040101010101" pitchFamily="2" charset="-122"/>
              <a:ea typeface="华文新魏" panose="02010800040101010101" pitchFamily="2" charset="-122"/>
            </a:endParaRPr>
          </a:p>
          <a:p>
            <a:r>
              <a:rPr lang="zh-CN" altLang="en-US" sz="2665" b="1" dirty="0" smtClean="0">
                <a:latin typeface="华文新魏" panose="02010800040101010101" pitchFamily="2" charset="-122"/>
                <a:ea typeface="华文新魏" panose="02010800040101010101" pitchFamily="2" charset="-122"/>
              </a:rPr>
              <a:t>国家政权属于人民，各级政权机关一律实行民主集中制。</a:t>
            </a:r>
            <a:endParaRPr lang="zh-CN" altLang="en-US" sz="2665" b="1" dirty="0" smtClean="0">
              <a:solidFill>
                <a:srgbClr val="FF0000"/>
              </a:solidFill>
              <a:latin typeface="华文新魏" panose="02010800040101010101" pitchFamily="2" charset="-122"/>
              <a:ea typeface="华文新魏" panose="02010800040101010101" pitchFamily="2" charset="-122"/>
            </a:endParaRPr>
          </a:p>
          <a:p>
            <a:r>
              <a:rPr lang="zh-CN" altLang="en-US" sz="2665" b="1" dirty="0" smtClean="0">
                <a:latin typeface="华文新魏" panose="02010800040101010101" pitchFamily="2" charset="-122"/>
                <a:ea typeface="华文新魏" panose="02010800040101010101" pitchFamily="2" charset="-122"/>
              </a:rPr>
              <a:t>中国人民政治协商会议暂时代行将来召开的全国人民代 表大会的职能。</a:t>
            </a:r>
            <a:endParaRPr lang="zh-CN" altLang="en-US" sz="2665" b="1" dirty="0" smtClean="0">
              <a:solidFill>
                <a:srgbClr val="FF0000"/>
              </a:solidFill>
              <a:latin typeface="华文新魏" panose="02010800040101010101" pitchFamily="2" charset="-122"/>
              <a:ea typeface="华文新魏" panose="02010800040101010101" pitchFamily="2" charset="-122"/>
            </a:endParaRPr>
          </a:p>
        </p:txBody>
      </p:sp>
      <p:sp>
        <p:nvSpPr>
          <p:cNvPr id="27" name="TextBox 26"/>
          <p:cNvSpPr txBox="1"/>
          <p:nvPr/>
        </p:nvSpPr>
        <p:spPr>
          <a:xfrm>
            <a:off x="4437252" y="5942955"/>
            <a:ext cx="3810027" cy="768350"/>
          </a:xfrm>
          <a:prstGeom prst="rect">
            <a:avLst/>
          </a:prstGeom>
          <a:noFill/>
        </p:spPr>
        <p:txBody>
          <a:bodyPr wrap="square" rtlCol="0">
            <a:spAutoFit/>
          </a:bodyPr>
          <a:lstStyle/>
          <a:p>
            <a:pPr algn="ctr"/>
            <a:r>
              <a:rPr lang="zh-CN" altLang="en-US" sz="4400" b="1" dirty="0" smtClean="0">
                <a:solidFill>
                  <a:srgbClr val="FF0000"/>
                </a:solidFill>
                <a:latin typeface="华文新魏" panose="02010800040101010101" pitchFamily="2" charset="-122"/>
                <a:ea typeface="华文新魏" panose="02010800040101010101" pitchFamily="2" charset="-122"/>
              </a:rPr>
              <a:t>临时宪法</a:t>
            </a:r>
            <a:endParaRPr lang="zh-CN" altLang="en-US" sz="4400" b="1" dirty="0" smtClean="0">
              <a:solidFill>
                <a:srgbClr val="FF0000"/>
              </a:solidFill>
              <a:latin typeface="华文新魏" panose="02010800040101010101" pitchFamily="2" charset="-122"/>
              <a:ea typeface="华文新魏" panose="02010800040101010101" pitchFamily="2" charset="-122"/>
            </a:endParaRPr>
          </a:p>
        </p:txBody>
      </p:sp>
      <p:pic>
        <p:nvPicPr>
          <p:cNvPr id="28" name="Picture 4" descr="中国人民政治协商会议共同纲领">
            <a:hlinkClick r:id="rId1" action="ppaction://hlinksldjump"/>
          </p:cNvPr>
          <p:cNvPicPr>
            <a:picLocks noChangeAspect="1" noChangeArrowheads="1"/>
          </p:cNvPicPr>
          <p:nvPr/>
        </p:nvPicPr>
        <p:blipFill>
          <a:blip r:embed="rId2">
            <a:clrChange>
              <a:clrFrom>
                <a:srgbClr val="0A1312"/>
              </a:clrFrom>
              <a:clrTo>
                <a:srgbClr val="0A1312">
                  <a:alpha val="0"/>
                </a:srgbClr>
              </a:clrTo>
            </a:clrChange>
          </a:blip>
          <a:srcRect l="33382" t="7979" r="23943" b="15369"/>
          <a:stretch>
            <a:fillRect/>
          </a:stretch>
        </p:blipFill>
        <p:spPr bwMode="auto">
          <a:xfrm>
            <a:off x="8247380" y="1837055"/>
            <a:ext cx="3335655" cy="4488180"/>
          </a:xfrm>
          <a:prstGeom prst="rect">
            <a:avLst/>
          </a:prstGeom>
          <a:noFill/>
          <a:effectLst/>
        </p:spPr>
      </p:pic>
      <p:grpSp>
        <p:nvGrpSpPr>
          <p:cNvPr id="313" name="组合 312"/>
          <p:cNvGrpSpPr/>
          <p:nvPr/>
        </p:nvGrpSpPr>
        <p:grpSpPr>
          <a:xfrm>
            <a:off x="380932" y="1105338"/>
            <a:ext cx="4757029" cy="843652"/>
            <a:chOff x="-103259" y="1332060"/>
            <a:chExt cx="4994880" cy="885835"/>
          </a:xfrm>
        </p:grpSpPr>
        <p:pic>
          <p:nvPicPr>
            <p:cNvPr id="312" name="图片 14" descr="未标题-2.png"/>
            <p:cNvPicPr>
              <a:picLocks noChangeAspect="1" noChangeArrowheads="1"/>
            </p:cNvPicPr>
            <p:nvPr/>
          </p:nvPicPr>
          <p:blipFill>
            <a:blip r:embed="rId3"/>
            <a:srcRect/>
            <a:stretch>
              <a:fillRect/>
            </a:stretch>
          </p:blipFill>
          <p:spPr bwMode="auto">
            <a:xfrm>
              <a:off x="183064" y="1332060"/>
              <a:ext cx="4708557" cy="885835"/>
            </a:xfrm>
            <a:prstGeom prst="rect">
              <a:avLst/>
            </a:prstGeom>
            <a:noFill/>
            <a:ln w="9525">
              <a:noFill/>
              <a:miter lim="800000"/>
              <a:headEnd/>
              <a:tailEnd/>
            </a:ln>
          </p:spPr>
        </p:pic>
        <p:sp>
          <p:nvSpPr>
            <p:cNvPr id="307" name="矩形 306"/>
            <p:cNvSpPr/>
            <p:nvPr/>
          </p:nvSpPr>
          <p:spPr>
            <a:xfrm>
              <a:off x="-103259" y="1450171"/>
              <a:ext cx="4429156" cy="650081"/>
            </a:xfrm>
            <a:prstGeom prst="rect">
              <a:avLst/>
            </a:prstGeom>
          </p:spPr>
          <p:txBody>
            <a:bodyPr wrap="square">
              <a:spAutoFit/>
            </a:bodyPr>
            <a:lstStyle/>
            <a:p>
              <a:pPr lvl="0" algn="ctr"/>
              <a:r>
                <a:rPr lang="en-US" altLang="zh-CN" sz="3430" b="1" dirty="0" smtClean="0">
                  <a:solidFill>
                    <a:schemeClr val="bg1"/>
                  </a:solidFill>
                  <a:latin typeface="华文新魏" panose="02010800040101010101" pitchFamily="2" charset="-122"/>
                  <a:ea typeface="华文新魏" panose="02010800040101010101" pitchFamily="2" charset="-122"/>
                </a:rPr>
                <a:t>《</a:t>
              </a:r>
              <a:r>
                <a:rPr lang="zh-CN" altLang="en-US" sz="3430" b="1" dirty="0" smtClean="0">
                  <a:solidFill>
                    <a:schemeClr val="bg1"/>
                  </a:solidFill>
                  <a:latin typeface="华文新魏" panose="02010800040101010101" pitchFamily="2" charset="-122"/>
                  <a:ea typeface="华文新魏" panose="02010800040101010101" pitchFamily="2" charset="-122"/>
                </a:rPr>
                <a:t>共同纲领</a:t>
              </a:r>
              <a:r>
                <a:rPr lang="en-US" altLang="zh-CN" sz="3430" b="1" dirty="0" smtClean="0">
                  <a:solidFill>
                    <a:schemeClr val="bg1"/>
                  </a:solidFill>
                  <a:latin typeface="华文新魏" panose="02010800040101010101" pitchFamily="2" charset="-122"/>
                  <a:ea typeface="华文新魏" panose="02010800040101010101" pitchFamily="2" charset="-122"/>
                </a:rPr>
                <a:t>》</a:t>
              </a:r>
              <a:r>
                <a:rPr lang="zh-CN" altLang="en-US" sz="3430" b="1" dirty="0" smtClean="0">
                  <a:solidFill>
                    <a:schemeClr val="bg1"/>
                  </a:solidFill>
                  <a:latin typeface="华文新魏" panose="02010800040101010101" pitchFamily="2" charset="-122"/>
                  <a:ea typeface="华文新魏" panose="02010800040101010101" pitchFamily="2" charset="-122"/>
                </a:rPr>
                <a:t>的内容</a:t>
              </a:r>
              <a:endParaRPr lang="zh-CN" altLang="en-US" sz="3430" b="1" spc="300" dirty="0">
                <a:solidFill>
                  <a:schemeClr val="bg1"/>
                </a:solidFill>
                <a:latin typeface="微软雅黑" panose="020B0503020204020204" charset="-122"/>
                <a:ea typeface="微软雅黑" panose="020B0503020204020204" charset="-122"/>
              </a:endParaRPr>
            </a:p>
          </p:txBody>
        </p:sp>
      </p:grpSp>
      <p:grpSp>
        <p:nvGrpSpPr>
          <p:cNvPr id="314" name="组合 313"/>
          <p:cNvGrpSpPr/>
          <p:nvPr/>
        </p:nvGrpSpPr>
        <p:grpSpPr>
          <a:xfrm>
            <a:off x="449087" y="5442868"/>
            <a:ext cx="4688449" cy="843652"/>
            <a:chOff x="244436" y="5491173"/>
            <a:chExt cx="4922871" cy="885835"/>
          </a:xfrm>
        </p:grpSpPr>
        <p:pic>
          <p:nvPicPr>
            <p:cNvPr id="315" name="图片 14" descr="未标题-2.png"/>
            <p:cNvPicPr>
              <a:picLocks noChangeAspect="1" noChangeArrowheads="1"/>
            </p:cNvPicPr>
            <p:nvPr/>
          </p:nvPicPr>
          <p:blipFill>
            <a:blip r:embed="rId3"/>
            <a:srcRect/>
            <a:stretch>
              <a:fillRect/>
            </a:stretch>
          </p:blipFill>
          <p:spPr bwMode="auto">
            <a:xfrm>
              <a:off x="458750" y="5491173"/>
              <a:ext cx="4708557" cy="885835"/>
            </a:xfrm>
            <a:prstGeom prst="rect">
              <a:avLst/>
            </a:prstGeom>
            <a:noFill/>
            <a:ln w="9525">
              <a:noFill/>
              <a:miter lim="800000"/>
              <a:headEnd/>
              <a:tailEnd/>
            </a:ln>
          </p:spPr>
        </p:pic>
        <p:sp>
          <p:nvSpPr>
            <p:cNvPr id="316" name="矩形 315"/>
            <p:cNvSpPr/>
            <p:nvPr/>
          </p:nvSpPr>
          <p:spPr>
            <a:xfrm>
              <a:off x="244436" y="5591190"/>
              <a:ext cx="4429156" cy="650081"/>
            </a:xfrm>
            <a:prstGeom prst="rect">
              <a:avLst/>
            </a:prstGeom>
          </p:spPr>
          <p:txBody>
            <a:bodyPr wrap="square">
              <a:spAutoFit/>
            </a:bodyPr>
            <a:lstStyle/>
            <a:p>
              <a:pPr lvl="0" algn="ctr"/>
              <a:r>
                <a:rPr lang="en-US" altLang="zh-CN" sz="3430" b="1" dirty="0" smtClean="0">
                  <a:solidFill>
                    <a:schemeClr val="bg1"/>
                  </a:solidFill>
                  <a:latin typeface="华文新魏" panose="02010800040101010101" pitchFamily="2" charset="-122"/>
                  <a:ea typeface="华文新魏" panose="02010800040101010101" pitchFamily="2" charset="-122"/>
                </a:rPr>
                <a:t>《</a:t>
              </a:r>
              <a:r>
                <a:rPr lang="zh-CN" altLang="en-US" sz="3430" b="1" dirty="0" smtClean="0">
                  <a:solidFill>
                    <a:schemeClr val="bg1"/>
                  </a:solidFill>
                  <a:latin typeface="华文新魏" panose="02010800040101010101" pitchFamily="2" charset="-122"/>
                  <a:ea typeface="华文新魏" panose="02010800040101010101" pitchFamily="2" charset="-122"/>
                </a:rPr>
                <a:t>共同纲领</a:t>
              </a:r>
              <a:r>
                <a:rPr lang="en-US" altLang="zh-CN" sz="3430" b="1" dirty="0" smtClean="0">
                  <a:solidFill>
                    <a:schemeClr val="bg1"/>
                  </a:solidFill>
                  <a:latin typeface="华文新魏" panose="02010800040101010101" pitchFamily="2" charset="-122"/>
                  <a:ea typeface="华文新魏" panose="02010800040101010101" pitchFamily="2" charset="-122"/>
                </a:rPr>
                <a:t>》</a:t>
              </a:r>
              <a:r>
                <a:rPr lang="zh-CN" altLang="en-US" sz="3430" b="1" dirty="0" smtClean="0">
                  <a:solidFill>
                    <a:schemeClr val="bg1"/>
                  </a:solidFill>
                  <a:latin typeface="华文新魏" panose="02010800040101010101" pitchFamily="2" charset="-122"/>
                  <a:ea typeface="华文新魏" panose="02010800040101010101" pitchFamily="2" charset="-122"/>
                </a:rPr>
                <a:t>的地位</a:t>
              </a:r>
              <a:endParaRPr lang="zh-CN" altLang="en-US" sz="3430" b="1" spc="300" dirty="0">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6156960" y="3106420"/>
            <a:ext cx="1560830" cy="645160"/>
          </a:xfrm>
          <a:prstGeom prst="rect">
            <a:avLst/>
          </a:prstGeom>
          <a:noFill/>
        </p:spPr>
        <p:txBody>
          <a:bodyPr wrap="none" rtlCol="0" anchor="t">
            <a:spAutoFit/>
          </a:bodyPr>
          <a:p>
            <a:r>
              <a:rPr lang="zh-CN" altLang="en-US" b="1" dirty="0" smtClean="0">
                <a:solidFill>
                  <a:srgbClr val="FF0000"/>
                </a:solidFill>
                <a:latin typeface="华文新魏" panose="02010800040101010101" pitchFamily="2" charset="-122"/>
                <a:ea typeface="华文新魏" panose="02010800040101010101" pitchFamily="2" charset="-122"/>
                <a:sym typeface="+mn-ea"/>
              </a:rPr>
              <a:t>（</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国体</a:t>
            </a:r>
            <a:r>
              <a:rPr lang="zh-CN" altLang="en-US" b="1" dirty="0" smtClean="0">
                <a:solidFill>
                  <a:srgbClr val="FF0000"/>
                </a:solidFill>
                <a:latin typeface="华文新魏" panose="02010800040101010101" pitchFamily="2" charset="-122"/>
                <a:ea typeface="华文新魏" panose="02010800040101010101" pitchFamily="2" charset="-122"/>
                <a:sym typeface="+mn-ea"/>
              </a:rPr>
              <a:t>）</a:t>
            </a:r>
            <a:endParaRPr lang="zh-CN" altLang="en-US"/>
          </a:p>
        </p:txBody>
      </p:sp>
      <p:sp>
        <p:nvSpPr>
          <p:cNvPr id="3" name="文本框 2"/>
          <p:cNvSpPr txBox="1"/>
          <p:nvPr/>
        </p:nvSpPr>
        <p:spPr>
          <a:xfrm>
            <a:off x="6156960" y="3917950"/>
            <a:ext cx="1560830" cy="645160"/>
          </a:xfrm>
          <a:prstGeom prst="rect">
            <a:avLst/>
          </a:prstGeom>
          <a:noFill/>
        </p:spPr>
        <p:txBody>
          <a:bodyPr wrap="none" rtlCol="0" anchor="t">
            <a:spAutoFit/>
          </a:bodyPr>
          <a:p>
            <a:r>
              <a:rPr lang="zh-CN" altLang="en-US" b="1" dirty="0" smtClean="0">
                <a:solidFill>
                  <a:srgbClr val="FF0000"/>
                </a:solidFill>
                <a:latin typeface="华文新魏" panose="02010800040101010101" pitchFamily="2" charset="-122"/>
                <a:ea typeface="华文新魏" panose="02010800040101010101" pitchFamily="2" charset="-122"/>
                <a:sym typeface="+mn-ea"/>
              </a:rPr>
              <a:t>（</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政体</a:t>
            </a:r>
            <a:r>
              <a:rPr lang="zh-CN" altLang="en-US" b="1" dirty="0" smtClean="0">
                <a:solidFill>
                  <a:srgbClr val="FF0000"/>
                </a:solidFill>
                <a:latin typeface="华文新魏" panose="02010800040101010101" pitchFamily="2" charset="-122"/>
                <a:ea typeface="华文新魏" panose="02010800040101010101" pitchFamily="2" charset="-122"/>
                <a:sym typeface="+mn-ea"/>
              </a:rPr>
              <a:t>）</a:t>
            </a:r>
            <a:endParaRPr lang="zh-CN" altLang="en-US"/>
          </a:p>
        </p:txBody>
      </p:sp>
      <p:sp>
        <p:nvSpPr>
          <p:cNvPr id="4" name="文本框 3"/>
          <p:cNvSpPr txBox="1"/>
          <p:nvPr/>
        </p:nvSpPr>
        <p:spPr>
          <a:xfrm>
            <a:off x="5768340" y="4892675"/>
            <a:ext cx="2479040" cy="645160"/>
          </a:xfrm>
          <a:prstGeom prst="rect">
            <a:avLst/>
          </a:prstGeom>
          <a:noFill/>
        </p:spPr>
        <p:txBody>
          <a:bodyPr wrap="none" rtlCol="0" anchor="t">
            <a:spAutoFit/>
          </a:bodyPr>
          <a:p>
            <a:r>
              <a:rPr lang="zh-CN" altLang="en-US" b="1" dirty="0" smtClean="0">
                <a:solidFill>
                  <a:srgbClr val="FF0000"/>
                </a:solidFill>
                <a:latin typeface="华文新魏" panose="02010800040101010101" pitchFamily="2" charset="-122"/>
                <a:ea typeface="华文新魏" panose="02010800040101010101" pitchFamily="2" charset="-122"/>
                <a:sym typeface="+mn-ea"/>
              </a:rPr>
              <a:t>（</a:t>
            </a:r>
            <a:r>
              <a:rPr lang="zh-CN" altLang="en-US" sz="3600" b="1" dirty="0" smtClean="0">
                <a:solidFill>
                  <a:srgbClr val="FF0000"/>
                </a:solidFill>
                <a:latin typeface="华文新魏" panose="02010800040101010101" pitchFamily="2" charset="-122"/>
                <a:ea typeface="华文新魏" panose="02010800040101010101" pitchFamily="2" charset="-122"/>
                <a:sym typeface="+mn-ea"/>
              </a:rPr>
              <a:t>权力机构</a:t>
            </a:r>
            <a:r>
              <a:rPr lang="zh-CN" altLang="en-US" b="1" dirty="0" smtClean="0">
                <a:solidFill>
                  <a:srgbClr val="FF0000"/>
                </a:solidFill>
                <a:latin typeface="华文新魏" panose="02010800040101010101" pitchFamily="2" charset="-122"/>
                <a:ea typeface="华文新魏" panose="02010800040101010101" pitchFamily="2" charset="-122"/>
                <a:sym typeface="+mn-ea"/>
              </a:rPr>
              <a:t>）</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13"/>
                                        </p:tgtEl>
                                        <p:attrNameLst>
                                          <p:attrName>style.visibility</p:attrName>
                                        </p:attrNameLst>
                                      </p:cBhvr>
                                      <p:to>
                                        <p:strVal val="visible"/>
                                      </p:to>
                                    </p:set>
                                    <p:animEffect transition="in" filter="dissolve">
                                      <p:cBhvr>
                                        <p:cTn id="15" dur="500"/>
                                        <p:tgtEl>
                                          <p:spTgt spid="31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314"/>
                                        </p:tgtEl>
                                        <p:attrNameLst>
                                          <p:attrName>style.visibility</p:attrName>
                                        </p:attrNameLst>
                                      </p:cBhvr>
                                      <p:to>
                                        <p:strVal val="visible"/>
                                      </p:to>
                                    </p:set>
                                    <p:animEffect transition="in" filter="dissolve">
                                      <p:cBhvr>
                                        <p:cTn id="43" dur="500"/>
                                        <p:tgtEl>
                                          <p:spTgt spid="31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dissolv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24" grpId="0"/>
      <p:bldP spid="27" grpId="0"/>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rPr lang="en-US" altLang="zh-CN"/>
              <a:t>(</a:t>
            </a:r>
            <a:r>
              <a:rPr lang="zh-CN" altLang="en-US"/>
              <a:t>2020宁夏）在解放战争即将取得胜利的背景下，毛泽东致信李济深等民主人士，提出“召集人民代表大会，加强民主党派和各人民团体的相互合作，讨论新政府的成立，拟订新政府的施政纲领。”毛泽东与民主人士协商准备召开的会议是（　　）</a:t>
            </a:r>
            <a:endParaRPr lang="zh-CN" altLang="en-US"/>
          </a:p>
          <a:p>
            <a:r>
              <a:rPr lang="zh-CN" altLang="en-US"/>
              <a:t>A．中国共产党第七次全国代表大会	         </a:t>
            </a:r>
            <a:endParaRPr lang="zh-CN" altLang="en-US"/>
          </a:p>
          <a:p>
            <a:r>
              <a:rPr lang="zh-CN" altLang="en-US"/>
              <a:t>  B．中国共产党第八次全国代表大会	</a:t>
            </a:r>
            <a:endParaRPr lang="zh-CN" altLang="en-US"/>
          </a:p>
          <a:p>
            <a:r>
              <a:rPr lang="zh-CN" altLang="en-US"/>
              <a:t>C．中国人民政治协商会议第一次全体会议	 </a:t>
            </a:r>
            <a:endParaRPr lang="zh-CN" altLang="en-US"/>
          </a:p>
          <a:p>
            <a:r>
              <a:rPr lang="zh-CN" altLang="en-US"/>
              <a:t>  D．第一届全国人民代表大会</a:t>
            </a:r>
            <a:endParaRPr lang="zh-CN" altLang="en-US"/>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11870" y="3947160"/>
            <a:ext cx="3006090" cy="2214880"/>
          </a:xfrm>
          <a:prstGeom prst="rect">
            <a:avLst/>
          </a:prstGeom>
          <a:noFill/>
        </p:spPr>
        <p:txBody>
          <a:bodyPr wrap="square" rtlCol="0">
            <a:spAutoFit/>
          </a:bodyPr>
          <a:p>
            <a:r>
              <a:rPr lang="en-US" altLang="zh-CN" sz="13800" b="1">
                <a:solidFill>
                  <a:srgbClr val="FF0000"/>
                </a:solidFill>
              </a:rPr>
              <a:t>C</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solidFill>
                  <a:srgbClr val="FF0000"/>
                </a:solidFill>
                <a:latin typeface="微软雅黑" panose="020B0503020204020204" charset="-122"/>
                <a:ea typeface="微软雅黑" panose="020B0503020204020204" charset="-122"/>
                <a:cs typeface="微软雅黑" panose="020B0503020204020204" charset="-122"/>
              </a:rPr>
              <a:t>中考真题</a:t>
            </a:r>
            <a:endParaRPr lang="zh-CN" altLang="en-US" b="1">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内容占位符 2"/>
          <p:cNvSpPr>
            <a:spLocks noGrp="1"/>
          </p:cNvSpPr>
          <p:nvPr>
            <p:ph idx="1"/>
          </p:nvPr>
        </p:nvSpPr>
        <p:spPr/>
        <p:txBody>
          <a:bodyPr/>
          <a:p>
            <a:r>
              <a:t>（2020黄冈）中国共产党领导的多党合作和政治协商制度是从中国土壤中生长出来的新型政党制度。建国以来，这一制度发挥的独特作用是（　　）</a:t>
            </a:r>
          </a:p>
          <a:p>
            <a:r>
              <a:t>A．制定宪法、规划发展、长期共存、互相监督	</a:t>
            </a:r>
          </a:p>
          <a:p>
            <a:r>
              <a:t>B．凝聚共识、优化决策、协调关系、维护稳定	</a:t>
            </a:r>
          </a:p>
          <a:p>
            <a:r>
              <a:t>C．参政议政、立法立宪、维护安全、抵抗侵略	</a:t>
            </a:r>
          </a:p>
          <a:p>
            <a:r>
              <a:t>D．颁布法典、发展经济、任免干部、制定法律</a:t>
            </a:r>
          </a:p>
        </p:txBody>
      </p:sp>
      <p:pic>
        <p:nvPicPr>
          <p:cNvPr id="4" name="图片 3"/>
          <p:cNvPicPr/>
          <p:nvPr/>
        </p:nvPicPr>
        <p:blipFill>
          <a:blip r:embed="rId1"/>
          <a:stretch>
            <a:fillRect/>
          </a:stretch>
        </p:blipFill>
        <p:spPr>
          <a:xfrm>
            <a:off x="1162050" y="5735320"/>
            <a:ext cx="76200" cy="76200"/>
          </a:xfrm>
          <a:prstGeom prst="rect">
            <a:avLst/>
          </a:prstGeom>
          <a:noFill/>
          <a:ln w="9525">
            <a:noFill/>
          </a:ln>
        </p:spPr>
      </p:pic>
      <p:sp>
        <p:nvSpPr>
          <p:cNvPr id="5" name="文本框 4"/>
          <p:cNvSpPr txBox="1"/>
          <p:nvPr/>
        </p:nvSpPr>
        <p:spPr>
          <a:xfrm>
            <a:off x="8611870" y="3947160"/>
            <a:ext cx="3006090" cy="2214880"/>
          </a:xfrm>
          <a:prstGeom prst="rect">
            <a:avLst/>
          </a:prstGeom>
          <a:noFill/>
        </p:spPr>
        <p:txBody>
          <a:bodyPr wrap="square" rtlCol="0">
            <a:spAutoFit/>
          </a:bodyPr>
          <a:p>
            <a:r>
              <a:rPr lang="en-US" altLang="zh-CN" sz="13800" b="1">
                <a:solidFill>
                  <a:srgbClr val="FF0000"/>
                </a:solidFill>
              </a:rPr>
              <a:t>B</a:t>
            </a:r>
            <a:endParaRPr lang="en-US" altLang="zh-CN" sz="13800" b="1">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 name="KSO_WM_SCREEN_THEME_FLAG" val="Dlrq25wU2PGuGg5bbmjbDNBr8Z+eGqEu75BV+sS8MUedTL/SPsF9E8fRkzEV8Dv+WmcdbbdFLw3BEne+jc5ybbdb+fZdxYGhlLtoAAboX2k="/>
</p:tagLst>
</file>

<file path=ppt/tags/tag10.xml><?xml version="1.0" encoding="utf-8"?>
<p:tagLst xmlns:p="http://schemas.openxmlformats.org/presentationml/2006/main">
  <p:tag name="KSO_WM_TAG_VERSION" val="1.0"/>
  <p:tag name="KSO_WM_BEAUTIFY_FLAG" val="#wm#"/>
  <p:tag name="KSO_WM_UNIT_TYPE" val="i"/>
  <p:tag name="KSO_WM_UNIT_ID" val="diagram160433_1*i*24"/>
  <p:tag name="KSO_WM_TEMPLATE_CATEGORY" val="diagram"/>
  <p:tag name="KSO_WM_TEMPLATE_INDEX" val="160433"/>
  <p:tag name="KSO_WM_UNIT_INDEX" val="24"/>
  <p:tag name="KSO_WM_SCREEN_THEME_FLAG" val="Dlrq25wU2PGuGg5bbmjbDNBr8Z+eGqEu75BV+sS8MUedTL/SPsF9E8fRkzEV8Dv+WmcdbbdFLw3BEne+jc5ybbdb+fZdxYGhlLtoAAboX2k="/>
</p:tagLst>
</file>

<file path=ppt/tags/tag1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8"/>
  <p:tag name="KSO_WM_UNIT_TYPE" val="m_i"/>
  <p:tag name="KSO_WM_UNIT_INDEX" val="1_8"/>
  <p:tag name="KSO_WM_UNIT_CLEAR" val="1"/>
  <p:tag name="KSO_WM_UNIT_LAYERLEVEL" val="1_1"/>
  <p:tag name="KSO_WM_DIAGRAM_GROUP_CODE" val="m1-1"/>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12.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9"/>
  <p:tag name="KSO_WM_UNIT_TYPE" val="m_i"/>
  <p:tag name="KSO_WM_UNIT_INDEX" val="1_9"/>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NBr8Z+eGqEu75BV+sS8MUedTL/SPsF9E8fRkzEV8Dv+WmcdbbdFLw3BEne+jc5ybbdb+fZdxYGhlLtoAAboX2k="/>
</p:tagLst>
</file>

<file path=ppt/tags/tag1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0"/>
  <p:tag name="KSO_WM_UNIT_TYPE" val="m_i"/>
  <p:tag name="KSO_WM_UNIT_INDEX" val="1_10"/>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14.xml><?xml version="1.0" encoding="utf-8"?>
<p:tagLst xmlns:p="http://schemas.openxmlformats.org/presentationml/2006/main">
  <p:tag name="KSO_WM_TAG_VERSION" val="1.0"/>
  <p:tag name="KSO_WM_BEAUTIFY_FLAG" val="#wm#"/>
  <p:tag name="KSO_WM_UNIT_TYPE" val="i"/>
  <p:tag name="KSO_WM_UNIT_ID" val="diagram160433_1*i*35"/>
  <p:tag name="KSO_WM_TEMPLATE_CATEGORY" val="diagram"/>
  <p:tag name="KSO_WM_TEMPLATE_INDEX" val="160433"/>
  <p:tag name="KSO_WM_UNIT_INDEX" val="35"/>
  <p:tag name="KSO_WM_SCREEN_THEME_FLAG" val="Dlrq25wU2PGuGg5bbmjbDNBr8Z+eGqEu75BV+sS8MUedTL/SPsF9E8fRkzEV8Dv+WmcdbbdFLw3BEne+jc5ybbdb+fZdxYGhlLtoAAboX2k="/>
</p:tagLst>
</file>

<file path=ppt/tags/tag1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1"/>
  <p:tag name="KSO_WM_UNIT_TYPE" val="m_i"/>
  <p:tag name="KSO_WM_UNIT_INDEX" val="1_11"/>
  <p:tag name="KSO_WM_UNIT_CLEAR" val="1"/>
  <p:tag name="KSO_WM_UNIT_LAYERLEVEL" val="1_1"/>
  <p:tag name="KSO_WM_DIAGRAM_GROUP_CODE" val="m1-1"/>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1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2"/>
  <p:tag name="KSO_WM_UNIT_TYPE" val="m_i"/>
  <p:tag name="KSO_WM_UNIT_INDEX" val="1_12"/>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NBr8Z+eGqEu75BV+sS8MUedTL/SPsF9E8fRkzEV8Dv+WmcdbbdFLw3BEne+jc5ybbdb+fZdxYGhlLtoAAboX2k="/>
</p:tagLst>
</file>

<file path=ppt/tags/tag1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3"/>
  <p:tag name="KSO_WM_UNIT_TYPE" val="m_i"/>
  <p:tag name="KSO_WM_UNIT_INDEX" val="1_13"/>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18.xml><?xml version="1.0" encoding="utf-8"?>
<p:tagLst xmlns:p="http://schemas.openxmlformats.org/presentationml/2006/main">
  <p:tag name="KSO_WM_TAG_VERSION" val="1.0"/>
  <p:tag name="KSO_WM_BEAUTIFY_FLAG" val="#wm#"/>
  <p:tag name="KSO_WM_UNIT_TYPE" val="i"/>
  <p:tag name="KSO_WM_UNIT_ID" val="diagram160433_1*i*46"/>
  <p:tag name="KSO_WM_TEMPLATE_CATEGORY" val="diagram"/>
  <p:tag name="KSO_WM_TEMPLATE_INDEX" val="160433"/>
  <p:tag name="KSO_WM_UNIT_INDEX" val="46"/>
  <p:tag name="KSO_WM_SCREEN_THEME_FLAG" val="Dlrq25wU2PGuGg5bbmjbDNBr8Z+eGqEu75BV+sS8MUedTL/SPsF9E8fRkzEV8Dv+WmcdbbdFLw3BEne+jc5ybbdb+fZdxYGhlLtoAAboX2k="/>
</p:tagLst>
</file>

<file path=ppt/tags/tag1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4"/>
  <p:tag name="KSO_WM_UNIT_TYPE" val="m_i"/>
  <p:tag name="KSO_WM_UNIT_INDEX" val="1_14"/>
  <p:tag name="KSO_WM_UNIT_CLEAR" val="1"/>
  <p:tag name="KSO_WM_UNIT_LAYERLEVEL" val="1_1"/>
  <p:tag name="KSO_WM_DIAGRAM_GROUP_CODE" val="m1-1"/>
  <p:tag name="KSO_WM_UNIT_FILL_FORE_SCHEMECOLOR_INDEX" val="9"/>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2.xml><?xml version="1.0" encoding="utf-8"?>
<p:tagLst xmlns:p="http://schemas.openxmlformats.org/presentationml/2006/main">
  <p:tag name="KSO_WM_TAG_VERSION" val="1.0"/>
  <p:tag name="KSO_WM_BEAUTIFY_FLAG" val="#wm#"/>
  <p:tag name="KSO_WM_UNIT_TYPE" val="i"/>
  <p:tag name="KSO_WM_UNIT_ID" val="diagram160433_1*i*2"/>
  <p:tag name="KSO_WM_TEMPLATE_CATEGORY" val="diagram"/>
  <p:tag name="KSO_WM_TEMPLATE_INDEX" val="160433"/>
  <p:tag name="KSO_WM_UNIT_INDEX" val="2"/>
  <p:tag name="KSO_WM_SCREEN_THEME_FLAG" val="Dlrq25wU2PGuGg5bbmjbDNBr8Z+eGqEu75BV+sS8MUedTL/SPsF9E8fRkzEV8Dv+WmcdbbdFLw3BEne+jc5ybbdb+fZdxYGhlLtoAAboX2k="/>
</p:tagLst>
</file>

<file path=ppt/tags/tag2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5"/>
  <p:tag name="KSO_WM_UNIT_TYPE" val="m_i"/>
  <p:tag name="KSO_WM_UNIT_INDEX" val="1_15"/>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NBr8Z+eGqEu75BV+sS8MUedTL/SPsF9E8fRkzEV8Dv+WmcdbbdFLw3BEne+jc5ybbdb+fZdxYGhlLtoAAboX2k="/>
</p:tagLst>
</file>

<file path=ppt/tags/tag2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6"/>
  <p:tag name="KSO_WM_UNIT_TYPE" val="m_i"/>
  <p:tag name="KSO_WM_UNIT_INDEX" val="1_16"/>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22.xml><?xml version="1.0" encoding="utf-8"?>
<p:tagLst xmlns:p="http://schemas.openxmlformats.org/presentationml/2006/main">
  <p:tag name="KSO_WM_TAG_VERSION" val="1.0"/>
  <p:tag name="KSO_WM_BEAUTIFY_FLAG" val="#wm#"/>
  <p:tag name="KSO_WM_UNIT_TYPE" val="i"/>
  <p:tag name="KSO_WM_UNIT_ID" val="diagram160433_1*i*57"/>
  <p:tag name="KSO_WM_TEMPLATE_CATEGORY" val="diagram"/>
  <p:tag name="KSO_WM_TEMPLATE_INDEX" val="160433"/>
  <p:tag name="KSO_WM_UNIT_INDEX" val="57"/>
  <p:tag name="KSO_WM_SCREEN_THEME_FLAG" val="Dlrq25wU2PGuGg5bbmjbDNBr8Z+eGqEu75BV+sS8MUedTL/SPsF9E8fRkzEV8Dv+WmcdbbdFLw3BEne+jc5ybbdb+fZdxYGhlLtoAAboX2k="/>
</p:tagLst>
</file>

<file path=ppt/tags/tag2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7"/>
  <p:tag name="KSO_WM_UNIT_TYPE" val="m_i"/>
  <p:tag name="KSO_WM_UNIT_INDEX" val="1_17"/>
  <p:tag name="KSO_WM_UNIT_CLEAR" val="1"/>
  <p:tag name="KSO_WM_UNIT_LAYERLEVEL" val="1_1"/>
  <p:tag name="KSO_WM_DIAGRAM_GROUP_CODE" val="m1-1"/>
  <p:tag name="KSO_WM_UNIT_FILL_FORE_SCHEMECOLOR_INDEX" val="10"/>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2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8"/>
  <p:tag name="KSO_WM_UNIT_TYPE" val="m_i"/>
  <p:tag name="KSO_WM_UNIT_INDEX" val="1_18"/>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NBr8Z+eGqEu75BV+sS8MUedTL/SPsF9E8fRkzEV8Dv+WmcdbbdFLw3BEne+jc5ybbdb+fZdxYGhlLtoAAboX2k="/>
</p:tagLst>
</file>

<file path=ppt/tags/tag2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9"/>
  <p:tag name="KSO_WM_UNIT_TYPE" val="m_i"/>
  <p:tag name="KSO_WM_UNIT_INDEX" val="1_19"/>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2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1_1"/>
  <p:tag name="KSO_WM_UNIT_TYPE" val="m_h_a"/>
  <p:tag name="KSO_WM_UNIT_INDEX" val="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NBr8Z+eGqEu75BV+sS8MUedTL/SPsF9E8fRkzEV8Dv+WmcdbbdFLw3BEne+jc5ybbdb+fZdxYGhlLtoAAboX2k="/>
</p:tagLst>
</file>

<file path=ppt/tags/tag2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2_1"/>
  <p:tag name="KSO_WM_UNIT_TYPE" val="m_h_a"/>
  <p:tag name="KSO_WM_UNIT_INDEX" val="1_2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NBr8Z+eGqEu75BV+sS8MUedTL/SPsF9E8fRkzEV8Dv+WmcdbbdFLw3BEne+jc5ybbdb+fZdxYGhlLtoAAboX2k="/>
</p:tagLst>
</file>

<file path=ppt/tags/tag2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3_1"/>
  <p:tag name="KSO_WM_UNIT_TYPE" val="m_h_a"/>
  <p:tag name="KSO_WM_UNIT_INDEX" val="1_3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NBr8Z+eGqEu75BV+sS8MUedTL/SPsF9E8fRkzEV8Dv+WmcdbbdFLw3BEne+jc5ybbdb+fZdxYGhlLtoAAboX2k="/>
</p:tagLst>
</file>

<file path=ppt/tags/tag2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4_1"/>
  <p:tag name="KSO_WM_UNIT_TYPE" val="m_h_a"/>
  <p:tag name="KSO_WM_UNIT_INDEX" val="1_4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NBr8Z+eGqEu75BV+sS8MUedTL/SPsF9E8fRkzEV8Dv+WmcdbbdFLw3BEne+jc5ybbdb+fZdxYGhlLtoAAboX2k="/>
</p:tagLst>
</file>

<file path=ppt/tags/tag3.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2"/>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3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5_1"/>
  <p:tag name="KSO_WM_UNIT_TYPE" val="m_h_a"/>
  <p:tag name="KSO_WM_UNIT_INDEX" val="1_5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NBr8Z+eGqEu75BV+sS8MUedTL/SPsF9E8fRkzEV8Dv+WmcdbbdFLw3BEne+jc5ybbdb+fZdxYGhlLtoAAboX2k="/>
</p:tagLst>
</file>

<file path=ppt/tags/tag3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6_1"/>
  <p:tag name="KSO_WM_UNIT_TYPE" val="m_h_a"/>
  <p:tag name="KSO_WM_UNIT_INDEX" val="1_6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NBr8Z+eGqEu75BV+sS8MUedTL/SPsF9E8fRkzEV8Dv+WmcdbbdFLw3BEne+jc5ybbdb+fZdxYGhlLtoAAboX2k="/>
</p:tagLst>
</file>

<file path=ppt/tags/tag32.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1"/>
  <p:tag name="KSO_WM_UNIT_TYPE" val="m_i"/>
  <p:tag name="KSO_WM_UNIT_INDEX" val="1_1"/>
  <p:tag name="KSO_WM_UNIT_CLEAR" val="1"/>
  <p:tag name="KSO_WM_UNIT_LAYERLEVEL" val="1_1"/>
  <p:tag name="KSO_WM_DIAGRAM_GROUP_CODE" val="m1-1"/>
  <p:tag name="KSO_WM_UNIT_LINE_FORE_SCHEMECOLOR_INDEX" val="13"/>
  <p:tag name="KSO_WM_UNIT_LINE_FILL_TYPE" val="2"/>
  <p:tag name="KSO_WM_SCREEN_THEME_FLAG" val="Dlrq25wU2PGuGg5bbmjbDNBr8Z+eGqEu75BV+sS8MUedTL/SPsF9E8fRkzEV8Dv+WmcdbbdFLw3BEne+jc5ybbdb+fZdxYGhlLtoAAboX2k="/>
</p:tagLst>
</file>

<file path=ppt/tags/tag33.xml><?xml version="1.0" encoding="utf-8"?>
<p:tagLst xmlns:p="http://schemas.openxmlformats.org/presentationml/2006/main">
  <p:tag name="KSO_WM_TAG_VERSION" val="1.0"/>
  <p:tag name="KSO_WM_BEAUTIFY_FLAG" val="#wm#"/>
  <p:tag name="KSO_WM_UNIT_TYPE" val="i"/>
  <p:tag name="KSO_WM_UNIT_ID" val="diagram160433_1*i*2"/>
  <p:tag name="KSO_WM_TEMPLATE_CATEGORY" val="diagram"/>
  <p:tag name="KSO_WM_TEMPLATE_INDEX" val="160433"/>
  <p:tag name="KSO_WM_UNIT_INDEX" val="2"/>
  <p:tag name="KSO_WM_SCREEN_THEME_FLAG" val="Dlrq25wU2PGuGg5bbmjbDNBr8Z+eGqEu75BV+sS8MUedTL/SPsF9E8fRkzEV8Dv+WmcdbbdFLw3BEne+jc5ybbdb+fZdxYGhlLtoAAboX2k="/>
</p:tagLst>
</file>

<file path=ppt/tags/tag3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2"/>
  <p:tag name="KSO_WM_UNIT_TYPE" val="m_i"/>
  <p:tag name="KSO_WM_UNIT_INDEX" val="1_2"/>
  <p:tag name="KSO_WM_UNIT_CLEAR" val="1"/>
  <p:tag name="KSO_WM_UNIT_LAYERLEVEL" val="1_1"/>
  <p:tag name="KSO_WM_DIAGRAM_GROUP_CODE" val="m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3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NBr8Z+eGqEu75BV+sS8MUedTL/SPsF9E8fRkzEV8Dv+WmcdbbdFLw3BEne+jc5ybbdb+fZdxYGhlLtoAAboX2k="/>
</p:tagLst>
</file>

<file path=ppt/tags/tag36.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4"/>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37.xml><?xml version="1.0" encoding="utf-8"?>
<p:tagLst xmlns:p="http://schemas.openxmlformats.org/presentationml/2006/main">
  <p:tag name="KSO_WM_TAG_VERSION" val="1.0"/>
  <p:tag name="KSO_WM_BEAUTIFY_FLAG" val="#wm#"/>
  <p:tag name="KSO_WM_UNIT_TYPE" val="i"/>
  <p:tag name="KSO_WM_UNIT_ID" val="diagram160433_1*i*13"/>
  <p:tag name="KSO_WM_TEMPLATE_CATEGORY" val="diagram"/>
  <p:tag name="KSO_WM_TEMPLATE_INDEX" val="160433"/>
  <p:tag name="KSO_WM_UNIT_INDEX" val="13"/>
  <p:tag name="KSO_WM_SCREEN_THEME_FLAG" val="Dlrq25wU2PGuGg5bbmjbDNBr8Z+eGqEu75BV+sS8MUedTL/SPsF9E8fRkzEV8Dv+WmcdbbdFLw3BEne+jc5ybbdb+fZdxYGhlLtoAAboX2k="/>
</p:tagLst>
</file>

<file path=ppt/tags/tag3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5"/>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3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6"/>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NBr8Z+eGqEu75BV+sS8MUedTL/SPsF9E8fRkzEV8Dv+WmcdbbdFLw3BEne+jc5ybbdb+fZdxYGhlLtoAAboX2k="/>
</p:tagLst>
</file>

<file path=ppt/tags/tag4.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3"/>
  <p:tag name="KSO_WM_UNIT_TYPE" val="m_i"/>
  <p:tag name="KSO_WM_UNIT_INDEX" val="1_3"/>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NBr8Z+eGqEu75BV+sS8MUedTL/SPsF9E8fRkzEV8Dv+WmcdbbdFLw3BEne+jc5ybbdb+fZdxYGhlLtoAAboX2k="/>
</p:tagLst>
</file>

<file path=ppt/tags/tag40.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7"/>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41.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h_a*1_1_1"/>
  <p:tag name="KSO_WM_UNIT_TYPE" val="m_h_a"/>
  <p:tag name="KSO_WM_UNIT_INDEX" val="1_1_1"/>
  <p:tag name="KSO_WM_UNIT_CLEAR" val="1"/>
  <p:tag name="KSO_WM_UNIT_LAYERLEVEL" val="1_1_1"/>
  <p:tag name="KSO_WM_UNIT_VALUE" val="24"/>
  <p:tag name="KSO_WM_UNIT_HIGHLIGHT" val="0"/>
  <p:tag name="KSO_WM_UNIT_COMPATIBLE" val="0"/>
  <p:tag name="KSO_WM_UNIT_PRESET_TEXT_INDEX" val="4"/>
  <p:tag name="KSO_WM_UNIT_PRESET_TEXT_LEN" val="12"/>
  <p:tag name="KSO_WM_DIAGRAM_GROUP_CODE" val="m1-1"/>
  <p:tag name="KSO_WM_UNIT_TEXT_FILL_FORE_SCHEMECOLOR_INDEX" val="13"/>
  <p:tag name="KSO_WM_UNIT_TEXT_FILL_TYPE" val="1"/>
  <p:tag name="KSO_WM_SCREEN_THEME_FLAG" val="Dlrq25wU2PGuGg5bbmjbDNBr8Z+eGqEu75BV+sS8MUedTL/SPsF9E8fRkzEV8Dv+WmcdbbdFLw3BEne+jc5ybbdb+fZdxYGhlLtoAAboX2k="/>
</p:tagLst>
</file>

<file path=ppt/tags/tag4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NBr8Z+eGqEu75BV+sS8MUedTL/SPsF9E8fRkzEV8Dv+WmcdbbdFLw3BEne+jc5ybbdb+fZdxYGhlLtoAAboX2k="/>
</p:tagLst>
</file>

<file path=ppt/tags/tag5.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4"/>
  <p:tag name="KSO_WM_UNIT_TYPE" val="m_i"/>
  <p:tag name="KSO_WM_UNIT_INDEX" val="1_4"/>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6.xml><?xml version="1.0" encoding="utf-8"?>
<p:tagLst xmlns:p="http://schemas.openxmlformats.org/presentationml/2006/main">
  <p:tag name="KSO_WM_TAG_VERSION" val="1.0"/>
  <p:tag name="KSO_WM_BEAUTIFY_FLAG" val="#wm#"/>
  <p:tag name="KSO_WM_UNIT_TYPE" val="i"/>
  <p:tag name="KSO_WM_UNIT_ID" val="diagram160433_1*i*13"/>
  <p:tag name="KSO_WM_TEMPLATE_CATEGORY" val="diagram"/>
  <p:tag name="KSO_WM_TEMPLATE_INDEX" val="160433"/>
  <p:tag name="KSO_WM_UNIT_INDEX" val="13"/>
  <p:tag name="KSO_WM_SCREEN_THEME_FLAG" val="Dlrq25wU2PGuGg5bbmjbDNBr8Z+eGqEu75BV+sS8MUedTL/SPsF9E8fRkzEV8Dv+WmcdbbdFLw3BEne+jc5ybbdb+fZdxYGhlLtoAAboX2k="/>
</p:tagLst>
</file>

<file path=ppt/tags/tag7.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5"/>
  <p:tag name="KSO_WM_UNIT_TYPE" val="m_i"/>
  <p:tag name="KSO_WM_UNIT_INDEX" val="1_5"/>
  <p:tag name="KSO_WM_UNIT_CLEAR" val="1"/>
  <p:tag name="KSO_WM_UNIT_LAYERLEVEL" val="1_1"/>
  <p:tag name="KSO_WM_DIAGRAM_GROUP_CODE" val="m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ags/tag8.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6"/>
  <p:tag name="KSO_WM_UNIT_TYPE" val="m_i"/>
  <p:tag name="KSO_WM_UNIT_INDEX" val="1_6"/>
  <p:tag name="KSO_WM_UNIT_CLEAR" val="1"/>
  <p:tag name="KSO_WM_UNIT_LAYERLEVEL" val="1_1"/>
  <p:tag name="KSO_WM_DIAGRAM_GROUP_CODE" val="m1-1"/>
  <p:tag name="KSO_WM_UNIT_FILL_FORE_SCHEMECOLOR_INDEX" val="14"/>
  <p:tag name="KSO_WM_UNIT_FILL_TYPE" val="1"/>
  <p:tag name="KSO_WM_UNIT_TEXT_FILL_FORE_SCHEMECOLOR_INDEX" val="2"/>
  <p:tag name="KSO_WM_UNIT_TEXT_FILL_TYPE" val="1"/>
  <p:tag name="KSO_WM_SCREEN_THEME_FLAG" val="Dlrq25wU2PGuGg5bbmjbDNBr8Z+eGqEu75BV+sS8MUedTL/SPsF9E8fRkzEV8Dv+WmcdbbdFLw3BEne+jc5ybbdb+fZdxYGhlLtoAAboX2k="/>
</p:tagLst>
</file>

<file path=ppt/tags/tag9.xml><?xml version="1.0" encoding="utf-8"?>
<p:tagLst xmlns:p="http://schemas.openxmlformats.org/presentationml/2006/main">
  <p:tag name="KSO_WM_TAG_VERSION" val="1.0"/>
  <p:tag name="KSO_WM_BEAUTIFY_FLAG" val="#wm#"/>
  <p:tag name="KSO_WM_TEMPLATE_CATEGORY" val="diagram"/>
  <p:tag name="KSO_WM_TEMPLATE_INDEX" val="160433"/>
  <p:tag name="KSO_WM_UNIT_ID" val="diagram160433_1*m_i*1_7"/>
  <p:tag name="KSO_WM_UNIT_TYPE" val="m_i"/>
  <p:tag name="KSO_WM_UNIT_INDEX" val="1_7"/>
  <p:tag name="KSO_WM_UNIT_CLEAR" val="1"/>
  <p:tag name="KSO_WM_UNIT_LAYERLEVEL" val="1_1"/>
  <p:tag name="KSO_WM_DIAGRAM_GROUP_CODE" val="m1-1"/>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 name="KSO_WM_SCREEN_THEME_FLAG" val="Dlrq25wU2PGuGg5bbmjbDNBr8Z+eGqEu75BV+sS8MUedTL/SPsF9E8fRkzEV8Dv+WmcdbbdFLw3BEne+jc5ybbdb+fZdxYGhlLtoAAboX2k="/>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2795</Words>
  <Application>WPS 演示</Application>
  <PresentationFormat>宽屏</PresentationFormat>
  <Paragraphs>318</Paragraphs>
  <Slides>23</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23</vt:i4>
      </vt:variant>
    </vt:vector>
  </HeadingPairs>
  <TitlesOfParts>
    <vt:vector size="37" baseType="lpstr">
      <vt:lpstr>Arial</vt:lpstr>
      <vt:lpstr>宋体</vt:lpstr>
      <vt:lpstr>Wingdings</vt:lpstr>
      <vt:lpstr>华文新魏</vt:lpstr>
      <vt:lpstr>微软雅黑</vt:lpstr>
      <vt:lpstr>华文隶书</vt:lpstr>
      <vt:lpstr>Times New Roman</vt:lpstr>
      <vt:lpstr>隶书</vt:lpstr>
      <vt:lpstr>楷体</vt:lpstr>
      <vt:lpstr>华文楷体</vt:lpstr>
      <vt:lpstr>Calibri</vt:lpstr>
      <vt:lpstr>仿宋</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中考真题</vt:lpstr>
      <vt:lpstr>中考真题</vt:lpstr>
      <vt:lpstr>中考真题</vt:lpstr>
      <vt:lpstr>二.中华人民共和国的巩固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中考真题</vt:lpstr>
      <vt:lpstr>中考真题</vt:lpstr>
      <vt:lpstr>中考真题</vt:lpstr>
      <vt:lpstr>中考真题</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wdp</dc:creator>
  <cp:lastModifiedBy>Administrator</cp:lastModifiedBy>
  <cp:revision>25</cp:revision>
  <dcterms:created xsi:type="dcterms:W3CDTF">2018-02-21T06:58:00Z</dcterms:created>
  <dcterms:modified xsi:type="dcterms:W3CDTF">2022-01-12T15:31:48Z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2052-10.8.2.7058</vt:lpwstr>
  </property>
</Properties>
</file>