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46"/>
  </p:handoutMasterIdLst>
  <p:sldIdLst>
    <p:sldId id="842" r:id="rId3"/>
    <p:sldId id="544" r:id="rId4"/>
    <p:sldId id="587" r:id="rId5"/>
    <p:sldId id="546" r:id="rId7"/>
    <p:sldId id="547" r:id="rId8"/>
    <p:sldId id="590" r:id="rId9"/>
    <p:sldId id="548" r:id="rId10"/>
    <p:sldId id="549" r:id="rId11"/>
    <p:sldId id="843" r:id="rId12"/>
    <p:sldId id="550" r:id="rId13"/>
    <p:sldId id="762" r:id="rId14"/>
    <p:sldId id="551" r:id="rId15"/>
    <p:sldId id="552" r:id="rId16"/>
    <p:sldId id="591" r:id="rId17"/>
    <p:sldId id="554" r:id="rId18"/>
    <p:sldId id="556" r:id="rId19"/>
    <p:sldId id="557" r:id="rId20"/>
    <p:sldId id="558" r:id="rId21"/>
    <p:sldId id="844" r:id="rId22"/>
    <p:sldId id="559" r:id="rId23"/>
    <p:sldId id="845" r:id="rId24"/>
    <p:sldId id="589" r:id="rId25"/>
    <p:sldId id="847" r:id="rId26"/>
    <p:sldId id="848" r:id="rId27"/>
    <p:sldId id="846" r:id="rId28"/>
    <p:sldId id="851" r:id="rId29"/>
    <p:sldId id="852" r:id="rId30"/>
    <p:sldId id="584" r:id="rId31"/>
    <p:sldId id="586" r:id="rId32"/>
    <p:sldId id="565" r:id="rId33"/>
    <p:sldId id="592" r:id="rId34"/>
    <p:sldId id="567" r:id="rId35"/>
    <p:sldId id="849" r:id="rId36"/>
    <p:sldId id="568" r:id="rId37"/>
    <p:sldId id="570" r:id="rId38"/>
    <p:sldId id="571" r:id="rId39"/>
    <p:sldId id="572" r:id="rId40"/>
    <p:sldId id="574" r:id="rId41"/>
    <p:sldId id="575" r:id="rId42"/>
    <p:sldId id="576" r:id="rId43"/>
    <p:sldId id="850" r:id="rId44"/>
    <p:sldId id="577" r:id="rId45"/>
  </p:sldIdLst>
  <p:sldSz cx="12192000" cy="6858000"/>
  <p:notesSz cx="6858000" cy="9144000"/>
  <p:custDataLst>
    <p:tags r:id="rId5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" lastIdx="1" clrIdx="0"/>
  <p:cmAuthor id="2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82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240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1" Type="http://schemas.openxmlformats.org/officeDocument/2006/relationships/tags" Target="tags/tag85.xml"/><Relationship Id="rId50" Type="http://schemas.openxmlformats.org/officeDocument/2006/relationships/commentAuthors" Target="commentAuthors.xml"/><Relationship Id="rId5" Type="http://schemas.openxmlformats.org/officeDocument/2006/relationships/slide" Target="slides/slide3.xml"/><Relationship Id="rId49" Type="http://schemas.openxmlformats.org/officeDocument/2006/relationships/tableStyles" Target="tableStyles.xml"/><Relationship Id="rId48" Type="http://schemas.openxmlformats.org/officeDocument/2006/relationships/viewProps" Target="viewProps.xml"/><Relationship Id="rId47" Type="http://schemas.openxmlformats.org/officeDocument/2006/relationships/presProps" Target="presProps.xml"/><Relationship Id="rId46" Type="http://schemas.openxmlformats.org/officeDocument/2006/relationships/handoutMaster" Target="handoutMasters/handoutMaster1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5.xml"/><Relationship Id="rId4" Type="http://schemas.openxmlformats.org/officeDocument/2006/relationships/image" Target="../media/image4.png"/><Relationship Id="rId3" Type="http://schemas.openxmlformats.org/officeDocument/2006/relationships/tags" Target="../tags/tag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.xml"/><Relationship Id="rId3" Type="http://schemas.openxmlformats.org/officeDocument/2006/relationships/image" Target="../media/image7.png"/><Relationship Id="rId2" Type="http://schemas.openxmlformats.org/officeDocument/2006/relationships/tags" Target="../tags/tag9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2.xml"/><Relationship Id="rId3" Type="http://schemas.openxmlformats.org/officeDocument/2006/relationships/image" Target="../media/image9.png"/><Relationship Id="rId2" Type="http://schemas.openxmlformats.org/officeDocument/2006/relationships/tags" Target="../tags/tag11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6.xml"/><Relationship Id="rId3" Type="http://schemas.openxmlformats.org/officeDocument/2006/relationships/image" Target="../media/image12.png"/><Relationship Id="rId2" Type="http://schemas.openxmlformats.org/officeDocument/2006/relationships/tags" Target="../tags/tag15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8.xml"/><Relationship Id="rId3" Type="http://schemas.openxmlformats.org/officeDocument/2006/relationships/image" Target="../media/image14.png"/><Relationship Id="rId2" Type="http://schemas.openxmlformats.org/officeDocument/2006/relationships/tags" Target="../tags/tag17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.xml"/><Relationship Id="rId3" Type="http://schemas.openxmlformats.org/officeDocument/2006/relationships/image" Target="../media/image16.png"/><Relationship Id="rId2" Type="http://schemas.openxmlformats.org/officeDocument/2006/relationships/tags" Target="../tags/tag19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23.xml"/><Relationship Id="rId5" Type="http://schemas.openxmlformats.org/officeDocument/2006/relationships/image" Target="../media/image19.png"/><Relationship Id="rId4" Type="http://schemas.openxmlformats.org/officeDocument/2006/relationships/tags" Target="../tags/tag22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tags" Target="../tags/tag21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33.xml"/><Relationship Id="rId4" Type="http://schemas.openxmlformats.org/officeDocument/2006/relationships/hyperlink" Target="https://www.gugong.net/zhongguo/jinchao/1110.html" TargetMode="External"/><Relationship Id="rId3" Type="http://schemas.openxmlformats.org/officeDocument/2006/relationships/image" Target="../media/image25.png"/><Relationship Id="rId2" Type="http://schemas.openxmlformats.org/officeDocument/2006/relationships/tags" Target="../tags/tag32.xml"/><Relationship Id="rId1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image" Target="../media/image29.png"/><Relationship Id="rId2" Type="http://schemas.openxmlformats.org/officeDocument/2006/relationships/image" Target="../media/image17.png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6.xml"/><Relationship Id="rId3" Type="http://schemas.openxmlformats.org/officeDocument/2006/relationships/image" Target="../media/image33.png"/><Relationship Id="rId2" Type="http://schemas.openxmlformats.org/officeDocument/2006/relationships/tags" Target="../tags/tag45.xml"/><Relationship Id="rId1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48.xml"/><Relationship Id="rId3" Type="http://schemas.openxmlformats.org/officeDocument/2006/relationships/image" Target="../media/image35.jpeg"/><Relationship Id="rId2" Type="http://schemas.openxmlformats.org/officeDocument/2006/relationships/tags" Target="../tags/tag47.xml"/><Relationship Id="rId1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image" Target="../media/image37.png"/><Relationship Id="rId1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image" Target="../media/image40.png"/><Relationship Id="rId1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5.xml"/><Relationship Id="rId1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59.xml"/><Relationship Id="rId3" Type="http://schemas.openxmlformats.org/officeDocument/2006/relationships/image" Target="../media/image44.png"/><Relationship Id="rId2" Type="http://schemas.openxmlformats.org/officeDocument/2006/relationships/tags" Target="../tags/tag58.xml"/><Relationship Id="rId1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63.xml"/><Relationship Id="rId3" Type="http://schemas.openxmlformats.org/officeDocument/2006/relationships/tags" Target="../tags/tag62.xml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image" Target="../media/image48.png"/><Relationship Id="rId2" Type="http://schemas.openxmlformats.org/officeDocument/2006/relationships/image" Target="../media/image17.png"/><Relationship Id="rId1" Type="http://schemas.openxmlformats.org/officeDocument/2006/relationships/tags" Target="../tags/tag64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9.xml"/><Relationship Id="rId1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72.xml"/><Relationship Id="rId1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5.xml"/><Relationship Id="rId1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image" Target="../media/image5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8.xml"/><Relationship Id="rId1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80.xml"/><Relationship Id="rId3" Type="http://schemas.openxmlformats.org/officeDocument/2006/relationships/image" Target="../media/image60.png"/><Relationship Id="rId2" Type="http://schemas.openxmlformats.org/officeDocument/2006/relationships/tags" Target="../tags/tag79.xml"/><Relationship Id="rId1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image" Target="../media/image61.jpe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图示&#10;&#10;AI 生成的内容可能不正确。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57" b="25237"/>
          <a:stretch>
            <a:fillRect/>
          </a:stretch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2444750" y="1724660"/>
            <a:ext cx="7301865" cy="2284095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p>
            <a:pPr indent="0" algn="ctr" fontAlgn="auto">
              <a:lnSpc>
                <a:spcPct val="125000"/>
              </a:lnSpc>
            </a:pPr>
            <a:r>
              <a:rPr lang="zh-CN" altLang="en-US" sz="66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</a:rPr>
              <a:t>地图上的世界史</a:t>
            </a:r>
            <a:endParaRPr lang="zh-CN" altLang="en-US" sz="6600" b="1">
              <a:solidFill>
                <a:srgbClr val="C00000"/>
              </a:solidFill>
              <a:latin typeface="宋体" charset="0"/>
              <a:ea typeface="宋体" charset="0"/>
              <a:cs typeface="宋体" charset="0"/>
            </a:endParaRPr>
          </a:p>
          <a:p>
            <a:pPr indent="0" algn="ctr" fontAlgn="auto">
              <a:lnSpc>
                <a:spcPct val="125000"/>
              </a:lnSpc>
            </a:pPr>
            <a:r>
              <a:rPr lang="zh-CN" altLang="en-US" sz="4800" b="1">
                <a:solidFill>
                  <a:schemeClr val="tx1"/>
                </a:solidFill>
                <a:latin typeface="宋体" charset="0"/>
                <a:ea typeface="宋体" charset="0"/>
                <a:cs typeface="宋体" charset="0"/>
              </a:rPr>
              <a:t>高一下期末复习</a:t>
            </a:r>
            <a:r>
              <a:rPr lang="zh-CN" altLang="en-US" sz="4800" b="1">
                <a:solidFill>
                  <a:schemeClr val="tx1"/>
                </a:solidFill>
                <a:latin typeface="宋体" charset="0"/>
                <a:ea typeface="宋体" charset="0"/>
                <a:cs typeface="宋体" charset="0"/>
              </a:rPr>
              <a:t>专题课</a:t>
            </a:r>
            <a:endParaRPr lang="zh-CN" altLang="en-US" sz="4800" b="1">
              <a:solidFill>
                <a:schemeClr val="tx1"/>
              </a:solidFill>
              <a:latin typeface="宋体" charset="0"/>
              <a:ea typeface="宋体" charset="0"/>
              <a:cs typeface="宋体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3"/>
            </p:custDataLst>
          </p:nvPr>
        </p:nvSpPr>
        <p:spPr>
          <a:xfrm>
            <a:off x="2444115" y="4274185"/>
            <a:ext cx="7301230" cy="1574800"/>
          </a:xfrm>
          <a:prstGeom prst="rect">
            <a:avLst/>
          </a:prstGeom>
          <a:noFill/>
          <a:ln w="63500" cmpd="sng">
            <a:solidFill>
              <a:srgbClr val="C00000"/>
            </a:solidFill>
            <a:prstDash val="sysDot"/>
          </a:ln>
        </p:spPr>
        <p:txBody>
          <a:bodyPr wrap="square" rtlCol="0" anchor="ctr" anchorCtr="0">
            <a:noAutofit/>
          </a:bodyPr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zh-CN" sz="2400" b="1">
                <a:solidFill>
                  <a:srgbClr val="A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【课标】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树立指向学生历史学科核心素养的教学理念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，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有效设计教学过程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。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lt"/>
            </a:endParaRPr>
          </a:p>
          <a:p>
            <a:pPr lvl="0" algn="r">
              <a:lnSpc>
                <a:spcPct val="120000"/>
              </a:lnSpc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授课教师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：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李星皓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（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广东广雅中学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）</a:t>
            </a:r>
            <a:endParaRPr lang="en-US" altLang="zh-CN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lt"/>
            </a:endParaRPr>
          </a:p>
        </p:txBody>
      </p:sp>
    </p:spTree>
    <p:custDataLst>
      <p:tags r:id="rId4"/>
    </p:custDataLst>
  </p:cSld>
  <p:clrMapOvr>
    <a:masterClrMapping/>
  </p:clrMapOvr>
  <p:transition advTm="6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620"/>
            <a:ext cx="12191365" cy="6791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" y="6222365"/>
            <a:ext cx="8636000" cy="31115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581469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宋体" pitchFamily="2" charset="-122"/>
              </a:rPr>
              <a:t>1：</a:t>
            </a:r>
            <a:r>
              <a:rPr lang="zh-CN" altLang="en-US" sz="2800" b="1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宋体" pitchFamily="2" charset="-122"/>
              </a:rPr>
              <a:t>文明的产生和五大</a:t>
            </a:r>
            <a:r>
              <a:rPr lang="zh-CN" altLang="en-US" sz="2800" b="1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宋体" pitchFamily="2" charset="-122"/>
              </a:rPr>
              <a:t>古代文明</a:t>
            </a:r>
            <a:endParaRPr lang="zh-CN" altLang="en-US" sz="2800" b="1" smtClean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054975" y="468630"/>
            <a:ext cx="389509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五大古代文明的代表性成就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54975" y="4247515"/>
            <a:ext cx="3895090" cy="94361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反思提高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：</a:t>
            </a: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古代文明的特征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？</a:t>
            </a:r>
            <a:endParaRPr lang="en-US" altLang="zh-CN" sz="2800" b="1">
              <a:latin typeface="宋体" charset="0"/>
              <a:ea typeface="宋体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rcRect b="5955"/>
          <a:stretch>
            <a:fillRect/>
          </a:stretch>
        </p:blipFill>
        <p:spPr>
          <a:xfrm>
            <a:off x="0" y="1967865"/>
            <a:ext cx="7857490" cy="489013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bldLvl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88435" y="0"/>
            <a:ext cx="8203565" cy="6845300"/>
          </a:xfrm>
          <a:prstGeom prst="rect">
            <a:avLst/>
          </a:prstGeom>
        </p:spPr>
      </p:pic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168910" y="1317625"/>
          <a:ext cx="3819525" cy="4114800"/>
        </p:xfrm>
        <a:graphic>
          <a:graphicData uri="http://schemas.openxmlformats.org/drawingml/2006/table">
            <a:tbl>
              <a:tblPr/>
              <a:tblGrid>
                <a:gridCol w="1416050"/>
                <a:gridCol w="2403475"/>
              </a:tblGrid>
              <a:tr h="404495"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楷体" charset="0"/>
                        </a:rPr>
                        <a:t>迁徙区域 </a:t>
                      </a:r>
                      <a:endParaRPr lang="en-US" altLang="en-US" sz="2000" b="1">
                        <a:solidFill>
                          <a:srgbClr val="C00000"/>
                        </a:solidFill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思源黑体 CN Normal" charset="0"/>
                        </a:rPr>
                        <a:t>概况</a:t>
                      </a:r>
                      <a:endParaRPr lang="en-US" altLang="en-US" sz="2000" b="1">
                        <a:solidFill>
                          <a:srgbClr val="C00000"/>
                        </a:solidFill>
                        <a:latin typeface="楷体" charset="0"/>
                        <a:ea typeface="楷体" charset="0"/>
                        <a:cs typeface="思源黑体 CN Normal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小亚细亚和伊朗高原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楷体" charset="0"/>
                        <a:ea typeface="楷体" charset="0"/>
                        <a:cs typeface="方正楷体简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rgbClr val="231F2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印欧人分别发展为</a:t>
                      </a: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赫梯人</a:t>
                      </a:r>
                      <a:r>
                        <a:rPr lang="en-US" sz="2000" b="1">
                          <a:solidFill>
                            <a:srgbClr val="231F2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和</a:t>
                      </a: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波斯人</a:t>
                      </a:r>
                      <a:endParaRPr lang="en-US" altLang="en-US" sz="2000" b="1">
                        <a:solidFill>
                          <a:srgbClr val="C00000"/>
                        </a:solidFill>
                        <a:latin typeface="楷体" charset="0"/>
                        <a:ea typeface="楷体" charset="0"/>
                        <a:cs typeface="方正楷体简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巴尔干地区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楷体" charset="0"/>
                        <a:ea typeface="楷体" charset="0"/>
                        <a:cs typeface="方正楷体简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rgbClr val="231F2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印欧人与当地居民融合，形成古代的</a:t>
                      </a: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希腊人</a:t>
                      </a:r>
                      <a:endParaRPr lang="en-US" altLang="en-US" sz="2000" b="1">
                        <a:solidFill>
                          <a:srgbClr val="C00000"/>
                        </a:solidFill>
                        <a:latin typeface="楷体" charset="0"/>
                        <a:ea typeface="楷体" charset="0"/>
                        <a:cs typeface="方正楷体简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楷体" charset="0"/>
                          <a:ea typeface="楷体" charset="0"/>
                          <a:cs typeface="方正楷体简体" charset="0"/>
                        </a:rPr>
                        <a:t>印度河流域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楷体" charset="0"/>
                        <a:ea typeface="楷体" charset="0"/>
                        <a:cs typeface="方正楷体简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000" b="1">
                          <a:solidFill>
                            <a:srgbClr val="231F20"/>
                          </a:solidFill>
                          <a:latin typeface="楷体" charset="0"/>
                          <a:ea typeface="楷体" charset="0"/>
                          <a:cs typeface="宋体" charset="0"/>
                        </a:rPr>
                        <a:t>印欧人发展为</a:t>
                      </a:r>
                      <a:r>
                        <a:rPr lang="en-US" sz="2000" b="1">
                          <a:solidFill>
                            <a:srgbClr val="C00000"/>
                          </a:solidFill>
                          <a:latin typeface="楷体" charset="0"/>
                          <a:ea typeface="楷体" charset="0"/>
                          <a:cs typeface="宋体" charset="0"/>
                        </a:rPr>
                        <a:t>雅利安人</a:t>
                      </a:r>
                      <a:r>
                        <a:rPr lang="en-US" sz="2000" b="1">
                          <a:solidFill>
                            <a:srgbClr val="231F20"/>
                          </a:solidFill>
                          <a:latin typeface="楷体" charset="0"/>
                          <a:ea typeface="楷体" charset="0"/>
                          <a:cs typeface="宋体" charset="0"/>
                        </a:rPr>
                        <a:t>。从印度河流域推进到恒河流域，把马和铁等带到印度</a:t>
                      </a:r>
                      <a:endParaRPr lang="en-US" altLang="en-US" sz="2000" b="1">
                        <a:solidFill>
                          <a:srgbClr val="231F20"/>
                        </a:solidFill>
                        <a:latin typeface="楷体" charset="0"/>
                        <a:ea typeface="楷体" charset="0"/>
                        <a:cs typeface="宋体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" name="文本框 103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3881755" cy="953135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印欧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人大迁徙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  <a:p>
            <a:pPr lvl="0" algn="ctr">
              <a:buClrTx/>
              <a:buSzTx/>
              <a:buFontTx/>
            </a:pP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（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拓展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）</a:t>
            </a:r>
            <a:endParaRPr lang="en-US" altLang="zh-CN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5927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28168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古希腊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文明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7153275" y="468630"/>
            <a:ext cx="4796790" cy="52197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希腊文明的特征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98690" y="4565650"/>
            <a:ext cx="4737100" cy="126301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反思提高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：</a:t>
            </a: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从希波战争和伯罗奔尼撒战争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，</a:t>
            </a: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看雅典民主的利弊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？</a:t>
            </a:r>
            <a:endParaRPr lang="en-US" altLang="zh-CN" sz="2800" b="1">
              <a:latin typeface="宋体" charset="0"/>
              <a:ea typeface="宋体" charset="0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5650"/>
            <a:ext cx="4629150" cy="61023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bldLvl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6117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54164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4：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波斯帝国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、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亚历山大帝国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321675" y="1173480"/>
            <a:ext cx="355981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如何在地图上区分波斯帝国和亚历山大帝国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08215" y="3843020"/>
            <a:ext cx="4641850" cy="131254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反思提高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：</a:t>
            </a: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波斯帝国和亚历山大帝国如何</a:t>
            </a:r>
            <a:r>
              <a:rPr lang="zh-CN" altLang="en-US" sz="2800" b="1">
                <a:latin typeface="宋体" charset="0"/>
                <a:ea typeface="宋体" charset="0"/>
                <a:sym typeface="+mn-ea"/>
              </a:rPr>
              <a:t>进行国家治理</a:t>
            </a:r>
            <a:r>
              <a:rPr lang="en-US" altLang="zh-CN" sz="2800" b="1">
                <a:latin typeface="宋体" charset="0"/>
                <a:ea typeface="宋体" charset="0"/>
                <a:sym typeface="+mn-ea"/>
              </a:rPr>
              <a:t>？</a:t>
            </a:r>
            <a:endParaRPr lang="en-US" altLang="zh-CN" sz="2800" b="1">
              <a:latin typeface="宋体" charset="0"/>
              <a:ea typeface="宋体" charset="0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68245"/>
            <a:ext cx="5777865" cy="43929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bldLvl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757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308215" y="4247515"/>
            <a:ext cx="4641850" cy="94361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希腊化时代对世界历史的影响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390255" y="468630"/>
            <a:ext cx="355981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什么是希腊化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时代？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5：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希腊化时代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  <p:bldP spid="18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70" y="319405"/>
            <a:ext cx="12101830" cy="652589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6：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罗马帝国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罗马帝国的建立、鼎盛和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分裂？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08215" y="4247515"/>
            <a:ext cx="4641850" cy="94361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从地图出发分析罗马帝国衰亡的原因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0570"/>
            <a:ext cx="7224395" cy="48247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bldLvl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11430"/>
            <a:ext cx="12191365" cy="68199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7：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丝绸之路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89900" y="4498340"/>
            <a:ext cx="3860165" cy="95313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亚非欧古代文明交往的特征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陆上和海上丝绸之路建立的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时间？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1250315"/>
            <a:ext cx="7982585" cy="558101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18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>
            <a:off x="2677795" y="-2656840"/>
            <a:ext cx="6837045" cy="1219263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3930650" y="2095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8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：中世纪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西欧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西欧封建社会的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基本特征？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89900" y="4247515"/>
            <a:ext cx="3860165" cy="141795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为什么中世纪晚期民族国家的兴起伴随着王权的加强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85520" y="-245745"/>
            <a:ext cx="6118860" cy="80892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bldLvl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20" descr="竹子祥云"/>
          <p:cNvPicPr/>
          <p:nvPr>
            <p:custDataLst>
              <p:tags r:id="rId1"/>
            </p:custDataLst>
          </p:nvPr>
        </p:nvPicPr>
        <p:blipFill>
          <a:blip r:embed="rId2"/>
          <a:srcRect l="80188" r="1865" b="70444"/>
          <a:stretch>
            <a:fillRect/>
          </a:stretch>
        </p:blipFill>
        <p:spPr>
          <a:xfrm flipH="1">
            <a:off x="10128250" y="5300663"/>
            <a:ext cx="1651000" cy="2009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5"/>
            <a:ext cx="12160885" cy="685673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4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9: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拜占庭帝国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拜占庭帝国的建立、鼎盛和灭亡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查士丁尼的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文治武功？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89900" y="4247515"/>
            <a:ext cx="3860165" cy="13830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十字军东征为什么加速了拜占庭帝国的灭亡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923925" y="-107950"/>
            <a:ext cx="6042025" cy="78892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6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4" grpId="0" bldLvl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57860"/>
            <a:ext cx="12192000" cy="610489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10：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奥斯曼帝国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奥斯曼帝国如何灭亡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拜占庭帝国？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89900" y="4247515"/>
            <a:ext cx="3860165" cy="13830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君士坦丁堡改名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反映出怎样的宗教变化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4" grpId="0" bldLvl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12192000" cy="685736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366776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11：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俄罗斯帝国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193405" y="468630"/>
            <a:ext cx="375666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基辅罗斯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-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莫斯科公国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-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俄罗斯帝国的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演变过程？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34543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12：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伊斯兰教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与阿拉伯帝国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251825" y="4133215"/>
            <a:ext cx="3860165" cy="264858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为什么斯塔夫里阿诺斯说伊斯兰文明是犹太文明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波斯文明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希腊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-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罗马文明的综合体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251825" y="274955"/>
            <a:ext cx="375666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伊斯兰教创立到阿拉伯帝国形成的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过程？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18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3270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41960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13：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蒙古西征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（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拓展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）</a:t>
            </a:r>
            <a:endParaRPr lang="en-US" altLang="zh-CN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95370" y="3429000"/>
            <a:ext cx="3350895" cy="15970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蒙古西征如何影响了西方的早期现代化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0" y="208280"/>
            <a:ext cx="6272530" cy="645350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03225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14: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中古时期的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亚洲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2380" y="0"/>
            <a:ext cx="584962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727190" y="1751965"/>
            <a:ext cx="4227830" cy="4799965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square">
            <a:spAutoFit/>
          </a:bodyPr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 u="sng">
                <a:solidFill>
                  <a:srgbClr val="FF6600"/>
                </a:solidFill>
                <a:latin typeface="楷体" charset="0"/>
                <a:ea typeface="楷体" charset="0"/>
                <a:cs typeface="楷体" charset="0"/>
                <a:hlinkClick r:id="rId4"/>
              </a:rPr>
              <a:t>公元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前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35000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–14000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旧石器时代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公元前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14000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–400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绳文时代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公元前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400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– 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250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弥生时代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250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-538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年古坟时代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300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-592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大和时代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592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-710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飞鸟时代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711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-794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奈良时代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794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-1192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平安时代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1192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-1333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镰仓幕府时代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1333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-1392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南北朝时期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1393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-1573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室町幕府时代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1573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-1603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织丰时期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1603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-1867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江户幕府时代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1868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-1911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明治时代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1912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-1925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大正时代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1926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-1988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 昭和时代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266700">
              <a:spcBef>
                <a:spcPct val="0"/>
              </a:spcBef>
              <a:spcAft>
                <a:spcPct val="0"/>
              </a:spcAft>
            </a:pP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公元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1989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年</a:t>
            </a:r>
            <a:r>
              <a:rPr lang="en-US" altLang="zh-CN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-</a:t>
            </a:r>
            <a:r>
              <a:rPr lang="zh-CN" altLang="en-US" b="1" i="0">
                <a:solidFill>
                  <a:srgbClr val="333333"/>
                </a:solidFill>
                <a:latin typeface="楷体" charset="0"/>
                <a:ea typeface="楷体" charset="0"/>
                <a:cs typeface="楷体" charset="0"/>
              </a:rPr>
              <a:t>现在 平成时代</a:t>
            </a:r>
            <a:endParaRPr lang="zh-CN" altLang="en-US" b="1" i="0">
              <a:solidFill>
                <a:srgbClr val="333333"/>
              </a:solidFill>
              <a:latin typeface="楷体" charset="0"/>
              <a:ea typeface="楷体" charset="0"/>
              <a:cs typeface="楷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0235" y="314960"/>
            <a:ext cx="3350895" cy="9747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日本的历史分期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liuchao15\Pictures\1684893702932.png168489370293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473825" y="0"/>
            <a:ext cx="5718175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473825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529844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15：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中古时期的非洲和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美洲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5749290" y="4765040"/>
            <a:ext cx="393446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东非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、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南非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、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西非的主要文明？美洲的主要文明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525" y="635"/>
            <a:ext cx="12120880" cy="685673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26974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16：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新航路开辟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251825" y="274955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新航路开辟的动因和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条件？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51825" y="1644650"/>
            <a:ext cx="3860165" cy="264858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为什么《共产党宣言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》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说“美洲的发现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绕过非洲的航行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给新兴的资产阶级开辟了新天地”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3" grpId="0" bldLvl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20" descr="竹子祥云"/>
          <p:cNvPicPr/>
          <p:nvPr>
            <p:custDataLst>
              <p:tags r:id="rId1"/>
            </p:custDataLst>
          </p:nvPr>
        </p:nvPicPr>
        <p:blipFill>
          <a:blip r:embed="rId2"/>
          <a:srcRect l="80188" r="1865" b="70444"/>
          <a:stretch>
            <a:fillRect/>
          </a:stretch>
        </p:blipFill>
        <p:spPr>
          <a:xfrm flipH="1">
            <a:off x="10128250" y="5300663"/>
            <a:ext cx="1651000" cy="2009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35"/>
            <a:ext cx="12191365" cy="680783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4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17: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其他航路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的开辟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251825" y="274955"/>
            <a:ext cx="3756660" cy="95313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其他航路集中在哪里？为什么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zh-CN" altLang="en-US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18: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全球联系的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加强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92500" y="4566285"/>
            <a:ext cx="6096000" cy="158305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马克思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说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世界史不是过去一直存在的；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作为世界史的历史是结果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”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《经济学手稿》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扫描全能王 2025-06-12 19.42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06680"/>
            <a:ext cx="12192000" cy="696468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5607685" y="0"/>
            <a:ext cx="598932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19: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资本主义世界市场的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拓展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4840" y="5418455"/>
            <a:ext cx="5471160" cy="130175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商品的世界性流动是怎样进行的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为什么工业革命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后三角贸易逐渐衰落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355" y="364490"/>
            <a:ext cx="11926570" cy="636397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20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早期殖民扩张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8251825" y="274955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近代早期殖民霸权的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演变？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92975" y="4773295"/>
            <a:ext cx="4783455" cy="116014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瓜分世界的开始与高潮分别是哪个时期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2795"/>
            <a:ext cx="4610735" cy="58572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bldLvl="0" animBg="1"/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7630"/>
            <a:ext cx="12192000" cy="6769735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21: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荷兰和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英国的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崛起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88910" y="4291330"/>
            <a:ext cx="4287520" cy="19081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为什么荷兰航海家格劳秀斯主张“公海可以自由航行”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《海洋自由论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》）？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2" name="图片 1" descr="扫描全能王 2025-06-12 19.38_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3760"/>
            <a:ext cx="7715250" cy="47136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扫描全能王 2025-06-12 19.59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0915" y="0"/>
            <a:ext cx="7713345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97475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3"/>
            </p:custDataLst>
          </p:nvPr>
        </p:nvSpPr>
        <p:spPr>
          <a:xfrm>
            <a:off x="3070860" y="648335"/>
            <a:ext cx="604393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22: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现代国际体系的形成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（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拓展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）</a:t>
            </a:r>
            <a:endParaRPr lang="en-US" altLang="zh-CN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49065" y="5384165"/>
            <a:ext cx="4287520" cy="109283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威斯特伐利亚体系和维也纳体系的意义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扫描全能王 2025-06-12 20.08_1"/>
          <p:cNvPicPr>
            <a:picLocks noChangeAspect="1"/>
          </p:cNvPicPr>
          <p:nvPr/>
        </p:nvPicPr>
        <p:blipFill>
          <a:blip r:embed="rId1"/>
          <a:srcRect l="5764" t="-1037" r="2261" b="103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1804670" y="126365"/>
            <a:ext cx="526923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23: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欧洲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思想解放运动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30295" y="5384165"/>
            <a:ext cx="4218305" cy="14732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文艺复兴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宗教改革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启蒙运动如何发展了人文主义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扫描全能王 2025-06-12 19.4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03445" y="0"/>
            <a:ext cx="773684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01920" cy="685800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3"/>
            </p:custDataLst>
          </p:nvPr>
        </p:nvSpPr>
        <p:spPr>
          <a:xfrm>
            <a:off x="3922395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24: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资本主义制度的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确立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63265" y="5763895"/>
            <a:ext cx="3063875" cy="98615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资本主义制度的组成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0" y="648335"/>
            <a:ext cx="3756660" cy="1383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英法美资产阶级革命与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19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世纪资本主义的扩展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  <p:bldP spid="18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550140" cy="68529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63265" y="5763895"/>
            <a:ext cx="3063875" cy="98615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美国内战的根源是什么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截屏2025-06-12 20.21.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44030"/>
          </a:xfrm>
          <a:prstGeom prst="rect">
            <a:avLst/>
          </a:prstGeom>
        </p:spPr>
      </p:pic>
      <p:sp>
        <p:nvSpPr>
          <p:cNvPr id="104" name="文本框 103"/>
          <p:cNvSpPr txBox="1"/>
          <p:nvPr>
            <p:custDataLst>
              <p:tags r:id="rId2"/>
            </p:custDataLst>
          </p:nvPr>
        </p:nvSpPr>
        <p:spPr>
          <a:xfrm>
            <a:off x="4665980" y="126365"/>
            <a:ext cx="4480560" cy="953135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25: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马克思主义的诞生与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巴黎公社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9585" y="5476240"/>
            <a:ext cx="3063875" cy="98615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如何评价巴黎公社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00"/>
            <a:ext cx="7555230" cy="679450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26: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世界殖民体系的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形成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3855" y="3769360"/>
            <a:ext cx="4269740" cy="13068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为什么亚洲存在大量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半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殖民地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非洲最晚被瓜分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230" y="63500"/>
            <a:ext cx="4761230" cy="669417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" y="73025"/>
            <a:ext cx="12145645" cy="678497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26974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27: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两次工业革命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92390" y="4008755"/>
            <a:ext cx="4269740" cy="13068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第二次工业革命主要资本主义国家的变化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一战爆发的根源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4225" y="40640"/>
            <a:ext cx="6327775" cy="66878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80" y="219075"/>
            <a:ext cx="5630545" cy="6316980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28: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第一次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世界大战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61130" y="5144770"/>
            <a:ext cx="4269740" cy="8985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一战的特点和影响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20" descr="竹子祥云"/>
          <p:cNvPicPr/>
          <p:nvPr>
            <p:custDataLst>
              <p:tags r:id="rId1"/>
            </p:custDataLst>
          </p:nvPr>
        </p:nvPicPr>
        <p:blipFill>
          <a:blip r:embed="rId2"/>
          <a:srcRect l="80188" r="1865" b="70444"/>
          <a:stretch>
            <a:fillRect/>
          </a:stretch>
        </p:blipFill>
        <p:spPr>
          <a:xfrm flipH="1">
            <a:off x="10128250" y="5300663"/>
            <a:ext cx="1651000" cy="2009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635"/>
            <a:ext cx="12193270" cy="685863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106680" y="126365"/>
            <a:ext cx="513905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29: 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一战后的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国际格局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90110" y="447040"/>
            <a:ext cx="4269740" cy="13068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为什么法国元帅福煦说“这不是和平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只是二十年的休战”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2561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694753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30：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十月革命与苏联的社会主义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建设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297420" y="1346200"/>
            <a:ext cx="4269740" cy="1501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战时共产主义政策和新经济模式实行的背景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7054215" y="126365"/>
            <a:ext cx="426974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十月革命的背景和影响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189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扫描全能王 2025-06-12 20.12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0"/>
            <a:ext cx="1219073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297420" y="1327150"/>
            <a:ext cx="4236085" cy="112331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如何评价苏联模式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6654800" y="126365"/>
            <a:ext cx="5211445" cy="52197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苏联模式是什么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2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189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5464175" cy="67348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9585" y="-635"/>
            <a:ext cx="6622415" cy="685927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4670425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31：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第二次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世界大战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97420" y="387985"/>
            <a:ext cx="4269740" cy="137795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第二次世界大战的性质和胜利原因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20710" y="387985"/>
            <a:ext cx="2974975" cy="137795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中国在二战中的地位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6103620" cy="67221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3620" y="0"/>
            <a:ext cx="6040755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595370" y="917575"/>
            <a:ext cx="3350895" cy="217424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为什么斯大林说“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波兰问题对于俄国人不仅仅是个荣誉问题，而且是个安全问题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”</a:t>
            </a:r>
            <a:endParaRPr lang="zh-CN" altLang="en-US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31445" y="127635"/>
            <a:ext cx="617728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32：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战后国际秩序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与冷战的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兴起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6654800" y="126365"/>
            <a:ext cx="5211445" cy="52197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雅尔塔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体系是什么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？</a:t>
            </a:r>
            <a:endParaRPr lang="en-US" altLang="zh-CN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189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485" y="-635"/>
            <a:ext cx="12120880" cy="685927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0645"/>
            <a:ext cx="12192000" cy="677672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71678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33：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两极格局的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形成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22825" y="4138930"/>
            <a:ext cx="3757295" cy="110871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两极格局的特点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4823460" y="2992755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两极格局形成的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过程？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189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635"/>
            <a:ext cx="12192000" cy="68586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822825" y="4138930"/>
            <a:ext cx="3880485" cy="153479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两大阵营内部的分化如何推动了多极化趋势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635"/>
            <a:ext cx="12192635" cy="6857365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544957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34：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苏东剧变与世界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多极化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2955" y="354965"/>
            <a:ext cx="4697095" cy="49599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扫描全能王 2025-06-12 20.16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106680" y="126365"/>
            <a:ext cx="474345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35：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经济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全球化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616065" y="4037330"/>
            <a:ext cx="3350895" cy="101854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经济全球化的实质是什么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89" name="TextBox 6"/>
          <p:cNvSpPr txBox="1"/>
          <p:nvPr/>
        </p:nvSpPr>
        <p:spPr>
          <a:xfrm>
            <a:off x="6413500" y="2761615"/>
            <a:ext cx="3756660" cy="95313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p>
            <a:pPr marL="285750" indent="-285750" algn="ctr" defTabSz="914400"/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基础回顾</a:t>
            </a:r>
            <a:r>
              <a:rPr lang="en-US" altLang="zh-CN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经济全球化</a:t>
            </a:r>
            <a:r>
              <a:rPr lang="zh-CN" altLang="en-US" sz="2800" b="1" dirty="0" smtClean="0">
                <a:solidFill>
                  <a:schemeClr val="bg1"/>
                </a:solidFill>
                <a:latin typeface="宋体" charset="0"/>
                <a:ea typeface="宋体" charset="0"/>
              </a:rPr>
              <a:t>是什么？</a:t>
            </a:r>
            <a:endParaRPr lang="zh-CN" altLang="en-US" sz="2800" b="1" dirty="0" smtClean="0">
              <a:solidFill>
                <a:schemeClr val="bg1"/>
              </a:solidFill>
              <a:latin typeface="宋体" charset="0"/>
              <a:ea typeface="宋体" charset="0"/>
            </a:endParaRPr>
          </a:p>
        </p:txBody>
      </p:sp>
    </p:spTree>
    <p:custDataLst>
      <p:tags r:id="rId3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  <p:bldP spid="189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" y="546735"/>
            <a:ext cx="5634990" cy="624014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305" y="0"/>
            <a:ext cx="6449695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106680" y="126365"/>
            <a:ext cx="651891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考点</a:t>
            </a:r>
            <a:r>
              <a:rPr lang="en-US" altLang="zh-CN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36：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近现代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亚非拉民族民主</a:t>
            </a:r>
            <a:r>
              <a:rPr lang="zh-CN" altLang="en-US" sz="2800" b="1" smtClean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运动</a:t>
            </a:r>
            <a:endParaRPr lang="zh-CN" altLang="en-US" sz="2800" b="1" smtClean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74260" y="3429000"/>
            <a:ext cx="3350895" cy="18129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反思提高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：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亚非拉民族民主运动经历了哪几个阶段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各大洲差异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tags/tag1.xml><?xml version="1.0" encoding="utf-8"?>
<p:tagLst xmlns:p="http://schemas.openxmlformats.org/presentationml/2006/main">
  <p:tag name="AS_UNIQUEID" val="6705"/>
  <p:tag name="KSO_WM_SCREEN_THEME_FLAG" val="Dlrq25wU2PGuGg5bbmjbDMbNM6/9L1PIgkn9E9Lsv45Kej0rUb7uzkf+8oJr3yvMQy0Beq7s1PWQ2sRr4Bk8hfPhICTZDIVeEfRZoKbHDSA="/>
</p:tagLst>
</file>

<file path=ppt/tags/tag2.xml><?xml version="1.0" encoding="utf-8"?>
<p:tagLst xmlns:p="http://schemas.openxmlformats.org/presentationml/2006/main">
  <p:tag name="AS_UNIQUEID" val="7612"/>
  <p:tag name="KSO_WM_SCREEN_THEME_FLAG" val="Dlrq25wU2PGuGg5bbmjbDMbNM6/9L1PIgkn9E9Lsv45Kej0rUb7uzkf+8oJr3yvMQy0Beq7s1PWQ2sRr4Bk8hfPhICTZDIVeEfRZoKbHDSA="/>
</p:tagLst>
</file>

<file path=ppt/tags/tag3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4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.xml><?xml version="1.0" encoding="utf-8"?>
<p:tagLst xmlns:p="http://schemas.openxmlformats.org/presentationml/2006/main">
  <p:tag name="KSO_WM_UNIT_TABLE_BEAUTIFY" val="smartTable{7b8d4c8d-88fd-42ac-8f1f-94cef86403c8}"/>
  <p:tag name="TABLE_ENDDRAG_ORIGIN_RECT" val="448*223"/>
  <p:tag name="TABLE_ENDDRAG_RECT" val="20*313*448*223"/>
  <p:tag name="KSO_WM_SCREEN_THEME_FLAG" val="Dlrq25wU2PGuGg5bbmjbDMbNM6/9L1PIgkn9E9Lsv45Kej0rUb7uzkf+8oJr3yvMQy0Beq7s1PWQ2sRr4Bk8hfPhICTZDIVeEfRZoKbHDSA="/>
</p:tagLst>
</file>

<file path=ppt/tags/tag7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8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9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10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11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12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13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14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15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16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17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18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19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21.xml><?xml version="1.0" encoding="utf-8"?>
<p:tagLst xmlns:p="http://schemas.openxmlformats.org/presentationml/2006/main">
  <p:tag name="KSO_WM_UNIT_SUBTYPE" val="t"/>
  <p:tag name="KSO_WM_TEMPLATE_CATEGORY" val="chip"/>
  <p:tag name="KSO_WM_TEMPLATE_INDEX" val="20223968"/>
  <p:tag name="KSO_WM_UNIT_TYPE" val="i"/>
  <p:tag name="KSO_WM_UNIT_INDEX" val="1"/>
  <p:tag name="KSO_WM_UNIT_ID" val="chip20223968_13*i*1"/>
  <p:tag name="KSO_WM_BEAUTIFY_FLAG" val=""/>
  <p:tag name="KSO_WM_TAG_VERSION" val="1.0"/>
  <p:tag name="KSO_WM_CHIP_GROUPID" val="62d673f602b43a043dcd5321"/>
  <p:tag name="KSO_WM_CHIP_XID" val="62d673f602b43a043dcd5700"/>
  <p:tag name="KSO_WM_UNIT_DEC_AREA_ID" val="c20c20575a704466ac9965d83e40fe58"/>
  <p:tag name="KSO_WM_CHIP_FILLAREA_FILL_RULE" val="{&quot;fill_align&quot;:&quot;lt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f0b9fc3f028c452ab52a8af1a8322040"/>
  <p:tag name="KSO_WM_SLIDE_BACKGROUND_TYPE" val="general"/>
  <p:tag name="KSO_WM_SCREEN_THEME_FLAG" val="Dlrq25wU2PGuGg5bbmjbDMbNM6/9L1PIgkn9E9Lsv45Kej0rUb7uzkf+8oJr3yvMQy0Beq7s1PWQ2sRr4Bk8hfPhICTZDIVeEfRZoKbHDSA="/>
</p:tagLst>
</file>

<file path=ppt/tags/tag22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23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24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25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26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27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28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29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30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31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32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33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34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35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36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37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38.xml><?xml version="1.0" encoding="utf-8"?>
<p:tagLst xmlns:p="http://schemas.openxmlformats.org/presentationml/2006/main">
  <p:tag name="KSO_WM_UNIT_SUBTYPE" val="t"/>
  <p:tag name="KSO_WM_TEMPLATE_CATEGORY" val="chip"/>
  <p:tag name="KSO_WM_TEMPLATE_INDEX" val="20223968"/>
  <p:tag name="KSO_WM_UNIT_TYPE" val="i"/>
  <p:tag name="KSO_WM_UNIT_INDEX" val="1"/>
  <p:tag name="KSO_WM_UNIT_ID" val="chip20223968_13*i*1"/>
  <p:tag name="KSO_WM_BEAUTIFY_FLAG" val=""/>
  <p:tag name="KSO_WM_TAG_VERSION" val="1.0"/>
  <p:tag name="KSO_WM_CHIP_GROUPID" val="62d673f602b43a043dcd5321"/>
  <p:tag name="KSO_WM_CHIP_XID" val="62d673f602b43a043dcd5700"/>
  <p:tag name="KSO_WM_UNIT_DEC_AREA_ID" val="c20c20575a704466ac9965d83e40fe58"/>
  <p:tag name="KSO_WM_CHIP_FILLAREA_FILL_RULE" val="{&quot;fill_align&quot;:&quot;lt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f0b9fc3f028c452ab52a8af1a8322040"/>
  <p:tag name="KSO_WM_SLIDE_BACKGROUND_TYPE" val="general"/>
  <p:tag name="KSO_WM_SCREEN_THEME_FLAG" val="Dlrq25wU2PGuGg5bbmjbDMbNM6/9L1PIgkn9E9Lsv45Kej0rUb7uzkf+8oJr3yvMQy0Beq7s1PWQ2sRr4Bk8hfPhICTZDIVeEfRZoKbHDSA="/>
</p:tagLst>
</file>

<file path=ppt/tags/tag39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40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41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42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43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44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45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46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47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48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49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0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51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2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53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4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55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56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7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58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59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0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61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2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63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4.xml><?xml version="1.0" encoding="utf-8"?>
<p:tagLst xmlns:p="http://schemas.openxmlformats.org/presentationml/2006/main">
  <p:tag name="KSO_WM_UNIT_SUBTYPE" val="t"/>
  <p:tag name="KSO_WM_TEMPLATE_CATEGORY" val="chip"/>
  <p:tag name="KSO_WM_TEMPLATE_INDEX" val="20223968"/>
  <p:tag name="KSO_WM_UNIT_TYPE" val="i"/>
  <p:tag name="KSO_WM_UNIT_INDEX" val="1"/>
  <p:tag name="KSO_WM_UNIT_ID" val="chip20223968_13*i*1"/>
  <p:tag name="KSO_WM_BEAUTIFY_FLAG" val=""/>
  <p:tag name="KSO_WM_TAG_VERSION" val="1.0"/>
  <p:tag name="KSO_WM_CHIP_GROUPID" val="62d673f602b43a043dcd5321"/>
  <p:tag name="KSO_WM_CHIP_XID" val="62d673f602b43a043dcd5700"/>
  <p:tag name="KSO_WM_UNIT_DEC_AREA_ID" val="c20c20575a704466ac9965d83e40fe58"/>
  <p:tag name="KSO_WM_CHIP_FILLAREA_FILL_RULE" val="{&quot;fill_align&quot;:&quot;lt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f0b9fc3f028c452ab52a8af1a8322040"/>
  <p:tag name="KSO_WM_SLIDE_BACKGROUND_TYPE" val="general"/>
  <p:tag name="KSO_WM_SCREEN_THEME_FLAG" val="Dlrq25wU2PGuGg5bbmjbDMbNM6/9L1PIgkn9E9Lsv45Kej0rUb7uzkf+8oJr3yvMQy0Beq7s1PWQ2sRr4Bk8hfPhICTZDIVeEfRZoKbHDSA="/>
</p:tagLst>
</file>

<file path=ppt/tags/tag65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66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7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68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70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71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2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3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74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5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6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77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8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79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80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81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214123"/>
  <p:tag name="KSO_WM_SCREEN_THEME_FLAG" val="Dlrq25wU2PGuGg5bbmjbDMbNM6/9L1PIgkn9E9Lsv45Kej0rUb7uzkf+8oJr3yvMQy0Beq7s1PWQ2sRr4Bk8hfPhICTZDIVeEfRZoKbHDSA="/>
</p:tagLst>
</file>

<file path=ppt/tags/tag83.xml><?xml version="1.0" encoding="utf-8"?>
<p:tagLst xmlns:p="http://schemas.openxmlformats.org/presentationml/2006/main">
  <p:tag name="AS_UNIQUEID" val="6512"/>
  <p:tag name="KSO_WM_SCREEN_THEME_FLAG" val="Dlrq25wU2PGuGg5bbmjbDMbNM6/9L1PIgkn9E9Lsv45Kej0rUb7uzkf+8oJr3yvMQy0Beq7s1PWQ2sRr4Bk8hfPhICTZDIVeEfRZoKbHDSA="/>
</p:tagLst>
</file>

<file path=ppt/tags/tag84.xml><?xml version="1.0" encoding="utf-8"?>
<p:tagLst xmlns:p="http://schemas.openxmlformats.org/presentationml/2006/main">
  <p:tag name="KSO_WM_CHIP_INFOS" val="{&quot;layout_type&quot;:&quot;forright&quot;,&quot;slide_type&quot;:[&quot;title&quot;],&quot;aspect_ratio&quot;:&quot;16:9&quot;}"/>
  <p:tag name="KSO_WM_CHIP_XID" val="5ebe041a0ac41c4a0a52557a"/>
  <p:tag name="KSO_WM_CHIP_FILLPROP" val="[[{&quot;fill_id&quot;:&quot;014cd647425143238c2ec88d4832793b&quot;,&quot;fill_align&quot;:&quot;cm&quot;,&quot;text_align&quot;:&quot;lm&quot;,&quot;text_direction&quot;:&quot;horizontal&quot;,&quot;chip_types&quot;:[&quot;text&quot;,&quot;header&quot;]}]]"/>
  <p:tag name="KSO_WM_SLIDE_ID" val="custom20214123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380*460"/>
  <p:tag name="KSO_WM_SLIDE_POSITION" val="520*39"/>
  <p:tag name="KSO_WM_TAG_VERSION" val="1.0"/>
  <p:tag name="KSO_WM_BEAUTIFY_FLAG" val="#wm#"/>
  <p:tag name="KSO_WM_TEMPLATE_CATEGORY" val="custom"/>
  <p:tag name="KSO_WM_TEMPLATE_INDEX" val="20214123"/>
  <p:tag name="KSO_WM_SLIDE_LAYOUT" val="a_f"/>
  <p:tag name="KSO_WM_SLIDE_LAYOUT_CNT" val="1_1"/>
  <p:tag name="KSO_WM_CHIP_GROUPID" val="5ebf6661ddc3daf3fef3f760"/>
  <p:tag name="KSO_WM_SLIDE_LAYOUT_INFO" val="{&quot;id&quot;:&quot;2020-11-05T12:40:02&quot;,&quot;maxSize&quot;:{&quot;size1&quot;:59.40299092824163},&quot;minSize&quot;:{&quot;size1&quot;:47.80299092824162},&quot;normalSize&quot;:{&quot;size1&quot;:59.40299092824162},&quot;subLayout&quot;:[{&quot;id&quot;:&quot;2020-11-05T12:40:02&quot;,&quot;margin&quot;:{&quot;bottom&quot;:0.131022647023201,&quot;left&quot;:13.123438835144043,&quot;right&quot;:2.2223165035247803,&quot;top&quot;:5.731644630432129},&quot;type&quot;:0},{&quot;id&quot;:&quot;2020-11-05T12:40:02&quot;,&quot;margin&quot;:{&quot;bottom&quot;:5.731666564941406,&quot;left&quot;:13.123438835144043,&quot;right&quot;:2.2223165035247803,&quot;top&quot;:0.1801326721906662},&quot;type&quot;:0}],&quot;type&quot;:0}"/>
  <p:tag name="KSO_WM_SLIDE_BACKGROUND_TYPE" val="general"/>
  <p:tag name="KSO_WM_SLIDE_SUPPORT_FEATURE_TYPE" val="0"/>
  <p:tag name="KSO_WM_TEMPLATE_MASTER_THUMB_INDEX" val="12"/>
  <p:tag name="KSO_WM_TEMPLATE_ASSEMBLE_XID" val="5fa38202cdf0ed41a6a338c3"/>
  <p:tag name="KSO_WM_TEMPLATE_ASSEMBLE_GROUPID" val="5f8e8fda67ec5bfe25c15d4a"/>
  <p:tag name="KSO_WM_TEMPLATE_THUMBS_INDEX" val="1、2、3、4、7、47"/>
  <p:tag name="KSO_WM_SCREEN_THEME_FLAG" val="Dlrq25wU2PGuGg5bbmjbDMbNM6/9L1PIgkn9E9Lsv45Kej0rUb7uzkf+8oJr3yvMQy0Beq7s1PWQ2sRr4Bk8hfPhICTZDIVeEfRZoKbHDSA="/>
</p:tagLst>
</file>

<file path=ppt/tags/tag85.xml><?xml version="1.0" encoding="utf-8"?>
<p:tagLst xmlns:p="http://schemas.openxmlformats.org/presentationml/2006/main">
  <p:tag name="KSO_WPP_MARK_KEY" val="6efd670c-b709-4a2e-8ad4-af0ed2749a4f"/>
  <p:tag name="COMMONDATA" val="eyJoZGlkIjoiYWU1ODI3MjRlMGI2YTlhOTY1ZTI4MGI5ZWY0M2ZmOTcifQ=="/>
  <p:tag name="KSO_WM_SCREEN_THEME_FLAG" val="Dlrq25wU2PGuGg5bbmjbDMbNM6/9L1PIgkn9E9Lsv45Kej0rUb7uzkf+8oJr3yvMQy0Beq7s1PWQ2sRr4Bk8hfPhICTZDIVeEfRZoKbHDSA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2230</Words>
  <PresentationFormat>宽屏</PresentationFormat>
  <Paragraphs>225</Paragraphs>
  <Slides>42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63" baseType="lpstr">
      <vt:lpstr>Arial</vt:lpstr>
      <vt:lpstr>宋体</vt:lpstr>
      <vt:lpstr>Wingdings</vt:lpstr>
      <vt:lpstr>宋体</vt:lpstr>
      <vt:lpstr>汉仪书宋二KW</vt:lpstr>
      <vt:lpstr>楷体</vt:lpstr>
      <vt:lpstr>华文中宋</vt:lpstr>
      <vt:lpstr>楷体</vt:lpstr>
      <vt:lpstr>汉仪楷体KW</vt:lpstr>
      <vt:lpstr>思源黑体 CN Normal</vt:lpstr>
      <vt:lpstr>方正楷体简体</vt:lpstr>
      <vt:lpstr>微软雅黑</vt:lpstr>
      <vt:lpstr>汉仪旗黑</vt:lpstr>
      <vt:lpstr>Arial Unicode MS</vt:lpstr>
      <vt:lpstr>Calibri</vt:lpstr>
      <vt:lpstr>Helvetica Neue</vt:lpstr>
      <vt:lpstr>汉仪中黑KW</vt:lpstr>
      <vt:lpstr>楷体_GB2312</vt:lpstr>
      <vt:lpstr>华文中宋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2025-06-13T03:38:02Z</dcterms:created>
  <dcterms:modified xsi:type="dcterms:W3CDTF">2025-06-13T03:38:02Z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9CCA665D544458AF15484A68DE5C6A35_43</vt:lpwstr>
  </property>
  <property fmtid="{D5CDD505-2E9C-101B-9397-08002B2CF9AE}" pid="3" name="KSOProductBuildVer">
    <vt:lpwstr>2052-7.5.1.8994</vt:lpwstr>
  </property>
</Properties>
</file>