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8"/>
  </p:notesMasterIdLst>
  <p:sldIdLst>
    <p:sldId id="256" r:id="rId3"/>
    <p:sldId id="257" r:id="rId4"/>
    <p:sldId id="261" r:id="rId5"/>
    <p:sldId id="258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83" r:id="rId17"/>
    <p:sldId id="285" r:id="rId19"/>
    <p:sldId id="286" r:id="rId20"/>
    <p:sldId id="287" r:id="rId21"/>
    <p:sldId id="288" r:id="rId22"/>
    <p:sldId id="289" r:id="rId23"/>
    <p:sldId id="290" r:id="rId24"/>
    <p:sldId id="291" r:id="rId25"/>
    <p:sldId id="292" r:id="rId26"/>
    <p:sldId id="293" r:id="rId27"/>
    <p:sldId id="294" r:id="rId28"/>
    <p:sldId id="272" r:id="rId29"/>
    <p:sldId id="273" r:id="rId30"/>
  </p:sldIdLst>
  <p:sldSz cx="12192000" cy="6858000"/>
  <p:notesSz cx="6858000" cy="9144000"/>
  <p:embeddedFontLst>
    <p:embeddedFont>
      <p:font typeface="微软雅黑" panose="020B0503020204020204" charset="-122"/>
      <p:regular r:id="rId35"/>
    </p:embeddedFont>
    <p:embeddedFont>
      <p:font typeface="楷体" panose="02010609060101010101" charset="-122"/>
      <p:regular r:id="rId36"/>
    </p:embeddedFont>
    <p:embeddedFont>
      <p:font typeface="Calibri" panose="020F0502020204030204" charset="0"/>
      <p:regular r:id="rId37"/>
      <p:bold r:id="rId38"/>
      <p:italic r:id="rId39"/>
      <p:boldItalic r:id="rId40"/>
    </p:embeddedFont>
    <p:embeddedFont>
      <p:font typeface="方正粗黑宋简体" panose="02000000000000000000" charset="-122"/>
      <p:regular r:id="rId41"/>
    </p:embeddedFont>
  </p:embeddedFontLst>
  <p:custDataLst>
    <p:tags r:id="rId4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" initials="A" lastIdx="2" clrIdx="0"/>
  <p:cmAuthor id="2" name="0.2" initials="0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D41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2" Type="http://schemas.openxmlformats.org/officeDocument/2006/relationships/tags" Target="tags/tag19.xml"/><Relationship Id="rId41" Type="http://schemas.openxmlformats.org/officeDocument/2006/relationships/font" Target="fonts/font7.fntdata"/><Relationship Id="rId40" Type="http://schemas.openxmlformats.org/officeDocument/2006/relationships/font" Target="fonts/font6.fntdata"/><Relationship Id="rId4" Type="http://schemas.openxmlformats.org/officeDocument/2006/relationships/slide" Target="slides/slide2.xml"/><Relationship Id="rId39" Type="http://schemas.openxmlformats.org/officeDocument/2006/relationships/font" Target="fonts/font5.fntdata"/><Relationship Id="rId38" Type="http://schemas.openxmlformats.org/officeDocument/2006/relationships/font" Target="fonts/font4.fntdata"/><Relationship Id="rId37" Type="http://schemas.openxmlformats.org/officeDocument/2006/relationships/font" Target="fonts/font3.fntdata"/><Relationship Id="rId36" Type="http://schemas.openxmlformats.org/officeDocument/2006/relationships/font" Target="fonts/font2.fntdata"/><Relationship Id="rId35" Type="http://schemas.openxmlformats.org/officeDocument/2006/relationships/font" Target="fonts/font1.fntdata"/><Relationship Id="rId34" Type="http://schemas.openxmlformats.org/officeDocument/2006/relationships/commentAuthors" Target="commentAuthors.xml"/><Relationship Id="rId33" Type="http://schemas.openxmlformats.org/officeDocument/2006/relationships/tableStyles" Target="tableStyles.xml"/><Relationship Id="rId32" Type="http://schemas.openxmlformats.org/officeDocument/2006/relationships/viewProps" Target="viewProps.xml"/><Relationship Id="rId31" Type="http://schemas.openxmlformats.org/officeDocument/2006/relationships/presProps" Target="presProps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notesMaster" Target="notesMasters/notesMaster1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9AA98F-6474-4A59-A3C8-82662F36626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9AA98F-6474-4A59-A3C8-82662F36626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21D011-EC35-498F-ADE3-3197FF1A64D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三个愿望，三个叩问，三个回答。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split orient="vert" dir="in"/>
      </p:transition>
    </mc:Choice>
    <mc:Fallback>
      <p:transition>
        <p:split orient="vert" dir="in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split orient="vert" dir="in"/>
      </p:transition>
    </mc:Choice>
    <mc:Fallback>
      <p:transition>
        <p:split orient="vert" dir="in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split orient="vert" dir="in"/>
      </p:transition>
    </mc:Choice>
    <mc:Fallback>
      <p:transition>
        <p:split orient="vert" dir="in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split orient="vert" dir="in"/>
      </p:transition>
    </mc:Choice>
    <mc:Fallback>
      <p:transition>
        <p:split orient="vert" dir="in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split orient="vert" dir="in"/>
      </p:transition>
    </mc:Choice>
    <mc:Fallback>
      <p:transition>
        <p:split orient="vert" dir="in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split orient="vert" dir="in"/>
      </p:transition>
    </mc:Choice>
    <mc:Fallback>
      <p:transition>
        <p:split orient="vert" dir="in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split orient="vert" dir="in"/>
      </p:transition>
    </mc:Choice>
    <mc:Fallback>
      <p:transition>
        <p:split orient="vert" dir="in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split orient="vert" dir="in"/>
      </p:transition>
    </mc:Choice>
    <mc:Fallback>
      <p:transition>
        <p:split orient="vert" dir="in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split orient="vert" dir="in"/>
      </p:transition>
    </mc:Choice>
    <mc:Fallback>
      <p:transition>
        <p:split orient="vert" dir="in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split orient="vert" dir="in"/>
      </p:transition>
    </mc:Choice>
    <mc:Fallback>
      <p:transition>
        <p:split orient="vert" dir="in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split orient="vert" dir="in"/>
      </p:transition>
    </mc:Choice>
    <mc:Fallback>
      <p:transition>
        <p:split orient="vert" dir="in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744"/>
            <a:ext cx="2844800" cy="365149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0" y="6356744"/>
            <a:ext cx="3860800" cy="365149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11448159" y="6382563"/>
            <a:ext cx="547804" cy="365149"/>
          </a:xfrm>
          <a:prstGeom prst="rect">
            <a:avLst/>
          </a:prstGeom>
        </p:spPr>
        <p:txBody>
          <a:bodyPr/>
          <a:lstStyle/>
          <a:p>
            <a:fld id="{ECB62A96-75BD-4D1B-A9DE-49026C62D5F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Bar dir="vert"/>
      </p:transition>
    </mc:Choice>
    <mc:Fallback>
      <p:transition>
        <p:randomBar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281600" y="1249200"/>
            <a:ext cx="9626400" cy="723600"/>
          </a:xfrm>
        </p:spPr>
        <p:txBody>
          <a:bodyPr anchor="ctr">
            <a:normAutofit/>
          </a:bodyPr>
          <a:lstStyle>
            <a:lvl1pPr>
              <a:defRPr sz="3600" u="none" strike="noStrike" kern="1200" cap="none" spc="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3"/>
            </p:custDataLst>
          </p:nvPr>
        </p:nvSpPr>
        <p:spPr>
          <a:xfrm>
            <a:off x="1281113" y="2163600"/>
            <a:ext cx="9626600" cy="3445200"/>
          </a:xfrm>
        </p:spPr>
        <p:txBody>
          <a:bodyPr>
            <a:normAutofit/>
          </a:bodyPr>
          <a:lstStyle>
            <a:lvl1pPr>
              <a:defRPr sz="1800" u="none" strike="noStrike" kern="1200" cap="none" spc="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sz="1800" u="none" strike="noStrike" kern="1200" cap="none" spc="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sz="1800" u="none" strike="noStrike" kern="1200" cap="none" spc="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sz="1800" u="none" strike="noStrike" kern="1200" cap="none" spc="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sz="1600" u="none" strike="noStrike" kern="1200" cap="none" spc="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dissolve/>
      </p:transition>
    </mc:Choice>
    <mc:Fallback>
      <p:transition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mc:AlternateContent xmlns:mc="http://schemas.openxmlformats.org/markup-compatibility/2006">
    <mc:Choice xmlns:p14="http://schemas.microsoft.com/office/powerpoint/2010/main" Requires="p14">
      <p:transition p14:dur="500">
        <p:split orient="vert" dir="in"/>
      </p:transition>
    </mc:Choice>
    <mc:Fallback>
      <p:transition>
        <p:split orient="vert" dir="in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6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tags" Target="../tags/tag7.xml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9.xml"/><Relationship Id="rId1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9.png"/><Relationship Id="rId2" Type="http://schemas.openxmlformats.org/officeDocument/2006/relationships/tags" Target="../tags/tag10.xml"/><Relationship Id="rId1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1.xml"/><Relationship Id="rId1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13.xml"/><Relationship Id="rId3" Type="http://schemas.openxmlformats.org/officeDocument/2006/relationships/image" Target="../media/image13.png"/><Relationship Id="rId2" Type="http://schemas.openxmlformats.org/officeDocument/2006/relationships/tags" Target="../tags/tag12.xml"/><Relationship Id="rId1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7.png"/><Relationship Id="rId1" Type="http://schemas.openxmlformats.org/officeDocument/2006/relationships/image" Target="../media/image16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389255" y="272415"/>
            <a:ext cx="736854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第一单元：原始社会       多元一体，源远流长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38835" y="1468120"/>
            <a:ext cx="792480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solidFill>
                  <a:schemeClr val="tx1"/>
                </a:solidFill>
              </a:rPr>
              <a:t>生产</a:t>
            </a:r>
            <a:endParaRPr lang="zh-CN" altLang="en-US" sz="2400" b="1">
              <a:solidFill>
                <a:schemeClr val="tx1"/>
              </a:solidFill>
            </a:endParaRPr>
          </a:p>
          <a:p>
            <a:r>
              <a:rPr lang="zh-CN" altLang="en-US" sz="2400" b="1">
                <a:solidFill>
                  <a:schemeClr val="tx1"/>
                </a:solidFill>
              </a:rPr>
              <a:t>工具</a:t>
            </a:r>
            <a:endParaRPr lang="zh-CN" altLang="en-US" sz="2400" b="1">
              <a:solidFill>
                <a:schemeClr val="tx1"/>
              </a:solidFill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890270" y="3088640"/>
            <a:ext cx="10132060" cy="1143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/>
          <p:cNvSpPr txBox="1"/>
          <p:nvPr/>
        </p:nvSpPr>
        <p:spPr>
          <a:xfrm>
            <a:off x="838835" y="4088765"/>
            <a:ext cx="792480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solidFill>
                  <a:schemeClr val="tx1"/>
                </a:solidFill>
              </a:rPr>
              <a:t>社会</a:t>
            </a:r>
            <a:endParaRPr lang="zh-CN" altLang="en-US" sz="2400" b="1">
              <a:solidFill>
                <a:schemeClr val="tx1"/>
              </a:solidFill>
            </a:endParaRPr>
          </a:p>
          <a:p>
            <a:r>
              <a:rPr lang="zh-CN" altLang="en-US" sz="2400" b="1">
                <a:solidFill>
                  <a:schemeClr val="tx1"/>
                </a:solidFill>
              </a:rPr>
              <a:t>组织</a:t>
            </a:r>
            <a:endParaRPr lang="zh-CN" altLang="en-US" sz="2400" b="1">
              <a:solidFill>
                <a:schemeClr val="tx1"/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6089650" y="2298065"/>
            <a:ext cx="11430" cy="104711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5320665" y="3345180"/>
            <a:ext cx="156083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距今</a:t>
            </a:r>
            <a:r>
              <a:rPr lang="en-US" altLang="zh-CN" sz="24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1</a:t>
            </a:r>
            <a:r>
              <a:rPr lang="zh-CN" altLang="en-US" sz="24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万年</a:t>
            </a:r>
            <a:endParaRPr lang="zh-CN" altLang="en-US" sz="2400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9701530" y="2899410"/>
            <a:ext cx="0" cy="44577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8921115" y="3345180"/>
            <a:ext cx="171577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距今</a:t>
            </a:r>
            <a:r>
              <a:rPr lang="en-US" sz="24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5000</a:t>
            </a:r>
            <a:r>
              <a:rPr lang="zh-CN" altLang="en-US" sz="24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年</a:t>
            </a:r>
            <a:endParaRPr lang="zh-CN" altLang="en-US" sz="2400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025140" y="2439035"/>
            <a:ext cx="17068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solidFill>
                  <a:schemeClr val="tx1"/>
                </a:solidFill>
              </a:rPr>
              <a:t>旧石器时代</a:t>
            </a:r>
            <a:endParaRPr lang="zh-CN" altLang="en-US" sz="2400" b="1">
              <a:solidFill>
                <a:schemeClr val="tx1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368030" y="2439035"/>
            <a:ext cx="17068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solidFill>
                  <a:schemeClr val="tx1"/>
                </a:solidFill>
              </a:rPr>
              <a:t>新石器时代</a:t>
            </a:r>
            <a:endParaRPr lang="zh-CN" altLang="en-US" sz="2400" b="1">
              <a:solidFill>
                <a:schemeClr val="tx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025140" y="3851275"/>
            <a:ext cx="1402080" cy="460375"/>
          </a:xfrm>
          <a:prstGeom prst="rect">
            <a:avLst/>
          </a:prstGeom>
          <a:noFill/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none" rtlCol="0">
            <a:spAutoFit/>
          </a:bodyPr>
          <a:p>
            <a:r>
              <a:rPr lang="zh-CN" altLang="en-US" sz="2400" b="1">
                <a:solidFill>
                  <a:schemeClr val="tx1"/>
                </a:solidFill>
              </a:rPr>
              <a:t>原始人群</a:t>
            </a:r>
            <a:endParaRPr lang="zh-CN" altLang="en-US" sz="2400" b="1">
              <a:solidFill>
                <a:schemeClr val="tx1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633720" y="3851275"/>
            <a:ext cx="1402080" cy="460375"/>
          </a:xfrm>
          <a:prstGeom prst="rect">
            <a:avLst/>
          </a:prstGeom>
          <a:noFill/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none" rtlCol="0">
            <a:spAutoFit/>
          </a:bodyPr>
          <a:p>
            <a:r>
              <a:rPr lang="zh-CN" altLang="en-US" sz="2400" b="1">
                <a:solidFill>
                  <a:schemeClr val="tx1"/>
                </a:solidFill>
              </a:rPr>
              <a:t>母系氏族</a:t>
            </a:r>
            <a:endParaRPr lang="zh-CN" altLang="en-US" sz="2400" b="1">
              <a:solidFill>
                <a:schemeClr val="tx1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9701530" y="3851275"/>
            <a:ext cx="1402080" cy="460375"/>
          </a:xfrm>
          <a:prstGeom prst="rect">
            <a:avLst/>
          </a:prstGeom>
          <a:noFill/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none" rtlCol="0">
            <a:spAutoFit/>
          </a:bodyPr>
          <a:p>
            <a:r>
              <a:rPr lang="zh-CN" altLang="en-US" sz="2400" b="1">
                <a:solidFill>
                  <a:schemeClr val="tx1"/>
                </a:solidFill>
              </a:rPr>
              <a:t>父系氏族</a:t>
            </a:r>
            <a:endParaRPr lang="zh-CN" altLang="en-US" sz="2400" b="1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split orient="vert" dir="in"/>
      </p:transition>
    </mc:Choice>
    <mc:Fallback>
      <p:transition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 animBg="1"/>
      <p:bldP spid="15" grpId="0" animBg="1"/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389255" y="272415"/>
            <a:ext cx="461137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第一单元：奴隶社会  夏商周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95960" y="1605915"/>
            <a:ext cx="2005965" cy="22453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/>
              <a:t>（1）政治</a:t>
            </a:r>
            <a:endParaRPr lang="zh-CN" altLang="en-US" sz="2800"/>
          </a:p>
          <a:p>
            <a:endParaRPr lang="zh-CN" altLang="en-US" sz="2800"/>
          </a:p>
          <a:p>
            <a:endParaRPr lang="zh-CN" altLang="en-US" sz="2800"/>
          </a:p>
          <a:p>
            <a:endParaRPr lang="zh-CN" altLang="en-US" sz="2800"/>
          </a:p>
          <a:p>
            <a:r>
              <a:rPr lang="zh-CN" altLang="en-US" sz="2800"/>
              <a:t>（2）经济</a:t>
            </a:r>
            <a:endParaRPr lang="zh-CN" altLang="en-US" sz="2800"/>
          </a:p>
        </p:txBody>
      </p:sp>
      <p:sp>
        <p:nvSpPr>
          <p:cNvPr id="6" name="左大括号 5"/>
          <p:cNvSpPr/>
          <p:nvPr/>
        </p:nvSpPr>
        <p:spPr>
          <a:xfrm>
            <a:off x="2505710" y="1296035"/>
            <a:ext cx="378460" cy="123571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文本框 3"/>
          <p:cNvSpPr txBox="1"/>
          <p:nvPr/>
        </p:nvSpPr>
        <p:spPr>
          <a:xfrm>
            <a:off x="2884170" y="1083945"/>
            <a:ext cx="5783580" cy="1659255"/>
          </a:xfrm>
          <a:prstGeom prst="rect">
            <a:avLst/>
          </a:prstGeom>
          <a:noFill/>
          <a:ln w="6350">
            <a:noFill/>
          </a:ln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algn="just" rtl="0" eaLnBrk="1" fontAlgn="auto" latinLnBrk="0" hangingPunct="1">
              <a:lnSpc>
                <a:spcPct val="125000"/>
              </a:lnSpc>
            </a:pPr>
            <a:r>
              <a:rPr lang="zh-CN" altLang="en-US" sz="2800">
                <a:solidFill>
                  <a:schemeClr val="tx1"/>
                </a:solidFill>
                <a:sym typeface="Times New Roman" panose="02020603050405020304"/>
              </a:rPr>
              <a:t>夏：</a:t>
            </a:r>
            <a:endParaRPr lang="zh-CN" altLang="en-US" sz="2800">
              <a:solidFill>
                <a:schemeClr val="tx1"/>
              </a:solidFill>
              <a:sym typeface="Times New Roman" panose="02020603050405020304"/>
            </a:endParaRPr>
          </a:p>
          <a:p>
            <a:pPr algn="just" rtl="0" eaLnBrk="1" fontAlgn="auto" latinLnBrk="0" hangingPunct="1">
              <a:lnSpc>
                <a:spcPct val="125000"/>
              </a:lnSpc>
            </a:pPr>
            <a:r>
              <a:rPr lang="zh-CN" altLang="en-US" sz="2800">
                <a:solidFill>
                  <a:schemeClr val="tx1"/>
                </a:solidFill>
                <a:sym typeface="Times New Roman" panose="02020603050405020304"/>
              </a:rPr>
              <a:t>商：</a:t>
            </a:r>
            <a:endParaRPr lang="zh-CN" altLang="en-US" sz="2800">
              <a:solidFill>
                <a:schemeClr val="tx1"/>
              </a:solidFill>
              <a:sym typeface="Times New Roman" panose="02020603050405020304"/>
            </a:endParaRPr>
          </a:p>
          <a:p>
            <a:pPr algn="just" rtl="0" eaLnBrk="1" fontAlgn="auto" latinLnBrk="0" hangingPunct="1">
              <a:lnSpc>
                <a:spcPct val="125000"/>
              </a:lnSpc>
            </a:pPr>
            <a:r>
              <a:rPr lang="zh-CN" altLang="en-US" sz="2800">
                <a:solidFill>
                  <a:schemeClr val="tx1"/>
                </a:solidFill>
                <a:sym typeface="Times New Roman" panose="02020603050405020304"/>
              </a:rPr>
              <a:t>西周：</a:t>
            </a:r>
            <a:endParaRPr lang="zh-CN" altLang="en-US" sz="2800">
              <a:solidFill>
                <a:schemeClr val="tx1"/>
              </a:solidFill>
              <a:sym typeface="Times New Roman" panose="02020603050405020304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714115" y="1083945"/>
            <a:ext cx="30276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800">
                <a:sym typeface="Times New Roman" panose="02020603050405020304"/>
              </a:rPr>
              <a:t>世袭制取代禅让制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3790950" y="1720215"/>
            <a:ext cx="19608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800">
                <a:sym typeface="Times New Roman" panose="02020603050405020304"/>
              </a:rPr>
              <a:t>内外服制度</a:t>
            </a:r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3903980" y="2322195"/>
            <a:ext cx="55168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800">
                <a:sym typeface="Times New Roman" panose="02020603050405020304"/>
              </a:rPr>
              <a:t>分封制（封建）、宗法制、礼乐制</a:t>
            </a:r>
            <a:endParaRPr lang="zh-CN" altLang="en-US"/>
          </a:p>
        </p:txBody>
      </p:sp>
      <p:sp>
        <p:nvSpPr>
          <p:cNvPr id="11" name="左大括号 10"/>
          <p:cNvSpPr/>
          <p:nvPr/>
        </p:nvSpPr>
        <p:spPr>
          <a:xfrm>
            <a:off x="2505710" y="3026410"/>
            <a:ext cx="378460" cy="123571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2884170" y="3026410"/>
            <a:ext cx="7136765" cy="1383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/>
              <a:t>生产工具：</a:t>
            </a:r>
            <a:endParaRPr lang="zh-CN" altLang="en-US" sz="2800"/>
          </a:p>
          <a:p>
            <a:endParaRPr lang="zh-CN" altLang="en-US" sz="2800"/>
          </a:p>
          <a:p>
            <a:r>
              <a:rPr lang="zh-CN" altLang="en-US" sz="2800"/>
              <a:t>土地制度：</a:t>
            </a:r>
            <a:endParaRPr lang="zh-CN" altLang="en-US" sz="2800"/>
          </a:p>
        </p:txBody>
      </p:sp>
      <p:sp>
        <p:nvSpPr>
          <p:cNvPr id="13" name="文本框 12"/>
          <p:cNvSpPr txBox="1"/>
          <p:nvPr/>
        </p:nvSpPr>
        <p:spPr>
          <a:xfrm>
            <a:off x="4582795" y="3026410"/>
            <a:ext cx="37388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800">
                <a:sym typeface="+mn-ea"/>
              </a:rPr>
              <a:t>木、石、骨、少量青铜</a:t>
            </a:r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4582795" y="3888105"/>
            <a:ext cx="44500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800">
                <a:sym typeface="+mn-ea"/>
              </a:rPr>
              <a:t>奴隶主土地国有制、井田制</a:t>
            </a:r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481965" y="5116830"/>
            <a:ext cx="1093914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/>
              <a:t>（3）【东周】春秋战国时期：</a:t>
            </a:r>
            <a:r>
              <a:rPr lang="zh-CN" altLang="en-US" sz="2800" b="1">
                <a:solidFill>
                  <a:srgbClr val="1D41D5"/>
                </a:solidFill>
              </a:rPr>
              <a:t>社会转型（奴隶社会→封建社会）</a:t>
            </a:r>
            <a:endParaRPr lang="zh-CN" altLang="en-US" sz="2800" b="1">
              <a:solidFill>
                <a:srgbClr val="1D41D5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split orient="vert" dir="in"/>
      </p:transition>
    </mc:Choice>
    <mc:Fallback>
      <p:transition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9" grpId="0"/>
      <p:bldP spid="8" grpId="0"/>
      <p:bldP spid="13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389255" y="272415"/>
            <a:ext cx="461137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第一单元：奴隶社会  夏商周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95960" y="2016760"/>
            <a:ext cx="1562100" cy="3538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/>
              <a:t>①经济</a:t>
            </a:r>
            <a:endParaRPr lang="zh-CN" altLang="en-US" sz="2800"/>
          </a:p>
          <a:p>
            <a:endParaRPr lang="zh-CN" altLang="en-US" sz="2800"/>
          </a:p>
          <a:p>
            <a:endParaRPr lang="zh-CN" altLang="en-US" sz="2800"/>
          </a:p>
          <a:p>
            <a:r>
              <a:rPr lang="zh-CN" altLang="en-US" sz="2800"/>
              <a:t>②政治：</a:t>
            </a:r>
            <a:endParaRPr lang="zh-CN" altLang="en-US" sz="2800"/>
          </a:p>
          <a:p>
            <a:endParaRPr lang="zh-CN" altLang="en-US" sz="2800"/>
          </a:p>
          <a:p>
            <a:endParaRPr lang="zh-CN" altLang="en-US" sz="2800"/>
          </a:p>
          <a:p>
            <a:endParaRPr lang="zh-CN" altLang="en-US" sz="2800"/>
          </a:p>
          <a:p>
            <a:r>
              <a:rPr lang="zh-CN" altLang="en-US" sz="2800"/>
              <a:t>③思想</a:t>
            </a:r>
            <a:endParaRPr lang="zh-CN" altLang="en-US" sz="2800"/>
          </a:p>
        </p:txBody>
      </p:sp>
      <p:sp>
        <p:nvSpPr>
          <p:cNvPr id="6" name="左大括号 5"/>
          <p:cNvSpPr/>
          <p:nvPr/>
        </p:nvSpPr>
        <p:spPr>
          <a:xfrm>
            <a:off x="2019935" y="1723390"/>
            <a:ext cx="378460" cy="123571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左大括号 10"/>
          <p:cNvSpPr/>
          <p:nvPr/>
        </p:nvSpPr>
        <p:spPr>
          <a:xfrm>
            <a:off x="2019935" y="4708525"/>
            <a:ext cx="378460" cy="123571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459105" y="939165"/>
            <a:ext cx="1093914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/>
              <a:t>（3）【东周】春秋战国时期：</a:t>
            </a:r>
            <a:r>
              <a:rPr lang="zh-CN" altLang="en-US" sz="2800" b="1">
                <a:solidFill>
                  <a:srgbClr val="1D41D5"/>
                </a:solidFill>
              </a:rPr>
              <a:t>社会转型（奴隶社会→封建社会）</a:t>
            </a:r>
            <a:endParaRPr lang="zh-CN" altLang="en-US" sz="2800" b="1">
              <a:solidFill>
                <a:srgbClr val="1D41D5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112645" y="3393440"/>
            <a:ext cx="33832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800">
                <a:sym typeface="+mn-ea"/>
              </a:rPr>
              <a:t>列国纷争、华夏认同</a:t>
            </a:r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2258060" y="1723390"/>
            <a:ext cx="2059940" cy="1210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30000"/>
              </a:lnSpc>
            </a:pPr>
            <a:r>
              <a:rPr lang="zh-CN" altLang="en-US" sz="2800"/>
              <a:t>生产工具：</a:t>
            </a:r>
            <a:endParaRPr lang="zh-CN" altLang="en-US" sz="2800"/>
          </a:p>
          <a:p>
            <a:pPr>
              <a:lnSpc>
                <a:spcPct val="130000"/>
              </a:lnSpc>
            </a:pPr>
            <a:r>
              <a:rPr lang="zh-CN" altLang="en-US" sz="2800"/>
              <a:t>土地制度：</a:t>
            </a:r>
            <a:endParaRPr lang="zh-CN" altLang="en-US" sz="2800"/>
          </a:p>
        </p:txBody>
      </p:sp>
      <p:sp>
        <p:nvSpPr>
          <p:cNvPr id="16" name="文本框 15"/>
          <p:cNvSpPr txBox="1"/>
          <p:nvPr/>
        </p:nvSpPr>
        <p:spPr>
          <a:xfrm>
            <a:off x="3978275" y="1612900"/>
            <a:ext cx="3738880" cy="6508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>
              <a:lnSpc>
                <a:spcPct val="130000"/>
              </a:lnSpc>
            </a:pPr>
            <a:r>
              <a:rPr lang="zh-CN" altLang="en-US" sz="2800">
                <a:sym typeface="+mn-ea"/>
              </a:rPr>
              <a:t>铁农具出现，牛耕推广</a:t>
            </a:r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3978275" y="2412365"/>
            <a:ext cx="69392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800">
                <a:sym typeface="+mn-ea"/>
              </a:rPr>
              <a:t>井田制逐步瓦解，封建土地私有制逐步确立</a:t>
            </a:r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2389505" y="4708525"/>
            <a:ext cx="7077710" cy="11245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20000"/>
              </a:lnSpc>
            </a:pPr>
            <a:r>
              <a:rPr lang="zh-CN" altLang="en-US" sz="2800"/>
              <a:t>春秋时期：孔子、老子</a:t>
            </a:r>
            <a:endParaRPr lang="zh-CN" altLang="en-US" sz="2800"/>
          </a:p>
          <a:p>
            <a:pPr>
              <a:lnSpc>
                <a:spcPct val="120000"/>
              </a:lnSpc>
            </a:pPr>
            <a:r>
              <a:rPr lang="zh-CN" altLang="en-US" sz="2800"/>
              <a:t>战国时期：百家争鸣（原因、影响）</a:t>
            </a:r>
            <a:endParaRPr lang="zh-CN" altLang="en-US" sz="28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split orient="vert" dir="in"/>
      </p:transition>
    </mc:Choice>
    <mc:Fallback>
      <p:transition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4" grpId="0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389255" y="272415"/>
            <a:ext cx="683069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800" b="1">
                <a:solidFill>
                  <a:srgbClr val="FF0000"/>
                </a:solidFill>
              </a:rPr>
              <a:t>第一单元：封建社会      秦-清前中期1840年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25145" y="3075305"/>
            <a:ext cx="1253490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4000"/>
              <a:t>思路</a:t>
            </a:r>
            <a:endParaRPr lang="zh-CN" altLang="en-US" sz="4000"/>
          </a:p>
        </p:txBody>
      </p:sp>
      <p:sp>
        <p:nvSpPr>
          <p:cNvPr id="6" name="左大括号 5"/>
          <p:cNvSpPr/>
          <p:nvPr/>
        </p:nvSpPr>
        <p:spPr>
          <a:xfrm>
            <a:off x="1710690" y="1693545"/>
            <a:ext cx="378460" cy="364998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981200" y="1340485"/>
            <a:ext cx="3127375" cy="48298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10000"/>
              </a:lnSpc>
            </a:pPr>
            <a:r>
              <a:rPr lang="zh-CN" altLang="en-US" sz="2800"/>
              <a:t>（1）政治</a:t>
            </a:r>
            <a:endParaRPr lang="zh-CN" altLang="en-US" sz="2800"/>
          </a:p>
          <a:p>
            <a:pPr>
              <a:lnSpc>
                <a:spcPct val="110000"/>
              </a:lnSpc>
            </a:pPr>
            <a:endParaRPr lang="zh-CN" altLang="en-US" sz="2800"/>
          </a:p>
          <a:p>
            <a:pPr>
              <a:lnSpc>
                <a:spcPct val="110000"/>
              </a:lnSpc>
            </a:pPr>
            <a:endParaRPr lang="zh-CN" altLang="en-US" sz="2800"/>
          </a:p>
          <a:p>
            <a:pPr>
              <a:lnSpc>
                <a:spcPct val="110000"/>
              </a:lnSpc>
            </a:pPr>
            <a:endParaRPr lang="zh-CN" altLang="en-US" sz="2800"/>
          </a:p>
          <a:p>
            <a:pPr>
              <a:lnSpc>
                <a:spcPct val="110000"/>
              </a:lnSpc>
            </a:pPr>
            <a:r>
              <a:rPr lang="zh-CN" altLang="en-US" sz="2800"/>
              <a:t>（2）经济</a:t>
            </a:r>
            <a:endParaRPr lang="zh-CN" altLang="en-US" sz="2800"/>
          </a:p>
          <a:p>
            <a:pPr>
              <a:lnSpc>
                <a:spcPct val="110000"/>
              </a:lnSpc>
            </a:pPr>
            <a:endParaRPr lang="zh-CN" altLang="en-US" sz="2800"/>
          </a:p>
          <a:p>
            <a:pPr>
              <a:lnSpc>
                <a:spcPct val="110000"/>
              </a:lnSpc>
            </a:pPr>
            <a:endParaRPr lang="zh-CN" altLang="en-US" sz="2800"/>
          </a:p>
          <a:p>
            <a:pPr>
              <a:lnSpc>
                <a:spcPct val="110000"/>
              </a:lnSpc>
            </a:pPr>
            <a:r>
              <a:rPr lang="zh-CN" altLang="en-US" sz="2800"/>
              <a:t>（3）思想：儒家</a:t>
            </a:r>
            <a:endParaRPr lang="zh-CN" altLang="en-US" sz="2800"/>
          </a:p>
          <a:p>
            <a:pPr>
              <a:lnSpc>
                <a:spcPct val="110000"/>
              </a:lnSpc>
            </a:pPr>
            <a:r>
              <a:rPr lang="zh-CN" altLang="en-US" sz="2800"/>
              <a:t>（4）文化与科技</a:t>
            </a:r>
            <a:endParaRPr lang="zh-CN" altLang="en-US" sz="2800"/>
          </a:p>
          <a:p>
            <a:pPr>
              <a:lnSpc>
                <a:spcPct val="110000"/>
              </a:lnSpc>
            </a:pPr>
            <a:r>
              <a:rPr lang="zh-CN" altLang="en-US" sz="2800"/>
              <a:t>（5）对外关系</a:t>
            </a:r>
            <a:endParaRPr lang="zh-CN" altLang="en-US" sz="2800"/>
          </a:p>
        </p:txBody>
      </p:sp>
      <p:sp>
        <p:nvSpPr>
          <p:cNvPr id="7" name="左大括号 6"/>
          <p:cNvSpPr/>
          <p:nvPr/>
        </p:nvSpPr>
        <p:spPr>
          <a:xfrm>
            <a:off x="3768090" y="1016000"/>
            <a:ext cx="378460" cy="1338580"/>
          </a:xfrm>
          <a:prstGeom prst="leftBrace">
            <a:avLst>
              <a:gd name="adj1" fmla="val 17449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4146550" y="929005"/>
            <a:ext cx="4222115" cy="15125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10000"/>
              </a:lnSpc>
            </a:pPr>
            <a:r>
              <a:rPr lang="zh-CN" altLang="en-US" sz="2800"/>
              <a:t>①“君主专制”线索</a:t>
            </a:r>
            <a:endParaRPr lang="zh-CN" altLang="en-US" sz="2800"/>
          </a:p>
          <a:p>
            <a:pPr>
              <a:lnSpc>
                <a:spcPct val="110000"/>
              </a:lnSpc>
            </a:pPr>
            <a:r>
              <a:rPr lang="zh-CN" altLang="en-US" sz="2800"/>
              <a:t>②“中央集权”线索</a:t>
            </a:r>
            <a:endParaRPr lang="zh-CN" altLang="en-US" sz="2800"/>
          </a:p>
          <a:p>
            <a:pPr>
              <a:lnSpc>
                <a:spcPct val="110000"/>
              </a:lnSpc>
            </a:pPr>
            <a:r>
              <a:rPr lang="zh-CN" altLang="en-US" sz="2800"/>
              <a:t>③边疆管理与民族关系</a:t>
            </a:r>
            <a:endParaRPr lang="zh-CN" altLang="en-US" sz="2800"/>
          </a:p>
        </p:txBody>
      </p:sp>
      <p:sp>
        <p:nvSpPr>
          <p:cNvPr id="9" name="左大括号 8"/>
          <p:cNvSpPr/>
          <p:nvPr/>
        </p:nvSpPr>
        <p:spPr>
          <a:xfrm>
            <a:off x="3768090" y="2690495"/>
            <a:ext cx="378460" cy="1824355"/>
          </a:xfrm>
          <a:prstGeom prst="leftBrace">
            <a:avLst>
              <a:gd name="adj1" fmla="val 17449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4146550" y="2480310"/>
            <a:ext cx="2912110" cy="22453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/>
              <a:t>①农业</a:t>
            </a:r>
            <a:endParaRPr lang="zh-CN" altLang="en-US" sz="2800"/>
          </a:p>
          <a:p>
            <a:r>
              <a:rPr lang="zh-CN" altLang="en-US" sz="2800"/>
              <a:t>②手工业</a:t>
            </a:r>
            <a:endParaRPr lang="zh-CN" altLang="en-US" sz="2800"/>
          </a:p>
          <a:p>
            <a:r>
              <a:rPr lang="zh-CN" altLang="en-US" sz="2800"/>
              <a:t>③商业</a:t>
            </a:r>
            <a:endParaRPr lang="zh-CN" altLang="en-US" sz="2800"/>
          </a:p>
          <a:p>
            <a:r>
              <a:rPr lang="zh-CN" altLang="en-US" sz="2800"/>
              <a:t>④经济重心南移</a:t>
            </a:r>
            <a:endParaRPr lang="zh-CN" altLang="en-US" sz="2800"/>
          </a:p>
          <a:p>
            <a:r>
              <a:rPr lang="zh-CN" altLang="en-US" sz="2800"/>
              <a:t>⑤经济制度</a:t>
            </a:r>
            <a:endParaRPr lang="zh-CN" altLang="en-US" sz="28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split orient="vert" dir="in"/>
      </p:transition>
    </mc:Choice>
    <mc:Fallback>
      <p:transition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5595" y="272415"/>
            <a:ext cx="6229350" cy="364553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389255" y="272415"/>
            <a:ext cx="5384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秦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84215" y="2508250"/>
            <a:ext cx="6331585" cy="4201795"/>
          </a:xfrm>
          <a:prstGeom prst="rect">
            <a:avLst/>
          </a:prstGeom>
        </p:spPr>
      </p:pic>
      <p:graphicFrame>
        <p:nvGraphicFramePr>
          <p:cNvPr id="8" name="表格 7"/>
          <p:cNvGraphicFramePr/>
          <p:nvPr>
            <p:custDataLst>
              <p:tags r:id="rId3"/>
            </p:custDataLst>
          </p:nvPr>
        </p:nvGraphicFramePr>
        <p:xfrm>
          <a:off x="585470" y="4036695"/>
          <a:ext cx="5229860" cy="21882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56285"/>
                <a:gridCol w="2050415"/>
                <a:gridCol w="2423160"/>
              </a:tblGrid>
              <a:tr h="57023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chemeClr val="bg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朝代</a:t>
                      </a:r>
                      <a:endParaRPr lang="en-US" altLang="en-US" sz="2400" b="1">
                        <a:solidFill>
                          <a:schemeClr val="bg1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chemeClr val="bg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政治</a:t>
                      </a:r>
                      <a:endParaRPr lang="en-US" altLang="en-US" sz="2400" b="1">
                        <a:solidFill>
                          <a:schemeClr val="bg1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cP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52070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 </a:t>
                      </a:r>
                      <a:endParaRPr lang="en-US" altLang="en-US" sz="2400" b="1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君主专制</a:t>
                      </a:r>
                      <a:endParaRPr lang="en-US" altLang="en-US" sz="2400" b="1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中央集权</a:t>
                      </a:r>
                      <a:endParaRPr lang="en-US" altLang="en-US" sz="2400" b="1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09728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秦</a:t>
                      </a:r>
                      <a:endParaRPr lang="en-US" altLang="en-US" sz="2400" b="1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P15皇帝制度三公九卿制</a:t>
                      </a:r>
                      <a:endParaRPr lang="en-US" altLang="en-US" sz="2400" b="1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P15推广郡县制</a:t>
                      </a:r>
                      <a:endParaRPr lang="en-US" altLang="en-US" sz="2400" b="1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" name="文本框 8"/>
          <p:cNvSpPr txBox="1"/>
          <p:nvPr/>
        </p:nvSpPr>
        <p:spPr>
          <a:xfrm>
            <a:off x="5219065" y="414020"/>
            <a:ext cx="1706880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solidFill>
                  <a:srgbClr val="FF0000"/>
                </a:solidFill>
              </a:rPr>
              <a:t>皇帝制度</a:t>
            </a:r>
            <a:endParaRPr lang="zh-CN" altLang="en-US" sz="2400" b="1">
              <a:solidFill>
                <a:srgbClr val="FF0000"/>
              </a:solidFill>
            </a:endParaRPr>
          </a:p>
          <a:p>
            <a:r>
              <a:rPr lang="zh-CN" altLang="en-US" sz="2400" b="1">
                <a:solidFill>
                  <a:srgbClr val="FF0000"/>
                </a:solidFill>
              </a:rPr>
              <a:t>三公九卿制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9376410" y="1678305"/>
            <a:ext cx="17068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solidFill>
                  <a:srgbClr val="1D41D5"/>
                </a:solidFill>
              </a:rPr>
              <a:t>推广郡县制</a:t>
            </a:r>
            <a:endParaRPr lang="zh-CN" altLang="en-US" sz="2400" b="1">
              <a:solidFill>
                <a:srgbClr val="1D41D5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split orient="vert" dir="in"/>
      </p:transition>
    </mc:Choice>
    <mc:Fallback>
      <p:transition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389255" y="272415"/>
            <a:ext cx="5384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汉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9255" y="1447165"/>
            <a:ext cx="4351655" cy="3081020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1863725" y="794385"/>
            <a:ext cx="14020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solidFill>
                  <a:srgbClr val="FF0000"/>
                </a:solidFill>
              </a:rPr>
              <a:t>中外朝制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pic>
        <p:nvPicPr>
          <p:cNvPr id="17" name="图片 16" descr="082EH6XNU"/>
          <p:cNvPicPr>
            <a:picLocks noChangeAspect="1"/>
          </p:cNvPicPr>
          <p:nvPr/>
        </p:nvPicPr>
        <p:blipFill>
          <a:blip r:embed="rId2"/>
          <a:srcRect l="1520" t="16705" r="5306" b="28248"/>
          <a:stretch>
            <a:fillRect/>
          </a:stretch>
        </p:blipFill>
        <p:spPr>
          <a:xfrm>
            <a:off x="5730240" y="928370"/>
            <a:ext cx="6210935" cy="228917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2" name="文本框 11"/>
          <p:cNvSpPr txBox="1"/>
          <p:nvPr/>
        </p:nvSpPr>
        <p:spPr>
          <a:xfrm>
            <a:off x="5730240" y="334010"/>
            <a:ext cx="26212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solidFill>
                  <a:srgbClr val="1D41D5"/>
                </a:solidFill>
              </a:rPr>
              <a:t>汉初：郡国并行制</a:t>
            </a:r>
            <a:endParaRPr lang="zh-CN" altLang="en-US" sz="2400" b="1">
              <a:solidFill>
                <a:srgbClr val="1D41D5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163185" y="3547745"/>
            <a:ext cx="3983355" cy="232727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146540" y="3971925"/>
            <a:ext cx="3857625" cy="2451735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5730240" y="3217545"/>
            <a:ext cx="32308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solidFill>
                  <a:srgbClr val="1D41D5"/>
                </a:solidFill>
              </a:rPr>
              <a:t>汉武帝：推恩令、刺史</a:t>
            </a:r>
            <a:endParaRPr lang="zh-CN" altLang="en-US" sz="2400" b="1">
              <a:solidFill>
                <a:srgbClr val="1D41D5"/>
              </a:solidFill>
            </a:endParaRPr>
          </a:p>
        </p:txBody>
      </p:sp>
      <p:graphicFrame>
        <p:nvGraphicFramePr>
          <p:cNvPr id="10" name="表格 9"/>
          <p:cNvGraphicFramePr/>
          <p:nvPr>
            <p:custDataLst>
              <p:tags r:id="rId5"/>
            </p:custDataLst>
          </p:nvPr>
        </p:nvGraphicFramePr>
        <p:xfrm>
          <a:off x="243840" y="837565"/>
          <a:ext cx="11844655" cy="45910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76300"/>
                <a:gridCol w="1828165"/>
                <a:gridCol w="2337435"/>
                <a:gridCol w="2641600"/>
                <a:gridCol w="2450465"/>
                <a:gridCol w="1710690"/>
              </a:tblGrid>
              <a:tr h="1058545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solidFill>
                            <a:schemeClr val="bg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朝代</a:t>
                      </a:r>
                      <a:endParaRPr lang="en-US" altLang="en-US" sz="2800" b="1">
                        <a:solidFill>
                          <a:schemeClr val="bg1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 gridSpan="3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solidFill>
                            <a:schemeClr val="bg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政治</a:t>
                      </a:r>
                      <a:endParaRPr lang="en-US" altLang="en-US" sz="2800" b="1">
                        <a:solidFill>
                          <a:schemeClr val="bg1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 hMerge="1">
                  <a:tcP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solidFill>
                            <a:schemeClr val="bg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经济</a:t>
                      </a:r>
                      <a:endParaRPr lang="en-US" sz="2800" b="1">
                        <a:solidFill>
                          <a:schemeClr val="bg1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800" b="1">
                          <a:latin typeface="微软雅黑" panose="020B0503020204020204" charset="-122"/>
                          <a:ea typeface="微软雅黑" panose="020B0503020204020204" charset="-122"/>
                        </a:rPr>
                        <a:t> </a:t>
                      </a:r>
                      <a:endParaRPr lang="en-US" sz="2800" b="1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 rowSpan="2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solidFill>
                            <a:schemeClr val="bg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思想</a:t>
                      </a:r>
                      <a:endParaRPr lang="en-US" sz="2800" b="1">
                        <a:solidFill>
                          <a:schemeClr val="bg1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800" b="1">
                          <a:latin typeface="微软雅黑" panose="020B0503020204020204" charset="-122"/>
                          <a:ea typeface="微软雅黑" panose="020B0503020204020204" charset="-122"/>
                        </a:rPr>
                        <a:t> </a:t>
                      </a:r>
                      <a:endParaRPr lang="en-US" sz="2800" b="1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</a:tr>
              <a:tr h="85979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 </a:t>
                      </a:r>
                      <a:endParaRPr lang="en-US" altLang="en-US" sz="2800" b="1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君主专制</a:t>
                      </a:r>
                      <a:endParaRPr lang="en-US" altLang="en-US" sz="2800" b="1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中央集权</a:t>
                      </a:r>
                      <a:endParaRPr lang="en-US" altLang="en-US" sz="2800" b="1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边疆、民族</a:t>
                      </a:r>
                      <a:endParaRPr lang="en-US" altLang="en-US" sz="2800" b="1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672715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汉</a:t>
                      </a:r>
                      <a:endParaRPr lang="en-US" altLang="en-US" sz="2800" b="0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P21</a:t>
                      </a:r>
                      <a:endParaRPr 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中外朝制度</a:t>
                      </a:r>
                      <a:endParaRPr lang="en-US" alt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P20</a:t>
                      </a:r>
                      <a:endParaRPr 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郡国并行制P21</a:t>
                      </a:r>
                      <a:endParaRPr 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推恩令、刺史</a:t>
                      </a:r>
                      <a:endParaRPr lang="en-US" alt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P21</a:t>
                      </a:r>
                      <a:endParaRPr 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汉匈战争</a:t>
                      </a:r>
                      <a:endParaRPr 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设四郡</a:t>
                      </a:r>
                      <a:endParaRPr 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张骞通西域</a:t>
                      </a:r>
                      <a:endParaRPr 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西域都护府</a:t>
                      </a:r>
                      <a:endParaRPr lang="en-US" alt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P21</a:t>
                      </a:r>
                      <a:endParaRPr 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铸币权收中央</a:t>
                      </a:r>
                      <a:endParaRPr 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盐铁官营</a:t>
                      </a:r>
                      <a:endParaRPr 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均输平准</a:t>
                      </a:r>
                      <a:endParaRPr 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抑制工商业者</a:t>
                      </a:r>
                      <a:endParaRPr lang="en-US" alt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P21</a:t>
                      </a:r>
                      <a:endParaRPr 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尊崇儒术</a:t>
                      </a:r>
                      <a:endParaRPr 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五经博士</a:t>
                      </a:r>
                      <a:endParaRPr 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主流</a:t>
                      </a: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意识形态</a:t>
                      </a:r>
                      <a:endParaRPr lang="en-US" alt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split orient="vert" dir="in"/>
      </p:transition>
    </mc:Choice>
    <mc:Fallback>
      <p:transition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389255" y="272415"/>
            <a:ext cx="26720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三国两晋南北朝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graphicFrame>
        <p:nvGraphicFramePr>
          <p:cNvPr id="10" name="表格 9"/>
          <p:cNvGraphicFramePr/>
          <p:nvPr>
            <p:custDataLst>
              <p:tags r:id="rId1"/>
            </p:custDataLst>
          </p:nvPr>
        </p:nvGraphicFramePr>
        <p:xfrm>
          <a:off x="243840" y="837565"/>
          <a:ext cx="11844655" cy="45910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76300"/>
                <a:gridCol w="1828165"/>
                <a:gridCol w="2337435"/>
                <a:gridCol w="2641600"/>
                <a:gridCol w="2450465"/>
                <a:gridCol w="1710690"/>
              </a:tblGrid>
              <a:tr h="1058545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solidFill>
                            <a:schemeClr val="bg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朝代</a:t>
                      </a:r>
                      <a:endParaRPr lang="en-US" altLang="en-US" sz="2800" b="1">
                        <a:solidFill>
                          <a:schemeClr val="bg1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 gridSpan="3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solidFill>
                            <a:schemeClr val="bg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政治</a:t>
                      </a:r>
                      <a:endParaRPr lang="en-US" altLang="en-US" sz="2800" b="1">
                        <a:solidFill>
                          <a:schemeClr val="bg1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 hMerge="1">
                  <a:tcP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solidFill>
                            <a:schemeClr val="bg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经济</a:t>
                      </a:r>
                      <a:endParaRPr lang="en-US" sz="2800" b="1">
                        <a:solidFill>
                          <a:schemeClr val="bg1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800" b="1">
                          <a:latin typeface="微软雅黑" panose="020B0503020204020204" charset="-122"/>
                          <a:ea typeface="微软雅黑" panose="020B0503020204020204" charset="-122"/>
                        </a:rPr>
                        <a:t> </a:t>
                      </a:r>
                      <a:endParaRPr lang="en-US" sz="2800" b="1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 rowSpan="2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solidFill>
                            <a:schemeClr val="bg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思想</a:t>
                      </a:r>
                      <a:endParaRPr lang="en-US" sz="2800" b="1">
                        <a:solidFill>
                          <a:schemeClr val="bg1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800" b="1">
                          <a:latin typeface="微软雅黑" panose="020B0503020204020204" charset="-122"/>
                          <a:ea typeface="微软雅黑" panose="020B0503020204020204" charset="-122"/>
                        </a:rPr>
                        <a:t> </a:t>
                      </a:r>
                      <a:endParaRPr lang="en-US" sz="2800" b="1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</a:tr>
              <a:tr h="85979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 </a:t>
                      </a:r>
                      <a:endParaRPr lang="en-US" altLang="en-US" sz="2800" b="1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君主专制</a:t>
                      </a:r>
                      <a:endParaRPr lang="en-US" altLang="en-US" sz="2800" b="1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中央集权</a:t>
                      </a:r>
                      <a:endParaRPr lang="en-US" altLang="en-US" sz="2800" b="1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边疆、民族</a:t>
                      </a:r>
                      <a:endParaRPr lang="en-US" altLang="en-US" sz="2800" b="1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672715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三国两晋</a:t>
                      </a:r>
                      <a:endParaRPr lang="en-US" sz="2800" b="0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南北朝</a:t>
                      </a:r>
                      <a:endParaRPr lang="en-US" sz="2800" b="0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P39</a:t>
                      </a:r>
                      <a:endParaRPr 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形成三省</a:t>
                      </a:r>
                      <a:endParaRPr 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P38</a:t>
                      </a:r>
                      <a:endParaRPr 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endParaRPr 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（选官）</a:t>
                      </a:r>
                      <a:endParaRPr 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endParaRPr 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endParaRPr 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endParaRPr 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3218815" y="3822700"/>
            <a:ext cx="19608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ctr"/>
            <a:r>
              <a:rPr 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九品中正制</a:t>
            </a:r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5334000" y="3289300"/>
            <a:ext cx="2540000" cy="18148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P27五族内迁</a:t>
            </a:r>
            <a:endParaRPr lang="en-US" sz="28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/>
            <a:r>
              <a:rPr 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P30北魏孝文帝改革</a:t>
            </a:r>
            <a:endParaRPr lang="en-US" sz="28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/>
            <a:r>
              <a:rPr 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民族交融</a:t>
            </a: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7874000" y="3176270"/>
            <a:ext cx="2540000" cy="18148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P28南方的开发</a:t>
            </a:r>
            <a:endParaRPr lang="en-US" sz="28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/>
            <a:r>
              <a:rPr 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P40租调制、均田令</a:t>
            </a:r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10215880" y="3176270"/>
            <a:ext cx="1976120" cy="18148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P42</a:t>
            </a:r>
            <a:endParaRPr lang="en-US" sz="28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/>
            <a:r>
              <a:rPr 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三教各有新发展</a:t>
            </a:r>
            <a:endParaRPr lang="en-US" sz="28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/>
            <a:r>
              <a:rPr 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南朝范缜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split orient="vert" dir="in"/>
      </p:transition>
    </mc:Choice>
    <mc:Fallback>
      <p:transition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389255" y="272415"/>
            <a:ext cx="5384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隋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295775" y="430530"/>
            <a:ext cx="6284595" cy="3069590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927735" y="1347470"/>
            <a:ext cx="32308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solidFill>
                  <a:srgbClr val="FF0000"/>
                </a:solidFill>
              </a:rPr>
              <a:t>隋文帝确立三省六部制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graphicFrame>
        <p:nvGraphicFramePr>
          <p:cNvPr id="10" name="表格 9"/>
          <p:cNvGraphicFramePr/>
          <p:nvPr>
            <p:custDataLst>
              <p:tags r:id="rId2"/>
            </p:custDataLst>
          </p:nvPr>
        </p:nvGraphicFramePr>
        <p:xfrm>
          <a:off x="243840" y="837565"/>
          <a:ext cx="11844655" cy="45910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76300"/>
                <a:gridCol w="2076450"/>
                <a:gridCol w="2089150"/>
                <a:gridCol w="2641600"/>
                <a:gridCol w="2450465"/>
                <a:gridCol w="1710690"/>
              </a:tblGrid>
              <a:tr h="1058545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solidFill>
                            <a:schemeClr val="bg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朝代</a:t>
                      </a:r>
                      <a:endParaRPr lang="en-US" altLang="en-US" sz="2800" b="1">
                        <a:solidFill>
                          <a:schemeClr val="bg1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 gridSpan="3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solidFill>
                            <a:schemeClr val="bg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政治</a:t>
                      </a:r>
                      <a:endParaRPr lang="en-US" altLang="en-US" sz="2800" b="1">
                        <a:solidFill>
                          <a:schemeClr val="bg1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 hMerge="1">
                  <a:tcP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solidFill>
                            <a:schemeClr val="bg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经济</a:t>
                      </a:r>
                      <a:endParaRPr lang="en-US" sz="2800" b="1">
                        <a:solidFill>
                          <a:schemeClr val="bg1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800" b="1">
                          <a:latin typeface="微软雅黑" panose="020B0503020204020204" charset="-122"/>
                          <a:ea typeface="微软雅黑" panose="020B0503020204020204" charset="-122"/>
                        </a:rPr>
                        <a:t> </a:t>
                      </a:r>
                      <a:endParaRPr lang="en-US" sz="2800" b="1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 rowSpan="2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solidFill>
                            <a:schemeClr val="bg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思想</a:t>
                      </a:r>
                      <a:endParaRPr lang="en-US" sz="2800" b="1">
                        <a:solidFill>
                          <a:schemeClr val="bg1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800" b="1">
                          <a:latin typeface="微软雅黑" panose="020B0503020204020204" charset="-122"/>
                          <a:ea typeface="微软雅黑" panose="020B0503020204020204" charset="-122"/>
                        </a:rPr>
                        <a:t> </a:t>
                      </a:r>
                      <a:endParaRPr lang="en-US" sz="2800" b="1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</a:tr>
              <a:tr h="85979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 </a:t>
                      </a:r>
                      <a:endParaRPr lang="en-US" altLang="en-US" sz="2800" b="1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君主专制</a:t>
                      </a:r>
                      <a:endParaRPr lang="en-US" altLang="en-US" sz="2800" b="1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中央集权</a:t>
                      </a:r>
                      <a:endParaRPr lang="en-US" altLang="en-US" sz="2800" b="1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边疆、民族</a:t>
                      </a:r>
                      <a:endParaRPr lang="en-US" altLang="en-US" sz="2800" b="1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672715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zh-CN" alt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隋</a:t>
                      </a:r>
                      <a:endParaRPr lang="zh-CN" altLang="en-US" sz="2800" b="0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P39</a:t>
                      </a:r>
                      <a:endParaRPr 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隋文帝</a:t>
                      </a: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确立三省六部制</a:t>
                      </a:r>
                      <a:endParaRPr lang="en-US" alt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P38</a:t>
                      </a:r>
                      <a:endParaRPr 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隋炀帝</a:t>
                      </a: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始建进士科，科举制度形成（选官）</a:t>
                      </a:r>
                      <a:endParaRPr lang="en-US" alt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 </a:t>
                      </a:r>
                      <a:endParaRPr lang="en-US" altLang="en-US" sz="2800" b="0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 </a:t>
                      </a:r>
                      <a:endParaRPr lang="en-US" altLang="en-US" sz="2800" b="0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P42</a:t>
                      </a:r>
                      <a:endParaRPr 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endParaRPr lang="en-US" alt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endParaRPr lang="en-US" alt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文本框 5"/>
          <p:cNvSpPr txBox="1"/>
          <p:nvPr/>
        </p:nvSpPr>
        <p:spPr>
          <a:xfrm>
            <a:off x="10703560" y="3856355"/>
            <a:ext cx="1193165" cy="1383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三教合归儒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split orient="vert" dir="in"/>
      </p:transition>
    </mc:Choice>
    <mc:Fallback>
      <p:transition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389255" y="272415"/>
            <a:ext cx="5384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唐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82675" y="419100"/>
            <a:ext cx="5181600" cy="5307965"/>
          </a:xfrm>
          <a:prstGeom prst="rect">
            <a:avLst/>
          </a:prstGeom>
        </p:spPr>
      </p:pic>
      <p:graphicFrame>
        <p:nvGraphicFramePr>
          <p:cNvPr id="10" name="表格 9"/>
          <p:cNvGraphicFramePr/>
          <p:nvPr>
            <p:custDataLst>
              <p:tags r:id="rId2"/>
            </p:custDataLst>
          </p:nvPr>
        </p:nvGraphicFramePr>
        <p:xfrm>
          <a:off x="347345" y="514350"/>
          <a:ext cx="11844655" cy="5189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76300"/>
                <a:gridCol w="2076450"/>
                <a:gridCol w="2089150"/>
                <a:gridCol w="2641600"/>
                <a:gridCol w="2450465"/>
                <a:gridCol w="1710690"/>
              </a:tblGrid>
              <a:tr h="901065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solidFill>
                            <a:schemeClr val="bg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朝代</a:t>
                      </a:r>
                      <a:endParaRPr lang="en-US" altLang="en-US" sz="2800" b="1">
                        <a:solidFill>
                          <a:schemeClr val="bg1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 gridSpan="3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solidFill>
                            <a:schemeClr val="bg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政治</a:t>
                      </a:r>
                      <a:endParaRPr lang="en-US" altLang="en-US" sz="2800" b="1">
                        <a:solidFill>
                          <a:schemeClr val="bg1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 hMerge="1">
                  <a:tcP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solidFill>
                            <a:schemeClr val="bg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经济</a:t>
                      </a:r>
                      <a:endParaRPr lang="en-US" sz="2800" b="1">
                        <a:solidFill>
                          <a:schemeClr val="bg1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800" b="1">
                          <a:latin typeface="微软雅黑" panose="020B0503020204020204" charset="-122"/>
                          <a:ea typeface="微软雅黑" panose="020B0503020204020204" charset="-122"/>
                        </a:rPr>
                        <a:t> </a:t>
                      </a:r>
                      <a:endParaRPr lang="en-US" sz="2800" b="1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 rowSpan="2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solidFill>
                            <a:schemeClr val="bg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思想</a:t>
                      </a:r>
                      <a:endParaRPr lang="en-US" sz="2800" b="1">
                        <a:solidFill>
                          <a:schemeClr val="bg1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800" b="1">
                          <a:latin typeface="微软雅黑" panose="020B0503020204020204" charset="-122"/>
                          <a:ea typeface="微软雅黑" panose="020B0503020204020204" charset="-122"/>
                        </a:rPr>
                        <a:t> </a:t>
                      </a:r>
                      <a:endParaRPr lang="en-US" sz="2800" b="1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</a:tr>
              <a:tr h="1043305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 </a:t>
                      </a:r>
                      <a:endParaRPr lang="en-US" altLang="en-US" sz="2800" b="1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君主专制</a:t>
                      </a:r>
                      <a:endParaRPr lang="en-US" altLang="en-US" sz="2800" b="1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中央集权</a:t>
                      </a:r>
                      <a:endParaRPr lang="en-US" altLang="en-US" sz="2800" b="1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边疆、民族</a:t>
                      </a:r>
                      <a:endParaRPr lang="en-US" altLang="en-US" sz="2800" b="1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4485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唐</a:t>
                      </a:r>
                      <a:endParaRPr lang="en-US" altLang="en-US" sz="2800" b="0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P39</a:t>
                      </a:r>
                      <a:endParaRPr 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完善</a:t>
                      </a:r>
                      <a:endParaRPr 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三省六部制</a:t>
                      </a:r>
                      <a:endParaRPr lang="en-US" alt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P38</a:t>
                      </a:r>
                      <a:endParaRPr 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>
                        <a:buNone/>
                      </a:pP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完善科举制（选官）P35</a:t>
                      </a:r>
                      <a:endParaRPr 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>
                        <a:buNone/>
                      </a:pP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藩镇割据</a:t>
                      </a:r>
                      <a:endParaRPr lang="en-US" alt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endParaRPr lang="en-US" alt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endParaRPr lang="en-US" alt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endParaRPr lang="en-US" alt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rcRect l="129" r="508" b="8697"/>
          <a:stretch>
            <a:fillRect/>
          </a:stretch>
        </p:blipFill>
        <p:spPr>
          <a:xfrm>
            <a:off x="86360" y="1173480"/>
            <a:ext cx="5271770" cy="4914265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5358130" y="2563495"/>
            <a:ext cx="2715260" cy="3538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P33-34</a:t>
            </a:r>
            <a:endParaRPr lang="en-US" sz="28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algn="ctr"/>
            <a:r>
              <a:rPr lang="en-US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突厥：</a:t>
            </a:r>
            <a:r>
              <a:rPr 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战争、安西都护府和北庭都护府（管西域）</a:t>
            </a:r>
            <a:endParaRPr lang="en-US" sz="28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algn="ctr"/>
            <a:r>
              <a:rPr lang="en-US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吐蕃：</a:t>
            </a:r>
            <a:endParaRPr lang="en-US" sz="28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algn="ctr"/>
            <a:r>
              <a:rPr 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和亲、会盟</a:t>
            </a:r>
            <a:endParaRPr lang="en-US" sz="28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algn="ctr"/>
            <a:r>
              <a:rPr lang="en-US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回纥、靺鞨族</a:t>
            </a:r>
            <a:r>
              <a:rPr 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：册封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7851775" y="3209925"/>
            <a:ext cx="2540000" cy="22453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P40</a:t>
            </a:r>
            <a:endParaRPr lang="en-US" sz="28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/>
            <a:r>
              <a:rPr 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（唐初）</a:t>
            </a:r>
            <a:endParaRPr lang="en-US" sz="28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/>
            <a:r>
              <a:rPr 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租庸调制</a:t>
            </a:r>
            <a:endParaRPr lang="en-US" sz="28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/>
            <a:r>
              <a:rPr 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（唐中后期）两税法</a:t>
            </a:r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10515600" y="3640455"/>
            <a:ext cx="1676400" cy="18148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P42</a:t>
            </a:r>
            <a:endParaRPr lang="en-US" sz="28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algn="ctr"/>
            <a:r>
              <a:rPr 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三教并行韩愈复兴儒学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split orient="vert" dir="in"/>
      </p:transition>
    </mc:Choice>
    <mc:Fallback>
      <p:transition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389255" y="272415"/>
            <a:ext cx="5384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宋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73480" y="537210"/>
            <a:ext cx="9845040" cy="5526405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1256665" y="334010"/>
            <a:ext cx="14020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solidFill>
                  <a:srgbClr val="FF0000"/>
                </a:solidFill>
              </a:rPr>
              <a:t>二府三司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graphicFrame>
        <p:nvGraphicFramePr>
          <p:cNvPr id="10" name="表格 9"/>
          <p:cNvGraphicFramePr/>
          <p:nvPr>
            <p:custDataLst>
              <p:tags r:id="rId2"/>
            </p:custDataLst>
          </p:nvPr>
        </p:nvGraphicFramePr>
        <p:xfrm>
          <a:off x="173355" y="874395"/>
          <a:ext cx="11844655" cy="5189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76300"/>
                <a:gridCol w="2076450"/>
                <a:gridCol w="2089150"/>
                <a:gridCol w="2641600"/>
                <a:gridCol w="2450465"/>
                <a:gridCol w="1710690"/>
              </a:tblGrid>
              <a:tr h="901065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solidFill>
                            <a:schemeClr val="bg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朝代</a:t>
                      </a:r>
                      <a:endParaRPr lang="en-US" altLang="en-US" sz="2800" b="1">
                        <a:solidFill>
                          <a:schemeClr val="bg1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 gridSpan="3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solidFill>
                            <a:schemeClr val="bg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政治</a:t>
                      </a:r>
                      <a:endParaRPr lang="en-US" altLang="en-US" sz="2800" b="1">
                        <a:solidFill>
                          <a:schemeClr val="bg1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 hMerge="1">
                  <a:tcP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solidFill>
                            <a:schemeClr val="bg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经济</a:t>
                      </a:r>
                      <a:endParaRPr lang="en-US" sz="2800" b="1">
                        <a:solidFill>
                          <a:schemeClr val="bg1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800" b="1">
                          <a:latin typeface="微软雅黑" panose="020B0503020204020204" charset="-122"/>
                          <a:ea typeface="微软雅黑" panose="020B0503020204020204" charset="-122"/>
                        </a:rPr>
                        <a:t> </a:t>
                      </a:r>
                      <a:endParaRPr lang="en-US" sz="2800" b="1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 rowSpan="2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solidFill>
                            <a:schemeClr val="bg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思想</a:t>
                      </a:r>
                      <a:endParaRPr lang="en-US" sz="2800" b="1">
                        <a:solidFill>
                          <a:schemeClr val="bg1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800" b="1">
                          <a:latin typeface="微软雅黑" panose="020B0503020204020204" charset="-122"/>
                          <a:ea typeface="微软雅黑" panose="020B0503020204020204" charset="-122"/>
                        </a:rPr>
                        <a:t> </a:t>
                      </a:r>
                      <a:endParaRPr lang="en-US" sz="2800" b="1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</a:tr>
              <a:tr h="1043305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 </a:t>
                      </a:r>
                      <a:endParaRPr lang="en-US" altLang="en-US" sz="2800" b="1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君主专制</a:t>
                      </a:r>
                      <a:endParaRPr lang="en-US" altLang="en-US" sz="2800" b="1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中央集权</a:t>
                      </a:r>
                      <a:endParaRPr lang="en-US" altLang="en-US" sz="2800" b="1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边疆、民族</a:t>
                      </a:r>
                      <a:endParaRPr lang="en-US" altLang="en-US" sz="2800" b="1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4485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宋</a:t>
                      </a:r>
                      <a:endParaRPr lang="en-US" altLang="en-US" sz="2800" b="0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P49-50</a:t>
                      </a:r>
                      <a:endParaRPr 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二府三司制</a:t>
                      </a:r>
                      <a:endParaRPr lang="en-US" alt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endParaRPr lang="en-US" alt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 </a:t>
                      </a:r>
                      <a:endParaRPr lang="en-US" altLang="en-US" sz="2800" b="0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endParaRPr lang="en-US" alt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endParaRPr lang="en-US" alt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文本框 6"/>
          <p:cNvSpPr txBox="1"/>
          <p:nvPr/>
        </p:nvSpPr>
        <p:spPr>
          <a:xfrm>
            <a:off x="2895600" y="3717925"/>
            <a:ext cx="2303780" cy="1383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P49-50</a:t>
            </a:r>
            <a:endParaRPr lang="en-US" sz="28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/>
            <a:r>
              <a:rPr 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权、钱、兵</a:t>
            </a:r>
            <a:endParaRPr lang="en-US" sz="28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algn="ctr"/>
            <a:r>
              <a:rPr 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崇文抑武</a:t>
            </a:r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7862570" y="3242310"/>
            <a:ext cx="2540000" cy="26765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P61-63</a:t>
            </a:r>
            <a:endParaRPr lang="en-US" sz="28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/>
            <a:r>
              <a:rPr 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宋的商业、城市、社会观念变化；</a:t>
            </a:r>
            <a:endParaRPr lang="en-US" sz="28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/>
            <a:r>
              <a:rPr 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（南宋）经济重心南移完成</a:t>
            </a:r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10040620" y="3366135"/>
            <a:ext cx="2151380" cy="22453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P66</a:t>
            </a:r>
            <a:endParaRPr lang="en-US" sz="28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/>
            <a:r>
              <a:rPr 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程朱理学</a:t>
            </a:r>
            <a:endParaRPr lang="en-US" sz="28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algn="ctr"/>
            <a:r>
              <a:rPr 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P85</a:t>
            </a:r>
            <a:endParaRPr lang="en-US" sz="28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/>
            <a:r>
              <a:rPr 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（南宋）</a:t>
            </a:r>
            <a:endParaRPr lang="en-US" sz="28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algn="ctr"/>
            <a:r>
              <a:rPr 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陆九渊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split orient="vert" dir="in"/>
      </p:transition>
    </mc:Choice>
    <mc:Fallback>
      <p:transition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7" grpId="0"/>
      <p:bldP spid="8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9" name="图片 1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51843" y="869917"/>
            <a:ext cx="10488552" cy="4276172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1892935" y="869950"/>
            <a:ext cx="3848735" cy="953135"/>
          </a:xfrm>
          <a:prstGeom prst="rect">
            <a:avLst/>
          </a:prstGeom>
          <a:solidFill>
            <a:sysClr val="window" lastClr="FFFFFF"/>
          </a:solidFill>
        </p:spPr>
        <p:txBody>
          <a:bodyPr wrap="square" rtlCol="0" anchor="t">
            <a:spAutoFit/>
          </a:bodyPr>
          <a:p>
            <a:pPr algn="l"/>
            <a:r>
              <a:rPr lang="zh-CN" altLang="en-US" sz="2800" b="1">
                <a:solidFill>
                  <a:schemeClr val="accent6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辽：</a:t>
            </a:r>
            <a:r>
              <a:rPr lang="en-US" sz="2800" b="1">
                <a:solidFill>
                  <a:schemeClr val="accent6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①南、北面官</a:t>
            </a:r>
            <a:endParaRPr lang="en-US" sz="2800" b="1">
              <a:solidFill>
                <a:schemeClr val="accent6">
                  <a:lumMod val="7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sz="2800" b="1">
                <a:solidFill>
                  <a:schemeClr val="accent6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      ②“四时捺钵”</a:t>
            </a:r>
            <a:endParaRPr lang="en-US" altLang="en-US" sz="2800" b="1">
              <a:solidFill>
                <a:schemeClr val="accent6">
                  <a:lumMod val="7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488440" y="2446655"/>
            <a:ext cx="1605280" cy="1383665"/>
          </a:xfrm>
          <a:prstGeom prst="rect">
            <a:avLst/>
          </a:prstGeom>
          <a:solidFill>
            <a:sysClr val="window" lastClr="FFFFFF"/>
          </a:solidFill>
        </p:spPr>
        <p:txBody>
          <a:bodyPr wrap="none" rtlCol="0" anchor="t">
            <a:spAutoFit/>
          </a:bodyPr>
          <a:p>
            <a:r>
              <a:rPr lang="zh-CN" altLang="en-US" sz="28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  <a:sym typeface="+mn-ea"/>
              </a:rPr>
              <a:t>西夏：</a:t>
            </a:r>
            <a:endParaRPr lang="zh-CN" altLang="en-US" sz="28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  <a:cs typeface="宋体" panose="02010600030101010101" pitchFamily="2" charset="-122"/>
              <a:sym typeface="+mn-ea"/>
            </a:endParaRPr>
          </a:p>
          <a:p>
            <a:r>
              <a:rPr lang="en-US" altLang="en-US" sz="28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  <a:sym typeface="+mn-ea"/>
              </a:rPr>
              <a:t>一套制度</a:t>
            </a:r>
            <a:endParaRPr lang="en-US" altLang="en-US" sz="28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  <a:cs typeface="宋体" panose="02010600030101010101" pitchFamily="2" charset="-122"/>
              <a:sym typeface="+mn-ea"/>
            </a:endParaRPr>
          </a:p>
          <a:p>
            <a:r>
              <a:rPr lang="en-US" altLang="en-US" sz="28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  <a:sym typeface="+mn-ea"/>
              </a:rPr>
              <a:t>两种称谓</a:t>
            </a:r>
            <a:endParaRPr lang="en-US" altLang="en-US" sz="28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5981700" y="869950"/>
            <a:ext cx="5083175" cy="1108075"/>
          </a:xfrm>
          <a:solidFill>
            <a:sysClr val="window" lastClr="FFFFFF"/>
          </a:solidFill>
        </p:spPr>
        <p:txBody>
          <a:bodyPr/>
          <a:p>
            <a:r>
              <a:rPr sz="2800" b="1">
                <a:solidFill>
                  <a:srgbClr val="F7860C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金：</a:t>
            </a:r>
            <a:br>
              <a:rPr sz="2800" b="1">
                <a:solidFill>
                  <a:srgbClr val="F7860C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</a:br>
            <a:r>
              <a:rPr sz="2800" b="1">
                <a:solidFill>
                  <a:srgbClr val="F7860C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沿袭唐宋制度</a:t>
            </a:r>
            <a:r>
              <a:rPr lang="en-US" altLang="zh-CN" sz="2800" b="1">
                <a:solidFill>
                  <a:srgbClr val="F7860C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+</a:t>
            </a:r>
            <a:r>
              <a:rPr lang="en-US" sz="2800" b="1">
                <a:solidFill>
                  <a:srgbClr val="F7860C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“猛安谋克”</a:t>
            </a:r>
            <a:endParaRPr lang="en-US" altLang="en-US" sz="2800" b="1">
              <a:solidFill>
                <a:srgbClr val="F7860C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89255" y="272415"/>
            <a:ext cx="23164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辽、西夏、金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split orient="vert" dir="in"/>
      </p:transition>
    </mc:Choice>
    <mc:Fallback>
      <p:transition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  <p:bldP spid="13" grpId="0" bldLvl="0" animBg="1"/>
      <p:bldP spid="4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389255" y="272415"/>
            <a:ext cx="5384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元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1970" y="1075690"/>
            <a:ext cx="6045200" cy="3397250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1256665" y="334010"/>
            <a:ext cx="14020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solidFill>
                  <a:srgbClr val="FF0000"/>
                </a:solidFill>
              </a:rPr>
              <a:t>一省两院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pic>
        <p:nvPicPr>
          <p:cNvPr id="27" name="图片 26" descr="C:\Users\lenovo\Desktop\元朝疆域图.png元朝疆域图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5419725" y="1076325"/>
            <a:ext cx="6265545" cy="4542155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9331325" y="615315"/>
            <a:ext cx="10972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solidFill>
                  <a:srgbClr val="1D41D5"/>
                </a:solidFill>
              </a:rPr>
              <a:t>行省制</a:t>
            </a:r>
            <a:endParaRPr lang="zh-CN" altLang="en-US" sz="2400" b="1">
              <a:solidFill>
                <a:srgbClr val="1D41D5"/>
              </a:solidFill>
            </a:endParaRPr>
          </a:p>
        </p:txBody>
      </p:sp>
      <p:graphicFrame>
        <p:nvGraphicFramePr>
          <p:cNvPr id="10" name="表格 9"/>
          <p:cNvGraphicFramePr/>
          <p:nvPr>
            <p:custDataLst>
              <p:tags r:id="rId4"/>
            </p:custDataLst>
          </p:nvPr>
        </p:nvGraphicFramePr>
        <p:xfrm>
          <a:off x="173355" y="874395"/>
          <a:ext cx="11844655" cy="5189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76300"/>
                <a:gridCol w="2076450"/>
                <a:gridCol w="2089150"/>
                <a:gridCol w="2641600"/>
                <a:gridCol w="2450465"/>
                <a:gridCol w="1710690"/>
              </a:tblGrid>
              <a:tr h="901065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solidFill>
                            <a:schemeClr val="bg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朝代</a:t>
                      </a:r>
                      <a:endParaRPr lang="en-US" altLang="en-US" sz="2800" b="1">
                        <a:solidFill>
                          <a:schemeClr val="bg1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 gridSpan="3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solidFill>
                            <a:schemeClr val="bg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政治</a:t>
                      </a:r>
                      <a:endParaRPr lang="en-US" altLang="en-US" sz="2800" b="1">
                        <a:solidFill>
                          <a:schemeClr val="bg1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 hMerge="1">
                  <a:tcP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solidFill>
                            <a:schemeClr val="bg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经济</a:t>
                      </a:r>
                      <a:endParaRPr lang="en-US" sz="2800" b="1">
                        <a:solidFill>
                          <a:schemeClr val="bg1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800" b="1">
                          <a:latin typeface="微软雅黑" panose="020B0503020204020204" charset="-122"/>
                          <a:ea typeface="微软雅黑" panose="020B0503020204020204" charset="-122"/>
                        </a:rPr>
                        <a:t> </a:t>
                      </a:r>
                      <a:endParaRPr lang="en-US" sz="2800" b="1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 rowSpan="2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solidFill>
                            <a:schemeClr val="bg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思想</a:t>
                      </a:r>
                      <a:endParaRPr lang="en-US" sz="2800" b="1">
                        <a:solidFill>
                          <a:schemeClr val="bg1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800" b="1">
                          <a:latin typeface="微软雅黑" panose="020B0503020204020204" charset="-122"/>
                          <a:ea typeface="微软雅黑" panose="020B0503020204020204" charset="-122"/>
                        </a:rPr>
                        <a:t> </a:t>
                      </a:r>
                      <a:endParaRPr lang="en-US" sz="2800" b="1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</a:tr>
              <a:tr h="1043305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 </a:t>
                      </a:r>
                      <a:endParaRPr lang="en-US" altLang="en-US" sz="2800" b="1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君主专制</a:t>
                      </a:r>
                      <a:endParaRPr lang="en-US" altLang="en-US" sz="2800" b="1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中央集权</a:t>
                      </a:r>
                      <a:endParaRPr lang="en-US" altLang="en-US" sz="2800" b="1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边疆、民族</a:t>
                      </a:r>
                      <a:endParaRPr lang="en-US" altLang="en-US" sz="2800" b="1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4485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元</a:t>
                      </a:r>
                      <a:endParaRPr lang="en-US" altLang="en-US" sz="2800" b="0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一省两院</a:t>
                      </a:r>
                      <a:endParaRPr lang="en-US" altLang="en-US" sz="2800" b="0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P57</a:t>
                      </a:r>
                      <a:endParaRPr 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行省制</a:t>
                      </a:r>
                      <a:endParaRPr lang="en-US" alt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endParaRPr lang="en-US" alt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P62</a:t>
                      </a:r>
                      <a:endParaRPr 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南北经济差距大</a:t>
                      </a:r>
                      <a:endParaRPr lang="en-US" alt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endParaRPr lang="en-US" alt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文本框 6"/>
          <p:cNvSpPr txBox="1"/>
          <p:nvPr/>
        </p:nvSpPr>
        <p:spPr>
          <a:xfrm>
            <a:off x="5243195" y="3266440"/>
            <a:ext cx="2540000" cy="22453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P58</a:t>
            </a:r>
            <a:endParaRPr lang="en-US" sz="28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/>
            <a:r>
              <a:rPr 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四等人制</a:t>
            </a:r>
            <a:endParaRPr lang="en-US" sz="28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/>
            <a:r>
              <a:rPr 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北庭都元帅府</a:t>
            </a:r>
            <a:endParaRPr lang="en-US" sz="28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/>
            <a:r>
              <a:rPr 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宣慰司（西域）</a:t>
            </a:r>
            <a:endParaRPr lang="en-US" sz="28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/>
            <a:r>
              <a:rPr 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宣政院（西藏）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split orient="vert" dir="in"/>
      </p:transition>
    </mc:Choice>
    <mc:Fallback>
      <p:transition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389255" y="272415"/>
            <a:ext cx="5384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明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graphicFrame>
        <p:nvGraphicFramePr>
          <p:cNvPr id="5" name="表格 4"/>
          <p:cNvGraphicFramePr/>
          <p:nvPr>
            <p:custDataLst>
              <p:tags r:id="rId1"/>
            </p:custDataLst>
          </p:nvPr>
        </p:nvGraphicFramePr>
        <p:xfrm>
          <a:off x="389255" y="794385"/>
          <a:ext cx="11579860" cy="48279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60830"/>
                <a:gridCol w="1923415"/>
                <a:gridCol w="2766695"/>
                <a:gridCol w="2021840"/>
                <a:gridCol w="1514475"/>
                <a:gridCol w="1792605"/>
              </a:tblGrid>
              <a:tr h="438785">
                <a:tc gridSpan="3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solidFill>
                            <a:schemeClr val="bg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政治</a:t>
                      </a:r>
                      <a:endParaRPr lang="en-US" altLang="en-US" sz="2800" b="1">
                        <a:solidFill>
                          <a:schemeClr val="bg1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 hMerge="1">
                  <a:tcP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solidFill>
                            <a:schemeClr val="bg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经济</a:t>
                      </a:r>
                      <a:endParaRPr lang="en-US" sz="2800" b="1">
                        <a:solidFill>
                          <a:schemeClr val="bg1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 rowSpan="2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solidFill>
                            <a:schemeClr val="bg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思想</a:t>
                      </a:r>
                      <a:r>
                        <a:rPr lang="en-US" altLang="zh-CN" sz="2800" b="1">
                          <a:solidFill>
                            <a:schemeClr val="bg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 </a:t>
                      </a:r>
                      <a:endParaRPr lang="en-US" altLang="zh-CN" sz="2800" b="1">
                        <a:solidFill>
                          <a:schemeClr val="bg1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 rowSpan="2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solidFill>
                            <a:schemeClr val="bg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对外</a:t>
                      </a:r>
                      <a:endParaRPr lang="en-US" altLang="en-US" sz="2800" b="1">
                        <a:solidFill>
                          <a:schemeClr val="bg1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</a:tr>
              <a:tr h="878205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君主专制</a:t>
                      </a:r>
                      <a:endParaRPr lang="en-US" altLang="en-US" sz="2800" b="1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中央集权</a:t>
                      </a:r>
                      <a:endParaRPr lang="en-US" altLang="en-US" sz="2800" b="1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边疆、民族</a:t>
                      </a:r>
                      <a:endParaRPr lang="en-US" altLang="en-US" sz="2800" b="1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10915">
                <a:tc>
                  <a:txBody>
                    <a:bodyPr/>
                    <a:p>
                      <a:pPr indent="0" algn="ctr">
                        <a:buNone/>
                      </a:pPr>
                      <a:endParaRPr lang="en-US" alt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地方设三司</a:t>
                      </a:r>
                      <a:endParaRPr 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都指挥司、承宣布政使司、提刑按察使司 </a:t>
                      </a:r>
                      <a:endParaRPr lang="en-US" alt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P74</a:t>
                      </a:r>
                      <a:endParaRPr 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endParaRPr 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endParaRPr 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endParaRPr 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endParaRPr 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endParaRPr lang="en-US" altLang="en-US" sz="24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P84</a:t>
                      </a:r>
                      <a:endParaRPr 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（明中后期）</a:t>
                      </a:r>
                      <a:endParaRPr 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资本主义萌芽</a:t>
                      </a:r>
                      <a:endParaRPr lang="en-US" alt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P85</a:t>
                      </a:r>
                      <a:endParaRPr 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endParaRPr lang="en-US" alt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endParaRPr lang="en-US" alt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P73-74</a:t>
                      </a:r>
                      <a:endParaRPr 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endParaRPr lang="en-US" alt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endParaRPr lang="en-US" alt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endParaRPr lang="en-US" alt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endParaRPr lang="en-US" alt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endParaRPr lang="en-US" alt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endParaRPr lang="en-US" altLang="en-US" sz="28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文本框 6"/>
          <p:cNvSpPr txBox="1"/>
          <p:nvPr/>
        </p:nvSpPr>
        <p:spPr>
          <a:xfrm>
            <a:off x="84455" y="2599690"/>
            <a:ext cx="2009140" cy="22453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P72-73</a:t>
            </a:r>
            <a:endParaRPr lang="en-US" sz="28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/>
            <a:r>
              <a:rPr 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废</a:t>
            </a:r>
            <a:endParaRPr lang="en-US" sz="28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/>
            <a:r>
              <a:rPr 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宰相制度</a:t>
            </a:r>
            <a:endParaRPr lang="en-US" sz="28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/>
            <a:r>
              <a:rPr 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设内阁</a:t>
            </a:r>
            <a:endParaRPr lang="en-US" sz="28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/>
            <a:r>
              <a:rPr 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宦官专权</a:t>
            </a:r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3979545" y="3144520"/>
            <a:ext cx="2697480" cy="15684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鞑靼、瓦剌</a:t>
            </a:r>
            <a:r>
              <a:rPr lang="en-US" sz="2400">
                <a:solidFill>
                  <a:srgbClr val="1D41D5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（蒙古）</a:t>
            </a:r>
            <a:endParaRPr lang="en-US" sz="24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/>
            <a:r>
              <a:rPr 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行都指挥使司</a:t>
            </a:r>
            <a:r>
              <a:rPr lang="en-US" sz="2400">
                <a:solidFill>
                  <a:srgbClr val="1D41D5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（西藏）</a:t>
            </a:r>
            <a:endParaRPr lang="en-US" sz="2400" b="0">
              <a:solidFill>
                <a:srgbClr val="1D41D5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/>
            <a:r>
              <a:rPr 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奴儿干都司</a:t>
            </a:r>
            <a:r>
              <a:rPr lang="en-US" sz="2400">
                <a:solidFill>
                  <a:srgbClr val="1D41D5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（女真）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8347710" y="3759835"/>
            <a:ext cx="1986915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王阳明</a:t>
            </a:r>
            <a:endParaRPr lang="en-US" sz="28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/>
            <a:r>
              <a:rPr 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李贽</a:t>
            </a:r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10219690" y="2898140"/>
            <a:ext cx="1749425" cy="26765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郑和下西洋</a:t>
            </a:r>
            <a:endParaRPr lang="en-US" sz="28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/>
            <a:r>
              <a:rPr 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抗击倭寇葡萄牙、</a:t>
            </a:r>
            <a:endParaRPr lang="en-US" sz="28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/>
            <a:r>
              <a:rPr 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西班牙侵扰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split orient="vert" dir="in"/>
      </p:transition>
    </mc:Choice>
    <mc:Fallback>
      <p:transition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389255" y="272415"/>
            <a:ext cx="5384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清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graphicFrame>
        <p:nvGraphicFramePr>
          <p:cNvPr id="5" name="表格 4"/>
          <p:cNvGraphicFramePr/>
          <p:nvPr>
            <p:custDataLst>
              <p:tags r:id="rId1"/>
            </p:custDataLst>
          </p:nvPr>
        </p:nvGraphicFramePr>
        <p:xfrm>
          <a:off x="389255" y="794385"/>
          <a:ext cx="11579860" cy="48279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60830"/>
                <a:gridCol w="1923415"/>
                <a:gridCol w="2766695"/>
                <a:gridCol w="2021840"/>
                <a:gridCol w="1514475"/>
                <a:gridCol w="1792605"/>
              </a:tblGrid>
              <a:tr h="438785">
                <a:tc gridSpan="3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solidFill>
                            <a:schemeClr val="bg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政治</a:t>
                      </a:r>
                      <a:endParaRPr lang="en-US" altLang="en-US" sz="2800" b="1">
                        <a:solidFill>
                          <a:schemeClr val="bg1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 hMerge="1">
                  <a:tcP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solidFill>
                            <a:schemeClr val="bg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经济</a:t>
                      </a:r>
                      <a:endParaRPr lang="en-US" sz="2800" b="1">
                        <a:solidFill>
                          <a:schemeClr val="bg1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 rowSpan="2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solidFill>
                            <a:schemeClr val="bg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思想</a:t>
                      </a:r>
                      <a:r>
                        <a:rPr lang="en-US" altLang="zh-CN" sz="2800" b="1">
                          <a:solidFill>
                            <a:schemeClr val="bg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 </a:t>
                      </a:r>
                      <a:endParaRPr lang="en-US" altLang="zh-CN" sz="2800" b="1">
                        <a:solidFill>
                          <a:schemeClr val="bg1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 rowSpan="2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solidFill>
                            <a:schemeClr val="bg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对外</a:t>
                      </a:r>
                      <a:endParaRPr lang="en-US" altLang="en-US" sz="2800" b="1">
                        <a:solidFill>
                          <a:schemeClr val="bg1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</a:tr>
              <a:tr h="878205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君主专制</a:t>
                      </a:r>
                      <a:endParaRPr lang="en-US" altLang="en-US" sz="2800" b="1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中央集权</a:t>
                      </a:r>
                      <a:endParaRPr lang="en-US" altLang="en-US" sz="2800" b="1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边疆、民族</a:t>
                      </a:r>
                      <a:endParaRPr lang="en-US" altLang="en-US" sz="2800" b="1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10915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P78</a:t>
                      </a:r>
                      <a:endParaRPr lang="en-US" sz="24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endParaRPr lang="zh-CN" altLang="en-US" sz="24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endParaRPr lang="zh-CN" altLang="en-US" sz="24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endParaRPr lang="zh-CN" altLang="en-US" sz="24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endParaRPr lang="zh-CN" altLang="en-US" sz="24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endParaRPr lang="zh-CN" altLang="en-US" sz="24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P79</a:t>
                      </a:r>
                      <a:endParaRPr lang="en-US" sz="24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sz="2400" b="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内地分立18省，设总督、巡抚</a:t>
                      </a:r>
                      <a:endParaRPr lang="en-US" altLang="en-US" sz="24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P78-79</a:t>
                      </a:r>
                      <a:endParaRPr lang="en-US" sz="24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endParaRPr lang="en-US" altLang="en-US" sz="24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endParaRPr lang="en-US" altLang="en-US" sz="24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endParaRPr lang="en-US" altLang="en-US" sz="24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endParaRPr lang="en-US" altLang="en-US" sz="24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endParaRPr lang="en-US" altLang="en-US" sz="24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endParaRPr lang="en-US" altLang="en-US" sz="24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endParaRPr lang="en-US" altLang="en-US" sz="24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endParaRPr lang="en-US" altLang="en-US" sz="24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0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 </a:t>
                      </a:r>
                      <a:endParaRPr lang="en-US" altLang="en-US" sz="2400" b="0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思想专制P85</a:t>
                      </a:r>
                      <a:endParaRPr lang="en-US" sz="24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endParaRPr lang="en-US" altLang="en-US" sz="24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endParaRPr lang="en-US" altLang="en-US" sz="24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endParaRPr lang="en-US" altLang="en-US" sz="24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endParaRPr lang="en-US" altLang="en-US" sz="24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0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P78</a:t>
                      </a:r>
                      <a:endParaRPr lang="en-US" sz="24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endParaRPr lang="en-US" altLang="en-US" sz="24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algn="ctr">
                        <a:buNone/>
                      </a:pPr>
                      <a:endParaRPr lang="en-US" altLang="en-US" sz="2400" b="0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文本框 5"/>
          <p:cNvSpPr txBox="1"/>
          <p:nvPr/>
        </p:nvSpPr>
        <p:spPr>
          <a:xfrm>
            <a:off x="389255" y="3292475"/>
            <a:ext cx="1478915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奏折制度</a:t>
            </a:r>
            <a:endParaRPr lang="en-US" sz="24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/>
            <a:r>
              <a:rPr 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设军机处</a:t>
            </a:r>
            <a:endParaRPr lang="en-US" sz="24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/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思想专制</a:t>
            </a:r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4024630" y="2576195"/>
            <a:ext cx="2540000" cy="30460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平定准噶尔、盟旗制度</a:t>
            </a:r>
            <a:r>
              <a:rPr lang="en-US" sz="2400">
                <a:solidFill>
                  <a:srgbClr val="1D41D5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（蒙古）</a:t>
            </a:r>
            <a:endParaRPr lang="en-US" sz="24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/>
            <a:r>
              <a:rPr 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大小和卓叛乱、伊犁将军</a:t>
            </a:r>
            <a:r>
              <a:rPr lang="en-US" sz="2400">
                <a:solidFill>
                  <a:srgbClr val="1D41D5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（新疆）</a:t>
            </a:r>
            <a:endParaRPr lang="en-US" sz="24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/>
            <a:r>
              <a:rPr 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册封、驻藏大臣（</a:t>
            </a:r>
            <a:r>
              <a:rPr lang="en-US" sz="2400">
                <a:solidFill>
                  <a:srgbClr val="1D41D5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西藏）</a:t>
            </a:r>
            <a:endParaRPr lang="en-US" sz="2400" b="0">
              <a:solidFill>
                <a:srgbClr val="1D41D5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/>
            <a:r>
              <a:rPr lang="en-US" sz="2400">
                <a:solidFill>
                  <a:srgbClr val="1D41D5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理藩院</a:t>
            </a:r>
            <a:r>
              <a:rPr 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：蒙古、藏族等民族事务</a:t>
            </a:r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8246745" y="3479800"/>
            <a:ext cx="2280285" cy="15684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清初三先生：</a:t>
            </a:r>
            <a:endParaRPr lang="en-US" sz="24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/>
            <a:r>
              <a:rPr 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黄宗羲</a:t>
            </a:r>
            <a:endParaRPr lang="en-US" sz="24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/>
            <a:r>
              <a:rPr 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王夫之</a:t>
            </a:r>
            <a:endParaRPr lang="en-US" sz="24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/>
            <a:r>
              <a:rPr 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顾炎武</a:t>
            </a:r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10350500" y="3869055"/>
            <a:ext cx="140208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抗击沙俄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split orient="vert" dir="in"/>
      </p:transition>
    </mc:Choice>
    <mc:Fallback>
      <p:transition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12" grpId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659202" y="263248"/>
            <a:ext cx="2148310" cy="1962089"/>
            <a:chOff x="777" y="311"/>
            <a:chExt cx="2538" cy="2318"/>
          </a:xfrm>
        </p:grpSpPr>
        <p:pic>
          <p:nvPicPr>
            <p:cNvPr id="117" name="Picture 2" descr="C:\Users\Administrator\Desktop\微立体创业计划\001.png"/>
            <p:cNvPicPr>
              <a:picLocks noChangeAspect="1" noChangeArrowheads="1"/>
            </p:cNvPicPr>
            <p:nvPr/>
          </p:nvPicPr>
          <p:blipFill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7" y="511"/>
              <a:ext cx="1984" cy="2045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8" name="Picture 3" descr="C:\Users\Administrator\Desktop\微立体创业计划\002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65" y="311"/>
              <a:ext cx="2250" cy="2318"/>
            </a:xfrm>
            <a:prstGeom prst="rect">
              <a:avLst/>
            </a:prstGeom>
            <a:noFill/>
            <a:effectLst>
              <a:outerShdw blurRad="292100" dist="177800" dir="2460000" sx="99000" sy="99000" algn="l" rotWithShape="0">
                <a:prstClr val="black">
                  <a:alpha val="39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2" name="文本框 11"/>
          <p:cNvSpPr txBox="1"/>
          <p:nvPr/>
        </p:nvSpPr>
        <p:spPr>
          <a:xfrm>
            <a:off x="2807512" y="883702"/>
            <a:ext cx="6704791" cy="7480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4265" spc="75" dirty="0">
                <a:latin typeface="微软雅黑" panose="020B0503020204020204" charset="-122"/>
                <a:ea typeface="微软雅黑" panose="020B0503020204020204" charset="-122"/>
                <a:cs typeface="+mn-ea"/>
              </a:rPr>
              <a:t>中国近代史：1840-1949</a:t>
            </a:r>
            <a:endParaRPr lang="zh-CN" altLang="en-US" sz="3200" b="1" spc="75" dirty="0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cxnSp>
        <p:nvCxnSpPr>
          <p:cNvPr id="164" name="直接连接符 163"/>
          <p:cNvCxnSpPr>
            <a:stCxn id="167" idx="2"/>
            <a:endCxn id="183" idx="4"/>
          </p:cNvCxnSpPr>
          <p:nvPr/>
        </p:nvCxnSpPr>
        <p:spPr>
          <a:xfrm flipV="1">
            <a:off x="1498888" y="3588980"/>
            <a:ext cx="9487098" cy="49941"/>
          </a:xfrm>
          <a:prstGeom prst="line">
            <a:avLst/>
          </a:prstGeom>
          <a:ln w="63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组合 164"/>
          <p:cNvGrpSpPr/>
          <p:nvPr/>
        </p:nvGrpSpPr>
        <p:grpSpPr>
          <a:xfrm rot="16200000">
            <a:off x="1402392" y="3492484"/>
            <a:ext cx="192146" cy="192146"/>
            <a:chOff x="4971660" y="1569718"/>
            <a:chExt cx="144016" cy="144016"/>
          </a:xfrm>
          <a:solidFill>
            <a:schemeClr val="accent1"/>
          </a:solidFill>
        </p:grpSpPr>
        <p:sp>
          <p:nvSpPr>
            <p:cNvPr id="166" name="椭圆 165"/>
            <p:cNvSpPr/>
            <p:nvPr/>
          </p:nvSpPr>
          <p:spPr>
            <a:xfrm>
              <a:off x="4971660" y="1569718"/>
              <a:ext cx="144016" cy="14401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sz="2400" dirty="0">
                <a:solidFill>
                  <a:schemeClr val="accent3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167" name="椭圆 166"/>
            <p:cNvSpPr/>
            <p:nvPr/>
          </p:nvSpPr>
          <p:spPr>
            <a:xfrm>
              <a:off x="5005748" y="1603806"/>
              <a:ext cx="75840" cy="7584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sz="2400" dirty="0">
                <a:solidFill>
                  <a:schemeClr val="accent3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</p:grpSp>
      <p:grpSp>
        <p:nvGrpSpPr>
          <p:cNvPr id="18" name="组合 174"/>
          <p:cNvGrpSpPr/>
          <p:nvPr/>
        </p:nvGrpSpPr>
        <p:grpSpPr>
          <a:xfrm rot="16200000">
            <a:off x="7215863" y="3495024"/>
            <a:ext cx="192146" cy="192146"/>
            <a:chOff x="4971660" y="1569718"/>
            <a:chExt cx="144016" cy="144016"/>
          </a:xfrm>
          <a:solidFill>
            <a:schemeClr val="accent1"/>
          </a:solidFill>
        </p:grpSpPr>
        <p:sp>
          <p:nvSpPr>
            <p:cNvPr id="176" name="椭圆 175"/>
            <p:cNvSpPr/>
            <p:nvPr/>
          </p:nvSpPr>
          <p:spPr>
            <a:xfrm>
              <a:off x="4971660" y="1569718"/>
              <a:ext cx="144016" cy="14401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sz="2400" dirty="0">
                <a:solidFill>
                  <a:schemeClr val="accent3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177" name="椭圆 176"/>
            <p:cNvSpPr/>
            <p:nvPr/>
          </p:nvSpPr>
          <p:spPr>
            <a:xfrm>
              <a:off x="5005748" y="1603806"/>
              <a:ext cx="75840" cy="7584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sz="2400" dirty="0">
                <a:solidFill>
                  <a:schemeClr val="accent3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</p:grpSp>
      <p:grpSp>
        <p:nvGrpSpPr>
          <p:cNvPr id="20" name="组合 180"/>
          <p:cNvGrpSpPr/>
          <p:nvPr/>
        </p:nvGrpSpPr>
        <p:grpSpPr>
          <a:xfrm rot="16200000">
            <a:off x="10838702" y="3493331"/>
            <a:ext cx="192146" cy="192146"/>
            <a:chOff x="4971660" y="1569718"/>
            <a:chExt cx="144016" cy="144016"/>
          </a:xfrm>
          <a:solidFill>
            <a:schemeClr val="accent1"/>
          </a:solidFill>
        </p:grpSpPr>
        <p:sp>
          <p:nvSpPr>
            <p:cNvPr id="182" name="椭圆 181"/>
            <p:cNvSpPr/>
            <p:nvPr/>
          </p:nvSpPr>
          <p:spPr>
            <a:xfrm>
              <a:off x="4971660" y="1569718"/>
              <a:ext cx="144016" cy="14401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sz="2400" dirty="0">
                <a:solidFill>
                  <a:schemeClr val="accent3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183" name="椭圆 182"/>
            <p:cNvSpPr/>
            <p:nvPr/>
          </p:nvSpPr>
          <p:spPr>
            <a:xfrm>
              <a:off x="5005748" y="1603806"/>
              <a:ext cx="75840" cy="7584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sz="2400" dirty="0">
                <a:solidFill>
                  <a:schemeClr val="accent3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</p:grpSp>
      <p:sp>
        <p:nvSpPr>
          <p:cNvPr id="14" name="文本框 13"/>
          <p:cNvSpPr txBox="1"/>
          <p:nvPr/>
        </p:nvSpPr>
        <p:spPr>
          <a:xfrm>
            <a:off x="522076" y="3810752"/>
            <a:ext cx="2285436" cy="12388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zh-CN" altLang="en-US" sz="3730" spc="75" dirty="0">
                <a:latin typeface="微软雅黑" panose="020B0503020204020204" charset="-122"/>
                <a:ea typeface="微软雅黑" panose="020B0503020204020204" charset="-122"/>
                <a:cs typeface="+mn-ea"/>
              </a:rPr>
              <a:t>1840</a:t>
            </a:r>
            <a:endParaRPr lang="zh-CN" altLang="en-US" sz="3730" spc="75" dirty="0">
              <a:latin typeface="微软雅黑" panose="020B0503020204020204" charset="-122"/>
              <a:ea typeface="微软雅黑" panose="020B0503020204020204" charset="-122"/>
              <a:cs typeface="+mn-ea"/>
            </a:endParaRPr>
          </a:p>
          <a:p>
            <a:pPr algn="ctr"/>
            <a:r>
              <a:rPr lang="zh-CN" altLang="en-US" sz="3730" spc="75" dirty="0">
                <a:latin typeface="微软雅黑" panose="020B0503020204020204" charset="-122"/>
                <a:ea typeface="微软雅黑" panose="020B0503020204020204" charset="-122"/>
                <a:cs typeface="+mn-ea"/>
              </a:rPr>
              <a:t>鸦片战争</a:t>
            </a:r>
            <a:endParaRPr lang="zh-CN" altLang="en-US" sz="3730" spc="75" dirty="0">
              <a:latin typeface="微软雅黑" panose="020B0503020204020204" charset="-122"/>
              <a:ea typeface="微软雅黑" panose="020B0503020204020204" charset="-122"/>
              <a:cs typeface="+mn-ea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9299842" y="3810752"/>
            <a:ext cx="2726440" cy="18129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en-US" altLang="zh-CN" sz="3730" spc="75" dirty="0">
                <a:latin typeface="微软雅黑" panose="020B0503020204020204" charset="-122"/>
                <a:ea typeface="微软雅黑" panose="020B0503020204020204" charset="-122"/>
                <a:cs typeface="+mn-ea"/>
              </a:rPr>
              <a:t>1949</a:t>
            </a:r>
            <a:endParaRPr lang="zh-CN" altLang="en-US" sz="3730" spc="75" dirty="0">
              <a:latin typeface="微软雅黑" panose="020B0503020204020204" charset="-122"/>
              <a:ea typeface="微软雅黑" panose="020B0503020204020204" charset="-122"/>
              <a:cs typeface="+mn-ea"/>
            </a:endParaRPr>
          </a:p>
          <a:p>
            <a:pPr algn="ctr"/>
            <a:r>
              <a:rPr lang="zh-CN" altLang="en-US" sz="3730" spc="75" dirty="0">
                <a:latin typeface="微软雅黑" panose="020B0503020204020204" charset="-122"/>
                <a:ea typeface="微软雅黑" panose="020B0503020204020204" charset="-122"/>
                <a:cs typeface="+mn-ea"/>
              </a:rPr>
              <a:t>中华人民</a:t>
            </a:r>
            <a:endParaRPr lang="zh-CN" altLang="en-US" sz="3730" spc="75" dirty="0">
              <a:latin typeface="微软雅黑" panose="020B0503020204020204" charset="-122"/>
              <a:ea typeface="微软雅黑" panose="020B0503020204020204" charset="-122"/>
              <a:cs typeface="+mn-ea"/>
            </a:endParaRPr>
          </a:p>
          <a:p>
            <a:pPr algn="ctr"/>
            <a:r>
              <a:rPr lang="zh-CN" altLang="en-US" sz="3730" spc="75" dirty="0">
                <a:latin typeface="微软雅黑" panose="020B0503020204020204" charset="-122"/>
                <a:ea typeface="微软雅黑" panose="020B0503020204020204" charset="-122"/>
                <a:cs typeface="+mn-ea"/>
              </a:rPr>
              <a:t>共和国成立</a:t>
            </a:r>
            <a:endParaRPr lang="zh-CN" altLang="en-US" sz="3730" spc="75" dirty="0">
              <a:latin typeface="微软雅黑" panose="020B0503020204020204" charset="-122"/>
              <a:ea typeface="微软雅黑" panose="020B0503020204020204" charset="-122"/>
              <a:cs typeface="+mn-ea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169642" y="3810752"/>
            <a:ext cx="2285436" cy="12388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zh-CN" altLang="en-US" sz="3730" spc="75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</a:rPr>
              <a:t>1</a:t>
            </a:r>
            <a:r>
              <a:rPr lang="en-US" altLang="zh-CN" sz="3730" spc="75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</a:rPr>
              <a:t>919</a:t>
            </a:r>
            <a:endParaRPr lang="zh-CN" altLang="en-US" sz="3730" spc="75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  <a:cs typeface="+mn-ea"/>
            </a:endParaRPr>
          </a:p>
          <a:p>
            <a:pPr algn="ctr"/>
            <a:r>
              <a:rPr lang="zh-CN" altLang="en-US" sz="3730" spc="75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</a:rPr>
              <a:t>五四运动</a:t>
            </a:r>
            <a:endParaRPr lang="zh-CN" altLang="en-US" sz="3730" spc="75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  <a:cs typeface="+mn-ea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917885" y="2414097"/>
            <a:ext cx="3344354" cy="12388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zh-CN" altLang="en-US" sz="3730" b="1" spc="75" dirty="0">
                <a:solidFill>
                  <a:srgbClr val="123E6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</a:rPr>
              <a:t>旧民主主义</a:t>
            </a:r>
            <a:endParaRPr lang="zh-CN" altLang="en-US" sz="3730" b="1" spc="75" dirty="0">
              <a:solidFill>
                <a:srgbClr val="123E61"/>
              </a:solidFill>
              <a:latin typeface="微软雅黑" panose="020B0503020204020204" charset="-122"/>
              <a:ea typeface="微软雅黑" panose="020B0503020204020204" charset="-122"/>
              <a:cs typeface="+mn-ea"/>
            </a:endParaRPr>
          </a:p>
          <a:p>
            <a:pPr algn="ctr"/>
            <a:r>
              <a:rPr lang="zh-CN" altLang="en-US" sz="3730" b="1" spc="75" dirty="0">
                <a:solidFill>
                  <a:srgbClr val="123E6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</a:rPr>
              <a:t>革命时期</a:t>
            </a:r>
            <a:endParaRPr lang="zh-CN" altLang="en-US" sz="3730" b="1" spc="75" dirty="0">
              <a:solidFill>
                <a:srgbClr val="123E61"/>
              </a:solidFill>
              <a:latin typeface="微软雅黑" panose="020B0503020204020204" charset="-122"/>
              <a:ea typeface="微软雅黑" panose="020B0503020204020204" charset="-122"/>
              <a:cs typeface="+mn-ea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7408009" y="2270199"/>
            <a:ext cx="3344354" cy="12388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zh-CN" altLang="en-US" sz="3730" b="1" spc="75" dirty="0">
                <a:solidFill>
                  <a:srgbClr val="123E6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</a:rPr>
              <a:t>新民主主义</a:t>
            </a:r>
            <a:endParaRPr lang="zh-CN" altLang="en-US" sz="3730" b="1" spc="75" dirty="0">
              <a:solidFill>
                <a:srgbClr val="123E61"/>
              </a:solidFill>
              <a:latin typeface="微软雅黑" panose="020B0503020204020204" charset="-122"/>
              <a:ea typeface="微软雅黑" panose="020B0503020204020204" charset="-122"/>
              <a:cs typeface="+mn-ea"/>
            </a:endParaRPr>
          </a:p>
          <a:p>
            <a:pPr algn="ctr"/>
            <a:r>
              <a:rPr lang="zh-CN" altLang="en-US" sz="3730" b="1" spc="75" dirty="0">
                <a:solidFill>
                  <a:srgbClr val="123E6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</a:rPr>
              <a:t>革命时期</a:t>
            </a:r>
            <a:endParaRPr lang="zh-CN" altLang="en-US" sz="3730" b="1" spc="75" dirty="0">
              <a:solidFill>
                <a:srgbClr val="123E61"/>
              </a:solidFill>
              <a:latin typeface="微软雅黑" panose="020B0503020204020204" charset="-122"/>
              <a:ea typeface="微软雅黑" panose="020B0503020204020204" charset="-122"/>
              <a:cs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169660" y="263525"/>
            <a:ext cx="5161280" cy="521970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p>
            <a:r>
              <a:rPr lang="zh-CN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社会性质：半殖民地半封建社会</a:t>
            </a:r>
            <a:endParaRPr lang="zh-CN" altLang="en-US" sz="28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537585" y="5623560"/>
            <a:ext cx="1838960" cy="4603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p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第五</a:t>
            </a: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-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六单元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830820" y="5623560"/>
            <a:ext cx="1838960" cy="4603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p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第</a:t>
            </a:r>
            <a:r>
              <a:rPr lang="zh-CN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七</a:t>
            </a: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-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八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单元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Bar dir="vert"/>
      </p:transition>
    </mc:Choice>
    <mc:Fallback>
      <p:transition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箭头连接符 5"/>
          <p:cNvCxnSpPr/>
          <p:nvPr/>
        </p:nvCxnSpPr>
        <p:spPr>
          <a:xfrm>
            <a:off x="1385867" y="3088056"/>
            <a:ext cx="10368000" cy="63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flipH="1">
            <a:off x="1805462" y="2857907"/>
            <a:ext cx="0" cy="180000"/>
          </a:xfrm>
          <a:prstGeom prst="line">
            <a:avLst/>
          </a:prstGeom>
          <a:solidFill>
            <a:schemeClr val="tx1"/>
          </a:solidFill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109428" y="3173113"/>
            <a:ext cx="1562987" cy="460375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r>
              <a:rPr lang="en-US" altLang="zh-CN" sz="2400" dirty="0" smtClean="0"/>
              <a:t>1840-1842</a:t>
            </a:r>
            <a:endParaRPr lang="zh-CN" altLang="en-US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875635" y="2153047"/>
            <a:ext cx="1714511" cy="829945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第一次</a:t>
            </a:r>
            <a:endParaRPr lang="en-US" altLang="zh-CN" sz="2400" dirty="0" smtClean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/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鸦片战争</a:t>
            </a:r>
            <a:endParaRPr lang="zh-CN" altLang="en-US" sz="2400" dirty="0" smtClean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 flipH="1">
            <a:off x="4265223" y="2872078"/>
            <a:ext cx="0" cy="180000"/>
          </a:xfrm>
          <a:prstGeom prst="line">
            <a:avLst/>
          </a:prstGeom>
          <a:solidFill>
            <a:schemeClr val="tx1"/>
          </a:solidFill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3569189" y="3187285"/>
            <a:ext cx="1562987" cy="460375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r>
              <a:rPr lang="en-US" altLang="zh-CN" sz="2400" dirty="0" smtClean="0"/>
              <a:t>1856-1860</a:t>
            </a:r>
            <a:endParaRPr lang="zh-CN" altLang="en-US" sz="2400" dirty="0"/>
          </a:p>
        </p:txBody>
      </p:sp>
      <p:sp>
        <p:nvSpPr>
          <p:cNvPr id="29" name="TextBox 28"/>
          <p:cNvSpPr txBox="1"/>
          <p:nvPr/>
        </p:nvSpPr>
        <p:spPr>
          <a:xfrm>
            <a:off x="3540542" y="2153047"/>
            <a:ext cx="1621373" cy="829945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第二次</a:t>
            </a:r>
            <a:endParaRPr lang="en-US" altLang="zh-CN" sz="2400" dirty="0" smtClean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/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鸦片战争</a:t>
            </a:r>
            <a:endParaRPr lang="zh-CN" altLang="en-US" sz="2400" dirty="0" smtClean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51" name="直接连接符 50"/>
          <p:cNvCxnSpPr/>
          <p:nvPr/>
        </p:nvCxnSpPr>
        <p:spPr>
          <a:xfrm flipH="1">
            <a:off x="2808466" y="2861452"/>
            <a:ext cx="0" cy="180000"/>
          </a:xfrm>
          <a:prstGeom prst="line">
            <a:avLst/>
          </a:prstGeom>
          <a:solidFill>
            <a:schemeClr val="tx1"/>
          </a:solidFill>
          <a:ln>
            <a:solidFill>
              <a:srgbClr val="C0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2" name="直接连接符 51"/>
          <p:cNvCxnSpPr/>
          <p:nvPr/>
        </p:nvCxnSpPr>
        <p:spPr>
          <a:xfrm flipH="1">
            <a:off x="5650903" y="2854364"/>
            <a:ext cx="0" cy="180000"/>
          </a:xfrm>
          <a:prstGeom prst="line">
            <a:avLst/>
          </a:prstGeom>
          <a:solidFill>
            <a:schemeClr val="tx1"/>
          </a:solidFill>
          <a:ln>
            <a:solidFill>
              <a:srgbClr val="C0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5" name="TextBox 54"/>
          <p:cNvSpPr txBox="1"/>
          <p:nvPr/>
        </p:nvSpPr>
        <p:spPr>
          <a:xfrm>
            <a:off x="2808519" y="3621021"/>
            <a:ext cx="2172941" cy="829945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太平天国运动</a:t>
            </a:r>
            <a:endParaRPr lang="zh-CN" altLang="en-US" sz="2400" b="1" dirty="0" smtClean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/>
            <a:r>
              <a:rPr lang="en-US" altLang="zh-CN" sz="24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1851-1864</a:t>
            </a:r>
            <a:endParaRPr lang="en-US" altLang="zh-CN" sz="2400" b="1" dirty="0" smtClean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5161915" y="4262755"/>
            <a:ext cx="3596005" cy="460375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洋务运动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19</a:t>
            </a:r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世纪</a:t>
            </a:r>
            <a:r>
              <a:rPr lang="en-US" altLang="zh-CN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60-90</a:t>
            </a:r>
            <a:r>
              <a:rPr lang="zh-CN" altLang="en-US" sz="20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年代</a:t>
            </a:r>
            <a:endParaRPr lang="zh-CN" altLang="en-US" sz="2000" b="1" dirty="0" smtClean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71" name="直接连接符 70"/>
          <p:cNvCxnSpPr/>
          <p:nvPr/>
        </p:nvCxnSpPr>
        <p:spPr>
          <a:xfrm flipH="1">
            <a:off x="7160937" y="2875616"/>
            <a:ext cx="0" cy="180000"/>
          </a:xfrm>
          <a:prstGeom prst="line">
            <a:avLst/>
          </a:prstGeom>
          <a:solidFill>
            <a:schemeClr val="tx1"/>
          </a:solidFill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2" name="TextBox 71"/>
          <p:cNvSpPr txBox="1"/>
          <p:nvPr/>
        </p:nvSpPr>
        <p:spPr>
          <a:xfrm>
            <a:off x="6464903" y="3190823"/>
            <a:ext cx="1562987" cy="460375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r>
              <a:rPr lang="en-US" altLang="zh-CN" sz="2400" dirty="0" smtClean="0"/>
              <a:t>1894-1895</a:t>
            </a:r>
            <a:endParaRPr lang="zh-CN" altLang="en-US" sz="2400" dirty="0"/>
          </a:p>
        </p:txBody>
      </p:sp>
      <p:sp>
        <p:nvSpPr>
          <p:cNvPr id="73" name="TextBox 72"/>
          <p:cNvSpPr txBox="1"/>
          <p:nvPr/>
        </p:nvSpPr>
        <p:spPr>
          <a:xfrm>
            <a:off x="6444478" y="2153047"/>
            <a:ext cx="1574957" cy="829945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甲午</a:t>
            </a:r>
            <a:endParaRPr lang="en-US" altLang="zh-CN" sz="2400" dirty="0" smtClean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/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中日战争</a:t>
            </a:r>
            <a:endParaRPr lang="zh-CN" altLang="en-US" sz="2400" dirty="0" smtClean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76" name="直接连接符 75"/>
          <p:cNvCxnSpPr/>
          <p:nvPr/>
        </p:nvCxnSpPr>
        <p:spPr>
          <a:xfrm flipH="1">
            <a:off x="8243191" y="2825122"/>
            <a:ext cx="0" cy="180000"/>
          </a:xfrm>
          <a:prstGeom prst="line">
            <a:avLst/>
          </a:prstGeom>
          <a:solidFill>
            <a:schemeClr val="tx1"/>
          </a:solidFill>
          <a:ln>
            <a:solidFill>
              <a:srgbClr val="C0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8" name="TextBox 77"/>
          <p:cNvSpPr txBox="1"/>
          <p:nvPr/>
        </p:nvSpPr>
        <p:spPr>
          <a:xfrm>
            <a:off x="7501870" y="3525011"/>
            <a:ext cx="1484780" cy="829945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戊戌变法</a:t>
            </a:r>
            <a:endParaRPr lang="zh-CN" altLang="en-US" sz="2400" b="1" dirty="0" smtClean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/>
            <a:r>
              <a:rPr lang="en-US" altLang="zh-CN" sz="24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1898</a:t>
            </a:r>
            <a:endParaRPr lang="en-US" altLang="zh-CN" sz="2400" b="1" dirty="0" smtClean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80" name="直接连接符 79"/>
          <p:cNvCxnSpPr/>
          <p:nvPr/>
        </p:nvCxnSpPr>
        <p:spPr>
          <a:xfrm flipH="1">
            <a:off x="9830753" y="2825122"/>
            <a:ext cx="0" cy="180000"/>
          </a:xfrm>
          <a:prstGeom prst="line">
            <a:avLst/>
          </a:prstGeom>
          <a:solidFill>
            <a:schemeClr val="tx1"/>
          </a:solidFill>
          <a:ln>
            <a:solidFill>
              <a:srgbClr val="C0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1" name="TextBox 80"/>
          <p:cNvSpPr txBox="1"/>
          <p:nvPr/>
        </p:nvSpPr>
        <p:spPr>
          <a:xfrm>
            <a:off x="9072331" y="3200136"/>
            <a:ext cx="1536171" cy="460375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 algn="ctr"/>
            <a:r>
              <a:rPr lang="en-US" altLang="zh-CN" sz="2400" dirty="0" smtClean="0"/>
              <a:t>1900</a:t>
            </a:r>
            <a:endParaRPr lang="zh-CN" altLang="en-US" sz="2400" dirty="0"/>
          </a:p>
        </p:txBody>
      </p:sp>
      <p:sp>
        <p:nvSpPr>
          <p:cNvPr id="82" name="TextBox 81"/>
          <p:cNvSpPr txBox="1"/>
          <p:nvPr/>
        </p:nvSpPr>
        <p:spPr>
          <a:xfrm>
            <a:off x="8880309" y="3525011"/>
            <a:ext cx="1868823" cy="460375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义和团运动</a:t>
            </a:r>
            <a:endParaRPr lang="zh-CN" altLang="en-US" sz="2400" b="1" dirty="0" smtClean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8917139" y="2090135"/>
            <a:ext cx="1908821" cy="829945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八国联军</a:t>
            </a:r>
            <a:endParaRPr lang="en-US" altLang="zh-CN" sz="2400" dirty="0" smtClean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/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侵华战争</a:t>
            </a:r>
            <a:endParaRPr lang="zh-CN" altLang="en-US" sz="2400" dirty="0" smtClean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TextBox 54"/>
          <p:cNvSpPr txBox="1"/>
          <p:nvPr/>
        </p:nvSpPr>
        <p:spPr>
          <a:xfrm>
            <a:off x="1626870" y="3660775"/>
            <a:ext cx="1181735" cy="829945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p>
            <a:pPr algn="ctr"/>
            <a:r>
              <a:rPr lang="zh-CN" altLang="en-US" sz="24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开眼</a:t>
            </a:r>
            <a:endParaRPr lang="zh-CN" altLang="en-US" sz="2400" b="1" dirty="0" smtClean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/>
            <a:r>
              <a:rPr lang="zh-CN" altLang="en-US" sz="24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看世界</a:t>
            </a:r>
            <a:endParaRPr lang="zh-CN" altLang="en-US" sz="24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189990" y="1407160"/>
            <a:ext cx="14020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/>
              <a:t>开始沦为</a:t>
            </a:r>
            <a:endParaRPr lang="zh-CN" altLang="en-US" sz="2400" b="1"/>
          </a:p>
        </p:txBody>
      </p:sp>
      <p:sp>
        <p:nvSpPr>
          <p:cNvPr id="4" name="文本框 3"/>
          <p:cNvSpPr txBox="1"/>
          <p:nvPr/>
        </p:nvSpPr>
        <p:spPr>
          <a:xfrm>
            <a:off x="3650615" y="1407160"/>
            <a:ext cx="14020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/>
              <a:t>逐渐沦为</a:t>
            </a:r>
            <a:endParaRPr lang="zh-CN" altLang="en-US" sz="2400" b="1"/>
          </a:p>
        </p:txBody>
      </p:sp>
      <p:sp>
        <p:nvSpPr>
          <p:cNvPr id="5" name="文本框 4"/>
          <p:cNvSpPr txBox="1"/>
          <p:nvPr/>
        </p:nvSpPr>
        <p:spPr>
          <a:xfrm>
            <a:off x="6423025" y="1407160"/>
            <a:ext cx="17068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/>
              <a:t>进一步推向</a:t>
            </a:r>
            <a:endParaRPr lang="zh-CN" altLang="en-US" sz="2400" b="1"/>
          </a:p>
        </p:txBody>
      </p:sp>
      <p:sp>
        <p:nvSpPr>
          <p:cNvPr id="10" name="文本框 9"/>
          <p:cNvSpPr txBox="1"/>
          <p:nvPr/>
        </p:nvSpPr>
        <p:spPr>
          <a:xfrm>
            <a:off x="8986520" y="1407160"/>
            <a:ext cx="14020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/>
              <a:t>完全陷入</a:t>
            </a:r>
            <a:endParaRPr lang="zh-CN" altLang="en-US" sz="2400" b="1"/>
          </a:p>
        </p:txBody>
      </p:sp>
      <p:sp>
        <p:nvSpPr>
          <p:cNvPr id="11" name="文本框 10"/>
          <p:cNvSpPr txBox="1"/>
          <p:nvPr/>
        </p:nvSpPr>
        <p:spPr>
          <a:xfrm>
            <a:off x="5387975" y="869950"/>
            <a:ext cx="3492500" cy="39878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2000" b="1">
                <a:solidFill>
                  <a:schemeClr val="tx1"/>
                </a:solidFill>
              </a:rPr>
              <a:t>19</a:t>
            </a:r>
            <a:r>
              <a:rPr lang="zh-CN" altLang="en-US" sz="2000" b="1">
                <a:solidFill>
                  <a:schemeClr val="tx1"/>
                </a:solidFill>
              </a:rPr>
              <a:t>世纪</a:t>
            </a:r>
            <a:r>
              <a:rPr lang="en-US" altLang="zh-CN" sz="2000" b="1">
                <a:solidFill>
                  <a:schemeClr val="tx1"/>
                </a:solidFill>
              </a:rPr>
              <a:t>60</a:t>
            </a:r>
            <a:r>
              <a:rPr lang="zh-CN" altLang="en-US" sz="2000" b="1">
                <a:solidFill>
                  <a:schemeClr val="tx1"/>
                </a:solidFill>
              </a:rPr>
              <a:t>年代以来的边疆危机</a:t>
            </a:r>
            <a:endParaRPr lang="zh-CN" altLang="en-US" sz="2000" b="1">
              <a:solidFill>
                <a:schemeClr val="tx1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403215" y="4685665"/>
            <a:ext cx="1757680" cy="82994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 anchor="t">
            <a:spAutoFit/>
          </a:bodyPr>
          <a:p>
            <a:pPr algn="ctr"/>
            <a:r>
              <a:rPr lang="zh-CN" altLang="en-US" sz="24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早期</a:t>
            </a:r>
            <a:r>
              <a:rPr lang="zh-CN" altLang="en-US" sz="24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现代化</a:t>
            </a:r>
            <a:endParaRPr lang="zh-CN" altLang="en-US" sz="2400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 algn="ctr"/>
            <a:r>
              <a:rPr lang="zh-CN" altLang="en-US" sz="24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的尝试</a:t>
            </a:r>
            <a:endParaRPr lang="zh-CN" altLang="en-US" sz="240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169910" y="1677035"/>
            <a:ext cx="411480" cy="1198880"/>
          </a:xfrm>
          <a:prstGeom prst="rect">
            <a:avLst/>
          </a:prstGeom>
          <a:noFill/>
          <a:ln w="12700" cmpd="sng">
            <a:solidFill>
              <a:schemeClr val="tx1"/>
            </a:solidFill>
            <a:prstDash val="sysDash"/>
          </a:ln>
        </p:spPr>
        <p:txBody>
          <a:bodyPr wrap="none" rtlCol="0">
            <a:spAutoFit/>
          </a:bodyPr>
          <a:p>
            <a:r>
              <a:rPr lang="zh-CN" altLang="en-US"/>
              <a:t>瓜</a:t>
            </a:r>
            <a:endParaRPr lang="zh-CN" altLang="en-US"/>
          </a:p>
          <a:p>
            <a:r>
              <a:rPr lang="zh-CN" altLang="en-US"/>
              <a:t>分</a:t>
            </a:r>
            <a:endParaRPr lang="zh-CN" altLang="en-US"/>
          </a:p>
          <a:p>
            <a:r>
              <a:rPr lang="zh-CN" altLang="en-US"/>
              <a:t>中</a:t>
            </a:r>
            <a:endParaRPr lang="zh-CN" altLang="en-US"/>
          </a:p>
          <a:p>
            <a:r>
              <a:rPr lang="zh-CN" altLang="en-US"/>
              <a:t>国</a:t>
            </a:r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10980420" y="1644015"/>
            <a:ext cx="411480" cy="1476375"/>
          </a:xfrm>
          <a:prstGeom prst="rect">
            <a:avLst/>
          </a:prstGeom>
          <a:noFill/>
          <a:ln w="12700" cmpd="sng">
            <a:solidFill>
              <a:schemeClr val="tx1"/>
            </a:solidFill>
            <a:prstDash val="dash"/>
          </a:ln>
        </p:spPr>
        <p:txBody>
          <a:bodyPr wrap="square" rtlCol="0">
            <a:spAutoFit/>
          </a:bodyPr>
          <a:p>
            <a:r>
              <a:rPr lang="zh-CN" altLang="en-US"/>
              <a:t>扶持代理人</a:t>
            </a:r>
            <a:endParaRPr lang="zh-CN" altLang="en-US"/>
          </a:p>
        </p:txBody>
      </p:sp>
      <p:sp>
        <p:nvSpPr>
          <p:cNvPr id="15" name="TextBox 8"/>
          <p:cNvSpPr txBox="1"/>
          <p:nvPr/>
        </p:nvSpPr>
        <p:spPr>
          <a:xfrm>
            <a:off x="282575" y="1113790"/>
            <a:ext cx="593090" cy="829945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 rtlCol="0">
            <a:spAutoFit/>
          </a:bodyPr>
          <a:p>
            <a:pPr algn="ctr"/>
            <a:r>
              <a:rPr lang="zh-CN" sz="24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侵</a:t>
            </a:r>
            <a:endParaRPr lang="zh-CN" sz="2400" dirty="0" smtClean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/>
            <a:r>
              <a:rPr lang="zh-CN" sz="24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略</a:t>
            </a:r>
            <a:endParaRPr lang="zh-CN" sz="2400" dirty="0" smtClean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" name="TextBox 54"/>
          <p:cNvSpPr txBox="1"/>
          <p:nvPr/>
        </p:nvSpPr>
        <p:spPr>
          <a:xfrm>
            <a:off x="282575" y="3855720"/>
            <a:ext cx="826770" cy="829945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p>
            <a:pPr algn="ctr"/>
            <a:r>
              <a:rPr lang="zh-CN" altLang="en-US" sz="24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救亡</a:t>
            </a:r>
            <a:endParaRPr lang="zh-CN" altLang="en-US" sz="2400" b="1" dirty="0" smtClean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/>
            <a:r>
              <a:rPr lang="zh-CN" altLang="en-US" sz="24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图存</a:t>
            </a:r>
            <a:endParaRPr lang="zh-CN" altLang="en-US" sz="24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31800" y="154940"/>
            <a:ext cx="33832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第五单元：晚清时期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5650865" y="5630545"/>
            <a:ext cx="894080" cy="52197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p>
            <a:r>
              <a:rPr lang="zh-CN" altLang="en-US" sz="2800" b="1"/>
              <a:t>器物</a:t>
            </a:r>
            <a:endParaRPr lang="zh-CN" altLang="en-US" sz="2800" b="1"/>
          </a:p>
        </p:txBody>
      </p:sp>
      <p:sp>
        <p:nvSpPr>
          <p:cNvPr id="20" name="文本框 19"/>
          <p:cNvSpPr txBox="1"/>
          <p:nvPr/>
        </p:nvSpPr>
        <p:spPr>
          <a:xfrm>
            <a:off x="8092440" y="5630545"/>
            <a:ext cx="894080" cy="52197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p>
            <a:r>
              <a:rPr lang="zh-CN" altLang="en-US" sz="2800" b="1"/>
              <a:t>制度</a:t>
            </a:r>
            <a:endParaRPr lang="zh-CN" altLang="en-US" sz="2800" b="1"/>
          </a:p>
        </p:txBody>
      </p:sp>
      <p:sp>
        <p:nvSpPr>
          <p:cNvPr id="21" name="下箭头 20"/>
          <p:cNvSpPr/>
          <p:nvPr/>
        </p:nvSpPr>
        <p:spPr>
          <a:xfrm rot="16200000">
            <a:off x="7286625" y="5283835"/>
            <a:ext cx="250825" cy="1214755"/>
          </a:xfrm>
          <a:prstGeom prst="down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split orient="vert" dir="in"/>
      </p:transition>
    </mc:Choice>
    <mc:Fallback>
      <p:transition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500"/>
                            </p:stCondLst>
                            <p:childTnLst>
                              <p:par>
                                <p:cTn id="154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000"/>
                            </p:stCondLst>
                            <p:childTnLst>
                              <p:par>
                                <p:cTn id="15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bldLvl="0" animBg="1"/>
      <p:bldP spid="28" grpId="0"/>
      <p:bldP spid="29" grpId="0" bldLvl="0" animBg="1"/>
      <p:bldP spid="55" grpId="0"/>
      <p:bldP spid="72" grpId="0"/>
      <p:bldP spid="73" grpId="0" bldLvl="0" animBg="1"/>
      <p:bldP spid="81" grpId="0"/>
      <p:bldP spid="84" grpId="0" bldLvl="0" animBg="1"/>
      <p:bldP spid="2" grpId="0"/>
      <p:bldP spid="3" grpId="0"/>
      <p:bldP spid="4" grpId="0"/>
      <p:bldP spid="5" grpId="0"/>
      <p:bldP spid="10" grpId="0"/>
      <p:bldP spid="12" grpId="0" bldLvl="0" animBg="1"/>
      <p:bldP spid="15" grpId="0" bldLvl="0" animBg="1"/>
      <p:bldP spid="16" grpId="0"/>
      <p:bldP spid="19" grpId="0" bldLvl="0" animBg="1"/>
      <p:bldP spid="20" grpId="0" bldLvl="0" animBg="1"/>
      <p:bldP spid="21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509905" y="1473835"/>
            <a:ext cx="640080" cy="286131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中</a:t>
            </a:r>
            <a:endParaRPr lang="zh-CN" altLang="en-US" sz="3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国</a:t>
            </a:r>
            <a:endParaRPr lang="zh-CN" altLang="en-US" sz="3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近</a:t>
            </a:r>
            <a:endParaRPr lang="zh-CN" altLang="en-US" sz="3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代</a:t>
            </a:r>
            <a:endParaRPr lang="zh-CN" altLang="en-US" sz="3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史</a:t>
            </a:r>
            <a:endParaRPr lang="zh-CN" altLang="en-US" sz="3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左大括号 4"/>
          <p:cNvSpPr/>
          <p:nvPr/>
        </p:nvSpPr>
        <p:spPr>
          <a:xfrm>
            <a:off x="1149985" y="1899285"/>
            <a:ext cx="266065" cy="2011045"/>
          </a:xfrm>
          <a:prstGeom prst="leftBrace">
            <a:avLst/>
          </a:prstGeom>
          <a:ln w="476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3253105" y="700405"/>
            <a:ext cx="894080" cy="953135"/>
          </a:xfrm>
          <a:prstGeom prst="rect">
            <a:avLst/>
          </a:prstGeom>
          <a:solidFill>
            <a:srgbClr val="0070C0"/>
          </a:solidFill>
        </p:spPr>
        <p:txBody>
          <a:bodyPr wrap="none" rtlCol="0">
            <a:spAutoFit/>
          </a:bodyPr>
          <a:p>
            <a:r>
              <a:rPr lang="zh-CN" altLang="en-US" sz="2800" b="1">
                <a:solidFill>
                  <a:schemeClr val="bg1"/>
                </a:solidFill>
              </a:rPr>
              <a:t>晚清</a:t>
            </a:r>
            <a:endParaRPr lang="zh-CN" altLang="en-US" sz="2800" b="1">
              <a:solidFill>
                <a:schemeClr val="bg1"/>
              </a:solidFill>
            </a:endParaRPr>
          </a:p>
          <a:p>
            <a:r>
              <a:rPr lang="zh-CN" altLang="en-US" sz="2800" b="1">
                <a:solidFill>
                  <a:schemeClr val="bg1"/>
                </a:solidFill>
              </a:rPr>
              <a:t>时期</a:t>
            </a:r>
            <a:endParaRPr lang="zh-CN" altLang="en-US" sz="2800" b="1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252470" y="2178050"/>
            <a:ext cx="2000885" cy="138366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p>
            <a:pPr algn="ctr"/>
            <a:r>
              <a:rPr lang="zh-CN" altLang="en-US" sz="2800" b="1">
                <a:solidFill>
                  <a:schemeClr val="bg1"/>
                </a:solidFill>
              </a:rPr>
              <a:t>辛亥革命与</a:t>
            </a:r>
            <a:endParaRPr lang="zh-CN" altLang="en-US" sz="2800" b="1">
              <a:solidFill>
                <a:schemeClr val="bg1"/>
              </a:solidFill>
            </a:endParaRPr>
          </a:p>
          <a:p>
            <a:pPr algn="ctr"/>
            <a:r>
              <a:rPr lang="zh-CN" altLang="en-US" sz="2800" b="1">
                <a:solidFill>
                  <a:schemeClr val="bg1"/>
                </a:solidFill>
              </a:rPr>
              <a:t>北洋军阀</a:t>
            </a:r>
            <a:endParaRPr lang="zh-CN" altLang="en-US" sz="2800" b="1">
              <a:solidFill>
                <a:schemeClr val="bg1"/>
              </a:solidFill>
            </a:endParaRPr>
          </a:p>
          <a:p>
            <a:pPr algn="ctr"/>
            <a:r>
              <a:rPr lang="zh-CN" altLang="en-US" sz="2800" b="1">
                <a:solidFill>
                  <a:schemeClr val="bg1"/>
                </a:solidFill>
              </a:rPr>
              <a:t>时期</a:t>
            </a:r>
            <a:endParaRPr lang="zh-CN" altLang="en-US" sz="2800" b="1">
              <a:solidFill>
                <a:schemeClr val="bg1"/>
              </a:solidFill>
            </a:endParaRPr>
          </a:p>
        </p:txBody>
      </p:sp>
      <p:sp>
        <p:nvSpPr>
          <p:cNvPr id="8" name="左大括号 7"/>
          <p:cNvSpPr/>
          <p:nvPr/>
        </p:nvSpPr>
        <p:spPr>
          <a:xfrm>
            <a:off x="2987040" y="1473835"/>
            <a:ext cx="266065" cy="1352550"/>
          </a:xfrm>
          <a:prstGeom prst="leftBrace">
            <a:avLst/>
          </a:prstGeom>
          <a:ln w="47625">
            <a:solidFill>
              <a:srgbClr val="1D41D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1277620" y="1473835"/>
            <a:ext cx="1605280" cy="95313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lang="zh-CN" altLang="en-US" sz="2800" b="1">
                <a:solidFill>
                  <a:srgbClr val="1D41D5"/>
                </a:solidFill>
              </a:rPr>
              <a:t>旧民主</a:t>
            </a:r>
            <a:endParaRPr lang="zh-CN" altLang="en-US" sz="2800" b="1">
              <a:solidFill>
                <a:srgbClr val="1D41D5"/>
              </a:solidFill>
            </a:endParaRPr>
          </a:p>
          <a:p>
            <a:pPr algn="ctr"/>
            <a:r>
              <a:rPr lang="zh-CN" altLang="en-US" sz="2800" b="1">
                <a:solidFill>
                  <a:srgbClr val="1D41D5"/>
                </a:solidFill>
              </a:rPr>
              <a:t>主义革命</a:t>
            </a:r>
            <a:endParaRPr lang="zh-CN" altLang="en-US" sz="2800" b="1">
              <a:solidFill>
                <a:srgbClr val="1D41D5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277620" y="3382010"/>
            <a:ext cx="1605280" cy="95313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lang="zh-CN" altLang="en-US" sz="2800" b="1">
                <a:solidFill>
                  <a:srgbClr val="FF0000"/>
                </a:solidFill>
              </a:rPr>
              <a:t>新民主</a:t>
            </a:r>
            <a:endParaRPr lang="zh-CN" altLang="en-US" sz="2800" b="1">
              <a:solidFill>
                <a:srgbClr val="FF0000"/>
              </a:solidFill>
            </a:endParaRPr>
          </a:p>
          <a:p>
            <a:pPr algn="ctr"/>
            <a:r>
              <a:rPr lang="zh-CN" altLang="en-US" sz="2800" b="1">
                <a:solidFill>
                  <a:srgbClr val="FF0000"/>
                </a:solidFill>
              </a:rPr>
              <a:t>主义革命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11" name="左大括号 10"/>
          <p:cNvSpPr/>
          <p:nvPr/>
        </p:nvSpPr>
        <p:spPr>
          <a:xfrm>
            <a:off x="5360035" y="1981200"/>
            <a:ext cx="266065" cy="2064385"/>
          </a:xfrm>
          <a:prstGeom prst="leftBrace">
            <a:avLst/>
          </a:prstGeom>
          <a:ln w="476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5626100" y="1689735"/>
            <a:ext cx="894080" cy="521970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wrap="none" rtlCol="0">
            <a:spAutoFit/>
          </a:bodyPr>
          <a:p>
            <a:r>
              <a:rPr lang="zh-CN" altLang="en-US" sz="2800"/>
              <a:t>政治</a:t>
            </a:r>
            <a:endParaRPr lang="zh-CN" altLang="en-US" sz="2800"/>
          </a:p>
        </p:txBody>
      </p:sp>
      <p:sp>
        <p:nvSpPr>
          <p:cNvPr id="13" name="文本框 12"/>
          <p:cNvSpPr txBox="1"/>
          <p:nvPr/>
        </p:nvSpPr>
        <p:spPr>
          <a:xfrm>
            <a:off x="5648960" y="2803525"/>
            <a:ext cx="894080" cy="521970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wrap="none" rtlCol="0">
            <a:spAutoFit/>
          </a:bodyPr>
          <a:p>
            <a:r>
              <a:rPr lang="zh-CN" altLang="en-US" sz="2800"/>
              <a:t>经济</a:t>
            </a:r>
            <a:endParaRPr lang="zh-CN" altLang="en-US" sz="2800"/>
          </a:p>
        </p:txBody>
      </p:sp>
      <p:sp>
        <p:nvSpPr>
          <p:cNvPr id="14" name="文本框 13"/>
          <p:cNvSpPr txBox="1"/>
          <p:nvPr/>
        </p:nvSpPr>
        <p:spPr>
          <a:xfrm>
            <a:off x="5626100" y="3813175"/>
            <a:ext cx="894080" cy="521970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wrap="none" rtlCol="0">
            <a:spAutoFit/>
          </a:bodyPr>
          <a:p>
            <a:r>
              <a:rPr lang="zh-CN" altLang="en-US" sz="2800"/>
              <a:t>思想 </a:t>
            </a:r>
            <a:endParaRPr lang="zh-CN" altLang="en-US" sz="2800"/>
          </a:p>
        </p:txBody>
      </p:sp>
      <p:sp>
        <p:nvSpPr>
          <p:cNvPr id="15" name="左大括号 14"/>
          <p:cNvSpPr/>
          <p:nvPr/>
        </p:nvSpPr>
        <p:spPr>
          <a:xfrm>
            <a:off x="6741795" y="1304290"/>
            <a:ext cx="149860" cy="1292860"/>
          </a:xfrm>
          <a:prstGeom prst="leftBrace">
            <a:avLst/>
          </a:prstGeom>
          <a:ln w="476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6891655" y="1130300"/>
            <a:ext cx="2316480" cy="164147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p>
            <a:pPr>
              <a:lnSpc>
                <a:spcPct val="120000"/>
              </a:lnSpc>
            </a:pPr>
            <a:r>
              <a:rPr lang="zh-CN" altLang="en-US" sz="2800"/>
              <a:t>辛亥革命</a:t>
            </a:r>
            <a:endParaRPr lang="zh-CN" altLang="en-US" sz="2800"/>
          </a:p>
          <a:p>
            <a:pPr>
              <a:lnSpc>
                <a:spcPct val="120000"/>
              </a:lnSpc>
            </a:pPr>
            <a:r>
              <a:rPr lang="zh-CN" altLang="en-US" sz="2800"/>
              <a:t>袁世凯统治</a:t>
            </a:r>
            <a:endParaRPr lang="zh-CN" altLang="en-US" sz="2800"/>
          </a:p>
          <a:p>
            <a:pPr>
              <a:lnSpc>
                <a:spcPct val="120000"/>
              </a:lnSpc>
            </a:pPr>
            <a:r>
              <a:rPr lang="zh-CN" altLang="en-US" sz="2800"/>
              <a:t>军阀割据混战</a:t>
            </a:r>
            <a:endParaRPr lang="zh-CN" altLang="en-US" sz="2800"/>
          </a:p>
        </p:txBody>
      </p:sp>
      <p:sp>
        <p:nvSpPr>
          <p:cNvPr id="17" name="文本框 16"/>
          <p:cNvSpPr txBox="1"/>
          <p:nvPr/>
        </p:nvSpPr>
        <p:spPr>
          <a:xfrm>
            <a:off x="6891655" y="2760345"/>
            <a:ext cx="4094480" cy="60769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p>
            <a:pPr>
              <a:lnSpc>
                <a:spcPct val="120000"/>
              </a:lnSpc>
            </a:pPr>
            <a:r>
              <a:rPr lang="zh-CN" altLang="en-US" sz="2800"/>
              <a:t>民族资本主义进一步发展</a:t>
            </a:r>
            <a:endParaRPr lang="zh-CN" altLang="en-US" sz="2800"/>
          </a:p>
        </p:txBody>
      </p:sp>
      <p:sp>
        <p:nvSpPr>
          <p:cNvPr id="18" name="文本框 17"/>
          <p:cNvSpPr txBox="1"/>
          <p:nvPr/>
        </p:nvSpPr>
        <p:spPr>
          <a:xfrm>
            <a:off x="6891655" y="3769995"/>
            <a:ext cx="1960880" cy="60769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p>
            <a:pPr>
              <a:lnSpc>
                <a:spcPct val="120000"/>
              </a:lnSpc>
            </a:pPr>
            <a:r>
              <a:rPr lang="zh-CN" altLang="en-US" sz="2800"/>
              <a:t>新文化运动</a:t>
            </a:r>
            <a:endParaRPr lang="zh-CN" altLang="en-US" sz="2800"/>
          </a:p>
        </p:txBody>
      </p:sp>
      <p:sp>
        <p:nvSpPr>
          <p:cNvPr id="19" name="文本框 18"/>
          <p:cNvSpPr txBox="1"/>
          <p:nvPr/>
        </p:nvSpPr>
        <p:spPr>
          <a:xfrm>
            <a:off x="10986135" y="1767205"/>
            <a:ext cx="894080" cy="52197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p>
            <a:r>
              <a:rPr lang="zh-CN" altLang="en-US" sz="2800" b="1"/>
              <a:t>制度</a:t>
            </a:r>
            <a:endParaRPr lang="zh-CN" altLang="en-US" sz="2800" b="1"/>
          </a:p>
        </p:txBody>
      </p:sp>
      <p:sp>
        <p:nvSpPr>
          <p:cNvPr id="20" name="文本框 19"/>
          <p:cNvSpPr txBox="1"/>
          <p:nvPr/>
        </p:nvSpPr>
        <p:spPr>
          <a:xfrm>
            <a:off x="10986135" y="3910330"/>
            <a:ext cx="894080" cy="52197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p>
            <a:r>
              <a:rPr lang="zh-CN" altLang="en-US" sz="2800" b="1"/>
              <a:t>思想</a:t>
            </a:r>
            <a:endParaRPr lang="zh-CN" altLang="en-US" sz="2800" b="1"/>
          </a:p>
        </p:txBody>
      </p:sp>
      <p:sp>
        <p:nvSpPr>
          <p:cNvPr id="21" name="下箭头 20"/>
          <p:cNvSpPr/>
          <p:nvPr/>
        </p:nvSpPr>
        <p:spPr>
          <a:xfrm>
            <a:off x="11307445" y="2294890"/>
            <a:ext cx="250825" cy="1615440"/>
          </a:xfrm>
          <a:prstGeom prst="down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431800" y="154940"/>
            <a:ext cx="58724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第六单元：辛亥革命与北洋军阀时期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split orient="vert" dir="in"/>
      </p:transition>
    </mc:Choice>
    <mc:Fallback>
      <p:transition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"/>
                            </p:stCondLst>
                            <p:childTnLst>
                              <p:par>
                                <p:cTn id="6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500"/>
                            </p:stCondLst>
                            <p:childTnLst>
                              <p:par>
                                <p:cTn id="64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7" grpId="0" bldLvl="0" animBg="1"/>
      <p:bldP spid="8" grpId="0" bldLvl="0" animBg="1"/>
      <p:bldP spid="11" grpId="0" bldLvl="0" animBg="1"/>
      <p:bldP spid="12" grpId="0" bldLvl="0" animBg="1"/>
      <p:bldP spid="13" grpId="0" bldLvl="0" animBg="1"/>
      <p:bldP spid="14" grpId="0" bldLvl="0" animBg="1"/>
      <p:bldP spid="15" grpId="0" bldLvl="0" animBg="1"/>
      <p:bldP spid="16" grpId="0"/>
      <p:bldP spid="17" grpId="0"/>
      <p:bldP spid="18" grpId="0"/>
      <p:bldP spid="19" grpId="0" bldLvl="0" animBg="1"/>
      <p:bldP spid="20" grpId="0" bldLvl="0" animBg="1"/>
      <p:bldP spid="21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581660" y="215900"/>
            <a:ext cx="1102804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第七单元     中国共产党成立与新民主主义革命兴起</a:t>
            </a:r>
            <a:endParaRPr lang="zh-CN" altLang="en-US" sz="36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0480" y="2064385"/>
            <a:ext cx="1953260" cy="156845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 rtlCol="0">
            <a:spAutoFit/>
          </a:bodyPr>
          <a:p>
            <a:pPr algn="ctr"/>
            <a:r>
              <a:rPr lang="zh-CN" altLang="en-US" sz="3200" b="1"/>
              <a:t>中国</a:t>
            </a:r>
            <a:endParaRPr lang="zh-CN" altLang="en-US" sz="3200" b="1"/>
          </a:p>
          <a:p>
            <a:pPr algn="ctr"/>
            <a:r>
              <a:rPr lang="zh-CN" altLang="en-US" sz="3200" b="1"/>
              <a:t>近代史</a:t>
            </a:r>
            <a:endParaRPr lang="zh-CN" altLang="en-US" sz="3200" b="1"/>
          </a:p>
          <a:p>
            <a:pPr algn="ctr"/>
            <a:r>
              <a:rPr lang="en-US" altLang="zh-CN" sz="3200" b="1"/>
              <a:t>1840-1949</a:t>
            </a:r>
            <a:endParaRPr lang="en-US" altLang="zh-CN" sz="3200" b="1"/>
          </a:p>
        </p:txBody>
      </p:sp>
      <p:sp>
        <p:nvSpPr>
          <p:cNvPr id="6" name="左大括号 5"/>
          <p:cNvSpPr/>
          <p:nvPr/>
        </p:nvSpPr>
        <p:spPr>
          <a:xfrm>
            <a:off x="4009390" y="1010920"/>
            <a:ext cx="355600" cy="1297305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2317750" y="1111250"/>
            <a:ext cx="1605280" cy="95313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p>
            <a:pPr algn="ctr"/>
            <a:r>
              <a:rPr lang="zh-CN" altLang="en-US" sz="2800" b="1"/>
              <a:t>旧民主</a:t>
            </a:r>
            <a:endParaRPr lang="zh-CN" altLang="en-US" sz="2800" b="1"/>
          </a:p>
          <a:p>
            <a:pPr algn="ctr"/>
            <a:r>
              <a:rPr lang="zh-CN" altLang="en-US" sz="2800" b="1"/>
              <a:t>主义革命</a:t>
            </a:r>
            <a:endParaRPr lang="zh-CN" altLang="en-US" sz="2800" b="1"/>
          </a:p>
        </p:txBody>
      </p:sp>
      <p:sp>
        <p:nvSpPr>
          <p:cNvPr id="8" name="文本框 7"/>
          <p:cNvSpPr txBox="1"/>
          <p:nvPr/>
        </p:nvSpPr>
        <p:spPr>
          <a:xfrm>
            <a:off x="2317750" y="3630295"/>
            <a:ext cx="1605280" cy="95313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p>
            <a:pPr algn="ctr"/>
            <a:r>
              <a:rPr lang="zh-CN" altLang="en-US" sz="2800" b="1">
                <a:solidFill>
                  <a:srgbClr val="FF0000"/>
                </a:solidFill>
              </a:rPr>
              <a:t>新民主</a:t>
            </a:r>
            <a:endParaRPr lang="zh-CN" altLang="en-US" sz="2800" b="1">
              <a:solidFill>
                <a:srgbClr val="FF0000"/>
              </a:solidFill>
            </a:endParaRPr>
          </a:p>
          <a:p>
            <a:pPr algn="ctr"/>
            <a:r>
              <a:rPr lang="zh-CN" altLang="en-US" sz="2800" b="1">
                <a:solidFill>
                  <a:srgbClr val="FF0000"/>
                </a:solidFill>
              </a:rPr>
              <a:t>主义革命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9" name="左大括号 8"/>
          <p:cNvSpPr/>
          <p:nvPr/>
        </p:nvSpPr>
        <p:spPr>
          <a:xfrm>
            <a:off x="1983740" y="1911350"/>
            <a:ext cx="334010" cy="219329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4364990" y="838835"/>
            <a:ext cx="3512185" cy="16414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>
              <a:lnSpc>
                <a:spcPct val="120000"/>
              </a:lnSpc>
            </a:pPr>
            <a:r>
              <a:rPr lang="zh-CN" altLang="en-US" sz="2800"/>
              <a:t>晚清时期：</a:t>
            </a:r>
            <a:r>
              <a:rPr lang="en-US" altLang="zh-CN" sz="2800"/>
              <a:t>1840-1912</a:t>
            </a:r>
            <a:endParaRPr lang="en-US" altLang="zh-CN" sz="2800"/>
          </a:p>
          <a:p>
            <a:pPr>
              <a:lnSpc>
                <a:spcPct val="120000"/>
              </a:lnSpc>
            </a:pPr>
            <a:endParaRPr lang="zh-CN" altLang="en-US" sz="2800"/>
          </a:p>
          <a:p>
            <a:pPr>
              <a:lnSpc>
                <a:spcPct val="120000"/>
              </a:lnSpc>
            </a:pPr>
            <a:r>
              <a:rPr lang="zh-CN" altLang="en-US" sz="2800"/>
              <a:t>辛亥革命：</a:t>
            </a:r>
            <a:r>
              <a:rPr lang="en-US" altLang="zh-CN" sz="2800"/>
              <a:t>1911</a:t>
            </a:r>
            <a:endParaRPr lang="en-US" altLang="zh-CN" sz="2800"/>
          </a:p>
        </p:txBody>
      </p:sp>
      <p:sp>
        <p:nvSpPr>
          <p:cNvPr id="11" name="左大括号 10"/>
          <p:cNvSpPr/>
          <p:nvPr/>
        </p:nvSpPr>
        <p:spPr>
          <a:xfrm>
            <a:off x="4009390" y="2968625"/>
            <a:ext cx="355600" cy="2277110"/>
          </a:xfrm>
          <a:prstGeom prst="lef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4458335" y="2796540"/>
            <a:ext cx="6343650" cy="267525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>
              <a:lnSpc>
                <a:spcPct val="120000"/>
              </a:lnSpc>
            </a:pPr>
            <a:r>
              <a:rPr lang="zh-CN" sz="2800"/>
              <a:t>五四运动与中国共产党成立</a:t>
            </a:r>
            <a:r>
              <a:rPr lang="en-US" altLang="zh-CN" sz="2800"/>
              <a:t>:1919</a:t>
            </a:r>
            <a:r>
              <a:rPr lang="zh-CN" altLang="en-US" sz="2800"/>
              <a:t>、</a:t>
            </a:r>
            <a:r>
              <a:rPr lang="en-US" altLang="zh-CN" sz="2800"/>
              <a:t>1921</a:t>
            </a:r>
            <a:endParaRPr lang="en-US" altLang="zh-CN" sz="2800"/>
          </a:p>
          <a:p>
            <a:pPr>
              <a:lnSpc>
                <a:spcPct val="120000"/>
              </a:lnSpc>
            </a:pPr>
            <a:r>
              <a:rPr lang="zh-CN" altLang="en-US" sz="2800"/>
              <a:t>国共合作与国民革命：</a:t>
            </a:r>
            <a:r>
              <a:rPr lang="en-US" altLang="zh-CN" sz="2800"/>
              <a:t>1924-1927</a:t>
            </a:r>
            <a:endParaRPr lang="en-US" altLang="zh-CN" sz="2800"/>
          </a:p>
          <a:p>
            <a:pPr>
              <a:lnSpc>
                <a:spcPct val="120000"/>
              </a:lnSpc>
            </a:pPr>
            <a:r>
              <a:rPr lang="zh-CN" altLang="en-US" sz="2800"/>
              <a:t>国共十年对峙：</a:t>
            </a:r>
            <a:r>
              <a:rPr lang="en-US" altLang="zh-CN" sz="2800"/>
              <a:t>1927-1937</a:t>
            </a:r>
            <a:endParaRPr lang="en-US" altLang="zh-CN" sz="2800"/>
          </a:p>
          <a:p>
            <a:pPr>
              <a:lnSpc>
                <a:spcPct val="120000"/>
              </a:lnSpc>
            </a:pPr>
            <a:r>
              <a:rPr lang="zh-CN" altLang="en-US" sz="2800"/>
              <a:t>抗日战争：</a:t>
            </a:r>
            <a:r>
              <a:rPr lang="en-US" altLang="zh-CN" sz="2800"/>
              <a:t>1931-1945</a:t>
            </a:r>
            <a:endParaRPr lang="en-US" altLang="zh-CN" sz="2800"/>
          </a:p>
          <a:p>
            <a:pPr>
              <a:lnSpc>
                <a:spcPct val="120000"/>
              </a:lnSpc>
            </a:pPr>
            <a:r>
              <a:rPr lang="zh-CN" altLang="en-US" sz="2800"/>
              <a:t>人民解放战争：</a:t>
            </a:r>
            <a:r>
              <a:rPr lang="en-US" altLang="zh-CN" sz="2800"/>
              <a:t>1946-1949</a:t>
            </a:r>
            <a:endParaRPr lang="en-US" altLang="zh-CN" sz="2800"/>
          </a:p>
        </p:txBody>
      </p:sp>
      <p:sp>
        <p:nvSpPr>
          <p:cNvPr id="13" name="文本框 12"/>
          <p:cNvSpPr txBox="1"/>
          <p:nvPr/>
        </p:nvSpPr>
        <p:spPr>
          <a:xfrm>
            <a:off x="10376535" y="1010920"/>
            <a:ext cx="1402080" cy="4603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p>
            <a:r>
              <a:rPr lang="zh-CN" altLang="en-US" sz="2400" b="1"/>
              <a:t>第五单元</a:t>
            </a:r>
            <a:endParaRPr lang="zh-CN" altLang="en-US" sz="2400" b="1"/>
          </a:p>
        </p:txBody>
      </p:sp>
      <p:sp>
        <p:nvSpPr>
          <p:cNvPr id="14" name="文本框 13"/>
          <p:cNvSpPr txBox="1"/>
          <p:nvPr/>
        </p:nvSpPr>
        <p:spPr>
          <a:xfrm>
            <a:off x="10376535" y="2202815"/>
            <a:ext cx="1402080" cy="4603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p>
            <a:r>
              <a:rPr lang="zh-CN" altLang="en-US" sz="2400" b="1"/>
              <a:t>第六单元</a:t>
            </a:r>
            <a:endParaRPr lang="zh-CN" altLang="en-US" sz="2400" b="1"/>
          </a:p>
        </p:txBody>
      </p:sp>
      <p:sp>
        <p:nvSpPr>
          <p:cNvPr id="15" name="文本框 14"/>
          <p:cNvSpPr txBox="1"/>
          <p:nvPr/>
        </p:nvSpPr>
        <p:spPr>
          <a:xfrm>
            <a:off x="10986135" y="3274695"/>
            <a:ext cx="792480" cy="82994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 rtlCol="0">
            <a:spAutoFit/>
          </a:bodyPr>
          <a:p>
            <a:r>
              <a:rPr lang="zh-CN" altLang="en-US" sz="2400" b="1"/>
              <a:t>第七</a:t>
            </a:r>
            <a:endParaRPr lang="zh-CN" altLang="en-US" sz="2400" b="1"/>
          </a:p>
          <a:p>
            <a:r>
              <a:rPr lang="zh-CN" altLang="en-US" sz="2400" b="1"/>
              <a:t>单元</a:t>
            </a:r>
            <a:endParaRPr lang="zh-CN" altLang="en-US" sz="2400" b="1"/>
          </a:p>
        </p:txBody>
      </p:sp>
      <p:sp>
        <p:nvSpPr>
          <p:cNvPr id="16" name="文本框 15"/>
          <p:cNvSpPr txBox="1"/>
          <p:nvPr/>
        </p:nvSpPr>
        <p:spPr>
          <a:xfrm>
            <a:off x="10986135" y="4583430"/>
            <a:ext cx="792480" cy="82994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 rtlCol="0">
            <a:spAutoFit/>
          </a:bodyPr>
          <a:p>
            <a:r>
              <a:rPr lang="zh-CN" altLang="en-US" sz="2400" b="1"/>
              <a:t>第八</a:t>
            </a:r>
            <a:endParaRPr lang="zh-CN" altLang="en-US" sz="2400" b="1"/>
          </a:p>
          <a:p>
            <a:r>
              <a:rPr lang="zh-CN" altLang="en-US" sz="2400" b="1"/>
              <a:t>单元</a:t>
            </a:r>
            <a:endParaRPr lang="zh-CN" altLang="en-US" sz="2400" b="1"/>
          </a:p>
        </p:txBody>
      </p:sp>
      <p:sp>
        <p:nvSpPr>
          <p:cNvPr id="2" name="文本框 1"/>
          <p:cNvSpPr txBox="1"/>
          <p:nvPr/>
        </p:nvSpPr>
        <p:spPr>
          <a:xfrm>
            <a:off x="4388485" y="2388235"/>
            <a:ext cx="609600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>
                <a:sym typeface="+mn-ea"/>
              </a:rPr>
              <a:t>北洋军阀：</a:t>
            </a:r>
            <a:r>
              <a:rPr lang="en-US" altLang="zh-CN" sz="2800">
                <a:sym typeface="+mn-ea"/>
              </a:rPr>
              <a:t>1912-1928</a:t>
            </a:r>
            <a:endParaRPr lang="en-US" altLang="zh-CN" sz="2800"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dissolve/>
      </p:transition>
    </mc:Choice>
    <mc:Fallback>
      <p:transition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7" grpId="0" bldLvl="0" animBg="1"/>
      <p:bldP spid="10" grpId="0"/>
      <p:bldP spid="13" grpId="0" bldLvl="0" animBg="1"/>
      <p:bldP spid="14" grpId="0" bldLvl="0" animBg="1"/>
      <p:bldP spid="8" grpId="0" bldLvl="0" animBg="1"/>
      <p:bldP spid="11" grpId="0" bldLvl="0" animBg="1"/>
      <p:bldP spid="12" grpId="0"/>
      <p:bldP spid="15" grpId="0" bldLvl="0" animBg="1"/>
      <p:bldP spid="16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5" name="直接箭头连接符 24"/>
          <p:cNvCxnSpPr/>
          <p:nvPr/>
        </p:nvCxnSpPr>
        <p:spPr>
          <a:xfrm flipV="1">
            <a:off x="3745230" y="1000125"/>
            <a:ext cx="1562735" cy="24130"/>
          </a:xfrm>
          <a:prstGeom prst="straightConnector1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直接箭头连接符 2"/>
          <p:cNvCxnSpPr/>
          <p:nvPr/>
        </p:nvCxnSpPr>
        <p:spPr>
          <a:xfrm>
            <a:off x="610954" y="3095496"/>
            <a:ext cx="11100446" cy="0"/>
          </a:xfrm>
          <a:prstGeom prst="straightConnector1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468749" y="3242779"/>
            <a:ext cx="1612502" cy="6648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373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1919</a:t>
            </a:r>
            <a:endParaRPr lang="en-US" altLang="zh-CN" sz="373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10274" y="1872364"/>
            <a:ext cx="1130300" cy="123888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ctr"/>
            <a:r>
              <a:rPr lang="zh-CN" altLang="en-US" sz="373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五四</a:t>
            </a:r>
            <a:endParaRPr lang="zh-CN" altLang="en-US" sz="373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algn="ctr"/>
            <a:r>
              <a:rPr lang="zh-CN" altLang="en-US" sz="373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运动</a:t>
            </a:r>
            <a:endParaRPr lang="zh-CN" altLang="en-US" sz="373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144736" y="3242779"/>
            <a:ext cx="1563407" cy="6648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sz="373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1921</a:t>
            </a:r>
            <a:endParaRPr lang="en-US" sz="373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692060" y="3242779"/>
            <a:ext cx="1726774" cy="6648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sz="373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1923</a:t>
            </a:r>
            <a:endParaRPr lang="en-US" sz="373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418834" y="3242779"/>
            <a:ext cx="1612502" cy="6648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sz="373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1924</a:t>
            </a:r>
            <a:endParaRPr lang="en-US" sz="373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361713" y="1885908"/>
            <a:ext cx="1130300" cy="123888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ctr"/>
            <a:r>
              <a:rPr lang="zh-CN" altLang="en-US" sz="373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中共</a:t>
            </a:r>
            <a:endParaRPr lang="zh-CN" altLang="en-US" sz="373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algn="ctr"/>
            <a:r>
              <a:rPr lang="zh-CN" altLang="en-US" sz="373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诞生</a:t>
            </a:r>
            <a:endParaRPr lang="zh-CN" altLang="en-US" sz="373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942895" y="1872364"/>
            <a:ext cx="1130300" cy="123888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ctr"/>
            <a:r>
              <a:rPr lang="zh-CN" altLang="en-US" sz="373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中共</a:t>
            </a:r>
            <a:endParaRPr lang="zh-CN" altLang="en-US" sz="373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algn="ctr"/>
            <a:r>
              <a:rPr lang="zh-CN" altLang="en-US" sz="373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三大</a:t>
            </a:r>
            <a:endParaRPr lang="zh-CN" altLang="en-US" sz="373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659512" y="1885908"/>
            <a:ext cx="1130300" cy="123888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ctr"/>
            <a:r>
              <a:rPr lang="zh-CN" altLang="en-US" sz="373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国共</a:t>
            </a:r>
            <a:endParaRPr lang="zh-CN" altLang="en-US" sz="373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algn="ctr"/>
            <a:r>
              <a:rPr lang="zh-CN" altLang="en-US" sz="373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合作</a:t>
            </a:r>
            <a:endParaRPr lang="zh-CN" altLang="en-US" sz="373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030489" y="3242779"/>
            <a:ext cx="1612502" cy="6648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sz="373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1925</a:t>
            </a:r>
            <a:endParaRPr lang="en-US" sz="373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272013" y="1303545"/>
            <a:ext cx="1130300" cy="181292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ctr"/>
            <a:r>
              <a:rPr lang="zh-CN" altLang="en-US" sz="373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广州</a:t>
            </a:r>
            <a:endParaRPr lang="zh-CN" altLang="en-US" sz="373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algn="ctr"/>
            <a:r>
              <a:rPr lang="zh-CN" altLang="en-US" sz="373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国民</a:t>
            </a:r>
            <a:endParaRPr lang="zh-CN" altLang="en-US" sz="373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algn="ctr"/>
            <a:r>
              <a:rPr lang="zh-CN" altLang="en-US" sz="373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政府</a:t>
            </a:r>
            <a:endParaRPr lang="zh-CN" altLang="en-US" sz="373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433070" y="3242779"/>
            <a:ext cx="1612502" cy="6648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sz="373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1926</a:t>
            </a:r>
            <a:endParaRPr lang="en-US" sz="373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674594" y="2399707"/>
            <a:ext cx="1130300" cy="66484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ctr"/>
            <a:r>
              <a:rPr lang="zh-CN" altLang="en-US" sz="373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北伐</a:t>
            </a:r>
            <a:endParaRPr lang="zh-CN" altLang="en-US" sz="373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9834804" y="3256323"/>
            <a:ext cx="1612502" cy="6648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sz="373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1927</a:t>
            </a:r>
            <a:endParaRPr lang="en-US" sz="373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865053" y="1977673"/>
            <a:ext cx="1808480" cy="107632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ctr"/>
            <a:r>
              <a:rPr lang="zh-CN" altLang="en-US" sz="32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合作破裂</a:t>
            </a:r>
            <a:endParaRPr lang="zh-CN" altLang="en-US" sz="32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algn="ctr"/>
            <a:r>
              <a:rPr lang="zh-CN" altLang="en-US" sz="32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革命失败</a:t>
            </a:r>
            <a:endParaRPr lang="zh-CN" altLang="en-US" sz="3200" b="1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0" name="左大括号 19"/>
          <p:cNvSpPr/>
          <p:nvPr/>
        </p:nvSpPr>
        <p:spPr>
          <a:xfrm rot="16200000">
            <a:off x="8251928" y="1800415"/>
            <a:ext cx="672087" cy="4617427"/>
          </a:xfrm>
          <a:prstGeom prst="leftBrace">
            <a:avLst/>
          </a:prstGeom>
          <a:ln w="222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 sz="2400"/>
          </a:p>
        </p:txBody>
      </p:sp>
      <p:sp>
        <p:nvSpPr>
          <p:cNvPr id="21" name="文本框 20"/>
          <p:cNvSpPr txBox="1"/>
          <p:nvPr/>
        </p:nvSpPr>
        <p:spPr>
          <a:xfrm>
            <a:off x="6598516" y="4429513"/>
            <a:ext cx="3978910" cy="140462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ctr"/>
            <a:r>
              <a:rPr lang="zh-CN" altLang="en-US" sz="4265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第一次国共合作</a:t>
            </a:r>
            <a:endParaRPr lang="zh-CN" altLang="en-US" sz="4265" dirty="0" smtClean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  <a:p>
            <a:pPr algn="ctr"/>
            <a:r>
              <a:rPr lang="zh-CN" altLang="en-US" sz="4265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国民革命时期</a:t>
            </a:r>
            <a:endParaRPr lang="zh-CN" altLang="en-US" sz="4265" dirty="0" smtClean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959530" y="5117479"/>
            <a:ext cx="14020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ctr"/>
            <a:r>
              <a:rPr lang="zh-CN" altLang="en-US" sz="3200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转折点</a:t>
            </a:r>
            <a:endParaRPr lang="zh-CN" altLang="en-US" sz="3200" dirty="0" smtClean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23" name="线形标注 1 22"/>
          <p:cNvSpPr/>
          <p:nvPr/>
        </p:nvSpPr>
        <p:spPr>
          <a:xfrm>
            <a:off x="556895" y="4951730"/>
            <a:ext cx="2713355" cy="749300"/>
          </a:xfrm>
          <a:prstGeom prst="borderCallout1">
            <a:avLst>
              <a:gd name="adj1" fmla="val 2690"/>
              <a:gd name="adj2" fmla="val 1021"/>
              <a:gd name="adj3" fmla="val -125324"/>
              <a:gd name="adj4" fmla="val 16674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2400"/>
          </a:p>
        </p:txBody>
      </p:sp>
      <p:sp>
        <p:nvSpPr>
          <p:cNvPr id="2" name="文本框 1"/>
          <p:cNvSpPr txBox="1"/>
          <p:nvPr/>
        </p:nvSpPr>
        <p:spPr>
          <a:xfrm>
            <a:off x="690245" y="398145"/>
            <a:ext cx="1390650" cy="1198880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p>
            <a:pPr algn="ctr"/>
            <a:r>
              <a:rPr lang="zh-CN" altLang="en-US" sz="36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阶级</a:t>
            </a:r>
            <a:endParaRPr lang="en-US" altLang="zh-CN" sz="3600" b="1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/>
            <a:r>
              <a:rPr lang="zh-CN" altLang="en-US" sz="36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思想</a:t>
            </a:r>
            <a:endParaRPr lang="zh-CN" altLang="en-US" sz="3600" b="1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16" name="直接箭头连接符 15"/>
          <p:cNvCxnSpPr/>
          <p:nvPr/>
        </p:nvCxnSpPr>
        <p:spPr>
          <a:xfrm flipV="1">
            <a:off x="1024890" y="905510"/>
            <a:ext cx="1562735" cy="24130"/>
          </a:xfrm>
          <a:prstGeom prst="straightConnector1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2587625" y="658495"/>
            <a:ext cx="1576070" cy="645160"/>
          </a:xfrm>
          <a:prstGeom prst="rect">
            <a:avLst/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ang="5400000" scaled="0"/>
          </a:gradFill>
        </p:spPr>
        <p:txBody>
          <a:bodyPr wrap="square" rtlCol="0">
            <a:spAutoFit/>
          </a:bodyPr>
          <a:p>
            <a:pPr algn="ctr"/>
            <a:r>
              <a:rPr lang="zh-CN" sz="36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革命党</a:t>
            </a:r>
            <a:endParaRPr lang="zh-CN" sz="3600" b="1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5307965" y="689610"/>
            <a:ext cx="4350385" cy="645160"/>
          </a:xfrm>
          <a:prstGeom prst="rect">
            <a:avLst/>
          </a:prstGeom>
          <a:gradFill>
            <a:gsLst>
              <a:gs pos="0">
                <a:srgbClr val="FECF40"/>
              </a:gs>
              <a:gs pos="100000">
                <a:srgbClr val="846C21"/>
              </a:gs>
            </a:gsLst>
            <a:lin ang="5400000" scaled="0"/>
          </a:gradFill>
        </p:spPr>
        <p:txBody>
          <a:bodyPr wrap="square" rtlCol="0">
            <a:spAutoFit/>
          </a:bodyPr>
          <a:p>
            <a:pPr algn="ctr"/>
            <a:r>
              <a:rPr lang="zh-CN" sz="36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革命活动</a:t>
            </a:r>
            <a:endParaRPr lang="zh-CN" sz="3600" b="1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dissolve/>
      </p:transition>
    </mc:Choice>
    <mc:Fallback>
      <p:transition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500"/>
                            </p:stCondLst>
                            <p:childTnLst>
                              <p:par>
                                <p:cTn id="6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ldLvl="0" animBg="1"/>
      <p:bldP spid="22" grpId="0"/>
      <p:bldP spid="11" grpId="0"/>
      <p:bldP spid="14" grpId="0"/>
      <p:bldP spid="15" grpId="0"/>
      <p:bldP spid="12" grpId="0"/>
      <p:bldP spid="17" grpId="0"/>
      <p:bldP spid="19" grpId="0"/>
      <p:bldP spid="20" grpId="0" bldLvl="0" animBg="1"/>
      <p:bldP spid="21" grpId="0"/>
      <p:bldP spid="2" grpId="0" bldLvl="0" animBg="1"/>
      <p:bldP spid="24" grpId="0" bldLvl="0" animBg="1"/>
      <p:bldP spid="26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直接箭头连接符 10"/>
          <p:cNvCxnSpPr/>
          <p:nvPr/>
        </p:nvCxnSpPr>
        <p:spPr>
          <a:xfrm>
            <a:off x="2036750" y="3180418"/>
            <a:ext cx="8859679" cy="0"/>
          </a:xfrm>
          <a:prstGeom prst="straightConnector1">
            <a:avLst/>
          </a:prstGeom>
          <a:ln w="38100">
            <a:solidFill>
              <a:srgbClr val="67564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/>
          <p:cNvSpPr txBox="1"/>
          <p:nvPr/>
        </p:nvSpPr>
        <p:spPr>
          <a:xfrm>
            <a:off x="694589" y="2082899"/>
            <a:ext cx="1417416" cy="739775"/>
          </a:xfrm>
          <a:prstGeom prst="rect">
            <a:avLst/>
          </a:prstGeom>
          <a:noFill/>
          <a:ln>
            <a:solidFill>
              <a:srgbClr val="13007D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05" b="1" dirty="0">
                <a:latin typeface="+mn-ea"/>
              </a:rPr>
              <a:t>1927</a:t>
            </a:r>
            <a:r>
              <a:rPr lang="zh-CN" altLang="en-US" sz="2105" b="1" dirty="0">
                <a:latin typeface="+mn-ea"/>
              </a:rPr>
              <a:t>年</a:t>
            </a:r>
            <a:endParaRPr lang="en-US" altLang="zh-CN" sz="2105" b="1" dirty="0">
              <a:latin typeface="+mn-ea"/>
            </a:endParaRPr>
          </a:p>
          <a:p>
            <a:pPr algn="ctr"/>
            <a:r>
              <a:rPr lang="en-US" altLang="zh-CN" sz="2105" b="1" dirty="0">
                <a:latin typeface="+mn-ea"/>
              </a:rPr>
              <a:t>4·12</a:t>
            </a:r>
            <a:r>
              <a:rPr lang="zh-CN" altLang="en-US" sz="2105" b="1" dirty="0">
                <a:latin typeface="+mn-ea"/>
              </a:rPr>
              <a:t>政变</a:t>
            </a:r>
            <a:endParaRPr lang="zh-CN" altLang="en-US" sz="2105" b="1" dirty="0">
              <a:latin typeface="+mn-ea"/>
            </a:endParaRPr>
          </a:p>
        </p:txBody>
      </p:sp>
      <p:cxnSp>
        <p:nvCxnSpPr>
          <p:cNvPr id="26" name="直线连接符 313"/>
          <p:cNvCxnSpPr/>
          <p:nvPr/>
        </p:nvCxnSpPr>
        <p:spPr>
          <a:xfrm flipV="1">
            <a:off x="1356049" y="2800948"/>
            <a:ext cx="0" cy="379469"/>
          </a:xfrm>
          <a:prstGeom prst="line">
            <a:avLst/>
          </a:prstGeom>
          <a:ln>
            <a:solidFill>
              <a:srgbClr val="13007D"/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2376805" y="3565525"/>
            <a:ext cx="1352550" cy="415290"/>
          </a:xfrm>
          <a:prstGeom prst="rect">
            <a:avLst/>
          </a:prstGeom>
          <a:noFill/>
          <a:ln>
            <a:solidFill>
              <a:srgbClr val="C5172B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05" b="1" dirty="0">
                <a:latin typeface="+mn-ea"/>
              </a:rPr>
              <a:t>1927.8.1</a:t>
            </a:r>
            <a:endParaRPr lang="zh-CN" altLang="en-US" sz="2105" b="1" dirty="0">
              <a:latin typeface="+mn-ea"/>
            </a:endParaRPr>
          </a:p>
        </p:txBody>
      </p:sp>
      <p:cxnSp>
        <p:nvCxnSpPr>
          <p:cNvPr id="32" name="直线连接符 313"/>
          <p:cNvCxnSpPr/>
          <p:nvPr/>
        </p:nvCxnSpPr>
        <p:spPr>
          <a:xfrm flipV="1">
            <a:off x="3051170" y="3180418"/>
            <a:ext cx="0" cy="379469"/>
          </a:xfrm>
          <a:prstGeom prst="line">
            <a:avLst/>
          </a:prstGeom>
          <a:ln>
            <a:solidFill>
              <a:srgbClr val="C5172B"/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文本框 38"/>
          <p:cNvSpPr txBox="1"/>
          <p:nvPr/>
        </p:nvSpPr>
        <p:spPr>
          <a:xfrm>
            <a:off x="4429760" y="4658360"/>
            <a:ext cx="1460500" cy="415290"/>
          </a:xfrm>
          <a:prstGeom prst="rect">
            <a:avLst/>
          </a:prstGeom>
          <a:noFill/>
          <a:ln>
            <a:solidFill>
              <a:srgbClr val="C5172B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05" b="1" dirty="0">
                <a:latin typeface="+mn-ea"/>
              </a:rPr>
              <a:t>1927.10</a:t>
            </a:r>
            <a:endParaRPr lang="zh-CN" altLang="en-US" sz="2105" b="1" dirty="0">
              <a:latin typeface="+mn-ea"/>
            </a:endParaRPr>
          </a:p>
        </p:txBody>
      </p:sp>
      <p:cxnSp>
        <p:nvCxnSpPr>
          <p:cNvPr id="40" name="直线连接符 313"/>
          <p:cNvCxnSpPr/>
          <p:nvPr/>
        </p:nvCxnSpPr>
        <p:spPr>
          <a:xfrm flipH="1" flipV="1">
            <a:off x="5110480" y="3180080"/>
            <a:ext cx="36195" cy="1474470"/>
          </a:xfrm>
          <a:prstGeom prst="line">
            <a:avLst/>
          </a:prstGeom>
          <a:ln>
            <a:solidFill>
              <a:srgbClr val="C5172B"/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文本框 41"/>
          <p:cNvSpPr txBox="1"/>
          <p:nvPr/>
        </p:nvSpPr>
        <p:spPr>
          <a:xfrm>
            <a:off x="6852920" y="3565525"/>
            <a:ext cx="1277620" cy="415290"/>
          </a:xfrm>
          <a:prstGeom prst="rect">
            <a:avLst/>
          </a:prstGeom>
          <a:noFill/>
          <a:ln>
            <a:solidFill>
              <a:srgbClr val="C5172B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05" b="1" dirty="0">
                <a:latin typeface="+mn-ea"/>
              </a:rPr>
              <a:t>1931.11</a:t>
            </a:r>
            <a:endParaRPr lang="zh-CN" altLang="en-US" sz="2105" b="1" dirty="0">
              <a:latin typeface="+mn-ea"/>
            </a:endParaRPr>
          </a:p>
        </p:txBody>
      </p:sp>
      <p:cxnSp>
        <p:nvCxnSpPr>
          <p:cNvPr id="43" name="直线连接符 313"/>
          <p:cNvCxnSpPr/>
          <p:nvPr/>
        </p:nvCxnSpPr>
        <p:spPr>
          <a:xfrm flipV="1">
            <a:off x="7389314" y="3180418"/>
            <a:ext cx="0" cy="379469"/>
          </a:xfrm>
          <a:prstGeom prst="line">
            <a:avLst/>
          </a:prstGeom>
          <a:ln>
            <a:solidFill>
              <a:srgbClr val="C5172B"/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线连接符 313"/>
          <p:cNvCxnSpPr/>
          <p:nvPr/>
        </p:nvCxnSpPr>
        <p:spPr>
          <a:xfrm flipV="1">
            <a:off x="8986850" y="3180418"/>
            <a:ext cx="0" cy="379469"/>
          </a:xfrm>
          <a:prstGeom prst="line">
            <a:avLst/>
          </a:prstGeom>
          <a:ln>
            <a:solidFill>
              <a:srgbClr val="C5172B"/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矩形 29"/>
          <p:cNvSpPr/>
          <p:nvPr/>
        </p:nvSpPr>
        <p:spPr>
          <a:xfrm>
            <a:off x="4758690" y="525145"/>
            <a:ext cx="5124450" cy="934720"/>
          </a:xfrm>
          <a:prstGeom prst="rect">
            <a:avLst/>
          </a:prstGeom>
          <a:ln>
            <a:solidFill>
              <a:srgbClr val="13007D"/>
            </a:solidFill>
            <a:prstDash val="dash"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105" b="1" dirty="0"/>
              <a:t>1930</a:t>
            </a:r>
            <a:r>
              <a:rPr lang="zh-CN" altLang="en-US" sz="2105" b="1" dirty="0"/>
              <a:t>～</a:t>
            </a:r>
            <a:r>
              <a:rPr lang="en-US" altLang="zh-CN" sz="2105" b="1" dirty="0"/>
              <a:t>1934</a:t>
            </a:r>
            <a:r>
              <a:rPr lang="zh-CN" altLang="en-US" sz="2105" b="1" dirty="0"/>
              <a:t>年蒋介石在江西发动的五次大规模“围剿”中国工农红军的战争</a:t>
            </a:r>
            <a:endParaRPr lang="zh-CN" altLang="en-US" sz="2105" b="1" dirty="0"/>
          </a:p>
        </p:txBody>
      </p:sp>
      <p:cxnSp>
        <p:nvCxnSpPr>
          <p:cNvPr id="48" name="直线连接符 313"/>
          <p:cNvCxnSpPr/>
          <p:nvPr/>
        </p:nvCxnSpPr>
        <p:spPr>
          <a:xfrm flipH="1" flipV="1">
            <a:off x="7404735" y="1438275"/>
            <a:ext cx="10160" cy="1340485"/>
          </a:xfrm>
          <a:prstGeom prst="line">
            <a:avLst/>
          </a:prstGeom>
          <a:ln>
            <a:solidFill>
              <a:srgbClr val="13007D"/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左中括号 51"/>
          <p:cNvSpPr/>
          <p:nvPr/>
        </p:nvSpPr>
        <p:spPr>
          <a:xfrm rot="5400000">
            <a:off x="7595078" y="1794289"/>
            <a:ext cx="379468" cy="2404069"/>
          </a:xfrm>
          <a:prstGeom prst="leftBracket">
            <a:avLst/>
          </a:prstGeom>
          <a:ln w="28575">
            <a:solidFill>
              <a:srgbClr val="1300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1355"/>
          </a:p>
        </p:txBody>
      </p:sp>
      <p:sp>
        <p:nvSpPr>
          <p:cNvPr id="55" name="左中括号 54"/>
          <p:cNvSpPr/>
          <p:nvPr/>
        </p:nvSpPr>
        <p:spPr>
          <a:xfrm rot="5400000">
            <a:off x="8188102" y="627027"/>
            <a:ext cx="146958" cy="4931486"/>
          </a:xfrm>
          <a:prstGeom prst="leftBracket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1355"/>
          </a:p>
        </p:txBody>
      </p:sp>
      <p:cxnSp>
        <p:nvCxnSpPr>
          <p:cNvPr id="56" name="直线连接符 313"/>
          <p:cNvCxnSpPr/>
          <p:nvPr/>
        </p:nvCxnSpPr>
        <p:spPr>
          <a:xfrm flipV="1">
            <a:off x="10602127" y="3180418"/>
            <a:ext cx="0" cy="379469"/>
          </a:xfrm>
          <a:prstGeom prst="line">
            <a:avLst/>
          </a:prstGeom>
          <a:ln>
            <a:solidFill>
              <a:srgbClr val="C5172B"/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线连接符 313"/>
          <p:cNvCxnSpPr>
            <a:endCxn id="59" idx="2"/>
          </p:cNvCxnSpPr>
          <p:nvPr/>
        </p:nvCxnSpPr>
        <p:spPr>
          <a:xfrm flipV="1">
            <a:off x="9300120" y="2514900"/>
            <a:ext cx="0" cy="656157"/>
          </a:xfrm>
          <a:prstGeom prst="line">
            <a:avLst/>
          </a:prstGeom>
          <a:ln>
            <a:solidFill>
              <a:srgbClr val="00B0F0"/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文本框 58"/>
          <p:cNvSpPr txBox="1"/>
          <p:nvPr/>
        </p:nvSpPr>
        <p:spPr>
          <a:xfrm>
            <a:off x="7703820" y="1774825"/>
            <a:ext cx="3192145" cy="739775"/>
          </a:xfrm>
          <a:prstGeom prst="rect">
            <a:avLst/>
          </a:prstGeom>
          <a:noFill/>
          <a:ln>
            <a:solidFill>
              <a:srgbClr val="00B0F0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05" b="1" dirty="0">
                <a:latin typeface="+mn-ea"/>
              </a:rPr>
              <a:t>1927-1937</a:t>
            </a:r>
            <a:endParaRPr lang="zh-CN" altLang="en-US" sz="2105" b="1" dirty="0">
              <a:latin typeface="+mn-ea"/>
            </a:endParaRPr>
          </a:p>
          <a:p>
            <a:pPr algn="ctr"/>
            <a:r>
              <a:rPr lang="zh-CN" altLang="en-US" sz="2105" b="1" dirty="0">
                <a:latin typeface="+mn-ea"/>
              </a:rPr>
              <a:t>民族资本主义夹缝中发展</a:t>
            </a:r>
            <a:endParaRPr lang="en-US" altLang="zh-CN" sz="2105" b="1" dirty="0">
              <a:latin typeface="+mn-ea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8823647" y="3594201"/>
            <a:ext cx="1974875" cy="739775"/>
          </a:xfrm>
          <a:prstGeom prst="rect">
            <a:avLst/>
          </a:prstGeom>
          <a:noFill/>
          <a:ln>
            <a:solidFill>
              <a:srgbClr val="C5172B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05" b="1" dirty="0">
                <a:latin typeface="+mn-ea"/>
              </a:rPr>
              <a:t>1934.10-1936.10</a:t>
            </a:r>
            <a:endParaRPr lang="zh-CN" altLang="en-US" sz="2105" b="1" dirty="0">
              <a:latin typeface="+mn-ea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57505" y="3392170"/>
            <a:ext cx="876300" cy="913130"/>
          </a:xfrm>
          <a:prstGeom prst="ellipse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505" y="854710"/>
            <a:ext cx="876300" cy="883920"/>
          </a:xfrm>
          <a:prstGeom prst="ellipse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962025" y="265430"/>
            <a:ext cx="202882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3200" b="1">
                <a:latin typeface="楷体" panose="02010609060101010101" charset="-122"/>
                <a:ea typeface="楷体" panose="02010609060101010101" charset="-122"/>
              </a:rPr>
              <a:t>1927-1937</a:t>
            </a:r>
            <a:endParaRPr lang="en-US" altLang="zh-CN" sz="3200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233805" y="819785"/>
            <a:ext cx="3027680" cy="953135"/>
          </a:xfrm>
          <a:prstGeom prst="rect">
            <a:avLst/>
          </a:prstGeom>
          <a:solidFill>
            <a:srgbClr val="000099"/>
          </a:solidFill>
        </p:spPr>
        <p:txBody>
          <a:bodyPr wrap="none" rtlCol="0">
            <a:spAutoFit/>
          </a:bodyPr>
          <a:p>
            <a:r>
              <a:rPr lang="zh-CN" altLang="en-US" sz="2800" b="1">
                <a:solidFill>
                  <a:schemeClr val="bg1"/>
                </a:solidFill>
              </a:rPr>
              <a:t>政治：专制统治</a:t>
            </a:r>
            <a:endParaRPr lang="zh-CN" altLang="en-US" sz="2800" b="1">
              <a:solidFill>
                <a:schemeClr val="bg1"/>
              </a:solidFill>
            </a:endParaRPr>
          </a:p>
          <a:p>
            <a:r>
              <a:rPr lang="zh-CN" altLang="en-US" sz="2800" b="1">
                <a:solidFill>
                  <a:schemeClr val="bg1"/>
                </a:solidFill>
              </a:rPr>
              <a:t>经济：夹缝中发展</a:t>
            </a:r>
            <a:endParaRPr lang="zh-CN" altLang="en-US" sz="2800" b="1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233805" y="5504180"/>
            <a:ext cx="6583680" cy="953135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p>
            <a:r>
              <a:rPr lang="zh-CN" altLang="en-US" sz="2800" b="1">
                <a:solidFill>
                  <a:schemeClr val="bg1"/>
                </a:solidFill>
              </a:rPr>
              <a:t>革命道路：农村包围城市，武装夺取政权</a:t>
            </a:r>
            <a:endParaRPr lang="zh-CN" altLang="en-US" sz="2800" b="1">
              <a:solidFill>
                <a:schemeClr val="bg1"/>
              </a:solidFill>
            </a:endParaRPr>
          </a:p>
          <a:p>
            <a:r>
              <a:rPr lang="zh-CN" altLang="en-US" sz="2800" b="1">
                <a:solidFill>
                  <a:schemeClr val="bg1"/>
                </a:solidFill>
              </a:rPr>
              <a:t>革命理论：</a:t>
            </a:r>
            <a:r>
              <a:rPr lang="en-US" altLang="zh-CN" sz="2800" b="1">
                <a:solidFill>
                  <a:schemeClr val="bg1"/>
                </a:solidFill>
              </a:rPr>
              <a:t>“</a:t>
            </a:r>
            <a:r>
              <a:rPr lang="zh-CN" altLang="en-US" sz="2800" b="1">
                <a:solidFill>
                  <a:schemeClr val="bg1"/>
                </a:solidFill>
              </a:rPr>
              <a:t>工农武装割据</a:t>
            </a:r>
            <a:r>
              <a:rPr lang="en-US" altLang="zh-CN" sz="2800" b="1">
                <a:solidFill>
                  <a:schemeClr val="bg1"/>
                </a:solidFill>
              </a:rPr>
              <a:t>”</a:t>
            </a:r>
            <a:r>
              <a:rPr lang="zh-CN" altLang="en-US" sz="2800" b="1">
                <a:solidFill>
                  <a:schemeClr val="bg1"/>
                </a:solidFill>
              </a:rPr>
              <a:t>思想</a:t>
            </a:r>
            <a:endParaRPr lang="zh-CN" altLang="en-US" sz="2800" b="1">
              <a:solidFill>
                <a:schemeClr val="bg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0895965" y="1837055"/>
            <a:ext cx="1097280" cy="230695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 rtlCol="0">
            <a:spAutoFit/>
          </a:bodyPr>
          <a:p>
            <a:pPr algn="ctr"/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1936</a:t>
            </a:r>
            <a:endParaRPr lang="en-US" altLang="zh-CN" sz="24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/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国共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/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合作</a:t>
            </a:r>
            <a:endParaRPr lang="en-US" altLang="zh-CN" sz="24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/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1937</a:t>
            </a:r>
            <a:endParaRPr lang="en-US" altLang="zh-CN" sz="24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/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全民族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/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抗日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533015" y="2340610"/>
            <a:ext cx="1530350" cy="415290"/>
          </a:xfrm>
          <a:prstGeom prst="rect">
            <a:avLst/>
          </a:prstGeom>
          <a:noFill/>
          <a:ln>
            <a:solidFill>
              <a:srgbClr val="13007D"/>
            </a:solidFill>
            <a:prstDash val="dash"/>
          </a:ln>
        </p:spPr>
        <p:txBody>
          <a:bodyPr wrap="square" rtlCol="0">
            <a:spAutoFit/>
          </a:bodyPr>
          <a:p>
            <a:pPr algn="ctr"/>
            <a:r>
              <a:rPr lang="en-US" altLang="zh-CN" sz="2105" b="1" dirty="0">
                <a:latin typeface="+mn-ea"/>
              </a:rPr>
              <a:t>192</a:t>
            </a:r>
            <a:r>
              <a:rPr lang="en-US" sz="2105" b="1" dirty="0">
                <a:latin typeface="+mn-ea"/>
              </a:rPr>
              <a:t>7</a:t>
            </a:r>
            <a:r>
              <a:rPr lang="zh-CN" altLang="en-US" sz="2105" b="1" dirty="0">
                <a:latin typeface="+mn-ea"/>
              </a:rPr>
              <a:t>年秋</a:t>
            </a:r>
            <a:endParaRPr lang="zh-CN" altLang="en-US" sz="2105" b="1" dirty="0">
              <a:latin typeface="+mn-ea"/>
            </a:endParaRPr>
          </a:p>
        </p:txBody>
      </p:sp>
      <p:cxnSp>
        <p:nvCxnSpPr>
          <p:cNvPr id="4" name="直线连接符 313"/>
          <p:cNvCxnSpPr/>
          <p:nvPr/>
        </p:nvCxnSpPr>
        <p:spPr>
          <a:xfrm flipH="1" flipV="1">
            <a:off x="3414588" y="2755633"/>
            <a:ext cx="3" cy="417702"/>
          </a:xfrm>
          <a:prstGeom prst="line">
            <a:avLst/>
          </a:prstGeom>
          <a:ln>
            <a:solidFill>
              <a:srgbClr val="13007D"/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/>
        </p:nvSpPr>
        <p:spPr>
          <a:xfrm>
            <a:off x="2418080" y="1880235"/>
            <a:ext cx="201168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ctr"/>
            <a:r>
              <a:rPr lang="en-US" altLang="zh-CN" sz="2400" b="1" dirty="0">
                <a:solidFill>
                  <a:srgbClr val="000099"/>
                </a:solidFill>
                <a:latin typeface="+mn-ea"/>
                <a:sym typeface="+mn-ea"/>
              </a:rPr>
              <a:t>“</a:t>
            </a:r>
            <a:r>
              <a:rPr lang="zh-CN" altLang="en-US" sz="2400" b="1" dirty="0">
                <a:solidFill>
                  <a:srgbClr val="000099"/>
                </a:solidFill>
                <a:latin typeface="+mn-ea"/>
                <a:sym typeface="+mn-ea"/>
              </a:rPr>
              <a:t>宁汉合流</a:t>
            </a:r>
            <a:r>
              <a:rPr lang="en-US" altLang="zh-CN" sz="2400" b="1" dirty="0">
                <a:solidFill>
                  <a:srgbClr val="000099"/>
                </a:solidFill>
                <a:latin typeface="+mn-ea"/>
                <a:sym typeface="+mn-ea"/>
              </a:rPr>
              <a:t>”</a:t>
            </a:r>
            <a:endParaRPr lang="en-US" altLang="zh-CN" sz="2400" b="1" dirty="0">
              <a:solidFill>
                <a:srgbClr val="000099"/>
              </a:solidFill>
              <a:latin typeface="+mn-ea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971512" y="2408425"/>
            <a:ext cx="2173367" cy="415290"/>
          </a:xfrm>
          <a:prstGeom prst="rect">
            <a:avLst/>
          </a:prstGeom>
          <a:noFill/>
          <a:ln>
            <a:solidFill>
              <a:srgbClr val="13007D"/>
            </a:solidFill>
            <a:prstDash val="dash"/>
          </a:ln>
        </p:spPr>
        <p:txBody>
          <a:bodyPr wrap="square" rtlCol="0">
            <a:spAutoFit/>
          </a:bodyPr>
          <a:p>
            <a:pPr algn="ctr"/>
            <a:r>
              <a:rPr lang="en-US" altLang="zh-CN" sz="2105" b="1" dirty="0">
                <a:latin typeface="+mn-ea"/>
              </a:rPr>
              <a:t>192</a:t>
            </a:r>
            <a:r>
              <a:rPr lang="en-US" sz="2105" b="1" dirty="0">
                <a:latin typeface="+mn-ea"/>
              </a:rPr>
              <a:t>8</a:t>
            </a:r>
            <a:r>
              <a:rPr lang="zh-CN" altLang="en-US" sz="2105" b="1" dirty="0">
                <a:latin typeface="+mn-ea"/>
              </a:rPr>
              <a:t>年底</a:t>
            </a:r>
            <a:endParaRPr lang="zh-CN" altLang="en-US" sz="2105" b="1" dirty="0">
              <a:latin typeface="+mn-ea"/>
            </a:endParaRPr>
          </a:p>
        </p:txBody>
      </p:sp>
      <p:cxnSp>
        <p:nvCxnSpPr>
          <p:cNvPr id="7" name="直线连接符 313"/>
          <p:cNvCxnSpPr/>
          <p:nvPr/>
        </p:nvCxnSpPr>
        <p:spPr>
          <a:xfrm flipH="1" flipV="1">
            <a:off x="6155248" y="2823578"/>
            <a:ext cx="3" cy="417702"/>
          </a:xfrm>
          <a:prstGeom prst="line">
            <a:avLst/>
          </a:prstGeom>
          <a:ln>
            <a:solidFill>
              <a:srgbClr val="13007D"/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4521835" y="1560830"/>
            <a:ext cx="2926080" cy="82994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ctr"/>
            <a:r>
              <a:rPr lang="zh-CN" sz="2400" b="1" dirty="0">
                <a:solidFill>
                  <a:srgbClr val="000099"/>
                </a:solidFill>
                <a:latin typeface="+mn-ea"/>
                <a:sym typeface="+mn-ea"/>
              </a:rPr>
              <a:t>东北易帜</a:t>
            </a:r>
            <a:endParaRPr lang="zh-CN" sz="2400" b="1" dirty="0">
              <a:solidFill>
                <a:srgbClr val="000099"/>
              </a:solidFill>
              <a:latin typeface="+mn-ea"/>
              <a:sym typeface="+mn-ea"/>
            </a:endParaRPr>
          </a:p>
          <a:p>
            <a:pPr algn="ctr"/>
            <a:r>
              <a:rPr lang="zh-CN" sz="2400" b="1" dirty="0">
                <a:solidFill>
                  <a:srgbClr val="000099"/>
                </a:solidFill>
                <a:latin typeface="+mn-ea"/>
                <a:sym typeface="+mn-ea"/>
              </a:rPr>
              <a:t>形式上基本统一中国</a:t>
            </a:r>
            <a:endParaRPr lang="zh-CN" sz="2400" b="1" dirty="0">
              <a:solidFill>
                <a:srgbClr val="000099"/>
              </a:solidFill>
              <a:latin typeface="+mn-ea"/>
              <a:sym typeface="+mn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418080" y="3980815"/>
            <a:ext cx="1254760" cy="41529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ctr"/>
            <a:r>
              <a:rPr lang="zh-CN" altLang="en-US" sz="2105" b="1" dirty="0">
                <a:solidFill>
                  <a:srgbClr val="C00000"/>
                </a:solidFill>
                <a:latin typeface="+mn-ea"/>
                <a:sym typeface="+mn-ea"/>
              </a:rPr>
              <a:t>南昌起义</a:t>
            </a:r>
            <a:endParaRPr lang="zh-CN" altLang="en-US" sz="2105" b="1" dirty="0">
              <a:solidFill>
                <a:srgbClr val="C00000"/>
              </a:solidFill>
              <a:latin typeface="+mn-ea"/>
              <a:sym typeface="+mn-ea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990850" y="4396105"/>
            <a:ext cx="1352550" cy="415290"/>
          </a:xfrm>
          <a:prstGeom prst="rect">
            <a:avLst/>
          </a:prstGeom>
          <a:noFill/>
          <a:ln>
            <a:solidFill>
              <a:srgbClr val="C5172B"/>
            </a:solidFill>
            <a:prstDash val="dash"/>
          </a:ln>
        </p:spPr>
        <p:txBody>
          <a:bodyPr wrap="square" rtlCol="0">
            <a:spAutoFit/>
          </a:bodyPr>
          <a:p>
            <a:pPr algn="ctr"/>
            <a:r>
              <a:rPr lang="en-US" altLang="zh-CN" sz="2105" b="1" dirty="0">
                <a:latin typeface="+mn-ea"/>
              </a:rPr>
              <a:t>1927.8.7</a:t>
            </a:r>
            <a:endParaRPr lang="zh-CN" altLang="en-US" sz="2105" b="1" dirty="0">
              <a:latin typeface="+mn-ea"/>
            </a:endParaRPr>
          </a:p>
        </p:txBody>
      </p:sp>
      <p:cxnSp>
        <p:nvCxnSpPr>
          <p:cNvPr id="17" name="直线连接符 313"/>
          <p:cNvCxnSpPr/>
          <p:nvPr/>
        </p:nvCxnSpPr>
        <p:spPr>
          <a:xfrm flipV="1">
            <a:off x="3758565" y="3187065"/>
            <a:ext cx="22225" cy="1207770"/>
          </a:xfrm>
          <a:prstGeom prst="line">
            <a:avLst/>
          </a:prstGeom>
          <a:ln>
            <a:solidFill>
              <a:srgbClr val="C5172B"/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7"/>
          <p:cNvSpPr txBox="1"/>
          <p:nvPr/>
        </p:nvSpPr>
        <p:spPr>
          <a:xfrm>
            <a:off x="3118485" y="4811395"/>
            <a:ext cx="10972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ctr"/>
            <a:r>
              <a:rPr lang="zh-CN" altLang="en-US" sz="2105" b="1" dirty="0">
                <a:solidFill>
                  <a:srgbClr val="C00000"/>
                </a:solidFill>
                <a:latin typeface="+mn-ea"/>
              </a:rPr>
              <a:t>八七会议</a:t>
            </a:r>
            <a:endParaRPr lang="zh-CN" altLang="en-US" sz="2105" b="1" dirty="0">
              <a:solidFill>
                <a:srgbClr val="C00000"/>
              </a:solidFill>
              <a:latin typeface="+mn-ea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860165" y="3593465"/>
            <a:ext cx="1193165" cy="415290"/>
          </a:xfrm>
          <a:prstGeom prst="rect">
            <a:avLst/>
          </a:prstGeom>
          <a:noFill/>
          <a:ln>
            <a:solidFill>
              <a:srgbClr val="C5172B"/>
            </a:solidFill>
            <a:prstDash val="dash"/>
          </a:ln>
        </p:spPr>
        <p:txBody>
          <a:bodyPr wrap="square" rtlCol="0">
            <a:spAutoFit/>
          </a:bodyPr>
          <a:p>
            <a:pPr algn="ctr"/>
            <a:r>
              <a:rPr lang="en-US" altLang="zh-CN" sz="2105" b="1" dirty="0">
                <a:latin typeface="+mn-ea"/>
              </a:rPr>
              <a:t>1927</a:t>
            </a:r>
            <a:r>
              <a:rPr lang="zh-CN" altLang="en-US" sz="2105" b="1" dirty="0">
                <a:latin typeface="+mn-ea"/>
              </a:rPr>
              <a:t>秋</a:t>
            </a:r>
            <a:endParaRPr lang="zh-CN" altLang="en-US" sz="2105" b="1" dirty="0">
              <a:latin typeface="+mn-ea"/>
            </a:endParaRPr>
          </a:p>
        </p:txBody>
      </p:sp>
      <p:cxnSp>
        <p:nvCxnSpPr>
          <p:cNvPr id="20" name="直线连接符 313"/>
          <p:cNvCxnSpPr/>
          <p:nvPr/>
        </p:nvCxnSpPr>
        <p:spPr>
          <a:xfrm flipV="1">
            <a:off x="4525640" y="3208358"/>
            <a:ext cx="0" cy="379469"/>
          </a:xfrm>
          <a:prstGeom prst="line">
            <a:avLst/>
          </a:prstGeom>
          <a:ln>
            <a:solidFill>
              <a:srgbClr val="C5172B"/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/>
          <p:cNvSpPr txBox="1"/>
          <p:nvPr/>
        </p:nvSpPr>
        <p:spPr>
          <a:xfrm>
            <a:off x="3824605" y="3980815"/>
            <a:ext cx="140208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ctr"/>
            <a:r>
              <a:rPr lang="zh-CN" altLang="en-US" sz="2400" b="1" dirty="0">
                <a:solidFill>
                  <a:srgbClr val="C00000"/>
                </a:solidFill>
                <a:latin typeface="+mn-ea"/>
                <a:sym typeface="+mn-ea"/>
              </a:rPr>
              <a:t>秋收起义</a:t>
            </a:r>
            <a:endParaRPr lang="zh-CN" altLang="en-US" sz="2400" b="1" dirty="0">
              <a:solidFill>
                <a:srgbClr val="C00000"/>
              </a:solidFill>
              <a:latin typeface="+mn-ea"/>
              <a:sym typeface="+mn-ea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429760" y="5073650"/>
            <a:ext cx="1790700" cy="41529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ctr"/>
            <a:r>
              <a:rPr lang="zh-CN" altLang="en-US" sz="2105" b="1" dirty="0">
                <a:solidFill>
                  <a:srgbClr val="C00000"/>
                </a:solidFill>
                <a:latin typeface="+mn-ea"/>
                <a:sym typeface="+mn-ea"/>
              </a:rPr>
              <a:t>井冈山根据地</a:t>
            </a:r>
            <a:endParaRPr lang="zh-CN" altLang="en-US" sz="2105" b="1" dirty="0">
              <a:solidFill>
                <a:srgbClr val="C00000"/>
              </a:solidFill>
              <a:latin typeface="+mn-ea"/>
              <a:sym typeface="+mn-ea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167630" y="3583305"/>
            <a:ext cx="1304925" cy="415290"/>
          </a:xfrm>
          <a:prstGeom prst="rect">
            <a:avLst/>
          </a:prstGeom>
          <a:noFill/>
          <a:ln>
            <a:solidFill>
              <a:srgbClr val="C5172B"/>
            </a:solidFill>
            <a:prstDash val="dash"/>
          </a:ln>
        </p:spPr>
        <p:txBody>
          <a:bodyPr wrap="square" rtlCol="0">
            <a:spAutoFit/>
          </a:bodyPr>
          <a:p>
            <a:pPr algn="ctr"/>
            <a:r>
              <a:rPr lang="en-US" altLang="zh-CN" sz="2105" b="1" dirty="0">
                <a:latin typeface="+mn-ea"/>
              </a:rPr>
              <a:t>1928</a:t>
            </a:r>
            <a:endParaRPr lang="en-US" altLang="zh-CN" sz="2105" b="1" dirty="0">
              <a:latin typeface="+mn-ea"/>
            </a:endParaRPr>
          </a:p>
        </p:txBody>
      </p:sp>
      <p:cxnSp>
        <p:nvCxnSpPr>
          <p:cNvPr id="24" name="直线连接符 313"/>
          <p:cNvCxnSpPr/>
          <p:nvPr/>
        </p:nvCxnSpPr>
        <p:spPr>
          <a:xfrm flipV="1">
            <a:off x="5833105" y="3198198"/>
            <a:ext cx="0" cy="379469"/>
          </a:xfrm>
          <a:prstGeom prst="line">
            <a:avLst/>
          </a:prstGeom>
          <a:ln>
            <a:solidFill>
              <a:srgbClr val="C5172B"/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文本框 24"/>
          <p:cNvSpPr txBox="1"/>
          <p:nvPr/>
        </p:nvSpPr>
        <p:spPr>
          <a:xfrm>
            <a:off x="5550535" y="3980815"/>
            <a:ext cx="868680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ctr"/>
            <a:r>
              <a:rPr lang="zh-CN" altLang="en-US" sz="2105" b="1" dirty="0">
                <a:solidFill>
                  <a:srgbClr val="C00000"/>
                </a:solidFill>
                <a:latin typeface="+mn-ea"/>
              </a:rPr>
              <a:t>井冈山</a:t>
            </a:r>
            <a:endParaRPr lang="zh-CN" altLang="en-US" sz="2105" b="1" dirty="0">
              <a:solidFill>
                <a:srgbClr val="C00000"/>
              </a:solidFill>
              <a:latin typeface="+mn-ea"/>
            </a:endParaRPr>
          </a:p>
          <a:p>
            <a:pPr algn="ctr"/>
            <a:r>
              <a:rPr lang="zh-CN" altLang="en-US" sz="2105" b="1" dirty="0">
                <a:solidFill>
                  <a:srgbClr val="C00000"/>
                </a:solidFill>
                <a:latin typeface="+mn-ea"/>
              </a:rPr>
              <a:t>会师</a:t>
            </a:r>
            <a:endParaRPr lang="zh-CN" altLang="en-US" sz="2105" b="1" dirty="0">
              <a:solidFill>
                <a:srgbClr val="C00000"/>
              </a:solidFill>
              <a:latin typeface="+mn-ea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6583045" y="4008755"/>
            <a:ext cx="1790700" cy="739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ctr"/>
            <a:r>
              <a:rPr lang="zh-CN" altLang="en-US" sz="2105" b="1" dirty="0">
                <a:solidFill>
                  <a:srgbClr val="C00000"/>
                </a:solidFill>
                <a:latin typeface="+mn-ea"/>
                <a:sym typeface="+mn-ea"/>
              </a:rPr>
              <a:t>中华苏维埃</a:t>
            </a:r>
            <a:endParaRPr lang="zh-CN" altLang="en-US" sz="2105" b="1" dirty="0">
              <a:solidFill>
                <a:srgbClr val="C00000"/>
              </a:solidFill>
              <a:latin typeface="+mn-ea"/>
              <a:sym typeface="+mn-ea"/>
            </a:endParaRPr>
          </a:p>
          <a:p>
            <a:pPr algn="ctr"/>
            <a:r>
              <a:rPr lang="zh-CN" altLang="en-US" sz="2105" b="1" dirty="0">
                <a:solidFill>
                  <a:srgbClr val="C00000"/>
                </a:solidFill>
                <a:latin typeface="+mn-ea"/>
                <a:sym typeface="+mn-ea"/>
              </a:rPr>
              <a:t>中央临时政府</a:t>
            </a:r>
            <a:endParaRPr lang="zh-CN" altLang="en-US" sz="2105" b="1" dirty="0">
              <a:solidFill>
                <a:srgbClr val="C00000"/>
              </a:solidFill>
              <a:latin typeface="+mn-ea"/>
              <a:sym typeface="+mn-ea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9300210" y="4333875"/>
            <a:ext cx="1254760" cy="41529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ctr"/>
            <a:r>
              <a:rPr lang="zh-CN" altLang="en-US" sz="2105" b="1" dirty="0">
                <a:solidFill>
                  <a:srgbClr val="C00000"/>
                </a:solidFill>
                <a:latin typeface="+mn-ea"/>
                <a:sym typeface="+mn-ea"/>
              </a:rPr>
              <a:t>红军长征</a:t>
            </a:r>
            <a:endParaRPr lang="zh-CN" altLang="en-US" sz="2105" b="1" dirty="0">
              <a:solidFill>
                <a:srgbClr val="C00000"/>
              </a:solidFill>
              <a:latin typeface="+mn-ea"/>
              <a:sym typeface="+mn-ea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8823960" y="4787900"/>
            <a:ext cx="1277620" cy="415290"/>
          </a:xfrm>
          <a:prstGeom prst="rect">
            <a:avLst/>
          </a:prstGeom>
          <a:noFill/>
          <a:ln>
            <a:solidFill>
              <a:srgbClr val="C5172B"/>
            </a:solidFill>
            <a:prstDash val="dash"/>
          </a:ln>
        </p:spPr>
        <p:txBody>
          <a:bodyPr wrap="square" rtlCol="0">
            <a:spAutoFit/>
          </a:bodyPr>
          <a:p>
            <a:pPr algn="ctr"/>
            <a:r>
              <a:rPr lang="en-US" altLang="zh-CN" sz="2105" b="1" dirty="0">
                <a:latin typeface="+mn-ea"/>
              </a:rPr>
              <a:t>1935.1</a:t>
            </a:r>
            <a:endParaRPr lang="zh-CN" altLang="en-US" sz="2105" b="1" dirty="0">
              <a:latin typeface="+mn-ea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9972040" y="4764405"/>
            <a:ext cx="1254760" cy="41529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ctr"/>
            <a:r>
              <a:rPr lang="zh-CN" altLang="en-US" sz="2105" b="1" dirty="0">
                <a:solidFill>
                  <a:srgbClr val="C00000"/>
                </a:solidFill>
                <a:latin typeface="+mn-ea"/>
                <a:sym typeface="+mn-ea"/>
              </a:rPr>
              <a:t>遵义会议</a:t>
            </a:r>
            <a:endParaRPr lang="zh-CN" altLang="en-US" sz="2105" b="1" dirty="0">
              <a:solidFill>
                <a:srgbClr val="C00000"/>
              </a:solidFill>
              <a:latin typeface="+mn-ea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wipe/>
      </p:transition>
    </mc:Choice>
    <mc:Fallback>
      <p:transition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5" grpId="0"/>
      <p:bldP spid="18" grpId="0"/>
      <p:bldP spid="21" grpId="0"/>
      <p:bldP spid="22" grpId="0"/>
      <p:bldP spid="25" grpId="0"/>
      <p:bldP spid="28" grpId="0"/>
      <p:bldP spid="29" grpId="0"/>
      <p:bldP spid="36" grpId="0"/>
      <p:bldP spid="2" grpId="0" bldLvl="0" animBg="1"/>
      <p:bldP spid="14" grpId="0" bldLvl="0" animBg="1"/>
      <p:bldP spid="13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1268095" y="344170"/>
            <a:ext cx="953389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600" b="1"/>
              <a:t>第八单元  中华民族的抗日战争和人民解放战争</a:t>
            </a:r>
            <a:endParaRPr lang="zh-CN" altLang="en-US" sz="3600" b="1"/>
          </a:p>
        </p:txBody>
      </p:sp>
      <p:sp>
        <p:nvSpPr>
          <p:cNvPr id="5" name="文本框 4"/>
          <p:cNvSpPr txBox="1"/>
          <p:nvPr/>
        </p:nvSpPr>
        <p:spPr>
          <a:xfrm flipH="1">
            <a:off x="396240" y="2244725"/>
            <a:ext cx="506095" cy="37846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从局部抗战到全面抗战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280795" y="2244725"/>
            <a:ext cx="1014730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局部</a:t>
            </a:r>
            <a:endParaRPr lang="zh-CN" altLang="en-US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抗战</a:t>
            </a:r>
            <a:endParaRPr lang="zh-CN" altLang="en-US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280795" y="3867785"/>
            <a:ext cx="1921510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>
              <a:buClrTx/>
              <a:buSzTx/>
              <a:buFontTx/>
            </a:pPr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全面抗战的开始</a:t>
            </a:r>
            <a:endParaRPr lang="zh-CN" altLang="en-US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109980" y="5159375"/>
            <a:ext cx="2262505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日军的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</a:endParaRPr>
          </a:p>
          <a:p>
            <a:pPr algn="ctr"/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侵华暴行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549525" y="3214370"/>
            <a:ext cx="8455660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0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西安事变——标志着抗日民族统一战线初步形成：背景、经过、影响</a:t>
            </a:r>
            <a:endParaRPr lang="zh-CN" altLang="en-US" sz="20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412490" y="3733165"/>
            <a:ext cx="8455660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0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七七事变——中国全面抗战的开始</a:t>
            </a:r>
            <a:endParaRPr lang="zh-CN" altLang="en-US" sz="20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412490" y="4820920"/>
            <a:ext cx="6000750" cy="16300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0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南京大屠杀</a:t>
            </a:r>
            <a:endParaRPr lang="zh-CN" altLang="en-US" sz="20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sz="20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殖民统治：政治上、经济上</a:t>
            </a:r>
            <a:endParaRPr lang="zh-CN" altLang="en-US" sz="20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sz="20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重庆大轰炸</a:t>
            </a:r>
            <a:endParaRPr lang="zh-CN" altLang="en-US" sz="20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sz="20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实施细菌战</a:t>
            </a:r>
            <a:endParaRPr lang="zh-CN" altLang="en-US" sz="20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sz="20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推行</a:t>
            </a:r>
            <a:r>
              <a:rPr lang="en-US" altLang="zh-CN" sz="20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“</a:t>
            </a:r>
            <a:r>
              <a:rPr lang="zh-CN" altLang="en-US" sz="20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慰安妇</a:t>
            </a:r>
            <a:r>
              <a:rPr lang="en-US" altLang="zh-CN" sz="20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”</a:t>
            </a:r>
            <a:r>
              <a:rPr lang="zh-CN" altLang="en-US" sz="20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制度</a:t>
            </a:r>
            <a:endParaRPr lang="zh-CN" altLang="en-US" sz="20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7" name="左大括号 16"/>
          <p:cNvSpPr/>
          <p:nvPr/>
        </p:nvSpPr>
        <p:spPr>
          <a:xfrm>
            <a:off x="2360930" y="1818640"/>
            <a:ext cx="188595" cy="1743710"/>
          </a:xfrm>
          <a:prstGeom prst="leftBrace">
            <a:avLst>
              <a:gd name="adj1" fmla="val 60606"/>
              <a:gd name="adj2" fmla="val 50000"/>
            </a:avLst>
          </a:prstGeom>
          <a:ln w="254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左大括号 18"/>
          <p:cNvSpPr/>
          <p:nvPr/>
        </p:nvSpPr>
        <p:spPr>
          <a:xfrm>
            <a:off x="3282950" y="4039870"/>
            <a:ext cx="129540" cy="582930"/>
          </a:xfrm>
          <a:prstGeom prst="leftBrace">
            <a:avLst>
              <a:gd name="adj1" fmla="val 32323"/>
              <a:gd name="adj2" fmla="val 50000"/>
            </a:avLst>
          </a:prstGeom>
          <a:ln w="254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左大括号 19"/>
          <p:cNvSpPr/>
          <p:nvPr/>
        </p:nvSpPr>
        <p:spPr>
          <a:xfrm>
            <a:off x="3223895" y="5003800"/>
            <a:ext cx="188595" cy="1263650"/>
          </a:xfrm>
          <a:prstGeom prst="leftBrace">
            <a:avLst>
              <a:gd name="adj1" fmla="val 60606"/>
              <a:gd name="adj2" fmla="val 50000"/>
            </a:avLst>
          </a:prstGeom>
          <a:ln w="254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" name="左大括号 20"/>
          <p:cNvSpPr/>
          <p:nvPr/>
        </p:nvSpPr>
        <p:spPr>
          <a:xfrm>
            <a:off x="1021080" y="2703195"/>
            <a:ext cx="259715" cy="2868295"/>
          </a:xfrm>
          <a:prstGeom prst="leftBrace">
            <a:avLst>
              <a:gd name="adj1" fmla="val 60606"/>
              <a:gd name="adj2" fmla="val 50000"/>
            </a:avLst>
          </a:prstGeom>
          <a:ln w="254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549525" y="1638935"/>
            <a:ext cx="6000750" cy="13220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0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日本侵华原因</a:t>
            </a:r>
            <a:endParaRPr lang="zh-CN" altLang="en-US" sz="20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endParaRPr lang="zh-CN" altLang="en-US" sz="20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sz="20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侵华进程和各方态度</a:t>
            </a:r>
            <a:endParaRPr lang="zh-CN" altLang="en-US" sz="20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endParaRPr lang="zh-CN" altLang="en-US" sz="20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481070" y="4203065"/>
            <a:ext cx="8609965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0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第二次国共合作：通电全国</a:t>
            </a:r>
            <a:r>
              <a:rPr lang="en-US" altLang="zh-CN" sz="20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→</a:t>
            </a:r>
            <a:r>
              <a:rPr lang="zh-CN" altLang="en-US" sz="20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庐山谈话</a:t>
            </a:r>
            <a:r>
              <a:rPr lang="en-US" altLang="zh-CN" sz="20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→</a:t>
            </a:r>
            <a:r>
              <a:rPr lang="zh-CN" altLang="en-US" sz="20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洛川会议</a:t>
            </a:r>
            <a:r>
              <a:rPr lang="en-US" altLang="zh-CN" sz="20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→</a:t>
            </a:r>
            <a:r>
              <a:rPr lang="zh-CN" altLang="en-US" sz="20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改编军队</a:t>
            </a:r>
            <a:r>
              <a:rPr lang="en-US" altLang="zh-CN" sz="20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→</a:t>
            </a:r>
            <a:r>
              <a:rPr lang="zh-CN" altLang="en-US" sz="20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实现合作</a:t>
            </a:r>
            <a:endParaRPr lang="zh-CN" altLang="en-US" sz="20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sz="20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抗日民族统一战线形成过程</a:t>
            </a:r>
            <a:endParaRPr lang="zh-CN" altLang="en-US" sz="20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85775" y="1116965"/>
            <a:ext cx="173418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2800"/>
              <a:t>1931-1937</a:t>
            </a:r>
            <a:endParaRPr lang="en-US" altLang="zh-CN" sz="28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split orient="vert" dir="in"/>
      </p:transition>
    </mc:Choice>
    <mc:Fallback>
      <p:transition>
        <p:split orient="vert" dir="in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右箭头 5"/>
          <p:cNvSpPr/>
          <p:nvPr/>
        </p:nvSpPr>
        <p:spPr>
          <a:xfrm>
            <a:off x="511175" y="2662555"/>
            <a:ext cx="11043920" cy="821690"/>
          </a:xfrm>
          <a:prstGeom prst="righ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11464925" y="2261235"/>
            <a:ext cx="619125" cy="18148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抗战胜利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932180" y="1183640"/>
            <a:ext cx="50482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solidFill>
                  <a:srgbClr val="0B5FD1"/>
                </a:solidFill>
              </a:rPr>
              <a:t>淞沪会战</a:t>
            </a:r>
            <a:endParaRPr lang="zh-CN" altLang="en-US" sz="2400">
              <a:solidFill>
                <a:srgbClr val="0B5FD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687830" y="1183005"/>
            <a:ext cx="50482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solidFill>
                  <a:srgbClr val="0B5FD1"/>
                </a:solidFill>
              </a:rPr>
              <a:t>太原会战</a:t>
            </a:r>
            <a:endParaRPr lang="zh-CN" altLang="en-US" sz="2400">
              <a:solidFill>
                <a:srgbClr val="0B5FD1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311525" y="1183005"/>
            <a:ext cx="50482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solidFill>
                  <a:srgbClr val="0B5FD1"/>
                </a:solidFill>
              </a:rPr>
              <a:t>徐州会战</a:t>
            </a:r>
            <a:endParaRPr lang="zh-CN" altLang="en-US" sz="2400">
              <a:solidFill>
                <a:srgbClr val="0B5FD1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522470" y="1183005"/>
            <a:ext cx="50482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solidFill>
                  <a:srgbClr val="0B5FD1"/>
                </a:solidFill>
              </a:rPr>
              <a:t>武汉会战</a:t>
            </a:r>
            <a:endParaRPr lang="zh-CN" altLang="en-US" sz="2400">
              <a:solidFill>
                <a:srgbClr val="0B5FD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806700" y="1340485"/>
            <a:ext cx="504825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dirty="0">
                <a:solidFill>
                  <a:srgbClr val="0B5FD1"/>
                </a:solidFill>
                <a:sym typeface="+mn-ea"/>
              </a:rPr>
              <a:t>忻</a:t>
            </a:r>
            <a:r>
              <a:rPr lang="zh-CN" altLang="en-US" sz="2000" dirty="0" smtClean="0">
                <a:solidFill>
                  <a:srgbClr val="0B5FD1"/>
                </a:solidFill>
                <a:sym typeface="+mn-ea"/>
              </a:rPr>
              <a:t>口</a:t>
            </a:r>
            <a:r>
              <a:rPr lang="zh-CN" altLang="en-US" sz="2000">
                <a:solidFill>
                  <a:srgbClr val="0B5FD1"/>
                </a:solidFill>
              </a:rPr>
              <a:t>会战</a:t>
            </a:r>
            <a:endParaRPr lang="zh-CN" altLang="en-US" sz="2000">
              <a:solidFill>
                <a:srgbClr val="0B5FD1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027295" y="3307715"/>
            <a:ext cx="579120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solidFill>
                  <a:srgbClr val="FF0000"/>
                </a:solidFill>
              </a:rPr>
              <a:t>百团大战</a:t>
            </a:r>
            <a:endParaRPr lang="zh-CN" altLang="en-US" sz="2400">
              <a:solidFill>
                <a:srgbClr val="FF0000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6626860" y="1186180"/>
            <a:ext cx="54927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solidFill>
                  <a:srgbClr val="0B5FD1"/>
                </a:solidFill>
                <a:sym typeface="+mn-ea"/>
              </a:rPr>
              <a:t>长沙会战</a:t>
            </a:r>
            <a:endParaRPr lang="zh-CN" altLang="en-US" sz="2400">
              <a:solidFill>
                <a:srgbClr val="0B5FD1"/>
              </a:solidFill>
              <a:sym typeface="+mn-ea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6207760" y="1367790"/>
            <a:ext cx="54927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solidFill>
                  <a:srgbClr val="0B5FD1"/>
                </a:solidFill>
                <a:sym typeface="+mn-ea"/>
              </a:rPr>
              <a:t>第三次</a:t>
            </a:r>
            <a:endParaRPr lang="zh-CN" altLang="en-US" sz="2400">
              <a:solidFill>
                <a:srgbClr val="0B5FD1"/>
              </a:solidFill>
              <a:sym typeface="+mn-ea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1050925" y="2764790"/>
            <a:ext cx="813879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FF0000"/>
                </a:solidFill>
              </a:rPr>
              <a:t>全民族浴血奋战</a:t>
            </a:r>
            <a:r>
              <a:rPr lang="zh-CN" altLang="en-US" sz="2400" b="1">
                <a:solidFill>
                  <a:srgbClr val="FF0000"/>
                </a:solidFill>
              </a:rPr>
              <a:t> </a:t>
            </a:r>
            <a:r>
              <a:rPr lang="zh-CN" altLang="en-US" sz="2400"/>
              <a:t>           正面战场、敌后战场相互配合</a:t>
            </a:r>
            <a:endParaRPr lang="zh-CN" altLang="en-US" sz="2400"/>
          </a:p>
        </p:txBody>
      </p:sp>
      <p:sp>
        <p:nvSpPr>
          <p:cNvPr id="5" name="文本框 4"/>
          <p:cNvSpPr txBox="1"/>
          <p:nvPr/>
        </p:nvSpPr>
        <p:spPr>
          <a:xfrm>
            <a:off x="2301875" y="1121410"/>
            <a:ext cx="504825" cy="16300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dirty="0">
                <a:solidFill>
                  <a:srgbClr val="0B5FD1"/>
                </a:solidFill>
                <a:sym typeface="+mn-ea"/>
              </a:rPr>
              <a:t>平型关大捷</a:t>
            </a:r>
            <a:endParaRPr lang="zh-CN" altLang="en-US" sz="2000" dirty="0">
              <a:solidFill>
                <a:srgbClr val="0B5FD1"/>
              </a:solidFill>
              <a:sym typeface="+mn-ea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3816350" y="1155700"/>
            <a:ext cx="504825" cy="16300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>
                <a:solidFill>
                  <a:srgbClr val="0B5FD1"/>
                </a:solidFill>
              </a:rPr>
              <a:t>台儿庄大捷</a:t>
            </a:r>
            <a:endParaRPr lang="zh-CN" altLang="en-US" sz="2000">
              <a:solidFill>
                <a:srgbClr val="0B5FD1"/>
              </a:solidFill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5608955" y="1183005"/>
            <a:ext cx="54927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solidFill>
                  <a:srgbClr val="0B5FD1"/>
                </a:solidFill>
                <a:sym typeface="+mn-ea"/>
              </a:rPr>
              <a:t>皖南事变</a:t>
            </a:r>
            <a:endParaRPr lang="zh-CN" altLang="en-US" sz="2400">
              <a:solidFill>
                <a:srgbClr val="0B5FD1"/>
              </a:solidFill>
              <a:sym typeface="+mn-ea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9037320" y="1370330"/>
            <a:ext cx="566420" cy="34150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sym typeface="+mn-ea"/>
              </a:rPr>
              <a:t>中国远征军入缅作战</a:t>
            </a:r>
            <a:endParaRPr lang="zh-CN" altLang="en-US" sz="2400">
              <a:sym typeface="+mn-ea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2656205" y="3307715"/>
            <a:ext cx="805815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solidFill>
                  <a:srgbClr val="FF0000"/>
                </a:solidFill>
              </a:rPr>
              <a:t>敌后抗日根据地的建立</a:t>
            </a:r>
            <a:endParaRPr lang="zh-CN" altLang="en-US" sz="2400">
              <a:solidFill>
                <a:srgbClr val="FF0000"/>
              </a:solidFill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5730875" y="3484245"/>
            <a:ext cx="150368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solidFill>
                  <a:srgbClr val="FF0000"/>
                </a:solidFill>
              </a:rPr>
              <a:t>团结抗战</a:t>
            </a:r>
            <a:endParaRPr lang="zh-CN" altLang="en-US" sz="2400">
              <a:solidFill>
                <a:srgbClr val="FF0000"/>
              </a:solidFill>
            </a:endParaRPr>
          </a:p>
          <a:p>
            <a:r>
              <a:rPr lang="zh-CN" altLang="en-US" sz="2400">
                <a:solidFill>
                  <a:srgbClr val="FF0000"/>
                </a:solidFill>
              </a:rPr>
              <a:t>边区建设</a:t>
            </a:r>
            <a:endParaRPr lang="zh-CN" altLang="en-US" sz="2400">
              <a:solidFill>
                <a:srgbClr val="FF0000"/>
              </a:solidFill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10252710" y="3307715"/>
            <a:ext cx="40957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solidFill>
                  <a:srgbClr val="FF0000"/>
                </a:solidFill>
              </a:rPr>
              <a:t>中共七大</a:t>
            </a:r>
            <a:endParaRPr lang="zh-CN" altLang="en-US" sz="2400">
              <a:solidFill>
                <a:srgbClr val="FF0000"/>
              </a:solidFill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932180" y="725805"/>
            <a:ext cx="4218940" cy="4603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p>
            <a:r>
              <a:rPr lang="zh-CN" altLang="en-US" sz="2400"/>
              <a:t>防御阶段，正面战场为主战场</a:t>
            </a:r>
            <a:endParaRPr lang="zh-CN" altLang="en-US" sz="2400"/>
          </a:p>
        </p:txBody>
      </p:sp>
      <p:sp>
        <p:nvSpPr>
          <p:cNvPr id="50" name="文本框 49"/>
          <p:cNvSpPr txBox="1"/>
          <p:nvPr/>
        </p:nvSpPr>
        <p:spPr>
          <a:xfrm>
            <a:off x="6207760" y="5008245"/>
            <a:ext cx="4218940" cy="460375"/>
          </a:xfrm>
          <a:prstGeom prst="rect">
            <a:avLst/>
          </a:prstGeom>
          <a:solidFill>
            <a:srgbClr val="FFE5E5"/>
          </a:solidFill>
        </p:spPr>
        <p:txBody>
          <a:bodyPr wrap="square" rtlCol="0">
            <a:spAutoFit/>
          </a:bodyPr>
          <a:p>
            <a:r>
              <a:rPr lang="zh-CN" altLang="en-US" sz="2400"/>
              <a:t>相持阶段，敌后</a:t>
            </a:r>
            <a:r>
              <a:rPr lang="zh-CN" altLang="en-US" sz="2400"/>
              <a:t>战场为主战场</a:t>
            </a:r>
            <a:endParaRPr lang="zh-CN" altLang="en-US" sz="2400"/>
          </a:p>
        </p:txBody>
      </p:sp>
      <p:sp>
        <p:nvSpPr>
          <p:cNvPr id="51" name="文本框 50"/>
          <p:cNvSpPr txBox="1"/>
          <p:nvPr/>
        </p:nvSpPr>
        <p:spPr>
          <a:xfrm>
            <a:off x="78105" y="878205"/>
            <a:ext cx="579120" cy="18148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solidFill>
                  <a:srgbClr val="0B5FD1"/>
                </a:solidFill>
              </a:rPr>
              <a:t>正面战场</a:t>
            </a:r>
            <a:endParaRPr lang="zh-CN" altLang="en-US" sz="2800">
              <a:solidFill>
                <a:srgbClr val="0B5FD1"/>
              </a:solidFill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78105" y="3484245"/>
            <a:ext cx="579120" cy="18148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solidFill>
                  <a:srgbClr val="FF0000"/>
                </a:solidFill>
              </a:rPr>
              <a:t>敌后</a:t>
            </a:r>
            <a:r>
              <a:rPr lang="zh-CN" altLang="en-US" sz="2800">
                <a:solidFill>
                  <a:srgbClr val="FF0000"/>
                </a:solidFill>
              </a:rPr>
              <a:t>战场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364751" y="5595262"/>
            <a:ext cx="1561532" cy="11334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5000"/>
              </a:lnSpc>
            </a:pPr>
            <a:r>
              <a:rPr lang="zh-CN" altLang="en-US" sz="2710" b="1" dirty="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</a:rPr>
              <a:t>世界反法西斯战争</a:t>
            </a:r>
            <a:endParaRPr lang="zh-CN" altLang="en-US" sz="2710" b="1" dirty="0">
              <a:solidFill>
                <a:srgbClr val="00206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116205" y="5981272"/>
            <a:ext cx="1982328" cy="5080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710" b="1" dirty="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</a:rPr>
              <a:t>东方主战场</a:t>
            </a:r>
            <a:endParaRPr lang="zh-CN" altLang="en-US" sz="2710" b="1" dirty="0">
              <a:solidFill>
                <a:srgbClr val="00206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18" name="直接箭头连接符 17"/>
          <p:cNvCxnSpPr/>
          <p:nvPr/>
        </p:nvCxnSpPr>
        <p:spPr>
          <a:xfrm>
            <a:off x="4694097" y="6131748"/>
            <a:ext cx="465788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6078700" y="5755504"/>
            <a:ext cx="1804832" cy="4152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105" dirty="0">
                <a:latin typeface="微软雅黑" panose="020B0503020204020204" charset="-122"/>
                <a:ea typeface="微软雅黑" panose="020B0503020204020204" charset="-122"/>
              </a:rPr>
              <a:t>重要组成部分</a:t>
            </a:r>
            <a:endParaRPr lang="zh-CN" altLang="en-US" sz="2105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21" name="直接箭头连接符 20"/>
          <p:cNvCxnSpPr/>
          <p:nvPr/>
        </p:nvCxnSpPr>
        <p:spPr>
          <a:xfrm flipH="1">
            <a:off x="4681331" y="6224481"/>
            <a:ext cx="467065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27"/>
          <p:cNvSpPr txBox="1"/>
          <p:nvPr/>
        </p:nvSpPr>
        <p:spPr>
          <a:xfrm>
            <a:off x="6345749" y="6270808"/>
            <a:ext cx="1804832" cy="4152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105" dirty="0">
                <a:latin typeface="微软雅黑" panose="020B0503020204020204" charset="-122"/>
                <a:ea typeface="微软雅黑" panose="020B0503020204020204" charset="-122"/>
              </a:rPr>
              <a:t>提供援助</a:t>
            </a:r>
            <a:endParaRPr lang="zh-CN" altLang="en-US" sz="2105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11175" y="129540"/>
            <a:ext cx="351218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800"/>
              <a:t>全面抗战：</a:t>
            </a:r>
            <a:r>
              <a:rPr lang="en-US" altLang="zh-CN" sz="2800"/>
              <a:t>1937-1945</a:t>
            </a:r>
            <a:endParaRPr lang="en-US" altLang="zh-CN" sz="2800"/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dissolve/>
      </p:transition>
    </mc:Choice>
    <mc:Fallback>
      <p:transition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2" presetClass="entr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2" presetClass="entr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2" presetClass="entr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2" presetClass="entr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12" presetClass="entr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12" presetClass="entr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2" presetClass="entr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6" presetClass="entr" presetSubtype="21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6" presetClass="entr" presetSubtype="2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000"/>
                            </p:stCondLst>
                            <p:childTnLst>
                              <p:par>
                                <p:cTn id="79" presetID="16" presetClass="entr" presetSubtype="2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500"/>
                            </p:stCondLst>
                            <p:childTnLst>
                              <p:par>
                                <p:cTn id="83" presetID="16" presetClass="entr" presetSubtype="2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000"/>
                            </p:stCondLst>
                            <p:childTnLst>
                              <p:par>
                                <p:cTn id="87" presetID="16" presetClass="entr" presetSubtype="2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2500"/>
                            </p:stCondLst>
                            <p:childTnLst>
                              <p:par>
                                <p:cTn id="91" presetID="16" presetClass="entr" presetSubtype="2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3500"/>
                            </p:stCondLst>
                            <p:childTnLst>
                              <p:par>
                                <p:cTn id="12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1"/>
      <p:bldP spid="13" grpId="1"/>
      <p:bldP spid="14" grpId="1"/>
      <p:bldP spid="22" grpId="1"/>
      <p:bldP spid="23" grpId="1"/>
      <p:bldP spid="11" grpId="1"/>
      <p:bldP spid="12" grpId="1"/>
      <p:bldP spid="20" grpId="1"/>
      <p:bldP spid="37" grpId="1"/>
      <p:bldP spid="5" grpId="1"/>
      <p:bldP spid="31" grpId="1"/>
      <p:bldP spid="32" grpId="1"/>
      <p:bldP spid="41" grpId="1"/>
      <p:bldP spid="43" grpId="1"/>
      <p:bldP spid="44" grpId="1"/>
      <p:bldP spid="45" grpId="1"/>
      <p:bldP spid="48" grpId="1"/>
      <p:bldP spid="50" grpId="1"/>
      <p:bldP spid="51" grpId="1"/>
      <p:bldP spid="52" grpId="1"/>
      <p:bldP spid="6" grpId="0" bldLvl="0" animBg="1"/>
      <p:bldP spid="10" grpId="2"/>
      <p:bldP spid="11" grpId="2"/>
      <p:bldP spid="12" grpId="2"/>
      <p:bldP spid="13" grpId="2"/>
      <p:bldP spid="14" grpId="2"/>
      <p:bldP spid="22" grpId="2"/>
      <p:bldP spid="23" grpId="2"/>
      <p:bldP spid="37" grpId="2"/>
      <p:bldP spid="5" grpId="2"/>
      <p:bldP spid="31" grpId="2"/>
      <p:bldP spid="32" grpId="2"/>
      <p:bldP spid="48" grpId="2" bldLvl="0" animBg="1"/>
      <p:bldP spid="52" grpId="2"/>
      <p:bldP spid="43" grpId="2"/>
      <p:bldP spid="20" grpId="2"/>
      <p:bldP spid="44" grpId="2"/>
      <p:bldP spid="45" grpId="2"/>
      <p:bldP spid="50" grpId="2" bldLvl="0" animBg="1"/>
      <p:bldP spid="41" grpId="2"/>
      <p:bldP spid="3" grpId="0"/>
      <p:bldP spid="19" grpId="0"/>
      <p:bldP spid="28" grpId="0"/>
      <p:bldP spid="2" grpId="0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3942080" y="1629410"/>
            <a:ext cx="23164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ctr"/>
            <a:r>
              <a:rPr lang="zh-CN" altLang="en-US" sz="2800">
                <a:solidFill>
                  <a:srgbClr val="C00000"/>
                </a:solidFill>
                <a:sym typeface="+mn-ea"/>
              </a:rPr>
              <a:t>战与和的变奏</a:t>
            </a:r>
            <a:endParaRPr lang="zh-CN" altLang="en-US" sz="2800">
              <a:solidFill>
                <a:srgbClr val="C00000"/>
              </a:solidFill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884930" y="3329940"/>
            <a:ext cx="23164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ctr"/>
            <a:r>
              <a:rPr lang="zh-CN" altLang="en-US" sz="2800">
                <a:solidFill>
                  <a:srgbClr val="C00000"/>
                </a:solidFill>
                <a:sym typeface="+mn-ea"/>
              </a:rPr>
              <a:t>攻与守的易位</a:t>
            </a:r>
            <a:endParaRPr lang="zh-CN" altLang="en-US" sz="2800">
              <a:solidFill>
                <a:srgbClr val="C00000"/>
              </a:solidFill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760470" y="5248275"/>
            <a:ext cx="23164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ctr"/>
            <a:r>
              <a:rPr lang="zh-CN" altLang="en-US" sz="2800">
                <a:solidFill>
                  <a:srgbClr val="C00000"/>
                </a:solidFill>
                <a:sym typeface="+mn-ea"/>
              </a:rPr>
              <a:t>胜与败的必然</a:t>
            </a:r>
            <a:endParaRPr lang="zh-CN" altLang="en-US" sz="2800">
              <a:solidFill>
                <a:srgbClr val="C00000"/>
              </a:solidFill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926205" y="1170940"/>
            <a:ext cx="19608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ctr"/>
            <a:r>
              <a:rPr lang="zh-CN" altLang="en-US" sz="2800">
                <a:solidFill>
                  <a:srgbClr val="C00000"/>
                </a:solidFill>
                <a:sym typeface="+mn-ea"/>
              </a:rPr>
              <a:t>谁读懂了？</a:t>
            </a:r>
            <a:endParaRPr lang="zh-CN" altLang="en-US" sz="2800">
              <a:solidFill>
                <a:srgbClr val="C00000"/>
              </a:solidFill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899535" y="2815590"/>
            <a:ext cx="19608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ctr"/>
            <a:r>
              <a:rPr lang="zh-CN" altLang="en-US" sz="2800">
                <a:solidFill>
                  <a:srgbClr val="C00000"/>
                </a:solidFill>
                <a:sym typeface="+mn-ea"/>
              </a:rPr>
              <a:t>谁在谋求？</a:t>
            </a:r>
            <a:endParaRPr lang="zh-CN" altLang="en-US" sz="2800">
              <a:solidFill>
                <a:srgbClr val="C00000"/>
              </a:solidFill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748405" y="4766945"/>
            <a:ext cx="19608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ctr"/>
            <a:r>
              <a:rPr lang="zh-CN" altLang="en-US" sz="2800">
                <a:solidFill>
                  <a:srgbClr val="C00000"/>
                </a:solidFill>
                <a:sym typeface="+mn-ea"/>
              </a:rPr>
              <a:t>谁来实现？</a:t>
            </a:r>
            <a:endParaRPr lang="zh-CN" altLang="en-US" sz="2800">
              <a:solidFill>
                <a:srgbClr val="C00000"/>
              </a:solidFill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292350" y="1290320"/>
            <a:ext cx="1097280" cy="11988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ctr"/>
            <a:r>
              <a:rPr lang="zh-CN" altLang="en-US" sz="3600">
                <a:solidFill>
                  <a:srgbClr val="C00000"/>
                </a:solidFill>
                <a:sym typeface="+mn-ea"/>
              </a:rPr>
              <a:t>国家</a:t>
            </a:r>
            <a:endParaRPr lang="zh-CN" altLang="en-US" sz="3600">
              <a:solidFill>
                <a:srgbClr val="C00000"/>
              </a:solidFill>
              <a:sym typeface="+mn-ea"/>
            </a:endParaRPr>
          </a:p>
          <a:p>
            <a:pPr algn="ctr"/>
            <a:r>
              <a:rPr lang="zh-CN" altLang="en-US" sz="3600">
                <a:solidFill>
                  <a:srgbClr val="C00000"/>
                </a:solidFill>
                <a:sym typeface="+mn-ea"/>
              </a:rPr>
              <a:t>和平</a:t>
            </a:r>
            <a:endParaRPr lang="zh-CN" altLang="en-US" sz="3600">
              <a:solidFill>
                <a:srgbClr val="C00000"/>
              </a:solidFill>
              <a:sym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292350" y="3029585"/>
            <a:ext cx="1097280" cy="11988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ctr"/>
            <a:r>
              <a:rPr lang="zh-CN" altLang="en-US" sz="3600">
                <a:solidFill>
                  <a:srgbClr val="C00000"/>
                </a:solidFill>
                <a:sym typeface="+mn-ea"/>
              </a:rPr>
              <a:t>人民</a:t>
            </a:r>
            <a:endParaRPr lang="zh-CN" altLang="en-US" sz="3600">
              <a:solidFill>
                <a:srgbClr val="C00000"/>
              </a:solidFill>
              <a:sym typeface="+mn-ea"/>
            </a:endParaRPr>
          </a:p>
          <a:p>
            <a:pPr algn="ctr"/>
            <a:r>
              <a:rPr lang="zh-CN" altLang="en-US" sz="3600">
                <a:solidFill>
                  <a:srgbClr val="C00000"/>
                </a:solidFill>
                <a:sym typeface="+mn-ea"/>
              </a:rPr>
              <a:t>幸福</a:t>
            </a:r>
            <a:endParaRPr lang="zh-CN" altLang="en-US" sz="3600">
              <a:solidFill>
                <a:srgbClr val="C00000"/>
              </a:solidFill>
              <a:sym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141220" y="4886960"/>
            <a:ext cx="1097280" cy="11988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ctr"/>
            <a:r>
              <a:rPr lang="zh-CN" altLang="en-US" sz="3600">
                <a:solidFill>
                  <a:srgbClr val="C00000"/>
                </a:solidFill>
                <a:sym typeface="+mn-ea"/>
              </a:rPr>
              <a:t>民族</a:t>
            </a:r>
            <a:endParaRPr lang="zh-CN" altLang="en-US" sz="3600">
              <a:solidFill>
                <a:srgbClr val="C00000"/>
              </a:solidFill>
              <a:sym typeface="+mn-ea"/>
            </a:endParaRPr>
          </a:p>
          <a:p>
            <a:pPr algn="ctr"/>
            <a:r>
              <a:rPr lang="zh-CN" altLang="en-US" sz="3600">
                <a:solidFill>
                  <a:srgbClr val="C00000"/>
                </a:solidFill>
                <a:sym typeface="+mn-ea"/>
              </a:rPr>
              <a:t>复兴</a:t>
            </a:r>
            <a:endParaRPr lang="zh-CN" altLang="en-US" sz="3600">
              <a:solidFill>
                <a:srgbClr val="C00000"/>
              </a:solidFill>
              <a:sym typeface="+mn-ea"/>
            </a:endParaRPr>
          </a:p>
        </p:txBody>
      </p:sp>
      <p:sp>
        <p:nvSpPr>
          <p:cNvPr id="15" name="燕尾形箭头 14"/>
          <p:cNvSpPr/>
          <p:nvPr/>
        </p:nvSpPr>
        <p:spPr>
          <a:xfrm>
            <a:off x="3580765" y="1723390"/>
            <a:ext cx="334010" cy="334010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6" name="燕尾形箭头 15"/>
          <p:cNvSpPr/>
          <p:nvPr/>
        </p:nvSpPr>
        <p:spPr>
          <a:xfrm>
            <a:off x="3580765" y="3462020"/>
            <a:ext cx="334010" cy="334010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7" name="燕尾形箭头 16"/>
          <p:cNvSpPr/>
          <p:nvPr/>
        </p:nvSpPr>
        <p:spPr>
          <a:xfrm>
            <a:off x="3429635" y="5288915"/>
            <a:ext cx="334010" cy="334010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8377213" y="6085654"/>
            <a:ext cx="2294255" cy="646603"/>
            <a:chOff x="15547" y="-5613"/>
            <a:chExt cx="1172" cy="5067"/>
          </a:xfrm>
        </p:grpSpPr>
        <p:sp>
          <p:nvSpPr>
            <p:cNvPr id="14" name="矩形 13"/>
            <p:cNvSpPr/>
            <p:nvPr/>
          </p:nvSpPr>
          <p:spPr>
            <a:xfrm>
              <a:off x="15547" y="-5537"/>
              <a:ext cx="1138" cy="4991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15547" y="-5613"/>
              <a:ext cx="1172" cy="45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C00000"/>
                  </a:solidFill>
                </a14:hiddenFill>
              </a:ext>
            </a:extLst>
          </p:spPr>
          <p:txBody>
            <a:bodyPr wrap="square" rtlCol="0">
              <a:spAutoFit/>
            </a:bodyPr>
            <a:p>
              <a:pPr algn="ctr"/>
              <a:r>
                <a:rPr lang="zh-CN" altLang="en-US" sz="3200">
                  <a:solidFill>
                    <a:schemeClr val="bg1"/>
                  </a:solidFill>
                </a:rPr>
                <a:t>人民的胜利</a:t>
              </a:r>
              <a:endParaRPr lang="zh-CN" altLang="en-US" sz="3200">
                <a:solidFill>
                  <a:schemeClr val="bg1"/>
                </a:solidFill>
              </a:endParaRPr>
            </a:p>
          </p:txBody>
        </p:sp>
      </p:grpSp>
      <p:sp>
        <p:nvSpPr>
          <p:cNvPr id="6" name="矩形 5"/>
          <p:cNvSpPr/>
          <p:nvPr/>
        </p:nvSpPr>
        <p:spPr>
          <a:xfrm>
            <a:off x="610870" y="2043430"/>
            <a:ext cx="722630" cy="3169285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602615" y="2352040"/>
            <a:ext cx="744220" cy="255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C00000"/>
                </a:solidFill>
              </a14:hiddenFill>
            </a:ext>
          </a:extLst>
        </p:spPr>
        <p:txBody>
          <a:bodyPr wrap="square" rtlCol="0">
            <a:spAutoFit/>
          </a:bodyPr>
          <a:p>
            <a:pPr algn="ctr"/>
            <a:r>
              <a:rPr lang="zh-CN" altLang="en-US" sz="3200">
                <a:solidFill>
                  <a:schemeClr val="bg1"/>
                </a:solidFill>
              </a:rPr>
              <a:t>人民的愿望</a:t>
            </a:r>
            <a:endParaRPr lang="zh-CN" altLang="en-US" sz="3200">
              <a:solidFill>
                <a:schemeClr val="bg1"/>
              </a:solidFill>
            </a:endParaRPr>
          </a:p>
        </p:txBody>
      </p:sp>
      <p:cxnSp>
        <p:nvCxnSpPr>
          <p:cNvPr id="30" name="直接箭头连接符 29"/>
          <p:cNvCxnSpPr>
            <a:stCxn id="10" idx="3"/>
            <a:endCxn id="11" idx="1"/>
          </p:cNvCxnSpPr>
          <p:nvPr/>
        </p:nvCxnSpPr>
        <p:spPr>
          <a:xfrm flipV="1">
            <a:off x="1346835" y="1889760"/>
            <a:ext cx="945515" cy="1739265"/>
          </a:xfrm>
          <a:prstGeom prst="straightConnector1">
            <a:avLst/>
          </a:prstGeom>
          <a:ln>
            <a:tailEnd type="arrow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直接箭头连接符 30"/>
          <p:cNvCxnSpPr>
            <a:stCxn id="10" idx="3"/>
            <a:endCxn id="12" idx="1"/>
          </p:cNvCxnSpPr>
          <p:nvPr/>
        </p:nvCxnSpPr>
        <p:spPr>
          <a:xfrm>
            <a:off x="1346835" y="3629025"/>
            <a:ext cx="945515" cy="0"/>
          </a:xfrm>
          <a:prstGeom prst="straightConnector1">
            <a:avLst/>
          </a:prstGeom>
          <a:ln>
            <a:tailEnd type="arrow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直接箭头连接符 31"/>
          <p:cNvCxnSpPr>
            <a:stCxn id="10" idx="3"/>
            <a:endCxn id="13" idx="1"/>
          </p:cNvCxnSpPr>
          <p:nvPr/>
        </p:nvCxnSpPr>
        <p:spPr>
          <a:xfrm>
            <a:off x="1346835" y="3629025"/>
            <a:ext cx="794385" cy="1857375"/>
          </a:xfrm>
          <a:prstGeom prst="straightConnector1">
            <a:avLst/>
          </a:prstGeom>
          <a:ln>
            <a:tailEnd type="arrow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7" name="文本框 7"/>
          <p:cNvSpPr txBox="1">
            <a:spLocks noChangeArrowheads="1"/>
          </p:cNvSpPr>
          <p:nvPr/>
        </p:nvSpPr>
        <p:spPr bwMode="auto">
          <a:xfrm>
            <a:off x="6807616" y="1438594"/>
            <a:ext cx="4145280" cy="902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91440" tIns="45720" rIns="91440" bIns="45720">
            <a:spAutoFit/>
          </a:bodyPr>
          <a:p>
            <a:pPr>
              <a:lnSpc>
                <a:spcPct val="110000"/>
              </a:lnSpc>
            </a:pPr>
            <a:r>
              <a:rPr lang="zh-CN" altLang="en-US" sz="2400" dirty="0">
                <a:solidFill>
                  <a:srgbClr val="262626"/>
                </a:solidFill>
                <a:latin typeface="微软雅黑" panose="020B0503020204020204" charset="-122"/>
                <a:ea typeface="微软雅黑" panose="020B0503020204020204" charset="-122"/>
                <a:sym typeface="隶书" panose="02010509060101010101" pitchFamily="49" charset="-122"/>
              </a:rPr>
              <a:t>重庆谈判</a:t>
            </a:r>
            <a:endParaRPr lang="zh-CN" altLang="en-US" sz="2400" dirty="0">
              <a:solidFill>
                <a:srgbClr val="262626"/>
              </a:solidFill>
              <a:latin typeface="微软雅黑" panose="020B0503020204020204" charset="-122"/>
              <a:ea typeface="微软雅黑" panose="020B0503020204020204" charset="-122"/>
              <a:sym typeface="隶书" panose="02010509060101010101" pitchFamily="49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2400" dirty="0" smtClean="0">
                <a:solidFill>
                  <a:srgbClr val="262626"/>
                </a:solidFill>
                <a:latin typeface="微软雅黑" panose="020B0503020204020204" charset="-122"/>
                <a:ea typeface="微软雅黑" panose="020B0503020204020204" charset="-122"/>
              </a:rPr>
              <a:t>重庆政治协商会议（旧政协）</a:t>
            </a:r>
            <a:endParaRPr lang="zh-CN" altLang="en-US" sz="2400" dirty="0">
              <a:solidFill>
                <a:srgbClr val="262626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5" name="左大括号 24"/>
          <p:cNvSpPr/>
          <p:nvPr/>
        </p:nvSpPr>
        <p:spPr>
          <a:xfrm>
            <a:off x="6640930" y="1584644"/>
            <a:ext cx="166687" cy="611187"/>
          </a:xfrm>
          <a:prstGeom prst="leftBrace">
            <a:avLst>
              <a:gd name="adj1" fmla="val 62737"/>
              <a:gd name="adj2" fmla="val 50000"/>
            </a:avLst>
          </a:prstGeom>
          <a:ln w="254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40" tIns="45720" rIns="91440" bIns="45720" anchor="ctr"/>
          <a:p>
            <a:pPr algn="ctr"/>
            <a:endParaRPr lang="zh-CN" altLang="en-US" sz="240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8" name="文本框 11"/>
          <p:cNvSpPr txBox="1">
            <a:spLocks noChangeArrowheads="1"/>
          </p:cNvSpPr>
          <p:nvPr/>
        </p:nvSpPr>
        <p:spPr bwMode="auto">
          <a:xfrm>
            <a:off x="6907986" y="2733794"/>
            <a:ext cx="3896360" cy="17145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91440" tIns="45720" rIns="91440" bIns="45720">
            <a:spAutoFit/>
          </a:bodyPr>
          <a:p>
            <a:pPr>
              <a:lnSpc>
                <a:spcPct val="110000"/>
              </a:lnSpc>
            </a:pPr>
            <a:r>
              <a:rPr lang="zh-CN" altLang="en-US" sz="2400" dirty="0" smtClean="0">
                <a:solidFill>
                  <a:srgbClr val="26262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隶书" panose="02010509060101010101" pitchFamily="49" charset="-122"/>
              </a:rPr>
              <a:t>国民党：经济陷入崩溃</a:t>
            </a:r>
            <a:endParaRPr lang="zh-CN" altLang="en-US" sz="2400" dirty="0" smtClean="0">
              <a:solidFill>
                <a:srgbClr val="262626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隶书" panose="02010509060101010101" pitchFamily="49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2400" dirty="0" smtClean="0">
                <a:solidFill>
                  <a:srgbClr val="26262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	    </a:t>
            </a:r>
            <a:r>
              <a:rPr lang="zh-CN" sz="2400" dirty="0" smtClean="0">
                <a:solidFill>
                  <a:srgbClr val="26262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政治独裁</a:t>
            </a:r>
            <a:endParaRPr lang="en-US" altLang="zh-CN" sz="2400" dirty="0" smtClean="0">
              <a:solidFill>
                <a:srgbClr val="262626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2400" dirty="0" smtClean="0">
                <a:solidFill>
                  <a:srgbClr val="26262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隶书" panose="02010509060101010101" pitchFamily="49" charset="-122"/>
              </a:rPr>
              <a:t>共产党：土地改革</a:t>
            </a:r>
            <a:endParaRPr lang="zh-CN" altLang="zh-CN" sz="2400" dirty="0">
              <a:solidFill>
                <a:srgbClr val="262626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隶书" panose="02010509060101010101" pitchFamily="49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2400" dirty="0" smtClean="0">
                <a:solidFill>
                  <a:srgbClr val="26262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	    </a:t>
            </a:r>
            <a:r>
              <a:rPr lang="zh-CN" altLang="en-US" sz="2400" dirty="0" smtClean="0">
                <a:solidFill>
                  <a:srgbClr val="26262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中共</a:t>
            </a:r>
            <a:r>
              <a:rPr lang="zh-CN" altLang="en-US" sz="2400" dirty="0">
                <a:solidFill>
                  <a:srgbClr val="26262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七届二中</a:t>
            </a:r>
            <a:r>
              <a:rPr lang="zh-CN" altLang="en-US" sz="2400" dirty="0" smtClean="0">
                <a:solidFill>
                  <a:srgbClr val="26262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全会</a:t>
            </a:r>
            <a:endParaRPr lang="zh-CN" altLang="en-US" sz="2400" dirty="0" smtClean="0">
              <a:solidFill>
                <a:srgbClr val="262626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4" name="左大括号 33"/>
          <p:cNvSpPr/>
          <p:nvPr/>
        </p:nvSpPr>
        <p:spPr>
          <a:xfrm>
            <a:off x="6620080" y="2815835"/>
            <a:ext cx="288031" cy="1440160"/>
          </a:xfrm>
          <a:prstGeom prst="leftBrace">
            <a:avLst>
              <a:gd name="adj1" fmla="val 62737"/>
              <a:gd name="adj2" fmla="val 50000"/>
            </a:avLst>
          </a:prstGeom>
          <a:ln w="254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40" tIns="45720" rIns="91440" bIns="45720" anchor="ctr"/>
          <a:p>
            <a:pPr algn="ctr"/>
            <a:endParaRPr lang="zh-CN" altLang="en-US" sz="240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9" name="文本框 8"/>
          <p:cNvSpPr txBox="1">
            <a:spLocks noChangeArrowheads="1"/>
          </p:cNvSpPr>
          <p:nvPr/>
        </p:nvSpPr>
        <p:spPr bwMode="auto">
          <a:xfrm>
            <a:off x="6151245" y="4436745"/>
            <a:ext cx="6155055" cy="17145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440" tIns="45720" rIns="91440" bIns="45720">
            <a:spAutoFit/>
          </a:bodyPr>
          <a:p>
            <a:pPr>
              <a:lnSpc>
                <a:spcPct val="110000"/>
              </a:lnSpc>
            </a:pPr>
            <a:r>
              <a:rPr lang="zh-CN" altLang="zh-CN" sz="2400" dirty="0" smtClean="0">
                <a:solidFill>
                  <a:srgbClr val="26262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战略</a:t>
            </a:r>
            <a:r>
              <a:rPr lang="zh-CN" altLang="en-US" sz="2400" dirty="0" smtClean="0">
                <a:solidFill>
                  <a:srgbClr val="26262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防御：粉碎国民党</a:t>
            </a:r>
            <a:r>
              <a:rPr lang="zh-CN" altLang="en-US" sz="2400" dirty="0" smtClean="0">
                <a:solidFill>
                  <a:srgbClr val="26262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隶书" panose="02010509060101010101" pitchFamily="49" charset="-122"/>
              </a:rPr>
              <a:t>全面及重点进攻</a:t>
            </a:r>
            <a:endParaRPr lang="en-US" altLang="zh-CN" sz="2400" dirty="0" smtClean="0">
              <a:solidFill>
                <a:srgbClr val="262626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隶书" panose="02010509060101010101" pitchFamily="49" charset="-122"/>
            </a:endParaRPr>
          </a:p>
          <a:p>
            <a:pPr>
              <a:lnSpc>
                <a:spcPct val="110000"/>
              </a:lnSpc>
            </a:pPr>
            <a:r>
              <a:rPr lang="zh-CN" altLang="zh-CN" sz="2400" dirty="0" smtClean="0">
                <a:solidFill>
                  <a:srgbClr val="26262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战略反攻</a:t>
            </a:r>
            <a:r>
              <a:rPr lang="zh-CN" altLang="en-US" sz="2400" dirty="0" smtClean="0">
                <a:solidFill>
                  <a:srgbClr val="26262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：</a:t>
            </a:r>
            <a:r>
              <a:rPr lang="zh-CN" altLang="en-US" sz="2400" dirty="0" smtClean="0">
                <a:solidFill>
                  <a:srgbClr val="26262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千里跃进大别山</a:t>
            </a:r>
            <a:endParaRPr lang="zh-CN" altLang="en-US" sz="2400" dirty="0" smtClean="0">
              <a:solidFill>
                <a:srgbClr val="262626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2400" dirty="0" smtClean="0">
                <a:solidFill>
                  <a:srgbClr val="26262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战略决战：辽沈、淮海、平津</a:t>
            </a:r>
            <a:endParaRPr lang="zh-CN" altLang="en-US" sz="2400" dirty="0" smtClean="0">
              <a:solidFill>
                <a:srgbClr val="262626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2400" dirty="0" smtClean="0">
                <a:solidFill>
                  <a:srgbClr val="262626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最终胜利：北平谈判、渡江战役、解放南京</a:t>
            </a:r>
            <a:endParaRPr lang="zh-CN" altLang="en-US" sz="2400" dirty="0">
              <a:solidFill>
                <a:srgbClr val="262626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6" name="左大括号 35"/>
          <p:cNvSpPr/>
          <p:nvPr/>
        </p:nvSpPr>
        <p:spPr>
          <a:xfrm>
            <a:off x="5894275" y="4541130"/>
            <a:ext cx="288031" cy="1440160"/>
          </a:xfrm>
          <a:prstGeom prst="leftBrace">
            <a:avLst>
              <a:gd name="adj1" fmla="val 62737"/>
              <a:gd name="adj2" fmla="val 50000"/>
            </a:avLst>
          </a:prstGeom>
          <a:ln w="254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40" tIns="45720" rIns="91440" bIns="45720" anchor="ctr"/>
          <a:p>
            <a:pPr algn="ctr"/>
            <a:endParaRPr lang="zh-CN" altLang="en-US" sz="240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6151245" y="6085840"/>
            <a:ext cx="2226310" cy="646680"/>
            <a:chOff x="15626" y="2594"/>
            <a:chExt cx="1172" cy="5240"/>
          </a:xfrm>
        </p:grpSpPr>
        <p:sp>
          <p:nvSpPr>
            <p:cNvPr id="23" name="矩形 22"/>
            <p:cNvSpPr/>
            <p:nvPr/>
          </p:nvSpPr>
          <p:spPr>
            <a:xfrm>
              <a:off x="15626" y="2594"/>
              <a:ext cx="1138" cy="4991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15626" y="3105"/>
              <a:ext cx="1172" cy="47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C00000"/>
                  </a:solidFill>
                </a14:hiddenFill>
              </a:ext>
            </a:extLst>
          </p:spPr>
          <p:txBody>
            <a:bodyPr wrap="square" rtlCol="0">
              <a:spAutoFit/>
            </a:bodyPr>
            <a:p>
              <a:pPr algn="ctr"/>
              <a:r>
                <a:rPr lang="zh-CN" altLang="en-US" sz="3200">
                  <a:solidFill>
                    <a:schemeClr val="bg1"/>
                  </a:solidFill>
                </a:rPr>
                <a:t>中共的</a:t>
              </a:r>
              <a:r>
                <a:rPr lang="zh-CN" altLang="en-US" sz="3200">
                  <a:solidFill>
                    <a:schemeClr val="bg1"/>
                  </a:solidFill>
                </a:rPr>
                <a:t>胜利</a:t>
              </a:r>
              <a:endParaRPr lang="zh-CN" altLang="en-US" sz="3200">
                <a:solidFill>
                  <a:schemeClr val="bg1"/>
                </a:solidFill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729615" y="323850"/>
            <a:ext cx="422338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800"/>
              <a:t>人民解放战争：</a:t>
            </a:r>
            <a:r>
              <a:rPr lang="en-US" altLang="zh-CN" sz="2800"/>
              <a:t>1946-1949</a:t>
            </a:r>
            <a:endParaRPr lang="en-US" altLang="zh-CN" sz="2800"/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wipe/>
      </p:transition>
    </mc:Choice>
    <mc:Fallback>
      <p:transition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28" grpId="0"/>
      <p:bldP spid="34" grpId="0" bldLvl="0" animBg="1"/>
      <p:bldP spid="4" grpId="0"/>
      <p:bldP spid="9" grpId="0"/>
      <p:bldP spid="29" grpId="0"/>
      <p:bldP spid="36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647700" y="250190"/>
            <a:ext cx="11112500" cy="108839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第九单元    中华人民共和国成立和社会主义革命与建设</a:t>
            </a:r>
            <a:endParaRPr lang="zh-CN" altLang="en-US" sz="36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>
              <a:lnSpc>
                <a:spcPct val="120000"/>
              </a:lnSpc>
            </a:pPr>
            <a:r>
              <a:rPr lang="zh-CN" altLang="en-US" sz="2400" b="1">
                <a:solidFill>
                  <a:srgbClr val="1D41D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（</a:t>
            </a:r>
            <a:r>
              <a:rPr lang="en-US" altLang="zh-CN" sz="2400" b="1">
                <a:solidFill>
                  <a:srgbClr val="1D41D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1949-1978</a:t>
            </a:r>
            <a:r>
              <a:rPr lang="zh-CN" altLang="en-US" sz="2400" b="1">
                <a:solidFill>
                  <a:srgbClr val="1D41D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）</a:t>
            </a:r>
            <a:endParaRPr lang="zh-CN" altLang="en-US" sz="2400" b="1">
              <a:solidFill>
                <a:srgbClr val="1D41D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275205" y="3670300"/>
            <a:ext cx="99822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latin typeface="微软雅黑" panose="020B0503020204020204" charset="-122"/>
                <a:ea typeface="微软雅黑" panose="020B0503020204020204" charset="-122"/>
              </a:rPr>
              <a:t>1956</a:t>
            </a:r>
            <a:endParaRPr lang="en-US" altLang="zh-CN" sz="20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114290" y="3636010"/>
            <a:ext cx="99822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latin typeface="微软雅黑" panose="020B0503020204020204" charset="-122"/>
                <a:ea typeface="微软雅黑" panose="020B0503020204020204" charset="-122"/>
              </a:rPr>
              <a:t>1966</a:t>
            </a:r>
            <a:endParaRPr lang="en-US" altLang="zh-CN" sz="20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248015" y="3604895"/>
            <a:ext cx="99822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latin typeface="微软雅黑" panose="020B0503020204020204" charset="-122"/>
                <a:ea typeface="微软雅黑" panose="020B0503020204020204" charset="-122"/>
              </a:rPr>
              <a:t>1976</a:t>
            </a:r>
            <a:endParaRPr lang="en-US" altLang="zh-CN" sz="20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198610" y="3606165"/>
            <a:ext cx="99822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1978</a:t>
            </a:r>
            <a:endParaRPr lang="en-US" altLang="zh-CN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71220" y="3670300"/>
            <a:ext cx="99822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>
                <a:latin typeface="微软雅黑" panose="020B0503020204020204" charset="-122"/>
                <a:ea typeface="微软雅黑" panose="020B0503020204020204" charset="-122"/>
              </a:rPr>
              <a:t>1952</a:t>
            </a:r>
            <a:endParaRPr lang="en-US" altLang="zh-CN" sz="20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542415" y="3670300"/>
            <a:ext cx="99822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>
                <a:latin typeface="微软雅黑" panose="020B0503020204020204" charset="-122"/>
                <a:ea typeface="微软雅黑" panose="020B0503020204020204" charset="-122"/>
              </a:rPr>
              <a:t>1953</a:t>
            </a:r>
            <a:endParaRPr lang="en-US" altLang="zh-CN" sz="2000"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552450" y="3653155"/>
            <a:ext cx="10795" cy="2595880"/>
          </a:xfrm>
          <a:prstGeom prst="line">
            <a:avLst/>
          </a:prstGeom>
          <a:ln w="28575" cmpd="sng">
            <a:solidFill>
              <a:srgbClr val="1D41D5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2668905" y="3653155"/>
            <a:ext cx="10795" cy="2595880"/>
          </a:xfrm>
          <a:prstGeom prst="line">
            <a:avLst/>
          </a:prstGeom>
          <a:ln w="28575" cmpd="sng">
            <a:solidFill>
              <a:srgbClr val="1D41D5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5528945" y="3653155"/>
            <a:ext cx="10795" cy="2595880"/>
          </a:xfrm>
          <a:prstGeom prst="line">
            <a:avLst/>
          </a:prstGeom>
          <a:ln w="28575" cmpd="sng">
            <a:solidFill>
              <a:srgbClr val="FF9409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>
            <a:off x="8648065" y="3653155"/>
            <a:ext cx="10795" cy="2595880"/>
          </a:xfrm>
          <a:prstGeom prst="line">
            <a:avLst/>
          </a:prstGeom>
          <a:ln w="28575" cmpd="sng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627380" y="5654040"/>
            <a:ext cx="204152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2400">
                <a:solidFill>
                  <a:srgbClr val="1D41D5"/>
                </a:solidFill>
                <a:sym typeface="+mn-ea"/>
              </a:rPr>
              <a:t>—</a:t>
            </a:r>
            <a:r>
              <a:rPr lang="zh-CN" altLang="en-US" sz="2400">
                <a:solidFill>
                  <a:srgbClr val="1D41D5"/>
                </a:solidFill>
              </a:rPr>
              <a:t>过渡时期</a:t>
            </a:r>
            <a:r>
              <a:rPr lang="en-US" altLang="zh-CN" sz="2400">
                <a:solidFill>
                  <a:srgbClr val="1D41D5"/>
                </a:solidFill>
              </a:rPr>
              <a:t>—</a:t>
            </a:r>
            <a:endParaRPr lang="en-US" altLang="zh-CN" sz="2400">
              <a:solidFill>
                <a:srgbClr val="1D41D5"/>
              </a:solidFill>
            </a:endParaRPr>
          </a:p>
          <a:p>
            <a:pPr algn="ctr"/>
            <a:r>
              <a:rPr lang="en-US" altLang="zh-CN" sz="2400">
                <a:solidFill>
                  <a:srgbClr val="1D41D5"/>
                </a:solidFill>
              </a:rPr>
              <a:t>1949-1956</a:t>
            </a:r>
            <a:endParaRPr lang="en-US" altLang="zh-CN" sz="2400">
              <a:solidFill>
                <a:srgbClr val="1D41D5"/>
              </a:solidFill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2679700" y="5560695"/>
            <a:ext cx="2848610" cy="1198880"/>
            <a:chOff x="4220" y="6869"/>
            <a:chExt cx="4486" cy="1888"/>
          </a:xfrm>
        </p:grpSpPr>
        <p:sp>
          <p:nvSpPr>
            <p:cNvPr id="38" name="文本框 37"/>
            <p:cNvSpPr txBox="1"/>
            <p:nvPr/>
          </p:nvSpPr>
          <p:spPr>
            <a:xfrm>
              <a:off x="4765" y="6869"/>
              <a:ext cx="3353" cy="18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/>
              <a:r>
                <a:rPr lang="zh-CN" altLang="en-US" sz="2400">
                  <a:solidFill>
                    <a:schemeClr val="accent6"/>
                  </a:solidFill>
                </a:rPr>
                <a:t>全面建设</a:t>
              </a:r>
              <a:endParaRPr lang="zh-CN" altLang="en-US" sz="2400">
                <a:solidFill>
                  <a:schemeClr val="accent6"/>
                </a:solidFill>
              </a:endParaRPr>
            </a:p>
            <a:p>
              <a:pPr algn="ctr"/>
              <a:r>
                <a:rPr lang="zh-CN" altLang="en-US" sz="2400">
                  <a:solidFill>
                    <a:schemeClr val="accent6"/>
                  </a:solidFill>
                </a:rPr>
                <a:t>社会主义时期</a:t>
              </a:r>
              <a:endParaRPr lang="en-US" altLang="zh-CN" sz="2400">
                <a:solidFill>
                  <a:schemeClr val="accent6"/>
                </a:solidFill>
              </a:endParaRPr>
            </a:p>
            <a:p>
              <a:pPr algn="ctr"/>
              <a:r>
                <a:rPr lang="en-US" altLang="zh-CN" sz="2400">
                  <a:solidFill>
                    <a:schemeClr val="accent6"/>
                  </a:solidFill>
                </a:rPr>
                <a:t>1956-1966</a:t>
              </a:r>
              <a:endParaRPr lang="en-US" altLang="zh-CN" sz="2400">
                <a:solidFill>
                  <a:schemeClr val="accent6"/>
                </a:solidFill>
              </a:endParaRP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7984" y="7084"/>
              <a:ext cx="723" cy="725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p>
              <a:r>
                <a:rPr lang="en-US" altLang="zh-CN" sz="2400">
                  <a:solidFill>
                    <a:schemeClr val="accent6"/>
                  </a:solidFill>
                  <a:sym typeface="+mn-ea"/>
                </a:rPr>
                <a:t>—</a:t>
              </a:r>
              <a:endParaRPr lang="en-US" altLang="zh-CN" sz="2400">
                <a:solidFill>
                  <a:schemeClr val="accent6"/>
                </a:solidFill>
                <a:sym typeface="+mn-ea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4220" y="7032"/>
              <a:ext cx="723" cy="725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p>
              <a:r>
                <a:rPr lang="en-US" altLang="zh-CN" sz="2400">
                  <a:solidFill>
                    <a:schemeClr val="accent6"/>
                  </a:solidFill>
                  <a:sym typeface="+mn-ea"/>
                </a:rPr>
                <a:t>—</a:t>
              </a:r>
              <a:endParaRPr lang="en-US" altLang="zh-CN" sz="2400">
                <a:solidFill>
                  <a:schemeClr val="accent6"/>
                </a:solidFill>
                <a:sym typeface="+mn-ea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5683250" y="5582920"/>
            <a:ext cx="2849245" cy="1198880"/>
            <a:chOff x="4220" y="6869"/>
            <a:chExt cx="4487" cy="1888"/>
          </a:xfrm>
        </p:grpSpPr>
        <p:sp>
          <p:nvSpPr>
            <p:cNvPr id="42" name="文本框 41"/>
            <p:cNvSpPr txBox="1"/>
            <p:nvPr/>
          </p:nvSpPr>
          <p:spPr>
            <a:xfrm>
              <a:off x="4765" y="6869"/>
              <a:ext cx="3353" cy="18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/>
              <a:r>
                <a:rPr lang="en-US" altLang="zh-CN" sz="2400">
                  <a:solidFill>
                    <a:schemeClr val="tx1"/>
                  </a:solidFill>
                </a:rPr>
                <a:t>“</a:t>
              </a:r>
              <a:r>
                <a:rPr lang="zh-CN" altLang="en-US" sz="2400">
                  <a:solidFill>
                    <a:schemeClr val="tx1"/>
                  </a:solidFill>
                </a:rPr>
                <a:t>文化大革命</a:t>
              </a:r>
              <a:r>
                <a:rPr lang="en-US" altLang="zh-CN" sz="2400">
                  <a:solidFill>
                    <a:schemeClr val="tx1"/>
                  </a:solidFill>
                </a:rPr>
                <a:t>”</a:t>
              </a:r>
              <a:r>
                <a:rPr lang="zh-CN" altLang="en-US" sz="2400">
                  <a:solidFill>
                    <a:schemeClr val="tx1"/>
                  </a:solidFill>
                </a:rPr>
                <a:t>时期</a:t>
              </a:r>
              <a:endParaRPr lang="en-US" altLang="zh-CN" sz="2400">
                <a:solidFill>
                  <a:schemeClr val="tx1"/>
                </a:solidFill>
              </a:endParaRPr>
            </a:p>
            <a:p>
              <a:pPr algn="ctr"/>
              <a:r>
                <a:rPr lang="en-US" altLang="zh-CN" sz="2400">
                  <a:solidFill>
                    <a:schemeClr val="tx1"/>
                  </a:solidFill>
                </a:rPr>
                <a:t>1966-1976</a:t>
              </a:r>
              <a:endParaRPr lang="en-US" altLang="zh-CN" sz="2400">
                <a:solidFill>
                  <a:schemeClr val="tx1"/>
                </a:solidFill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7984" y="7084"/>
              <a:ext cx="723" cy="725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p>
              <a:r>
                <a:rPr lang="en-US" altLang="zh-CN" sz="2400">
                  <a:solidFill>
                    <a:schemeClr val="tx1"/>
                  </a:solidFill>
                  <a:sym typeface="+mn-ea"/>
                </a:rPr>
                <a:t>—</a:t>
              </a:r>
              <a:endParaRPr lang="en-US" altLang="zh-CN" sz="2400">
                <a:solidFill>
                  <a:schemeClr val="tx1"/>
                </a:solidFill>
                <a:sym typeface="+mn-ea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4220" y="7032"/>
              <a:ext cx="723" cy="725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p>
              <a:r>
                <a:rPr lang="en-US" altLang="zh-CN" sz="2400">
                  <a:solidFill>
                    <a:schemeClr val="tx1"/>
                  </a:solidFill>
                  <a:sym typeface="+mn-ea"/>
                </a:rPr>
                <a:t>—</a:t>
              </a:r>
              <a:endParaRPr lang="en-US" altLang="zh-CN" sz="2400">
                <a:solidFill>
                  <a:schemeClr val="tx1"/>
                </a:solidFill>
                <a:sym typeface="+mn-ea"/>
              </a:endParaRPr>
            </a:p>
          </p:txBody>
        </p:sp>
      </p:grpSp>
      <p:sp>
        <p:nvSpPr>
          <p:cNvPr id="47" name="左大括号 46"/>
          <p:cNvSpPr/>
          <p:nvPr/>
        </p:nvSpPr>
        <p:spPr>
          <a:xfrm rot="5400000">
            <a:off x="731520" y="3073400"/>
            <a:ext cx="323850" cy="680720"/>
          </a:xfrm>
          <a:prstGeom prst="leftBrace">
            <a:avLst/>
          </a:prstGeom>
          <a:ln>
            <a:solidFill>
              <a:srgbClr val="1D41D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grpSp>
        <p:nvGrpSpPr>
          <p:cNvPr id="48" name="组合 47"/>
          <p:cNvGrpSpPr/>
          <p:nvPr/>
        </p:nvGrpSpPr>
        <p:grpSpPr>
          <a:xfrm>
            <a:off x="464820" y="840105"/>
            <a:ext cx="829945" cy="2442210"/>
            <a:chOff x="732" y="683"/>
            <a:chExt cx="1307" cy="3846"/>
          </a:xfrm>
        </p:grpSpPr>
        <p:sp>
          <p:nvSpPr>
            <p:cNvPr id="49" name="文本框 48"/>
            <p:cNvSpPr txBox="1"/>
            <p:nvPr/>
          </p:nvSpPr>
          <p:spPr>
            <a:xfrm>
              <a:off x="1036" y="1477"/>
              <a:ext cx="801" cy="30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2000" b="1">
                  <a:solidFill>
                    <a:srgbClr val="1D41D5"/>
                  </a:solidFill>
                  <a:latin typeface="楷体" panose="02010609060101010101" charset="-122"/>
                  <a:ea typeface="楷体" panose="02010609060101010101" charset="-122"/>
                </a:rPr>
                <a:t>国民经济恢复</a:t>
              </a:r>
              <a:endParaRPr lang="zh-CN" altLang="en-US" sz="2000" b="1">
                <a:solidFill>
                  <a:srgbClr val="1D41D5"/>
                </a:solidFill>
                <a:latin typeface="楷体" panose="02010609060101010101" charset="-122"/>
                <a:ea typeface="楷体" panose="02010609060101010101" charset="-122"/>
              </a:endParaRP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732" y="683"/>
              <a:ext cx="1307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>
                  <a:latin typeface="微软雅黑" panose="020B0503020204020204" charset="-122"/>
                  <a:ea typeface="微软雅黑" panose="020B0503020204020204" charset="-122"/>
                </a:rPr>
                <a:t>1949-1952</a:t>
              </a:r>
              <a:endParaRPr lang="en-US" altLang="zh-CN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51" name="左大括号 50"/>
          <p:cNvSpPr/>
          <p:nvPr/>
        </p:nvSpPr>
        <p:spPr>
          <a:xfrm rot="5400000">
            <a:off x="2106930" y="3014345"/>
            <a:ext cx="323850" cy="798830"/>
          </a:xfrm>
          <a:prstGeom prst="leftBrace">
            <a:avLst/>
          </a:prstGeom>
          <a:ln>
            <a:solidFill>
              <a:srgbClr val="1D41D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grpSp>
        <p:nvGrpSpPr>
          <p:cNvPr id="52" name="组合 51"/>
          <p:cNvGrpSpPr/>
          <p:nvPr/>
        </p:nvGrpSpPr>
        <p:grpSpPr>
          <a:xfrm>
            <a:off x="1868805" y="1363345"/>
            <a:ext cx="829945" cy="1851660"/>
            <a:chOff x="748" y="643"/>
            <a:chExt cx="1307" cy="2916"/>
          </a:xfrm>
        </p:grpSpPr>
        <p:sp>
          <p:nvSpPr>
            <p:cNvPr id="53" name="文本框 52"/>
            <p:cNvSpPr txBox="1"/>
            <p:nvPr/>
          </p:nvSpPr>
          <p:spPr>
            <a:xfrm>
              <a:off x="1036" y="1477"/>
              <a:ext cx="801" cy="20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2000" b="1">
                  <a:solidFill>
                    <a:srgbClr val="1D41D5"/>
                  </a:solidFill>
                  <a:latin typeface="楷体" panose="02010609060101010101" charset="-122"/>
                  <a:ea typeface="楷体" panose="02010609060101010101" charset="-122"/>
                </a:rPr>
                <a:t>三大改造</a:t>
              </a:r>
              <a:endParaRPr lang="zh-CN" altLang="en-US" sz="2000" b="1">
                <a:solidFill>
                  <a:srgbClr val="1D41D5"/>
                </a:solidFill>
                <a:latin typeface="楷体" panose="02010609060101010101" charset="-122"/>
                <a:ea typeface="楷体" panose="02010609060101010101" charset="-122"/>
              </a:endParaRP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748" y="643"/>
              <a:ext cx="1307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>
                  <a:latin typeface="微软雅黑" panose="020B0503020204020204" charset="-122"/>
                  <a:ea typeface="微软雅黑" panose="020B0503020204020204" charset="-122"/>
                </a:rPr>
                <a:t>1953-1956</a:t>
              </a:r>
              <a:endParaRPr lang="en-US" altLang="zh-CN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55" name="左大括号 54"/>
          <p:cNvSpPr/>
          <p:nvPr/>
        </p:nvSpPr>
        <p:spPr>
          <a:xfrm rot="5400000">
            <a:off x="2028190" y="2680970"/>
            <a:ext cx="765175" cy="1083310"/>
          </a:xfrm>
          <a:prstGeom prst="leftBrace">
            <a:avLst>
              <a:gd name="adj1" fmla="val 8333"/>
              <a:gd name="adj2" fmla="val 13172"/>
            </a:avLst>
          </a:prstGeom>
          <a:ln>
            <a:solidFill>
              <a:srgbClr val="1D41D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grpSp>
        <p:nvGrpSpPr>
          <p:cNvPr id="56" name="组合 55"/>
          <p:cNvGrpSpPr/>
          <p:nvPr/>
        </p:nvGrpSpPr>
        <p:grpSpPr>
          <a:xfrm>
            <a:off x="2515870" y="845185"/>
            <a:ext cx="829945" cy="1821180"/>
            <a:chOff x="748" y="691"/>
            <a:chExt cx="1307" cy="2868"/>
          </a:xfrm>
        </p:grpSpPr>
        <p:sp>
          <p:nvSpPr>
            <p:cNvPr id="57" name="文本框 56"/>
            <p:cNvSpPr txBox="1"/>
            <p:nvPr/>
          </p:nvSpPr>
          <p:spPr>
            <a:xfrm>
              <a:off x="1036" y="1477"/>
              <a:ext cx="801" cy="20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2000" b="1">
                  <a:solidFill>
                    <a:srgbClr val="1D41D5"/>
                  </a:solidFill>
                  <a:latin typeface="楷体" panose="02010609060101010101" charset="-122"/>
                  <a:ea typeface="楷体" panose="02010609060101010101" charset="-122"/>
                </a:rPr>
                <a:t>一五计划</a:t>
              </a:r>
              <a:endParaRPr lang="zh-CN" altLang="en-US" sz="2000">
                <a:solidFill>
                  <a:srgbClr val="1D41D5"/>
                </a:solidFill>
              </a:endParaRP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748" y="691"/>
              <a:ext cx="1307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>
                  <a:latin typeface="微软雅黑" panose="020B0503020204020204" charset="-122"/>
                  <a:ea typeface="微软雅黑" panose="020B0503020204020204" charset="-122"/>
                </a:rPr>
                <a:t>1953-1957</a:t>
              </a:r>
              <a:endParaRPr lang="en-US" altLang="zh-CN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59" name="文本框 58"/>
          <p:cNvSpPr txBox="1"/>
          <p:nvPr/>
        </p:nvSpPr>
        <p:spPr>
          <a:xfrm>
            <a:off x="2840990" y="2564130"/>
            <a:ext cx="1320800" cy="9836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1956</a:t>
            </a:r>
            <a:endParaRPr lang="en-US" altLang="zh-CN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sz="2000" b="1">
                <a:solidFill>
                  <a:schemeClr val="accent6"/>
                </a:solidFill>
                <a:latin typeface="楷体" panose="02010609060101010101" charset="-122"/>
                <a:ea typeface="楷体" panose="02010609060101010101" charset="-122"/>
                <a:cs typeface="微软雅黑" panose="020B0503020204020204" charset="-122"/>
              </a:rPr>
              <a:t>中共八大正确路线</a:t>
            </a:r>
            <a:endParaRPr lang="zh-CN" altLang="en-US" sz="2000" b="1">
              <a:solidFill>
                <a:schemeClr val="accent6"/>
              </a:solidFill>
              <a:latin typeface="楷体" panose="02010609060101010101" charset="-122"/>
              <a:ea typeface="楷体" panose="02010609060101010101" charset="-122"/>
              <a:cs typeface="微软雅黑" panose="020B0503020204020204" charset="-122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3190875" y="3670300"/>
            <a:ext cx="1565275" cy="9836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1958</a:t>
            </a:r>
            <a:endParaRPr lang="en-US" altLang="zh-CN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>
              <a:buClrTx/>
              <a:buSzTx/>
              <a:buFontTx/>
            </a:pPr>
            <a:r>
              <a:rPr lang="zh-CN" altLang="en-US" sz="2000" b="1">
                <a:solidFill>
                  <a:schemeClr val="accent6"/>
                </a:solidFill>
                <a:latin typeface="楷体" panose="02010609060101010101" charset="-122"/>
                <a:ea typeface="楷体" panose="02010609060101010101" charset="-122"/>
                <a:cs typeface="微软雅黑" panose="020B0503020204020204" charset="-122"/>
              </a:rPr>
              <a:t>大跃进</a:t>
            </a:r>
            <a:endParaRPr lang="zh-CN" altLang="en-US" sz="2000" b="1">
              <a:solidFill>
                <a:schemeClr val="accent6"/>
              </a:solidFill>
              <a:latin typeface="楷体" panose="02010609060101010101" charset="-122"/>
              <a:ea typeface="楷体" panose="02010609060101010101" charset="-122"/>
              <a:cs typeface="微软雅黑" panose="020B0503020204020204" charset="-122"/>
            </a:endParaRPr>
          </a:p>
          <a:p>
            <a:pPr algn="l">
              <a:buClrTx/>
              <a:buSzTx/>
              <a:buFontTx/>
            </a:pPr>
            <a:r>
              <a:rPr lang="zh-CN" altLang="en-US" sz="2000" b="1">
                <a:solidFill>
                  <a:schemeClr val="accent6"/>
                </a:solidFill>
                <a:latin typeface="楷体" panose="02010609060101010101" charset="-122"/>
                <a:ea typeface="楷体" panose="02010609060101010101" charset="-122"/>
                <a:cs typeface="微软雅黑" panose="020B0503020204020204" charset="-122"/>
              </a:rPr>
              <a:t>人民公社化</a:t>
            </a:r>
            <a:endParaRPr lang="zh-CN" altLang="en-US" sz="2000" b="1">
              <a:solidFill>
                <a:schemeClr val="accent6"/>
              </a:solidFill>
              <a:latin typeface="楷体" panose="02010609060101010101" charset="-122"/>
              <a:ea typeface="楷体" panose="02010609060101010101" charset="-122"/>
              <a:cs typeface="微软雅黑" panose="020B0503020204020204" charset="-122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3754120" y="4713605"/>
            <a:ext cx="1565275" cy="6756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buClrTx/>
              <a:buSzTx/>
              <a:buFontTx/>
            </a:pPr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1959-1961</a:t>
            </a:r>
            <a:endParaRPr lang="en-US" altLang="zh-CN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>
              <a:buClrTx/>
              <a:buSzTx/>
              <a:buFontTx/>
            </a:pPr>
            <a:r>
              <a:rPr lang="zh-CN" altLang="en-US" sz="2000" b="1">
                <a:solidFill>
                  <a:schemeClr val="accent6"/>
                </a:solidFill>
                <a:latin typeface="楷体" panose="02010609060101010101" charset="-122"/>
                <a:ea typeface="楷体" panose="02010609060101010101" charset="-122"/>
                <a:cs typeface="微软雅黑" panose="020B0503020204020204" charset="-122"/>
              </a:rPr>
              <a:t>经济困难</a:t>
            </a:r>
            <a:endParaRPr lang="zh-CN" altLang="en-US" sz="2000" b="1">
              <a:solidFill>
                <a:schemeClr val="accent6"/>
              </a:solidFill>
              <a:latin typeface="楷体" panose="02010609060101010101" charset="-122"/>
              <a:ea typeface="楷体" panose="02010609060101010101" charset="-122"/>
              <a:cs typeface="微软雅黑" panose="020B0503020204020204" charset="-122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4208145" y="2606675"/>
            <a:ext cx="1320800" cy="6756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1961</a:t>
            </a:r>
            <a:endParaRPr lang="en-US" altLang="zh-CN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sz="2000" b="1">
                <a:solidFill>
                  <a:schemeClr val="accent6"/>
                </a:solidFill>
                <a:latin typeface="楷体" panose="02010609060101010101" charset="-122"/>
                <a:ea typeface="楷体" panose="02010609060101010101" charset="-122"/>
                <a:cs typeface="微软雅黑" panose="020B0503020204020204" charset="-122"/>
              </a:rPr>
              <a:t>八字方针</a:t>
            </a:r>
            <a:endParaRPr lang="zh-CN" altLang="en-US" sz="2000" b="1">
              <a:solidFill>
                <a:schemeClr val="accent6"/>
              </a:solidFill>
              <a:latin typeface="楷体" panose="02010609060101010101" charset="-122"/>
              <a:ea typeface="楷体" panose="02010609060101010101" charset="-122"/>
              <a:cs typeface="微软雅黑" panose="020B0503020204020204" charset="-122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5539740" y="4003675"/>
            <a:ext cx="1513205" cy="6756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1966-1969</a:t>
            </a:r>
            <a:endParaRPr lang="en-US" altLang="zh-CN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sz="20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微软雅黑" panose="020B0503020204020204" charset="-122"/>
              </a:rPr>
              <a:t>停产闹革命</a:t>
            </a:r>
            <a:endParaRPr lang="zh-CN" altLang="en-US" sz="2000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微软雅黑" panose="020B0503020204020204" charset="-122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6295390" y="2564130"/>
            <a:ext cx="789940" cy="6756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1971</a:t>
            </a:r>
            <a:endParaRPr lang="en-US" altLang="zh-CN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sz="20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微软雅黑" panose="020B0503020204020204" charset="-122"/>
              </a:rPr>
              <a:t>调整</a:t>
            </a:r>
            <a:endParaRPr lang="zh-CN" altLang="en-US" sz="2000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微软雅黑" panose="020B0503020204020204" charset="-122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6920230" y="2564130"/>
            <a:ext cx="789940" cy="6756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1973</a:t>
            </a:r>
            <a:endParaRPr lang="en-US" altLang="zh-CN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sz="20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微软雅黑" panose="020B0503020204020204" charset="-122"/>
              </a:rPr>
              <a:t>复苏</a:t>
            </a:r>
            <a:endParaRPr lang="zh-CN" altLang="en-US" sz="2000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微软雅黑" panose="020B0503020204020204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7628890" y="2553970"/>
            <a:ext cx="789940" cy="9836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1975</a:t>
            </a:r>
            <a:endParaRPr lang="en-US" altLang="zh-CN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sz="20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微软雅黑" panose="020B0503020204020204" charset="-122"/>
              </a:rPr>
              <a:t>全面</a:t>
            </a:r>
            <a:endParaRPr lang="zh-CN" altLang="en-US" sz="2000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微软雅黑" panose="020B0503020204020204" charset="-122"/>
            </a:endParaRPr>
          </a:p>
          <a:p>
            <a:r>
              <a:rPr lang="zh-CN" altLang="en-US" sz="20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微软雅黑" panose="020B0503020204020204" charset="-122"/>
              </a:rPr>
              <a:t>整顿</a:t>
            </a:r>
            <a:endParaRPr lang="zh-CN" altLang="en-US" sz="2000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微软雅黑" panose="020B0503020204020204" charset="-122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7966075" y="4069080"/>
            <a:ext cx="789940" cy="6756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1976</a:t>
            </a:r>
            <a:endParaRPr lang="en-US" altLang="zh-CN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sz="20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微软雅黑" panose="020B0503020204020204" charset="-122"/>
              </a:rPr>
              <a:t>混乱</a:t>
            </a:r>
            <a:endParaRPr lang="zh-CN" altLang="en-US" sz="2000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微软雅黑" panose="020B0503020204020204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3552190" y="977900"/>
            <a:ext cx="5694045" cy="460375"/>
          </a:xfrm>
          <a:prstGeom prst="rect">
            <a:avLst/>
          </a:prstGeom>
          <a:noFill/>
          <a:ln w="28575" cmpd="sng">
            <a:solidFill>
              <a:srgbClr val="FF9409"/>
            </a:solidFill>
            <a:prstDash val="dash"/>
          </a:ln>
        </p:spPr>
        <p:txBody>
          <a:bodyPr wrap="square">
            <a:spAutoFit/>
          </a:bodyPr>
          <a:p>
            <a:pPr indent="0"/>
            <a:r>
              <a:rPr lang="zh-CN" sz="2400" b="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向苏联学习→走出中国特色社会主义道路</a:t>
            </a:r>
            <a:endParaRPr lang="zh-CN" altLang="en-US" sz="2400" b="0">
              <a:latin typeface="方正粗黑宋简体" panose="02000000000000000000" charset="-122"/>
              <a:ea typeface="方正粗黑宋简体" panose="02000000000000000000" charset="-122"/>
              <a:cs typeface="方正粗黑宋简体" panose="02000000000000000000" charset="-122"/>
            </a:endParaRPr>
          </a:p>
        </p:txBody>
      </p:sp>
      <p:cxnSp>
        <p:nvCxnSpPr>
          <p:cNvPr id="13" name="直接箭头连接符 12"/>
          <p:cNvCxnSpPr/>
          <p:nvPr/>
        </p:nvCxnSpPr>
        <p:spPr>
          <a:xfrm flipV="1">
            <a:off x="158750" y="3547745"/>
            <a:ext cx="11947525" cy="58420"/>
          </a:xfrm>
          <a:prstGeom prst="straightConnector1">
            <a:avLst/>
          </a:prstGeom>
          <a:ln w="412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dissolve/>
      </p:transition>
    </mc:Choice>
    <mc:Fallback>
      <p:transition spd="med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00"/>
                            </p:stCondLst>
                            <p:childTnLst>
                              <p:par>
                                <p:cTn id="12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000"/>
                            </p:stCondLst>
                            <p:childTnLst>
                              <p:par>
                                <p:cTn id="130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2" dur="8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3" dur="8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8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6" grpId="0"/>
      <p:bldP spid="7" grpId="0"/>
      <p:bldP spid="36" grpId="0"/>
      <p:bldP spid="47" grpId="0" bldLvl="0" animBg="1"/>
      <p:bldP spid="51" grpId="0" bldLvl="0" animBg="1"/>
      <p:bldP spid="55" grpId="0" bldLvl="0" animBg="1"/>
      <p:bldP spid="10" grpId="0"/>
      <p:bldP spid="59" grpId="0"/>
      <p:bldP spid="60" grpId="0"/>
      <p:bldP spid="61" grpId="0"/>
      <p:bldP spid="62" grpId="0"/>
      <p:bldP spid="11" grpId="0"/>
      <p:bldP spid="64" grpId="0"/>
      <p:bldP spid="65" grpId="0"/>
      <p:bldP spid="66" grpId="0"/>
      <p:bldP spid="67" grpId="0"/>
      <p:bldP spid="63" grpId="0"/>
      <p:bldP spid="5" grpId="0"/>
      <p:bldP spid="100" grpId="0" bldLvl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1291590" y="360680"/>
            <a:ext cx="999109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第十单元  改革开放与社会主义现代化建设新时期</a:t>
            </a:r>
            <a:endParaRPr lang="zh-CN" altLang="en-US" sz="36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3" name="直接箭头连接符 12"/>
          <p:cNvCxnSpPr/>
          <p:nvPr/>
        </p:nvCxnSpPr>
        <p:spPr>
          <a:xfrm flipV="1">
            <a:off x="158750" y="3547745"/>
            <a:ext cx="11947525" cy="58420"/>
          </a:xfrm>
          <a:prstGeom prst="straightConnector1">
            <a:avLst/>
          </a:prstGeom>
          <a:ln w="412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109220" y="3681095"/>
            <a:ext cx="99822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latin typeface="微软雅黑" panose="020B0503020204020204" charset="-122"/>
                <a:ea typeface="微软雅黑" panose="020B0503020204020204" charset="-122"/>
              </a:rPr>
              <a:t>1976</a:t>
            </a:r>
            <a:endParaRPr lang="en-US" altLang="zh-CN" sz="20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059815" y="3682365"/>
            <a:ext cx="99822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latin typeface="微软雅黑" panose="020B0503020204020204" charset="-122"/>
                <a:ea typeface="微软雅黑" panose="020B0503020204020204" charset="-122"/>
              </a:rPr>
              <a:t>1978</a:t>
            </a:r>
            <a:endParaRPr lang="en-US" altLang="zh-CN" sz="20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234950" y="5659120"/>
            <a:ext cx="153098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2400">
                <a:solidFill>
                  <a:schemeClr val="tx1"/>
                </a:solidFill>
              </a:rPr>
              <a:t>徘徊</a:t>
            </a:r>
            <a:endParaRPr lang="zh-CN" altLang="en-US" sz="2400">
              <a:solidFill>
                <a:schemeClr val="tx1"/>
              </a:solidFill>
            </a:endParaRPr>
          </a:p>
          <a:p>
            <a:pPr algn="ctr"/>
            <a:r>
              <a:rPr lang="zh-CN" altLang="en-US" sz="2400">
                <a:solidFill>
                  <a:schemeClr val="tx1"/>
                </a:solidFill>
              </a:rPr>
              <a:t>时期</a:t>
            </a:r>
            <a:endParaRPr lang="en-US" altLang="zh-CN" sz="2400">
              <a:solidFill>
                <a:schemeClr val="tx1"/>
              </a:solidFill>
            </a:endParaRPr>
          </a:p>
          <a:p>
            <a:pPr algn="ctr"/>
            <a:r>
              <a:rPr lang="en-US" altLang="zh-CN" sz="2400">
                <a:solidFill>
                  <a:schemeClr val="tx1"/>
                </a:solidFill>
              </a:rPr>
              <a:t>1976-1978</a:t>
            </a:r>
            <a:endParaRPr lang="en-US" altLang="zh-CN" sz="2400">
              <a:solidFill>
                <a:schemeClr val="tx1"/>
              </a:solidFill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1765935" y="1414780"/>
            <a:ext cx="1324610" cy="521970"/>
          </a:xfrm>
          <a:prstGeom prst="rect">
            <a:avLst/>
          </a:prstGeom>
          <a:noFill/>
          <a:ln w="41275">
            <a:solidFill>
              <a:srgbClr val="FF0000"/>
            </a:solidFill>
          </a:ln>
        </p:spPr>
        <p:txBody>
          <a:bodyPr wrap="square" rtlCol="0">
            <a:spAutoFit/>
          </a:bodyPr>
          <a:p>
            <a:pPr algn="ctr"/>
            <a:r>
              <a:rPr lang="zh-CN" altLang="en-US" sz="28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新时期</a:t>
            </a:r>
            <a:endParaRPr lang="zh-CN" altLang="en-US" sz="2800" b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0" name="文本框 69"/>
          <p:cNvSpPr txBox="1"/>
          <p:nvPr/>
        </p:nvSpPr>
        <p:spPr>
          <a:xfrm>
            <a:off x="1234440" y="1363345"/>
            <a:ext cx="508635" cy="22453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十一届三中全会</a:t>
            </a:r>
            <a:endParaRPr lang="zh-CN" altLang="en-US" sz="2000" b="1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71" name="文本框 70"/>
          <p:cNvSpPr txBox="1"/>
          <p:nvPr/>
        </p:nvSpPr>
        <p:spPr>
          <a:xfrm>
            <a:off x="1743075" y="1990725"/>
            <a:ext cx="2941320" cy="5708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p>
            <a:pPr>
              <a:lnSpc>
                <a:spcPct val="130000"/>
              </a:lnSpc>
            </a:pPr>
            <a:r>
              <a:rPr lang="zh-CN" altLang="en-US" sz="2400" b="1">
                <a:solidFill>
                  <a:srgbClr val="C00000"/>
                </a:solidFill>
              </a:rPr>
              <a:t>对内改革、对外开放</a:t>
            </a:r>
            <a:endParaRPr lang="zh-CN" altLang="en-US" sz="2400" b="1">
              <a:solidFill>
                <a:srgbClr val="C00000"/>
              </a:solidFill>
            </a:endParaRPr>
          </a:p>
        </p:txBody>
      </p:sp>
      <p:cxnSp>
        <p:nvCxnSpPr>
          <p:cNvPr id="35" name="直接连接符 34"/>
          <p:cNvCxnSpPr/>
          <p:nvPr/>
        </p:nvCxnSpPr>
        <p:spPr>
          <a:xfrm>
            <a:off x="1466850" y="3729355"/>
            <a:ext cx="10795" cy="2595880"/>
          </a:xfrm>
          <a:prstGeom prst="line">
            <a:avLst/>
          </a:prstGeom>
          <a:ln w="28575" cmpd="sng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>
            <a:off x="502285" y="3606165"/>
            <a:ext cx="10795" cy="2595880"/>
          </a:xfrm>
          <a:prstGeom prst="line">
            <a:avLst/>
          </a:prstGeom>
          <a:ln w="28575" cmpd="sng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flipH="1">
            <a:off x="2749550" y="3547745"/>
            <a:ext cx="1905" cy="570865"/>
          </a:xfrm>
          <a:prstGeom prst="line">
            <a:avLst/>
          </a:prstGeom>
          <a:ln w="28575" cmpd="sng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2251075" y="4118610"/>
            <a:ext cx="120967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latin typeface="微软雅黑" panose="020B0503020204020204" charset="-122"/>
                <a:ea typeface="微软雅黑" panose="020B0503020204020204" charset="-122"/>
              </a:rPr>
              <a:t>20</a:t>
            </a:r>
            <a:r>
              <a:rPr lang="zh-CN" altLang="en-US" sz="2000" b="1">
                <a:latin typeface="微软雅黑" panose="020B0503020204020204" charset="-122"/>
                <a:ea typeface="微软雅黑" panose="020B0503020204020204" charset="-122"/>
              </a:rPr>
              <a:t>世纪</a:t>
            </a:r>
            <a:r>
              <a:rPr lang="en-US" altLang="zh-CN" sz="2000" b="1">
                <a:latin typeface="微软雅黑" panose="020B0503020204020204" charset="-122"/>
                <a:ea typeface="微软雅黑" panose="020B0503020204020204" charset="-122"/>
              </a:rPr>
              <a:t>80</a:t>
            </a:r>
            <a:r>
              <a:rPr lang="zh-CN" altLang="en-US" sz="2000" b="1">
                <a:latin typeface="微软雅黑" panose="020B0503020204020204" charset="-122"/>
                <a:ea typeface="微软雅黑" panose="020B0503020204020204" charset="-122"/>
              </a:rPr>
              <a:t>年代</a:t>
            </a:r>
            <a:endParaRPr lang="zh-CN" altLang="en-US" sz="20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842895" y="2976880"/>
            <a:ext cx="3977005" cy="5708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30000"/>
              </a:lnSpc>
            </a:pPr>
            <a:r>
              <a:rPr lang="en-US" altLang="zh-CN" sz="2400" b="1">
                <a:solidFill>
                  <a:srgbClr val="C00000"/>
                </a:solidFill>
              </a:rPr>
              <a:t>“</a:t>
            </a:r>
            <a:r>
              <a:rPr lang="zh-CN" altLang="en-US" sz="2400" b="1">
                <a:solidFill>
                  <a:srgbClr val="C00000"/>
                </a:solidFill>
              </a:rPr>
              <a:t>一国两制</a:t>
            </a:r>
            <a:r>
              <a:rPr lang="en-US" altLang="zh-CN" sz="2400" b="1">
                <a:solidFill>
                  <a:srgbClr val="C00000"/>
                </a:solidFill>
              </a:rPr>
              <a:t>”</a:t>
            </a:r>
            <a:r>
              <a:rPr lang="zh-CN" altLang="en-US" sz="2400" b="1">
                <a:solidFill>
                  <a:srgbClr val="C00000"/>
                </a:solidFill>
              </a:rPr>
              <a:t>与祖国统一大业</a:t>
            </a:r>
            <a:endParaRPr lang="zh-CN" altLang="en-US" sz="2400" b="1">
              <a:solidFill>
                <a:srgbClr val="C00000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9712325" y="3634105"/>
            <a:ext cx="99822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latin typeface="微软雅黑" panose="020B0503020204020204" charset="-122"/>
                <a:ea typeface="微软雅黑" panose="020B0503020204020204" charset="-122"/>
              </a:rPr>
              <a:t>2017</a:t>
            </a:r>
            <a:endParaRPr lang="en-US" altLang="zh-CN" sz="20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9874885" y="1838960"/>
            <a:ext cx="508635" cy="16300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中共十九大</a:t>
            </a:r>
            <a:endParaRPr lang="zh-CN" altLang="en-US" sz="2000" b="1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0209530" y="1468755"/>
            <a:ext cx="1324610" cy="521970"/>
          </a:xfrm>
          <a:prstGeom prst="rect">
            <a:avLst/>
          </a:prstGeom>
          <a:noFill/>
          <a:ln w="41275">
            <a:solidFill>
              <a:srgbClr val="FF0000"/>
            </a:solidFill>
          </a:ln>
        </p:spPr>
        <p:txBody>
          <a:bodyPr wrap="square" rtlCol="0">
            <a:spAutoFit/>
          </a:bodyPr>
          <a:p>
            <a:pPr lvl="0" algn="ctr">
              <a:buClrTx/>
              <a:buSzTx/>
              <a:buFontTx/>
            </a:pPr>
            <a:r>
              <a:rPr lang="zh-CN" alt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新时</a:t>
            </a:r>
            <a:r>
              <a:rPr lang="zh-CN" alt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代</a:t>
            </a:r>
            <a:endParaRPr lang="zh-CN" altLang="en-US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sym typeface="+mn-ea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058035" y="5043805"/>
            <a:ext cx="937260" cy="10502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30000"/>
              </a:lnSpc>
            </a:pPr>
            <a:r>
              <a:rPr lang="zh-CN" sz="2400" b="1">
                <a:solidFill>
                  <a:srgbClr val="C00000"/>
                </a:solidFill>
              </a:rPr>
              <a:t>巨大</a:t>
            </a:r>
            <a:endParaRPr lang="zh-CN" sz="2400" b="1">
              <a:solidFill>
                <a:srgbClr val="C00000"/>
              </a:solidFill>
            </a:endParaRPr>
          </a:p>
          <a:p>
            <a:pPr>
              <a:lnSpc>
                <a:spcPct val="130000"/>
              </a:lnSpc>
            </a:pPr>
            <a:r>
              <a:rPr lang="zh-CN" sz="2400" b="1">
                <a:solidFill>
                  <a:srgbClr val="C00000"/>
                </a:solidFill>
              </a:rPr>
              <a:t>成就</a:t>
            </a:r>
            <a:endParaRPr lang="zh-CN" sz="2400" b="1">
              <a:solidFill>
                <a:srgbClr val="C00000"/>
              </a:solidFill>
            </a:endParaRPr>
          </a:p>
        </p:txBody>
      </p:sp>
      <p:sp>
        <p:nvSpPr>
          <p:cNvPr id="18" name="左大括号 17"/>
          <p:cNvSpPr/>
          <p:nvPr/>
        </p:nvSpPr>
        <p:spPr>
          <a:xfrm>
            <a:off x="2861310" y="5020310"/>
            <a:ext cx="155575" cy="1336675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2995295" y="4825365"/>
            <a:ext cx="5059680" cy="16414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>
              <a:lnSpc>
                <a:spcPct val="140000"/>
              </a:lnSpc>
            </a:pPr>
            <a:r>
              <a:rPr lang="zh-CN" altLang="en-US" sz="2400"/>
              <a:t>中国特色社会主义理论的形成与发展</a:t>
            </a:r>
            <a:endParaRPr lang="zh-CN" altLang="en-US" sz="2400"/>
          </a:p>
          <a:p>
            <a:pPr>
              <a:lnSpc>
                <a:spcPct val="140000"/>
              </a:lnSpc>
            </a:pPr>
            <a:r>
              <a:rPr lang="zh-CN" altLang="en-US" sz="2400"/>
              <a:t>综合国力增强</a:t>
            </a:r>
            <a:endParaRPr lang="zh-CN" altLang="en-US" sz="2400"/>
          </a:p>
          <a:p>
            <a:pPr>
              <a:lnSpc>
                <a:spcPct val="140000"/>
              </a:lnSpc>
            </a:pPr>
            <a:r>
              <a:rPr lang="zh-CN" altLang="en-US" sz="2400"/>
              <a:t>国际影响力不断扩大</a:t>
            </a:r>
            <a:endParaRPr lang="zh-CN" altLang="en-US" sz="2400"/>
          </a:p>
        </p:txBody>
      </p:sp>
      <p:sp>
        <p:nvSpPr>
          <p:cNvPr id="20" name="文本框 19"/>
          <p:cNvSpPr txBox="1"/>
          <p:nvPr/>
        </p:nvSpPr>
        <p:spPr>
          <a:xfrm>
            <a:off x="3799840" y="1005840"/>
            <a:ext cx="5700395" cy="521970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p>
            <a:pPr lvl="0" algn="ctr">
              <a:buClrTx/>
              <a:buSzTx/>
              <a:buFontTx/>
            </a:pPr>
            <a:r>
              <a:rPr lang="zh-CN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站起来    </a:t>
            </a:r>
            <a:r>
              <a:rPr lang="en-US" altLang="zh-CN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→</a:t>
            </a:r>
            <a:r>
              <a:rPr lang="zh-CN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富起来    </a:t>
            </a:r>
            <a:r>
              <a:rPr lang="en-US" altLang="zh-CN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→</a:t>
            </a:r>
            <a:r>
              <a:rPr lang="zh-CN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强起来</a:t>
            </a:r>
            <a:endParaRPr lang="zh-CN" altLang="en-US" sz="28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wipe/>
      </p:transition>
    </mc:Choice>
    <mc:Fallback>
      <p:transition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45" grpId="0"/>
      <p:bldP spid="5" grpId="0"/>
      <p:bldP spid="46" grpId="0" bldLvl="0" animBg="1"/>
      <p:bldP spid="71" grpId="0" bldLvl="0" animBg="1"/>
      <p:bldP spid="8" grpId="0"/>
      <p:bldP spid="9" grpId="0"/>
      <p:bldP spid="10" grpId="0"/>
      <p:bldP spid="16" grpId="0" bldLvl="0" animBg="1"/>
      <p:bldP spid="17" grpId="0"/>
      <p:bldP spid="18" grpId="0" bldLvl="0" animBg="1"/>
      <p:bldP spid="19" grpId="0"/>
      <p:bldP spid="20" grpId="0" bldLvl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805815" y="471170"/>
            <a:ext cx="11069320" cy="29718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30000"/>
              </a:lnSpc>
            </a:pPr>
            <a:r>
              <a:rPr lang="zh-CN" altLang="en-US" sz="3600" b="1">
                <a:solidFill>
                  <a:schemeClr val="accent5"/>
                </a:solidFill>
              </a:rPr>
              <a:t>选择题</a:t>
            </a:r>
            <a:endParaRPr lang="zh-CN" altLang="en-US" sz="3600" b="1">
              <a:solidFill>
                <a:schemeClr val="accent5"/>
              </a:solidFill>
            </a:endParaRPr>
          </a:p>
          <a:p>
            <a:pPr>
              <a:lnSpc>
                <a:spcPct val="130000"/>
              </a:lnSpc>
            </a:pPr>
            <a:r>
              <a:rPr lang="zh-CN" altLang="en-US" sz="3600">
                <a:solidFill>
                  <a:schemeClr val="tx1"/>
                </a:solidFill>
              </a:rPr>
              <a:t>（1）沉着冷静</a:t>
            </a:r>
            <a:endParaRPr lang="zh-CN" altLang="en-US" sz="3600">
              <a:solidFill>
                <a:schemeClr val="tx1"/>
              </a:solidFill>
            </a:endParaRPr>
          </a:p>
          <a:p>
            <a:pPr>
              <a:lnSpc>
                <a:spcPct val="130000"/>
              </a:lnSpc>
            </a:pPr>
            <a:r>
              <a:rPr lang="zh-CN" altLang="en-US" sz="3600">
                <a:solidFill>
                  <a:schemeClr val="tx1"/>
                </a:solidFill>
              </a:rPr>
              <a:t>（2）圈出时间、地点、联系知识点</a:t>
            </a:r>
            <a:endParaRPr lang="zh-CN" altLang="en-US" sz="3600">
              <a:solidFill>
                <a:schemeClr val="tx1"/>
              </a:solidFill>
            </a:endParaRPr>
          </a:p>
          <a:p>
            <a:pPr>
              <a:lnSpc>
                <a:spcPct val="130000"/>
              </a:lnSpc>
            </a:pPr>
            <a:r>
              <a:rPr lang="zh-CN" altLang="en-US" sz="3600">
                <a:solidFill>
                  <a:schemeClr val="tx1"/>
                </a:solidFill>
              </a:rPr>
              <a:t>（3）</a:t>
            </a:r>
            <a:r>
              <a:rPr lang="zh-CN" sz="3600">
                <a:solidFill>
                  <a:schemeClr val="tx1"/>
                </a:solidFill>
              </a:rPr>
              <a:t>排除明显错项</a:t>
            </a:r>
            <a:endParaRPr lang="zh-CN" sz="360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split orient="vert" dir="in"/>
      </p:transition>
    </mc:Choice>
    <mc:Fallback>
      <p:transition>
        <p:split orient="vert" dir="in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805815" y="471170"/>
            <a:ext cx="11069320" cy="5852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30000"/>
              </a:lnSpc>
            </a:pPr>
            <a:r>
              <a:rPr lang="zh-CN" altLang="en-US" sz="3600" b="1">
                <a:solidFill>
                  <a:schemeClr val="accent5"/>
                </a:solidFill>
              </a:rPr>
              <a:t>主观题</a:t>
            </a:r>
            <a:endParaRPr lang="zh-CN" altLang="en-US" sz="3600" b="1">
              <a:solidFill>
                <a:schemeClr val="accent5"/>
              </a:solidFill>
            </a:endParaRPr>
          </a:p>
          <a:p>
            <a:pPr>
              <a:lnSpc>
                <a:spcPct val="130000"/>
              </a:lnSpc>
            </a:pPr>
            <a:r>
              <a:rPr lang="zh-CN" altLang="en-US" sz="3600">
                <a:solidFill>
                  <a:schemeClr val="tx1"/>
                </a:solidFill>
              </a:rPr>
              <a:t>（1）分解问题，明确问题的</a:t>
            </a:r>
            <a:r>
              <a:rPr lang="zh-CN" altLang="en-US" sz="3600" b="1">
                <a:solidFill>
                  <a:srgbClr val="C00000"/>
                </a:solidFill>
              </a:rPr>
              <a:t>数量</a:t>
            </a:r>
            <a:r>
              <a:rPr lang="zh-CN" altLang="en-US" sz="3600">
                <a:solidFill>
                  <a:schemeClr val="tx1"/>
                </a:solidFill>
              </a:rPr>
              <a:t>和回答的</a:t>
            </a:r>
            <a:r>
              <a:rPr lang="zh-CN" altLang="en-US" sz="3600" b="1">
                <a:solidFill>
                  <a:srgbClr val="C00000"/>
                </a:solidFill>
              </a:rPr>
              <a:t>内容</a:t>
            </a:r>
            <a:endParaRPr lang="zh-CN" altLang="en-US" sz="3600">
              <a:solidFill>
                <a:schemeClr val="tx1"/>
              </a:solidFill>
            </a:endParaRPr>
          </a:p>
          <a:p>
            <a:pPr>
              <a:lnSpc>
                <a:spcPct val="130000"/>
              </a:lnSpc>
            </a:pPr>
            <a:r>
              <a:rPr lang="zh-CN" altLang="en-US" sz="3600">
                <a:solidFill>
                  <a:schemeClr val="tx1"/>
                </a:solidFill>
              </a:rPr>
              <a:t>（2）读材料</a:t>
            </a:r>
            <a:endParaRPr lang="zh-CN" altLang="en-US" sz="3600">
              <a:solidFill>
                <a:schemeClr val="tx1"/>
              </a:solidFill>
            </a:endParaRPr>
          </a:p>
          <a:p>
            <a:pPr>
              <a:lnSpc>
                <a:spcPct val="130000"/>
              </a:lnSpc>
            </a:pPr>
            <a:r>
              <a:rPr lang="zh-CN" altLang="en-US" sz="3600">
                <a:solidFill>
                  <a:schemeClr val="tx1"/>
                </a:solidFill>
              </a:rPr>
              <a:t>          ①分层</a:t>
            </a:r>
            <a:endParaRPr lang="zh-CN" altLang="en-US" sz="3600">
              <a:solidFill>
                <a:schemeClr val="tx1"/>
              </a:solidFill>
            </a:endParaRPr>
          </a:p>
          <a:p>
            <a:pPr>
              <a:lnSpc>
                <a:spcPct val="130000"/>
              </a:lnSpc>
            </a:pPr>
            <a:r>
              <a:rPr lang="zh-CN" altLang="en-US" sz="3600">
                <a:solidFill>
                  <a:schemeClr val="tx1"/>
                </a:solidFill>
              </a:rPr>
              <a:t>          ②找解答的关键词、关键句、材料出处</a:t>
            </a:r>
            <a:endParaRPr lang="zh-CN" altLang="en-US" sz="3600">
              <a:solidFill>
                <a:schemeClr val="tx1"/>
              </a:solidFill>
            </a:endParaRPr>
          </a:p>
          <a:p>
            <a:pPr>
              <a:lnSpc>
                <a:spcPct val="130000"/>
              </a:lnSpc>
            </a:pPr>
            <a:r>
              <a:rPr lang="zh-CN" altLang="en-US" sz="3600">
                <a:solidFill>
                  <a:schemeClr val="tx1"/>
                </a:solidFill>
              </a:rPr>
              <a:t>（3）作答（留意赋分）</a:t>
            </a:r>
            <a:endParaRPr lang="zh-CN" altLang="en-US" sz="3600">
              <a:solidFill>
                <a:schemeClr val="tx1"/>
              </a:solidFill>
            </a:endParaRPr>
          </a:p>
          <a:p>
            <a:pPr>
              <a:lnSpc>
                <a:spcPct val="130000"/>
              </a:lnSpc>
            </a:pPr>
            <a:r>
              <a:rPr lang="zh-CN" altLang="en-US" sz="3600">
                <a:solidFill>
                  <a:schemeClr val="tx1"/>
                </a:solidFill>
              </a:rPr>
              <a:t>          ①写上引导语：背景、原因、措施</a:t>
            </a:r>
            <a:r>
              <a:rPr lang="en-US" altLang="zh-CN" sz="3600">
                <a:solidFill>
                  <a:schemeClr val="tx1"/>
                </a:solidFill>
              </a:rPr>
              <a:t>……</a:t>
            </a:r>
            <a:endParaRPr lang="zh-CN" altLang="en-US" sz="3600">
              <a:solidFill>
                <a:schemeClr val="tx1"/>
              </a:solidFill>
            </a:endParaRPr>
          </a:p>
          <a:p>
            <a:pPr>
              <a:lnSpc>
                <a:spcPct val="130000"/>
              </a:lnSpc>
            </a:pPr>
            <a:r>
              <a:rPr lang="zh-CN" altLang="en-US" sz="3600">
                <a:solidFill>
                  <a:schemeClr val="tx1"/>
                </a:solidFill>
              </a:rPr>
              <a:t>          ②</a:t>
            </a:r>
            <a:r>
              <a:rPr lang="zh-CN" altLang="en-US" sz="3600">
                <a:sym typeface="+mn-ea"/>
              </a:rPr>
              <a:t>分点、简洁。</a:t>
            </a:r>
            <a:r>
              <a:rPr lang="zh-CN" altLang="en-US" sz="3600">
                <a:solidFill>
                  <a:schemeClr val="tx1"/>
                </a:solidFill>
              </a:rPr>
              <a:t>突出</a:t>
            </a:r>
            <a:r>
              <a:rPr lang="zh-CN" altLang="en-US" sz="3600" b="1">
                <a:solidFill>
                  <a:srgbClr val="C00000"/>
                </a:solidFill>
              </a:rPr>
              <a:t>关键词</a:t>
            </a:r>
            <a:r>
              <a:rPr lang="zh-CN" altLang="en-US" sz="3600">
                <a:solidFill>
                  <a:schemeClr val="tx1"/>
                </a:solidFill>
              </a:rPr>
              <a:t>（如专有名词）</a:t>
            </a:r>
            <a:endParaRPr lang="zh-CN" altLang="en-US" sz="360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split orient="vert" dir="in"/>
      </p:transition>
    </mc:Choice>
    <mc:Fallback>
      <p:transition>
        <p:split orient="vert" dir="in"/>
      </p:transition>
    </mc:Fallback>
  </mc:AlternateContent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6.xml><?xml version="1.0" encoding="utf-8"?>
<p:tagLst xmlns:p="http://schemas.openxmlformats.org/presentationml/2006/main">
  <p:tag name="KSO_WM_UNIT_TABLE_BEAUTIFY" val="smartTable{de012ba5-b555-405a-9e50-4936175d3300}"/>
</p:tagLst>
</file>

<file path=ppt/tags/tag7.xml><?xml version="1.0" encoding="utf-8"?>
<p:tagLst xmlns:p="http://schemas.openxmlformats.org/presentationml/2006/main">
  <p:tag name="KSO_WM_UNIT_TABLE_BEAUTIFY" val="smartTable{4fd629e3-5848-413b-8467-9a975ea2c006}"/>
</p:tagLst>
</file>

<file path=ppt/tags/tag8.xml><?xml version="1.0" encoding="utf-8"?>
<p:tagLst xmlns:p="http://schemas.openxmlformats.org/presentationml/2006/main">
  <p:tag name="KSO_WM_UNIT_TABLE_BEAUTIFY" val="smartTable{4fd629e3-5848-413b-8467-9a975ea2c006}"/>
</p:tagLst>
</file>

<file path=ppt/tags/tag9.xml><?xml version="1.0" encoding="utf-8"?>
<p:tagLst xmlns:p="http://schemas.openxmlformats.org/presentationml/2006/main">
  <p:tag name="KSO_WM_UNIT_TABLE_BEAUTIFY" val="smartTable{4fd629e3-5848-413b-8467-9a975ea2c006}"/>
</p:tagLst>
</file>

<file path=ppt/tags/tag10.xml><?xml version="1.0" encoding="utf-8"?>
<p:tagLst xmlns:p="http://schemas.openxmlformats.org/presentationml/2006/main">
  <p:tag name="KSO_WM_UNIT_TABLE_BEAUTIFY" val="smartTable{4fd629e3-5848-413b-8467-9a975ea2c006}"/>
</p:tagLst>
</file>

<file path=ppt/tags/tag11.xml><?xml version="1.0" encoding="utf-8"?>
<p:tagLst xmlns:p="http://schemas.openxmlformats.org/presentationml/2006/main">
  <p:tag name="KSO_WM_UNIT_TABLE_BEAUTIFY" val="smartTable{4fd629e3-5848-413b-8467-9a975ea2c006}"/>
</p:tagLst>
</file>

<file path=ppt/tags/tag12.xml><?xml version="1.0" encoding="utf-8"?>
<p:tagLst xmlns:p="http://schemas.openxmlformats.org/presentationml/2006/main">
  <p:tag name="KSO_WM_BEAUTIFY_FLAG" val="#wm#"/>
  <p:tag name="KSO_WM_TAG_VERSION" val="1.0"/>
  <p:tag name="KSO_WM_TEMPLATE_CATEGORY" val="diagram"/>
  <p:tag name="KSO_WM_TEMPLATE_INDEX" val="20200431"/>
  <p:tag name="KSO_WM_UNIT_COMPATIBLE" val="0"/>
  <p:tag name="KSO_WM_UNIT_DIAGRAM_ISNUMVISUAL" val="0"/>
  <p:tag name="KSO_WM_UNIT_DIAGRAM_ISREFERUNIT" val="0"/>
  <p:tag name="KSO_WM_UNIT_HIGHLIGHT" val="0"/>
  <p:tag name="KSO_WM_UNIT_ID" val="diagram20200431_1*d*1"/>
  <p:tag name="KSO_WM_UNIT_INDEX" val="1"/>
  <p:tag name="KSO_WM_UNIT_LARGE_SHAPE" val="1"/>
  <p:tag name="KSO_WM_UNIT_LAYERLEVEL" val="1"/>
  <p:tag name="KSO_WM_UNIT_TYPE" val="d"/>
  <p:tag name="KSO_WM_UNIT_VALUE" val="1904*3383"/>
</p:tagLst>
</file>

<file path=ppt/tags/tag13.xml><?xml version="1.0" encoding="utf-8"?>
<p:tagLst xmlns:p="http://schemas.openxmlformats.org/presentationml/2006/main">
  <p:tag name="KSO_WM_UNIT_TABLE_BEAUTIFY" val="smartTable{4fd629e3-5848-413b-8467-9a975ea2c006}"/>
</p:tagLst>
</file>

<file path=ppt/tags/tag14.xml><?xml version="1.0" encoding="utf-8"?>
<p:tagLst xmlns:p="http://schemas.openxmlformats.org/presentationml/2006/main">
  <p:tag name="KSO_WM_UNIT_TABLE_BEAUTIFY" val="smartTable{20702dcf-a1ed-4431-8eb4-105c6c7941cb}"/>
</p:tagLst>
</file>

<file path=ppt/tags/tag15.xml><?xml version="1.0" encoding="utf-8"?>
<p:tagLst xmlns:p="http://schemas.openxmlformats.org/presentationml/2006/main">
  <p:tag name="KSO_WM_UNIT_TABLE_BEAUTIFY" val="smartTable{20702dcf-a1ed-4431-8eb4-105c6c7941cb}"/>
</p:tagLst>
</file>

<file path=ppt/tags/tag16.xml><?xml version="1.0" encoding="utf-8"?>
<p:tagLst xmlns:p="http://schemas.openxmlformats.org/presentationml/2006/main">
  <p:tag name="KSO_WM_SLIDE_MODEL_TYPE" val="timeline"/>
</p:tagLst>
</file>

<file path=ppt/tags/tag17.xml><?xml version="1.0" encoding="utf-8"?>
<p:tagLst xmlns:p="http://schemas.openxmlformats.org/presentationml/2006/main">
  <p:tag name="KSO_WM_SLIDE_ID" val="custom20202628_8"/>
  <p:tag name="KSO_WM_TEMPLATE_SUBCATEGORY" val="0"/>
  <p:tag name="KSO_WM_SLIDE_TYPE" val="text"/>
  <p:tag name="KSO_WM_SLIDE_SUBTYPE" val="pureTxt"/>
  <p:tag name="KSO_WM_SLIDE_ITEM_CNT" val="0"/>
  <p:tag name="KSO_WM_SLIDE_INDEX" val="8"/>
  <p:tag name="KSO_WM_SLIDE_SIZE" val="758*343"/>
  <p:tag name="KSO_WM_SLIDE_POSITION" val="100*98"/>
  <p:tag name="KSO_WM_TAG_VERSION" val="1.0"/>
  <p:tag name="KSO_WM_BEAUTIFY_FLAG" val="#wm#"/>
  <p:tag name="KSO_WM_TEMPLATE_CATEGORY" val="custom"/>
  <p:tag name="KSO_WM_TEMPLATE_INDEX" val="20202628"/>
  <p:tag name="KSO_WM_SLIDE_LAYOUT" val="a_f"/>
  <p:tag name="KSO_WM_SLIDE_LAYOUT_CNT" val="1_1"/>
  <p:tag name="KSO_WM_TEMPLATE_MASTER_TYPE" val="1"/>
  <p:tag name="KSO_WM_TEMPLATE_COLOR_TYPE" val="1"/>
</p:tagLst>
</file>

<file path=ppt/tags/tag18.xml><?xml version="1.0" encoding="utf-8"?>
<p:tagLst xmlns:p="http://schemas.openxmlformats.org/presentationml/2006/main">
  <p:tag name="KSO_WM_BEAUTIFY_FLAG" val="#wm#"/>
  <p:tag name="KSO_WM_TEMPLATE_CATEGORY" val="diagram"/>
  <p:tag name="KSO_WM_TEMPLATE_INDEX" val="20200864"/>
</p:tagLst>
</file>

<file path=ppt/tags/tag19.xml><?xml version="1.0" encoding="utf-8"?>
<p:tagLst xmlns:p="http://schemas.openxmlformats.org/presentationml/2006/main">
  <p:tag name="COMMONDATA" val="eyJoZGlkIjoiNmIwYjUzZTk0MjM2MDAyYjI3NjViN2UyM2QyZDQ5NzEifQ=="/>
  <p:tag name="KSO_WM_SCREEN_THEME_FLAG" val="Dlrq25wU2PGuGg5bbmjbDG6bTSJv50EJYYpHgnInPXd17sDEWYCYjsn+oaC8JFlaJr0NmW+TrCkj1unWTL6PFgRGRGBUep8WlZYF27DuPRw=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3616</Words>
  <PresentationFormat>宽屏</PresentationFormat>
  <Paragraphs>1128</Paragraphs>
  <Slides>27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8" baseType="lpstr">
      <vt:lpstr>Arial</vt:lpstr>
      <vt:lpstr>宋体</vt:lpstr>
      <vt:lpstr>Wingdings</vt:lpstr>
      <vt:lpstr>隶书</vt:lpstr>
      <vt:lpstr>微软雅黑</vt:lpstr>
      <vt:lpstr>楷体</vt:lpstr>
      <vt:lpstr>Times New Roman</vt:lpstr>
      <vt:lpstr>Calibri</vt:lpstr>
      <vt:lpstr>Arial Unicode MS</vt:lpstr>
      <vt:lpstr>方正粗黑宋简体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金： 沿袭唐宋制度+“猛安谋克”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2021-01-11T02:34:00Z</dcterms:created>
  <dcterms:modified xsi:type="dcterms:W3CDTF">2024-01-23T02:22:32Z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2052-12.1.0.15374</vt:lpwstr>
  </property>
  <property fmtid="{D5CDD505-2E9C-101B-9397-08002B2CF9AE}" pid="3" name="ICV">
    <vt:lpwstr>CEEB1918DCB5464099E53CA03618F5F4</vt:lpwstr>
  </property>
  <property fmtid="{D5CDD505-2E9C-101B-9397-08002B2CF9AE}" pid="4" name="KSOSaveFontToCloudKey">
    <vt:lpwstr>591864774_embed</vt:lpwstr>
  </property>
</Properties>
</file>