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09" r:id="rId3"/>
    <p:sldId id="310" r:id="rId4"/>
    <p:sldId id="311" r:id="rId6"/>
    <p:sldId id="312" r:id="rId7"/>
    <p:sldId id="316" r:id="rId8"/>
    <p:sldId id="313" r:id="rId9"/>
    <p:sldId id="314" r:id="rId10"/>
    <p:sldId id="315" r:id="rId11"/>
    <p:sldId id="322" r:id="rId12"/>
    <p:sldId id="317" r:id="rId13"/>
    <p:sldId id="323" r:id="rId14"/>
    <p:sldId id="325" r:id="rId15"/>
    <p:sldId id="326" r:id="rId16"/>
    <p:sldId id="331" r:id="rId17"/>
    <p:sldId id="330" r:id="rId18"/>
    <p:sldId id="327" r:id="rId19"/>
    <p:sldId id="328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w Sean" initials="SS" lastIdx="1" clrIdx="0"/>
  <p:cmAuthor id="0" name="默认用户" initials="" lastIdx="0" clrIdx="0"/>
  <p:cmAuthor id="2" name="rebacca" initials="r" lastIdx="0" clrIdx="1"/>
  <p:cmAuthor id="3" name="CHENYUE" initials="C" lastIdx="0" clrIdx="2"/>
  <p:cmAuthor id="4" name="李永宾" initials="李" lastIdx="0" clrIdx="0"/>
  <p:cmAuthor id="5" name="作者" initials="作" lastIdx="0" clrIdx="2"/>
  <p:cmAuthor id="7" name="宋洁然" initials="宋" lastIdx="0" clrIdx="1"/>
  <p:cmAuthor id="8" name="ming qiu" initials="m" lastIdx="0" clrIdx="1"/>
  <p:cmAuthor id="6" name="lenovo" initials="l" lastIdx="0" clrIdx="2"/>
  <p:cmAuthor id="9" name="PPTer_Tang" initials="P" lastIdx="1" clrIdx="0"/>
  <p:cmAuthor id="10" name="86136" initials="8" lastIdx="1" clrIdx="9"/>
  <p:cmAuthor id="12" name="12279" initials="1" lastIdx="1" clrIdx="11"/>
  <p:cmAuthor id="11" name="ZZC" initials="Z" lastIdx="1" clrIdx="10"/>
  <p:cmAuthor id="14" name="文璇璇" initials="文" lastIdx="1" clrIdx="13"/>
  <p:cmAuthor id="13" name="Rcyz-HL" initials="R" lastIdx="1" clrIdx="12"/>
  <p:cmAuthor id="2001" name="骆倩怡_Znauj26B" initials="authorId_382814100" lastIdx="0" clrIdx="0"/>
  <p:cmAuthor id="15" name="付" initials="付" lastIdx="0" clrIdx="14"/>
  <p:cmAuthor id="16" name="ShuochaoZhang" initials="S" lastIdx="0" clrIdx="0"/>
  <p:cmAuthor id="17" name="admin" initials="a" lastIdx="0" clrIdx="0"/>
  <p:cmAuthor id="18" name="222" initials="2" lastIdx="0" clrIdx="0"/>
  <p:cmAuthor id="76" name="何 龙" initials="何" lastIdx="0" clrIdx="25"/>
  <p:cmAuthor id="19" name="Mia Vida Villanueva" initials="MVV" lastIdx="0" clrIdx="0"/>
  <p:cmAuthor id="20" name="dongwc0205" initials="d" lastIdx="0" clrIdx="15"/>
  <p:cmAuthor id="21" name="王子涵" initials="" lastIdx="0" clrIdx="0"/>
  <p:cmAuthor id="22" name="pangyt" initials="p" lastIdx="0" clrIdx="0"/>
  <p:cmAuthor id="23" name="easonyoun" initials="e" lastIdx="0" clrIdx="0"/>
  <p:cmAuthor id="24" name="ASUS" initials="A" lastIdx="0" clrIdx="23"/>
  <p:cmAuthor id="25" name="tplife" initials="t" lastIdx="0" clrIdx="0"/>
  <p:cmAuthor id="26" name="??" initials="?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1D41D5"/>
    <a:srgbClr val="1F2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30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佛、道的发展使儒学的正统地位受到挑战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.</a:t>
            </a:r>
            <a:r>
              <a:rPr lang="zh-CN" altLang="en-US" b="1" dirty="0" smtClean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为什么儒学独尊的地位会受到挑战？</a:t>
            </a:r>
            <a:endParaRPr lang="zh-CN" altLang="en-US" b="1" dirty="0" smtClean="0">
              <a:solidFill>
                <a:srgbClr val="C00000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r>
              <a:rPr lang="en-US" altLang="zh-CN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三教并行”是儒、释、道三家分别实行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所以。我们不难理解，佛教的发展并未从根本上受到遏制。反而是在碰撞中，与中国文化不断融合，不断发展。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上面的一句话正是隋唐文化远播异国的一段佳话。 盛唐时，日本遣人来中国学习佛法。日本长屋亲王命人制作了一千件袈裟，上面绣着“山川异域，风月同天。寄诸佛子，共结来缘”偈[jì]语，赠送大唐的高僧们。鉴真大师披着这件袈裟，为偈语所感动，遂发愿前往日本传法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鉴真东渡主要是为了弘扬佛法，围绕着他的宗敎活动，他和他的弟子们对日本的文学、医药、雕塑、绘画、建筑等方面都作出了杰出貢献。 日本的书画艺术、语言文字、建筑风格乃至政治制度都受到中国的广泛的影响。日本奈良市的唐招提寺是由中国唐代高僧鉴真和尚亲自主持兴建的，是日本佛教律宗的总寺院。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垂直排列标题与&#10;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垂直排列标题与&#10;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596901" y="398465"/>
            <a:ext cx="10953751" cy="5902325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7" name="KSO_FD"/>
          <p:cNvSpPr>
            <a:spLocks noGrp="1"/>
          </p:cNvSpPr>
          <p:nvPr>
            <p:ph type="dt" sz="half" idx="2"/>
          </p:nvPr>
        </p:nvSpPr>
        <p:spPr bwMode="auto">
          <a:xfrm>
            <a:off x="609274" y="6245225"/>
            <a:ext cx="2844366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KSO_FT"/>
          <p:cNvSpPr>
            <a:spLocks noGrp="1"/>
          </p:cNvSpPr>
          <p:nvPr>
            <p:ph type="ftr" sz="quarter" idx="3"/>
          </p:nvPr>
        </p:nvSpPr>
        <p:spPr bwMode="auto">
          <a:xfrm>
            <a:off x="4165546" y="6245225"/>
            <a:ext cx="3860909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KSO_FN"/>
          <p:cNvSpPr>
            <a:spLocks noGrp="1"/>
          </p:cNvSpPr>
          <p:nvPr>
            <p:ph type="sldNum" sz="quarter" idx="4"/>
          </p:nvPr>
        </p:nvSpPr>
        <p:spPr bwMode="auto">
          <a:xfrm>
            <a:off x="8738360" y="6245225"/>
            <a:ext cx="2844366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algn="r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垂直排列标题与&#10;文本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D997B5FA-0921-464F-AAE1-844C04324D75}" type="datetimeFigureOut">
              <a:rPr lang="zh-CN" altLang="en-US" sz="16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lang="zh-CN" altLang="en-US" sz="16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CN" altLang="en-US" sz="16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565CE74E-AB26-4998-AD42-012C4C1AD076}" type="slidenum">
              <a:rPr lang="zh-CN" altLang="en-US" sz="1600" kern="120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lang="zh-CN" altLang="en-US" sz="16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900" b="0" i="0" u="none" strike="noStrike" kern="1200" cap="none" spc="0" normalizeH="0" baseline="0" noProof="1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10AC1BF-B285-472C-A3FA-05D6E73C0730}" type="slidenum">
              <a:rPr kumimoji="0" lang="zh-CN" altLang="en-US" sz="900" b="0" i="0" u="none" strike="noStrike" kern="1200" cap="none" spc="0" normalizeH="0" baseline="0" noProof="1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</a:fld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23A67-BAD0-4CED-AE65-E32CE105FC1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C1D15-33BD-4738-BB04-26812BAAD6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8" Type="http://schemas.openxmlformats.org/officeDocument/2006/relationships/notesSlide" Target="../notesSlides/notesSlide1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2.jpeg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35.xml"/><Relationship Id="rId17" Type="http://schemas.openxmlformats.org/officeDocument/2006/relationships/tags" Target="../tags/tag34.xml"/><Relationship Id="rId16" Type="http://schemas.openxmlformats.org/officeDocument/2006/relationships/tags" Target="../tags/tag33.xml"/><Relationship Id="rId15" Type="http://schemas.openxmlformats.org/officeDocument/2006/relationships/tags" Target="../tags/tag32.xml"/><Relationship Id="rId14" Type="http://schemas.openxmlformats.org/officeDocument/2006/relationships/tags" Target="../tags/tag31.xml"/><Relationship Id="rId13" Type="http://schemas.openxmlformats.org/officeDocument/2006/relationships/tags" Target="../tags/tag30.xml"/><Relationship Id="rId12" Type="http://schemas.openxmlformats.org/officeDocument/2006/relationships/tags" Target="../tags/tag29.xml"/><Relationship Id="rId11" Type="http://schemas.openxmlformats.org/officeDocument/2006/relationships/tags" Target="../tags/tag28.xml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hyperlink" Target="http://gz.tfcx.com/cz/tbctk/qnj/xkblssc/200606/233240.html" TargetMode="Externa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image" Target="../media/image5.jpeg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image" Target="../media/image6.png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image" Target="../media/image7.png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image" Target="../media/image8.jpeg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image" Target="../media/image10.png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image" Target="../media/image9.jpeg"/><Relationship Id="rId1" Type="http://schemas.openxmlformats.org/officeDocument/2006/relationships/tags" Target="../tags/tag6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image" Target="../media/image11.png"/><Relationship Id="rId1" Type="http://schemas.openxmlformats.org/officeDocument/2006/relationships/tags" Target="../tags/tag8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6.xml"/><Relationship Id="rId3" Type="http://schemas.openxmlformats.org/officeDocument/2006/relationships/image" Target="../media/image15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4" Type="http://schemas.openxmlformats.org/officeDocument/2006/relationships/slideLayout" Target="../slideLayouts/slideLayout1.xml"/><Relationship Id="rId43" Type="http://schemas.openxmlformats.org/officeDocument/2006/relationships/tags" Target="../tags/tag129.xml"/><Relationship Id="rId42" Type="http://schemas.openxmlformats.org/officeDocument/2006/relationships/tags" Target="../tags/tag128.xml"/><Relationship Id="rId41" Type="http://schemas.openxmlformats.org/officeDocument/2006/relationships/tags" Target="../tags/tag127.xml"/><Relationship Id="rId40" Type="http://schemas.openxmlformats.org/officeDocument/2006/relationships/tags" Target="../tags/tag126.xml"/><Relationship Id="rId4" Type="http://schemas.openxmlformats.org/officeDocument/2006/relationships/tags" Target="../tags/tag90.xml"/><Relationship Id="rId39" Type="http://schemas.openxmlformats.org/officeDocument/2006/relationships/tags" Target="../tags/tag125.xml"/><Relationship Id="rId38" Type="http://schemas.openxmlformats.org/officeDocument/2006/relationships/tags" Target="../tags/tag124.xml"/><Relationship Id="rId37" Type="http://schemas.openxmlformats.org/officeDocument/2006/relationships/tags" Target="../tags/tag123.xml"/><Relationship Id="rId36" Type="http://schemas.openxmlformats.org/officeDocument/2006/relationships/tags" Target="../tags/tag122.xml"/><Relationship Id="rId35" Type="http://schemas.openxmlformats.org/officeDocument/2006/relationships/tags" Target="../tags/tag121.xml"/><Relationship Id="rId34" Type="http://schemas.openxmlformats.org/officeDocument/2006/relationships/tags" Target="../tags/tag120.xml"/><Relationship Id="rId33" Type="http://schemas.openxmlformats.org/officeDocument/2006/relationships/tags" Target="../tags/tag119.xml"/><Relationship Id="rId32" Type="http://schemas.openxmlformats.org/officeDocument/2006/relationships/tags" Target="../tags/tag118.xml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tags" Target="../tags/tag89.xml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88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敦煌飞天图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35" y="-635"/>
            <a:ext cx="12192635" cy="68491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56590" y="198120"/>
            <a:ext cx="10920095" cy="1938020"/>
          </a:xfrm>
          <a:prstGeom prst="rect">
            <a:avLst/>
          </a:prstGeom>
          <a:solidFill>
            <a:schemeClr val="bg1">
              <a:alpha val="83000"/>
            </a:schemeClr>
          </a:solidFill>
        </p:spPr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en-US" altLang="zh-CN" sz="32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  </a:t>
            </a:r>
            <a:r>
              <a:rPr lang="zh-CN" altLang="en-US" sz="32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魏晋南北朝文化结构呈现出多元激荡的态势，然而，文化不仅具有排他性，而且还具有整合性。魏晋南北朝的多元文化激荡，终至推出气度恢弘，史诗般壮丽的隋唐文化时代。</a:t>
            </a:r>
            <a:endParaRPr lang="zh-CN" altLang="en-US" sz="32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r">
              <a:lnSpc>
                <a:spcPct val="100000"/>
              </a:lnSpc>
            </a:pPr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——冯天瑜等《中华文化史》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6590" y="2254885"/>
            <a:ext cx="10920095" cy="19862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7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方正清楷 简" panose="02000500000000000000" charset="-122"/>
              </a:rPr>
              <a:t>合流</a:t>
            </a:r>
            <a:r>
              <a:rPr lang="zh-CN" altLang="en-US" sz="7200" b="1">
                <a:latin typeface="微软雅黑" panose="020B0503020204020204" charset="-122"/>
                <a:ea typeface="微软雅黑" panose="020B0503020204020204" charset="-122"/>
                <a:cs typeface="方正清楷 简" panose="02000500000000000000" charset="-122"/>
              </a:rPr>
              <a:t>与</a:t>
            </a:r>
            <a:r>
              <a:rPr lang="zh-CN" altLang="en-US" sz="7200" b="1">
                <a:solidFill>
                  <a:srgbClr val="1D41D5"/>
                </a:solidFill>
                <a:latin typeface="微软雅黑" panose="020B0503020204020204" charset="-122"/>
                <a:ea typeface="微软雅黑" panose="020B0503020204020204" charset="-122"/>
                <a:cs typeface="方正清楷 简" panose="02000500000000000000" charset="-122"/>
              </a:rPr>
              <a:t>互动</a:t>
            </a:r>
            <a:endParaRPr lang="zh-CN" altLang="en-US" sz="7200" b="1"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000" b="1"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</a:rPr>
              <a:t>                 ——</a:t>
            </a:r>
            <a:r>
              <a:rPr lang="zh-CN" altLang="en-US" sz="4000" b="1"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</a:rPr>
              <a:t>三国至隋唐的文化</a:t>
            </a:r>
            <a:endParaRPr lang="zh-CN" altLang="en-US" sz="4000" b="1"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85165" y="4528185"/>
            <a:ext cx="10259695" cy="625475"/>
          </a:xfr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p>
            <a:pPr marL="0"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2800" b="1">
                <a:solidFill>
                  <a:srgbClr val="7030A0"/>
                </a:solidFill>
                <a:latin typeface="华文中宋" panose="02010600040101010101" charset="-122"/>
                <a:ea typeface="华文中宋" panose="02010600040101010101" charset="-122"/>
              </a:rPr>
              <a:t>课标：认识三国两晋南北朝至隋唐时期的思想文化领域的新成就</a:t>
            </a:r>
            <a:endParaRPr lang="zh-CN" altLang="en-US" sz="2800" b="1">
              <a:solidFill>
                <a:srgbClr val="7030A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0" y="41910"/>
            <a:ext cx="12192000" cy="58356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200" b="1">
                <a:latin typeface="方正清楷 简" panose="02000500000000000000" charset="-122"/>
                <a:ea typeface="方正清楷 简" panose="02000500000000000000" charset="-122"/>
              </a:rPr>
              <a:t>儒释道</a:t>
            </a:r>
            <a:r>
              <a:rPr lang="zh-CN" altLang="en-US" sz="3200" b="1">
                <a:latin typeface="方正清楷 简" panose="02000500000000000000" charset="-122"/>
                <a:ea typeface="方正清楷 简" panose="02000500000000000000" charset="-122"/>
              </a:rPr>
              <a:t>思想的多元与交融</a:t>
            </a:r>
            <a:endParaRPr lang="zh-CN" altLang="en-US" sz="3200" b="1">
              <a:latin typeface="方正清楷 简" panose="02000500000000000000" charset="-122"/>
              <a:ea typeface="方正清楷 简" panose="02000500000000000000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-635" y="1767205"/>
          <a:ext cx="12190730" cy="409384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404620"/>
                <a:gridCol w="3968115"/>
                <a:gridCol w="3004820"/>
                <a:gridCol w="3813175"/>
              </a:tblGrid>
              <a:tr h="658495">
                <a:tc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儒学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道教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佛教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97535">
                <a:tc>
                  <a:txBody>
                    <a:bodyPr wrap="square"/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汉朝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258570">
                <a:tc>
                  <a:txBody>
                    <a:bodyPr wrap="square"/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魏晋</a:t>
                      </a:r>
                      <a:endParaRPr lang="en-US" altLang="zh-CN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南北朝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en-US" altLang="zh-CN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03885">
                <a:tc>
                  <a:txBody>
                    <a:bodyPr wrap="square"/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隋朝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/>
                </a:tc>
                <a:tc hMerge="1">
                  <a:tcPr marL="121920" marR="121920" marT="60960" marB="60960" anchor="ctr"/>
                </a:tc>
              </a:tr>
              <a:tr h="975360">
                <a:tc>
                  <a:txBody>
                    <a:bodyPr wrap="square"/>
                    <a:p>
                      <a:pPr algn="ctr"/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</a:rPr>
                        <a:t>唐朝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zh-CN" altLang="en-US" sz="2800" b="1" kern="100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marL="121920" marR="121920" marT="60960" marB="60960" vert="horz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0" y="655955"/>
            <a:ext cx="1219009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</a:rPr>
              <a:t>归纳梳理：请梳理教材，完成有关古代思想发展史的表格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1475105" y="2474595"/>
            <a:ext cx="3847465" cy="551180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ctr" defTabSz="12179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汉武帝时确立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正统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</a:rPr>
              <a:t>地位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5403850" y="2474595"/>
            <a:ext cx="2981325" cy="551180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ctr" defTabSz="9131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东汉末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兴起</a:t>
            </a:r>
            <a:endParaRPr lang="zh-CN" altLang="en-US" sz="2800" b="1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8466455" y="2465070"/>
            <a:ext cx="3820795" cy="551180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ctr" defTabSz="9131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两汉之际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传入</a:t>
            </a:r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中国</a:t>
            </a:r>
            <a:endParaRPr lang="zh-CN" altLang="en-US" sz="2800" b="1">
              <a:solidFill>
                <a:prstClr val="black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1497965" y="3227070"/>
            <a:ext cx="3946525" cy="982345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l" defTabSz="913130"/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吸收</a:t>
            </a:r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佛、道精神，</a:t>
            </a:r>
            <a:endParaRPr lang="zh-CN" altLang="en-US" sz="2800" b="1">
              <a:solidFill>
                <a:prstClr val="black"/>
              </a:solidFill>
              <a:latin typeface="锦绣宋体" panose="02000503000000000000" charset="-122"/>
              <a:ea typeface="锦绣宋体" panose="02000503000000000000" charset="-122"/>
            </a:endParaRPr>
          </a:p>
          <a:p>
            <a:pPr algn="l" defTabSz="9131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有新发展</a:t>
            </a:r>
            <a:endParaRPr lang="zh-CN" altLang="en-US" sz="2800" b="1">
              <a:solidFill>
                <a:prstClr val="black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15" name="矩形 14"/>
          <p:cNvSpPr/>
          <p:nvPr>
            <p:custDataLst>
              <p:tags r:id="rId8"/>
            </p:custDataLst>
          </p:nvPr>
        </p:nvSpPr>
        <p:spPr>
          <a:xfrm>
            <a:off x="5396865" y="2980690"/>
            <a:ext cx="2980690" cy="1412875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l" defTabSz="12179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在民间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广为传播</a:t>
            </a:r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，主张“贵儒”和“尊道”</a:t>
            </a:r>
            <a:endParaRPr lang="zh-CN" altLang="en-US" sz="2800" b="1">
              <a:solidFill>
                <a:prstClr val="black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24" name="矩形 23">
            <a:hlinkClick r:id="" action="ppaction://noaction"/>
          </p:cNvPr>
          <p:cNvSpPr/>
          <p:nvPr>
            <p:custDataLst>
              <p:tags r:id="rId9"/>
            </p:custDataLst>
          </p:nvPr>
        </p:nvSpPr>
        <p:spPr>
          <a:xfrm>
            <a:off x="8379460" y="3125470"/>
            <a:ext cx="3804285" cy="982345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l" defTabSz="913130"/>
            <a:r>
              <a:rPr lang="zh-CN" altLang="en-US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</a:rPr>
              <a:t>在中国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盛行</a:t>
            </a:r>
            <a:r>
              <a:rPr lang="zh-CN" altLang="en-US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</a:rPr>
              <a:t>，吸收儒、道思想，渐趋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本土化</a:t>
            </a:r>
            <a:endParaRPr lang="zh-CN" altLang="en-US" sz="2800" b="1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" name="矩形 27"/>
          <p:cNvSpPr/>
          <p:nvPr>
            <p:custDataLst>
              <p:tags r:id="rId10"/>
            </p:custDataLst>
          </p:nvPr>
        </p:nvSpPr>
        <p:spPr>
          <a:xfrm>
            <a:off x="1517015" y="4322445"/>
            <a:ext cx="9947275" cy="551180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l" defTabSz="9131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儒学家提出儒、佛、道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“三教合归儒”</a:t>
            </a:r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，以儒为主</a:t>
            </a:r>
            <a:endParaRPr lang="zh-CN" altLang="en-US" sz="2800" b="1">
              <a:solidFill>
                <a:prstClr val="white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30" name="矩形 29">
            <a:hlinkClick r:id="" action="ppaction://noaction"/>
          </p:cNvPr>
          <p:cNvSpPr/>
          <p:nvPr>
            <p:custDataLst>
              <p:tags r:id="rId11"/>
            </p:custDataLst>
          </p:nvPr>
        </p:nvSpPr>
        <p:spPr>
          <a:xfrm>
            <a:off x="1376045" y="4865370"/>
            <a:ext cx="3946525" cy="982345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ctr" defTabSz="913130"/>
            <a:r>
              <a:rPr lang="zh-CN" altLang="en-US" sz="2800" b="1" kern="10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“三教并行”</a:t>
            </a:r>
            <a:r>
              <a:rPr lang="zh-CN" altLang="en-US" sz="2800" b="1" kern="100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，</a:t>
            </a:r>
            <a:endParaRPr lang="en-US" altLang="zh-CN" sz="2800" b="1" kern="100">
              <a:solidFill>
                <a:prstClr val="black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  <a:p>
            <a:pPr algn="ctr" defTabSz="913130"/>
            <a:r>
              <a:rPr lang="zh-CN" altLang="en-US" sz="2800" b="1" kern="100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韩愈提出</a:t>
            </a:r>
            <a:r>
              <a:rPr lang="zh-CN" altLang="en-US" sz="2800" b="1" kern="10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复兴儒学</a:t>
            </a:r>
            <a:endParaRPr lang="zh-CN" altLang="en-US" sz="2800" b="1" kern="100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2"/>
            </p:custDataLst>
          </p:nvPr>
        </p:nvSpPr>
        <p:spPr>
          <a:xfrm>
            <a:off x="5415915" y="5058410"/>
            <a:ext cx="2981960" cy="551180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ctr" defTabSz="9131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道教最受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尊崇</a:t>
            </a:r>
            <a:endParaRPr lang="zh-CN" altLang="en-US" sz="2800" b="1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32" name="矩形 31"/>
          <p:cNvSpPr/>
          <p:nvPr>
            <p:custDataLst>
              <p:tags r:id="rId13"/>
            </p:custDataLst>
          </p:nvPr>
        </p:nvSpPr>
        <p:spPr>
          <a:xfrm>
            <a:off x="8378190" y="4888230"/>
            <a:ext cx="3821430" cy="982345"/>
          </a:xfrm>
          <a:prstGeom prst="rect">
            <a:avLst/>
          </a:prstGeom>
        </p:spPr>
        <p:txBody>
          <a:bodyPr wrap="square" lIns="121875" tIns="60935" rIns="121875" bIns="60935">
            <a:spAutoFit/>
          </a:bodyPr>
          <a:p>
            <a:pPr algn="l" defTabSz="913130"/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武则天时有很大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发展</a:t>
            </a:r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，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禅宗</a:t>
            </a:r>
            <a:r>
              <a:rPr lang="zh-CN" altLang="en-US" sz="2800" b="1">
                <a:solidFill>
                  <a:prstClr val="black"/>
                </a:solidFill>
                <a:latin typeface="锦绣宋体" panose="02000503000000000000" charset="-122"/>
                <a:ea typeface="锦绣宋体" panose="02000503000000000000" charset="-122"/>
              </a:rPr>
              <a:t>影响最大</a:t>
            </a:r>
            <a:endParaRPr lang="zh-CN" altLang="en-US" sz="2800" b="1">
              <a:solidFill>
                <a:prstClr val="black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1013460" y="1183640"/>
            <a:ext cx="9916795" cy="52197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</a:rPr>
              <a:t>思想活跃，多元发展</a:t>
            </a:r>
            <a:endParaRPr lang="zh-CN" altLang="en-US" sz="2800" b="1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15"/>
            </p:custDataLst>
          </p:nvPr>
        </p:nvSpPr>
        <p:spPr>
          <a:xfrm>
            <a:off x="1137920" y="5928360"/>
            <a:ext cx="9917430" cy="47815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lvl="0" algn="ctr" fontAlgn="auto">
              <a:lnSpc>
                <a:spcPct val="90000"/>
              </a:lnSpc>
              <a:buClrTx/>
              <a:buSzTx/>
              <a:buFontTx/>
            </a:pPr>
            <a:r>
              <a:rPr lang="zh-CN" altLang="en-US" sz="2800" b="1" strike="noStrike" noProof="1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江西拙楷" panose="02010600040101010101" pitchFamily="2" charset="-122"/>
                <a:sym typeface="+mn-ea"/>
              </a:rPr>
              <a:t>儒学始终是封建社会的正统思想</a:t>
            </a:r>
            <a:endParaRPr lang="zh-CN" altLang="en-US" sz="2800" b="1" strike="noStrike" noProof="1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cs typeface="江西拙楷" panose="02010600040101010101" pitchFamily="2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6"/>
          <a:stretch>
            <a:fillRect/>
          </a:stretch>
        </p:blipFill>
        <p:spPr>
          <a:xfrm>
            <a:off x="8680450" y="2372360"/>
            <a:ext cx="2959735" cy="35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/>
      <p:bldP spid="15" grpId="0"/>
      <p:bldP spid="24" grpId="0"/>
      <p:bldP spid="28" grpId="0"/>
      <p:bldP spid="30" grpId="0"/>
      <p:bldP spid="31" grpId="0"/>
      <p:bldP spid="32" grpId="0"/>
      <p:bldP spid="26" grpId="0" bldLvl="0" animBg="1"/>
      <p:bldP spid="7" grpId="0" bldLvl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0" y="160020"/>
            <a:ext cx="1219009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</a:rPr>
              <a:t>思考：儒学地位收到佛、道挑战的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</a:rPr>
              <a:t>原因？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744758" y="1165222"/>
            <a:ext cx="2957830" cy="2357120"/>
            <a:chOff x="-899020" y="870902"/>
            <a:chExt cx="2957830" cy="2357120"/>
          </a:xfrm>
        </p:grpSpPr>
        <p:sp>
          <p:nvSpPr>
            <p:cNvPr id="66" name="文本框 65"/>
            <p:cNvSpPr txBox="1"/>
            <p:nvPr>
              <p:custDataLst>
                <p:tags r:id="rId2"/>
              </p:custDataLst>
            </p:nvPr>
          </p:nvSpPr>
          <p:spPr>
            <a:xfrm>
              <a:off x="-899020" y="870902"/>
              <a:ext cx="613410" cy="235712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vert="eaVert" wrap="square" rtlCol="0">
              <a:spAutoFit/>
            </a:bodyPr>
            <a:p>
              <a:r>
                <a:rPr lang="zh-CN" altLang="en-US" sz="2800" b="1" dirty="0">
                  <a:latin typeface="锦绣宋体" panose="02000503000000000000" charset="-122"/>
                  <a:ea typeface="锦绣宋体" panose="02000503000000000000" charset="-122"/>
                </a:rPr>
                <a:t>董仲舒的儒学</a:t>
              </a:r>
              <a:endParaRPr lang="zh-CN" altLang="en-US" sz="2800" b="1" dirty="0">
                <a:latin typeface="锦绣宋体" panose="02000503000000000000" charset="-122"/>
                <a:ea typeface="锦绣宋体" panose="02000503000000000000" charset="-122"/>
              </a:endParaRPr>
            </a:p>
          </p:txBody>
        </p:sp>
        <p:sp>
          <p:nvSpPr>
            <p:cNvPr id="67" name="文本框 66"/>
            <p:cNvSpPr txBox="1"/>
            <p:nvPr>
              <p:custDataLst>
                <p:tags r:id="rId3"/>
              </p:custDataLst>
            </p:nvPr>
          </p:nvSpPr>
          <p:spPr>
            <a:xfrm>
              <a:off x="228740" y="871537"/>
              <a:ext cx="1830070" cy="521970"/>
            </a:xfrm>
            <a:prstGeom prst="rect">
              <a:avLst/>
            </a:prstGeom>
            <a:noFill/>
            <a:ln w="28575" cmpd="sng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p>
              <a:r>
                <a:rPr lang="zh-CN" altLang="en-US" sz="2800" b="1" dirty="0">
                  <a:latin typeface="锦绣宋体" panose="02000503000000000000" charset="-122"/>
                  <a:ea typeface="锦绣宋体" panose="02000503000000000000" charset="-122"/>
                </a:rPr>
                <a:t>君权神授</a:t>
              </a:r>
              <a:endParaRPr lang="zh-CN" altLang="en-US" sz="2800" b="1" dirty="0">
                <a:latin typeface="锦绣宋体" panose="02000503000000000000" charset="-122"/>
                <a:ea typeface="锦绣宋体" panose="02000503000000000000" charset="-122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4"/>
              </p:custDataLst>
            </p:nvPr>
          </p:nvSpPr>
          <p:spPr>
            <a:xfrm>
              <a:off x="228740" y="1787207"/>
              <a:ext cx="1830070" cy="521970"/>
            </a:xfrm>
            <a:prstGeom prst="rect">
              <a:avLst/>
            </a:prstGeom>
            <a:noFill/>
            <a:ln w="28575" cmpd="sng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 dirty="0">
                  <a:latin typeface="锦绣宋体" panose="02000503000000000000" charset="-122"/>
                  <a:ea typeface="锦绣宋体" panose="02000503000000000000" charset="-122"/>
                </a:rPr>
                <a:t>大一统</a:t>
              </a:r>
              <a:endParaRPr lang="zh-CN" altLang="en-US" sz="2800" b="1" dirty="0">
                <a:latin typeface="锦绣宋体" panose="02000503000000000000" charset="-122"/>
                <a:ea typeface="锦绣宋体" panose="02000503000000000000" charset="-122"/>
              </a:endParaRPr>
            </a:p>
          </p:txBody>
        </p:sp>
        <p:sp>
          <p:nvSpPr>
            <p:cNvPr id="69" name="文本框 68"/>
            <p:cNvSpPr txBox="1"/>
            <p:nvPr>
              <p:custDataLst>
                <p:tags r:id="rId5"/>
              </p:custDataLst>
            </p:nvPr>
          </p:nvSpPr>
          <p:spPr>
            <a:xfrm>
              <a:off x="228740" y="2702877"/>
              <a:ext cx="1829435" cy="521970"/>
            </a:xfrm>
            <a:prstGeom prst="rect">
              <a:avLst/>
            </a:prstGeom>
            <a:noFill/>
            <a:ln w="28575" cmpd="sng"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 dirty="0">
                  <a:latin typeface="锦绣宋体" panose="02000503000000000000" charset="-122"/>
                  <a:ea typeface="锦绣宋体" panose="02000503000000000000" charset="-122"/>
                </a:rPr>
                <a:t>三纲五常</a:t>
              </a:r>
              <a:endParaRPr lang="zh-CN" altLang="en-US" sz="2800" b="1" dirty="0">
                <a:latin typeface="锦绣宋体" panose="02000503000000000000" charset="-122"/>
                <a:ea typeface="锦绣宋体" panose="02000503000000000000" charset="-122"/>
              </a:endParaRPr>
            </a:p>
          </p:txBody>
        </p:sp>
      </p:grpSp>
      <p:sp>
        <p:nvSpPr>
          <p:cNvPr id="78" name="文本框 77"/>
          <p:cNvSpPr txBox="1"/>
          <p:nvPr>
            <p:custDataLst>
              <p:tags r:id="rId6"/>
            </p:custDataLst>
          </p:nvPr>
        </p:nvSpPr>
        <p:spPr>
          <a:xfrm>
            <a:off x="6823075" y="1165225"/>
            <a:ext cx="3785870" cy="5219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  <a:prstDash val="dashDot"/>
          </a:ln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</a:rPr>
              <a:t>弑君篡权，政权频更</a:t>
            </a:r>
            <a:endParaRPr lang="zh-CN" altLang="en-US" sz="2800" dirty="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79" name="文本框 78"/>
          <p:cNvSpPr txBox="1"/>
          <p:nvPr>
            <p:custDataLst>
              <p:tags r:id="rId7"/>
            </p:custDataLst>
          </p:nvPr>
        </p:nvSpPr>
        <p:spPr>
          <a:xfrm>
            <a:off x="6845935" y="2081530"/>
            <a:ext cx="3763010" cy="5219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  <a:prstDash val="dashDot"/>
          </a:ln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</a:rPr>
              <a:t>国家分裂，战乱不断</a:t>
            </a:r>
            <a:endParaRPr lang="zh-CN" altLang="en-US" sz="2800" dirty="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80" name="文本框 79"/>
          <p:cNvSpPr txBox="1"/>
          <p:nvPr>
            <p:custDataLst>
              <p:tags r:id="rId8"/>
            </p:custDataLst>
          </p:nvPr>
        </p:nvSpPr>
        <p:spPr>
          <a:xfrm>
            <a:off x="6822440" y="3000375"/>
            <a:ext cx="3786505" cy="52197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  <a:prstDash val="dashDot"/>
          </a:ln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</a:rPr>
              <a:t>社会动荡，道德沦丧</a:t>
            </a:r>
            <a:endParaRPr lang="zh-CN" altLang="en-US" sz="2800" dirty="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14315" y="1056644"/>
            <a:ext cx="1159510" cy="2267581"/>
            <a:chOff x="7905" y="3920"/>
            <a:chExt cx="1826" cy="3571"/>
          </a:xfrm>
        </p:grpSpPr>
        <p:grpSp>
          <p:nvGrpSpPr>
            <p:cNvPr id="70" name="组合 69"/>
            <p:cNvGrpSpPr/>
            <p:nvPr/>
          </p:nvGrpSpPr>
          <p:grpSpPr>
            <a:xfrm>
              <a:off x="7908" y="3920"/>
              <a:ext cx="1823" cy="822"/>
              <a:chOff x="2769330" y="621221"/>
              <a:chExt cx="1157549" cy="522151"/>
            </a:xfrm>
          </p:grpSpPr>
          <p:cxnSp>
            <p:nvCxnSpPr>
              <p:cNvPr id="71" name="直接箭头连接符 70"/>
              <p:cNvCxnSpPr/>
              <p:nvPr>
                <p:custDataLst>
                  <p:tags r:id="rId9"/>
                </p:custDataLst>
              </p:nvPr>
            </p:nvCxnSpPr>
            <p:spPr>
              <a:xfrm flipV="1">
                <a:off x="2769330" y="1102738"/>
                <a:ext cx="1157549" cy="1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文本框 73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2982690" y="621221"/>
                <a:ext cx="726440" cy="5221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800" dirty="0">
                    <a:solidFill>
                      <a:srgbClr val="C00000"/>
                    </a:solidFill>
                    <a:latin typeface="锦绣宋体" panose="02000503000000000000" charset="-122"/>
                    <a:ea typeface="锦绣宋体" panose="02000503000000000000" charset="-122"/>
                  </a:rPr>
                  <a:t>不</a:t>
                </a:r>
                <a:endParaRPr lang="zh-CN" altLang="en-US" sz="2800" dirty="0">
                  <a:solidFill>
                    <a:srgbClr val="C00000"/>
                  </a:solidFill>
                  <a:latin typeface="锦绣宋体" panose="02000503000000000000" charset="-122"/>
                  <a:ea typeface="锦绣宋体" panose="02000503000000000000" charset="-122"/>
                </a:endParaRPr>
              </a:p>
            </p:txBody>
          </p:sp>
        </p:grpSp>
        <p:cxnSp>
          <p:nvCxnSpPr>
            <p:cNvPr id="2" name="直接箭头连接符 1"/>
            <p:cNvCxnSpPr/>
            <p:nvPr>
              <p:custDataLst>
                <p:tags r:id="rId11"/>
              </p:custDataLst>
            </p:nvPr>
          </p:nvCxnSpPr>
          <p:spPr>
            <a:xfrm flipV="1">
              <a:off x="7905" y="7471"/>
              <a:ext cx="1823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箭头连接符 3"/>
            <p:cNvCxnSpPr/>
            <p:nvPr>
              <p:custDataLst>
                <p:tags r:id="rId12"/>
              </p:custDataLst>
            </p:nvPr>
          </p:nvCxnSpPr>
          <p:spPr>
            <a:xfrm flipV="1">
              <a:off x="7907" y="6026"/>
              <a:ext cx="1823" cy="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>
              <p:custDataLst>
                <p:tags r:id="rId13"/>
              </p:custDataLst>
            </p:nvPr>
          </p:nvSpPr>
          <p:spPr>
            <a:xfrm>
              <a:off x="8245" y="5113"/>
              <a:ext cx="11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C00000"/>
                  </a:solidFill>
                  <a:latin typeface="锦绣宋体" panose="02000503000000000000" charset="-122"/>
                  <a:ea typeface="锦绣宋体" panose="02000503000000000000" charset="-122"/>
                </a:rPr>
                <a:t>适</a:t>
              </a:r>
              <a:endParaRPr lang="zh-CN" altLang="en-US" sz="2800" dirty="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14"/>
              </p:custDataLst>
            </p:nvPr>
          </p:nvSpPr>
          <p:spPr>
            <a:xfrm>
              <a:off x="8247" y="6669"/>
              <a:ext cx="11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rgbClr val="C00000"/>
                  </a:solidFill>
                  <a:latin typeface="锦绣宋体" panose="02000503000000000000" charset="-122"/>
                  <a:ea typeface="锦绣宋体" panose="02000503000000000000" charset="-122"/>
                </a:rPr>
                <a:t>应</a:t>
              </a:r>
              <a:endParaRPr lang="zh-CN" altLang="en-US" sz="2800" dirty="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endParaRPr>
            </a:p>
          </p:txBody>
        </p:sp>
      </p:grp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366395" y="5634990"/>
            <a:ext cx="11205845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②</a:t>
            </a:r>
            <a:r>
              <a:rPr lang="en-US" altLang="zh-CN" sz="2800" b="1" dirty="0">
                <a:solidFill>
                  <a:srgbClr val="FF0000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儒家学说自身的缺陷</a:t>
            </a:r>
            <a:r>
              <a:rPr lang="en-US" altLang="zh-CN" sz="2800" b="1" dirty="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，无法对生老病死做出合理解释</a:t>
            </a:r>
            <a:r>
              <a:rPr lang="zh-CN" altLang="en-US" sz="2800" b="1" dirty="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；</a:t>
            </a:r>
            <a:endParaRPr lang="zh-CN" altLang="en-US" sz="2800" b="1" dirty="0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368935" y="4415155"/>
            <a:ext cx="11205210" cy="11245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p>
            <a:pPr defTabSz="91440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</a:pP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Wingdings" panose="05000000000000000000" pitchFamily="2" charset="2"/>
              </a:rPr>
              <a:t>任何时代，</a:t>
            </a:r>
            <a:r>
              <a:rPr lang="en-US" altLang="zh-CN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Wingdings" panose="05000000000000000000" pitchFamily="2" charset="2"/>
              </a:rPr>
              <a:t>苦难中的人民只有两条路可走：一是对暴政反抗，一是籍宗教信仰，寻</a:t>
            </a: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Wingdings" panose="05000000000000000000" pitchFamily="2" charset="2"/>
              </a:rPr>
              <a:t>找未来的幸福。              </a:t>
            </a:r>
            <a:r>
              <a:rPr lang="en-US" altLang="zh-CN" sz="24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Wingdings" panose="05000000000000000000" pitchFamily="2" charset="2"/>
              </a:rPr>
              <a:t>——柏杨 《中国人史纲》</a:t>
            </a:r>
            <a:endParaRPr lang="zh-CN" altLang="en-US" sz="2400" b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10" name="矩形 9"/>
          <p:cNvSpPr/>
          <p:nvPr>
            <p:custDataLst>
              <p:tags r:id="rId17"/>
            </p:custDataLst>
          </p:nvPr>
        </p:nvSpPr>
        <p:spPr>
          <a:xfrm>
            <a:off x="367665" y="970280"/>
            <a:ext cx="11206480" cy="2792095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>
            <a:off x="366395" y="3858260"/>
            <a:ext cx="11207115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r>
              <a:rPr lang="zh-CN" altLang="en-US" sz="2800" b="1" dirty="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①</a:t>
            </a:r>
            <a:r>
              <a:rPr lang="zh-CN" altLang="en-US" sz="2800" b="1" dirty="0">
                <a:solidFill>
                  <a:srgbClr val="FF0000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政权更迭，社会动荡</a:t>
            </a:r>
            <a:r>
              <a:rPr lang="zh-CN" altLang="en-US" sz="2800" b="1" dirty="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，儒家传统理论受到挑战；</a:t>
            </a:r>
            <a:endParaRPr lang="zh-CN" altLang="en-US" sz="2800" b="1" dirty="0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bldLvl="0" animBg="1"/>
      <p:bldP spid="79" grpId="0" bldLvl="0" animBg="1"/>
      <p:bldP spid="80" grpId="0" bldLvl="0" animBg="1"/>
      <p:bldP spid="9" grpId="0" bldLvl="0" animBg="1"/>
      <p:bldP spid="9" grpId="1" animBg="1"/>
      <p:bldP spid="8" grpId="0" bldLvl="0" animBg="1"/>
      <p:bldP spid="8" grpId="1" animBg="1"/>
      <p:bldP spid="11" grpId="0" bldLvl="0" animBg="1"/>
      <p:bldP spid="1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459105" y="3110230"/>
            <a:ext cx="11274425" cy="22428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trike="noStrike" noProof="1"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6150" name="文本框 1"/>
          <p:cNvSpPr txBox="1"/>
          <p:nvPr>
            <p:custDataLst>
              <p:tags r:id="rId2"/>
            </p:custDataLst>
          </p:nvPr>
        </p:nvSpPr>
        <p:spPr>
          <a:xfrm>
            <a:off x="458470" y="701675"/>
            <a:ext cx="11275060" cy="17894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    </a:t>
            </a:r>
            <a:r>
              <a:rPr lang="zh-CN" altLang="en-US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道教强调人生的哀乐、现实的纵情，且备有长生之方、登仙之术，沟通了人与神的联系。</a:t>
            </a:r>
            <a:r>
              <a:rPr lang="en-US" altLang="zh-CN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……</a:t>
            </a:r>
            <a:r>
              <a:rPr lang="zh-CN" altLang="en-US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道家的学术思想也就自然成了道教的重要组成部分。人们可由此来超凡脱俗，逍遥神游，求得精神上的充实和超越。</a:t>
            </a:r>
            <a:endParaRPr lang="en-US" altLang="zh-CN" sz="2400" b="1" dirty="0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——</a:t>
            </a:r>
            <a:r>
              <a:rPr lang="zh-CN" altLang="en-US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马怀良</a:t>
            </a: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《</a:t>
            </a:r>
            <a:r>
              <a:rPr lang="zh-CN" altLang="en-US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崩溃与重建中的困惑</a:t>
            </a: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——</a:t>
            </a:r>
            <a:r>
              <a:rPr lang="zh-CN" altLang="en-US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魏晋风度研究</a:t>
            </a: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》</a:t>
            </a:r>
            <a:endParaRPr lang="en-US" altLang="zh-CN" sz="2000" b="1" dirty="0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6151" name="文本框 9"/>
          <p:cNvSpPr txBox="1"/>
          <p:nvPr>
            <p:custDataLst>
              <p:tags r:id="rId3"/>
            </p:custDataLst>
          </p:nvPr>
        </p:nvSpPr>
        <p:spPr>
          <a:xfrm>
            <a:off x="459105" y="3865880"/>
            <a:ext cx="11274425" cy="13468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en-US" altLang="zh-CN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   </a:t>
            </a:r>
            <a:r>
              <a:rPr lang="zh-CN" altLang="en-US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佛教致力于解决我国固有文化中难以解决的问题</a:t>
            </a:r>
            <a:r>
              <a:rPr lang="en-US" altLang="zh-CN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——</a:t>
            </a:r>
            <a:r>
              <a:rPr lang="zh-CN" altLang="en-US" sz="24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人生归宿问题，从而有可能稀释、消除人们对于死亡的恐惧。</a:t>
            </a:r>
            <a:endParaRPr lang="en-US" altLang="zh-CN" sz="2400" b="1" dirty="0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——</a:t>
            </a:r>
            <a:r>
              <a:rPr lang="zh-CN" altLang="en-US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马怀良</a:t>
            </a: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《</a:t>
            </a:r>
            <a:r>
              <a:rPr lang="zh-CN" altLang="en-US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崩溃与重建中的困惑</a:t>
            </a: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——</a:t>
            </a:r>
            <a:r>
              <a:rPr lang="zh-CN" altLang="en-US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魏晋风度研究</a:t>
            </a:r>
            <a:r>
              <a:rPr lang="en-US" altLang="zh-CN" sz="2000" b="1" dirty="0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》</a:t>
            </a:r>
            <a:endParaRPr lang="en-US" altLang="zh-CN" sz="2000" b="1" dirty="0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6152" name="文本框 5"/>
          <p:cNvSpPr txBox="1"/>
          <p:nvPr>
            <p:custDataLst>
              <p:tags r:id="rId4"/>
            </p:custDataLst>
          </p:nvPr>
        </p:nvSpPr>
        <p:spPr>
          <a:xfrm>
            <a:off x="697865" y="2491105"/>
            <a:ext cx="97993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2800" b="1" u="sng" dirty="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道教是关于生命的宗教，希望人活着就能过上神仙般的日子</a:t>
            </a:r>
            <a:endParaRPr lang="zh-CN" altLang="en-US" sz="2800" b="1" u="sng" dirty="0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6153" name="文本框 8"/>
          <p:cNvSpPr txBox="1"/>
          <p:nvPr>
            <p:custDataLst>
              <p:tags r:id="rId5"/>
            </p:custDataLst>
          </p:nvPr>
        </p:nvSpPr>
        <p:spPr>
          <a:xfrm>
            <a:off x="4429760" y="3343593"/>
            <a:ext cx="7135813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r"/>
            <a:r>
              <a:rPr lang="zh-CN" altLang="en-US" sz="2800" b="1" u="sng" dirty="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佛教是心灵的宗教，关注灵魂的安顿和寄托</a:t>
            </a:r>
            <a:endParaRPr lang="zh-CN" altLang="en-US" sz="2800" b="1" u="sng" dirty="0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549910" y="128905"/>
            <a:ext cx="1280795" cy="6451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p>
            <a:pPr algn="just" fontAlgn="auto">
              <a:lnSpc>
                <a:spcPct val="100000"/>
              </a:lnSpc>
            </a:pPr>
            <a:r>
              <a:rPr lang="zh-CN" altLang="en-US" sz="3600" b="1" noProof="1" dirty="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道教</a:t>
            </a:r>
            <a:endParaRPr lang="zh-CN" altLang="en-US" sz="3600" b="1" noProof="1" dirty="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549910" y="3125470"/>
            <a:ext cx="1362710" cy="6451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p>
            <a:pPr algn="just" fontAlgn="auto">
              <a:lnSpc>
                <a:spcPct val="100000"/>
              </a:lnSpc>
            </a:pPr>
            <a:r>
              <a:rPr lang="zh-CN" altLang="en-US" sz="3600" b="1" noProof="1" dirty="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佛教</a:t>
            </a:r>
            <a:endParaRPr lang="zh-CN" altLang="en-US" sz="3600" b="1" noProof="1" dirty="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459105" y="5450205"/>
            <a:ext cx="11274425" cy="5219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宋体" panose="02010600030101010101" pitchFamily="2" charset="-122"/>
                <a:sym typeface="+mn-ea"/>
              </a:rPr>
              <a:t>③</a:t>
            </a:r>
            <a:r>
              <a:rPr lang="zh-CN" altLang="en-US" sz="2800" b="1">
                <a:solidFill>
                  <a:srgbClr val="FF0000"/>
                </a:solidFill>
                <a:latin typeface="锦绣宋体" panose="02000503000000000000" charset="-122"/>
                <a:ea typeface="锦绣宋体" panose="02000503000000000000" charset="-122"/>
                <a:cs typeface="仿宋" panose="02010609060101010101" charset="-122"/>
                <a:sym typeface="+mn-ea"/>
              </a:rPr>
              <a:t>佛教和道教关注人的现实问题和精神需求</a:t>
            </a:r>
            <a:r>
              <a:rPr lang="zh-CN" altLang="en-US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仿宋" panose="02010609060101010101" charset="-122"/>
                <a:sym typeface="+mn-ea"/>
              </a:rPr>
              <a:t>，给予人们精神寄托</a:t>
            </a:r>
            <a:endParaRPr lang="zh-CN" altLang="en-US" sz="2800" b="1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仿宋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32" name="Picture 7" descr="20066711730471">
            <a:hlinkClick r:id="rId1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4575" y="618490"/>
            <a:ext cx="5080635" cy="435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5" name="矩形 52234"/>
          <p:cNvSpPr>
            <a:spLocks noChangeArrowheads="1"/>
          </p:cNvSpPr>
          <p:nvPr/>
        </p:nvSpPr>
        <p:spPr bwMode="auto">
          <a:xfrm>
            <a:off x="508000" y="5056002"/>
            <a:ext cx="5428343" cy="11074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云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冈石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窟露天大佛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着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袒右肩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袈裟，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佛像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宽额高鼻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深目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唇上蓄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八字须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，具有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外域文化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的某些特征。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170" name="Picture 2" descr="https://ss2.meipian.me/users/18560202/55a3153461754ac7a29f3f49f940c714.jpg-mobile"/>
          <p:cNvPicPr>
            <a:picLocks noChangeAspect="1" noChangeArrowheads="1"/>
          </p:cNvPicPr>
          <p:nvPr/>
        </p:nvPicPr>
        <p:blipFill>
          <a:blip r:embed="rId3"/>
          <a:srcRect l="25383" t="18167"/>
          <a:stretch>
            <a:fillRect/>
          </a:stretch>
        </p:blipFill>
        <p:spPr bwMode="auto">
          <a:xfrm>
            <a:off x="573405" y="618490"/>
            <a:ext cx="5330190" cy="4369435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6096000" y="4987723"/>
            <a:ext cx="5123543" cy="15684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龙门石窟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卢舍那 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光明遍照）大佛，根据武则天（曌）的容貌仪态雕刻</a:t>
            </a:r>
            <a:r>
              <a:rPr lang="en-US" altLang="zh-CN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温和慈祥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衣纹飘动流畅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，更多体现了</a:t>
            </a:r>
            <a:r>
              <a:rPr lang="zh-CN" altLang="en-US" sz="24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中原文化</a:t>
            </a:r>
            <a:r>
              <a:rPr lang="zh-CN" altLang="en-US" sz="24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的风采。 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2228" name="矩形 62468"/>
          <p:cNvSpPr>
            <a:spLocks noChangeArrowheads="1"/>
          </p:cNvSpPr>
          <p:nvPr/>
        </p:nvSpPr>
        <p:spPr bwMode="auto">
          <a:xfrm>
            <a:off x="364490" y="96520"/>
            <a:ext cx="10840720" cy="52197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山西大同云岗石窟                    河南</a:t>
            </a: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洛阳龙门</a:t>
            </a:r>
            <a:r>
              <a:rPr lang="zh-CN" altLang="en-US" sz="28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石窟</a:t>
            </a:r>
            <a:endParaRPr lang="zh-CN" altLang="en-US" sz="2800" b="1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0" y="367030"/>
            <a:ext cx="1219200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p>
            <a:pPr algn="ctr">
              <a:lnSpc>
                <a:spcPct val="100000"/>
              </a:lnSpc>
            </a:pP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</a:rPr>
              <a:t>思考：宗教的狂热对社会产生了什么消极影响？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</a:endParaRPr>
          </a:p>
        </p:txBody>
      </p:sp>
      <p:pic>
        <p:nvPicPr>
          <p:cNvPr id="93190" name="Picture 6" descr="a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432550" y="889000"/>
            <a:ext cx="5499100" cy="5450840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353060" y="1372870"/>
            <a:ext cx="6096000" cy="2675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t">
            <a:spAutoFit/>
          </a:bodyPr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比来慕法，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家家斋戒，不务农桑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，空谈彼岸。僧尼十余万，资产丰沃。所在郡县，不可胜言。道人又有白徒，尼则皆畜养女，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皆不贯人籍，天下户口，几亡其半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。</a:t>
            </a: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</a:t>
            </a:r>
            <a:r>
              <a:rPr lang="zh-CN" altLang="en-US" sz="20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——《南史·郭祖深传》</a:t>
            </a:r>
            <a:endParaRPr lang="zh-CN" altLang="en-US" sz="2000" b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03200" y="4336415"/>
            <a:ext cx="6486525" cy="95313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 anchor="t">
            <a:spAutoFit/>
          </a:bodyPr>
          <a:p>
            <a:pPr algn="l" fontAlgn="auto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sym typeface="+mn-ea"/>
              </a:rPr>
              <a:t>①广修寺庙、耗费钱财；</a:t>
            </a:r>
            <a:endParaRPr lang="zh-CN" altLang="en-US" sz="2800" b="1" noProof="1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sym typeface="+mn-ea"/>
            </a:endParaRPr>
          </a:p>
          <a:p>
            <a:pPr algn="l" fontAlgn="auto">
              <a:buClrTx/>
              <a:buSzTx/>
              <a:buFontTx/>
            </a:pPr>
            <a:r>
              <a:rPr lang="zh-CN" altLang="en-US" sz="2800" b="1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sym typeface="+mn-ea"/>
              </a:rPr>
              <a:t>②劳动力不事生产，影响政府财政收入</a:t>
            </a:r>
            <a:endParaRPr lang="zh-CN" altLang="en-US" sz="2800" b="1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5" name="文本框 10"/>
          <p:cNvSpPr txBox="1"/>
          <p:nvPr>
            <p:custDataLst>
              <p:tags r:id="rId1"/>
            </p:custDataLst>
          </p:nvPr>
        </p:nvSpPr>
        <p:spPr>
          <a:xfrm>
            <a:off x="0" y="121285"/>
            <a:ext cx="12191365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p>
            <a:pPr algn="ctr"/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思考：以</a:t>
            </a: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“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唐武宗会昌法难</a:t>
            </a: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”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为例，反佛、灭佛运动产生了什么影响？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8202" y="1438744"/>
            <a:ext cx="2848732" cy="3979285"/>
            <a:chOff x="1041" y="3215"/>
            <a:chExt cx="4712" cy="4461"/>
          </a:xfrm>
          <a:solidFill>
            <a:srgbClr val="F0F0F0"/>
          </a:solidFill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lum bright="-6000"/>
            </a:blip>
            <a:srcRect r="9605"/>
            <a:stretch>
              <a:fillRect/>
            </a:stretch>
          </p:blipFill>
          <p:spPr>
            <a:xfrm>
              <a:off x="1170" y="3943"/>
              <a:ext cx="4403" cy="3733"/>
            </a:xfrm>
            <a:prstGeom prst="rect">
              <a:avLst/>
            </a:prstGeom>
            <a:grpFill/>
            <a:ln>
              <a:solidFill>
                <a:srgbClr val="000000">
                  <a:alpha val="0"/>
                </a:srgbClr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pic>
        <p:sp>
          <p:nvSpPr>
            <p:cNvPr id="16" name="文本框 15"/>
            <p:cNvSpPr txBox="1"/>
            <p:nvPr>
              <p:custDataLst>
                <p:tags r:id="rId4"/>
              </p:custDataLst>
            </p:nvPr>
          </p:nvSpPr>
          <p:spPr>
            <a:xfrm>
              <a:off x="1041" y="3215"/>
              <a:ext cx="4712" cy="5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0000">
                  <a:alpha val="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 anchor="t">
              <a:spAutoFit/>
            </a:bodyPr>
            <a:p>
              <a:pPr algn="ctr" fontAlgn="auto"/>
              <a:r>
                <a:rPr lang="zh-CN" altLang="en-US" sz="2800" b="1" strike="noStrike" noProof="1">
                  <a:solidFill>
                    <a:srgbClr val="1D41D5"/>
                  </a:solidFill>
                  <a:latin typeface="锦绣宋体" panose="02000503000000000000" charset="-122"/>
                  <a:ea typeface="锦绣宋体" panose="02000503000000000000" charset="-122"/>
                  <a:cs typeface="微软雅黑" panose="020B0503020204020204" charset="-122"/>
                </a:rPr>
                <a:t>民间：</a:t>
              </a:r>
              <a:r>
                <a:rPr lang="zh-CN" altLang="en-US" sz="2800" b="1" strike="noStrike" noProof="1">
                  <a:solidFill>
                    <a:srgbClr val="FF0000"/>
                  </a:solidFill>
                  <a:latin typeface="锦绣宋体" panose="02000503000000000000" charset="-122"/>
                  <a:ea typeface="锦绣宋体" panose="02000503000000000000" charset="-122"/>
                  <a:cs typeface="微软雅黑" panose="020B0503020204020204" charset="-122"/>
                </a:rPr>
                <a:t>范缜反佛</a:t>
              </a:r>
              <a:endParaRPr lang="zh-CN" altLang="en-US" sz="2800" b="1" strike="noStrike" noProof="1">
                <a:solidFill>
                  <a:srgbClr val="FF0000"/>
                </a:solidFill>
                <a:latin typeface="锦绣宋体" panose="02000503000000000000" charset="-122"/>
                <a:ea typeface="锦绣宋体" panose="02000503000000000000" charset="-122"/>
                <a:cs typeface="微软雅黑" panose="020B0503020204020204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8542655" y="1449705"/>
            <a:ext cx="3427730" cy="39693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>
                <a:alpha val="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t" anchorCtr="0" forceAA="0" compatLnSpc="1">
            <a:spAutoFit/>
          </a:bodyPr>
          <a:p>
            <a:pPr lvl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 strike="noStrike" noProof="1">
                <a:solidFill>
                  <a:srgbClr val="1D41D5"/>
                </a:solidFill>
                <a:latin typeface="锦绣宋体" panose="02000503000000000000" charset="-122"/>
                <a:ea typeface="锦绣宋体" panose="02000503000000000000" charset="-122"/>
                <a:cs typeface="华文楷体" panose="02010600040101010101" charset="-122"/>
                <a:sym typeface="+mn-ea"/>
              </a:rPr>
              <a:t>官方：</a:t>
            </a:r>
            <a:r>
              <a:rPr lang="zh-CN" altLang="en-US" sz="2800" b="1" strike="noStrike" noProof="1">
                <a:solidFill>
                  <a:srgbClr val="FF0000"/>
                </a:solidFill>
                <a:latin typeface="锦绣宋体" panose="02000503000000000000" charset="-122"/>
                <a:ea typeface="锦绣宋体" panose="02000503000000000000" charset="-122"/>
                <a:cs typeface="华文楷体" panose="02010600040101010101" charset="-122"/>
                <a:sym typeface="+mn-ea"/>
              </a:rPr>
              <a:t>三武一宗灭佛</a:t>
            </a:r>
            <a:endParaRPr lang="zh-CN" altLang="en-US" sz="2800" b="1" strike="noStrike" noProof="1">
              <a:solidFill>
                <a:srgbClr val="FF0000"/>
              </a:solidFill>
              <a:latin typeface="锦绣宋体" panose="02000503000000000000" charset="-122"/>
              <a:ea typeface="锦绣宋体" panose="02000503000000000000" charset="-122"/>
              <a:cs typeface="华文楷体" panose="02010600040101010101" charset="-122"/>
              <a:sym typeface="+mn-ea"/>
            </a:endParaRPr>
          </a:p>
          <a:p>
            <a:pPr lvl="0" algn="l" fontAlgn="auto">
              <a:lnSpc>
                <a:spcPct val="150000"/>
              </a:lnSpc>
              <a:buClrTx/>
              <a:buSzTx/>
              <a:buFontTx/>
            </a:pPr>
            <a:endParaRPr lang="zh-CN" altLang="en-US" sz="2800" b="1" strike="noStrike" noProof="1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华文楷体" panose="02010600040101010101" charset="-122"/>
              <a:sym typeface="+mn-ea"/>
            </a:endParaRPr>
          </a:p>
          <a:p>
            <a:pPr lvl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 strike="noStrike" noProof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华文楷体" panose="02010600040101010101" charset="-122"/>
                <a:sym typeface="+mn-ea"/>
              </a:rPr>
              <a:t>北魏太武帝拓跋焘</a:t>
            </a:r>
            <a:endParaRPr lang="zh-CN" altLang="en-US" sz="2800" b="1" strike="noStrike" noProof="1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华文楷体" panose="02010600040101010101" charset="-122"/>
              <a:sym typeface="+mn-ea"/>
            </a:endParaRPr>
          </a:p>
          <a:p>
            <a:pPr lvl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 strike="noStrike" noProof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华文楷体" panose="02010600040101010101" charset="-122"/>
                <a:sym typeface="+mn-ea"/>
              </a:rPr>
              <a:t>北周武帝宇文邕</a:t>
            </a:r>
            <a:endParaRPr lang="zh-CN" altLang="en-US" sz="2800" b="1" strike="noStrike" noProof="1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华文楷体" panose="02010600040101010101" charset="-122"/>
              <a:sym typeface="+mn-ea"/>
            </a:endParaRPr>
          </a:p>
          <a:p>
            <a:pPr lvl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 strike="noStrike" noProof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华文楷体" panose="02010600040101010101" charset="-122"/>
                <a:sym typeface="+mn-ea"/>
              </a:rPr>
              <a:t>唐武宗李炎</a:t>
            </a:r>
            <a:endParaRPr lang="zh-CN" altLang="en-US" sz="2800" b="1" strike="noStrike" noProof="1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华文楷体" panose="02010600040101010101" charset="-122"/>
              <a:sym typeface="+mn-ea"/>
            </a:endParaRPr>
          </a:p>
          <a:p>
            <a:pPr lvl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 strike="noStrike" noProof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华文楷体" panose="02010600040101010101" charset="-122"/>
                <a:sym typeface="+mn-ea"/>
              </a:rPr>
              <a:t>后周世宗柴荣</a:t>
            </a:r>
            <a:endParaRPr lang="zh-CN" altLang="en-US" sz="2800" b="1" strike="noStrike" noProof="1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6"/>
            </p:custDataLst>
          </p:nvPr>
        </p:nvSpPr>
        <p:spPr>
          <a:xfrm>
            <a:off x="3078480" y="909955"/>
            <a:ext cx="5342255" cy="44310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t" anchorCtr="0" forceAA="0" compatLnSpc="1">
            <a:spAutoFit/>
          </a:bodyPr>
          <a:p>
            <a:pPr lvl="0" indent="0" algn="l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</a:t>
            </a:r>
            <a:r>
              <a:rPr lang="zh-CN" altLang="en-US" sz="24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僧房破落，佛像露坐……圣迹陵迟，无人修治。</a:t>
            </a:r>
            <a:endParaRPr lang="zh-CN" altLang="en-US" sz="2400" b="1" strike="noStrike" noProof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  <a:p>
            <a:pPr lvl="0" indent="0" algn="r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zh-CN" altLang="en-US" sz="20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——【日僧】圆仁《入唐求法巡礼行记》</a:t>
            </a:r>
            <a:endParaRPr lang="zh-CN" altLang="en-US" sz="2000" b="1" strike="noStrike" noProof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  <a:p>
            <a:pPr lvl="0" indent="0" algn="l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</a:t>
            </a:r>
            <a:r>
              <a:rPr lang="zh-CN" altLang="en-US" sz="24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天下所拆寺四千六百余所，还俗僧尼二十六万五百人，收充两税户；拆招提、兰若四万余所，收膏腴上田数千万顷，收奴婢为两税户十五万人。</a:t>
            </a:r>
            <a:r>
              <a:rPr lang="en-US" altLang="zh-CN" sz="24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   </a:t>
            </a:r>
            <a:endParaRPr lang="en-US" altLang="zh-CN" sz="2400" b="1" strike="noStrike" noProof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  <a:p>
            <a:pPr lvl="0" indent="0" algn="l" fontAlgn="auto">
              <a:lnSpc>
                <a:spcPct val="150000"/>
              </a:lnSpc>
              <a:buClrTx/>
              <a:buSzTx/>
              <a:buFont typeface="Arial" panose="020B0604020202020204" pitchFamily="34" charset="0"/>
              <a:buNone/>
            </a:pPr>
            <a:r>
              <a:rPr lang="en-US" altLang="zh-CN" sz="24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                </a:t>
            </a:r>
            <a:r>
              <a:rPr lang="zh-CN" altLang="en-US" sz="2000" b="1" strike="noStrike" noProof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—《武宗本纪》</a:t>
            </a:r>
            <a:endParaRPr lang="zh-CN" altLang="en-US" sz="2000" b="1" strike="noStrike" noProof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186055" y="5448935"/>
            <a:ext cx="11784965" cy="953135"/>
          </a:xfrm>
          <a:prstGeom prst="rect">
            <a:avLst/>
          </a:prstGeom>
          <a:solidFill>
            <a:schemeClr val="accent4">
              <a:lumMod val="5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p>
            <a:pPr indent="0"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sym typeface="微软雅黑" panose="020B0503020204020204" charset="-122"/>
              </a:rPr>
              <a:t>削弱佛道特权、增加劳动力和税收，维护封建统治</a:t>
            </a:r>
            <a:endParaRPr lang="zh-CN" altLang="en-US" sz="2800" b="1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sym typeface="微软雅黑" panose="020B0503020204020204" charset="-122"/>
            </a:endParaRPr>
          </a:p>
          <a:p>
            <a:pPr indent="0"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sym typeface="微软雅黑" panose="020B0503020204020204" charset="-122"/>
              </a:rPr>
              <a:t>佛教文化遭受损失，但佛教的发展并未从根本上受到遏制</a:t>
            </a:r>
            <a:endParaRPr lang="zh-CN" altLang="en-US" sz="2800" b="1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44475" y="823595"/>
            <a:ext cx="8350885" cy="1403350"/>
          </a:xfrm>
          <a:prstGeom prst="rect">
            <a:avLst/>
          </a:prstGeom>
          <a:solidFill>
            <a:schemeClr val="lt1">
              <a:alpha val="76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t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佛本夷狄之人，与中国言语不通，衣服殊制。口不言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先王之法言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，身不服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先王之法服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，不知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臣君之义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，</a:t>
            </a:r>
            <a:r>
              <a:rPr lang="zh-CN" altLang="en-US" sz="28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父子之情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。</a:t>
            </a: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             </a:t>
            </a: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——</a:t>
            </a:r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韩愈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sz="2800" b="1"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                                                               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4170" y="2343785"/>
            <a:ext cx="8488045" cy="52197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280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sym typeface="+mn-ea"/>
              </a:rPr>
              <a:t>目的：巩固儒学主流思想的统治地位，维护封建统治</a:t>
            </a:r>
            <a:endParaRPr lang="zh-CN" altLang="en-US" sz="280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sym typeface="+mn-ea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182100" y="751840"/>
            <a:ext cx="2581910" cy="33388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334010" y="4186555"/>
            <a:ext cx="11591925" cy="1252855"/>
          </a:xfrm>
          <a:prstGeom prst="rect">
            <a:avLst/>
          </a:prstGeom>
          <a:solidFill>
            <a:srgbClr val="F0F0F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t" anchorCtr="0" forceAA="0" compatLnSpc="1">
            <a:spAutoFit/>
          </a:bodyPr>
          <a:p>
            <a:pPr lvl="0" algn="l">
              <a:lnSpc>
                <a:spcPct val="90000"/>
              </a:lnSpc>
              <a:buClrTx/>
              <a:buSzTx/>
              <a:buFontTx/>
            </a:pPr>
            <a:r>
              <a:rPr lang="zh-CN" altLang="en-US" sz="2800" b="1">
                <a:solidFill>
                  <a:schemeClr val="tx1"/>
                </a:solidFill>
                <a:latin typeface="方正宋刻本秀楷_GBK" panose="02000000000000000000" charset="-122"/>
                <a:ea typeface="方正宋刻本秀楷_GBK" panose="02000000000000000000" charset="-122"/>
                <a:cs typeface="方正宋刻本秀楷_GBK" panose="02000000000000000000" charset="-122"/>
                <a:sym typeface="+mn-ea"/>
              </a:rPr>
              <a:t>元和十四年(819)，唐宪宗敕迎佛骨于凤翔法门寺。先在宫中供养三天，然后送京城各寺，供僧俗礼敬，从而再次掀起全国性的宗教热潮。是时，“王公士民瞻奉舍施，唯恐弗及。有</a:t>
            </a:r>
            <a:r>
              <a:rPr lang="zh-CN" altLang="en-US" sz="2800" b="1">
                <a:solidFill>
                  <a:srgbClr val="C00000"/>
                </a:solidFill>
                <a:latin typeface="方正宋刻本秀楷_GBK" panose="02000000000000000000" charset="-122"/>
                <a:ea typeface="方正宋刻本秀楷_GBK" panose="02000000000000000000" charset="-122"/>
                <a:cs typeface="方正宋刻本秀楷_GBK" panose="02000000000000000000" charset="-122"/>
                <a:sym typeface="+mn-ea"/>
              </a:rPr>
              <a:t>竭产充施</a:t>
            </a:r>
            <a:r>
              <a:rPr lang="zh-CN" altLang="en-US" sz="2800" b="1">
                <a:solidFill>
                  <a:schemeClr val="tx1"/>
                </a:solidFill>
                <a:latin typeface="方正宋刻本秀楷_GBK" panose="02000000000000000000" charset="-122"/>
                <a:ea typeface="方正宋刻本秀楷_GBK" panose="02000000000000000000" charset="-122"/>
                <a:cs typeface="方正宋刻本秀楷_GBK" panose="02000000000000000000" charset="-122"/>
                <a:sym typeface="+mn-ea"/>
              </a:rPr>
              <a:t>者，有</a:t>
            </a:r>
            <a:r>
              <a:rPr lang="zh-CN" altLang="en-US" sz="2800" b="1">
                <a:solidFill>
                  <a:srgbClr val="C00000"/>
                </a:solidFill>
                <a:latin typeface="方正宋刻本秀楷_GBK" panose="02000000000000000000" charset="-122"/>
                <a:ea typeface="方正宋刻本秀楷_GBK" panose="02000000000000000000" charset="-122"/>
                <a:cs typeface="方正宋刻本秀楷_GBK" panose="02000000000000000000" charset="-122"/>
                <a:sym typeface="+mn-ea"/>
              </a:rPr>
              <a:t>燃香臂顶</a:t>
            </a:r>
            <a:r>
              <a:rPr lang="zh-CN" altLang="en-US" sz="2800" b="1">
                <a:solidFill>
                  <a:schemeClr val="tx1"/>
                </a:solidFill>
                <a:latin typeface="方正宋刻本秀楷_GBK" panose="02000000000000000000" charset="-122"/>
                <a:ea typeface="方正宋刻本秀楷_GBK" panose="02000000000000000000" charset="-122"/>
                <a:cs typeface="方正宋刻本秀楷_GBK" panose="02000000000000000000" charset="-122"/>
                <a:sym typeface="+mn-ea"/>
              </a:rPr>
              <a:t>供养者”。</a:t>
            </a:r>
            <a:endParaRPr lang="zh-CN" altLang="en-US" sz="2800" b="1">
              <a:solidFill>
                <a:schemeClr val="tx1"/>
              </a:solidFill>
              <a:latin typeface="方正宋刻本秀楷_GBK" panose="02000000000000000000" charset="-122"/>
              <a:ea typeface="方正宋刻本秀楷_GBK" panose="02000000000000000000" charset="-122"/>
              <a:cs typeface="方正宋刻本秀楷_GBK" panose="020000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334010" y="3096895"/>
            <a:ext cx="8488045" cy="52197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280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sym typeface="+mn-ea"/>
              </a:rPr>
              <a:t>措施：复兴儒学，用天命论和封建纲常反对佛教观点</a:t>
            </a:r>
            <a:endParaRPr lang="zh-CN" altLang="en-US" sz="280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7"/>
            </p:custDataLst>
          </p:nvPr>
        </p:nvSpPr>
        <p:spPr>
          <a:xfrm>
            <a:off x="9182100" y="751840"/>
            <a:ext cx="2581910" cy="460375"/>
          </a:xfrm>
          <a:prstGeom prst="rect">
            <a:avLst/>
          </a:prstGeom>
          <a:solidFill>
            <a:srgbClr val="F0F0F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ctr"/>
            <a:r>
              <a:rPr lang="zh-CN" altLang="en-US" sz="2400" b="1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微软雅黑" panose="020B0503020204020204" charset="-122"/>
              </a:rPr>
              <a:t>韩愈反佛</a:t>
            </a:r>
            <a:endParaRPr lang="zh-CN" altLang="en-US" sz="2400" b="1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270" y="133985"/>
            <a:ext cx="1219200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</a:rPr>
              <a:t>思考：韩愈反佛的目的是什么，他提出了怎样的解决措施？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" name="表格 1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6090" y="166682"/>
          <a:ext cx="11234420" cy="58540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461135"/>
                <a:gridCol w="1216660"/>
                <a:gridCol w="3782695"/>
                <a:gridCol w="4773888"/>
              </a:tblGrid>
              <a:tr h="612140"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时期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领域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成就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地位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86410">
                <a:tc rowSpan="3"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魏晋南北朝时期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6478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600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8950">
                <a:tc rowSpan="6"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隋唐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8576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6530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0419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6515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l"/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5" name="表格 1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66090" y="166682"/>
          <a:ext cx="11234420" cy="58540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461135"/>
                <a:gridCol w="1216660"/>
                <a:gridCol w="3782695"/>
                <a:gridCol w="4773888"/>
              </a:tblGrid>
              <a:tr h="612140"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时期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领域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成就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地位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86410">
                <a:tc rowSpan="3"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魏晋南北朝时期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数学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南朝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祖冲之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: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圆周率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精确算出圆周率七位有效数字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6478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农学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北朝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贾思勰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:《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齐民要术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》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中国现存最早的一部完整农书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7600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地理学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3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西晋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裴秀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:《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禹贡地域图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》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提出绘制地图的方法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8950">
                <a:tc rowSpan="6">
                  <a:txBody>
                    <a:bodyPr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隋唐</a:t>
                      </a:r>
                      <a:endParaRPr kumimoji="1"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sym typeface="WenYue GuDianMingChaoTi (Non-Commercial Use)" panose="02010600030101010101" pitchFamily="5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建筑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隋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李春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: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赵州桥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世界上现存最古老的石拱桥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8576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印刷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雕版印刷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6530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火药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唐中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记载配方；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唐末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火箭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火箭是最早的火药武器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天文学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僧一行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: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测算出地球子午线长度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0419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医学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孙思邈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:《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千金方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》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全面总结历代和当时的医药学成果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565150"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cPr anchor="ctr">
                    <a:gradFill flip="none" rotWithShape="1">
                      <a:gsLst>
                        <a:gs pos="0">
                          <a:schemeClr val="bg2">
                            <a:lumMod val="50000"/>
                            <a:tint val="66000"/>
                            <a:satMod val="160000"/>
                          </a:schemeClr>
                        </a:gs>
                        <a:gs pos="50000">
                          <a:schemeClr val="bg2">
                            <a:lumMod val="50000"/>
                            <a:tint val="44500"/>
                            <a:satMod val="160000"/>
                          </a:schemeClr>
                        </a:gs>
                        <a:gs pos="100000">
                          <a:schemeClr val="bg2">
                            <a:lumMod val="5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[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唐高宗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]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编修的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《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唐本草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》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</a:rPr>
                        <a:t>世界上最早由国家颁行的药典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9" name="矩形 28"/>
          <p:cNvSpPr/>
          <p:nvPr>
            <p:custDataLst>
              <p:tags r:id="rId2"/>
            </p:custDataLst>
          </p:nvPr>
        </p:nvSpPr>
        <p:spPr>
          <a:xfrm>
            <a:off x="3231515" y="1305560"/>
            <a:ext cx="3863975" cy="4127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锦绣宋体" panose="02000503000000000000" charset="-122"/>
              <a:ea typeface="锦绣宋体" panose="02000503000000000000" charset="-122"/>
              <a:cs typeface="+mn-cs"/>
            </a:endParaRPr>
          </a:p>
        </p:txBody>
      </p:sp>
      <p:sp>
        <p:nvSpPr>
          <p:cNvPr id="22" name="矩形 21"/>
          <p:cNvSpPr/>
          <p:nvPr>
            <p:custDataLst>
              <p:tags r:id="rId3"/>
            </p:custDataLst>
          </p:nvPr>
        </p:nvSpPr>
        <p:spPr>
          <a:xfrm>
            <a:off x="6985318" y="4967923"/>
            <a:ext cx="4714875" cy="4127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锦绣宋体" panose="02000503000000000000" charset="-122"/>
              <a:ea typeface="锦绣宋体" panose="02000503000000000000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66090" y="5445760"/>
            <a:ext cx="11297920" cy="891540"/>
          </a:xfrm>
          <a:prstGeom prst="rect">
            <a:avLst/>
          </a:prstGeom>
          <a:solidFill>
            <a:schemeClr val="accent2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p>
            <a:pPr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blipFill>
                  <a:blip r:embed="rId5"/>
                  <a:stretch>
                    <a:fillRect/>
                  </a:stretch>
                </a:blip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</a:t>
            </a:r>
            <a:r>
              <a:rPr lang="zh-CN" altLang="en-US" sz="28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舍本逐末，贤哲所非，日富岁贫，饥寒之渐，故商贾之事，阙而不录。</a:t>
            </a:r>
            <a:r>
              <a:rPr lang="en-US" altLang="zh-CN" sz="28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                                                              </a:t>
            </a:r>
            <a:r>
              <a:rPr lang="en-US" altLang="zh-CN" sz="24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                                             </a:t>
            </a:r>
            <a:endParaRPr lang="en-US" altLang="zh-CN" sz="2400" b="1" noProof="0" dirty="0">
              <a:ln>
                <a:noFill/>
              </a:ln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  <a:p>
            <a:pPr marR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                                                   ——《</a:t>
            </a:r>
            <a:r>
              <a:rPr lang="zh-CN" altLang="en-US" sz="24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齐民要术</a:t>
            </a:r>
            <a:r>
              <a:rPr lang="en-US" altLang="zh-CN" sz="24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·</a:t>
            </a:r>
            <a:r>
              <a:rPr lang="zh-CN" altLang="en-US" sz="24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序</a:t>
            </a:r>
            <a:r>
              <a:rPr lang="en-US" altLang="zh-CN" sz="2400" b="1" noProof="0" dirty="0">
                <a:ln>
                  <a:noFill/>
                </a:ln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》</a:t>
            </a:r>
            <a:endParaRPr lang="en-US" altLang="zh-CN" sz="2400" b="1" noProof="0" dirty="0">
              <a:ln>
                <a:noFill/>
              </a:ln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3258820" y="1761490"/>
            <a:ext cx="3707765" cy="953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重农抑商，以农为本，服务于小农经济</a:t>
            </a:r>
            <a:endParaRPr lang="zh-CN" altLang="en-US" sz="28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694805" y="3950335"/>
            <a:ext cx="5012690" cy="953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</a:rPr>
              <a:t>经验性：对生产经验的直接记载或对自然现象的直观描述</a:t>
            </a:r>
            <a:endParaRPr lang="zh-CN" altLang="en-US" sz="28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22" grpId="0" bldLvl="0" animBg="1"/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" name="组合 10"/>
          <p:cNvGrpSpPr/>
          <p:nvPr/>
        </p:nvGrpSpPr>
        <p:grpSpPr>
          <a:xfrm>
            <a:off x="252730" y="749300"/>
            <a:ext cx="5325745" cy="6021675"/>
            <a:chOff x="1322" y="1005"/>
            <a:chExt cx="8129" cy="8464"/>
          </a:xfrm>
        </p:grpSpPr>
        <p:pic>
          <p:nvPicPr>
            <p:cNvPr id="9" name="图片 8" descr="timg (9)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lum bright="-6000"/>
            </a:blip>
            <a:stretch>
              <a:fillRect/>
            </a:stretch>
          </p:blipFill>
          <p:spPr>
            <a:xfrm>
              <a:off x="1322" y="1005"/>
              <a:ext cx="6795" cy="773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1931" y="8735"/>
              <a:ext cx="7520" cy="73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2800" b="1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 </a:t>
              </a:r>
              <a:r>
                <a:rPr lang="zh-CN" altLang="en-US" sz="2800" b="1">
                  <a:solidFill>
                    <a:srgbClr val="C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▲ 唐朝首都长安城</a:t>
              </a:r>
              <a:endParaRPr lang="zh-CN" altLang="en-US" sz="28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41875" y="749935"/>
            <a:ext cx="6932930" cy="3360420"/>
            <a:chOff x="1615" y="1796"/>
            <a:chExt cx="8641" cy="5600"/>
          </a:xfrm>
        </p:grpSpPr>
        <p:pic>
          <p:nvPicPr>
            <p:cNvPr id="8" name="图片 7" descr="图片15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>
              <a:lum bright="6000"/>
            </a:blip>
            <a:stretch>
              <a:fillRect/>
            </a:stretch>
          </p:blipFill>
          <p:spPr>
            <a:xfrm>
              <a:off x="1615" y="1796"/>
              <a:ext cx="8641" cy="5563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sp>
          <p:nvSpPr>
            <p:cNvPr id="4" name="文本框 3"/>
            <p:cNvSpPr txBox="1"/>
            <p:nvPr>
              <p:custDataLst>
                <p:tags r:id="rId6"/>
              </p:custDataLst>
            </p:nvPr>
          </p:nvSpPr>
          <p:spPr>
            <a:xfrm>
              <a:off x="3122" y="6731"/>
              <a:ext cx="6378" cy="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000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▲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唐朝对外主要交通路线示意图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4796790" y="4150360"/>
            <a:ext cx="6826250" cy="241490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陆路</a:t>
            </a:r>
            <a:r>
              <a:rPr lang="en-US" altLang="zh-CN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从</a:t>
            </a:r>
            <a:r>
              <a:rPr lang="zh-CN" altLang="en-US" sz="280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长安</a:t>
            </a:r>
            <a:r>
              <a:rPr lang="zh-CN" altLang="en-US" sz="280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出发，向东可以到达朝鲜，向西经</a:t>
            </a:r>
            <a:r>
              <a:rPr lang="zh-CN" altLang="en-US" sz="280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丝绸之路</a:t>
            </a:r>
            <a:r>
              <a:rPr lang="zh-CN" altLang="en-US" sz="280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通往今天的印度、伊朗、阿拉伯以至欧非国家；</a:t>
            </a:r>
            <a:endParaRPr lang="zh-CN" altLang="en-US" sz="2800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  <a:p>
            <a:pPr>
              <a:lnSpc>
                <a:spcPct val="90000"/>
              </a:lnSpc>
            </a:pPr>
            <a:r>
              <a:rPr lang="zh-CN" altLang="en-US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海路</a:t>
            </a:r>
            <a:r>
              <a:rPr lang="en-US" altLang="zh-CN" sz="28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——</a:t>
            </a:r>
            <a:r>
              <a:rPr lang="zh-CN" altLang="en-US" sz="280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从</a:t>
            </a:r>
            <a:r>
              <a:rPr lang="zh-CN" altLang="en-US" sz="280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登州、扬州</a:t>
            </a:r>
            <a:r>
              <a:rPr lang="zh-CN" altLang="en-US" sz="280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出发，到达朝鲜、日本；从</a:t>
            </a:r>
            <a:r>
              <a:rPr lang="zh-CN" altLang="en-US" sz="280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广州</a:t>
            </a:r>
            <a:r>
              <a:rPr lang="zh-CN" altLang="en-US" sz="2800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</a:rPr>
              <a:t>出发，经马来半岛、印度，可以到达波斯湾。</a:t>
            </a:r>
            <a:endParaRPr lang="zh-CN" altLang="en-US" sz="2800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0" y="10160"/>
            <a:ext cx="12192000" cy="64516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latin typeface="方正清楷 简" panose="02000500000000000000" charset="-122"/>
                <a:ea typeface="方正清楷 简" panose="02000500000000000000" charset="-122"/>
              </a:rPr>
              <a:t>中外文化交流的多样与繁荣</a:t>
            </a:r>
            <a:endParaRPr lang="zh-CN" altLang="en-US" sz="3600" b="1">
              <a:latin typeface="方正清楷 简" panose="02000500000000000000" charset="-122"/>
              <a:ea typeface="方正清楷 简" panose="020005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48285" y="692150"/>
          <a:ext cx="11623675" cy="5972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6255"/>
                <a:gridCol w="9837420"/>
              </a:tblGrid>
              <a:tr h="490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时 期</a:t>
                      </a:r>
                      <a:r>
                        <a:rPr lang="en-US" sz="28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 </a:t>
                      </a:r>
                      <a:endParaRPr lang="en-US" altLang="en-US" sz="28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800" b="1">
                          <a:solidFill>
                            <a:schemeClr val="tx1"/>
                          </a:solidFill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交 流 </a:t>
                      </a:r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概 况</a:t>
                      </a:r>
                      <a:r>
                        <a:rPr lang="en-US" sz="28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 </a:t>
                      </a:r>
                      <a:r>
                        <a:rPr lang="zh-CN" altLang="en-US" sz="28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（基本史实）</a:t>
                      </a:r>
                      <a:endParaRPr lang="zh-CN" altLang="en-US" sz="28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02489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 东汉后期</a:t>
                      </a:r>
                      <a:endParaRPr lang="en-US" sz="24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  <a:p>
                      <a:pPr indent="0"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至</a:t>
                      </a: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北朝</a:t>
                      </a:r>
                      <a:endParaRPr lang="en-US" sz="24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30000"/>
                        </a:lnSpc>
                        <a:buNone/>
                      </a:pP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①有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（</a:t>
                      </a:r>
                      <a:r>
                        <a:rPr lang="en-US" altLang="zh-CN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              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）</a:t>
                      </a: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的高僧来华，将大批佛经翻译成汉文。</a:t>
                      </a:r>
                      <a:endParaRPr lang="en-US" sz="24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  <a:p>
                      <a:pPr indent="0" algn="l">
                        <a:lnSpc>
                          <a:spcPct val="130000"/>
                        </a:lnSpc>
                        <a:buNone/>
                      </a:pP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②东晋的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（</a:t>
                      </a:r>
                      <a:r>
                        <a:rPr lang="en-US" altLang="zh-CN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      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）</a:t>
                      </a: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从长安出发经西域至天竺，收集了大批梵文经典。 </a:t>
                      </a:r>
                      <a:endParaRPr lang="en-US" altLang="en-US" sz="24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27603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</a:rPr>
                        <a:t>唐朝 </a:t>
                      </a:r>
                      <a:endParaRPr lang="en-US" altLang="en-US" sz="24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①玄奘在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（</a:t>
                      </a:r>
                      <a:r>
                        <a:rPr lang="en-US" altLang="zh-CN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           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）</a:t>
                      </a:r>
                      <a:r>
                        <a:rPr lang="en-US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西行前往天竺取经。在天竺的佛教中心那烂陀寺钻研多年，又到许多国家周游讲学，成为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（</a:t>
                      </a:r>
                      <a:r>
                        <a:rPr lang="en-US" altLang="zh-CN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                 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）</a:t>
                      </a:r>
                      <a:r>
                        <a:rPr lang="en-US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。</a:t>
                      </a:r>
                      <a:endParaRPr lang="en-US" altLang="en-US" sz="24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  <a:sym typeface="+mn-ea"/>
                      </a:endParaRPr>
                    </a:p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r>
                        <a:rPr 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②</a:t>
                      </a:r>
                      <a:r>
                        <a:rPr lang="en-US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唐朝高僧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（</a:t>
                      </a:r>
                      <a:r>
                        <a:rPr lang="en-US" altLang="zh-CN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        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）</a:t>
                      </a:r>
                      <a:r>
                        <a:rPr lang="en-US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6次东渡，历尽艰险最终到达日本，传授佛法</a:t>
                      </a:r>
                      <a:endParaRPr lang="en-US" altLang="en-US" sz="2400" b="1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  <a:sym typeface="+mn-ea"/>
                      </a:endParaRPr>
                    </a:p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r>
                        <a:rPr lang="en-US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③</a:t>
                      </a:r>
                      <a:r>
                        <a:rPr lang="en-US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日本、新罗等国常常派学问僧来长安求法，日本的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（</a:t>
                      </a:r>
                      <a:r>
                        <a:rPr lang="en-US" altLang="zh-CN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        </a:t>
                      </a:r>
                      <a:r>
                        <a:rPr lang="zh-CN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）</a:t>
                      </a:r>
                      <a:r>
                        <a:rPr lang="en-US" altLang="en-US" sz="2400" b="1">
                          <a:latin typeface="锦绣宋体" panose="02000503000000000000" charset="-122"/>
                          <a:ea typeface="锦绣宋体" panose="02000503000000000000" charset="-122"/>
                          <a:cs typeface="锦绣宋体" panose="02000503000000000000" charset="-122"/>
                          <a:sym typeface="+mn-ea"/>
                        </a:rPr>
                        <a:t>就是很有名的一位高僧。他回国时带走了许多佛经和诗文集。</a:t>
                      </a:r>
                      <a:endParaRPr lang="en-US" altLang="en-US" sz="2400" b="1"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  <a:sym typeface="+mn-ea"/>
                      </a:endParaRPr>
                    </a:p>
                    <a:p>
                      <a:pPr indent="0" algn="l">
                        <a:lnSpc>
                          <a:spcPct val="140000"/>
                        </a:lnSpc>
                        <a:buNone/>
                      </a:pPr>
                      <a:endParaRPr lang="en-US" altLang="en-US" sz="2400" b="1">
                        <a:solidFill>
                          <a:schemeClr val="tx1"/>
                        </a:solidFill>
                        <a:latin typeface="锦绣宋体" panose="02000503000000000000" charset="-122"/>
                        <a:ea typeface="锦绣宋体" panose="02000503000000000000" charset="-122"/>
                        <a:cs typeface="锦绣宋体" panose="02000503000000000000" charset="-122"/>
                        <a:sym typeface="+mn-ea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0" y="77470"/>
            <a:ext cx="12192000" cy="5219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latin typeface="锦绣宋体" panose="02000503000000000000" charset="-122"/>
                <a:ea typeface="锦绣宋体" panose="02000503000000000000" charset="-122"/>
              </a:rPr>
              <a:t>归纳梳理：请梳理教材，完成有关古代中外交流史实</a:t>
            </a:r>
            <a:endParaRPr lang="zh-CN" altLang="en-US" sz="2800" b="1"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3088005" y="1238885"/>
            <a:ext cx="19704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800" b="1">
                <a:solidFill>
                  <a:srgbClr val="C00000"/>
                </a:solidFill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中亚、印度</a:t>
            </a:r>
            <a:endParaRPr lang="en-US" altLang="en-US" sz="2800" b="1">
              <a:solidFill>
                <a:srgbClr val="C00000"/>
              </a:solidFill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640455" y="1717675"/>
            <a:ext cx="10166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800" b="1">
                <a:solidFill>
                  <a:srgbClr val="C00000"/>
                </a:solidFill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法显 </a:t>
            </a:r>
            <a:endParaRPr lang="en-US" altLang="en-US" sz="2800" b="1">
              <a:solidFill>
                <a:srgbClr val="C00000"/>
              </a:solidFill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3681095" y="2324735"/>
            <a:ext cx="16129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sz="2800" b="1">
                <a:solidFill>
                  <a:srgbClr val="C00000"/>
                </a:solidFill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贞观</a:t>
            </a:r>
            <a:r>
              <a:rPr lang="en-US" altLang="en-US" sz="2800" b="1">
                <a:solidFill>
                  <a:srgbClr val="C00000"/>
                </a:solidFill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初年</a:t>
            </a:r>
            <a:endParaRPr lang="en-US" altLang="en-US" sz="2800" b="1">
              <a:solidFill>
                <a:srgbClr val="C00000"/>
              </a:solidFill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8150225" y="2751455"/>
            <a:ext cx="2839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US" sz="2800" b="1">
                <a:solidFill>
                  <a:srgbClr val="C00000"/>
                </a:solidFill>
                <a:effectLst/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公认的佛学大师</a:t>
            </a:r>
            <a:endParaRPr lang="en-US" altLang="en-US" sz="2800" b="1">
              <a:solidFill>
                <a:srgbClr val="C00000"/>
              </a:solidFill>
              <a:effectLst/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9545320" y="3801110"/>
            <a:ext cx="1326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en-US" sz="2800" b="1">
                <a:solidFill>
                  <a:srgbClr val="C00000"/>
                </a:solidFill>
                <a:effectLst/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空海</a:t>
            </a:r>
            <a:endParaRPr lang="en-US" altLang="en-US" sz="2800" b="1">
              <a:solidFill>
                <a:srgbClr val="C00000"/>
              </a:solidFill>
              <a:effectLst/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4047490" y="3269615"/>
            <a:ext cx="1022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en-US" sz="2800" b="1">
                <a:solidFill>
                  <a:srgbClr val="C00000"/>
                </a:solidFill>
                <a:latin typeface="方正清楷 简" panose="02000500000000000000" charset="-122"/>
                <a:ea typeface="方正清楷 简" panose="02000500000000000000" charset="-122"/>
                <a:cs typeface="方正清楷 简" panose="02000500000000000000" charset="-122"/>
                <a:sym typeface="+mn-ea"/>
              </a:rPr>
              <a:t>鉴真</a:t>
            </a:r>
            <a:endParaRPr lang="en-US" altLang="en-US" sz="2800" b="1">
              <a:solidFill>
                <a:srgbClr val="C00000"/>
              </a:solidFill>
              <a:latin typeface="方正清楷 简" panose="02000500000000000000" charset="-122"/>
              <a:ea typeface="方正清楷 简" panose="02000500000000000000" charset="-122"/>
              <a:cs typeface="方正清楷 简" panose="02000500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lum contrast="30000"/>
          </a:blip>
          <a:stretch>
            <a:fillRect/>
          </a:stretch>
        </p:blipFill>
        <p:spPr>
          <a:xfrm>
            <a:off x="5203825" y="1238885"/>
            <a:ext cx="6694805" cy="5026025"/>
          </a:xfrm>
          <a:prstGeom prst="rect">
            <a:avLst/>
          </a:prstGeom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124460" y="836930"/>
            <a:ext cx="4926965" cy="48875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(1)唐都城</a:t>
            </a:r>
            <a:r>
              <a:rPr lang="zh-CN" altLang="en-US" sz="2600" b="1" dirty="0">
                <a:solidFill>
                  <a:srgbClr val="C00000"/>
                </a:solidFill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长安</a:t>
            </a: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聚集了许多国家和地区的使节、商人、侨民,成为当时的</a:t>
            </a:r>
            <a:r>
              <a:rPr lang="zh-CN" altLang="en-US" sz="2600" b="1" dirty="0">
                <a:solidFill>
                  <a:srgbClr val="C00000"/>
                </a:solidFill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国际大都会</a:t>
            </a: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。</a:t>
            </a:r>
            <a:endParaRPr lang="zh-CN" altLang="en-US" sz="2600" b="1" dirty="0">
              <a:latin typeface="锦绣宋体" charset="0"/>
              <a:ea typeface="锦绣宋体" panose="02000503000000000000" charset="-122"/>
              <a:cs typeface="锦绣宋体" panose="02000503000000000000" charset="-122"/>
            </a:endParaRP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600" b="1" dirty="0">
              <a:latin typeface="锦绣宋体" charset="0"/>
              <a:ea typeface="锦绣宋体" panose="02000503000000000000" charset="-122"/>
              <a:cs typeface="锦绣宋体" panose="02000503000000000000" charset="-122"/>
            </a:endParaRP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(2)</a:t>
            </a:r>
            <a:r>
              <a:rPr lang="zh-CN" altLang="en-US" sz="2600" b="1" dirty="0">
                <a:solidFill>
                  <a:srgbClr val="C00000"/>
                </a:solidFill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新罗、日本</a:t>
            </a: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向唐朝派遣了许多</a:t>
            </a:r>
            <a:r>
              <a:rPr lang="zh-CN" altLang="en-US" sz="2600" b="1" dirty="0">
                <a:solidFill>
                  <a:srgbClr val="C00000"/>
                </a:solidFill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使节和留学生</a:t>
            </a: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,两国文化都受到唐朝的巨大影响。</a:t>
            </a:r>
            <a:endParaRPr lang="zh-CN" altLang="en-US" sz="2600" b="1" dirty="0">
              <a:latin typeface="锦绣宋体" charset="0"/>
              <a:ea typeface="锦绣宋体" panose="02000503000000000000" charset="-122"/>
              <a:cs typeface="锦绣宋体" panose="02000503000000000000" charset="-122"/>
            </a:endParaRP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600" b="1" dirty="0">
              <a:latin typeface="锦绣宋体" charset="0"/>
              <a:ea typeface="锦绣宋体" panose="02000503000000000000" charset="-122"/>
              <a:cs typeface="锦绣宋体" panose="02000503000000000000" charset="-122"/>
            </a:endParaRPr>
          </a:p>
          <a:p>
            <a:pPr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(3)唐朝后期,不少</a:t>
            </a:r>
            <a:r>
              <a:rPr lang="zh-CN" altLang="en-US" sz="2600" b="1" dirty="0">
                <a:solidFill>
                  <a:srgbClr val="C00000"/>
                </a:solidFill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西亚商人</a:t>
            </a:r>
            <a:r>
              <a:rPr lang="zh-CN" altLang="en-US" sz="2600" b="1" dirty="0">
                <a:latin typeface="锦绣宋体" charset="0"/>
                <a:ea typeface="锦绣宋体" panose="02000503000000000000" charset="-122"/>
                <a:cs typeface="锦绣宋体" panose="02000503000000000000" charset="-122"/>
              </a:rPr>
              <a:t>在广州、泉州等港口城市定居。</a:t>
            </a:r>
            <a:endParaRPr lang="zh-CN" altLang="en-US" sz="2600" b="1" dirty="0">
              <a:latin typeface="锦绣宋体" charset="0"/>
              <a:ea typeface="锦绣宋体" panose="02000503000000000000" charset="-122"/>
              <a:cs typeface="锦绣宋体" panose="02000503000000000000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04470" y="241300"/>
            <a:ext cx="2799080" cy="5835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</a:rPr>
              <a:t>其他文化交流</a:t>
            </a:r>
            <a:endParaRPr lang="zh-CN" altLang="en-US" sz="3200" b="1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89830" y="241300"/>
            <a:ext cx="1000125" cy="4781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pPr algn="just">
              <a:lnSpc>
                <a:spcPct val="105000"/>
              </a:lnSpc>
              <a:tabLst>
                <a:tab pos="2700020" algn="l"/>
              </a:tabLst>
            </a:pPr>
            <a:r>
              <a:rPr lang="zh-CN" altLang="en-US" sz="2400" b="1">
                <a:solidFill>
                  <a:srgbClr val="FF0000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特点：</a:t>
            </a:r>
            <a:endParaRPr lang="zh-CN" altLang="en-US" sz="2400" b="1">
              <a:solidFill>
                <a:srgbClr val="FF0000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+mn-ea"/>
            </a:endParaRPr>
          </a:p>
        </p:txBody>
      </p:sp>
      <p:sp>
        <p:nvSpPr>
          <p:cNvPr id="14" name="椭圆 13"/>
          <p:cNvSpPr/>
          <p:nvPr>
            <p:custDataLst>
              <p:tags r:id="rId4"/>
            </p:custDataLst>
          </p:nvPr>
        </p:nvSpPr>
        <p:spPr>
          <a:xfrm>
            <a:off x="8340090" y="1797050"/>
            <a:ext cx="3480435" cy="2511425"/>
          </a:xfrm>
          <a:prstGeom prst="ellipse">
            <a:avLst/>
          </a:prstGeom>
          <a:solidFill>
            <a:schemeClr val="bg1">
              <a:alpha val="14000"/>
            </a:schemeClr>
          </a:solidFill>
          <a:ln w="63500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3200">
              <a:solidFill>
                <a:srgbClr val="FF0000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8585200" y="2741295"/>
            <a:ext cx="29895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4400" b="1" dirty="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  <a:sym typeface="+mn-ea"/>
              </a:rPr>
              <a:t>中华文化圈</a:t>
            </a:r>
            <a:endParaRPr lang="zh-CN" altLang="en-US" sz="4400" b="1" dirty="0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18200" y="181610"/>
            <a:ext cx="6096000" cy="8655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05000"/>
              </a:lnSpc>
              <a:tabLst>
                <a:tab pos="2700020" algn="l"/>
              </a:tabLst>
            </a:pPr>
            <a:r>
              <a:rPr lang="zh-CN" altLang="en-US" sz="24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微软雅黑" panose="020B0503020204020204" charset="-122"/>
              </a:rPr>
              <a:t>兼收并蓄、对外开放</a:t>
            </a:r>
            <a:r>
              <a:rPr lang="zh-CN" altLang="en-US" sz="24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，</a:t>
            </a:r>
            <a:r>
              <a:rPr lang="zh-CN" altLang="en-US" sz="24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微软雅黑" panose="020B0503020204020204" charset="-122"/>
              </a:rPr>
              <a:t>同时承载着政治、经济等交融，逐渐形成隋唐</a:t>
            </a:r>
            <a:r>
              <a:rPr lang="en-US" altLang="zh-CN" sz="24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“</a:t>
            </a:r>
            <a:r>
              <a:rPr lang="zh-CN" altLang="en-US" sz="24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微软雅黑" panose="020B0503020204020204" charset="-122"/>
              </a:rPr>
              <a:t>中华文化圈</a:t>
            </a:r>
            <a:r>
              <a:rPr lang="en-US" altLang="zh-CN" sz="24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+mn-ea"/>
              </a:rPr>
              <a:t>”</a:t>
            </a:r>
            <a:r>
              <a:rPr lang="zh-CN" altLang="en-US" sz="2400" b="1">
                <a:solidFill>
                  <a:schemeClr val="tx1"/>
                </a:solidFill>
                <a:latin typeface="锦绣宋体" panose="02000503000000000000" charset="-122"/>
                <a:ea typeface="锦绣宋体" panose="02000503000000000000" charset="-122"/>
                <a:cs typeface="锦绣宋体" panose="02000503000000000000" charset="-122"/>
                <a:sym typeface="微软雅黑" panose="020B0503020204020204" charset="-122"/>
              </a:rPr>
              <a:t>。</a:t>
            </a:r>
            <a:endParaRPr lang="zh-CN" altLang="en-US" sz="2400" b="1">
              <a:solidFill>
                <a:schemeClr val="tx1"/>
              </a:solidFill>
              <a:latin typeface="锦绣宋体" panose="02000503000000000000" charset="-122"/>
              <a:ea typeface="锦绣宋体" panose="02000503000000000000" charset="-122"/>
              <a:cs typeface="锦绣宋体" panose="02000503000000000000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timgsa.baidu.com/timg?image&amp;quality=80&amp;size=b9999_10000&amp;sec=1601918734786&amp;di=c891b9b33e9e2e88a7638f44950b17b6&amp;imgtype=0&amp;src=http%3A%2F%2Fzkres1.myzaker.com%2F202002%2F5e3cfb478e9f09298d4ce02c_1024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 bwMode="auto">
          <a:xfrm>
            <a:off x="495300" y="111760"/>
            <a:ext cx="5991860" cy="655891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517005" y="703310"/>
            <a:ext cx="5394324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盛唐时，日本遣人来中国学习佛法。日本长屋亲王命人制作了一千件袈裟，上面绣着“山川异域，风月同天。寄诸佛子，共结来缘”偈</a:t>
            </a:r>
            <a:r>
              <a:rPr lang="en-US" sz="320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[jì]</a:t>
            </a:r>
            <a:r>
              <a: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语，赠送大唐的高僧们。鉴真大师披着这件袈裟，为偈语所感动，遂发愿前往日本传法，传下中日友好交流的佳话。</a:t>
            </a:r>
            <a:endParaRPr lang="zh-CN" altLang="en-US" sz="32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61620"/>
            <a:ext cx="9636760" cy="533400"/>
          </a:xfrm>
        </p:spPr>
        <p:txBody>
          <a:bodyPr>
            <a:noAutofit/>
          </a:bodyPr>
          <a:lstStyle/>
          <a:p>
            <a:r>
              <a:rPr sz="3600" b="1" smtClean="0">
                <a:solidFill>
                  <a:srgbClr val="0333AE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唐招提寺</a:t>
            </a:r>
            <a:r>
              <a:rPr lang="en-US" altLang="zh-CN" sz="3600" b="1" smtClean="0">
                <a:solidFill>
                  <a:srgbClr val="0333AE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sz="3600" b="1" smtClean="0">
                <a:solidFill>
                  <a:srgbClr val="0333AE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金堂↓             南大门匾额</a:t>
            </a:r>
            <a:r>
              <a:rPr sz="3600" b="1" smtClean="0">
                <a:solidFill>
                  <a:srgbClr val="0333AE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↓</a:t>
            </a:r>
            <a:endParaRPr lang="zh-CN" altLang="en-US" sz="3600" b="1" smtClean="0">
              <a:solidFill>
                <a:srgbClr val="0333AE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57346" name="Picture 2" descr="https://5b0988e595225.cdn.sohucs.com/images/20191216/4335b90e392c4ff89069e9c8fa62a0fa.jpeg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444500" y="968830"/>
            <a:ext cx="6380843" cy="44039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47831" y="4426233"/>
            <a:ext cx="366848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</a:rPr>
              <a:t>鉴真东渡，围绕着他的宗敎活动，他和他的弟子们对日本的文学、医药、雕塑、绘画、建筑等方面都作出了杰出貢献。</a:t>
            </a:r>
            <a:endParaRPr lang="zh-CN" altLang="en-US" sz="2400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标注 7"/>
          <p:cNvSpPr>
            <a:spLocks noChangeArrowheads="1"/>
          </p:cNvSpPr>
          <p:nvPr/>
        </p:nvSpPr>
        <p:spPr bwMode="auto">
          <a:xfrm>
            <a:off x="428443" y="5522714"/>
            <a:ext cx="6396899" cy="1198879"/>
          </a:xfrm>
          <a:prstGeom prst="wedgeRectCallout">
            <a:avLst>
              <a:gd name="adj1" fmla="val 29808"/>
              <a:gd name="adj2" fmla="val -4932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indent="-6858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屋面部分占到了整体建筑高度的约一半左右，单层庑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[</a:t>
            </a:r>
            <a:r>
              <a:rPr lang="en-US" sz="2400" b="1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wǔ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]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殿顶，醒目的鸱</a:t>
            </a:r>
            <a:r>
              <a:rPr lang="en-US" altLang="zh-CN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[</a:t>
            </a:r>
            <a:r>
              <a:rPr lang="en-US" sz="2400" b="1" err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chī]</a:t>
            </a:r>
            <a:r>
              <a:rPr lang="zh-CN" altLang="en-US" sz="24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吻是典型的具有中国盛唐建筑风格。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930390" y="969010"/>
            <a:ext cx="4935220" cy="3364230"/>
            <a:chOff x="7391389" y="1316366"/>
            <a:chExt cx="4049497" cy="2265435"/>
          </a:xfrm>
        </p:grpSpPr>
        <p:sp>
          <p:nvSpPr>
            <p:cNvPr id="15" name="圆角矩形 14"/>
            <p:cNvSpPr/>
            <p:nvPr/>
          </p:nvSpPr>
          <p:spPr>
            <a:xfrm>
              <a:off x="9773440" y="1371602"/>
              <a:ext cx="1667446" cy="1847564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6"/>
            <p:cNvSpPr txBox="1"/>
            <p:nvPr/>
          </p:nvSpPr>
          <p:spPr>
            <a:xfrm>
              <a:off x="9776048" y="1487477"/>
              <a:ext cx="1643616" cy="138799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3200" b="1" smtClean="0">
                  <a:latin typeface="楷体" panose="02010609060101010101" pitchFamily="49" charset="-122"/>
                  <a:ea typeface="楷体" panose="02010609060101010101" pitchFamily="49" charset="-122"/>
                </a:rPr>
                <a:t>日本孝谦女皇仿王羲之的字体所书。</a:t>
              </a:r>
              <a:endParaRPr lang="zh-CN" altLang="en-US" sz="3200" b="1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57348" name="Picture 4" descr="https://5b0988e595225.cdn.sohucs.com/images/20191216/3f590cd56466418899312b6e77411fb5.jpeg"/>
            <p:cNvPicPr>
              <a:picLocks noChangeAspect="1" noChangeArrowheads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7391389" y="1316366"/>
              <a:ext cx="2298680" cy="2265435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01016-14174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5097" y="130996"/>
            <a:ext cx="11691707" cy="65903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675" name="组合 2"/>
          <p:cNvGrpSpPr/>
          <p:nvPr/>
        </p:nvGrpSpPr>
        <p:grpSpPr>
          <a:xfrm>
            <a:off x="6708140" y="1445260"/>
            <a:ext cx="790575" cy="2407285"/>
            <a:chOff x="8167868" y="2460889"/>
            <a:chExt cx="790937" cy="2062103"/>
          </a:xfrm>
        </p:grpSpPr>
        <p:sp>
          <p:nvSpPr>
            <p:cNvPr id="28676" name="文本框 3"/>
            <p:cNvSpPr txBox="1"/>
            <p:nvPr>
              <p:custDataLst>
                <p:tags r:id="rId1"/>
              </p:custDataLst>
            </p:nvPr>
          </p:nvSpPr>
          <p:spPr>
            <a:xfrm>
              <a:off x="8167868" y="2583999"/>
              <a:ext cx="790937" cy="17656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pPr algn="ctr">
                <a:buClrTx/>
                <a:buFontTx/>
              </a:pPr>
              <a:r>
                <a:rPr lang="zh-CN" altLang="en-US" sz="3200" b="1" baseline="0" dirty="0">
                  <a:solidFill>
                    <a:srgbClr val="AD3638"/>
                  </a:solidFill>
                  <a:latin typeface="锦绣宋体" panose="02000503000000000000" charset="-122"/>
                  <a:ea typeface="锦绣宋体" panose="02000503000000000000" charset="-122"/>
                </a:rPr>
                <a:t>中国文化</a:t>
              </a:r>
              <a:endParaRPr lang="zh-CN" altLang="en-US" sz="3200" b="1" baseline="0" dirty="0">
                <a:solidFill>
                  <a:srgbClr val="AD3638"/>
                </a:solidFill>
                <a:latin typeface="锦绣宋体" panose="02000503000000000000" charset="-122"/>
                <a:ea typeface="锦绣宋体" panose="02000503000000000000" charset="-122"/>
              </a:endParaRPr>
            </a:p>
          </p:txBody>
        </p:sp>
        <p:sp>
          <p:nvSpPr>
            <p:cNvPr id="3" name="矩形 2"/>
            <p:cNvSpPr/>
            <p:nvPr>
              <p:custDataLst>
                <p:tags r:id="rId2"/>
              </p:custDataLst>
            </p:nvPr>
          </p:nvSpPr>
          <p:spPr>
            <a:xfrm>
              <a:off x="8167868" y="2460889"/>
              <a:ext cx="790937" cy="2062103"/>
            </a:xfrm>
            <a:prstGeom prst="rect">
              <a:avLst/>
            </a:prstGeom>
            <a:noFill/>
            <a:ln w="38100" cmpd="thickThin">
              <a:solidFill>
                <a:srgbClr val="AD36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锦绣宋体" panose="02000503000000000000" charset="-122"/>
                <a:ea typeface="锦绣宋体" panose="02000503000000000000" charset="-122"/>
                <a:cs typeface="+mn-cs"/>
              </a:endParaRPr>
            </a:p>
          </p:txBody>
        </p:sp>
      </p:grpSp>
      <p:sp>
        <p:nvSpPr>
          <p:cNvPr id="28678" name="文本框 10"/>
          <p:cNvSpPr txBox="1"/>
          <p:nvPr>
            <p:custDataLst>
              <p:tags r:id="rId3"/>
            </p:custDataLst>
          </p:nvPr>
        </p:nvSpPr>
        <p:spPr>
          <a:xfrm>
            <a:off x="7933373" y="614680"/>
            <a:ext cx="901700" cy="953135"/>
          </a:xfrm>
          <a:prstGeom prst="rect">
            <a:avLst/>
          </a:prstGeom>
          <a:noFill/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政治制度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679" name="文本框 39"/>
          <p:cNvSpPr txBox="1"/>
          <p:nvPr>
            <p:custDataLst>
              <p:tags r:id="rId4"/>
            </p:custDataLst>
          </p:nvPr>
        </p:nvSpPr>
        <p:spPr>
          <a:xfrm>
            <a:off x="7933373" y="3454718"/>
            <a:ext cx="901700" cy="953135"/>
          </a:xfrm>
          <a:prstGeom prst="rect">
            <a:avLst/>
          </a:prstGeom>
          <a:noFill/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思想文化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680" name="文本框 47"/>
          <p:cNvSpPr txBox="1"/>
          <p:nvPr>
            <p:custDataLst>
              <p:tags r:id="rId5"/>
            </p:custDataLst>
          </p:nvPr>
        </p:nvSpPr>
        <p:spPr>
          <a:xfrm>
            <a:off x="5340985" y="2335530"/>
            <a:ext cx="903288" cy="953135"/>
          </a:xfrm>
          <a:prstGeom prst="rect">
            <a:avLst/>
          </a:prstGeom>
          <a:noFill/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科学技术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6" name="任意多边形: 形状 13"/>
          <p:cNvSpPr/>
          <p:nvPr>
            <p:custDataLst>
              <p:tags r:id="rId6"/>
            </p:custDataLst>
          </p:nvPr>
        </p:nvSpPr>
        <p:spPr>
          <a:xfrm>
            <a:off x="9150985" y="2367280"/>
            <a:ext cx="312738" cy="521970"/>
          </a:xfrm>
          <a:custGeom>
            <a:avLst/>
            <a:gdLst>
              <a:gd name="connsiteX0" fmla="*/ 254643 w 312517"/>
              <a:gd name="connsiteY0" fmla="*/ 0 h 3044142"/>
              <a:gd name="connsiteX1" fmla="*/ 0 w 312517"/>
              <a:gd name="connsiteY1" fmla="*/ 0 h 3044142"/>
              <a:gd name="connsiteX2" fmla="*/ 0 w 312517"/>
              <a:gd name="connsiteY2" fmla="*/ 3044142 h 3044142"/>
              <a:gd name="connsiteX3" fmla="*/ 312517 w 312517"/>
              <a:gd name="connsiteY3" fmla="*/ 3044142 h 304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17" h="3044142">
                <a:moveTo>
                  <a:pt x="254643" y="0"/>
                </a:moveTo>
                <a:lnTo>
                  <a:pt x="0" y="0"/>
                </a:lnTo>
                <a:lnTo>
                  <a:pt x="0" y="3044142"/>
                </a:lnTo>
                <a:lnTo>
                  <a:pt x="312517" y="3044142"/>
                </a:lnTo>
              </a:path>
            </a:pathLst>
          </a:custGeom>
          <a:noFill/>
          <a:ln>
            <a:solidFill>
              <a:srgbClr val="0C3D5D"/>
            </a:solidFill>
            <a:prstDash val="dash"/>
            <a:headEnd type="oval"/>
            <a:tailEnd type="oval"/>
          </a:ln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C3D5D"/>
              </a:solidFill>
              <a:effectLst/>
              <a:uLnTx/>
              <a:uFillTx/>
              <a:latin typeface="锦绣宋体" panose="02000503000000000000" charset="-122"/>
              <a:ea typeface="锦绣宋体" panose="02000503000000000000" charset="-122"/>
              <a:cs typeface="+mn-cs"/>
            </a:endParaRPr>
          </a:p>
        </p:txBody>
      </p:sp>
      <p:cxnSp>
        <p:nvCxnSpPr>
          <p:cNvPr id="28682" name="直接连接符 17"/>
          <p:cNvCxnSpPr/>
          <p:nvPr>
            <p:custDataLst>
              <p:tags r:id="rId7"/>
            </p:custDataLst>
          </p:nvPr>
        </p:nvCxnSpPr>
        <p:spPr>
          <a:xfrm>
            <a:off x="9150985" y="2911793"/>
            <a:ext cx="312738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oval" w="med" len="med"/>
          </a:ln>
        </p:spPr>
      </p:cxnSp>
      <p:cxnSp>
        <p:nvCxnSpPr>
          <p:cNvPr id="28683" name="直接连接符 48"/>
          <p:cNvCxnSpPr/>
          <p:nvPr>
            <p:custDataLst>
              <p:tags r:id="rId8"/>
            </p:custDataLst>
          </p:nvPr>
        </p:nvCxnSpPr>
        <p:spPr>
          <a:xfrm>
            <a:off x="9150985" y="3569018"/>
            <a:ext cx="312738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oval" w="med" len="med"/>
          </a:ln>
        </p:spPr>
      </p:cxnSp>
      <p:cxnSp>
        <p:nvCxnSpPr>
          <p:cNvPr id="28684" name="直接连接符 49"/>
          <p:cNvCxnSpPr/>
          <p:nvPr>
            <p:custDataLst>
              <p:tags r:id="rId9"/>
            </p:custDataLst>
          </p:nvPr>
        </p:nvCxnSpPr>
        <p:spPr>
          <a:xfrm>
            <a:off x="9150985" y="4224655"/>
            <a:ext cx="312738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oval" w="med" len="med"/>
          </a:ln>
        </p:spPr>
      </p:cxnSp>
      <p:cxnSp>
        <p:nvCxnSpPr>
          <p:cNvPr id="28685" name="直接连接符 50"/>
          <p:cNvCxnSpPr/>
          <p:nvPr>
            <p:custDataLst>
              <p:tags r:id="rId10"/>
            </p:custDataLst>
          </p:nvPr>
        </p:nvCxnSpPr>
        <p:spPr>
          <a:xfrm>
            <a:off x="9150985" y="4880293"/>
            <a:ext cx="312738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oval" w="med" len="med"/>
          </a:ln>
        </p:spPr>
      </p:cxnSp>
      <p:cxnSp>
        <p:nvCxnSpPr>
          <p:cNvPr id="28686" name="直接连接符 51"/>
          <p:cNvCxnSpPr/>
          <p:nvPr>
            <p:custDataLst>
              <p:tags r:id="rId11"/>
            </p:custDataLst>
          </p:nvPr>
        </p:nvCxnSpPr>
        <p:spPr>
          <a:xfrm>
            <a:off x="8930323" y="3903980"/>
            <a:ext cx="220662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687" name="文本框 53"/>
          <p:cNvSpPr txBox="1"/>
          <p:nvPr>
            <p:custDataLst>
              <p:tags r:id="rId12"/>
            </p:custDataLst>
          </p:nvPr>
        </p:nvSpPr>
        <p:spPr>
          <a:xfrm>
            <a:off x="9463723" y="2167255"/>
            <a:ext cx="9032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儒学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688" name="文本框 54"/>
          <p:cNvSpPr txBox="1"/>
          <p:nvPr>
            <p:custDataLst>
              <p:tags r:id="rId13"/>
            </p:custDataLst>
          </p:nvPr>
        </p:nvSpPr>
        <p:spPr>
          <a:xfrm>
            <a:off x="9463723" y="2714943"/>
            <a:ext cx="9032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佛教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689" name="文本框 55"/>
          <p:cNvSpPr txBox="1"/>
          <p:nvPr>
            <p:custDataLst>
              <p:tags r:id="rId14"/>
            </p:custDataLst>
          </p:nvPr>
        </p:nvSpPr>
        <p:spPr>
          <a:xfrm>
            <a:off x="9463723" y="3330893"/>
            <a:ext cx="9032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道</a:t>
            </a: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教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690" name="文本框 56"/>
          <p:cNvSpPr txBox="1"/>
          <p:nvPr>
            <p:custDataLst>
              <p:tags r:id="rId15"/>
            </p:custDataLst>
          </p:nvPr>
        </p:nvSpPr>
        <p:spPr>
          <a:xfrm>
            <a:off x="9463723" y="3950018"/>
            <a:ext cx="9032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诗文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691" name="文本框 57"/>
          <p:cNvSpPr txBox="1"/>
          <p:nvPr>
            <p:custDataLst>
              <p:tags r:id="rId16"/>
            </p:custDataLst>
          </p:nvPr>
        </p:nvSpPr>
        <p:spPr>
          <a:xfrm>
            <a:off x="9463723" y="4619943"/>
            <a:ext cx="9032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书法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692" name="文本框 58"/>
          <p:cNvSpPr txBox="1"/>
          <p:nvPr>
            <p:custDataLst>
              <p:tags r:id="rId17"/>
            </p:custDataLst>
          </p:nvPr>
        </p:nvSpPr>
        <p:spPr>
          <a:xfrm>
            <a:off x="9463723" y="5181918"/>
            <a:ext cx="9032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绘画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7" name="弧形 6"/>
          <p:cNvSpPr/>
          <p:nvPr>
            <p:custDataLst>
              <p:tags r:id="rId18"/>
            </p:custDataLst>
          </p:nvPr>
        </p:nvSpPr>
        <p:spPr>
          <a:xfrm>
            <a:off x="9779549" y="614453"/>
            <a:ext cx="1148082" cy="4844602"/>
          </a:xfrm>
          <a:prstGeom prst="arc">
            <a:avLst>
              <a:gd name="adj1" fmla="val 16347190"/>
              <a:gd name="adj2" fmla="val 5129007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锦绣宋体" panose="02000503000000000000" charset="-122"/>
              <a:ea typeface="锦绣宋体" panose="02000503000000000000" charset="-122"/>
              <a:cs typeface="+mn-cs"/>
            </a:endParaRPr>
          </a:p>
        </p:txBody>
      </p:sp>
      <p:sp>
        <p:nvSpPr>
          <p:cNvPr id="9" name="文本框 8"/>
          <p:cNvSpPr txBox="1"/>
          <p:nvPr>
            <p:custDataLst>
              <p:tags r:id="rId19"/>
            </p:custDataLst>
          </p:nvPr>
        </p:nvSpPr>
        <p:spPr>
          <a:xfrm>
            <a:off x="10927715" y="614680"/>
            <a:ext cx="798195" cy="42322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pPr marR="0"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kern="1200" cap="none" spc="0" normalizeH="0" baseline="0" noProof="0" dirty="0">
                <a:solidFill>
                  <a:schemeClr val="accent6">
                    <a:lumMod val="50000"/>
                  </a:schemeClr>
                </a:solidFill>
                <a:latin typeface="锦绣宋体" panose="02000503000000000000" charset="-122"/>
                <a:ea typeface="锦绣宋体" panose="02000503000000000000" charset="-122"/>
                <a:cs typeface="+mn-cs"/>
              </a:rPr>
              <a:t>东亚世界文化格局</a:t>
            </a:r>
            <a:endParaRPr kumimoji="0" lang="zh-CN" altLang="en-US" sz="4000" b="1" i="0" kern="1200" cap="none" spc="0" normalizeH="0" baseline="0" noProof="0" dirty="0">
              <a:solidFill>
                <a:schemeClr val="accent6">
                  <a:lumMod val="50000"/>
                </a:schemeClr>
              </a:solidFill>
              <a:latin typeface="锦绣宋体" panose="02000503000000000000" charset="-122"/>
              <a:ea typeface="锦绣宋体" panose="02000503000000000000" charset="-122"/>
              <a:cs typeface="+mn-cs"/>
            </a:endParaRPr>
          </a:p>
        </p:txBody>
      </p:sp>
      <p:grpSp>
        <p:nvGrpSpPr>
          <p:cNvPr id="28695" name="组合 68"/>
          <p:cNvGrpSpPr/>
          <p:nvPr/>
        </p:nvGrpSpPr>
        <p:grpSpPr>
          <a:xfrm flipH="1">
            <a:off x="4742498" y="1244918"/>
            <a:ext cx="533400" cy="2033702"/>
            <a:chOff x="5049280" y="2803649"/>
            <a:chExt cx="532437" cy="2034307"/>
          </a:xfrm>
        </p:grpSpPr>
        <p:sp>
          <p:nvSpPr>
            <p:cNvPr id="12" name="任意多边形: 形状 62"/>
            <p:cNvSpPr/>
            <p:nvPr>
              <p:custDataLst>
                <p:tags r:id="rId20"/>
              </p:custDataLst>
            </p:nvPr>
          </p:nvSpPr>
          <p:spPr>
            <a:xfrm>
              <a:off x="5269200" y="2803649"/>
              <a:ext cx="312517" cy="522125"/>
            </a:xfrm>
            <a:custGeom>
              <a:avLst/>
              <a:gdLst>
                <a:gd name="connsiteX0" fmla="*/ 254643 w 312517"/>
                <a:gd name="connsiteY0" fmla="*/ 0 h 3044142"/>
                <a:gd name="connsiteX1" fmla="*/ 0 w 312517"/>
                <a:gd name="connsiteY1" fmla="*/ 0 h 3044142"/>
                <a:gd name="connsiteX2" fmla="*/ 0 w 312517"/>
                <a:gd name="connsiteY2" fmla="*/ 3044142 h 3044142"/>
                <a:gd name="connsiteX3" fmla="*/ 312517 w 312517"/>
                <a:gd name="connsiteY3" fmla="*/ 3044142 h 304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517" h="3044142">
                  <a:moveTo>
                    <a:pt x="254643" y="0"/>
                  </a:moveTo>
                  <a:lnTo>
                    <a:pt x="0" y="0"/>
                  </a:lnTo>
                  <a:lnTo>
                    <a:pt x="0" y="3044142"/>
                  </a:lnTo>
                  <a:lnTo>
                    <a:pt x="312517" y="3044142"/>
                  </a:lnTo>
                </a:path>
              </a:pathLst>
            </a:custGeom>
            <a:noFill/>
            <a:ln>
              <a:solidFill>
                <a:srgbClr val="0C3D5D"/>
              </a:solidFill>
              <a:prstDash val="dash"/>
              <a:headEnd type="oval"/>
              <a:tailEnd type="oval"/>
            </a:ln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C3D5D"/>
                </a:solidFill>
                <a:effectLst/>
                <a:uLnTx/>
                <a:uFillTx/>
                <a:latin typeface="锦绣宋体" panose="02000503000000000000" charset="-122"/>
                <a:ea typeface="锦绣宋体" panose="02000503000000000000" charset="-122"/>
                <a:cs typeface="+mn-cs"/>
              </a:endParaRPr>
            </a:p>
          </p:txBody>
        </p:sp>
        <p:cxnSp>
          <p:nvCxnSpPr>
            <p:cNvPr id="28697" name="直接连接符 63"/>
            <p:cNvCxnSpPr/>
            <p:nvPr>
              <p:custDataLst>
                <p:tags r:id="rId21"/>
              </p:custDataLst>
            </p:nvPr>
          </p:nvCxnSpPr>
          <p:spPr>
            <a:xfrm>
              <a:off x="5269200" y="3829577"/>
              <a:ext cx="312517" cy="0"/>
            </a:xfrm>
            <a:prstGeom prst="line">
              <a:avLst/>
            </a:prstGeom>
            <a:ln w="9525" cap="flat" cmpd="sng">
              <a:solidFill>
                <a:srgbClr val="0C3D5D"/>
              </a:solidFill>
              <a:prstDash val="dash"/>
              <a:round/>
              <a:headEnd type="none" w="med" len="med"/>
              <a:tailEnd type="oval" w="med" len="med"/>
            </a:ln>
          </p:spPr>
        </p:cxnSp>
        <p:cxnSp>
          <p:nvCxnSpPr>
            <p:cNvPr id="28698" name="直接连接符 66"/>
            <p:cNvCxnSpPr/>
            <p:nvPr>
              <p:custDataLst>
                <p:tags r:id="rId22"/>
              </p:custDataLst>
            </p:nvPr>
          </p:nvCxnSpPr>
          <p:spPr>
            <a:xfrm>
              <a:off x="5269200" y="4837956"/>
              <a:ext cx="312517" cy="0"/>
            </a:xfrm>
            <a:prstGeom prst="line">
              <a:avLst/>
            </a:prstGeom>
            <a:ln w="9525" cap="flat" cmpd="sng">
              <a:solidFill>
                <a:srgbClr val="0C3D5D"/>
              </a:solidFill>
              <a:prstDash val="dash"/>
              <a:round/>
              <a:headEnd type="none" w="med" len="med"/>
              <a:tailEnd type="oval" w="med" len="med"/>
            </a:ln>
          </p:spPr>
        </p:cxnSp>
        <p:cxnSp>
          <p:nvCxnSpPr>
            <p:cNvPr id="28699" name="直接连接符 67"/>
            <p:cNvCxnSpPr/>
            <p:nvPr>
              <p:custDataLst>
                <p:tags r:id="rId23"/>
              </p:custDataLst>
            </p:nvPr>
          </p:nvCxnSpPr>
          <p:spPr>
            <a:xfrm>
              <a:off x="5049280" y="4339362"/>
              <a:ext cx="219920" cy="0"/>
            </a:xfrm>
            <a:prstGeom prst="line">
              <a:avLst/>
            </a:prstGeom>
            <a:ln w="9525" cap="flat" cmpd="sng">
              <a:solidFill>
                <a:srgbClr val="0C3D5D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28700" name="直接连接符 88"/>
          <p:cNvCxnSpPr>
            <a:stCxn id="28678" idx="1"/>
          </p:cNvCxnSpPr>
          <p:nvPr>
            <p:custDataLst>
              <p:tags r:id="rId24"/>
            </p:custDataLst>
          </p:nvPr>
        </p:nvCxnSpPr>
        <p:spPr>
          <a:xfrm flipH="1">
            <a:off x="7498398" y="1030605"/>
            <a:ext cx="434975" cy="100965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701" name="直接连接符 91"/>
          <p:cNvCxnSpPr>
            <a:stCxn id="28678" idx="1"/>
          </p:cNvCxnSpPr>
          <p:nvPr>
            <p:custDataLst>
              <p:tags r:id="rId25"/>
            </p:custDataLst>
          </p:nvPr>
        </p:nvCxnSpPr>
        <p:spPr>
          <a:xfrm>
            <a:off x="7498398" y="2911793"/>
            <a:ext cx="434975" cy="992187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702" name="直接连接符 95"/>
          <p:cNvCxnSpPr>
            <a:stCxn id="28678" idx="1"/>
          </p:cNvCxnSpPr>
          <p:nvPr>
            <p:custDataLst>
              <p:tags r:id="rId26"/>
            </p:custDataLst>
          </p:nvPr>
        </p:nvCxnSpPr>
        <p:spPr>
          <a:xfrm flipH="1">
            <a:off x="6244273" y="2748280"/>
            <a:ext cx="463550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703" name="直接连接符 40"/>
          <p:cNvCxnSpPr>
            <a:stCxn id="28678" idx="1"/>
          </p:cNvCxnSpPr>
          <p:nvPr>
            <p:custDataLst>
              <p:tags r:id="rId27"/>
            </p:custDataLst>
          </p:nvPr>
        </p:nvCxnSpPr>
        <p:spPr>
          <a:xfrm flipH="1">
            <a:off x="4742498" y="1744980"/>
            <a:ext cx="328612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oval" w="med" len="med"/>
          </a:ln>
        </p:spPr>
      </p:cxnSp>
      <p:cxnSp>
        <p:nvCxnSpPr>
          <p:cNvPr id="28704" name="直接连接符 43"/>
          <p:cNvCxnSpPr>
            <a:stCxn id="28678" idx="1"/>
          </p:cNvCxnSpPr>
          <p:nvPr>
            <p:custDataLst>
              <p:tags r:id="rId28"/>
            </p:custDataLst>
          </p:nvPr>
        </p:nvCxnSpPr>
        <p:spPr>
          <a:xfrm flipH="1">
            <a:off x="4728210" y="2783205"/>
            <a:ext cx="327025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oval" w="med" len="med"/>
          </a:ln>
        </p:spPr>
      </p:cxnSp>
      <p:cxnSp>
        <p:nvCxnSpPr>
          <p:cNvPr id="28705" name="直接连接符 44"/>
          <p:cNvCxnSpPr>
            <a:stCxn id="28678" idx="1"/>
          </p:cNvCxnSpPr>
          <p:nvPr>
            <p:custDataLst>
              <p:tags r:id="rId29"/>
            </p:custDataLst>
          </p:nvPr>
        </p:nvCxnSpPr>
        <p:spPr>
          <a:xfrm flipH="1">
            <a:off x="4728210" y="3792855"/>
            <a:ext cx="327025" cy="0"/>
          </a:xfrm>
          <a:prstGeom prst="line">
            <a:avLst/>
          </a:prstGeom>
          <a:ln w="9525" cap="flat" cmpd="sng">
            <a:solidFill>
              <a:srgbClr val="0C3D5D"/>
            </a:solidFill>
            <a:prstDash val="dash"/>
            <a:round/>
            <a:headEnd type="none" w="med" len="med"/>
            <a:tailEnd type="oval" w="med" len="med"/>
          </a:ln>
        </p:spPr>
      </p:cxnSp>
      <p:sp>
        <p:nvSpPr>
          <p:cNvPr id="28706" name="文本框 6"/>
          <p:cNvSpPr txBox="1"/>
          <p:nvPr>
            <p:custDataLst>
              <p:tags r:id="rId30"/>
            </p:custDataLst>
          </p:nvPr>
        </p:nvSpPr>
        <p:spPr>
          <a:xfrm>
            <a:off x="3839210" y="952818"/>
            <a:ext cx="90328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数</a:t>
            </a: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707" name="文本框 7"/>
          <p:cNvSpPr txBox="1"/>
          <p:nvPr>
            <p:custDataLst>
              <p:tags r:id="rId31"/>
            </p:custDataLst>
          </p:nvPr>
        </p:nvSpPr>
        <p:spPr>
          <a:xfrm>
            <a:off x="3839210" y="1465580"/>
            <a:ext cx="903288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农学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708" name="文本框 8"/>
          <p:cNvSpPr txBox="1"/>
          <p:nvPr>
            <p:custDataLst>
              <p:tags r:id="rId32"/>
            </p:custDataLst>
          </p:nvPr>
        </p:nvSpPr>
        <p:spPr>
          <a:xfrm>
            <a:off x="3411220" y="2010410"/>
            <a:ext cx="13315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地理学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709" name="文本框 11"/>
          <p:cNvSpPr txBox="1"/>
          <p:nvPr>
            <p:custDataLst>
              <p:tags r:id="rId33"/>
            </p:custDataLst>
          </p:nvPr>
        </p:nvSpPr>
        <p:spPr>
          <a:xfrm>
            <a:off x="3410585" y="2505710"/>
            <a:ext cx="13303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建筑</a:t>
            </a: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710" name="文本框 12"/>
          <p:cNvSpPr txBox="1"/>
          <p:nvPr>
            <p:custDataLst>
              <p:tags r:id="rId34"/>
            </p:custDataLst>
          </p:nvPr>
        </p:nvSpPr>
        <p:spPr>
          <a:xfrm>
            <a:off x="3411220" y="4046855"/>
            <a:ext cx="131572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baseline="0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发明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711" name="文本框 14"/>
          <p:cNvSpPr txBox="1"/>
          <p:nvPr>
            <p:custDataLst>
              <p:tags r:id="rId35"/>
            </p:custDataLst>
          </p:nvPr>
        </p:nvSpPr>
        <p:spPr>
          <a:xfrm>
            <a:off x="3410585" y="3070860"/>
            <a:ext cx="12941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医药学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28712" name="文本框 15"/>
          <p:cNvSpPr txBox="1"/>
          <p:nvPr>
            <p:custDataLst>
              <p:tags r:id="rId36"/>
            </p:custDataLst>
          </p:nvPr>
        </p:nvSpPr>
        <p:spPr>
          <a:xfrm>
            <a:off x="3410585" y="3573780"/>
            <a:ext cx="133223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dist">
              <a:buClrTx/>
              <a:buFontTx/>
            </a:pPr>
            <a:r>
              <a:rPr lang="zh-CN" altLang="en-US" sz="2800" b="1" dirty="0">
                <a:solidFill>
                  <a:srgbClr val="0C3D5D"/>
                </a:solidFill>
                <a:latin typeface="锦绣宋体" panose="02000503000000000000" charset="-122"/>
                <a:ea typeface="锦绣宋体" panose="02000503000000000000" charset="-122"/>
              </a:rPr>
              <a:t>天文学</a:t>
            </a:r>
            <a:endParaRPr lang="zh-CN" altLang="en-US" sz="2800" b="1" baseline="0" dirty="0">
              <a:solidFill>
                <a:srgbClr val="0C3D5D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76" name="文本框 75"/>
          <p:cNvSpPr txBox="1"/>
          <p:nvPr>
            <p:custDataLst>
              <p:tags r:id="rId37"/>
            </p:custDataLst>
          </p:nvPr>
        </p:nvSpPr>
        <p:spPr>
          <a:xfrm>
            <a:off x="338138" y="1766888"/>
            <a:ext cx="2921000" cy="18065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兼收并蓄</a:t>
            </a:r>
            <a:endParaRPr lang="en-US" altLang="zh-CN" sz="4800" b="1" dirty="0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rgbClr val="C00000"/>
                </a:solidFill>
                <a:latin typeface="锦绣宋体" panose="02000503000000000000" charset="-122"/>
                <a:ea typeface="锦绣宋体" panose="02000503000000000000" charset="-122"/>
              </a:rPr>
              <a:t>繁荣多元</a:t>
            </a:r>
            <a:endParaRPr lang="zh-CN" altLang="en-US" sz="4800" b="1" dirty="0">
              <a:solidFill>
                <a:srgbClr val="C00000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sp>
        <p:nvSpPr>
          <p:cNvPr id="42" name="TextBox 8"/>
          <p:cNvSpPr txBox="1"/>
          <p:nvPr>
            <p:custDataLst>
              <p:tags r:id="rId38"/>
            </p:custDataLst>
          </p:nvPr>
        </p:nvSpPr>
        <p:spPr>
          <a:xfrm>
            <a:off x="695960" y="5650230"/>
            <a:ext cx="9411335" cy="64516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9525">
            <a:noFill/>
          </a:ln>
        </p:spPr>
        <p:txBody>
          <a:bodyPr wrap="square" anchor="t" anchorCtr="0">
            <a:spAutoFit/>
          </a:bodyPr>
          <a:p>
            <a:pPr algn="l"/>
            <a:r>
              <a:rPr lang="zh-CN" altLang="en-US" sz="3600" b="1" dirty="0">
                <a:solidFill>
                  <a:schemeClr val="bg1"/>
                </a:solidFill>
                <a:latin typeface="锦绣宋体" panose="02000503000000000000" charset="-122"/>
                <a:ea typeface="锦绣宋体" panose="02000503000000000000" charset="-122"/>
              </a:rPr>
              <a:t>因能容忍，而成其大；因能调适，而成其久。</a:t>
            </a:r>
            <a:endParaRPr lang="zh-CN" altLang="en-US" sz="3600" b="1" dirty="0">
              <a:solidFill>
                <a:schemeClr val="bg1"/>
              </a:solidFill>
              <a:latin typeface="锦绣宋体" panose="02000503000000000000" charset="-122"/>
              <a:ea typeface="锦绣宋体" panose="02000503000000000000" charset="-122"/>
            </a:endParaRPr>
          </a:p>
        </p:txBody>
      </p:sp>
      <p:grpSp>
        <p:nvGrpSpPr>
          <p:cNvPr id="15" name="组合 68"/>
          <p:cNvGrpSpPr/>
          <p:nvPr/>
        </p:nvGrpSpPr>
        <p:grpSpPr>
          <a:xfrm flipH="1">
            <a:off x="4767263" y="1258253"/>
            <a:ext cx="533400" cy="3043237"/>
            <a:chOff x="5049280" y="2803649"/>
            <a:chExt cx="532437" cy="3044142"/>
          </a:xfrm>
        </p:grpSpPr>
        <p:sp>
          <p:nvSpPr>
            <p:cNvPr id="16" name="任意多边形: 形状 62"/>
            <p:cNvSpPr/>
            <p:nvPr>
              <p:custDataLst>
                <p:tags r:id="rId39"/>
              </p:custDataLst>
            </p:nvPr>
          </p:nvSpPr>
          <p:spPr>
            <a:xfrm>
              <a:off x="5269200" y="2803649"/>
              <a:ext cx="312517" cy="3044142"/>
            </a:xfrm>
            <a:custGeom>
              <a:avLst/>
              <a:gdLst>
                <a:gd name="connsiteX0" fmla="*/ 254643 w 312517"/>
                <a:gd name="connsiteY0" fmla="*/ 0 h 3044142"/>
                <a:gd name="connsiteX1" fmla="*/ 0 w 312517"/>
                <a:gd name="connsiteY1" fmla="*/ 0 h 3044142"/>
                <a:gd name="connsiteX2" fmla="*/ 0 w 312517"/>
                <a:gd name="connsiteY2" fmla="*/ 3044142 h 3044142"/>
                <a:gd name="connsiteX3" fmla="*/ 312517 w 312517"/>
                <a:gd name="connsiteY3" fmla="*/ 3044142 h 3044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517" h="3044142">
                  <a:moveTo>
                    <a:pt x="254643" y="0"/>
                  </a:moveTo>
                  <a:lnTo>
                    <a:pt x="0" y="0"/>
                  </a:lnTo>
                  <a:lnTo>
                    <a:pt x="0" y="3044142"/>
                  </a:lnTo>
                  <a:lnTo>
                    <a:pt x="312517" y="3044142"/>
                  </a:lnTo>
                </a:path>
              </a:pathLst>
            </a:custGeom>
            <a:noFill/>
            <a:ln>
              <a:solidFill>
                <a:srgbClr val="0C3D5D"/>
              </a:solidFill>
              <a:prstDash val="dash"/>
              <a:headEnd type="oval"/>
              <a:tailEnd type="oval"/>
            </a:ln>
          </p:spPr>
          <p:txBody>
            <a:bodyPr wrap="square" rtlCol="0">
              <a:spAutoFit/>
            </a:bodyPr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C3D5D"/>
                </a:solidFill>
                <a:effectLst/>
                <a:uLnTx/>
                <a:uFillTx/>
                <a:latin typeface="锦绣宋体" panose="02000503000000000000" charset="-122"/>
                <a:ea typeface="锦绣宋体" panose="02000503000000000000" charset="-122"/>
                <a:cs typeface="+mn-cs"/>
              </a:endParaRPr>
            </a:p>
          </p:txBody>
        </p:sp>
        <p:cxnSp>
          <p:nvCxnSpPr>
            <p:cNvPr id="17" name="直接连接符 63"/>
            <p:cNvCxnSpPr/>
            <p:nvPr>
              <p:custDataLst>
                <p:tags r:id="rId40"/>
              </p:custDataLst>
            </p:nvPr>
          </p:nvCxnSpPr>
          <p:spPr>
            <a:xfrm>
              <a:off x="5269200" y="3829577"/>
              <a:ext cx="312517" cy="0"/>
            </a:xfrm>
            <a:prstGeom prst="line">
              <a:avLst/>
            </a:prstGeom>
            <a:ln w="9525" cap="flat" cmpd="sng">
              <a:solidFill>
                <a:srgbClr val="0C3D5D"/>
              </a:solidFill>
              <a:prstDash val="dash"/>
              <a:round/>
              <a:headEnd type="none" w="med" len="med"/>
              <a:tailEnd type="oval" w="med" len="med"/>
            </a:ln>
          </p:spPr>
        </p:cxnSp>
        <p:cxnSp>
          <p:nvCxnSpPr>
            <p:cNvPr id="19" name="直接连接符 66"/>
            <p:cNvCxnSpPr/>
            <p:nvPr>
              <p:custDataLst>
                <p:tags r:id="rId41"/>
              </p:custDataLst>
            </p:nvPr>
          </p:nvCxnSpPr>
          <p:spPr>
            <a:xfrm>
              <a:off x="5269200" y="4837956"/>
              <a:ext cx="312517" cy="0"/>
            </a:xfrm>
            <a:prstGeom prst="line">
              <a:avLst/>
            </a:prstGeom>
            <a:ln w="9525" cap="flat" cmpd="sng">
              <a:solidFill>
                <a:srgbClr val="0C3D5D"/>
              </a:solidFill>
              <a:prstDash val="dash"/>
              <a:round/>
              <a:headEnd type="none" w="med" len="med"/>
              <a:tailEnd type="oval" w="med" len="med"/>
            </a:ln>
          </p:spPr>
        </p:cxnSp>
        <p:cxnSp>
          <p:nvCxnSpPr>
            <p:cNvPr id="20" name="直接连接符 67"/>
            <p:cNvCxnSpPr/>
            <p:nvPr>
              <p:custDataLst>
                <p:tags r:id="rId42"/>
              </p:custDataLst>
            </p:nvPr>
          </p:nvCxnSpPr>
          <p:spPr>
            <a:xfrm>
              <a:off x="5049280" y="4339362"/>
              <a:ext cx="219920" cy="0"/>
            </a:xfrm>
            <a:prstGeom prst="line">
              <a:avLst/>
            </a:prstGeom>
            <a:ln w="9525" cap="flat" cmpd="sng">
              <a:solidFill>
                <a:srgbClr val="0C3D5D"/>
              </a:solidFill>
              <a:prstDash val="dash"/>
              <a:round/>
              <a:headEnd type="none" w="med" len="med"/>
              <a:tailEnd type="none" w="med" len="med"/>
            </a:ln>
          </p:spPr>
        </p:cxnSp>
      </p:grpSp>
      <p:sp>
        <p:nvSpPr>
          <p:cNvPr id="21" name="任意多边形: 形状 13"/>
          <p:cNvSpPr/>
          <p:nvPr>
            <p:custDataLst>
              <p:tags r:id="rId43"/>
            </p:custDataLst>
          </p:nvPr>
        </p:nvSpPr>
        <p:spPr>
          <a:xfrm>
            <a:off x="9150985" y="2367280"/>
            <a:ext cx="312738" cy="3044825"/>
          </a:xfrm>
          <a:custGeom>
            <a:avLst/>
            <a:gdLst>
              <a:gd name="connsiteX0" fmla="*/ 254643 w 312517"/>
              <a:gd name="connsiteY0" fmla="*/ 0 h 3044142"/>
              <a:gd name="connsiteX1" fmla="*/ 0 w 312517"/>
              <a:gd name="connsiteY1" fmla="*/ 0 h 3044142"/>
              <a:gd name="connsiteX2" fmla="*/ 0 w 312517"/>
              <a:gd name="connsiteY2" fmla="*/ 3044142 h 3044142"/>
              <a:gd name="connsiteX3" fmla="*/ 312517 w 312517"/>
              <a:gd name="connsiteY3" fmla="*/ 3044142 h 304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517" h="3044142">
                <a:moveTo>
                  <a:pt x="254643" y="0"/>
                </a:moveTo>
                <a:lnTo>
                  <a:pt x="0" y="0"/>
                </a:lnTo>
                <a:lnTo>
                  <a:pt x="0" y="3044142"/>
                </a:lnTo>
                <a:lnTo>
                  <a:pt x="312517" y="3044142"/>
                </a:lnTo>
              </a:path>
            </a:pathLst>
          </a:custGeom>
          <a:noFill/>
          <a:ln>
            <a:solidFill>
              <a:srgbClr val="0C3D5D"/>
            </a:solidFill>
            <a:prstDash val="dash"/>
            <a:headEnd type="oval"/>
            <a:tailEnd type="oval"/>
          </a:ln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0C3D5D"/>
              </a:solidFill>
              <a:effectLst/>
              <a:uLnTx/>
              <a:uFillTx/>
              <a:latin typeface="锦绣宋体" panose="02000503000000000000" charset="-122"/>
              <a:ea typeface="锦绣宋体" panose="02000503000000000000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bldLvl="0" animBg="1"/>
      <p:bldP spid="42" grpId="0" bldLvl="0" animBg="1"/>
    </p:bldLst>
  </p:timing>
</p:sld>
</file>

<file path=ppt/tags/tag1.xml><?xml version="1.0" encoding="utf-8"?>
<p:tagLst xmlns:p="http://schemas.openxmlformats.org/presentationml/2006/main">
  <p:tag name="KSO_WM_UNIT_ISCONTENTSTITLE" val="0"/>
  <p:tag name="KSO_WM_UNIT_PRESET_TEXT" val="点击此处添加副标题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ID" val="custom20200964_1*b*1"/>
  <p:tag name="KSO_WM_TEMPLATE_CATEGORY" val="custom"/>
  <p:tag name="KSO_WM_TEMPLATE_INDEX" val="20200964"/>
  <p:tag name="KSO_WM_UNIT_LAYERLEVEL" val="1"/>
  <p:tag name="KSO_WM_TAG_VERSION" val="1.0"/>
  <p:tag name="KSO_WM_UNIT_TEXT_FILL_FORE_SCHEMECOLOR_INDEX_BRIGHTNESS" val="0"/>
  <p:tag name="KSO_WM_UNIT_TEXT_FILL_FORE_SCHEMECOLOR_INDEX" val="5"/>
  <p:tag name="KSO_WM_UNIT_TEXT_FILL_TYPE" val="1"/>
  <p:tag name="KSO_WM_SCREEN_THEME_FLAG" val="Dlrq25wU2PGuGg5bbmjbDDEDvY/WSI5jpbjOthZGKPhOjbWCU0VqUbCXb3sE8lLYtb5yDDFj8FoEl/w7aqrfm+i26IdTo9SQP3NMZA1d9f4="/>
</p:tagLst>
</file>

<file path=ppt/tags/tag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PECIAL_SOURCE" val="bdnull"/>
  <p:tag name="KSO_WM_SCREEN_THEME_FLAG" val="Dlrq25wU2PGuGg5bbmjbDDEDvY/WSI5jpbjOthZGKPhOjbWCU0VqUbCXb3sE8lLYtb5yDDFj8FoEl/w7aqrfm+i26IdTo9SQP3NMZA1d9f4="/>
</p:tagLst>
</file>

<file path=ppt/tags/tag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.xml><?xml version="1.0" encoding="utf-8"?>
<p:tagLst xmlns:p="http://schemas.openxmlformats.org/presentationml/2006/main">
  <p:tag name="KSO_WM_UNIT_TABLE_BEAUTIFY" val="smartTable{e23888a8-8d71-41ca-b3a8-da3bd7cbb9bb}"/>
  <p:tag name="TABLE_ENDDRAG_ORIGIN_RECT" val="959*333"/>
  <p:tag name="TABLE_ENDDRAG_RECT" val="0*127*959*333"/>
  <p:tag name="KSO_WM_BEAUTIFY_FLAG" val=""/>
  <p:tag name="KSO_WM_SCREEN_THEME_FLAG" val="Dlrq25wU2PGuGg5bbmjbDDEDvY/WSI5jpbjOthZGKPhOjbWCU0VqUbCXb3sE8lLYtb5yDDFj8FoEl/w7aqrfm+i26IdTo9SQP3NMZA1d9f4="/>
</p:tagLst>
</file>

<file path=ppt/tags/tag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.xml><?xml version="1.0" encoding="utf-8"?>
<p:tagLst xmlns:p="http://schemas.openxmlformats.org/presentationml/2006/main">
  <p:tag name="AS_UNIQUEID" val="2738"/>
  <p:tag name="KSO_WM_BEAUTIFY_FLAG" val=""/>
  <p:tag name="KSO_WM_SCREEN_THEME_FLAG" val="Dlrq25wU2PGuGg5bbmjbDDEDvY/WSI5jpbjOthZGKPhOjbWCU0VqUbCXb3sE8lLYtb5yDDFj8FoEl/w7aqrfm+i26IdTo9SQP3NMZA1d9f4="/>
</p:tagLst>
</file>

<file path=ppt/tags/tag7.xml><?xml version="1.0" encoding="utf-8"?>
<p:tagLst xmlns:p="http://schemas.openxmlformats.org/presentationml/2006/main">
  <p:tag name="AS_UNIQUEID" val="2739"/>
  <p:tag name="KSO_WM_BEAUTIFY_FLAG" val=""/>
  <p:tag name="KSO_WM_SCREEN_THEME_FLAG" val="Dlrq25wU2PGuGg5bbmjbDDEDvY/WSI5jpbjOthZGKPhOjbWCU0VqUbCXb3sE8lLYtb5yDDFj8FoEl/w7aqrfm+i26IdTo9SQP3NMZA1d9f4="/>
</p:tagLst>
</file>

<file path=ppt/tags/tag8.xml><?xml version="1.0" encoding="utf-8"?>
<p:tagLst xmlns:p="http://schemas.openxmlformats.org/presentationml/2006/main">
  <p:tag name="AS_UNIQUEID" val="2740"/>
  <p:tag name="KSO_WM_BEAUTIFY_FLAG" val=""/>
  <p:tag name="KSO_WM_SCREEN_THEME_FLAG" val="Dlrq25wU2PGuGg5bbmjbDDEDvY/WSI5jpbjOthZGKPhOjbWCU0VqUbCXb3sE8lLYtb5yDDFj8FoEl/w7aqrfm+i26IdTo9SQP3NMZA1d9f4="/>
</p:tagLst>
</file>

<file path=ppt/tags/tag9.xml><?xml version="1.0" encoding="utf-8"?>
<p:tagLst xmlns:p="http://schemas.openxmlformats.org/presentationml/2006/main">
  <p:tag name="AS_UNIQUEID" val="2741"/>
  <p:tag name="KSO_WM_BEAUTIFY_FLAG" val=""/>
  <p:tag name="KSO_WM_SCREEN_THEME_FLAG" val="Dlrq25wU2PGuGg5bbmjbDDEDvY/WSI5jpbjOthZGKPhOjbWCU0VqUbCXb3sE8lLYtb5yDDFj8FoEl/w7aqrfm+i26IdTo9SQP3NMZA1d9f4="/>
</p:tagLst>
</file>

<file path=ppt/tags/tag10.xml><?xml version="1.0" encoding="utf-8"?>
<p:tagLst xmlns:p="http://schemas.openxmlformats.org/presentationml/2006/main">
  <p:tag name="AS_UNIQUEID" val="2742"/>
  <p:tag name="KSO_WM_BEAUTIFY_FLAG" val=""/>
  <p:tag name="KSO_WM_SCREEN_THEME_FLAG" val="Dlrq25wU2PGuGg5bbmjbDDEDvY/WSI5jpbjOthZGKPhOjbWCU0VqUbCXb3sE8lLYtb5yDDFj8FoEl/w7aqrfm+i26IdTo9SQP3NMZA1d9f4="/>
</p:tagLst>
</file>

<file path=ppt/tags/tag11.xml><?xml version="1.0" encoding="utf-8"?>
<p:tagLst xmlns:p="http://schemas.openxmlformats.org/presentationml/2006/main">
  <p:tag name="AS_UNIQUEID" val="2743"/>
  <p:tag name="KSO_WM_BEAUTIFY_FLAG" val=""/>
  <p:tag name="KSO_WM_SCREEN_THEME_FLAG" val="Dlrq25wU2PGuGg5bbmjbDDEDvY/WSI5jpbjOthZGKPhOjbWCU0VqUbCXb3sE8lLYtb5yDDFj8FoEl/w7aqrfm+i26IdTo9SQP3NMZA1d9f4="/>
</p:tagLst>
</file>

<file path=ppt/tags/tag12.xml><?xml version="1.0" encoding="utf-8"?>
<p:tagLst xmlns:p="http://schemas.openxmlformats.org/presentationml/2006/main">
  <p:tag name="AS_UNIQUEID" val="2744"/>
  <p:tag name="KSO_WM_BEAUTIFY_FLAG" val=""/>
  <p:tag name="KSO_WM_SCREEN_THEME_FLAG" val="Dlrq25wU2PGuGg5bbmjbDDEDvY/WSI5jpbjOthZGKPhOjbWCU0VqUbCXb3sE8lLYtb5yDDFj8FoEl/w7aqrfm+i26IdTo9SQP3NMZA1d9f4="/>
</p:tagLst>
</file>

<file path=ppt/tags/tag13.xml><?xml version="1.0" encoding="utf-8"?>
<p:tagLst xmlns:p="http://schemas.openxmlformats.org/presentationml/2006/main">
  <p:tag name="AS_UNIQUEID" val="2745"/>
  <p:tag name="KSO_WM_BEAUTIFY_FLAG" val=""/>
  <p:tag name="KSO_WM_SCREEN_THEME_FLAG" val="Dlrq25wU2PGuGg5bbmjbDDEDvY/WSI5jpbjOthZGKPhOjbWCU0VqUbCXb3sE8lLYtb5yDDFj8FoEl/w7aqrfm+i26IdTo9SQP3NMZA1d9f4="/>
</p:tagLst>
</file>

<file path=ppt/tags/tag14.xml><?xml version="1.0" encoding="utf-8"?>
<p:tagLst xmlns:p="http://schemas.openxmlformats.org/presentationml/2006/main">
  <p:tag name="AS_UNIQUEID" val="2746"/>
  <p:tag name="KSO_WM_BEAUTIFY_FLAG" val=""/>
  <p:tag name="KSO_WM_SCREEN_THEME_FLAG" val="Dlrq25wU2PGuGg5bbmjbDDEDvY/WSI5jpbjOthZGKPhOjbWCU0VqUbCXb3sE8lLYtb5yDDFj8FoEl/w7aqrfm+i26IdTo9SQP3NMZA1d9f4="/>
</p:tagLst>
</file>

<file path=ppt/tags/tag15.xml><?xml version="1.0" encoding="utf-8"?>
<p:tagLst xmlns:p="http://schemas.openxmlformats.org/presentationml/2006/main">
  <p:tag name="AS_UNIQUEID" val="2747"/>
  <p:tag name="KSO_WM_BEAUTIFY_FLAG" val=""/>
  <p:tag name="KSO_WM_SCREEN_THEME_FLAG" val="Dlrq25wU2PGuGg5bbmjbDDEDvY/WSI5jpbjOthZGKPhOjbWCU0VqUbCXb3sE8lLYtb5yDDFj8FoEl/w7aqrfm+i26IdTo9SQP3NMZA1d9f4="/>
</p:tagLst>
</file>

<file path=ppt/tags/tag1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2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3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4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5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1.xml><?xml version="1.0" encoding="utf-8"?>
<p:tagLst xmlns:p="http://schemas.openxmlformats.org/presentationml/2006/main">
  <p:tag name="KSO_WM_UNIT_TABLE_BEAUTIFY" val="smartTable{5125f368-eb59-4711-8c25-6bb074a12b2a}"/>
  <p:tag name="KSO_WM_BEAUTIFY_FLAG" val=""/>
  <p:tag name="KSO_WM_SCREEN_THEME_FLAG" val="Dlrq25wU2PGuGg5bbmjbDDEDvY/WSI5jpbjOthZGKPhOjbWCU0VqUbCXb3sE8lLYtb5yDDFj8FoEl/w7aqrfm+i26IdTo9SQP3NMZA1d9f4="/>
</p:tagLst>
</file>

<file path=ppt/tags/tag62.xml><?xml version="1.0" encoding="utf-8"?>
<p:tagLst xmlns:p="http://schemas.openxmlformats.org/presentationml/2006/main">
  <p:tag name="KSO_WM_UNIT_TABLE_BEAUTIFY" val="smartTable{917622a1-0092-40bc-bba7-f1214de712f1}"/>
  <p:tag name="KSO_WM_BEAUTIFY_FLAG" val=""/>
  <p:tag name="KSO_WM_SCREEN_THEME_FLAG" val="Dlrq25wU2PGuGg5bbmjbDDEDvY/WSI5jpbjOthZGKPhOjbWCU0VqUbCXb3sE8lLYtb5yDDFj8FoEl/w7aqrfm+i26IdTo9SQP3NMZA1d9f4="/>
</p:tagLst>
</file>

<file path=ppt/tags/tag6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6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7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7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7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7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74.xml><?xml version="1.0" encoding="utf-8"?>
<p:tagLst xmlns:p="http://schemas.openxmlformats.org/presentationml/2006/main">
  <p:tag name="KSO_WM_UNIT_TABLE_BEAUTIFY" val="smartTable{88a86881-a7d4-4584-bd9d-0c2f0f1b82a9}"/>
  <p:tag name="TABLE_ENDDRAG_ORIGIN_RECT" val="915*336"/>
  <p:tag name="TABLE_ENDDRAG_RECT" val="27*127*915*336"/>
  <p:tag name="KSO_WM_BEAUTIFY_FLAG" val=""/>
  <p:tag name="KSO_WM_SCREEN_THEME_FLAG" val="Dlrq25wU2PGuGg5bbmjbDDEDvY/WSI5jpbjOthZGKPhOjbWCU0VqUbCXb3sE8lLYtb5yDDFj8FoEl/w7aqrfm+i26IdTo9SQP3NMZA1d9f4="/>
</p:tagLst>
</file>

<file path=ppt/tags/tag7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76.xml><?xml version="1.0" encoding="utf-8"?>
<p:tagLst xmlns:p="http://schemas.openxmlformats.org/presentationml/2006/main">
  <p:tag name="KSO_WM_BEAUTIFY_FLAG" val=""/>
  <p:tag name="KSO_WM_DIAGRAM_VIRTUALLY_FRAME" val="{&quot;height&quot;:294.35,&quot;left&quot;:243.15,&quot;top&quot;:94.15,&quot;width&quot;:622.15}"/>
  <p:tag name="KSO_WM_SCREEN_THEME_FLAG" val="Dlrq25wU2PGuGg5bbmjbDDEDvY/WSI5jpbjOthZGKPhOjbWCU0VqUbCXb3sE8lLYtb5yDDFj8FoEl/w7aqrfm+i26IdTo9SQP3NMZA1d9f4="/>
</p:tagLst>
</file>

<file path=ppt/tags/tag77.xml><?xml version="1.0" encoding="utf-8"?>
<p:tagLst xmlns:p="http://schemas.openxmlformats.org/presentationml/2006/main">
  <p:tag name="KSO_WM_BEAUTIFY_FLAG" val=""/>
  <p:tag name="KSO_WM_DIAGRAM_VIRTUALLY_FRAME" val="{&quot;height&quot;:294.35,&quot;left&quot;:243.15,&quot;top&quot;:94.15,&quot;width&quot;:622.15}"/>
  <p:tag name="KSO_WM_SCREEN_THEME_FLAG" val="Dlrq25wU2PGuGg5bbmjbDDEDvY/WSI5jpbjOthZGKPhOjbWCU0VqUbCXb3sE8lLYtb5yDDFj8FoEl/w7aqrfm+i26IdTo9SQP3NMZA1d9f4="/>
</p:tagLst>
</file>

<file path=ppt/tags/tag78.xml><?xml version="1.0" encoding="utf-8"?>
<p:tagLst xmlns:p="http://schemas.openxmlformats.org/presentationml/2006/main">
  <p:tag name="KSO_WM_BEAUTIFY_FLAG" val=""/>
  <p:tag name="KSO_WM_DIAGRAM_VIRTUALLY_FRAME" val="{&quot;height&quot;:294.35,&quot;left&quot;:243.15,&quot;top&quot;:94.15,&quot;width&quot;:622.15}"/>
  <p:tag name="KSO_WM_SCREEN_THEME_FLAG" val="Dlrq25wU2PGuGg5bbmjbDDEDvY/WSI5jpbjOthZGKPhOjbWCU0VqUbCXb3sE8lLYtb5yDDFj8FoEl/w7aqrfm+i26IdTo9SQP3NMZA1d9f4="/>
</p:tagLst>
</file>

<file path=ppt/tags/tag79.xml><?xml version="1.0" encoding="utf-8"?>
<p:tagLst xmlns:p="http://schemas.openxmlformats.org/presentationml/2006/main">
  <p:tag name="KSO_WM_BEAUTIFY_FLAG" val=""/>
  <p:tag name="KSO_WM_DIAGRAM_VIRTUALLY_FRAME" val="{&quot;height&quot;:294.35,&quot;left&quot;:243.15,&quot;top&quot;:94.15,&quot;width&quot;:622.15}"/>
  <p:tag name="KSO_WM_SCREEN_THEME_FLAG" val="Dlrq25wU2PGuGg5bbmjbDDEDvY/WSI5jpbjOthZGKPhOjbWCU0VqUbCXb3sE8lLYtb5yDDFj8FoEl/w7aqrfm+i26IdTo9SQP3NMZA1d9f4="/>
</p:tagLst>
</file>

<file path=ppt/tags/tag80.xml><?xml version="1.0" encoding="utf-8"?>
<p:tagLst xmlns:p="http://schemas.openxmlformats.org/presentationml/2006/main">
  <p:tag name="KSO_WM_BEAUTIFY_FLAG" val=""/>
  <p:tag name="KSO_WM_DIAGRAM_VIRTUALLY_FRAME" val="{&quot;height&quot;:294.35,&quot;left&quot;:243.15,&quot;top&quot;:94.15,&quot;width&quot;:622.15}"/>
  <p:tag name="KSO_WM_SCREEN_THEME_FLAG" val="Dlrq25wU2PGuGg5bbmjbDDEDvY/WSI5jpbjOthZGKPhOjbWCU0VqUbCXb3sE8lLYtb5yDDFj8FoEl/w7aqrfm+i26IdTo9SQP3NMZA1d9f4="/>
</p:tagLst>
</file>

<file path=ppt/tags/tag81.xml><?xml version="1.0" encoding="utf-8"?>
<p:tagLst xmlns:p="http://schemas.openxmlformats.org/presentationml/2006/main">
  <p:tag name="KSO_WM_BEAUTIFY_FLAG" val=""/>
  <p:tag name="KSO_WM_DIAGRAM_VIRTUALLY_FRAME" val="{&quot;height&quot;:294.35,&quot;left&quot;:243.15,&quot;top&quot;:94.15,&quot;width&quot;:622.15}"/>
  <p:tag name="KSO_WM_SCREEN_THEME_FLAG" val="Dlrq25wU2PGuGg5bbmjbDDEDvY/WSI5jpbjOthZGKPhOjbWCU0VqUbCXb3sE8lLYtb5yDDFj8FoEl/w7aqrfm+i26IdTo9SQP3NMZA1d9f4="/>
</p:tagLst>
</file>

<file path=ppt/tags/tag82.xml><?xml version="1.0" encoding="utf-8"?>
<p:tagLst xmlns:p="http://schemas.openxmlformats.org/presentationml/2006/main">
  <p:tag name="AS_UNIQUEID" val="2992"/>
  <p:tag name="KSO_WM_BEAUTIFY_FLAG" val=""/>
  <p:tag name="KSO_WM_SCREEN_THEME_FLAG" val="Dlrq25wU2PGuGg5bbmjbDDEDvY/WSI5jpbjOthZGKPhOjbWCU0VqUbCXb3sE8lLYtb5yDDFj8FoEl/w7aqrfm+i26IdTo9SQP3NMZA1d9f4="/>
</p:tagLst>
</file>

<file path=ppt/tags/tag8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84.xml><?xml version="1.0" encoding="utf-8"?>
<p:tagLst xmlns:p="http://schemas.openxmlformats.org/presentationml/2006/main">
  <p:tag name="AS_UNIQUEID" val="2994"/>
  <p:tag name="KSO_WM_BEAUTIFY_FLAG" val=""/>
  <p:tag name="KSO_WM_SCREEN_THEME_FLAG" val="Dlrq25wU2PGuGg5bbmjbDDEDvY/WSI5jpbjOthZGKPhOjbWCU0VqUbCXb3sE8lLYtb5yDDFj8FoEl/w7aqrfm+i26IdTo9SQP3NMZA1d9f4="/>
</p:tagLst>
</file>

<file path=ppt/tags/tag8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8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PECIAL_SOURCE" val="bdnull"/>
  <p:tag name="KSO_WM_SCREEN_THEME_FLAG" val="Dlrq25wU2PGuGg5bbmjbDDEDvY/WSI5jpbjOthZGKPhOjbWCU0VqUbCXb3sE8lLYtb5yDDFj8FoEl/w7aqrfm+i26IdTo9SQP3NMZA1d9f4="/>
</p:tagLst>
</file>

<file path=ppt/tags/tag8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8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8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9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0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1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0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1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2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3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4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5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6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7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8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29.xml><?xml version="1.0" encoding="utf-8"?>
<p:tagLst xmlns:p="http://schemas.openxmlformats.org/presentationml/2006/main">
  <p:tag name="KSO_WM_BEAUTIFY_FLAG" val=""/>
  <p:tag name="KSO_WM_SCREEN_THEME_FLAG" val="Dlrq25wU2PGuGg5bbmjbDDEDvY/WSI5jpbjOthZGKPhOjbWCU0VqUbCXb3sE8lLYtb5yDDFj8FoEl/w7aqrfm+i26IdTo9SQP3NMZA1d9f4="/>
</p:tagLst>
</file>

<file path=ppt/tags/tag130.xml><?xml version="1.0" encoding="utf-8"?>
<p:tagLst xmlns:p="http://schemas.openxmlformats.org/presentationml/2006/main">
  <p:tag name="commondata" val="eyJoZGlkIjoiODNmMDM3YzVjOWNjZjU0ZTk2MzczNDYzNTRjMzZhNmEifQ=="/>
  <p:tag name="KSO_WM_SCREEN_THEME_FLAG" val="Dlrq25wU2PGuGg5bbmjbDDEDvY/WSI5jpbjOthZGKPhOjbWCU0VqUbCXb3sE8lLYtb5yDDFj8FoEl/w7aqrfm+i26IdTo9SQP3NMZA1d9f4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3175</Words>
  <PresentationFormat>宽屏</PresentationFormat>
  <Paragraphs>356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8" baseType="lpstr">
      <vt:lpstr>Arial</vt:lpstr>
      <vt:lpstr>宋体</vt:lpstr>
      <vt:lpstr>Wingdings</vt:lpstr>
      <vt:lpstr>Calibri</vt:lpstr>
      <vt:lpstr>华文新魏</vt:lpstr>
      <vt:lpstr>微软雅黑</vt:lpstr>
      <vt:lpstr>黑体</vt:lpstr>
      <vt:lpstr>方正宋刻本秀楷_GBK</vt:lpstr>
      <vt:lpstr>方正清楷 简</vt:lpstr>
      <vt:lpstr>锦绣宋体</vt:lpstr>
      <vt:lpstr>江西拙楷</vt:lpstr>
      <vt:lpstr>华文中宋</vt:lpstr>
      <vt:lpstr>仿宋</vt:lpstr>
      <vt:lpstr>楷体</vt:lpstr>
      <vt:lpstr>华文楷体</vt:lpstr>
      <vt:lpstr>WenYue GuDianMingChaoTi (Non-Commercial Use)</vt:lpstr>
      <vt:lpstr>锦绣宋体</vt:lpstr>
      <vt:lpstr>方正粗黑宋简体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唐招提寺 金堂↓             南大门匾额↓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2024-09-01T07:15:00Z</dcterms:created>
  <dcterms:modified xsi:type="dcterms:W3CDTF">2025-01-08T11:55:57Z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00D31217593E4D869F5B96AFB019A282_12</vt:lpwstr>
  </property>
</Properties>
</file>