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jpeg" ContentType="image/jpeg"/>
  <Default Extension="JPG" ContentType="image/.jp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11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6"/>
  </p:handoutMasterIdLst>
  <p:sldIdLst>
    <p:sldId id="259" r:id="rId3"/>
    <p:sldId id="262" r:id="rId4"/>
    <p:sldId id="263" r:id="rId5"/>
    <p:sldId id="264" r:id="rId6"/>
    <p:sldId id="265" r:id="rId7"/>
    <p:sldId id="266" r:id="rId8"/>
    <p:sldId id="275" r:id="rId9"/>
    <p:sldId id="285" r:id="rId10"/>
    <p:sldId id="277" r:id="rId11"/>
    <p:sldId id="281" r:id="rId13"/>
    <p:sldId id="284" r:id="rId14"/>
    <p:sldId id="257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1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Administrator" initials="A" lastIdx="0" clrIdx="1"/>
  <p:cmAuthor id="3" name="PPTer_Tang" initials="" lastIdx="0" clrIdx="2"/>
  <p:cmAuthor id="4" name="Mia Vida Villanueva" initials="M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宋洁然" initials="宋" lastIdx="0" clrIdx="7"/>
  <p:cmAuthor id="9" name="ming qiu" initials="m" lastIdx="0" clrIdx="8"/>
  <p:cmAuthor id="10" name="86136" initials="8" lastIdx="0" clrIdx="9"/>
  <p:cmAuthor id="11" name="倩文 黄" initials="倩文" lastIdx="0" clrIdx="10"/>
  <p:cmAuthor id="12" name="пользователь Microsoft Office" initials="Office" lastIdx="0" clrIdx="11"/>
  <p:cmAuthor id="13" name="kingsoft" initials="k" lastIdx="0" clrIdx="12"/>
  <p:cmAuthor id="14" name="123" initials="1" lastIdx="0" clrIdx="13"/>
  <p:cmAuthor id="15" name="善良 的路辉" initials="A" lastIdx="0" clrIdx="14"/>
  <p:cmAuthor id="16" name="12279" initials="1" lastIdx="0" clrIdx="15"/>
  <p:cmAuthor id="17" name="虾米" initials="虾" lastIdx="0" clrIdx="16"/>
  <p:cmAuthor id="18" name="文璇璇" initials="文" lastIdx="0" clrIdx="17"/>
  <p:cmAuthor id="19" name="付" initials="付" lastIdx="0" clrIdx="18"/>
  <p:cmAuthor id="20" name="Nicole Li  李倩" initials="N" lastIdx="0" clrIdx="19"/>
  <p:cmAuthor id="21" name="admin" initials="a" lastIdx="0" clrIdx="20"/>
  <p:cmAuthor id="22" name="222" initials="2" lastIdx="0" clrIdx="21"/>
  <p:cmAuthor id="23" name="Tracy Chen" initials="T" lastIdx="0" clrIdx="22"/>
  <p:cmAuthor id="24" name="iwenping" initials="" lastIdx="0" clrIdx="23"/>
  <p:cmAuthor id="25" name="xiaoxuan Zeng" initials="x" lastIdx="0" clrIdx="24"/>
  <p:cmAuthor id="26" name="User" initials="" lastIdx="0" clrIdx="25"/>
  <p:cmAuthor id="27" name="administrator-pc" initials="" lastIdx="0" clrIdx="26"/>
  <p:cmAuthor id="28" name="zhouyangfan" initials="z" lastIdx="0" clrIdx="27"/>
  <p:cmAuthor id="29" name="tplife" initials="t" lastIdx="0" clrIdx="28"/>
  <p:cmAuthor id="30" name="??" initials="?" lastIdx="0" clrIdx="29"/>
  <p:cmAuthor id="31" name="njyz" initials="n" lastIdx="0" clrIdx="30"/>
  <p:cmAuthor id="32" name="赵秀丽" initials="赵" lastIdx="0" clrIdx="31"/>
  <p:cmAuthor id="33" name="李锋" initials="李" lastIdx="0" clrIdx="32"/>
  <p:cmAuthor id="34" name="孙文纯" initials="孙" lastIdx="0" clrIdx="33"/>
  <p:cmAuthor id="35" name="yjx" initials="y" lastIdx="0" clrIdx="34"/>
  <p:cmAuthor id="36" name="何 龙" initials="何" lastIdx="0" clrIdx="35"/>
  <p:cmAuthor id="37" name="zhang wei" initials="z" lastIdx="0" clrIdx="36"/>
  <p:cmAuthor id="38" name="朱守超" initials="朱" lastIdx="0" clrIdx="37"/>
  <p:cmAuthor id="39" name="bznx" initials="b" lastIdx="0" clrIdx="38"/>
  <p:cmAuthor id="40" name="FtpDown" initials="F" lastIdx="0" clrIdx="39"/>
  <p:cmAuthor id="41" name="Ye Gabby" initials="" lastIdx="0" clrIdx="40"/>
  <p:cmAuthor id="42" name="微软中国" initials="微" lastIdx="0" clrIdx="41"/>
  <p:cmAuthor id="43" name="Rcyz-HL" initials="R" lastIdx="0" clrIdx="42"/>
  <p:cmAuthor id="44" name="王子涵" initials="" lastIdx="0" clrIdx="43"/>
  <p:cmAuthor id="49837067" name="刘浩" initials="刘" lastIdx="0" clrIdx="0"/>
  <p:cmAuthor id="76" name="李彦利" initials="李彦利" lastIdx="0" clrIdx="25"/>
  <p:cmAuthor id="2000" name="张瑞霞" initials="authorId_524709945" lastIdx="0" clrIdx="0"/>
  <p:cmAuthor id="0" name="xkb1.com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1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commentAuthors" Target="commentAuthors.xml" Id="rId20" /><Relationship Type="http://schemas.openxmlformats.org/officeDocument/2006/relationships/theme" Target="theme/theme1.xml" Id="rId2" /><Relationship Type="http://schemas.openxmlformats.org/officeDocument/2006/relationships/tableStyles" Target="tableStyles.xml" Id="rId19" /><Relationship Type="http://schemas.openxmlformats.org/officeDocument/2006/relationships/viewProps" Target="viewProps.xml" Id="rId18" /><Relationship Type="http://schemas.openxmlformats.org/officeDocument/2006/relationships/presProps" Target="presProps.xml" Id="rId17" /><Relationship Type="http://schemas.openxmlformats.org/officeDocument/2006/relationships/handoutMaster" Target="handoutMasters/handoutMaster1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notesMaster" Target="notesMasters/notesMaster1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11.xml" Id="R622f9681f3e943d5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web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6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79.xml"/><Relationship Id="rId14" Type="http://schemas.openxmlformats.org/officeDocument/2006/relationships/image" Target="../media/image7.png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image" Target="../media/image9.png"/><Relationship Id="rId2" Type="http://schemas.openxmlformats.org/officeDocument/2006/relationships/tags" Target="../tags/tag80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86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87.xml"/><Relationship Id="rId3" Type="http://schemas.openxmlformats.org/officeDocument/2006/relationships/image" Target="../media/image13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90.xml"/><Relationship Id="rId5" Type="http://schemas.openxmlformats.org/officeDocument/2006/relationships/image" Target="../media/image16.png"/><Relationship Id="rId4" Type="http://schemas.openxmlformats.org/officeDocument/2006/relationships/tags" Target="../tags/tag89.xml"/><Relationship Id="rId3" Type="http://schemas.openxmlformats.org/officeDocument/2006/relationships/image" Target="../media/image15.png"/><Relationship Id="rId2" Type="http://schemas.openxmlformats.org/officeDocument/2006/relationships/tags" Target="../tags/tag88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1.xml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image" Target="../media/image19.png"/><Relationship Id="rId3" Type="http://schemas.openxmlformats.org/officeDocument/2006/relationships/tags" Target="../tags/tag100.xml"/><Relationship Id="rId2" Type="http://schemas.openxmlformats.org/officeDocument/2006/relationships/image" Target="../media/image18.jpeg"/><Relationship Id="rId19" Type="http://schemas.openxmlformats.org/officeDocument/2006/relationships/vmlDrawing" Target="../drawings/vmlDrawing1.v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110.xml"/><Relationship Id="rId16" Type="http://schemas.openxmlformats.org/officeDocument/2006/relationships/image" Target="../media/image21.emf"/><Relationship Id="rId15" Type="http://schemas.openxmlformats.org/officeDocument/2006/relationships/oleObject" Target="../embeddings/oleObject1.bin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image" Target="../media/image20.jpeg"/><Relationship Id="rId10" Type="http://schemas.openxmlformats.org/officeDocument/2006/relationships/tags" Target="../tags/tag106.xml"/><Relationship Id="rId1" Type="http://schemas.openxmlformats.org/officeDocument/2006/relationships/tags" Target="../tags/tag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7858125" y="9525"/>
            <a:ext cx="4401185" cy="68484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6705" y="0"/>
            <a:ext cx="7291070" cy="329120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lvl="0" indent="0" algn="ctr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60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“叫魂案”大揭密</a:t>
            </a:r>
            <a:endParaRPr lang="zh-CN" altLang="en-US" sz="60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ctr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3600" b="1">
                <a:latin typeface="宋体" charset="0"/>
                <a:ea typeface="宋体" charset="0"/>
                <a:cs typeface="宋体" charset="0"/>
                <a:sym typeface="+mn-ea"/>
              </a:rPr>
              <a:t>第</a:t>
            </a:r>
            <a:r>
              <a:rPr lang="en-US" altLang="zh-CN" sz="3600" b="1">
                <a:latin typeface="宋体" charset="0"/>
                <a:ea typeface="宋体" charset="0"/>
                <a:cs typeface="宋体" charset="0"/>
                <a:sym typeface="+mn-ea"/>
              </a:rPr>
              <a:t>13</a:t>
            </a:r>
            <a:r>
              <a:rPr lang="zh-CN" altLang="en-US" sz="3600" b="1">
                <a:latin typeface="宋体" charset="0"/>
                <a:ea typeface="宋体" charset="0"/>
                <a:cs typeface="宋体" charset="0"/>
                <a:sym typeface="+mn-ea"/>
              </a:rPr>
              <a:t>课</a:t>
            </a:r>
            <a:r>
              <a:rPr lang="en-US" altLang="zh-CN" sz="3600" b="1">
                <a:latin typeface="宋体" charset="0"/>
                <a:ea typeface="宋体" charset="0"/>
                <a:cs typeface="宋体" charset="0"/>
                <a:sym typeface="+mn-ea"/>
              </a:rPr>
              <a:t>  </a:t>
            </a:r>
            <a:r>
              <a:rPr lang="zh-CN" altLang="en-US" sz="3600" b="1">
                <a:latin typeface="宋体" charset="0"/>
                <a:ea typeface="宋体" charset="0"/>
                <a:cs typeface="宋体" charset="0"/>
                <a:sym typeface="+mn-ea"/>
              </a:rPr>
              <a:t>清朝前中期的鼎盛与</a:t>
            </a:r>
            <a:r>
              <a:rPr lang="zh-CN" altLang="en-US" sz="3600" b="1">
                <a:latin typeface="宋体" charset="0"/>
                <a:ea typeface="宋体" charset="0"/>
                <a:cs typeface="宋体" charset="0"/>
                <a:sym typeface="+mn-ea"/>
              </a:rPr>
              <a:t>危机</a:t>
            </a:r>
            <a:endParaRPr lang="zh-CN" altLang="en-US" sz="36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07340" y="3263900"/>
            <a:ext cx="7290435" cy="3069590"/>
          </a:xfrm>
          <a:prstGeom prst="rect">
            <a:avLst/>
          </a:prstGeom>
          <a:noFill/>
          <a:ln w="63500" cmpd="sng">
            <a:solidFill>
              <a:srgbClr val="C00000"/>
            </a:solidFill>
            <a:prstDash val="sysDot"/>
          </a:ln>
        </p:spPr>
        <p:txBody>
          <a:bodyPr wrap="square" rtlCol="0" anchor="ctr" anchorCtr="0">
            <a:no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sz="2400" b="1">
                <a:solidFill>
                  <a:srgbClr val="A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ea"/>
              </a:rPr>
              <a:t>【课标】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通过了解明清时期统一全国和经略边疆的相关举措，认识这一时期</a:t>
            </a: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统一多民族国家版图奠定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的重要意义；</a:t>
            </a:r>
            <a:endParaRPr lang="zh-CN" altLang="en-US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2.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通过了解明清时期封建专制的发展、世界的变化对中国影响，认识</a:t>
            </a: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中国社会面临的危机</a:t>
            </a:r>
            <a:r>
              <a:rPr lang="en-US" altLang="zh-CN" sz="24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。</a:t>
            </a:r>
            <a:endParaRPr lang="zh-CN" altLang="en-US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李星皓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（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广东广雅中学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）</a:t>
            </a:r>
            <a:endParaRPr lang="en-US" altLang="zh-CN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</p:txBody>
      </p:sp>
      <p:sp>
        <p:nvSpPr>
          <p:cNvPr id="8" name="标题 12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8046085" y="4217670"/>
            <a:ext cx="4089400" cy="1668145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核心问题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如何认识康乾盛世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2" name="Rectangle 207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图片 8" descr="卡通人物&#10;&#10;低可信度描述已自动生成"/>
          <p:cNvPicPr>
            <a:picLocks noChangeAspect="1"/>
          </p:cNvPicPr>
          <p:nvPr/>
        </p:nvPicPr>
        <p:blipFill>
          <a:blip r:embed="rId1"/>
          <a:srcRect l="62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074" name="Rectangle 207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7391400" y="1421765"/>
            <a:ext cx="4572000" cy="5175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457200" defTabSz="914400" eaLnBrk="1" hangingPunct="1">
              <a:lnSpc>
                <a:spcPct val="110000"/>
              </a:lnSpc>
              <a:spcAft>
                <a:spcPts val="600"/>
              </a:spcAft>
            </a:pP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故事从一个流传民间的谣言开始</a:t>
            </a:r>
            <a:r>
              <a:rPr lang="en-US" altLang="zh-CN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——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有人会用妖术，叫走别人的魂魄。</a:t>
            </a:r>
            <a:endParaRPr lang="en-US" altLang="zh-CN" sz="2400" b="1" i="0" u="none" strike="noStrike" dirty="0">
              <a:solidFill>
                <a:srgbClr val="FF0000"/>
              </a:solidFill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defTabSz="914400" eaLnBrk="1" hangingPunct="1">
              <a:lnSpc>
                <a:spcPct val="110000"/>
              </a:lnSpc>
              <a:spcAft>
                <a:spcPts val="600"/>
              </a:spcAft>
            </a:pP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浙江德清的农夫沈士良遭到了两个侄子的虐待，他先是烧了黄纸跟土地爷告了状，之后觉得仍不能解恨，找到了正在修坝的吴石匠。当时有人传说，把人名写在木桩上，用力砸下去的时候，大锤就会夺走人的魂魄。所以沈士良将两个侄子的名字交给了吴石匠，希望他帮忙要了两个恶侄儿的命。</a:t>
            </a:r>
            <a:endParaRPr lang="zh-CN" altLang="en-US" sz="24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</p:txBody>
      </p:sp>
      <p:sp>
        <p:nvSpPr>
          <p:cNvPr id="32" name="标题 12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2375535" y="341630"/>
            <a:ext cx="7437120" cy="68834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一个谣言如何引发全国性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恐慌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卡通人物&#10;&#10;中度可信度描述已自动生成"/>
          <p:cNvPicPr>
            <a:picLocks noChangeAspect="1"/>
          </p:cNvPicPr>
          <p:nvPr/>
        </p:nvPicPr>
        <p:blipFill>
          <a:blip r:embed="rId1"/>
          <a:srcRect l="20688"/>
          <a:stretch>
            <a:fillRect/>
          </a:stretch>
        </p:blipFill>
        <p:spPr>
          <a:xfrm>
            <a:off x="6414770" y="0"/>
            <a:ext cx="5777230" cy="6858000"/>
          </a:xfrm>
          <a:prstGeom prst="rect">
            <a:avLst/>
          </a:prstGeom>
        </p:spPr>
      </p:pic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325120" y="304800"/>
            <a:ext cx="5908675" cy="6248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indent="457200" algn="just" defTabSz="914400" fontAlgn="auto">
              <a:lnSpc>
                <a:spcPct val="125000"/>
              </a:lnSpc>
              <a:spcAft>
                <a:spcPts val="600"/>
              </a:spcAft>
              <a:buNone/>
            </a:pP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此类案件在江南频频发生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，有人写符纸，有人割了别人的辨捎，有人问了人家孩子的名字，就把魂魄勾走了</a:t>
            </a:r>
            <a:r>
              <a:rPr lang="en-US" altLang="zh-CN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……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恐惧像瘟疫一样，在江南蔓延开来。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流言和恐慌传播的速度极快。</a:t>
            </a:r>
            <a:r>
              <a:rPr lang="en-US" altLang="zh-CN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6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月，“叫魂”谣言已经越出长江扩散到了近千里外上游城市的汉阳府。至初秋蔓延到华北，再向西行进，于</a:t>
            </a:r>
            <a:r>
              <a:rPr lang="en-US" altLang="zh-CN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10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月在陕西境内出现。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在半年时间里，“叫魂”这个幽灵就盘桓在了大半个中国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。 </a:t>
            </a:r>
            <a:endParaRPr lang="zh-CN" altLang="en-US" sz="24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25000"/>
              </a:lnSpc>
              <a:spcAft>
                <a:spcPts val="600"/>
              </a:spcAft>
              <a:buNone/>
            </a:pP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这个既无实际伤害，又无政治企图的流言，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却触发了君主弘历的敏感神经，他一口咬定妖术背后存在政治风险，并一手策动了全国性的除妖运动。</a:t>
            </a:r>
            <a:endParaRPr lang="zh-CN" altLang="en-US" sz="2400" b="1" i="0" u="none" strike="noStrike" dirty="0">
              <a:solidFill>
                <a:srgbClr val="FF0000"/>
              </a:solidFill>
              <a:effectLst/>
              <a:latin typeface="仿宋" charset="0"/>
              <a:ea typeface="仿宋" charset="0"/>
              <a:cs typeface="仿宋" charset="0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4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文本框 2"/>
          <p:cNvSpPr txBox="1"/>
          <p:nvPr/>
        </p:nvSpPr>
        <p:spPr>
          <a:xfrm>
            <a:off x="565150" y="1056005"/>
            <a:ext cx="5621655" cy="54241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defTabSz="914400" eaLnBrk="1" hangingPunct="1">
              <a:lnSpc>
                <a:spcPct val="135000"/>
              </a:lnSpc>
              <a:spcAft>
                <a:spcPts val="600"/>
              </a:spcAft>
            </a:pP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毫无疑问，在整个叫魂案中，</a:t>
            </a:r>
            <a:r>
              <a:rPr lang="zh-CN" altLang="en-US" sz="28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首席检察官自始至终就是皇帝本人。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这通过他在各地呈递来的</a:t>
            </a:r>
            <a:r>
              <a:rPr lang="zh-CN" altLang="en-US" sz="2800" b="1" i="0" u="none" strike="noStrike" dirty="0">
                <a:effectLst/>
                <a:highlight>
                  <a:srgbClr val="FFFF00"/>
                </a:highlight>
                <a:latin typeface="仿宋" charset="0"/>
                <a:ea typeface="仿宋" charset="0"/>
                <a:cs typeface="仿宋" charset="0"/>
              </a:rPr>
              <a:t>奏章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以及军机大臣们起草的上谕上的</a:t>
            </a:r>
            <a:r>
              <a:rPr lang="zh-CN" altLang="en-US" sz="2800" b="1" i="0" u="none" strike="noStrike" dirty="0">
                <a:effectLst/>
                <a:highlight>
                  <a:srgbClr val="FFFF00"/>
                </a:highlight>
                <a:latin typeface="仿宋" charset="0"/>
                <a:ea typeface="仿宋" charset="0"/>
                <a:cs typeface="仿宋" charset="0"/>
              </a:rPr>
              <a:t>朱批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清楚地表现出来。</a:t>
            </a:r>
            <a:r>
              <a:rPr lang="zh-CN" altLang="en-US" sz="28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对官员们大肆施压、加重刺激，对他们办案的速度和力度层层加码，对行动迟缓的官员们刻薄训斥</a:t>
            </a:r>
            <a:r>
              <a:rPr lang="en-US" altLang="zh-CN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——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所有这一切都是弘历个人的杰作。 </a:t>
            </a:r>
            <a:r>
              <a:rPr lang="en-US" altLang="zh-CN" sz="2800" b="1" dirty="0">
                <a:latin typeface="仿宋" charset="0"/>
                <a:ea typeface="仿宋" charset="0"/>
                <a:cs typeface="仿宋" charset="0"/>
              </a:rPr>
              <a:t>——</a:t>
            </a:r>
            <a:r>
              <a:rPr lang="en-US" altLang="zh-CN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《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叫魂</a:t>
            </a:r>
            <a:r>
              <a:rPr lang="en-US" altLang="zh-CN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》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第</a:t>
            </a:r>
            <a:r>
              <a:rPr lang="en-US" altLang="zh-CN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8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章</a:t>
            </a:r>
            <a:endParaRPr lang="zh-CN" altLang="en-US" sz="28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</p:txBody>
      </p:sp>
      <p:pic>
        <p:nvPicPr>
          <p:cNvPr id="3074" name="Picture 2" descr="乾隆 的图像结果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76" b="4146"/>
          <a:stretch>
            <a:fillRect/>
          </a:stretch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190" y="2270760"/>
            <a:ext cx="5718810" cy="3350895"/>
          </a:xfrm>
          <a:prstGeom prst="rect">
            <a:avLst/>
          </a:prstGeom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1356995" y="266065"/>
            <a:ext cx="403796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一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首席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检察官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Rectangle 308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军机处 - 故宫博物院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2" r="2171" b="2"/>
          <a:stretch>
            <a:fillRect/>
          </a:stretch>
        </p:blipFill>
        <p:spPr bwMode="auto">
          <a:xfrm>
            <a:off x="1" y="10"/>
            <a:ext cx="693639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7378700" y="1295400"/>
            <a:ext cx="4489450" cy="5105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indent="457200" algn="just" defTabSz="914400" fontAlgn="auto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altLang="zh-CN" sz="2400" b="1" dirty="0">
                <a:latin typeface="仿宋" charset="0"/>
                <a:ea typeface="仿宋" charset="0"/>
                <a:cs typeface="仿宋" charset="0"/>
              </a:rPr>
              <a:t> </a:t>
            </a:r>
            <a:r>
              <a:rPr lang="zh-CN" altLang="en-US" sz="2400" b="1" dirty="0">
                <a:latin typeface="仿宋" charset="0"/>
                <a:ea typeface="仿宋" charset="0"/>
                <a:cs typeface="仿宋" charset="0"/>
              </a:rPr>
              <a:t>“叫魂案”发生后， </a:t>
            </a:r>
            <a:r>
              <a:rPr lang="en-US" altLang="zh-CN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3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个月来，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军机大臣们忠实地推动了对妖术的清剿</a:t>
            </a:r>
            <a:r>
              <a:rPr lang="zh-CN" altLang="en-US" sz="24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。</a:t>
            </a:r>
            <a:r>
              <a:rPr lang="zh-CN" altLang="en-US" sz="2400" b="1" i="0" u="none" strike="noStrike" dirty="0">
                <a:solidFill>
                  <a:srgbClr val="212529"/>
                </a:solidFill>
                <a:effectLst/>
                <a:latin typeface="仿宋" charset="0"/>
                <a:ea typeface="仿宋" charset="0"/>
                <a:cs typeface="仿宋" charset="0"/>
              </a:rPr>
              <a:t>“军机大臣对押解来京的嫌疑犯反复地交叉审讯，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终于发现整个叫魂案根本就是一场冤案</a:t>
            </a:r>
            <a:r>
              <a:rPr lang="zh-CN" altLang="en-US" sz="2400" b="1" i="0" u="none" strike="noStrike" dirty="0">
                <a:solidFill>
                  <a:srgbClr val="212529"/>
                </a:solidFill>
                <a:effectLst/>
                <a:latin typeface="仿宋" charset="0"/>
                <a:ea typeface="仿宋" charset="0"/>
                <a:cs typeface="仿宋" charset="0"/>
              </a:rPr>
              <a:t>，而且冤狱的程度大大超出了他们的想象。”</a:t>
            </a:r>
            <a:endParaRPr lang="en-US" altLang="zh-CN" sz="2400" b="1" i="0" u="none" strike="noStrike" dirty="0">
              <a:solidFill>
                <a:srgbClr val="212529"/>
              </a:solidFill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10000"/>
              </a:lnSpc>
              <a:spcAft>
                <a:spcPts val="600"/>
              </a:spcAft>
              <a:buNone/>
            </a:pPr>
            <a:r>
              <a:rPr lang="zh-CN" altLang="en-US" sz="2400" b="1" i="0" u="none" strike="noStrike" dirty="0">
                <a:solidFill>
                  <a:srgbClr val="212529"/>
                </a:solidFill>
                <a:effectLst/>
                <a:latin typeface="仿宋" charset="0"/>
                <a:ea typeface="仿宋" charset="0"/>
                <a:cs typeface="仿宋" charset="0"/>
              </a:rPr>
              <a:t>于是他们的态度从协助皇上进行清剿，转而开始考虑“如何善后” 。当然，在“叫停”的过程中仍然要找到一套“说辞”，</a:t>
            </a:r>
            <a:r>
              <a:rPr lang="zh-CN" altLang="en-US" sz="24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给足皇帝面子，心甘情愿地为其“擦屁股”</a:t>
            </a:r>
            <a:r>
              <a:rPr lang="zh-CN" altLang="en-US" sz="2400" b="1" i="0" u="none" strike="noStrike" dirty="0">
                <a:solidFill>
                  <a:srgbClr val="212529"/>
                </a:solidFill>
                <a:effectLst/>
                <a:latin typeface="仿宋" charset="0"/>
                <a:ea typeface="仿宋" charset="0"/>
                <a:cs typeface="仿宋" charset="0"/>
              </a:rPr>
              <a:t>。</a:t>
            </a:r>
            <a:endParaRPr lang="zh-CN" altLang="en-US" sz="2400" b="1" i="0" u="none" strike="noStrike" dirty="0">
              <a:solidFill>
                <a:srgbClr val="212529"/>
              </a:solidFill>
              <a:effectLst/>
              <a:latin typeface="仿宋" charset="0"/>
              <a:ea typeface="仿宋" charset="0"/>
              <a:cs typeface="仿宋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48953" y="1443841"/>
            <a:ext cx="60979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CN" altLang="en-US" sz="2000" b="0" i="0" u="none" strike="noStrike" dirty="0">
              <a:solidFill>
                <a:srgbClr val="191919"/>
              </a:solidFill>
              <a:effectLst/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64870" y="662940"/>
            <a:ext cx="5670550" cy="3618865"/>
            <a:chOff x="1813" y="2021"/>
            <a:chExt cx="8930" cy="5699"/>
          </a:xfrm>
          <a:solidFill>
            <a:schemeClr val="bg1"/>
          </a:solidFill>
        </p:grpSpPr>
        <p:sp>
          <p:nvSpPr>
            <p:cNvPr id="15" name="矩形: 圆角 14"/>
            <p:cNvSpPr/>
            <p:nvPr>
              <p:custDataLst>
                <p:tags r:id="rId2"/>
              </p:custDataLst>
            </p:nvPr>
          </p:nvSpPr>
          <p:spPr>
            <a:xfrm>
              <a:off x="4574" y="2021"/>
              <a:ext cx="2894" cy="89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charset="0"/>
                  <a:ea typeface="宋体" charset="0"/>
                  <a:cs typeface="宋体" charset="0"/>
                </a:rPr>
                <a:t>皇  帝</a:t>
              </a:r>
              <a:endParaRPr lang="zh-CN" altLang="en-US" sz="2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charset="0"/>
                <a:ea typeface="宋体" charset="0"/>
                <a:cs typeface="宋体" charset="0"/>
              </a:endParaRPr>
            </a:p>
          </p:txBody>
        </p:sp>
        <p:cxnSp>
          <p:nvCxnSpPr>
            <p:cNvPr id="22" name="直接箭头连接符 21"/>
            <p:cNvCxnSpPr>
              <a:stCxn id="41" idx="2"/>
              <a:endCxn id="42" idx="0"/>
            </p:cNvCxnSpPr>
            <p:nvPr>
              <p:custDataLst>
                <p:tags r:id="rId3"/>
              </p:custDataLst>
            </p:nvPr>
          </p:nvCxnSpPr>
          <p:spPr>
            <a:xfrm flipH="1">
              <a:off x="3673" y="4466"/>
              <a:ext cx="0" cy="308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连接符: 肘形 29"/>
            <p:cNvCxnSpPr>
              <a:stCxn id="15" idx="2"/>
              <a:endCxn id="41" idx="0"/>
            </p:cNvCxnSpPr>
            <p:nvPr>
              <p:custDataLst>
                <p:tags r:id="rId4"/>
              </p:custDataLst>
            </p:nvPr>
          </p:nvCxnSpPr>
          <p:spPr>
            <a:xfrm rot="5400000">
              <a:off x="4485" y="2105"/>
              <a:ext cx="725" cy="2349"/>
            </a:xfrm>
            <a:prstGeom prst="bentConnector3">
              <a:avLst>
                <a:gd name="adj1" fmla="val 50000"/>
              </a:avLst>
            </a:prstGeom>
            <a:grpFill/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>
              <p:custDataLst>
                <p:tags r:id="rId5"/>
              </p:custDataLst>
            </p:nvPr>
          </p:nvSpPr>
          <p:spPr>
            <a:xfrm>
              <a:off x="2775" y="3642"/>
              <a:ext cx="1794" cy="822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C00000"/>
                  </a:solidFill>
                  <a:latin typeface="宋体" charset="0"/>
                  <a:ea typeface="宋体" charset="0"/>
                  <a:cs typeface="宋体" charset="0"/>
                </a:rPr>
                <a:t>内 阁</a:t>
              </a:r>
              <a:endPara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6"/>
              </p:custDataLst>
            </p:nvPr>
          </p:nvSpPr>
          <p:spPr>
            <a:xfrm>
              <a:off x="1813" y="4775"/>
              <a:ext cx="3719" cy="774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600" b="1">
                  <a:solidFill>
                    <a:srgbClr val="C00000"/>
                  </a:solidFill>
                  <a:latin typeface="宋体" charset="0"/>
                  <a:ea typeface="宋体" charset="0"/>
                </a:rPr>
                <a:t>办理一般事务</a:t>
              </a:r>
              <a:endParaRPr lang="zh-CN" altLang="en-US" sz="2600" b="1">
                <a:solidFill>
                  <a:srgbClr val="C00000"/>
                </a:solidFill>
                <a:latin typeface="宋体" charset="0"/>
                <a:ea typeface="宋体" charset="0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7"/>
              </p:custDataLst>
            </p:nvPr>
          </p:nvSpPr>
          <p:spPr>
            <a:xfrm>
              <a:off x="7460" y="3642"/>
              <a:ext cx="2831" cy="822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rgbClr val="C00000"/>
                  </a:solidFill>
                  <a:latin typeface="宋体" charset="0"/>
                  <a:ea typeface="宋体" charset="0"/>
                </a:rPr>
                <a:t>军机大臣</a:t>
              </a:r>
              <a:endPara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</a:endParaRPr>
            </a:p>
          </p:txBody>
        </p:sp>
        <p:cxnSp>
          <p:nvCxnSpPr>
            <p:cNvPr id="67" name="连接符: 肘形 66"/>
            <p:cNvCxnSpPr>
              <a:stCxn id="15" idx="2"/>
              <a:endCxn id="65" idx="0"/>
            </p:cNvCxnSpPr>
            <p:nvPr>
              <p:custDataLst>
                <p:tags r:id="rId8"/>
              </p:custDataLst>
            </p:nvPr>
          </p:nvCxnSpPr>
          <p:spPr>
            <a:xfrm rot="16200000" flipH="1">
              <a:off x="7086" y="1853"/>
              <a:ext cx="725" cy="2854"/>
            </a:xfrm>
            <a:prstGeom prst="bentConnector3">
              <a:avLst>
                <a:gd name="adj1" fmla="val 50000"/>
              </a:avLst>
            </a:prstGeom>
            <a:grpFill/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直接箭头连接符 71"/>
            <p:cNvCxnSpPr>
              <a:stCxn id="65" idx="2"/>
              <a:endCxn id="74" idx="0"/>
            </p:cNvCxnSpPr>
            <p:nvPr>
              <p:custDataLst>
                <p:tags r:id="rId9"/>
              </p:custDataLst>
            </p:nvPr>
          </p:nvCxnSpPr>
          <p:spPr>
            <a:xfrm>
              <a:off x="8876" y="4466"/>
              <a:ext cx="10" cy="2529"/>
            </a:xfrm>
            <a:prstGeom prst="straightConnector1">
              <a:avLst/>
            </a:prstGeom>
            <a:grpFill/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文本框 73"/>
            <p:cNvSpPr txBox="1"/>
            <p:nvPr>
              <p:custDataLst>
                <p:tags r:id="rId10"/>
              </p:custDataLst>
            </p:nvPr>
          </p:nvSpPr>
          <p:spPr>
            <a:xfrm>
              <a:off x="7029" y="6996"/>
              <a:ext cx="3715" cy="72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C00000"/>
                  </a:solidFill>
                  <a:latin typeface="宋体" charset="0"/>
                  <a:ea typeface="宋体" charset="0"/>
                </a:rPr>
                <a:t>军机处（雍正）</a:t>
              </a:r>
              <a:endPara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</a:endParaRPr>
            </a:p>
          </p:txBody>
        </p:sp>
        <p:sp>
          <p:nvSpPr>
            <p:cNvPr id="79" name="文本框 78"/>
            <p:cNvSpPr txBox="1"/>
            <p:nvPr>
              <p:custDataLst>
                <p:tags r:id="rId11"/>
              </p:custDataLst>
            </p:nvPr>
          </p:nvSpPr>
          <p:spPr>
            <a:xfrm>
              <a:off x="7029" y="6018"/>
              <a:ext cx="3715" cy="725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C00000"/>
                  </a:solidFill>
                  <a:latin typeface="宋体" charset="0"/>
                  <a:ea typeface="宋体" charset="0"/>
                </a:rPr>
                <a:t>南书房（康熙）</a:t>
              </a:r>
              <a:endPara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</a:endParaRPr>
            </a:p>
          </p:txBody>
        </p:sp>
        <p:sp>
          <p:nvSpPr>
            <p:cNvPr id="80" name="文本框 79"/>
            <p:cNvSpPr txBox="1"/>
            <p:nvPr>
              <p:custDataLst>
                <p:tags r:id="rId12"/>
              </p:custDataLst>
            </p:nvPr>
          </p:nvSpPr>
          <p:spPr>
            <a:xfrm>
              <a:off x="7019" y="4588"/>
              <a:ext cx="3715" cy="1307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C00000"/>
                  </a:solidFill>
                  <a:latin typeface="宋体" charset="0"/>
                  <a:ea typeface="宋体" charset="0"/>
                </a:rPr>
                <a:t>议政王大臣会议（皇太极）</a:t>
              </a:r>
              <a:endPara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5" y="4191000"/>
            <a:ext cx="3783965" cy="2707640"/>
          </a:xfrm>
          <a:prstGeom prst="rect">
            <a:avLst/>
          </a:prstGeom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15"/>
            </p:custDataLst>
          </p:nvPr>
        </p:nvSpPr>
        <p:spPr>
          <a:xfrm>
            <a:off x="7604125" y="266065"/>
            <a:ext cx="403796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二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妖术的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真相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04800" y="1375410"/>
            <a:ext cx="5074285" cy="51517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457200" algn="just" defTabSz="914400" fontAlgn="auto">
              <a:lnSpc>
                <a:spcPct val="125000"/>
              </a:lnSpc>
              <a:spcAft>
                <a:spcPts val="600"/>
              </a:spcAft>
              <a:buNone/>
            </a:pP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到弘历统治中期，从他的言论中似乎透出一种直接的预感：</a:t>
            </a:r>
            <a:r>
              <a:rPr lang="zh-CN" altLang="en-US" sz="28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被汉化的满人与腐败的汉人官吏</a:t>
            </a: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，正在携手使大清帝国走上王朝没落的下坡路。</a:t>
            </a:r>
            <a:endParaRPr lang="en-US" altLang="zh-CN" sz="2800" b="1" i="0" u="none" strike="noStrike" dirty="0">
              <a:solidFill>
                <a:srgbClr val="333333"/>
              </a:solidFill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25000"/>
              </a:lnSpc>
              <a:spcAft>
                <a:spcPts val="600"/>
              </a:spcAft>
              <a:buNone/>
            </a:pP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乾隆即位之后，</a:t>
            </a:r>
            <a:r>
              <a:rPr lang="zh-CN" altLang="en-US" sz="28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汉人</a:t>
            </a: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在督抚队伍中大量缩水了</a:t>
            </a:r>
            <a:r>
              <a:rPr lang="en-US" altLang="zh-CN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51%</a:t>
            </a: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，</a:t>
            </a:r>
            <a:r>
              <a:rPr lang="zh-CN" altLang="en-US" sz="28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满人</a:t>
            </a: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则增长了</a:t>
            </a:r>
            <a:r>
              <a:rPr lang="en-US" altLang="zh-CN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84%</a:t>
            </a:r>
            <a:r>
              <a:rPr lang="zh-CN" altLang="en-US" sz="2800" b="1" i="0" u="none" strike="noStrike" dirty="0">
                <a:solidFill>
                  <a:srgbClr val="333333"/>
                </a:solidFill>
                <a:effectLst/>
                <a:latin typeface="仿宋" charset="0"/>
                <a:ea typeface="仿宋" charset="0"/>
                <a:cs typeface="仿宋" charset="0"/>
              </a:rPr>
              <a:t>。</a:t>
            </a:r>
            <a:endParaRPr lang="en-US" altLang="zh-CN" sz="2800" b="1" i="0" u="none" strike="noStrike" dirty="0">
              <a:solidFill>
                <a:srgbClr val="333333"/>
              </a:solidFill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altLang="zh-CN" sz="2800" b="1" dirty="0">
                <a:latin typeface="仿宋" charset="0"/>
                <a:ea typeface="仿宋" charset="0"/>
                <a:cs typeface="仿宋" charset="0"/>
              </a:rPr>
              <a:t>——《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叫魂</a:t>
            </a:r>
            <a:r>
              <a:rPr lang="en-US" altLang="zh-CN" sz="2800" b="1" dirty="0">
                <a:latin typeface="仿宋" charset="0"/>
                <a:ea typeface="仿宋" charset="0"/>
                <a:cs typeface="仿宋" charset="0"/>
              </a:rPr>
              <a:t>》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第</a:t>
            </a:r>
            <a:r>
              <a:rPr lang="en-US" altLang="zh-CN" sz="2800" b="1" dirty="0">
                <a:latin typeface="仿宋" charset="0"/>
                <a:ea typeface="仿宋" charset="0"/>
                <a:cs typeface="仿宋" charset="0"/>
              </a:rPr>
              <a:t>167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页</a:t>
            </a:r>
            <a:endParaRPr lang="zh-CN" altLang="en-US" sz="2800" b="1" dirty="0">
              <a:latin typeface="仿宋" charset="0"/>
              <a:ea typeface="仿宋" charset="0"/>
              <a:cs typeface="仿宋" charset="0"/>
            </a:endParaRPr>
          </a:p>
        </p:txBody>
      </p:sp>
      <p:pic>
        <p:nvPicPr>
          <p:cNvPr id="4098" name="Picture 2" descr="文字狱 的图像结果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2465" y="1600200"/>
            <a:ext cx="5956935" cy="4065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5818505" y="38735"/>
            <a:ext cx="6372860" cy="6657975"/>
            <a:chOff x="3250" y="782"/>
            <a:chExt cx="12372" cy="9234"/>
          </a:xfrm>
        </p:grpSpPr>
        <p:pic>
          <p:nvPicPr>
            <p:cNvPr id="8" name="图片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rcRect l="1871" r="2132"/>
            <a:stretch>
              <a:fillRect/>
            </a:stretch>
          </p:blipFill>
          <p:spPr>
            <a:xfrm>
              <a:off x="3250" y="782"/>
              <a:ext cx="12373" cy="9235"/>
            </a:xfrm>
            <a:prstGeom prst="rect">
              <a:avLst/>
            </a:prstGeom>
          </p:spPr>
        </p:pic>
        <p:sp>
          <p:nvSpPr>
            <p:cNvPr id="9" name="椭圆 8"/>
            <p:cNvSpPr/>
            <p:nvPr>
              <p:custDataLst>
                <p:tags r:id="rId4"/>
              </p:custDataLst>
            </p:nvPr>
          </p:nvSpPr>
          <p:spPr>
            <a:xfrm>
              <a:off x="11981" y="7441"/>
              <a:ext cx="625" cy="1357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solidFill>
                  <a:srgbClr val="0000CC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23" name="椭圆 22"/>
            <p:cNvSpPr/>
            <p:nvPr>
              <p:custDataLst>
                <p:tags r:id="rId5"/>
              </p:custDataLst>
            </p:nvPr>
          </p:nvSpPr>
          <p:spPr>
            <a:xfrm rot="20640000">
              <a:off x="12091" y="1409"/>
              <a:ext cx="2214" cy="192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solidFill>
                  <a:srgbClr val="0000CC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30" name="椭圆 29"/>
            <p:cNvSpPr/>
            <p:nvPr>
              <p:custDataLst>
                <p:tags r:id="rId6"/>
              </p:custDataLst>
            </p:nvPr>
          </p:nvSpPr>
          <p:spPr>
            <a:xfrm rot="20640000">
              <a:off x="3462" y="2942"/>
              <a:ext cx="5532" cy="231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solidFill>
                  <a:srgbClr val="0000CC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7"/>
              </p:custDataLst>
            </p:nvPr>
          </p:nvSpPr>
          <p:spPr>
            <a:xfrm rot="1440000">
              <a:off x="4767" y="6504"/>
              <a:ext cx="4013" cy="224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solidFill>
                  <a:srgbClr val="0000CC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</p:grpSp>
      <p:sp>
        <p:nvSpPr>
          <p:cNvPr id="6" name="标题 12"/>
          <p:cNvSpPr txBox="1">
            <a:spLocks noGrp="1"/>
          </p:cNvSpPr>
          <p:nvPr>
            <p:custDataLst>
              <p:tags r:id="rId8"/>
            </p:custDataLst>
          </p:nvPr>
        </p:nvSpPr>
        <p:spPr>
          <a:xfrm>
            <a:off x="848995" y="360680"/>
            <a:ext cx="4264660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三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总有刁民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想害朕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8" name="Rectangle 513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r="1187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5140" name="Rectangle 513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5817870" y="1143000"/>
            <a:ext cx="6247765" cy="5197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457200" algn="just" defTabSz="91440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我们最难以判断的，是</a:t>
            </a:r>
            <a:r>
              <a:rPr lang="en-US" altLang="zh-CN" sz="2700" b="1" i="0" u="none" strike="noStrike" dirty="0">
                <a:effectLst/>
                <a:highlight>
                  <a:srgbClr val="FFFF00"/>
                </a:highlight>
                <a:latin typeface="仿宋" charset="0"/>
                <a:ea typeface="仿宋" charset="0"/>
                <a:cs typeface="仿宋" charset="0"/>
              </a:rPr>
              <a:t>“</a:t>
            </a:r>
            <a:r>
              <a:rPr lang="zh-CN" altLang="en-US" sz="2700" b="1" i="0" u="none" strike="noStrike" dirty="0">
                <a:effectLst/>
                <a:highlight>
                  <a:srgbClr val="FFFF00"/>
                </a:highlight>
                <a:latin typeface="仿宋" charset="0"/>
                <a:ea typeface="仿宋" charset="0"/>
                <a:cs typeface="仿宋" charset="0"/>
              </a:rPr>
              <a:t>盛世”在普通人的眼里究竟意味着什么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。</a:t>
            </a:r>
            <a:r>
              <a:rPr lang="en-US" altLang="zh-CN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……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从一个十八世纪中国普通老百姓的角度来看</a:t>
            </a:r>
            <a:r>
              <a:rPr lang="en-US" altLang="zh-CN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，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意味着在</a:t>
            </a:r>
            <a:r>
              <a:rPr lang="zh-CN" altLang="en-US" sz="27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一个充满竞争并十分拥挤的社会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中，他的</a:t>
            </a:r>
            <a:r>
              <a:rPr lang="zh-CN" altLang="en-US" sz="27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生存空间更小了</a:t>
            </a:r>
            <a:r>
              <a:rPr lang="en-US" altLang="zh-CN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……</a:t>
            </a:r>
            <a:endParaRPr lang="en-US" altLang="zh-CN" sz="27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从历史的眼光来看，当时经济的生气勃勃给我们以深刻印象；但</a:t>
            </a:r>
            <a:r>
              <a:rPr lang="zh-CN" altLang="en-US" sz="27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对生活于那个时代的大多数人来说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，活生生的现实则是这种在难以预料的环境中</a:t>
            </a:r>
            <a:r>
              <a:rPr lang="zh-CN" altLang="en-US" sz="27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为生存所作的挣扎奋斗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。 </a:t>
            </a:r>
            <a:endParaRPr lang="en-US" altLang="zh-CN" sz="27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altLang="zh-CN" sz="2700" b="1" dirty="0">
                <a:latin typeface="仿宋" charset="0"/>
                <a:ea typeface="仿宋" charset="0"/>
                <a:cs typeface="仿宋" charset="0"/>
              </a:rPr>
              <a:t>——《</a:t>
            </a:r>
            <a:r>
              <a:rPr lang="zh-CN" altLang="en-US" sz="2700" b="1" dirty="0">
                <a:latin typeface="仿宋" charset="0"/>
                <a:ea typeface="仿宋" charset="0"/>
                <a:cs typeface="仿宋" charset="0"/>
              </a:rPr>
              <a:t>叫魂</a:t>
            </a:r>
            <a:r>
              <a:rPr lang="en-US" altLang="zh-CN" sz="2700" b="1" dirty="0">
                <a:latin typeface="仿宋" charset="0"/>
                <a:ea typeface="仿宋" charset="0"/>
                <a:cs typeface="仿宋" charset="0"/>
              </a:rPr>
              <a:t>》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第</a:t>
            </a:r>
            <a:r>
              <a:rPr lang="en-US" altLang="zh-CN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42</a:t>
            </a:r>
            <a:r>
              <a:rPr lang="zh-CN" altLang="en-US" sz="27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页</a:t>
            </a:r>
            <a:endParaRPr lang="zh-CN" altLang="en-US" sz="27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</p:txBody>
      </p:sp>
      <p:pic>
        <p:nvPicPr>
          <p:cNvPr id="6" name="图片 5" descr="13311004169719281"/>
          <p:cNvPicPr>
            <a:picLocks noChangeAspect="1"/>
          </p:cNvPicPr>
          <p:nvPr/>
        </p:nvPicPr>
        <p:blipFill>
          <a:blip r:embed="rId2"/>
          <a:srcRect r="6978"/>
          <a:stretch>
            <a:fillRect/>
          </a:stretch>
        </p:blipFill>
        <p:spPr>
          <a:xfrm rot="16200000">
            <a:off x="1101090" y="364490"/>
            <a:ext cx="3541395" cy="5743575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264" y="5410200"/>
            <a:ext cx="2299236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4"/>
            </p:custDataLst>
          </p:nvPr>
        </p:nvSpPr>
        <p:spPr>
          <a:xfrm>
            <a:off x="7284720" y="266065"/>
            <a:ext cx="403796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四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饥饿的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盛世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纪录片《紫禁城》：康乾盛世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标题 12"/>
          <p:cNvSpPr txBox="1">
            <a:spLocks noGrp="1"/>
          </p:cNvSpPr>
          <p:nvPr>
            <p:custDataLst>
              <p:tags r:id="rId4"/>
            </p:custDataLst>
          </p:nvPr>
        </p:nvSpPr>
        <p:spPr>
          <a:xfrm>
            <a:off x="2557780" y="266065"/>
            <a:ext cx="707580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思考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人口的增加是还是还是坏事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6" name="Rectangle 922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清代危机 的图像结果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21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5" name="Rectangle 922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891655" y="1117600"/>
            <a:ext cx="5068570" cy="5740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20000"/>
          </a:bodyPr>
          <a:lstStyle/>
          <a:p>
            <a:pPr indent="457200" algn="just" defTabSz="914400" fontAlgn="auto">
              <a:lnSpc>
                <a:spcPct val="125000"/>
              </a:lnSpc>
              <a:spcAft>
                <a:spcPts val="0"/>
              </a:spcAft>
              <a:buNone/>
            </a:pP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“</a:t>
            </a:r>
            <a:r>
              <a:rPr lang="zh-CN" altLang="en-US" sz="2600" b="1" dirty="0">
                <a:latin typeface="仿宋" charset="0"/>
                <a:ea typeface="仿宋" charset="0"/>
                <a:cs typeface="仿宋" charset="0"/>
              </a:rPr>
              <a:t>对于满洲统治者来说，</a:t>
            </a: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……‘</a:t>
            </a:r>
            <a:r>
              <a:rPr lang="zh-CN" altLang="en-US" sz="2600" b="1" dirty="0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</a:rPr>
              <a:t>广州制度</a:t>
            </a:r>
            <a:r>
              <a:rPr lang="en-US" altLang="zh-CN" sz="2600" b="1" dirty="0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</a:rPr>
              <a:t>’</a:t>
            </a:r>
            <a:r>
              <a:rPr lang="zh-CN" altLang="en-US" sz="2600" b="1" dirty="0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</a:rPr>
              <a:t>的核心在于防止中国人（尤其是官员）与欧洲人发生任何不必要的接触。</a:t>
            </a: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……‘</a:t>
            </a:r>
            <a:r>
              <a:rPr lang="zh-CN" altLang="en-US" sz="2600" b="1" dirty="0">
                <a:latin typeface="仿宋" charset="0"/>
                <a:ea typeface="仿宋" charset="0"/>
                <a:cs typeface="仿宋" charset="0"/>
              </a:rPr>
              <a:t>广州制度</a:t>
            </a: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’</a:t>
            </a:r>
            <a:r>
              <a:rPr lang="zh-CN" altLang="en-US" sz="2600" b="1" dirty="0">
                <a:latin typeface="仿宋" charset="0"/>
                <a:ea typeface="仿宋" charset="0"/>
                <a:cs typeface="仿宋" charset="0"/>
              </a:rPr>
              <a:t>是帝国</a:t>
            </a: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 security </a:t>
            </a:r>
            <a:r>
              <a:rPr lang="zh-CN" altLang="en-US" sz="2600" b="1" dirty="0">
                <a:latin typeface="仿宋" charset="0"/>
                <a:ea typeface="仿宋" charset="0"/>
                <a:cs typeface="仿宋" charset="0"/>
              </a:rPr>
              <a:t>的一个缩影</a:t>
            </a: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…… </a:t>
            </a:r>
            <a:r>
              <a:rPr lang="zh-CN" altLang="en-US" sz="2600" b="1" dirty="0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</a:rPr>
              <a:t>弘历对叫魂危机的处理，反映了同样的控制心态</a:t>
            </a:r>
            <a:r>
              <a:rPr lang="zh-CN" altLang="en-US" sz="2600" b="1" dirty="0">
                <a:latin typeface="仿宋" charset="0"/>
                <a:ea typeface="仿宋" charset="0"/>
                <a:cs typeface="仿宋" charset="0"/>
              </a:rPr>
              <a:t>：他对那些在帝国内部游荡的、无法被分类和管控的陌生人（僧道、乞丐）的恐惧，与他对那些在帝国边缘徘徊的外国人的疑虑，本质上是相通的。</a:t>
            </a: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”</a:t>
            </a:r>
            <a:endParaRPr lang="en-US" altLang="zh-CN" sz="2600" b="1" dirty="0">
              <a:latin typeface="仿宋" charset="0"/>
              <a:ea typeface="仿宋" charset="0"/>
              <a:cs typeface="仿宋" charset="0"/>
            </a:endParaRPr>
          </a:p>
          <a:p>
            <a:pPr indent="457200" algn="just" defTabSz="914400" fontAlgn="auto">
              <a:lnSpc>
                <a:spcPct val="125000"/>
              </a:lnSpc>
              <a:spcAft>
                <a:spcPts val="0"/>
              </a:spcAft>
              <a:buNone/>
            </a:pPr>
            <a:r>
              <a:rPr lang="en-US" altLang="zh-CN" sz="2600" b="1" dirty="0">
                <a:latin typeface="仿宋" charset="0"/>
                <a:ea typeface="仿宋" charset="0"/>
                <a:cs typeface="仿宋" charset="0"/>
              </a:rPr>
              <a:t>——</a:t>
            </a:r>
            <a:r>
              <a:rPr lang="zh-CN" altLang="en-US" sz="2600" b="1" dirty="0">
                <a:latin typeface="仿宋" charset="0"/>
                <a:ea typeface="仿宋" charset="0"/>
                <a:cs typeface="仿宋" charset="0"/>
              </a:rPr>
              <a:t>《叫魂》第十章</a:t>
            </a:r>
            <a:endParaRPr lang="zh-CN" altLang="en-US" sz="2600" b="1" dirty="0">
              <a:latin typeface="仿宋" charset="0"/>
              <a:ea typeface="仿宋" charset="0"/>
              <a:cs typeface="仿宋" charset="0"/>
            </a:endParaRPr>
          </a:p>
        </p:txBody>
      </p:sp>
      <p:pic>
        <p:nvPicPr>
          <p:cNvPr id="2" name="图片 9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65" y="3446480"/>
            <a:ext cx="4807750" cy="34115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5"/>
          <p:cNvSpPr txBox="1"/>
          <p:nvPr>
            <p:custDataLst>
              <p:tags r:id="rId4"/>
            </p:custDataLst>
          </p:nvPr>
        </p:nvSpPr>
        <p:spPr>
          <a:xfrm>
            <a:off x="-165" y="6396335"/>
            <a:ext cx="4807750" cy="460375"/>
          </a:xfrm>
          <a:prstGeom prst="rect">
            <a:avLst/>
          </a:prstGeom>
          <a:solidFill>
            <a:srgbClr val="FFFFFF">
              <a:alpha val="69804"/>
            </a:srgbClr>
          </a:solidFill>
          <a:ln w="9525">
            <a:noFill/>
          </a:ln>
        </p:spPr>
        <p:txBody>
          <a:bodyPr wrap="square" anchor="t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仿宋" charset="0"/>
                <a:ea typeface="仿宋" charset="0"/>
                <a:cs typeface="仿宋" charset="0"/>
              </a:rPr>
              <a:t>▲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仿宋" charset="0"/>
                <a:ea typeface="仿宋" charset="0"/>
                <a:cs typeface="仿宋" charset="0"/>
              </a:rPr>
              <a:t>1793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仿宋" charset="0"/>
                <a:ea typeface="仿宋" charset="0"/>
                <a:cs typeface="仿宋" charset="0"/>
              </a:rPr>
              <a:t>年</a:t>
            </a:r>
            <a:r>
              <a:rPr lang="zh-CN" altLang="en-US" sz="2400" b="1" dirty="0">
                <a:solidFill>
                  <a:prstClr val="black"/>
                </a:solidFill>
                <a:latin typeface="仿宋" charset="0"/>
                <a:ea typeface="仿宋" charset="0"/>
                <a:cs typeface="仿宋" charset="0"/>
              </a:rPr>
              <a:t>马戛尔尼使团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仿宋" charset="0"/>
                <a:ea typeface="仿宋" charset="0"/>
                <a:cs typeface="仿宋" charset="0"/>
              </a:rPr>
              <a:t>访华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charset="0"/>
              <a:ea typeface="仿宋" charset="0"/>
              <a:cs typeface="仿宋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 rot="0">
            <a:off x="27305" y="0"/>
            <a:ext cx="4780280" cy="3089910"/>
            <a:chOff x="11207" y="3473"/>
            <a:chExt cx="7008" cy="4749"/>
          </a:xfrm>
        </p:grpSpPr>
        <p:grpSp>
          <p:nvGrpSpPr>
            <p:cNvPr id="19" name="组合 18"/>
            <p:cNvGrpSpPr/>
            <p:nvPr/>
          </p:nvGrpSpPr>
          <p:grpSpPr>
            <a:xfrm>
              <a:off x="11207" y="3473"/>
              <a:ext cx="7008" cy="4749"/>
              <a:chOff x="11207" y="3728"/>
              <a:chExt cx="7008" cy="4749"/>
            </a:xfrm>
          </p:grpSpPr>
          <p:pic>
            <p:nvPicPr>
              <p:cNvPr id="104" name="图片 103"/>
              <p:cNvPicPr/>
              <p:nvPr/>
            </p:nvPicPr>
            <p:blipFill>
              <a:blip r:embed="rId5"/>
              <a:srcRect l="3002" t="18131" r="3997" b="4426"/>
              <a:stretch>
                <a:fillRect/>
              </a:stretch>
            </p:blipFill>
            <p:spPr>
              <a:xfrm>
                <a:off x="11207" y="3728"/>
                <a:ext cx="6838" cy="450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8" name="矩形 17"/>
              <p:cNvSpPr/>
              <p:nvPr/>
            </p:nvSpPr>
            <p:spPr>
              <a:xfrm>
                <a:off x="17020" y="7711"/>
                <a:ext cx="1195" cy="76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4711" y="6366"/>
              <a:ext cx="1261" cy="70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wrap="square" lIns="91440" tIns="45720" rIns="91440" bIns="45720" rtlCol="0">
              <a:spAutoFit/>
            </a:bodyPr>
            <a:p>
              <a:pPr lv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2000" b="1" dirty="0">
                  <a:ln w="0"/>
                  <a:solidFill>
                    <a:schemeClr val="bg1"/>
                  </a:solidFill>
                  <a:effectLst/>
                  <a:latin typeface="微软雅黑" charset="-122"/>
                  <a:ea typeface="微软雅黑" charset="-122"/>
                  <a:sym typeface="+mn-ea"/>
                </a:rPr>
                <a:t>广州</a:t>
              </a:r>
              <a:endParaRPr lang="zh-CN" altLang="en-US" sz="2000" b="1" dirty="0">
                <a:ln w="0"/>
                <a:solidFill>
                  <a:schemeClr val="bg1"/>
                </a:solidFill>
                <a:effectLst/>
                <a:latin typeface="微软雅黑" charset="-122"/>
                <a:ea typeface="微软雅黑" charset="-122"/>
                <a:sym typeface="+mn-ea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5539" y="7345"/>
              <a:ext cx="261" cy="261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2" name="标题 12"/>
          <p:cNvSpPr txBox="1">
            <a:spLocks noGrp="1"/>
          </p:cNvSpPr>
          <p:nvPr>
            <p:custDataLst>
              <p:tags r:id="rId6"/>
            </p:custDataLst>
          </p:nvPr>
        </p:nvSpPr>
        <p:spPr>
          <a:xfrm>
            <a:off x="7284720" y="266065"/>
            <a:ext cx="403796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五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控制的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心态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0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中国封建社会的基本特点是什么？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87" r="-2" b="4907"/>
          <a:stretch>
            <a:fillRect/>
          </a:stretch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42900" y="3591223"/>
            <a:ext cx="11506200" cy="29949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457200" algn="just" defTabSz="914400" fontAlgn="auto">
              <a:lnSpc>
                <a:spcPct val="125000"/>
              </a:lnSpc>
              <a:spcAft>
                <a:spcPts val="600"/>
              </a:spcAft>
              <a:buNone/>
            </a:pP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在中国古代最后的盛世，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一场没来由的妖术活动，造成了全国上下，从民众到皇帝的恐慌。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这场闹剧最终不了了之，折射出近代前夜封建统治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的危机。</a:t>
            </a:r>
            <a:r>
              <a:rPr lang="zh-CN" altLang="en-US" sz="2800" b="1" i="0" u="none" strike="noStrike" dirty="0">
                <a:solidFill>
                  <a:srgbClr val="FF0000"/>
                </a:solidFill>
                <a:effectLst/>
                <a:latin typeface="仿宋" charset="0"/>
                <a:ea typeface="仿宋" charset="0"/>
                <a:cs typeface="仿宋" charset="0"/>
              </a:rPr>
              <a:t>这不仅仅是一个王朝的衰落，更是一种文明的没落</a:t>
            </a:r>
            <a:r>
              <a:rPr lang="zh-CN" altLang="en-US" sz="2800" b="1" i="0" u="none" strike="noStrike" dirty="0">
                <a:effectLst/>
                <a:latin typeface="仿宋" charset="0"/>
                <a:ea typeface="仿宋" charset="0"/>
                <a:cs typeface="仿宋" charset="0"/>
              </a:rPr>
              <a:t>。</a:t>
            </a:r>
            <a:endParaRPr lang="en-US" altLang="zh-CN" sz="2800" b="1" i="0" u="none" strike="noStrike" dirty="0">
              <a:effectLst/>
              <a:latin typeface="仿宋" charset="0"/>
              <a:ea typeface="仿宋" charset="0"/>
              <a:cs typeface="仿宋" charset="0"/>
            </a:endParaRPr>
          </a:p>
          <a:p>
            <a:pPr indent="457200" defTabSz="914400" fontAlgn="auto">
              <a:lnSpc>
                <a:spcPct val="125000"/>
              </a:lnSpc>
              <a:buNone/>
            </a:pPr>
            <a:r>
              <a:rPr lang="zh-CN" altLang="en-US" sz="2800" b="1" dirty="0">
                <a:solidFill>
                  <a:srgbClr val="0070C0"/>
                </a:solidFill>
                <a:latin typeface="仿宋" charset="0"/>
                <a:ea typeface="仿宋" charset="0"/>
                <a:cs typeface="仿宋" charset="0"/>
              </a:rPr>
              <a:t>课后思考：为什么说“在中国，新东西的出现只能在鸦片战争之后。”（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陈旭麓</a:t>
            </a:r>
            <a:r>
              <a:rPr lang="en-US" altLang="zh-CN" sz="2800" b="1" dirty="0">
                <a:latin typeface="仿宋" charset="0"/>
                <a:ea typeface="仿宋" charset="0"/>
                <a:cs typeface="仿宋" charset="0"/>
              </a:rPr>
              <a:t>《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近代中国社会的新陈代谢</a:t>
            </a:r>
            <a:r>
              <a:rPr lang="en-US" altLang="zh-CN" sz="2800" b="1" dirty="0">
                <a:latin typeface="仿宋" charset="0"/>
                <a:ea typeface="仿宋" charset="0"/>
                <a:cs typeface="仿宋" charset="0"/>
              </a:rPr>
              <a:t>》</a:t>
            </a:r>
            <a:r>
              <a:rPr lang="zh-CN" altLang="en-US" sz="2800" b="1" dirty="0">
                <a:latin typeface="仿宋" charset="0"/>
                <a:ea typeface="仿宋" charset="0"/>
                <a:cs typeface="仿宋" charset="0"/>
              </a:rPr>
              <a:t>）</a:t>
            </a:r>
            <a:endParaRPr lang="en-US" altLang="zh-CN" sz="2800" b="1" dirty="0">
              <a:latin typeface="仿宋" charset="0"/>
              <a:ea typeface="仿宋" charset="0"/>
              <a:cs typeface="仿宋" charset="0"/>
            </a:endParaRPr>
          </a:p>
        </p:txBody>
      </p:sp>
      <p:sp>
        <p:nvSpPr>
          <p:cNvPr id="17" name="标题 12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528955" y="306070"/>
            <a:ext cx="142557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小结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 spd="slow">
    <p:split orient="vert"/>
  </p:transition>
</p:sld>
</file>

<file path=ppt/slides/slide11.xml><?xml version="1.0" encoding="utf-8"?>
<p:sld xmlns:wpsdc="http://www.wps.cn/officeDocument/2022/drawingmlCustomData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69570" y="932180"/>
            <a:ext cx="11697970" cy="5477510"/>
          </a:xfrm>
          <a:prstGeom prst="rect">
            <a:avLst/>
          </a:prstGeom>
          <a:noFill/>
        </p:spPr>
        <p:txBody>
          <a:bodyPr wrap="square" rtlCol="0" anchor="t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1．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en-US" altLang="zh-CN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2023·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北京卷）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清乾隆帝曾诏谕山东巡抚，称其奏折所述事宜为日常公事，不合体制。此后，乾隆帝多次晓谕各省督抚，此类公事应当使用题本文书，经内阁等部门呈送；只有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案关重大，决不待时者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才可用奏折。由此判断（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    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endParaRPr lang="zh-CN" altLang="en-US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A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．奏折最早出现在乾隆年间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	      B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．奏折制度有利于制衡皇权</a:t>
            </a:r>
            <a:endParaRPr lang="zh-CN" altLang="en-US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C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．奏折具有机密高效的特点</a:t>
            </a:r>
            <a:r>
              <a:rPr lang="en-US" altLang="zh-CN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	      D</a:t>
            </a:r>
            <a:r>
              <a:rPr lang="zh-CN" altLang="en-US" sz="25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．奏折需要经内阁中转呈送</a:t>
            </a:r>
            <a:endParaRPr lang="zh-CN" altLang="en-US" sz="25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2．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en-US" altLang="zh-CN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2023·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辽宁卷）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1749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年，乾隆皇帝谕曰：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蒙古、汉人，同属臣民，如有书写之处，应称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‘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蒙古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’‘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内地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’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，不得以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‘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蒙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’‘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汉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’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字面混行填写，已屡经降旨。今马灵阿奏折，犹以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‘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夷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’‘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汉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’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二字分别名色，可见伊等全未留心。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此谕意在（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   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A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．加强中央集权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	             B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．维护国家一统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	</a:t>
            </a:r>
            <a:endParaRPr lang="en-US" altLang="zh-CN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C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．调整民族关系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	             D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．规范文书体例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0314624" y="1980565"/>
            <a:ext cx="741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charset="0"/>
                <a:ea typeface="宋体" charset="0"/>
              </a:rPr>
              <a:t>C</a:t>
            </a:r>
            <a:endParaRPr lang="en-US" altLang="zh-CN" sz="7200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9812974" y="4909820"/>
            <a:ext cx="741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charset="0"/>
                <a:ea typeface="宋体" charset="0"/>
              </a:rPr>
              <a:t>B</a:t>
            </a:r>
            <a:endParaRPr lang="en-US" altLang="zh-CN" sz="7200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73380" y="238125"/>
            <a:ext cx="2035810" cy="5219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宋体" pitchFamily="2" charset="-122"/>
              </a:rPr>
              <a:t>真题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宋体" pitchFamily="2" charset="-122"/>
              </a:rPr>
              <a:t>演练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宋体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14="http://schemas.microsoft.com/office/drawing/2010/main" xmlns:mc="http://schemas.openxmlformats.org/markup-compatibility/2006" xmlns:v="urn:schemas-microsoft-com:vml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/>
          <p:cNvPicPr/>
          <p:nvPr>
            <p:custDataLst>
              <p:tags r:id="rId1"/>
            </p:custDataLst>
          </p:nvPr>
        </p:nvPicPr>
        <p:blipFill>
          <a:blip r:embed="rId2"/>
          <a:srcRect t="5702"/>
          <a:stretch>
            <a:fillRect/>
          </a:stretch>
        </p:blipFill>
        <p:spPr>
          <a:xfrm>
            <a:off x="1264536" y="1891298"/>
            <a:ext cx="2749005" cy="3292971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  <p:pic>
        <p:nvPicPr>
          <p:cNvPr id="15" name="图片 14"/>
          <p:cNvPicPr/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68647" y="1563655"/>
            <a:ext cx="2749005" cy="3292971"/>
          </a:xfrm>
          <a:prstGeom prst="rect">
            <a:avLst/>
          </a:prstGeom>
          <a:noFill/>
          <a:ln w="9525">
            <a:noFill/>
          </a:ln>
          <a:effectLst>
            <a:softEdge rad="31750"/>
          </a:effectLst>
        </p:spPr>
      </p:pic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327115" y="439513"/>
            <a:ext cx="11066702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仿宋" charset="0"/>
                <a:ea typeface="仿宋" charset="0"/>
                <a:cs typeface="仿宋" charset="0"/>
              </a:rPr>
              <a:t>拓展思考：</a:t>
            </a:r>
            <a:r>
              <a:rPr lang="zh-CN" altLang="en-US" sz="2800" b="1">
                <a:latin typeface="仿宋" charset="0"/>
                <a:ea typeface="仿宋" charset="0"/>
                <a:cs typeface="仿宋" charset="0"/>
              </a:rPr>
              <a:t>清代康、雍、乾三位皇帝有什么共同特点？康乾盛世的本质是什么？反映出怎样的政治发展趋势？</a:t>
            </a:r>
            <a:endParaRPr lang="zh-CN" altLang="en-US" sz="2800" b="1">
              <a:latin typeface="仿宋" charset="0"/>
              <a:ea typeface="仿宋" charset="0"/>
              <a:cs typeface="仿宋" charset="0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847725" y="1581150"/>
            <a:ext cx="5196205" cy="5219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chemeClr val="bg1"/>
              </a:buClr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1">
                <a:solidFill>
                  <a:srgbClr val="FF0000"/>
                </a:solidFill>
                <a:effectLst/>
                <a:latin typeface="仿宋" charset="0"/>
                <a:ea typeface="仿宋" charset="0"/>
              </a:rPr>
              <a:t>皇帝勤政，乾纲独断，大权独揽</a:t>
            </a:r>
            <a:endParaRPr kumimoji="0" lang="zh-CN" altLang="en-US" sz="2800" b="1" i="0" u="none" strike="noStrike" kern="1200" cap="none" spc="0" normalizeH="0" baseline="0" noProof="1">
              <a:solidFill>
                <a:srgbClr val="FF0000"/>
              </a:solidFill>
              <a:effectLst/>
              <a:latin typeface="仿宋" charset="0"/>
              <a:ea typeface="仿宋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7"/>
            </p:custDataLst>
          </p:nvPr>
        </p:nvSpPr>
        <p:spPr>
          <a:xfrm>
            <a:off x="995622" y="5349479"/>
            <a:ext cx="3122024" cy="1271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indent="0" algn="l">
              <a:lnSpc>
                <a:spcPct val="80000"/>
              </a:lnSpc>
              <a:buClrTx/>
              <a:buSzTx/>
              <a:buNone/>
            </a:pP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天下大小事务，皆朕一身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亲理</a:t>
            </a:r>
            <a:r>
              <a:rPr lang="en-US" altLang="zh-CN" sz="2400" b="1">
                <a:latin typeface="仿宋" charset="0"/>
                <a:ea typeface="仿宋" charset="0"/>
                <a:cs typeface="仿宋" charset="0"/>
                <a:sym typeface="+mn-ea"/>
              </a:rPr>
              <a:t>…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若要将务分任于人，则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断不可行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。——康熙</a:t>
            </a:r>
            <a:endParaRPr lang="zh-CN" altLang="en-US" sz="24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4314129" y="4856408"/>
            <a:ext cx="3258039" cy="975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朕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亲自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览阅批发，从无留滞，无一人赞襄于左右。——雍正</a:t>
            </a:r>
            <a:endParaRPr lang="zh-CN" altLang="en-US" sz="24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7731191" y="4560909"/>
            <a:ext cx="3289337" cy="12712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l">
              <a:lnSpc>
                <a:spcPct val="80000"/>
              </a:lnSpc>
              <a:buClrTx/>
              <a:buSzTx/>
              <a:buFontTx/>
            </a:pP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皇祖、皇考至朕躬百余年来，皆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亲揽庶务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，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大权在握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…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乾纲独断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，乃本朝</a:t>
            </a:r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家法</a:t>
            </a:r>
            <a:r>
              <a:rPr lang="zh-CN" altLang="en-US" sz="2400" b="1">
                <a:latin typeface="仿宋" charset="0"/>
                <a:ea typeface="仿宋" charset="0"/>
                <a:cs typeface="仿宋" charset="0"/>
                <a:sym typeface="+mn-ea"/>
              </a:rPr>
              <a:t>。——乾隆</a:t>
            </a:r>
            <a:endParaRPr lang="zh-CN" altLang="en-US" sz="24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92" y="1127059"/>
            <a:ext cx="2679243" cy="323902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7" name="文本框 26"/>
          <p:cNvSpPr txBox="1"/>
          <p:nvPr>
            <p:custDataLst>
              <p:tags r:id="rId12"/>
            </p:custDataLst>
          </p:nvPr>
        </p:nvSpPr>
        <p:spPr>
          <a:xfrm>
            <a:off x="7573010" y="6113145"/>
            <a:ext cx="4258310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仿宋" charset="0"/>
                <a:ea typeface="仿宋" charset="0"/>
              </a:rPr>
              <a:t>趋势：君主专制不断加强</a:t>
            </a:r>
            <a:endParaRPr lang="zh-CN" altLang="en-US" sz="2800" b="1">
              <a:solidFill>
                <a:srgbClr val="FF0000"/>
              </a:solidFill>
              <a:latin typeface="仿宋" charset="0"/>
              <a:ea typeface="仿宋" charset="0"/>
            </a:endParaRPr>
          </a:p>
        </p:txBody>
      </p:sp>
      <p:sp>
        <p:nvSpPr>
          <p:cNvPr id="29" name="文本框 28"/>
          <p:cNvSpPr txBox="1"/>
          <p:nvPr>
            <p:custDataLst>
              <p:tags r:id="rId13"/>
            </p:custDataLst>
          </p:nvPr>
        </p:nvSpPr>
        <p:spPr>
          <a:xfrm>
            <a:off x="4568190" y="6098540"/>
            <a:ext cx="2750185" cy="5219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仿宋" charset="0"/>
                <a:ea typeface="仿宋" charset="0"/>
              </a:rPr>
              <a:t>本质：封建盛世</a:t>
            </a:r>
            <a:endParaRPr lang="zh-CN" altLang="en-US" sz="2800" b="1">
              <a:solidFill>
                <a:srgbClr val="FF0000"/>
              </a:solidFill>
              <a:latin typeface="仿宋" charset="0"/>
              <a:ea typeface="仿宋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6649085" y="1392555"/>
          <a:ext cx="4920615" cy="2664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5" imgW="5251450" imgH="3218815" progId="Word.Document.8">
                  <p:embed/>
                </p:oleObj>
              </mc:Choice>
              <mc:Fallback>
                <p:oleObj name="" r:id="rId15" imgW="5251450" imgH="3218815" progId="Word.Document.8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49085" y="1392555"/>
                        <a:ext cx="4920615" cy="26644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7" grpId="0" bldLvl="0" animBg="1"/>
      <p:bldP spid="29" grpId="0" bldLvl="0" animBg="1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FGqJU4izsqxvQ3oqfBJBAgWIVOmy/FZJ0U0bIufieqGzp1nN92cgp4XEVq1EyjYVIUP+NSWxfPfWQyl99qFEks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FGqJU4izsqxvQ3oqfBJBAgWIVOmy/FZJ0U0bIufieqGzp1nN92cgp4XEVq1EyjYVIUP+NSWxfPfWQyl99qFEks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FGqJU4izsqxvQ3oqfBJBAgWIVOmy/FZJ0U0bIufieqGzp1nN92cgp4XEVq1EyjYVIUP+NSWxfPfWQyl99qFEks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FGqJU4izsqxvQ3oqfBJBAgWIVOmy/FZJ0U0bIufieqGzp1nN92cgp4XEVq1EyjYVIUP+NSWxfPfWQyl99qFEks="/>
</p:tagLst>
</file>

<file path=ppt/tags/tag63.xml><?xml version="1.0" encoding="utf-8"?>
<p:tagLst xmlns:p="http://schemas.openxmlformats.org/presentationml/2006/main">
  <p:tag name="AS_UNIQUEID" val="7612"/>
  <p:tag name="KSO_WM_SCREEN_THEME_FLAG" val="Dlrq25wU2PGuGg5bbmjbDFGqJU4izsqxvQ3oqfBJBAgWIVOmy/FZJ0U0bIufieqGzp1nN92cgp4XEVq1EyjYVIUP+NSWxfPfWQyl99qFEks="/>
</p:tagLst>
</file>

<file path=ppt/tags/tag64.xml><?xml version="1.0" encoding="utf-8"?>
<p:tagLst xmlns:p="http://schemas.openxmlformats.org/presentationml/2006/main">
  <p:tag name="AS_UNIQUEID" val="3562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SCREEN_THEME_FLAG" val="Dlrq25wU2PGuGg5bbmjbDFGqJU4izsqxvQ3oqfBJBAgWIVOmy/FZJ0U0bIufieqGzp1nN92cgp4XEVq1EyjYVIUP+NSWxfPfWQyl99qFEks="/>
</p:tagLst>
</file>

<file path=ppt/tags/tag65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66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67.xml><?xml version="1.0" encoding="utf-8"?>
<p:tagLst xmlns:p="http://schemas.openxmlformats.org/presentationml/2006/main">
  <p:tag name="AS_UNIQUEID" val="5985"/>
  <p:tag name="KSO_WM_SCREEN_THEME_FLAG" val="Dlrq25wU2PGuGg5bbmjbDFGqJU4izsqxvQ3oqfBJBAgWIVOmy/FZJ0U0bIufieqGzp1nN92cgp4XEVq1EyjYVIUP+NSWxfPfWQyl99qFEks="/>
</p:tagLst>
</file>

<file path=ppt/tags/tag68.xml><?xml version="1.0" encoding="utf-8"?>
<p:tagLst xmlns:p="http://schemas.openxmlformats.org/presentationml/2006/main">
  <p:tag name="AS_UNIQUEID" val="5992"/>
  <p:tag name="KSO_WM_SCREEN_THEME_FLAG" val="Dlrq25wU2PGuGg5bbmjbDFGqJU4izsqxvQ3oqfBJBAgWIVOmy/FZJ0U0bIufieqGzp1nN92cgp4XEVq1EyjYVIUP+NSWxfPfWQyl99qFEks="/>
</p:tagLst>
</file>

<file path=ppt/tags/tag69.xml><?xml version="1.0" encoding="utf-8"?>
<p:tagLst xmlns:p="http://schemas.openxmlformats.org/presentationml/2006/main">
  <p:tag name="AS_UNIQUEID" val="5994"/>
  <p:tag name="KSO_WM_SCREEN_THEME_FLAG" val="Dlrq25wU2PGuGg5bbmjbDFGqJU4izsqxvQ3oqfBJBAgWIVOmy/FZJ0U0bIufieqGzp1nN92cgp4XEVq1EyjYVIUP+NSWxfPfWQyl99qFEks="/>
</p:tagLst>
</file>

<file path=ppt/tags/tag70.xml><?xml version="1.0" encoding="utf-8"?>
<p:tagLst xmlns:p="http://schemas.openxmlformats.org/presentationml/2006/main">
  <p:tag name="AS_UNIQUEID" val="5996"/>
  <p:tag name="KSO_WM_SCREEN_THEME_FLAG" val="Dlrq25wU2PGuGg5bbmjbDFGqJU4izsqxvQ3oqfBJBAgWIVOmy/FZJ0U0bIufieqGzp1nN92cgp4XEVq1EyjYVIUP+NSWxfPfWQyl99qFEks="/>
</p:tagLst>
</file>

<file path=ppt/tags/tag71.xml><?xml version="1.0" encoding="utf-8"?>
<p:tagLst xmlns:p="http://schemas.openxmlformats.org/presentationml/2006/main">
  <p:tag name="AS_UNIQUEID" val="5997"/>
  <p:tag name="KSO_WM_SCREEN_THEME_FLAG" val="Dlrq25wU2PGuGg5bbmjbDFGqJU4izsqxvQ3oqfBJBAgWIVOmy/FZJ0U0bIufieqGzp1nN92cgp4XEVq1EyjYVIUP+NSWxfPfWQyl99qFEks="/>
</p:tagLst>
</file>

<file path=ppt/tags/tag72.xml><?xml version="1.0" encoding="utf-8"?>
<p:tagLst xmlns:p="http://schemas.openxmlformats.org/presentationml/2006/main">
  <p:tag name="AS_UNIQUEID" val="6003"/>
  <p:tag name="KSO_WM_SCREEN_THEME_FLAG" val="Dlrq25wU2PGuGg5bbmjbDFGqJU4izsqxvQ3oqfBJBAgWIVOmy/FZJ0U0bIufieqGzp1nN92cgp4XEVq1EyjYVIUP+NSWxfPfWQyl99qFEks="/>
</p:tagLst>
</file>

<file path=ppt/tags/tag73.xml><?xml version="1.0" encoding="utf-8"?>
<p:tagLst xmlns:p="http://schemas.openxmlformats.org/presentationml/2006/main">
  <p:tag name="AS_UNIQUEID" val="6004"/>
  <p:tag name="KSO_WM_SCREEN_THEME_FLAG" val="Dlrq25wU2PGuGg5bbmjbDFGqJU4izsqxvQ3oqfBJBAgWIVOmy/FZJ0U0bIufieqGzp1nN92cgp4XEVq1EyjYVIUP+NSWxfPfWQyl99qFEks="/>
</p:tagLst>
</file>

<file path=ppt/tags/tag74.xml><?xml version="1.0" encoding="utf-8"?>
<p:tagLst xmlns:p="http://schemas.openxmlformats.org/presentationml/2006/main">
  <p:tag name="AS_UNIQUEID" val="6005"/>
  <p:tag name="KSO_WM_SCREEN_THEME_FLAG" val="Dlrq25wU2PGuGg5bbmjbDFGqJU4izsqxvQ3oqfBJBAgWIVOmy/FZJ0U0bIufieqGzp1nN92cgp4XEVq1EyjYVIUP+NSWxfPfWQyl99qFEks="/>
</p:tagLst>
</file>

<file path=ppt/tags/tag75.xml><?xml version="1.0" encoding="utf-8"?>
<p:tagLst xmlns:p="http://schemas.openxmlformats.org/presentationml/2006/main">
  <p:tag name="AS_UNIQUEID" val="6006"/>
  <p:tag name="KSO_WM_SCREEN_THEME_FLAG" val="Dlrq25wU2PGuGg5bbmjbDFGqJU4izsqxvQ3oqfBJBAgWIVOmy/FZJ0U0bIufieqGzp1nN92cgp4XEVq1EyjYVIUP+NSWxfPfWQyl99qFEks="/>
</p:tagLst>
</file>

<file path=ppt/tags/tag76.xml><?xml version="1.0" encoding="utf-8"?>
<p:tagLst xmlns:p="http://schemas.openxmlformats.org/presentationml/2006/main">
  <p:tag name="AS_UNIQUEID" val="6007"/>
  <p:tag name="KSO_WM_SCREEN_THEME_FLAG" val="Dlrq25wU2PGuGg5bbmjbDFGqJU4izsqxvQ3oqfBJBAgWIVOmy/FZJ0U0bIufieqGzp1nN92cgp4XEVq1EyjYVIUP+NSWxfPfWQyl99qFEks="/>
</p:tagLst>
</file>

<file path=ppt/tags/tag77.xml><?xml version="1.0" encoding="utf-8"?>
<p:tagLst xmlns:p="http://schemas.openxmlformats.org/presentationml/2006/main">
  <p:tag name="AS_UNIQUEID" val="6008"/>
  <p:tag name="KSO_WM_SCREEN_THEME_FLAG" val="Dlrq25wU2PGuGg5bbmjbDFGqJU4izsqxvQ3oqfBJBAgWIVOmy/FZJ0U0bIufieqGzp1nN92cgp4XEVq1EyjYVIUP+NSWxfPfWQyl99qFEks="/>
</p:tagLst>
</file>

<file path=ppt/tags/tag78.xml><?xml version="1.0" encoding="utf-8"?>
<p:tagLst xmlns:p="http://schemas.openxmlformats.org/presentationml/2006/main">
  <p:tag name="AS_UNIQUEID" val="6031"/>
  <p:tag name="KSO_WM_SCREEN_THEME_FLAG" val="Dlrq25wU2PGuGg5bbmjbDFGqJU4izsqxvQ3oqfBJBAgWIVOmy/FZJ0U0bIufieqGzp1nN92cgp4XEVq1EyjYVIUP+NSWxfPfWQyl99qFEks="/>
</p:tagLst>
</file>

<file path=ppt/tags/tag79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80.xml><?xml version="1.0" encoding="utf-8"?>
<p:tagLst xmlns:p="http://schemas.openxmlformats.org/presentationml/2006/main">
  <p:tag name="KSO_WM_DIAGRAM_VIRTUALLY_FRAME" val="{&quot;height&quot;:533.0462293577982,&quot;left&quot;:49.10469000627654,&quot;top&quot;:22.2,&quot;width&quot;:871.0953099937235}"/>
  <p:tag name="KSO_WM_SCREEN_THEME_FLAG" val="Dlrq25wU2PGuGg5bbmjbDFGqJU4izsqxvQ3oqfBJBAgWIVOmy/FZJ0U0bIufieqGzp1nN92cgp4XEVq1EyjYVIUP+NSWxfPfWQyl99qFEks="/>
</p:tagLst>
</file>

<file path=ppt/tags/tag81.xml><?xml version="1.0" encoding="utf-8"?>
<p:tagLst xmlns:p="http://schemas.openxmlformats.org/presentationml/2006/main">
  <p:tag name="KSO_WM_DIAGRAM_VIRTUALLY_FRAME" val="{&quot;height&quot;:533.0462293577982,&quot;left&quot;:49.10469000627654,&quot;top&quot;:22.2,&quot;width&quot;:871.0953099937235}"/>
  <p:tag name="KSO_WM_SCREEN_THEME_FLAG" val="Dlrq25wU2PGuGg5bbmjbDFGqJU4izsqxvQ3oqfBJBAgWIVOmy/FZJ0U0bIufieqGzp1nN92cgp4XEVq1EyjYVIUP+NSWxfPfWQyl99qFEks="/>
</p:tagLst>
</file>

<file path=ppt/tags/tag82.xml><?xml version="1.0" encoding="utf-8"?>
<p:tagLst xmlns:p="http://schemas.openxmlformats.org/presentationml/2006/main">
  <p:tag name="KSO_WM_DIAGRAM_VIRTUALLY_FRAME" val="{&quot;height&quot;:533.0462293577982,&quot;left&quot;:49.10469000627654,&quot;top&quot;:22.2,&quot;width&quot;:871.0953099937235}"/>
  <p:tag name="KSO_WM_SCREEN_THEME_FLAG" val="Dlrq25wU2PGuGg5bbmjbDFGqJU4izsqxvQ3oqfBJBAgWIVOmy/FZJ0U0bIufieqGzp1nN92cgp4XEVq1EyjYVIUP+NSWxfPfWQyl99qFEks="/>
</p:tagLst>
</file>

<file path=ppt/tags/tag83.xml><?xml version="1.0" encoding="utf-8"?>
<p:tagLst xmlns:p="http://schemas.openxmlformats.org/presentationml/2006/main">
  <p:tag name="KSO_WM_DIAGRAM_VIRTUALLY_FRAME" val="{&quot;height&quot;:533.0462293577982,&quot;left&quot;:49.10469000627654,&quot;top&quot;:22.2,&quot;width&quot;:871.0953099937235}"/>
  <p:tag name="KSO_WM_SCREEN_THEME_FLAG" val="Dlrq25wU2PGuGg5bbmjbDFGqJU4izsqxvQ3oqfBJBAgWIVOmy/FZJ0U0bIufieqGzp1nN92cgp4XEVq1EyjYVIUP+NSWxfPfWQyl99qFEks="/>
</p:tagLst>
</file>

<file path=ppt/tags/tag84.xml><?xml version="1.0" encoding="utf-8"?>
<p:tagLst xmlns:p="http://schemas.openxmlformats.org/presentationml/2006/main">
  <p:tag name="KSO_WM_DIAGRAM_VIRTUALLY_FRAME" val="{&quot;height&quot;:533.0462293577982,&quot;left&quot;:49.10469000627654,&quot;top&quot;:22.2,&quot;width&quot;:871.0953099937235}"/>
  <p:tag name="KSO_WM_SCREEN_THEME_FLAG" val="Dlrq25wU2PGuGg5bbmjbDFGqJU4izsqxvQ3oqfBJBAgWIVOmy/FZJ0U0bIufieqGzp1nN92cgp4XEVq1EyjYVIUP+NSWxfPfWQyl99qFEks="/>
</p:tagLst>
</file>

<file path=ppt/tags/tag85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86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87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88.xml><?xml version="1.0" encoding="utf-8"?>
<p:tagLst xmlns:p="http://schemas.openxmlformats.org/presentationml/2006/main">
  <p:tag name="AS_UNIQUEID" val="5465"/>
  <p:tag name="KSO_WM_SCREEN_THEME_FLAG" val="Dlrq25wU2PGuGg5bbmjbDFGqJU4izsqxvQ3oqfBJBAgWIVOmy/FZJ0U0bIufieqGzp1nN92cgp4XEVq1EyjYVIUP+NSWxfPfWQyl99qFEks="/>
</p:tagLst>
</file>

<file path=ppt/tags/tag89.xml><?xml version="1.0" encoding="utf-8"?>
<p:tagLst xmlns:p="http://schemas.openxmlformats.org/presentationml/2006/main">
  <p:tag name="AS_UNIQUEID" val="6604"/>
  <p:tag name="KSO_WM_SCREEN_THEME_FLAG" val="Dlrq25wU2PGuGg5bbmjbDFGqJU4izsqxvQ3oqfBJBAgWIVOmy/FZJ0U0bIufieqGzp1nN92cgp4XEVq1EyjYVIUP+NSWxfPfWQyl99qFEks="/>
</p:tagLst>
</file>

<file path=ppt/tags/tag90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91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FGqJU4izsqxvQ3oqfBJBAgWIVOmy/FZJ0U0bIufieqGzp1nN92cgp4XEVq1EyjYVIUP+NSWxfPfWQyl99qFEks="/>
</p:tagLst>
</file>

<file path=ppt/tags/tag92.xml><?xml version="1.0" encoding="utf-8"?>
<p:tagLst xmlns:p="http://schemas.openxmlformats.org/presentationml/2006/main">
  <p:tag name="AS_UNIQUEID" val="3582"/>
  <p:tag name="KSO_WM_SCREEN_THEME_FLAG" val="Dlrq25wU2PGuGg5bbmjbDFGqJU4izsqxvQ3oqfBJBAgWIVOmy/FZJ0U0bIufieqGzp1nN92cgp4XEVq1EyjYVIUP+NSWxfPfWQyl99qFEks="/>
</p:tagLst>
</file>

<file path=ppt/tags/tag93.xml><?xml version="1.0" encoding="utf-8"?>
<p:tagLst xmlns:p="http://schemas.openxmlformats.org/presentationml/2006/main">
  <p:tag name="AS_UNIQUEID" val="3583"/>
  <p:tag name="KSO_WM_SCREEN_THEME_FLAG" val="Dlrq25wU2PGuGg5bbmjbDFGqJU4izsqxvQ3oqfBJBAgWIVOmy/FZJ0U0bIufieqGzp1nN92cgp4XEVq1EyjYVIUP+NSWxfPfWQyl99qFEks="/>
</p:tagLst>
</file>

<file path=ppt/tags/tag94.xml><?xml version="1.0" encoding="utf-8"?>
<p:tagLst xmlns:p="http://schemas.openxmlformats.org/presentationml/2006/main">
  <p:tag name="AS_UNIQUEID" val="3584"/>
  <p:tag name="KSO_WM_SCREEN_THEME_FLAG" val="Dlrq25wU2PGuGg5bbmjbDFGqJU4izsqxvQ3oqfBJBAgWIVOmy/FZJ0U0bIufieqGzp1nN92cgp4XEVq1EyjYVIUP+NSWxfPfWQyl99qFEks="/>
</p:tagLst>
</file>

<file path=ppt/tags/tag95.xml><?xml version="1.0" encoding="utf-8"?>
<p:tagLst xmlns:p="http://schemas.openxmlformats.org/presentationml/2006/main">
  <p:tag name="AS_UNIQUEID" val="6512"/>
  <p:tag name="KSO_WM_SCREEN_THEME_FLAG" val="Dlrq25wU2PGuGg5bbmjbDFGqJU4izsqxvQ3oqfBJBAgWIVOmy/FZJ0U0bIufieqGzp1nN92cgp4XEVq1EyjYVIUP+NSWxfPfWQyl99qFEks="/>
</p:tagLst>
</file>

<file path=ppt/tags/tag9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  <p:tag name="KSO_WM_SCREEN_THEME_FLAG" val="Dlrq25wU2PGuGg5bbmjbDFGqJU4izsqxvQ3oqfBJBAgWIVOmy/FZJ0U0bIufieqGzp1nN92cgp4XEVq1EyjYVIUP+NSWxfPfWQyl99qFEks="/>
</p:tagLst>
</file>

<file path=ppt/tags/tag97.xml><?xml version="1.0" encoding="utf-8"?>
<p:tagLst xmlns:p="http://schemas.openxmlformats.org/presentationml/2006/main">
  <p:tag name="AS_UNIQUEID" val="3573"/>
</p:tagLst>
</file>

<file path=ppt/tags/tag98.xml><?xml version="1.0" encoding="utf-8"?>
<p:tagLst xmlns:p="http://schemas.openxmlformats.org/presentationml/2006/main">
  <p:tag name="AS_UNIQUEID" val="3574"/>
</p:tagLst>
</file>

<file path=ppt/tags/tag99.xml><?xml version="1.0" encoding="utf-8"?>
<p:tagLst xmlns:p="http://schemas.openxmlformats.org/presentationml/2006/main">
  <p:tag name="AS_UNIQUEID" val="1892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0.xml><?xml version="1.0" encoding="utf-8"?>
<p:tagLst xmlns:p="http://schemas.openxmlformats.org/presentationml/2006/main">
  <p:tag name="AS_UNIQUEID" val="1893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1.xml><?xml version="1.0" encoding="utf-8"?>
<p:tagLst xmlns:p="http://schemas.openxmlformats.org/presentationml/2006/main">
  <p:tag name="AS_UNIQUEID" val="1894"/>
  <p:tag name="KSO_WM_SCREEN_THEME_FLAG" val="Dlrq25wU2PGuGg5bbmjbDFGqJU4izsqxvQ3oqfBJBAgWIVOmy/FZJ0U0bIufieqGzp1nN92cgp4XEVq1EyjYVIUP+NSWxfPfWQyl99qFEks="/>
</p:tagLst>
</file>

<file path=ppt/tags/tag102.xml><?xml version="1.0" encoding="utf-8"?>
<p:tagLst xmlns:p="http://schemas.openxmlformats.org/presentationml/2006/main">
  <p:tag name="AS_UNIQUEID" val="1895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3.xml><?xml version="1.0" encoding="utf-8"?>
<p:tagLst xmlns:p="http://schemas.openxmlformats.org/presentationml/2006/main">
  <p:tag name="AS_UNIQUEID" val="1896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4.xml><?xml version="1.0" encoding="utf-8"?>
<p:tagLst xmlns:p="http://schemas.openxmlformats.org/presentationml/2006/main">
  <p:tag name="AS_UNIQUEID" val="1897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5.xml><?xml version="1.0" encoding="utf-8"?>
<p:tagLst xmlns:p="http://schemas.openxmlformats.org/presentationml/2006/main">
  <p:tag name="AS_UNIQUEID" val="1898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6.xml><?xml version="1.0" encoding="utf-8"?>
<p:tagLst xmlns:p="http://schemas.openxmlformats.org/presentationml/2006/main">
  <p:tag name="AS_UNIQUEID" val="1601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7.xml><?xml version="1.0" encoding="utf-8"?>
<p:tagLst xmlns:p="http://schemas.openxmlformats.org/presentationml/2006/main">
  <p:tag name="AS_UNIQUEID" val="1899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8.xml><?xml version="1.0" encoding="utf-8"?>
<p:tagLst xmlns:p="http://schemas.openxmlformats.org/presentationml/2006/main">
  <p:tag name="AS_UNIQUEID" val="1900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09.xml><?xml version="1.0" encoding="utf-8"?>
<p:tagLst xmlns:p="http://schemas.openxmlformats.org/presentationml/2006/main">
  <p:tag name="AS_UNIQUEID" val="6055"/>
  <p:tag name="KSO_WM_DIAGRAM_VIRTUALLY_FRAME" val="{&quot;height&quot;:445.92283464566924,&quot;left&quot;:38.43700787401575,&quot;top&quot;:84.2771653543307,&quot;width&quot;:893.1629921259843}"/>
  <p:tag name="KSO_WM_SCREEN_THEME_FLAG" val="Dlrq25wU2PGuGg5bbmjbDFGqJU4izsqxvQ3oqfBJBAgWIVOmy/FZJ0U0bIufieqGzp1nN92cgp4XEVq1EyjYVIUP+NSWxfPfWQyl99qFEks=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FGqJU4izsqxvQ3oqfBJBAgWIVOmy/FZJ0U0bIufieqGzp1nN92cgp4XEVq1EyjYVIUP+NSWxfPfWQyl99qFEks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FGqJU4izsqxvQ3oqfBJBAgWIVOmy/FZJ0U0bIufieqGzp1nN92cgp4XEVq1EyjYVIUP+NSWxfPfWQyl99qFEks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2088</ap:Words>
  <ap:PresentationFormat>宽屏</ap:PresentationFormat>
  <ap:Paragraphs>96</ap:Paragraphs>
  <ap:Slides>12</ap:Slides>
  <ap:Notes>4</ap:Notes>
  <ap:HiddenSlides>0</ap:HiddenSlides>
  <ap:MMClips>0</ap:MMClips>
  <ap:ScaleCrop>false</ap:ScaleCrop>
  <ap:HeadingPairs>
    <vt:vector baseType="variant" size="8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ap:HeadingPairs>
  <ap:TitlesOfParts>
    <vt:vector baseType="lpstr" size="35">
      <vt:lpstr>Arial</vt:lpstr>
      <vt:lpstr>宋体</vt:lpstr>
      <vt:lpstr>Wingdings</vt:lpstr>
      <vt:lpstr>Wingdings</vt:lpstr>
      <vt:lpstr>宋体</vt:lpstr>
      <vt:lpstr>汉仪书宋二KW</vt:lpstr>
      <vt:lpstr>仿宋</vt:lpstr>
      <vt:lpstr>楷体</vt:lpstr>
      <vt:lpstr>方正仿宋_GBK</vt:lpstr>
      <vt:lpstr>黑体</vt:lpstr>
      <vt:lpstr>华文中宋</vt:lpstr>
      <vt:lpstr>微软雅黑</vt:lpstr>
      <vt:lpstr>汉仪旗黑</vt:lpstr>
      <vt:lpstr>Arial Unicode MS</vt:lpstr>
      <vt:lpstr>苹方-简</vt:lpstr>
      <vt:lpstr>汉仪楷体KW</vt:lpstr>
      <vt:lpstr>汉仪中黑KW</vt:lpstr>
      <vt:lpstr>华文中宋</vt:lpstr>
      <vt:lpstr>微软雅黑</vt:lpstr>
      <vt:lpstr>楷体</vt:lpstr>
      <vt:lpstr>黑体</vt:lpstr>
      <vt:lpstr>WPS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ap:TitlesOfParts>
  <ap:LinksUpToDate>false</ap:LinksUpToDate>
  <ap:SharedDoc>false</ap:SharedDoc>
  <ap:HyperlinksChanged>false</ap:HyperlinksChanged>
  <ap:AppVersion>100.001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2025-10-20T12:55:20.0000000Z</dcterms:created>
  <dcterms:modified xsi:type="dcterms:W3CDTF">2025-10-20T12:55:20.0000000Z</dcterms:modified>
  <dc:creator/>
  <revision/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2" name="KSOProductBuildVer">
    <vt:lpwstr>2052-7.5.1.8994</vt:lpwstr>
  </op:property>
  <op:property fmtid="{D5CDD505-2E9C-101B-9397-08002B2CF9AE}" pid="3" name="ICV">
    <vt:lpwstr>6C6A8457C88EE962B2B3F168A048D5E5_41</vt:lpwstr>
  </op:property>
</op:Properties>
</file>