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gs/tag9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1"/>
  </p:handoutMasterIdLst>
  <p:sldIdLst>
    <p:sldId id="260" r:id="rId3"/>
    <p:sldId id="257" r:id="rId4"/>
    <p:sldId id="258" r:id="rId5"/>
    <p:sldId id="267" r:id="rId6"/>
    <p:sldId id="259" r:id="rId7"/>
    <p:sldId id="263" r:id="rId8"/>
    <p:sldId id="266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0"/>
  <p:cmAuthor id="2" name="Administrator" initials="A" lastIdx="0" clrIdx="1"/>
  <p:cmAuthor id="3" name="PPTer_Tang" initials="" lastIdx="0" clrIdx="2"/>
  <p:cmAuthor id="4" name="Mia Vida Villanueva" initials="M" lastIdx="0" clrIdx="3"/>
  <p:cmAuthor id="5" name="1206988966@qq.com" initials="1" lastIdx="0" clrIdx="4"/>
  <p:cmAuthor id="6" name="姜伟光" initials="姜" lastIdx="0" clrIdx="5"/>
  <p:cmAuthor id="7" name="lenovo" initials="l" lastIdx="0" clrIdx="6"/>
  <p:cmAuthor id="8" name="宋洁然" initials="宋" lastIdx="0" clrIdx="7"/>
  <p:cmAuthor id="9" name="ming qiu" initials="m" lastIdx="0" clrIdx="8"/>
  <p:cmAuthor id="10" name="86136" initials="8" lastIdx="0" clrIdx="9"/>
  <p:cmAuthor id="11" name="倩文 黄" initials="倩文" lastIdx="0" clrIdx="10"/>
  <p:cmAuthor id="12" name="пользователь Microsoft Office" initials="Office" lastIdx="0" clrIdx="11"/>
  <p:cmAuthor id="13" name="kingsoft" initials="k" lastIdx="0" clrIdx="12"/>
  <p:cmAuthor id="14" name="123" initials="1" lastIdx="0" clrIdx="13"/>
  <p:cmAuthor id="15" name="善良 的路辉" initials="A" lastIdx="0" clrIdx="14"/>
  <p:cmAuthor id="16" name="12279" initials="1" lastIdx="0" clrIdx="15"/>
  <p:cmAuthor id="17" name="虾米" initials="虾" lastIdx="0" clrIdx="16"/>
  <p:cmAuthor id="18" name="文璇璇" initials="文" lastIdx="0" clrIdx="17"/>
  <p:cmAuthor id="19" name="付" initials="付" lastIdx="0" clrIdx="18"/>
  <p:cmAuthor id="20" name="Nicole Li  李倩" initials="N" lastIdx="0" clrIdx="19"/>
  <p:cmAuthor id="21" name="admin" initials="a" lastIdx="0" clrIdx="20"/>
  <p:cmAuthor id="22" name="222" initials="2" lastIdx="0" clrIdx="21"/>
  <p:cmAuthor id="23" name="Tracy Chen" initials="T" lastIdx="0" clrIdx="22"/>
  <p:cmAuthor id="24" name="iwenping" initials="" lastIdx="0" clrIdx="23"/>
  <p:cmAuthor id="25" name="xiaoxuan Zeng" initials="x" lastIdx="0" clrIdx="24"/>
  <p:cmAuthor id="26" name="User" initials="" lastIdx="0" clrIdx="25"/>
  <p:cmAuthor id="27" name="administrator-pc" initials="" lastIdx="0" clrIdx="26"/>
  <p:cmAuthor id="28" name="zhouyangfan" initials="z" lastIdx="0" clrIdx="27"/>
  <p:cmAuthor id="29" name="tplife" initials="t" lastIdx="0" clrIdx="28"/>
  <p:cmAuthor id="30" name="??" initials="?" lastIdx="0" clrIdx="29"/>
  <p:cmAuthor id="31" name="njyz" initials="n" lastIdx="0" clrIdx="30"/>
  <p:cmAuthor id="32" name="赵秀丽" initials="赵" lastIdx="0" clrIdx="31"/>
  <p:cmAuthor id="33" name="李锋" initials="李" lastIdx="0" clrIdx="32"/>
  <p:cmAuthor id="34" name="孙文纯" initials="孙" lastIdx="0" clrIdx="33"/>
  <p:cmAuthor id="35" name="yjx" initials="y" lastIdx="0" clrIdx="34"/>
  <p:cmAuthor id="36" name="何 龙" initials="何" lastIdx="0" clrIdx="35"/>
  <p:cmAuthor id="37" name="zhang wei" initials="z" lastIdx="0" clrIdx="36"/>
  <p:cmAuthor id="38" name="朱守超" initials="朱" lastIdx="0" clrIdx="37"/>
  <p:cmAuthor id="39" name="bznx" initials="b" lastIdx="0" clrIdx="38"/>
  <p:cmAuthor id="40" name="FtpDown" initials="F" lastIdx="0" clrIdx="39"/>
  <p:cmAuthor id="41" name="Ye Gabby" initials="" lastIdx="0" clrIdx="40"/>
  <p:cmAuthor id="42" name="微软中国" initials="微" lastIdx="0" clrIdx="41"/>
  <p:cmAuthor id="43" name="Rcyz-HL" initials="R" lastIdx="0" clrIdx="42"/>
  <p:cmAuthor id="44" name="王子涵" initials="" lastIdx="0" clrIdx="43"/>
  <p:cmAuthor id="49837067" name="刘浩" initials="刘" lastIdx="0" clrIdx="0"/>
  <p:cmAuthor id="76" name="李彦利" initials="李彦利" lastIdx="0" clrIdx="25"/>
  <p:cmAuthor id="2000" name="张瑞霞" initials="authorId_524709945" lastIdx="0" clrIdx="0"/>
  <p:cmAuthor id="0" name="xkb1.com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notesMaster" Target="notesMasters/notesMaster1.xml" Id="rId9" /><Relationship Type="http://schemas.openxmlformats.org/officeDocument/2006/relationships/slide" Target="slides/slide6.xml" Id="rId8" /><Relationship Type="http://schemas.openxmlformats.org/officeDocument/2006/relationships/slide" Target="slides/slide5.xml" Id="rId7" /><Relationship Type="http://schemas.openxmlformats.org/officeDocument/2006/relationships/slide" Target="slides/slide4.xml" Id="rId6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slide" Target="slides/slide1.xml" Id="rId3" /><Relationship Type="http://schemas.openxmlformats.org/officeDocument/2006/relationships/theme" Target="theme/theme1.xml" Id="rId2" /><Relationship Type="http://schemas.openxmlformats.org/officeDocument/2006/relationships/commentAuthors" Target="commentAuthors.xml" Id="rId15" /><Relationship Type="http://schemas.openxmlformats.org/officeDocument/2006/relationships/tableStyles" Target="tableStyles.xml" Id="rId14" /><Relationship Type="http://schemas.openxmlformats.org/officeDocument/2006/relationships/viewProps" Target="viewProps.xml" Id="rId13" /><Relationship Type="http://schemas.openxmlformats.org/officeDocument/2006/relationships/presProps" Target="presProps.xml" Id="rId12" /><Relationship Type="http://schemas.openxmlformats.org/officeDocument/2006/relationships/handoutMaster" Target="handoutMasters/handoutMaster1.xml" Id="rId11" /><Relationship Type="http://schemas.openxmlformats.org/officeDocument/2006/relationships/slide" Target="slides/slide7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95.xml" Id="R86177bfb245f4ee2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4.xml"/><Relationship Id="rId2" Type="http://schemas.openxmlformats.org/officeDocument/2006/relationships/image" Target="../media/image1.jpe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image" Target="../media/image4.png"/><Relationship Id="rId6" Type="http://schemas.openxmlformats.org/officeDocument/2006/relationships/tags" Target="../tags/tag68.xml"/><Relationship Id="rId5" Type="http://schemas.openxmlformats.org/officeDocument/2006/relationships/image" Target="../media/image3.png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71.xml"/><Relationship Id="rId1" Type="http://schemas.openxmlformats.org/officeDocument/2006/relationships/tags" Target="../tags/tag6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image" Target="../media/image6.png"/><Relationship Id="rId3" Type="http://schemas.openxmlformats.org/officeDocument/2006/relationships/tags" Target="../tags/tag73.xml"/><Relationship Id="rId2" Type="http://schemas.openxmlformats.org/officeDocument/2006/relationships/image" Target="../media/image5.png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81.xml"/><Relationship Id="rId12" Type="http://schemas.openxmlformats.org/officeDocument/2006/relationships/tags" Target="../tags/tag80.xml"/><Relationship Id="rId11" Type="http://schemas.openxmlformats.org/officeDocument/2006/relationships/tags" Target="../tags/tag79.xml"/><Relationship Id="rId10" Type="http://schemas.openxmlformats.org/officeDocument/2006/relationships/image" Target="../media/image7.png"/><Relationship Id="rId1" Type="http://schemas.openxmlformats.org/officeDocument/2006/relationships/tags" Target="../tags/tag7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image" Target="../media/image8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6705" y="0"/>
            <a:ext cx="7437755" cy="329120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 lvl="0" indent="0" algn="ctr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5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君王</a:t>
            </a:r>
            <a:r>
              <a:rPr lang="zh-CN" altLang="en-US" sz="5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死社稷而难以救弊</a:t>
            </a:r>
            <a:endParaRPr lang="zh-CN" altLang="en-US" sz="5400" b="1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ctr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4000" b="1">
                <a:latin typeface="宋体" charset="0"/>
                <a:ea typeface="宋体" charset="0"/>
                <a:cs typeface="宋体" charset="0"/>
                <a:sym typeface="+mn-ea"/>
              </a:rPr>
              <a:t>第</a:t>
            </a:r>
            <a:r>
              <a:rPr lang="en-US" altLang="zh-CN" sz="4000" b="1">
                <a:latin typeface="宋体" charset="0"/>
                <a:ea typeface="宋体" charset="0"/>
                <a:cs typeface="宋体" charset="0"/>
                <a:sym typeface="+mn-ea"/>
              </a:rPr>
              <a:t>12</a:t>
            </a:r>
            <a:r>
              <a:rPr lang="zh-CN" altLang="en-US" sz="4000" b="1">
                <a:latin typeface="宋体" charset="0"/>
                <a:ea typeface="宋体" charset="0"/>
                <a:cs typeface="宋体" charset="0"/>
                <a:sym typeface="+mn-ea"/>
              </a:rPr>
              <a:t>课</a:t>
            </a:r>
            <a:r>
              <a:rPr lang="en-US" altLang="zh-CN" sz="4000" b="1">
                <a:latin typeface="宋体" charset="0"/>
                <a:ea typeface="宋体" charset="0"/>
                <a:cs typeface="宋体" charset="0"/>
                <a:sym typeface="+mn-ea"/>
              </a:rPr>
              <a:t>  </a:t>
            </a:r>
            <a:r>
              <a:rPr lang="zh-CN" altLang="en-US" sz="4000" b="1">
                <a:latin typeface="宋体" charset="0"/>
                <a:ea typeface="宋体" charset="0"/>
                <a:cs typeface="宋体" charset="0"/>
                <a:sym typeface="+mn-ea"/>
              </a:rPr>
              <a:t>从明朝建立与清军</a:t>
            </a:r>
            <a:r>
              <a:rPr lang="zh-CN" altLang="en-US" sz="4000" b="1">
                <a:latin typeface="宋体" charset="0"/>
                <a:ea typeface="宋体" charset="0"/>
                <a:cs typeface="宋体" charset="0"/>
                <a:sym typeface="+mn-ea"/>
              </a:rPr>
              <a:t>入关</a:t>
            </a:r>
            <a:endParaRPr lang="en-US" altLang="zh-CN" sz="4000" b="1"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307340" y="3263900"/>
            <a:ext cx="7437120" cy="3069590"/>
          </a:xfrm>
          <a:prstGeom prst="rect">
            <a:avLst/>
          </a:prstGeom>
          <a:noFill/>
          <a:ln w="63500" cmpd="sng">
            <a:solidFill>
              <a:srgbClr val="C00000"/>
            </a:solidFill>
            <a:prstDash val="sysDot"/>
          </a:ln>
        </p:spPr>
        <p:txBody>
          <a:bodyPr wrap="square" rtlCol="0" anchor="ctr" anchorCtr="0">
            <a:no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sz="2400" b="1">
                <a:solidFill>
                  <a:srgbClr val="A00000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ea"/>
              </a:rPr>
              <a:t>【课标】</a:t>
            </a:r>
            <a:r>
              <a:rPr lang="en-US" altLang="zh-CN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1.</a:t>
            </a:r>
            <a:r>
              <a:rPr lang="zh-CN" altLang="en-US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通过了解明清时期统一全国和经略边疆的相关举措，认识这一时期</a:t>
            </a:r>
            <a:r>
              <a:rPr lang="zh-CN" altLang="en-US" sz="2400" b="1">
                <a:solidFill>
                  <a:srgbClr val="C00000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统一多民族国家版图奠定</a:t>
            </a:r>
            <a:r>
              <a:rPr lang="zh-CN" altLang="en-US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的重要意义；</a:t>
            </a:r>
            <a:endParaRPr lang="zh-CN" altLang="en-US" sz="2400" b="1">
              <a:solidFill>
                <a:schemeClr val="tx1"/>
              </a:solidFill>
              <a:latin typeface="仿宋" charset="0"/>
              <a:ea typeface="仿宋" charset="0"/>
              <a:cs typeface="楷体" panose="02010609060101010101" pitchFamily="49" charset="-122"/>
              <a:sym typeface="+mn-lt"/>
            </a:endParaRPr>
          </a:p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en-US" altLang="zh-CN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2.</a:t>
            </a:r>
            <a:r>
              <a:rPr lang="zh-CN" altLang="en-US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通过了解明清时期封建专制的发展、世界的变化对中国影响，认识</a:t>
            </a:r>
            <a:r>
              <a:rPr lang="zh-CN" altLang="en-US" sz="2400" b="1">
                <a:solidFill>
                  <a:srgbClr val="C00000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中国社会面临的危机</a:t>
            </a:r>
            <a:r>
              <a:rPr lang="en-US" altLang="zh-CN" sz="2400" b="1">
                <a:solidFill>
                  <a:srgbClr val="C00000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。</a:t>
            </a:r>
            <a:endParaRPr lang="zh-CN" altLang="en-US" sz="2400" b="1">
              <a:solidFill>
                <a:schemeClr val="tx1"/>
              </a:solidFill>
              <a:latin typeface="仿宋" charset="0"/>
              <a:ea typeface="仿宋" charset="0"/>
              <a:cs typeface="楷体" panose="02010609060101010101" pitchFamily="49" charset="-122"/>
              <a:sym typeface="+mn-lt"/>
            </a:endParaRPr>
          </a:p>
          <a:p>
            <a:pPr lvl="0" algn="r">
              <a:lnSpc>
                <a:spcPct val="120000"/>
              </a:lnSpc>
              <a:buClrTx/>
              <a:buSzTx/>
              <a:buFontTx/>
            </a:pPr>
            <a:r>
              <a:rPr lang="zh-CN" altLang="en-US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李星皓</a:t>
            </a:r>
            <a:r>
              <a:rPr lang="en-US" altLang="zh-CN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（</a:t>
            </a:r>
            <a:r>
              <a:rPr lang="zh-CN" altLang="en-US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广东广雅中学</a:t>
            </a:r>
            <a:r>
              <a:rPr lang="en-US" altLang="zh-CN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）</a:t>
            </a:r>
            <a:endParaRPr lang="en-US" altLang="zh-CN" sz="2400" b="1">
              <a:solidFill>
                <a:schemeClr val="tx1"/>
              </a:solidFill>
              <a:latin typeface="仿宋" charset="0"/>
              <a:ea typeface="仿宋" charset="0"/>
              <a:cs typeface="楷体" panose="02010609060101010101" pitchFamily="49" charset="-122"/>
              <a:sym typeface="+mn-lt"/>
            </a:endParaRPr>
          </a:p>
        </p:txBody>
      </p:sp>
      <p:pic>
        <p:nvPicPr>
          <p:cNvPr id="2" name="图片 1"/>
          <p:cNvPicPr/>
          <p:nvPr/>
        </p:nvPicPr>
        <p:blipFill>
          <a:blip r:embed="rId2"/>
          <a:srcRect l="20893" r="25445"/>
          <a:stretch>
            <a:fillRect/>
          </a:stretch>
        </p:blipFill>
        <p:spPr>
          <a:xfrm>
            <a:off x="8102600" y="0"/>
            <a:ext cx="4089400" cy="6858000"/>
          </a:xfrm>
          <a:prstGeom prst="rect">
            <a:avLst/>
          </a:prstGeom>
        </p:spPr>
      </p:pic>
      <p:sp>
        <p:nvSpPr>
          <p:cNvPr id="8" name="标题 12"/>
          <p:cNvSpPr txBox="1">
            <a:spLocks noGrp="1"/>
          </p:cNvSpPr>
          <p:nvPr>
            <p:custDataLst>
              <p:tags r:id="rId3"/>
            </p:custDataLst>
          </p:nvPr>
        </p:nvSpPr>
        <p:spPr>
          <a:xfrm>
            <a:off x="8046085" y="1760855"/>
            <a:ext cx="4089400" cy="1668145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核心问题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：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如何认识明代专制集权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的空前强化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？</a:t>
            </a:r>
            <a:endParaRPr lang="en-US" altLang="zh-CN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2575" y="3142615"/>
            <a:ext cx="4733925" cy="313626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382905" y="6174105"/>
            <a:ext cx="4323080" cy="52197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2"/>
                </a:solidFill>
                <a:latin typeface="方正粗金陵简体" panose="02000000000000000000" charset="-122"/>
                <a:ea typeface="方正粗金陵简体" panose="02000000000000000000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b="1">
                <a:latin typeface="宋体" charset="0"/>
                <a:ea typeface="宋体" charset="0"/>
                <a:cs typeface="宋体" charset="0"/>
                <a:sym typeface="+mn-ea"/>
              </a:rPr>
              <a:t>“内阁首辅” ≠“宰相”</a:t>
            </a:r>
            <a:endParaRPr lang="zh-CN" altLang="en-US" b="1"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806565" y="3429635"/>
            <a:ext cx="5337175" cy="3350895"/>
          </a:xfrm>
          <a:prstGeom prst="rect">
            <a:avLst/>
          </a:prstGeom>
        </p:spPr>
      </p:pic>
      <p:graphicFrame>
        <p:nvGraphicFramePr>
          <p:cNvPr id="9" name="表格 8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7033895" y="264795"/>
          <a:ext cx="5005070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0785"/>
                <a:gridCol w="3804285"/>
              </a:tblGrid>
              <a:tr h="457200">
                <a:tc>
                  <a:txBody>
                    <a:bodyPr wrap="square"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rgbClr val="C00000"/>
                          </a:solidFill>
                          <a:latin typeface="宋体" charset="0"/>
                          <a:ea typeface="宋体" charset="0"/>
                        </a:rPr>
                        <a:t>朝代</a:t>
                      </a:r>
                      <a:endParaRPr lang="zh-CN" altLang="en-US" sz="2400" b="1">
                        <a:solidFill>
                          <a:srgbClr val="C00000"/>
                        </a:solidFill>
                        <a:latin typeface="宋体" charset="0"/>
                        <a:ea typeface="宋体" charset="0"/>
                      </a:endParaRPr>
                    </a:p>
                  </a:txBody>
                  <a:tcPr vert="horz" anchor="ctr" anchorCtr="0"/>
                </a:tc>
                <a:tc>
                  <a:txBody>
                    <a:bodyPr wrap="square"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rgbClr val="C00000"/>
                          </a:solidFill>
                          <a:latin typeface="宋体" charset="0"/>
                          <a:ea typeface="宋体" charset="0"/>
                        </a:rPr>
                        <a:t>措施</a:t>
                      </a:r>
                      <a:endParaRPr lang="zh-CN" altLang="en-US" sz="2400" b="1">
                        <a:solidFill>
                          <a:srgbClr val="C00000"/>
                        </a:solidFill>
                        <a:latin typeface="宋体" charset="0"/>
                        <a:ea typeface="宋体" charset="0"/>
                      </a:endParaRPr>
                    </a:p>
                  </a:txBody>
                  <a:tcPr vert="horz" anchor="ctr" anchorCtr="0"/>
                </a:tc>
              </a:tr>
              <a:tr h="432000">
                <a:tc>
                  <a:txBody>
                    <a:bodyPr wrap="square"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宋体" charset="0"/>
                          <a:ea typeface="宋体" charset="0"/>
                        </a:rPr>
                        <a:t>秦</a:t>
                      </a:r>
                      <a:endParaRPr lang="zh-CN" altLang="en-US" sz="2400" b="1">
                        <a:latin typeface="宋体" charset="0"/>
                        <a:ea typeface="宋体" charset="0"/>
                      </a:endParaRPr>
                    </a:p>
                  </a:txBody>
                  <a:tcPr vert="horz" anchor="ctr" anchorCtr="0"/>
                </a:tc>
                <a:tc>
                  <a:txBody>
                    <a:bodyPr wrap="square"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宋体" charset="0"/>
                          <a:ea typeface="宋体" charset="0"/>
                        </a:rPr>
                        <a:t>三公九卿制</a:t>
                      </a:r>
                      <a:endParaRPr lang="zh-CN" altLang="en-US" sz="2400" b="1">
                        <a:latin typeface="宋体" charset="0"/>
                        <a:ea typeface="宋体" charset="0"/>
                      </a:endParaRPr>
                    </a:p>
                  </a:txBody>
                  <a:tcPr vert="horz" anchor="ctr" anchorCtr="0"/>
                </a:tc>
              </a:tr>
              <a:tr h="432000">
                <a:tc>
                  <a:txBody>
                    <a:bodyPr wrap="square"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宋体" charset="0"/>
                          <a:ea typeface="宋体" charset="0"/>
                        </a:rPr>
                        <a:t>汉</a:t>
                      </a:r>
                      <a:endParaRPr lang="zh-CN" altLang="en-US" sz="2400" b="1">
                        <a:latin typeface="宋体" charset="0"/>
                        <a:ea typeface="宋体" charset="0"/>
                      </a:endParaRPr>
                    </a:p>
                  </a:txBody>
                  <a:tcPr vert="horz" anchor="ctr" anchorCtr="0"/>
                </a:tc>
                <a:tc>
                  <a:txBody>
                    <a:bodyPr wrap="square"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宋体" charset="0"/>
                          <a:ea typeface="宋体" charset="0"/>
                        </a:rPr>
                        <a:t>中外朝</a:t>
                      </a:r>
                      <a:r>
                        <a:rPr lang="en-US" altLang="zh-CN" sz="2400" b="1">
                          <a:latin typeface="宋体" charset="0"/>
                          <a:ea typeface="宋体" charset="0"/>
                        </a:rPr>
                        <a:t>、</a:t>
                      </a:r>
                      <a:r>
                        <a:rPr lang="zh-CN" altLang="en-US" sz="2400" b="1">
                          <a:latin typeface="宋体" charset="0"/>
                          <a:ea typeface="宋体" charset="0"/>
                        </a:rPr>
                        <a:t>尚书台</a:t>
                      </a:r>
                      <a:endParaRPr lang="zh-CN" altLang="en-US" sz="2400" b="1">
                        <a:latin typeface="宋体" charset="0"/>
                        <a:ea typeface="宋体" charset="0"/>
                      </a:endParaRPr>
                    </a:p>
                  </a:txBody>
                  <a:tcPr vert="horz" anchor="ctr" anchorCtr="0"/>
                </a:tc>
              </a:tr>
              <a:tr h="432000">
                <a:tc>
                  <a:txBody>
                    <a:bodyPr wrap="square"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宋体" charset="0"/>
                          <a:ea typeface="宋体" charset="0"/>
                        </a:rPr>
                        <a:t>隋唐</a:t>
                      </a:r>
                      <a:endParaRPr lang="zh-CN" altLang="en-US" sz="2400" b="1">
                        <a:latin typeface="宋体" charset="0"/>
                        <a:ea typeface="宋体" charset="0"/>
                      </a:endParaRPr>
                    </a:p>
                  </a:txBody>
                  <a:tcPr vert="horz" anchor="ctr" anchorCtr="0"/>
                </a:tc>
                <a:tc>
                  <a:txBody>
                    <a:bodyPr wrap="square"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宋体" charset="0"/>
                          <a:ea typeface="宋体" charset="0"/>
                        </a:rPr>
                        <a:t>三省六部制、中书门下</a:t>
                      </a:r>
                      <a:endParaRPr lang="zh-CN" altLang="en-US" sz="2400" b="1">
                        <a:latin typeface="宋体" charset="0"/>
                        <a:ea typeface="宋体" charset="0"/>
                      </a:endParaRPr>
                    </a:p>
                  </a:txBody>
                  <a:tcPr vert="horz" anchor="ctr" anchorCtr="0"/>
                </a:tc>
              </a:tr>
              <a:tr h="432000">
                <a:tc>
                  <a:txBody>
                    <a:bodyPr wrap="square"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宋体" charset="0"/>
                          <a:ea typeface="宋体" charset="0"/>
                        </a:rPr>
                        <a:t>宋</a:t>
                      </a:r>
                      <a:endParaRPr lang="zh-CN" altLang="en-US" sz="2400" b="1">
                        <a:latin typeface="宋体" charset="0"/>
                        <a:ea typeface="宋体" charset="0"/>
                      </a:endParaRPr>
                    </a:p>
                  </a:txBody>
                  <a:tcPr vert="horz" anchor="ctr" anchorCtr="0"/>
                </a:tc>
                <a:tc>
                  <a:txBody>
                    <a:bodyPr wrap="square"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宋体" charset="0"/>
                          <a:ea typeface="宋体" charset="0"/>
                        </a:rPr>
                        <a:t>二府三司制</a:t>
                      </a:r>
                      <a:endParaRPr lang="zh-CN" altLang="en-US" sz="2400" b="1">
                        <a:latin typeface="宋体" charset="0"/>
                        <a:ea typeface="宋体" charset="0"/>
                      </a:endParaRPr>
                    </a:p>
                  </a:txBody>
                  <a:tcPr vert="horz" anchor="ctr" anchorCtr="0"/>
                </a:tc>
              </a:tr>
              <a:tr h="432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宋体" charset="0"/>
                          <a:ea typeface="宋体" charset="0"/>
                        </a:rPr>
                        <a:t>元</a:t>
                      </a:r>
                      <a:endParaRPr lang="zh-CN" altLang="en-US" sz="2400" b="1">
                        <a:latin typeface="宋体" charset="0"/>
                        <a:ea typeface="宋体" charset="0"/>
                      </a:endParaRPr>
                    </a:p>
                  </a:txBody>
                  <a:tcPr vert="horz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宋体" charset="0"/>
                          <a:ea typeface="宋体" charset="0"/>
                        </a:rPr>
                        <a:t>一省二院</a:t>
                      </a:r>
                      <a:r>
                        <a:rPr lang="zh-CN" altLang="en-US" sz="2400" b="1">
                          <a:latin typeface="宋体" charset="0"/>
                          <a:ea typeface="宋体" charset="0"/>
                        </a:rPr>
                        <a:t>制</a:t>
                      </a:r>
                      <a:endParaRPr lang="zh-CN" altLang="en-US" sz="2400" b="1">
                        <a:latin typeface="宋体" charset="0"/>
                        <a:ea typeface="宋体" charset="0"/>
                      </a:endParaRPr>
                    </a:p>
                  </a:txBody>
                  <a:tcPr vert="horz" anchor="ctr" anchorCtr="0"/>
                </a:tc>
              </a:tr>
              <a:tr h="432000">
                <a:tc>
                  <a:txBody>
                    <a:bodyPr wrap="square"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rgbClr val="C00000"/>
                          </a:solidFill>
                          <a:latin typeface="宋体" charset="0"/>
                          <a:ea typeface="宋体" charset="0"/>
                        </a:rPr>
                        <a:t>明</a:t>
                      </a:r>
                      <a:endParaRPr lang="zh-CN" altLang="en-US" sz="2400" b="1">
                        <a:solidFill>
                          <a:srgbClr val="C00000"/>
                        </a:solidFill>
                        <a:latin typeface="宋体" charset="0"/>
                        <a:ea typeface="宋体" charset="0"/>
                      </a:endParaRPr>
                    </a:p>
                  </a:txBody>
                  <a:tcPr vert="horz" anchor="ctr" anchorCtr="0"/>
                </a:tc>
                <a:tc>
                  <a:txBody>
                    <a:bodyPr wrap="square"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rgbClr val="C00000"/>
                          </a:solidFill>
                          <a:latin typeface="宋体" charset="0"/>
                          <a:ea typeface="宋体" charset="0"/>
                        </a:rPr>
                        <a:t>废丞相</a:t>
                      </a:r>
                      <a:r>
                        <a:rPr lang="en-US" altLang="zh-CN" sz="2400" b="1">
                          <a:solidFill>
                            <a:srgbClr val="C00000"/>
                          </a:solidFill>
                          <a:latin typeface="宋体" charset="0"/>
                          <a:ea typeface="宋体" charset="0"/>
                        </a:rPr>
                        <a:t>、</a:t>
                      </a:r>
                      <a:r>
                        <a:rPr lang="zh-CN" altLang="en-US" sz="2400" b="1">
                          <a:solidFill>
                            <a:srgbClr val="C00000"/>
                          </a:solidFill>
                          <a:latin typeface="宋体" charset="0"/>
                          <a:ea typeface="宋体" charset="0"/>
                        </a:rPr>
                        <a:t>设内阁</a:t>
                      </a:r>
                      <a:endParaRPr lang="zh-CN" altLang="en-US" sz="2400" b="1">
                        <a:solidFill>
                          <a:srgbClr val="C00000"/>
                        </a:solidFill>
                        <a:latin typeface="宋体" charset="0"/>
                        <a:ea typeface="宋体" charset="0"/>
                      </a:endParaRPr>
                    </a:p>
                  </a:txBody>
                  <a:tcPr vert="horz" anchor="ctr" anchorCtr="0"/>
                </a:tc>
              </a:tr>
            </a:tbl>
          </a:graphicData>
        </a:graphic>
      </p:graphicFrame>
      <p:cxnSp>
        <p:nvCxnSpPr>
          <p:cNvPr id="27" name="直接箭头连接符 26"/>
          <p:cNvCxnSpPr/>
          <p:nvPr/>
        </p:nvCxnSpPr>
        <p:spPr>
          <a:xfrm>
            <a:off x="2398395" y="3187700"/>
            <a:ext cx="0" cy="584835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5598160" y="5227955"/>
            <a:ext cx="708660" cy="0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945" y="0"/>
            <a:ext cx="4699000" cy="3263900"/>
          </a:xfrm>
          <a:prstGeom prst="rect">
            <a:avLst/>
          </a:prstGeom>
        </p:spPr>
      </p:pic>
      <p:sp>
        <p:nvSpPr>
          <p:cNvPr id="32" name="标题 12"/>
          <p:cNvSpPr txBox="1">
            <a:spLocks noGrp="1"/>
          </p:cNvSpPr>
          <p:nvPr>
            <p:custDataLst>
              <p:tags r:id="rId8"/>
            </p:custDataLst>
          </p:nvPr>
        </p:nvSpPr>
        <p:spPr>
          <a:xfrm>
            <a:off x="3343910" y="176530"/>
            <a:ext cx="3786505" cy="6108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一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、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明代君主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专制</a:t>
            </a:r>
            <a:endParaRPr lang="zh-CN" altLang="en-US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3" name="矩形标注 30730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502785" y="2533650"/>
            <a:ext cx="2303780" cy="1790065"/>
          </a:xfrm>
          <a:prstGeom prst="wedgeRectCallout">
            <a:avLst>
              <a:gd name="adj1" fmla="val 52894"/>
              <a:gd name="adj2" fmla="val -88559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p>
            <a:pPr algn="ctr" fontAlgn="auto"/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sym typeface="+mn-ea"/>
              </a:rPr>
              <a:t>皇权不断加强</a:t>
            </a:r>
            <a:endParaRPr lang="zh-CN" altLang="en-US" sz="2800" b="1">
              <a:solidFill>
                <a:srgbClr val="C00000"/>
              </a:solidFill>
              <a:latin typeface="宋体" charset="0"/>
              <a:ea typeface="宋体" charset="0"/>
            </a:endParaRPr>
          </a:p>
          <a:p>
            <a:pPr algn="ctr" fontAlgn="auto"/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sym typeface="+mn-ea"/>
              </a:rPr>
              <a:t>相权不断削弱</a:t>
            </a:r>
            <a:endParaRPr lang="zh-CN" altLang="en-US" sz="2800" b="1">
              <a:solidFill>
                <a:srgbClr val="C00000"/>
              </a:solidFill>
              <a:latin typeface="宋体" charset="0"/>
              <a:ea typeface="宋体" charset="0"/>
            </a:endParaRPr>
          </a:p>
          <a:p>
            <a:pPr algn="ctr" fontAlgn="auto"/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sym typeface="+mn-ea"/>
              </a:rPr>
              <a:t>君主专制强化</a:t>
            </a:r>
            <a:endParaRPr lang="zh-CN" altLang="en-US" sz="2800" b="1">
              <a:solidFill>
                <a:srgbClr val="C00000"/>
              </a:solidFill>
              <a:latin typeface="宋体" charset="0"/>
              <a:ea typeface="宋体" charset="0"/>
              <a:cs typeface="黑体" charset="-122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3" grpId="0" bldLvl="0" animBg="1"/>
      <p:bldP spid="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2949" name="图片 5">
            <a:hlinkClick r:id="" action="ppaction://noaction"/>
          </p:cNvPr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002020" y="788035"/>
            <a:ext cx="6189980" cy="60140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6520" y="3654425"/>
            <a:ext cx="5905500" cy="3147060"/>
          </a:xfrm>
          <a:prstGeom prst="rect">
            <a:avLst/>
          </a:prstGeom>
        </p:spPr>
      </p:pic>
      <p:sp>
        <p:nvSpPr>
          <p:cNvPr id="32" name="标题 12"/>
          <p:cNvSpPr txBox="1">
            <a:spLocks noGrp="1"/>
          </p:cNvSpPr>
          <p:nvPr>
            <p:custDataLst>
              <p:tags r:id="rId5"/>
            </p:custDataLst>
          </p:nvPr>
        </p:nvSpPr>
        <p:spPr>
          <a:xfrm>
            <a:off x="2058035" y="69215"/>
            <a:ext cx="8075930" cy="6108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二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、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明代中央集权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（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海上交通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、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边疆治理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）</a:t>
            </a:r>
            <a:endParaRPr lang="en-US" altLang="zh-CN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20" name="矩形标注 30730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0310495" y="3993515"/>
            <a:ext cx="1600200" cy="1073785"/>
          </a:xfrm>
          <a:prstGeom prst="wedgeRectCallout">
            <a:avLst>
              <a:gd name="adj1" fmla="val -66031"/>
              <a:gd name="adj2" fmla="val 105588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p>
            <a:pPr algn="ctr" fontAlgn="auto"/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东南外患</a:t>
            </a:r>
            <a:endParaRPr lang="zh-CN" altLang="en-US" sz="2800" b="1">
              <a:solidFill>
                <a:srgbClr val="C00000"/>
              </a:solidFill>
              <a:latin typeface="宋体" charset="0"/>
              <a:ea typeface="宋体" charset="0"/>
              <a:cs typeface="黑体" charset="-122"/>
              <a:sym typeface="+mn-ea"/>
            </a:endParaRPr>
          </a:p>
          <a:p>
            <a:pPr algn="ctr" fontAlgn="auto"/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海禁</a:t>
            </a: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问题</a:t>
            </a:r>
            <a:endParaRPr lang="zh-CN" altLang="en-US" sz="2800" b="1">
              <a:solidFill>
                <a:srgbClr val="C00000"/>
              </a:solidFill>
              <a:latin typeface="宋体" charset="0"/>
              <a:ea typeface="宋体" charset="0"/>
              <a:cs typeface="黑体" charset="-122"/>
              <a:sym typeface="+mn-ea"/>
            </a:endParaRPr>
          </a:p>
        </p:txBody>
      </p:sp>
      <p:sp>
        <p:nvSpPr>
          <p:cNvPr id="3" name="矩形标注 3073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096000" y="3202305"/>
            <a:ext cx="2303780" cy="791210"/>
          </a:xfrm>
          <a:prstGeom prst="wedgeRectCallout">
            <a:avLst>
              <a:gd name="adj1" fmla="val -1929"/>
              <a:gd name="adj2" fmla="val 9406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p>
            <a:pPr algn="ctr" fontAlgn="auto"/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征蒙古</a:t>
            </a:r>
            <a:r>
              <a:rPr lang="en-US" altLang="zh-CN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 </a:t>
            </a: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抚</a:t>
            </a: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藏地</a:t>
            </a:r>
            <a:endParaRPr lang="zh-CN" altLang="en-US" sz="2800" b="1">
              <a:solidFill>
                <a:srgbClr val="C00000"/>
              </a:solidFill>
              <a:latin typeface="宋体" charset="0"/>
              <a:ea typeface="宋体" charset="0"/>
              <a:cs typeface="黑体" charset="-122"/>
              <a:sym typeface="+mn-ea"/>
            </a:endParaRPr>
          </a:p>
        </p:txBody>
      </p:sp>
      <p:sp>
        <p:nvSpPr>
          <p:cNvPr id="4" name="矩形标注 30730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95910" y="5567045"/>
            <a:ext cx="5019040" cy="1073785"/>
          </a:xfrm>
          <a:prstGeom prst="wedgeRectCallout">
            <a:avLst>
              <a:gd name="adj1" fmla="val -11373"/>
              <a:gd name="adj2" fmla="val -95505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p>
            <a:pPr algn="ctr" fontAlgn="auto"/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郑和下西洋的目的</a:t>
            </a:r>
            <a:r>
              <a:rPr lang="en-US" altLang="zh-CN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：</a:t>
            </a: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宣扬国威</a:t>
            </a:r>
            <a:endParaRPr lang="zh-CN" altLang="en-US" sz="2800" b="1">
              <a:solidFill>
                <a:srgbClr val="C00000"/>
              </a:solidFill>
              <a:latin typeface="宋体" charset="0"/>
              <a:ea typeface="宋体" charset="0"/>
              <a:cs typeface="黑体" charset="-122"/>
              <a:sym typeface="+mn-ea"/>
            </a:endParaRPr>
          </a:p>
          <a:p>
            <a:pPr algn="ctr" fontAlgn="auto"/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由开放</a:t>
            </a: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走向封闭</a:t>
            </a:r>
            <a:endParaRPr lang="zh-CN" altLang="en-US" sz="2800" b="1">
              <a:solidFill>
                <a:srgbClr val="C00000"/>
              </a:solidFill>
              <a:latin typeface="宋体" charset="0"/>
              <a:ea typeface="宋体" charset="0"/>
              <a:cs typeface="黑体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97155" y="787400"/>
            <a:ext cx="5904865" cy="2866390"/>
          </a:xfrm>
          <a:prstGeom prst="rect">
            <a:avLst/>
          </a:prstGeom>
        </p:spPr>
      </p:pic>
      <p:sp>
        <p:nvSpPr>
          <p:cNvPr id="5" name="矩形标注 30730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0310495" y="643255"/>
            <a:ext cx="1600200" cy="791210"/>
          </a:xfrm>
          <a:prstGeom prst="wedgeRectCallout">
            <a:avLst>
              <a:gd name="adj1" fmla="val -38944"/>
              <a:gd name="adj2" fmla="val 1565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p>
            <a:pPr algn="ctr" fontAlgn="auto"/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满洲</a:t>
            </a: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崛起</a:t>
            </a:r>
            <a:endParaRPr lang="zh-CN" altLang="en-US" sz="2800" b="1">
              <a:solidFill>
                <a:srgbClr val="C00000"/>
              </a:solidFill>
              <a:latin typeface="宋体" charset="0"/>
              <a:ea typeface="宋体" charset="0"/>
              <a:cs typeface="黑体" charset="-122"/>
              <a:sym typeface="+mn-ea"/>
            </a:endParaRPr>
          </a:p>
        </p:txBody>
      </p:sp>
      <p:sp>
        <p:nvSpPr>
          <p:cNvPr id="6" name="矩形标注 30730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92625" y="1434465"/>
            <a:ext cx="2304415" cy="791210"/>
          </a:xfrm>
          <a:prstGeom prst="wedgeRectCallout">
            <a:avLst>
              <a:gd name="adj1" fmla="val -72412"/>
              <a:gd name="adj2" fmla="val -16934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p>
            <a:pPr algn="ctr" fontAlgn="auto"/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加强中央集权</a:t>
            </a:r>
            <a:endParaRPr lang="zh-CN" altLang="en-US" sz="2800" b="1">
              <a:solidFill>
                <a:srgbClr val="C00000"/>
              </a:solidFill>
              <a:latin typeface="宋体" charset="0"/>
              <a:ea typeface="宋体" charset="0"/>
              <a:cs typeface="黑体" charset="-122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  <p:bldP spid="3" grpId="0" bldLvl="0" animBg="1"/>
      <p:bldP spid="3" grpId="1" animBg="1"/>
      <p:bldP spid="20" grpId="0" bldLvl="0" animBg="1"/>
      <p:bldP spid="20" grpId="1" animBg="1"/>
      <p:bldP spid="5" grpId="0" bldLvl="0" animBg="1"/>
      <p:bldP spid="5" grpId="1" animBg="1"/>
      <p:bldP spid="6" grpId="0" bldLvl="0" animBg="1"/>
      <p:bldP spid="6" grpId="1" animBg="1"/>
    </p:bldLst>
  </p:timing>
</p:sld>
</file>

<file path=ppt/slides/slide4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《大明王朝1566》混剪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32" name="标题 12"/>
          <p:cNvSpPr txBox="1">
            <a:spLocks noGrp="1"/>
          </p:cNvSpPr>
          <p:nvPr>
            <p:custDataLst>
              <p:tags r:id="rId4"/>
            </p:custDataLst>
          </p:nvPr>
        </p:nvSpPr>
        <p:spPr>
          <a:xfrm>
            <a:off x="1620520" y="176530"/>
            <a:ext cx="8949690" cy="6489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思考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：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为什么说“明朝之亡不在外而在于内”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？</a:t>
            </a:r>
            <a:endParaRPr lang="en-US" altLang="zh-CN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522098" y="3603625"/>
            <a:ext cx="691515" cy="70675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zh-CN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charset="0"/>
                <a:ea typeface="宋体" charset="0"/>
              </a:rPr>
              <a:t>明</a:t>
            </a:r>
            <a:endParaRPr lang="zh-CN" altLang="en-US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charset="0"/>
              <a:ea typeface="宋体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17298" y="1383665"/>
            <a:ext cx="1251585" cy="521970"/>
          </a:xfrm>
          <a:prstGeom prst="rect">
            <a:avLst/>
          </a:prstGeom>
          <a:solidFill>
            <a:schemeClr val="accent2"/>
          </a:solidFill>
          <a:ln>
            <a:solidFill>
              <a:srgbClr val="F39E02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宋体" charset="0"/>
                <a:ea typeface="宋体" charset="0"/>
              </a:rPr>
              <a:t>朝堂上</a:t>
            </a:r>
            <a:endParaRPr lang="zh-CN" altLang="en-US" sz="2800" b="1">
              <a:solidFill>
                <a:schemeClr val="bg1"/>
              </a:solidFill>
              <a:latin typeface="宋体" charset="0"/>
              <a:ea typeface="宋体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38228" y="1905635"/>
            <a:ext cx="1607820" cy="138366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accent2"/>
                </a:solidFill>
                <a:latin typeface="宋体" charset="0"/>
                <a:ea typeface="宋体" charset="0"/>
              </a:rPr>
              <a:t>废宰相</a:t>
            </a:r>
            <a:endParaRPr lang="zh-CN" altLang="en-US" sz="2800" b="1">
              <a:solidFill>
                <a:schemeClr val="accent2"/>
              </a:solidFill>
              <a:latin typeface="宋体" charset="0"/>
              <a:ea typeface="宋体" charset="0"/>
            </a:endParaRPr>
          </a:p>
          <a:p>
            <a:pPr algn="ctr"/>
            <a:r>
              <a:rPr lang="zh-CN" altLang="en-US" sz="2800" b="1">
                <a:solidFill>
                  <a:schemeClr val="accent2"/>
                </a:solidFill>
                <a:latin typeface="宋体" charset="0"/>
                <a:ea typeface="宋体" charset="0"/>
              </a:rPr>
              <a:t>设内阁</a:t>
            </a:r>
            <a:endParaRPr lang="zh-CN" altLang="en-US" sz="2800" b="1">
              <a:solidFill>
                <a:schemeClr val="accent2"/>
              </a:solidFill>
              <a:latin typeface="宋体" charset="0"/>
              <a:ea typeface="宋体" charset="0"/>
            </a:endParaRPr>
          </a:p>
          <a:p>
            <a:pPr algn="ctr"/>
            <a:r>
              <a:rPr lang="zh-CN" altLang="en-US" sz="2800" b="1">
                <a:solidFill>
                  <a:schemeClr val="accent2"/>
                </a:solidFill>
                <a:latin typeface="宋体" charset="0"/>
                <a:ea typeface="宋体" charset="0"/>
              </a:rPr>
              <a:t>宦官专权</a:t>
            </a:r>
            <a:endParaRPr lang="zh-CN" altLang="en-US" sz="2800" b="1">
              <a:solidFill>
                <a:schemeClr val="accent2"/>
              </a:solidFill>
              <a:latin typeface="宋体" charset="0"/>
              <a:ea typeface="宋体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25103" y="1383665"/>
            <a:ext cx="1251585" cy="5219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宋体" charset="0"/>
                <a:ea typeface="宋体" charset="0"/>
              </a:rPr>
              <a:t>世界中</a:t>
            </a:r>
            <a:endParaRPr lang="zh-CN" altLang="en-US" sz="2800" b="1">
              <a:solidFill>
                <a:schemeClr val="bg1"/>
              </a:solidFill>
              <a:latin typeface="宋体" charset="0"/>
              <a:ea typeface="宋体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40916" y="1908092"/>
            <a:ext cx="2218055" cy="583565"/>
          </a:xfrm>
          <a:prstGeom prst="rect">
            <a:avLst/>
          </a:prstGeom>
          <a:noFill/>
          <a:ln>
            <a:solidFill>
              <a:srgbClr val="1552D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accent1"/>
                </a:solidFill>
                <a:latin typeface="宋体" charset="0"/>
                <a:ea typeface="宋体" charset="0"/>
              </a:rPr>
              <a:t>郑和下西洋</a:t>
            </a:r>
            <a:endParaRPr lang="zh-CN" altLang="en-US" sz="3200" b="1">
              <a:solidFill>
                <a:schemeClr val="accent1"/>
              </a:solidFill>
              <a:latin typeface="宋体" charset="0"/>
              <a:ea typeface="宋体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51468" y="3081655"/>
            <a:ext cx="996950" cy="583565"/>
          </a:xfrm>
          <a:prstGeom prst="rect">
            <a:avLst/>
          </a:prstGeom>
          <a:noFill/>
          <a:ln>
            <a:solidFill>
              <a:srgbClr val="1552D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accent1"/>
                </a:solidFill>
                <a:latin typeface="宋体" charset="0"/>
                <a:ea typeface="宋体" charset="0"/>
              </a:rPr>
              <a:t>倭寇</a:t>
            </a:r>
            <a:endParaRPr lang="zh-CN" altLang="en-US" sz="3200" b="1">
              <a:solidFill>
                <a:schemeClr val="accent1"/>
              </a:solidFill>
              <a:latin typeface="宋体" charset="0"/>
              <a:ea typeface="宋体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40916" y="4248785"/>
            <a:ext cx="2218055" cy="583565"/>
          </a:xfrm>
          <a:prstGeom prst="rect">
            <a:avLst/>
          </a:prstGeom>
          <a:noFill/>
          <a:ln>
            <a:solidFill>
              <a:srgbClr val="1552D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accent1"/>
                </a:solidFill>
                <a:latin typeface="宋体" charset="0"/>
                <a:ea typeface="宋体" charset="0"/>
              </a:rPr>
              <a:t>西方殖民者</a:t>
            </a:r>
            <a:endParaRPr lang="zh-CN" altLang="en-US" sz="3200" b="1">
              <a:solidFill>
                <a:schemeClr val="accent1"/>
              </a:solidFill>
              <a:latin typeface="宋体" charset="0"/>
              <a:ea typeface="宋体" charset="0"/>
            </a:endParaRPr>
          </a:p>
        </p:txBody>
      </p:sp>
      <p:cxnSp>
        <p:nvCxnSpPr>
          <p:cNvPr id="12" name="直接箭头连接符 11"/>
          <p:cNvCxnSpPr>
            <a:stCxn id="10" idx="3"/>
            <a:endCxn id="5" idx="1"/>
          </p:cNvCxnSpPr>
          <p:nvPr/>
        </p:nvCxnSpPr>
        <p:spPr>
          <a:xfrm>
            <a:off x="2696983" y="3342640"/>
            <a:ext cx="2825115" cy="583565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stCxn id="11" idx="3"/>
          </p:cNvCxnSpPr>
          <p:nvPr/>
        </p:nvCxnSpPr>
        <p:spPr>
          <a:xfrm flipV="1">
            <a:off x="3230383" y="4003040"/>
            <a:ext cx="2248535" cy="50673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3720484" y="2614622"/>
            <a:ext cx="895350" cy="9531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宋体" charset="0"/>
                <a:ea typeface="宋体" charset="0"/>
              </a:rPr>
              <a:t>海防</a:t>
            </a:r>
            <a:endParaRPr lang="en-US" altLang="zh-CN" sz="2800" b="1">
              <a:solidFill>
                <a:schemeClr val="bg1"/>
              </a:solidFill>
              <a:latin typeface="宋体" charset="0"/>
              <a:ea typeface="宋体" charset="0"/>
            </a:endParaRPr>
          </a:p>
          <a:p>
            <a:r>
              <a:rPr lang="zh-CN" altLang="en-US" sz="2800" b="1">
                <a:solidFill>
                  <a:schemeClr val="bg1"/>
                </a:solidFill>
                <a:latin typeface="宋体" charset="0"/>
                <a:ea typeface="宋体" charset="0"/>
              </a:rPr>
              <a:t>问题</a:t>
            </a:r>
            <a:endParaRPr lang="zh-CN" altLang="en-US" sz="2800" b="1">
              <a:solidFill>
                <a:schemeClr val="bg1"/>
              </a:solidFill>
              <a:latin typeface="宋体" charset="0"/>
              <a:ea typeface="宋体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878708" y="1383665"/>
            <a:ext cx="1964055" cy="52197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宋体" charset="0"/>
                <a:ea typeface="宋体" charset="0"/>
              </a:rPr>
              <a:t>民族关系中</a:t>
            </a:r>
            <a:endParaRPr lang="zh-CN" altLang="en-US" sz="2800" b="1">
              <a:solidFill>
                <a:schemeClr val="bg1"/>
              </a:solidFill>
              <a:latin typeface="宋体" charset="0"/>
              <a:ea typeface="宋体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055238" y="2927350"/>
            <a:ext cx="1607820" cy="52197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latin typeface="宋体" charset="0"/>
                <a:ea typeface="宋体" charset="0"/>
              </a:rPr>
              <a:t>蒙古南下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latin typeface="宋体" charset="0"/>
              <a:ea typeface="宋体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531046" y="4509770"/>
            <a:ext cx="2676525" cy="52197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latin typeface="宋体" charset="0"/>
                <a:ea typeface="宋体" charset="0"/>
              </a:rPr>
              <a:t>女真建州部崛起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latin typeface="宋体" charset="0"/>
              <a:ea typeface="宋体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421633" y="1905635"/>
            <a:ext cx="895350" cy="52197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accent6">
                    <a:lumMod val="50000"/>
                  </a:schemeClr>
                </a:solidFill>
                <a:latin typeface="宋体" charset="0"/>
                <a:ea typeface="宋体" charset="0"/>
              </a:rPr>
              <a:t>藏族</a:t>
            </a:r>
            <a:endParaRPr lang="zh-CN" altLang="en-US" sz="2800" b="1">
              <a:solidFill>
                <a:schemeClr val="accent6">
                  <a:lumMod val="50000"/>
                </a:schemeClr>
              </a:solidFill>
              <a:latin typeface="宋体" charset="0"/>
              <a:ea typeface="宋体" charset="0"/>
            </a:endParaRPr>
          </a:p>
        </p:txBody>
      </p:sp>
      <p:cxnSp>
        <p:nvCxnSpPr>
          <p:cNvPr id="19" name="直接箭头连接符 18"/>
          <p:cNvCxnSpPr>
            <a:stCxn id="16" idx="2"/>
            <a:endCxn id="17" idx="0"/>
          </p:cNvCxnSpPr>
          <p:nvPr/>
        </p:nvCxnSpPr>
        <p:spPr>
          <a:xfrm>
            <a:off x="9859148" y="3389015"/>
            <a:ext cx="10160" cy="1120755"/>
          </a:xfrm>
          <a:prstGeom prst="straightConnector1">
            <a:avLst/>
          </a:prstGeom>
          <a:ln w="50800"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9941698" y="3726815"/>
            <a:ext cx="99695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latin typeface="宋体" charset="0"/>
                <a:ea typeface="宋体" charset="0"/>
              </a:rPr>
              <a:t>联姻</a:t>
            </a:r>
            <a:endParaRPr lang="zh-CN" altLang="en-US" sz="3200" b="1">
              <a:latin typeface="宋体" charset="0"/>
              <a:ea typeface="宋体" charset="0"/>
            </a:endParaRPr>
          </a:p>
        </p:txBody>
      </p:sp>
      <p:cxnSp>
        <p:nvCxnSpPr>
          <p:cNvPr id="21" name="直接箭头连接符 20"/>
          <p:cNvCxnSpPr>
            <a:endCxn id="5" idx="3"/>
          </p:cNvCxnSpPr>
          <p:nvPr/>
        </p:nvCxnSpPr>
        <p:spPr>
          <a:xfrm flipH="1">
            <a:off x="6162178" y="3216275"/>
            <a:ext cx="2949575" cy="709930"/>
          </a:xfrm>
          <a:prstGeom prst="straightConnector1">
            <a:avLst/>
          </a:prstGeom>
          <a:ln w="412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>
            <a:stCxn id="17" idx="1"/>
            <a:endCxn id="5" idx="3"/>
          </p:cNvCxnSpPr>
          <p:nvPr/>
        </p:nvCxnSpPr>
        <p:spPr>
          <a:xfrm flipH="1" flipV="1">
            <a:off x="6162178" y="3926205"/>
            <a:ext cx="2537579" cy="814398"/>
          </a:xfrm>
          <a:prstGeom prst="straightConnector1">
            <a:avLst/>
          </a:prstGeom>
          <a:ln w="412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6958349" y="2667962"/>
            <a:ext cx="895350" cy="95313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宋体" charset="0"/>
                <a:ea typeface="宋体" charset="0"/>
              </a:rPr>
              <a:t>内疆</a:t>
            </a:r>
            <a:endParaRPr lang="en-US" altLang="zh-CN" sz="2800" b="1">
              <a:solidFill>
                <a:schemeClr val="bg1"/>
              </a:solidFill>
              <a:latin typeface="宋体" charset="0"/>
              <a:ea typeface="宋体" charset="0"/>
            </a:endParaRPr>
          </a:p>
          <a:p>
            <a:r>
              <a:rPr lang="zh-CN" altLang="en-US" sz="2800" b="1">
                <a:solidFill>
                  <a:schemeClr val="bg1"/>
                </a:solidFill>
                <a:latin typeface="宋体" charset="0"/>
                <a:ea typeface="宋体" charset="0"/>
              </a:rPr>
              <a:t>问题</a:t>
            </a:r>
            <a:endParaRPr lang="zh-CN" altLang="en-US" sz="2800" b="1">
              <a:solidFill>
                <a:schemeClr val="bg1"/>
              </a:solidFill>
              <a:latin typeface="宋体" charset="0"/>
              <a:ea typeface="宋体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038228" y="4402455"/>
            <a:ext cx="1607820" cy="5219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accent2"/>
                </a:solidFill>
                <a:latin typeface="宋体" charset="0"/>
                <a:ea typeface="宋体" charset="0"/>
              </a:rPr>
              <a:t>政治黑暗</a:t>
            </a:r>
            <a:endParaRPr lang="zh-CN" altLang="en-US" sz="2800" b="1">
              <a:solidFill>
                <a:schemeClr val="accent2"/>
              </a:solidFill>
              <a:latin typeface="宋体" charset="0"/>
              <a:ea typeface="宋体" charset="0"/>
            </a:endParaRPr>
          </a:p>
        </p:txBody>
      </p:sp>
      <p:cxnSp>
        <p:nvCxnSpPr>
          <p:cNvPr id="25" name="直接箭头连接符 24"/>
          <p:cNvCxnSpPr/>
          <p:nvPr/>
        </p:nvCxnSpPr>
        <p:spPr>
          <a:xfrm>
            <a:off x="5692268" y="4921894"/>
            <a:ext cx="10795" cy="981075"/>
          </a:xfrm>
          <a:prstGeom prst="straightConnector1">
            <a:avLst/>
          </a:prstGeom>
          <a:ln w="539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5382080" y="5930907"/>
            <a:ext cx="920115" cy="5219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宋体" charset="0"/>
                <a:ea typeface="宋体" charset="0"/>
              </a:rPr>
              <a:t>农民</a:t>
            </a:r>
            <a:endParaRPr lang="zh-CN" altLang="en-US" sz="2800" b="1">
              <a:latin typeface="宋体" charset="0"/>
              <a:ea typeface="宋体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520703" y="5181600"/>
            <a:ext cx="89535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chemeClr val="accent2"/>
                </a:solidFill>
                <a:latin typeface="宋体" charset="0"/>
                <a:ea typeface="宋体" charset="0"/>
              </a:rPr>
              <a:t>收税</a:t>
            </a:r>
            <a:endParaRPr lang="zh-CN" altLang="en-US" sz="2800" b="1">
              <a:solidFill>
                <a:schemeClr val="accent2"/>
              </a:solidFill>
              <a:latin typeface="宋体" charset="0"/>
              <a:ea typeface="宋体" charset="0"/>
            </a:endParaRPr>
          </a:p>
        </p:txBody>
      </p:sp>
      <p:cxnSp>
        <p:nvCxnSpPr>
          <p:cNvPr id="28" name="直接箭头连接符 27"/>
          <p:cNvCxnSpPr/>
          <p:nvPr/>
        </p:nvCxnSpPr>
        <p:spPr>
          <a:xfrm flipH="1" flipV="1">
            <a:off x="6096000" y="4921894"/>
            <a:ext cx="0" cy="951239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6162178" y="5114290"/>
            <a:ext cx="99695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宋体" charset="0"/>
                <a:ea typeface="宋体" charset="0"/>
              </a:rPr>
              <a:t>起义</a:t>
            </a:r>
            <a:endParaRPr lang="zh-CN" altLang="en-US" sz="3200" b="1">
              <a:solidFill>
                <a:schemeClr val="tx1"/>
              </a:solidFill>
              <a:latin typeface="宋体" charset="0"/>
              <a:ea typeface="宋体" charset="0"/>
            </a:endParaRPr>
          </a:p>
        </p:txBody>
      </p:sp>
      <p:sp>
        <p:nvSpPr>
          <p:cNvPr id="32" name="标题 12"/>
          <p:cNvSpPr txBox="1">
            <a:spLocks noGrp="1"/>
          </p:cNvSpPr>
          <p:nvPr>
            <p:custDataLst>
              <p:tags r:id="rId1"/>
            </p:custDataLst>
          </p:nvPr>
        </p:nvSpPr>
        <p:spPr>
          <a:xfrm>
            <a:off x="2423160" y="198120"/>
            <a:ext cx="7647305" cy="6108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明代</a:t>
            </a:r>
            <a:r>
              <a:rPr 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：君王死社稷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，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但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“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只成门户私计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”</a:t>
            </a:r>
            <a:endParaRPr lang="en-US" altLang="zh-CN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3" name="矩形标注 3073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958330" y="5640705"/>
            <a:ext cx="4940935" cy="791210"/>
          </a:xfrm>
          <a:prstGeom prst="wedgeRectCallout">
            <a:avLst>
              <a:gd name="adj1" fmla="val -32251"/>
              <a:gd name="adj2" fmla="val -96468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p>
            <a:pPr algn="ctr" fontAlgn="auto"/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统一多民族封建国家更趋</a:t>
            </a: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稳固</a:t>
            </a:r>
            <a:endParaRPr lang="zh-CN" altLang="en-US" sz="2800" b="1">
              <a:solidFill>
                <a:srgbClr val="C00000"/>
              </a:solidFill>
              <a:latin typeface="宋体" charset="0"/>
              <a:ea typeface="宋体" charset="0"/>
              <a:cs typeface="黑体" charset="-122"/>
              <a:sym typeface="+mn-ea"/>
            </a:endParaRPr>
          </a:p>
        </p:txBody>
      </p:sp>
      <p:sp>
        <p:nvSpPr>
          <p:cNvPr id="4" name="矩形标注 30730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0855" y="5659755"/>
            <a:ext cx="3511550" cy="791210"/>
          </a:xfrm>
          <a:prstGeom prst="wedgeRectCallout">
            <a:avLst>
              <a:gd name="adj1" fmla="val 30986"/>
              <a:gd name="adj2" fmla="val -124959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</a:ln>
        </p:spPr>
        <p:txBody>
          <a:bodyPr wrap="none" anchor="ctr"/>
          <a:p>
            <a:pPr algn="ctr" fontAlgn="auto"/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开始落后于</a:t>
            </a: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黑体" charset="-122"/>
                <a:sym typeface="+mn-ea"/>
              </a:rPr>
              <a:t>世界大势</a:t>
            </a:r>
            <a:endParaRPr lang="zh-CN" altLang="en-US" sz="2800" b="1">
              <a:solidFill>
                <a:srgbClr val="C00000"/>
              </a:solidFill>
              <a:latin typeface="宋体" charset="0"/>
              <a:ea typeface="宋体" charset="0"/>
              <a:cs typeface="黑体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20" grpId="0"/>
      <p:bldP spid="23" grpId="0" bldLvl="0" animBg="1"/>
      <p:bldP spid="24" grpId="0" bldLvl="0" animBg="1"/>
      <p:bldP spid="26" grpId="0" bldLvl="0" animBg="1"/>
      <p:bldP spid="27" grpId="0"/>
      <p:bldP spid="29" grpId="0"/>
      <p:bldP spid="3" grpId="0" bldLvl="0" animBg="1"/>
      <p:bldP spid="3" grpId="1" animBg="1"/>
      <p:bldP spid="4" grpId="0" bldLvl="0" animBg="1"/>
      <p:bldP spid="4" grpId="1" animBg="1"/>
    </p:bldLst>
  </p:timing>
</p:sld>
</file>

<file path=ppt/slides/slide6.xml><?xml version="1.0" encoding="utf-8"?>
<p:sld xmlns:wpsdc="http://www.wps.cn/officeDocument/2022/drawingmlCustomData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369570" y="932180"/>
            <a:ext cx="11697970" cy="5477510"/>
          </a:xfrm>
          <a:prstGeom prst="rect">
            <a:avLst/>
          </a:prstGeom>
          <a:noFill/>
        </p:spPr>
        <p:txBody>
          <a:bodyPr wrap="square" rtlCol="0" anchor="t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/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1．</a:t>
            </a:r>
            <a:r>
              <a:rPr lang="zh-CN" alt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（</a:t>
            </a:r>
            <a:r>
              <a:rPr lang="en-US" altLang="zh-CN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2020·</a:t>
            </a:r>
            <a:r>
              <a:rPr lang="zh-CN" alt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全国卷）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明万历年间，神宗下令工部铸钱供内府用，内阁首辅张居正</a:t>
            </a:r>
            <a:r>
              <a:rPr lang="en-US" altLang="zh-CN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“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以利不胜费止之</a:t>
            </a:r>
            <a:r>
              <a:rPr lang="en-US" altLang="zh-CN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”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。神宗向户部索求十万金，张居正面谏力争，</a:t>
            </a:r>
            <a:r>
              <a:rPr lang="en-US" altLang="zh-CN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“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得停发太仓银十万两</a:t>
            </a:r>
            <a:r>
              <a:rPr lang="en-US" altLang="zh-CN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”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。这反映出当时（　　）</a:t>
            </a:r>
            <a:endParaRPr lang="en-US" altLang="zh-CN" sz="2500" b="1">
              <a:solidFill>
                <a:schemeClr val="tx1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altLang="zh-CN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A.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内阁权势强大　　　　　　　　　　</a:t>
            </a:r>
            <a:r>
              <a:rPr lang="en-US" altLang="zh-CN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B.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皇权受到严重制约</a:t>
            </a:r>
            <a:endParaRPr lang="zh-CN" altLang="en-US" sz="2500" b="1">
              <a:solidFill>
                <a:schemeClr val="tx1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altLang="zh-CN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C.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社会经济凋敝　　　　　　　　　　</a:t>
            </a:r>
            <a:r>
              <a:rPr lang="en-US" altLang="zh-CN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D.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君权相权关系紧张</a:t>
            </a:r>
            <a:endParaRPr lang="zh-CN" altLang="en-US" sz="2500" b="1">
              <a:solidFill>
                <a:schemeClr val="tx1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endParaRPr lang="zh-CN" altLang="en-US" sz="2500" b="1">
              <a:solidFill>
                <a:schemeClr val="tx1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2．</a:t>
            </a:r>
            <a:r>
              <a:rPr lang="zh-CN" alt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（</a:t>
            </a:r>
            <a:r>
              <a:rPr lang="en-US" altLang="zh-CN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2021·</a:t>
            </a:r>
            <a:r>
              <a:rPr lang="zh-CN" alt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湖北卷）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明代继承前代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“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以例辅律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”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的传统。律一经颁行，即成定制，因而难以应对不断出现的新问题，故朝廷不得不大量增补各类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“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例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”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以维护社会正常秩序，甚至将六部办定的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“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成案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”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提升为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“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现行则例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”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。此举（　　）</a:t>
            </a:r>
            <a:endParaRPr lang="zh-CN" altLang="en-US" sz="2500" b="1"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A.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提升了社会治理的能力　　　　　　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B.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杜绝了司法腐败的可能</a:t>
            </a:r>
            <a:endParaRPr lang="zh-CN" altLang="en-US" sz="2500" b="1"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C.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确保了审判结果的公正　　　　　　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D.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导致了社会矛盾的激化</a:t>
            </a:r>
            <a:endParaRPr lang="zh-CN" altLang="en-US" sz="2500" b="1"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4292601" y="2116455"/>
            <a:ext cx="79121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charset="0"/>
                <a:ea typeface="宋体" charset="0"/>
              </a:rPr>
              <a:t>A</a:t>
            </a:r>
            <a:endParaRPr lang="en-US" altLang="zh-CN" sz="7200" b="1"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charset="0"/>
              <a:ea typeface="宋体" charset="0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9787891" y="4909820"/>
            <a:ext cx="79121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charset="0"/>
                <a:ea typeface="宋体" charset="0"/>
              </a:rPr>
              <a:t>A</a:t>
            </a:r>
            <a:endParaRPr lang="en-US" altLang="zh-CN" sz="7200" b="1"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charset="0"/>
              <a:ea typeface="宋体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73380" y="238125"/>
            <a:ext cx="2035810" cy="5219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wrap="square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宋体" pitchFamily="2" charset="-122"/>
              </a:rPr>
              <a:t>真题</a:t>
            </a: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宋体" pitchFamily="2" charset="-122"/>
              </a:rPr>
              <a:t>演练</a:t>
            </a:r>
            <a:endParaRPr lang="zh-CN" altLang="en-US" sz="2800" b="1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宋体" pitchFamily="2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09600" y="381000"/>
            <a:ext cx="6248400" cy="6092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fontAlgn="auto">
              <a:lnSpc>
                <a:spcPts val="3600"/>
              </a:lnSpc>
            </a:pPr>
            <a:r>
              <a:rPr lang="zh-CN" altLang="en-US" sz="2800" b="1" i="0" u="none" strike="noStrike" dirty="0">
                <a:solidFill>
                  <a:srgbClr val="C00000"/>
                </a:solidFill>
                <a:effectLst/>
                <a:latin typeface="仿宋" charset="0"/>
                <a:ea typeface="仿宋" charset="0"/>
                <a:cs typeface="仿宋" charset="0"/>
              </a:rPr>
              <a:t>延伸阅读</a:t>
            </a:r>
            <a:r>
              <a:rPr lang="en-US" altLang="zh-CN" sz="2800" b="1" i="0" u="none" strike="noStrike" dirty="0">
                <a:solidFill>
                  <a:srgbClr val="C00000"/>
                </a:solidFill>
                <a:effectLst/>
                <a:latin typeface="仿宋" charset="0"/>
                <a:ea typeface="仿宋" charset="0"/>
                <a:cs typeface="仿宋" charset="0"/>
              </a:rPr>
              <a:t>：《</a:t>
            </a:r>
            <a:r>
              <a:rPr lang="zh-CN" altLang="en-US" sz="2800" b="1" i="0" u="none" strike="noStrike" dirty="0">
                <a:solidFill>
                  <a:srgbClr val="C00000"/>
                </a:solidFill>
                <a:effectLst/>
                <a:latin typeface="仿宋" charset="0"/>
                <a:ea typeface="仿宋" charset="0"/>
                <a:cs typeface="仿宋" charset="0"/>
              </a:rPr>
              <a:t>万历十五年</a:t>
            </a:r>
            <a:r>
              <a:rPr lang="en-US" altLang="zh-CN" sz="2800" b="1" i="0" u="none" strike="noStrike" dirty="0">
                <a:solidFill>
                  <a:srgbClr val="C00000"/>
                </a:solidFill>
                <a:effectLst/>
                <a:latin typeface="仿宋" charset="0"/>
                <a:ea typeface="仿宋" charset="0"/>
                <a:cs typeface="仿宋" charset="0"/>
              </a:rPr>
              <a:t>》</a:t>
            </a:r>
            <a:endParaRPr lang="en-US" altLang="zh-CN" sz="2800" b="1" i="0" u="none" strike="noStrike" dirty="0">
              <a:solidFill>
                <a:srgbClr val="C00000"/>
              </a:solidFill>
              <a:effectLst/>
              <a:latin typeface="仿宋" charset="0"/>
              <a:ea typeface="仿宋" charset="0"/>
              <a:cs typeface="仿宋" charset="0"/>
            </a:endParaRPr>
          </a:p>
          <a:p>
            <a:pPr indent="457200" fontAlgn="auto">
              <a:lnSpc>
                <a:spcPts val="3600"/>
              </a:lnSpc>
            </a:pPr>
            <a:endParaRPr lang="zh-CN" altLang="en-US" sz="2800" b="1" i="0" u="none" strike="noStrike" dirty="0">
              <a:solidFill>
                <a:srgbClr val="191919"/>
              </a:solidFill>
              <a:effectLst/>
              <a:latin typeface="仿宋" charset="0"/>
              <a:ea typeface="仿宋" charset="0"/>
              <a:cs typeface="仿宋" charset="0"/>
            </a:endParaRPr>
          </a:p>
          <a:p>
            <a:pPr indent="457200" fontAlgn="auto">
              <a:lnSpc>
                <a:spcPts val="3600"/>
              </a:lnSpc>
            </a:pPr>
            <a:r>
              <a:rPr lang="zh-CN" altLang="en-US" sz="2800" b="1" i="0" u="none" strike="noStrike" dirty="0">
                <a:solidFill>
                  <a:srgbClr val="191919"/>
                </a:solidFill>
                <a:effectLst/>
                <a:latin typeface="仿宋" charset="0"/>
                <a:ea typeface="仿宋" charset="0"/>
                <a:cs typeface="仿宋" charset="0"/>
              </a:rPr>
              <a:t>黄仁宇</a:t>
            </a:r>
            <a:r>
              <a:rPr lang="en-US" altLang="zh-CN" sz="2800" b="1" i="0" u="none" strike="noStrike" dirty="0">
                <a:solidFill>
                  <a:srgbClr val="191919"/>
                </a:solidFill>
                <a:effectLst/>
                <a:latin typeface="仿宋" charset="0"/>
                <a:ea typeface="仿宋" charset="0"/>
                <a:cs typeface="仿宋" charset="0"/>
              </a:rPr>
              <a:t>：</a:t>
            </a:r>
            <a:r>
              <a:rPr lang="zh-CN" altLang="en-US" sz="2800" b="1" i="0" u="none" strike="noStrike" dirty="0">
                <a:solidFill>
                  <a:srgbClr val="191919"/>
                </a:solidFill>
                <a:effectLst/>
                <a:latin typeface="仿宋" charset="0"/>
                <a:ea typeface="仿宋" charset="0"/>
                <a:cs typeface="仿宋" charset="0"/>
              </a:rPr>
              <a:t>“大历史的观点，亦即是从“技术上的角度看历史”。 ”“</a:t>
            </a:r>
            <a:r>
              <a:rPr lang="zh-CN" altLang="en-US" sz="2800" b="1" i="0" u="none" strike="noStrike" dirty="0">
                <a:solidFill>
                  <a:srgbClr val="C00000"/>
                </a:solidFill>
                <a:effectLst/>
                <a:latin typeface="仿宋" charset="0"/>
                <a:ea typeface="仿宋" charset="0"/>
                <a:cs typeface="仿宋" charset="0"/>
              </a:rPr>
              <a:t>我的经验，是几十年遍游各地，听到不同的解说，在因为生活的折磨和煎逼，才体现出来的</a:t>
            </a:r>
            <a:r>
              <a:rPr lang="en-US" altLang="zh-CN" sz="2800" b="1" i="0" u="none" strike="noStrike" dirty="0">
                <a:solidFill>
                  <a:srgbClr val="C00000"/>
                </a:solidFill>
                <a:effectLst/>
                <a:latin typeface="仿宋" charset="0"/>
                <a:ea typeface="仿宋" charset="0"/>
                <a:cs typeface="仿宋" charset="0"/>
              </a:rPr>
              <a:t>……</a:t>
            </a:r>
            <a:r>
              <a:rPr lang="zh-CN" altLang="en-US" sz="2800" b="1" i="0" u="none" strike="noStrike" dirty="0">
                <a:solidFill>
                  <a:srgbClr val="C00000"/>
                </a:solidFill>
                <a:effectLst/>
                <a:latin typeface="仿宋" charset="0"/>
                <a:ea typeface="仿宋" charset="0"/>
                <a:cs typeface="仿宋" charset="0"/>
              </a:rPr>
              <a:t>受过被裁失业、与家人一起感受经济危机和被人歧视的景况，</a:t>
            </a:r>
            <a:r>
              <a:rPr lang="zh-CN" altLang="en-US" sz="2800" b="1" i="0" u="none" strike="noStrike" dirty="0">
                <a:solidFill>
                  <a:srgbClr val="191919"/>
                </a:solidFill>
                <a:effectLst/>
                <a:highlight>
                  <a:srgbClr val="FFFF00"/>
                </a:highlight>
                <a:latin typeface="仿宋" charset="0"/>
                <a:ea typeface="仿宋" charset="0"/>
                <a:cs typeface="仿宋" charset="0"/>
              </a:rPr>
              <a:t>才越来越把眼光放大，才知道个人能力有限，生命的真意义，要在历史上获得</a:t>
            </a:r>
            <a:r>
              <a:rPr lang="zh-CN" altLang="en-US" sz="2800" b="1" i="0" u="none" strike="noStrike" dirty="0">
                <a:solidFill>
                  <a:srgbClr val="191919"/>
                </a:solidFill>
                <a:effectLst/>
                <a:latin typeface="仿宋" charset="0"/>
                <a:ea typeface="仿宋" charset="0"/>
                <a:cs typeface="仿宋" charset="0"/>
              </a:rPr>
              <a:t>，而历史的规律性，有时在短时间尚不能看清，而须要在长时间内大开眼界，才看得出来。”</a:t>
            </a:r>
            <a:endParaRPr lang="zh-CN" altLang="en-US" sz="2800" b="1" dirty="0">
              <a:latin typeface="仿宋" charset="0"/>
              <a:ea typeface="仿宋" charset="0"/>
              <a:cs typeface="仿宋" charset="0"/>
            </a:endParaRPr>
          </a:p>
        </p:txBody>
      </p:sp>
      <p:pic>
        <p:nvPicPr>
          <p:cNvPr id="1026" name="Picture 2" descr="万历十五年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915" y="0"/>
            <a:ext cx="46170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plit orient="vert"/>
  </p:transition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FUm4gaaiqiD6f+d7NmphgDg4+jX+qoe4G/hz9ycCwgTYNURjUUuxo0GsYVy5ZhsXR5jctAQW9oWEssi9JYiqwQ=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FUm4gaaiqiD6f+d7NmphgDg4+jX+qoe4G/hz9ycCwgTYNURjUUuxo0GsYVy5ZhsXR5jctAQW9oWEssi9JYiqwQ=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FUm4gaaiqiD6f+d7NmphgDg4+jX+qoe4G/hz9ycCwgTYNURjUUuxo0GsYVy5ZhsXR5jctAQW9oWEssi9JYiqwQ=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  <p:tag name="KSO_WM_SCREEN_THEME_FLAG" val="Dlrq25wU2PGuGg5bbmjbDFUm4gaaiqiD6f+d7NmphgDg4+jX+qoe4G/hz9ycCwgTYNURjUUuxo0GsYVy5ZhsXR5jctAQW9oWEssi9JYiqwQ="/>
</p:tagLst>
</file>

<file path=ppt/tags/tag63.xml><?xml version="1.0" encoding="utf-8"?>
<p:tagLst xmlns:p="http://schemas.openxmlformats.org/presentationml/2006/main">
  <p:tag name="AS_UNIQUEID" val="7612"/>
  <p:tag name="KSO_WM_SCREEN_THEME_FLAG" val="Dlrq25wU2PGuGg5bbmjbDFUm4gaaiqiD6f+d7NmphgDg4+jX+qoe4G/hz9ycCwgTYNURjUUuxo0GsYVy5ZhsXR5jctAQW9oWEssi9JYiqwQ="/>
</p:tagLst>
</file>

<file path=ppt/tags/tag64.xml><?xml version="1.0" encoding="utf-8"?>
<p:tagLst xmlns:p="http://schemas.openxmlformats.org/presentationml/2006/main">
  <p:tag name="AS_UNIQUEID" val="3562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SCREEN_THEME_FLAG" val="Dlrq25wU2PGuGg5bbmjbDFUm4gaaiqiD6f+d7NmphgDg4+jX+qoe4G/hz9ycCwgTYNURjUUuxo0GsYVy5ZhsXR5jctAQW9oWEssi9JYiqwQ="/>
</p:tagLst>
</file>

<file path=ppt/tags/tag65.xml><?xml version="1.0" encoding="utf-8"?>
<p:tagLst xmlns:p="http://schemas.openxmlformats.org/presentationml/2006/main">
  <p:tag name="AS_UNIQUEID" val="9584"/>
  <p:tag name="KSO_WM_SCREEN_THEME_FLAG" val="Dlrq25wU2PGuGg5bbmjbDFUm4gaaiqiD6f+d7NmphgDg4+jX+qoe4G/hz9ycCwgTYNURjUUuxo0GsYVy5ZhsXR5jctAQW9oWEssi9JYiqwQ="/>
</p:tagLst>
</file>

<file path=ppt/tags/tag66.xml><?xml version="1.0" encoding="utf-8"?>
<p:tagLst xmlns:p="http://schemas.openxmlformats.org/presentationml/2006/main">
  <p:tag name="AS_UNIQUEID" val="9597"/>
  <p:tag name="KSO_WM_SCREEN_THEME_FLAG" val="Dlrq25wU2PGuGg5bbmjbDFUm4gaaiqiD6f+d7NmphgDg4+jX+qoe4G/hz9ycCwgTYNURjUUuxo0GsYVy5ZhsXR5jctAQW9oWEssi9JYiqwQ="/>
</p:tagLst>
</file>

<file path=ppt/tags/tag67.xml><?xml version="1.0" encoding="utf-8"?>
<p:tagLst xmlns:p="http://schemas.openxmlformats.org/presentationml/2006/main">
  <p:tag name="AS_UNIQUEID" val="9602"/>
  <p:tag name="KSO_WM_SCREEN_THEME_FLAG" val="Dlrq25wU2PGuGg5bbmjbDFUm4gaaiqiD6f+d7NmphgDg4+jX+qoe4G/hz9ycCwgTYNURjUUuxo0GsYVy5ZhsXR5jctAQW9oWEssi9JYiqwQ="/>
</p:tagLst>
</file>

<file path=ppt/tags/tag68.xml><?xml version="1.0" encoding="utf-8"?>
<p:tagLst xmlns:p="http://schemas.openxmlformats.org/presentationml/2006/main">
  <p:tag name="TABLE_ENDDRAG_ORIGIN_RECT" val="350*244"/>
  <p:tag name="TABLE_ENDDRAG_RECT" val="538*317*350*244"/>
  <p:tag name="KSO_WM_SCREEN_THEME_FLAG" val="Dlrq25wU2PGuGg5bbmjbDFUm4gaaiqiD6f+d7NmphgDg4+jX+qoe4G/hz9ycCwgTYNURjUUuxo0GsYVy5ZhsXR5jctAQW9oWEssi9JYiqwQ="/>
</p:tagLst>
</file>

<file path=ppt/tags/tag69.xml><?xml version="1.0" encoding="utf-8"?>
<p:tagLst xmlns:p="http://schemas.openxmlformats.org/presentationml/2006/main">
  <p:tag name="AS_UNIQUEID" val="3562"/>
  <p:tag name="KSO_WM_BEAUTIFY_FLAG" val="#wm#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UNIT_TYPE" val="a"/>
  <p:tag name="KSO_WM_SCREEN_THEME_FLAG" val="Dlrq25wU2PGuGg5bbmjbDFUm4gaaiqiD6f+d7NmphgDg4+jX+qoe4G/hz9ycCwgTYNURjUUuxo0GsYVy5ZhsXR5jctAQW9oWEssi9JYiqwQ="/>
</p:tagLst>
</file>

<file path=ppt/tags/tag70.xml><?xml version="1.0" encoding="utf-8"?>
<p:tagLst xmlns:p="http://schemas.openxmlformats.org/presentationml/2006/main">
  <p:tag name="AS_UNIQUEID" val="33"/>
  <p:tag name="KSO_WM_SCREEN_THEME_FLAG" val="Dlrq25wU2PGuGg5bbmjbDFUm4gaaiqiD6f+d7NmphgDg4+jX+qoe4G/hz9ycCwgTYNURjUUuxo0GsYVy5ZhsXR5jctAQW9oWEssi9JYiqwQ=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FUm4gaaiqiD6f+d7NmphgDg4+jX+qoe4G/hz9ycCwgTYNURjUUuxo0GsYVy5ZhsXR5jctAQW9oWEssi9JYiqwQ="/>
</p:tagLst>
</file>

<file path=ppt/tags/tag72.xml><?xml version="1.0" encoding="utf-8"?>
<p:tagLst xmlns:p="http://schemas.openxmlformats.org/presentationml/2006/main">
  <p:tag name="AS_UNIQUEID" val="9740"/>
  <p:tag name="KSO_WM_SCREEN_THEME_FLAG" val="Dlrq25wU2PGuGg5bbmjbDFUm4gaaiqiD6f+d7NmphgDg4+jX+qoe4G/hz9ycCwgTYNURjUUuxo0GsYVy5ZhsXR5jctAQW9oWEssi9JYiqwQ="/>
</p:tagLst>
</file>

<file path=ppt/tags/tag73.xml><?xml version="1.0" encoding="utf-8"?>
<p:tagLst xmlns:p="http://schemas.openxmlformats.org/presentationml/2006/main">
  <p:tag name="AS_UNIQUEID" val="8909"/>
  <p:tag name="KSO_WM_SCREEN_THEME_FLAG" val="Dlrq25wU2PGuGg5bbmjbDFUm4gaaiqiD6f+d7NmphgDg4+jX+qoe4G/hz9ycCwgTYNURjUUuxo0GsYVy5ZhsXR5jctAQW9oWEssi9JYiqwQ="/>
</p:tagLst>
</file>

<file path=ppt/tags/tag74.xml><?xml version="1.0" encoding="utf-8"?>
<p:tagLst xmlns:p="http://schemas.openxmlformats.org/presentationml/2006/main">
  <p:tag name="AS_UNIQUEID" val="3562"/>
  <p:tag name="KSO_WM_BEAUTIFY_FLAG" val="#wm#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UNIT_TYPE" val="a"/>
  <p:tag name="KSO_WM_SCREEN_THEME_FLAG" val="Dlrq25wU2PGuGg5bbmjbDFUm4gaaiqiD6f+d7NmphgDg4+jX+qoe4G/hz9ycCwgTYNURjUUuxo0GsYVy5ZhsXR5jctAQW9oWEssi9JYiqwQ="/>
</p:tagLst>
</file>

<file path=ppt/tags/tag75.xml><?xml version="1.0" encoding="utf-8"?>
<p:tagLst xmlns:p="http://schemas.openxmlformats.org/presentationml/2006/main">
  <p:tag name="AS_UNIQUEID" val="33"/>
  <p:tag name="KSO_WM_SCREEN_THEME_FLAG" val="Dlrq25wU2PGuGg5bbmjbDFUm4gaaiqiD6f+d7NmphgDg4+jX+qoe4G/hz9ycCwgTYNURjUUuxo0GsYVy5ZhsXR5jctAQW9oWEssi9JYiqwQ="/>
</p:tagLst>
</file>

<file path=ppt/tags/tag76.xml><?xml version="1.0" encoding="utf-8"?>
<p:tagLst xmlns:p="http://schemas.openxmlformats.org/presentationml/2006/main">
  <p:tag name="AS_UNIQUEID" val="33"/>
  <p:tag name="KSO_WM_SCREEN_THEME_FLAG" val="Dlrq25wU2PGuGg5bbmjbDFUm4gaaiqiD6f+d7NmphgDg4+jX+qoe4G/hz9ycCwgTYNURjUUuxo0GsYVy5ZhsXR5jctAQW9oWEssi9JYiqwQ="/>
</p:tagLst>
</file>

<file path=ppt/tags/tag77.xml><?xml version="1.0" encoding="utf-8"?>
<p:tagLst xmlns:p="http://schemas.openxmlformats.org/presentationml/2006/main">
  <p:tag name="AS_UNIQUEID" val="33"/>
  <p:tag name="KSO_WM_SCREEN_THEME_FLAG" val="Dlrq25wU2PGuGg5bbmjbDFUm4gaaiqiD6f+d7NmphgDg4+jX+qoe4G/hz9ycCwgTYNURjUUuxo0GsYVy5ZhsXR5jctAQW9oWEssi9JYiqwQ="/>
</p:tagLst>
</file>

<file path=ppt/tags/tag78.xml><?xml version="1.0" encoding="utf-8"?>
<p:tagLst xmlns:p="http://schemas.openxmlformats.org/presentationml/2006/main">
  <p:tag name="AS_UNIQUEID" val="4476"/>
  <p:tag name="KSO_WM_SCREEN_THEME_FLAG" val="Dlrq25wU2PGuGg5bbmjbDFUm4gaaiqiD6f+d7NmphgDg4+jX+qoe4G/hz9ycCwgTYNURjUUuxo0GsYVy5ZhsXR5jctAQW9oWEssi9JYiqwQ="/>
</p:tagLst>
</file>

<file path=ppt/tags/tag79.xml><?xml version="1.0" encoding="utf-8"?>
<p:tagLst xmlns:p="http://schemas.openxmlformats.org/presentationml/2006/main">
  <p:tag name="AS_UNIQUEID" val="33"/>
  <p:tag name="KSO_WM_SCREEN_THEME_FLAG" val="Dlrq25wU2PGuGg5bbmjbDFUm4gaaiqiD6f+d7NmphgDg4+jX+qoe4G/hz9ycCwgTYNURjUUuxo0GsYVy5ZhsXR5jctAQW9oWEssi9JYiqwQ="/>
</p:tagLst>
</file>

<file path=ppt/tags/tag80.xml><?xml version="1.0" encoding="utf-8"?>
<p:tagLst xmlns:p="http://schemas.openxmlformats.org/presentationml/2006/main">
  <p:tag name="AS_UNIQUEID" val="33"/>
  <p:tag name="KSO_WM_SCREEN_THEME_FLAG" val="Dlrq25wU2PGuGg5bbmjbDFUm4gaaiqiD6f+d7NmphgDg4+jX+qoe4G/hz9ycCwgTYNURjUUuxo0GsYVy5ZhsXR5jctAQW9oWEssi9JYiqwQ=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FUm4gaaiqiD6f+d7NmphgDg4+jX+qoe4G/hz9ycCwgTYNURjUUuxo0GsYVy5ZhsXR5jctAQW9oWEssi9JYiqwQ="/>
</p:tagLst>
</file>

<file path=ppt/tags/tag82.xml><?xml version="1.0" encoding="utf-8"?>
<p:tagLst xmlns:p="http://schemas.openxmlformats.org/presentationml/2006/main">
  <p:tag name="AS_UNIQUEID" val="3562"/>
  <p:tag name="KSO_WM_BEAUTIFY_FLAG" val="#wm#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UNIT_TYPE" val="a"/>
  <p:tag name="KSO_WM_SCREEN_THEME_FLAG" val="Dlrq25wU2PGuGg5bbmjbDFUm4gaaiqiD6f+d7NmphgDg4+jX+qoe4G/hz9ycCwgTYNURjUUuxo0GsYVy5ZhsXR5jctAQW9oWEssi9JYiqwQ=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FUm4gaaiqiD6f+d7NmphgDg4+jX+qoe4G/hz9ycCwgTYNURjUUuxo0GsYVy5ZhsXR5jctAQW9oWEssi9JYiqwQ="/>
</p:tagLst>
</file>

<file path=ppt/tags/tag84.xml><?xml version="1.0" encoding="utf-8"?>
<p:tagLst xmlns:p="http://schemas.openxmlformats.org/presentationml/2006/main">
  <p:tag name="AS_UNIQUEID" val="3562"/>
  <p:tag name="KSO_WM_BEAUTIFY_FLAG" val="#wm#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UNIT_TYPE" val="a"/>
  <p:tag name="KSO_WM_SCREEN_THEME_FLAG" val="Dlrq25wU2PGuGg5bbmjbDFUm4gaaiqiD6f+d7NmphgDg4+jX+qoe4G/hz9ycCwgTYNURjUUuxo0GsYVy5ZhsXR5jctAQW9oWEssi9JYiqwQ="/>
</p:tagLst>
</file>

<file path=ppt/tags/tag85.xml><?xml version="1.0" encoding="utf-8"?>
<p:tagLst xmlns:p="http://schemas.openxmlformats.org/presentationml/2006/main">
  <p:tag name="AS_UNIQUEID" val="33"/>
  <p:tag name="KSO_WM_SCREEN_THEME_FLAG" val="Dlrq25wU2PGuGg5bbmjbDFUm4gaaiqiD6f+d7NmphgDg4+jX+qoe4G/hz9ycCwgTYNURjUUuxo0GsYVy5ZhsXR5jctAQW9oWEssi9JYiqwQ="/>
</p:tagLst>
</file>

<file path=ppt/tags/tag86.xml><?xml version="1.0" encoding="utf-8"?>
<p:tagLst xmlns:p="http://schemas.openxmlformats.org/presentationml/2006/main">
  <p:tag name="AS_UNIQUEID" val="33"/>
  <p:tag name="KSO_WM_SCREEN_THEME_FLAG" val="Dlrq25wU2PGuGg5bbmjbDFUm4gaaiqiD6f+d7NmphgDg4+jX+qoe4G/hz9ycCwgTYNURjUUuxo0GsYVy5ZhsXR5jctAQW9oWEssi9JYiqwQ=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FUm4gaaiqiD6f+d7NmphgDg4+jX+qoe4G/hz9ycCwgTYNURjUUuxo0GsYVy5ZhsXR5jctAQW9oWEssi9JYiqwQ="/>
</p:tagLst>
</file>

<file path=ppt/tags/tag88.xml><?xml version="1.0" encoding="utf-8"?>
<p:tagLst xmlns:p="http://schemas.openxmlformats.org/presentationml/2006/main">
  <p:tag name="AS_UNIQUEID" val="3582"/>
  <p:tag name="KSO_WM_SCREEN_THEME_FLAG" val="Dlrq25wU2PGuGg5bbmjbDFUm4gaaiqiD6f+d7NmphgDg4+jX+qoe4G/hz9ycCwgTYNURjUUuxo0GsYVy5ZhsXR5jctAQW9oWEssi9JYiqwQ="/>
</p:tagLst>
</file>

<file path=ppt/tags/tag89.xml><?xml version="1.0" encoding="utf-8"?>
<p:tagLst xmlns:p="http://schemas.openxmlformats.org/presentationml/2006/main">
  <p:tag name="AS_UNIQUEID" val="3583"/>
  <p:tag name="KSO_WM_SCREEN_THEME_FLAG" val="Dlrq25wU2PGuGg5bbmjbDFUm4gaaiqiD6f+d7NmphgDg4+jX+qoe4G/hz9ycCwgTYNURjUUuxo0GsYVy5ZhsXR5jctAQW9oWEssi9JYiqwQ="/>
</p:tagLst>
</file>

<file path=ppt/tags/tag90.xml><?xml version="1.0" encoding="utf-8"?>
<p:tagLst xmlns:p="http://schemas.openxmlformats.org/presentationml/2006/main">
  <p:tag name="AS_UNIQUEID" val="3584"/>
  <p:tag name="KSO_WM_SCREEN_THEME_FLAG" val="Dlrq25wU2PGuGg5bbmjbDFUm4gaaiqiD6f+d7NmphgDg4+jX+qoe4G/hz9ycCwgTYNURjUUuxo0GsYVy5ZhsXR5jctAQW9oWEssi9JYiqwQ="/>
</p:tagLst>
</file>

<file path=ppt/tags/tag91.xml><?xml version="1.0" encoding="utf-8"?>
<p:tagLst xmlns:p="http://schemas.openxmlformats.org/presentationml/2006/main">
  <p:tag name="AS_UNIQUEID" val="6512"/>
  <p:tag name="KSO_WM_SCREEN_THEME_FLAG" val="Dlrq25wU2PGuGg5bbmjbDFUm4gaaiqiD6f+d7NmphgDg4+jX+qoe4G/hz9ycCwgTYNURjUUuxo0GsYVy5ZhsXR5jctAQW9oWEssi9JYiqwQ="/>
</p:tagLst>
</file>

<file path=ppt/tags/tag92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  <p:tag name="KSO_WM_SCREEN_THEME_FLAG" val="Dlrq25wU2PGuGg5bbmjbDFUm4gaaiqiD6f+d7NmphgDg4+jX+qoe4G/hz9ycCwgTYNURjUUuxo0GsYVy5ZhsXR5jctAQW9oWEssi9JYiqwQ="/>
</p:tagLst>
</file>

<file path=ppt/tags/tag93.xml><?xml version="1.0" encoding="utf-8"?>
<p:tagLst xmlns:p="http://schemas.openxmlformats.org/presentationml/2006/main">
  <p:tag name="AS_UNIQUEID" val="3573"/>
</p:tagLst>
</file>

<file path=ppt/tags/tag94.xml><?xml version="1.0" encoding="utf-8"?>
<p:tagLst xmlns:p="http://schemas.openxmlformats.org/presentationml/2006/main">
  <p:tag name="AS_UNIQUEID" val="357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FUm4gaaiqiD6f+d7NmphgDg4+jX+qoe4G/hz9ycCwgTYNURjUUuxo0GsYVy5ZhsXR5jctAQW9oWEssi9JYiqwQ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>
  <ap:TotalTime>0</ap:TotalTime>
  <ap:Words>936</ap:Words>
  <ap:PresentationFormat>宽屏</ap:PresentationFormat>
  <ap:Paragraphs>125</ap:Paragraphs>
  <ap:Slides>7</ap:Slides>
  <ap:Notes>4</ap:Notes>
  <ap:HiddenSlides>0</ap:HiddenSlides>
  <ap:MMClips>0</ap:MMClips>
  <ap:ScaleCrop>false</ap:ScaleCrop>
  <ap:HeadingPairs>
    <vt:vector baseType="variant" size="6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ap:HeadingPairs>
  <ap:TitlesOfParts>
    <vt:vector baseType="lpstr" size="28">
      <vt:lpstr>Arial</vt:lpstr>
      <vt:lpstr>宋体</vt:lpstr>
      <vt:lpstr>Wingdings</vt:lpstr>
      <vt:lpstr>Wingdings</vt:lpstr>
      <vt:lpstr>宋体</vt:lpstr>
      <vt:lpstr>汉仪书宋二KW</vt:lpstr>
      <vt:lpstr>仿宋</vt:lpstr>
      <vt:lpstr>楷体</vt:lpstr>
      <vt:lpstr>方正粗金陵简体</vt:lpstr>
      <vt:lpstr>冬青黑体简体中文</vt:lpstr>
      <vt:lpstr>黑体</vt:lpstr>
      <vt:lpstr>方正仿宋_GBK</vt:lpstr>
      <vt:lpstr>微软雅黑</vt:lpstr>
      <vt:lpstr>汉仪旗黑</vt:lpstr>
      <vt:lpstr>Arial Unicode MS</vt:lpstr>
      <vt:lpstr>苹方-简</vt:lpstr>
      <vt:lpstr>汉仪楷体KW</vt:lpstr>
      <vt:lpstr>汉仪中黑KW</vt:lpstr>
      <vt:lpstr>楷体</vt:lpstr>
      <vt:lpstr>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ap:TitlesOfParts>
  <ap:LinksUpToDate>false</ap:LinksUpToDate>
  <ap:SharedDoc>false</ap:SharedDoc>
  <ap:HyperlinksChanged>false</ap:HyperlinksChanged>
  <ap:AppVersion>100.001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terms:created xsi:type="dcterms:W3CDTF">2025-10-17T04:08:35.0000000Z</dcterms:created>
  <dcterms:modified xsi:type="dcterms:W3CDTF">2025-10-17T04:08:35.0000000Z</dcterms:modified>
  <dc:creator/>
  <revision/>
</coreProperties>
</file>

<file path=docProps/custom.xml><?xml version="1.0" encoding="utf-8"?>
<op:Properties xmlns:vt="http://schemas.openxmlformats.org/officeDocument/2006/docPropsVTypes" xmlns:op="http://schemas.openxmlformats.org/officeDocument/2006/custom-properties">
  <op:property fmtid="{D5CDD505-2E9C-101B-9397-08002B2CF9AE}" pid="2" name="KSOProductBuildVer">
    <vt:lpwstr>2052-7.5.1.8994</vt:lpwstr>
  </op:property>
  <op:property fmtid="{D5CDD505-2E9C-101B-9397-08002B2CF9AE}" pid="3" name="ICV">
    <vt:lpwstr>25D4D2B49C8ABBBF9FBFF16818B22112_43</vt:lpwstr>
  </op:property>
</op:Properties>
</file>