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81" r:id="rId3"/>
    <p:sldId id="503" r:id="rId4"/>
    <p:sldId id="504" r:id="rId5"/>
    <p:sldId id="505" r:id="rId7"/>
    <p:sldId id="518" r:id="rId8"/>
    <p:sldId id="533" r:id="rId9"/>
    <p:sldId id="507" r:id="rId10"/>
    <p:sldId id="534" r:id="rId11"/>
    <p:sldId id="520" r:id="rId12"/>
    <p:sldId id="535" r:id="rId13"/>
    <p:sldId id="536" r:id="rId14"/>
    <p:sldId id="541" r:id="rId15"/>
    <p:sldId id="523" r:id="rId16"/>
    <p:sldId id="512" r:id="rId17"/>
    <p:sldId id="522" r:id="rId18"/>
    <p:sldId id="514" r:id="rId19"/>
    <p:sldId id="515" r:id="rId20"/>
    <p:sldId id="516" r:id="rId21"/>
    <p:sldId id="539" r:id="rId22"/>
    <p:sldId id="540" r:id="rId23"/>
  </p:sldIdLst>
  <p:sldSz cx="12192000" cy="6858000"/>
  <p:notesSz cx="7103745" cy="1023429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CC0000"/>
    <a:srgbClr val="C15811"/>
    <a:srgbClr val="0000FF"/>
    <a:srgbClr val="996600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73" autoAdjust="0"/>
    <p:restoredTop sz="88993" autoAdjust="0"/>
  </p:normalViewPr>
  <p:slideViewPr>
    <p:cSldViewPr snapToGrid="0">
      <p:cViewPr>
        <p:scale>
          <a:sx n="66" d="100"/>
          <a:sy n="66" d="100"/>
        </p:scale>
        <p:origin x="-690" y="-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9" /><Relationship Type="http://schemas.openxmlformats.org/officeDocument/2006/relationships/slide" Target="slides/slide5.xml" Id="rId8" /><Relationship Type="http://schemas.openxmlformats.org/officeDocument/2006/relationships/slide" Target="slides/slide4.xml" Id="rId7" /><Relationship Type="http://schemas.openxmlformats.org/officeDocument/2006/relationships/notesMaster" Target="notesMasters/notesMaster1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slide" Target="slides/slide1.xml" Id="rId3" /><Relationship Type="http://schemas.openxmlformats.org/officeDocument/2006/relationships/tableStyles" Target="tableStyles.xml" Id="rId26" /><Relationship Type="http://schemas.openxmlformats.org/officeDocument/2006/relationships/viewProps" Target="viewProps.xml" Id="rId25" /><Relationship Type="http://schemas.openxmlformats.org/officeDocument/2006/relationships/presProps" Target="presProps.xml" Id="rId24" /><Relationship Type="http://schemas.openxmlformats.org/officeDocument/2006/relationships/slide" Target="slides/slide20.xml" Id="rId23" /><Relationship Type="http://schemas.openxmlformats.org/officeDocument/2006/relationships/slide" Target="slides/slide19.xml" Id="rId22" /><Relationship Type="http://schemas.openxmlformats.org/officeDocument/2006/relationships/slide" Target="slides/slide18.xml" Id="rId21" /><Relationship Type="http://schemas.openxmlformats.org/officeDocument/2006/relationships/slide" Target="slides/slide17.xml" Id="rId20" /><Relationship Type="http://schemas.openxmlformats.org/officeDocument/2006/relationships/theme" Target="theme/theme1.xml" Id="rId2" /><Relationship Type="http://schemas.openxmlformats.org/officeDocument/2006/relationships/slide" Target="slides/slide16.xml" Id="rId19" /><Relationship Type="http://schemas.openxmlformats.org/officeDocument/2006/relationships/slide" Target="slides/slide15.xml" Id="rId18" /><Relationship Type="http://schemas.openxmlformats.org/officeDocument/2006/relationships/slide" Target="slides/slide14.xml" Id="rId17" /><Relationship Type="http://schemas.openxmlformats.org/officeDocument/2006/relationships/slide" Target="slides/slide13.xml" Id="rId16" /><Relationship Type="http://schemas.openxmlformats.org/officeDocument/2006/relationships/slide" Target="slides/slide12.xml" Id="rId15" /><Relationship Type="http://schemas.openxmlformats.org/officeDocument/2006/relationships/slide" Target="slides/slide11.xml" Id="rId14" /><Relationship Type="http://schemas.openxmlformats.org/officeDocument/2006/relationships/slide" Target="slides/slide10.xml" Id="rId13" /><Relationship Type="http://schemas.openxmlformats.org/officeDocument/2006/relationships/slide" Target="slides/slide9.xml" Id="rId12" /><Relationship Type="http://schemas.openxmlformats.org/officeDocument/2006/relationships/slide" Target="slides/slide8.xml" Id="rId11" /><Relationship Type="http://schemas.openxmlformats.org/officeDocument/2006/relationships/slide" Target="slides/slide7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1.xml" Id="Rb735dea8435a4944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313" y="0"/>
            <a:ext cx="3078162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D7F9CA9E-988F-4858-8596-56922695B562}" type="datetimeFigureOut">
              <a:rPr lang="zh-CN" altLang="en-US"/>
            </a:fld>
            <a:endParaRPr lang="en-US" altLang="zh-CN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60925"/>
            <a:ext cx="5683250" cy="46053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8163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023B44C6-C102-43B9-AB60-67C0E2D5489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smtClean="0"/>
              <a:t>中国共产党领导中国人民为实现国家独立民族复兴的探索与奋斗，“不忘初心，牢记使命”</a:t>
            </a:r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smtClean="0"/>
              <a:t>抗美援朝属于反帝斗争的继续而不是民主革命的遗留任务</a:t>
            </a:r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82600" y="1279525"/>
            <a:ext cx="6140450" cy="3454400"/>
          </a:xfrm>
        </p:spPr>
      </p:sp>
      <p:sp>
        <p:nvSpPr>
          <p:cNvPr id="31746" name="备注占位符 2"/>
          <p:cNvSpPr>
            <a:spLocks noGrp="1"/>
          </p:cNvSpPr>
          <p:nvPr>
            <p:ph type="body" idx="1"/>
          </p:nvPr>
        </p:nvSpPr>
        <p:spPr>
          <a:xfrm>
            <a:off x="711200" y="4926013"/>
            <a:ext cx="5683250" cy="4029075"/>
          </a:xfrm>
          <a:noFill/>
        </p:spPr>
        <p:txBody>
          <a:bodyPr lIns="99075" tIns="49538" rIns="99075" bIns="49538"/>
          <a:lstStyle/>
          <a:p>
            <a:pPr>
              <a:spcBef>
                <a:spcPct val="0"/>
              </a:spcBef>
            </a:pPr>
            <a:r>
              <a:rPr lang="zh-CN" altLang="en-US" smtClean="0"/>
              <a:t>马克思主义中国化，依据国情</a:t>
            </a:r>
            <a:endParaRPr lang="zh-CN" altLang="en-US" smtClean="0"/>
          </a:p>
        </p:txBody>
      </p:sp>
      <p:sp>
        <p:nvSpPr>
          <p:cNvPr id="31747" name="灯片编号占位符 3"/>
          <p:cNvSpPr txBox="1">
            <a:spLocks noGrp="1"/>
          </p:cNvSpPr>
          <p:nvPr/>
        </p:nvSpPr>
        <p:spPr bwMode="auto">
          <a:xfrm>
            <a:off x="4024313" y="9721850"/>
            <a:ext cx="3078162" cy="5127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9075" tIns="49538" rIns="99075" bIns="49538" anchor="b"/>
          <a:lstStyle/>
          <a:p>
            <a:pPr algn="r" defTabSz="990600"/>
            <a:fld id="{ADBA8777-2811-44B5-89F3-365184F5210F}" type="slidenum">
              <a:rPr lang="zh-CN" altLang="en-US" sz="1300">
                <a:latin typeface="等线"/>
                <a:ea typeface="等线"/>
                <a:cs typeface="等线"/>
              </a:rPr>
            </a:fld>
            <a:endParaRPr lang="en-US" altLang="zh-CN" sz="1300">
              <a:latin typeface="等线"/>
              <a:ea typeface="等线"/>
              <a:cs typeface="等线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8767A-AEA7-4FD7-8296-98D58461F773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C73C9-9E1F-4FAB-8130-6BEFDB041C2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EF870-9E5C-4BF2-96F9-F2867C393368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AD29F-D326-4AAE-86AB-F97B3F006BB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A3143-290A-4834-9461-B678CA6D3B92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1D9CE-C5B8-4A28-BD38-3E7DBA142A4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B2397-3DFE-4F1C-8863-D3D981D1571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DF335-308D-4993-B9E8-14957C3CC54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F6A40-1276-44CF-BEBA-69385DD29571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F83A0-4487-47DB-8980-C5FBFCEA5DB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4496A-6373-4FA6-9CDC-20FE5A62EAF4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72851-76AF-4A41-A8EB-ED2808D4867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52E92-40D9-475A-A23C-413F316C5F22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133AD-0F0C-49EE-8880-3737E9FA1D5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D167F-CACD-437C-9A20-538E6CBDAD52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C5D6F-BA91-4584-AF06-80070F04578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8A76C-B5B1-4541-9CB1-CF9700D2442B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819E8-5915-4FB9-BACC-844F3E82F61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74D82-DF91-4557-86FF-999A8E465268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05389-1DE1-4DEE-9CA2-405F5F0F179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D8BC3C4-5D1A-4F86-A0A9-10F85502564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BABAB0E-070A-4295-ADEF-8D8CA94823F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>
    <p:split orient="vert"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file:///F:\&#36213;&#23195;\2018&#19968;&#36718;\&#21382;&#21490;&#23731;&#40595;12.19\2019&#39640;&#19977;&#19968;&#36718;&#21382;&#21490;&#23731;&#40595;&#29256;\10-16A.TIF" TargetMode="External"/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2"/>
          <p:cNvPicPr>
            <a:picLocks noChangeAspect="1"/>
          </p:cNvPicPr>
          <p:nvPr/>
        </p:nvPicPr>
        <p:blipFill>
          <a:blip r:embed="rId1"/>
          <a:srcRect l="22208" r="2220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图片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80638" y="-193675"/>
            <a:ext cx="2017712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430545" y="1203933"/>
            <a:ext cx="1788972" cy="59866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032999" y="3211089"/>
            <a:ext cx="884767" cy="29607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3762375"/>
            <a:ext cx="3600450" cy="3095625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22225" y="1511300"/>
            <a:ext cx="12236450" cy="3695700"/>
          </a:xfrm>
          <a:prstGeom prst="rect">
            <a:avLst/>
          </a:prstGeom>
          <a:blipFill dpi="0" rotWithShape="1">
            <a:blip r:embed="rId6" cstate="print">
              <a:alphaModFix amt="80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319" name="矩形 4"/>
          <p:cNvSpPr>
            <a:spLocks noChangeArrowheads="1"/>
          </p:cNvSpPr>
          <p:nvPr/>
        </p:nvSpPr>
        <p:spPr bwMode="auto">
          <a:xfrm>
            <a:off x="4375150" y="1803400"/>
            <a:ext cx="3890963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>
                <a:latin typeface="微软雅黑 Light"/>
                <a:ea typeface="微软雅黑 Light"/>
                <a:cs typeface="微软雅黑 Light"/>
              </a:rPr>
              <a:t>中外历史纲要（上）第九、十单元</a:t>
            </a:r>
            <a:endParaRPr lang="zh-CN" altLang="en-US">
              <a:latin typeface="微软雅黑 Light"/>
              <a:ea typeface="微软雅黑 Light"/>
              <a:cs typeface="微软雅黑 Ligh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8086725" y="2006600"/>
            <a:ext cx="2051050" cy="0"/>
          </a:xfrm>
          <a:prstGeom prst="line">
            <a:avLst/>
          </a:prstGeom>
          <a:ln>
            <a:solidFill>
              <a:srgbClr val="221D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2432050" y="2020888"/>
            <a:ext cx="2051050" cy="0"/>
          </a:xfrm>
          <a:prstGeom prst="line">
            <a:avLst/>
          </a:prstGeom>
          <a:ln>
            <a:solidFill>
              <a:srgbClr val="221D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22" name="文本框 1"/>
          <p:cNvSpPr txBox="1">
            <a:spLocks noChangeArrowheads="1"/>
          </p:cNvSpPr>
          <p:nvPr/>
        </p:nvSpPr>
        <p:spPr bwMode="auto">
          <a:xfrm>
            <a:off x="2503488" y="2933700"/>
            <a:ext cx="7459662" cy="15557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4800">
                <a:latin typeface="华文中宋" panose="02010600040101010101" pitchFamily="2" charset="-122"/>
                <a:ea typeface="华文中宋" panose="02010600040101010101" pitchFamily="2" charset="-122"/>
                <a:cs typeface="微软雅黑 Light"/>
              </a:rPr>
              <a:t>中国现代史（</a:t>
            </a:r>
            <a:r>
              <a:rPr lang="en-US" altLang="zh-CN" sz="4800">
                <a:latin typeface="华文中宋" panose="02010600040101010101" pitchFamily="2" charset="-122"/>
                <a:ea typeface="华文中宋" panose="02010600040101010101" pitchFamily="2" charset="-122"/>
                <a:cs typeface="微软雅黑 Light"/>
              </a:rPr>
              <a:t>1949-</a:t>
            </a:r>
            <a:r>
              <a:rPr lang="zh-CN" altLang="en-US" sz="4800">
                <a:latin typeface="华文中宋" panose="02010600040101010101" pitchFamily="2" charset="-122"/>
                <a:ea typeface="华文中宋" panose="02010600040101010101" pitchFamily="2" charset="-122"/>
                <a:cs typeface="微软雅黑 Light"/>
              </a:rPr>
              <a:t>现在）复习课</a:t>
            </a:r>
            <a:endParaRPr lang="zh-CN" altLang="en-US" sz="4800">
              <a:latin typeface="华文中宋" panose="02010600040101010101" pitchFamily="2" charset="-122"/>
              <a:ea typeface="华文中宋" panose="02010600040101010101" pitchFamily="2" charset="-122"/>
              <a:cs typeface="微软雅黑 Light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标题 5121"/>
          <p:cNvSpPr>
            <a:spLocks noGrp="1"/>
          </p:cNvSpPr>
          <p:nvPr>
            <p:ph type="title" idx="4294967295"/>
          </p:nvPr>
        </p:nvSpPr>
        <p:spPr>
          <a:xfrm>
            <a:off x="234950" y="307975"/>
            <a:ext cx="11163300" cy="804863"/>
          </a:xfrm>
        </p:spPr>
        <p:txBody>
          <a:bodyPr/>
          <a:lstStyle/>
          <a:p>
            <a:r>
              <a:rPr lang="zh-CN" altLang="en-US" smtClean="0">
                <a:solidFill>
                  <a:srgbClr val="FF0000"/>
                </a:solidFill>
                <a:ea typeface="黑体" panose="02010600030101010101" pitchFamily="49" charset="-122"/>
              </a:rPr>
              <a:t>中华人民共和国史（现代史）阶段分期</a:t>
            </a:r>
            <a:endParaRPr lang="en-US" altLang="zh-CN" smtClean="0">
              <a:solidFill>
                <a:srgbClr val="FF0000"/>
              </a:solidFill>
              <a:ea typeface="黑体" panose="02010600030101010101" pitchFamily="49" charset="-122"/>
            </a:endParaRPr>
          </a:p>
        </p:txBody>
      </p:sp>
      <p:sp>
        <p:nvSpPr>
          <p:cNvPr id="14338" name="直接连接符 5126"/>
          <p:cNvSpPr>
            <a:spLocks noChangeShapeType="1"/>
          </p:cNvSpPr>
          <p:nvPr/>
        </p:nvSpPr>
        <p:spPr bwMode="auto">
          <a:xfrm>
            <a:off x="1524000" y="3346450"/>
            <a:ext cx="8977313" cy="15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39" name="直接连接符 5127"/>
          <p:cNvSpPr>
            <a:spLocks noChangeShapeType="1"/>
          </p:cNvSpPr>
          <p:nvPr/>
        </p:nvSpPr>
        <p:spPr bwMode="auto">
          <a:xfrm>
            <a:off x="1981200" y="3194050"/>
            <a:ext cx="1588" cy="1476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0" name="直接连接符 5128"/>
          <p:cNvSpPr>
            <a:spLocks noChangeShapeType="1"/>
          </p:cNvSpPr>
          <p:nvPr/>
        </p:nvSpPr>
        <p:spPr bwMode="auto">
          <a:xfrm>
            <a:off x="7696200" y="3176588"/>
            <a:ext cx="1588" cy="1476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1" name="直接连接符 5129"/>
          <p:cNvSpPr>
            <a:spLocks noChangeShapeType="1"/>
          </p:cNvSpPr>
          <p:nvPr/>
        </p:nvSpPr>
        <p:spPr bwMode="auto">
          <a:xfrm>
            <a:off x="7391400" y="3176588"/>
            <a:ext cx="1588" cy="1476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2" name="直接连接符 5130"/>
          <p:cNvSpPr>
            <a:spLocks noChangeShapeType="1"/>
          </p:cNvSpPr>
          <p:nvPr/>
        </p:nvSpPr>
        <p:spPr bwMode="auto">
          <a:xfrm>
            <a:off x="5486400" y="3176588"/>
            <a:ext cx="1588" cy="1476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3" name="直接连接符 5131"/>
          <p:cNvSpPr>
            <a:spLocks noChangeShapeType="1"/>
          </p:cNvSpPr>
          <p:nvPr/>
        </p:nvSpPr>
        <p:spPr bwMode="auto">
          <a:xfrm>
            <a:off x="3505200" y="3176588"/>
            <a:ext cx="1588" cy="1476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4" name="左大括号 5136"/>
          <p:cNvSpPr/>
          <p:nvPr/>
        </p:nvSpPr>
        <p:spPr bwMode="auto">
          <a:xfrm rot="5400000">
            <a:off x="2617788" y="2328862"/>
            <a:ext cx="223838" cy="1497013"/>
          </a:xfrm>
          <a:prstGeom prst="leftBrace">
            <a:avLst>
              <a:gd name="adj1" fmla="val 55733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>
              <a:latin typeface="Corbel" pitchFamily="34" charset="0"/>
              <a:ea typeface="微软雅黑" pitchFamily="34" charset="-122"/>
            </a:endParaRPr>
          </a:p>
        </p:txBody>
      </p:sp>
      <p:sp>
        <p:nvSpPr>
          <p:cNvPr id="14345" name="左大括号 5137"/>
          <p:cNvSpPr/>
          <p:nvPr/>
        </p:nvSpPr>
        <p:spPr bwMode="auto">
          <a:xfrm rot="5400000">
            <a:off x="4379119" y="2091531"/>
            <a:ext cx="223838" cy="1971675"/>
          </a:xfrm>
          <a:prstGeom prst="leftBrace">
            <a:avLst>
              <a:gd name="adj1" fmla="val 73404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>
              <a:latin typeface="Corbel" pitchFamily="34" charset="0"/>
              <a:ea typeface="微软雅黑" pitchFamily="34" charset="-122"/>
            </a:endParaRPr>
          </a:p>
        </p:txBody>
      </p:sp>
      <p:sp>
        <p:nvSpPr>
          <p:cNvPr id="14346" name="左大括号 5138"/>
          <p:cNvSpPr/>
          <p:nvPr/>
        </p:nvSpPr>
        <p:spPr bwMode="auto">
          <a:xfrm rot="5400000">
            <a:off x="6311107" y="2140743"/>
            <a:ext cx="241300" cy="1890713"/>
          </a:xfrm>
          <a:prstGeom prst="leftBrace">
            <a:avLst>
              <a:gd name="adj1" fmla="val 65296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 rot="10800000" vert="eaVert" wrap="none" anchor="ctr"/>
          <a:lstStyle/>
          <a:p>
            <a:pPr algn="ctr"/>
            <a:endParaRPr lang="zh-CN" altLang="en-US">
              <a:ea typeface="微软雅黑" pitchFamily="34" charset="-122"/>
            </a:endParaRPr>
          </a:p>
        </p:txBody>
      </p:sp>
      <p:sp>
        <p:nvSpPr>
          <p:cNvPr id="14347" name="左大括号 5139"/>
          <p:cNvSpPr/>
          <p:nvPr/>
        </p:nvSpPr>
        <p:spPr bwMode="auto">
          <a:xfrm rot="5400000">
            <a:off x="8848725" y="1795463"/>
            <a:ext cx="223837" cy="2528888"/>
          </a:xfrm>
          <a:prstGeom prst="leftBrace">
            <a:avLst>
              <a:gd name="adj1" fmla="val 94149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>
              <a:latin typeface="Corbel" pitchFamily="34" charset="0"/>
              <a:ea typeface="微软雅黑" pitchFamily="34" charset="-122"/>
            </a:endParaRPr>
          </a:p>
        </p:txBody>
      </p:sp>
      <p:sp>
        <p:nvSpPr>
          <p:cNvPr id="14348" name="左大括号 5140"/>
          <p:cNvSpPr/>
          <p:nvPr/>
        </p:nvSpPr>
        <p:spPr bwMode="auto">
          <a:xfrm rot="5400000">
            <a:off x="7384256" y="2955132"/>
            <a:ext cx="314325" cy="300038"/>
          </a:xfrm>
          <a:prstGeom prst="leftBrace">
            <a:avLst>
              <a:gd name="adj1" fmla="val 8333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>
              <a:latin typeface="Corbel" pitchFamily="34" charset="0"/>
              <a:ea typeface="微软雅黑" pitchFamily="34" charset="-122"/>
            </a:endParaRPr>
          </a:p>
        </p:txBody>
      </p:sp>
      <p:sp>
        <p:nvSpPr>
          <p:cNvPr id="14349" name="文本框 5141"/>
          <p:cNvSpPr txBox="1">
            <a:spLocks noChangeArrowheads="1"/>
          </p:cNvSpPr>
          <p:nvPr/>
        </p:nvSpPr>
        <p:spPr bwMode="auto">
          <a:xfrm>
            <a:off x="1752600" y="3346450"/>
            <a:ext cx="69691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1949</a:t>
            </a:r>
            <a:endParaRPr lang="en-US" altLang="zh-CN" sz="2000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4350" name="文本框 5142"/>
          <p:cNvSpPr txBox="1">
            <a:spLocks noChangeArrowheads="1"/>
          </p:cNvSpPr>
          <p:nvPr/>
        </p:nvSpPr>
        <p:spPr bwMode="auto">
          <a:xfrm>
            <a:off x="3124200" y="3365500"/>
            <a:ext cx="69691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1956</a:t>
            </a:r>
            <a:endParaRPr lang="en-US" altLang="zh-CN" sz="2000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4351" name="文本框 5143"/>
          <p:cNvSpPr txBox="1">
            <a:spLocks noChangeArrowheads="1"/>
          </p:cNvSpPr>
          <p:nvPr/>
        </p:nvSpPr>
        <p:spPr bwMode="auto">
          <a:xfrm>
            <a:off x="5105400" y="3365500"/>
            <a:ext cx="69691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1966</a:t>
            </a:r>
            <a:endParaRPr lang="en-US" altLang="zh-CN" sz="2000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4352" name="文本框 5144"/>
          <p:cNvSpPr txBox="1">
            <a:spLocks noChangeArrowheads="1"/>
          </p:cNvSpPr>
          <p:nvPr/>
        </p:nvSpPr>
        <p:spPr bwMode="auto">
          <a:xfrm>
            <a:off x="6858000" y="3365500"/>
            <a:ext cx="69691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1976</a:t>
            </a:r>
            <a:endParaRPr lang="en-US" altLang="zh-CN" sz="2000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4353" name="文本框 5145"/>
          <p:cNvSpPr txBox="1">
            <a:spLocks noChangeArrowheads="1"/>
          </p:cNvSpPr>
          <p:nvPr/>
        </p:nvSpPr>
        <p:spPr bwMode="auto">
          <a:xfrm>
            <a:off x="7620000" y="3365500"/>
            <a:ext cx="69691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1978</a:t>
            </a:r>
            <a:endParaRPr lang="en-US" altLang="zh-CN" sz="2000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4354" name="文本框 5149"/>
          <p:cNvSpPr txBox="1">
            <a:spLocks noChangeArrowheads="1"/>
          </p:cNvSpPr>
          <p:nvPr/>
        </p:nvSpPr>
        <p:spPr bwMode="auto">
          <a:xfrm>
            <a:off x="7273925" y="1423988"/>
            <a:ext cx="620713" cy="1524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 vert="eaVert" wrap="none">
            <a:spAutoFit/>
          </a:bodyPr>
          <a:lstStyle/>
          <a:p>
            <a:r>
              <a:rPr lang="zh-CN" altLang="en-US" sz="2800">
                <a:ea typeface="黑体" panose="02010600030101010101" pitchFamily="49" charset="-122"/>
              </a:rPr>
              <a:t>两年徘徊</a:t>
            </a:r>
            <a:endParaRPr lang="zh-CN" altLang="en-US" sz="2800">
              <a:ea typeface="黑体" panose="02010600030101010101" pitchFamily="49" charset="-122"/>
            </a:endParaRPr>
          </a:p>
        </p:txBody>
      </p:sp>
      <p:sp>
        <p:nvSpPr>
          <p:cNvPr id="14355" name="文本框 5154"/>
          <p:cNvSpPr txBox="1">
            <a:spLocks noChangeArrowheads="1"/>
          </p:cNvSpPr>
          <p:nvPr/>
        </p:nvSpPr>
        <p:spPr bwMode="auto">
          <a:xfrm>
            <a:off x="1814513" y="3727450"/>
            <a:ext cx="554037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none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ea typeface="黑体" panose="02010600030101010101" pitchFamily="49" charset="-122"/>
              </a:rPr>
              <a:t>新中国成立</a:t>
            </a:r>
            <a:endParaRPr lang="zh-CN" altLang="en-US" sz="2400">
              <a:solidFill>
                <a:srgbClr val="FF0000"/>
              </a:solidFill>
              <a:ea typeface="黑体" panose="02010600030101010101" pitchFamily="49" charset="-122"/>
            </a:endParaRPr>
          </a:p>
        </p:txBody>
      </p:sp>
      <p:sp>
        <p:nvSpPr>
          <p:cNvPr id="14356" name="文本框 5155"/>
          <p:cNvSpPr txBox="1">
            <a:spLocks noChangeArrowheads="1"/>
          </p:cNvSpPr>
          <p:nvPr/>
        </p:nvSpPr>
        <p:spPr bwMode="auto">
          <a:xfrm>
            <a:off x="3205163" y="3711575"/>
            <a:ext cx="554037" cy="19399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none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ea typeface="黑体" panose="02010600030101010101" pitchFamily="49" charset="-122"/>
              </a:rPr>
              <a:t>三大改造完成</a:t>
            </a:r>
            <a:endParaRPr lang="zh-CN" altLang="en-US" sz="2400">
              <a:solidFill>
                <a:srgbClr val="FF0000"/>
              </a:solidFill>
              <a:ea typeface="黑体" panose="02010600030101010101" pitchFamily="49" charset="-122"/>
            </a:endParaRPr>
          </a:p>
        </p:txBody>
      </p:sp>
      <p:sp>
        <p:nvSpPr>
          <p:cNvPr id="14357" name="文本框 5156"/>
          <p:cNvSpPr txBox="1">
            <a:spLocks noChangeArrowheads="1"/>
          </p:cNvSpPr>
          <p:nvPr/>
        </p:nvSpPr>
        <p:spPr bwMode="auto">
          <a:xfrm>
            <a:off x="7600950" y="3803650"/>
            <a:ext cx="923925" cy="163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none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ea typeface="黑体" panose="02010600030101010101" pitchFamily="49" charset="-122"/>
              </a:rPr>
              <a:t>十一届三中</a:t>
            </a:r>
            <a:endParaRPr lang="zh-CN" altLang="en-US" sz="2400">
              <a:solidFill>
                <a:srgbClr val="FF0000"/>
              </a:solidFill>
              <a:ea typeface="黑体" panose="02010600030101010101" pitchFamily="49" charset="-122"/>
            </a:endParaRPr>
          </a:p>
          <a:p>
            <a:r>
              <a:rPr lang="zh-CN" altLang="en-US" sz="2400">
                <a:solidFill>
                  <a:srgbClr val="FF0000"/>
                </a:solidFill>
                <a:ea typeface="黑体" panose="02010600030101010101" pitchFamily="49" charset="-122"/>
              </a:rPr>
              <a:t>全会召开</a:t>
            </a:r>
            <a:endParaRPr lang="zh-CN" altLang="en-US" sz="2400">
              <a:solidFill>
                <a:srgbClr val="FF0000"/>
              </a:solidFill>
              <a:ea typeface="黑体" panose="02010600030101010101" pitchFamily="49" charset="-122"/>
            </a:endParaRPr>
          </a:p>
        </p:txBody>
      </p:sp>
      <p:sp>
        <p:nvSpPr>
          <p:cNvPr id="14358" name="Text Box 27"/>
          <p:cNvSpPr txBox="1">
            <a:spLocks noChangeArrowheads="1"/>
          </p:cNvSpPr>
          <p:nvPr/>
        </p:nvSpPr>
        <p:spPr bwMode="auto">
          <a:xfrm>
            <a:off x="2089150" y="2438400"/>
            <a:ext cx="1452563" cy="4064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ea typeface="黑体" panose="02010600030101010101" pitchFamily="49" charset="-122"/>
              </a:rPr>
              <a:t>过渡时期</a:t>
            </a:r>
            <a:endParaRPr lang="zh-CN" altLang="en-US" sz="2000" b="1">
              <a:ea typeface="黑体" panose="02010600030101010101" pitchFamily="49" charset="-122"/>
            </a:endParaRPr>
          </a:p>
        </p:txBody>
      </p:sp>
      <p:sp>
        <p:nvSpPr>
          <p:cNvPr id="14359" name="Text Box 28"/>
          <p:cNvSpPr txBox="1">
            <a:spLocks noChangeArrowheads="1"/>
          </p:cNvSpPr>
          <p:nvPr/>
        </p:nvSpPr>
        <p:spPr bwMode="auto">
          <a:xfrm>
            <a:off x="3659188" y="1770063"/>
            <a:ext cx="1812925" cy="1016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ea typeface="黑体" panose="02010600030101010101" pitchFamily="49" charset="-122"/>
              </a:rPr>
              <a:t>全面建设社会主义时期（十年探索时期）</a:t>
            </a:r>
            <a:endParaRPr lang="zh-CN" altLang="en-US" sz="2000" b="1">
              <a:ea typeface="黑体" panose="02010600030101010101" pitchFamily="49" charset="-122"/>
            </a:endParaRPr>
          </a:p>
        </p:txBody>
      </p:sp>
      <p:sp>
        <p:nvSpPr>
          <p:cNvPr id="14360" name="Text Box 29"/>
          <p:cNvSpPr txBox="1">
            <a:spLocks noChangeArrowheads="1"/>
          </p:cNvSpPr>
          <p:nvPr/>
        </p:nvSpPr>
        <p:spPr bwMode="auto">
          <a:xfrm>
            <a:off x="5600700" y="2032000"/>
            <a:ext cx="1538288" cy="7112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黑体" panose="02010600030101010101" pitchFamily="49" charset="-122"/>
                <a:ea typeface="黑体" panose="02010600030101010101" pitchFamily="49" charset="-122"/>
              </a:rPr>
              <a:t>“</a:t>
            </a:r>
            <a:r>
              <a:rPr lang="zh-CN" altLang="en-US" sz="2000" b="1">
                <a:ea typeface="黑体" panose="02010600030101010101" pitchFamily="49" charset="-122"/>
              </a:rPr>
              <a:t>文化大革命</a:t>
            </a:r>
            <a:r>
              <a:rPr lang="zh-CN" altLang="en-US" sz="2000" b="1">
                <a:latin typeface="黑体" panose="02010600030101010101" pitchFamily="49" charset="-122"/>
                <a:ea typeface="黑体" panose="02010600030101010101" pitchFamily="49" charset="-122"/>
              </a:rPr>
              <a:t>”</a:t>
            </a:r>
            <a:r>
              <a:rPr lang="zh-CN" altLang="en-US" sz="2000" b="1">
                <a:ea typeface="黑体" panose="02010600030101010101" pitchFamily="49" charset="-122"/>
              </a:rPr>
              <a:t>时期</a:t>
            </a:r>
            <a:endParaRPr lang="zh-CN" altLang="en-US" sz="2000" b="1">
              <a:ea typeface="黑体" panose="02010600030101010101" pitchFamily="49" charset="-122"/>
            </a:endParaRPr>
          </a:p>
        </p:txBody>
      </p:sp>
      <p:sp>
        <p:nvSpPr>
          <p:cNvPr id="14361" name="Text Box 30"/>
          <p:cNvSpPr txBox="1">
            <a:spLocks noChangeArrowheads="1"/>
          </p:cNvSpPr>
          <p:nvPr/>
        </p:nvSpPr>
        <p:spPr bwMode="auto">
          <a:xfrm>
            <a:off x="8099425" y="2074863"/>
            <a:ext cx="1639888" cy="7112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ea typeface="黑体" panose="02010600030101010101" pitchFamily="49" charset="-122"/>
              </a:rPr>
              <a:t>社会主义建设新时期</a:t>
            </a:r>
            <a:endParaRPr lang="zh-CN" altLang="en-US" sz="2000" b="1">
              <a:ea typeface="黑体" panose="02010600030101010101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2"/>
          <p:cNvSpPr txBox="1">
            <a:spLocks noChangeArrowheads="1"/>
          </p:cNvSpPr>
          <p:nvPr/>
        </p:nvSpPr>
        <p:spPr bwMode="auto">
          <a:xfrm>
            <a:off x="0" y="230188"/>
            <a:ext cx="5080000" cy="57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200" b="1">
                <a:solidFill>
                  <a:srgbClr val="FF3300"/>
                </a:solidFill>
                <a:ea typeface="黑体" panose="02010600030101010101" pitchFamily="49" charset="-122"/>
              </a:rPr>
              <a:t>综述：中国现代史核心主题</a:t>
            </a:r>
            <a:endParaRPr lang="zh-CN" altLang="en-US" sz="3200" b="1">
              <a:solidFill>
                <a:srgbClr val="FF3300"/>
              </a:solidFill>
              <a:ea typeface="黑体" panose="02010600030101010101" pitchFamily="49" charset="-122"/>
            </a:endParaRPr>
          </a:p>
        </p:txBody>
      </p:sp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2005013" y="1270000"/>
            <a:ext cx="2152650" cy="822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400">
                <a:ea typeface="黑体" panose="02010600030101010101" pitchFamily="49" charset="-122"/>
              </a:rPr>
              <a:t>一、过渡时期</a:t>
            </a:r>
            <a:endParaRPr lang="zh-CN" altLang="en-US" sz="2400">
              <a:ea typeface="黑体" panose="02010600030101010101" pitchFamily="49" charset="-122"/>
            </a:endParaRPr>
          </a:p>
          <a:p>
            <a:r>
              <a:rPr lang="en-US" altLang="zh-CN" sz="2400">
                <a:ea typeface="黑体" panose="02010600030101010101" pitchFamily="49" charset="-122"/>
              </a:rPr>
              <a:t>(1949-1956</a:t>
            </a:r>
            <a:r>
              <a:rPr lang="zh-CN" altLang="en-US" sz="2400">
                <a:ea typeface="黑体" panose="02010600030101010101" pitchFamily="49" charset="-122"/>
              </a:rPr>
              <a:t>年</a:t>
            </a:r>
            <a:r>
              <a:rPr lang="en-US" altLang="zh-CN" sz="2400">
                <a:ea typeface="黑体" panose="02010600030101010101" pitchFamily="49" charset="-122"/>
              </a:rPr>
              <a:t>)</a:t>
            </a:r>
            <a:endParaRPr lang="en-US" altLang="zh-CN" sz="2400">
              <a:ea typeface="黑体" panose="02010600030101010101" pitchFamily="49" charset="-122"/>
            </a:endParaRP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1882775" y="2486025"/>
            <a:ext cx="3367088" cy="1187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/>
              <a:t>二、全面建设社会主义时期</a:t>
            </a:r>
            <a:r>
              <a:rPr lang="zh-CN" altLang="en-US" sz="2400" b="1">
                <a:ea typeface="黑体" panose="02010600030101010101" pitchFamily="49" charset="-122"/>
              </a:rPr>
              <a:t>（</a:t>
            </a:r>
            <a:r>
              <a:rPr lang="zh-CN" altLang="en-US" sz="2400" b="1"/>
              <a:t>十年探索时期</a:t>
            </a:r>
            <a:r>
              <a:rPr lang="zh-CN" altLang="en-US" sz="2400" b="1">
                <a:ea typeface="黑体" panose="02010600030101010101" pitchFamily="49" charset="-122"/>
              </a:rPr>
              <a:t>）</a:t>
            </a:r>
            <a:endParaRPr lang="zh-CN" altLang="en-US" sz="2400" b="1">
              <a:ea typeface="黑体" panose="02010600030101010101" pitchFamily="49" charset="-122"/>
            </a:endParaRPr>
          </a:p>
          <a:p>
            <a:r>
              <a:rPr lang="zh-CN" altLang="en-US" sz="2400">
                <a:ea typeface="黑体" panose="02010600030101010101" pitchFamily="49" charset="-122"/>
              </a:rPr>
              <a:t>   </a:t>
            </a:r>
            <a:r>
              <a:rPr lang="en-US" altLang="zh-CN" sz="2400">
                <a:ea typeface="黑体" panose="02010600030101010101" pitchFamily="49" charset="-122"/>
              </a:rPr>
              <a:t>(1956-1966</a:t>
            </a:r>
            <a:r>
              <a:rPr lang="zh-CN" altLang="en-US" sz="2400">
                <a:ea typeface="黑体" panose="02010600030101010101" pitchFamily="49" charset="-122"/>
              </a:rPr>
              <a:t>年</a:t>
            </a:r>
            <a:r>
              <a:rPr lang="en-US" altLang="zh-CN" sz="2400">
                <a:ea typeface="黑体" panose="02010600030101010101" pitchFamily="49" charset="-122"/>
              </a:rPr>
              <a:t>)</a:t>
            </a:r>
            <a:endParaRPr lang="en-US" altLang="zh-CN" sz="2400">
              <a:ea typeface="黑体" panose="02010600030101010101" pitchFamily="49" charset="-122"/>
            </a:endParaRP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1866900" y="4044950"/>
            <a:ext cx="3214688" cy="822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400">
                <a:ea typeface="黑体" panose="02010600030101010101" pitchFamily="49" charset="-122"/>
              </a:rPr>
              <a:t> 三、“文化大革命”时期</a:t>
            </a:r>
            <a:endParaRPr lang="zh-CN" altLang="en-US" sz="2400">
              <a:ea typeface="黑体" panose="02010600030101010101" pitchFamily="49" charset="-122"/>
            </a:endParaRPr>
          </a:p>
          <a:p>
            <a:r>
              <a:rPr lang="en-US" altLang="zh-CN" sz="2400">
                <a:ea typeface="黑体" panose="02010600030101010101" pitchFamily="49" charset="-122"/>
              </a:rPr>
              <a:t>(1966-1976</a:t>
            </a:r>
            <a:r>
              <a:rPr lang="zh-CN" altLang="en-US" sz="2400">
                <a:ea typeface="黑体" panose="02010600030101010101" pitchFamily="49" charset="-122"/>
              </a:rPr>
              <a:t>年</a:t>
            </a:r>
            <a:r>
              <a:rPr lang="en-US" altLang="zh-CN" sz="2400">
                <a:ea typeface="黑体" panose="02010600030101010101" pitchFamily="49" charset="-122"/>
              </a:rPr>
              <a:t>)</a:t>
            </a:r>
            <a:endParaRPr lang="en-US" altLang="zh-CN" sz="2400">
              <a:ea typeface="黑体" panose="02010600030101010101" pitchFamily="49" charset="-122"/>
            </a:endParaRPr>
          </a:p>
        </p:txBody>
      </p:sp>
      <p:sp>
        <p:nvSpPr>
          <p:cNvPr id="15365" name="AutoShape 6"/>
          <p:cNvSpPr/>
          <p:nvPr/>
        </p:nvSpPr>
        <p:spPr bwMode="auto">
          <a:xfrm>
            <a:off x="1560513" y="1265238"/>
            <a:ext cx="193675" cy="4824412"/>
          </a:xfrm>
          <a:prstGeom prst="leftBrace">
            <a:avLst>
              <a:gd name="adj1" fmla="val 207582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66" name="Text Box 17"/>
          <p:cNvSpPr txBox="1">
            <a:spLocks noChangeArrowheads="1"/>
          </p:cNvSpPr>
          <p:nvPr/>
        </p:nvSpPr>
        <p:spPr bwMode="auto">
          <a:xfrm>
            <a:off x="2017713" y="5008563"/>
            <a:ext cx="3608387" cy="1235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</a:rPr>
              <a:t>四、社会主义现代化建设时期</a:t>
            </a:r>
            <a:r>
              <a:rPr lang="zh-CN" altLang="en-US"/>
              <a:t>（社会主义建设新时期） </a:t>
            </a:r>
            <a:endParaRPr lang="zh-CN" altLang="en-US"/>
          </a:p>
          <a:p>
            <a:pPr>
              <a:spcBef>
                <a:spcPct val="50000"/>
              </a:spcBef>
            </a:pPr>
            <a:r>
              <a:rPr lang="zh-CN" altLang="en-US">
                <a:latin typeface="Times New Roman" panose="02020603050405020304" pitchFamily="18" charset="0"/>
              </a:rPr>
              <a:t>（</a:t>
            </a:r>
            <a:r>
              <a:rPr lang="en-US" altLang="zh-CN" b="1">
                <a:latin typeface="Times New Roman" panose="02020603050405020304" pitchFamily="18" charset="0"/>
              </a:rPr>
              <a:t>1978</a:t>
            </a:r>
            <a:r>
              <a:rPr lang="zh-CN" altLang="en-US" b="1">
                <a:latin typeface="Times New Roman" panose="02020603050405020304" pitchFamily="18" charset="0"/>
              </a:rPr>
              <a:t>年</a:t>
            </a:r>
            <a:r>
              <a:rPr lang="en-US" altLang="zh-CN" b="1"/>
              <a:t>——</a:t>
            </a:r>
            <a:r>
              <a:rPr lang="zh-CN" altLang="en-US" b="1">
                <a:latin typeface="Times New Roman" panose="02020603050405020304" pitchFamily="18" charset="0"/>
              </a:rPr>
              <a:t>现在</a:t>
            </a:r>
            <a:r>
              <a:rPr lang="zh-CN" altLang="en-US">
                <a:latin typeface="Times New Roman" panose="02020603050405020304" pitchFamily="18" charset="0"/>
              </a:rPr>
              <a:t>）</a:t>
            </a:r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231775" y="1843088"/>
            <a:ext cx="1187450" cy="28479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/>
              <a:t>中华人民共和国</a:t>
            </a:r>
            <a:r>
              <a:rPr lang="zh-CN" altLang="en-US"/>
              <a:t>（</a:t>
            </a:r>
            <a:r>
              <a:rPr lang="en-US" altLang="zh-CN"/>
              <a:t>1949——</a:t>
            </a:r>
            <a:r>
              <a:rPr lang="zh-CN" altLang="en-US"/>
              <a:t>现在）</a:t>
            </a:r>
            <a:endParaRPr lang="zh-CN" altLang="en-US"/>
          </a:p>
        </p:txBody>
      </p:sp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5338763" y="1420813"/>
            <a:ext cx="2089150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/>
              <a:t>第九单元  第</a:t>
            </a:r>
            <a:r>
              <a:rPr lang="en-US" altLang="zh-CN"/>
              <a:t>26</a:t>
            </a:r>
            <a:r>
              <a:rPr lang="zh-CN" altLang="en-US"/>
              <a:t>课</a:t>
            </a:r>
            <a:endParaRPr lang="zh-CN" altLang="en-US"/>
          </a:p>
        </p:txBody>
      </p:sp>
      <p:sp>
        <p:nvSpPr>
          <p:cNvPr id="15369" name="Text Box 10"/>
          <p:cNvSpPr txBox="1">
            <a:spLocks noChangeArrowheads="1"/>
          </p:cNvSpPr>
          <p:nvPr/>
        </p:nvSpPr>
        <p:spPr bwMode="auto">
          <a:xfrm>
            <a:off x="5400675" y="2593975"/>
            <a:ext cx="2103438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/>
              <a:t>第九单元  第</a:t>
            </a:r>
            <a:r>
              <a:rPr lang="en-US" altLang="zh-CN"/>
              <a:t>27</a:t>
            </a:r>
            <a:r>
              <a:rPr lang="zh-CN" altLang="en-US"/>
              <a:t>课</a:t>
            </a:r>
            <a:endParaRPr lang="zh-CN" altLang="en-US"/>
          </a:p>
        </p:txBody>
      </p:sp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5370513" y="4075113"/>
            <a:ext cx="2103437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/>
              <a:t>第九单元  第</a:t>
            </a:r>
            <a:r>
              <a:rPr lang="en-US" altLang="zh-CN"/>
              <a:t>27</a:t>
            </a:r>
            <a:r>
              <a:rPr lang="zh-CN" altLang="en-US"/>
              <a:t>课</a:t>
            </a:r>
            <a:endParaRPr lang="zh-CN" altLang="en-US"/>
          </a:p>
        </p:txBody>
      </p:sp>
      <p:sp>
        <p:nvSpPr>
          <p:cNvPr id="15371" name="Text Box 12"/>
          <p:cNvSpPr txBox="1">
            <a:spLocks noChangeArrowheads="1"/>
          </p:cNvSpPr>
          <p:nvPr/>
        </p:nvSpPr>
        <p:spPr bwMode="auto">
          <a:xfrm>
            <a:off x="5602288" y="5180013"/>
            <a:ext cx="1306512" cy="7794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/>
              <a:t>第十单元 </a:t>
            </a:r>
            <a:endParaRPr lang="zh-CN" altLang="en-US"/>
          </a:p>
          <a:p>
            <a:pPr>
              <a:spcBef>
                <a:spcPct val="50000"/>
              </a:spcBef>
            </a:pPr>
            <a:r>
              <a:rPr lang="zh-CN" altLang="en-US"/>
              <a:t>第</a:t>
            </a:r>
            <a:r>
              <a:rPr lang="en-US" altLang="zh-CN"/>
              <a:t>28-29</a:t>
            </a:r>
            <a:r>
              <a:rPr lang="zh-CN" altLang="en-US"/>
              <a:t>课</a:t>
            </a:r>
            <a:endParaRPr lang="zh-CN" altLang="en-US"/>
          </a:p>
        </p:txBody>
      </p:sp>
      <p:sp>
        <p:nvSpPr>
          <p:cNvPr id="15372" name="Text Box 13"/>
          <p:cNvSpPr txBox="1">
            <a:spLocks noChangeArrowheads="1"/>
          </p:cNvSpPr>
          <p:nvPr/>
        </p:nvSpPr>
        <p:spPr bwMode="auto">
          <a:xfrm>
            <a:off x="7821613" y="871538"/>
            <a:ext cx="3803650" cy="518953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CC3300"/>
                </a:solidFill>
                <a:ea typeface="黑体" panose="02010600030101010101" pitchFamily="49" charset="-122"/>
              </a:rPr>
              <a:t>一、中华人民共和国的建立及巩固（新民主主义革命胜利）</a:t>
            </a:r>
            <a:endParaRPr lang="zh-CN" altLang="en-US" b="1">
              <a:solidFill>
                <a:srgbClr val="CC3300"/>
              </a:solidFill>
              <a:ea typeface="黑体" panose="0201060003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CC3300"/>
                </a:solidFill>
                <a:ea typeface="黑体" panose="02010600030101010101" pitchFamily="49" charset="-122"/>
              </a:rPr>
              <a:t>二、社会主义制度的建立（社会主义革命的胜利）</a:t>
            </a:r>
            <a:endParaRPr lang="zh-CN" altLang="en-US" b="1">
              <a:solidFill>
                <a:srgbClr val="CC3300"/>
              </a:solidFill>
              <a:ea typeface="黑体" panose="0201060003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b="1">
              <a:solidFill>
                <a:srgbClr val="CC3300"/>
              </a:solidFill>
              <a:ea typeface="黑体" panose="0201060003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b="1">
              <a:solidFill>
                <a:srgbClr val="CC3300"/>
              </a:solidFill>
              <a:ea typeface="黑体" panose="0201060003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CC3300"/>
                </a:solidFill>
                <a:ea typeface="黑体" panose="02010600030101010101" pitchFamily="49" charset="-122"/>
              </a:rPr>
              <a:t>三、计划体制下全面社会主义建设的探索</a:t>
            </a:r>
            <a:endParaRPr lang="zh-CN" altLang="en-US" b="1">
              <a:solidFill>
                <a:srgbClr val="CC3300"/>
              </a:solidFill>
              <a:ea typeface="黑体" panose="0201060003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b="1">
              <a:solidFill>
                <a:srgbClr val="CC3300"/>
              </a:solidFill>
              <a:ea typeface="黑体" panose="0201060003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b="1">
              <a:solidFill>
                <a:srgbClr val="CC3300"/>
              </a:solidFill>
              <a:ea typeface="黑体" panose="0201060003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b="1">
              <a:solidFill>
                <a:srgbClr val="CC3300"/>
              </a:solidFill>
              <a:ea typeface="黑体" panose="0201060003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CC3300"/>
                </a:solidFill>
                <a:ea typeface="黑体" panose="02010600030101010101" pitchFamily="49" charset="-122"/>
              </a:rPr>
              <a:t>四、中国特色社会主义道路的开辟与发展</a:t>
            </a:r>
            <a:endParaRPr lang="zh-CN" altLang="en-US" b="1">
              <a:solidFill>
                <a:srgbClr val="CC3300"/>
              </a:solidFill>
              <a:ea typeface="黑体" panose="0201060003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b="1">
              <a:solidFill>
                <a:srgbClr val="CC3300"/>
              </a:solidFill>
              <a:ea typeface="黑体" panose="02010600030101010101" pitchFamily="49" charset="-122"/>
            </a:endParaRPr>
          </a:p>
        </p:txBody>
      </p:sp>
      <p:sp>
        <p:nvSpPr>
          <p:cNvPr id="15373" name="AutoShape 14"/>
          <p:cNvSpPr/>
          <p:nvPr/>
        </p:nvSpPr>
        <p:spPr bwMode="auto">
          <a:xfrm>
            <a:off x="7416800" y="2757488"/>
            <a:ext cx="144463" cy="1597025"/>
          </a:xfrm>
          <a:prstGeom prst="rightBrace">
            <a:avLst>
              <a:gd name="adj1" fmla="val 92124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74" name="AutoShape 15"/>
          <p:cNvSpPr/>
          <p:nvPr/>
        </p:nvSpPr>
        <p:spPr bwMode="auto">
          <a:xfrm>
            <a:off x="7416800" y="1058863"/>
            <a:ext cx="188913" cy="1089025"/>
          </a:xfrm>
          <a:prstGeom prst="leftBrace">
            <a:avLst>
              <a:gd name="adj1" fmla="val 48039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75" name="AutoShape 18"/>
          <p:cNvSpPr/>
          <p:nvPr/>
        </p:nvSpPr>
        <p:spPr bwMode="auto">
          <a:xfrm>
            <a:off x="7342188" y="4978400"/>
            <a:ext cx="88900" cy="1117600"/>
          </a:xfrm>
          <a:prstGeom prst="leftBrace">
            <a:avLst>
              <a:gd name="adj1" fmla="val 104762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376" name="Text Box 19"/>
          <p:cNvSpPr txBox="1">
            <a:spLocks noChangeArrowheads="1"/>
          </p:cNvSpPr>
          <p:nvPr/>
        </p:nvSpPr>
        <p:spPr bwMode="auto">
          <a:xfrm>
            <a:off x="7866063" y="290513"/>
            <a:ext cx="3933825" cy="3667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/>
              <a:t>四大历史主题</a:t>
            </a:r>
            <a:endParaRPr lang="zh-CN" altLang="en-US" b="1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Y19SG1SXJCZWGYLS16.eps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465513" y="1325563"/>
            <a:ext cx="7872412" cy="328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31800" y="1060450"/>
            <a:ext cx="2613025" cy="43719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CC3300"/>
                </a:solidFill>
              </a:rPr>
              <a:t>一、中华人民共和国的建立及巩固（新民主主义革命胜利）</a:t>
            </a:r>
            <a:endParaRPr lang="zh-CN" altLang="en-US" sz="2800" b="1">
              <a:solidFill>
                <a:srgbClr val="CC3300"/>
              </a:solidFill>
            </a:endParaRPr>
          </a:p>
          <a:p>
            <a:endParaRPr lang="zh-CN" altLang="en-US" sz="2800" b="1">
              <a:solidFill>
                <a:srgbClr val="CC3300"/>
              </a:solidFill>
            </a:endParaRPr>
          </a:p>
          <a:p>
            <a:r>
              <a:rPr lang="zh-CN" altLang="en-US" sz="2800" b="1">
                <a:solidFill>
                  <a:srgbClr val="CC3300"/>
                </a:solidFill>
              </a:rPr>
              <a:t>二、社会主义制度的建立（社会主义革命的胜利）</a:t>
            </a:r>
            <a:endParaRPr lang="zh-CN" altLang="en-US" sz="2800" b="1">
              <a:solidFill>
                <a:srgbClr val="CC3300"/>
              </a:solidFill>
            </a:endParaRPr>
          </a:p>
        </p:txBody>
      </p:sp>
      <p:sp>
        <p:nvSpPr>
          <p:cNvPr id="17411" name="Text Box 6"/>
          <p:cNvSpPr txBox="1">
            <a:spLocks noChangeArrowheads="1"/>
          </p:cNvSpPr>
          <p:nvPr/>
        </p:nvSpPr>
        <p:spPr bwMode="auto">
          <a:xfrm>
            <a:off x="0" y="203200"/>
            <a:ext cx="12192000" cy="64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[</a:t>
            </a:r>
            <a:r>
              <a:rPr lang="zh-CN" altLang="en-US" sz="2800" b="1">
                <a:solidFill>
                  <a:srgbClr val="FF0000"/>
                </a:solidFill>
              </a:rPr>
              <a:t>细化拓展</a:t>
            </a:r>
            <a:r>
              <a:rPr lang="en-US" altLang="en-US" sz="2800" b="1">
                <a:solidFill>
                  <a:srgbClr val="FF0000"/>
                </a:solidFill>
              </a:rPr>
              <a:t>]</a:t>
            </a:r>
            <a:r>
              <a:rPr lang="en-US" altLang="zh-CN" sz="2400" b="1">
                <a:solidFill>
                  <a:srgbClr val="FF0000"/>
                </a:solidFill>
              </a:rPr>
              <a:t> </a:t>
            </a:r>
            <a:r>
              <a:rPr lang="zh-CN" altLang="en-US" sz="2400" b="1"/>
              <a:t>过渡时期：</a:t>
            </a:r>
            <a:r>
              <a:rPr lang="zh-CN" altLang="en-US" b="1"/>
              <a:t>是中国</a:t>
            </a:r>
            <a:r>
              <a:rPr lang="en-US" altLang="zh-CN" b="1"/>
              <a:t>1949-1956</a:t>
            </a:r>
            <a:r>
              <a:rPr lang="zh-CN" altLang="en-US" b="1"/>
              <a:t>年新民主主义社会向社会主义社会过渡的时期</a:t>
            </a:r>
            <a:endParaRPr lang="zh-CN" altLang="en-US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2"/>
          <p:cNvPicPr>
            <a:picLocks noChangeAspect="1"/>
          </p:cNvPicPr>
          <p:nvPr/>
        </p:nvPicPr>
        <p:blipFill>
          <a:blip r:embed="rId1"/>
          <a:srcRect l="22208" r="2220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图片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74288" y="-193675"/>
            <a:ext cx="2017712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8"/>
          <p:cNvSpPr txBox="1">
            <a:spLocks noChangeArrowheads="1"/>
          </p:cNvSpPr>
          <p:nvPr/>
        </p:nvSpPr>
        <p:spPr bwMode="auto">
          <a:xfrm>
            <a:off x="188913" y="276225"/>
            <a:ext cx="2438400" cy="5286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15811"/>
                </a:solidFill>
              </a:rPr>
              <a:t>知识体系构建</a:t>
            </a:r>
            <a:endParaRPr lang="zh-CN" altLang="en-US" sz="2800" b="1">
              <a:solidFill>
                <a:srgbClr val="C15811"/>
              </a:solidFill>
            </a:endParaRPr>
          </a:p>
        </p:txBody>
      </p:sp>
      <p:sp>
        <p:nvSpPr>
          <p:cNvPr id="18436" name="Text Box 10"/>
          <p:cNvSpPr txBox="1">
            <a:spLocks noChangeArrowheads="1"/>
          </p:cNvSpPr>
          <p:nvPr/>
        </p:nvSpPr>
        <p:spPr bwMode="auto">
          <a:xfrm>
            <a:off x="493713" y="1144588"/>
            <a:ext cx="7762875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</a:rPr>
              <a:t>1</a:t>
            </a:r>
            <a:r>
              <a:rPr lang="zh-CN" altLang="en-US" sz="2800" b="1">
                <a:solidFill>
                  <a:srgbClr val="0000FF"/>
                </a:solidFill>
              </a:rPr>
              <a:t>，中华人民共和国的成立（</a:t>
            </a:r>
            <a:r>
              <a:rPr lang="en-US" altLang="zh-CN" sz="2800" b="1">
                <a:solidFill>
                  <a:srgbClr val="0000FF"/>
                </a:solidFill>
              </a:rPr>
              <a:t>1949</a:t>
            </a:r>
            <a:r>
              <a:rPr lang="zh-CN" altLang="en-US" sz="2800" b="1">
                <a:solidFill>
                  <a:srgbClr val="0000FF"/>
                </a:solidFill>
              </a:rPr>
              <a:t>年</a:t>
            </a:r>
            <a:r>
              <a:rPr lang="en-US" altLang="zh-CN" sz="2800" b="1">
                <a:solidFill>
                  <a:srgbClr val="0000FF"/>
                </a:solidFill>
              </a:rPr>
              <a:t>10</a:t>
            </a:r>
            <a:r>
              <a:rPr lang="zh-CN" altLang="en-US" sz="2800" b="1">
                <a:solidFill>
                  <a:srgbClr val="0000FF"/>
                </a:solidFill>
              </a:rPr>
              <a:t>月）</a:t>
            </a:r>
            <a:endParaRPr lang="zh-CN" altLang="en-US" sz="2800" b="1">
              <a:solidFill>
                <a:srgbClr val="0000FF"/>
              </a:solidFill>
            </a:endParaRPr>
          </a:p>
        </p:txBody>
      </p: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1377950" y="2047875"/>
            <a:ext cx="3322638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/>
              <a:t>成立背景（国际、国内）</a:t>
            </a:r>
            <a:endParaRPr lang="zh-CN" altLang="en-US" sz="2400" b="1"/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1552575" y="4222750"/>
            <a:ext cx="5384800" cy="1004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/>
              <a:t>筹备</a:t>
            </a:r>
            <a:r>
              <a:rPr lang="zh-CN" altLang="en-US" sz="2400"/>
              <a:t>：</a:t>
            </a:r>
            <a:r>
              <a:rPr lang="en-US" altLang="zh-CN" sz="2400"/>
              <a:t>1948</a:t>
            </a:r>
            <a:r>
              <a:rPr lang="zh-CN" altLang="en-US" sz="2400"/>
              <a:t>年“五一”号召</a:t>
            </a:r>
            <a:endParaRPr lang="zh-CN" altLang="en-US" sz="2400"/>
          </a:p>
          <a:p>
            <a:pPr>
              <a:spcBef>
                <a:spcPct val="50000"/>
              </a:spcBef>
            </a:pPr>
            <a:r>
              <a:rPr lang="zh-CN" altLang="en-US" sz="2400"/>
              <a:t>           </a:t>
            </a:r>
            <a:r>
              <a:rPr lang="en-US" altLang="zh-CN" sz="2400"/>
              <a:t>1949</a:t>
            </a:r>
            <a:r>
              <a:rPr lang="zh-CN" altLang="en-US" sz="2400"/>
              <a:t>年北平新政协的召开</a:t>
            </a:r>
            <a:endParaRPr lang="zh-CN" altLang="en-US" sz="2400"/>
          </a:p>
        </p:txBody>
      </p:sp>
      <p:sp>
        <p:nvSpPr>
          <p:cNvPr id="18439" name="Text Box 13"/>
          <p:cNvSpPr txBox="1">
            <a:spLocks noChangeArrowheads="1"/>
          </p:cNvSpPr>
          <p:nvPr/>
        </p:nvSpPr>
        <p:spPr bwMode="auto">
          <a:xfrm>
            <a:off x="2324100" y="2582863"/>
            <a:ext cx="6908800" cy="1004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/>
              <a:t>国际：美苏“冷战”，两大阵营对立</a:t>
            </a:r>
            <a:endParaRPr lang="zh-CN" altLang="en-US" sz="2400"/>
          </a:p>
          <a:p>
            <a:pPr>
              <a:spcBef>
                <a:spcPct val="50000"/>
              </a:spcBef>
            </a:pPr>
            <a:r>
              <a:rPr lang="zh-CN" altLang="en-US" sz="2400"/>
              <a:t>国内：解放战争尚未取得最后胜利，问题交织</a:t>
            </a:r>
            <a:endParaRPr lang="zh-CN" altLang="en-US" sz="2400"/>
          </a:p>
        </p:txBody>
      </p:sp>
      <p:sp>
        <p:nvSpPr>
          <p:cNvPr id="18440" name="AutoShape 13"/>
          <p:cNvSpPr/>
          <p:nvPr/>
        </p:nvSpPr>
        <p:spPr bwMode="auto">
          <a:xfrm>
            <a:off x="1260475" y="2090738"/>
            <a:ext cx="58738" cy="3903662"/>
          </a:xfrm>
          <a:prstGeom prst="leftBrace">
            <a:avLst>
              <a:gd name="adj1" fmla="val 553824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441" name="AutoShape 14"/>
          <p:cNvSpPr/>
          <p:nvPr/>
        </p:nvSpPr>
        <p:spPr bwMode="auto">
          <a:xfrm>
            <a:off x="2247900" y="2643188"/>
            <a:ext cx="88900" cy="971550"/>
          </a:xfrm>
          <a:prstGeom prst="leftBrace">
            <a:avLst>
              <a:gd name="adj1" fmla="val 91071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442" name="AutoShape 15"/>
          <p:cNvSpPr/>
          <p:nvPr/>
        </p:nvSpPr>
        <p:spPr bwMode="auto">
          <a:xfrm>
            <a:off x="2492375" y="4252913"/>
            <a:ext cx="88900" cy="971550"/>
          </a:xfrm>
          <a:prstGeom prst="leftBrace">
            <a:avLst>
              <a:gd name="adj1" fmla="val 91071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8443" name="Text Box 34"/>
          <p:cNvSpPr txBox="1">
            <a:spLocks noChangeArrowheads="1"/>
          </p:cNvSpPr>
          <p:nvPr/>
        </p:nvSpPr>
        <p:spPr bwMode="auto">
          <a:xfrm>
            <a:off x="1611313" y="5618163"/>
            <a:ext cx="8418512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0000FF"/>
                </a:solidFill>
              </a:rPr>
              <a:t>意义</a:t>
            </a:r>
            <a:r>
              <a:rPr lang="en-US" altLang="zh-CN" sz="2800" b="1">
                <a:solidFill>
                  <a:srgbClr val="0000FF"/>
                </a:solidFill>
              </a:rPr>
              <a:t>:</a:t>
            </a:r>
            <a:r>
              <a:rPr lang="zh-CN" altLang="en-US" sz="2800" b="1"/>
              <a:t>新民主主义革命的</a:t>
            </a:r>
            <a:r>
              <a:rPr lang="zh-CN" altLang="en-US" sz="2800" b="1">
                <a:solidFill>
                  <a:srgbClr val="CC0000"/>
                </a:solidFill>
              </a:rPr>
              <a:t>基本胜利（残留问题）</a:t>
            </a:r>
            <a:endParaRPr lang="zh-CN" altLang="en-US" sz="2800" b="1">
              <a:solidFill>
                <a:srgbClr val="CC0000"/>
              </a:solidFill>
            </a:endParaRPr>
          </a:p>
        </p:txBody>
      </p:sp>
      <p:sp>
        <p:nvSpPr>
          <p:cNvPr id="18444" name="Rectangle 14"/>
          <p:cNvSpPr>
            <a:spLocks noChangeArrowheads="1"/>
          </p:cNvSpPr>
          <p:nvPr/>
        </p:nvSpPr>
        <p:spPr bwMode="auto">
          <a:xfrm>
            <a:off x="2981325" y="425450"/>
            <a:ext cx="8150225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rgbClr val="CC3300"/>
                </a:solidFill>
              </a:rPr>
              <a:t>一、中华人民共和国的建立及巩固（新民主主义革命胜利）</a:t>
            </a:r>
            <a:endParaRPr lang="zh-CN" altLang="en-US" sz="2400" b="1">
              <a:solidFill>
                <a:srgbClr val="CC33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图片 2"/>
          <p:cNvPicPr>
            <a:picLocks noChangeAspect="1"/>
          </p:cNvPicPr>
          <p:nvPr/>
        </p:nvPicPr>
        <p:blipFill>
          <a:blip r:embed="rId1"/>
          <a:srcRect l="22208" r="2220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图片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80638" y="-193675"/>
            <a:ext cx="2017712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8"/>
          <p:cNvSpPr txBox="1">
            <a:spLocks noChangeArrowheads="1"/>
          </p:cNvSpPr>
          <p:nvPr/>
        </p:nvSpPr>
        <p:spPr bwMode="auto">
          <a:xfrm>
            <a:off x="304800" y="319088"/>
            <a:ext cx="2655888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15811"/>
                </a:solidFill>
              </a:rPr>
              <a:t>核心知识理解</a:t>
            </a:r>
            <a:endParaRPr lang="zh-CN" altLang="en-US" sz="2800" b="1">
              <a:solidFill>
                <a:srgbClr val="C15811"/>
              </a:solidFill>
            </a:endParaRPr>
          </a:p>
        </p:txBody>
      </p:sp>
      <p:sp>
        <p:nvSpPr>
          <p:cNvPr id="19460" name="Text Box 10"/>
          <p:cNvSpPr txBox="1">
            <a:spLocks noChangeArrowheads="1"/>
          </p:cNvSpPr>
          <p:nvPr/>
        </p:nvSpPr>
        <p:spPr bwMode="auto">
          <a:xfrm>
            <a:off x="592138" y="1174750"/>
            <a:ext cx="46863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</a:rPr>
              <a:t>2</a:t>
            </a:r>
            <a:r>
              <a:rPr lang="zh-CN" altLang="en-US" sz="2800" b="1">
                <a:solidFill>
                  <a:srgbClr val="0000FF"/>
                </a:solidFill>
              </a:rPr>
              <a:t>，新中国巩固政权的措施</a:t>
            </a:r>
            <a:endParaRPr lang="zh-CN" altLang="en-US" sz="2400" b="1">
              <a:solidFill>
                <a:srgbClr val="0000FF"/>
              </a:solidFill>
            </a:endParaRPr>
          </a:p>
        </p:txBody>
      </p:sp>
      <p:graphicFrame>
        <p:nvGraphicFramePr>
          <p:cNvPr id="255010" name="Group 34"/>
          <p:cNvGraphicFramePr>
            <a:graphicFrameLocks noGrp="1"/>
          </p:cNvGraphicFramePr>
          <p:nvPr/>
        </p:nvGraphicFramePr>
        <p:xfrm>
          <a:off x="280988" y="2147888"/>
          <a:ext cx="11536362" cy="2520951"/>
        </p:xfrm>
        <a:graphic>
          <a:graphicData uri="http://schemas.openxmlformats.org/drawingml/2006/table">
            <a:tbl>
              <a:tblPr/>
              <a:tblGrid>
                <a:gridCol w="1174750"/>
                <a:gridCol w="10361612"/>
              </a:tblGrid>
              <a:tr h="739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anose="02010600030101010101" pitchFamily="2" charset="-122"/>
                        </a:rPr>
                        <a:t>军事</a:t>
                      </a:r>
                      <a:endParaRPr kumimoji="0" lang="zh-CN" altLang="zh-CN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宋体" panose="02010600030101010101" pitchFamily="2" charset="-122"/>
                        </a:rPr>
                        <a:t>追歼残敌；剿匪镇反；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anose="02010600030101010101" pitchFamily="2" charset="-122"/>
                        </a:rPr>
                        <a:t>抗美援朝</a:t>
                      </a:r>
                      <a:endParaRPr kumimoji="0" lang="zh-CN" alt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6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anose="02010600030101010101" pitchFamily="2" charset="-122"/>
                        </a:rPr>
                        <a:t>经济</a:t>
                      </a:r>
                      <a:endParaRPr kumimoji="0" lang="zh-CN" altLang="zh-CN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宋体" panose="02010600030101010101" pitchFamily="2" charset="-122"/>
                        </a:rPr>
                        <a:t>土地改革；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anose="02010600030101010101" pitchFamily="2" charset="-122"/>
                        </a:rPr>
                        <a:t>稳定物价，统一财经；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Calibri" pitchFamily="34" charset="0"/>
                          <a:ea typeface="宋体" panose="02010600030101010101" pitchFamily="2" charset="-122"/>
                        </a:rPr>
                        <a:t>没收帝国主义在华企业及官僚资本；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anose="02010600030101010101" pitchFamily="2" charset="-122"/>
                        </a:rPr>
                        <a:t>合理调整工商业；进行“五反运动”；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47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anose="02010600030101010101" pitchFamily="2" charset="-122"/>
                        </a:rPr>
                        <a:t>外交</a:t>
                      </a:r>
                      <a:endParaRPr kumimoji="0" lang="zh-CN" altLang="en-US" sz="3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宋体" panose="02010600030101010101" pitchFamily="2" charset="-122"/>
                        </a:rPr>
                        <a:t>开创独立自主的和平外交方针；提出“三大外交政策”；</a:t>
                      </a:r>
                      <a:endParaRPr kumimoji="0" lang="zh-CN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图片 2"/>
          <p:cNvPicPr>
            <a:picLocks noChangeAspect="1"/>
          </p:cNvPicPr>
          <p:nvPr/>
        </p:nvPicPr>
        <p:blipFill>
          <a:blip r:embed="rId1"/>
          <a:srcRect l="22208" r="2220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图片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80638" y="-193675"/>
            <a:ext cx="2017712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2670175" y="204788"/>
            <a:ext cx="8696325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CC3300"/>
                </a:solidFill>
              </a:rPr>
              <a:t>二、社会主义制度在建立（社会主义革命的胜利）（</a:t>
            </a:r>
            <a:r>
              <a:rPr lang="en-US" altLang="zh-CN" sz="2400" b="1">
                <a:solidFill>
                  <a:srgbClr val="CC3300"/>
                </a:solidFill>
              </a:rPr>
              <a:t>1953-56</a:t>
            </a:r>
            <a:r>
              <a:rPr lang="zh-CN" altLang="en-US" sz="2400" b="1">
                <a:solidFill>
                  <a:srgbClr val="CC3300"/>
                </a:solidFill>
              </a:rPr>
              <a:t>年）</a:t>
            </a:r>
            <a:endParaRPr lang="zh-CN" altLang="en-US" sz="2400" b="1">
              <a:solidFill>
                <a:srgbClr val="CC3300"/>
              </a:solidFill>
            </a:endParaRPr>
          </a:p>
        </p:txBody>
      </p:sp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531813" y="635000"/>
            <a:ext cx="11176000" cy="205105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</a:t>
            </a: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，社会主义经济制度建立：</a:t>
            </a:r>
            <a:endParaRPr lang="zh-CN" altLang="en-US" sz="2800" b="1">
              <a:solidFill>
                <a:srgbClr val="0000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>
                <a:latin typeface="黑体" panose="02010600030101010101" pitchFamily="49" charset="-122"/>
                <a:ea typeface="黑体" panose="02010600030101010101" pitchFamily="49" charset="-122"/>
              </a:rPr>
              <a:t>    通过</a:t>
            </a:r>
            <a:r>
              <a:rPr lang="en-US" altLang="zh-CN" sz="2400" b="1">
                <a:latin typeface="黑体" panose="02010600030101010101" pitchFamily="49" charset="-122"/>
                <a:ea typeface="黑体" panose="02010600030101010101" pitchFamily="49" charset="-122"/>
              </a:rPr>
              <a:t>1953-56</a:t>
            </a:r>
            <a:r>
              <a:rPr lang="zh-CN" altLang="en-US" sz="2400" b="1">
                <a:latin typeface="黑体" panose="02010600030101010101" pitchFamily="49" charset="-122"/>
                <a:ea typeface="黑体" panose="02010600030101010101" pitchFamily="49" charset="-122"/>
              </a:rPr>
              <a:t>年的社会主义三大改造，建立社会主义计划经济体制</a:t>
            </a:r>
            <a:endParaRPr lang="zh-CN" altLang="en-US" sz="2400" b="1"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，社会主义政治制度建立：</a:t>
            </a:r>
            <a:endParaRPr lang="zh-CN" altLang="en-US" sz="2800" b="1">
              <a:solidFill>
                <a:srgbClr val="0000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/>
              <a:t>      召开一届人大和颁布</a:t>
            </a:r>
            <a:r>
              <a:rPr lang="en-US" altLang="zh-CN" sz="2400" b="1"/>
              <a:t>1954</a:t>
            </a:r>
            <a:r>
              <a:rPr lang="zh-CN" altLang="en-US" sz="2400" b="1"/>
              <a:t>年宪法，建立中国特色社会主义政治体系</a:t>
            </a:r>
            <a:endParaRPr lang="zh-CN" altLang="en-US" sz="2400" b="1"/>
          </a:p>
        </p:txBody>
      </p:sp>
      <p:sp>
        <p:nvSpPr>
          <p:cNvPr id="21509" name="Text Box 8"/>
          <p:cNvSpPr txBox="1">
            <a:spLocks noChangeArrowheads="1"/>
          </p:cNvSpPr>
          <p:nvPr/>
        </p:nvSpPr>
        <p:spPr bwMode="auto">
          <a:xfrm>
            <a:off x="0" y="0"/>
            <a:ext cx="2438400" cy="5286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15811"/>
                </a:solidFill>
              </a:rPr>
              <a:t>知识体系构建</a:t>
            </a:r>
            <a:endParaRPr lang="zh-CN" altLang="en-US" sz="2800" b="1">
              <a:solidFill>
                <a:srgbClr val="C15811"/>
              </a:solidFill>
            </a:endParaRPr>
          </a:p>
        </p:txBody>
      </p:sp>
      <p:sp>
        <p:nvSpPr>
          <p:cNvPr id="21510" name="Text Box 7"/>
          <p:cNvSpPr txBox="1">
            <a:spLocks noChangeArrowheads="1"/>
          </p:cNvSpPr>
          <p:nvPr/>
        </p:nvSpPr>
        <p:spPr bwMode="auto">
          <a:xfrm>
            <a:off x="477838" y="5297488"/>
            <a:ext cx="11090275" cy="946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CC3300"/>
                </a:solidFill>
              </a:rPr>
              <a:t>小结：</a:t>
            </a:r>
            <a:r>
              <a:rPr lang="zh-CN" altLang="en-US" sz="2800" b="1">
                <a:solidFill>
                  <a:srgbClr val="996600"/>
                </a:solidFill>
              </a:rPr>
              <a:t>体现出中共试图探索适合自己的社会主义改造和建设道路；中华民族最深刻的社会变革</a:t>
            </a:r>
            <a:endParaRPr lang="zh-CN" altLang="en-US" sz="2800"/>
          </a:p>
        </p:txBody>
      </p:sp>
      <p:sp>
        <p:nvSpPr>
          <p:cNvPr id="21511" name="Text Box 8"/>
          <p:cNvSpPr txBox="1">
            <a:spLocks noChangeArrowheads="1"/>
          </p:cNvSpPr>
          <p:nvPr/>
        </p:nvSpPr>
        <p:spPr bwMode="auto">
          <a:xfrm>
            <a:off x="406400" y="3048000"/>
            <a:ext cx="11409363" cy="19796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</a:rPr>
              <a:t>3</a:t>
            </a:r>
            <a:r>
              <a:rPr lang="zh-CN" altLang="en-US" sz="2800" b="1">
                <a:solidFill>
                  <a:srgbClr val="0000FF"/>
                </a:solidFill>
              </a:rPr>
              <a:t>，社会主义改造的实质与特点</a:t>
            </a:r>
            <a:endParaRPr lang="zh-CN" altLang="en-US" sz="2800" b="1">
              <a:solidFill>
                <a:srgbClr val="0000FF"/>
              </a:solidFill>
            </a:endParaRPr>
          </a:p>
          <a:p>
            <a:r>
              <a:rPr lang="zh-CN" altLang="en-US" sz="2400" b="1"/>
              <a:t>实质：生产资料所有制的变革，是生产关系的根本变革；</a:t>
            </a:r>
            <a:endParaRPr lang="zh-CN" altLang="en-US" sz="2400" b="1"/>
          </a:p>
          <a:p>
            <a:r>
              <a:rPr lang="zh-CN" altLang="en-US" sz="2400" b="1"/>
              <a:t>特点：</a:t>
            </a:r>
            <a:r>
              <a:rPr lang="zh-CN" altLang="zh-CN" sz="2400" b="1"/>
              <a:t>A．社会主义工业化和社会主义改造并举 </a:t>
            </a:r>
            <a:endParaRPr lang="zh-CN" altLang="en-US" sz="2400" b="1"/>
          </a:p>
          <a:p>
            <a:r>
              <a:rPr lang="zh-CN" altLang="en-US" sz="2400" b="1"/>
              <a:t>           </a:t>
            </a:r>
            <a:r>
              <a:rPr lang="zh-CN" altLang="zh-CN" sz="2400" b="1"/>
              <a:t>B．创造了一系列由低级到高级逐步过渡的改造形式  </a:t>
            </a:r>
            <a:endParaRPr lang="zh-CN" altLang="en-US" sz="2400" b="1"/>
          </a:p>
          <a:p>
            <a:r>
              <a:rPr lang="zh-CN" altLang="en-US" sz="2400" b="1"/>
              <a:t>           </a:t>
            </a:r>
            <a:r>
              <a:rPr lang="zh-CN" altLang="zh-CN" sz="2400" b="1"/>
              <a:t>C．对经济制度的改造与对人的改造相结合</a:t>
            </a:r>
            <a:endParaRPr lang="zh-CN" altLang="en-US" sz="240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图片 2"/>
          <p:cNvPicPr>
            <a:picLocks noChangeAspect="1"/>
          </p:cNvPicPr>
          <p:nvPr/>
        </p:nvPicPr>
        <p:blipFill>
          <a:blip r:embed="rId1"/>
          <a:srcRect l="22208" r="2220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图片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74288" y="-209550"/>
            <a:ext cx="2017712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 Box 5"/>
          <p:cNvSpPr txBox="1">
            <a:spLocks noChangeArrowheads="1"/>
          </p:cNvSpPr>
          <p:nvPr/>
        </p:nvSpPr>
        <p:spPr bwMode="auto">
          <a:xfrm>
            <a:off x="2890838" y="277813"/>
            <a:ext cx="746125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CC3300"/>
                </a:solidFill>
              </a:rPr>
              <a:t>三、全面建设社会主义的探索（</a:t>
            </a:r>
            <a:r>
              <a:rPr lang="en-US" altLang="zh-CN" sz="2400" b="1">
                <a:solidFill>
                  <a:srgbClr val="CC3300"/>
                </a:solidFill>
              </a:rPr>
              <a:t>1956-78</a:t>
            </a:r>
            <a:r>
              <a:rPr lang="zh-CN" altLang="en-US" sz="2400" b="1">
                <a:solidFill>
                  <a:srgbClr val="CC3300"/>
                </a:solidFill>
              </a:rPr>
              <a:t>年）</a:t>
            </a:r>
            <a:endParaRPr lang="zh-CN" altLang="en-US" sz="2400" b="1">
              <a:solidFill>
                <a:srgbClr val="CC3300"/>
              </a:solidFill>
            </a:endParaRPr>
          </a:p>
        </p:txBody>
      </p:sp>
      <p:sp>
        <p:nvSpPr>
          <p:cNvPr id="25604" name="Text Box 9"/>
          <p:cNvSpPr txBox="1">
            <a:spLocks noChangeArrowheads="1"/>
          </p:cNvSpPr>
          <p:nvPr/>
        </p:nvSpPr>
        <p:spPr bwMode="auto">
          <a:xfrm>
            <a:off x="709613" y="1435100"/>
            <a:ext cx="10915650" cy="4100513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</a:rPr>
              <a:t>一条主线</a:t>
            </a:r>
            <a:r>
              <a:rPr lang="zh-CN" altLang="en-US" sz="2800">
                <a:solidFill>
                  <a:srgbClr val="0000FF"/>
                </a:solidFill>
              </a:rPr>
              <a:t>：</a:t>
            </a:r>
            <a:r>
              <a:rPr lang="zh-CN" altLang="en-US" sz="2400" b="1"/>
              <a:t>社会主义建设在曲折中前进（</a:t>
            </a:r>
            <a:r>
              <a:rPr lang="zh-CN" altLang="en-US" sz="2400" b="1">
                <a:solidFill>
                  <a:srgbClr val="CC3300"/>
                </a:solidFill>
              </a:rPr>
              <a:t>理解</a:t>
            </a:r>
            <a:r>
              <a:rPr lang="zh-CN" altLang="en-US" sz="2400" b="1"/>
              <a:t>）</a:t>
            </a:r>
            <a:endParaRPr lang="zh-CN" altLang="en-US" sz="2400" b="1"/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</a:rPr>
              <a:t>两个问题</a:t>
            </a:r>
            <a:r>
              <a:rPr lang="zh-CN" altLang="en-US" sz="2800">
                <a:solidFill>
                  <a:srgbClr val="0000FF"/>
                </a:solidFill>
              </a:rPr>
              <a:t>：</a:t>
            </a:r>
            <a:r>
              <a:rPr lang="zh-CN" altLang="en-US" sz="2400" b="1"/>
              <a:t>阶级斗争问题和经济建设的规模和速度问题</a:t>
            </a:r>
            <a:endParaRPr lang="zh-CN" altLang="en-US" sz="2400" b="1"/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</a:rPr>
              <a:t>三项成果</a:t>
            </a:r>
            <a:r>
              <a:rPr lang="zh-CN" altLang="en-US" sz="2800">
                <a:solidFill>
                  <a:srgbClr val="0000FF"/>
                </a:solidFill>
              </a:rPr>
              <a:t>：</a:t>
            </a:r>
            <a:r>
              <a:rPr lang="en-US" altLang="zh-CN" sz="2400" b="1"/>
              <a:t>《</a:t>
            </a:r>
            <a:r>
              <a:rPr lang="zh-CN" altLang="en-US" sz="2400" b="1"/>
              <a:t>论十大关系</a:t>
            </a:r>
            <a:r>
              <a:rPr lang="en-US" altLang="zh-CN" sz="2400" b="1"/>
              <a:t>》</a:t>
            </a:r>
            <a:r>
              <a:rPr lang="zh-CN" altLang="en-US" sz="2400" b="1"/>
              <a:t>、中共八大、</a:t>
            </a:r>
            <a:r>
              <a:rPr lang="en-US" altLang="zh-CN" sz="2400" b="1"/>
              <a:t>《</a:t>
            </a:r>
            <a:r>
              <a:rPr lang="zh-CN" altLang="en-US" sz="2400" b="1"/>
              <a:t>关于正确处理人民内部矛盾的问题</a:t>
            </a:r>
            <a:r>
              <a:rPr lang="en-US" altLang="zh-CN" sz="2400" b="1"/>
              <a:t>》</a:t>
            </a:r>
            <a:endParaRPr lang="en-US" altLang="zh-CN" sz="2400" b="1"/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</a:rPr>
              <a:t>三面红旗</a:t>
            </a:r>
            <a:r>
              <a:rPr lang="zh-CN" altLang="en-US" sz="2800">
                <a:solidFill>
                  <a:srgbClr val="0000FF"/>
                </a:solidFill>
              </a:rPr>
              <a:t>：</a:t>
            </a:r>
            <a:r>
              <a:rPr lang="zh-CN" altLang="en-US" sz="2400" b="1"/>
              <a:t>社会主义建设总路线、“大跃进”、人民公社化运动</a:t>
            </a:r>
            <a:endParaRPr lang="zh-CN" altLang="en-US" sz="2400" b="1"/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</a:rPr>
              <a:t>四个特点</a:t>
            </a:r>
            <a:r>
              <a:rPr lang="zh-CN" altLang="en-US" sz="2800">
                <a:solidFill>
                  <a:srgbClr val="0000FF"/>
                </a:solidFill>
              </a:rPr>
              <a:t>：</a:t>
            </a:r>
            <a:r>
              <a:rPr lang="zh-CN" altLang="en-US" sz="2400" b="1"/>
              <a:t>单一公有制；计划经济体制；集中发展重工业；重视规模和速度</a:t>
            </a:r>
            <a:endParaRPr lang="zh-CN" altLang="en-US" sz="2400" b="1"/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</a:rPr>
              <a:t>五条经验</a:t>
            </a:r>
            <a:r>
              <a:rPr lang="zh-CN" altLang="en-US" sz="2800">
                <a:solidFill>
                  <a:srgbClr val="0000FF"/>
                </a:solidFill>
              </a:rPr>
              <a:t>：</a:t>
            </a:r>
            <a:r>
              <a:rPr lang="zh-CN" altLang="en-US" sz="2400" b="1"/>
              <a:t>以经济建设为中心；遵循经济发展客观规律；生产关系变革必须适应生产力；国民经济协调发展；结合国情，不照搬别国模式；</a:t>
            </a:r>
            <a:endParaRPr lang="zh-CN" altLang="en-US" sz="2400" b="1"/>
          </a:p>
        </p:txBody>
      </p:sp>
      <p:sp>
        <p:nvSpPr>
          <p:cNvPr id="25605" name="Text Box 8"/>
          <p:cNvSpPr txBox="1">
            <a:spLocks noChangeArrowheads="1"/>
          </p:cNvSpPr>
          <p:nvPr/>
        </p:nvSpPr>
        <p:spPr bwMode="auto">
          <a:xfrm>
            <a:off x="3003550" y="755650"/>
            <a:ext cx="9188450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/>
              <a:t>本部分包括全面建设社会主义时期和“文化大革命”时期</a:t>
            </a:r>
            <a:endParaRPr lang="zh-CN" altLang="en-US" sz="2000" b="1"/>
          </a:p>
        </p:txBody>
      </p:sp>
      <p:sp>
        <p:nvSpPr>
          <p:cNvPr id="25606" name="Text Box 8"/>
          <p:cNvSpPr txBox="1">
            <a:spLocks noChangeArrowheads="1"/>
          </p:cNvSpPr>
          <p:nvPr/>
        </p:nvSpPr>
        <p:spPr bwMode="auto">
          <a:xfrm>
            <a:off x="188913" y="276225"/>
            <a:ext cx="2438400" cy="5286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15811"/>
                </a:solidFill>
              </a:rPr>
              <a:t>知识体系构建</a:t>
            </a:r>
            <a:endParaRPr lang="zh-CN" altLang="en-US" sz="2800" b="1">
              <a:solidFill>
                <a:srgbClr val="C15811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图片 2"/>
          <p:cNvPicPr>
            <a:picLocks noChangeAspect="1"/>
          </p:cNvPicPr>
          <p:nvPr/>
        </p:nvPicPr>
        <p:blipFill>
          <a:blip r:embed="rId1"/>
          <a:srcRect l="22208" r="2220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6" name="图片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80638" y="-193675"/>
            <a:ext cx="2017712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8"/>
          <p:cNvSpPr txBox="1">
            <a:spLocks noChangeArrowheads="1"/>
          </p:cNvSpPr>
          <p:nvPr/>
        </p:nvSpPr>
        <p:spPr bwMode="auto">
          <a:xfrm>
            <a:off x="304800" y="319088"/>
            <a:ext cx="2655888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15811"/>
                </a:solidFill>
              </a:rPr>
              <a:t>核心知识理解</a:t>
            </a:r>
            <a:endParaRPr lang="zh-CN" altLang="en-US" sz="2800" b="1">
              <a:solidFill>
                <a:srgbClr val="C15811"/>
              </a:solidFill>
            </a:endParaRPr>
          </a:p>
        </p:txBody>
      </p:sp>
      <p:sp>
        <p:nvSpPr>
          <p:cNvPr id="26628" name="Text Box 7"/>
          <p:cNvSpPr txBox="1">
            <a:spLocks noChangeArrowheads="1"/>
          </p:cNvSpPr>
          <p:nvPr/>
        </p:nvSpPr>
        <p:spPr bwMode="auto">
          <a:xfrm>
            <a:off x="292100" y="1000125"/>
            <a:ext cx="11553825" cy="25368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</a:t>
            </a: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，对比社会主义建设指导方针：</a:t>
            </a:r>
            <a:endParaRPr lang="zh-CN" altLang="en-US" sz="2800" b="1">
              <a:solidFill>
                <a:srgbClr val="0000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/>
              <a:t>  1953</a:t>
            </a:r>
            <a:r>
              <a:rPr lang="zh-CN" altLang="en-US" sz="2400" b="1"/>
              <a:t>年过渡时期总路线：“</a:t>
            </a:r>
            <a:r>
              <a:rPr lang="zh-CN" altLang="en-US" sz="2400"/>
              <a:t>在一个</a:t>
            </a:r>
            <a:r>
              <a:rPr lang="zh-CN" altLang="en-US" sz="2400">
                <a:solidFill>
                  <a:srgbClr val="CC3300"/>
                </a:solidFill>
              </a:rPr>
              <a:t>相当长的时期</a:t>
            </a:r>
            <a:r>
              <a:rPr lang="zh-CN" altLang="en-US" sz="2400"/>
              <a:t>内，</a:t>
            </a:r>
            <a:r>
              <a:rPr lang="zh-CN" altLang="en-US" sz="2400">
                <a:solidFill>
                  <a:srgbClr val="CC3300"/>
                </a:solidFill>
              </a:rPr>
              <a:t>逐步实现</a:t>
            </a:r>
            <a:r>
              <a:rPr lang="zh-CN" altLang="en-US" sz="2400"/>
              <a:t>国家的社会主义工业化，并逐步实现国家对农业、对手工业和对资本主义工商业的社会主义改造”</a:t>
            </a:r>
            <a:endParaRPr lang="zh-CN" altLang="en-US" sz="2400"/>
          </a:p>
          <a:p>
            <a:pPr>
              <a:spcBef>
                <a:spcPct val="50000"/>
              </a:spcBef>
            </a:pPr>
            <a:r>
              <a:rPr lang="en-US" altLang="zh-CN" sz="2400" b="1"/>
              <a:t>  1956</a:t>
            </a:r>
            <a:r>
              <a:rPr lang="zh-CN" altLang="en-US" sz="2400" b="1"/>
              <a:t>年社会主义建设总方针：“</a:t>
            </a:r>
            <a:r>
              <a:rPr lang="zh-CN" altLang="en-US" sz="2400"/>
              <a:t>既反保守，又</a:t>
            </a:r>
            <a:r>
              <a:rPr lang="zh-CN" altLang="en-US" sz="2400">
                <a:solidFill>
                  <a:srgbClr val="CC3300"/>
                </a:solidFill>
              </a:rPr>
              <a:t>反冒进</a:t>
            </a:r>
            <a:r>
              <a:rPr lang="zh-CN" altLang="en-US" sz="2400"/>
              <a:t>，坚持在</a:t>
            </a:r>
            <a:r>
              <a:rPr lang="zh-CN" altLang="en-US" sz="2400">
                <a:solidFill>
                  <a:srgbClr val="CC3300"/>
                </a:solidFill>
              </a:rPr>
              <a:t>综合平衡中稳步</a:t>
            </a:r>
            <a:r>
              <a:rPr lang="zh-CN" altLang="en-US" sz="2400"/>
              <a:t>前进”</a:t>
            </a:r>
            <a:endParaRPr lang="zh-CN" altLang="en-US" sz="2400"/>
          </a:p>
          <a:p>
            <a:pPr>
              <a:spcBef>
                <a:spcPct val="50000"/>
              </a:spcBef>
            </a:pPr>
            <a:r>
              <a:rPr lang="en-US" altLang="zh-CN" sz="2400" b="1"/>
              <a:t>  1958</a:t>
            </a:r>
            <a:r>
              <a:rPr lang="zh-CN" altLang="en-US" sz="2400" b="1"/>
              <a:t>年社会主义建设总路线</a:t>
            </a:r>
            <a:r>
              <a:rPr lang="zh-CN" altLang="en-US" sz="2400"/>
              <a:t>：“鼓足干劲，力争上游，</a:t>
            </a:r>
            <a:r>
              <a:rPr lang="zh-CN" altLang="en-US" sz="2400">
                <a:solidFill>
                  <a:srgbClr val="CC3300"/>
                </a:solidFill>
              </a:rPr>
              <a:t>多快</a:t>
            </a:r>
            <a:r>
              <a:rPr lang="zh-CN" altLang="en-US" sz="2400"/>
              <a:t>好省地建设社会主义”</a:t>
            </a:r>
            <a:endParaRPr lang="en-US" altLang="zh-CN" sz="2400"/>
          </a:p>
        </p:txBody>
      </p:sp>
      <p:sp>
        <p:nvSpPr>
          <p:cNvPr id="26629" name="Text Box 9"/>
          <p:cNvSpPr txBox="1">
            <a:spLocks noChangeArrowheads="1"/>
          </p:cNvSpPr>
          <p:nvPr/>
        </p:nvSpPr>
        <p:spPr bwMode="auto">
          <a:xfrm>
            <a:off x="1463675" y="4398963"/>
            <a:ext cx="5559425" cy="210978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/>
              <a:t>A</a:t>
            </a:r>
            <a:r>
              <a:rPr lang="zh-CN" altLang="en-US" sz="2400"/>
              <a:t>探索适合中国国情社会主义道路；</a:t>
            </a:r>
            <a:endParaRPr lang="zh-CN" altLang="en-US" sz="2400"/>
          </a:p>
          <a:p>
            <a:pPr>
              <a:spcBef>
                <a:spcPct val="50000"/>
              </a:spcBef>
            </a:pPr>
            <a:r>
              <a:rPr lang="en-US" altLang="zh-CN" sz="2400"/>
              <a:t>B</a:t>
            </a:r>
            <a:r>
              <a:rPr lang="zh-CN" altLang="en-US" sz="2400"/>
              <a:t>国民经济体系建立；</a:t>
            </a:r>
            <a:endParaRPr lang="zh-CN" altLang="en-US" sz="2400"/>
          </a:p>
          <a:p>
            <a:pPr>
              <a:spcBef>
                <a:spcPct val="50000"/>
              </a:spcBef>
            </a:pPr>
            <a:r>
              <a:rPr lang="en-US" altLang="zh-CN" sz="2400"/>
              <a:t>C</a:t>
            </a:r>
            <a:r>
              <a:rPr lang="zh-CN" altLang="en-US" sz="2400"/>
              <a:t>人民物质文化生活水平逐步提高；</a:t>
            </a:r>
            <a:endParaRPr lang="zh-CN" altLang="en-US" sz="2400"/>
          </a:p>
          <a:p>
            <a:pPr>
              <a:spcBef>
                <a:spcPct val="50000"/>
              </a:spcBef>
            </a:pPr>
            <a:r>
              <a:rPr lang="en-US" altLang="zh-CN" sz="2400"/>
              <a:t>D</a:t>
            </a:r>
            <a:r>
              <a:rPr lang="zh-CN" altLang="en-US" sz="2400"/>
              <a:t>外交新突破，国际影响力扩大</a:t>
            </a:r>
            <a:endParaRPr lang="zh-CN" altLang="en-US" sz="2400"/>
          </a:p>
        </p:txBody>
      </p:sp>
      <p:sp>
        <p:nvSpPr>
          <p:cNvPr id="26630" name="AutoShape 10"/>
          <p:cNvSpPr/>
          <p:nvPr/>
        </p:nvSpPr>
        <p:spPr bwMode="auto">
          <a:xfrm>
            <a:off x="7273925" y="4433888"/>
            <a:ext cx="422275" cy="2097087"/>
          </a:xfrm>
          <a:prstGeom prst="rightBrace">
            <a:avLst>
              <a:gd name="adj1" fmla="val 41385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6631" name="Text Box 11"/>
          <p:cNvSpPr txBox="1">
            <a:spLocks noChangeArrowheads="1"/>
          </p:cNvSpPr>
          <p:nvPr/>
        </p:nvSpPr>
        <p:spPr bwMode="auto">
          <a:xfrm>
            <a:off x="7853363" y="4878388"/>
            <a:ext cx="3513137" cy="1220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/>
              <a:t>阶段特征</a:t>
            </a:r>
            <a:endParaRPr lang="zh-CN" altLang="en-US" sz="3200" b="1"/>
          </a:p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C3300"/>
                </a:solidFill>
              </a:rPr>
              <a:t>探索、发展、曲折</a:t>
            </a:r>
            <a:endParaRPr lang="zh-CN" altLang="en-US" sz="2800" b="1">
              <a:solidFill>
                <a:srgbClr val="CC3300"/>
              </a:solidFill>
            </a:endParaRPr>
          </a:p>
        </p:txBody>
      </p:sp>
      <p:sp>
        <p:nvSpPr>
          <p:cNvPr id="26632" name="Rectangle 10"/>
          <p:cNvSpPr>
            <a:spLocks noChangeArrowheads="1"/>
          </p:cNvSpPr>
          <p:nvPr/>
        </p:nvSpPr>
        <p:spPr bwMode="auto">
          <a:xfrm>
            <a:off x="333375" y="3732213"/>
            <a:ext cx="11574463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</a:rPr>
              <a:t>2</a:t>
            </a:r>
            <a:r>
              <a:rPr lang="zh-CN" altLang="en-US" sz="2800" b="1">
                <a:solidFill>
                  <a:srgbClr val="0000FF"/>
                </a:solidFill>
              </a:rPr>
              <a:t>，认识</a:t>
            </a:r>
            <a:r>
              <a:rPr lang="en-US" altLang="zh-CN" sz="2800" b="1">
                <a:solidFill>
                  <a:srgbClr val="0000FF"/>
                </a:solidFill>
              </a:rPr>
              <a:t>1978</a:t>
            </a:r>
            <a:r>
              <a:rPr lang="zh-CN" altLang="en-US" sz="2800" b="1">
                <a:solidFill>
                  <a:srgbClr val="0000FF"/>
                </a:solidFill>
              </a:rPr>
              <a:t>年前</a:t>
            </a:r>
            <a:r>
              <a:rPr lang="en-US" altLang="zh-CN" sz="2800" b="1">
                <a:solidFill>
                  <a:srgbClr val="0000FF"/>
                </a:solidFill>
              </a:rPr>
              <a:t>20</a:t>
            </a:r>
            <a:r>
              <a:rPr lang="zh-CN" altLang="en-US" sz="2800" b="1">
                <a:solidFill>
                  <a:srgbClr val="0000FF"/>
                </a:solidFill>
              </a:rPr>
              <a:t>年中国社会主义建设探索的成果，总结阶段历史特征</a:t>
            </a:r>
            <a:endParaRPr lang="zh-CN" altLang="en-US" sz="28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图片 2"/>
          <p:cNvPicPr>
            <a:picLocks noChangeAspect="1"/>
          </p:cNvPicPr>
          <p:nvPr/>
        </p:nvPicPr>
        <p:blipFill>
          <a:blip r:embed="rId1"/>
          <a:srcRect l="22208" r="2220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图片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80638" y="-193675"/>
            <a:ext cx="2017712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2741613" y="304800"/>
            <a:ext cx="7475537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CC3300"/>
                </a:solidFill>
              </a:rPr>
              <a:t>四、中国特色社会主义道路的开辟与发展（</a:t>
            </a:r>
            <a:r>
              <a:rPr lang="en-US" altLang="zh-CN" sz="2400" b="1">
                <a:solidFill>
                  <a:srgbClr val="CC3300"/>
                </a:solidFill>
              </a:rPr>
              <a:t>1978-</a:t>
            </a:r>
            <a:r>
              <a:rPr lang="zh-CN" altLang="en-US" sz="2400" b="1">
                <a:solidFill>
                  <a:srgbClr val="CC3300"/>
                </a:solidFill>
              </a:rPr>
              <a:t>现在）</a:t>
            </a:r>
            <a:endParaRPr lang="zh-CN" altLang="en-US" sz="2400" b="1">
              <a:solidFill>
                <a:srgbClr val="CC3300"/>
              </a:solidFill>
            </a:endParaRPr>
          </a:p>
        </p:txBody>
      </p:sp>
      <p:sp>
        <p:nvSpPr>
          <p:cNvPr id="29700" name="AutoShape 9"/>
          <p:cNvSpPr/>
          <p:nvPr/>
        </p:nvSpPr>
        <p:spPr bwMode="auto">
          <a:xfrm>
            <a:off x="538163" y="1524000"/>
            <a:ext cx="247650" cy="1203325"/>
          </a:xfrm>
          <a:prstGeom prst="leftBrace">
            <a:avLst>
              <a:gd name="adj1" fmla="val 40491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9701" name="Text Box 11"/>
          <p:cNvSpPr txBox="1">
            <a:spLocks noChangeArrowheads="1"/>
          </p:cNvSpPr>
          <p:nvPr/>
        </p:nvSpPr>
        <p:spPr bwMode="auto">
          <a:xfrm>
            <a:off x="741363" y="855663"/>
            <a:ext cx="11201400" cy="19177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000FF"/>
                </a:solidFill>
                <a:ea typeface="黑体" panose="02010600030101010101" pitchFamily="49" charset="-122"/>
              </a:rPr>
              <a:t>（一）时代背景：</a:t>
            </a:r>
            <a:endParaRPr lang="zh-CN" altLang="en-US" sz="2400" b="1">
              <a:solidFill>
                <a:srgbClr val="0000FF"/>
              </a:solidFill>
              <a:ea typeface="黑体" panose="02010600030101010101" pitchFamily="49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400" b="1"/>
              <a:t>国际：和平与发展成为时代主题；世界多极化趋势加强；全球化加速发展；第三次科技革命深入发展，国际竞争加剧等</a:t>
            </a:r>
            <a:endParaRPr lang="zh-CN" altLang="en-US" sz="2400" b="1"/>
          </a:p>
          <a:p>
            <a:pPr>
              <a:spcBef>
                <a:spcPct val="50000"/>
              </a:spcBef>
            </a:pPr>
            <a:r>
              <a:rPr lang="zh-CN" altLang="en-US" sz="2400" b="1"/>
              <a:t>国内：十一届三中全会拨乱反正；总结国内外社会主义建设的经验教训</a:t>
            </a:r>
            <a:endParaRPr lang="zh-CN" altLang="en-US" sz="2400" b="1"/>
          </a:p>
        </p:txBody>
      </p:sp>
      <p:sp>
        <p:nvSpPr>
          <p:cNvPr id="29702" name="Text Box 8"/>
          <p:cNvSpPr txBox="1">
            <a:spLocks noChangeArrowheads="1"/>
          </p:cNvSpPr>
          <p:nvPr/>
        </p:nvSpPr>
        <p:spPr bwMode="auto">
          <a:xfrm>
            <a:off x="188913" y="276225"/>
            <a:ext cx="2438400" cy="5286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15811"/>
                </a:solidFill>
              </a:rPr>
              <a:t>知识体系构建</a:t>
            </a:r>
            <a:endParaRPr lang="zh-CN" altLang="en-US" sz="2800" b="1">
              <a:solidFill>
                <a:srgbClr val="C15811"/>
              </a:solidFill>
            </a:endParaRPr>
          </a:p>
        </p:txBody>
      </p:sp>
      <p:sp>
        <p:nvSpPr>
          <p:cNvPr id="29703" name="Text Box 6"/>
          <p:cNvSpPr txBox="1">
            <a:spLocks noChangeArrowheads="1"/>
          </p:cNvSpPr>
          <p:nvPr/>
        </p:nvSpPr>
        <p:spPr bwMode="auto">
          <a:xfrm>
            <a:off x="557213" y="2800350"/>
            <a:ext cx="10158412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ea typeface="黑体" panose="02010600030101010101" pitchFamily="49" charset="-122"/>
              </a:rPr>
              <a:t>（二）中国特色社会主义道路的实践与成就</a:t>
            </a:r>
            <a:endParaRPr lang="zh-CN" altLang="en-US" sz="2400" b="1"/>
          </a:p>
        </p:txBody>
      </p:sp>
      <p:pic>
        <p:nvPicPr>
          <p:cNvPr id="29704" name="Picture 3" descr="F:\赵媛\2018一轮\历史岳麓12.19\2019高三一轮历史岳麓版\10-16A.TIF"/>
          <p:cNvPicPr>
            <a:picLocks noChangeAspect="1" noChangeArrowheads="1"/>
          </p:cNvPicPr>
          <p:nvPr/>
        </p:nvPicPr>
        <p:blipFill>
          <a:blip r:embed="rId3" r:link="rId4"/>
          <a:srcRect r="5528"/>
          <a:stretch>
            <a:fillRect/>
          </a:stretch>
        </p:blipFill>
        <p:spPr bwMode="auto">
          <a:xfrm>
            <a:off x="909638" y="3400425"/>
            <a:ext cx="6608762" cy="308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5" name="Text Box 12"/>
          <p:cNvSpPr txBox="1">
            <a:spLocks noChangeArrowheads="1"/>
          </p:cNvSpPr>
          <p:nvPr/>
        </p:nvSpPr>
        <p:spPr bwMode="auto">
          <a:xfrm>
            <a:off x="7939088" y="3629025"/>
            <a:ext cx="2700337" cy="3667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/>
          </a:p>
        </p:txBody>
      </p:sp>
      <p:sp>
        <p:nvSpPr>
          <p:cNvPr id="29706" name="Text Box 13"/>
          <p:cNvSpPr txBox="1">
            <a:spLocks noChangeArrowheads="1"/>
          </p:cNvSpPr>
          <p:nvPr/>
        </p:nvSpPr>
        <p:spPr bwMode="auto">
          <a:xfrm>
            <a:off x="7662863" y="3759200"/>
            <a:ext cx="3265487" cy="18018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/>
              <a:t>理论体系创新；</a:t>
            </a:r>
            <a:endParaRPr lang="zh-CN" altLang="en-US" sz="2800" b="1"/>
          </a:p>
          <a:p>
            <a:pPr>
              <a:spcBef>
                <a:spcPct val="50000"/>
              </a:spcBef>
            </a:pPr>
            <a:r>
              <a:rPr lang="zh-CN" altLang="en-US" sz="2800" b="1"/>
              <a:t>综合国力提升；</a:t>
            </a:r>
            <a:endParaRPr lang="zh-CN" altLang="en-US" sz="2800" b="1"/>
          </a:p>
          <a:p>
            <a:pPr>
              <a:spcBef>
                <a:spcPct val="50000"/>
              </a:spcBef>
            </a:pPr>
            <a:r>
              <a:rPr lang="zh-CN" altLang="en-US" sz="2800" b="1"/>
              <a:t>国际影响力扩大</a:t>
            </a:r>
            <a:endParaRPr lang="zh-CN" altLang="en-US" sz="2800"/>
          </a:p>
        </p:txBody>
      </p:sp>
      <p:sp>
        <p:nvSpPr>
          <p:cNvPr id="29707" name="AutoShape 12"/>
          <p:cNvSpPr/>
          <p:nvPr/>
        </p:nvSpPr>
        <p:spPr bwMode="auto">
          <a:xfrm>
            <a:off x="7473950" y="3557588"/>
            <a:ext cx="42863" cy="2162175"/>
          </a:xfrm>
          <a:prstGeom prst="leftBrace">
            <a:avLst>
              <a:gd name="adj1" fmla="val 420365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515938" y="785813"/>
            <a:ext cx="4668837" cy="15875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22" name="组合 5"/>
          <p:cNvGrpSpPr/>
          <p:nvPr/>
        </p:nvGrpSpPr>
        <p:grpSpPr bwMode="auto">
          <a:xfrm>
            <a:off x="547688" y="1073150"/>
            <a:ext cx="10969625" cy="4630738"/>
            <a:chOff x="626046" y="1550428"/>
            <a:chExt cx="10969054" cy="463060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98500" y="1606529"/>
              <a:ext cx="3188115" cy="447677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noFill/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0725" name="矩形 4"/>
            <p:cNvSpPr>
              <a:spLocks noChangeArrowheads="1"/>
            </p:cNvSpPr>
            <p:nvPr/>
          </p:nvSpPr>
          <p:spPr bwMode="auto">
            <a:xfrm>
              <a:off x="4698960" y="1606303"/>
              <a:ext cx="6896140" cy="457473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b="1">
                  <a:solidFill>
                    <a:srgbClr val="0000FF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中国特色社会主义制度的优越性</a:t>
              </a:r>
              <a:endParaRPr lang="en-US" altLang="zh-CN" sz="36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sz="3200" b="1">
                  <a:latin typeface="黑体" panose="02010600030101010101" pitchFamily="49" charset="-122"/>
                  <a:ea typeface="黑体" panose="02010600030101010101" pitchFamily="49" charset="-122"/>
                </a:rPr>
                <a:t>具有高效执政的优势</a:t>
              </a:r>
              <a:endParaRPr lang="zh-CN" altLang="en-US" sz="3200" b="1">
                <a:latin typeface="黑体" panose="02010600030101010101" pitchFamily="49" charset="-122"/>
                <a:ea typeface="黑体" panose="02010600030101010101" pitchFamily="49" charset="-122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sz="3200" b="1">
                  <a:latin typeface="黑体" panose="02010600030101010101" pitchFamily="49" charset="-122"/>
                  <a:ea typeface="黑体" panose="02010600030101010101" pitchFamily="49" charset="-122"/>
                </a:rPr>
                <a:t>具有维护社会稳定的优势</a:t>
              </a:r>
              <a:endParaRPr lang="zh-CN" altLang="en-US" sz="3200" b="1">
                <a:latin typeface="黑体" panose="02010600030101010101" pitchFamily="49" charset="-122"/>
                <a:ea typeface="黑体" panose="02010600030101010101" pitchFamily="49" charset="-122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sz="3200" b="1">
                  <a:latin typeface="黑体" panose="02010600030101010101" pitchFamily="49" charset="-122"/>
                  <a:ea typeface="黑体" panose="02010600030101010101" pitchFamily="49" charset="-122"/>
                </a:rPr>
                <a:t>具有集中力量办大事的优势</a:t>
              </a:r>
              <a:endParaRPr lang="en-US" altLang="zh-CN" sz="3200" b="1">
                <a:latin typeface="黑体" panose="02010600030101010101" pitchFamily="49" charset="-122"/>
                <a:ea typeface="黑体" panose="02010600030101010101" pitchFamily="49" charset="-122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sz="3200" b="1">
                  <a:latin typeface="黑体" panose="02010600030101010101" pitchFamily="49" charset="-122"/>
                  <a:ea typeface="黑体" panose="02010600030101010101" pitchFamily="49" charset="-122"/>
                </a:rPr>
                <a:t>具有保障人民当家作主的民主优势</a:t>
              </a:r>
              <a:endParaRPr lang="en-US" altLang="zh-CN" sz="3200" b="1">
                <a:latin typeface="黑体" panose="02010600030101010101" pitchFamily="49" charset="-122"/>
                <a:ea typeface="黑体" panose="02010600030101010101" pitchFamily="49" charset="-122"/>
              </a:endParaRPr>
            </a:p>
            <a:p>
              <a:pPr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sz="3200" b="1">
                  <a:latin typeface="黑体" panose="02010600030101010101" pitchFamily="49" charset="-122"/>
                  <a:ea typeface="黑体" panose="02010600030101010101" pitchFamily="49" charset="-122"/>
                </a:rPr>
                <a:t>具有推动经济社会持续发展的优势</a:t>
              </a:r>
              <a:endParaRPr lang="zh-CN" altLang="en-US" sz="3200" b="1">
                <a:latin typeface="黑体" panose="02010600030101010101" pitchFamily="49" charset="-122"/>
                <a:ea typeface="黑体" panose="02010600030101010101" pitchFamily="49" charset="-122"/>
              </a:endParaRPr>
            </a:p>
          </p:txBody>
        </p:sp>
      </p:grpSp>
      <p:sp>
        <p:nvSpPr>
          <p:cNvPr id="30723" name="Rectangle 8"/>
          <p:cNvSpPr>
            <a:spLocks noChangeArrowheads="1"/>
          </p:cNvSpPr>
          <p:nvPr/>
        </p:nvSpPr>
        <p:spPr bwMode="auto">
          <a:xfrm>
            <a:off x="430213" y="244475"/>
            <a:ext cx="10899775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996600"/>
                </a:solidFill>
              </a:rPr>
              <a:t>改革开放是强国之路，现代化建设成就根源于中国特色社会主义制度</a:t>
            </a:r>
            <a:endParaRPr lang="zh-CN" altLang="en-US" sz="2800" b="1">
              <a:solidFill>
                <a:srgbClr val="996600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图片 2"/>
          <p:cNvPicPr>
            <a:picLocks noChangeAspect="1"/>
          </p:cNvPicPr>
          <p:nvPr/>
        </p:nvPicPr>
        <p:blipFill>
          <a:blip r:embed="rId1"/>
          <a:srcRect l="22208" r="22208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Text Box 5"/>
          <p:cNvSpPr txBox="1">
            <a:spLocks noChangeArrowheads="1"/>
          </p:cNvSpPr>
          <p:nvPr/>
        </p:nvSpPr>
        <p:spPr bwMode="auto">
          <a:xfrm>
            <a:off x="100013" y="1657350"/>
            <a:ext cx="11844337" cy="8842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400" b="1">
                <a:solidFill>
                  <a:schemeClr val="tx2"/>
                </a:solidFill>
                <a:latin typeface="宋体" panose="02010600030101010101" pitchFamily="2" charset="-122"/>
              </a:rPr>
              <a:t>概念：</a:t>
            </a:r>
            <a:r>
              <a:rPr kumimoji="1" lang="zh-CN" altLang="en-US" sz="2800" b="1">
                <a:solidFill>
                  <a:schemeClr val="tx2"/>
                </a:solidFill>
                <a:latin typeface="宋体" panose="02010600030101010101" pitchFamily="2" charset="-122"/>
              </a:rPr>
              <a:t>经济体制改革</a:t>
            </a:r>
            <a:r>
              <a:rPr kumimoji="1" lang="zh-CN" altLang="en-US" sz="2400" b="1">
                <a:solidFill>
                  <a:schemeClr val="tx2"/>
                </a:solidFill>
                <a:latin typeface="宋体" panose="02010600030101010101" pitchFamily="2" charset="-122"/>
              </a:rPr>
              <a:t>是指在坚持社会主义制度的前提下，改革生产关系中不适应生产力发展的一系列环节，解放和发展社会生产力</a:t>
            </a:r>
            <a:endParaRPr kumimoji="1" lang="zh-CN" altLang="en-US" sz="2400" b="1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sp>
        <p:nvSpPr>
          <p:cNvPr id="32771" name="Text Box 6"/>
          <p:cNvSpPr txBox="1">
            <a:spLocks noChangeArrowheads="1"/>
          </p:cNvSpPr>
          <p:nvPr/>
        </p:nvSpPr>
        <p:spPr bwMode="auto">
          <a:xfrm>
            <a:off x="2082800" y="2881313"/>
            <a:ext cx="3132138" cy="3506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</a:rPr>
              <a:t>①</a:t>
            </a:r>
            <a:r>
              <a:rPr kumimoji="1" lang="zh-CN" altLang="en-US" sz="3200" b="1">
                <a:solidFill>
                  <a:srgbClr val="FF3300"/>
                </a:solidFill>
                <a:latin typeface="Times New Roman" panose="02020603050405020304" pitchFamily="18" charset="0"/>
              </a:rPr>
              <a:t>前提：</a:t>
            </a:r>
            <a:endParaRPr kumimoji="1" lang="zh-CN" altLang="en-US" sz="3200" b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</a:rPr>
              <a:t>②</a:t>
            </a:r>
            <a:r>
              <a:rPr kumimoji="1" lang="zh-CN" altLang="en-US" sz="3200" b="1">
                <a:solidFill>
                  <a:srgbClr val="FF3300"/>
                </a:solidFill>
                <a:latin typeface="Times New Roman" panose="02020603050405020304" pitchFamily="18" charset="0"/>
              </a:rPr>
              <a:t>内容：</a:t>
            </a:r>
            <a:endParaRPr kumimoji="1" lang="zh-CN" altLang="en-US" sz="3200" b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</a:rPr>
              <a:t>③</a:t>
            </a:r>
            <a:r>
              <a:rPr kumimoji="1" lang="zh-CN" altLang="en-US" sz="3200" b="1">
                <a:solidFill>
                  <a:srgbClr val="FF3300"/>
                </a:solidFill>
                <a:latin typeface="Times New Roman" panose="02020603050405020304" pitchFamily="18" charset="0"/>
              </a:rPr>
              <a:t>目标：</a:t>
            </a:r>
            <a:endParaRPr kumimoji="1" lang="zh-CN" altLang="en-US" sz="3200" b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</a:rPr>
              <a:t>④</a:t>
            </a:r>
            <a:r>
              <a:rPr kumimoji="1" lang="zh-CN" altLang="en-US" sz="3200" b="1">
                <a:solidFill>
                  <a:srgbClr val="FF3300"/>
                </a:solidFill>
                <a:latin typeface="Times New Roman" panose="02020603050405020304" pitchFamily="18" charset="0"/>
              </a:rPr>
              <a:t>根本目的：</a:t>
            </a:r>
            <a:endParaRPr kumimoji="1" lang="zh-CN" altLang="en-US" sz="3200" b="1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kumimoji="1" lang="zh-CN" altLang="en-US" sz="3200" b="1">
                <a:latin typeface="Times New Roman" panose="02020603050405020304" pitchFamily="18" charset="0"/>
              </a:rPr>
              <a:t>⑤</a:t>
            </a:r>
            <a:r>
              <a:rPr kumimoji="1" lang="zh-CN" altLang="en-US" sz="3200" b="1">
                <a:solidFill>
                  <a:srgbClr val="FF3300"/>
                </a:solidFill>
                <a:latin typeface="Times New Roman" panose="02020603050405020304" pitchFamily="18" charset="0"/>
              </a:rPr>
              <a:t>实质：</a:t>
            </a:r>
            <a:endParaRPr kumimoji="1" lang="zh-CN" altLang="en-US" sz="3200" b="1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772" name="Text Box 8"/>
          <p:cNvSpPr txBox="1">
            <a:spLocks noChangeArrowheads="1"/>
          </p:cNvSpPr>
          <p:nvPr/>
        </p:nvSpPr>
        <p:spPr bwMode="auto">
          <a:xfrm>
            <a:off x="3976688" y="2924175"/>
            <a:ext cx="67056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chemeClr val="tx2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坚持社会主义制度</a:t>
            </a:r>
            <a:endParaRPr kumimoji="1" lang="zh-CN" altLang="en-US" sz="2800" b="1">
              <a:solidFill>
                <a:schemeClr val="tx2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2773" name="Text Box 9"/>
          <p:cNvSpPr txBox="1">
            <a:spLocks noChangeArrowheads="1"/>
          </p:cNvSpPr>
          <p:nvPr/>
        </p:nvSpPr>
        <p:spPr bwMode="auto">
          <a:xfrm>
            <a:off x="3887788" y="3644900"/>
            <a:ext cx="8304212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chemeClr val="tx2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生产关系中不适应生产力发展的环节</a:t>
            </a:r>
            <a:endParaRPr kumimoji="1" lang="zh-CN" altLang="en-US" sz="2800" b="1">
              <a:solidFill>
                <a:schemeClr val="tx2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2774" name="Text Box 10"/>
          <p:cNvSpPr txBox="1">
            <a:spLocks noChangeArrowheads="1"/>
          </p:cNvSpPr>
          <p:nvPr/>
        </p:nvSpPr>
        <p:spPr bwMode="auto">
          <a:xfrm>
            <a:off x="3887788" y="4365625"/>
            <a:ext cx="79248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chemeClr val="tx2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建立社会主义市场经济体制</a:t>
            </a:r>
            <a:endParaRPr kumimoji="1" lang="zh-CN" altLang="en-US" sz="2800" b="1">
              <a:solidFill>
                <a:schemeClr val="tx2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2775" name="Text Box 11"/>
          <p:cNvSpPr txBox="1">
            <a:spLocks noChangeArrowheads="1"/>
          </p:cNvSpPr>
          <p:nvPr/>
        </p:nvSpPr>
        <p:spPr bwMode="auto">
          <a:xfrm>
            <a:off x="4527550" y="5099050"/>
            <a:ext cx="65024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chemeClr val="tx2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解放和发展生产力</a:t>
            </a:r>
            <a:endParaRPr kumimoji="1" lang="zh-CN" altLang="en-US" sz="2800" b="1">
              <a:solidFill>
                <a:schemeClr val="tx2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2776" name="Text Box 12"/>
          <p:cNvSpPr txBox="1">
            <a:spLocks noChangeArrowheads="1"/>
          </p:cNvSpPr>
          <p:nvPr/>
        </p:nvSpPr>
        <p:spPr bwMode="auto">
          <a:xfrm>
            <a:off x="3941763" y="5689600"/>
            <a:ext cx="7392987" cy="946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2800" b="1">
                <a:solidFill>
                  <a:schemeClr val="tx2"/>
                </a:solidFill>
                <a:latin typeface="Times New Roman" panose="02020603050405020304" pitchFamily="18" charset="0"/>
                <a:ea typeface="黑体" panose="02010600030101010101" pitchFamily="49" charset="-122"/>
              </a:rPr>
              <a:t>社会主义生产关系的局部调整，是社会主义制度的自我完善和发展</a:t>
            </a:r>
            <a:endParaRPr kumimoji="1" lang="zh-CN" altLang="en-US" sz="2800" b="1">
              <a:solidFill>
                <a:schemeClr val="tx2"/>
              </a:solidFill>
              <a:latin typeface="Times New Roman" panose="02020603050405020304" pitchFamily="18" charset="0"/>
              <a:ea typeface="黑体" panose="02010600030101010101" pitchFamily="49" charset="-122"/>
            </a:endParaRPr>
          </a:p>
        </p:txBody>
      </p:sp>
      <p:sp>
        <p:nvSpPr>
          <p:cNvPr id="32777" name="Rectangle 15"/>
          <p:cNvSpPr>
            <a:spLocks noChangeArrowheads="1"/>
          </p:cNvSpPr>
          <p:nvPr/>
        </p:nvSpPr>
        <p:spPr bwMode="auto">
          <a:xfrm>
            <a:off x="225425" y="1084263"/>
            <a:ext cx="732790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</a:rPr>
              <a:t>中国经济体制改革的根源、目的、目标、实质</a:t>
            </a:r>
            <a:endParaRPr lang="zh-CN" altLang="en-US" sz="2800" b="1">
              <a:solidFill>
                <a:srgbClr val="0000FF"/>
              </a:solidFill>
            </a:endParaRPr>
          </a:p>
        </p:txBody>
      </p:sp>
      <p:sp>
        <p:nvSpPr>
          <p:cNvPr id="32778" name="Text Box 8"/>
          <p:cNvSpPr txBox="1">
            <a:spLocks noChangeArrowheads="1"/>
          </p:cNvSpPr>
          <p:nvPr/>
        </p:nvSpPr>
        <p:spPr bwMode="auto">
          <a:xfrm>
            <a:off x="304800" y="319088"/>
            <a:ext cx="2655888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15811"/>
                </a:solidFill>
              </a:rPr>
              <a:t>核心知识理解</a:t>
            </a:r>
            <a:endParaRPr lang="zh-CN" altLang="en-US" sz="2800" b="1">
              <a:solidFill>
                <a:srgbClr val="C15811"/>
              </a:solidFill>
            </a:endParaRPr>
          </a:p>
        </p:txBody>
      </p:sp>
      <p:sp>
        <p:nvSpPr>
          <p:cNvPr id="32779" name="AutoShape 17"/>
          <p:cNvSpPr/>
          <p:nvPr/>
        </p:nvSpPr>
        <p:spPr bwMode="auto">
          <a:xfrm>
            <a:off x="1727200" y="3033713"/>
            <a:ext cx="261938" cy="3178175"/>
          </a:xfrm>
          <a:prstGeom prst="leftBrace">
            <a:avLst>
              <a:gd name="adj1" fmla="val 101111"/>
              <a:gd name="adj2" fmla="val 50000"/>
            </a:avLst>
          </a:prstGeom>
          <a:noFill/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780" name="Text Box 18"/>
          <p:cNvSpPr txBox="1">
            <a:spLocks noChangeArrowheads="1"/>
          </p:cNvSpPr>
          <p:nvPr/>
        </p:nvSpPr>
        <p:spPr bwMode="auto">
          <a:xfrm>
            <a:off x="3003550" y="390525"/>
            <a:ext cx="4283075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/>
              <a:t>突破核心概念：经济体制改革</a:t>
            </a:r>
            <a:endParaRPr lang="zh-CN" altLang="en-US" sz="2400" b="1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标题 5121"/>
          <p:cNvSpPr>
            <a:spLocks noGrp="1"/>
          </p:cNvSpPr>
          <p:nvPr>
            <p:ph type="title" idx="4294967295"/>
          </p:nvPr>
        </p:nvSpPr>
        <p:spPr>
          <a:xfrm>
            <a:off x="234950" y="307975"/>
            <a:ext cx="11163300" cy="804863"/>
          </a:xfrm>
        </p:spPr>
        <p:txBody>
          <a:bodyPr/>
          <a:lstStyle/>
          <a:p>
            <a:r>
              <a:rPr lang="zh-CN" altLang="en-US" smtClean="0">
                <a:solidFill>
                  <a:srgbClr val="FF0000"/>
                </a:solidFill>
                <a:ea typeface="黑体" panose="02010600030101010101" pitchFamily="49" charset="-122"/>
              </a:rPr>
              <a:t>总结：中华人民共和国发展阶段特征</a:t>
            </a:r>
            <a:endParaRPr lang="en-US" altLang="zh-CN" smtClean="0">
              <a:solidFill>
                <a:srgbClr val="FF0000"/>
              </a:solidFill>
              <a:ea typeface="黑体" panose="02010600030101010101" pitchFamily="49" charset="-122"/>
            </a:endParaRPr>
          </a:p>
        </p:txBody>
      </p:sp>
      <p:sp>
        <p:nvSpPr>
          <p:cNvPr id="33794" name="直接连接符 5126"/>
          <p:cNvSpPr>
            <a:spLocks noChangeShapeType="1"/>
          </p:cNvSpPr>
          <p:nvPr/>
        </p:nvSpPr>
        <p:spPr bwMode="auto">
          <a:xfrm>
            <a:off x="1524000" y="3346450"/>
            <a:ext cx="8977313" cy="15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795" name="直接连接符 5127"/>
          <p:cNvSpPr>
            <a:spLocks noChangeShapeType="1"/>
          </p:cNvSpPr>
          <p:nvPr/>
        </p:nvSpPr>
        <p:spPr bwMode="auto">
          <a:xfrm>
            <a:off x="1981200" y="3194050"/>
            <a:ext cx="1588" cy="1476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796" name="直接连接符 5128"/>
          <p:cNvSpPr>
            <a:spLocks noChangeShapeType="1"/>
          </p:cNvSpPr>
          <p:nvPr/>
        </p:nvSpPr>
        <p:spPr bwMode="auto">
          <a:xfrm>
            <a:off x="7696200" y="3176588"/>
            <a:ext cx="1588" cy="1476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797" name="直接连接符 5129"/>
          <p:cNvSpPr>
            <a:spLocks noChangeShapeType="1"/>
          </p:cNvSpPr>
          <p:nvPr/>
        </p:nvSpPr>
        <p:spPr bwMode="auto">
          <a:xfrm>
            <a:off x="7391400" y="3176588"/>
            <a:ext cx="1588" cy="1476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798" name="直接连接符 5130"/>
          <p:cNvSpPr>
            <a:spLocks noChangeShapeType="1"/>
          </p:cNvSpPr>
          <p:nvPr/>
        </p:nvSpPr>
        <p:spPr bwMode="auto">
          <a:xfrm>
            <a:off x="5486400" y="3176588"/>
            <a:ext cx="1588" cy="1476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799" name="直接连接符 5131"/>
          <p:cNvSpPr>
            <a:spLocks noChangeShapeType="1"/>
          </p:cNvSpPr>
          <p:nvPr/>
        </p:nvSpPr>
        <p:spPr bwMode="auto">
          <a:xfrm>
            <a:off x="3505200" y="3176588"/>
            <a:ext cx="1588" cy="1476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00" name="左大括号 5136"/>
          <p:cNvSpPr/>
          <p:nvPr/>
        </p:nvSpPr>
        <p:spPr bwMode="auto">
          <a:xfrm rot="5400000">
            <a:off x="2617788" y="2328862"/>
            <a:ext cx="223838" cy="1497013"/>
          </a:xfrm>
          <a:prstGeom prst="leftBrace">
            <a:avLst>
              <a:gd name="adj1" fmla="val 55733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>
              <a:latin typeface="Corbel" pitchFamily="34" charset="0"/>
              <a:ea typeface="微软雅黑" pitchFamily="34" charset="-122"/>
            </a:endParaRPr>
          </a:p>
        </p:txBody>
      </p:sp>
      <p:sp>
        <p:nvSpPr>
          <p:cNvPr id="33801" name="左大括号 5137"/>
          <p:cNvSpPr/>
          <p:nvPr/>
        </p:nvSpPr>
        <p:spPr bwMode="auto">
          <a:xfrm rot="5400000">
            <a:off x="4379119" y="2091531"/>
            <a:ext cx="223838" cy="1971675"/>
          </a:xfrm>
          <a:prstGeom prst="leftBrace">
            <a:avLst>
              <a:gd name="adj1" fmla="val 73404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>
              <a:latin typeface="Corbel" pitchFamily="34" charset="0"/>
              <a:ea typeface="微软雅黑" pitchFamily="34" charset="-122"/>
            </a:endParaRPr>
          </a:p>
        </p:txBody>
      </p:sp>
      <p:sp>
        <p:nvSpPr>
          <p:cNvPr id="33802" name="左大括号 5138"/>
          <p:cNvSpPr/>
          <p:nvPr/>
        </p:nvSpPr>
        <p:spPr bwMode="auto">
          <a:xfrm rot="5400000">
            <a:off x="6311107" y="2140743"/>
            <a:ext cx="241300" cy="1890713"/>
          </a:xfrm>
          <a:prstGeom prst="leftBrace">
            <a:avLst>
              <a:gd name="adj1" fmla="val 65296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 rot="10800000" vert="eaVert" wrap="none" anchor="ctr"/>
          <a:lstStyle/>
          <a:p>
            <a:pPr algn="ctr"/>
            <a:endParaRPr lang="zh-CN" altLang="en-US">
              <a:ea typeface="微软雅黑" pitchFamily="34" charset="-122"/>
            </a:endParaRPr>
          </a:p>
        </p:txBody>
      </p:sp>
      <p:sp>
        <p:nvSpPr>
          <p:cNvPr id="33803" name="左大括号 5139"/>
          <p:cNvSpPr/>
          <p:nvPr/>
        </p:nvSpPr>
        <p:spPr bwMode="auto">
          <a:xfrm rot="5400000">
            <a:off x="8848725" y="1795463"/>
            <a:ext cx="223837" cy="2528888"/>
          </a:xfrm>
          <a:prstGeom prst="leftBrace">
            <a:avLst>
              <a:gd name="adj1" fmla="val 94149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>
              <a:latin typeface="Corbel" pitchFamily="34" charset="0"/>
              <a:ea typeface="微软雅黑" pitchFamily="34" charset="-122"/>
            </a:endParaRPr>
          </a:p>
        </p:txBody>
      </p:sp>
      <p:sp>
        <p:nvSpPr>
          <p:cNvPr id="33804" name="左大括号 5140"/>
          <p:cNvSpPr/>
          <p:nvPr/>
        </p:nvSpPr>
        <p:spPr bwMode="auto">
          <a:xfrm rot="5400000">
            <a:off x="7384256" y="2955132"/>
            <a:ext cx="314325" cy="300038"/>
          </a:xfrm>
          <a:prstGeom prst="leftBrace">
            <a:avLst>
              <a:gd name="adj1" fmla="val 8333"/>
              <a:gd name="adj2" fmla="val 50000"/>
            </a:avLst>
          </a:prstGeom>
          <a:noFill/>
          <a:ln w="381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>
              <a:latin typeface="Corbel" pitchFamily="34" charset="0"/>
              <a:ea typeface="微软雅黑" pitchFamily="34" charset="-122"/>
            </a:endParaRPr>
          </a:p>
        </p:txBody>
      </p:sp>
      <p:sp>
        <p:nvSpPr>
          <p:cNvPr id="33805" name="文本框 5141"/>
          <p:cNvSpPr txBox="1">
            <a:spLocks noChangeArrowheads="1"/>
          </p:cNvSpPr>
          <p:nvPr/>
        </p:nvSpPr>
        <p:spPr bwMode="auto">
          <a:xfrm>
            <a:off x="1752600" y="3346450"/>
            <a:ext cx="69691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1949</a:t>
            </a:r>
            <a:endParaRPr lang="en-US" altLang="zh-CN" sz="2000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33806" name="文本框 5142"/>
          <p:cNvSpPr txBox="1">
            <a:spLocks noChangeArrowheads="1"/>
          </p:cNvSpPr>
          <p:nvPr/>
        </p:nvSpPr>
        <p:spPr bwMode="auto">
          <a:xfrm>
            <a:off x="3124200" y="3365500"/>
            <a:ext cx="69691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1956</a:t>
            </a:r>
            <a:endParaRPr lang="en-US" altLang="zh-CN" sz="2000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33807" name="文本框 5143"/>
          <p:cNvSpPr txBox="1">
            <a:spLocks noChangeArrowheads="1"/>
          </p:cNvSpPr>
          <p:nvPr/>
        </p:nvSpPr>
        <p:spPr bwMode="auto">
          <a:xfrm>
            <a:off x="5105400" y="3365500"/>
            <a:ext cx="69691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1966</a:t>
            </a:r>
            <a:endParaRPr lang="en-US" altLang="zh-CN" sz="2000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33808" name="文本框 5144"/>
          <p:cNvSpPr txBox="1">
            <a:spLocks noChangeArrowheads="1"/>
          </p:cNvSpPr>
          <p:nvPr/>
        </p:nvSpPr>
        <p:spPr bwMode="auto">
          <a:xfrm>
            <a:off x="6858000" y="3365500"/>
            <a:ext cx="69691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1976</a:t>
            </a:r>
            <a:endParaRPr lang="en-US" altLang="zh-CN" sz="2000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33809" name="文本框 5145"/>
          <p:cNvSpPr txBox="1">
            <a:spLocks noChangeArrowheads="1"/>
          </p:cNvSpPr>
          <p:nvPr/>
        </p:nvSpPr>
        <p:spPr bwMode="auto">
          <a:xfrm>
            <a:off x="7620000" y="3365500"/>
            <a:ext cx="696913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200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1978</a:t>
            </a:r>
            <a:endParaRPr lang="en-US" altLang="zh-CN" sz="2000">
              <a:solidFill>
                <a:srgbClr val="FF00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33810" name="文本框 5149"/>
          <p:cNvSpPr txBox="1">
            <a:spLocks noChangeArrowheads="1"/>
          </p:cNvSpPr>
          <p:nvPr/>
        </p:nvSpPr>
        <p:spPr bwMode="auto">
          <a:xfrm>
            <a:off x="7273925" y="1423988"/>
            <a:ext cx="620713" cy="1524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 vert="eaVert" wrap="none">
            <a:spAutoFit/>
          </a:bodyPr>
          <a:lstStyle/>
          <a:p>
            <a:r>
              <a:rPr lang="zh-CN" altLang="en-US" sz="2800">
                <a:ea typeface="黑体" panose="02010600030101010101" pitchFamily="49" charset="-122"/>
              </a:rPr>
              <a:t>两年徘徊</a:t>
            </a:r>
            <a:endParaRPr lang="zh-CN" altLang="en-US" sz="2800">
              <a:ea typeface="黑体" panose="02010600030101010101" pitchFamily="49" charset="-122"/>
            </a:endParaRPr>
          </a:p>
        </p:txBody>
      </p:sp>
      <p:sp>
        <p:nvSpPr>
          <p:cNvPr id="33811" name="Text Box 27"/>
          <p:cNvSpPr txBox="1">
            <a:spLocks noChangeArrowheads="1"/>
          </p:cNvSpPr>
          <p:nvPr/>
        </p:nvSpPr>
        <p:spPr bwMode="auto">
          <a:xfrm>
            <a:off x="2089150" y="2438400"/>
            <a:ext cx="1452563" cy="4064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ea typeface="黑体" panose="02010600030101010101" pitchFamily="49" charset="-122"/>
              </a:rPr>
              <a:t>过渡时期</a:t>
            </a:r>
            <a:endParaRPr lang="zh-CN" altLang="en-US" sz="2000" b="1">
              <a:ea typeface="黑体" panose="02010600030101010101" pitchFamily="49" charset="-122"/>
            </a:endParaRPr>
          </a:p>
        </p:txBody>
      </p:sp>
      <p:sp>
        <p:nvSpPr>
          <p:cNvPr id="33812" name="Text Box 28"/>
          <p:cNvSpPr txBox="1">
            <a:spLocks noChangeArrowheads="1"/>
          </p:cNvSpPr>
          <p:nvPr/>
        </p:nvSpPr>
        <p:spPr bwMode="auto">
          <a:xfrm>
            <a:off x="3659188" y="1770063"/>
            <a:ext cx="1812925" cy="1016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ea typeface="黑体" panose="02010600030101010101" pitchFamily="49" charset="-122"/>
              </a:rPr>
              <a:t>全面建设社会主义时期（十年探索时期）</a:t>
            </a:r>
            <a:endParaRPr lang="zh-CN" altLang="en-US" sz="2000" b="1">
              <a:ea typeface="黑体" panose="02010600030101010101" pitchFamily="49" charset="-122"/>
            </a:endParaRPr>
          </a:p>
        </p:txBody>
      </p:sp>
      <p:sp>
        <p:nvSpPr>
          <p:cNvPr id="33813" name="Text Box 29"/>
          <p:cNvSpPr txBox="1">
            <a:spLocks noChangeArrowheads="1"/>
          </p:cNvSpPr>
          <p:nvPr/>
        </p:nvSpPr>
        <p:spPr bwMode="auto">
          <a:xfrm>
            <a:off x="5600700" y="2032000"/>
            <a:ext cx="1538288" cy="7112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latin typeface="黑体" panose="02010600030101010101" pitchFamily="49" charset="-122"/>
                <a:ea typeface="黑体" panose="02010600030101010101" pitchFamily="49" charset="-122"/>
              </a:rPr>
              <a:t>“</a:t>
            </a:r>
            <a:r>
              <a:rPr lang="zh-CN" altLang="en-US" sz="2000" b="1">
                <a:ea typeface="黑体" panose="02010600030101010101" pitchFamily="49" charset="-122"/>
              </a:rPr>
              <a:t>文化大革命</a:t>
            </a:r>
            <a:r>
              <a:rPr lang="zh-CN" altLang="en-US" sz="2000" b="1">
                <a:latin typeface="黑体" panose="02010600030101010101" pitchFamily="49" charset="-122"/>
                <a:ea typeface="黑体" panose="02010600030101010101" pitchFamily="49" charset="-122"/>
              </a:rPr>
              <a:t>”</a:t>
            </a:r>
            <a:r>
              <a:rPr lang="zh-CN" altLang="en-US" sz="2000" b="1">
                <a:ea typeface="黑体" panose="02010600030101010101" pitchFamily="49" charset="-122"/>
              </a:rPr>
              <a:t>时期</a:t>
            </a:r>
            <a:endParaRPr lang="zh-CN" altLang="en-US" sz="2000" b="1">
              <a:ea typeface="黑体" panose="02010600030101010101" pitchFamily="49" charset="-122"/>
            </a:endParaRPr>
          </a:p>
        </p:txBody>
      </p:sp>
      <p:sp>
        <p:nvSpPr>
          <p:cNvPr id="33814" name="Text Box 30"/>
          <p:cNvSpPr txBox="1">
            <a:spLocks noChangeArrowheads="1"/>
          </p:cNvSpPr>
          <p:nvPr/>
        </p:nvSpPr>
        <p:spPr bwMode="auto">
          <a:xfrm>
            <a:off x="8099425" y="2074863"/>
            <a:ext cx="1639888" cy="7112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>
                <a:ea typeface="黑体" panose="02010600030101010101" pitchFamily="49" charset="-122"/>
              </a:rPr>
              <a:t>社会主义建设新时期</a:t>
            </a:r>
            <a:endParaRPr lang="zh-CN" altLang="en-US" sz="2000" b="1">
              <a:ea typeface="黑体" panose="02010600030101010101" pitchFamily="49" charset="-122"/>
            </a:endParaRPr>
          </a:p>
        </p:txBody>
      </p:sp>
      <p:sp>
        <p:nvSpPr>
          <p:cNvPr id="33815" name="Text Box 27"/>
          <p:cNvSpPr txBox="1">
            <a:spLocks noChangeArrowheads="1"/>
          </p:cNvSpPr>
          <p:nvPr/>
        </p:nvSpPr>
        <p:spPr bwMode="auto">
          <a:xfrm>
            <a:off x="1981200" y="4003675"/>
            <a:ext cx="1452563" cy="3762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0000FF"/>
                </a:solidFill>
              </a:rPr>
              <a:t>恢复；变革</a:t>
            </a:r>
            <a:endParaRPr lang="zh-CN" altLang="en-US" b="1">
              <a:solidFill>
                <a:srgbClr val="0000FF"/>
              </a:solidFill>
            </a:endParaRPr>
          </a:p>
        </p:txBody>
      </p:sp>
      <p:sp>
        <p:nvSpPr>
          <p:cNvPr id="33816" name="Text Box 28"/>
          <p:cNvSpPr txBox="1">
            <a:spLocks noChangeArrowheads="1"/>
          </p:cNvSpPr>
          <p:nvPr/>
        </p:nvSpPr>
        <p:spPr bwMode="auto">
          <a:xfrm>
            <a:off x="3817938" y="3990975"/>
            <a:ext cx="1174750" cy="3762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0000FF"/>
                </a:solidFill>
              </a:rPr>
              <a:t>曲折发展</a:t>
            </a:r>
            <a:endParaRPr lang="zh-CN" altLang="en-US" b="1">
              <a:solidFill>
                <a:srgbClr val="0000FF"/>
              </a:solidFill>
            </a:endParaRPr>
          </a:p>
        </p:txBody>
      </p:sp>
      <p:sp>
        <p:nvSpPr>
          <p:cNvPr id="33817" name="Text Box 29"/>
          <p:cNvSpPr txBox="1">
            <a:spLocks noChangeArrowheads="1"/>
          </p:cNvSpPr>
          <p:nvPr/>
        </p:nvSpPr>
        <p:spPr bwMode="auto">
          <a:xfrm>
            <a:off x="5529263" y="3962400"/>
            <a:ext cx="1597025" cy="3762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0000FF"/>
                </a:solidFill>
              </a:rPr>
              <a:t>动乱、灾难</a:t>
            </a:r>
            <a:endParaRPr lang="zh-CN" altLang="en-US" b="1">
              <a:solidFill>
                <a:srgbClr val="0000FF"/>
              </a:solidFill>
            </a:endParaRPr>
          </a:p>
        </p:txBody>
      </p:sp>
      <p:sp>
        <p:nvSpPr>
          <p:cNvPr id="33818" name="Text Box 31"/>
          <p:cNvSpPr txBox="1">
            <a:spLocks noChangeArrowheads="1"/>
          </p:cNvSpPr>
          <p:nvPr/>
        </p:nvSpPr>
        <p:spPr bwMode="auto">
          <a:xfrm>
            <a:off x="8737600" y="3903663"/>
            <a:ext cx="2352675" cy="37623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0000FF"/>
                </a:solidFill>
              </a:rPr>
              <a:t>改革开放，民族振兴</a:t>
            </a:r>
            <a:endParaRPr lang="zh-CN" altLang="en-US" b="1">
              <a:solidFill>
                <a:srgbClr val="0000FF"/>
              </a:solidFill>
            </a:endParaRPr>
          </a:p>
        </p:txBody>
      </p:sp>
      <p:sp>
        <p:nvSpPr>
          <p:cNvPr id="33819" name="Text Box 32"/>
          <p:cNvSpPr txBox="1">
            <a:spLocks noChangeArrowheads="1"/>
          </p:cNvSpPr>
          <p:nvPr/>
        </p:nvSpPr>
        <p:spPr bwMode="auto">
          <a:xfrm>
            <a:off x="7632700" y="3919538"/>
            <a:ext cx="666750" cy="650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0000FF"/>
                </a:solidFill>
              </a:rPr>
              <a:t>拨乱反正</a:t>
            </a:r>
            <a:endParaRPr lang="zh-CN" altLang="en-US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3"/>
          <p:cNvSpPr>
            <a:spLocks noChangeArrowheads="1"/>
          </p:cNvSpPr>
          <p:nvPr/>
        </p:nvSpPr>
        <p:spPr bwMode="auto">
          <a:xfrm>
            <a:off x="0" y="173038"/>
            <a:ext cx="941070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800" b="1">
                <a:solidFill>
                  <a:srgbClr val="CC3300"/>
                </a:solidFill>
              </a:rPr>
              <a:t>【</a:t>
            </a:r>
            <a:r>
              <a:rPr lang="zh-CN" altLang="en-US" sz="2800" b="1">
                <a:solidFill>
                  <a:srgbClr val="CC3300"/>
                </a:solidFill>
              </a:rPr>
              <a:t>专题拓展</a:t>
            </a:r>
            <a:r>
              <a:rPr lang="en-US" altLang="zh-CN" sz="2800" b="1">
                <a:solidFill>
                  <a:srgbClr val="CC3300"/>
                </a:solidFill>
              </a:rPr>
              <a:t>】 1</a:t>
            </a:r>
            <a:r>
              <a:rPr lang="zh-CN" altLang="en-US" sz="2800" b="1">
                <a:solidFill>
                  <a:srgbClr val="CC3300"/>
                </a:solidFill>
              </a:rPr>
              <a:t>，新中国成立后，农村生产关系的四次调整</a:t>
            </a:r>
            <a:endParaRPr lang="zh-CN" altLang="en-US" sz="2800" b="1">
              <a:solidFill>
                <a:srgbClr val="CC3300"/>
              </a:solidFill>
            </a:endParaRPr>
          </a:p>
        </p:txBody>
      </p:sp>
      <p:graphicFrame>
        <p:nvGraphicFramePr>
          <p:cNvPr id="245803" name="Group 43"/>
          <p:cNvGraphicFramePr>
            <a:graphicFrameLocks noGrp="1"/>
          </p:cNvGraphicFramePr>
          <p:nvPr/>
        </p:nvGraphicFramePr>
        <p:xfrm>
          <a:off x="304800" y="950913"/>
          <a:ext cx="11514138" cy="5491163"/>
        </p:xfrm>
        <a:graphic>
          <a:graphicData uri="http://schemas.openxmlformats.org/drawingml/2006/table">
            <a:tbl>
              <a:tblPr/>
              <a:tblGrid>
                <a:gridCol w="1262063"/>
                <a:gridCol w="3829050"/>
                <a:gridCol w="3635375"/>
                <a:gridCol w="2787650"/>
              </a:tblGrid>
              <a:tr h="936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0030101010101" pitchFamily="49" charset="-122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原因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0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0030101010101" pitchFamily="49" charset="-122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核心内容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0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0030101010101" pitchFamily="49" charset="-122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意义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0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2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0030101010101" pitchFamily="49" charset="-122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土地改革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0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新解放区的封建土地制度严重阻碍生产力发展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废除封建土地所有制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实行农民土地私有制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解放农村生产力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促进了农业发展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26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0030101010101" pitchFamily="49" charset="-122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农业合作化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0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分散的小农经济难以满足国民经济发展需要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把土地等生产资料变为公有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实行集体经营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进一步解放了农村生产力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62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0030101010101" pitchFamily="49" charset="-122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人民公社化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0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党的一些领导人主观地认为农业合作化规模越大、公有化程度越高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越能促进生产力发展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提高公有化程度和扩大公有化规模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挫伤了生产者的积极性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阻碍了生产力发展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7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0030101010101" pitchFamily="49" charset="-122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家庭联产承包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003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0030101010101" pitchFamily="49" charset="-122"/>
                          <a:ea typeface="黑体" panose="02010600030101010101" pitchFamily="49" charset="-122"/>
                          <a:cs typeface="Times New Roman" panose="02020603050405020304" pitchFamily="18" charset="0"/>
                        </a:rPr>
                        <a:t>责任制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003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党中央在总结教训的前提下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决定实行经济体制改革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在坚持公有制前提下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实行分户经营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自负盈亏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430145" algn="l"/>
                        </a:tabLst>
                      </a:pP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极大地调动了农民的生产积极性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kumimoji="0" lang="zh-CN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推动了农业生产发展</a:t>
                      </a:r>
                      <a:endParaRPr kumimoji="0" lang="zh-CN" alt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4"/>
          <p:cNvSpPr txBox="1">
            <a:spLocks noChangeArrowheads="1"/>
          </p:cNvSpPr>
          <p:nvPr/>
        </p:nvSpPr>
        <p:spPr bwMode="auto">
          <a:xfrm>
            <a:off x="696913" y="1117600"/>
            <a:ext cx="11001375" cy="5024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1</a:t>
            </a: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，建国初的外交：巩固政权，为经济建设提供良好的外部条件</a:t>
            </a:r>
            <a:endParaRPr lang="zh-CN" altLang="en-US" sz="2800" b="1">
              <a:solidFill>
                <a:srgbClr val="0000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r>
              <a:rPr lang="zh-CN" altLang="en-US" sz="2400"/>
              <a:t>    确立独立自主和平外交的基本方针；</a:t>
            </a:r>
            <a:endParaRPr lang="zh-CN" altLang="en-US" sz="2400"/>
          </a:p>
          <a:p>
            <a:r>
              <a:rPr lang="zh-CN" altLang="en-US" sz="2400"/>
              <a:t>    提出“三大外交政策”；</a:t>
            </a:r>
            <a:endParaRPr lang="zh-CN" altLang="en-US" sz="2400"/>
          </a:p>
          <a:p>
            <a:r>
              <a:rPr lang="zh-CN" altLang="en-US" sz="2400"/>
              <a:t>    倡导和平共处五项原则；</a:t>
            </a:r>
            <a:endParaRPr lang="zh-CN" altLang="en-US" sz="2400"/>
          </a:p>
          <a:p>
            <a:r>
              <a:rPr lang="zh-CN" altLang="en-US" sz="2400"/>
              <a:t>    参加日内瓦会议，万隆会议；</a:t>
            </a:r>
            <a:endParaRPr lang="zh-CN" altLang="en-US" sz="2400"/>
          </a:p>
          <a:p>
            <a:r>
              <a:rPr lang="zh-CN" altLang="en-US" sz="2400"/>
              <a:t>    与社会主义国家及新兴民族独立国家等建立外交关系</a:t>
            </a:r>
            <a:endParaRPr lang="en-US" altLang="zh-CN" sz="2400"/>
          </a:p>
          <a:p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，</a:t>
            </a:r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70</a:t>
            </a: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年代的外交：实现外交突破，改善中国安全环境</a:t>
            </a:r>
            <a:endParaRPr lang="zh-CN" altLang="en-US" sz="2800" b="1">
              <a:solidFill>
                <a:srgbClr val="0000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r>
              <a:rPr lang="zh-CN" altLang="en-US" sz="2400"/>
              <a:t>    恢复联合国合法席位；</a:t>
            </a:r>
            <a:endParaRPr lang="zh-CN" altLang="en-US" sz="2400"/>
          </a:p>
          <a:p>
            <a:r>
              <a:rPr lang="zh-CN" altLang="en-US" sz="2400"/>
              <a:t>    中美关系正常化；</a:t>
            </a:r>
            <a:endParaRPr lang="zh-CN" altLang="en-US" sz="2400"/>
          </a:p>
          <a:p>
            <a:r>
              <a:rPr lang="zh-CN" altLang="en-US" sz="2400"/>
              <a:t>    中日建交；</a:t>
            </a:r>
            <a:endParaRPr lang="zh-CN" altLang="en-US" sz="2400"/>
          </a:p>
          <a:p>
            <a:r>
              <a:rPr lang="zh-CN" altLang="en-US" sz="2400"/>
              <a:t>    与欧美资本主义国家建交高潮</a:t>
            </a:r>
            <a:endParaRPr lang="zh-CN" altLang="en-US" sz="2400"/>
          </a:p>
          <a:p>
            <a:r>
              <a:rPr lang="en-US" altLang="zh-CN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，新时期的外交：积极参与国际事务，扩大国际影响力</a:t>
            </a:r>
            <a:endParaRPr lang="zh-CN" altLang="en-US" sz="2800" b="1">
              <a:solidFill>
                <a:srgbClr val="0000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r>
              <a:rPr lang="zh-CN" altLang="en-US" sz="2400">
                <a:latin typeface="宋体" panose="02010600030101010101" pitchFamily="2" charset="-122"/>
              </a:rPr>
              <a:t>  以联合国为中心，全方位，无敌国外交</a:t>
            </a:r>
            <a:endParaRPr lang="zh-CN" altLang="en-US" sz="2400">
              <a:latin typeface="宋体" panose="02010600030101010101" pitchFamily="2" charset="-122"/>
            </a:endParaRPr>
          </a:p>
        </p:txBody>
      </p:sp>
      <p:sp>
        <p:nvSpPr>
          <p:cNvPr id="35842" name="Text Box 5"/>
          <p:cNvSpPr txBox="1">
            <a:spLocks noChangeArrowheads="1"/>
          </p:cNvSpPr>
          <p:nvPr/>
        </p:nvSpPr>
        <p:spPr bwMode="auto">
          <a:xfrm>
            <a:off x="536575" y="231775"/>
            <a:ext cx="8142288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CC33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【</a:t>
            </a:r>
            <a:r>
              <a:rPr lang="zh-CN" altLang="en-US" sz="3200" b="1">
                <a:solidFill>
                  <a:srgbClr val="CC33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专题拓展</a:t>
            </a:r>
            <a:r>
              <a:rPr lang="en-US" altLang="zh-CN" sz="3200" b="1">
                <a:solidFill>
                  <a:srgbClr val="CC33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】2</a:t>
            </a:r>
            <a:r>
              <a:rPr lang="zh-CN" altLang="en-US" sz="3200" b="1">
                <a:solidFill>
                  <a:srgbClr val="CC33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，新中国外交的发展</a:t>
            </a:r>
            <a:endParaRPr lang="zh-CN" altLang="en-US" sz="3200" b="1">
              <a:solidFill>
                <a:srgbClr val="CC3300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图片 117761"/>
          <p:cNvPicPr>
            <a:picLocks noChangeAspect="1" noChangeArrowheads="1"/>
          </p:cNvPicPr>
          <p:nvPr/>
        </p:nvPicPr>
        <p:blipFill>
          <a:blip r:embed="rId1"/>
          <a:srcRect t="11670"/>
          <a:stretch>
            <a:fillRect/>
          </a:stretch>
        </p:blipFill>
        <p:spPr bwMode="auto">
          <a:xfrm>
            <a:off x="455613" y="1836738"/>
            <a:ext cx="11172825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276225" y="942975"/>
            <a:ext cx="589915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800" b="1">
                <a:solidFill>
                  <a:srgbClr val="CC3300"/>
                </a:solidFill>
              </a:rPr>
              <a:t>【</a:t>
            </a:r>
            <a:r>
              <a:rPr lang="zh-CN" altLang="en-US" sz="2800" b="1">
                <a:solidFill>
                  <a:srgbClr val="CC3300"/>
                </a:solidFill>
              </a:rPr>
              <a:t>深化总结</a:t>
            </a:r>
            <a:r>
              <a:rPr lang="en-US" altLang="zh-CN" sz="2800" b="1">
                <a:solidFill>
                  <a:srgbClr val="CC3300"/>
                </a:solidFill>
              </a:rPr>
              <a:t>】</a:t>
            </a:r>
            <a:r>
              <a:rPr lang="zh-CN" altLang="en-US" sz="2800" b="1">
                <a:solidFill>
                  <a:srgbClr val="CC3300"/>
                </a:solidFill>
              </a:rPr>
              <a:t>新中国外交的变与不变</a:t>
            </a:r>
            <a:endParaRPr lang="zh-CN" altLang="en-US" sz="2800" b="1">
              <a:solidFill>
                <a:srgbClr val="CC3300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图片 116737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50850" y="1057275"/>
            <a:ext cx="11290300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图片 11571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50850" y="762000"/>
            <a:ext cx="11290300" cy="533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图片 97" descr="C:\Users\Administrator\Desktop\20cr19.TIF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69913" y="1003300"/>
            <a:ext cx="11142662" cy="553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Text Box 5"/>
          <p:cNvSpPr txBox="1">
            <a:spLocks noChangeArrowheads="1"/>
          </p:cNvSpPr>
          <p:nvPr/>
        </p:nvSpPr>
        <p:spPr bwMode="auto">
          <a:xfrm>
            <a:off x="2728913" y="377825"/>
            <a:ext cx="9463087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000FF"/>
                </a:solidFill>
              </a:rPr>
              <a:t>第九单元  中华人民共和国成立和社会主义革命与建设（</a:t>
            </a:r>
            <a:r>
              <a:rPr lang="en-US" altLang="zh-CN" sz="2400" b="1">
                <a:solidFill>
                  <a:srgbClr val="0000FF"/>
                </a:solidFill>
              </a:rPr>
              <a:t>1949-78</a:t>
            </a:r>
            <a:r>
              <a:rPr lang="zh-CN" altLang="en-US" sz="2400" b="1">
                <a:solidFill>
                  <a:srgbClr val="0000FF"/>
                </a:solidFill>
              </a:rPr>
              <a:t>年）</a:t>
            </a:r>
            <a:endParaRPr lang="en-US" altLang="zh-CN" sz="2400" b="1">
              <a:solidFill>
                <a:srgbClr val="0000FF"/>
              </a:solidFill>
            </a:endParaRPr>
          </a:p>
        </p:txBody>
      </p:sp>
      <p:sp>
        <p:nvSpPr>
          <p:cNvPr id="39939" name="Text Box 8"/>
          <p:cNvSpPr txBox="1">
            <a:spLocks noChangeArrowheads="1"/>
          </p:cNvSpPr>
          <p:nvPr/>
        </p:nvSpPr>
        <p:spPr bwMode="auto">
          <a:xfrm>
            <a:off x="304800" y="319088"/>
            <a:ext cx="2655888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15811"/>
                </a:solidFill>
              </a:rPr>
              <a:t>单元知识整合</a:t>
            </a:r>
            <a:endParaRPr lang="zh-CN" altLang="en-US" sz="2800" b="1">
              <a:solidFill>
                <a:srgbClr val="C15811"/>
              </a:solidFill>
            </a:endParaRPr>
          </a:p>
        </p:txBody>
      </p:sp>
      <p:sp>
        <p:nvSpPr>
          <p:cNvPr id="39940" name="Text Box 7"/>
          <p:cNvSpPr txBox="1">
            <a:spLocks noChangeArrowheads="1"/>
          </p:cNvSpPr>
          <p:nvPr/>
        </p:nvSpPr>
        <p:spPr bwMode="auto">
          <a:xfrm>
            <a:off x="625475" y="2903538"/>
            <a:ext cx="68262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ea typeface="Arial Unicode MS" pitchFamily="34" charset="-122"/>
                <a:cs typeface="Arial Unicode MS" pitchFamily="34" charset="-122"/>
              </a:rPr>
              <a:t>外交</a:t>
            </a:r>
            <a:endParaRPr lang="zh-CN" altLang="en-US" b="1">
              <a:ea typeface="Arial Unicode MS" pitchFamily="34" charset="-122"/>
              <a:cs typeface="Arial Unicode MS" pitchFamily="34" charset="-122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图片 71" descr="C:\Users\Administrator\Desktop\20cr24.TIF"/>
          <p:cNvPicPr>
            <a:picLocks noChangeAspect="1" noChangeArrowheads="1"/>
          </p:cNvPicPr>
          <p:nvPr/>
        </p:nvPicPr>
        <p:blipFill>
          <a:blip r:embed="rId1"/>
          <a:srcRect b="24156"/>
          <a:stretch>
            <a:fillRect/>
          </a:stretch>
        </p:blipFill>
        <p:spPr bwMode="auto">
          <a:xfrm>
            <a:off x="328613" y="1425575"/>
            <a:ext cx="10687050" cy="378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Text Box 5"/>
          <p:cNvSpPr txBox="1">
            <a:spLocks noChangeArrowheads="1"/>
          </p:cNvSpPr>
          <p:nvPr/>
        </p:nvSpPr>
        <p:spPr bwMode="auto">
          <a:xfrm>
            <a:off x="3176588" y="361950"/>
            <a:ext cx="8259762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0000FF"/>
                </a:solidFill>
              </a:rPr>
              <a:t>第十单元 改革开放与社会主义建设新时期（</a:t>
            </a:r>
            <a:r>
              <a:rPr lang="en-US" altLang="zh-CN" sz="2400" b="1">
                <a:solidFill>
                  <a:srgbClr val="0000FF"/>
                </a:solidFill>
              </a:rPr>
              <a:t>1978-</a:t>
            </a:r>
            <a:r>
              <a:rPr lang="zh-CN" altLang="en-US" sz="2400" b="1">
                <a:solidFill>
                  <a:srgbClr val="0000FF"/>
                </a:solidFill>
              </a:rPr>
              <a:t>现在）</a:t>
            </a:r>
            <a:endParaRPr lang="zh-CN" altLang="en-US" sz="2400" b="1">
              <a:solidFill>
                <a:srgbClr val="0000FF"/>
              </a:solidFill>
            </a:endParaRPr>
          </a:p>
        </p:txBody>
      </p:sp>
      <p:sp>
        <p:nvSpPr>
          <p:cNvPr id="40963" name="Text Box 8"/>
          <p:cNvSpPr txBox="1">
            <a:spLocks noChangeArrowheads="1"/>
          </p:cNvSpPr>
          <p:nvPr/>
        </p:nvSpPr>
        <p:spPr bwMode="auto">
          <a:xfrm>
            <a:off x="304800" y="319088"/>
            <a:ext cx="2655888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C15811"/>
                </a:solidFill>
              </a:rPr>
              <a:t>单元知识整合</a:t>
            </a:r>
            <a:endParaRPr lang="zh-CN" altLang="en-US" sz="2800" b="1">
              <a:solidFill>
                <a:srgbClr val="C15811"/>
              </a:solidFill>
            </a:endParaRPr>
          </a:p>
        </p:txBody>
      </p:sp>
      <p:sp>
        <p:nvSpPr>
          <p:cNvPr id="40964" name="Text Box 6"/>
          <p:cNvSpPr txBox="1">
            <a:spLocks noChangeArrowheads="1"/>
          </p:cNvSpPr>
          <p:nvPr/>
        </p:nvSpPr>
        <p:spPr bwMode="auto">
          <a:xfrm>
            <a:off x="582613" y="2265363"/>
            <a:ext cx="682625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b="1">
                <a:ea typeface="Arial Unicode MS" pitchFamily="34" charset="-122"/>
                <a:cs typeface="Arial Unicode MS" pitchFamily="34" charset="-122"/>
              </a:rPr>
              <a:t>外交</a:t>
            </a:r>
            <a:endParaRPr lang="zh-CN" altLang="en-US" b="1"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40965" name="矩形 160772"/>
          <p:cNvSpPr>
            <a:spLocks noChangeArrowheads="1"/>
          </p:cNvSpPr>
          <p:nvPr/>
        </p:nvSpPr>
        <p:spPr bwMode="auto">
          <a:xfrm>
            <a:off x="266700" y="5391150"/>
            <a:ext cx="11925300" cy="4572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chemeClr val="bg1"/>
                </a:solidFill>
                <a:ea typeface="黑体" panose="02010600030101010101" pitchFamily="49" charset="-122"/>
              </a:rPr>
              <a:t>思想                  邓小平理论                  “三个代表”思想           科学发展观   习近平思想</a:t>
            </a:r>
            <a:endParaRPr lang="en-US" altLang="zh-CN" sz="2400" b="1">
              <a:solidFill>
                <a:srgbClr val="FFFF00"/>
              </a:solidFill>
              <a:ea typeface="黑体" panose="02010600030101010101" pitchFamily="49" charset="-122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LNlA2nVca88utKdQSx0CyBqYN7H2O9NIkGKipzT7PXtpzHVXwHYrUZJLbp8IhmSS2wbeqOlXZUL1SyDuiv1/to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2909</Words>
  <PresentationFormat>自定义</PresentationFormat>
  <Paragraphs>309</Paragraphs>
  <Slides>20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7" baseType="lpstr">
      <vt:lpstr>Arial</vt:lpstr>
      <vt:lpstr>宋体</vt:lpstr>
      <vt:lpstr>Wingdings</vt:lpstr>
      <vt:lpstr>Calibri Light</vt:lpstr>
      <vt:lpstr>Calibri</vt:lpstr>
      <vt:lpstr>微软雅黑 Light</vt:lpstr>
      <vt:lpstr>华文中宋</vt:lpstr>
      <vt:lpstr>黑体</vt:lpstr>
      <vt:lpstr>Corbel</vt:lpstr>
      <vt:lpstr>微软雅黑</vt:lpstr>
      <vt:lpstr>Times New Roman</vt:lpstr>
      <vt:lpstr>Arial Rounded MT Bold</vt:lpstr>
      <vt:lpstr>Arial Unicode MS</vt:lpstr>
      <vt:lpstr>Courier New</vt:lpstr>
      <vt:lpstr>等线</vt:lpstr>
      <vt:lpstr>Arial Unicode MS</vt:lpstr>
      <vt:lpstr>Office 主题</vt:lpstr>
      <vt:lpstr>PowerPoint 演示文稿</vt:lpstr>
      <vt:lpstr>中华人民共和国史（现代史）阶段分期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总结：中华人民共和国发展阶段特征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2019-09-23T08:59:00Z</dcterms:created>
  <dcterms:modified xsi:type="dcterms:W3CDTF">2022-12-24T05:54:41Z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2052-11.1.0.7989</vt:lpwstr>
  </property>
</Properties>
</file>