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5" r:id="rId7"/>
    <p:sldMasterId id="2147483738" r:id="rId8"/>
    <p:sldMasterId id="2147483750" r:id="rId9"/>
    <p:sldMasterId id="2147483762" r:id="rId10"/>
  </p:sldMasterIdLst>
  <p:notesMasterIdLst>
    <p:notesMasterId r:id="rId34"/>
  </p:notesMasterIdLst>
  <p:sldIdLst>
    <p:sldId id="256" r:id="rId11"/>
    <p:sldId id="835" r:id="rId12"/>
    <p:sldId id="271" r:id="rId13"/>
    <p:sldId id="272" r:id="rId14"/>
    <p:sldId id="273" r:id="rId15"/>
    <p:sldId id="836" r:id="rId16"/>
    <p:sldId id="274" r:id="rId17"/>
    <p:sldId id="275" r:id="rId18"/>
    <p:sldId id="276" r:id="rId19"/>
    <p:sldId id="837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826" r:id="rId30"/>
    <p:sldId id="838" r:id="rId31"/>
    <p:sldId id="827" r:id="rId32"/>
    <p:sldId id="828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2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slideMasters/slideMaster8.xml" Id="rId8" /><Relationship Type="http://schemas.openxmlformats.org/officeDocument/2006/relationships/slide" Target="slides/slide3.xml" Id="rId13" /><Relationship Type="http://schemas.openxmlformats.org/officeDocument/2006/relationships/slide" Target="slides/slide8.xml" Id="rId18" /><Relationship Type="http://schemas.openxmlformats.org/officeDocument/2006/relationships/slide" Target="slides/slide16.xml" Id="rId26" /><Relationship Type="http://schemas.openxmlformats.org/officeDocument/2006/relationships/slideMaster" Target="slideMasters/slideMaster3.xml" Id="rId3" /><Relationship Type="http://schemas.openxmlformats.org/officeDocument/2006/relationships/slide" Target="slides/slide11.xml" Id="rId21" /><Relationship Type="http://schemas.openxmlformats.org/officeDocument/2006/relationships/notesMaster" Target="notesMasters/notesMaster1.xml" Id="rId34" /><Relationship Type="http://schemas.openxmlformats.org/officeDocument/2006/relationships/slideMaster" Target="slideMasters/slideMaster7.xml" Id="rId7" /><Relationship Type="http://schemas.openxmlformats.org/officeDocument/2006/relationships/slide" Target="slides/slide2.xml" Id="rId12" /><Relationship Type="http://schemas.openxmlformats.org/officeDocument/2006/relationships/slide" Target="slides/slide7.xml" Id="rId17" /><Relationship Type="http://schemas.openxmlformats.org/officeDocument/2006/relationships/slide" Target="slides/slide15.xml" Id="rId25" /><Relationship Type="http://schemas.openxmlformats.org/officeDocument/2006/relationships/slide" Target="slides/slide23.xml" Id="rId33" /><Relationship Type="http://schemas.openxmlformats.org/officeDocument/2006/relationships/tableStyles" Target="tableStyles.xml" Id="rId38" /><Relationship Type="http://schemas.openxmlformats.org/officeDocument/2006/relationships/slideMaster" Target="slideMasters/slideMaster2.xml" Id="rId2" /><Relationship Type="http://schemas.openxmlformats.org/officeDocument/2006/relationships/slide" Target="slides/slide6.xml" Id="rId16" /><Relationship Type="http://schemas.openxmlformats.org/officeDocument/2006/relationships/slide" Target="slides/slide10.xml" Id="rId20" /><Relationship Type="http://schemas.openxmlformats.org/officeDocument/2006/relationships/slide" Target="slides/slide19.xml" Id="rId29" /><Relationship Type="http://schemas.openxmlformats.org/officeDocument/2006/relationships/slideMaster" Target="slideMasters/slideMaster1.xml" Id="rId1" /><Relationship Type="http://schemas.openxmlformats.org/officeDocument/2006/relationships/slideMaster" Target="slideMasters/slideMaster6.xml" Id="rId6" /><Relationship Type="http://schemas.openxmlformats.org/officeDocument/2006/relationships/slide" Target="slides/slide1.xml" Id="rId11" /><Relationship Type="http://schemas.openxmlformats.org/officeDocument/2006/relationships/slide" Target="slides/slide14.xml" Id="rId24" /><Relationship Type="http://schemas.openxmlformats.org/officeDocument/2006/relationships/slide" Target="slides/slide22.xml" Id="rId32" /><Relationship Type="http://schemas.openxmlformats.org/officeDocument/2006/relationships/theme" Target="theme/theme1.xml" Id="rId37" /><Relationship Type="http://schemas.openxmlformats.org/officeDocument/2006/relationships/slideMaster" Target="slideMasters/slideMaster5.xml" Id="rId5" /><Relationship Type="http://schemas.openxmlformats.org/officeDocument/2006/relationships/slide" Target="slides/slide5.xml" Id="rId15" /><Relationship Type="http://schemas.openxmlformats.org/officeDocument/2006/relationships/slide" Target="slides/slide13.xml" Id="rId23" /><Relationship Type="http://schemas.openxmlformats.org/officeDocument/2006/relationships/slide" Target="slides/slide18.xml" Id="rId28" /><Relationship Type="http://schemas.openxmlformats.org/officeDocument/2006/relationships/viewProps" Target="viewProps.xml" Id="rId36" /><Relationship Type="http://schemas.openxmlformats.org/officeDocument/2006/relationships/slideMaster" Target="slideMasters/slideMaster10.xml" Id="rId10" /><Relationship Type="http://schemas.openxmlformats.org/officeDocument/2006/relationships/slide" Target="slides/slide9.xml" Id="rId19" /><Relationship Type="http://schemas.openxmlformats.org/officeDocument/2006/relationships/slide" Target="slides/slide21.xml" Id="rId31" /><Relationship Type="http://schemas.openxmlformats.org/officeDocument/2006/relationships/slideMaster" Target="slideMasters/slideMaster4.xml" Id="rId4" /><Relationship Type="http://schemas.openxmlformats.org/officeDocument/2006/relationships/slideMaster" Target="slideMasters/slideMaster9.xml" Id="rId9" /><Relationship Type="http://schemas.openxmlformats.org/officeDocument/2006/relationships/slide" Target="slides/slide4.xml" Id="rId14" /><Relationship Type="http://schemas.openxmlformats.org/officeDocument/2006/relationships/slide" Target="slides/slide12.xml" Id="rId22" /><Relationship Type="http://schemas.openxmlformats.org/officeDocument/2006/relationships/slide" Target="slides/slide17.xml" Id="rId27" /><Relationship Type="http://schemas.openxmlformats.org/officeDocument/2006/relationships/slide" Target="slides/slide20.xml" Id="rId30" /><Relationship Type="http://schemas.openxmlformats.org/officeDocument/2006/relationships/presProps" Target="presProps.xml" Id="rId35" /><Relationship Type="http://schemas.openxmlformats.org/officeDocument/2006/relationships/tags" Target="/ppt/tags/tag1.xml" Id="R095f95fd6e3a430d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63621-2865-4A35-9FFF-B9022644E3DC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B7986-CCD2-4084-93AA-A0D9CC42D2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534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77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202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430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36379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1305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9189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1447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75985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02814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0783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6522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92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0392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4622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0856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8945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612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5465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05396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338235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21856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41538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30647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1287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28030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48768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6880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952589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99368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98302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022559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652491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18518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5397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43694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30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041373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658544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02514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656003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571031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508175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65233"/>
      </p:ext>
    </p:extLst>
  </p:cSld>
  <p:clrMapOvr>
    <a:masterClrMapping/>
  </p:clrMapOvr>
  <p:hf sldNum="0"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530743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49700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489264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79767"/>
      </p:ext>
    </p:extLst>
  </p:cSld>
  <p:clrMapOvr>
    <a:masterClrMapping/>
  </p:clrMapOvr>
  <p:hf sldNum="0"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9763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39459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64466"/>
      </p:ext>
    </p:extLst>
  </p:cSld>
  <p:clrMapOvr>
    <a:masterClrMapping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124436"/>
      </p:ext>
    </p:extLst>
  </p:cSld>
  <p:clrMapOvr>
    <a:masterClrMapping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65077"/>
      </p:ext>
    </p:extLst>
  </p:cSld>
  <p:clrMapOvr>
    <a:masterClrMapping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57201"/>
      </p:ext>
    </p:extLst>
  </p:cSld>
  <p:clrMapOvr>
    <a:masterClrMapping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90143"/>
      </p:ext>
    </p:extLst>
  </p:cSld>
  <p:clrMapOvr>
    <a:masterClrMapping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80926"/>
      </p:ext>
    </p:extLst>
  </p:cSld>
  <p:clrMapOvr>
    <a:masterClrMapping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732911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85561"/>
      </p:ext>
    </p:extLst>
  </p:cSld>
  <p:clrMapOvr>
    <a:masterClrMapping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474743"/>
      </p:ext>
    </p:extLst>
  </p:cSld>
  <p:clrMapOvr>
    <a:masterClrMapping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819999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676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85542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59410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529175"/>
      </p:ext>
    </p:extLst>
  </p:cSld>
  <p:clrMapOvr>
    <a:masterClrMapping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83322"/>
      </p:ext>
    </p:extLst>
  </p:cSld>
  <p:clrMapOvr>
    <a:masterClrMapping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97052"/>
      </p:ext>
    </p:extLst>
  </p:cSld>
  <p:clrMapOvr>
    <a:masterClrMapping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250894"/>
      </p:ext>
    </p:extLst>
  </p:cSld>
  <p:clrMapOvr>
    <a:masterClrMapping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82863"/>
      </p:ext>
    </p:extLst>
  </p:cSld>
  <p:clrMapOvr>
    <a:masterClrMapping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12790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03776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228054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98209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0140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1502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0424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948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50805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7627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0739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0562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1368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2767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5630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755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7635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614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8934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7314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0452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4079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72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009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3513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2805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09197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 kern="1200"/>
            </a:lvl1pPr>
          </a:lstStyle>
          <a:p>
            <a:pPr lvl="0"/>
            <a:r>
              <a:rPr lang="zh-CN" altLang="en-US" noProof="1"/>
              <a:t>单击此处编辑母版标题样式</a:t>
            </a:r>
          </a:p>
        </p:txBody>
      </p:sp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3717925"/>
            <a:ext cx="6400800" cy="69532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>
              <a:buNone/>
              <a:defRPr kern="1200"/>
            </a:lvl1pPr>
            <a:lvl2pPr marL="457200" lvl="1" indent="-457200" algn="ctr">
              <a:buNone/>
              <a:defRPr kern="1200"/>
            </a:lvl2pPr>
            <a:lvl3pPr marL="914400" lvl="2" indent="-914400" algn="ctr">
              <a:buNone/>
              <a:defRPr kern="1200"/>
            </a:lvl3pPr>
            <a:lvl4pPr marL="1371600" lvl="3" indent="-1371600" algn="ctr">
              <a:buNone/>
              <a:defRPr kern="1200"/>
            </a:lvl4pPr>
            <a:lvl5pPr marL="1828800" lvl="4" indent="-1828800" algn="ctr">
              <a:buNone/>
              <a:defRPr kern="1200"/>
            </a:lvl5pPr>
          </a:lstStyle>
          <a:p>
            <a:pPr lvl="0"/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051"/>
          <p:cNvSpPr>
            <a:spLocks noGrp="1"/>
          </p:cNvSpPr>
          <p:nvPr>
            <p:ph type="dt" sz="half" idx="10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页脚占位符 2052"/>
          <p:cNvSpPr>
            <a:spLocks noGrp="1"/>
          </p:cNvSpPr>
          <p:nvPr>
            <p:ph type="ftr" sz="quarter" idx="11"/>
          </p:nvPr>
        </p:nvSpPr>
        <p:spPr/>
        <p:txBody>
          <a:bodyPr anchor="t"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灯片编号占位符 20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5F01-E38D-4238-AFD3-E51046A29D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66796"/>
      </p:ext>
    </p:extLst>
  </p:cSld>
  <p:clrMapOvr>
    <a:masterClrMapping/>
  </p:clrMapOvr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4231F-3775-475F-924E-A87D2BE98BE2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71817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64F60-2479-44F8-820B-2A969880D935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1474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6725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3821" y="1773238"/>
            <a:ext cx="4032504" cy="431958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BCFBC8-312D-463E-B726-A20DE5DDAE8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445629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0F750-EAB9-4CC5-AC7F-30666769D4DA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382292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D65D-A6AF-4BA2-BDDC-C97E28022FA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35940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37927-CCD5-4392-B4BA-AA530BA8F700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35181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1F9BE-4734-4C16-819A-47E8E5EC80C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448556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6E0D-4F0B-494A-B036-BBE1A3327E87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81718"/>
      </p:ext>
    </p:extLst>
  </p:cSld>
  <p:clrMapOvr>
    <a:masterClrMapping/>
  </p:clrMapOvr>
  <p:hf sldNum="0"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DDDDB-C818-46BB-9234-868F628EE166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165091"/>
      </p:ext>
    </p:extLst>
  </p:cSld>
  <p:clrMapOvr>
    <a:masterClrMapping/>
  </p:clrMapOvr>
  <p:hf sldNum="0"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116" y="765175"/>
            <a:ext cx="2057797" cy="532765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6725" y="765175"/>
            <a:ext cx="6054098" cy="532765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A22E6-CBC3-48CC-B85B-B0149D59EDDE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778564"/>
      </p:ext>
    </p:extLst>
  </p:cSld>
  <p:clrMapOvr>
    <a:masterClrMapping/>
  </p:clrMapOvr>
  <p:hf sldNum="0"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66725" y="765175"/>
            <a:ext cx="8231188" cy="532765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1FC2-9A88-4766-8BAE-455FC3C6CDDD}" type="slidenum">
              <a:rPr lang="zh-CN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860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39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6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28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4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61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48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7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2019/3/12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09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765175"/>
            <a:ext cx="82296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6725" y="1773238"/>
            <a:ext cx="8229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buFont typeface="Arial" pitchFamily="34" charset="0"/>
              <a:buNone/>
              <a:defRPr sz="1400" noProof="1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400">
                <a:latin typeface="Arial" pitchFamily="34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DFC553-8956-4DF8-B3BD-359C12509C27}" type="slidenum">
              <a:rPr lang="zh-CN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zh-CN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35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ea typeface="黑体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1860848"/>
            <a:ext cx="73448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rPr>
              <a:t>2017</a:t>
            </a: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rPr>
              <a:t>年版高中历史课标在高考历史全国卷中的渗透与对策建议</a:t>
            </a:r>
            <a:endParaRPr lang="en-US" altLang="zh-C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 algn="ctr"/>
            <a:endParaRPr lang="en-US" altLang="zh-CN" sz="3200" b="1" dirty="0">
              <a:latin typeface="楷体_GB2312" pitchFamily="49" charset="-122"/>
              <a:ea typeface="楷体_GB2312" pitchFamily="49" charset="-122"/>
            </a:endParaRPr>
          </a:p>
          <a:p>
            <a:pPr algn="ctr"/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重庆市教育科学研究院 黄开红</a:t>
            </a:r>
            <a:endParaRPr lang="en-US" altLang="zh-CN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45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395537" y="188640"/>
            <a:ext cx="1711666" cy="720080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旗帜：中华民族伟大复兴</a:t>
            </a:r>
          </a:p>
        </p:txBody>
      </p:sp>
      <p:sp>
        <p:nvSpPr>
          <p:cNvPr id="24" name="直角上箭头 23"/>
          <p:cNvSpPr/>
          <p:nvPr/>
        </p:nvSpPr>
        <p:spPr>
          <a:xfrm rot="5400000">
            <a:off x="666777" y="853503"/>
            <a:ext cx="720612" cy="83104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圆角矩形 24"/>
          <p:cNvSpPr/>
          <p:nvPr/>
        </p:nvSpPr>
        <p:spPr>
          <a:xfrm>
            <a:off x="1449502" y="908947"/>
            <a:ext cx="1774182" cy="771334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功能：历史学科立德树人</a:t>
            </a:r>
          </a:p>
        </p:txBody>
      </p:sp>
      <p:sp>
        <p:nvSpPr>
          <p:cNvPr id="26" name="直角上箭头 25"/>
          <p:cNvSpPr/>
          <p:nvPr/>
        </p:nvSpPr>
        <p:spPr>
          <a:xfrm rot="5400000">
            <a:off x="1674889" y="1625064"/>
            <a:ext cx="720612" cy="83104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圆角矩形 26"/>
          <p:cNvSpPr/>
          <p:nvPr/>
        </p:nvSpPr>
        <p:spPr>
          <a:xfrm>
            <a:off x="2426892" y="1692907"/>
            <a:ext cx="2361132" cy="1056754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方式：</a:t>
            </a:r>
            <a:r>
              <a:rPr lang="en-US" altLang="zh-CN" dirty="0"/>
              <a:t>2017</a:t>
            </a:r>
            <a:r>
              <a:rPr lang="zh-CN" altLang="en-US" dirty="0"/>
              <a:t>年版课标全面渗透</a:t>
            </a:r>
            <a:r>
              <a:rPr lang="en-US" altLang="zh-CN" dirty="0"/>
              <a:t>(</a:t>
            </a:r>
            <a:r>
              <a:rPr lang="zh-CN" altLang="en-US" dirty="0"/>
              <a:t>课程理念、目标、内容、评价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8" name="直角上箭头 27"/>
          <p:cNvSpPr/>
          <p:nvPr/>
        </p:nvSpPr>
        <p:spPr>
          <a:xfrm rot="5400000">
            <a:off x="2683001" y="2699500"/>
            <a:ext cx="720612" cy="83104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圆角矩形 28"/>
          <p:cNvSpPr/>
          <p:nvPr/>
        </p:nvSpPr>
        <p:spPr>
          <a:xfrm>
            <a:off x="3423389" y="2764349"/>
            <a:ext cx="2108878" cy="834050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视角：强调从中国视域思考人类历史</a:t>
            </a:r>
          </a:p>
        </p:txBody>
      </p:sp>
      <p:sp>
        <p:nvSpPr>
          <p:cNvPr id="30" name="直角上箭头 29"/>
          <p:cNvSpPr/>
          <p:nvPr/>
        </p:nvSpPr>
        <p:spPr>
          <a:xfrm rot="5400000">
            <a:off x="3701999" y="3543182"/>
            <a:ext cx="720612" cy="83104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圆角矩形 30"/>
          <p:cNvSpPr/>
          <p:nvPr/>
        </p:nvSpPr>
        <p:spPr>
          <a:xfrm>
            <a:off x="4477828" y="3598399"/>
            <a:ext cx="3118508" cy="1054737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内核：凸显中国智慧、中国精神、中国价值、中国方案、中国贡献、中国力量</a:t>
            </a:r>
          </a:p>
        </p:txBody>
      </p:sp>
      <p:sp>
        <p:nvSpPr>
          <p:cNvPr id="32" name="直角上箭头 31"/>
          <p:cNvSpPr/>
          <p:nvPr/>
        </p:nvSpPr>
        <p:spPr>
          <a:xfrm rot="5400000">
            <a:off x="4811784" y="4597919"/>
            <a:ext cx="720612" cy="831046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圆角矩形 32"/>
          <p:cNvSpPr/>
          <p:nvPr/>
        </p:nvSpPr>
        <p:spPr>
          <a:xfrm>
            <a:off x="5549328" y="4725144"/>
            <a:ext cx="2893260" cy="1872208"/>
          </a:xfrm>
          <a:prstGeom prst="roundRect">
            <a:avLst>
              <a:gd name="adj" fmla="val 166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dirty="0"/>
              <a:t>目的：强化五个认同 </a:t>
            </a:r>
            <a:r>
              <a:rPr lang="en-US" altLang="zh-CN" dirty="0"/>
              <a:t>(</a:t>
            </a:r>
            <a:r>
              <a:rPr lang="zh-CN" altLang="en-US" dirty="0"/>
              <a:t>对伟大祖国、对中华民族、对中华文化、对中国共产党、对中国特色社会主义道路</a:t>
            </a:r>
            <a:r>
              <a:rPr lang="en-US" altLang="zh-CN" dirty="0"/>
              <a:t>)</a:t>
            </a:r>
            <a:r>
              <a:rPr lang="zh-CN" altLang="en-US" dirty="0"/>
              <a:t> ，为高校选拔具有家国情怀的学生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B1DCAAB-8AA5-4DD6-BAD6-65B2562D3FA8}"/>
              </a:ext>
            </a:extLst>
          </p:cNvPr>
          <p:cNvSpPr txBox="1"/>
          <p:nvPr/>
        </p:nvSpPr>
        <p:spPr>
          <a:xfrm>
            <a:off x="6271156" y="316491"/>
            <a:ext cx="677108" cy="28964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/>
              <a:t>  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一、全面渗透</a:t>
            </a:r>
          </a:p>
        </p:txBody>
      </p:sp>
    </p:spTree>
    <p:extLst>
      <p:ext uri="{BB962C8B-B14F-4D97-AF65-F5344CB8AC3E}">
        <p14:creationId xmlns:p14="http://schemas.microsoft.com/office/powerpoint/2010/main" val="227341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文本框 99"/>
          <p:cNvSpPr txBox="1">
            <a:spLocks noChangeArrowheads="1"/>
          </p:cNvSpPr>
          <p:nvPr/>
        </p:nvSpPr>
        <p:spPr bwMode="auto">
          <a:xfrm>
            <a:off x="0" y="0"/>
            <a:ext cx="910850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   典型一：课程内容渗透</a:t>
            </a:r>
            <a:endParaRPr lang="en-US" altLang="zh-CN" sz="28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黑体"/>
                <a:ea typeface="宋体" pitchFamily="2" charset="-122"/>
              </a:rPr>
              <a:t>Ⅰ-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41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．阅读材料，完成下列要求。（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25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中国基层社会治理历史悠久。改革开放以后，村民自治成为中国亿万农民的伟大创造。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材料一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宋代一些地方实行乡约制度，其功能主要是扬善惩恶，制定规约进行道德教化，并建立民间组织和相关的赏罚制度。明清时期，宣讲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圣谕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成为乡约最重要的内容。当时，由地方官吏广泛推行乡约制度，设立乡约组织，每月召集百姓宣讲、教化。康熙九年颁布了乡约组织必须宣讲的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上谕十六条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，内容包含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重农桑以足衣食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”“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训子弟以禁非为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等。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黑体"/>
              </a:rPr>
              <a:t>——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据杨开道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中国乡约制度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》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）根据材料一并结合所学知识，概括宋代到明清时期乡约制度的变化，并说明乡约制度的积极作用。（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12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0" y="5324535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    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变化：宋以道德教化为主，明清增加了宣讲“圣谕”的内容；（</a:t>
            </a:r>
            <a:r>
              <a:rPr lang="en-US" sz="2000" b="1" dirty="0">
                <a:solidFill>
                  <a:srgbClr val="0000CC"/>
                </a:solidFill>
                <a:latin typeface="黑体"/>
              </a:rPr>
              <a:t>3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分）乡约组织从民间自发建立到由地方官吏推动设立。（</a:t>
            </a:r>
            <a:r>
              <a:rPr lang="en-US" sz="2000" b="1" dirty="0">
                <a:solidFill>
                  <a:srgbClr val="0000CC"/>
                </a:solidFill>
                <a:latin typeface="黑体"/>
              </a:rPr>
              <a:t>3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分）积极作用：有利于维护社会秩序，加强基层社会治理；（</a:t>
            </a:r>
            <a:r>
              <a:rPr lang="en-US" sz="2000" b="1" dirty="0">
                <a:solidFill>
                  <a:srgbClr val="0000CC"/>
                </a:solidFill>
                <a:latin typeface="黑体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分）有利于发展生产；（</a:t>
            </a:r>
            <a:r>
              <a:rPr lang="en-US" sz="2000" b="1" dirty="0">
                <a:solidFill>
                  <a:srgbClr val="0000CC"/>
                </a:solidFill>
                <a:latin typeface="黑体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分）促进了儒家文化和传统道德的传播。（</a:t>
            </a:r>
            <a:r>
              <a:rPr lang="en-US" sz="2000" b="1" dirty="0">
                <a:solidFill>
                  <a:srgbClr val="0000CC"/>
                </a:solidFill>
                <a:latin typeface="黑体"/>
              </a:rPr>
              <a:t>2</a:t>
            </a:r>
            <a:r>
              <a:rPr lang="zh-CN" altLang="en-US" sz="2000" b="1" dirty="0">
                <a:solidFill>
                  <a:srgbClr val="0000CC"/>
                </a:solidFill>
                <a:latin typeface="黑体"/>
              </a:rPr>
              <a:t>分）</a:t>
            </a:r>
          </a:p>
        </p:txBody>
      </p:sp>
    </p:spTree>
    <p:extLst>
      <p:ext uri="{BB962C8B-B14F-4D97-AF65-F5344CB8AC3E}">
        <p14:creationId xmlns:p14="http://schemas.microsoft.com/office/powerpoint/2010/main" val="395330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材料二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       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清末，时人认为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地方自治者，为今世界立国之基础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于救亡之事，至为切要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1909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年，清政府颁布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城镇乡地方自治章程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，地方自治大致按行政区划分城镇和乡两级，设立议事会为议决机关，议员由选民互选充任。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黑体"/>
              </a:rPr>
              <a:t>——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据张海鹏主编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中国近代通史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）根据材料二并结合所学知识，简述清末城镇乡地方自治的历史背景。（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9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42875" y="3571875"/>
            <a:ext cx="8686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内忧外患；（</a:t>
            </a:r>
            <a:r>
              <a:rPr lang="en-US" sz="2800" b="1" dirty="0">
                <a:solidFill>
                  <a:srgbClr val="0000CC"/>
                </a:solidFill>
                <a:latin typeface="黑体"/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分）</a:t>
            </a:r>
            <a:endParaRPr lang="en-US" altLang="zh-CN" sz="28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西方民主思想传播；（</a:t>
            </a:r>
            <a:r>
              <a:rPr lang="en-US" sz="2800" b="1" dirty="0">
                <a:solidFill>
                  <a:srgbClr val="0000CC"/>
                </a:solidFill>
                <a:latin typeface="黑体"/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分）</a:t>
            </a:r>
            <a:endParaRPr lang="en-US" altLang="zh-CN" sz="28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清末新政，改革政治制度。（</a:t>
            </a:r>
            <a:r>
              <a:rPr lang="en-US" sz="2800" b="1" dirty="0">
                <a:solidFill>
                  <a:srgbClr val="0000CC"/>
                </a:solidFill>
                <a:latin typeface="黑体"/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  <a:latin typeface="黑体"/>
              </a:rPr>
              <a:t>分）</a:t>
            </a:r>
          </a:p>
        </p:txBody>
      </p:sp>
    </p:spTree>
    <p:extLst>
      <p:ext uri="{BB962C8B-B14F-4D97-AF65-F5344CB8AC3E}">
        <p14:creationId xmlns:p14="http://schemas.microsoft.com/office/powerpoint/2010/main" val="34072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材料三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黑体"/>
              </a:rPr>
              <a:t>    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80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年代后，村民自治迅速发展，到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1997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年底，全国共有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91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万个村民委员会的村干部由村民直接选举产生，大部分农村有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90%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以上的选民参加了选举。</a:t>
            </a:r>
            <a:r>
              <a:rPr 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1998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年颁布了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中华人民共和国村民委员会组织法</a:t>
            </a:r>
            <a:r>
              <a:rPr lang="en-US" altLang="zh-CN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4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，村民委员会是我国农村基层社会的群众自治组织。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400" b="1" dirty="0">
                <a:solidFill>
                  <a:srgbClr val="000000"/>
                </a:solidFill>
                <a:latin typeface="黑体"/>
              </a:rPr>
              <a:t>——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据郭德宏等主编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中华人民共和国专题史稿</a:t>
            </a:r>
            <a:r>
              <a:rPr lang="en-US" altLang="zh-CN" sz="2400" b="1" dirty="0">
                <a:solidFill>
                  <a:srgbClr val="000000"/>
                </a:solidFill>
                <a:latin typeface="黑体"/>
              </a:rPr>
              <a:t>》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）根据材料三并结合所学知识，说明村民自治的意义。（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85750" y="3857625"/>
            <a:ext cx="8686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乡村治理的创新，国家治理体系的健全；</a:t>
            </a:r>
            <a:endParaRPr lang="en-US" altLang="zh-CN" sz="24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altLang="zh-CN" sz="24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推动基层民主，促进社会主义政治文明；</a:t>
            </a:r>
            <a:endParaRPr lang="en-US" altLang="zh-CN" sz="24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endParaRPr lang="en-US" altLang="zh-CN" sz="24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改革基层社会治理制度，适应社会主义建设的要求。</a:t>
            </a:r>
            <a:endParaRPr lang="en-US" altLang="zh-CN" sz="2400" b="1" dirty="0">
              <a:solidFill>
                <a:srgbClr val="0000CC"/>
              </a:solidFill>
              <a:latin typeface="黑体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（每项</a:t>
            </a:r>
            <a:r>
              <a:rPr lang="en-US" sz="2400" b="1" dirty="0">
                <a:solidFill>
                  <a:srgbClr val="0000CC"/>
                </a:solidFill>
                <a:latin typeface="黑体"/>
              </a:rPr>
              <a:t>2</a:t>
            </a: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分，答出其中两项即可得满分，本小题总分不得超过</a:t>
            </a:r>
            <a:r>
              <a:rPr lang="en-US" sz="2400" b="1" dirty="0">
                <a:solidFill>
                  <a:srgbClr val="0000CC"/>
                </a:solidFill>
                <a:latin typeface="黑体"/>
              </a:rPr>
              <a:t>4</a:t>
            </a:r>
            <a:r>
              <a:rPr lang="zh-CN" altLang="en-US" sz="2400" b="1" dirty="0">
                <a:solidFill>
                  <a:srgbClr val="0000CC"/>
                </a:solidFill>
                <a:latin typeface="黑体"/>
              </a:rPr>
              <a:t>分）</a:t>
            </a:r>
          </a:p>
        </p:txBody>
      </p:sp>
    </p:spTree>
    <p:extLst>
      <p:ext uri="{BB962C8B-B14F-4D97-AF65-F5344CB8AC3E}">
        <p14:creationId xmlns:p14="http://schemas.microsoft.com/office/powerpoint/2010/main" val="269864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332656"/>
            <a:ext cx="88569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选择性必修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1《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国家制度与社会治理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1.5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基层治理与社会保障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了解中国古代以赋役征发为首要目的的户籍制度，以及有代表性的基层管理组织；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知道中国古代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王朝在社会救济和优抚方面采取的重要措施；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知道西方主要国家基层治理的特点及其由来；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了解现代社会保障制度的产生及其实行情况。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 必修</a:t>
            </a:r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中外历史纲要</a:t>
            </a:r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》</a:t>
            </a:r>
          </a:p>
          <a:p>
            <a:pPr lvl="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   </a:t>
            </a:r>
            <a:r>
              <a:rPr lang="en-US" altLang="zh-CN" sz="32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1</a:t>
            </a:r>
            <a:r>
              <a:rPr lang="en-US" altLang="zh-CN" sz="3200" b="1" dirty="0">
                <a:solidFill>
                  <a:srgbClr val="FF0000"/>
                </a:solidFill>
              </a:rPr>
              <a:t>.</a:t>
            </a:r>
            <a:r>
              <a:rPr lang="en-US" altLang="zh-CN" sz="32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14 </a:t>
            </a:r>
            <a:r>
              <a:rPr lang="zh-CN" altLang="en-US" sz="32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改革开放新时期与中国特色社会主义进入新时代</a:t>
            </a:r>
            <a:endParaRPr lang="en-US" altLang="zh-CN" sz="3200" b="1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pPr lvl="0"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   形成对中国特色社会主义道路、理论体系、制度、文化的形成过程及意义的系统认识。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47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Ⅱ-</a:t>
            </a:r>
            <a:r>
              <a:rPr lang="zh-CN" altLang="zh-CN" sz="2000" b="1" dirty="0">
                <a:solidFill>
                  <a:srgbClr val="000000"/>
                </a:solidFill>
                <a:latin typeface="黑体"/>
              </a:rPr>
              <a:t>41．阅读材料，完成下列要求。（25分）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材料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    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中国是大豆的故乡，甲骨文中就有关于大豆的记载。先秦时期，大豆栽培主要是在黄河中游地区，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豆饭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是人们的重要食物，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齐民要术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通过总结劳动人民长期的实践经验，认识到大豆对于改良土壤的作用，主张大豆与其他作物轮种。唐宋时期的文献中都有朝廷调集大豆送至南方救灾、备种的记录，大豆的种植推广到江南及岭南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从古至今，各式各样的豆制品是中国人喜爱的食物，提供了人体所需的优质植物蛋白。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1765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年，大豆引入北美，最初作为饲料或绿肥。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年代，豆腐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在美国开始被视为健康食品。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世纪末，大豆根瘤的固氮功能被发现，在美国干旱地区推广种植，至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1910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年，美国已经拥有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280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多个大豆品种。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1931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年，福特公司从大豆中开发出人造蛋白纤维，大豆成为食品工业、轻工业及医药工业的重要原料。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1954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年，美国成为世界上最大的大豆生产国，种植面积超过一亿亩。大豆在南北美洲都得到广泛种植，美洲的农田和中国人的餐桌发生了紧密联系。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黑体"/>
              </a:rPr>
              <a:t>           ——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摘编自刘启振等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一带一路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视域下栽培大豆的起源和传播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）根据材料并结合所学知识，概括我国历史上种植利用大豆的特点和作用。（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12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85750" y="2857500"/>
            <a:ext cx="8686800" cy="2678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特点：我国人民最早培育、驯化；种植范围从中原推广到南方，开发出各豆制品；农书对劳动人民实践经验的总结与推广，政府推动。</a:t>
            </a: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zh-CN" altLang="en-US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作用：民众重要的食物来源，使中国人的食物结构合理化；推动了中国农业的发展，备荒物资。</a:t>
            </a:r>
          </a:p>
        </p:txBody>
      </p:sp>
    </p:spTree>
    <p:extLst>
      <p:ext uri="{BB962C8B-B14F-4D97-AF65-F5344CB8AC3E}">
        <p14:creationId xmlns:p14="http://schemas.microsoft.com/office/powerpoint/2010/main" val="265890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Ⅱ-</a:t>
            </a:r>
            <a:r>
              <a:rPr lang="zh-CN" altLang="zh-CN" sz="2000" b="1" dirty="0">
                <a:solidFill>
                  <a:srgbClr val="000000"/>
                </a:solidFill>
                <a:latin typeface="黑体"/>
              </a:rPr>
              <a:t>41．阅读材料，完成下列要求。（25分）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材料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    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中国是大豆的故乡，甲骨文中就有关于大豆的记载。先秦时期，大豆栽培主要是在黄河中游地区，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豆饭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是人们的重要食物，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齐民要术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通过总结劳动人民长期的实践经验，认识到大豆对于改良土壤的作用，主张大豆与其他作物轮种。唐宋时期的文献中都有朝廷调集大豆送至南方救灾、备种的记录，大豆的种植推广到江南及岭南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从古至今，各式各样的豆制品是中国人喜爱的食物，提供了人体所需的优质植物蛋白。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1765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年，大豆引入北美，最初作为饲料或绿肥。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年代，豆腐在美国开始被视为健康食品。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世纪末，大豆根瘤的固氮功能被发现，在美国干旱地区推广种植，至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1910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年，美国已经拥有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280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多个大豆品种。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1931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年，福特公司从大豆中开发出人造蛋白纤维，大豆成为食品工业、轻工业及医药工业的重要原料。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1954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年，美国成为世界上最大的大豆生产国，种植面积超过一亿亩。大豆在南北美洲都得到广泛种植，美洲的农田和中国人的餐桌发生了紧密联系。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黑体"/>
              </a:rPr>
              <a:t>           ——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摘编自刘启振等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一带一路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视域下栽培大豆的起源和传播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）根据材料并结合所学知识，说明大豆在美国广泛种植的原因。（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8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14313" y="2143125"/>
            <a:ext cx="8686800" cy="22463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世界各地的联系加强，世界市场的推动；</a:t>
            </a: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大豆是一种优良作物品种，适宜种植；</a:t>
            </a: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科学技术进步，大豆的用途得到广泛开发。</a:t>
            </a:r>
          </a:p>
        </p:txBody>
      </p:sp>
    </p:spTree>
    <p:extLst>
      <p:ext uri="{BB962C8B-B14F-4D97-AF65-F5344CB8AC3E}">
        <p14:creationId xmlns:p14="http://schemas.microsoft.com/office/powerpoint/2010/main" val="287492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Ⅱ-</a:t>
            </a:r>
            <a:r>
              <a:rPr lang="zh-CN" altLang="zh-CN" sz="2000" b="1" dirty="0">
                <a:solidFill>
                  <a:srgbClr val="000000"/>
                </a:solidFill>
                <a:latin typeface="黑体"/>
              </a:rPr>
              <a:t>41．阅读材料，完成下列要求。（25分）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材料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    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中国是大豆的故乡，甲骨文中就有关于大豆的记载。先秦时期，大豆栽培主要是在黄河中游地区，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豆饭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是人们的重要食物，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齐民要术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通过总结劳动人民长期的实践经验，认识到大豆对于改良土壤的作用，主张大豆与其他作物轮种。唐宋时期的文献中都有朝廷调集大豆送至南方救灾、备种的记录，大豆的种植推广到江南及岭南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……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从古至今，各式各样的豆制品是中国人喜爱的食物，提供了人体所需的优质植物蛋白。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1765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年，大豆引入北美，最初作为饲料或绿肥。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年代，豆腐在美国开始被视为健康食品。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世纪末，大豆根瘤的固氮功能被发现，在美国干旱地区推广种植，至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1910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年，美国已经拥有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280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多个大豆品种。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1931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年，福特公司从大豆中开发出人造蛋白纤维，大豆成为食品工业、轻工业及医药工业的重要原料。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1954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年，美国成为世界上最大的大豆生产国，种植面积超过一亿亩。大豆在南北美洲都得到广泛种植，美洲的农田和中国人的餐桌发生了紧密联系。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000000"/>
                </a:solidFill>
                <a:latin typeface="黑体"/>
              </a:rPr>
              <a:t>           ——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摘编自刘启振等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《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一带一路</a:t>
            </a:r>
            <a:r>
              <a:rPr lang="en-US" sz="2000" b="1" dirty="0">
                <a:solidFill>
                  <a:srgbClr val="000000"/>
                </a:solidFill>
                <a:latin typeface="黑体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视域下栽培大豆的起源和传播</a:t>
            </a:r>
            <a:r>
              <a:rPr lang="en-US" altLang="zh-CN" sz="2000" b="1" dirty="0">
                <a:solidFill>
                  <a:srgbClr val="000000"/>
                </a:solidFill>
                <a:latin typeface="黑体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黑体"/>
              </a:rPr>
              <a:t>等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）根据材料并结合所学知识，简析物种交流的积极意义。（</a:t>
            </a:r>
            <a:r>
              <a:rPr lang="en-US" sz="2400" b="1" dirty="0">
                <a:solidFill>
                  <a:srgbClr val="000000"/>
                </a:solidFill>
                <a:latin typeface="黑体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黑体"/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14313" y="2571750"/>
            <a:ext cx="8686800" cy="1816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物种交流是世界文明交流的重要方式；</a:t>
            </a: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促进了人类文明的发展，有助于人类命运共同体的构建。</a:t>
            </a:r>
          </a:p>
        </p:txBody>
      </p:sp>
    </p:spTree>
    <p:extLst>
      <p:ext uri="{BB962C8B-B14F-4D97-AF65-F5344CB8AC3E}">
        <p14:creationId xmlns:p14="http://schemas.microsoft.com/office/powerpoint/2010/main" val="239108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42" y="548680"/>
            <a:ext cx="828092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选择性必修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2《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经济与社会生活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   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2.1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食物生产与社会生活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知道人类由食物采集者向食物生产者演进的过程及意义；知道古代不同地区的食物生产及其对社会生活的影响；了解新航路开辟后食物物种交流及其历史影响；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rPr>
              <a:t>了解现代农业、渔业发展过程中，人类在食物生产、储备等方面的进步，认识消除饥饿和食品安全在人类历史上的重大意义。</a:t>
            </a:r>
            <a:endParaRPr lang="en-US" altLang="zh-CN" sz="2800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2800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必修</a:t>
            </a:r>
            <a:r>
              <a:rPr lang="en-US" altLang="zh-CN" sz="28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《</a:t>
            </a:r>
            <a:r>
              <a:rPr lang="zh-CN" altLang="en-US" sz="28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中外历史纲要</a:t>
            </a:r>
            <a:r>
              <a:rPr lang="en-US" altLang="zh-CN" sz="28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　</a:t>
            </a:r>
            <a:r>
              <a:rPr lang="en-US" altLang="zh-CN" sz="28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1.24</a:t>
            </a:r>
            <a:r>
              <a:rPr lang="zh-CN" altLang="en-US" sz="28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当代世界的发展特点和主要趋势</a:t>
            </a:r>
            <a:endParaRPr lang="en-US" altLang="zh-CN" sz="2800" b="1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　理解和平、发展、合作、共赢成为时代潮流；牢固树立构建人类命运共同体意识，共同担当，同舟共济，共促全球的和平与发展。</a:t>
            </a:r>
            <a:endParaRPr lang="en-US" altLang="zh-CN" sz="2800" b="1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035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宋体" charset="-122"/>
              </a:rPr>
              <a:t>Ⅲ-</a:t>
            </a:r>
            <a:r>
              <a:rPr lang="zh-CN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40．阅读材料，完成下列要求。（25分）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</a:rPr>
              <a:t>    材料一</a:t>
            </a: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年代初，上海开始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依港兴市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，租界中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华洋杂居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年代后，上海由一个古老的县城逐渐发展成港口与商业中心；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世纪下半叶形成了沪东、沪西、沪南等工业区。甲午战争后，民族资本参与上海发展，形成新的商业区。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1929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年，由市政府主导，建成以江湾五角场为中心的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大上海市中心区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1949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年后，上海一直是国家重要的经济中心。十一届三中全会以后，上海作为国际化大都市，世界影响力日益增强。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摘编自张仲礼编</a:t>
            </a: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近代上海城市研究</a:t>
            </a: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材料二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世纪开始，曼彻斯特从军事要塞逐渐发展成为工商业城市。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年已有棉纺厂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99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家，并开通世界最早的现代化铁路。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1838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年，设立议会和市政府，摆脱了封建管理体制。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世纪下半期，从传统的棉纺业衍生出许多新门类，开通了通海运河，可通往世界各地。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世纪初，不断与周围工业社区及城镇连接，发展为大城市。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1961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1981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年，因过于拥挤，人口大量外迁，老龄化日益严重，纺织业日趋衰落。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世纪后期，城市中心被废弃的工业区包围，几个大面积的旧贫民区仍然存在。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</a:rPr>
              <a:t>摘编自（英）克拉潘</a:t>
            </a:r>
            <a:r>
              <a:rPr lang="en-US" altLang="zh-CN" sz="2000" b="1" dirty="0">
                <a:solidFill>
                  <a:srgbClr val="000000"/>
                </a:solidFill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</a:rPr>
              <a:t>现代英国经济史</a:t>
            </a:r>
            <a:r>
              <a:rPr lang="en-US" altLang="zh-CN" sz="2000" b="1" dirty="0">
                <a:solidFill>
                  <a:srgbClr val="000000"/>
                </a:solidFill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sz="2000" b="1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400" b="1" dirty="0">
                <a:solidFill>
                  <a:srgbClr val="000000"/>
                </a:solidFill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</a:rPr>
              <a:t>）根据材料并结合所学知识，概述上海和曼彻斯特发展成为近代大都市的相同因素。（</a:t>
            </a:r>
            <a:r>
              <a:rPr lang="en-US" altLang="zh-CN" sz="2400" b="1" dirty="0">
                <a:solidFill>
                  <a:srgbClr val="000000"/>
                </a:solidFill>
              </a:rPr>
              <a:t>9</a:t>
            </a:r>
            <a:r>
              <a:rPr lang="zh-CN" altLang="en-US" sz="2400" b="1" dirty="0">
                <a:solidFill>
                  <a:srgbClr val="000000"/>
                </a:solidFill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14375" y="3643313"/>
            <a:ext cx="7972425" cy="1077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交通便捷；工商业的发展，工业化的推动；制度突破。</a:t>
            </a:r>
          </a:p>
        </p:txBody>
      </p:sp>
    </p:spTree>
    <p:extLst>
      <p:ext uri="{BB962C8B-B14F-4D97-AF65-F5344CB8AC3E}">
        <p14:creationId xmlns:p14="http://schemas.microsoft.com/office/powerpoint/2010/main" val="391315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宋体" charset="-122"/>
              </a:rPr>
              <a:t>Ⅲ-</a:t>
            </a:r>
            <a:r>
              <a:rPr lang="zh-CN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4</a:t>
            </a:r>
            <a:r>
              <a:rPr lang="en-US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0</a:t>
            </a:r>
            <a:r>
              <a:rPr lang="zh-CN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．阅读材料，完成下列要求。（25分）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</a:rPr>
              <a:t>    材料一</a:t>
            </a: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年代初，上海开始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依港兴市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，租界中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华洋杂居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年代后，上海由一个古老的县城逐渐发展成港口与商业中心；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世纪下半叶形成了沪东、沪西、沪南等工业区。甲午战争后，民族资本参与上海发展，形成新的商业区。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1929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年，由市政府主导，建成以江湾五角场为中心的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大上海市中心区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1949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年后，上海一直是国家重要的经济中心。十一届三中全会以后，上海作为国际化大都市，世界影响力日益增强。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摘编自张仲礼编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近代上海城市研究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材料二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世纪开始，曼彻斯特从军事要塞逐渐发展成为工商业城市。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年已有棉纺厂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99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家，并开通世界最早的现代化铁路。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1838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年，设立议会和市政府，摆脱了封建管理体制。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世纪下半期，从传统的棉纺业衍生出许多新门类，开通了通海运河，可通往世界各地。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世纪初，不断与周围工业社区及城镇连接，发展为大城市。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1961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1981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年，因过于拥挤，人口大量外迁，老龄化日益严重，纺织业日趋衰落。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世纪后期，城市中心被废弃的工业区包围，几个大面积的旧贫民区仍然存在。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摘编自（英）克拉潘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现代英国经济史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sz="2000" b="1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400" b="1" dirty="0">
                <a:solidFill>
                  <a:srgbClr val="000000"/>
                </a:solidFill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</a:rPr>
              <a:t>）根据材料并结合所学知识，说明</a:t>
            </a:r>
            <a:r>
              <a:rPr lang="en-US" altLang="zh-CN" sz="2400" b="1" dirty="0">
                <a:solidFill>
                  <a:srgbClr val="000000"/>
                </a:solidFill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</a:rPr>
              <a:t>世纪中期以后上海相对于曼彻斯特的有利发展条件。（</a:t>
            </a:r>
            <a:r>
              <a:rPr lang="en-US" altLang="zh-CN" sz="2400" b="1" dirty="0">
                <a:solidFill>
                  <a:srgbClr val="000000"/>
                </a:solidFill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14375" y="3643313"/>
            <a:ext cx="7972425" cy="2062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>
                <a:solidFill>
                  <a:srgbClr val="0000CC"/>
                </a:solidFill>
              </a:rPr>
              <a:t>内河主航道入海口，沿海港口城市，中西文明交汇，近现代民族工业的基础，持续的规划建设，浦东新区的开放和开发，国家发展战略推动。</a:t>
            </a:r>
            <a:endParaRPr lang="zh-CN" altLang="en-US" sz="3200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31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框 99"/>
          <p:cNvSpPr txBox="1">
            <a:spLocks noChangeArrowheads="1"/>
          </p:cNvSpPr>
          <p:nvPr/>
        </p:nvSpPr>
        <p:spPr bwMode="auto">
          <a:xfrm>
            <a:off x="254000" y="323850"/>
            <a:ext cx="84328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宋体" charset="-122"/>
              </a:rPr>
              <a:t>Ⅲ-</a:t>
            </a:r>
            <a:r>
              <a:rPr lang="zh-CN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4</a:t>
            </a:r>
            <a:r>
              <a:rPr lang="en-US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0</a:t>
            </a:r>
            <a:r>
              <a:rPr lang="zh-CN" altLang="zh-CN" sz="2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．阅读材料，完成下列要求。（25分）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</a:rPr>
              <a:t>    材料一</a:t>
            </a:r>
            <a:r>
              <a:rPr lang="en-US" sz="2000" b="1" dirty="0">
                <a:solidFill>
                  <a:srgbClr val="000000"/>
                </a:solidFill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40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年代初，上海开始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依港兴市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，租界中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华洋杂居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60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年代后，上海由一个古老的县城逐渐发展成港口与商业中心；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世纪下半叶形成了沪东、沪西、沪南等工业区。甲午战争后，民族资本参与上海发展，形成新的商业区。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1929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年，由市政府主导，建成以江湾五角场为中心的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“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大上海市中心区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”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1949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年后，上海一直是国家重要的经济中心。十一届三中全会以后，上海作为国际化大都市，世界影响力日益增强。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摘编自张仲礼编</a:t>
            </a: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近代上海城市研究</a:t>
            </a:r>
            <a:r>
              <a:rPr lang="en-US" altLang="zh-CN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  <a:latin typeface="宋体" pitchFamily="2" charset="-122"/>
                <a:ea typeface="宋体" pitchFamily="2" charset="-122"/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材料二</a:t>
            </a:r>
            <a:r>
              <a:rPr 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16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世纪开始，曼彻斯特从军事要塞逐渐发展成为工商业城市。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年已有棉纺厂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99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家，并开通世界最早的现代化铁路。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1838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年，设立议会和市政府，摆脱了封建管理体制。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世纪下半期，从传统的棉纺业衍生出许多新门类，开通了通海运河，可通往世界各地。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世纪初，不断与周围工业社区及城镇连接，发展为大城市。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1961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～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1981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年，因过于拥挤，人口大量外迁，老龄化日益严重，纺织业日趋衰落。</a:t>
            </a:r>
            <a:r>
              <a:rPr lang="en-US" altLang="zh-CN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20</a:t>
            </a:r>
            <a:r>
              <a:rPr lang="zh-CN" altLang="en-US" sz="2000" b="1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世纪后期，城市中心被废弃的工业区包围，几个大面积的旧贫民区仍然存在。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en-US" altLang="zh-CN" sz="2000" b="1" dirty="0">
                <a:solidFill>
                  <a:srgbClr val="000000"/>
                </a:solidFill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</a:rPr>
              <a:t>摘编自（英）克拉潘</a:t>
            </a:r>
            <a:r>
              <a:rPr lang="en-US" altLang="zh-CN" sz="2000" b="1" dirty="0">
                <a:solidFill>
                  <a:srgbClr val="000000"/>
                </a:solidFill>
              </a:rPr>
              <a:t>《</a:t>
            </a:r>
            <a:r>
              <a:rPr lang="zh-CN" altLang="en-US" sz="2000" b="1" dirty="0">
                <a:solidFill>
                  <a:srgbClr val="000000"/>
                </a:solidFill>
              </a:rPr>
              <a:t>现代英国经济史</a:t>
            </a:r>
            <a:r>
              <a:rPr lang="en-US" altLang="zh-CN" sz="2000" b="1" dirty="0">
                <a:solidFill>
                  <a:srgbClr val="000000"/>
                </a:solidFill>
              </a:rPr>
              <a:t>》</a:t>
            </a:r>
            <a:r>
              <a:rPr lang="zh-CN" altLang="en-US" sz="2000" b="1" dirty="0">
                <a:solidFill>
                  <a:srgbClr val="000000"/>
                </a:solidFill>
              </a:rPr>
              <a:t>等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endParaRPr lang="en-US" altLang="zh-CN" sz="2000" b="1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b="1" dirty="0">
                <a:solidFill>
                  <a:srgbClr val="000000"/>
                </a:solidFill>
              </a:rPr>
              <a:t>（</a:t>
            </a:r>
            <a:r>
              <a:rPr lang="en-US" altLang="zh-CN" b="1" dirty="0">
                <a:solidFill>
                  <a:srgbClr val="000000"/>
                </a:solidFill>
              </a:rPr>
              <a:t>3</a:t>
            </a:r>
            <a:r>
              <a:rPr lang="zh-CN" altLang="en-US" b="1" dirty="0">
                <a:solidFill>
                  <a:srgbClr val="000000"/>
                </a:solidFill>
              </a:rPr>
              <a:t>）根据材料并结合所学知识，以曼彻斯特为例，简析现代城市发展中应当注意的问题。（</a:t>
            </a:r>
            <a:r>
              <a:rPr lang="en-US" altLang="zh-CN" b="1" dirty="0">
                <a:solidFill>
                  <a:srgbClr val="000000"/>
                </a:solidFill>
              </a:rPr>
              <a:t>6</a:t>
            </a:r>
            <a:r>
              <a:rPr lang="zh-CN" altLang="en-US" b="1" dirty="0">
                <a:solidFill>
                  <a:srgbClr val="000000"/>
                </a:solidFill>
              </a:rPr>
              <a:t>分）</a:t>
            </a: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42938" y="2928938"/>
            <a:ext cx="7972425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>
                <a:solidFill>
                  <a:srgbClr val="0000CC"/>
                </a:solidFill>
              </a:rPr>
              <a:t>人口拥挤和贫民窟现象；</a:t>
            </a:r>
            <a:endParaRPr lang="en-US" altLang="zh-CN" sz="3200" b="1">
              <a:solidFill>
                <a:srgbClr val="0000CC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>
                <a:solidFill>
                  <a:srgbClr val="0000CC"/>
                </a:solidFill>
              </a:rPr>
              <a:t>人口老龄化；</a:t>
            </a:r>
            <a:endParaRPr lang="en-US" altLang="zh-CN" sz="3200" b="1">
              <a:solidFill>
                <a:srgbClr val="0000CC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>
                <a:solidFill>
                  <a:srgbClr val="0000CC"/>
                </a:solidFill>
              </a:rPr>
              <a:t>传统产业转型升级。</a:t>
            </a:r>
          </a:p>
        </p:txBody>
      </p:sp>
    </p:spTree>
    <p:extLst>
      <p:ext uri="{BB962C8B-B14F-4D97-AF65-F5344CB8AC3E}">
        <p14:creationId xmlns:p14="http://schemas.microsoft.com/office/powerpoint/2010/main" val="24368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052736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选择性必修模块</a:t>
            </a:r>
            <a:r>
              <a:rPr lang="en-US" altLang="zh-CN" sz="3200" b="1" dirty="0">
                <a:solidFill>
                  <a:prstClr val="black"/>
                </a:solidFill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</a:rPr>
              <a:t>分</a:t>
            </a:r>
            <a:r>
              <a:rPr lang="en-US" altLang="zh-CN" sz="3200" b="1" dirty="0">
                <a:solidFill>
                  <a:prstClr val="black"/>
                </a:solidFill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</a:rPr>
              <a:t>经济与社会生活</a:t>
            </a:r>
            <a:r>
              <a:rPr lang="en-US" altLang="zh-CN" sz="3200" b="1" dirty="0">
                <a:solidFill>
                  <a:prstClr val="black"/>
                </a:solidFill>
              </a:rPr>
              <a:t>》</a:t>
            </a:r>
          </a:p>
          <a:p>
            <a:r>
              <a:rPr lang="en-US" altLang="zh-CN" sz="3200" b="1" dirty="0">
                <a:solidFill>
                  <a:srgbClr val="FF0000"/>
                </a:solidFill>
              </a:rPr>
              <a:t>    2.4</a:t>
            </a:r>
            <a:r>
              <a:rPr lang="zh-CN" altLang="en-US" sz="3200" b="1" dirty="0">
                <a:solidFill>
                  <a:srgbClr val="FF0000"/>
                </a:solidFill>
              </a:rPr>
              <a:t>村落、城镇与居住环境</a:t>
            </a:r>
          </a:p>
          <a:p>
            <a:r>
              <a:rPr lang="zh-CN" altLang="en-US" sz="3200" b="1" dirty="0">
                <a:solidFill>
                  <a:prstClr val="black"/>
                </a:solidFill>
              </a:rPr>
              <a:t>    </a:t>
            </a:r>
            <a:r>
              <a:rPr lang="zh-CN" altLang="en-US" sz="3200" b="1" dirty="0"/>
              <a:t>了解人类居住条件的变迁及各地民居的差异及其特征；</a:t>
            </a:r>
            <a:r>
              <a:rPr lang="zh-CN" altLang="en-US" sz="3200" b="1" dirty="0">
                <a:solidFill>
                  <a:srgbClr val="FF0000"/>
                </a:solidFill>
              </a:rPr>
              <a:t>了解古代的村落、集镇和城市形成的原因及影响；了解近代以来城市化进程中人们居住条件和生活环境的改善及问题。</a:t>
            </a:r>
          </a:p>
        </p:txBody>
      </p:sp>
    </p:spTree>
    <p:extLst>
      <p:ext uri="{BB962C8B-B14F-4D97-AF65-F5344CB8AC3E}">
        <p14:creationId xmlns:p14="http://schemas.microsoft.com/office/powerpoint/2010/main" val="331172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447112"/>
              </p:ext>
            </p:extLst>
          </p:nvPr>
        </p:nvGraphicFramePr>
        <p:xfrm>
          <a:off x="1259632" y="2236734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8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/>
                        <a:t>水平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bg1"/>
                          </a:solidFill>
                        </a:rPr>
                        <a:t>素养</a:t>
                      </a:r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dirty="0">
                          <a:solidFill>
                            <a:schemeClr val="bg1"/>
                          </a:solidFill>
                        </a:rPr>
                        <a:t>．唯物史观</a:t>
                      </a:r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水平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能够了解和掌握唯物史观的基本观点和方法，理解唯物史观是科学的历史观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水平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水平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能够将唯物史观运用于历史学习、探究中，并将其作为认识和解决现实间题的指导思想。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水平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915816" y="1542570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/>
              <a:t>历史学科核心素养水平划分</a:t>
            </a:r>
          </a:p>
        </p:txBody>
      </p:sp>
      <p:sp>
        <p:nvSpPr>
          <p:cNvPr id="4" name="矩形 3"/>
          <p:cNvSpPr/>
          <p:nvPr/>
        </p:nvSpPr>
        <p:spPr>
          <a:xfrm>
            <a:off x="683568" y="632963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典型二：学业评价层次渗透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0EFE170-6D75-4950-8234-56F528E3BACC}"/>
              </a:ext>
            </a:extLst>
          </p:cNvPr>
          <p:cNvSpPr txBox="1"/>
          <p:nvPr/>
        </p:nvSpPr>
        <p:spPr>
          <a:xfrm flipH="1">
            <a:off x="395535" y="4685006"/>
            <a:ext cx="8352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）生产力与生产关系；（</a:t>
            </a:r>
            <a:r>
              <a:rPr lang="en-US" altLang="zh-CN" dirty="0"/>
              <a:t>2</a:t>
            </a:r>
            <a:r>
              <a:rPr lang="zh-CN" altLang="en-US" dirty="0"/>
              <a:t>）经济基础与上层建筑；（</a:t>
            </a:r>
            <a:r>
              <a:rPr lang="en-US" altLang="zh-CN" dirty="0"/>
              <a:t>3</a:t>
            </a:r>
            <a:r>
              <a:rPr lang="zh-CN" altLang="en-US" dirty="0"/>
              <a:t>）社会存在与社会意识；（</a:t>
            </a:r>
            <a:r>
              <a:rPr lang="en-US" altLang="zh-CN" dirty="0"/>
              <a:t>4</a:t>
            </a:r>
            <a:r>
              <a:rPr lang="zh-CN" altLang="en-US" dirty="0"/>
              <a:t>）阶级对立与阶级斗争；（</a:t>
            </a:r>
            <a:r>
              <a:rPr lang="en-US" altLang="zh-CN" dirty="0"/>
              <a:t>5</a:t>
            </a:r>
            <a:r>
              <a:rPr lang="zh-CN" altLang="en-US" dirty="0"/>
              <a:t>）社会形态从低级向高级发展；（</a:t>
            </a:r>
            <a:r>
              <a:rPr lang="en-US" altLang="zh-CN" dirty="0"/>
              <a:t>6</a:t>
            </a:r>
            <a:r>
              <a:rPr lang="zh-CN" altLang="en-US" dirty="0"/>
              <a:t>）一般规律与特殊规律；（</a:t>
            </a:r>
            <a:r>
              <a:rPr lang="en-US" altLang="zh-CN" dirty="0"/>
              <a:t>7</a:t>
            </a:r>
            <a:r>
              <a:rPr lang="zh-CN" altLang="en-US" dirty="0"/>
              <a:t>）必然性与偶然性；（</a:t>
            </a:r>
            <a:r>
              <a:rPr lang="en-US" altLang="zh-CN" dirty="0"/>
              <a:t>8</a:t>
            </a:r>
            <a:r>
              <a:rPr lang="zh-CN" altLang="en-US" dirty="0"/>
              <a:t>）历史发展的动力；（</a:t>
            </a:r>
            <a:r>
              <a:rPr lang="en-US" altLang="zh-CN" dirty="0"/>
              <a:t>9</a:t>
            </a:r>
            <a:r>
              <a:rPr lang="zh-CN" altLang="en-US" dirty="0"/>
              <a:t>）连续性与阶段性；（</a:t>
            </a:r>
            <a:r>
              <a:rPr lang="en-US" altLang="zh-CN" dirty="0"/>
              <a:t>10</a:t>
            </a:r>
            <a:r>
              <a:rPr lang="zh-CN" altLang="en-US" dirty="0"/>
              <a:t>）人民群众与杰出人物的作用。</a:t>
            </a:r>
            <a:r>
              <a:rPr lang="en-US" altLang="zh-CN" dirty="0"/>
              <a:t>………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6588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516420"/>
              </p:ext>
            </p:extLst>
          </p:nvPr>
        </p:nvGraphicFramePr>
        <p:xfrm>
          <a:off x="539552" y="1340768"/>
          <a:ext cx="8136904" cy="3719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3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素养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．时空观念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能够辨识历史叙述中不同的时间与空间表达方式；能够理解它们的意义；在叙述个别史事时能够运用恰当的时间和空间表达方式。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136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能够将某一史事定位在特定的时间和空间框架下；能够利用历史年历史地图等方式对相关史事加以描述；能够认识事物发生的来</a:t>
                      </a:r>
                    </a:p>
                    <a:p>
                      <a:r>
                        <a:rPr lang="zh-CN" altLang="en-US" dirty="0"/>
                        <a:t>龙去脉，理解空间和环境因素对认识历史与现实的重要性。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能够把握相关史事的时间、空间联系，并用特定的时间和空间术语对较长时段的史事加以概括和说明。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在对历史和现实问题进行独立探究的过程中，能将其置于具体的时空框架下；能够选择恰当的时空尺度对其进行分析、综合、比较，在此基础上作出合理的论述。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63579DB6-CC13-4ED4-88C6-BA0C06C139A1}"/>
              </a:ext>
            </a:extLst>
          </p:cNvPr>
          <p:cNvSpPr txBox="1"/>
          <p:nvPr/>
        </p:nvSpPr>
        <p:spPr>
          <a:xfrm>
            <a:off x="2447364" y="5517232"/>
            <a:ext cx="4212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突出：大时空、全方位</a:t>
            </a:r>
          </a:p>
        </p:txBody>
      </p:sp>
    </p:spTree>
    <p:extLst>
      <p:ext uri="{BB962C8B-B14F-4D97-AF65-F5344CB8AC3E}">
        <p14:creationId xmlns:p14="http://schemas.microsoft.com/office/powerpoint/2010/main" val="2513091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06389"/>
              </p:ext>
            </p:extLst>
          </p:nvPr>
        </p:nvGraphicFramePr>
        <p:xfrm>
          <a:off x="467544" y="1052736"/>
          <a:ext cx="8064896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4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素养</a:t>
                      </a:r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．史料实证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能够区分史料的不同类型；在解答某一历史问题时，能够尝试从多种渠道获取与该问题相关的史料：能够从所获得的材料中提取有关的信息。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能够认识不同类型的史料所具有的不同价值；明了史料在历史叙述中的基础作用：在对史事与现实问题进行论述的过程中，能够尝试运用史料作为证据论证自己的观点。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在探究特定历史问题时，能够对史料进行整理和辨析；能够利用不同类型史料，对所探究的问题进行互证，形成对该问题更全面、丰富的解释。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能够比较、分析不同来源、不同观点的史料；能够在辨别史料作者意图的基础上利用史料；在对历史和现实问题进行独立探究的过程中，能够恰当地运用史料对所探究问题进行论述。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A354C099-AA6B-451F-92AD-58B6B7F2EC64}"/>
              </a:ext>
            </a:extLst>
          </p:cNvPr>
          <p:cNvSpPr txBox="1"/>
          <p:nvPr/>
        </p:nvSpPr>
        <p:spPr>
          <a:xfrm>
            <a:off x="2195736" y="5404301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突出：实证意识、互证意识</a:t>
            </a:r>
          </a:p>
        </p:txBody>
      </p:sp>
    </p:spTree>
    <p:extLst>
      <p:ext uri="{BB962C8B-B14F-4D97-AF65-F5344CB8AC3E}">
        <p14:creationId xmlns:p14="http://schemas.microsoft.com/office/powerpoint/2010/main" val="1518561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771086"/>
              </p:ext>
            </p:extLst>
          </p:nvPr>
        </p:nvGraphicFramePr>
        <p:xfrm>
          <a:off x="395536" y="1196752"/>
          <a:ext cx="8280920" cy="3266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8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水平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素养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．历史解释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能够辨别教科书和教学中的历史解释；能够发现这些历史解释与以往所知历史解释的异同；能够对所学内容中的历史结论加以分析。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能够选择、组织和运用相关材料并使用相关历史术语，对个别或系列史事提出自己的解释；能够在历史叙述中将史实描述与历史解释结合起来；能够尝试从历史的角度解释现实问题。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能够分辨不同的历史解释；尝试从来源、性质和目的等多方面，说明导致这些不同解释的原因并加以评析。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在独立探究历史问题时，能够在尽可能占有史料的基础上，尝试验证以往的说法或提出新的解释。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51E6753F-2692-4042-83AB-93695824F515}"/>
              </a:ext>
            </a:extLst>
          </p:cNvPr>
          <p:cNvSpPr txBox="1"/>
          <p:nvPr/>
        </p:nvSpPr>
        <p:spPr>
          <a:xfrm>
            <a:off x="2123727" y="4941168"/>
            <a:ext cx="5544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突出：辨析解释、合理解释、创新解释</a:t>
            </a:r>
          </a:p>
        </p:txBody>
      </p:sp>
    </p:spTree>
    <p:extLst>
      <p:ext uri="{BB962C8B-B14F-4D97-AF65-F5344CB8AC3E}">
        <p14:creationId xmlns:p14="http://schemas.microsoft.com/office/powerpoint/2010/main" val="3476886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683339"/>
              </p:ext>
            </p:extLst>
          </p:nvPr>
        </p:nvGraphicFramePr>
        <p:xfrm>
          <a:off x="1524000" y="1397000"/>
          <a:ext cx="686442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3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水平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素养</a:t>
                      </a:r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．家国情怀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10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zh-CN" altLang="en-US" dirty="0"/>
                        <a:t>能够具有对家乡、民族、国家的认同感，理解并认同社会主义核心价值观和中华优秀传统文化，具有对祖国和人民的深情大爱；能够理解和尊重世界各国优秀文化传统。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856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FF0000"/>
                          </a:solidFill>
                        </a:rPr>
                        <a:t>能够把握中华民族多元一体的发展趋势，以及世界历史发展的进步历程，形成正确的世界观、人生观、价值观和历史观；能够表现出对历史的反思，从历史中汲取经验教训，更全面、客观地认识历史和现实社会问题；能够将历史学习所得与家乡、民族和国家的发展繁荣结合起来，立志为新时代中国特色社会主义建设、中华民族伟大复兴作出自己的贡献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34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水平</a:t>
                      </a:r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1CDD136B-9EAB-44A3-87FC-64522C2A2011}"/>
              </a:ext>
            </a:extLst>
          </p:cNvPr>
          <p:cNvSpPr txBox="1"/>
          <p:nvPr/>
        </p:nvSpPr>
        <p:spPr>
          <a:xfrm>
            <a:off x="2339750" y="5157192"/>
            <a:ext cx="54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突出：五个认同、人类情怀。</a:t>
            </a:r>
            <a:endParaRPr lang="en-US" altLang="zh-CN" sz="2400" b="1" dirty="0"/>
          </a:p>
          <a:p>
            <a:r>
              <a:rPr lang="zh-CN" altLang="en-US" sz="2400" b="1" dirty="0"/>
              <a:t>              中国的世界人，世界的中国人。</a:t>
            </a:r>
          </a:p>
        </p:txBody>
      </p:sp>
    </p:spTree>
    <p:extLst>
      <p:ext uri="{BB962C8B-B14F-4D97-AF65-F5344CB8AC3E}">
        <p14:creationId xmlns:p14="http://schemas.microsoft.com/office/powerpoint/2010/main" val="755490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8928992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prstClr val="black"/>
                </a:solidFill>
              </a:rPr>
              <a:t>二、对策建议</a:t>
            </a:r>
            <a:endParaRPr lang="en-US" altLang="zh-CN" sz="3200" b="1" dirty="0">
              <a:solidFill>
                <a:prstClr val="black"/>
              </a:solidFill>
            </a:endParaRPr>
          </a:p>
          <a:p>
            <a:r>
              <a:rPr lang="zh-CN" altLang="en-US" sz="3200" b="1" dirty="0">
                <a:solidFill>
                  <a:prstClr val="black"/>
                </a:solidFill>
              </a:rPr>
              <a:t>（</a:t>
            </a:r>
            <a:r>
              <a:rPr lang="zh-CN" altLang="en-US" sz="2400" b="1" dirty="0">
                <a:solidFill>
                  <a:prstClr val="black"/>
                </a:solidFill>
              </a:rPr>
              <a:t>一）全面研究新课标，深入理解新课标提出的课程性质、基本理念、核心素养、课程目标、课程内容、评价层次、典型试题等，明确国家对高中历史教学的最新要求和考试命题发展趋势。</a:t>
            </a:r>
            <a:endParaRPr lang="en-US" altLang="zh-CN" sz="2400" b="1" dirty="0">
              <a:solidFill>
                <a:prstClr val="black"/>
              </a:solidFill>
            </a:endParaRPr>
          </a:p>
          <a:p>
            <a:r>
              <a:rPr lang="zh-CN" altLang="en-US" sz="2400" b="1" dirty="0">
                <a:solidFill>
                  <a:prstClr val="black"/>
                </a:solidFill>
              </a:rPr>
              <a:t>（二）除以传统的方式确立专题外，还注意结合新形势，从新课标视角思考旧教材内容，确立相应专题。</a:t>
            </a:r>
            <a:endParaRPr lang="en-US" altLang="zh-CN" sz="2400" b="1" dirty="0">
              <a:solidFill>
                <a:prstClr val="black"/>
              </a:solidFill>
            </a:endParaRPr>
          </a:p>
          <a:p>
            <a:r>
              <a:rPr lang="zh-CN" altLang="en-US" sz="2400" b="1" dirty="0">
                <a:solidFill>
                  <a:prstClr val="black"/>
                </a:solidFill>
              </a:rPr>
              <a:t>　　如：中华民族多元一体发展趋势（必修、必选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</a:rPr>
              <a:t>）、中华文化的特点和价值与世界文化的多样发展（必修、必选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</a:rPr>
              <a:t>、必选</a:t>
            </a:r>
            <a:r>
              <a:rPr lang="en-US" altLang="zh-CN" sz="2400" b="1" dirty="0">
                <a:solidFill>
                  <a:prstClr val="black"/>
                </a:solidFill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</a:rPr>
              <a:t>）、法律和教化（法制和精神文明）与社会发展（必修、必选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</a:rPr>
              <a:t>）、马克思主义及其中国化与民族振兴（必修）、货币及税收与社会的稳定和发展（必修、必选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</a:rPr>
              <a:t>）、人口与社会发展（包括人口迁徙与文化认同。必修、必选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</a:rPr>
              <a:t>）、科技和信息革命与人类文化共享及社会发展</a:t>
            </a:r>
            <a:r>
              <a:rPr lang="en-US" altLang="zh-CN" sz="2400" b="1" dirty="0">
                <a:solidFill>
                  <a:prstClr val="black"/>
                </a:solidFill>
              </a:rPr>
              <a:t>(</a:t>
            </a:r>
            <a:r>
              <a:rPr lang="zh-CN" altLang="en-US" sz="2400" b="1" dirty="0">
                <a:solidFill>
                  <a:prstClr val="black"/>
                </a:solidFill>
              </a:rPr>
              <a:t>包括人工智能、交通与社会发展等。必修、必选</a:t>
            </a:r>
            <a:r>
              <a:rPr lang="en-US" altLang="zh-CN" sz="2400" b="1" dirty="0">
                <a:solidFill>
                  <a:prstClr val="black"/>
                </a:solidFill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</a:rPr>
              <a:t>、必选</a:t>
            </a:r>
            <a:r>
              <a:rPr lang="en-US" altLang="zh-CN" sz="2400" b="1" dirty="0">
                <a:solidFill>
                  <a:prstClr val="black"/>
                </a:solidFill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</a:rPr>
              <a:t>）等。</a:t>
            </a:r>
            <a:endParaRPr lang="en-US" altLang="zh-CN" sz="2400" b="1" dirty="0">
              <a:solidFill>
                <a:prstClr val="black"/>
              </a:solidFill>
            </a:endParaRPr>
          </a:p>
          <a:p>
            <a:r>
              <a:rPr lang="zh-CN" altLang="en-US" sz="3200" b="1" dirty="0">
                <a:solidFill>
                  <a:prstClr val="black"/>
                </a:solidFill>
              </a:rPr>
              <a:t>　</a:t>
            </a:r>
            <a:r>
              <a:rPr lang="zh-CN" altLang="en-US" sz="2800" b="1" dirty="0">
                <a:solidFill>
                  <a:prstClr val="black"/>
                </a:solidFill>
              </a:rPr>
              <a:t>　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⒈在必修、选择性必修中利用现有专题；</a:t>
            </a:r>
            <a:endParaRPr lang="en-US" altLang="zh-CN" sz="2800" b="1" dirty="0">
              <a:solidFill>
                <a:prstClr val="black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en-US" altLang="zh-CN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⒉结合旧教材内容和高考形势，从新课标必修、选择性必修内容要求中梳理、整合专题。</a:t>
            </a:r>
            <a:r>
              <a:rPr lang="zh-CN" altLang="en-US" sz="32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　　</a:t>
            </a:r>
            <a:endParaRPr lang="en-US" altLang="zh-CN" sz="3200" b="1" dirty="0">
              <a:solidFill>
                <a:prstClr val="black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736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8928992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（三）新视角</a:t>
            </a:r>
            <a:r>
              <a:rPr lang="zh-CN" altLang="en-US" sz="3200" b="1" dirty="0">
                <a:solidFill>
                  <a:prstClr val="black"/>
                </a:solidFill>
                <a:latin typeface="Arial"/>
                <a:ea typeface="黑体"/>
              </a:rPr>
              <a:t>是对学生已学知识的新解构、新整合、新</a:t>
            </a:r>
            <a:r>
              <a:rPr lang="zh-CN" altLang="en-US" sz="3200" b="1" dirty="0">
                <a:solidFill>
                  <a:prstClr val="black"/>
                </a:solidFill>
              </a:rPr>
              <a:t>建</a:t>
            </a:r>
            <a:r>
              <a:rPr lang="zh-CN" altLang="en-US" sz="3200" b="1" dirty="0">
                <a:solidFill>
                  <a:prstClr val="black"/>
                </a:solidFill>
                <a:latin typeface="Arial"/>
                <a:ea typeface="黑体"/>
              </a:rPr>
              <a:t>构，并在此基础上得出新认识、新结论。</a:t>
            </a:r>
            <a:endParaRPr lang="en-US" altLang="zh-CN" sz="3200" b="1" dirty="0">
              <a:solidFill>
                <a:prstClr val="black"/>
              </a:solidFill>
              <a:latin typeface="Arial"/>
              <a:ea typeface="黑体"/>
            </a:endParaRPr>
          </a:p>
          <a:p>
            <a:pPr lvl="0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　　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</a:rPr>
              <a:t>⒈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新专题是在旧教材基础上的新视角，而不是增加新史实、重编新内容，增加学生负担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</a:rPr>
              <a:t>；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lvl="0"/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</a:rPr>
              <a:t>⒉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概念性知识是解决问题的钥匙，必要时可适当增加。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</a:rPr>
              <a:t>　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lvl="0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（四）</a:t>
            </a:r>
            <a:r>
              <a:rPr lang="zh-CN" altLang="en-US" sz="3200" b="1" dirty="0">
                <a:solidFill>
                  <a:prstClr val="black"/>
                </a:solidFill>
              </a:rPr>
              <a:t>以新材料、新组合弥补学生知识链的不足，为学生形成新认识铺路搭桥。</a:t>
            </a:r>
            <a:endParaRPr lang="en-US" altLang="zh-CN" sz="3200" b="1" dirty="0">
              <a:solidFill>
                <a:prstClr val="black"/>
              </a:solidFill>
            </a:endParaRPr>
          </a:p>
          <a:p>
            <a:pPr lvl="0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     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⒈有些新专题就是一些新视角，不一定都需要完整的知识结构体系，因此可以选择相关的新材料让学生了解、见识和思考；</a:t>
            </a:r>
            <a:endParaRPr lang="en-US" altLang="zh-CN" sz="2800" b="1" dirty="0">
              <a:solidFill>
                <a:prstClr val="black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lvl="0"/>
            <a:r>
              <a:rPr lang="en-US" altLang="zh-CN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⒉材料的选择和组合注重中国视域，强调中国的地位与作用（今年特别注意强调中国力量）。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  <a:p>
            <a:pPr lvl="0"/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23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369" y="908720"/>
            <a:ext cx="892899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800" b="1" dirty="0">
                <a:solidFill>
                  <a:prstClr val="black"/>
                </a:solidFill>
              </a:rPr>
              <a:t> </a:t>
            </a:r>
            <a:r>
              <a:rPr lang="zh-CN" altLang="en-US" sz="3200" b="1" dirty="0">
                <a:solidFill>
                  <a:prstClr val="black"/>
                </a:solidFill>
              </a:rPr>
              <a:t>（五）充分发挥训练试题的作用，注重以题补缺，以题导思，以题强识</a:t>
            </a:r>
            <a:r>
              <a:rPr lang="en-US" altLang="zh-CN" sz="3200" b="1" dirty="0">
                <a:solidFill>
                  <a:prstClr val="black"/>
                </a:solidFill>
              </a:rPr>
              <a:t>(</a:t>
            </a:r>
            <a:r>
              <a:rPr lang="zh-CN" altLang="en-US" sz="3200" b="1" dirty="0">
                <a:solidFill>
                  <a:prstClr val="black"/>
                </a:solidFill>
              </a:rPr>
              <a:t>历史认识、现场解决问题意识），以题明法</a:t>
            </a:r>
            <a:r>
              <a:rPr lang="en-US" altLang="zh-CN" sz="3200" b="1" dirty="0">
                <a:solidFill>
                  <a:prstClr val="black"/>
                </a:solidFill>
              </a:rPr>
              <a:t>(</a:t>
            </a:r>
            <a:r>
              <a:rPr lang="zh-CN" altLang="en-US" sz="3200" b="1" dirty="0">
                <a:solidFill>
                  <a:prstClr val="black"/>
                </a:solidFill>
              </a:rPr>
              <a:t>审题、解题的方法）。</a:t>
            </a:r>
            <a:endParaRPr lang="en-US" altLang="zh-CN" sz="3200" b="1" dirty="0">
              <a:solidFill>
                <a:prstClr val="black"/>
              </a:solidFill>
            </a:endParaRPr>
          </a:p>
          <a:p>
            <a:pPr lvl="0"/>
            <a:r>
              <a:rPr lang="en-US" altLang="zh-CN" sz="2800" b="1" dirty="0">
                <a:solidFill>
                  <a:prstClr val="black"/>
                </a:solidFill>
              </a:rPr>
              <a:t>      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⒈树立主观题即综合题的题型理念，打破材料分析题题型的思维局限，拓展学生答题的思维空间；</a:t>
            </a:r>
            <a:endParaRPr lang="en-US" altLang="zh-CN" sz="2800" b="1" dirty="0">
              <a:solidFill>
                <a:prstClr val="black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lvl="0"/>
            <a:r>
              <a:rPr lang="en-US" altLang="zh-CN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 dirty="0">
                <a:solidFill>
                  <a:prstClr val="black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⒉强调明了主旨、史实互证、思维多向和表述逻辑。</a:t>
            </a:r>
            <a:endParaRPr lang="en-US" altLang="zh-CN" sz="3200" b="1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US" altLang="zh-CN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82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348880"/>
            <a:ext cx="68407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谢谢您的倾听！</a:t>
            </a:r>
            <a:endParaRPr lang="en-US" altLang="zh-CN" sz="4800" b="1" dirty="0">
              <a:solidFill>
                <a:srgbClr val="FF0000"/>
              </a:solidFill>
            </a:endParaRPr>
          </a:p>
          <a:p>
            <a:pPr algn="ctr"/>
            <a:r>
              <a:rPr lang="zh-CN" altLang="en-US" sz="4800" b="1" dirty="0">
                <a:solidFill>
                  <a:srgbClr val="FF0000"/>
                </a:solidFill>
              </a:rPr>
              <a:t>敬请批评指正！</a:t>
            </a:r>
            <a:endParaRPr lang="en-US" altLang="zh-CN" sz="4800" b="1" dirty="0">
              <a:solidFill>
                <a:srgbClr val="FF0000"/>
              </a:solidFill>
            </a:endParaRPr>
          </a:p>
          <a:p>
            <a:pPr algn="ctr"/>
            <a:r>
              <a:rPr lang="en-US" altLang="zh-CN" sz="4800" b="1" dirty="0">
                <a:solidFill>
                  <a:srgbClr val="FF0000"/>
                </a:solidFill>
              </a:rPr>
              <a:t>Tel</a:t>
            </a:r>
            <a:r>
              <a:rPr lang="zh-CN" altLang="en-US" sz="4800" b="1" dirty="0">
                <a:solidFill>
                  <a:srgbClr val="FF0000"/>
                </a:solidFill>
              </a:rPr>
              <a:t>：</a:t>
            </a:r>
            <a:r>
              <a:rPr lang="en-US" altLang="zh-CN" sz="4800" b="1" dirty="0">
                <a:solidFill>
                  <a:srgbClr val="FF0000"/>
                </a:solidFill>
              </a:rPr>
              <a:t>1530200685</a:t>
            </a:r>
          </a:p>
        </p:txBody>
      </p:sp>
    </p:spTree>
    <p:extLst>
      <p:ext uri="{BB962C8B-B14F-4D97-AF65-F5344CB8AC3E}">
        <p14:creationId xmlns:p14="http://schemas.microsoft.com/office/powerpoint/2010/main" val="87371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ec7Gftmc9jO27DD471ywisoiivq/s6MJOTOLJ+udemq2J0MDetIfBHsgNrrMMKlqaXnks8x2yLuQYZzpQdWfs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简约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简约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简约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简约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1593</TotalTime>
  <Words>4093</Words>
  <Application>Microsoft Office PowerPoint</Application>
  <PresentationFormat>全屏显示(4:3)</PresentationFormat>
  <Paragraphs>179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黑体</vt:lpstr>
      <vt:lpstr>楷体_GB2312</vt:lpstr>
      <vt:lpstr>宋体</vt:lpstr>
      <vt:lpstr>Arial</vt:lpstr>
      <vt:lpstr>Calibri</vt:lpstr>
      <vt:lpstr>Office 主题</vt:lpstr>
      <vt:lpstr>简约绿</vt:lpstr>
      <vt:lpstr>1_简约绿</vt:lpstr>
      <vt:lpstr>2_简约绿</vt:lpstr>
      <vt:lpstr>3_简约绿</vt:lpstr>
      <vt:lpstr>4_简约绿</vt:lpstr>
      <vt:lpstr>5_简约绿</vt:lpstr>
      <vt:lpstr>1_Office 主题</vt:lpstr>
      <vt:lpstr>2_Office 主题</vt:lpstr>
      <vt:lpstr>6_简约绿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25894</dc:creator>
  <cp:lastModifiedBy> </cp:lastModifiedBy>
  <cp:revision>221</cp:revision>
  <dcterms:modified xsi:type="dcterms:W3CDTF">2019-03-12T13:21:10Z</dcterms:modified>
</cp:coreProperties>
</file>