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3.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4.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5.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sldIdLst>
    <p:sldId id="259" r:id="rId2"/>
    <p:sldId id="272" r:id="rId3"/>
    <p:sldId id="292" r:id="rId4"/>
    <p:sldId id="293" r:id="rId5"/>
    <p:sldId id="295" r:id="rId6"/>
    <p:sldId id="294" r:id="rId7"/>
    <p:sldId id="315" r:id="rId8"/>
    <p:sldId id="298" r:id="rId9"/>
    <p:sldId id="372" r:id="rId10"/>
    <p:sldId id="374" r:id="rId11"/>
    <p:sldId id="375" r:id="rId12"/>
    <p:sldId id="383" r:id="rId13"/>
    <p:sldId id="380" r:id="rId14"/>
    <p:sldId id="384" r:id="rId15"/>
    <p:sldId id="386" r:id="rId16"/>
    <p:sldId id="385" r:id="rId17"/>
    <p:sldId id="276" r:id="rId18"/>
    <p:sldId id="382" r:id="rId19"/>
    <p:sldId id="387" r:id="rId20"/>
    <p:sldId id="388" r:id="rId21"/>
    <p:sldId id="389" r:id="rId22"/>
    <p:sldId id="390" r:id="rId23"/>
    <p:sldId id="391" r:id="rId24"/>
    <p:sldId id="392" r:id="rId25"/>
    <p:sldId id="393" r:id="rId26"/>
    <p:sldId id="395" r:id="rId27"/>
    <p:sldId id="396" r:id="rId28"/>
    <p:sldId id="399" r:id="rId29"/>
    <p:sldId id="398" r:id="rId30"/>
    <p:sldId id="401" r:id="rId31"/>
    <p:sldId id="404" r:id="rId32"/>
    <p:sldId id="419" r:id="rId33"/>
    <p:sldId id="421" r:id="rId34"/>
    <p:sldId id="422" r:id="rId35"/>
    <p:sldId id="423" r:id="rId36"/>
    <p:sldId id="424" r:id="rId37"/>
    <p:sldId id="426" r:id="rId38"/>
    <p:sldId id="277" r:id="rId39"/>
    <p:sldId id="425" r:id="rId40"/>
    <p:sldId id="437" r:id="rId41"/>
    <p:sldId id="438" r:id="rId42"/>
    <p:sldId id="439" r:id="rId43"/>
    <p:sldId id="441" r:id="rId44"/>
    <p:sldId id="440" r:id="rId45"/>
    <p:sldId id="443" r:id="rId46"/>
    <p:sldId id="444" r:id="rId47"/>
    <p:sldId id="433" r:id="rId48"/>
    <p:sldId id="434" r:id="rId49"/>
    <p:sldId id="435" r:id="rId50"/>
    <p:sldId id="436" r:id="rId51"/>
    <p:sldId id="460" r:id="rId52"/>
    <p:sldId id="461" r:id="rId53"/>
    <p:sldId id="462" r:id="rId54"/>
    <p:sldId id="463" r:id="rId55"/>
    <p:sldId id="464" r:id="rId56"/>
    <p:sldId id="420" r:id="rId57"/>
    <p:sldId id="467" r:id="rId58"/>
    <p:sldId id="480" r:id="rId59"/>
    <p:sldId id="465" r:id="rId60"/>
    <p:sldId id="466" r:id="rId61"/>
    <p:sldId id="468" r:id="rId62"/>
    <p:sldId id="470" r:id="rId63"/>
    <p:sldId id="472" r:id="rId64"/>
    <p:sldId id="471" r:id="rId65"/>
    <p:sldId id="476" r:id="rId66"/>
    <p:sldId id="473" r:id="rId67"/>
    <p:sldId id="478" r:id="rId68"/>
    <p:sldId id="479" r:id="rId69"/>
    <p:sldId id="427" r:id="rId70"/>
    <p:sldId id="429" r:id="rId71"/>
    <p:sldId id="430" r:id="rId72"/>
    <p:sldId id="431" r:id="rId73"/>
    <p:sldId id="432" r:id="rId74"/>
    <p:sldId id="482" r:id="rId75"/>
    <p:sldId id="486" r:id="rId76"/>
    <p:sldId id="487" r:id="rId77"/>
    <p:sldId id="456" r:id="rId78"/>
    <p:sldId id="457" r:id="rId79"/>
    <p:sldId id="458" r:id="rId80"/>
    <p:sldId id="459" r:id="rId81"/>
    <p:sldId id="489" r:id="rId82"/>
    <p:sldId id="495" r:id="rId83"/>
    <p:sldId id="490" r:id="rId84"/>
    <p:sldId id="496" r:id="rId85"/>
    <p:sldId id="497" r:id="rId86"/>
    <p:sldId id="498" r:id="rId87"/>
    <p:sldId id="491" r:id="rId88"/>
    <p:sldId id="500" r:id="rId8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87109" autoAdjust="0"/>
  </p:normalViewPr>
  <p:slideViewPr>
    <p:cSldViewPr>
      <p:cViewPr varScale="1">
        <p:scale>
          <a:sx n="61" d="100"/>
          <a:sy n="61" d="100"/>
        </p:scale>
        <p:origin x="-1062" y="-90"/>
      </p:cViewPr>
      <p:guideLst>
        <p:guide orient="horz" pos="2160"/>
        <p:guide pos="2880"/>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38.xml" Id="rId39" /><Relationship Type="http://schemas.openxmlformats.org/officeDocument/2006/relationships/slide" Target="slides/slide20.xml" Id="rId21" /><Relationship Type="http://schemas.openxmlformats.org/officeDocument/2006/relationships/slide" Target="slides/slide33.xml" Id="rId34" /><Relationship Type="http://schemas.openxmlformats.org/officeDocument/2006/relationships/slide" Target="slides/slide41.xml" Id="rId42" /><Relationship Type="http://schemas.openxmlformats.org/officeDocument/2006/relationships/slide" Target="slides/slide46.xml" Id="rId47" /><Relationship Type="http://schemas.openxmlformats.org/officeDocument/2006/relationships/slide" Target="slides/slide49.xml" Id="rId50" /><Relationship Type="http://schemas.openxmlformats.org/officeDocument/2006/relationships/slide" Target="slides/slide54.xml" Id="rId55" /><Relationship Type="http://schemas.openxmlformats.org/officeDocument/2006/relationships/slide" Target="slides/slide62.xml" Id="rId63" /><Relationship Type="http://schemas.openxmlformats.org/officeDocument/2006/relationships/slide" Target="slides/slide67.xml" Id="rId68" /><Relationship Type="http://schemas.openxmlformats.org/officeDocument/2006/relationships/slide" Target="slides/slide75.xml" Id="rId76" /><Relationship Type="http://schemas.openxmlformats.org/officeDocument/2006/relationships/slide" Target="slides/slide83.xml" Id="rId84" /><Relationship Type="http://schemas.openxmlformats.org/officeDocument/2006/relationships/slide" Target="slides/slide88.xml" Id="rId89" /><Relationship Type="http://schemas.openxmlformats.org/officeDocument/2006/relationships/slide" Target="slides/slide6.xml" Id="rId7" /><Relationship Type="http://schemas.openxmlformats.org/officeDocument/2006/relationships/slide" Target="slides/slide70.xml" Id="rId71" /><Relationship Type="http://schemas.openxmlformats.org/officeDocument/2006/relationships/viewProps" Target="viewProps.xml" Id="rId92"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28.xml" Id="rId29"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31.xml" Id="rId32" /><Relationship Type="http://schemas.openxmlformats.org/officeDocument/2006/relationships/slide" Target="slides/slide36.xml" Id="rId37" /><Relationship Type="http://schemas.openxmlformats.org/officeDocument/2006/relationships/slide" Target="slides/slide39.xml" Id="rId40" /><Relationship Type="http://schemas.openxmlformats.org/officeDocument/2006/relationships/slide" Target="slides/slide44.xml" Id="rId45" /><Relationship Type="http://schemas.openxmlformats.org/officeDocument/2006/relationships/slide" Target="slides/slide52.xml" Id="rId53" /><Relationship Type="http://schemas.openxmlformats.org/officeDocument/2006/relationships/slide" Target="slides/slide57.xml" Id="rId58" /><Relationship Type="http://schemas.openxmlformats.org/officeDocument/2006/relationships/slide" Target="slides/slide65.xml" Id="rId66" /><Relationship Type="http://schemas.openxmlformats.org/officeDocument/2006/relationships/slide" Target="slides/slide73.xml" Id="rId74" /><Relationship Type="http://schemas.openxmlformats.org/officeDocument/2006/relationships/slide" Target="slides/slide78.xml" Id="rId79" /><Relationship Type="http://schemas.openxmlformats.org/officeDocument/2006/relationships/slide" Target="slides/slide86.xml" Id="rId87" /><Relationship Type="http://schemas.openxmlformats.org/officeDocument/2006/relationships/slide" Target="slides/slide4.xml" Id="rId5" /><Relationship Type="http://schemas.openxmlformats.org/officeDocument/2006/relationships/slide" Target="slides/slide60.xml" Id="rId61" /><Relationship Type="http://schemas.openxmlformats.org/officeDocument/2006/relationships/slide" Target="slides/slide81.xml" Id="rId82" /><Relationship Type="http://schemas.openxmlformats.org/officeDocument/2006/relationships/notesMaster" Target="notesMasters/notesMaster1.xml" Id="rId90" /><Relationship Type="http://schemas.openxmlformats.org/officeDocument/2006/relationships/slide" Target="slides/slide18.xml" Id="rId1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slide" Target="slides/slide34.xml" Id="rId35" /><Relationship Type="http://schemas.openxmlformats.org/officeDocument/2006/relationships/slide" Target="slides/slide42.xml" Id="rId43" /><Relationship Type="http://schemas.openxmlformats.org/officeDocument/2006/relationships/slide" Target="slides/slide47.xml" Id="rId48" /><Relationship Type="http://schemas.openxmlformats.org/officeDocument/2006/relationships/slide" Target="slides/slide55.xml" Id="rId56" /><Relationship Type="http://schemas.openxmlformats.org/officeDocument/2006/relationships/slide" Target="slides/slide63.xml" Id="rId64" /><Relationship Type="http://schemas.openxmlformats.org/officeDocument/2006/relationships/slide" Target="slides/slide68.xml" Id="rId69" /><Relationship Type="http://schemas.openxmlformats.org/officeDocument/2006/relationships/slide" Target="slides/slide76.xml" Id="rId77" /><Relationship Type="http://schemas.openxmlformats.org/officeDocument/2006/relationships/slide" Target="slides/slide7.xml" Id="rId8" /><Relationship Type="http://schemas.openxmlformats.org/officeDocument/2006/relationships/slide" Target="slides/slide50.xml" Id="rId51" /><Relationship Type="http://schemas.openxmlformats.org/officeDocument/2006/relationships/slide" Target="slides/slide71.xml" Id="rId72" /><Relationship Type="http://schemas.openxmlformats.org/officeDocument/2006/relationships/slide" Target="slides/slide79.xml" Id="rId80" /><Relationship Type="http://schemas.openxmlformats.org/officeDocument/2006/relationships/slide" Target="slides/slide84.xml" Id="rId85" /><Relationship Type="http://schemas.openxmlformats.org/officeDocument/2006/relationships/theme" Target="theme/theme1.xml" Id="rId93" /><Relationship Type="http://schemas.openxmlformats.org/officeDocument/2006/relationships/slide" Target="slides/slide2.xml" Id="rId3"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32.xml" Id="rId33" /><Relationship Type="http://schemas.openxmlformats.org/officeDocument/2006/relationships/slide" Target="slides/slide37.xml" Id="rId38" /><Relationship Type="http://schemas.openxmlformats.org/officeDocument/2006/relationships/slide" Target="slides/slide45.xml" Id="rId46" /><Relationship Type="http://schemas.openxmlformats.org/officeDocument/2006/relationships/slide" Target="slides/slide58.xml" Id="rId59" /><Relationship Type="http://schemas.openxmlformats.org/officeDocument/2006/relationships/slide" Target="slides/slide66.xml" Id="rId67" /><Relationship Type="http://schemas.openxmlformats.org/officeDocument/2006/relationships/slide" Target="slides/slide19.xml" Id="rId20" /><Relationship Type="http://schemas.openxmlformats.org/officeDocument/2006/relationships/slide" Target="slides/slide40.xml" Id="rId41" /><Relationship Type="http://schemas.openxmlformats.org/officeDocument/2006/relationships/slide" Target="slides/slide53.xml" Id="rId54" /><Relationship Type="http://schemas.openxmlformats.org/officeDocument/2006/relationships/slide" Target="slides/slide61.xml" Id="rId62" /><Relationship Type="http://schemas.openxmlformats.org/officeDocument/2006/relationships/slide" Target="slides/slide69.xml" Id="rId70" /><Relationship Type="http://schemas.openxmlformats.org/officeDocument/2006/relationships/slide" Target="slides/slide74.xml" Id="rId75" /><Relationship Type="http://schemas.openxmlformats.org/officeDocument/2006/relationships/slide" Target="slides/slide82.xml" Id="rId83" /><Relationship Type="http://schemas.openxmlformats.org/officeDocument/2006/relationships/slide" Target="slides/slide87.xml" Id="rId88" /><Relationship Type="http://schemas.openxmlformats.org/officeDocument/2006/relationships/presProps" Target="presProps.xml" Id="rId91"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35.xml" Id="rId36" /><Relationship Type="http://schemas.openxmlformats.org/officeDocument/2006/relationships/slide" Target="slides/slide48.xml" Id="rId49" /><Relationship Type="http://schemas.openxmlformats.org/officeDocument/2006/relationships/slide" Target="slides/slide56.xml" Id="rId57" /><Relationship Type="http://schemas.openxmlformats.org/officeDocument/2006/relationships/slide" Target="slides/slide9.xml" Id="rId10" /><Relationship Type="http://schemas.openxmlformats.org/officeDocument/2006/relationships/slide" Target="slides/slide30.xml" Id="rId31" /><Relationship Type="http://schemas.openxmlformats.org/officeDocument/2006/relationships/slide" Target="slides/slide43.xml" Id="rId44" /><Relationship Type="http://schemas.openxmlformats.org/officeDocument/2006/relationships/slide" Target="slides/slide51.xml" Id="rId52" /><Relationship Type="http://schemas.openxmlformats.org/officeDocument/2006/relationships/slide" Target="slides/slide59.xml" Id="rId60" /><Relationship Type="http://schemas.openxmlformats.org/officeDocument/2006/relationships/slide" Target="slides/slide64.xml" Id="rId65" /><Relationship Type="http://schemas.openxmlformats.org/officeDocument/2006/relationships/slide" Target="slides/slide72.xml" Id="rId73" /><Relationship Type="http://schemas.openxmlformats.org/officeDocument/2006/relationships/slide" Target="slides/slide77.xml" Id="rId78" /><Relationship Type="http://schemas.openxmlformats.org/officeDocument/2006/relationships/slide" Target="slides/slide80.xml" Id="rId81" /><Relationship Type="http://schemas.openxmlformats.org/officeDocument/2006/relationships/slide" Target="slides/slide85.xml" Id="rId86" /><Relationship Type="http://schemas.openxmlformats.org/officeDocument/2006/relationships/tableStyles" Target="tableStyles.xml" Id="rId94"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tags" Target="/ppt/tags/tag1.xml" Id="Rb0ad30f855754160" /></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__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solidFill>
              <a:srgbClr val="00B050"/>
            </a:solidFill>
            <a:effectLst>
              <a:outerShdw blurRad="50800" dist="38100" dir="8100000" algn="tr" rotWithShape="0">
                <a:prstClr val="black">
                  <a:alpha val="40000"/>
                </a:prstClr>
              </a:outerShdw>
            </a:effectLst>
          </c:spPr>
          <c:dPt>
            <c:idx val="0"/>
            <c:bubble3D val="0"/>
          </c:dPt>
          <c:dPt>
            <c:idx val="1"/>
            <c:bubble3D val="0"/>
          </c:dPt>
          <c:cat>
            <c:strRef>
              <c:f>Sheet1!$A$2:$A$3</c:f>
              <c:strCache>
                <c:ptCount val="2"/>
                <c:pt idx="0">
                  <c:v>第一季度</c:v>
                </c:pt>
                <c:pt idx="1">
                  <c:v>第二季度</c:v>
                </c:pt>
              </c:strCache>
            </c:strRef>
          </c:cat>
          <c:val>
            <c:numRef>
              <c:f>Sheet1!$B$2:$B$3</c:f>
              <c:numCache>
                <c:formatCode>General</c:formatCode>
                <c:ptCount val="2"/>
                <c:pt idx="0">
                  <c:v>87</c:v>
                </c:pt>
                <c:pt idx="1">
                  <c:v>13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zh-CN"/>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solidFill>
              <a:srgbClr val="00B050"/>
            </a:solidFill>
            <a:effectLst>
              <a:outerShdw blurRad="50800" dist="38100" dir="8100000" algn="tr" rotWithShape="0">
                <a:prstClr val="black">
                  <a:alpha val="40000"/>
                </a:prstClr>
              </a:outerShdw>
            </a:effectLst>
          </c:spPr>
          <c:dPt>
            <c:idx val="0"/>
            <c:bubble3D val="0"/>
          </c:dPt>
          <c:dPt>
            <c:idx val="1"/>
            <c:bubble3D val="0"/>
          </c:dPt>
          <c:cat>
            <c:strRef>
              <c:f>Sheet1!$A$2:$A$3</c:f>
              <c:strCache>
                <c:ptCount val="2"/>
                <c:pt idx="0">
                  <c:v>第一季度</c:v>
                </c:pt>
                <c:pt idx="1">
                  <c:v>第二季度</c:v>
                </c:pt>
              </c:strCache>
            </c:strRef>
          </c:cat>
          <c:val>
            <c:numRef>
              <c:f>Sheet1!$B$2:$B$3</c:f>
              <c:numCache>
                <c:formatCode>General</c:formatCode>
                <c:ptCount val="2"/>
                <c:pt idx="0">
                  <c:v>87</c:v>
                </c:pt>
                <c:pt idx="1">
                  <c:v>13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zh-CN"/>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solidFill>
              <a:srgbClr val="00B050"/>
            </a:solidFill>
            <a:effectLst>
              <a:outerShdw blurRad="50800" dist="38100" dir="8100000" algn="tr" rotWithShape="0">
                <a:prstClr val="black">
                  <a:alpha val="40000"/>
                </a:prstClr>
              </a:outerShdw>
            </a:effectLst>
          </c:spPr>
          <c:dPt>
            <c:idx val="0"/>
            <c:bubble3D val="0"/>
          </c:dPt>
          <c:dPt>
            <c:idx val="1"/>
            <c:bubble3D val="0"/>
          </c:dPt>
          <c:cat>
            <c:strRef>
              <c:f>Sheet1!$A$2:$A$3</c:f>
              <c:strCache>
                <c:ptCount val="2"/>
                <c:pt idx="0">
                  <c:v>第一季度</c:v>
                </c:pt>
                <c:pt idx="1">
                  <c:v>第二季度</c:v>
                </c:pt>
              </c:strCache>
            </c:strRef>
          </c:cat>
          <c:val>
            <c:numRef>
              <c:f>Sheet1!$B$2:$B$3</c:f>
              <c:numCache>
                <c:formatCode>General</c:formatCode>
                <c:ptCount val="2"/>
                <c:pt idx="0">
                  <c:v>87</c:v>
                </c:pt>
                <c:pt idx="1">
                  <c:v>13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zh-CN"/>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solidFill>
              <a:srgbClr val="00B050"/>
            </a:solidFill>
            <a:effectLst>
              <a:outerShdw blurRad="50800" dist="38100" dir="8100000" algn="tr" rotWithShape="0">
                <a:prstClr val="black">
                  <a:alpha val="40000"/>
                </a:prstClr>
              </a:outerShdw>
            </a:effectLst>
          </c:spPr>
          <c:dPt>
            <c:idx val="0"/>
            <c:bubble3D val="0"/>
          </c:dPt>
          <c:dPt>
            <c:idx val="1"/>
            <c:bubble3D val="0"/>
          </c:dPt>
          <c:cat>
            <c:strRef>
              <c:f>Sheet1!$A$2:$A$3</c:f>
              <c:strCache>
                <c:ptCount val="2"/>
                <c:pt idx="0">
                  <c:v>第一季度</c:v>
                </c:pt>
                <c:pt idx="1">
                  <c:v>第二季度</c:v>
                </c:pt>
              </c:strCache>
            </c:strRef>
          </c:cat>
          <c:val>
            <c:numRef>
              <c:f>Sheet1!$B$2:$B$3</c:f>
              <c:numCache>
                <c:formatCode>General</c:formatCode>
                <c:ptCount val="2"/>
                <c:pt idx="0">
                  <c:v>87</c:v>
                </c:pt>
                <c:pt idx="1">
                  <c:v>13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zh-CN"/>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solidFill>
              <a:srgbClr val="00B050"/>
            </a:solidFill>
            <a:effectLst>
              <a:outerShdw blurRad="50800" dist="38100" dir="8100000" algn="tr" rotWithShape="0">
                <a:prstClr val="black">
                  <a:alpha val="40000"/>
                </a:prstClr>
              </a:outerShdw>
            </a:effectLst>
          </c:spPr>
          <c:dPt>
            <c:idx val="0"/>
            <c:bubble3D val="0"/>
          </c:dPt>
          <c:dPt>
            <c:idx val="1"/>
            <c:bubble3D val="0"/>
          </c:dPt>
          <c:cat>
            <c:strRef>
              <c:f>Sheet1!$A$2:$A$3</c:f>
              <c:strCache>
                <c:ptCount val="2"/>
                <c:pt idx="0">
                  <c:v>第一季度</c:v>
                </c:pt>
                <c:pt idx="1">
                  <c:v>第二季度</c:v>
                </c:pt>
              </c:strCache>
            </c:strRef>
          </c:cat>
          <c:val>
            <c:numRef>
              <c:f>Sheet1!$B$2:$B$3</c:f>
              <c:numCache>
                <c:formatCode>General</c:formatCode>
                <c:ptCount val="2"/>
                <c:pt idx="0">
                  <c:v>87</c:v>
                </c:pt>
                <c:pt idx="1">
                  <c:v>13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zh-CN"/>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E75D9B-E316-40F9-BDF5-CF86A85A4CCF}" type="datetimeFigureOut">
              <a:rPr lang="zh-CN" altLang="en-US" smtClean="0"/>
              <a:t>2018/8/26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C741F0-BFFA-4CFE-A05F-16368AA40C6B}" type="slidenum">
              <a:rPr lang="zh-CN" altLang="en-US" smtClean="0"/>
              <a:t>‹#›</a:t>
            </a:fld>
            <a:endParaRPr lang="zh-CN" altLang="en-US"/>
          </a:p>
        </p:txBody>
      </p:sp>
    </p:spTree>
    <p:extLst>
      <p:ext uri="{BB962C8B-B14F-4D97-AF65-F5344CB8AC3E}">
        <p14:creationId xmlns:p14="http://schemas.microsoft.com/office/powerpoint/2010/main" val="3919046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fld id="{927B0E99-421C-43FC-AEDC-2D12121AE5A7}" type="slidenum">
              <a:rPr lang="en-US" altLang="zh-CN" smtClean="0"/>
              <a:pPr/>
              <a:t>2</a:t>
            </a:fld>
            <a:endParaRPr lang="en-US" altLang="zh-CN"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zh-CN" altLang="en-US" smtClean="0">
                <a:latin typeface="Arial" pitchFamily="34" charset="0"/>
              </a:rPr>
              <a:t>策论：古时指议论当前政治问题、向朝廷献策的文章。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11</a:t>
            </a:fld>
            <a:endParaRPr lang="zh-CN" altLang="en-US"/>
          </a:p>
        </p:txBody>
      </p:sp>
    </p:spTree>
    <p:extLst>
      <p:ext uri="{BB962C8B-B14F-4D97-AF65-F5344CB8AC3E}">
        <p14:creationId xmlns:p14="http://schemas.microsoft.com/office/powerpoint/2010/main" val="3868651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smtClean="0">
                <a:latin typeface="仿宋" pitchFamily="49" charset="-122"/>
                <a:ea typeface="仿宋" pitchFamily="49" charset="-122"/>
              </a:rPr>
              <a:t>2017</a:t>
            </a:r>
            <a:r>
              <a:rPr lang="zh-CN" altLang="en-US" sz="1200" smtClean="0">
                <a:latin typeface="仿宋" pitchFamily="49" charset="-122"/>
                <a:ea typeface="仿宋" pitchFamily="49" charset="-122"/>
              </a:rPr>
              <a:t>年版</a:t>
            </a:r>
            <a:r>
              <a:rPr lang="zh-CN" altLang="zh-CN" sz="1200" smtClean="0">
                <a:latin typeface="仿宋" pitchFamily="49" charset="-122"/>
                <a:ea typeface="仿宋" pitchFamily="49" charset="-122"/>
              </a:rPr>
              <a:t>高中历史课程标准规定</a:t>
            </a:r>
            <a:r>
              <a:rPr lang="zh-CN" altLang="zh-CN" smtClean="0"/>
              <a:t>历史课程要将培养和提高学生的</a:t>
            </a:r>
            <a:r>
              <a:rPr lang="zh-CN" altLang="zh-CN" sz="1200" smtClean="0">
                <a:solidFill>
                  <a:srgbClr val="FF0000"/>
                </a:solidFill>
                <a:latin typeface="仿宋" pitchFamily="49" charset="-122"/>
                <a:ea typeface="仿宋" pitchFamily="49" charset="-122"/>
              </a:rPr>
              <a:t>历史学科核心素养</a:t>
            </a:r>
            <a:r>
              <a:rPr lang="zh-CN" altLang="zh-CN" sz="1200" smtClean="0">
                <a:latin typeface="仿宋" pitchFamily="49" charset="-122"/>
                <a:ea typeface="仿宋" pitchFamily="49" charset="-122"/>
              </a:rPr>
              <a:t>作为目标</a:t>
            </a:r>
            <a:r>
              <a:rPr lang="zh-CN" altLang="en-US" sz="1200" smtClean="0">
                <a:latin typeface="仿宋" pitchFamily="49" charset="-122"/>
                <a:ea typeface="仿宋" pitchFamily="49" charset="-122"/>
              </a:rPr>
              <a:t>，</a:t>
            </a:r>
            <a:r>
              <a:rPr lang="zh-CN" altLang="en-US" sz="1200" smtClean="0"/>
              <a:t>学科核心素养包含三个不可分割的内容：</a:t>
            </a:r>
            <a:endParaRPr lang="en-US" altLang="zh-CN" sz="1200" smtClean="0"/>
          </a:p>
          <a:p>
            <a:r>
              <a:rPr lang="zh-CN" altLang="zh-CN" sz="1200" smtClean="0"/>
              <a:t>社会主义核心价值观就是高中历史教育要确立的价值观念。</a:t>
            </a:r>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12</a:t>
            </a:fld>
            <a:endParaRPr lang="zh-CN" altLang="en-US"/>
          </a:p>
        </p:txBody>
      </p:sp>
    </p:spTree>
    <p:extLst>
      <p:ext uri="{BB962C8B-B14F-4D97-AF65-F5344CB8AC3E}">
        <p14:creationId xmlns:p14="http://schemas.microsoft.com/office/powerpoint/2010/main" val="786264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ctr">
              <a:lnSpc>
                <a:spcPct val="150000"/>
              </a:lnSpc>
              <a:buFont typeface="Arial" pitchFamily="34" charset="0"/>
              <a:buNone/>
            </a:pPr>
            <a:r>
              <a:rPr lang="zh-CN" altLang="zh-CN" smtClean="0"/>
              <a:t>核心素养三个维度与核心素养五个方面的关系</a:t>
            </a:r>
            <a:r>
              <a:rPr lang="zh-CN" altLang="en-US" smtClean="0"/>
              <a:t>：</a:t>
            </a:r>
            <a:endParaRPr lang="en-US" altLang="zh-CN" smtClean="0"/>
          </a:p>
          <a:p>
            <a:pPr indent="0">
              <a:lnSpc>
                <a:spcPct val="150000"/>
              </a:lnSpc>
              <a:buFont typeface="Arial" pitchFamily="34" charset="0"/>
              <a:buNone/>
            </a:pPr>
            <a:r>
              <a:rPr lang="zh-CN" altLang="zh-CN" sz="1200" smtClean="0"/>
              <a:t>是核心素养的综述与分述之关系，核心素养的三个维度是高中学生学习历史课程后所形成的、具有历史学科特征的关键成就；核心素养的五个方面是对历史学科核心素养的凝练，是培养学生历史学科核心素养方法、途径、目标的具体化和细化。通过核心素养五个方面的培养，最后</a:t>
            </a:r>
            <a:r>
              <a:rPr lang="zh-CN" altLang="en-US" sz="1200" smtClean="0"/>
              <a:t>形成</a:t>
            </a:r>
            <a:r>
              <a:rPr lang="zh-CN" altLang="zh-CN" sz="1200" smtClean="0"/>
              <a:t>正确价值观念、必备品格和关键能力</a:t>
            </a:r>
            <a:r>
              <a:rPr lang="zh-CN" altLang="en-US" sz="1200" smtClean="0"/>
              <a:t>。</a:t>
            </a:r>
            <a:endParaRPr lang="en-US" altLang="zh-CN" sz="1200" smtClean="0"/>
          </a:p>
          <a:p>
            <a:pPr algn="ctr">
              <a:lnSpc>
                <a:spcPct val="150000"/>
              </a:lnSpc>
            </a:pPr>
            <a:r>
              <a:rPr lang="zh-CN" altLang="en-US" sz="1200" smtClean="0">
                <a:latin typeface="方正小标宋简体" pitchFamily="2" charset="-122"/>
                <a:ea typeface="方正小标宋简体" pitchFamily="2" charset="-122"/>
              </a:rPr>
              <a:t>历史学科五个核心素养的地位</a:t>
            </a:r>
            <a:endParaRPr lang="en-US" altLang="zh-CN" sz="1200" smtClean="0">
              <a:latin typeface="方正小标宋简体" pitchFamily="2" charset="-122"/>
              <a:ea typeface="方正小标宋简体" pitchFamily="2" charset="-122"/>
            </a:endParaRPr>
          </a:p>
          <a:p>
            <a:pPr>
              <a:lnSpc>
                <a:spcPct val="150000"/>
              </a:lnSpc>
            </a:pPr>
            <a:r>
              <a:rPr lang="zh-CN" altLang="en-US" sz="1200" smtClean="0">
                <a:latin typeface="方正小标宋简体" pitchFamily="2" charset="-122"/>
                <a:ea typeface="方正小标宋简体" pitchFamily="2" charset="-122"/>
              </a:rPr>
              <a:t>唯物史观是诸素养得以达成的</a:t>
            </a:r>
            <a:r>
              <a:rPr lang="zh-CN" altLang="en-US" sz="1200" smtClean="0">
                <a:solidFill>
                  <a:srgbClr val="FF0000"/>
                </a:solidFill>
                <a:latin typeface="方正小标宋简体" pitchFamily="2" charset="-122"/>
                <a:ea typeface="方正小标宋简体" pitchFamily="2" charset="-122"/>
              </a:rPr>
              <a:t>理论保证</a:t>
            </a:r>
            <a:r>
              <a:rPr lang="zh-CN" altLang="en-US" sz="1200" smtClean="0">
                <a:latin typeface="方正小标宋简体" pitchFamily="2" charset="-122"/>
                <a:ea typeface="方正小标宋简体" pitchFamily="2" charset="-122"/>
              </a:rPr>
              <a:t>；</a:t>
            </a:r>
            <a:endParaRPr lang="en-US" altLang="zh-CN" sz="1200" smtClean="0">
              <a:latin typeface="方正小标宋简体" pitchFamily="2" charset="-122"/>
              <a:ea typeface="方正小标宋简体" pitchFamily="2" charset="-122"/>
            </a:endParaRPr>
          </a:p>
          <a:p>
            <a:pPr>
              <a:lnSpc>
                <a:spcPct val="150000"/>
              </a:lnSpc>
            </a:pPr>
            <a:r>
              <a:rPr lang="zh-CN" altLang="en-US" sz="1200" smtClean="0">
                <a:latin typeface="方正小标宋简体" pitchFamily="2" charset="-122"/>
                <a:ea typeface="方正小标宋简体" pitchFamily="2" charset="-122"/>
              </a:rPr>
              <a:t>时空观念是诸素养中</a:t>
            </a:r>
            <a:r>
              <a:rPr lang="zh-CN" altLang="en-US" sz="1200" smtClean="0">
                <a:solidFill>
                  <a:srgbClr val="FF0000"/>
                </a:solidFill>
                <a:latin typeface="方正小标宋简体" pitchFamily="2" charset="-122"/>
                <a:ea typeface="方正小标宋简体" pitchFamily="2" charset="-122"/>
              </a:rPr>
              <a:t>学科本质的体现</a:t>
            </a:r>
            <a:r>
              <a:rPr lang="zh-CN" altLang="en-US" sz="1200" smtClean="0">
                <a:latin typeface="方正小标宋简体" pitchFamily="2" charset="-122"/>
                <a:ea typeface="方正小标宋简体" pitchFamily="2" charset="-122"/>
              </a:rPr>
              <a:t>；</a:t>
            </a:r>
            <a:endParaRPr lang="en-US" altLang="zh-CN" sz="1200" smtClean="0">
              <a:latin typeface="方正小标宋简体" pitchFamily="2" charset="-122"/>
              <a:ea typeface="方正小标宋简体" pitchFamily="2" charset="-122"/>
            </a:endParaRPr>
          </a:p>
          <a:p>
            <a:pPr>
              <a:lnSpc>
                <a:spcPct val="150000"/>
              </a:lnSpc>
            </a:pPr>
            <a:r>
              <a:rPr lang="zh-CN" altLang="en-US" sz="1200" smtClean="0">
                <a:latin typeface="方正小标宋简体" pitchFamily="2" charset="-122"/>
                <a:ea typeface="方正小标宋简体" pitchFamily="2" charset="-122"/>
              </a:rPr>
              <a:t>史料实证是诸素养得以达成的</a:t>
            </a:r>
            <a:r>
              <a:rPr lang="zh-CN" altLang="en-US" sz="1200" smtClean="0">
                <a:solidFill>
                  <a:srgbClr val="FF0000"/>
                </a:solidFill>
                <a:latin typeface="方正小标宋简体" pitchFamily="2" charset="-122"/>
                <a:ea typeface="方正小标宋简体" pitchFamily="2" charset="-122"/>
              </a:rPr>
              <a:t>必要途径</a:t>
            </a:r>
            <a:r>
              <a:rPr lang="zh-CN" altLang="en-US" sz="1200" smtClean="0">
                <a:latin typeface="方正小标宋简体" pitchFamily="2" charset="-122"/>
                <a:ea typeface="方正小标宋简体" pitchFamily="2" charset="-122"/>
              </a:rPr>
              <a:t>；</a:t>
            </a:r>
            <a:endParaRPr lang="en-US" altLang="zh-CN" sz="1200" smtClean="0">
              <a:latin typeface="方正小标宋简体" pitchFamily="2" charset="-122"/>
              <a:ea typeface="方正小标宋简体" pitchFamily="2" charset="-122"/>
            </a:endParaRPr>
          </a:p>
          <a:p>
            <a:pPr>
              <a:lnSpc>
                <a:spcPct val="150000"/>
              </a:lnSpc>
            </a:pPr>
            <a:r>
              <a:rPr lang="zh-CN" altLang="en-US" sz="1200" smtClean="0">
                <a:latin typeface="方正小标宋简体" pitchFamily="2" charset="-122"/>
                <a:ea typeface="方正小标宋简体" pitchFamily="2" charset="-122"/>
              </a:rPr>
              <a:t>历史解释是诸素养中</a:t>
            </a:r>
            <a:r>
              <a:rPr lang="zh-CN" altLang="en-US" sz="1200" smtClean="0">
                <a:solidFill>
                  <a:srgbClr val="FF0000"/>
                </a:solidFill>
                <a:latin typeface="方正小标宋简体" pitchFamily="2" charset="-122"/>
                <a:ea typeface="方正小标宋简体" pitchFamily="2" charset="-122"/>
              </a:rPr>
              <a:t>对历史思维与表达能力的要求</a:t>
            </a:r>
            <a:r>
              <a:rPr lang="zh-CN" altLang="en-US" sz="1200" smtClean="0">
                <a:latin typeface="方正小标宋简体" pitchFamily="2" charset="-122"/>
                <a:ea typeface="方正小标宋简体" pitchFamily="2" charset="-122"/>
              </a:rPr>
              <a:t>；</a:t>
            </a:r>
            <a:endParaRPr lang="en-US" altLang="zh-CN" sz="1200" smtClean="0">
              <a:latin typeface="方正小标宋简体" pitchFamily="2" charset="-122"/>
              <a:ea typeface="方正小标宋简体" pitchFamily="2" charset="-122"/>
            </a:endParaRPr>
          </a:p>
          <a:p>
            <a:pPr>
              <a:lnSpc>
                <a:spcPct val="150000"/>
              </a:lnSpc>
            </a:pPr>
            <a:r>
              <a:rPr lang="zh-CN" altLang="en-US" sz="1200" smtClean="0">
                <a:latin typeface="方正小标宋简体" pitchFamily="2" charset="-122"/>
                <a:ea typeface="方正小标宋简体" pitchFamily="2" charset="-122"/>
              </a:rPr>
              <a:t>家国情怀是诸素养中</a:t>
            </a:r>
            <a:r>
              <a:rPr lang="zh-CN" altLang="en-US" sz="1200" smtClean="0">
                <a:solidFill>
                  <a:srgbClr val="FF0000"/>
                </a:solidFill>
                <a:latin typeface="方正小标宋简体" pitchFamily="2" charset="-122"/>
                <a:ea typeface="方正小标宋简体" pitchFamily="2" charset="-122"/>
              </a:rPr>
              <a:t>价值追求的目标</a:t>
            </a:r>
            <a:r>
              <a:rPr lang="zh-CN" altLang="en-US" sz="1200" smtClean="0">
                <a:latin typeface="方正小标宋简体" pitchFamily="2" charset="-122"/>
                <a:ea typeface="方正小标宋简体" pitchFamily="2" charset="-122"/>
              </a:rPr>
              <a:t>。</a:t>
            </a:r>
            <a:endParaRPr lang="en-US" altLang="zh-CN" sz="1200" smtClean="0">
              <a:latin typeface="方正小标宋简体" pitchFamily="2" charset="-122"/>
              <a:ea typeface="方正小标宋简体" pitchFamily="2" charset="-122"/>
            </a:endParaRPr>
          </a:p>
          <a:p>
            <a:pPr indent="0">
              <a:lnSpc>
                <a:spcPct val="150000"/>
              </a:lnSpc>
              <a:buFont typeface="Arial" pitchFamily="34" charset="0"/>
              <a:buNone/>
            </a:pPr>
            <a:endParaRPr lang="zh-CN" altLang="en-US" smtClean="0"/>
          </a:p>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13</a:t>
            </a:fld>
            <a:endParaRPr lang="zh-CN" altLang="en-US"/>
          </a:p>
        </p:txBody>
      </p:sp>
    </p:spTree>
    <p:extLst>
      <p:ext uri="{BB962C8B-B14F-4D97-AF65-F5344CB8AC3E}">
        <p14:creationId xmlns:p14="http://schemas.microsoft.com/office/powerpoint/2010/main" val="3236108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lnSpc>
                <a:spcPts val="3360"/>
              </a:lnSpc>
              <a:buNone/>
            </a:pPr>
            <a:r>
              <a:rPr lang="zh-CN" altLang="zh-CN" sz="1200" smtClean="0">
                <a:solidFill>
                  <a:srgbClr val="2A65AC"/>
                </a:solidFill>
                <a:latin typeface="微软雅黑"/>
                <a:ea typeface="微软雅黑"/>
                <a:cs typeface="微软雅黑"/>
              </a:rPr>
              <a:t>对于高中学生而言，应了解唯物史观</a:t>
            </a:r>
            <a:r>
              <a:rPr lang="zh-CN" altLang="en-US" sz="1200" smtClean="0">
                <a:solidFill>
                  <a:srgbClr val="2A65AC"/>
                </a:solidFill>
                <a:latin typeface="微软雅黑"/>
                <a:ea typeface="微软雅黑"/>
                <a:cs typeface="微软雅黑"/>
              </a:rPr>
              <a:t>如下基本</a:t>
            </a:r>
            <a:r>
              <a:rPr lang="zh-CN" altLang="zh-CN" sz="1200" smtClean="0">
                <a:solidFill>
                  <a:srgbClr val="2A65AC"/>
                </a:solidFill>
                <a:latin typeface="微软雅黑"/>
                <a:ea typeface="微软雅黑"/>
                <a:cs typeface="微软雅黑"/>
              </a:rPr>
              <a:t>理论</a:t>
            </a:r>
            <a:r>
              <a:rPr lang="zh-CN" altLang="en-US" sz="1200" smtClean="0">
                <a:solidFill>
                  <a:srgbClr val="2A65AC"/>
                </a:solidFill>
                <a:latin typeface="微软雅黑"/>
                <a:ea typeface="微软雅黑"/>
                <a:cs typeface="微软雅黑"/>
              </a:rPr>
              <a:t>和观点</a:t>
            </a:r>
            <a:endParaRPr lang="en-US" altLang="zh-CN" sz="1200" smtClean="0">
              <a:solidFill>
                <a:srgbClr val="2A65AC"/>
              </a:solidFill>
              <a:latin typeface="微软雅黑"/>
              <a:ea typeface="微软雅黑"/>
              <a:cs typeface="微软雅黑"/>
            </a:endParaRPr>
          </a:p>
          <a:p>
            <a:pPr eaLnBrk="1" hangingPunct="1">
              <a:lnSpc>
                <a:spcPct val="133000"/>
              </a:lnSpc>
              <a:buFont typeface="Arial" pitchFamily="34" charset="0"/>
              <a:buChar char="•"/>
            </a:pPr>
            <a:r>
              <a:rPr lang="zh-CN" altLang="en-US" sz="1200" smtClean="0">
                <a:latin typeface="微软雅黑" pitchFamily="34" charset="-122"/>
                <a:ea typeface="微软雅黑" pitchFamily="34" charset="-122"/>
              </a:rPr>
              <a:t>生产力决定生产关系，生产关系反作用于生产力</a:t>
            </a:r>
          </a:p>
          <a:p>
            <a:pPr eaLnBrk="1" hangingPunct="1">
              <a:lnSpc>
                <a:spcPct val="133000"/>
              </a:lnSpc>
              <a:buFont typeface="Arial" pitchFamily="34" charset="0"/>
              <a:buChar char="•"/>
            </a:pPr>
            <a:r>
              <a:rPr lang="zh-CN" altLang="en-US" sz="1200" smtClean="0">
                <a:latin typeface="微软雅黑" pitchFamily="34" charset="-122"/>
                <a:ea typeface="微软雅黑" pitchFamily="34" charset="-122"/>
              </a:rPr>
              <a:t>经济基础决定上层建筑，上层建筑反作用与经济基础。</a:t>
            </a:r>
          </a:p>
          <a:p>
            <a:pPr eaLnBrk="1" hangingPunct="1">
              <a:lnSpc>
                <a:spcPct val="133000"/>
              </a:lnSpc>
              <a:buFont typeface="Arial" pitchFamily="34" charset="0"/>
              <a:buChar char="•"/>
            </a:pPr>
            <a:r>
              <a:rPr lang="zh-CN" altLang="en-US" sz="1200" smtClean="0">
                <a:latin typeface="微软雅黑" pitchFamily="34" charset="-122"/>
                <a:ea typeface="微软雅黑" pitchFamily="34" charset="-122"/>
              </a:rPr>
              <a:t>社会存在决定社会意识，社会意识反作用于社会存在;</a:t>
            </a:r>
          </a:p>
          <a:p>
            <a:pPr eaLnBrk="1" hangingPunct="1">
              <a:lnSpc>
                <a:spcPct val="133000"/>
              </a:lnSpc>
              <a:buFont typeface="Arial" pitchFamily="34" charset="0"/>
              <a:buChar char="•"/>
            </a:pPr>
            <a:r>
              <a:rPr lang="zh-CN" altLang="en-US" sz="1200" smtClean="0">
                <a:latin typeface="微软雅黑" pitchFamily="34" charset="-122"/>
                <a:ea typeface="微软雅黑" pitchFamily="34" charset="-122"/>
              </a:rPr>
              <a:t>在阶级社会中，阶级斗争是推动社会发展的主要手段</a:t>
            </a:r>
          </a:p>
          <a:p>
            <a:pPr eaLnBrk="1" hangingPunct="1">
              <a:lnSpc>
                <a:spcPct val="133000"/>
              </a:lnSpc>
              <a:buFont typeface="Arial" pitchFamily="34" charset="0"/>
              <a:buChar char="•"/>
            </a:pPr>
            <a:r>
              <a:rPr lang="zh-CN" altLang="en-US" sz="1200" smtClean="0">
                <a:latin typeface="微软雅黑" pitchFamily="34" charset="-122"/>
                <a:ea typeface="微软雅黑" pitchFamily="34" charset="-122"/>
              </a:rPr>
              <a:t>人民群众是一切生产力中最重要的因素，是历史的创造者，但人民群众创造历史的活动和作用总是受到一定历史阶段的经济、政治和思想文化条件的制约。</a:t>
            </a:r>
          </a:p>
          <a:p>
            <a:pPr marL="0" indent="0">
              <a:lnSpc>
                <a:spcPts val="3360"/>
              </a:lnSpc>
              <a:buNone/>
            </a:pPr>
            <a:endParaRPr lang="en-US" altLang="zh-CN" sz="1200" smtClean="0">
              <a:solidFill>
                <a:srgbClr val="2A65AC"/>
              </a:solidFill>
              <a:latin typeface="微软雅黑"/>
              <a:ea typeface="微软雅黑"/>
              <a:cs typeface="微软雅黑"/>
            </a:endParaRPr>
          </a:p>
        </p:txBody>
      </p:sp>
      <p:sp>
        <p:nvSpPr>
          <p:cNvPr id="4" name="灯片编号占位符 3"/>
          <p:cNvSpPr>
            <a:spLocks noGrp="1"/>
          </p:cNvSpPr>
          <p:nvPr>
            <p:ph type="sldNum" sz="quarter" idx="10"/>
          </p:nvPr>
        </p:nvSpPr>
        <p:spPr/>
        <p:txBody>
          <a:bodyPr/>
          <a:lstStyle/>
          <a:p>
            <a:fld id="{F5C741F0-BFFA-4CFE-A05F-16368AA40C6B}" type="slidenum">
              <a:rPr lang="zh-CN" altLang="en-US" smtClean="0"/>
              <a:t>14</a:t>
            </a:fld>
            <a:endParaRPr lang="zh-CN" altLang="en-US"/>
          </a:p>
        </p:txBody>
      </p:sp>
    </p:spTree>
    <p:extLst>
      <p:ext uri="{BB962C8B-B14F-4D97-AF65-F5344CB8AC3E}">
        <p14:creationId xmlns:p14="http://schemas.microsoft.com/office/powerpoint/2010/main" val="2754071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15</a:t>
            </a:fld>
            <a:endParaRPr lang="zh-CN" altLang="en-US"/>
          </a:p>
        </p:txBody>
      </p:sp>
    </p:spTree>
    <p:extLst>
      <p:ext uri="{BB962C8B-B14F-4D97-AF65-F5344CB8AC3E}">
        <p14:creationId xmlns:p14="http://schemas.microsoft.com/office/powerpoint/2010/main" val="553959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smtClean="0">
                <a:latin typeface="仿宋" pitchFamily="49" charset="-122"/>
                <a:ea typeface="仿宋" pitchFamily="49" charset="-122"/>
              </a:rPr>
              <a:t>（人民群众是历史的创造者）</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16</a:t>
            </a:fld>
            <a:endParaRPr lang="zh-CN" altLang="en-US"/>
          </a:p>
        </p:txBody>
      </p:sp>
    </p:spTree>
    <p:extLst>
      <p:ext uri="{BB962C8B-B14F-4D97-AF65-F5344CB8AC3E}">
        <p14:creationId xmlns:p14="http://schemas.microsoft.com/office/powerpoint/2010/main" val="410879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smtClean="0">
                <a:latin typeface="宋体" panose="02010600030101010101" pitchFamily="2" charset="-122"/>
                <a:ea typeface="宋体" panose="02010600030101010101" pitchFamily="2" charset="-122"/>
                <a:cs typeface="微软雅黑"/>
              </a:rPr>
              <a:t>时空观念，包括两个基本观念：时序观念、空间观念</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17</a:t>
            </a:fld>
            <a:endParaRPr lang="zh-CN" altLang="en-US"/>
          </a:p>
        </p:txBody>
      </p:sp>
    </p:spTree>
    <p:extLst>
      <p:ext uri="{BB962C8B-B14F-4D97-AF65-F5344CB8AC3E}">
        <p14:creationId xmlns:p14="http://schemas.microsoft.com/office/powerpoint/2010/main" val="3917182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l">
              <a:lnSpc>
                <a:spcPct val="150000"/>
              </a:lnSpc>
              <a:buFont typeface="Arial" pitchFamily="34" charset="0"/>
              <a:buNone/>
            </a:pPr>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18</a:t>
            </a:fld>
            <a:endParaRPr lang="zh-CN" altLang="en-US"/>
          </a:p>
        </p:txBody>
      </p:sp>
    </p:spTree>
    <p:extLst>
      <p:ext uri="{BB962C8B-B14F-4D97-AF65-F5344CB8AC3E}">
        <p14:creationId xmlns:p14="http://schemas.microsoft.com/office/powerpoint/2010/main" val="786264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强调在历史变化的节点上考查时空观念；突出在历史变化的长时段考查时空观念；重视选择恰当的时空尺度探究历史问题。</a:t>
            </a:r>
          </a:p>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19</a:t>
            </a:fld>
            <a:endParaRPr lang="zh-CN" altLang="en-US"/>
          </a:p>
        </p:txBody>
      </p:sp>
    </p:spTree>
    <p:extLst>
      <p:ext uri="{BB962C8B-B14F-4D97-AF65-F5344CB8AC3E}">
        <p14:creationId xmlns:p14="http://schemas.microsoft.com/office/powerpoint/2010/main" val="2409628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smtClean="0">
                <a:latin typeface="宋体" panose="02010600030101010101" pitchFamily="2" charset="-122"/>
                <a:ea typeface="宋体" panose="02010600030101010101" pitchFamily="2" charset="-122"/>
                <a:cs typeface="微软雅黑"/>
              </a:rPr>
              <a:t>课标提出了三层要求</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21</a:t>
            </a:fld>
            <a:endParaRPr lang="zh-CN" altLang="en-US"/>
          </a:p>
        </p:txBody>
      </p:sp>
    </p:spTree>
    <p:extLst>
      <p:ext uri="{BB962C8B-B14F-4D97-AF65-F5344CB8AC3E}">
        <p14:creationId xmlns:p14="http://schemas.microsoft.com/office/powerpoint/2010/main" val="2602286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fld id="{927B0E99-421C-43FC-AEDC-2D12121AE5A7}" type="slidenum">
              <a:rPr lang="en-US" altLang="zh-CN" smtClean="0"/>
              <a:pPr/>
              <a:t>3</a:t>
            </a:fld>
            <a:endParaRPr lang="en-US" altLang="zh-CN"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r>
              <a:rPr lang="en-US" altLang="zh-CN" sz="1200" b="1" smtClean="0">
                <a:solidFill>
                  <a:srgbClr val="0000FF"/>
                </a:solidFill>
                <a:latin typeface="仿宋" pitchFamily="49" charset="-122"/>
                <a:ea typeface="仿宋" pitchFamily="49" charset="-122"/>
              </a:rPr>
              <a:t>2018</a:t>
            </a:r>
            <a:r>
              <a:rPr lang="zh-CN" altLang="en-US" sz="1200" b="1" smtClean="0">
                <a:solidFill>
                  <a:srgbClr val="0000FF"/>
                </a:solidFill>
                <a:latin typeface="仿宋" pitchFamily="49" charset="-122"/>
                <a:ea typeface="仿宋" pitchFamily="49" charset="-122"/>
              </a:rPr>
              <a:t>年</a:t>
            </a:r>
            <a:r>
              <a:rPr lang="zh-CN" altLang="zh-CN" sz="1200" b="1" smtClean="0">
                <a:solidFill>
                  <a:srgbClr val="0000FF"/>
                </a:solidFill>
                <a:latin typeface="仿宋" pitchFamily="49" charset="-122"/>
                <a:ea typeface="仿宋" pitchFamily="49" charset="-122"/>
              </a:rPr>
              <a:t>的</a:t>
            </a:r>
            <a:r>
              <a:rPr lang="zh-CN" altLang="en-US" sz="1200" b="1" smtClean="0">
                <a:solidFill>
                  <a:srgbClr val="0000FF"/>
                </a:solidFill>
                <a:latin typeface="仿宋" pitchFamily="49" charset="-122"/>
                <a:ea typeface="仿宋" pitchFamily="49" charset="-122"/>
              </a:rPr>
              <a:t>高考</a:t>
            </a:r>
            <a:r>
              <a:rPr lang="zh-CN" altLang="zh-CN" sz="1200" b="1" smtClean="0">
                <a:solidFill>
                  <a:srgbClr val="0000FF"/>
                </a:solidFill>
                <a:latin typeface="仿宋" pitchFamily="49" charset="-122"/>
                <a:ea typeface="仿宋" pitchFamily="49" charset="-122"/>
              </a:rPr>
              <a:t>历史试题</a:t>
            </a:r>
            <a:r>
              <a:rPr lang="zh-CN" altLang="en-US" sz="1200" b="1" smtClean="0">
                <a:solidFill>
                  <a:srgbClr val="0000FF"/>
                </a:solidFill>
                <a:latin typeface="仿宋" pitchFamily="49" charset="-122"/>
                <a:ea typeface="仿宋" pitchFamily="49" charset="-122"/>
              </a:rPr>
              <a:t>稳中求变，变中求新。其突出特点是政治性、思想性和导向性。</a:t>
            </a:r>
            <a:endParaRPr lang="en-US" altLang="zh-CN" sz="1200" b="1" i="0" u="none" strike="noStrike" kern="1200" baseline="0" smtClean="0">
              <a:solidFill>
                <a:srgbClr val="0000FF"/>
              </a:solidFill>
              <a:latin typeface="+mn-lt"/>
              <a:ea typeface="+mn-ea"/>
              <a:cs typeface="+mn-cs"/>
            </a:endParaRPr>
          </a:p>
          <a:p>
            <a:r>
              <a:rPr lang="zh-CN" altLang="en-US" sz="1200" b="0" i="0" u="none" strike="noStrike" kern="1200" baseline="0" smtClean="0">
                <a:solidFill>
                  <a:schemeClr val="tx1"/>
                </a:solidFill>
                <a:latin typeface="+mn-lt"/>
                <a:ea typeface="+mn-ea"/>
                <a:cs typeface="+mn-cs"/>
              </a:rPr>
              <a:t>树立正确的国家观，增强考生对祖国的认同。</a:t>
            </a:r>
            <a:endParaRPr lang="en-US" altLang="zh-CN" sz="1200" b="0" i="0" u="none" strike="noStrike" kern="1200" baseline="0" smtClean="0">
              <a:solidFill>
                <a:schemeClr val="tx1"/>
              </a:solidFill>
              <a:latin typeface="+mn-lt"/>
              <a:ea typeface="+mn-ea"/>
              <a:cs typeface="+mn-cs"/>
            </a:endParaRPr>
          </a:p>
          <a:p>
            <a:r>
              <a:rPr lang="zh-CN" altLang="en-US" sz="1200" b="0" i="0" u="none" strike="noStrike" kern="1200" baseline="0" smtClean="0">
                <a:solidFill>
                  <a:schemeClr val="tx1"/>
                </a:solidFill>
                <a:latin typeface="+mn-lt"/>
                <a:ea typeface="+mn-ea"/>
                <a:cs typeface="+mn-cs"/>
              </a:rPr>
              <a:t>树立正确的民族观，增强考生对中华民族的认同，增强民族自信心和自豪感。</a:t>
            </a:r>
            <a:endParaRPr lang="en-US" altLang="zh-CN" sz="1200" b="0" i="0" u="none" strike="noStrike" kern="1200" baseline="0" smtClean="0">
              <a:solidFill>
                <a:schemeClr val="tx1"/>
              </a:solidFill>
              <a:latin typeface="+mn-lt"/>
              <a:ea typeface="+mn-ea"/>
              <a:cs typeface="+mn-cs"/>
            </a:endParaRPr>
          </a:p>
          <a:p>
            <a:r>
              <a:rPr lang="zh-CN" altLang="en-US" sz="1200" b="0" i="0" u="none" strike="noStrike" kern="1200" baseline="0" smtClean="0">
                <a:solidFill>
                  <a:schemeClr val="tx1"/>
                </a:solidFill>
                <a:latin typeface="+mn-lt"/>
                <a:ea typeface="+mn-ea"/>
                <a:cs typeface="+mn-cs"/>
              </a:rPr>
              <a:t>树立正确的文化观，增强考生对中华优秀传统文化、革命文化和社会主义先进文化的认同，增强对世界各国、各民族传统文化的理解和尊重。</a:t>
            </a:r>
            <a:endParaRPr lang="en-US" altLang="zh-CN" sz="1200" b="0" i="0" u="none" strike="noStrike" kern="1200" baseline="0" smtClean="0">
              <a:solidFill>
                <a:schemeClr val="tx1"/>
              </a:solidFill>
              <a:latin typeface="+mn-lt"/>
              <a:ea typeface="+mn-ea"/>
              <a:cs typeface="+mn-cs"/>
            </a:endParaRPr>
          </a:p>
          <a:p>
            <a:r>
              <a:rPr lang="zh-CN" altLang="en-US" sz="1200" b="0" i="0" u="none" strike="noStrike" kern="1200" baseline="0" smtClean="0">
                <a:solidFill>
                  <a:schemeClr val="tx1"/>
                </a:solidFill>
                <a:latin typeface="+mn-lt"/>
                <a:ea typeface="+mn-ea"/>
                <a:cs typeface="+mn-cs"/>
              </a:rPr>
              <a:t>树立正确的历史观，坚持唯物主义史观，增强对马克思主义辩证唯物主义和历史唯物主义的认同，并将其作为指导思想，认识历史、认识世界。</a:t>
            </a:r>
            <a:r>
              <a:rPr lang="en-US" altLang="zh-CN" sz="1200" b="0" i="0" u="none" strike="noStrike" kern="1200" baseline="0" smtClean="0">
                <a:solidFill>
                  <a:schemeClr val="tx1"/>
                </a:solidFill>
                <a:latin typeface="+mn-lt"/>
                <a:ea typeface="+mn-ea"/>
                <a:cs typeface="+mn-cs"/>
              </a:rPr>
              <a:t/>
            </a:r>
            <a:br>
              <a:rPr lang="en-US" altLang="zh-CN" sz="1200" b="0" i="0" u="none" strike="noStrike" kern="1200" baseline="0" smtClean="0">
                <a:solidFill>
                  <a:schemeClr val="tx1"/>
                </a:solidFill>
                <a:latin typeface="+mn-lt"/>
                <a:ea typeface="+mn-ea"/>
                <a:cs typeface="+mn-cs"/>
              </a:rPr>
            </a:br>
            <a:r>
              <a:rPr lang="zh-CN" altLang="en-US" sz="1200" b="0" i="0" u="none" strike="noStrike" kern="1200" baseline="0" smtClean="0">
                <a:solidFill>
                  <a:schemeClr val="tx1"/>
                </a:solidFill>
                <a:latin typeface="+mn-lt"/>
                <a:ea typeface="+mn-ea"/>
                <a:cs typeface="+mn-cs"/>
              </a:rPr>
              <a:t>认识历史发展规律，培养人类命运共同体意识和正确世界观。</a:t>
            </a:r>
            <a:endParaRPr lang="en-US" altLang="zh-CN" sz="1200" b="0" i="0" u="none" strike="noStrike" kern="1200" baseline="0" smtClean="0">
              <a:solidFill>
                <a:schemeClr val="tx1"/>
              </a:solidFill>
              <a:latin typeface="+mn-lt"/>
              <a:ea typeface="+mn-ea"/>
              <a:cs typeface="+mn-cs"/>
            </a:endParaRPr>
          </a:p>
          <a:p>
            <a:r>
              <a:rPr lang="zh-CN" altLang="en-US" sz="1200" b="0" i="0" u="none" strike="noStrike" kern="1200" baseline="0" smtClean="0">
                <a:solidFill>
                  <a:schemeClr val="tx1"/>
                </a:solidFill>
                <a:latin typeface="+mn-lt"/>
                <a:ea typeface="+mn-ea"/>
                <a:cs typeface="+mn-cs"/>
              </a:rPr>
              <a:t>树立积极进取的人生态度，形成健全人格和正确人生观。</a:t>
            </a:r>
            <a:endParaRPr lang="en-US" altLang="zh-CN" sz="1200" b="0" i="0" u="none" strike="noStrike" kern="1200" baseline="0" smtClean="0">
              <a:solidFill>
                <a:schemeClr val="tx1"/>
              </a:solidFill>
              <a:latin typeface="+mn-lt"/>
              <a:ea typeface="+mn-ea"/>
              <a:cs typeface="+mn-cs"/>
            </a:endParaRPr>
          </a:p>
          <a:p>
            <a:r>
              <a:rPr lang="zh-CN" altLang="en-US" sz="1200" b="0" i="0" u="none" strike="noStrike" kern="1200" baseline="0" smtClean="0">
                <a:solidFill>
                  <a:schemeClr val="tx1"/>
                </a:solidFill>
                <a:latin typeface="+mn-lt"/>
                <a:ea typeface="+mn-ea"/>
                <a:cs typeface="+mn-cs"/>
              </a:rPr>
              <a:t>融入社会主义核心价值观，考查中国特色社会主义道路自信、理论自信、制度自信与文化自信。</a:t>
            </a:r>
            <a:endParaRPr lang="zh-CN" alt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ctr">
              <a:lnSpc>
                <a:spcPct val="150000"/>
              </a:lnSpc>
              <a:buFont typeface="Arial" pitchFamily="34" charset="0"/>
              <a:buNone/>
            </a:pPr>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22</a:t>
            </a:fld>
            <a:endParaRPr lang="zh-CN" altLang="en-US"/>
          </a:p>
        </p:txBody>
      </p:sp>
    </p:spTree>
    <p:extLst>
      <p:ext uri="{BB962C8B-B14F-4D97-AF65-F5344CB8AC3E}">
        <p14:creationId xmlns:p14="http://schemas.microsoft.com/office/powerpoint/2010/main" val="786264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事物之间存在着因果关系，用这样一种逻辑思考问题，就是理性主义。所谓理性思考，就是去讨论和寻找事物的因果关系，把因果关系找出来，由此推导出一系列思想，比如科学结论、客观规律等。这就是理性主义的思维方式。</a:t>
            </a:r>
            <a:endParaRPr lang="en-US" altLang="zh-CN" smtClean="0"/>
          </a:p>
          <a:p>
            <a:r>
              <a:rPr kumimoji="1" lang="zh-CN" altLang="en-US" sz="1200" smtClean="0">
                <a:latin typeface="宋体" panose="02010600030101010101" pitchFamily="2" charset="-122"/>
                <a:ea typeface="宋体" panose="02010600030101010101" pitchFamily="2" charset="-122"/>
                <a:cs typeface="微软雅黑"/>
              </a:rPr>
              <a:t>课标对历史解释的要求，归结起来，实质是两点：认识历史解释，学会历史解释。</a:t>
            </a:r>
            <a:endParaRPr kumimoji="1" lang="en-US" altLang="zh-CN" sz="1200" smtClean="0">
              <a:latin typeface="宋体" panose="02010600030101010101" pitchFamily="2" charset="-122"/>
              <a:ea typeface="宋体" panose="02010600030101010101" pitchFamily="2" charset="-122"/>
              <a:cs typeface="微软雅黑"/>
            </a:endParaRPr>
          </a:p>
          <a:p>
            <a:pPr marL="0" indent="0">
              <a:buFont typeface="Arial" charset="0"/>
              <a:buNone/>
            </a:pPr>
            <a:r>
              <a:rPr lang="zh-CN" altLang="en-US" smtClean="0">
                <a:latin typeface="黑体" pitchFamily="49" charset="-122"/>
                <a:ea typeface="黑体" pitchFamily="49" charset="-122"/>
              </a:rPr>
              <a:t>解释并不是一个语义单纯的词，它至少包含“说明”“阐释”两层核心含义，分别指向“事理”和“意义”两个方面。事理解释通常属于因果解释，即以事为果求其所以然的原因。</a:t>
            </a:r>
            <a:r>
              <a:rPr lang="en-US" altLang="zh-CN" smtClean="0">
                <a:latin typeface="黑体" pitchFamily="49" charset="-122"/>
                <a:ea typeface="黑体" pitchFamily="49" charset="-122"/>
              </a:rPr>
              <a:t>……</a:t>
            </a:r>
            <a:r>
              <a:rPr lang="zh-CN" altLang="en-US" smtClean="0">
                <a:latin typeface="黑体" pitchFamily="49" charset="-122"/>
                <a:ea typeface="黑体" pitchFamily="49" charset="-122"/>
              </a:rPr>
              <a:t>意义阐释往往与文本相关，但当我们把生活或历史视为广义的文本时，意义阐释亦进入历史。</a:t>
            </a:r>
            <a:r>
              <a:rPr lang="en-US" altLang="zh-CN" smtClean="0">
                <a:latin typeface="黑体" pitchFamily="49" charset="-122"/>
                <a:ea typeface="黑体" pitchFamily="49" charset="-122"/>
              </a:rPr>
              <a:t>……</a:t>
            </a:r>
            <a:r>
              <a:rPr lang="zh-CN" altLang="en-US" smtClean="0">
                <a:latin typeface="黑体" pitchFamily="49" charset="-122"/>
                <a:ea typeface="黑体" pitchFamily="49" charset="-122"/>
              </a:rPr>
              <a:t>意义阐释的要义不在因果阐明，而在部分</a:t>
            </a:r>
            <a:r>
              <a:rPr lang="en-US" altLang="zh-CN" smtClean="0">
                <a:latin typeface="黑体" pitchFamily="49" charset="-122"/>
                <a:ea typeface="黑体" pitchFamily="49" charset="-122"/>
              </a:rPr>
              <a:t>-</a:t>
            </a:r>
            <a:r>
              <a:rPr lang="zh-CN" altLang="en-US" smtClean="0">
                <a:latin typeface="黑体" pitchFamily="49" charset="-122"/>
                <a:ea typeface="黑体" pitchFamily="49" charset="-122"/>
              </a:rPr>
              <a:t>整体的关系，即将有待解释的片段放在一个恰当的上下文中获得意义澄明。</a:t>
            </a:r>
            <a:endParaRPr lang="en-US" altLang="zh-CN" smtClean="0">
              <a:latin typeface="黑体" pitchFamily="49" charset="-122"/>
              <a:ea typeface="黑体" pitchFamily="49" charset="-122"/>
            </a:endParaRPr>
          </a:p>
          <a:p>
            <a:r>
              <a:rPr lang="zh-CN" altLang="en-US" smtClean="0">
                <a:latin typeface="黑体" pitchFamily="49" charset="-122"/>
                <a:ea typeface="黑体" pitchFamily="49" charset="-122"/>
              </a:rPr>
              <a:t>解释是科学的方法，理解是历史的方法。</a:t>
            </a:r>
            <a:endParaRPr lang="en-US" altLang="zh-CN" smtClean="0">
              <a:latin typeface="黑体" pitchFamily="49" charset="-122"/>
              <a:ea typeface="黑体" pitchFamily="49" charset="-122"/>
            </a:endParaRPr>
          </a:p>
          <a:p>
            <a:r>
              <a:rPr lang="zh-CN" altLang="en-US" smtClean="0">
                <a:latin typeface="黑体" pitchFamily="49" charset="-122"/>
                <a:ea typeface="黑体" pitchFamily="49" charset="-122"/>
              </a:rPr>
              <a:t>理解是诉诸内，是意会；解释是诉诸外，是言传。</a:t>
            </a:r>
            <a:endParaRPr lang="en-US" altLang="zh-CN" smtClean="0">
              <a:latin typeface="黑体" pitchFamily="49" charset="-122"/>
              <a:ea typeface="黑体" pitchFamily="49" charset="-122"/>
            </a:endParaRPr>
          </a:p>
          <a:p>
            <a:r>
              <a:rPr lang="zh-CN" altLang="en-US" smtClean="0">
                <a:latin typeface="黑体" pitchFamily="49" charset="-122"/>
                <a:ea typeface="黑体" pitchFamily="49" charset="-122"/>
              </a:rPr>
              <a:t>理解是推己及人，解释是由已知到未知。</a:t>
            </a:r>
            <a:endParaRPr lang="en-US" altLang="zh-CN" smtClean="0">
              <a:latin typeface="黑体" pitchFamily="49" charset="-122"/>
              <a:ea typeface="黑体" pitchFamily="49" charset="-122"/>
            </a:endParaRPr>
          </a:p>
          <a:p>
            <a:r>
              <a:rPr lang="zh-CN" altLang="en-US" smtClean="0">
                <a:latin typeface="黑体" pitchFamily="49" charset="-122"/>
                <a:ea typeface="黑体" pitchFamily="49" charset="-122"/>
              </a:rPr>
              <a:t>当不理解的时候，解释就要登场了。解释是为了能够理解。</a:t>
            </a:r>
            <a:endParaRPr lang="en-US" altLang="zh-CN" smtClean="0">
              <a:latin typeface="黑体" pitchFamily="49" charset="-122"/>
              <a:ea typeface="黑体" pitchFamily="49" charset="-122"/>
            </a:endParaRPr>
          </a:p>
          <a:p>
            <a:r>
              <a:rPr lang="zh-CN" altLang="en-US" smtClean="0">
                <a:latin typeface="黑体" pitchFamily="49" charset="-122"/>
                <a:ea typeface="黑体" pitchFamily="49" charset="-122"/>
              </a:rPr>
              <a:t>理解是感性的、神秘的、直觉的，解释是理性的、明晰的、逻辑的。</a:t>
            </a:r>
            <a:endParaRPr lang="en-US" altLang="zh-CN" smtClean="0">
              <a:latin typeface="黑体" pitchFamily="49" charset="-122"/>
              <a:ea typeface="黑体" pitchFamily="49" charset="-122"/>
            </a:endParaRPr>
          </a:p>
          <a:p>
            <a:r>
              <a:rPr lang="zh-CN" altLang="en-US" smtClean="0">
                <a:latin typeface="黑体" pitchFamily="49" charset="-122"/>
                <a:ea typeface="黑体" pitchFamily="49" charset="-122"/>
              </a:rPr>
              <a:t>理解比解释更基本，是人存在的基本方式。</a:t>
            </a:r>
            <a:endParaRPr lang="en-US" altLang="zh-CN" smtClean="0">
              <a:latin typeface="黑体" pitchFamily="49" charset="-122"/>
              <a:ea typeface="黑体" pitchFamily="49" charset="-122"/>
            </a:endParaRPr>
          </a:p>
          <a:p>
            <a:pPr marL="0" indent="0" algn="r">
              <a:buFont typeface="Arial" charset="0"/>
              <a:buNone/>
            </a:pPr>
            <a:r>
              <a:rPr lang="en-US" altLang="zh-CN" smtClean="0">
                <a:latin typeface="黑体" pitchFamily="49" charset="-122"/>
                <a:ea typeface="黑体" pitchFamily="49" charset="-122"/>
              </a:rPr>
              <a:t>——</a:t>
            </a:r>
            <a:r>
              <a:rPr lang="zh-CN" altLang="en-US" smtClean="0">
                <a:latin typeface="黑体" pitchFamily="49" charset="-122"/>
                <a:ea typeface="黑体" pitchFamily="49" charset="-122"/>
              </a:rPr>
              <a:t>周建漳</a:t>
            </a:r>
            <a:r>
              <a:rPr lang="en-US" altLang="zh-CN" smtClean="0">
                <a:latin typeface="黑体" pitchFamily="49" charset="-122"/>
                <a:ea typeface="黑体" pitchFamily="49" charset="-122"/>
              </a:rPr>
              <a:t>《</a:t>
            </a:r>
            <a:r>
              <a:rPr lang="zh-CN" altLang="en-US" smtClean="0">
                <a:latin typeface="黑体" pitchFamily="49" charset="-122"/>
                <a:ea typeface="黑体" pitchFamily="49" charset="-122"/>
              </a:rPr>
              <a:t>历史哲学</a:t>
            </a:r>
            <a:r>
              <a:rPr lang="en-US" altLang="zh-CN" smtClean="0">
                <a:latin typeface="黑体" pitchFamily="49" charset="-122"/>
                <a:ea typeface="黑体" pitchFamily="49" charset="-122"/>
              </a:rPr>
              <a:t>》</a:t>
            </a:r>
            <a:endParaRPr lang="zh-CN" altLang="en-US" smtClean="0">
              <a:latin typeface="黑体" pitchFamily="49" charset="-122"/>
              <a:ea typeface="黑体" pitchFamily="49" charset="-122"/>
            </a:endParaRPr>
          </a:p>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25</a:t>
            </a:fld>
            <a:endParaRPr lang="zh-CN" altLang="en-US"/>
          </a:p>
        </p:txBody>
      </p:sp>
    </p:spTree>
    <p:extLst>
      <p:ext uri="{BB962C8B-B14F-4D97-AF65-F5344CB8AC3E}">
        <p14:creationId xmlns:p14="http://schemas.microsoft.com/office/powerpoint/2010/main" val="26022866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smtClean="0">
                <a:solidFill>
                  <a:schemeClr val="tx1"/>
                </a:solidFill>
                <a:effectLst/>
                <a:latin typeface="+mn-lt"/>
                <a:ea typeface="+mn-ea"/>
                <a:cs typeface="+mn-cs"/>
              </a:rPr>
              <a:t>图中的动物是长颈鹿，而明朝君臣则认为这是传说中的麒麟</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27</a:t>
            </a:fld>
            <a:endParaRPr lang="zh-CN" altLang="en-US"/>
          </a:p>
        </p:txBody>
      </p:sp>
    </p:spTree>
    <p:extLst>
      <p:ext uri="{BB962C8B-B14F-4D97-AF65-F5344CB8AC3E}">
        <p14:creationId xmlns:p14="http://schemas.microsoft.com/office/powerpoint/2010/main" val="34652777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nSpc>
                <a:spcPts val="2400"/>
              </a:lnSpc>
              <a:buNone/>
            </a:pPr>
            <a:r>
              <a:rPr kumimoji="1" lang="zh-CN" altLang="en-US" sz="1200" smtClean="0">
                <a:latin typeface="宋体" panose="02010600030101010101" pitchFamily="2" charset="-122"/>
                <a:ea typeface="宋体" panose="02010600030101010101" pitchFamily="2" charset="-122"/>
                <a:cs typeface="微软雅黑"/>
              </a:rPr>
              <a:t>对高中学生而言，家国情怀的具体表现主要有：</a:t>
            </a:r>
            <a:endParaRPr kumimoji="1" lang="en-US" altLang="zh-CN" sz="1200" smtClean="0">
              <a:latin typeface="宋体" panose="02010600030101010101" pitchFamily="2" charset="-122"/>
              <a:ea typeface="宋体" panose="02010600030101010101" pitchFamily="2" charset="-122"/>
              <a:cs typeface="微软雅黑"/>
            </a:endParaRPr>
          </a:p>
          <a:p>
            <a:pPr marL="0" indent="0">
              <a:lnSpc>
                <a:spcPts val="2400"/>
              </a:lnSpc>
              <a:buNone/>
            </a:pPr>
            <a:r>
              <a:rPr kumimoji="1" lang="zh-CN" altLang="en-US" sz="1200" smtClean="0">
                <a:latin typeface="宋体" panose="02010600030101010101" pitchFamily="2" charset="-122"/>
                <a:ea typeface="宋体" panose="02010600030101010101" pitchFamily="2" charset="-122"/>
                <a:cs typeface="微软雅黑"/>
              </a:rPr>
              <a:t>  ●树立正确的国家观，增强对祖国的认同。</a:t>
            </a:r>
            <a:endParaRPr kumimoji="1" lang="en-US" altLang="zh-CN" sz="1200" smtClean="0">
              <a:latin typeface="宋体" panose="02010600030101010101" pitchFamily="2" charset="-122"/>
              <a:ea typeface="宋体" panose="02010600030101010101" pitchFamily="2" charset="-122"/>
              <a:cs typeface="微软雅黑"/>
            </a:endParaRPr>
          </a:p>
          <a:p>
            <a:pPr marL="0" indent="0">
              <a:lnSpc>
                <a:spcPts val="2400"/>
              </a:lnSpc>
              <a:buNone/>
            </a:pPr>
            <a:r>
              <a:rPr kumimoji="1" lang="zh-CN" altLang="en-US" sz="1200" smtClean="0">
                <a:latin typeface="宋体" panose="02010600030101010101" pitchFamily="2" charset="-122"/>
                <a:ea typeface="宋体" panose="02010600030101010101" pitchFamily="2" charset="-122"/>
                <a:cs typeface="微软雅黑"/>
              </a:rPr>
              <a:t>  ●树立正确的民族观，增强对中华民族的认同，养成民族自信心和自豪感。</a:t>
            </a:r>
            <a:endParaRPr kumimoji="1" lang="en-US" altLang="zh-CN" sz="1200" smtClean="0">
              <a:latin typeface="宋体" panose="02010600030101010101" pitchFamily="2" charset="-122"/>
              <a:ea typeface="宋体" panose="02010600030101010101" pitchFamily="2" charset="-122"/>
              <a:cs typeface="微软雅黑"/>
            </a:endParaRPr>
          </a:p>
          <a:p>
            <a:pPr marL="0" indent="0">
              <a:lnSpc>
                <a:spcPts val="2400"/>
              </a:lnSpc>
              <a:buNone/>
            </a:pPr>
            <a:r>
              <a:rPr kumimoji="1" lang="zh-CN" altLang="en-US" sz="1200" smtClean="0">
                <a:latin typeface="宋体" panose="02010600030101010101" pitchFamily="2" charset="-122"/>
                <a:ea typeface="宋体" panose="02010600030101010101" pitchFamily="2" charset="-122"/>
                <a:cs typeface="微软雅黑"/>
              </a:rPr>
              <a:t>  ●树立正确的文化观，增强对中华优秀传统文化、革命文化和社会主义先进文化的认同，理解和尊重世界各国、各民族的文化传统。</a:t>
            </a:r>
            <a:endParaRPr kumimoji="1" lang="en-US" altLang="zh-CN" sz="1200" smtClean="0">
              <a:latin typeface="宋体" panose="02010600030101010101" pitchFamily="2" charset="-122"/>
              <a:ea typeface="宋体" panose="02010600030101010101" pitchFamily="2" charset="-122"/>
              <a:cs typeface="微软雅黑"/>
            </a:endParaRPr>
          </a:p>
          <a:p>
            <a:pPr marL="0" indent="0">
              <a:lnSpc>
                <a:spcPts val="2400"/>
              </a:lnSpc>
              <a:buNone/>
            </a:pPr>
            <a:r>
              <a:rPr kumimoji="1" lang="zh-CN" altLang="en-US" sz="1200" smtClean="0">
                <a:latin typeface="宋体" panose="02010600030101010101" pitchFamily="2" charset="-122"/>
                <a:ea typeface="宋体" panose="02010600030101010101" pitchFamily="2" charset="-122"/>
                <a:cs typeface="微软雅黑"/>
              </a:rPr>
              <a:t>  ●增强对社会主义核心价值观的认同，树立对中国特色社会主义的道路自信</a:t>
            </a:r>
            <a:r>
              <a:rPr kumimoji="1" lang="en-US" altLang="zh-CN" sz="1200" smtClean="0">
                <a:latin typeface="宋体" panose="02010600030101010101" pitchFamily="2" charset="-122"/>
                <a:ea typeface="宋体" panose="02010600030101010101" pitchFamily="2" charset="-122"/>
                <a:cs typeface="微软雅黑"/>
              </a:rPr>
              <a:t> </a:t>
            </a:r>
            <a:r>
              <a:rPr kumimoji="1" lang="zh-CN" altLang="en-US" sz="1200" smtClean="0">
                <a:latin typeface="宋体" panose="02010600030101010101" pitchFamily="2" charset="-122"/>
                <a:ea typeface="宋体" panose="02010600030101010101" pitchFamily="2" charset="-122"/>
                <a:cs typeface="微软雅黑"/>
              </a:rPr>
              <a:t>、理论自信、制度自信和文化自信。</a:t>
            </a:r>
            <a:endParaRPr kumimoji="1" lang="en-US" altLang="zh-CN" sz="1200" smtClean="0">
              <a:latin typeface="宋体" panose="02010600030101010101" pitchFamily="2" charset="-122"/>
              <a:ea typeface="宋体" panose="02010600030101010101" pitchFamily="2" charset="-122"/>
              <a:cs typeface="微软雅黑"/>
            </a:endParaRPr>
          </a:p>
          <a:p>
            <a:pPr marL="0" indent="0">
              <a:lnSpc>
                <a:spcPts val="2400"/>
              </a:lnSpc>
              <a:buNone/>
            </a:pPr>
            <a:r>
              <a:rPr kumimoji="1" lang="zh-CN" altLang="en-US" sz="1200" smtClean="0">
                <a:latin typeface="宋体" panose="02010600030101010101" pitchFamily="2" charset="-122"/>
                <a:ea typeface="宋体" panose="02010600030101010101" pitchFamily="2" charset="-122"/>
                <a:cs typeface="微软雅黑"/>
              </a:rPr>
              <a:t>  ●确立积极进取的人生态度，塑造健全的人格，树立正确的世界观、人生观和价值观。</a:t>
            </a:r>
            <a:endParaRPr lang="zh-CN" altLang="en-US" sz="1200" smtClean="0">
              <a:latin typeface="宋体" panose="02010600030101010101" pitchFamily="2" charset="-122"/>
              <a:ea typeface="宋体" panose="02010600030101010101" pitchFamily="2" charset="-122"/>
            </a:endParaRPr>
          </a:p>
          <a:p>
            <a:r>
              <a:rPr lang="zh-CN" altLang="en-US" smtClean="0"/>
              <a:t>国家认同、民族认同、文化认同、价值观认同</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28</a:t>
            </a:fld>
            <a:endParaRPr lang="zh-CN" altLang="en-US"/>
          </a:p>
        </p:txBody>
      </p:sp>
    </p:spTree>
    <p:extLst>
      <p:ext uri="{BB962C8B-B14F-4D97-AF65-F5344CB8AC3E}">
        <p14:creationId xmlns:p14="http://schemas.microsoft.com/office/powerpoint/2010/main" val="1562962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30</a:t>
            </a:fld>
            <a:endParaRPr lang="zh-CN" altLang="en-US"/>
          </a:p>
        </p:txBody>
      </p:sp>
    </p:spTree>
    <p:extLst>
      <p:ext uri="{BB962C8B-B14F-4D97-AF65-F5344CB8AC3E}">
        <p14:creationId xmlns:p14="http://schemas.microsoft.com/office/powerpoint/2010/main" val="34652777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1200" b="0" kern="0" cap="none" spc="0" normalizeH="0" baseline="0" noProof="0" smtClean="0">
                <a:solidFill>
                  <a:srgbClr val="C00000"/>
                </a:solidFill>
                <a:effectLst>
                  <a:outerShdw blurRad="38100" dist="38100" dir="2700000">
                    <a:srgbClr val="000000"/>
                  </a:outerShdw>
                </a:effectLst>
                <a:latin typeface="黑体" panose="02010609060101010101" pitchFamily="49" charset="-122"/>
                <a:ea typeface="黑体" panose="02010609060101010101" pitchFamily="49" charset="-122"/>
                <a:cs typeface="+mn-cs"/>
              </a:rPr>
              <a:t>第一：高考要干什么</a:t>
            </a:r>
            <a:r>
              <a:rPr kumimoji="0" lang="en-US" altLang="zh-CN" sz="1200" b="0" kern="0" cap="none" spc="0" normalizeH="0" baseline="0" noProof="0" smtClean="0">
                <a:solidFill>
                  <a:srgbClr val="C00000"/>
                </a:solidFill>
                <a:effectLst>
                  <a:outerShdw blurRad="38100" dist="38100" dir="2700000">
                    <a:srgbClr val="000000"/>
                  </a:outerShdw>
                </a:effectLst>
                <a:latin typeface="黑体" panose="02010609060101010101" pitchFamily="49" charset="-122"/>
                <a:ea typeface="黑体" panose="02010609060101010101" pitchFamily="49" charset="-122"/>
                <a:cs typeface="+mn-cs"/>
              </a:rPr>
              <a:t>——</a:t>
            </a:r>
            <a:r>
              <a:rPr kumimoji="0" lang="zh-CN" altLang="en-US" sz="1200" b="0" kern="0" cap="none" spc="0" normalizeH="0" baseline="0" noProof="0" smtClean="0">
                <a:solidFill>
                  <a:srgbClr val="C00000"/>
                </a:solidFill>
                <a:effectLst>
                  <a:outerShdw blurRad="38100" dist="38100" dir="2700000">
                    <a:srgbClr val="000000"/>
                  </a:outerShdw>
                </a:effectLst>
                <a:latin typeface="黑体" panose="02010609060101010101" pitchFamily="49" charset="-122"/>
                <a:ea typeface="黑体" panose="02010609060101010101" pitchFamily="49" charset="-122"/>
                <a:cs typeface="+mn-cs"/>
              </a:rPr>
              <a:t>立德树人</a:t>
            </a:r>
          </a:p>
          <a:p>
            <a:pPr marL="357505" indent="-357505" algn="just">
              <a:lnSpc>
                <a:spcPct val="110000"/>
              </a:lnSpc>
              <a:spcBef>
                <a:spcPts val="600"/>
              </a:spcBef>
              <a:buClr>
                <a:schemeClr val="hlink"/>
              </a:buClr>
              <a:buSzPct val="80000"/>
              <a:buFont typeface="Wingdings" panose="05000000000000000000" pitchFamily="2" charset="2"/>
              <a:buChar char="l"/>
            </a:pPr>
            <a:r>
              <a:rPr lang="zh-CN" altLang="en-US" sz="1200" b="0" smtClean="0">
                <a:solidFill>
                  <a:srgbClr val="FF0000"/>
                </a:solidFill>
                <a:latin typeface="黑体" panose="02010609060101010101" pitchFamily="49" charset="-122"/>
                <a:ea typeface="黑体" panose="02010609060101010101" pitchFamily="49" charset="-122"/>
              </a:rPr>
              <a:t>１</a:t>
            </a:r>
            <a:r>
              <a:rPr lang="en-US" altLang="zh-CN" sz="1200" b="0" smtClean="0">
                <a:solidFill>
                  <a:srgbClr val="FF0000"/>
                </a:solidFill>
                <a:latin typeface="黑体" panose="02010609060101010101" pitchFamily="49" charset="-122"/>
                <a:ea typeface="黑体" panose="02010609060101010101" pitchFamily="49" charset="-122"/>
              </a:rPr>
              <a:t>.</a:t>
            </a:r>
            <a:r>
              <a:rPr lang="zh-CN" altLang="en-US" sz="1200" b="0" smtClean="0">
                <a:solidFill>
                  <a:srgbClr val="FF0000"/>
                </a:solidFill>
                <a:latin typeface="黑体" panose="02010609060101010101" pitchFamily="49" charset="-122"/>
                <a:ea typeface="黑体" panose="02010609060101010101" pitchFamily="49" charset="-122"/>
              </a:rPr>
              <a:t>政治认同</a:t>
            </a:r>
            <a:r>
              <a:rPr lang="zh-CN" altLang="en-US" sz="1200" b="0" smtClean="0">
                <a:solidFill>
                  <a:srgbClr val="000099"/>
                </a:solidFill>
                <a:latin typeface="黑体" panose="02010609060101010101" pitchFamily="49" charset="-122"/>
                <a:ea typeface="黑体" panose="02010609060101010101" pitchFamily="49" charset="-122"/>
              </a:rPr>
              <a:t>（有立场、有理想的中国公民）</a:t>
            </a:r>
          </a:p>
          <a:p>
            <a:pPr marL="357505" indent="-357505" algn="just">
              <a:lnSpc>
                <a:spcPct val="110000"/>
              </a:lnSpc>
              <a:spcBef>
                <a:spcPts val="600"/>
              </a:spcBef>
              <a:buClr>
                <a:schemeClr val="hlink"/>
              </a:buClr>
              <a:buSzPct val="80000"/>
              <a:buFont typeface="Wingdings" panose="05000000000000000000" pitchFamily="2" charset="2"/>
              <a:buChar char="l"/>
            </a:pPr>
            <a:r>
              <a:rPr lang="zh-CN" altLang="en-US" sz="1200" b="0" smtClean="0">
                <a:solidFill>
                  <a:srgbClr val="FF0000"/>
                </a:solidFill>
                <a:latin typeface="黑体" panose="02010609060101010101" pitchFamily="49" charset="-122"/>
                <a:ea typeface="黑体" panose="02010609060101010101" pitchFamily="49" charset="-122"/>
              </a:rPr>
              <a:t>２</a:t>
            </a:r>
            <a:r>
              <a:rPr lang="en-US" altLang="zh-CN" sz="1200" b="0" smtClean="0">
                <a:solidFill>
                  <a:srgbClr val="FF0000"/>
                </a:solidFill>
                <a:latin typeface="黑体" panose="02010609060101010101" pitchFamily="49" charset="-122"/>
                <a:ea typeface="黑体" panose="02010609060101010101" pitchFamily="49" charset="-122"/>
              </a:rPr>
              <a:t>.</a:t>
            </a:r>
            <a:r>
              <a:rPr lang="zh-CN" altLang="en-US" sz="1200" b="0" smtClean="0">
                <a:solidFill>
                  <a:srgbClr val="FF0000"/>
                </a:solidFill>
                <a:latin typeface="黑体" panose="02010609060101010101" pitchFamily="49" charset="-122"/>
                <a:ea typeface="黑体" panose="02010609060101010101" pitchFamily="49" charset="-122"/>
              </a:rPr>
              <a:t>理性精神</a:t>
            </a:r>
            <a:r>
              <a:rPr lang="zh-CN" altLang="en-US" sz="1200" b="0" smtClean="0">
                <a:solidFill>
                  <a:srgbClr val="000099"/>
                </a:solidFill>
                <a:latin typeface="黑体" panose="02010609060101010101" pitchFamily="49" charset="-122"/>
                <a:ea typeface="黑体" panose="02010609060101010101" pitchFamily="49" charset="-122"/>
              </a:rPr>
              <a:t>（有思想、有理智的中国公民）</a:t>
            </a:r>
            <a:endParaRPr lang="zh-CN" altLang="en-US" sz="1200" b="0" smtClean="0">
              <a:solidFill>
                <a:schemeClr val="accent1"/>
              </a:solidFill>
              <a:latin typeface="黑体" panose="02010609060101010101" pitchFamily="49" charset="-122"/>
              <a:ea typeface="黑体" panose="02010609060101010101" pitchFamily="49" charset="-122"/>
            </a:endParaRPr>
          </a:p>
          <a:p>
            <a:pPr marL="357505" indent="-357505" algn="just">
              <a:lnSpc>
                <a:spcPct val="110000"/>
              </a:lnSpc>
              <a:spcBef>
                <a:spcPts val="600"/>
              </a:spcBef>
              <a:buClr>
                <a:schemeClr val="hlink"/>
              </a:buClr>
              <a:buSzPct val="80000"/>
              <a:buFont typeface="Wingdings" panose="05000000000000000000" pitchFamily="2" charset="2"/>
              <a:buChar char="l"/>
            </a:pPr>
            <a:r>
              <a:rPr lang="zh-CN" altLang="en-US" sz="1200" b="0" smtClean="0">
                <a:solidFill>
                  <a:srgbClr val="FF0000"/>
                </a:solidFill>
                <a:latin typeface="黑体" panose="02010609060101010101" pitchFamily="49" charset="-122"/>
                <a:ea typeface="黑体" panose="02010609060101010101" pitchFamily="49" charset="-122"/>
              </a:rPr>
              <a:t>３</a:t>
            </a:r>
            <a:r>
              <a:rPr lang="en-US" altLang="zh-CN" sz="1200" b="0" smtClean="0">
                <a:solidFill>
                  <a:srgbClr val="FF0000"/>
                </a:solidFill>
                <a:latin typeface="黑体" panose="02010609060101010101" pitchFamily="49" charset="-122"/>
                <a:ea typeface="黑体" panose="02010609060101010101" pitchFamily="49" charset="-122"/>
              </a:rPr>
              <a:t>.</a:t>
            </a:r>
            <a:r>
              <a:rPr lang="zh-CN" altLang="en-US" sz="1200" b="0" smtClean="0">
                <a:solidFill>
                  <a:srgbClr val="FF0000"/>
                </a:solidFill>
                <a:latin typeface="黑体" panose="02010609060101010101" pitchFamily="49" charset="-122"/>
                <a:ea typeface="黑体" panose="02010609060101010101" pitchFamily="49" charset="-122"/>
              </a:rPr>
              <a:t>法治意识</a:t>
            </a:r>
            <a:r>
              <a:rPr lang="zh-CN" altLang="en-US" sz="1200" b="0" smtClean="0">
                <a:solidFill>
                  <a:schemeClr val="accent1"/>
                </a:solidFill>
                <a:latin typeface="黑体" panose="02010609060101010101" pitchFamily="49" charset="-122"/>
                <a:ea typeface="黑体" panose="02010609060101010101" pitchFamily="49" charset="-122"/>
              </a:rPr>
              <a:t>（</a:t>
            </a:r>
            <a:r>
              <a:rPr lang="zh-CN" altLang="en-US" sz="1200" b="0" smtClean="0">
                <a:solidFill>
                  <a:srgbClr val="000099"/>
                </a:solidFill>
                <a:latin typeface="黑体" panose="02010609060101010101" pitchFamily="49" charset="-122"/>
                <a:ea typeface="黑体" panose="02010609060101010101" pitchFamily="49" charset="-122"/>
              </a:rPr>
              <a:t>有自尊、守规则的中国公民）</a:t>
            </a:r>
          </a:p>
          <a:p>
            <a:pPr marL="357505" indent="-357505" algn="just">
              <a:lnSpc>
                <a:spcPct val="110000"/>
              </a:lnSpc>
              <a:spcBef>
                <a:spcPts val="600"/>
              </a:spcBef>
              <a:buClr>
                <a:schemeClr val="hlink"/>
              </a:buClr>
              <a:buSzPct val="80000"/>
              <a:buFont typeface="Wingdings" panose="05000000000000000000" pitchFamily="2" charset="2"/>
              <a:buChar char="l"/>
            </a:pPr>
            <a:r>
              <a:rPr lang="zh-CN" altLang="en-US" sz="1200" b="0" smtClean="0">
                <a:solidFill>
                  <a:srgbClr val="FF0000"/>
                </a:solidFill>
                <a:latin typeface="黑体" panose="02010609060101010101" pitchFamily="49" charset="-122"/>
                <a:ea typeface="黑体" panose="02010609060101010101" pitchFamily="49" charset="-122"/>
              </a:rPr>
              <a:t>４</a:t>
            </a:r>
            <a:r>
              <a:rPr lang="en-US" altLang="zh-CN" sz="1200" b="0" smtClean="0">
                <a:solidFill>
                  <a:srgbClr val="FF0000"/>
                </a:solidFill>
                <a:latin typeface="黑体" panose="02010609060101010101" pitchFamily="49" charset="-122"/>
                <a:ea typeface="黑体" panose="02010609060101010101" pitchFamily="49" charset="-122"/>
              </a:rPr>
              <a:t>.</a:t>
            </a:r>
            <a:r>
              <a:rPr lang="zh-CN" altLang="en-US" sz="1200" b="0" smtClean="0">
                <a:solidFill>
                  <a:srgbClr val="FF0000"/>
                </a:solidFill>
                <a:latin typeface="黑体" panose="02010609060101010101" pitchFamily="49" charset="-122"/>
                <a:ea typeface="黑体" panose="02010609060101010101" pitchFamily="49" charset="-122"/>
              </a:rPr>
              <a:t>公共参与</a:t>
            </a:r>
            <a:r>
              <a:rPr lang="zh-CN" altLang="en-US" sz="1200" b="0" smtClean="0">
                <a:solidFill>
                  <a:srgbClr val="000099"/>
                </a:solidFill>
                <a:latin typeface="黑体" panose="02010609060101010101" pitchFamily="49" charset="-122"/>
                <a:ea typeface="黑体" panose="02010609060101010101" pitchFamily="49" charset="-122"/>
              </a:rPr>
              <a:t>（有担当、有情怀的中国公民）</a:t>
            </a:r>
          </a:p>
          <a:p>
            <a:pPr marL="0" marR="0" indent="0" algn="just" defTabSz="914400" rtl="0" eaLnBrk="1" fontAlgn="auto" latinLnBrk="0" hangingPunct="1">
              <a:lnSpc>
                <a:spcPct val="110000"/>
              </a:lnSpc>
              <a:spcBef>
                <a:spcPts val="600"/>
              </a:spcBef>
              <a:spcAft>
                <a:spcPts val="0"/>
              </a:spcAft>
              <a:buClr>
                <a:schemeClr val="accent2"/>
              </a:buClr>
              <a:buSzPct val="60000"/>
              <a:buFont typeface="Wingdings 2" panose="05020102010507070707" pitchFamily="18" charset="2"/>
              <a:buNone/>
              <a:tabLst/>
              <a:defRPr/>
            </a:pPr>
            <a:r>
              <a:rPr kumimoji="0" lang="zh-CN" altLang="en-US" sz="1200" b="0" kern="0" cap="none" spc="0" normalizeH="0" baseline="0" noProof="0" smtClean="0">
                <a:solidFill>
                  <a:srgbClr val="C00000"/>
                </a:solidFill>
                <a:effectLst>
                  <a:outerShdw blurRad="38100" dist="38100" dir="2700000">
                    <a:srgbClr val="000000"/>
                  </a:outerShdw>
                </a:effectLst>
                <a:latin typeface="黑体" panose="02010609060101010101" pitchFamily="49" charset="-122"/>
                <a:ea typeface="黑体" panose="02010609060101010101" pitchFamily="49" charset="-122"/>
                <a:cs typeface="+mn-cs"/>
              </a:rPr>
              <a:t>第二：怎么立德树人</a:t>
            </a:r>
            <a:r>
              <a:rPr kumimoji="0" lang="en-US" altLang="zh-CN" sz="1200" b="0" kern="0" cap="none" spc="0" normalizeH="0" baseline="0" noProof="0" smtClean="0">
                <a:solidFill>
                  <a:srgbClr val="C00000"/>
                </a:solidFill>
                <a:effectLst>
                  <a:outerShdw blurRad="38100" dist="38100" dir="2700000">
                    <a:srgbClr val="000000"/>
                  </a:outerShdw>
                </a:effectLst>
                <a:latin typeface="黑体" panose="02010609060101010101" pitchFamily="49" charset="-122"/>
                <a:ea typeface="黑体" panose="02010609060101010101" pitchFamily="49" charset="-122"/>
                <a:cs typeface="+mn-cs"/>
              </a:rPr>
              <a:t>——</a:t>
            </a:r>
            <a:r>
              <a:rPr kumimoji="0" lang="zh-CN" altLang="en-US" sz="1200" b="0" kern="0" cap="none" spc="0" normalizeH="0" baseline="0" noProof="0" smtClean="0">
                <a:solidFill>
                  <a:srgbClr val="C00000"/>
                </a:solidFill>
                <a:effectLst>
                  <a:outerShdw blurRad="38100" dist="38100" dir="2700000">
                    <a:srgbClr val="000000"/>
                  </a:outerShdw>
                </a:effectLst>
                <a:latin typeface="黑体" panose="02010609060101010101" pitchFamily="49" charset="-122"/>
                <a:ea typeface="黑体" panose="02010609060101010101" pitchFamily="49" charset="-122"/>
                <a:cs typeface="+mn-cs"/>
              </a:rPr>
              <a:t>试题呈现</a:t>
            </a:r>
          </a:p>
          <a:p>
            <a:pPr marL="0" indent="0" algn="just">
              <a:lnSpc>
                <a:spcPct val="110000"/>
              </a:lnSpc>
              <a:spcBef>
                <a:spcPts val="600"/>
              </a:spcBef>
              <a:buClr>
                <a:schemeClr val="hlink"/>
              </a:buClr>
              <a:buSzPct val="80000"/>
              <a:buFont typeface="Wingdings" panose="05000000000000000000" pitchFamily="2" charset="2"/>
              <a:buNone/>
            </a:pPr>
            <a:r>
              <a:rPr lang="zh-CN" altLang="en-US" sz="1200" b="0" smtClean="0">
                <a:solidFill>
                  <a:srgbClr val="FF0000"/>
                </a:solidFill>
                <a:latin typeface="Comic Sans MS" panose="030F0702030302020204" pitchFamily="66" charset="0"/>
                <a:ea typeface="黑体" panose="02010609060101010101" pitchFamily="49" charset="-122"/>
              </a:rPr>
              <a:t>课标的核心素养</a:t>
            </a:r>
            <a:endParaRPr lang="en-US" altLang="zh-CN" sz="1200" b="0" smtClean="0">
              <a:solidFill>
                <a:srgbClr val="FF0000"/>
              </a:solidFill>
              <a:latin typeface="Comic Sans MS" panose="030F0702030302020204" pitchFamily="66" charset="0"/>
              <a:ea typeface="黑体" panose="02010609060101010101" pitchFamily="49" charset="-122"/>
            </a:endParaRPr>
          </a:p>
          <a:p>
            <a:pPr marL="0" indent="0" algn="just">
              <a:lnSpc>
                <a:spcPct val="110000"/>
              </a:lnSpc>
              <a:spcBef>
                <a:spcPts val="600"/>
              </a:spcBef>
              <a:buClr>
                <a:schemeClr val="hlink"/>
              </a:buClr>
              <a:buSzPct val="80000"/>
              <a:buFont typeface="Wingdings" panose="05000000000000000000" pitchFamily="2" charset="2"/>
              <a:buNone/>
            </a:pPr>
            <a:r>
              <a:rPr lang="zh-CN" altLang="en-US" sz="1200" b="0" smtClean="0">
                <a:solidFill>
                  <a:srgbClr val="FF0000"/>
                </a:solidFill>
                <a:latin typeface="Comic Sans MS" panose="030F0702030302020204" pitchFamily="66" charset="0"/>
                <a:ea typeface="黑体" panose="02010609060101010101" pitchFamily="49" charset="-122"/>
              </a:rPr>
              <a:t>教材的核心知识</a:t>
            </a:r>
            <a:endParaRPr lang="en-US" altLang="zh-CN" sz="1200" b="0" smtClean="0">
              <a:solidFill>
                <a:srgbClr val="FF0000"/>
              </a:solidFill>
              <a:latin typeface="Comic Sans MS" panose="030F0702030302020204" pitchFamily="66" charset="0"/>
              <a:ea typeface="黑体" panose="02010609060101010101" pitchFamily="49" charset="-122"/>
            </a:endParaRPr>
          </a:p>
          <a:p>
            <a:pPr marL="0" indent="0" algn="just">
              <a:lnSpc>
                <a:spcPct val="110000"/>
              </a:lnSpc>
              <a:spcBef>
                <a:spcPts val="600"/>
              </a:spcBef>
              <a:buClr>
                <a:schemeClr val="hlink"/>
              </a:buClr>
              <a:buSzPct val="80000"/>
              <a:buFont typeface="Wingdings" panose="05000000000000000000" pitchFamily="2" charset="2"/>
              <a:buNone/>
            </a:pPr>
            <a:r>
              <a:rPr lang="zh-CN" altLang="en-US" sz="1200" b="0" smtClean="0">
                <a:solidFill>
                  <a:srgbClr val="FF0000"/>
                </a:solidFill>
                <a:latin typeface="Comic Sans MS" panose="030F0702030302020204" pitchFamily="66" charset="0"/>
                <a:ea typeface="黑体" panose="02010609060101010101" pitchFamily="49" charset="-122"/>
              </a:rPr>
              <a:t>考题的核心立意</a:t>
            </a:r>
            <a:endParaRPr lang="en-US" altLang="zh-CN" sz="1200" b="0" smtClean="0">
              <a:solidFill>
                <a:srgbClr val="FF0000"/>
              </a:solidFill>
              <a:latin typeface="Comic Sans MS" panose="030F0702030302020204" pitchFamily="66" charset="0"/>
              <a:ea typeface="黑体" panose="02010609060101010101" pitchFamily="49" charset="-122"/>
            </a:endParaRPr>
          </a:p>
          <a:p>
            <a:pPr marL="0" marR="0" indent="0" algn="just" defTabSz="914400" rtl="0" eaLnBrk="1" fontAlgn="auto" latinLnBrk="0" hangingPunct="1">
              <a:lnSpc>
                <a:spcPct val="110000"/>
              </a:lnSpc>
              <a:spcBef>
                <a:spcPts val="600"/>
              </a:spcBef>
              <a:spcAft>
                <a:spcPts val="0"/>
              </a:spcAft>
              <a:buClr>
                <a:schemeClr val="hlink"/>
              </a:buClr>
              <a:buSzPct val="80000"/>
              <a:buFont typeface="Wingdings" panose="05000000000000000000" pitchFamily="2" charset="2"/>
              <a:buNone/>
              <a:tabLst/>
              <a:defRPr/>
            </a:pPr>
            <a:r>
              <a:rPr lang="zh-CN" altLang="en-US" sz="1200" b="0" smtClean="0">
                <a:solidFill>
                  <a:srgbClr val="000099"/>
                </a:solidFill>
                <a:latin typeface="黑体" panose="02010609060101010101" pitchFamily="49" charset="-122"/>
                <a:ea typeface="黑体" panose="02010609060101010101" pitchFamily="49" charset="-122"/>
              </a:rPr>
              <a:t>高考试题重点考什么</a:t>
            </a:r>
          </a:p>
          <a:p>
            <a:pPr>
              <a:defRPr/>
            </a:pPr>
            <a:r>
              <a:rPr lang="zh-CN" altLang="en-US" b="0" smtClean="0">
                <a:solidFill>
                  <a:srgbClr val="C00000"/>
                </a:solidFill>
                <a:latin typeface="Comic Sans MS" panose="030F0702030302020204" pitchFamily="66" charset="0"/>
                <a:ea typeface="宋体" panose="02010600030101010101" pitchFamily="2" charset="-122"/>
                <a:cs typeface="+mn-ea"/>
                <a:sym typeface="+mn-lt"/>
              </a:rPr>
              <a:t>一</a:t>
            </a:r>
            <a:r>
              <a:rPr lang="zh-CN" altLang="en-US" b="0" smtClean="0">
                <a:solidFill>
                  <a:srgbClr val="C00000"/>
                </a:solidFill>
                <a:latin typeface="黑体" panose="02010609060101010101" pitchFamily="49" charset="-122"/>
                <a:ea typeface="黑体" panose="02010609060101010101" pitchFamily="49" charset="-122"/>
                <a:cs typeface="+mn-ea"/>
                <a:sym typeface="+mn-lt"/>
              </a:rPr>
              <a:t>突出：社会主义核心价值观</a:t>
            </a:r>
            <a:endParaRPr lang="en-US" altLang="zh-CN" b="0" smtClean="0">
              <a:solidFill>
                <a:srgbClr val="C00000"/>
              </a:solidFill>
              <a:latin typeface="黑体" panose="02010609060101010101" pitchFamily="49" charset="-122"/>
              <a:ea typeface="黑体" panose="02010609060101010101" pitchFamily="49" charset="-122"/>
              <a:cs typeface="+mn-ea"/>
              <a:sym typeface="+mn-lt"/>
            </a:endParaRPr>
          </a:p>
          <a:p>
            <a:pPr>
              <a:defRPr/>
            </a:pPr>
            <a:r>
              <a:rPr lang="zh-CN" altLang="en-US" b="0" smtClean="0">
                <a:solidFill>
                  <a:srgbClr val="C00000"/>
                </a:solidFill>
                <a:latin typeface="黑体" panose="02010609060101010101" pitchFamily="49" charset="-122"/>
                <a:ea typeface="黑体" panose="02010609060101010101" pitchFamily="49" charset="-122"/>
                <a:cs typeface="+mn-ea"/>
                <a:sym typeface="+mn-lt"/>
              </a:rPr>
              <a:t>一核心：立德树人</a:t>
            </a:r>
            <a:endParaRPr lang="en-US" altLang="zh-CN" b="0" smtClean="0">
              <a:solidFill>
                <a:srgbClr val="C00000"/>
              </a:solidFill>
              <a:latin typeface="黑体" panose="02010609060101010101" pitchFamily="49" charset="-122"/>
              <a:ea typeface="黑体" panose="02010609060101010101" pitchFamily="49" charset="-122"/>
              <a:cs typeface="+mn-ea"/>
              <a:sym typeface="+mn-lt"/>
            </a:endParaRPr>
          </a:p>
          <a:p>
            <a:pPr>
              <a:defRPr/>
            </a:pPr>
            <a:r>
              <a:rPr lang="zh-CN" altLang="en-US" b="0" smtClean="0">
                <a:solidFill>
                  <a:srgbClr val="000099"/>
                </a:solidFill>
                <a:latin typeface="黑体" panose="02010609060101010101" pitchFamily="49" charset="-122"/>
                <a:ea typeface="黑体" panose="02010609060101010101" pitchFamily="49" charset="-122"/>
                <a:cs typeface="+mn-ea"/>
                <a:sym typeface="+mn-lt"/>
              </a:rPr>
              <a:t>两功能：服务选拔、引导教学</a:t>
            </a:r>
          </a:p>
          <a:p>
            <a:pPr lvl="0" fontAlgn="base">
              <a:spcBef>
                <a:spcPct val="0"/>
              </a:spcBef>
              <a:spcAft>
                <a:spcPct val="0"/>
              </a:spcAft>
              <a:defRPr/>
            </a:pPr>
            <a:r>
              <a:rPr lang="zh-CN" altLang="en-US" b="0" smtClean="0">
                <a:solidFill>
                  <a:srgbClr val="000099"/>
                </a:solidFill>
                <a:latin typeface="黑体" panose="02010609060101010101" pitchFamily="49" charset="-122"/>
                <a:ea typeface="黑体" panose="02010609060101010101" pitchFamily="49" charset="-122"/>
                <a:cs typeface="+mn-ea"/>
                <a:sym typeface="+mn-lt"/>
              </a:rPr>
              <a:t>两方法：历史思维过程、历史思维方法</a:t>
            </a:r>
            <a:endParaRPr lang="en-US" altLang="zh-CN" b="0" smtClean="0">
              <a:solidFill>
                <a:srgbClr val="000099"/>
              </a:solidFill>
              <a:latin typeface="黑体" panose="02010609060101010101" pitchFamily="49" charset="-122"/>
              <a:ea typeface="黑体" panose="02010609060101010101" pitchFamily="49" charset="-122"/>
              <a:cs typeface="+mn-ea"/>
              <a:sym typeface="+mn-lt"/>
            </a:endParaRPr>
          </a:p>
          <a:p>
            <a:pPr fontAlgn="base">
              <a:spcBef>
                <a:spcPct val="0"/>
              </a:spcBef>
              <a:spcAft>
                <a:spcPct val="0"/>
              </a:spcAft>
              <a:defRPr/>
            </a:pPr>
            <a:r>
              <a:rPr lang="zh-CN" altLang="en-US" b="0" smtClean="0">
                <a:solidFill>
                  <a:srgbClr val="9BBB59">
                    <a:lumMod val="100000"/>
                  </a:srgbClr>
                </a:solidFill>
                <a:latin typeface="Comic Sans MS" panose="030F0702030302020204" pitchFamily="66" charset="0"/>
                <a:ea typeface="宋体" panose="02010600030101010101" pitchFamily="2" charset="-122"/>
                <a:cs typeface="+mn-ea"/>
                <a:sym typeface="+mn-lt"/>
              </a:rPr>
              <a:t>三文化（传统文化、革命文化、社会主义文化）</a:t>
            </a:r>
          </a:p>
          <a:p>
            <a:pPr fontAlgn="base">
              <a:spcBef>
                <a:spcPct val="0"/>
              </a:spcBef>
              <a:spcAft>
                <a:spcPct val="0"/>
              </a:spcAft>
              <a:defRPr/>
            </a:pPr>
            <a:r>
              <a:rPr lang="zh-CN" altLang="en-US" smtClean="0">
                <a:solidFill>
                  <a:srgbClr val="000099"/>
                </a:solidFill>
                <a:latin typeface="黑体" panose="02010609060101010101" pitchFamily="49" charset="-122"/>
                <a:ea typeface="黑体" panose="02010609060101010101" pitchFamily="49" charset="-122"/>
                <a:cs typeface="+mn-ea"/>
                <a:sym typeface="+mn-lt"/>
              </a:rPr>
              <a:t>四重点（国史、党史、改革开放史、社会主义发展史）</a:t>
            </a:r>
          </a:p>
          <a:p>
            <a:pPr lvl="0" fontAlgn="base">
              <a:spcBef>
                <a:spcPct val="0"/>
              </a:spcBef>
              <a:spcAft>
                <a:spcPct val="0"/>
              </a:spcAft>
              <a:defRPr/>
            </a:pPr>
            <a:r>
              <a:rPr lang="zh-CN" altLang="en-US" smtClean="0">
                <a:solidFill>
                  <a:srgbClr val="C00000"/>
                </a:solidFill>
                <a:latin typeface="黑体" panose="02010609060101010101" pitchFamily="49" charset="-122"/>
                <a:ea typeface="黑体" panose="02010609060101010101" pitchFamily="49" charset="-122"/>
                <a:cs typeface="+mn-ea"/>
                <a:sym typeface="+mn-lt"/>
              </a:rPr>
              <a:t>四特点：基础性、综合性、应用性、开放性</a:t>
            </a:r>
            <a:endParaRPr lang="en-US" altLang="zh-CN" smtClean="0">
              <a:solidFill>
                <a:srgbClr val="C00000"/>
              </a:solidFill>
              <a:latin typeface="黑体" panose="02010609060101010101" pitchFamily="49" charset="-122"/>
              <a:ea typeface="黑体" panose="02010609060101010101" pitchFamily="49" charset="-122"/>
              <a:cs typeface="+mn-ea"/>
              <a:sym typeface="+mn-lt"/>
            </a:endParaRPr>
          </a:p>
          <a:p>
            <a:pPr fontAlgn="base">
              <a:spcBef>
                <a:spcPct val="0"/>
              </a:spcBef>
              <a:spcAft>
                <a:spcPct val="0"/>
              </a:spcAft>
              <a:defRPr/>
            </a:pPr>
            <a:r>
              <a:rPr lang="zh-CN" altLang="en-US" smtClean="0">
                <a:solidFill>
                  <a:srgbClr val="C00000"/>
                </a:solidFill>
                <a:latin typeface="黑体" panose="02010609060101010101" pitchFamily="49" charset="-122"/>
                <a:ea typeface="黑体" panose="02010609060101010101" pitchFamily="49" charset="-122"/>
                <a:cs typeface="+mn-ea"/>
                <a:sym typeface="+mn-lt"/>
              </a:rPr>
              <a:t>四面（核心价值、必备知识、关键能力、学科素养）</a:t>
            </a:r>
            <a:endParaRPr lang="zh-CN" altLang="en-US" sz="1200" b="0" smtClean="0">
              <a:solidFill>
                <a:srgbClr val="FF0000"/>
              </a:solidFill>
              <a:latin typeface="Comic Sans MS" panose="030F0702030302020204" pitchFamily="66" charset="0"/>
              <a:ea typeface="黑体" panose="02010609060101010101" pitchFamily="49" charset="-122"/>
            </a:endParaRPr>
          </a:p>
          <a:p>
            <a:pPr marL="0" indent="0" algn="just">
              <a:lnSpc>
                <a:spcPct val="110000"/>
              </a:lnSpc>
              <a:spcBef>
                <a:spcPts val="600"/>
              </a:spcBef>
              <a:buClr>
                <a:schemeClr val="accent2"/>
              </a:buClr>
              <a:buSzPct val="60000"/>
              <a:buFont typeface="Wingdings 2" panose="05020102010507070707" pitchFamily="18" charset="2"/>
              <a:buNone/>
            </a:pPr>
            <a:r>
              <a:rPr lang="zh-CN" altLang="en-US" sz="1200" b="0" smtClean="0">
                <a:solidFill>
                  <a:srgbClr val="FF0000"/>
                </a:solidFill>
                <a:latin typeface="Comic Sans MS" panose="030F0702030302020204" pitchFamily="66" charset="0"/>
                <a:ea typeface="黑体" panose="02010609060101010101" pitchFamily="49" charset="-122"/>
              </a:rPr>
              <a:t>     </a:t>
            </a:r>
          </a:p>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31</a:t>
            </a:fld>
            <a:endParaRPr lang="zh-CN" altLang="en-US"/>
          </a:p>
        </p:txBody>
      </p:sp>
    </p:spTree>
    <p:extLst>
      <p:ext uri="{BB962C8B-B14F-4D97-AF65-F5344CB8AC3E}">
        <p14:creationId xmlns:p14="http://schemas.microsoft.com/office/powerpoint/2010/main" val="31536033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611188" eaLnBrk="1" hangingPunct="1">
              <a:lnSpc>
                <a:spcPct val="120000"/>
              </a:lnSpc>
            </a:pPr>
            <a:r>
              <a:rPr lang="zh-CN" altLang="en-US" sz="1200" smtClean="0">
                <a:solidFill>
                  <a:srgbClr val="0000FF"/>
                </a:solidFill>
                <a:latin typeface="仿宋" pitchFamily="49" charset="-122"/>
                <a:ea typeface="仿宋" pitchFamily="49" charset="-122"/>
                <a:sym typeface="宋体" pitchFamily="2" charset="-122"/>
              </a:rPr>
              <a:t>●历史</a:t>
            </a:r>
            <a:r>
              <a:rPr lang="zh-CN" altLang="en-US" sz="1200" smtClean="0">
                <a:solidFill>
                  <a:srgbClr val="0000FF"/>
                </a:solidFill>
                <a:latin typeface="仿宋" pitchFamily="49" charset="-122"/>
                <a:ea typeface="仿宋" pitchFamily="49" charset="-122"/>
                <a:sym typeface="Calibri" pitchFamily="34" charset="0"/>
              </a:rPr>
              <a:t>高考命题改革一路领先</a:t>
            </a:r>
            <a:endParaRPr lang="en-US" altLang="zh-CN" sz="1200" smtClean="0">
              <a:solidFill>
                <a:srgbClr val="0000FF"/>
              </a:solidFill>
              <a:latin typeface="仿宋" pitchFamily="49" charset="-122"/>
              <a:ea typeface="仿宋" pitchFamily="49" charset="-122"/>
              <a:sym typeface="Calibri" pitchFamily="34" charset="0"/>
            </a:endParaRPr>
          </a:p>
          <a:p>
            <a:pPr indent="611188" eaLnBrk="1" hangingPunct="1">
              <a:lnSpc>
                <a:spcPct val="120000"/>
              </a:lnSpc>
            </a:pPr>
            <a:r>
              <a:rPr lang="zh-CN" altLang="en-US" sz="1200" smtClean="0">
                <a:solidFill>
                  <a:srgbClr val="000000"/>
                </a:solidFill>
                <a:latin typeface="仿宋" pitchFamily="49" charset="-122"/>
                <a:ea typeface="仿宋" pitchFamily="49" charset="-122"/>
                <a:sym typeface="Calibri" pitchFamily="34" charset="0"/>
              </a:rPr>
              <a:t>新课改以来，全国卷历史高考命题大力加强对</a:t>
            </a:r>
            <a:r>
              <a:rPr lang="zh-CN" altLang="en-US" sz="1200" smtClean="0">
                <a:solidFill>
                  <a:srgbClr val="FF0000"/>
                </a:solidFill>
                <a:latin typeface="仿宋" pitchFamily="49" charset="-122"/>
                <a:ea typeface="仿宋" pitchFamily="49" charset="-122"/>
                <a:sym typeface="Calibri" pitchFamily="34" charset="0"/>
              </a:rPr>
              <a:t>学习潜能</a:t>
            </a:r>
            <a:r>
              <a:rPr lang="zh-CN" altLang="en-US" sz="1200" smtClean="0">
                <a:solidFill>
                  <a:srgbClr val="000000"/>
                </a:solidFill>
                <a:latin typeface="仿宋" pitchFamily="49" charset="-122"/>
                <a:ea typeface="仿宋" pitchFamily="49" charset="-122"/>
                <a:sym typeface="Calibri" pitchFamily="34" charset="0"/>
              </a:rPr>
              <a:t>和</a:t>
            </a:r>
            <a:r>
              <a:rPr lang="zh-CN" altLang="en-US" sz="1200" smtClean="0">
                <a:solidFill>
                  <a:srgbClr val="FF0000"/>
                </a:solidFill>
                <a:latin typeface="仿宋" pitchFamily="49" charset="-122"/>
                <a:ea typeface="仿宋" pitchFamily="49" charset="-122"/>
                <a:sym typeface="Calibri" pitchFamily="34" charset="0"/>
              </a:rPr>
              <a:t>学科素养</a:t>
            </a:r>
            <a:r>
              <a:rPr lang="zh-CN" altLang="en-US" sz="1200" smtClean="0">
                <a:latin typeface="仿宋" pitchFamily="49" charset="-122"/>
                <a:ea typeface="仿宋" pitchFamily="49" charset="-122"/>
                <a:sym typeface="Calibri" pitchFamily="34" charset="0"/>
              </a:rPr>
              <a:t>的考查；</a:t>
            </a:r>
            <a:endParaRPr lang="en-US" altLang="zh-CN" sz="1200" smtClean="0">
              <a:latin typeface="仿宋" pitchFamily="49" charset="-122"/>
              <a:ea typeface="仿宋" pitchFamily="49" charset="-122"/>
              <a:sym typeface="Calibri" pitchFamily="34" charset="0"/>
            </a:endParaRPr>
          </a:p>
          <a:p>
            <a:pPr indent="611188" eaLnBrk="1" hangingPunct="1">
              <a:lnSpc>
                <a:spcPct val="120000"/>
              </a:lnSpc>
            </a:pPr>
            <a:r>
              <a:rPr lang="zh-CN" altLang="en-US" sz="1200" smtClean="0">
                <a:solidFill>
                  <a:srgbClr val="000000"/>
                </a:solidFill>
                <a:latin typeface="仿宋" pitchFamily="49" charset="-122"/>
                <a:ea typeface="仿宋" pitchFamily="49" charset="-122"/>
                <a:sym typeface="Calibri" pitchFamily="34" charset="0"/>
              </a:rPr>
              <a:t>完成了由“</a:t>
            </a:r>
            <a:r>
              <a:rPr lang="zh-CN" altLang="en-US" sz="1200" smtClean="0">
                <a:solidFill>
                  <a:srgbClr val="FF0000"/>
                </a:solidFill>
                <a:latin typeface="仿宋" pitchFamily="49" charset="-122"/>
                <a:ea typeface="仿宋" pitchFamily="49" charset="-122"/>
                <a:sym typeface="Calibri" pitchFamily="34" charset="0"/>
              </a:rPr>
              <a:t>知识立意</a:t>
            </a:r>
            <a:r>
              <a:rPr lang="zh-CN" altLang="en-US" sz="1200" smtClean="0">
                <a:solidFill>
                  <a:srgbClr val="000000"/>
                </a:solidFill>
                <a:latin typeface="仿宋" pitchFamily="49" charset="-122"/>
                <a:ea typeface="仿宋" pitchFamily="49" charset="-122"/>
                <a:sym typeface="Calibri" pitchFamily="34" charset="0"/>
              </a:rPr>
              <a:t>”向“</a:t>
            </a:r>
            <a:r>
              <a:rPr lang="zh-CN" altLang="en-US" sz="1200" smtClean="0">
                <a:solidFill>
                  <a:srgbClr val="FF0000"/>
                </a:solidFill>
                <a:latin typeface="仿宋" pitchFamily="49" charset="-122"/>
                <a:ea typeface="仿宋" pitchFamily="49" charset="-122"/>
                <a:sym typeface="Calibri" pitchFamily="34" charset="0"/>
              </a:rPr>
              <a:t>能力立意</a:t>
            </a:r>
            <a:r>
              <a:rPr lang="zh-CN" altLang="en-US" sz="1200" smtClean="0">
                <a:solidFill>
                  <a:srgbClr val="000000"/>
                </a:solidFill>
                <a:latin typeface="仿宋" pitchFamily="49" charset="-122"/>
                <a:ea typeface="仿宋" pitchFamily="49" charset="-122"/>
                <a:sym typeface="Calibri" pitchFamily="34" charset="0"/>
              </a:rPr>
              <a:t>”、“</a:t>
            </a:r>
            <a:r>
              <a:rPr lang="zh-CN" altLang="en-US" sz="1200" smtClean="0">
                <a:solidFill>
                  <a:srgbClr val="FF0000"/>
                </a:solidFill>
                <a:latin typeface="仿宋" pitchFamily="49" charset="-122"/>
                <a:ea typeface="仿宋" pitchFamily="49" charset="-122"/>
                <a:sym typeface="Calibri" pitchFamily="34" charset="0"/>
              </a:rPr>
              <a:t>素养立意</a:t>
            </a:r>
            <a:r>
              <a:rPr lang="zh-CN" altLang="en-US" sz="1200" smtClean="0">
                <a:solidFill>
                  <a:srgbClr val="000000"/>
                </a:solidFill>
                <a:latin typeface="仿宋" pitchFamily="49" charset="-122"/>
                <a:ea typeface="仿宋" pitchFamily="49" charset="-122"/>
                <a:sym typeface="Calibri" pitchFamily="34" charset="0"/>
              </a:rPr>
              <a:t>”的转型；</a:t>
            </a:r>
            <a:endParaRPr lang="en-US" altLang="zh-CN" sz="1200" smtClean="0">
              <a:solidFill>
                <a:srgbClr val="000000"/>
              </a:solidFill>
              <a:latin typeface="仿宋" pitchFamily="49" charset="-122"/>
              <a:ea typeface="仿宋" pitchFamily="49" charset="-122"/>
              <a:sym typeface="Calibri" pitchFamily="34" charset="0"/>
            </a:endParaRPr>
          </a:p>
          <a:p>
            <a:pPr indent="611188" eaLnBrk="1" hangingPunct="1">
              <a:lnSpc>
                <a:spcPct val="120000"/>
              </a:lnSpc>
            </a:pPr>
            <a:r>
              <a:rPr lang="zh-CN" altLang="en-US" sz="1200" smtClean="0">
                <a:solidFill>
                  <a:srgbClr val="000000"/>
                </a:solidFill>
                <a:latin typeface="仿宋" pitchFamily="49" charset="-122"/>
                <a:ea typeface="仿宋" pitchFamily="49" charset="-122"/>
                <a:sym typeface="Calibri" pitchFamily="34" charset="0"/>
              </a:rPr>
              <a:t>加快了</a:t>
            </a:r>
            <a:r>
              <a:rPr lang="zh-CN" altLang="en-US" sz="1200" smtClean="0">
                <a:latin typeface="仿宋" pitchFamily="49" charset="-122"/>
                <a:ea typeface="仿宋" pitchFamily="49" charset="-122"/>
                <a:sym typeface="Calibri" pitchFamily="34" charset="0"/>
              </a:rPr>
              <a:t>由考查</a:t>
            </a:r>
            <a:r>
              <a:rPr lang="zh-CN" altLang="en-US" sz="1200" smtClean="0">
                <a:solidFill>
                  <a:srgbClr val="FF0000"/>
                </a:solidFill>
                <a:latin typeface="仿宋" pitchFamily="49" charset="-122"/>
                <a:ea typeface="仿宋" pitchFamily="49" charset="-122"/>
                <a:sym typeface="Calibri" pitchFamily="34" charset="0"/>
              </a:rPr>
              <a:t>学习结果</a:t>
            </a:r>
            <a:r>
              <a:rPr lang="zh-CN" altLang="en-US" sz="1200" smtClean="0">
                <a:latin typeface="仿宋" pitchFamily="49" charset="-122"/>
                <a:ea typeface="仿宋" pitchFamily="49" charset="-122"/>
                <a:sym typeface="Calibri" pitchFamily="34" charset="0"/>
              </a:rPr>
              <a:t>到考查</a:t>
            </a:r>
            <a:r>
              <a:rPr lang="zh-CN" altLang="en-US" sz="1200" smtClean="0">
                <a:solidFill>
                  <a:srgbClr val="FF0000"/>
                </a:solidFill>
                <a:latin typeface="仿宋" pitchFamily="49" charset="-122"/>
                <a:ea typeface="仿宋" pitchFamily="49" charset="-122"/>
                <a:sym typeface="Calibri" pitchFamily="34" charset="0"/>
              </a:rPr>
              <a:t>学习过程</a:t>
            </a:r>
            <a:r>
              <a:rPr lang="zh-CN" altLang="en-US" sz="1200" smtClean="0">
                <a:solidFill>
                  <a:srgbClr val="000000"/>
                </a:solidFill>
                <a:latin typeface="仿宋" pitchFamily="49" charset="-122"/>
                <a:ea typeface="仿宋" pitchFamily="49" charset="-122"/>
                <a:sym typeface="Calibri" pitchFamily="34" charset="0"/>
              </a:rPr>
              <a:t>的演变；</a:t>
            </a:r>
            <a:endParaRPr lang="en-US" altLang="zh-CN" sz="1200" smtClean="0">
              <a:solidFill>
                <a:srgbClr val="000000"/>
              </a:solidFill>
              <a:latin typeface="仿宋" pitchFamily="49" charset="-122"/>
              <a:ea typeface="仿宋" pitchFamily="49" charset="-122"/>
              <a:sym typeface="Calibri" pitchFamily="34" charset="0"/>
            </a:endParaRPr>
          </a:p>
          <a:p>
            <a:pPr indent="611188" eaLnBrk="1" hangingPunct="1">
              <a:lnSpc>
                <a:spcPct val="120000"/>
              </a:lnSpc>
            </a:pPr>
            <a:r>
              <a:rPr lang="zh-CN" altLang="en-US" sz="1200" smtClean="0">
                <a:solidFill>
                  <a:srgbClr val="000000"/>
                </a:solidFill>
                <a:latin typeface="仿宋" pitchFamily="49" charset="-122"/>
                <a:ea typeface="仿宋" pitchFamily="49" charset="-122"/>
                <a:sym typeface="Calibri" pitchFamily="34" charset="0"/>
              </a:rPr>
              <a:t>试题呈现出“</a:t>
            </a:r>
            <a:r>
              <a:rPr lang="zh-CN" altLang="en-US" sz="1200" smtClean="0">
                <a:solidFill>
                  <a:srgbClr val="FF0000"/>
                </a:solidFill>
                <a:latin typeface="仿宋" pitchFamily="49" charset="-122"/>
                <a:ea typeface="仿宋" pitchFamily="49" charset="-122"/>
                <a:sym typeface="Calibri" pitchFamily="34" charset="0"/>
              </a:rPr>
              <a:t>远离教材</a:t>
            </a:r>
            <a:r>
              <a:rPr lang="zh-CN" altLang="en-US" sz="1200" smtClean="0">
                <a:solidFill>
                  <a:srgbClr val="000000"/>
                </a:solidFill>
                <a:latin typeface="仿宋" pitchFamily="49" charset="-122"/>
                <a:ea typeface="仿宋" pitchFamily="49" charset="-122"/>
                <a:sym typeface="Calibri" pitchFamily="34" charset="0"/>
              </a:rPr>
              <a:t>”的特征；</a:t>
            </a:r>
            <a:endParaRPr lang="en-US" altLang="zh-CN" sz="1200" smtClean="0">
              <a:solidFill>
                <a:srgbClr val="000000"/>
              </a:solidFill>
              <a:latin typeface="仿宋" pitchFamily="49" charset="-122"/>
              <a:ea typeface="仿宋" pitchFamily="49" charset="-122"/>
              <a:sym typeface="Calibri" pitchFamily="34" charset="0"/>
            </a:endParaRPr>
          </a:p>
          <a:p>
            <a:pPr indent="611188" eaLnBrk="1" hangingPunct="1">
              <a:lnSpc>
                <a:spcPct val="120000"/>
              </a:lnSpc>
            </a:pPr>
            <a:r>
              <a:rPr lang="zh-CN" altLang="en-US" sz="1200" smtClean="0">
                <a:solidFill>
                  <a:srgbClr val="000000"/>
                </a:solidFill>
                <a:latin typeface="仿宋" pitchFamily="49" charset="-122"/>
                <a:ea typeface="仿宋" pitchFamily="49" charset="-122"/>
                <a:sym typeface="Calibri" pitchFamily="34" charset="0"/>
              </a:rPr>
              <a:t>这使高中历史教学所惯常采用的死记硬背和题海战术已基本失灵。</a:t>
            </a:r>
            <a:endParaRPr lang="en-US" altLang="zh-CN" sz="1200" smtClean="0">
              <a:solidFill>
                <a:srgbClr val="000000"/>
              </a:solidFill>
              <a:latin typeface="仿宋" pitchFamily="49" charset="-122"/>
              <a:ea typeface="仿宋" pitchFamily="49" charset="-122"/>
              <a:sym typeface="Calibri" pitchFamily="34" charset="0"/>
            </a:endParaRPr>
          </a:p>
          <a:p>
            <a:pPr indent="611188" eaLnBrk="1" hangingPunct="1">
              <a:lnSpc>
                <a:spcPct val="120000"/>
              </a:lnSpc>
            </a:pPr>
            <a:r>
              <a:rPr lang="zh-CN" altLang="en-US" sz="1200" smtClean="0">
                <a:solidFill>
                  <a:srgbClr val="000000"/>
                </a:solidFill>
                <a:latin typeface="仿宋" pitchFamily="49" charset="-122"/>
                <a:ea typeface="仿宋" pitchFamily="49" charset="-122"/>
                <a:sym typeface="Calibri" pitchFamily="34" charset="0"/>
              </a:rPr>
              <a:t>历史命题改革走在其他学科前面，直接影响到政治、地理等学科的命题。</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32</a:t>
            </a:fld>
            <a:endParaRPr lang="zh-CN" altLang="en-US"/>
          </a:p>
        </p:txBody>
      </p:sp>
    </p:spTree>
    <p:extLst>
      <p:ext uri="{BB962C8B-B14F-4D97-AF65-F5344CB8AC3E}">
        <p14:creationId xmlns:p14="http://schemas.microsoft.com/office/powerpoint/2010/main" val="32295593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与其大量做题，不如抽出时间认真研究往年的试题。</a:t>
            </a:r>
            <a:r>
              <a:rPr lang="en-US" altLang="zh-CN" smtClean="0"/>
              <a:t>——</a:t>
            </a:r>
            <a:r>
              <a:rPr lang="zh-CN" altLang="en-US" smtClean="0"/>
              <a:t>刘芃</a:t>
            </a:r>
          </a:p>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39</a:t>
            </a:fld>
            <a:endParaRPr lang="zh-CN" altLang="en-US"/>
          </a:p>
        </p:txBody>
      </p:sp>
    </p:spTree>
    <p:extLst>
      <p:ext uri="{BB962C8B-B14F-4D97-AF65-F5344CB8AC3E}">
        <p14:creationId xmlns:p14="http://schemas.microsoft.com/office/powerpoint/2010/main" val="3969605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49</a:t>
            </a:fld>
            <a:endParaRPr lang="zh-CN" altLang="en-US"/>
          </a:p>
        </p:txBody>
      </p:sp>
    </p:spTree>
    <p:extLst>
      <p:ext uri="{BB962C8B-B14F-4D97-AF65-F5344CB8AC3E}">
        <p14:creationId xmlns:p14="http://schemas.microsoft.com/office/powerpoint/2010/main" val="28532524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fld id="{224D5855-A14C-4640-BA53-86D7B9C95CA1}" type="slidenum">
              <a:rPr lang="en-US" altLang="zh-CN" smtClean="0"/>
              <a:pPr/>
              <a:t>51</a:t>
            </a:fld>
            <a:endParaRPr lang="en-US" altLang="zh-CN"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r>
              <a:rPr lang="zh-CN" altLang="en-US" smtClean="0">
                <a:latin typeface="Arial" pitchFamily="34" charset="0"/>
              </a:rPr>
              <a:t>人伦：人与人之间的道德关系，人与人间礼教所规定的君臣、父子、夫妇、兄弟、朋友及各种尊卑长幼关系。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fld id="{927B0E99-421C-43FC-AEDC-2D12121AE5A7}" type="slidenum">
              <a:rPr lang="en-US" altLang="zh-CN" smtClean="0"/>
              <a:pPr/>
              <a:t>4</a:t>
            </a:fld>
            <a:endParaRPr lang="en-US" altLang="zh-CN"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r>
              <a:rPr lang="en-US" altLang="zh-CN" sz="1200" b="0" i="0" u="none" strike="noStrike" kern="1200" baseline="0" smtClean="0">
                <a:solidFill>
                  <a:schemeClr val="tx1"/>
                </a:solidFill>
                <a:latin typeface="+mn-lt"/>
                <a:ea typeface="+mn-ea"/>
                <a:cs typeface="+mn-cs"/>
              </a:rPr>
              <a:t>2018</a:t>
            </a:r>
            <a:r>
              <a:rPr lang="zh-CN" altLang="en-US" sz="1200" b="0" i="0" u="none" strike="noStrike" kern="1200" baseline="0" smtClean="0">
                <a:solidFill>
                  <a:schemeClr val="tx1"/>
                </a:solidFill>
                <a:latin typeface="+mn-lt"/>
                <a:ea typeface="+mn-ea"/>
                <a:cs typeface="+mn-cs"/>
              </a:rPr>
              <a:t>年高考历史试题无论是主观题的问题设计还是选择题的选项设置均以考试大纲为基本依据，以高中历史必备知识为依托，对考试内容和要求进行了优化与整合，避免“偏、难、怪、深”，强调考查历史学科的主干知识。</a:t>
            </a:r>
            <a:r>
              <a:rPr lang="zh-CN" altLang="en-US" sz="1200" b="0" i="0" kern="1200" smtClean="0">
                <a:solidFill>
                  <a:schemeClr val="tx1"/>
                </a:solidFill>
                <a:effectLst/>
                <a:latin typeface="+mn-lt"/>
                <a:ea typeface="+mn-ea"/>
                <a:cs typeface="+mn-cs"/>
              </a:rPr>
              <a:t>选择题所涉及的唐代藩镇、宋代手工业、明代对外关系、甲午战争、中国共产党的成立、新中国初期外交政策和经济建设、梭伦改革、马克思主义诞生、工业革命、第三世界的兴起等，都是考生熟知的基础知识，基本没有往年“自考口岸”“票拟与批红”那样需要拓展的知识，“繁、难、怪、深、偏”的内容基本绝迹。</a:t>
            </a:r>
            <a:endParaRPr lang="en-US" altLang="zh-CN" sz="1200" b="0" i="0" u="none" strike="noStrike" kern="1200" baseline="0" smtClean="0">
              <a:solidFill>
                <a:schemeClr val="tx1"/>
              </a:solidFill>
              <a:latin typeface="+mn-lt"/>
              <a:ea typeface="+mn-ea"/>
              <a:cs typeface="+mn-cs"/>
            </a:endParaRPr>
          </a:p>
          <a:p>
            <a:r>
              <a:rPr lang="zh-CN" altLang="en-US" sz="1200" b="0" i="0" u="none" strike="noStrike" kern="1200" baseline="0" smtClean="0">
                <a:solidFill>
                  <a:schemeClr val="tx1"/>
                </a:solidFill>
                <a:latin typeface="+mn-lt"/>
                <a:ea typeface="+mn-ea"/>
                <a:cs typeface="+mn-cs"/>
              </a:rPr>
              <a:t>历史学科重点考查的关键能力包括：</a:t>
            </a:r>
            <a:r>
              <a:rPr lang="en-US" altLang="zh-CN" sz="1200" b="0" i="0" u="none" strike="noStrike" kern="1200" baseline="0" smtClean="0">
                <a:solidFill>
                  <a:schemeClr val="tx1"/>
                </a:solidFill>
                <a:latin typeface="+mn-lt"/>
                <a:ea typeface="+mn-ea"/>
                <a:cs typeface="+mn-cs"/>
              </a:rPr>
              <a:t>1</a:t>
            </a:r>
            <a:r>
              <a:rPr lang="zh-CN" altLang="en-US" sz="1200" b="0" i="0" u="none" strike="noStrike" kern="1200" baseline="0" smtClean="0">
                <a:solidFill>
                  <a:schemeClr val="tx1"/>
                </a:solidFill>
                <a:latin typeface="+mn-lt"/>
                <a:ea typeface="+mn-ea"/>
                <a:cs typeface="+mn-cs"/>
              </a:rPr>
              <a:t>）理解并辨析历史信息的能力；</a:t>
            </a:r>
            <a:r>
              <a:rPr lang="en-US" altLang="zh-CN" sz="1200" b="0" i="0" u="none" strike="noStrike" kern="1200" baseline="0" smtClean="0">
                <a:solidFill>
                  <a:schemeClr val="tx1"/>
                </a:solidFill>
                <a:latin typeface="+mn-lt"/>
                <a:ea typeface="+mn-ea"/>
                <a:cs typeface="+mn-cs"/>
              </a:rPr>
              <a:t>2</a:t>
            </a:r>
            <a:r>
              <a:rPr lang="zh-CN" altLang="en-US" sz="1200" b="0" i="0" u="none" strike="noStrike" kern="1200" baseline="0" smtClean="0">
                <a:solidFill>
                  <a:schemeClr val="tx1"/>
                </a:solidFill>
                <a:latin typeface="+mn-lt"/>
                <a:ea typeface="+mn-ea"/>
                <a:cs typeface="+mn-cs"/>
              </a:rPr>
              <a:t>）准确掌握历史时序，将历史事物置于特定历史环境下进行分析的能力；</a:t>
            </a:r>
            <a:r>
              <a:rPr lang="en-US" altLang="zh-CN" sz="1200" b="0" i="0" u="none" strike="noStrike" kern="1200" baseline="0" smtClean="0">
                <a:solidFill>
                  <a:schemeClr val="tx1"/>
                </a:solidFill>
                <a:latin typeface="+mn-lt"/>
                <a:ea typeface="+mn-ea"/>
                <a:cs typeface="+mn-cs"/>
              </a:rPr>
              <a:t>3</a:t>
            </a:r>
            <a:r>
              <a:rPr lang="zh-CN" altLang="en-US" sz="1200" b="0" i="0" u="none" strike="noStrike" kern="1200" baseline="0" smtClean="0">
                <a:solidFill>
                  <a:schemeClr val="tx1"/>
                </a:solidFill>
                <a:latin typeface="+mn-lt"/>
                <a:ea typeface="+mn-ea"/>
                <a:cs typeface="+mn-cs"/>
              </a:rPr>
              <a:t>）客观叙述历史事实的能力；</a:t>
            </a:r>
            <a:r>
              <a:rPr lang="en-US" altLang="zh-CN" sz="1200" b="0" i="0" u="none" strike="noStrike" kern="1200" baseline="0" smtClean="0">
                <a:solidFill>
                  <a:schemeClr val="tx1"/>
                </a:solidFill>
                <a:latin typeface="+mn-lt"/>
                <a:ea typeface="+mn-ea"/>
                <a:cs typeface="+mn-cs"/>
              </a:rPr>
              <a:t>4</a:t>
            </a:r>
            <a:r>
              <a:rPr lang="zh-CN" altLang="en-US" sz="1200" b="0" i="0" u="none" strike="noStrike" kern="1200" baseline="0" smtClean="0">
                <a:solidFill>
                  <a:schemeClr val="tx1"/>
                </a:solidFill>
                <a:latin typeface="+mn-lt"/>
                <a:ea typeface="+mn-ea"/>
                <a:cs typeface="+mn-cs"/>
              </a:rPr>
              <a:t>）运用辩证唯物主义和历史唯物主义的基本观点说明历史现象的能力；</a:t>
            </a:r>
            <a:r>
              <a:rPr lang="en-US" altLang="zh-CN" sz="1200" b="0" i="0" u="none" strike="noStrike" kern="1200" baseline="0" smtClean="0">
                <a:solidFill>
                  <a:schemeClr val="tx1"/>
                </a:solidFill>
                <a:latin typeface="+mn-lt"/>
                <a:ea typeface="+mn-ea"/>
                <a:cs typeface="+mn-cs"/>
              </a:rPr>
              <a:t>5</a:t>
            </a:r>
            <a:r>
              <a:rPr lang="zh-CN" altLang="en-US" sz="1200" b="0" i="0" u="none" strike="noStrike" kern="1200" baseline="0" smtClean="0">
                <a:solidFill>
                  <a:schemeClr val="tx1"/>
                </a:solidFill>
                <a:latin typeface="+mn-lt"/>
                <a:ea typeface="+mn-ea"/>
                <a:cs typeface="+mn-cs"/>
              </a:rPr>
              <a:t>）运用归纳、概括、比较等历史学思维方法分析问题的能力；</a:t>
            </a:r>
            <a:r>
              <a:rPr lang="en-US" altLang="zh-CN" sz="1200" b="0" i="0" u="none" strike="noStrike" kern="1200" baseline="0" smtClean="0">
                <a:solidFill>
                  <a:schemeClr val="tx1"/>
                </a:solidFill>
                <a:latin typeface="+mn-lt"/>
                <a:ea typeface="+mn-ea"/>
                <a:cs typeface="+mn-cs"/>
              </a:rPr>
              <a:t>6</a:t>
            </a:r>
            <a:r>
              <a:rPr lang="zh-CN" altLang="en-US" sz="1200" b="0" i="0" u="none" strike="noStrike" kern="1200" baseline="0" smtClean="0">
                <a:solidFill>
                  <a:schemeClr val="tx1"/>
                </a:solidFill>
                <a:latin typeface="+mn-lt"/>
                <a:ea typeface="+mn-ea"/>
                <a:cs typeface="+mn-cs"/>
              </a:rPr>
              <a:t>）正确解释历史事物，认识事物本质的能力；</a:t>
            </a:r>
            <a:r>
              <a:rPr lang="en-US" altLang="zh-CN" sz="1200" b="0" i="0" u="none" strike="noStrike" kern="1200" baseline="0" smtClean="0">
                <a:solidFill>
                  <a:schemeClr val="tx1"/>
                </a:solidFill>
                <a:latin typeface="+mn-lt"/>
                <a:ea typeface="+mn-ea"/>
                <a:cs typeface="+mn-cs"/>
              </a:rPr>
              <a:t>7</a:t>
            </a:r>
            <a:r>
              <a:rPr lang="zh-CN" altLang="en-US" sz="1200" b="0" i="0" u="none" strike="noStrike" kern="1200" baseline="0" smtClean="0">
                <a:solidFill>
                  <a:schemeClr val="tx1"/>
                </a:solidFill>
                <a:latin typeface="+mn-lt"/>
                <a:ea typeface="+mn-ea"/>
                <a:cs typeface="+mn-cs"/>
              </a:rPr>
              <a:t>）评价历史人物、历史事件、历史现象的能力；</a:t>
            </a:r>
            <a:r>
              <a:rPr lang="en-US" altLang="zh-CN" sz="1200" b="0" i="0" u="none" strike="noStrike" kern="1200" baseline="0" smtClean="0">
                <a:solidFill>
                  <a:schemeClr val="tx1"/>
                </a:solidFill>
                <a:latin typeface="+mn-lt"/>
                <a:ea typeface="+mn-ea"/>
                <a:cs typeface="+mn-cs"/>
              </a:rPr>
              <a:t>8</a:t>
            </a:r>
            <a:r>
              <a:rPr lang="zh-CN" altLang="en-US" sz="1200" b="0" i="0" u="none" strike="noStrike" kern="1200" baseline="0" smtClean="0">
                <a:solidFill>
                  <a:schemeClr val="tx1"/>
                </a:solidFill>
                <a:latin typeface="+mn-lt"/>
                <a:ea typeface="+mn-ea"/>
                <a:cs typeface="+mn-cs"/>
              </a:rPr>
              <a:t>）发现和论证历史问题，独立提出观点的能力。</a:t>
            </a:r>
            <a:endParaRPr lang="zh-CN" alt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fld id="{346B1F68-3DBC-4E58-9B19-2A9CAB8FC473}" type="slidenum">
              <a:rPr lang="en-US" altLang="zh-CN" smtClean="0"/>
              <a:pPr/>
              <a:t>55</a:t>
            </a:fld>
            <a:endParaRPr lang="en-US" altLang="zh-CN"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r>
              <a:rPr lang="zh-CN" altLang="en-US" smtClean="0">
                <a:latin typeface="Arial" pitchFamily="34" charset="0"/>
              </a:rPr>
              <a:t>本题中考查孟子和苏格拉底的法制观念，故阅读材料要根据二人的不同言行来概括。</a:t>
            </a:r>
          </a:p>
          <a:p>
            <a:pPr eaLnBrk="1" hangingPunct="1"/>
            <a:r>
              <a:rPr lang="zh-CN" altLang="en-US" smtClean="0">
                <a:latin typeface="Arial" pitchFamily="34" charset="0"/>
              </a:rPr>
              <a:t>纵观近几年的高考历史试题，比较类试题增多，主要是异同比较、纵横比较两类。多年来，全国</a:t>
            </a:r>
            <a:r>
              <a:rPr lang="en-US" altLang="zh-CN" smtClean="0">
                <a:latin typeface="Arial" pitchFamily="34" charset="0"/>
              </a:rPr>
              <a:t>Ⅰ</a:t>
            </a:r>
            <a:r>
              <a:rPr lang="zh-CN" altLang="en-US" smtClean="0">
                <a:latin typeface="Arial" pitchFamily="34" charset="0"/>
              </a:rPr>
              <a:t>卷中比较类试题一直占</a:t>
            </a:r>
            <a:r>
              <a:rPr lang="en-US" altLang="zh-CN" smtClean="0">
                <a:latin typeface="Arial" pitchFamily="34" charset="0"/>
              </a:rPr>
              <a:t>40%</a:t>
            </a:r>
            <a:r>
              <a:rPr lang="zh-CN" altLang="en-US" smtClean="0">
                <a:latin typeface="Arial" pitchFamily="34" charset="0"/>
              </a:rPr>
              <a:t>左右的比重，</a:t>
            </a:r>
            <a:r>
              <a:rPr lang="en-US" altLang="zh-CN" smtClean="0">
                <a:latin typeface="Arial" pitchFamily="34" charset="0"/>
              </a:rPr>
              <a:t>2017</a:t>
            </a:r>
            <a:r>
              <a:rPr lang="zh-CN" altLang="en-US" smtClean="0">
                <a:latin typeface="Arial" pitchFamily="34" charset="0"/>
              </a:rPr>
              <a:t>年则占</a:t>
            </a:r>
            <a:r>
              <a:rPr lang="en-US" altLang="zh-CN" smtClean="0">
                <a:latin typeface="Arial" pitchFamily="34" charset="0"/>
              </a:rPr>
              <a:t>47</a:t>
            </a:r>
            <a:r>
              <a:rPr lang="zh-CN" altLang="en-US" smtClean="0">
                <a:latin typeface="Arial" pitchFamily="34" charset="0"/>
              </a:rPr>
              <a:t>分。</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zh-CN" sz="1200" b="1" smtClean="0"/>
              <a:t>新课程积极追求“有利于学生学习方式的转变，倡导学生主动学习，在多样化、开放式的学习环境中，充分发挥学生的主体性、积极性与参与性，培养探究历史问题的能力和实事求是的科学态度，提高创新意识和实践能力。”因此开放式论述题的设置，是全国新课程卷的创新，它对历史教学具有积极的指导性，广受赞誉。全国一卷继</a:t>
            </a:r>
            <a:r>
              <a:rPr lang="en-US" altLang="zh-CN" sz="1200" b="1" smtClean="0"/>
              <a:t>2012</a:t>
            </a:r>
            <a:r>
              <a:rPr lang="zh-CN" altLang="zh-CN" sz="1200" b="1" smtClean="0"/>
              <a:t>年图示分析、</a:t>
            </a:r>
            <a:r>
              <a:rPr lang="en-US" altLang="zh-CN" sz="1200" b="1" smtClean="0"/>
              <a:t>2013</a:t>
            </a:r>
            <a:r>
              <a:rPr lang="zh-CN" altLang="zh-CN" sz="1200" b="1" smtClean="0"/>
              <a:t>年地图比较、</a:t>
            </a:r>
            <a:r>
              <a:rPr lang="en-US" altLang="zh-CN" sz="1200" b="1" smtClean="0"/>
              <a:t>2014</a:t>
            </a:r>
            <a:r>
              <a:rPr lang="zh-CN" altLang="zh-CN" sz="1200" b="1" smtClean="0"/>
              <a:t>年目录修改、</a:t>
            </a:r>
            <a:r>
              <a:rPr lang="en-US" altLang="zh-CN" sz="1200" b="1" smtClean="0"/>
              <a:t>2015</a:t>
            </a:r>
            <a:r>
              <a:rPr lang="zh-CN" altLang="zh-CN" sz="1200" b="1" smtClean="0"/>
              <a:t>年公式论证、</a:t>
            </a:r>
            <a:r>
              <a:rPr lang="en-US" altLang="zh-CN" sz="1200" b="1" smtClean="0"/>
              <a:t>2016</a:t>
            </a:r>
            <a:r>
              <a:rPr lang="zh-CN" altLang="zh-CN" sz="1200" b="1" smtClean="0"/>
              <a:t>年观点辩驳、</a:t>
            </a:r>
            <a:r>
              <a:rPr lang="en-US" altLang="zh-CN" sz="1200" b="1" smtClean="0"/>
              <a:t>2017</a:t>
            </a:r>
            <a:r>
              <a:rPr lang="zh-CN" altLang="zh-CN" sz="1200" b="1" smtClean="0"/>
              <a:t>年提炼阐释等之后，</a:t>
            </a:r>
            <a:r>
              <a:rPr lang="en-US" altLang="zh-CN" sz="1200" b="1" smtClean="0"/>
              <a:t>2018</a:t>
            </a:r>
            <a:r>
              <a:rPr lang="zh-CN" altLang="zh-CN" sz="1200" b="1" smtClean="0"/>
              <a:t>年小说分析隆重登场。</a:t>
            </a:r>
          </a:p>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56</a:t>
            </a:fld>
            <a:endParaRPr lang="zh-CN" altLang="en-US"/>
          </a:p>
        </p:txBody>
      </p:sp>
    </p:spTree>
    <p:extLst>
      <p:ext uri="{BB962C8B-B14F-4D97-AF65-F5344CB8AC3E}">
        <p14:creationId xmlns:p14="http://schemas.microsoft.com/office/powerpoint/2010/main" val="36471894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25000"/>
              </a:lnSpc>
              <a:spcBef>
                <a:spcPts val="0"/>
              </a:spcBef>
              <a:spcAft>
                <a:spcPts val="0"/>
              </a:spcAft>
              <a:buClrTx/>
              <a:buSzTx/>
              <a:buFontTx/>
              <a:buNone/>
              <a:tabLst/>
              <a:defRPr/>
            </a:pPr>
            <a:r>
              <a:rPr lang="zh-CN" altLang="en-US" sz="1200" smtClean="0">
                <a:solidFill>
                  <a:srgbClr val="FF0000"/>
                </a:solidFill>
                <a:latin typeface="Comic Sans MS" panose="030F0702030302020204" pitchFamily="66" charset="0"/>
                <a:ea typeface="黑体" panose="02010609060101010101" pitchFamily="49" charset="-122"/>
              </a:rPr>
              <a:t>面对四大问题</a:t>
            </a:r>
            <a:r>
              <a:rPr lang="en-US" altLang="zh-CN" sz="1200" smtClean="0">
                <a:solidFill>
                  <a:srgbClr val="FF0000"/>
                </a:solidFill>
                <a:latin typeface="Comic Sans MS" panose="030F0702030302020204" pitchFamily="66" charset="0"/>
                <a:ea typeface="黑体" panose="02010609060101010101" pitchFamily="49" charset="-122"/>
              </a:rPr>
              <a:t>——</a:t>
            </a:r>
          </a:p>
          <a:p>
            <a:pPr>
              <a:lnSpc>
                <a:spcPct val="125000"/>
              </a:lnSpc>
            </a:pPr>
            <a:r>
              <a:rPr lang="zh-CN" altLang="en-US" sz="1200" b="1" smtClean="0">
                <a:solidFill>
                  <a:srgbClr val="000099"/>
                </a:solidFill>
                <a:latin typeface="Comic Sans MS" panose="030F0702030302020204" pitchFamily="66" charset="0"/>
                <a:ea typeface="黑体" panose="02010609060101010101" pitchFamily="49" charset="-122"/>
              </a:rPr>
              <a:t>人应该过怎样的世俗生活：文艺复兴</a:t>
            </a:r>
          </a:p>
          <a:p>
            <a:pPr>
              <a:lnSpc>
                <a:spcPct val="125000"/>
              </a:lnSpc>
            </a:pPr>
            <a:r>
              <a:rPr lang="zh-CN" altLang="en-US" sz="1200" b="1" smtClean="0">
                <a:solidFill>
                  <a:srgbClr val="000099"/>
                </a:solidFill>
                <a:latin typeface="Comic Sans MS" panose="030F0702030302020204" pitchFamily="66" charset="0"/>
                <a:ea typeface="黑体" panose="02010609060101010101" pitchFamily="49" charset="-122"/>
              </a:rPr>
              <a:t>人应该过怎样的心灵生活：宗教改革</a:t>
            </a:r>
          </a:p>
          <a:p>
            <a:pPr>
              <a:lnSpc>
                <a:spcPct val="125000"/>
              </a:lnSpc>
            </a:pPr>
            <a:r>
              <a:rPr lang="zh-CN" altLang="en-US" sz="1200" b="1" smtClean="0">
                <a:solidFill>
                  <a:srgbClr val="000099"/>
                </a:solidFill>
                <a:latin typeface="Comic Sans MS" panose="030F0702030302020204" pitchFamily="66" charset="0"/>
                <a:ea typeface="黑体" panose="02010609060101010101" pitchFamily="49" charset="-122"/>
              </a:rPr>
              <a:t>人应该过怎样的政治生活：启蒙运动</a:t>
            </a:r>
          </a:p>
          <a:p>
            <a:pPr>
              <a:lnSpc>
                <a:spcPct val="125000"/>
              </a:lnSpc>
            </a:pPr>
            <a:r>
              <a:rPr lang="zh-CN" altLang="en-US" sz="1200" b="1" smtClean="0">
                <a:solidFill>
                  <a:srgbClr val="000099"/>
                </a:solidFill>
                <a:latin typeface="Comic Sans MS" panose="030F0702030302020204" pitchFamily="66" charset="0"/>
                <a:ea typeface="黑体" panose="02010609060101010101" pitchFamily="49" charset="-122"/>
              </a:rPr>
              <a:t>人应该过怎样的幸福生活：科学革命</a:t>
            </a:r>
            <a:endParaRPr lang="en-US" altLang="zh-CN" sz="1200" b="1" smtClean="0">
              <a:solidFill>
                <a:srgbClr val="000099"/>
              </a:solidFill>
              <a:latin typeface="Comic Sans MS" panose="030F0702030302020204" pitchFamily="66" charset="0"/>
              <a:ea typeface="黑体" panose="02010609060101010101" pitchFamily="49" charset="-122"/>
            </a:endParaRPr>
          </a:p>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smtClean="0">
                <a:solidFill>
                  <a:srgbClr val="FF0000"/>
                </a:solidFill>
                <a:latin typeface="宋体" panose="02010600030101010101" pitchFamily="2" charset="-122"/>
                <a:ea typeface="黑体" panose="02010609060101010101" pitchFamily="49" charset="-122"/>
              </a:rPr>
              <a:t>时代特征与价值取向</a:t>
            </a:r>
          </a:p>
          <a:p>
            <a:pPr>
              <a:lnSpc>
                <a:spcPct val="150000"/>
              </a:lnSpc>
            </a:pPr>
            <a:r>
              <a:rPr lang="zh-CN" altLang="en-US" sz="1200" b="1" smtClean="0">
                <a:solidFill>
                  <a:srgbClr val="000099"/>
                </a:solidFill>
                <a:latin typeface="黑体" panose="02010609060101010101" pitchFamily="49" charset="-122"/>
                <a:ea typeface="黑体" panose="02010609060101010101" pitchFamily="49" charset="-122"/>
                <a:cs typeface="Times New Roman" panose="02020603050405020304" pitchFamily="18" charset="0"/>
              </a:rPr>
              <a:t>地理发现：人怎样面对自己的生存世界？</a:t>
            </a:r>
          </a:p>
          <a:p>
            <a:pPr>
              <a:lnSpc>
                <a:spcPct val="150000"/>
              </a:lnSpc>
            </a:pPr>
            <a:r>
              <a:rPr lang="zh-CN" altLang="en-US" sz="1200" b="1" smtClean="0">
                <a:solidFill>
                  <a:srgbClr val="000099"/>
                </a:solidFill>
                <a:latin typeface="黑体" panose="02010609060101010101" pitchFamily="49" charset="-122"/>
                <a:ea typeface="黑体" panose="02010609060101010101" pitchFamily="49" charset="-122"/>
                <a:cs typeface="Times New Roman" panose="02020603050405020304" pitchFamily="18" charset="0"/>
              </a:rPr>
              <a:t>文艺复兴：人怎样面对自己的生活世界？</a:t>
            </a:r>
          </a:p>
          <a:p>
            <a:pPr>
              <a:lnSpc>
                <a:spcPct val="150000"/>
              </a:lnSpc>
            </a:pPr>
            <a:r>
              <a:rPr lang="zh-CN" altLang="en-US" sz="1200" b="1" smtClean="0">
                <a:solidFill>
                  <a:srgbClr val="000099"/>
                </a:solidFill>
                <a:latin typeface="黑体" panose="02010609060101010101" pitchFamily="49" charset="-122"/>
                <a:ea typeface="黑体" panose="02010609060101010101" pitchFamily="49" charset="-122"/>
                <a:cs typeface="Times New Roman" panose="02020603050405020304" pitchFamily="18" charset="0"/>
              </a:rPr>
              <a:t>宗教改革：人怎样面对自己的心灵世界？</a:t>
            </a:r>
          </a:p>
          <a:p>
            <a:pPr>
              <a:lnSpc>
                <a:spcPct val="150000"/>
              </a:lnSpc>
            </a:pPr>
            <a:r>
              <a:rPr lang="zh-CN" altLang="en-US" sz="1200" b="1" smtClean="0">
                <a:solidFill>
                  <a:srgbClr val="000099"/>
                </a:solidFill>
                <a:latin typeface="黑体" panose="02010609060101010101" pitchFamily="49" charset="-122"/>
                <a:ea typeface="黑体" panose="02010609060101010101" pitchFamily="49" charset="-122"/>
                <a:cs typeface="Times New Roman" panose="02020603050405020304" pitchFamily="18" charset="0"/>
              </a:rPr>
              <a:t>从有限的世界到无限的世界</a:t>
            </a:r>
          </a:p>
          <a:p>
            <a:pPr>
              <a:lnSpc>
                <a:spcPct val="150000"/>
              </a:lnSpc>
            </a:pPr>
            <a:r>
              <a:rPr lang="zh-CN" altLang="en-US" sz="1200" b="1" smtClean="0">
                <a:solidFill>
                  <a:srgbClr val="000099"/>
                </a:solidFill>
                <a:latin typeface="黑体" panose="02010609060101010101" pitchFamily="49" charset="-122"/>
                <a:ea typeface="黑体" panose="02010609060101010101" pitchFamily="49" charset="-122"/>
                <a:cs typeface="Times New Roman" panose="02020603050405020304" pitchFamily="18" charset="0"/>
              </a:rPr>
              <a:t>从神本的世界到人本的世界</a:t>
            </a:r>
          </a:p>
          <a:p>
            <a:pPr>
              <a:lnSpc>
                <a:spcPct val="150000"/>
              </a:lnSpc>
            </a:pPr>
            <a:r>
              <a:rPr lang="zh-CN" altLang="en-US" sz="1200" b="1" smtClean="0">
                <a:solidFill>
                  <a:srgbClr val="000099"/>
                </a:solidFill>
                <a:latin typeface="黑体" panose="02010609060101010101" pitchFamily="49" charset="-122"/>
                <a:ea typeface="黑体" panose="02010609060101010101" pitchFamily="49" charset="-122"/>
                <a:cs typeface="Times New Roman" panose="02020603050405020304" pitchFamily="18" charset="0"/>
              </a:rPr>
              <a:t>从束缚的世界到解放的世界</a:t>
            </a:r>
          </a:p>
          <a:p>
            <a:pPr marL="0" marR="0" indent="0" algn="l" defTabSz="914400" rtl="0" eaLnBrk="1" fontAlgn="auto" latinLnBrk="0" hangingPunct="1">
              <a:lnSpc>
                <a:spcPct val="125000"/>
              </a:lnSpc>
              <a:spcBef>
                <a:spcPts val="0"/>
              </a:spcBef>
              <a:spcAft>
                <a:spcPts val="0"/>
              </a:spcAft>
              <a:buClrTx/>
              <a:buSzTx/>
              <a:buFontTx/>
              <a:buNone/>
              <a:tabLst/>
              <a:defRPr/>
            </a:pPr>
            <a:r>
              <a:rPr lang="zh-CN" altLang="en-US" sz="1200" smtClean="0">
                <a:solidFill>
                  <a:srgbClr val="FF0000"/>
                </a:solidFill>
                <a:latin typeface="Comic Sans MS" panose="030F0702030302020204" pitchFamily="66" charset="0"/>
                <a:ea typeface="黑体" panose="02010609060101010101" pitchFamily="49" charset="-122"/>
              </a:rPr>
              <a:t>完成四个解放</a:t>
            </a:r>
            <a:r>
              <a:rPr lang="en-US" altLang="zh-CN" sz="1200" smtClean="0">
                <a:solidFill>
                  <a:srgbClr val="FF0000"/>
                </a:solidFill>
                <a:latin typeface="Comic Sans MS" panose="030F0702030302020204" pitchFamily="66" charset="0"/>
                <a:ea typeface="黑体" panose="02010609060101010101" pitchFamily="49" charset="-122"/>
              </a:rPr>
              <a:t>——</a:t>
            </a:r>
          </a:p>
          <a:p>
            <a:pPr>
              <a:lnSpc>
                <a:spcPct val="120000"/>
              </a:lnSpc>
            </a:pPr>
            <a:r>
              <a:rPr lang="zh-CN" altLang="en-US" sz="1200" b="1" smtClean="0">
                <a:solidFill>
                  <a:srgbClr val="000099"/>
                </a:solidFill>
                <a:latin typeface="Comic Sans MS" panose="030F0702030302020204" pitchFamily="66" charset="0"/>
                <a:ea typeface="黑体" panose="02010609060101010101" pitchFamily="49" charset="-122"/>
              </a:rPr>
              <a:t>文艺复兴：把人从神权的枷锁中解放出来</a:t>
            </a:r>
          </a:p>
          <a:p>
            <a:pPr>
              <a:lnSpc>
                <a:spcPct val="120000"/>
              </a:lnSpc>
            </a:pPr>
            <a:r>
              <a:rPr lang="zh-CN" altLang="en-US" sz="1200" b="1" smtClean="0">
                <a:solidFill>
                  <a:srgbClr val="000099"/>
                </a:solidFill>
                <a:latin typeface="Comic Sans MS" panose="030F0702030302020204" pitchFamily="66" charset="0"/>
                <a:ea typeface="黑体" panose="02010609060101010101" pitchFamily="49" charset="-122"/>
              </a:rPr>
              <a:t>宗教改革：把人从教权的控制中解放出来</a:t>
            </a:r>
          </a:p>
          <a:p>
            <a:pPr>
              <a:lnSpc>
                <a:spcPct val="120000"/>
              </a:lnSpc>
            </a:pPr>
            <a:r>
              <a:rPr lang="zh-CN" altLang="en-US" sz="1200" b="1" smtClean="0">
                <a:solidFill>
                  <a:srgbClr val="000099"/>
                </a:solidFill>
                <a:latin typeface="Comic Sans MS" panose="030F0702030302020204" pitchFamily="66" charset="0"/>
                <a:ea typeface="黑体" panose="02010609060101010101" pitchFamily="49" charset="-122"/>
              </a:rPr>
              <a:t>启蒙运动：把人从王权的压迫中解放出来</a:t>
            </a:r>
          </a:p>
          <a:p>
            <a:pPr>
              <a:lnSpc>
                <a:spcPct val="120000"/>
              </a:lnSpc>
            </a:pPr>
            <a:r>
              <a:rPr lang="zh-CN" altLang="en-US" sz="1200" b="1" smtClean="0">
                <a:solidFill>
                  <a:srgbClr val="000099"/>
                </a:solidFill>
                <a:latin typeface="Comic Sans MS" panose="030F0702030302020204" pitchFamily="66" charset="0"/>
                <a:ea typeface="黑体" panose="02010609060101010101" pitchFamily="49" charset="-122"/>
              </a:rPr>
              <a:t>科学革命：把人从自然的束缚中解放出来</a:t>
            </a:r>
          </a:p>
          <a:p>
            <a:pPr>
              <a:lnSpc>
                <a:spcPct val="125000"/>
              </a:lnSpc>
            </a:pPr>
            <a:endParaRPr lang="zh-CN" altLang="en-US" sz="1200" b="1" dirty="0">
              <a:solidFill>
                <a:srgbClr val="000099"/>
              </a:solidFill>
              <a:latin typeface="Comic Sans MS" panose="030F0702030302020204" pitchFamily="66" charset="0"/>
              <a:ea typeface="黑体" panose="02010609060101010101" pitchFamily="49" charset="-122"/>
            </a:endParaRPr>
          </a:p>
        </p:txBody>
      </p:sp>
      <p:sp>
        <p:nvSpPr>
          <p:cNvPr id="4" name="灯片编号占位符 3"/>
          <p:cNvSpPr>
            <a:spLocks noGrp="1"/>
          </p:cNvSpPr>
          <p:nvPr>
            <p:ph type="sldNum" sz="quarter" idx="10"/>
          </p:nvPr>
        </p:nvSpPr>
        <p:spPr/>
        <p:txBody>
          <a:bodyPr/>
          <a:lstStyle/>
          <a:p>
            <a:fld id="{F5C741F0-BFFA-4CFE-A05F-16368AA40C6B}" type="slidenum">
              <a:rPr lang="zh-CN" altLang="en-US" smtClean="0"/>
              <a:t>59</a:t>
            </a:fld>
            <a:endParaRPr lang="zh-CN" altLang="en-US"/>
          </a:p>
        </p:txBody>
      </p:sp>
    </p:spTree>
    <p:extLst>
      <p:ext uri="{BB962C8B-B14F-4D97-AF65-F5344CB8AC3E}">
        <p14:creationId xmlns:p14="http://schemas.microsoft.com/office/powerpoint/2010/main" val="6199740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fld id="{CD336DAB-864C-4108-B75D-47BE48642092}" type="slidenum">
              <a:rPr lang="en-US" altLang="zh-CN" smtClean="0"/>
              <a:pPr/>
              <a:t>62</a:t>
            </a:fld>
            <a:endParaRPr lang="en-US" altLang="zh-CN" smtClean="0"/>
          </a:p>
        </p:txBody>
      </p:sp>
      <p:sp>
        <p:nvSpPr>
          <p:cNvPr id="44035" name="Rectangle 7"/>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pPr algn="r"/>
            <a:fld id="{8AFC30B1-207B-453A-8C93-487FE01FB51C}" type="slidenum">
              <a:rPr lang="en-US" altLang="zh-CN"/>
              <a:pPr algn="r"/>
              <a:t>62</a:t>
            </a:fld>
            <a:endParaRPr lang="en-US" altLang="zh-CN"/>
          </a:p>
        </p:txBody>
      </p:sp>
      <p:sp>
        <p:nvSpPr>
          <p:cNvPr id="44036" name="Rectangle 2"/>
          <p:cNvSpPr>
            <a:spLocks noGrp="1" noRot="1" noChangeAspect="1" noChangeArrowheads="1" noTextEdit="1"/>
          </p:cNvSpPr>
          <p:nvPr>
            <p:ph type="sldImg"/>
          </p:nvPr>
        </p:nvSpPr>
        <p:spPr>
          <a:ln/>
        </p:spPr>
      </p:sp>
      <p:sp>
        <p:nvSpPr>
          <p:cNvPr id="44037" name="Rectangle 3"/>
          <p:cNvSpPr>
            <a:spLocks noGrp="1" noChangeArrowheads="1"/>
          </p:cNvSpPr>
          <p:nvPr>
            <p:ph type="body" idx="1"/>
          </p:nvPr>
        </p:nvSpPr>
        <p:spPr>
          <a:noFill/>
        </p:spPr>
        <p:txBody>
          <a:bodyPr/>
          <a:lstStyle/>
          <a:p>
            <a:pPr eaLnBrk="1" hangingPunct="1">
              <a:spcBef>
                <a:spcPct val="50000"/>
              </a:spcBef>
            </a:pPr>
            <a:r>
              <a:rPr lang="zh-CN" altLang="en-US" smtClean="0">
                <a:latin typeface="Arial" pitchFamily="34" charset="0"/>
              </a:rPr>
              <a:t>不要迷信，敢于挑战权威</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fld id="{7FF3B78D-DBDB-4F7C-9601-742139AD900C}" type="slidenum">
              <a:rPr lang="en-US" altLang="zh-CN" smtClean="0"/>
              <a:pPr/>
              <a:t>63</a:t>
            </a:fld>
            <a:endParaRPr lang="en-US" altLang="zh-CN" smtClean="0"/>
          </a:p>
        </p:txBody>
      </p:sp>
      <p:sp>
        <p:nvSpPr>
          <p:cNvPr id="45059" name="Rectangle 7"/>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pPr algn="r"/>
            <a:fld id="{4D8E0165-F529-41D2-A922-00C70D5F7D94}" type="slidenum">
              <a:rPr lang="en-US" altLang="zh-CN"/>
              <a:pPr algn="r"/>
              <a:t>63</a:t>
            </a:fld>
            <a:endParaRPr lang="en-US" altLang="zh-CN"/>
          </a:p>
        </p:txBody>
      </p:sp>
      <p:sp>
        <p:nvSpPr>
          <p:cNvPr id="45060" name="Rectangle 2"/>
          <p:cNvSpPr>
            <a:spLocks noGrp="1" noRot="1" noChangeAspect="1" noChangeArrowheads="1" noTextEdit="1"/>
          </p:cNvSpPr>
          <p:nvPr>
            <p:ph type="sldImg"/>
          </p:nvPr>
        </p:nvSpPr>
        <p:spPr>
          <a:ln/>
        </p:spPr>
      </p:sp>
      <p:sp>
        <p:nvSpPr>
          <p:cNvPr id="45061" name="Rectangle 3"/>
          <p:cNvSpPr>
            <a:spLocks noGrp="1" noChangeArrowheads="1"/>
          </p:cNvSpPr>
          <p:nvPr>
            <p:ph type="body" idx="1"/>
          </p:nvPr>
        </p:nvSpPr>
        <p:spPr>
          <a:noFill/>
        </p:spPr>
        <p:txBody>
          <a:bodyPr/>
          <a:lstStyle/>
          <a:p>
            <a:pPr eaLnBrk="1" hangingPunct="1">
              <a:spcBef>
                <a:spcPct val="50000"/>
              </a:spcBef>
            </a:pPr>
            <a:r>
              <a:rPr lang="zh-CN" altLang="en-US" smtClean="0">
                <a:latin typeface="Arial" pitchFamily="34" charset="0"/>
              </a:rPr>
              <a:t>不要迷信，敢于挑战权威</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fld id="{B45B6372-354A-427F-9B2C-7219D18983EA}" type="slidenum">
              <a:rPr lang="en-US" altLang="zh-CN" smtClean="0"/>
              <a:pPr/>
              <a:t>65</a:t>
            </a:fld>
            <a:endParaRPr lang="en-US" altLang="zh-CN" smtClean="0"/>
          </a:p>
        </p:txBody>
      </p:sp>
      <p:sp>
        <p:nvSpPr>
          <p:cNvPr id="47107" name="Rectangle 7"/>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pPr algn="r"/>
            <a:fld id="{985CE000-DC88-43DD-9BC4-D5783160B798}" type="slidenum">
              <a:rPr lang="en-US" altLang="zh-CN"/>
              <a:pPr algn="r"/>
              <a:t>65</a:t>
            </a:fld>
            <a:endParaRPr lang="en-US" altLang="zh-CN"/>
          </a:p>
        </p:txBody>
      </p:sp>
      <p:sp>
        <p:nvSpPr>
          <p:cNvPr id="47108" name="Rectangle 2"/>
          <p:cNvSpPr>
            <a:spLocks noGrp="1" noRot="1" noChangeAspect="1" noChangeArrowheads="1" noTextEdit="1"/>
          </p:cNvSpPr>
          <p:nvPr>
            <p:ph type="sldImg"/>
          </p:nvPr>
        </p:nvSpPr>
        <p:spPr>
          <a:ln/>
        </p:spPr>
      </p:sp>
      <p:sp>
        <p:nvSpPr>
          <p:cNvPr id="47109" name="Rectangle 3"/>
          <p:cNvSpPr>
            <a:spLocks noGrp="1" noChangeArrowheads="1"/>
          </p:cNvSpPr>
          <p:nvPr>
            <p:ph type="body" idx="1"/>
          </p:nvPr>
        </p:nvSpPr>
        <p:spPr>
          <a:noFill/>
        </p:spPr>
        <p:txBody>
          <a:bodyPr/>
          <a:lstStyle/>
          <a:p>
            <a:pPr eaLnBrk="1" hangingPunct="1"/>
            <a:r>
              <a:rPr lang="zh-CN" altLang="en-US" smtClean="0">
                <a:latin typeface="Arial" pitchFamily="34" charset="0"/>
              </a:rPr>
              <a:t>做好选做题</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fld id="{FAA6BB47-1D9E-4A4D-98F0-05513391F964}" type="slidenum">
              <a:rPr lang="en-US" altLang="zh-CN" smtClean="0"/>
              <a:pPr/>
              <a:t>67</a:t>
            </a:fld>
            <a:endParaRPr lang="en-US" altLang="zh-CN"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fontAlgn="ctr" hangingPunct="1">
              <a:spcBef>
                <a:spcPct val="50000"/>
              </a:spcBef>
            </a:pPr>
            <a:r>
              <a:rPr lang="zh-CN" altLang="en-US" smtClean="0">
                <a:latin typeface="Arial" pitchFamily="34" charset="0"/>
              </a:rPr>
              <a:t>本题以吴国公子季札“挂剑于墓”为切入点，考查了考生对儒家文化和古代文化融合的认识和理解，强调了儒者重“信”的理念，重申了诚信的积极意义，蕴含了传统文化中鼓励人们向上向善的内容，弘扬优秀和先进的传统文化，引导考生形成积极的人生态度。</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1200">
                <a:solidFill>
                  <a:schemeClr val="tx1"/>
                </a:solidFill>
                <a:latin typeface="Arial" pitchFamily="34" charset="0"/>
                <a:ea typeface="宋体" pitchFamily="2" charset="-122"/>
              </a:defRPr>
            </a:lvl1pPr>
            <a:lvl2pPr marL="742950" indent="-285750">
              <a:defRPr sz="1200">
                <a:solidFill>
                  <a:schemeClr val="tx1"/>
                </a:solidFill>
                <a:latin typeface="Arial" pitchFamily="34" charset="0"/>
                <a:ea typeface="宋体" pitchFamily="2" charset="-122"/>
              </a:defRPr>
            </a:lvl2pPr>
            <a:lvl3pPr marL="1143000" indent="-228600">
              <a:defRPr sz="1200">
                <a:solidFill>
                  <a:schemeClr val="tx1"/>
                </a:solidFill>
                <a:latin typeface="Arial" pitchFamily="34" charset="0"/>
                <a:ea typeface="宋体" pitchFamily="2" charset="-122"/>
              </a:defRPr>
            </a:lvl3pPr>
            <a:lvl4pPr marL="1600200" indent="-228600">
              <a:defRPr sz="1200">
                <a:solidFill>
                  <a:schemeClr val="tx1"/>
                </a:solidFill>
                <a:latin typeface="Arial" pitchFamily="34" charset="0"/>
                <a:ea typeface="宋体" pitchFamily="2" charset="-122"/>
              </a:defRPr>
            </a:lvl4pPr>
            <a:lvl5pPr marL="2057400" indent="-228600">
              <a:defRPr sz="1200">
                <a:solidFill>
                  <a:schemeClr val="tx1"/>
                </a:solidFill>
                <a:latin typeface="Arial"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Arial" pitchFamily="34" charset="0"/>
                <a:ea typeface="宋体" pitchFamily="2" charset="-122"/>
              </a:defRPr>
            </a:lvl9pPr>
          </a:lstStyle>
          <a:p>
            <a:fld id="{6F3BCDA3-8FEE-4197-BE0E-5CDEBD728549}" type="slidenum">
              <a:rPr lang="en-US" altLang="zh-CN" smtClean="0"/>
              <a:pPr/>
              <a:t>68</a:t>
            </a:fld>
            <a:endParaRPr lang="en-US" altLang="zh-CN"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fontAlgn="ctr" hangingPunct="1">
              <a:spcBef>
                <a:spcPct val="50000"/>
              </a:spcBef>
            </a:pPr>
            <a:r>
              <a:rPr lang="zh-CN" altLang="en-US" smtClean="0">
                <a:latin typeface="Arial" pitchFamily="34" charset="0"/>
              </a:rPr>
              <a:t>本题以吴国公子季札“挂剑于墓”为切入点，考查了考生对儒家文化和古代文化融合的认识和理解，强调了儒者重“信”的理念，重申了诚信的积极意义，蕴含了传统文化中鼓励人们向上向善的内容，弘扬优秀和先进的传统文化，引导考生形成积极的人生态度。</a:t>
            </a:r>
          </a:p>
          <a:p>
            <a:pPr eaLnBrk="1" fontAlgn="ctr" hangingPunct="1">
              <a:spcBef>
                <a:spcPct val="50000"/>
              </a:spcBef>
            </a:pPr>
            <a:r>
              <a:rPr lang="zh-CN" altLang="en-US" smtClean="0">
                <a:latin typeface="Arial" pitchFamily="34" charset="0"/>
              </a:rPr>
              <a:t>某人物的学说思想或能取得成就的原因在于自身条件（天资好学）、取得的成就及社会环境。</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71</a:t>
            </a:fld>
            <a:endParaRPr lang="zh-CN" altLang="en-US"/>
          </a:p>
        </p:txBody>
      </p:sp>
    </p:spTree>
    <p:extLst>
      <p:ext uri="{BB962C8B-B14F-4D97-AF65-F5344CB8AC3E}">
        <p14:creationId xmlns:p14="http://schemas.microsoft.com/office/powerpoint/2010/main" val="41902073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插入部分内容</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81</a:t>
            </a:fld>
            <a:endParaRPr lang="zh-CN" altLang="en-US"/>
          </a:p>
        </p:txBody>
      </p:sp>
    </p:spTree>
    <p:extLst>
      <p:ext uri="{BB962C8B-B14F-4D97-AF65-F5344CB8AC3E}">
        <p14:creationId xmlns:p14="http://schemas.microsoft.com/office/powerpoint/2010/main" val="3272484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u="none" strike="noStrike" kern="1200" baseline="0" smtClean="0">
                <a:solidFill>
                  <a:schemeClr val="tx1"/>
                </a:solidFill>
                <a:latin typeface="+mn-lt"/>
                <a:ea typeface="+mn-ea"/>
                <a:cs typeface="+mn-cs"/>
              </a:rPr>
              <a:t>中国特色社会主义道路自信、理论自信、制度自信与文化自信</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5</a:t>
            </a:fld>
            <a:endParaRPr lang="zh-CN" altLang="en-US"/>
          </a:p>
        </p:txBody>
      </p:sp>
    </p:spTree>
    <p:extLst>
      <p:ext uri="{BB962C8B-B14F-4D97-AF65-F5344CB8AC3E}">
        <p14:creationId xmlns:p14="http://schemas.microsoft.com/office/powerpoint/2010/main" val="8313555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smtClean="0">
                <a:solidFill>
                  <a:schemeClr val="tx1"/>
                </a:solidFill>
                <a:effectLst/>
                <a:latin typeface="+mn-lt"/>
                <a:ea typeface="+mn-ea"/>
                <a:cs typeface="+mn-cs"/>
              </a:rPr>
              <a:t>语文是语言以及</a:t>
            </a:r>
            <a:r>
              <a:rPr lang="zh-CN" altLang="en-US" sz="1200" b="0" i="0" u="none" strike="noStrike" kern="1200" smtClean="0">
                <a:solidFill>
                  <a:schemeClr val="tx1"/>
                </a:solidFill>
                <a:effectLst/>
                <a:latin typeface="+mn-lt"/>
                <a:ea typeface="+mn-ea"/>
                <a:cs typeface="+mn-cs"/>
              </a:rPr>
              <a:t>文学</a:t>
            </a:r>
            <a:r>
              <a:rPr lang="zh-CN" altLang="en-US" sz="1200" b="0" i="0" kern="1200" smtClean="0">
                <a:solidFill>
                  <a:schemeClr val="tx1"/>
                </a:solidFill>
                <a:effectLst/>
                <a:latin typeface="+mn-lt"/>
                <a:ea typeface="+mn-ea"/>
                <a:cs typeface="+mn-cs"/>
              </a:rPr>
              <a:t>、</a:t>
            </a:r>
            <a:r>
              <a:rPr lang="zh-CN" altLang="en-US" sz="1200" b="0" i="0" u="none" strike="noStrike" kern="1200" smtClean="0">
                <a:solidFill>
                  <a:schemeClr val="tx1"/>
                </a:solidFill>
                <a:effectLst/>
                <a:latin typeface="+mn-lt"/>
                <a:ea typeface="+mn-ea"/>
                <a:cs typeface="+mn-cs"/>
              </a:rPr>
              <a:t>文化</a:t>
            </a:r>
            <a:r>
              <a:rPr lang="zh-CN" altLang="en-US" sz="1200" b="0" i="0" kern="1200" smtClean="0">
                <a:solidFill>
                  <a:schemeClr val="tx1"/>
                </a:solidFill>
                <a:effectLst/>
                <a:latin typeface="+mn-lt"/>
                <a:ea typeface="+mn-ea"/>
                <a:cs typeface="+mn-cs"/>
              </a:rPr>
              <a:t>的简称</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83</a:t>
            </a:fld>
            <a:endParaRPr lang="zh-CN" altLang="en-US"/>
          </a:p>
        </p:txBody>
      </p:sp>
    </p:spTree>
    <p:extLst>
      <p:ext uri="{BB962C8B-B14F-4D97-AF65-F5344CB8AC3E}">
        <p14:creationId xmlns:p14="http://schemas.microsoft.com/office/powerpoint/2010/main" val="931784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1" smtClean="0"/>
              <a:t>“稳健”是高考命题的一贯风格，成功的经验、经典的思路、优秀的做法不会随时间的推移而消失。高考不讲求覆盖，突出主干知识和重点知识的考查方向始终如一。</a:t>
            </a:r>
            <a:endParaRPr lang="en-US" altLang="zh-CN" sz="1200" b="1" smtClean="0"/>
          </a:p>
          <a:p>
            <a:r>
              <a:rPr lang="en-US" altLang="zh-CN" sz="1200" b="0" smtClean="0"/>
              <a:t>2018</a:t>
            </a:r>
            <a:r>
              <a:rPr lang="zh-CN" altLang="en-US" sz="1200" b="0" smtClean="0"/>
              <a:t>年全国高考卷</a:t>
            </a:r>
            <a:r>
              <a:rPr lang="en-US" altLang="zh-CN" sz="1200" b="0" smtClean="0"/>
              <a:t>Ⅰ</a:t>
            </a:r>
            <a:r>
              <a:rPr lang="zh-CN" altLang="en-US" sz="1200" b="0" smtClean="0"/>
              <a:t>涉及的知识包括：诸子百家、古代手工业、藩镇割据、郑和下西洋、甲午战争、中共成立、中共外交、村民自治、一五计划、雅典民主、早期殖民扩张、工业革命、马克思主义诞生、第三世界崛起等。这些都是课程标准的核心知识、历史学科的必备知识、课堂教学的主干知识。选做题涉及到的二战史及美国外交政策的演变也是考纲和教学的重点。试题涵盖了一些重要的历史概念和历史事件，如安史之乱、藩镇割据、甲午战争、人文精神、第三世界、农村基层民主。试题还涉及到一些重要的历史人物，如墨子、郑和、梭伦、马克思、汉武帝、毛泽东、华盛顿、罗斯福等。</a:t>
            </a:r>
          </a:p>
          <a:p>
            <a:r>
              <a:rPr lang="zh-CN" altLang="en-US" sz="1200" b="0" i="0" kern="1200" smtClean="0">
                <a:solidFill>
                  <a:schemeClr val="tx1"/>
                </a:solidFill>
                <a:effectLst/>
                <a:latin typeface="+mn-lt"/>
                <a:ea typeface="+mn-ea"/>
                <a:cs typeface="+mn-cs"/>
              </a:rPr>
              <a:t>选择题所涉及的唐代藩镇、宋代手工业、明代对外关系、甲午战争、中国共产党的成立、新中国初期外交政策和经济建设、梭伦改革、马克思主义诞生、工业革命、第三世界的兴起等，都是考生熟知的基础知识，基本没有往年“自考口岸”“票拟与批红”那样需要拓展的知识，“繁、难、怪、深、偏”的内容基本绝迹。所选用的情景材料由现代文替代了文言文，材料浅显易懂，阅读障碍大为减少，考生不会因材料的阅读难度较大而影响解答。选择题减少了“为什么”、“说明了什么”的考查，增加了“是什么”的考查，适度降低了思维考查的力度。</a:t>
            </a:r>
            <a:endParaRPr lang="zh-CN" altLang="en-US" b="0"/>
          </a:p>
        </p:txBody>
      </p:sp>
      <p:sp>
        <p:nvSpPr>
          <p:cNvPr id="4" name="灯片编号占位符 3"/>
          <p:cNvSpPr>
            <a:spLocks noGrp="1"/>
          </p:cNvSpPr>
          <p:nvPr>
            <p:ph type="sldNum" sz="quarter" idx="10"/>
          </p:nvPr>
        </p:nvSpPr>
        <p:spPr/>
        <p:txBody>
          <a:bodyPr/>
          <a:lstStyle/>
          <a:p>
            <a:fld id="{F5C741F0-BFFA-4CFE-A05F-16368AA40C6B}" type="slidenum">
              <a:rPr lang="zh-CN" altLang="en-US" smtClean="0"/>
              <a:t>6</a:t>
            </a:fld>
            <a:endParaRPr lang="zh-CN" altLang="en-US"/>
          </a:p>
        </p:txBody>
      </p:sp>
    </p:spTree>
    <p:extLst>
      <p:ext uri="{BB962C8B-B14F-4D97-AF65-F5344CB8AC3E}">
        <p14:creationId xmlns:p14="http://schemas.microsoft.com/office/powerpoint/2010/main" val="885532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定向词分类</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7</a:t>
            </a:fld>
            <a:endParaRPr lang="zh-CN" altLang="en-US"/>
          </a:p>
        </p:txBody>
      </p:sp>
    </p:spTree>
    <p:extLst>
      <p:ext uri="{BB962C8B-B14F-4D97-AF65-F5344CB8AC3E}">
        <p14:creationId xmlns:p14="http://schemas.microsoft.com/office/powerpoint/2010/main" val="3884444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强调在历史变化的节点上考查时空观念；突出在历史变化的长时段考查时空观念；重视选择恰当的时空尺度探究历史问题。</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8</a:t>
            </a:fld>
            <a:endParaRPr lang="zh-CN" altLang="en-US"/>
          </a:p>
        </p:txBody>
      </p:sp>
    </p:spTree>
    <p:extLst>
      <p:ext uri="{BB962C8B-B14F-4D97-AF65-F5344CB8AC3E}">
        <p14:creationId xmlns:p14="http://schemas.microsoft.com/office/powerpoint/2010/main" val="3868651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smtClean="0">
                <a:solidFill>
                  <a:srgbClr val="000000"/>
                </a:solidFill>
                <a:ea typeface="黑体" pitchFamily="49" charset="-122"/>
              </a:rPr>
              <a:t> </a:t>
            </a:r>
            <a:r>
              <a:rPr lang="zh-CN" altLang="en-US" sz="1200" b="1" smtClean="0">
                <a:solidFill>
                  <a:srgbClr val="000000"/>
                </a:solidFill>
                <a:ea typeface="黑体" pitchFamily="49" charset="-122"/>
              </a:rPr>
              <a:t>新课程高考以问题立意，从来不回避社会热点问题，充满时代气息。 热点问题包括短效热点、周年次周年热点、长效热点、学术热点问题等。</a:t>
            </a:r>
            <a:r>
              <a:rPr lang="zh-CN" altLang="en-US" sz="1200" b="1" smtClean="0">
                <a:solidFill>
                  <a:srgbClr val="0000FF"/>
                </a:solidFill>
                <a:ea typeface="楷体_GB2312" charset="-122"/>
              </a:rPr>
              <a:t>在平时的教学和考试中。不能脱离历史学科知识而盲目追“热”，应该寓热点问题于教材历史知识的复习之中，从现实追溯历史，从历史联系现实，对历史问题进行现实思考，对现实问题进行历史反思，两相呼应，有机渗透，才能达到理想的效果。</a:t>
            </a:r>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9</a:t>
            </a:fld>
            <a:endParaRPr lang="zh-CN" altLang="en-US"/>
          </a:p>
        </p:txBody>
      </p:sp>
    </p:spTree>
    <p:extLst>
      <p:ext uri="{BB962C8B-B14F-4D97-AF65-F5344CB8AC3E}">
        <p14:creationId xmlns:p14="http://schemas.microsoft.com/office/powerpoint/2010/main" val="3868651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C741F0-BFFA-4CFE-A05F-16368AA40C6B}" type="slidenum">
              <a:rPr lang="zh-CN" altLang="en-US" smtClean="0"/>
              <a:t>10</a:t>
            </a:fld>
            <a:endParaRPr lang="zh-CN" altLang="en-US"/>
          </a:p>
        </p:txBody>
      </p:sp>
    </p:spTree>
    <p:extLst>
      <p:ext uri="{BB962C8B-B14F-4D97-AF65-F5344CB8AC3E}">
        <p14:creationId xmlns:p14="http://schemas.microsoft.com/office/powerpoint/2010/main" val="3868651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ACAEDBC9-BFDC-44DB-9162-4057CEEEE218}" type="datetimeFigureOut">
              <a:rPr lang="zh-CN" altLang="en-US" smtClean="0"/>
              <a:t>2018/8/26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2966862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CAEDBC9-BFDC-44DB-9162-4057CEEEE218}" type="datetimeFigureOut">
              <a:rPr lang="zh-CN" altLang="en-US" smtClean="0"/>
              <a:t>2018/8/26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3073447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CAEDBC9-BFDC-44DB-9162-4057CEEEE218}" type="datetimeFigureOut">
              <a:rPr lang="zh-CN" altLang="en-US" smtClean="0"/>
              <a:t>2018/8/26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3780946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过渡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359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CAEDBC9-BFDC-44DB-9162-4057CEEEE218}" type="datetimeFigureOut">
              <a:rPr lang="zh-CN" altLang="en-US" smtClean="0"/>
              <a:t>2018/8/26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371955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ACAEDBC9-BFDC-44DB-9162-4057CEEEE218}" type="datetimeFigureOut">
              <a:rPr lang="zh-CN" altLang="en-US" smtClean="0"/>
              <a:t>2018/8/26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61163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ACAEDBC9-BFDC-44DB-9162-4057CEEEE218}" type="datetimeFigureOut">
              <a:rPr lang="zh-CN" altLang="en-US" smtClean="0"/>
              <a:t>2018/8/26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1730145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ACAEDBC9-BFDC-44DB-9162-4057CEEEE218}" type="datetimeFigureOut">
              <a:rPr lang="zh-CN" altLang="en-US" smtClean="0"/>
              <a:t>2018/8/26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856944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ACAEDBC9-BFDC-44DB-9162-4057CEEEE218}" type="datetimeFigureOut">
              <a:rPr lang="zh-CN" altLang="en-US" smtClean="0"/>
              <a:t>2018/8/26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3047308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CAEDBC9-BFDC-44DB-9162-4057CEEEE218}" type="datetimeFigureOut">
              <a:rPr lang="zh-CN" altLang="en-US" smtClean="0"/>
              <a:t>2018/8/26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2565666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CAEDBC9-BFDC-44DB-9162-4057CEEEE218}" type="datetimeFigureOut">
              <a:rPr lang="zh-CN" altLang="en-US" smtClean="0"/>
              <a:t>2018/8/26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3574147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CAEDBC9-BFDC-44DB-9162-4057CEEEE218}" type="datetimeFigureOut">
              <a:rPr lang="zh-CN" altLang="en-US" smtClean="0"/>
              <a:t>2018/8/26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2605379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AEDBC9-BFDC-44DB-9162-4057CEEEE218}" type="datetimeFigureOut">
              <a:rPr lang="zh-CN" altLang="en-US" smtClean="0"/>
              <a:t>2018/8/26</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CB7285-8825-4415-96E5-D7195DBC89A9}" type="slidenum">
              <a:rPr lang="zh-CN" altLang="en-US" smtClean="0"/>
              <a:t>‹#›</a:t>
            </a:fld>
            <a:endParaRPr lang="zh-CN" altLang="en-US"/>
          </a:p>
        </p:txBody>
      </p:sp>
    </p:spTree>
    <p:extLst>
      <p:ext uri="{BB962C8B-B14F-4D97-AF65-F5344CB8AC3E}">
        <p14:creationId xmlns:p14="http://schemas.microsoft.com/office/powerpoint/2010/main" val="3598150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file:///C:\Users\Administrator\AppData\Roaming\Tencent\Users\863413775\QQ\WinTemp\RichOle\%5d98_F)O~SVKCCR_~76B7VCV.png"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w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7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2.xml.rels><?xml version="1.0" encoding="UTF-8" standalone="yes"?>
<Relationships xmlns="http://schemas.openxmlformats.org/package/2006/relationships"><Relationship Id="rId3" Type="http://schemas.openxmlformats.org/officeDocument/2006/relationships/hyperlink" Target="http://www.zxls.com/Article/Class163/Class128/201808/20180826003116_427736.html" TargetMode="External"/><Relationship Id="rId2" Type="http://schemas.openxmlformats.org/officeDocument/2006/relationships/hyperlink" Target="http://www.zxls.com/Article/Class163/Class128/201806/20180611102522_421530.html" TargetMode="Externa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676415"/>
            <a:ext cx="9144000" cy="2400657"/>
          </a:xfrm>
          <a:prstGeom prst="rect">
            <a:avLst/>
          </a:prstGeom>
          <a:noFill/>
        </p:spPr>
        <p:txBody>
          <a:bodyPr wrap="square" lIns="91440" tIns="45720" rIns="91440" bIns="45720">
            <a:spAutoFit/>
            <a:scene3d>
              <a:camera prst="perspectiveFront"/>
              <a:lightRig rig="flat" dir="tl">
                <a:rot lat="0" lon="0" rev="6600000"/>
              </a:lightRig>
            </a:scene3d>
            <a:sp3d extrusionH="25400" contourW="8890">
              <a:bevelT w="38100" h="31750" prst="divot"/>
              <a:contourClr>
                <a:schemeClr val="accent2">
                  <a:shade val="75000"/>
                </a:schemeClr>
              </a:contourClr>
            </a:sp3d>
          </a:bodyPr>
          <a:lstStyle/>
          <a:p>
            <a:pPr algn="ctr">
              <a:lnSpc>
                <a:spcPct val="150000"/>
              </a:lnSpc>
            </a:pPr>
            <a:r>
              <a:rPr lang="zh-CN" altLang="en-US" sz="6000" b="1" smtClean="0">
                <a:ln w="11430"/>
                <a:solidFill>
                  <a:srgbClr val="0000FF"/>
                </a:solidFill>
                <a:effectLst/>
                <a:latin typeface="方正小标宋简体" pitchFamily="2" charset="-122"/>
                <a:ea typeface="方正小标宋简体" pitchFamily="2" charset="-122"/>
              </a:rPr>
              <a:t>高考</a:t>
            </a:r>
            <a:r>
              <a:rPr lang="en-US" altLang="zh-CN" sz="6000" b="1" smtClean="0">
                <a:ln w="11430"/>
                <a:solidFill>
                  <a:srgbClr val="0000FF"/>
                </a:solidFill>
                <a:effectLst/>
                <a:latin typeface="方正小标宋简体" pitchFamily="2" charset="-122"/>
                <a:ea typeface="方正小标宋简体" pitchFamily="2" charset="-122"/>
              </a:rPr>
              <a:t>·</a:t>
            </a:r>
            <a:r>
              <a:rPr lang="zh-CN" altLang="en-US" sz="6000" b="1" smtClean="0">
                <a:ln w="11430"/>
                <a:solidFill>
                  <a:srgbClr val="0000FF"/>
                </a:solidFill>
                <a:effectLst/>
                <a:latin typeface="方正小标宋简体" pitchFamily="2" charset="-122"/>
                <a:ea typeface="方正小标宋简体" pitchFamily="2" charset="-122"/>
              </a:rPr>
              <a:t>素养</a:t>
            </a:r>
            <a:r>
              <a:rPr lang="en-US" altLang="zh-CN" sz="6000" b="1" smtClean="0">
                <a:ln w="11430"/>
                <a:solidFill>
                  <a:srgbClr val="0000FF"/>
                </a:solidFill>
                <a:effectLst/>
                <a:latin typeface="方正小标宋简体" pitchFamily="2" charset="-122"/>
                <a:ea typeface="方正小标宋简体" pitchFamily="2" charset="-122"/>
              </a:rPr>
              <a:t>·</a:t>
            </a:r>
            <a:r>
              <a:rPr lang="zh-CN" altLang="en-US" sz="6000" b="1" smtClean="0">
                <a:ln w="11430"/>
                <a:solidFill>
                  <a:srgbClr val="0000FF"/>
                </a:solidFill>
                <a:effectLst/>
                <a:latin typeface="方正小标宋简体" pitchFamily="2" charset="-122"/>
                <a:ea typeface="方正小标宋简体" pitchFamily="2" charset="-122"/>
              </a:rPr>
              <a:t>备考</a:t>
            </a:r>
            <a:endParaRPr lang="en-US" altLang="zh-CN" sz="6000" b="1" smtClean="0">
              <a:ln w="11430"/>
              <a:solidFill>
                <a:srgbClr val="0000FF"/>
              </a:solidFill>
              <a:effectLst/>
              <a:latin typeface="方正小标宋简体" pitchFamily="2" charset="-122"/>
              <a:ea typeface="方正小标宋简体" pitchFamily="2" charset="-122"/>
            </a:endParaRPr>
          </a:p>
          <a:p>
            <a:pPr algn="ctr">
              <a:lnSpc>
                <a:spcPct val="150000"/>
              </a:lnSpc>
            </a:pPr>
            <a:r>
              <a:rPr lang="en-US" altLang="zh-CN" sz="4000" b="1" smtClean="0">
                <a:ln w="11430"/>
                <a:solidFill>
                  <a:srgbClr val="0000FF"/>
                </a:solidFill>
                <a:effectLst/>
                <a:latin typeface="幼圆" pitchFamily="49" charset="-122"/>
                <a:ea typeface="幼圆" pitchFamily="49" charset="-122"/>
              </a:rPr>
              <a:t>——2019</a:t>
            </a:r>
            <a:r>
              <a:rPr lang="zh-CN" altLang="en-US" sz="4000" b="1" smtClean="0">
                <a:ln w="11430"/>
                <a:solidFill>
                  <a:srgbClr val="0000FF"/>
                </a:solidFill>
                <a:effectLst/>
                <a:latin typeface="幼圆" pitchFamily="49" charset="-122"/>
                <a:ea typeface="幼圆" pitchFamily="49" charset="-122"/>
              </a:rPr>
              <a:t>届高三历史一轮复习策略</a:t>
            </a:r>
            <a:endParaRPr lang="zh-CN" altLang="en-US" sz="4000" b="1">
              <a:ln w="11430"/>
              <a:solidFill>
                <a:srgbClr val="0000FF"/>
              </a:solidFill>
              <a:effectLst/>
              <a:latin typeface="幼圆" pitchFamily="49" charset="-122"/>
              <a:ea typeface="幼圆" pitchFamily="49" charset="-122"/>
            </a:endParaRPr>
          </a:p>
        </p:txBody>
      </p:sp>
    </p:spTree>
    <p:extLst>
      <p:ext uri="{BB962C8B-B14F-4D97-AF65-F5344CB8AC3E}">
        <p14:creationId xmlns:p14="http://schemas.microsoft.com/office/powerpoint/2010/main" val="33235807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2008" y="544071"/>
            <a:ext cx="9036496" cy="508665"/>
          </a:xfrm>
          <a:prstGeom prst="rect">
            <a:avLst/>
          </a:prstGeom>
        </p:spPr>
        <p:txBody>
          <a:bodyPr wrap="square">
            <a:spAutoFit/>
          </a:bodyPr>
          <a:lstStyle/>
          <a:p>
            <a:pPr algn="ctr">
              <a:lnSpc>
                <a:spcPct val="120000"/>
              </a:lnSpc>
            </a:pPr>
            <a:r>
              <a:rPr lang="zh-CN" altLang="en-US" sz="2600" b="1">
                <a:solidFill>
                  <a:srgbClr val="FF0000"/>
                </a:solidFill>
                <a:latin typeface="黑体" pitchFamily="49" charset="-122"/>
                <a:ea typeface="黑体" pitchFamily="49" charset="-122"/>
              </a:rPr>
              <a:t>重视学术成果  关注研究</a:t>
            </a:r>
            <a:r>
              <a:rPr lang="zh-CN" altLang="en-US" sz="2600" b="1" smtClean="0">
                <a:solidFill>
                  <a:srgbClr val="FF0000"/>
                </a:solidFill>
                <a:latin typeface="黑体" pitchFamily="49" charset="-122"/>
                <a:ea typeface="黑体" pitchFamily="49" charset="-122"/>
              </a:rPr>
              <a:t>前沿</a:t>
            </a:r>
            <a:endParaRPr lang="en-US" altLang="zh-CN" sz="2600" b="1" smtClean="0">
              <a:solidFill>
                <a:srgbClr val="FF0000"/>
              </a:solidFill>
              <a:latin typeface="黑体" pitchFamily="49" charset="-122"/>
              <a:ea typeface="黑体" pitchFamily="49" charset="-122"/>
            </a:endParaRPr>
          </a:p>
        </p:txBody>
      </p:sp>
      <p:sp>
        <p:nvSpPr>
          <p:cNvPr id="3" name="矩形 2"/>
          <p:cNvSpPr/>
          <p:nvPr/>
        </p:nvSpPr>
        <p:spPr>
          <a:xfrm>
            <a:off x="0" y="1039933"/>
            <a:ext cx="9108504" cy="5613845"/>
          </a:xfrm>
          <a:prstGeom prst="rect">
            <a:avLst/>
          </a:prstGeom>
        </p:spPr>
        <p:txBody>
          <a:bodyPr wrap="square">
            <a:spAutoFit/>
          </a:bodyPr>
          <a:lstStyle/>
          <a:p>
            <a:pPr indent="457200">
              <a:lnSpc>
                <a:spcPct val="120000"/>
              </a:lnSpc>
            </a:pPr>
            <a:r>
              <a:rPr lang="zh-CN" altLang="en-US" sz="2300" smtClean="0">
                <a:latin typeface="仿宋" pitchFamily="49" charset="-122"/>
                <a:ea typeface="仿宋" pitchFamily="49" charset="-122"/>
              </a:rPr>
              <a:t>近年来，高考试题越来越关注史学研究，学术研究成果频频入题。如</a:t>
            </a:r>
            <a:r>
              <a:rPr lang="en-US" altLang="zh-CN" sz="2300" smtClean="0">
                <a:latin typeface="仿宋" pitchFamily="49" charset="-122"/>
                <a:ea typeface="仿宋" pitchFamily="49" charset="-122"/>
              </a:rPr>
              <a:t>25</a:t>
            </a:r>
            <a:r>
              <a:rPr lang="zh-CN" altLang="en-US" sz="2300" smtClean="0">
                <a:latin typeface="仿宋" pitchFamily="49" charset="-122"/>
                <a:ea typeface="仿宋" pitchFamily="49" charset="-122"/>
              </a:rPr>
              <a:t>题以安史之乱后藩镇的类别告诉考生与教材完全不一样的“藩镇割据”：藩镇割据削弱了中央集权，导致了社会动荡、政局不稳，唐朝后期日益衰败并最终走向灭亡。但各藩镇的存在却又能有效地防止边疆民族的骚乱和各地农民的暴动，同时它们之间的相互牵制又有力地避免了藩镇的骄横和对中央政权的威胁，这都有利于维护和延续唐朝的统治。这些知识几乎巅覆了考生的认知！这是史学研究的成果，也是对历史事件逆向思维的必然结果。</a:t>
            </a:r>
            <a:r>
              <a:rPr lang="en-US" altLang="zh-CN" sz="2300" smtClean="0">
                <a:latin typeface="仿宋" pitchFamily="49" charset="-122"/>
                <a:ea typeface="仿宋" pitchFamily="49" charset="-122"/>
              </a:rPr>
              <a:t>30</a:t>
            </a:r>
            <a:r>
              <a:rPr lang="zh-CN" altLang="en-US" sz="2300" smtClean="0">
                <a:latin typeface="仿宋" pitchFamily="49" charset="-122"/>
                <a:ea typeface="仿宋" pitchFamily="49" charset="-122"/>
              </a:rPr>
              <a:t>题英法美的外交“试探”也告诉考生并非一开始西方列强就想孤立、封锁、包围新中国，中国的“一边倒”政策是有其深刻的历史渊源的，这有助于改变学生的惯性思维。</a:t>
            </a:r>
            <a:r>
              <a:rPr lang="en-US" altLang="zh-CN" sz="2300">
                <a:latin typeface="仿宋" pitchFamily="49" charset="-122"/>
                <a:ea typeface="仿宋" pitchFamily="49" charset="-122"/>
              </a:rPr>
              <a:t>34</a:t>
            </a:r>
            <a:r>
              <a:rPr lang="zh-CN" altLang="en-US" sz="2300">
                <a:latin typeface="仿宋" pitchFamily="49" charset="-122"/>
                <a:ea typeface="仿宋" pitchFamily="49" charset="-122"/>
              </a:rPr>
              <a:t>题随着学术研究的深入，</a:t>
            </a:r>
            <a:r>
              <a:rPr lang="zh-CN" altLang="en-US" sz="2300" smtClean="0">
                <a:latin typeface="仿宋" pitchFamily="49" charset="-122"/>
                <a:ea typeface="仿宋" pitchFamily="49" charset="-122"/>
              </a:rPr>
              <a:t>对英国工业革命发源地的原因分析，也逐渐地从经济技术因素，延伸到政治因素和自然条件等，这说明研究历史应该多视角、宽领域、全方位。</a:t>
            </a:r>
            <a:endParaRPr lang="en-US" altLang="zh-CN" sz="2300">
              <a:solidFill>
                <a:srgbClr val="FF0000"/>
              </a:solidFill>
              <a:latin typeface="仿宋" pitchFamily="49" charset="-122"/>
              <a:ea typeface="仿宋" pitchFamily="49" charset="-122"/>
            </a:endParaRPr>
          </a:p>
        </p:txBody>
      </p:sp>
      <p:sp>
        <p:nvSpPr>
          <p:cNvPr id="6" name="矩形 5"/>
          <p:cNvSpPr/>
          <p:nvPr/>
        </p:nvSpPr>
        <p:spPr>
          <a:xfrm>
            <a:off x="15770" y="5020258"/>
            <a:ext cx="9128230" cy="1865126"/>
          </a:xfrm>
          <a:prstGeom prst="rect">
            <a:avLst/>
          </a:prstGeom>
          <a:solidFill>
            <a:schemeClr val="bg1"/>
          </a:solid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20000"/>
              </a:lnSpc>
            </a:pPr>
            <a:r>
              <a:rPr lang="zh-CN" altLang="en-US" sz="3200" smtClean="0">
                <a:solidFill>
                  <a:srgbClr val="FF0000"/>
                </a:solidFill>
                <a:latin typeface="黑体" pitchFamily="49" charset="-122"/>
                <a:ea typeface="黑体" pitchFamily="49" charset="-122"/>
              </a:rPr>
              <a:t>启示</a:t>
            </a:r>
            <a:endParaRPr lang="en-US" altLang="zh-CN" sz="3200" smtClean="0">
              <a:solidFill>
                <a:srgbClr val="FF0000"/>
              </a:solidFill>
              <a:latin typeface="黑体" pitchFamily="49" charset="-122"/>
              <a:ea typeface="黑体" pitchFamily="49" charset="-122"/>
            </a:endParaRPr>
          </a:p>
          <a:p>
            <a:pPr>
              <a:lnSpc>
                <a:spcPct val="120000"/>
              </a:lnSpc>
            </a:pPr>
            <a:r>
              <a:rPr lang="zh-CN" altLang="en-US" sz="3200">
                <a:solidFill>
                  <a:srgbClr val="FF0000"/>
                </a:solidFill>
                <a:latin typeface="黑体" pitchFamily="49" charset="-122"/>
                <a:ea typeface="黑体" pitchFamily="49" charset="-122"/>
              </a:rPr>
              <a:t>学习历史要留意前人，也要立足当下，关注来者。历史教学要脚踏实地，也</a:t>
            </a:r>
            <a:r>
              <a:rPr lang="zh-CN" altLang="en-US" sz="3200" smtClean="0">
                <a:solidFill>
                  <a:srgbClr val="FF0000"/>
                </a:solidFill>
                <a:latin typeface="黑体" pitchFamily="49" charset="-122"/>
                <a:ea typeface="黑体" pitchFamily="49" charset="-122"/>
              </a:rPr>
              <a:t>要仰望</a:t>
            </a:r>
            <a:r>
              <a:rPr lang="zh-CN" altLang="en-US" sz="3200">
                <a:solidFill>
                  <a:srgbClr val="FF0000"/>
                </a:solidFill>
                <a:latin typeface="黑体" pitchFamily="49" charset="-122"/>
                <a:ea typeface="黑体" pitchFamily="49" charset="-122"/>
              </a:rPr>
              <a:t>星空。</a:t>
            </a:r>
          </a:p>
        </p:txBody>
      </p:sp>
      <p:sp>
        <p:nvSpPr>
          <p:cNvPr id="7" name="TextBox 6"/>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一、精研高考真题，找准备考方向</a:t>
            </a:r>
            <a:endParaRPr lang="zh-CN" altLang="en-US" sz="3200">
              <a:solidFill>
                <a:srgbClr val="0000FF"/>
              </a:solidFill>
              <a:latin typeface="黑体" pitchFamily="49" charset="-122"/>
              <a:ea typeface="黑体" pitchFamily="49" charset="-122"/>
            </a:endParaRPr>
          </a:p>
        </p:txBody>
      </p:sp>
    </p:spTree>
    <p:extLst>
      <p:ext uri="{BB962C8B-B14F-4D97-AF65-F5344CB8AC3E}">
        <p14:creationId xmlns:p14="http://schemas.microsoft.com/office/powerpoint/2010/main" val="136773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一、精研高考真题，找准备考方向</a:t>
            </a:r>
            <a:endParaRPr lang="zh-CN" altLang="en-US" sz="3200">
              <a:solidFill>
                <a:srgbClr val="0000FF"/>
              </a:solidFill>
              <a:latin typeface="黑体" pitchFamily="49" charset="-122"/>
              <a:ea typeface="黑体" pitchFamily="49" charset="-122"/>
            </a:endParaRPr>
          </a:p>
        </p:txBody>
      </p:sp>
      <p:sp>
        <p:nvSpPr>
          <p:cNvPr id="5" name="矩形 4"/>
          <p:cNvSpPr/>
          <p:nvPr/>
        </p:nvSpPr>
        <p:spPr>
          <a:xfrm>
            <a:off x="72008" y="624288"/>
            <a:ext cx="9036496" cy="572464"/>
          </a:xfrm>
          <a:prstGeom prst="rect">
            <a:avLst/>
          </a:prstGeom>
        </p:spPr>
        <p:txBody>
          <a:bodyPr wrap="square">
            <a:spAutoFit/>
          </a:bodyPr>
          <a:lstStyle/>
          <a:p>
            <a:pPr algn="ctr">
              <a:lnSpc>
                <a:spcPct val="120000"/>
              </a:lnSpc>
            </a:pPr>
            <a:r>
              <a:rPr lang="zh-CN" altLang="en-US" sz="2600" b="1" smtClean="0">
                <a:solidFill>
                  <a:srgbClr val="FF0000"/>
                </a:solidFill>
                <a:latin typeface="黑体" pitchFamily="49" charset="-122"/>
                <a:ea typeface="黑体" pitchFamily="49" charset="-122"/>
              </a:rPr>
              <a:t>优化历史思维  凸显学科素养</a:t>
            </a:r>
            <a:endParaRPr lang="en-US" altLang="zh-CN" sz="2600" b="1" smtClean="0">
              <a:solidFill>
                <a:srgbClr val="FF0000"/>
              </a:solidFill>
              <a:latin typeface="黑体" pitchFamily="49" charset="-122"/>
              <a:ea typeface="黑体" pitchFamily="49" charset="-122"/>
            </a:endParaRPr>
          </a:p>
        </p:txBody>
      </p:sp>
      <p:sp>
        <p:nvSpPr>
          <p:cNvPr id="3" name="矩形 2"/>
          <p:cNvSpPr/>
          <p:nvPr/>
        </p:nvSpPr>
        <p:spPr>
          <a:xfrm>
            <a:off x="0" y="1124744"/>
            <a:ext cx="9144000" cy="5712718"/>
          </a:xfrm>
          <a:prstGeom prst="rect">
            <a:avLst/>
          </a:prstGeom>
        </p:spPr>
        <p:txBody>
          <a:bodyPr wrap="square">
            <a:spAutoFit/>
          </a:bodyPr>
          <a:lstStyle/>
          <a:p>
            <a:pPr indent="457200">
              <a:lnSpc>
                <a:spcPct val="114000"/>
              </a:lnSpc>
            </a:pPr>
            <a:r>
              <a:rPr lang="zh-CN" altLang="en-US" sz="2300" smtClean="0">
                <a:latin typeface="仿宋" pitchFamily="49" charset="-122"/>
                <a:ea typeface="仿宋" pitchFamily="49" charset="-122"/>
              </a:rPr>
              <a:t>高考试题“素养立意”渐成常态。试题基本上是以时空观念定位、唯物史观指导，着力考查学生的史料实证、历史解释及家国情怀。试题都有明确的时间提示，或为直接的数字提醒、或为历史概念呈现、或以历史事件告知，将试题置于特定历史背景之下，考查其时代特征。</a:t>
            </a:r>
            <a:r>
              <a:rPr lang="en-US" altLang="zh-CN" sz="2300" smtClean="0">
                <a:latin typeface="仿宋" pitchFamily="49" charset="-122"/>
                <a:ea typeface="仿宋" pitchFamily="49" charset="-122"/>
              </a:rPr>
              <a:t>25</a:t>
            </a:r>
            <a:r>
              <a:rPr lang="zh-CN" altLang="en-US" sz="2300" smtClean="0">
                <a:latin typeface="仿宋" pitchFamily="49" charset="-122"/>
                <a:ea typeface="仿宋" pitchFamily="49" charset="-122"/>
              </a:rPr>
              <a:t>题从藩镇的类别入手考查其对唐朝政治统治的辩证影响、</a:t>
            </a:r>
            <a:r>
              <a:rPr lang="en-US" altLang="zh-CN" sz="2300" smtClean="0">
                <a:latin typeface="仿宋" pitchFamily="49" charset="-122"/>
                <a:ea typeface="仿宋" pitchFamily="49" charset="-122"/>
              </a:rPr>
              <a:t>30</a:t>
            </a:r>
            <a:r>
              <a:rPr lang="zh-CN" altLang="en-US" sz="2300" smtClean="0">
                <a:latin typeface="仿宋" pitchFamily="49" charset="-122"/>
                <a:ea typeface="仿宋" pitchFamily="49" charset="-122"/>
              </a:rPr>
              <a:t>题考查中共原则的坚定性和策略的灵活性相结合的外交政策、</a:t>
            </a:r>
            <a:r>
              <a:rPr lang="en-US" altLang="zh-CN" sz="2300" smtClean="0">
                <a:latin typeface="仿宋" pitchFamily="49" charset="-122"/>
                <a:ea typeface="仿宋" pitchFamily="49" charset="-122"/>
              </a:rPr>
              <a:t>34</a:t>
            </a:r>
            <a:r>
              <a:rPr lang="zh-CN" altLang="en-US" sz="2300" smtClean="0">
                <a:latin typeface="仿宋" pitchFamily="49" charset="-122"/>
                <a:ea typeface="仿宋" pitchFamily="49" charset="-122"/>
              </a:rPr>
              <a:t>题考查历史研究视角的多面性、</a:t>
            </a:r>
            <a:r>
              <a:rPr lang="en-US" altLang="zh-CN" sz="2300" smtClean="0">
                <a:latin typeface="仿宋" pitchFamily="49" charset="-122"/>
                <a:ea typeface="仿宋" pitchFamily="49" charset="-122"/>
              </a:rPr>
              <a:t>42</a:t>
            </a:r>
            <a:r>
              <a:rPr lang="zh-CN" altLang="en-US" sz="2300" smtClean="0">
                <a:latin typeface="仿宋" pitchFamily="49" charset="-122"/>
                <a:ea typeface="仿宋" pitchFamily="49" charset="-122"/>
              </a:rPr>
              <a:t>题涉及到对鲁滨逊行为及反映的历史现象的评价、</a:t>
            </a:r>
            <a:r>
              <a:rPr lang="en-US" altLang="zh-CN" sz="2300" smtClean="0">
                <a:latin typeface="仿宋" pitchFamily="49" charset="-122"/>
                <a:ea typeface="仿宋" pitchFamily="49" charset="-122"/>
              </a:rPr>
              <a:t>46</a:t>
            </a:r>
            <a:r>
              <a:rPr lang="zh-CN" altLang="en-US" sz="2300" smtClean="0">
                <a:latin typeface="仿宋" pitchFamily="49" charset="-122"/>
                <a:ea typeface="仿宋" pitchFamily="49" charset="-122"/>
              </a:rPr>
              <a:t>题中共对二战性质的不同认识，都直接考查了唯物史观的应用。</a:t>
            </a:r>
            <a:r>
              <a:rPr lang="en-US" altLang="zh-CN" sz="2300" smtClean="0">
                <a:latin typeface="仿宋" pitchFamily="49" charset="-122"/>
                <a:ea typeface="仿宋" pitchFamily="49" charset="-122"/>
              </a:rPr>
              <a:t>24</a:t>
            </a:r>
            <a:r>
              <a:rPr lang="zh-CN" altLang="en-US" sz="2300" smtClean="0">
                <a:latin typeface="仿宋" pitchFamily="49" charset="-122"/>
                <a:ea typeface="仿宋" pitchFamily="49" charset="-122"/>
              </a:rPr>
              <a:t>题“科技”、</a:t>
            </a:r>
            <a:r>
              <a:rPr lang="en-US" altLang="zh-CN" sz="2300" smtClean="0">
                <a:latin typeface="仿宋" pitchFamily="49" charset="-122"/>
                <a:ea typeface="仿宋" pitchFamily="49" charset="-122"/>
              </a:rPr>
              <a:t>25</a:t>
            </a:r>
            <a:r>
              <a:rPr lang="zh-CN" altLang="en-US" sz="2300" smtClean="0">
                <a:latin typeface="仿宋" pitchFamily="49" charset="-122"/>
                <a:ea typeface="仿宋" pitchFamily="49" charset="-122"/>
              </a:rPr>
              <a:t>题“藩镇”、</a:t>
            </a:r>
            <a:r>
              <a:rPr lang="en-US" altLang="zh-CN" sz="2300" smtClean="0">
                <a:latin typeface="仿宋" pitchFamily="49" charset="-122"/>
                <a:ea typeface="仿宋" pitchFamily="49" charset="-122"/>
              </a:rPr>
              <a:t>26</a:t>
            </a:r>
            <a:r>
              <a:rPr lang="zh-CN" altLang="en-US" sz="2300" smtClean="0">
                <a:latin typeface="仿宋" pitchFamily="49" charset="-122"/>
                <a:ea typeface="仿宋" pitchFamily="49" charset="-122"/>
              </a:rPr>
              <a:t>题“工匠”、</a:t>
            </a:r>
            <a:r>
              <a:rPr lang="en-US" altLang="zh-CN" sz="2300" smtClean="0">
                <a:latin typeface="仿宋" pitchFamily="49" charset="-122"/>
                <a:ea typeface="仿宋" pitchFamily="49" charset="-122"/>
              </a:rPr>
              <a:t>28</a:t>
            </a:r>
            <a:r>
              <a:rPr lang="zh-CN" altLang="en-US" sz="2300" smtClean="0">
                <a:latin typeface="仿宋" pitchFamily="49" charset="-122"/>
                <a:ea typeface="仿宋" pitchFamily="49" charset="-122"/>
              </a:rPr>
              <a:t>题“舆论”、</a:t>
            </a:r>
            <a:r>
              <a:rPr lang="en-US" altLang="zh-CN" sz="2300" smtClean="0">
                <a:latin typeface="仿宋" pitchFamily="49" charset="-122"/>
                <a:ea typeface="仿宋" pitchFamily="49" charset="-122"/>
              </a:rPr>
              <a:t>30</a:t>
            </a:r>
            <a:r>
              <a:rPr lang="zh-CN" altLang="en-US" sz="2300" smtClean="0">
                <a:latin typeface="仿宋" pitchFamily="49" charset="-122"/>
                <a:ea typeface="仿宋" pitchFamily="49" charset="-122"/>
              </a:rPr>
              <a:t>题“试探”等体现了“认从</a:t>
            </a:r>
            <a:r>
              <a:rPr lang="zh-CN" altLang="en-US" sz="2300">
                <a:latin typeface="仿宋" pitchFamily="49" charset="-122"/>
                <a:ea typeface="仿宋" pitchFamily="49" charset="-122"/>
              </a:rPr>
              <a:t>史出、史认结合”的史</a:t>
            </a:r>
            <a:r>
              <a:rPr lang="zh-CN" altLang="en-US" sz="2300" smtClean="0">
                <a:latin typeface="仿宋" pitchFamily="49" charset="-122"/>
                <a:ea typeface="仿宋" pitchFamily="49" charset="-122"/>
              </a:rPr>
              <a:t>证意识。试题还涉及大量历史概念、历史现象和历史情境的解释，如民营手工业、朝贡贸易、“一边倒”、人文精神、无产阶级革命、第三世界、村民自治等。家国情怀在</a:t>
            </a:r>
            <a:r>
              <a:rPr lang="en-US" altLang="zh-CN" sz="2300" smtClean="0">
                <a:latin typeface="仿宋" pitchFamily="49" charset="-122"/>
                <a:ea typeface="仿宋" pitchFamily="49" charset="-122"/>
              </a:rPr>
              <a:t>24</a:t>
            </a:r>
            <a:r>
              <a:rPr lang="zh-CN" altLang="en-US" sz="2300" smtClean="0">
                <a:latin typeface="仿宋" pitchFamily="49" charset="-122"/>
                <a:ea typeface="仿宋" pitchFamily="49" charset="-122"/>
              </a:rPr>
              <a:t>题的劳动人民智慧、</a:t>
            </a:r>
            <a:r>
              <a:rPr lang="en-US" altLang="zh-CN" sz="2300" smtClean="0">
                <a:latin typeface="仿宋" pitchFamily="49" charset="-122"/>
                <a:ea typeface="仿宋" pitchFamily="49" charset="-122"/>
              </a:rPr>
              <a:t>25</a:t>
            </a:r>
            <a:r>
              <a:rPr lang="zh-CN" altLang="en-US" sz="2300" smtClean="0">
                <a:latin typeface="仿宋" pitchFamily="49" charset="-122"/>
                <a:ea typeface="仿宋" pitchFamily="49" charset="-122"/>
              </a:rPr>
              <a:t>题的地方行政制度调整的积极影响、</a:t>
            </a:r>
            <a:r>
              <a:rPr lang="en-US" altLang="zh-CN" sz="2300" smtClean="0">
                <a:latin typeface="仿宋" pitchFamily="49" charset="-122"/>
                <a:ea typeface="仿宋" pitchFamily="49" charset="-122"/>
              </a:rPr>
              <a:t>30</a:t>
            </a:r>
            <a:r>
              <a:rPr lang="zh-CN" altLang="en-US" sz="2300" smtClean="0">
                <a:latin typeface="仿宋" pitchFamily="49" charset="-122"/>
                <a:ea typeface="仿宋" pitchFamily="49" charset="-122"/>
              </a:rPr>
              <a:t>题中共外交政策、</a:t>
            </a:r>
            <a:r>
              <a:rPr lang="en-US" altLang="zh-CN" sz="2300" smtClean="0">
                <a:latin typeface="仿宋" pitchFamily="49" charset="-122"/>
                <a:ea typeface="仿宋" pitchFamily="49" charset="-122"/>
              </a:rPr>
              <a:t>41</a:t>
            </a:r>
            <a:r>
              <a:rPr lang="zh-CN" altLang="en-US" sz="2300" smtClean="0">
                <a:latin typeface="仿宋" pitchFamily="49" charset="-122"/>
                <a:ea typeface="仿宋" pitchFamily="49" charset="-122"/>
              </a:rPr>
              <a:t>题亿万农民的伟大创举等题中均有体现。</a:t>
            </a:r>
            <a:endParaRPr lang="zh-CN" altLang="en-US" sz="2300" b="1" dirty="0"/>
          </a:p>
        </p:txBody>
      </p:sp>
      <p:sp>
        <p:nvSpPr>
          <p:cNvPr id="6" name="矩形 5"/>
          <p:cNvSpPr/>
          <p:nvPr/>
        </p:nvSpPr>
        <p:spPr>
          <a:xfrm>
            <a:off x="35496" y="5098741"/>
            <a:ext cx="9128230" cy="1786643"/>
          </a:xfrm>
          <a:prstGeom prst="rect">
            <a:avLst/>
          </a:prstGeom>
          <a:solidFill>
            <a:schemeClr val="bg1"/>
          </a:solid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20000"/>
              </a:lnSpc>
            </a:pPr>
            <a:r>
              <a:rPr lang="zh-CN" altLang="en-US" sz="3200" smtClean="0">
                <a:solidFill>
                  <a:srgbClr val="FF0000"/>
                </a:solidFill>
                <a:latin typeface="黑体" pitchFamily="49" charset="-122"/>
                <a:ea typeface="黑体" pitchFamily="49" charset="-122"/>
              </a:rPr>
              <a:t>启示</a:t>
            </a:r>
            <a:endParaRPr lang="en-US" altLang="zh-CN" sz="3200" smtClean="0">
              <a:solidFill>
                <a:srgbClr val="FF0000"/>
              </a:solidFill>
              <a:latin typeface="黑体" pitchFamily="49" charset="-122"/>
              <a:ea typeface="黑体" pitchFamily="49" charset="-122"/>
            </a:endParaRPr>
          </a:p>
          <a:p>
            <a:pPr>
              <a:lnSpc>
                <a:spcPct val="120000"/>
              </a:lnSpc>
            </a:pPr>
            <a:r>
              <a:rPr lang="zh-CN" altLang="en-US" sz="3200">
                <a:solidFill>
                  <a:srgbClr val="FF0000"/>
                </a:solidFill>
                <a:latin typeface="黑体" pitchFamily="49" charset="-122"/>
                <a:ea typeface="黑体" pitchFamily="49" charset="-122"/>
              </a:rPr>
              <a:t>学科核心素养是课堂教学的灵魂，必须透切理解五大素养的基本内涵、具体</a:t>
            </a:r>
            <a:r>
              <a:rPr lang="zh-CN" altLang="en-US" sz="3200" smtClean="0">
                <a:solidFill>
                  <a:srgbClr val="FF0000"/>
                </a:solidFill>
                <a:latin typeface="黑体" pitchFamily="49" charset="-122"/>
                <a:ea typeface="黑体" pitchFamily="49" charset="-122"/>
              </a:rPr>
              <a:t>体现</a:t>
            </a:r>
            <a:r>
              <a:rPr lang="zh-CN" altLang="en-US" sz="3200">
                <a:solidFill>
                  <a:srgbClr val="FF0000"/>
                </a:solidFill>
                <a:latin typeface="黑体" pitchFamily="49" charset="-122"/>
                <a:ea typeface="黑体" pitchFamily="49" charset="-122"/>
              </a:rPr>
              <a:t>和实施途径。</a:t>
            </a:r>
          </a:p>
        </p:txBody>
      </p:sp>
    </p:spTree>
    <p:extLst>
      <p:ext uri="{BB962C8B-B14F-4D97-AF65-F5344CB8AC3E}">
        <p14:creationId xmlns:p14="http://schemas.microsoft.com/office/powerpoint/2010/main" val="67809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960842" y="1009622"/>
            <a:ext cx="3057247" cy="523220"/>
          </a:xfrm>
          <a:prstGeom prst="rect">
            <a:avLst/>
          </a:prstGeom>
        </p:spPr>
        <p:txBody>
          <a:bodyPr wrap="none">
            <a:spAutoFit/>
          </a:bodyPr>
          <a:lstStyle/>
          <a:p>
            <a:r>
              <a:rPr lang="zh-CN" altLang="zh-CN" sz="2800" smtClean="0">
                <a:solidFill>
                  <a:srgbClr val="FF0000"/>
                </a:solidFill>
                <a:latin typeface="黑体" pitchFamily="49" charset="-122"/>
                <a:ea typeface="黑体" pitchFamily="49" charset="-122"/>
              </a:rPr>
              <a:t>核心素养三个维度</a:t>
            </a:r>
            <a:endParaRPr lang="zh-CN" altLang="en-US" sz="2800">
              <a:solidFill>
                <a:srgbClr val="FF0000"/>
              </a:solidFill>
              <a:latin typeface="黑体" pitchFamily="49" charset="-122"/>
              <a:ea typeface="黑体" pitchFamily="49" charset="-122"/>
            </a:endParaRPr>
          </a:p>
        </p:txBody>
      </p:sp>
      <p:sp>
        <p:nvSpPr>
          <p:cNvPr id="26" name="矩形 2"/>
          <p:cNvSpPr/>
          <p:nvPr/>
        </p:nvSpPr>
        <p:spPr>
          <a:xfrm>
            <a:off x="449333" y="2706283"/>
            <a:ext cx="1688808" cy="1926802"/>
          </a:xfrm>
          <a:custGeom>
            <a:avLst/>
            <a:gdLst/>
            <a:ahLst/>
            <a:cxnLst/>
            <a:rect l="l" t="t" r="r" b="b"/>
            <a:pathLst>
              <a:path w="1036365" h="886811">
                <a:moveTo>
                  <a:pt x="754039" y="0"/>
                </a:moveTo>
                <a:lnTo>
                  <a:pt x="1036365" y="429554"/>
                </a:lnTo>
                <a:lnTo>
                  <a:pt x="784530" y="883036"/>
                </a:lnTo>
                <a:lnTo>
                  <a:pt x="783106" y="880650"/>
                </a:lnTo>
                <a:lnTo>
                  <a:pt x="264749" y="886811"/>
                </a:lnTo>
                <a:lnTo>
                  <a:pt x="0" y="443416"/>
                </a:lnTo>
                <a:lnTo>
                  <a:pt x="242827" y="5981"/>
                </a:lnTo>
                <a:lnTo>
                  <a:pt x="241773" y="4216"/>
                </a:lnTo>
                <a:lnTo>
                  <a:pt x="243839" y="4190"/>
                </a:lnTo>
                <a:close/>
              </a:path>
            </a:pathLst>
          </a:custGeom>
          <a:gradFill flip="none" rotWithShape="1">
            <a:gsLst>
              <a:gs pos="0">
                <a:srgbClr val="C9CBC8"/>
              </a:gs>
              <a:gs pos="100000">
                <a:srgbClr val="FCFCFC"/>
              </a:gs>
            </a:gsLst>
            <a:lin ang="8100000" scaled="1"/>
            <a:tileRect/>
          </a:gradFill>
          <a:ln w="12700">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tx1"/>
                </a:solidFill>
                <a:latin typeface="微软雅黑" panose="020B0503020204020204" pitchFamily="34" charset="-122"/>
                <a:ea typeface="微软雅黑" panose="020B0503020204020204" pitchFamily="34" charset="-122"/>
              </a:rPr>
              <a:t>历史学科核心素养</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flipV="1">
            <a:off x="2138141" y="2349829"/>
            <a:ext cx="1257529" cy="975002"/>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2214383" y="3696972"/>
            <a:ext cx="1355802" cy="65932"/>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矩形 2"/>
          <p:cNvSpPr/>
          <p:nvPr/>
        </p:nvSpPr>
        <p:spPr>
          <a:xfrm>
            <a:off x="3471912" y="1964432"/>
            <a:ext cx="504593" cy="575702"/>
          </a:xfrm>
          <a:custGeom>
            <a:avLst/>
            <a:gdLst/>
            <a:ahLst/>
            <a:cxnLst/>
            <a:rect l="l" t="t" r="r" b="b"/>
            <a:pathLst>
              <a:path w="1036365" h="886811">
                <a:moveTo>
                  <a:pt x="754039" y="0"/>
                </a:moveTo>
                <a:lnTo>
                  <a:pt x="1036365" y="429554"/>
                </a:lnTo>
                <a:lnTo>
                  <a:pt x="784530" y="883036"/>
                </a:lnTo>
                <a:lnTo>
                  <a:pt x="783106" y="880650"/>
                </a:lnTo>
                <a:lnTo>
                  <a:pt x="264749" y="886811"/>
                </a:lnTo>
                <a:lnTo>
                  <a:pt x="0" y="443416"/>
                </a:lnTo>
                <a:lnTo>
                  <a:pt x="242827" y="5981"/>
                </a:lnTo>
                <a:lnTo>
                  <a:pt x="241773" y="4216"/>
                </a:lnTo>
                <a:lnTo>
                  <a:pt x="243839" y="4190"/>
                </a:lnTo>
                <a:close/>
              </a:path>
            </a:pathLst>
          </a:custGeom>
          <a:solidFill>
            <a:srgbClr val="00B0F0"/>
          </a:solidFill>
          <a:ln w="12700">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latin typeface="微软雅黑" panose="020B0503020204020204" pitchFamily="34" charset="-122"/>
                <a:ea typeface="微软雅黑" panose="020B0503020204020204" pitchFamily="34" charset="-122"/>
              </a:rPr>
              <a:t>1</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0" name="矩形 29"/>
          <p:cNvSpPr>
            <a:spLocks noChangeArrowheads="1"/>
          </p:cNvSpPr>
          <p:nvPr/>
        </p:nvSpPr>
        <p:spPr bwMode="auto">
          <a:xfrm>
            <a:off x="4074089" y="1911099"/>
            <a:ext cx="4602367" cy="50978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algn="just">
              <a:lnSpc>
                <a:spcPct val="150000"/>
              </a:lnSpc>
              <a:spcBef>
                <a:spcPct val="0"/>
              </a:spcBef>
            </a:pPr>
            <a:r>
              <a:rPr lang="zh-CN" altLang="en-US" sz="2400" cap="all" dirty="0" smtClean="0">
                <a:latin typeface="微软雅黑" pitchFamily="34" charset="-122"/>
                <a:ea typeface="微软雅黑" pitchFamily="34" charset="-122"/>
              </a:rPr>
              <a:t>价值观念：社会主义核心价值观</a:t>
            </a:r>
            <a:endParaRPr lang="en-US" altLang="zh-CN" sz="2400" cap="all" dirty="0">
              <a:latin typeface="微软雅黑" pitchFamily="34" charset="-122"/>
              <a:ea typeface="微软雅黑" pitchFamily="34" charset="-122"/>
            </a:endParaRPr>
          </a:p>
        </p:txBody>
      </p:sp>
      <p:cxnSp>
        <p:nvCxnSpPr>
          <p:cNvPr id="31" name="直接连接符 30"/>
          <p:cNvCxnSpPr/>
          <p:nvPr/>
        </p:nvCxnSpPr>
        <p:spPr>
          <a:xfrm>
            <a:off x="2131852" y="4233487"/>
            <a:ext cx="1402799" cy="79919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矩形 2"/>
          <p:cNvSpPr/>
          <p:nvPr/>
        </p:nvSpPr>
        <p:spPr>
          <a:xfrm>
            <a:off x="3471912" y="3434644"/>
            <a:ext cx="504593" cy="575702"/>
          </a:xfrm>
          <a:custGeom>
            <a:avLst/>
            <a:gdLst/>
            <a:ahLst/>
            <a:cxnLst/>
            <a:rect l="l" t="t" r="r" b="b"/>
            <a:pathLst>
              <a:path w="1036365" h="886811">
                <a:moveTo>
                  <a:pt x="754039" y="0"/>
                </a:moveTo>
                <a:lnTo>
                  <a:pt x="1036365" y="429554"/>
                </a:lnTo>
                <a:lnTo>
                  <a:pt x="784530" y="883036"/>
                </a:lnTo>
                <a:lnTo>
                  <a:pt x="783106" y="880650"/>
                </a:lnTo>
                <a:lnTo>
                  <a:pt x="264749" y="886811"/>
                </a:lnTo>
                <a:lnTo>
                  <a:pt x="0" y="443416"/>
                </a:lnTo>
                <a:lnTo>
                  <a:pt x="242827" y="5981"/>
                </a:lnTo>
                <a:lnTo>
                  <a:pt x="241773" y="4216"/>
                </a:lnTo>
                <a:lnTo>
                  <a:pt x="243839" y="4190"/>
                </a:lnTo>
                <a:close/>
              </a:path>
            </a:pathLst>
          </a:custGeom>
          <a:solidFill>
            <a:srgbClr val="0070C0"/>
          </a:solidFill>
          <a:ln w="12700">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latin typeface="微软雅黑" panose="020B0503020204020204" pitchFamily="34" charset="-122"/>
                <a:ea typeface="微软雅黑" panose="020B0503020204020204" pitchFamily="34" charset="-122"/>
              </a:rPr>
              <a:t>2</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3" name="矩形 32"/>
          <p:cNvSpPr>
            <a:spLocks noChangeArrowheads="1"/>
          </p:cNvSpPr>
          <p:nvPr/>
        </p:nvSpPr>
        <p:spPr bwMode="auto">
          <a:xfrm>
            <a:off x="4049480" y="2948779"/>
            <a:ext cx="4626975" cy="148833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algn="just">
              <a:lnSpc>
                <a:spcPct val="120000"/>
              </a:lnSpc>
              <a:spcBef>
                <a:spcPct val="0"/>
              </a:spcBef>
            </a:pPr>
            <a:r>
              <a:rPr lang="zh-CN" altLang="en-US" sz="2400" cap="all" dirty="0" smtClean="0">
                <a:latin typeface="微软雅黑" pitchFamily="34" charset="-122"/>
                <a:ea typeface="微软雅黑" pitchFamily="34" charset="-122"/>
              </a:rPr>
              <a:t>必备品格：政治思想品格（五个认同）、道德品格、史学品格（求真精神、贯通意识、批判思维）</a:t>
            </a:r>
            <a:endParaRPr lang="en-US" altLang="zh-CN" sz="2400" cap="all" dirty="0">
              <a:latin typeface="微软雅黑" pitchFamily="34" charset="-122"/>
              <a:ea typeface="微软雅黑" pitchFamily="34" charset="-122"/>
            </a:endParaRPr>
          </a:p>
        </p:txBody>
      </p:sp>
      <p:sp>
        <p:nvSpPr>
          <p:cNvPr id="34" name="矩形 2"/>
          <p:cNvSpPr/>
          <p:nvPr/>
        </p:nvSpPr>
        <p:spPr>
          <a:xfrm>
            <a:off x="3471912" y="4861700"/>
            <a:ext cx="504593" cy="575702"/>
          </a:xfrm>
          <a:custGeom>
            <a:avLst/>
            <a:gdLst/>
            <a:ahLst/>
            <a:cxnLst/>
            <a:rect l="l" t="t" r="r" b="b"/>
            <a:pathLst>
              <a:path w="1036365" h="886811">
                <a:moveTo>
                  <a:pt x="754039" y="0"/>
                </a:moveTo>
                <a:lnTo>
                  <a:pt x="1036365" y="429554"/>
                </a:lnTo>
                <a:lnTo>
                  <a:pt x="784530" y="883036"/>
                </a:lnTo>
                <a:lnTo>
                  <a:pt x="783106" y="880650"/>
                </a:lnTo>
                <a:lnTo>
                  <a:pt x="264749" y="886811"/>
                </a:lnTo>
                <a:lnTo>
                  <a:pt x="0" y="443416"/>
                </a:lnTo>
                <a:lnTo>
                  <a:pt x="242827" y="5981"/>
                </a:lnTo>
                <a:lnTo>
                  <a:pt x="241773" y="4216"/>
                </a:lnTo>
                <a:lnTo>
                  <a:pt x="243839" y="4190"/>
                </a:lnTo>
                <a:close/>
              </a:path>
            </a:pathLst>
          </a:custGeom>
          <a:solidFill>
            <a:srgbClr val="00B050"/>
          </a:solidFill>
          <a:ln w="12700">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latin typeface="微软雅黑" panose="020B0503020204020204" pitchFamily="34" charset="-122"/>
                <a:ea typeface="微软雅黑" panose="020B0503020204020204" pitchFamily="34" charset="-122"/>
              </a:rPr>
              <a:t>3</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5" name="矩形 34"/>
          <p:cNvSpPr>
            <a:spLocks noChangeArrowheads="1"/>
          </p:cNvSpPr>
          <p:nvPr/>
        </p:nvSpPr>
        <p:spPr bwMode="auto">
          <a:xfrm>
            <a:off x="4062833" y="4673426"/>
            <a:ext cx="4304927" cy="98778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algn="just">
              <a:lnSpc>
                <a:spcPct val="120000"/>
              </a:lnSpc>
              <a:spcBef>
                <a:spcPct val="0"/>
              </a:spcBef>
            </a:pPr>
            <a:r>
              <a:rPr lang="zh-CN" altLang="en-US" sz="2400" cap="all" dirty="0" smtClean="0">
                <a:latin typeface="微软雅黑" pitchFamily="34" charset="-122"/>
                <a:ea typeface="微软雅黑" pitchFamily="34" charset="-122"/>
              </a:rPr>
              <a:t>关键能力：运用科学的史学理论和方法来认识和解释历史的能力。</a:t>
            </a:r>
            <a:endParaRPr lang="en-US" altLang="zh-CN" sz="2400" cap="all" dirty="0">
              <a:latin typeface="微软雅黑" pitchFamily="34" charset="-122"/>
              <a:ea typeface="微软雅黑" pitchFamily="34" charset="-122"/>
            </a:endParaRPr>
          </a:p>
        </p:txBody>
      </p:sp>
      <p:sp>
        <p:nvSpPr>
          <p:cNvPr id="13" name="TextBox 12"/>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15" name="矩形 14"/>
          <p:cNvSpPr/>
          <p:nvPr/>
        </p:nvSpPr>
        <p:spPr>
          <a:xfrm>
            <a:off x="0" y="573309"/>
            <a:ext cx="9107488" cy="2751522"/>
          </a:xfrm>
          <a:prstGeom prst="rect">
            <a:avLst/>
          </a:prstGeom>
          <a:solidFill>
            <a:schemeClr val="bg1"/>
          </a:solidFill>
        </p:spPr>
        <p:txBody>
          <a:bodyPr wrap="square">
            <a:spAutoFit/>
          </a:bodyPr>
          <a:lstStyle/>
          <a:p>
            <a:pPr>
              <a:lnSpc>
                <a:spcPct val="120000"/>
              </a:lnSpc>
            </a:pPr>
            <a:r>
              <a:rPr lang="zh-CN" altLang="zh-CN" sz="2400" smtClean="0">
                <a:solidFill>
                  <a:srgbClr val="FF0000"/>
                </a:solidFill>
                <a:latin typeface="幼圆" pitchFamily="49" charset="-122"/>
                <a:ea typeface="幼圆" pitchFamily="49" charset="-122"/>
              </a:rPr>
              <a:t>在学习历史、认识历史、解释历史、评判历史的过程中，必须坚持社会主义核心价值观</a:t>
            </a:r>
            <a:r>
              <a:rPr lang="en-US" altLang="zh-CN" sz="2400" smtClean="0">
                <a:solidFill>
                  <a:srgbClr val="FF0000"/>
                </a:solidFill>
                <a:latin typeface="幼圆" pitchFamily="49" charset="-122"/>
                <a:ea typeface="幼圆" pitchFamily="49" charset="-122"/>
              </a:rPr>
              <a:t>,</a:t>
            </a:r>
            <a:r>
              <a:rPr lang="zh-CN" altLang="en-US" sz="2400" smtClean="0">
                <a:solidFill>
                  <a:srgbClr val="FF0000"/>
                </a:solidFill>
                <a:latin typeface="幼圆" pitchFamily="49" charset="-122"/>
                <a:ea typeface="幼圆" pitchFamily="49" charset="-122"/>
              </a:rPr>
              <a:t>确立</a:t>
            </a:r>
            <a:r>
              <a:rPr lang="zh-CN" altLang="zh-CN" sz="2400" smtClean="0">
                <a:solidFill>
                  <a:srgbClr val="FF0000"/>
                </a:solidFill>
                <a:latin typeface="幼圆" pitchFamily="49" charset="-122"/>
                <a:ea typeface="幼圆" pitchFamily="49" charset="-122"/>
              </a:rPr>
              <a:t>正确的价值取向，明辨是非，扬善去恶。</a:t>
            </a:r>
            <a:r>
              <a:rPr lang="zh-CN" altLang="en-US" sz="2400" smtClean="0">
                <a:solidFill>
                  <a:srgbClr val="FF0000"/>
                </a:solidFill>
                <a:latin typeface="幼圆" pitchFamily="49" charset="-122"/>
                <a:ea typeface="幼圆" pitchFamily="49" charset="-122"/>
              </a:rPr>
              <a:t>如评价一个国家发展与否，当以富强、民主、文明、和谐为价值目标；评价一个社会进步与否，当以自由、平等、公正、法治为价值取向；臧否一个历史人物，当以爱国、敬业、诚信、友善为价值准则。</a:t>
            </a:r>
            <a:endParaRPr lang="zh-CN" altLang="zh-CN" sz="2400" dirty="0">
              <a:solidFill>
                <a:srgbClr val="FF0000"/>
              </a:solidFill>
              <a:latin typeface="幼圆" pitchFamily="49" charset="-122"/>
              <a:ea typeface="幼圆" pitchFamily="49" charset="-122"/>
            </a:endParaRPr>
          </a:p>
        </p:txBody>
      </p:sp>
      <p:sp>
        <p:nvSpPr>
          <p:cNvPr id="2" name="矩形 1"/>
          <p:cNvSpPr/>
          <p:nvPr/>
        </p:nvSpPr>
        <p:spPr>
          <a:xfrm>
            <a:off x="35496" y="675008"/>
            <a:ext cx="9118158" cy="1865126"/>
          </a:xfrm>
          <a:prstGeom prst="rect">
            <a:avLst/>
          </a:prstGeom>
          <a:solidFill>
            <a:schemeClr val="bg1"/>
          </a:solidFill>
        </p:spPr>
        <p:txBody>
          <a:bodyPr wrap="square">
            <a:spAutoFit/>
          </a:bodyPr>
          <a:lstStyle/>
          <a:p>
            <a:pPr>
              <a:lnSpc>
                <a:spcPct val="120000"/>
              </a:lnSpc>
            </a:pPr>
            <a:r>
              <a:rPr lang="zh-CN" altLang="zh-CN" sz="2400" smtClean="0">
                <a:solidFill>
                  <a:srgbClr val="0000FF"/>
                </a:solidFill>
                <a:latin typeface="幼圆" pitchFamily="49" charset="-122"/>
                <a:ea typeface="幼圆" pitchFamily="49" charset="-122"/>
              </a:rPr>
              <a:t>在政治思想上必须认同伟大祖国、认同中华民族、认同中华文化、认同中国共产党的领导</a:t>
            </a:r>
            <a:r>
              <a:rPr lang="zh-CN" altLang="en-US" sz="2400" smtClean="0">
                <a:solidFill>
                  <a:srgbClr val="0000FF"/>
                </a:solidFill>
                <a:latin typeface="幼圆" pitchFamily="49" charset="-122"/>
                <a:ea typeface="幼圆" pitchFamily="49" charset="-122"/>
              </a:rPr>
              <a:t>、</a:t>
            </a:r>
            <a:r>
              <a:rPr lang="zh-CN" altLang="zh-CN" sz="2400" smtClean="0">
                <a:solidFill>
                  <a:srgbClr val="0000FF"/>
                </a:solidFill>
                <a:latin typeface="幼圆" pitchFamily="49" charset="-122"/>
                <a:ea typeface="幼圆" pitchFamily="49" charset="-122"/>
              </a:rPr>
              <a:t>认同中国特色社会主义。</a:t>
            </a:r>
            <a:endParaRPr lang="en-US" altLang="zh-CN" sz="2400" smtClean="0">
              <a:solidFill>
                <a:srgbClr val="0000FF"/>
              </a:solidFill>
              <a:latin typeface="幼圆" pitchFamily="49" charset="-122"/>
              <a:ea typeface="幼圆" pitchFamily="49" charset="-122"/>
            </a:endParaRPr>
          </a:p>
          <a:p>
            <a:pPr>
              <a:lnSpc>
                <a:spcPct val="120000"/>
              </a:lnSpc>
            </a:pPr>
            <a:r>
              <a:rPr lang="zh-CN" altLang="zh-CN" sz="2400" smtClean="0">
                <a:solidFill>
                  <a:srgbClr val="0000FF"/>
                </a:solidFill>
                <a:latin typeface="幼圆" pitchFamily="49" charset="-122"/>
                <a:ea typeface="幼圆" pitchFamily="49" charset="-122"/>
              </a:rPr>
              <a:t>在道德人格上，必须让学生学会做人做事的道德准则，健全人格。</a:t>
            </a:r>
            <a:endParaRPr lang="en-US" altLang="zh-CN" sz="2400" smtClean="0">
              <a:solidFill>
                <a:srgbClr val="0000FF"/>
              </a:solidFill>
              <a:latin typeface="幼圆" pitchFamily="49" charset="-122"/>
              <a:ea typeface="幼圆" pitchFamily="49" charset="-122"/>
            </a:endParaRPr>
          </a:p>
          <a:p>
            <a:pPr>
              <a:lnSpc>
                <a:spcPct val="120000"/>
              </a:lnSpc>
            </a:pPr>
            <a:r>
              <a:rPr lang="zh-CN" altLang="en-US" sz="2400" smtClean="0">
                <a:solidFill>
                  <a:srgbClr val="0000FF"/>
                </a:solidFill>
                <a:latin typeface="幼圆" pitchFamily="49" charset="-122"/>
                <a:ea typeface="幼圆" pitchFamily="49" charset="-122"/>
              </a:rPr>
              <a:t>在史学品格上，具有</a:t>
            </a:r>
            <a:r>
              <a:rPr lang="zh-CN" altLang="zh-CN" sz="2400" smtClean="0">
                <a:solidFill>
                  <a:srgbClr val="0000FF"/>
                </a:solidFill>
                <a:latin typeface="幼圆" pitchFamily="49" charset="-122"/>
                <a:ea typeface="幼圆" pitchFamily="49" charset="-122"/>
              </a:rPr>
              <a:t>求真精神、贯通意识和批判</a:t>
            </a:r>
            <a:r>
              <a:rPr lang="zh-CN" altLang="en-US" sz="2400" smtClean="0">
                <a:solidFill>
                  <a:srgbClr val="0000FF"/>
                </a:solidFill>
                <a:latin typeface="幼圆" pitchFamily="49" charset="-122"/>
                <a:ea typeface="幼圆" pitchFamily="49" charset="-122"/>
              </a:rPr>
              <a:t>思维</a:t>
            </a:r>
            <a:r>
              <a:rPr lang="zh-CN" altLang="zh-CN" sz="2400" smtClean="0">
                <a:solidFill>
                  <a:srgbClr val="0000FF"/>
                </a:solidFill>
                <a:latin typeface="幼圆" pitchFamily="49" charset="-122"/>
                <a:ea typeface="幼圆" pitchFamily="49" charset="-122"/>
              </a:rPr>
              <a:t>。</a:t>
            </a:r>
            <a:endParaRPr lang="zh-CN" altLang="zh-CN" sz="2400" dirty="0">
              <a:solidFill>
                <a:srgbClr val="0000FF"/>
              </a:solidFill>
              <a:latin typeface="幼圆" pitchFamily="49" charset="-122"/>
              <a:ea typeface="幼圆" pitchFamily="49" charset="-122"/>
            </a:endParaRPr>
          </a:p>
        </p:txBody>
      </p:sp>
      <p:sp>
        <p:nvSpPr>
          <p:cNvPr id="3" name="矩形 2"/>
          <p:cNvSpPr/>
          <p:nvPr/>
        </p:nvSpPr>
        <p:spPr>
          <a:xfrm>
            <a:off x="35496" y="610235"/>
            <a:ext cx="9131079" cy="3194721"/>
          </a:xfrm>
          <a:prstGeom prst="rect">
            <a:avLst/>
          </a:prstGeom>
          <a:solidFill>
            <a:schemeClr val="bg1"/>
          </a:solidFill>
        </p:spPr>
        <p:txBody>
          <a:bodyPr wrap="square">
            <a:spAutoFit/>
          </a:bodyPr>
          <a:lstStyle/>
          <a:p>
            <a:pPr>
              <a:lnSpc>
                <a:spcPct val="120000"/>
              </a:lnSpc>
            </a:pPr>
            <a:r>
              <a:rPr lang="en-US" altLang="zh-CN" sz="2400" smtClean="0">
                <a:latin typeface="幼圆" pitchFamily="49" charset="-122"/>
                <a:ea typeface="幼圆" pitchFamily="49" charset="-122"/>
              </a:rPr>
              <a:t>1.</a:t>
            </a:r>
            <a:r>
              <a:rPr lang="zh-CN" altLang="zh-CN" sz="2400" smtClean="0">
                <a:latin typeface="幼圆" pitchFamily="49" charset="-122"/>
                <a:ea typeface="幼圆" pitchFamily="49" charset="-122"/>
              </a:rPr>
              <a:t>运用唯物史观的基本观点认识并说明历史事物的能力；</a:t>
            </a:r>
            <a:endParaRPr lang="en-US" altLang="zh-CN" sz="2400" smtClean="0">
              <a:latin typeface="幼圆" pitchFamily="49" charset="-122"/>
              <a:ea typeface="幼圆" pitchFamily="49" charset="-122"/>
            </a:endParaRPr>
          </a:p>
          <a:p>
            <a:pPr>
              <a:lnSpc>
                <a:spcPct val="120000"/>
              </a:lnSpc>
            </a:pPr>
            <a:r>
              <a:rPr lang="en-US" altLang="zh-CN" sz="2400" smtClean="0">
                <a:latin typeface="幼圆" pitchFamily="49" charset="-122"/>
                <a:ea typeface="幼圆" pitchFamily="49" charset="-122"/>
              </a:rPr>
              <a:t>2.</a:t>
            </a:r>
            <a:r>
              <a:rPr lang="zh-CN" altLang="zh-CN" sz="2400" smtClean="0">
                <a:latin typeface="幼圆" pitchFamily="49" charset="-122"/>
                <a:ea typeface="幼圆" pitchFamily="49" charset="-122"/>
              </a:rPr>
              <a:t>掌握历史时序，将历史事物置于特定</a:t>
            </a:r>
            <a:r>
              <a:rPr lang="zh-CN" altLang="en-US" sz="2400" smtClean="0">
                <a:latin typeface="幼圆" pitchFamily="49" charset="-122"/>
                <a:ea typeface="幼圆" pitchFamily="49" charset="-122"/>
              </a:rPr>
              <a:t>时空</a:t>
            </a:r>
            <a:r>
              <a:rPr lang="zh-CN" altLang="zh-CN" sz="2400" smtClean="0">
                <a:latin typeface="幼圆" pitchFamily="49" charset="-122"/>
                <a:ea typeface="幼圆" pitchFamily="49" charset="-122"/>
              </a:rPr>
              <a:t>下进行分析的能力；</a:t>
            </a:r>
            <a:endParaRPr lang="en-US" altLang="zh-CN" sz="2400" smtClean="0">
              <a:latin typeface="幼圆" pitchFamily="49" charset="-122"/>
              <a:ea typeface="幼圆" pitchFamily="49" charset="-122"/>
            </a:endParaRPr>
          </a:p>
          <a:p>
            <a:pPr>
              <a:lnSpc>
                <a:spcPct val="120000"/>
              </a:lnSpc>
            </a:pPr>
            <a:r>
              <a:rPr lang="en-US" altLang="zh-CN" sz="2400" smtClean="0">
                <a:latin typeface="幼圆" pitchFamily="49" charset="-122"/>
                <a:ea typeface="幼圆" pitchFamily="49" charset="-122"/>
              </a:rPr>
              <a:t>3.</a:t>
            </a:r>
            <a:r>
              <a:rPr lang="zh-CN" altLang="zh-CN" sz="2400" smtClean="0">
                <a:latin typeface="幼圆" pitchFamily="49" charset="-122"/>
                <a:ea typeface="幼圆" pitchFamily="49" charset="-122"/>
              </a:rPr>
              <a:t>收集、辨析并能运用史料的能力；</a:t>
            </a:r>
            <a:endParaRPr lang="en-US" altLang="zh-CN" sz="2400" smtClean="0">
              <a:latin typeface="幼圆" pitchFamily="49" charset="-122"/>
              <a:ea typeface="幼圆" pitchFamily="49" charset="-122"/>
            </a:endParaRPr>
          </a:p>
          <a:p>
            <a:pPr>
              <a:lnSpc>
                <a:spcPct val="120000"/>
              </a:lnSpc>
            </a:pPr>
            <a:r>
              <a:rPr lang="en-US" altLang="zh-CN" sz="2400" smtClean="0">
                <a:latin typeface="幼圆" pitchFamily="49" charset="-122"/>
                <a:ea typeface="幼圆" pitchFamily="49" charset="-122"/>
              </a:rPr>
              <a:t>4.</a:t>
            </a:r>
            <a:r>
              <a:rPr lang="zh-CN" altLang="zh-CN" sz="2400" smtClean="0">
                <a:latin typeface="幼圆" pitchFamily="49" charset="-122"/>
                <a:ea typeface="幼圆" pitchFamily="49" charset="-122"/>
              </a:rPr>
              <a:t>解释历史的能力，包括能运用归纳、概括、比较等思维方法分析历史事物的能力；科学解释历史事物，认识事物本质的能力；全面、客观评价历史人物、历史事件以及历史现象的能力；发现和论证历史问题，独立提出观点的能力。</a:t>
            </a:r>
            <a:endParaRPr lang="zh-CN" altLang="en-US" sz="2400">
              <a:latin typeface="幼圆" pitchFamily="49" charset="-122"/>
              <a:ea typeface="幼圆" pitchFamily="49" charset="-122"/>
            </a:endParaRPr>
          </a:p>
        </p:txBody>
      </p:sp>
    </p:spTree>
    <p:extLst>
      <p:ext uri="{BB962C8B-B14F-4D97-AF65-F5344CB8AC3E}">
        <p14:creationId xmlns:p14="http://schemas.microsoft.com/office/powerpoint/2010/main" val="2079881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0-#ppt_w/2"/>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1000" fill="hold"/>
                                        <p:tgtEl>
                                          <p:spTgt spid="2"/>
                                        </p:tgtEl>
                                        <p:attrNameLst>
                                          <p:attrName>ppt_x</p:attrName>
                                        </p:attrNameLst>
                                      </p:cBhvr>
                                      <p:tavLst>
                                        <p:tav tm="0">
                                          <p:val>
                                            <p:strVal val="1+#ppt_w/2"/>
                                          </p:val>
                                        </p:tav>
                                        <p:tav tm="100000">
                                          <p:val>
                                            <p:strVal val="#ppt_x"/>
                                          </p:val>
                                        </p:tav>
                                      </p:tavLst>
                                    </p:anim>
                                    <p:anim calcmode="lin" valueType="num">
                                      <p:cBhvr additive="base">
                                        <p:cTn id="14"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1000" fill="hold"/>
                                        <p:tgtEl>
                                          <p:spTgt spid="3"/>
                                        </p:tgtEl>
                                        <p:attrNameLst>
                                          <p:attrName>ppt_x</p:attrName>
                                        </p:attrNameLst>
                                      </p:cBhvr>
                                      <p:tavLst>
                                        <p:tav tm="0">
                                          <p:val>
                                            <p:strVal val="1+#ppt_w/2"/>
                                          </p:val>
                                        </p:tav>
                                        <p:tav tm="100000">
                                          <p:val>
                                            <p:strVal val="#ppt_x"/>
                                          </p:val>
                                        </p:tav>
                                      </p:tavLst>
                                    </p:anim>
                                    <p:anim calcmode="lin" valueType="num">
                                      <p:cBhvr additive="base">
                                        <p:cTn id="20"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矩形 2"/>
          <p:cNvSpPr>
            <a:spLocks noChangeArrowheads="1"/>
          </p:cNvSpPr>
          <p:nvPr/>
        </p:nvSpPr>
        <p:spPr bwMode="auto">
          <a:xfrm>
            <a:off x="2797175" y="2628900"/>
            <a:ext cx="4572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73050" indent="-273050" eaLnBrk="1" hangingPunct="1">
              <a:lnSpc>
                <a:spcPct val="110000"/>
              </a:lnSpc>
            </a:pPr>
            <a:r>
              <a:rPr lang="en-US" altLang="zh-CN" b="1">
                <a:solidFill>
                  <a:srgbClr val="0000FF"/>
                </a:solidFill>
                <a:latin typeface="微软雅黑" pitchFamily="34" charset="-122"/>
                <a:ea typeface="微软雅黑" pitchFamily="34" charset="-122"/>
              </a:rPr>
              <a:t> </a:t>
            </a:r>
            <a:endParaRPr lang="en-US" altLang="zh-CN">
              <a:ea typeface="宋体" pitchFamily="2" charset="-122"/>
            </a:endParaRPr>
          </a:p>
        </p:txBody>
      </p:sp>
      <p:sp>
        <p:nvSpPr>
          <p:cNvPr id="9" name="圆角矩形 8"/>
          <p:cNvSpPr/>
          <p:nvPr/>
        </p:nvSpPr>
        <p:spPr bwMode="auto">
          <a:xfrm>
            <a:off x="2535933" y="2441476"/>
            <a:ext cx="4003302" cy="857250"/>
          </a:xfrm>
          <a:prstGeom prst="roundRect">
            <a:avLst/>
          </a:prstGeom>
          <a:solidFill>
            <a:schemeClr val="bg1">
              <a:lumMod val="95000"/>
            </a:schemeClr>
          </a:solidFill>
          <a:ln w="22225" cap="flat" cmpd="sng" algn="ctr">
            <a:solidFill>
              <a:schemeClr val="tx1"/>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zh-CN" altLang="en-US" sz="2400" dirty="0">
                <a:solidFill>
                  <a:srgbClr val="0000FF"/>
                </a:solidFill>
                <a:latin typeface="幼圆" pitchFamily="49" charset="-122"/>
                <a:ea typeface="幼圆" pitchFamily="49" charset="-122"/>
              </a:rPr>
              <a:t>要将所认识的史实置于具</a:t>
            </a:r>
            <a:endParaRPr lang="en-US" altLang="zh-CN" sz="2400" dirty="0">
              <a:solidFill>
                <a:srgbClr val="0000FF"/>
              </a:solidFill>
              <a:latin typeface="幼圆" pitchFamily="49" charset="-122"/>
              <a:ea typeface="幼圆" pitchFamily="49" charset="-122"/>
            </a:endParaRPr>
          </a:p>
          <a:p>
            <a:pPr eaLnBrk="1" hangingPunct="1">
              <a:buFont typeface="Arial" panose="020B0604020202020204" pitchFamily="34" charset="0"/>
              <a:buNone/>
              <a:defRPr/>
            </a:pPr>
            <a:r>
              <a:rPr lang="zh-CN" altLang="en-US" sz="2400" dirty="0">
                <a:solidFill>
                  <a:srgbClr val="0000FF"/>
                </a:solidFill>
                <a:latin typeface="幼圆" pitchFamily="49" charset="-122"/>
                <a:ea typeface="幼圆" pitchFamily="49" charset="-122"/>
              </a:rPr>
              <a:t>体的时空条件下进行考查</a:t>
            </a:r>
          </a:p>
        </p:txBody>
      </p:sp>
      <p:sp>
        <p:nvSpPr>
          <p:cNvPr id="14" name="圆角矩形 13"/>
          <p:cNvSpPr/>
          <p:nvPr/>
        </p:nvSpPr>
        <p:spPr bwMode="auto">
          <a:xfrm>
            <a:off x="2535933" y="3470176"/>
            <a:ext cx="4003302" cy="857250"/>
          </a:xfrm>
          <a:prstGeom prst="roundRect">
            <a:avLst/>
          </a:prstGeom>
          <a:solidFill>
            <a:schemeClr val="bg1">
              <a:lumMod val="95000"/>
            </a:schemeClr>
          </a:solidFill>
          <a:ln w="22225" cap="flat" cmpd="sng" algn="ctr">
            <a:solidFill>
              <a:schemeClr val="tx1"/>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zh-CN" altLang="en-US" sz="2400" dirty="0">
                <a:solidFill>
                  <a:srgbClr val="0000FF"/>
                </a:solidFill>
                <a:latin typeface="幼圆" pitchFamily="49" charset="-122"/>
                <a:ea typeface="幼圆" pitchFamily="49" charset="-122"/>
              </a:rPr>
              <a:t>对史事的推理和论证必须依据可靠的史料作为证据</a:t>
            </a:r>
          </a:p>
        </p:txBody>
      </p:sp>
      <p:sp>
        <p:nvSpPr>
          <p:cNvPr id="15" name="圆角矩形 14"/>
          <p:cNvSpPr/>
          <p:nvPr/>
        </p:nvSpPr>
        <p:spPr bwMode="auto">
          <a:xfrm>
            <a:off x="2535933" y="1412776"/>
            <a:ext cx="4003302" cy="857250"/>
          </a:xfrm>
          <a:prstGeom prst="roundRect">
            <a:avLst/>
          </a:prstGeom>
          <a:solidFill>
            <a:schemeClr val="bg1">
              <a:lumMod val="95000"/>
            </a:schemeClr>
          </a:solidFill>
          <a:ln w="22225" cap="flat" cmpd="sng" algn="ctr">
            <a:solidFill>
              <a:schemeClr val="tx1"/>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zh-CN" altLang="en-US" sz="2400" noProof="1">
                <a:solidFill>
                  <a:srgbClr val="0000FF"/>
                </a:solidFill>
                <a:latin typeface="幼圆" pitchFamily="49" charset="-122"/>
                <a:ea typeface="幼圆" pitchFamily="49" charset="-122"/>
                <a:sym typeface="+mn-ea"/>
              </a:rPr>
              <a:t>用科学史观的立场观点</a:t>
            </a:r>
            <a:r>
              <a:rPr lang="zh-CN" altLang="zh-CN" sz="2400" noProof="1">
                <a:solidFill>
                  <a:srgbClr val="0000FF"/>
                </a:solidFill>
                <a:latin typeface="幼圆" pitchFamily="49" charset="-122"/>
                <a:ea typeface="幼圆" pitchFamily="49" charset="-122"/>
                <a:sym typeface="+mn-ea"/>
              </a:rPr>
              <a:t>和方法</a:t>
            </a:r>
            <a:r>
              <a:rPr lang="zh-CN" altLang="en-US" sz="2400" noProof="1">
                <a:solidFill>
                  <a:srgbClr val="0000FF"/>
                </a:solidFill>
                <a:latin typeface="幼圆" pitchFamily="49" charset="-122"/>
                <a:ea typeface="幼圆" pitchFamily="49" charset="-122"/>
                <a:sym typeface="+mn-ea"/>
              </a:rPr>
              <a:t>对历史全面客观认识</a:t>
            </a:r>
            <a:endParaRPr lang="zh-CN" altLang="en-US" sz="2400" dirty="0">
              <a:solidFill>
                <a:srgbClr val="0000FF"/>
              </a:solidFill>
              <a:latin typeface="幼圆" pitchFamily="49" charset="-122"/>
              <a:ea typeface="幼圆" pitchFamily="49" charset="-122"/>
            </a:endParaRPr>
          </a:p>
        </p:txBody>
      </p:sp>
      <p:sp>
        <p:nvSpPr>
          <p:cNvPr id="16" name="圆角矩形 15"/>
          <p:cNvSpPr/>
          <p:nvPr/>
        </p:nvSpPr>
        <p:spPr bwMode="auto">
          <a:xfrm>
            <a:off x="2535933" y="4448076"/>
            <a:ext cx="4003302" cy="857250"/>
          </a:xfrm>
          <a:prstGeom prst="roundRect">
            <a:avLst/>
          </a:prstGeom>
          <a:solidFill>
            <a:schemeClr val="bg1">
              <a:lumMod val="95000"/>
            </a:schemeClr>
          </a:solidFill>
          <a:ln w="22225" cap="flat" cmpd="sng" algn="ctr">
            <a:solidFill>
              <a:schemeClr val="tx1"/>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zh-CN" altLang="zh-CN" sz="2400" dirty="0">
                <a:solidFill>
                  <a:srgbClr val="0000FF"/>
                </a:solidFill>
                <a:latin typeface="幼圆" pitchFamily="49" charset="-122"/>
                <a:ea typeface="幼圆" pitchFamily="49" charset="-122"/>
              </a:rPr>
              <a:t>所有的历史叙述在本质上是一种对过去</a:t>
            </a:r>
            <a:r>
              <a:rPr lang="zh-CN" altLang="en-US" sz="2400" dirty="0">
                <a:solidFill>
                  <a:srgbClr val="0000FF"/>
                </a:solidFill>
                <a:latin typeface="幼圆" pitchFamily="49" charset="-122"/>
                <a:ea typeface="幼圆" pitchFamily="49" charset="-122"/>
              </a:rPr>
              <a:t>事情</a:t>
            </a:r>
            <a:r>
              <a:rPr lang="zh-CN" altLang="zh-CN" sz="2400" dirty="0">
                <a:solidFill>
                  <a:srgbClr val="0000FF"/>
                </a:solidFill>
                <a:latin typeface="幼圆" pitchFamily="49" charset="-122"/>
                <a:ea typeface="幼圆" pitchFamily="49" charset="-122"/>
              </a:rPr>
              <a:t>的解释</a:t>
            </a:r>
            <a:endParaRPr lang="zh-CN" altLang="en-US" sz="2400" dirty="0">
              <a:solidFill>
                <a:srgbClr val="0000FF"/>
              </a:solidFill>
              <a:latin typeface="幼圆" pitchFamily="49" charset="-122"/>
              <a:ea typeface="幼圆" pitchFamily="49" charset="-122"/>
            </a:endParaRPr>
          </a:p>
        </p:txBody>
      </p:sp>
      <p:sp>
        <p:nvSpPr>
          <p:cNvPr id="23" name="圆角矩形 22"/>
          <p:cNvSpPr/>
          <p:nvPr/>
        </p:nvSpPr>
        <p:spPr bwMode="auto">
          <a:xfrm>
            <a:off x="6991672" y="2617117"/>
            <a:ext cx="1972816" cy="685800"/>
          </a:xfrm>
          <a:prstGeom prst="roundRect">
            <a:avLst/>
          </a:prstGeom>
          <a:solidFill>
            <a:srgbClr val="CCFFFF"/>
          </a:solidFill>
          <a:ln w="25400" cap="flat" cmpd="sng" algn="ctr">
            <a:solidFill>
              <a:srgbClr val="C00000"/>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en-US" altLang="zh-CN" sz="2600">
                <a:latin typeface="幼圆" pitchFamily="49" charset="-122"/>
                <a:ea typeface="幼圆" pitchFamily="49" charset="-122"/>
              </a:rPr>
              <a:t> </a:t>
            </a:r>
            <a:r>
              <a:rPr lang="zh-CN" altLang="en-US" sz="2600" smtClean="0">
                <a:latin typeface="幼圆" pitchFamily="49" charset="-122"/>
                <a:ea typeface="幼圆" pitchFamily="49" charset="-122"/>
              </a:rPr>
              <a:t>本质体现</a:t>
            </a:r>
            <a:endParaRPr lang="zh-CN" altLang="en-US" sz="2600" dirty="0">
              <a:latin typeface="幼圆" pitchFamily="49" charset="-122"/>
              <a:ea typeface="幼圆" pitchFamily="49" charset="-122"/>
            </a:endParaRPr>
          </a:p>
        </p:txBody>
      </p:sp>
      <p:sp>
        <p:nvSpPr>
          <p:cNvPr id="24" name="圆角矩形 23"/>
          <p:cNvSpPr/>
          <p:nvPr/>
        </p:nvSpPr>
        <p:spPr bwMode="auto">
          <a:xfrm>
            <a:off x="6991672" y="3525738"/>
            <a:ext cx="1972816" cy="685800"/>
          </a:xfrm>
          <a:prstGeom prst="roundRect">
            <a:avLst/>
          </a:prstGeom>
          <a:solidFill>
            <a:srgbClr val="CCFFFF"/>
          </a:solidFill>
          <a:ln w="25400" cap="flat" cmpd="sng" algn="ctr">
            <a:solidFill>
              <a:srgbClr val="C00000"/>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zh-CN" altLang="en-US" sz="2600">
                <a:latin typeface="幼圆" pitchFamily="49" charset="-122"/>
                <a:ea typeface="幼圆" pitchFamily="49" charset="-122"/>
                <a:sym typeface="+mn-ea"/>
              </a:rPr>
              <a:t> </a:t>
            </a:r>
            <a:r>
              <a:rPr lang="zh-CN" altLang="en-US" sz="2600" smtClean="0">
                <a:latin typeface="幼圆" pitchFamily="49" charset="-122"/>
                <a:ea typeface="幼圆" pitchFamily="49" charset="-122"/>
                <a:sym typeface="+mn-ea"/>
              </a:rPr>
              <a:t>必要途径</a:t>
            </a:r>
            <a:endParaRPr lang="zh-CN" altLang="en-US" sz="2600" dirty="0">
              <a:latin typeface="幼圆" pitchFamily="49" charset="-122"/>
              <a:ea typeface="幼圆" pitchFamily="49" charset="-122"/>
            </a:endParaRPr>
          </a:p>
        </p:txBody>
      </p:sp>
      <p:sp>
        <p:nvSpPr>
          <p:cNvPr id="25" name="圆角矩形 24"/>
          <p:cNvSpPr/>
          <p:nvPr/>
        </p:nvSpPr>
        <p:spPr bwMode="auto">
          <a:xfrm>
            <a:off x="6991672" y="1588417"/>
            <a:ext cx="1972816" cy="685800"/>
          </a:xfrm>
          <a:prstGeom prst="roundRect">
            <a:avLst/>
          </a:prstGeom>
          <a:solidFill>
            <a:srgbClr val="CCFFFF"/>
          </a:solidFill>
          <a:ln w="25400" cap="flat" cmpd="sng" algn="ctr">
            <a:solidFill>
              <a:srgbClr val="C00000"/>
            </a:solidFill>
            <a:prstDash val="solid"/>
            <a:round/>
            <a:headEnd type="none" w="med" len="med"/>
            <a:tailEnd type="none" w="med" len="med"/>
          </a:ln>
          <a:effectLst/>
        </p:spPr>
        <p:txBody>
          <a:bodyPr anchor="ctr"/>
          <a:lstStyle/>
          <a:p>
            <a:pPr algn="ctr" eaLnBrk="1" hangingPunct="1">
              <a:buFont typeface="Arial" panose="020B0604020202020204" pitchFamily="34" charset="0"/>
              <a:buNone/>
              <a:defRPr/>
            </a:pPr>
            <a:r>
              <a:rPr lang="zh-CN" altLang="en-US" sz="2600" smtClean="0">
                <a:latin typeface="幼圆" pitchFamily="49" charset="-122"/>
                <a:ea typeface="幼圆" pitchFamily="49" charset="-122"/>
              </a:rPr>
              <a:t>理论保证</a:t>
            </a:r>
            <a:endParaRPr lang="zh-CN" altLang="en-US" sz="2600" dirty="0">
              <a:latin typeface="幼圆" pitchFamily="49" charset="-122"/>
              <a:ea typeface="幼圆" pitchFamily="49" charset="-122"/>
            </a:endParaRPr>
          </a:p>
        </p:txBody>
      </p:sp>
      <p:sp>
        <p:nvSpPr>
          <p:cNvPr id="26" name="圆角矩形 25"/>
          <p:cNvSpPr/>
          <p:nvPr/>
        </p:nvSpPr>
        <p:spPr bwMode="auto">
          <a:xfrm>
            <a:off x="6991672" y="4644355"/>
            <a:ext cx="1972816" cy="685800"/>
          </a:xfrm>
          <a:prstGeom prst="roundRect">
            <a:avLst/>
          </a:prstGeom>
          <a:solidFill>
            <a:srgbClr val="CCFFFF"/>
          </a:solidFill>
          <a:ln w="25400" cap="flat" cmpd="sng" algn="ctr">
            <a:solidFill>
              <a:srgbClr val="C00000"/>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en-US" altLang="zh-CN" sz="2600">
                <a:latin typeface="幼圆" pitchFamily="49" charset="-122"/>
                <a:ea typeface="幼圆" pitchFamily="49" charset="-122"/>
              </a:rPr>
              <a:t> </a:t>
            </a:r>
            <a:r>
              <a:rPr lang="zh-CN" altLang="en-US" sz="2600" smtClean="0">
                <a:latin typeface="幼圆" pitchFamily="49" charset="-122"/>
                <a:ea typeface="幼圆" pitchFamily="49" charset="-122"/>
              </a:rPr>
              <a:t>能力要求</a:t>
            </a:r>
            <a:endParaRPr lang="zh-CN" altLang="en-US" sz="2600" dirty="0">
              <a:latin typeface="幼圆" pitchFamily="49" charset="-122"/>
              <a:ea typeface="幼圆" pitchFamily="49" charset="-122"/>
            </a:endParaRPr>
          </a:p>
        </p:txBody>
      </p:sp>
      <p:sp>
        <p:nvSpPr>
          <p:cNvPr id="27" name="圆角矩形 26"/>
          <p:cNvSpPr/>
          <p:nvPr/>
        </p:nvSpPr>
        <p:spPr bwMode="auto">
          <a:xfrm>
            <a:off x="6991672" y="5596855"/>
            <a:ext cx="1972816" cy="685800"/>
          </a:xfrm>
          <a:prstGeom prst="roundRect">
            <a:avLst/>
          </a:prstGeom>
          <a:solidFill>
            <a:srgbClr val="CCFFFF"/>
          </a:solidFill>
          <a:ln w="25400" cap="flat" cmpd="sng" algn="ctr">
            <a:solidFill>
              <a:srgbClr val="C00000"/>
            </a:solidFill>
            <a:prstDash val="solid"/>
            <a:round/>
            <a:headEnd type="none" w="med" len="med"/>
            <a:tailEnd type="none" w="med" len="med"/>
          </a:ln>
          <a:effectLst/>
        </p:spPr>
        <p:txBody>
          <a:bodyPr anchor="ctr"/>
          <a:lstStyle/>
          <a:p>
            <a:pPr algn="ctr">
              <a:defRPr/>
            </a:pPr>
            <a:r>
              <a:rPr lang="zh-CN" altLang="en-US" sz="2600">
                <a:latin typeface="幼圆" pitchFamily="49" charset="-122"/>
                <a:ea typeface="幼圆" pitchFamily="49" charset="-122"/>
                <a:sym typeface="+mn-ea"/>
              </a:rPr>
              <a:t>目标</a:t>
            </a:r>
            <a:r>
              <a:rPr lang="zh-CN" altLang="en-US" sz="2600" smtClean="0">
                <a:latin typeface="幼圆" pitchFamily="49" charset="-122"/>
                <a:ea typeface="幼圆" pitchFamily="49" charset="-122"/>
                <a:sym typeface="+mn-ea"/>
              </a:rPr>
              <a:t>追求</a:t>
            </a:r>
            <a:endParaRPr lang="zh-CN" altLang="en-US" sz="2600" dirty="0">
              <a:latin typeface="幼圆" pitchFamily="49" charset="-122"/>
              <a:ea typeface="幼圆" pitchFamily="49" charset="-122"/>
              <a:sym typeface="+mn-ea"/>
            </a:endParaRPr>
          </a:p>
        </p:txBody>
      </p:sp>
      <p:sp>
        <p:nvSpPr>
          <p:cNvPr id="15372" name="右箭头 27"/>
          <p:cNvSpPr>
            <a:spLocks noChangeArrowheads="1"/>
          </p:cNvSpPr>
          <p:nvPr/>
        </p:nvSpPr>
        <p:spPr bwMode="auto">
          <a:xfrm flipH="1">
            <a:off x="6539235" y="2758405"/>
            <a:ext cx="388937" cy="342900"/>
          </a:xfrm>
          <a:prstGeom prst="rightArrow">
            <a:avLst>
              <a:gd name="adj1" fmla="val 50000"/>
              <a:gd name="adj2" fmla="val 49613"/>
            </a:avLst>
          </a:prstGeom>
          <a:solidFill>
            <a:srgbClr val="FF0000"/>
          </a:solidFill>
          <a:ln w="9525">
            <a:solidFill>
              <a:schemeClr val="tx1"/>
            </a:solidFill>
            <a:round/>
            <a:headEnd/>
            <a:tailEnd/>
          </a:ln>
        </p:spPr>
        <p:txBody>
          <a:bodyPr/>
          <a:lstStyle/>
          <a:p>
            <a:pPr eaLnBrk="1" hangingPunct="1"/>
            <a:endParaRPr lang="zh-CN" altLang="en-US">
              <a:ea typeface="宋体" pitchFamily="2" charset="-122"/>
            </a:endParaRPr>
          </a:p>
        </p:txBody>
      </p:sp>
      <p:sp>
        <p:nvSpPr>
          <p:cNvPr id="15373" name="右箭头 28"/>
          <p:cNvSpPr>
            <a:spLocks noChangeArrowheads="1"/>
          </p:cNvSpPr>
          <p:nvPr/>
        </p:nvSpPr>
        <p:spPr bwMode="auto">
          <a:xfrm flipH="1">
            <a:off x="6539235" y="5833392"/>
            <a:ext cx="388937" cy="342900"/>
          </a:xfrm>
          <a:prstGeom prst="rightArrow">
            <a:avLst>
              <a:gd name="adj1" fmla="val 50000"/>
              <a:gd name="adj2" fmla="val 49613"/>
            </a:avLst>
          </a:prstGeom>
          <a:solidFill>
            <a:srgbClr val="FF0000"/>
          </a:solidFill>
          <a:ln w="9525">
            <a:solidFill>
              <a:schemeClr val="tx1"/>
            </a:solidFill>
            <a:round/>
            <a:headEnd/>
            <a:tailEnd/>
          </a:ln>
        </p:spPr>
        <p:txBody>
          <a:bodyPr/>
          <a:lstStyle/>
          <a:p>
            <a:pPr eaLnBrk="1" hangingPunct="1"/>
            <a:endParaRPr lang="zh-CN" altLang="en-US">
              <a:ea typeface="宋体" pitchFamily="2" charset="-122"/>
            </a:endParaRPr>
          </a:p>
        </p:txBody>
      </p:sp>
      <p:sp>
        <p:nvSpPr>
          <p:cNvPr id="15374" name="右箭头 29"/>
          <p:cNvSpPr>
            <a:spLocks noChangeArrowheads="1"/>
          </p:cNvSpPr>
          <p:nvPr/>
        </p:nvSpPr>
        <p:spPr bwMode="auto">
          <a:xfrm flipH="1">
            <a:off x="6539235" y="4804692"/>
            <a:ext cx="388937" cy="342900"/>
          </a:xfrm>
          <a:prstGeom prst="rightArrow">
            <a:avLst>
              <a:gd name="adj1" fmla="val 50000"/>
              <a:gd name="adj2" fmla="val 49613"/>
            </a:avLst>
          </a:prstGeom>
          <a:solidFill>
            <a:srgbClr val="FF0000"/>
          </a:solidFill>
          <a:ln w="9525">
            <a:solidFill>
              <a:schemeClr val="tx1"/>
            </a:solidFill>
            <a:round/>
            <a:headEnd/>
            <a:tailEnd/>
          </a:ln>
        </p:spPr>
        <p:txBody>
          <a:bodyPr/>
          <a:lstStyle/>
          <a:p>
            <a:pPr eaLnBrk="1" hangingPunct="1"/>
            <a:endParaRPr lang="zh-CN" altLang="en-US">
              <a:ea typeface="宋体" pitchFamily="2" charset="-122"/>
            </a:endParaRPr>
          </a:p>
        </p:txBody>
      </p:sp>
      <p:sp>
        <p:nvSpPr>
          <p:cNvPr id="15375" name="右箭头 30"/>
          <p:cNvSpPr>
            <a:spLocks noChangeArrowheads="1"/>
          </p:cNvSpPr>
          <p:nvPr/>
        </p:nvSpPr>
        <p:spPr bwMode="auto">
          <a:xfrm flipH="1">
            <a:off x="6539235" y="1729705"/>
            <a:ext cx="388937" cy="342900"/>
          </a:xfrm>
          <a:prstGeom prst="rightArrow">
            <a:avLst>
              <a:gd name="adj1" fmla="val 50000"/>
              <a:gd name="adj2" fmla="val 49613"/>
            </a:avLst>
          </a:prstGeom>
          <a:solidFill>
            <a:srgbClr val="FF0000"/>
          </a:solidFill>
          <a:ln w="9525">
            <a:solidFill>
              <a:schemeClr val="tx1"/>
            </a:solidFill>
            <a:round/>
            <a:headEnd/>
            <a:tailEnd/>
          </a:ln>
        </p:spPr>
        <p:txBody>
          <a:bodyPr/>
          <a:lstStyle/>
          <a:p>
            <a:pPr eaLnBrk="1" hangingPunct="1"/>
            <a:endParaRPr lang="zh-CN" altLang="en-US">
              <a:ea typeface="宋体" pitchFamily="2" charset="-122"/>
            </a:endParaRPr>
          </a:p>
        </p:txBody>
      </p:sp>
      <p:sp>
        <p:nvSpPr>
          <p:cNvPr id="15376" name="右箭头 31"/>
          <p:cNvSpPr>
            <a:spLocks noChangeArrowheads="1"/>
          </p:cNvSpPr>
          <p:nvPr/>
        </p:nvSpPr>
        <p:spPr bwMode="auto">
          <a:xfrm flipH="1">
            <a:off x="6539235" y="3807742"/>
            <a:ext cx="388937" cy="342900"/>
          </a:xfrm>
          <a:prstGeom prst="rightArrow">
            <a:avLst>
              <a:gd name="adj1" fmla="val 50000"/>
              <a:gd name="adj2" fmla="val 49613"/>
            </a:avLst>
          </a:prstGeom>
          <a:solidFill>
            <a:srgbClr val="FF0000"/>
          </a:solidFill>
          <a:ln w="9525">
            <a:solidFill>
              <a:schemeClr val="tx1"/>
            </a:solidFill>
            <a:round/>
            <a:headEnd/>
            <a:tailEnd/>
          </a:ln>
        </p:spPr>
        <p:txBody>
          <a:bodyPr/>
          <a:lstStyle/>
          <a:p>
            <a:pPr eaLnBrk="1" hangingPunct="1"/>
            <a:endParaRPr lang="zh-CN" altLang="en-US">
              <a:ea typeface="宋体" pitchFamily="2" charset="-122"/>
            </a:endParaRPr>
          </a:p>
        </p:txBody>
      </p:sp>
      <p:sp>
        <p:nvSpPr>
          <p:cNvPr id="40" name="圆角矩形 39"/>
          <p:cNvSpPr/>
          <p:nvPr/>
        </p:nvSpPr>
        <p:spPr bwMode="auto">
          <a:xfrm>
            <a:off x="2551808" y="5497413"/>
            <a:ext cx="4003302" cy="857250"/>
          </a:xfrm>
          <a:prstGeom prst="roundRect">
            <a:avLst/>
          </a:prstGeom>
          <a:solidFill>
            <a:schemeClr val="bg1">
              <a:lumMod val="95000"/>
            </a:schemeClr>
          </a:solidFill>
          <a:ln w="22225" cap="flat" cmpd="sng" algn="ctr">
            <a:solidFill>
              <a:schemeClr val="tx1"/>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zh-CN" altLang="zh-CN" sz="2400" dirty="0">
                <a:solidFill>
                  <a:srgbClr val="0000FF"/>
                </a:solidFill>
                <a:latin typeface="幼圆" pitchFamily="49" charset="-122"/>
                <a:ea typeface="幼圆" pitchFamily="49" charset="-122"/>
              </a:rPr>
              <a:t>任何历史阐释都蕴含着一定的思想观念和价值判断</a:t>
            </a:r>
            <a:endParaRPr lang="zh-CN" altLang="en-US" sz="2400" dirty="0">
              <a:solidFill>
                <a:srgbClr val="0000FF"/>
              </a:solidFill>
              <a:latin typeface="幼圆" pitchFamily="49" charset="-122"/>
              <a:ea typeface="幼圆" pitchFamily="49" charset="-122"/>
            </a:endParaRPr>
          </a:p>
        </p:txBody>
      </p:sp>
      <p:sp>
        <p:nvSpPr>
          <p:cNvPr id="15378" name="右箭头 27"/>
          <p:cNvSpPr>
            <a:spLocks noChangeArrowheads="1"/>
          </p:cNvSpPr>
          <p:nvPr/>
        </p:nvSpPr>
        <p:spPr bwMode="auto">
          <a:xfrm>
            <a:off x="2135883" y="2650009"/>
            <a:ext cx="400050" cy="342900"/>
          </a:xfrm>
          <a:prstGeom prst="rightArrow">
            <a:avLst>
              <a:gd name="adj1" fmla="val 50000"/>
              <a:gd name="adj2" fmla="val 49573"/>
            </a:avLst>
          </a:prstGeom>
          <a:solidFill>
            <a:srgbClr val="FF0000"/>
          </a:solidFill>
          <a:ln w="9525">
            <a:solidFill>
              <a:schemeClr val="tx1"/>
            </a:solidFill>
            <a:round/>
            <a:headEnd/>
            <a:tailEnd/>
          </a:ln>
        </p:spPr>
        <p:txBody>
          <a:bodyPr/>
          <a:lstStyle/>
          <a:p>
            <a:pPr eaLnBrk="1" hangingPunct="1"/>
            <a:endParaRPr lang="zh-CN" altLang="en-US">
              <a:ea typeface="宋体" pitchFamily="2" charset="-122"/>
            </a:endParaRPr>
          </a:p>
        </p:txBody>
      </p:sp>
      <p:sp>
        <p:nvSpPr>
          <p:cNvPr id="15379" name="右箭头 28"/>
          <p:cNvSpPr>
            <a:spLocks noChangeArrowheads="1"/>
          </p:cNvSpPr>
          <p:nvPr/>
        </p:nvSpPr>
        <p:spPr bwMode="auto">
          <a:xfrm>
            <a:off x="2134295" y="5759922"/>
            <a:ext cx="400050" cy="342900"/>
          </a:xfrm>
          <a:prstGeom prst="rightArrow">
            <a:avLst>
              <a:gd name="adj1" fmla="val 50000"/>
              <a:gd name="adj2" fmla="val 49573"/>
            </a:avLst>
          </a:prstGeom>
          <a:solidFill>
            <a:srgbClr val="FF0000"/>
          </a:solidFill>
          <a:ln w="9525">
            <a:solidFill>
              <a:schemeClr val="tx1"/>
            </a:solidFill>
            <a:round/>
            <a:headEnd/>
            <a:tailEnd/>
          </a:ln>
        </p:spPr>
        <p:txBody>
          <a:bodyPr/>
          <a:lstStyle/>
          <a:p>
            <a:pPr eaLnBrk="1" hangingPunct="1"/>
            <a:endParaRPr lang="zh-CN" altLang="en-US">
              <a:ea typeface="宋体" pitchFamily="2" charset="-122"/>
            </a:endParaRPr>
          </a:p>
        </p:txBody>
      </p:sp>
      <p:sp>
        <p:nvSpPr>
          <p:cNvPr id="15380" name="右箭头 29"/>
          <p:cNvSpPr>
            <a:spLocks noChangeArrowheads="1"/>
          </p:cNvSpPr>
          <p:nvPr/>
        </p:nvSpPr>
        <p:spPr bwMode="auto">
          <a:xfrm>
            <a:off x="2134295" y="4731222"/>
            <a:ext cx="400050" cy="342900"/>
          </a:xfrm>
          <a:prstGeom prst="rightArrow">
            <a:avLst>
              <a:gd name="adj1" fmla="val 50000"/>
              <a:gd name="adj2" fmla="val 49573"/>
            </a:avLst>
          </a:prstGeom>
          <a:solidFill>
            <a:srgbClr val="FF0000"/>
          </a:solidFill>
          <a:ln w="9525">
            <a:solidFill>
              <a:schemeClr val="tx1"/>
            </a:solidFill>
            <a:round/>
            <a:headEnd/>
            <a:tailEnd/>
          </a:ln>
        </p:spPr>
        <p:txBody>
          <a:bodyPr/>
          <a:lstStyle/>
          <a:p>
            <a:pPr eaLnBrk="1" hangingPunct="1"/>
            <a:endParaRPr lang="zh-CN" altLang="en-US">
              <a:ea typeface="宋体" pitchFamily="2" charset="-122"/>
            </a:endParaRPr>
          </a:p>
        </p:txBody>
      </p:sp>
      <p:sp>
        <p:nvSpPr>
          <p:cNvPr id="15381" name="右箭头 30"/>
          <p:cNvSpPr>
            <a:spLocks noChangeArrowheads="1"/>
          </p:cNvSpPr>
          <p:nvPr/>
        </p:nvSpPr>
        <p:spPr bwMode="auto">
          <a:xfrm>
            <a:off x="2135883" y="1621309"/>
            <a:ext cx="400050" cy="342900"/>
          </a:xfrm>
          <a:prstGeom prst="rightArrow">
            <a:avLst>
              <a:gd name="adj1" fmla="val 50000"/>
              <a:gd name="adj2" fmla="val 49573"/>
            </a:avLst>
          </a:prstGeom>
          <a:solidFill>
            <a:srgbClr val="FF0000"/>
          </a:solidFill>
          <a:ln w="9525">
            <a:solidFill>
              <a:schemeClr val="tx1"/>
            </a:solidFill>
            <a:round/>
            <a:headEnd/>
            <a:tailEnd/>
          </a:ln>
        </p:spPr>
        <p:txBody>
          <a:bodyPr/>
          <a:lstStyle/>
          <a:p>
            <a:pPr eaLnBrk="1" hangingPunct="1"/>
            <a:endParaRPr lang="zh-CN" altLang="en-US">
              <a:ea typeface="宋体" pitchFamily="2" charset="-122"/>
            </a:endParaRPr>
          </a:p>
        </p:txBody>
      </p:sp>
      <p:sp>
        <p:nvSpPr>
          <p:cNvPr id="15382" name="右箭头 31"/>
          <p:cNvSpPr>
            <a:spLocks noChangeArrowheads="1"/>
          </p:cNvSpPr>
          <p:nvPr/>
        </p:nvSpPr>
        <p:spPr bwMode="auto">
          <a:xfrm>
            <a:off x="2134295" y="3723159"/>
            <a:ext cx="400050" cy="342900"/>
          </a:xfrm>
          <a:prstGeom prst="rightArrow">
            <a:avLst>
              <a:gd name="adj1" fmla="val 50000"/>
              <a:gd name="adj2" fmla="val 49573"/>
            </a:avLst>
          </a:prstGeom>
          <a:solidFill>
            <a:srgbClr val="FF0000"/>
          </a:solidFill>
          <a:ln w="9525">
            <a:solidFill>
              <a:schemeClr val="tx1"/>
            </a:solidFill>
            <a:round/>
            <a:headEnd/>
            <a:tailEnd/>
          </a:ln>
        </p:spPr>
        <p:txBody>
          <a:bodyPr/>
          <a:lstStyle/>
          <a:p>
            <a:pPr eaLnBrk="1" hangingPunct="1"/>
            <a:endParaRPr lang="zh-CN" altLang="en-US">
              <a:ea typeface="宋体" pitchFamily="2" charset="-122"/>
            </a:endParaRPr>
          </a:p>
        </p:txBody>
      </p:sp>
      <p:sp>
        <p:nvSpPr>
          <p:cNvPr id="7" name="圆角矩形 6"/>
          <p:cNvSpPr/>
          <p:nvPr/>
        </p:nvSpPr>
        <p:spPr bwMode="auto">
          <a:xfrm>
            <a:off x="251520" y="2513484"/>
            <a:ext cx="1828800" cy="685800"/>
          </a:xfrm>
          <a:prstGeom prst="roundRect">
            <a:avLst/>
          </a:prstGeom>
          <a:solidFill>
            <a:srgbClr val="CCFFFF"/>
          </a:solidFill>
          <a:ln w="25400" cap="flat" cmpd="sng" algn="ctr">
            <a:solidFill>
              <a:srgbClr val="C00000"/>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zh-CN" altLang="en-US" sz="2600">
                <a:latin typeface="幼圆" pitchFamily="49" charset="-122"/>
                <a:ea typeface="幼圆" pitchFamily="49" charset="-122"/>
              </a:rPr>
              <a:t> </a:t>
            </a:r>
            <a:r>
              <a:rPr lang="zh-CN" altLang="en-US" sz="2600" smtClean="0">
                <a:solidFill>
                  <a:srgbClr val="0000FF"/>
                </a:solidFill>
                <a:latin typeface="幼圆" pitchFamily="49" charset="-122"/>
                <a:ea typeface="幼圆" pitchFamily="49" charset="-122"/>
                <a:sym typeface="+mn-ea"/>
              </a:rPr>
              <a:t>时空</a:t>
            </a:r>
            <a:r>
              <a:rPr lang="zh-CN" altLang="en-US" sz="2600" dirty="0">
                <a:solidFill>
                  <a:srgbClr val="0000FF"/>
                </a:solidFill>
                <a:latin typeface="幼圆" pitchFamily="49" charset="-122"/>
                <a:ea typeface="幼圆" pitchFamily="49" charset="-122"/>
                <a:sym typeface="+mn-ea"/>
              </a:rPr>
              <a:t>观念</a:t>
            </a:r>
          </a:p>
        </p:txBody>
      </p:sp>
      <p:sp>
        <p:nvSpPr>
          <p:cNvPr id="10" name="圆角矩形 9"/>
          <p:cNvSpPr/>
          <p:nvPr/>
        </p:nvSpPr>
        <p:spPr bwMode="auto">
          <a:xfrm>
            <a:off x="251520" y="3542184"/>
            <a:ext cx="1828800" cy="685800"/>
          </a:xfrm>
          <a:prstGeom prst="roundRect">
            <a:avLst/>
          </a:prstGeom>
          <a:solidFill>
            <a:srgbClr val="CCFFFF"/>
          </a:solidFill>
          <a:ln w="25400" cap="flat" cmpd="sng" algn="ctr">
            <a:solidFill>
              <a:srgbClr val="C00000"/>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zh-CN" altLang="en-US" sz="2600">
                <a:latin typeface="幼圆" pitchFamily="49" charset="-122"/>
                <a:ea typeface="幼圆" pitchFamily="49" charset="-122"/>
              </a:rPr>
              <a:t> </a:t>
            </a:r>
            <a:r>
              <a:rPr lang="zh-CN" altLang="en-US" sz="2600" smtClean="0">
                <a:latin typeface="幼圆" pitchFamily="49" charset="-122"/>
                <a:ea typeface="幼圆" pitchFamily="49" charset="-122"/>
                <a:sym typeface="+mn-ea"/>
              </a:rPr>
              <a:t>史料</a:t>
            </a:r>
            <a:r>
              <a:rPr lang="zh-CN" altLang="en-US" sz="2600" dirty="0">
                <a:latin typeface="幼圆" pitchFamily="49" charset="-122"/>
                <a:ea typeface="幼圆" pitchFamily="49" charset="-122"/>
                <a:sym typeface="+mn-ea"/>
              </a:rPr>
              <a:t>实证</a:t>
            </a:r>
          </a:p>
        </p:txBody>
      </p:sp>
      <p:sp>
        <p:nvSpPr>
          <p:cNvPr id="11" name="圆角矩形 10"/>
          <p:cNvSpPr/>
          <p:nvPr/>
        </p:nvSpPr>
        <p:spPr bwMode="auto">
          <a:xfrm>
            <a:off x="251520" y="1484784"/>
            <a:ext cx="1828800" cy="685800"/>
          </a:xfrm>
          <a:prstGeom prst="roundRect">
            <a:avLst/>
          </a:prstGeom>
          <a:solidFill>
            <a:srgbClr val="CCFFFF"/>
          </a:solidFill>
          <a:ln w="25400" cap="flat" cmpd="sng" algn="ctr">
            <a:solidFill>
              <a:srgbClr val="C00000"/>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zh-CN" altLang="en-US" sz="2600" b="1">
                <a:solidFill>
                  <a:srgbClr val="0000FF"/>
                </a:solidFill>
                <a:latin typeface="幼圆" pitchFamily="49" charset="-122"/>
                <a:ea typeface="幼圆" pitchFamily="49" charset="-122"/>
              </a:rPr>
              <a:t> </a:t>
            </a:r>
            <a:r>
              <a:rPr lang="zh-CN" altLang="en-US" sz="2600" smtClean="0">
                <a:latin typeface="幼圆" pitchFamily="49" charset="-122"/>
                <a:ea typeface="幼圆" pitchFamily="49" charset="-122"/>
                <a:sym typeface="+mn-ea"/>
              </a:rPr>
              <a:t>唯物史观</a:t>
            </a:r>
            <a:endParaRPr lang="zh-CN" altLang="en-US" sz="2600" dirty="0">
              <a:latin typeface="幼圆" pitchFamily="49" charset="-122"/>
              <a:ea typeface="幼圆" pitchFamily="49" charset="-122"/>
            </a:endParaRPr>
          </a:p>
        </p:txBody>
      </p:sp>
      <p:sp>
        <p:nvSpPr>
          <p:cNvPr id="12" name="圆角矩形 11"/>
          <p:cNvSpPr/>
          <p:nvPr/>
        </p:nvSpPr>
        <p:spPr bwMode="auto">
          <a:xfrm>
            <a:off x="251520" y="4550247"/>
            <a:ext cx="1828800" cy="685800"/>
          </a:xfrm>
          <a:prstGeom prst="roundRect">
            <a:avLst/>
          </a:prstGeom>
          <a:solidFill>
            <a:srgbClr val="CCFFFF"/>
          </a:solidFill>
          <a:ln w="25400" cap="flat" cmpd="sng" algn="ctr">
            <a:solidFill>
              <a:srgbClr val="C00000"/>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zh-CN" altLang="en-US" sz="2600">
                <a:latin typeface="幼圆" pitchFamily="49" charset="-122"/>
                <a:ea typeface="幼圆" pitchFamily="49" charset="-122"/>
              </a:rPr>
              <a:t> </a:t>
            </a:r>
            <a:r>
              <a:rPr lang="zh-CN" altLang="en-US" sz="2600" smtClean="0">
                <a:latin typeface="幼圆" pitchFamily="49" charset="-122"/>
                <a:ea typeface="幼圆" pitchFamily="49" charset="-122"/>
                <a:sym typeface="+mn-ea"/>
              </a:rPr>
              <a:t>历史解释</a:t>
            </a:r>
            <a:endParaRPr lang="zh-CN" altLang="en-US" sz="2600" dirty="0">
              <a:latin typeface="幼圆" pitchFamily="49" charset="-122"/>
              <a:ea typeface="幼圆" pitchFamily="49" charset="-122"/>
            </a:endParaRPr>
          </a:p>
        </p:txBody>
      </p:sp>
      <p:sp>
        <p:nvSpPr>
          <p:cNvPr id="13" name="圆角矩形 12"/>
          <p:cNvSpPr/>
          <p:nvPr/>
        </p:nvSpPr>
        <p:spPr bwMode="auto">
          <a:xfrm>
            <a:off x="251520" y="5544022"/>
            <a:ext cx="1828800" cy="685800"/>
          </a:xfrm>
          <a:prstGeom prst="roundRect">
            <a:avLst/>
          </a:prstGeom>
          <a:solidFill>
            <a:srgbClr val="CCFFFF"/>
          </a:solidFill>
          <a:ln w="25400" cap="flat" cmpd="sng" algn="ctr">
            <a:solidFill>
              <a:srgbClr val="C00000"/>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en-US" altLang="zh-CN" sz="2600">
                <a:latin typeface="幼圆" pitchFamily="49" charset="-122"/>
                <a:ea typeface="幼圆" pitchFamily="49" charset="-122"/>
                <a:sym typeface="+mn-ea"/>
              </a:rPr>
              <a:t> </a:t>
            </a:r>
            <a:r>
              <a:rPr lang="zh-CN" altLang="en-US" sz="2600" smtClean="0">
                <a:solidFill>
                  <a:srgbClr val="0000FF"/>
                </a:solidFill>
                <a:latin typeface="幼圆" pitchFamily="49" charset="-122"/>
                <a:ea typeface="幼圆" pitchFamily="49" charset="-122"/>
                <a:sym typeface="+mn-ea"/>
              </a:rPr>
              <a:t>家</a:t>
            </a:r>
            <a:r>
              <a:rPr lang="zh-CN" altLang="en-US" sz="2600" dirty="0">
                <a:solidFill>
                  <a:srgbClr val="0000FF"/>
                </a:solidFill>
                <a:latin typeface="幼圆" pitchFamily="49" charset="-122"/>
                <a:ea typeface="幼圆" pitchFamily="49" charset="-122"/>
                <a:sym typeface="+mn-ea"/>
              </a:rPr>
              <a:t>国情怀</a:t>
            </a:r>
          </a:p>
        </p:txBody>
      </p:sp>
      <p:sp>
        <p:nvSpPr>
          <p:cNvPr id="34" name="TextBox 33"/>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36" name="矩形 35"/>
          <p:cNvSpPr/>
          <p:nvPr/>
        </p:nvSpPr>
        <p:spPr>
          <a:xfrm>
            <a:off x="3059832" y="692696"/>
            <a:ext cx="3057247" cy="523220"/>
          </a:xfrm>
          <a:prstGeom prst="rect">
            <a:avLst/>
          </a:prstGeom>
        </p:spPr>
        <p:txBody>
          <a:bodyPr wrap="none">
            <a:spAutoFit/>
          </a:bodyPr>
          <a:lstStyle/>
          <a:p>
            <a:r>
              <a:rPr lang="zh-CN" altLang="zh-CN" sz="2800" smtClean="0">
                <a:solidFill>
                  <a:srgbClr val="FF0000"/>
                </a:solidFill>
                <a:latin typeface="黑体" pitchFamily="49" charset="-122"/>
                <a:ea typeface="黑体" pitchFamily="49" charset="-122"/>
              </a:rPr>
              <a:t>核心素养五个方面</a:t>
            </a:r>
            <a:endParaRPr lang="zh-CN" altLang="en-US" sz="2800">
              <a:solidFill>
                <a:srgbClr val="FF0000"/>
              </a:solidFill>
              <a:latin typeface="黑体" pitchFamily="49" charset="-122"/>
              <a:ea typeface="黑体" pitchFamily="49" charset="-122"/>
            </a:endParaRPr>
          </a:p>
        </p:txBody>
      </p:sp>
    </p:spTree>
    <p:extLst>
      <p:ext uri="{BB962C8B-B14F-4D97-AF65-F5344CB8AC3E}">
        <p14:creationId xmlns:p14="http://schemas.microsoft.com/office/powerpoint/2010/main" val="22965869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059832" y="2060848"/>
            <a:ext cx="643208" cy="663127"/>
          </a:xfrm>
          <a:prstGeom prst="roundRect">
            <a:avLst>
              <a:gd name="adj" fmla="val 7822"/>
            </a:avLst>
          </a:prstGeom>
          <a:solidFill>
            <a:srgbClr val="92D05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95536" y="1916832"/>
            <a:ext cx="2376264" cy="4320480"/>
            <a:chOff x="2068615" y="1696036"/>
            <a:chExt cx="2376264" cy="4320480"/>
          </a:xfrm>
        </p:grpSpPr>
        <p:sp>
          <p:nvSpPr>
            <p:cNvPr id="4" name="圆角矩形 3"/>
            <p:cNvSpPr/>
            <p:nvPr/>
          </p:nvSpPr>
          <p:spPr>
            <a:xfrm>
              <a:off x="2068615" y="1696036"/>
              <a:ext cx="2376264" cy="4320480"/>
            </a:xfrm>
            <a:prstGeom prst="roundRect">
              <a:avLst>
                <a:gd name="adj" fmla="val 7822"/>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6"/>
            <p:cNvSpPr/>
            <p:nvPr/>
          </p:nvSpPr>
          <p:spPr>
            <a:xfrm>
              <a:off x="2068615" y="2043296"/>
              <a:ext cx="792088" cy="876875"/>
            </a:xfrm>
            <a:custGeom>
              <a:avLst/>
              <a:gdLst/>
              <a:ahLst/>
              <a:cxnLst/>
              <a:rect l="l" t="t" r="r" b="b"/>
              <a:pathLst>
                <a:path w="792088" h="876875">
                  <a:moveTo>
                    <a:pt x="0" y="0"/>
                  </a:moveTo>
                  <a:lnTo>
                    <a:pt x="723499" y="0"/>
                  </a:lnTo>
                  <a:cubicBezTo>
                    <a:pt x="761380" y="0"/>
                    <a:pt x="792088" y="30708"/>
                    <a:pt x="792088" y="68589"/>
                  </a:cubicBezTo>
                  <a:lnTo>
                    <a:pt x="792088" y="808286"/>
                  </a:lnTo>
                  <a:cubicBezTo>
                    <a:pt x="792088" y="846167"/>
                    <a:pt x="761380" y="876875"/>
                    <a:pt x="723499" y="876875"/>
                  </a:cubicBezTo>
                  <a:lnTo>
                    <a:pt x="0" y="876875"/>
                  </a:lnTo>
                  <a:close/>
                </a:path>
              </a:pathLst>
            </a:cu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7"/>
            <p:cNvSpPr txBox="1"/>
            <p:nvPr/>
          </p:nvSpPr>
          <p:spPr>
            <a:xfrm>
              <a:off x="2165202" y="2220123"/>
              <a:ext cx="598911" cy="523220"/>
            </a:xfrm>
            <a:prstGeom prst="rect">
              <a:avLst/>
            </a:prstGeom>
            <a:noFill/>
          </p:spPr>
          <p:txBody>
            <a:bodyPr wrap="square" rtlCol="0">
              <a:spAutoFit/>
            </a:bodyPr>
            <a:lstStyle/>
            <a:p>
              <a:pPr algn="ctr"/>
              <a:r>
                <a:rPr lang="en-US" altLang="zh-CN" sz="2800" dirty="0" smtClean="0">
                  <a:solidFill>
                    <a:schemeClr val="bg1"/>
                  </a:solidFill>
                  <a:latin typeface="Impact" panose="020B0806030902050204" pitchFamily="34" charset="0"/>
                </a:rPr>
                <a:t>01</a:t>
              </a:r>
              <a:endParaRPr lang="zh-CN" altLang="en-US" sz="2800" dirty="0">
                <a:solidFill>
                  <a:schemeClr val="bg1"/>
                </a:solidFill>
                <a:latin typeface="Impact" panose="020B0806030902050204" pitchFamily="34" charset="0"/>
              </a:endParaRPr>
            </a:p>
          </p:txBody>
        </p:sp>
        <p:sp>
          <p:nvSpPr>
            <p:cNvPr id="7" name="TextBox 8"/>
            <p:cNvSpPr txBox="1"/>
            <p:nvPr/>
          </p:nvSpPr>
          <p:spPr>
            <a:xfrm>
              <a:off x="2090249" y="3727035"/>
              <a:ext cx="2327736" cy="523220"/>
            </a:xfrm>
            <a:prstGeom prst="rect">
              <a:avLst/>
            </a:prstGeom>
            <a:noFill/>
          </p:spPr>
          <p:txBody>
            <a:bodyPr wrap="square" rtlCol="0">
              <a:spAutoFit/>
            </a:bodyPr>
            <a:lstStyle/>
            <a:p>
              <a:pPr algn="ctr"/>
              <a:r>
                <a:rPr lang="zh-CN" altLang="en-US" sz="2800" b="1" dirty="0" smtClean="0">
                  <a:latin typeface="微软雅黑" panose="020B0503020204020204" pitchFamily="34" charset="-122"/>
                  <a:ea typeface="微软雅黑" panose="020B0503020204020204" pitchFamily="34" charset="-122"/>
                </a:rPr>
                <a:t>唯物史观</a:t>
              </a:r>
              <a:endParaRPr lang="zh-CN" altLang="en-US" sz="2800" b="1" dirty="0">
                <a:latin typeface="微软雅黑" panose="020B0503020204020204" pitchFamily="34" charset="-122"/>
                <a:ea typeface="微软雅黑" panose="020B0503020204020204" pitchFamily="34" charset="-122"/>
              </a:endParaRPr>
            </a:p>
          </p:txBody>
        </p:sp>
        <p:graphicFrame>
          <p:nvGraphicFramePr>
            <p:cNvPr id="8" name="图表 7"/>
            <p:cNvGraphicFramePr/>
            <p:nvPr>
              <p:extLst/>
            </p:nvPr>
          </p:nvGraphicFramePr>
          <p:xfrm>
            <a:off x="2650850" y="4792380"/>
            <a:ext cx="1211794" cy="807863"/>
          </p:xfrm>
          <a:graphic>
            <a:graphicData uri="http://schemas.openxmlformats.org/drawingml/2006/chart">
              <c:chart xmlns:c="http://schemas.openxmlformats.org/drawingml/2006/chart" xmlns:r="http://schemas.openxmlformats.org/officeDocument/2006/relationships" r:id="rId3"/>
            </a:graphicData>
          </a:graphic>
        </p:graphicFrame>
        <p:sp>
          <p:nvSpPr>
            <p:cNvPr id="9" name="Freeform 11"/>
            <p:cNvSpPr>
              <a:spLocks noEditPoints="1"/>
            </p:cNvSpPr>
            <p:nvPr/>
          </p:nvSpPr>
          <p:spPr bwMode="auto">
            <a:xfrm>
              <a:off x="3213617" y="2164211"/>
              <a:ext cx="609600" cy="608013"/>
            </a:xfrm>
            <a:custGeom>
              <a:avLst/>
              <a:gdLst>
                <a:gd name="T0" fmla="*/ 292 w 384"/>
                <a:gd name="T1" fmla="*/ 325 h 383"/>
                <a:gd name="T2" fmla="*/ 336 w 384"/>
                <a:gd name="T3" fmla="*/ 360 h 383"/>
                <a:gd name="T4" fmla="*/ 359 w 384"/>
                <a:gd name="T5" fmla="*/ 344 h 383"/>
                <a:gd name="T6" fmla="*/ 354 w 384"/>
                <a:gd name="T7" fmla="*/ 318 h 383"/>
                <a:gd name="T8" fmla="*/ 31 w 384"/>
                <a:gd name="T9" fmla="*/ 318 h 383"/>
                <a:gd name="T10" fmla="*/ 25 w 384"/>
                <a:gd name="T11" fmla="*/ 344 h 383"/>
                <a:gd name="T12" fmla="*/ 48 w 384"/>
                <a:gd name="T13" fmla="*/ 360 h 383"/>
                <a:gd name="T14" fmla="*/ 92 w 384"/>
                <a:gd name="T15" fmla="*/ 325 h 383"/>
                <a:gd name="T16" fmla="*/ 285 w 384"/>
                <a:gd name="T17" fmla="*/ 216 h 383"/>
                <a:gd name="T18" fmla="*/ 339 w 384"/>
                <a:gd name="T19" fmla="*/ 271 h 383"/>
                <a:gd name="T20" fmla="*/ 384 w 384"/>
                <a:gd name="T21" fmla="*/ 328 h 383"/>
                <a:gd name="T22" fmla="*/ 370 w 384"/>
                <a:gd name="T23" fmla="*/ 369 h 383"/>
                <a:gd name="T24" fmla="*/ 329 w 384"/>
                <a:gd name="T25" fmla="*/ 383 h 383"/>
                <a:gd name="T26" fmla="*/ 272 w 384"/>
                <a:gd name="T27" fmla="*/ 338 h 383"/>
                <a:gd name="T28" fmla="*/ 216 w 384"/>
                <a:gd name="T29" fmla="*/ 284 h 383"/>
                <a:gd name="T30" fmla="*/ 275 w 384"/>
                <a:gd name="T31" fmla="*/ 240 h 383"/>
                <a:gd name="T32" fmla="*/ 99 w 384"/>
                <a:gd name="T33" fmla="*/ 216 h 383"/>
                <a:gd name="T34" fmla="*/ 144 w 384"/>
                <a:gd name="T35" fmla="*/ 274 h 383"/>
                <a:gd name="T36" fmla="*/ 139 w 384"/>
                <a:gd name="T37" fmla="*/ 350 h 383"/>
                <a:gd name="T38" fmla="*/ 69 w 384"/>
                <a:gd name="T39" fmla="*/ 379 h 383"/>
                <a:gd name="T40" fmla="*/ 26 w 384"/>
                <a:gd name="T41" fmla="*/ 379 h 383"/>
                <a:gd name="T42" fmla="*/ 0 w 384"/>
                <a:gd name="T43" fmla="*/ 343 h 383"/>
                <a:gd name="T44" fmla="*/ 13 w 384"/>
                <a:gd name="T45" fmla="*/ 302 h 383"/>
                <a:gd name="T46" fmla="*/ 26 w 384"/>
                <a:gd name="T47" fmla="*/ 216 h 383"/>
                <a:gd name="T48" fmla="*/ 319 w 384"/>
                <a:gd name="T49" fmla="*/ 30 h 383"/>
                <a:gd name="T50" fmla="*/ 326 w 384"/>
                <a:gd name="T51" fmla="*/ 91 h 383"/>
                <a:gd name="T52" fmla="*/ 360 w 384"/>
                <a:gd name="T53" fmla="*/ 48 h 383"/>
                <a:gd name="T54" fmla="*/ 345 w 384"/>
                <a:gd name="T55" fmla="*/ 25 h 383"/>
                <a:gd name="T56" fmla="*/ 38 w 384"/>
                <a:gd name="T57" fmla="*/ 25 h 383"/>
                <a:gd name="T58" fmla="*/ 24 w 384"/>
                <a:gd name="T59" fmla="*/ 48 h 383"/>
                <a:gd name="T60" fmla="*/ 57 w 384"/>
                <a:gd name="T61" fmla="*/ 91 h 383"/>
                <a:gd name="T62" fmla="*/ 64 w 384"/>
                <a:gd name="T63" fmla="*/ 30 h 383"/>
                <a:gd name="T64" fmla="*/ 329 w 384"/>
                <a:gd name="T65" fmla="*/ 0 h 383"/>
                <a:gd name="T66" fmla="*/ 370 w 384"/>
                <a:gd name="T67" fmla="*/ 13 h 383"/>
                <a:gd name="T68" fmla="*/ 384 w 384"/>
                <a:gd name="T69" fmla="*/ 55 h 383"/>
                <a:gd name="T70" fmla="*/ 339 w 384"/>
                <a:gd name="T71" fmla="*/ 112 h 383"/>
                <a:gd name="T72" fmla="*/ 285 w 384"/>
                <a:gd name="T73" fmla="*/ 167 h 383"/>
                <a:gd name="T74" fmla="*/ 239 w 384"/>
                <a:gd name="T75" fmla="*/ 109 h 383"/>
                <a:gd name="T76" fmla="*/ 244 w 384"/>
                <a:gd name="T77" fmla="*/ 32 h 383"/>
                <a:gd name="T78" fmla="*/ 314 w 384"/>
                <a:gd name="T79" fmla="*/ 5 h 383"/>
                <a:gd name="T80" fmla="*/ 55 w 384"/>
                <a:gd name="T81" fmla="*/ 0 h 383"/>
                <a:gd name="T82" fmla="*/ 112 w 384"/>
                <a:gd name="T83" fmla="*/ 44 h 383"/>
                <a:gd name="T84" fmla="*/ 168 w 384"/>
                <a:gd name="T85" fmla="*/ 99 h 383"/>
                <a:gd name="T86" fmla="*/ 108 w 384"/>
                <a:gd name="T87" fmla="*/ 144 h 383"/>
                <a:gd name="T88" fmla="*/ 33 w 384"/>
                <a:gd name="T89" fmla="*/ 138 h 383"/>
                <a:gd name="T90" fmla="*/ 5 w 384"/>
                <a:gd name="T91" fmla="*/ 69 h 383"/>
                <a:gd name="T92" fmla="*/ 5 w 384"/>
                <a:gd name="T93" fmla="*/ 26 h 383"/>
                <a:gd name="T94" fmla="*/ 41 w 384"/>
                <a:gd name="T95"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4" h="383">
                  <a:moveTo>
                    <a:pt x="326" y="292"/>
                  </a:moveTo>
                  <a:lnTo>
                    <a:pt x="311" y="310"/>
                  </a:lnTo>
                  <a:lnTo>
                    <a:pt x="292" y="325"/>
                  </a:lnTo>
                  <a:lnTo>
                    <a:pt x="319" y="353"/>
                  </a:lnTo>
                  <a:lnTo>
                    <a:pt x="328" y="358"/>
                  </a:lnTo>
                  <a:lnTo>
                    <a:pt x="336" y="360"/>
                  </a:lnTo>
                  <a:lnTo>
                    <a:pt x="345" y="358"/>
                  </a:lnTo>
                  <a:lnTo>
                    <a:pt x="354" y="353"/>
                  </a:lnTo>
                  <a:lnTo>
                    <a:pt x="359" y="344"/>
                  </a:lnTo>
                  <a:lnTo>
                    <a:pt x="360" y="336"/>
                  </a:lnTo>
                  <a:lnTo>
                    <a:pt x="359" y="327"/>
                  </a:lnTo>
                  <a:lnTo>
                    <a:pt x="354" y="318"/>
                  </a:lnTo>
                  <a:lnTo>
                    <a:pt x="326" y="292"/>
                  </a:lnTo>
                  <a:close/>
                  <a:moveTo>
                    <a:pt x="57" y="292"/>
                  </a:moveTo>
                  <a:lnTo>
                    <a:pt x="31" y="318"/>
                  </a:lnTo>
                  <a:lnTo>
                    <a:pt x="25" y="327"/>
                  </a:lnTo>
                  <a:lnTo>
                    <a:pt x="24" y="336"/>
                  </a:lnTo>
                  <a:lnTo>
                    <a:pt x="25" y="344"/>
                  </a:lnTo>
                  <a:lnTo>
                    <a:pt x="31" y="353"/>
                  </a:lnTo>
                  <a:lnTo>
                    <a:pt x="38" y="358"/>
                  </a:lnTo>
                  <a:lnTo>
                    <a:pt x="48" y="360"/>
                  </a:lnTo>
                  <a:lnTo>
                    <a:pt x="57" y="358"/>
                  </a:lnTo>
                  <a:lnTo>
                    <a:pt x="64" y="353"/>
                  </a:lnTo>
                  <a:lnTo>
                    <a:pt x="92" y="325"/>
                  </a:lnTo>
                  <a:lnTo>
                    <a:pt x="74" y="310"/>
                  </a:lnTo>
                  <a:lnTo>
                    <a:pt x="57" y="292"/>
                  </a:lnTo>
                  <a:close/>
                  <a:moveTo>
                    <a:pt x="285" y="216"/>
                  </a:moveTo>
                  <a:lnTo>
                    <a:pt x="359" y="216"/>
                  </a:lnTo>
                  <a:lnTo>
                    <a:pt x="351" y="244"/>
                  </a:lnTo>
                  <a:lnTo>
                    <a:pt x="339" y="271"/>
                  </a:lnTo>
                  <a:lnTo>
                    <a:pt x="370" y="302"/>
                  </a:lnTo>
                  <a:lnTo>
                    <a:pt x="379" y="315"/>
                  </a:lnTo>
                  <a:lnTo>
                    <a:pt x="384" y="328"/>
                  </a:lnTo>
                  <a:lnTo>
                    <a:pt x="384" y="343"/>
                  </a:lnTo>
                  <a:lnTo>
                    <a:pt x="379" y="358"/>
                  </a:lnTo>
                  <a:lnTo>
                    <a:pt x="370" y="369"/>
                  </a:lnTo>
                  <a:lnTo>
                    <a:pt x="357" y="379"/>
                  </a:lnTo>
                  <a:lnTo>
                    <a:pt x="343" y="383"/>
                  </a:lnTo>
                  <a:lnTo>
                    <a:pt x="329" y="383"/>
                  </a:lnTo>
                  <a:lnTo>
                    <a:pt x="314" y="379"/>
                  </a:lnTo>
                  <a:lnTo>
                    <a:pt x="303" y="369"/>
                  </a:lnTo>
                  <a:lnTo>
                    <a:pt x="272" y="338"/>
                  </a:lnTo>
                  <a:lnTo>
                    <a:pt x="244" y="350"/>
                  </a:lnTo>
                  <a:lnTo>
                    <a:pt x="216" y="358"/>
                  </a:lnTo>
                  <a:lnTo>
                    <a:pt x="216" y="284"/>
                  </a:lnTo>
                  <a:lnTo>
                    <a:pt x="239" y="274"/>
                  </a:lnTo>
                  <a:lnTo>
                    <a:pt x="260" y="259"/>
                  </a:lnTo>
                  <a:lnTo>
                    <a:pt x="275" y="240"/>
                  </a:lnTo>
                  <a:lnTo>
                    <a:pt x="285" y="216"/>
                  </a:lnTo>
                  <a:close/>
                  <a:moveTo>
                    <a:pt x="26" y="216"/>
                  </a:moveTo>
                  <a:lnTo>
                    <a:pt x="99" y="216"/>
                  </a:lnTo>
                  <a:lnTo>
                    <a:pt x="108" y="240"/>
                  </a:lnTo>
                  <a:lnTo>
                    <a:pt x="124" y="259"/>
                  </a:lnTo>
                  <a:lnTo>
                    <a:pt x="144" y="274"/>
                  </a:lnTo>
                  <a:lnTo>
                    <a:pt x="168" y="284"/>
                  </a:lnTo>
                  <a:lnTo>
                    <a:pt x="168" y="358"/>
                  </a:lnTo>
                  <a:lnTo>
                    <a:pt x="139" y="350"/>
                  </a:lnTo>
                  <a:lnTo>
                    <a:pt x="112" y="338"/>
                  </a:lnTo>
                  <a:lnTo>
                    <a:pt x="81" y="369"/>
                  </a:lnTo>
                  <a:lnTo>
                    <a:pt x="69" y="379"/>
                  </a:lnTo>
                  <a:lnTo>
                    <a:pt x="55" y="383"/>
                  </a:lnTo>
                  <a:lnTo>
                    <a:pt x="41" y="383"/>
                  </a:lnTo>
                  <a:lnTo>
                    <a:pt x="26" y="379"/>
                  </a:lnTo>
                  <a:lnTo>
                    <a:pt x="13" y="369"/>
                  </a:lnTo>
                  <a:lnTo>
                    <a:pt x="5" y="358"/>
                  </a:lnTo>
                  <a:lnTo>
                    <a:pt x="0" y="343"/>
                  </a:lnTo>
                  <a:lnTo>
                    <a:pt x="0" y="328"/>
                  </a:lnTo>
                  <a:lnTo>
                    <a:pt x="5" y="315"/>
                  </a:lnTo>
                  <a:lnTo>
                    <a:pt x="13" y="302"/>
                  </a:lnTo>
                  <a:lnTo>
                    <a:pt x="44" y="271"/>
                  </a:lnTo>
                  <a:lnTo>
                    <a:pt x="33" y="244"/>
                  </a:lnTo>
                  <a:lnTo>
                    <a:pt x="26" y="216"/>
                  </a:lnTo>
                  <a:close/>
                  <a:moveTo>
                    <a:pt x="336" y="23"/>
                  </a:moveTo>
                  <a:lnTo>
                    <a:pt x="328" y="25"/>
                  </a:lnTo>
                  <a:lnTo>
                    <a:pt x="319" y="30"/>
                  </a:lnTo>
                  <a:lnTo>
                    <a:pt x="292" y="57"/>
                  </a:lnTo>
                  <a:lnTo>
                    <a:pt x="311" y="73"/>
                  </a:lnTo>
                  <a:lnTo>
                    <a:pt x="326" y="91"/>
                  </a:lnTo>
                  <a:lnTo>
                    <a:pt x="354" y="65"/>
                  </a:lnTo>
                  <a:lnTo>
                    <a:pt x="359" y="56"/>
                  </a:lnTo>
                  <a:lnTo>
                    <a:pt x="360" y="48"/>
                  </a:lnTo>
                  <a:lnTo>
                    <a:pt x="359" y="38"/>
                  </a:lnTo>
                  <a:lnTo>
                    <a:pt x="354" y="30"/>
                  </a:lnTo>
                  <a:lnTo>
                    <a:pt x="345" y="25"/>
                  </a:lnTo>
                  <a:lnTo>
                    <a:pt x="336" y="23"/>
                  </a:lnTo>
                  <a:close/>
                  <a:moveTo>
                    <a:pt x="48" y="23"/>
                  </a:moveTo>
                  <a:lnTo>
                    <a:pt x="38" y="25"/>
                  </a:lnTo>
                  <a:lnTo>
                    <a:pt x="31" y="30"/>
                  </a:lnTo>
                  <a:lnTo>
                    <a:pt x="25" y="38"/>
                  </a:lnTo>
                  <a:lnTo>
                    <a:pt x="24" y="48"/>
                  </a:lnTo>
                  <a:lnTo>
                    <a:pt x="25" y="56"/>
                  </a:lnTo>
                  <a:lnTo>
                    <a:pt x="31" y="65"/>
                  </a:lnTo>
                  <a:lnTo>
                    <a:pt x="57" y="91"/>
                  </a:lnTo>
                  <a:lnTo>
                    <a:pt x="74" y="73"/>
                  </a:lnTo>
                  <a:lnTo>
                    <a:pt x="92" y="57"/>
                  </a:lnTo>
                  <a:lnTo>
                    <a:pt x="64" y="30"/>
                  </a:lnTo>
                  <a:lnTo>
                    <a:pt x="57" y="25"/>
                  </a:lnTo>
                  <a:lnTo>
                    <a:pt x="48" y="23"/>
                  </a:lnTo>
                  <a:close/>
                  <a:moveTo>
                    <a:pt x="329" y="0"/>
                  </a:moveTo>
                  <a:lnTo>
                    <a:pt x="343" y="0"/>
                  </a:lnTo>
                  <a:lnTo>
                    <a:pt x="357" y="5"/>
                  </a:lnTo>
                  <a:lnTo>
                    <a:pt x="370" y="13"/>
                  </a:lnTo>
                  <a:lnTo>
                    <a:pt x="379" y="26"/>
                  </a:lnTo>
                  <a:lnTo>
                    <a:pt x="384" y="40"/>
                  </a:lnTo>
                  <a:lnTo>
                    <a:pt x="384" y="55"/>
                  </a:lnTo>
                  <a:lnTo>
                    <a:pt x="379" y="69"/>
                  </a:lnTo>
                  <a:lnTo>
                    <a:pt x="370" y="81"/>
                  </a:lnTo>
                  <a:lnTo>
                    <a:pt x="339" y="112"/>
                  </a:lnTo>
                  <a:lnTo>
                    <a:pt x="351" y="138"/>
                  </a:lnTo>
                  <a:lnTo>
                    <a:pt x="359" y="167"/>
                  </a:lnTo>
                  <a:lnTo>
                    <a:pt x="285" y="167"/>
                  </a:lnTo>
                  <a:lnTo>
                    <a:pt x="275" y="144"/>
                  </a:lnTo>
                  <a:lnTo>
                    <a:pt x="260" y="124"/>
                  </a:lnTo>
                  <a:lnTo>
                    <a:pt x="239" y="109"/>
                  </a:lnTo>
                  <a:lnTo>
                    <a:pt x="216" y="99"/>
                  </a:lnTo>
                  <a:lnTo>
                    <a:pt x="216" y="25"/>
                  </a:lnTo>
                  <a:lnTo>
                    <a:pt x="244" y="32"/>
                  </a:lnTo>
                  <a:lnTo>
                    <a:pt x="272" y="44"/>
                  </a:lnTo>
                  <a:lnTo>
                    <a:pt x="303" y="13"/>
                  </a:lnTo>
                  <a:lnTo>
                    <a:pt x="314" y="5"/>
                  </a:lnTo>
                  <a:lnTo>
                    <a:pt x="329" y="0"/>
                  </a:lnTo>
                  <a:close/>
                  <a:moveTo>
                    <a:pt x="41" y="0"/>
                  </a:moveTo>
                  <a:lnTo>
                    <a:pt x="55" y="0"/>
                  </a:lnTo>
                  <a:lnTo>
                    <a:pt x="69" y="5"/>
                  </a:lnTo>
                  <a:lnTo>
                    <a:pt x="81" y="13"/>
                  </a:lnTo>
                  <a:lnTo>
                    <a:pt x="112" y="44"/>
                  </a:lnTo>
                  <a:lnTo>
                    <a:pt x="139" y="32"/>
                  </a:lnTo>
                  <a:lnTo>
                    <a:pt x="168" y="25"/>
                  </a:lnTo>
                  <a:lnTo>
                    <a:pt x="168" y="99"/>
                  </a:lnTo>
                  <a:lnTo>
                    <a:pt x="144" y="109"/>
                  </a:lnTo>
                  <a:lnTo>
                    <a:pt x="124" y="124"/>
                  </a:lnTo>
                  <a:lnTo>
                    <a:pt x="108" y="144"/>
                  </a:lnTo>
                  <a:lnTo>
                    <a:pt x="99" y="167"/>
                  </a:lnTo>
                  <a:lnTo>
                    <a:pt x="26" y="167"/>
                  </a:lnTo>
                  <a:lnTo>
                    <a:pt x="33" y="138"/>
                  </a:lnTo>
                  <a:lnTo>
                    <a:pt x="44" y="112"/>
                  </a:lnTo>
                  <a:lnTo>
                    <a:pt x="13" y="81"/>
                  </a:lnTo>
                  <a:lnTo>
                    <a:pt x="5" y="69"/>
                  </a:lnTo>
                  <a:lnTo>
                    <a:pt x="0" y="55"/>
                  </a:lnTo>
                  <a:lnTo>
                    <a:pt x="0" y="40"/>
                  </a:lnTo>
                  <a:lnTo>
                    <a:pt x="5" y="26"/>
                  </a:lnTo>
                  <a:lnTo>
                    <a:pt x="13" y="13"/>
                  </a:lnTo>
                  <a:lnTo>
                    <a:pt x="26" y="5"/>
                  </a:lnTo>
                  <a:lnTo>
                    <a:pt x="41" y="0"/>
                  </a:lnTo>
                  <a:close/>
                </a:path>
              </a:pathLst>
            </a:custGeom>
            <a:solidFill>
              <a:schemeClr val="bg1"/>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sp>
        <p:nvSpPr>
          <p:cNvPr id="10" name="矩形 9"/>
          <p:cNvSpPr/>
          <p:nvPr/>
        </p:nvSpPr>
        <p:spPr>
          <a:xfrm>
            <a:off x="4050017" y="1988840"/>
            <a:ext cx="3330295" cy="581057"/>
          </a:xfrm>
          <a:prstGeom prst="rect">
            <a:avLst/>
          </a:prstGeom>
        </p:spPr>
        <p:txBody>
          <a:bodyPr wrap="square">
            <a:spAutoFit/>
          </a:bodyPr>
          <a:lstStyle/>
          <a:p>
            <a:pPr>
              <a:lnSpc>
                <a:spcPct val="150000"/>
              </a:lnSpc>
              <a:spcBef>
                <a:spcPct val="0"/>
              </a:spcBef>
            </a:pPr>
            <a:r>
              <a:rPr lang="zh-CN" altLang="en-US" sz="2400" cap="all" dirty="0" smtClean="0">
                <a:latin typeface="微软雅黑" pitchFamily="34" charset="-122"/>
                <a:ea typeface="微软雅黑" pitchFamily="34" charset="-122"/>
              </a:rPr>
              <a:t>社会存在与社会意识</a:t>
            </a:r>
            <a:endParaRPr lang="en-US" altLang="zh-CN" sz="2400" cap="all" dirty="0">
              <a:latin typeface="微软雅黑" pitchFamily="34" charset="-122"/>
              <a:ea typeface="微软雅黑" pitchFamily="34" charset="-122"/>
            </a:endParaRPr>
          </a:p>
        </p:txBody>
      </p:sp>
      <p:sp>
        <p:nvSpPr>
          <p:cNvPr id="11" name="圆角矩形 10"/>
          <p:cNvSpPr/>
          <p:nvPr/>
        </p:nvSpPr>
        <p:spPr>
          <a:xfrm>
            <a:off x="3074192" y="3114537"/>
            <a:ext cx="643208" cy="663127"/>
          </a:xfrm>
          <a:prstGeom prst="roundRect">
            <a:avLst>
              <a:gd name="adj" fmla="val 7822"/>
            </a:avLst>
          </a:prstGeom>
          <a:solidFill>
            <a:srgbClr val="00B05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4050017" y="3029082"/>
            <a:ext cx="2682223" cy="581057"/>
          </a:xfrm>
          <a:prstGeom prst="rect">
            <a:avLst/>
          </a:prstGeom>
        </p:spPr>
        <p:txBody>
          <a:bodyPr wrap="square">
            <a:spAutoFit/>
          </a:bodyPr>
          <a:lstStyle/>
          <a:p>
            <a:pPr>
              <a:lnSpc>
                <a:spcPct val="150000"/>
              </a:lnSpc>
              <a:spcBef>
                <a:spcPct val="0"/>
              </a:spcBef>
            </a:pPr>
            <a:r>
              <a:rPr lang="zh-CN" altLang="en-US" sz="2400" cap="all" dirty="0" smtClean="0">
                <a:latin typeface="微软雅黑" pitchFamily="34" charset="-122"/>
                <a:ea typeface="微软雅黑" pitchFamily="34" charset="-122"/>
              </a:rPr>
              <a:t>生产力与生产关系</a:t>
            </a:r>
            <a:endParaRPr lang="en-US" altLang="zh-CN" sz="2400" cap="all" dirty="0">
              <a:latin typeface="微软雅黑" pitchFamily="34" charset="-122"/>
              <a:ea typeface="微软雅黑" pitchFamily="34" charset="-122"/>
            </a:endParaRPr>
          </a:p>
        </p:txBody>
      </p:sp>
      <p:sp>
        <p:nvSpPr>
          <p:cNvPr id="13" name="圆角矩形 12"/>
          <p:cNvSpPr/>
          <p:nvPr/>
        </p:nvSpPr>
        <p:spPr>
          <a:xfrm>
            <a:off x="3074192" y="4168226"/>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4050017" y="4082771"/>
            <a:ext cx="3048000" cy="581057"/>
          </a:xfrm>
          <a:prstGeom prst="rect">
            <a:avLst/>
          </a:prstGeom>
        </p:spPr>
        <p:txBody>
          <a:bodyPr wrap="square">
            <a:spAutoFit/>
          </a:bodyPr>
          <a:lstStyle/>
          <a:p>
            <a:pPr>
              <a:lnSpc>
                <a:spcPct val="150000"/>
              </a:lnSpc>
              <a:spcBef>
                <a:spcPct val="0"/>
              </a:spcBef>
            </a:pPr>
            <a:r>
              <a:rPr lang="zh-CN" altLang="en-US" sz="2400" cap="all" dirty="0" smtClean="0">
                <a:latin typeface="微软雅黑" pitchFamily="34" charset="-122"/>
                <a:ea typeface="微软雅黑" pitchFamily="34" charset="-122"/>
              </a:rPr>
              <a:t>经济基础与上层建筑</a:t>
            </a:r>
            <a:endParaRPr lang="en-US" altLang="zh-CN" sz="2400" cap="all" dirty="0">
              <a:latin typeface="微软雅黑" pitchFamily="34" charset="-122"/>
              <a:ea typeface="微软雅黑" pitchFamily="34" charset="-122"/>
            </a:endParaRPr>
          </a:p>
        </p:txBody>
      </p:sp>
      <p:sp>
        <p:nvSpPr>
          <p:cNvPr id="15" name="圆角矩形 14"/>
          <p:cNvSpPr/>
          <p:nvPr/>
        </p:nvSpPr>
        <p:spPr>
          <a:xfrm>
            <a:off x="3074192" y="5286153"/>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4050017" y="4869160"/>
            <a:ext cx="4050375" cy="1754326"/>
          </a:xfrm>
          <a:prstGeom prst="rect">
            <a:avLst/>
          </a:prstGeom>
        </p:spPr>
        <p:txBody>
          <a:bodyPr wrap="square">
            <a:spAutoFit/>
          </a:bodyPr>
          <a:lstStyle/>
          <a:p>
            <a:pPr>
              <a:lnSpc>
                <a:spcPct val="150000"/>
              </a:lnSpc>
              <a:spcBef>
                <a:spcPct val="0"/>
              </a:spcBef>
            </a:pPr>
            <a:r>
              <a:rPr lang="zh-CN" altLang="en-US" sz="2400" cap="all" dirty="0" smtClean="0">
                <a:latin typeface="微软雅黑" pitchFamily="34" charset="-122"/>
                <a:ea typeface="微软雅黑" pitchFamily="34" charset="-122"/>
              </a:rPr>
              <a:t>正确运用阶级分析</a:t>
            </a:r>
            <a:r>
              <a:rPr lang="zh-CN" altLang="en-US" sz="2400" cap="all" smtClean="0">
                <a:latin typeface="微软雅黑" pitchFamily="34" charset="-122"/>
                <a:ea typeface="微软雅黑" pitchFamily="34" charset="-122"/>
              </a:rPr>
              <a:t>法；</a:t>
            </a:r>
            <a:endParaRPr lang="en-US" altLang="zh-CN" sz="2400" cap="all" smtClean="0">
              <a:latin typeface="微软雅黑" pitchFamily="34" charset="-122"/>
              <a:ea typeface="微软雅黑" pitchFamily="34" charset="-122"/>
            </a:endParaRPr>
          </a:p>
          <a:p>
            <a:pPr>
              <a:lnSpc>
                <a:spcPct val="150000"/>
              </a:lnSpc>
              <a:spcBef>
                <a:spcPct val="0"/>
              </a:spcBef>
            </a:pPr>
            <a:r>
              <a:rPr lang="zh-CN" altLang="en-US" sz="2400" cap="all" smtClean="0">
                <a:latin typeface="微软雅黑" pitchFamily="34" charset="-122"/>
                <a:ea typeface="微软雅黑" pitchFamily="34" charset="-122"/>
              </a:rPr>
              <a:t>人民群众</a:t>
            </a:r>
            <a:r>
              <a:rPr lang="zh-CN" altLang="en-US" sz="2400" cap="all" dirty="0" smtClean="0">
                <a:latin typeface="微软雅黑" pitchFamily="34" charset="-122"/>
                <a:ea typeface="微软雅黑" pitchFamily="34" charset="-122"/>
              </a:rPr>
              <a:t>是历史的</a:t>
            </a:r>
            <a:r>
              <a:rPr lang="zh-CN" altLang="en-US" sz="2400" cap="all" smtClean="0">
                <a:latin typeface="微软雅黑" pitchFamily="34" charset="-122"/>
                <a:ea typeface="微软雅黑" pitchFamily="34" charset="-122"/>
              </a:rPr>
              <a:t>创造者；</a:t>
            </a:r>
            <a:endParaRPr lang="en-US" altLang="zh-CN" sz="2400" cap="all" smtClean="0">
              <a:latin typeface="微软雅黑" pitchFamily="34" charset="-122"/>
              <a:ea typeface="微软雅黑" pitchFamily="34" charset="-122"/>
            </a:endParaRPr>
          </a:p>
          <a:p>
            <a:pPr>
              <a:lnSpc>
                <a:spcPct val="150000"/>
              </a:lnSpc>
              <a:spcBef>
                <a:spcPct val="0"/>
              </a:spcBef>
            </a:pPr>
            <a:r>
              <a:rPr lang="zh-CN" altLang="en-US" sz="2400" cap="all" smtClean="0">
                <a:latin typeface="微软雅黑" pitchFamily="34" charset="-122"/>
                <a:ea typeface="微软雅黑" pitchFamily="34" charset="-122"/>
              </a:rPr>
              <a:t>人</a:t>
            </a:r>
            <a:r>
              <a:rPr lang="zh-CN" altLang="en-US" sz="2400" cap="all" dirty="0" smtClean="0">
                <a:latin typeface="微软雅黑" pitchFamily="34" charset="-122"/>
                <a:ea typeface="微软雅黑" pitchFamily="34" charset="-122"/>
              </a:rPr>
              <a:t>类社会从低级到</a:t>
            </a:r>
            <a:r>
              <a:rPr lang="zh-CN" altLang="en-US" sz="2400" cap="all" smtClean="0">
                <a:latin typeface="微软雅黑" pitchFamily="34" charset="-122"/>
                <a:ea typeface="微软雅黑" pitchFamily="34" charset="-122"/>
              </a:rPr>
              <a:t>高级发展；</a:t>
            </a:r>
            <a:endParaRPr lang="en-US" altLang="zh-CN" sz="2400" cap="all" dirty="0">
              <a:latin typeface="微软雅黑" pitchFamily="34" charset="-122"/>
              <a:ea typeface="微软雅黑" pitchFamily="34" charset="-122"/>
            </a:endParaRPr>
          </a:p>
        </p:txBody>
      </p:sp>
      <p:sp>
        <p:nvSpPr>
          <p:cNvPr id="17" name="TextBox 16"/>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18" name="矩形 17"/>
          <p:cNvSpPr/>
          <p:nvPr/>
        </p:nvSpPr>
        <p:spPr>
          <a:xfrm>
            <a:off x="179512" y="692696"/>
            <a:ext cx="8640960" cy="1052596"/>
          </a:xfrm>
          <a:prstGeom prst="rect">
            <a:avLst/>
          </a:prstGeom>
        </p:spPr>
        <p:txBody>
          <a:bodyPr wrap="square">
            <a:spAutoFit/>
          </a:bodyPr>
          <a:lstStyle/>
          <a:p>
            <a:pPr>
              <a:lnSpc>
                <a:spcPct val="120000"/>
              </a:lnSpc>
            </a:pPr>
            <a:r>
              <a:rPr lang="zh-CN" altLang="en-US" sz="2600" smtClean="0">
                <a:latin typeface="方正小标宋简体" pitchFamily="2" charset="-122"/>
                <a:ea typeface="方正小标宋简体" pitchFamily="2" charset="-122"/>
                <a:cs typeface="微软雅黑"/>
              </a:rPr>
              <a:t>唯物史观是揭示人类社会历史客观基础及发展规律的科学历史观和方法论。 </a:t>
            </a:r>
            <a:endParaRPr lang="zh-CN" altLang="en-US" sz="2600">
              <a:latin typeface="方正小标宋简体" pitchFamily="2" charset="-122"/>
              <a:ea typeface="方正小标宋简体" pitchFamily="2" charset="-122"/>
            </a:endParaRPr>
          </a:p>
        </p:txBody>
      </p:sp>
    </p:spTree>
    <p:extLst>
      <p:ext uri="{BB962C8B-B14F-4D97-AF65-F5344CB8AC3E}">
        <p14:creationId xmlns:p14="http://schemas.microsoft.com/office/powerpoint/2010/main" val="3708145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3" name="矩形 2"/>
          <p:cNvSpPr/>
          <p:nvPr/>
        </p:nvSpPr>
        <p:spPr>
          <a:xfrm>
            <a:off x="0" y="514409"/>
            <a:ext cx="9144000" cy="6370975"/>
          </a:xfrm>
          <a:prstGeom prst="rect">
            <a:avLst/>
          </a:prstGeom>
        </p:spPr>
        <p:txBody>
          <a:bodyPr wrap="square">
            <a:spAutoFit/>
          </a:bodyPr>
          <a:lstStyle/>
          <a:p>
            <a:pPr algn="ctr">
              <a:lnSpc>
                <a:spcPct val="120000"/>
              </a:lnSpc>
            </a:pPr>
            <a:r>
              <a:rPr lang="x-none" altLang="zh-CN" sz="2800">
                <a:latin typeface="方正小标宋简体" pitchFamily="2" charset="-122"/>
                <a:ea typeface="方正小标宋简体" pitchFamily="2" charset="-122"/>
              </a:rPr>
              <a:t>高考考查立足点</a:t>
            </a:r>
            <a:endParaRPr lang="zh-CN" altLang="zh-CN" sz="2800">
              <a:latin typeface="方正小标宋简体" pitchFamily="2" charset="-122"/>
              <a:ea typeface="方正小标宋简体" pitchFamily="2" charset="-122"/>
            </a:endParaRPr>
          </a:p>
          <a:p>
            <a:pPr>
              <a:lnSpc>
                <a:spcPct val="120000"/>
              </a:lnSpc>
            </a:pPr>
            <a:r>
              <a:rPr lang="x-none" altLang="zh-CN" sz="2400">
                <a:solidFill>
                  <a:srgbClr val="FF0000"/>
                </a:solidFill>
                <a:latin typeface="仿宋" pitchFamily="49" charset="-122"/>
                <a:ea typeface="仿宋" pitchFamily="49" charset="-122"/>
              </a:rPr>
              <a:t>1．具体问题具体分析，</a:t>
            </a:r>
            <a:r>
              <a:rPr lang="x-none" altLang="zh-CN" sz="2400" smtClean="0">
                <a:solidFill>
                  <a:srgbClr val="FF0000"/>
                </a:solidFill>
                <a:latin typeface="仿宋" pitchFamily="49" charset="-122"/>
                <a:ea typeface="仿宋" pitchFamily="49" charset="-122"/>
              </a:rPr>
              <a:t>审视社会现象</a:t>
            </a:r>
            <a:r>
              <a:rPr lang="zh-CN" altLang="en-US" sz="2400" smtClean="0">
                <a:solidFill>
                  <a:srgbClr val="FF0000"/>
                </a:solidFill>
                <a:latin typeface="仿宋" pitchFamily="49" charset="-122"/>
                <a:ea typeface="仿宋" pitchFamily="49" charset="-122"/>
              </a:rPr>
              <a:t>。</a:t>
            </a:r>
            <a:r>
              <a:rPr lang="zh-CN" altLang="zh-CN" sz="2400" smtClean="0">
                <a:latin typeface="仿宋" pitchFamily="49" charset="-122"/>
                <a:ea typeface="仿宋" pitchFamily="49" charset="-122"/>
              </a:rPr>
              <a:t>对</a:t>
            </a:r>
            <a:r>
              <a:rPr lang="zh-CN" altLang="zh-CN" sz="2400">
                <a:latin typeface="仿宋" pitchFamily="49" charset="-122"/>
                <a:ea typeface="仿宋" pitchFamily="49" charset="-122"/>
              </a:rPr>
              <a:t>历史的评价应该放在具体的历史环境中，历史不具有重复性，任何历史事物都是具体的和唯一的，不以现在的标准苛求古人。</a:t>
            </a:r>
          </a:p>
          <a:p>
            <a:pPr>
              <a:lnSpc>
                <a:spcPct val="120000"/>
              </a:lnSpc>
            </a:pPr>
            <a:r>
              <a:rPr lang="x-none" altLang="zh-CN" sz="2400">
                <a:solidFill>
                  <a:srgbClr val="FF0000"/>
                </a:solidFill>
                <a:latin typeface="仿宋" pitchFamily="49" charset="-122"/>
                <a:ea typeface="仿宋" pitchFamily="49" charset="-122"/>
              </a:rPr>
              <a:t>2．一分为二辩证看待，</a:t>
            </a:r>
            <a:r>
              <a:rPr lang="x-none" altLang="zh-CN" sz="2400" smtClean="0">
                <a:solidFill>
                  <a:srgbClr val="FF0000"/>
                </a:solidFill>
                <a:latin typeface="仿宋" pitchFamily="49" charset="-122"/>
                <a:ea typeface="仿宋" pitchFamily="49" charset="-122"/>
              </a:rPr>
              <a:t>评判人物事件</a:t>
            </a:r>
            <a:r>
              <a:rPr lang="zh-CN" altLang="en-US" sz="2400" smtClean="0">
                <a:solidFill>
                  <a:srgbClr val="FF0000"/>
                </a:solidFill>
                <a:latin typeface="仿宋" pitchFamily="49" charset="-122"/>
                <a:ea typeface="仿宋" pitchFamily="49" charset="-122"/>
              </a:rPr>
              <a:t>。</a:t>
            </a:r>
            <a:r>
              <a:rPr lang="x-none" altLang="zh-CN" sz="2400" smtClean="0">
                <a:latin typeface="仿宋" pitchFamily="49" charset="-122"/>
                <a:ea typeface="仿宋" pitchFamily="49" charset="-122"/>
              </a:rPr>
              <a:t>运用辩证法分析历史事件</a:t>
            </a:r>
            <a:r>
              <a:rPr lang="x-none" altLang="zh-CN" sz="2400">
                <a:latin typeface="仿宋" pitchFamily="49" charset="-122"/>
                <a:ea typeface="仿宋" pitchFamily="49" charset="-122"/>
              </a:rPr>
              <a:t>，学会一分为二地分析历史问题，掌握唯物史观的立场、观点和方法。</a:t>
            </a:r>
            <a:endParaRPr lang="zh-CN" altLang="zh-CN" sz="2400">
              <a:latin typeface="仿宋" pitchFamily="49" charset="-122"/>
              <a:ea typeface="仿宋" pitchFamily="49" charset="-122"/>
            </a:endParaRPr>
          </a:p>
          <a:p>
            <a:pPr>
              <a:lnSpc>
                <a:spcPct val="120000"/>
              </a:lnSpc>
            </a:pPr>
            <a:r>
              <a:rPr lang="x-none" altLang="zh-CN" sz="2400">
                <a:solidFill>
                  <a:srgbClr val="FF0000"/>
                </a:solidFill>
                <a:latin typeface="仿宋" pitchFamily="49" charset="-122"/>
                <a:ea typeface="仿宋" pitchFamily="49" charset="-122"/>
              </a:rPr>
              <a:t>3．基本观点灵活运用，</a:t>
            </a:r>
            <a:r>
              <a:rPr lang="x-none" altLang="zh-CN" sz="2400" smtClean="0">
                <a:solidFill>
                  <a:srgbClr val="FF0000"/>
                </a:solidFill>
                <a:latin typeface="仿宋" pitchFamily="49" charset="-122"/>
                <a:ea typeface="仿宋" pitchFamily="49" charset="-122"/>
              </a:rPr>
              <a:t>阐释历史进程</a:t>
            </a:r>
            <a:r>
              <a:rPr lang="zh-CN" altLang="en-US" sz="2400" smtClean="0">
                <a:solidFill>
                  <a:srgbClr val="FF0000"/>
                </a:solidFill>
                <a:latin typeface="仿宋" pitchFamily="49" charset="-122"/>
                <a:ea typeface="仿宋" pitchFamily="49" charset="-122"/>
              </a:rPr>
              <a:t>。</a:t>
            </a:r>
            <a:endParaRPr lang="zh-CN" altLang="zh-CN" sz="2400">
              <a:solidFill>
                <a:srgbClr val="FF0000"/>
              </a:solidFill>
              <a:latin typeface="仿宋" pitchFamily="49" charset="-122"/>
              <a:ea typeface="仿宋" pitchFamily="49" charset="-122"/>
            </a:endParaRPr>
          </a:p>
          <a:p>
            <a:pPr>
              <a:lnSpc>
                <a:spcPct val="120000"/>
              </a:lnSpc>
            </a:pPr>
            <a:r>
              <a:rPr lang="x-none" altLang="zh-CN" sz="2400">
                <a:latin typeface="仿宋" pitchFamily="49" charset="-122"/>
                <a:ea typeface="仿宋" pitchFamily="49" charset="-122"/>
              </a:rPr>
              <a:t>(1</a:t>
            </a:r>
            <a:r>
              <a:rPr lang="x-none" altLang="zh-CN" sz="2400" smtClean="0">
                <a:latin typeface="仿宋" pitchFamily="49" charset="-122"/>
                <a:ea typeface="仿宋" pitchFamily="49" charset="-122"/>
              </a:rPr>
              <a:t>)要注意以下几种基本的唯物史观</a:t>
            </a:r>
            <a:r>
              <a:rPr lang="x-none" altLang="zh-CN" sz="2400">
                <a:latin typeface="仿宋" pitchFamily="49" charset="-122"/>
                <a:ea typeface="仿宋" pitchFamily="49" charset="-122"/>
              </a:rPr>
              <a:t>，如生产力与生产关系的关系问题，辩证评价历史人物和历史事件的问题，具体问题具体分析的问题，一定时期的思想文化是一定时期政治、经济反映的问题。</a:t>
            </a:r>
            <a:endParaRPr lang="zh-CN" altLang="zh-CN" sz="2400">
              <a:latin typeface="仿宋" pitchFamily="49" charset="-122"/>
              <a:ea typeface="仿宋" pitchFamily="49" charset="-122"/>
            </a:endParaRPr>
          </a:p>
          <a:p>
            <a:pPr>
              <a:lnSpc>
                <a:spcPct val="120000"/>
              </a:lnSpc>
            </a:pPr>
            <a:r>
              <a:rPr lang="x-none" altLang="zh-CN" sz="2400">
                <a:latin typeface="仿宋" pitchFamily="49" charset="-122"/>
                <a:ea typeface="仿宋" pitchFamily="49" charset="-122"/>
              </a:rPr>
              <a:t>(2)政治、经济状况与文化的关系：一定时期的思想文化是一定时期政治、经济的反映。</a:t>
            </a:r>
            <a:r>
              <a:rPr lang="x-none" altLang="zh-CN" sz="2400" smtClean="0">
                <a:latin typeface="仿宋" pitchFamily="49" charset="-122"/>
                <a:ea typeface="仿宋" pitchFamily="49" charset="-122"/>
              </a:rPr>
              <a:t>如儒学思想</a:t>
            </a:r>
            <a:r>
              <a:rPr lang="zh-CN" altLang="en-US" sz="2400" smtClean="0">
                <a:latin typeface="仿宋" pitchFamily="49" charset="-122"/>
                <a:ea typeface="仿宋" pitchFamily="49" charset="-122"/>
              </a:rPr>
              <a:t>因</a:t>
            </a:r>
            <a:r>
              <a:rPr lang="x-none" altLang="zh-CN" sz="2400" smtClean="0">
                <a:latin typeface="仿宋" pitchFamily="49" charset="-122"/>
                <a:ea typeface="仿宋" pitchFamily="49" charset="-122"/>
              </a:rPr>
              <a:t>不符合当时诸侯国争霸战争，富国强兵的需要在春秋战国时期</a:t>
            </a:r>
            <a:r>
              <a:rPr lang="zh-CN" altLang="en-US" sz="2400" smtClean="0">
                <a:latin typeface="仿宋" pitchFamily="49" charset="-122"/>
                <a:ea typeface="仿宋" pitchFamily="49" charset="-122"/>
              </a:rPr>
              <a:t>未</a:t>
            </a:r>
            <a:r>
              <a:rPr lang="x-none" altLang="zh-CN" sz="2400" smtClean="0">
                <a:latin typeface="仿宋" pitchFamily="49" charset="-122"/>
                <a:ea typeface="仿宋" pitchFamily="49" charset="-122"/>
              </a:rPr>
              <a:t>占据统治地位；</a:t>
            </a:r>
            <a:r>
              <a:rPr lang="x-none" altLang="zh-CN" sz="2400">
                <a:latin typeface="仿宋" pitchFamily="49" charset="-122"/>
                <a:ea typeface="仿宋" pitchFamily="49" charset="-122"/>
              </a:rPr>
              <a:t>而经董仲舒改造后的新儒学就迎合了汉武帝加强中央集权的需要，成为正统思想。</a:t>
            </a:r>
            <a:endParaRPr lang="zh-CN" altLang="zh-CN" sz="2400">
              <a:latin typeface="仿宋" pitchFamily="49" charset="-122"/>
              <a:ea typeface="仿宋" pitchFamily="49" charset="-122"/>
            </a:endParaRPr>
          </a:p>
        </p:txBody>
      </p:sp>
    </p:spTree>
    <p:extLst>
      <p:ext uri="{BB962C8B-B14F-4D97-AF65-F5344CB8AC3E}">
        <p14:creationId xmlns:p14="http://schemas.microsoft.com/office/powerpoint/2010/main" val="55782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0" y="18255"/>
            <a:ext cx="9144000" cy="3194721"/>
          </a:xfrm>
          <a:prstGeom prst="rect">
            <a:avLst/>
          </a:prstGeom>
        </p:spPr>
        <p:txBody>
          <a:bodyPr wrap="square">
            <a:spAutoFit/>
          </a:bodyPr>
          <a:lstStyle/>
          <a:p>
            <a:pPr>
              <a:lnSpc>
                <a:spcPct val="120000"/>
              </a:lnSpc>
            </a:pPr>
            <a:r>
              <a:rPr lang="en-US" altLang="zh-CN" sz="2400">
                <a:latin typeface="+mn-ea"/>
              </a:rPr>
              <a:t>(</a:t>
            </a:r>
            <a:r>
              <a:rPr lang="en-US" altLang="zh-CN" sz="2400">
                <a:solidFill>
                  <a:srgbClr val="FF0000"/>
                </a:solidFill>
                <a:latin typeface="黑体" pitchFamily="49" charset="-122"/>
                <a:ea typeface="黑体" pitchFamily="49" charset="-122"/>
              </a:rPr>
              <a:t>2018</a:t>
            </a:r>
            <a:r>
              <a:rPr lang="zh-CN" altLang="zh-CN" sz="2400">
                <a:solidFill>
                  <a:srgbClr val="FF0000"/>
                </a:solidFill>
                <a:latin typeface="黑体" pitchFamily="49" charset="-122"/>
                <a:ea typeface="黑体" pitchFamily="49" charset="-122"/>
              </a:rPr>
              <a:t>·全国新课标卷Ⅰ文综·</a:t>
            </a:r>
            <a:r>
              <a:rPr lang="en-US" altLang="zh-CN" sz="2400">
                <a:solidFill>
                  <a:srgbClr val="FF0000"/>
                </a:solidFill>
                <a:latin typeface="黑体" pitchFamily="49" charset="-122"/>
                <a:ea typeface="黑体" pitchFamily="49" charset="-122"/>
              </a:rPr>
              <a:t>24</a:t>
            </a:r>
            <a:r>
              <a:rPr lang="en-US" altLang="zh-CN" sz="2400">
                <a:latin typeface="+mn-ea"/>
              </a:rPr>
              <a:t>)</a:t>
            </a:r>
            <a:r>
              <a:rPr lang="zh-CN" altLang="zh-CN" sz="2400">
                <a:latin typeface="+mn-ea"/>
              </a:rPr>
              <a:t>《墨子》中有关于“圆”“直线”“正方形”“倍”的定义，对杠杆原理、声音传播、小孔成像等也有论述，还有机械制造方面的记载。这反映出，《墨子》</a:t>
            </a:r>
          </a:p>
          <a:p>
            <a:pPr>
              <a:lnSpc>
                <a:spcPct val="120000"/>
              </a:lnSpc>
            </a:pPr>
            <a:r>
              <a:rPr lang="en-US" altLang="zh-CN" sz="2400">
                <a:latin typeface="+mn-ea"/>
              </a:rPr>
              <a:t>A</a:t>
            </a:r>
            <a:r>
              <a:rPr lang="zh-CN" altLang="zh-CN" sz="2400">
                <a:latin typeface="+mn-ea"/>
              </a:rPr>
              <a:t>．汇集了诸子百家的思想</a:t>
            </a:r>
            <a:r>
              <a:rPr lang="zh-CN" altLang="zh-CN" sz="2400" smtClean="0">
                <a:latin typeface="+mn-ea"/>
              </a:rPr>
              <a:t>精华</a:t>
            </a:r>
            <a:endParaRPr lang="en-US" altLang="zh-CN" sz="2400" smtClean="0">
              <a:latin typeface="+mn-ea"/>
            </a:endParaRPr>
          </a:p>
          <a:p>
            <a:pPr>
              <a:lnSpc>
                <a:spcPct val="120000"/>
              </a:lnSpc>
            </a:pPr>
            <a:r>
              <a:rPr lang="en-US" altLang="zh-CN" sz="2400" smtClean="0">
                <a:latin typeface="+mn-ea"/>
              </a:rPr>
              <a:t>B</a:t>
            </a:r>
            <a:r>
              <a:rPr lang="zh-CN" altLang="zh-CN" sz="2400">
                <a:latin typeface="+mn-ea"/>
              </a:rPr>
              <a:t>．形成了完整的科学体系</a:t>
            </a:r>
          </a:p>
          <a:p>
            <a:pPr>
              <a:lnSpc>
                <a:spcPct val="120000"/>
              </a:lnSpc>
            </a:pPr>
            <a:r>
              <a:rPr lang="en-US" altLang="zh-CN" sz="2400">
                <a:solidFill>
                  <a:srgbClr val="FF0000"/>
                </a:solidFill>
                <a:latin typeface="+mn-ea"/>
              </a:rPr>
              <a:t>C</a:t>
            </a:r>
            <a:r>
              <a:rPr lang="zh-CN" altLang="zh-CN" sz="2400">
                <a:solidFill>
                  <a:srgbClr val="FF0000"/>
                </a:solidFill>
                <a:latin typeface="+mn-ea"/>
              </a:rPr>
              <a:t>．包含了劳动人民智慧的</a:t>
            </a:r>
            <a:r>
              <a:rPr lang="zh-CN" altLang="zh-CN" sz="2400" smtClean="0">
                <a:solidFill>
                  <a:srgbClr val="FF0000"/>
                </a:solidFill>
                <a:latin typeface="+mn-ea"/>
              </a:rPr>
              <a:t>结晶</a:t>
            </a:r>
            <a:endParaRPr lang="en-US" altLang="zh-CN" sz="2400" smtClean="0">
              <a:solidFill>
                <a:srgbClr val="FF0000"/>
              </a:solidFill>
              <a:latin typeface="+mn-ea"/>
            </a:endParaRPr>
          </a:p>
          <a:p>
            <a:pPr>
              <a:lnSpc>
                <a:spcPct val="120000"/>
              </a:lnSpc>
            </a:pPr>
            <a:r>
              <a:rPr lang="en-US" altLang="zh-CN" sz="2400" smtClean="0">
                <a:latin typeface="+mn-ea"/>
              </a:rPr>
              <a:t>D</a:t>
            </a:r>
            <a:r>
              <a:rPr lang="zh-CN" altLang="zh-CN" sz="2400">
                <a:latin typeface="+mn-ea"/>
              </a:rPr>
              <a:t>．体现了贵族阶层的旨趣</a:t>
            </a:r>
          </a:p>
        </p:txBody>
      </p:sp>
      <p:sp>
        <p:nvSpPr>
          <p:cNvPr id="9" name="矩形 8"/>
          <p:cNvSpPr/>
          <p:nvPr/>
        </p:nvSpPr>
        <p:spPr>
          <a:xfrm>
            <a:off x="35931" y="1484784"/>
            <a:ext cx="9144000" cy="5410712"/>
          </a:xfrm>
          <a:prstGeom prst="rect">
            <a:avLst/>
          </a:prstGeom>
          <a:solidFill>
            <a:schemeClr val="bg1"/>
          </a:solidFill>
        </p:spPr>
        <p:txBody>
          <a:bodyPr wrap="square">
            <a:spAutoFit/>
          </a:bodyPr>
          <a:lstStyle/>
          <a:p>
            <a:pPr>
              <a:lnSpc>
                <a:spcPct val="120000"/>
              </a:lnSpc>
            </a:pPr>
            <a:r>
              <a:rPr lang="en-US" altLang="zh-CN" sz="2400" smtClean="0">
                <a:latin typeface="黑体" pitchFamily="49" charset="-122"/>
                <a:ea typeface="黑体" pitchFamily="49" charset="-122"/>
              </a:rPr>
              <a:t>【</a:t>
            </a:r>
            <a:r>
              <a:rPr lang="zh-CN" altLang="en-US" sz="2400" smtClean="0">
                <a:solidFill>
                  <a:srgbClr val="FF0000"/>
                </a:solidFill>
                <a:latin typeface="黑体" pitchFamily="49" charset="-122"/>
                <a:ea typeface="黑体" pitchFamily="49" charset="-122"/>
              </a:rPr>
              <a:t>核心素养</a:t>
            </a:r>
            <a:r>
              <a:rPr lang="en-US" altLang="zh-CN" sz="2400" smtClean="0">
                <a:latin typeface="黑体" pitchFamily="49" charset="-122"/>
                <a:ea typeface="黑体" pitchFamily="49" charset="-122"/>
              </a:rPr>
              <a:t>】</a:t>
            </a:r>
            <a:r>
              <a:rPr lang="zh-CN" altLang="en-US" sz="2400" smtClean="0">
                <a:solidFill>
                  <a:srgbClr val="0000FF"/>
                </a:solidFill>
                <a:latin typeface="仿宋" pitchFamily="49" charset="-122"/>
                <a:ea typeface="仿宋" pitchFamily="49" charset="-122"/>
              </a:rPr>
              <a:t>唯物史观、历史解释、家国情怀</a:t>
            </a:r>
            <a:endParaRPr lang="en-US" altLang="zh-CN" sz="2400" smtClean="0">
              <a:solidFill>
                <a:srgbClr val="0000FF"/>
              </a:solidFill>
              <a:latin typeface="仿宋" pitchFamily="49" charset="-122"/>
              <a:ea typeface="仿宋" pitchFamily="49" charset="-122"/>
            </a:endParaRPr>
          </a:p>
          <a:p>
            <a:pPr>
              <a:lnSpc>
                <a:spcPct val="120000"/>
              </a:lnSpc>
            </a:pPr>
            <a:r>
              <a:rPr lang="zh-CN" altLang="zh-CN" sz="2400" smtClean="0">
                <a:latin typeface="仿宋" pitchFamily="49" charset="-122"/>
                <a:ea typeface="仿宋" pitchFamily="49" charset="-122"/>
              </a:rPr>
              <a:t>【</a:t>
            </a:r>
            <a:r>
              <a:rPr lang="zh-CN" altLang="zh-CN" sz="2400" smtClean="0">
                <a:solidFill>
                  <a:srgbClr val="FF0000"/>
                </a:solidFill>
                <a:latin typeface="黑体" pitchFamily="49" charset="-122"/>
                <a:ea typeface="黑体" pitchFamily="49" charset="-122"/>
              </a:rPr>
              <a:t>解析</a:t>
            </a:r>
            <a:r>
              <a:rPr lang="zh-CN" altLang="zh-CN" sz="2400" smtClean="0">
                <a:latin typeface="仿宋" pitchFamily="49" charset="-122"/>
                <a:ea typeface="仿宋" pitchFamily="49" charset="-122"/>
              </a:rPr>
              <a:t>】</a:t>
            </a:r>
            <a:r>
              <a:rPr lang="en-US" altLang="zh-CN" sz="2400">
                <a:solidFill>
                  <a:srgbClr val="0000FF"/>
                </a:solidFill>
                <a:latin typeface="仿宋" pitchFamily="49" charset="-122"/>
                <a:ea typeface="仿宋" pitchFamily="49" charset="-122"/>
              </a:rPr>
              <a:t>C</a:t>
            </a:r>
            <a:r>
              <a:rPr lang="zh-CN" altLang="zh-CN" sz="2400">
                <a:solidFill>
                  <a:srgbClr val="0000FF"/>
                </a:solidFill>
                <a:latin typeface="仿宋" pitchFamily="49" charset="-122"/>
                <a:ea typeface="仿宋" pitchFamily="49" charset="-122"/>
              </a:rPr>
              <a:t>《墨子》中关于</a:t>
            </a:r>
            <a:r>
              <a:rPr lang="en-US" altLang="zh-CN" sz="2400">
                <a:solidFill>
                  <a:srgbClr val="0000FF"/>
                </a:solidFill>
                <a:latin typeface="仿宋" pitchFamily="49" charset="-122"/>
                <a:ea typeface="仿宋" pitchFamily="49" charset="-122"/>
              </a:rPr>
              <a:t>“</a:t>
            </a:r>
            <a:r>
              <a:rPr lang="zh-CN" altLang="zh-CN" sz="2400">
                <a:solidFill>
                  <a:srgbClr val="0000FF"/>
                </a:solidFill>
                <a:latin typeface="仿宋" pitchFamily="49" charset="-122"/>
                <a:ea typeface="仿宋" pitchFamily="49" charset="-122"/>
              </a:rPr>
              <a:t>圆</a:t>
            </a:r>
            <a:r>
              <a:rPr lang="en-US" altLang="zh-CN" sz="2400">
                <a:solidFill>
                  <a:srgbClr val="0000FF"/>
                </a:solidFill>
                <a:latin typeface="仿宋" pitchFamily="49" charset="-122"/>
                <a:ea typeface="仿宋" pitchFamily="49" charset="-122"/>
              </a:rPr>
              <a:t>”“</a:t>
            </a:r>
            <a:r>
              <a:rPr lang="zh-CN" altLang="zh-CN" sz="2400">
                <a:solidFill>
                  <a:srgbClr val="0000FF"/>
                </a:solidFill>
                <a:latin typeface="仿宋" pitchFamily="49" charset="-122"/>
                <a:ea typeface="仿宋" pitchFamily="49" charset="-122"/>
              </a:rPr>
              <a:t>直线</a:t>
            </a:r>
            <a:r>
              <a:rPr lang="en-US" altLang="zh-CN" sz="2400">
                <a:solidFill>
                  <a:srgbClr val="0000FF"/>
                </a:solidFill>
                <a:latin typeface="仿宋" pitchFamily="49" charset="-122"/>
                <a:ea typeface="仿宋" pitchFamily="49" charset="-122"/>
              </a:rPr>
              <a:t>”“</a:t>
            </a:r>
            <a:r>
              <a:rPr lang="zh-CN" altLang="zh-CN" sz="2400">
                <a:solidFill>
                  <a:srgbClr val="0000FF"/>
                </a:solidFill>
                <a:latin typeface="仿宋" pitchFamily="49" charset="-122"/>
                <a:ea typeface="仿宋" pitchFamily="49" charset="-122"/>
              </a:rPr>
              <a:t>正方形</a:t>
            </a:r>
            <a:r>
              <a:rPr lang="en-US" altLang="zh-CN" sz="2400">
                <a:solidFill>
                  <a:srgbClr val="0000FF"/>
                </a:solidFill>
                <a:latin typeface="仿宋" pitchFamily="49" charset="-122"/>
                <a:ea typeface="仿宋" pitchFamily="49" charset="-122"/>
              </a:rPr>
              <a:t>”“</a:t>
            </a:r>
            <a:r>
              <a:rPr lang="zh-CN" altLang="zh-CN" sz="2400">
                <a:solidFill>
                  <a:srgbClr val="0000FF"/>
                </a:solidFill>
                <a:latin typeface="仿宋" pitchFamily="49" charset="-122"/>
                <a:ea typeface="仿宋" pitchFamily="49" charset="-122"/>
              </a:rPr>
              <a:t>倍</a:t>
            </a:r>
            <a:r>
              <a:rPr lang="en-US" altLang="zh-CN" sz="2400">
                <a:solidFill>
                  <a:srgbClr val="0000FF"/>
                </a:solidFill>
                <a:latin typeface="仿宋" pitchFamily="49" charset="-122"/>
                <a:ea typeface="仿宋" pitchFamily="49" charset="-122"/>
              </a:rPr>
              <a:t>”</a:t>
            </a:r>
            <a:r>
              <a:rPr lang="zh-CN" altLang="zh-CN" sz="2400">
                <a:solidFill>
                  <a:srgbClr val="0000FF"/>
                </a:solidFill>
                <a:latin typeface="仿宋" pitchFamily="49" charset="-122"/>
                <a:ea typeface="仿宋" pitchFamily="49" charset="-122"/>
              </a:rPr>
              <a:t>“杠杆原理”“机械制造”等的记载或论述都是先秦时期劳动人民对日常生产、生活方面实践经验的总结和思考，是劳动人民智慧的结晶，故</a:t>
            </a:r>
            <a:r>
              <a:rPr lang="en-US" altLang="zh-CN" sz="2400">
                <a:solidFill>
                  <a:srgbClr val="0000FF"/>
                </a:solidFill>
                <a:latin typeface="仿宋" pitchFamily="49" charset="-122"/>
                <a:ea typeface="仿宋" pitchFamily="49" charset="-122"/>
              </a:rPr>
              <a:t>C</a:t>
            </a:r>
            <a:r>
              <a:rPr lang="zh-CN" altLang="zh-CN" sz="2400">
                <a:solidFill>
                  <a:srgbClr val="0000FF"/>
                </a:solidFill>
                <a:latin typeface="仿宋" pitchFamily="49" charset="-122"/>
                <a:ea typeface="仿宋" pitchFamily="49" charset="-122"/>
              </a:rPr>
              <a:t>项正确；材料中只提及《墨子》中关于一些数学和物理知识的记载，体现的是墨家自身的特色思想和成就，并未体现出其它学派的思想主张，故</a:t>
            </a:r>
            <a:r>
              <a:rPr lang="en-US" altLang="zh-CN" sz="2400">
                <a:solidFill>
                  <a:srgbClr val="0000FF"/>
                </a:solidFill>
                <a:latin typeface="仿宋" pitchFamily="49" charset="-122"/>
                <a:ea typeface="仿宋" pitchFamily="49" charset="-122"/>
              </a:rPr>
              <a:t>A</a:t>
            </a:r>
            <a:r>
              <a:rPr lang="zh-CN" altLang="zh-CN" sz="2400">
                <a:solidFill>
                  <a:srgbClr val="0000FF"/>
                </a:solidFill>
                <a:latin typeface="仿宋" pitchFamily="49" charset="-122"/>
                <a:ea typeface="仿宋" pitchFamily="49" charset="-122"/>
              </a:rPr>
              <a:t>项错误；《墨子》中有关于数学、物理学、机械制造等方面碎片化科学成就，不足以说明形成了完整的科学体系，且中国古代传统科技一直未形成完整的科学体系，故</a:t>
            </a:r>
            <a:r>
              <a:rPr lang="en-US" altLang="zh-CN" sz="2400">
                <a:solidFill>
                  <a:srgbClr val="0000FF"/>
                </a:solidFill>
                <a:latin typeface="仿宋" pitchFamily="49" charset="-122"/>
                <a:ea typeface="仿宋" pitchFamily="49" charset="-122"/>
              </a:rPr>
              <a:t>B</a:t>
            </a:r>
            <a:r>
              <a:rPr lang="zh-CN" altLang="zh-CN" sz="2400">
                <a:solidFill>
                  <a:srgbClr val="0000FF"/>
                </a:solidFill>
                <a:latin typeface="仿宋" pitchFamily="49" charset="-122"/>
                <a:ea typeface="仿宋" pitchFamily="49" charset="-122"/>
              </a:rPr>
              <a:t>项错误；墨子是小生产者的代表，其科技成就主要是对劳动人民日常生产、生活实践经验的提炼和总结，而战国时期的贵族阶层更多关心的是“政治领域的变迁”或“国之大事”，故</a:t>
            </a:r>
            <a:r>
              <a:rPr lang="en-US" altLang="zh-CN" sz="2400">
                <a:solidFill>
                  <a:srgbClr val="0000FF"/>
                </a:solidFill>
                <a:latin typeface="仿宋" pitchFamily="49" charset="-122"/>
                <a:ea typeface="仿宋" pitchFamily="49" charset="-122"/>
              </a:rPr>
              <a:t>D</a:t>
            </a:r>
            <a:r>
              <a:rPr lang="zh-CN" altLang="zh-CN" sz="2400">
                <a:solidFill>
                  <a:srgbClr val="0000FF"/>
                </a:solidFill>
                <a:latin typeface="仿宋" pitchFamily="49" charset="-122"/>
                <a:ea typeface="仿宋" pitchFamily="49" charset="-122"/>
              </a:rPr>
              <a:t>项错误。</a:t>
            </a:r>
          </a:p>
        </p:txBody>
      </p:sp>
    </p:spTree>
    <p:extLst>
      <p:ext uri="{BB962C8B-B14F-4D97-AF65-F5344CB8AC3E}">
        <p14:creationId xmlns:p14="http://schemas.microsoft.com/office/powerpoint/2010/main" val="184033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grpSp>
        <p:nvGrpSpPr>
          <p:cNvPr id="9" name="组合 8"/>
          <p:cNvGrpSpPr/>
          <p:nvPr/>
        </p:nvGrpSpPr>
        <p:grpSpPr>
          <a:xfrm>
            <a:off x="438143" y="2276872"/>
            <a:ext cx="2376264" cy="4320480"/>
            <a:chOff x="2068615" y="1696036"/>
            <a:chExt cx="2376264" cy="4320480"/>
          </a:xfrm>
        </p:grpSpPr>
        <p:sp>
          <p:nvSpPr>
            <p:cNvPr id="10" name="圆角矩形 9"/>
            <p:cNvSpPr/>
            <p:nvPr/>
          </p:nvSpPr>
          <p:spPr>
            <a:xfrm>
              <a:off x="2068615" y="1696036"/>
              <a:ext cx="2376264" cy="4320480"/>
            </a:xfrm>
            <a:prstGeom prst="roundRect">
              <a:avLst>
                <a:gd name="adj" fmla="val 7822"/>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圆角矩形 6"/>
            <p:cNvSpPr/>
            <p:nvPr/>
          </p:nvSpPr>
          <p:spPr>
            <a:xfrm>
              <a:off x="2068615" y="2043296"/>
              <a:ext cx="792088" cy="876875"/>
            </a:xfrm>
            <a:custGeom>
              <a:avLst/>
              <a:gdLst/>
              <a:ahLst/>
              <a:cxnLst/>
              <a:rect l="l" t="t" r="r" b="b"/>
              <a:pathLst>
                <a:path w="792088" h="876875">
                  <a:moveTo>
                    <a:pt x="0" y="0"/>
                  </a:moveTo>
                  <a:lnTo>
                    <a:pt x="723499" y="0"/>
                  </a:lnTo>
                  <a:cubicBezTo>
                    <a:pt x="761380" y="0"/>
                    <a:pt x="792088" y="30708"/>
                    <a:pt x="792088" y="68589"/>
                  </a:cubicBezTo>
                  <a:lnTo>
                    <a:pt x="792088" y="808286"/>
                  </a:lnTo>
                  <a:cubicBezTo>
                    <a:pt x="792088" y="846167"/>
                    <a:pt x="761380" y="876875"/>
                    <a:pt x="723499" y="876875"/>
                  </a:cubicBezTo>
                  <a:lnTo>
                    <a:pt x="0" y="876875"/>
                  </a:lnTo>
                  <a:close/>
                </a:path>
              </a:pathLst>
            </a:cu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7"/>
            <p:cNvSpPr txBox="1"/>
            <p:nvPr/>
          </p:nvSpPr>
          <p:spPr>
            <a:xfrm>
              <a:off x="2165202" y="2220123"/>
              <a:ext cx="598911" cy="523220"/>
            </a:xfrm>
            <a:prstGeom prst="rect">
              <a:avLst/>
            </a:prstGeom>
            <a:noFill/>
          </p:spPr>
          <p:txBody>
            <a:bodyPr wrap="square" rtlCol="0">
              <a:spAutoFit/>
            </a:bodyPr>
            <a:lstStyle/>
            <a:p>
              <a:pPr algn="ctr"/>
              <a:r>
                <a:rPr lang="en-US" altLang="zh-CN" sz="2800" dirty="0" smtClean="0">
                  <a:solidFill>
                    <a:schemeClr val="bg1"/>
                  </a:solidFill>
                  <a:latin typeface="Impact" panose="020B0806030902050204" pitchFamily="34" charset="0"/>
                </a:rPr>
                <a:t>02</a:t>
              </a:r>
              <a:endParaRPr lang="zh-CN" altLang="en-US" sz="2800" dirty="0">
                <a:solidFill>
                  <a:schemeClr val="bg1"/>
                </a:solidFill>
                <a:latin typeface="Impact" panose="020B0806030902050204" pitchFamily="34" charset="0"/>
              </a:endParaRPr>
            </a:p>
          </p:txBody>
        </p:sp>
        <p:sp>
          <p:nvSpPr>
            <p:cNvPr id="13" name="TextBox 8"/>
            <p:cNvSpPr txBox="1"/>
            <p:nvPr/>
          </p:nvSpPr>
          <p:spPr>
            <a:xfrm>
              <a:off x="2090249" y="3727035"/>
              <a:ext cx="2327736" cy="523220"/>
            </a:xfrm>
            <a:prstGeom prst="rect">
              <a:avLst/>
            </a:prstGeom>
            <a:noFill/>
          </p:spPr>
          <p:txBody>
            <a:bodyPr wrap="square" rtlCol="0">
              <a:spAutoFit/>
            </a:bodyPr>
            <a:lstStyle/>
            <a:p>
              <a:pPr algn="ctr"/>
              <a:r>
                <a:rPr lang="zh-CN" altLang="en-US" sz="2800" b="1" dirty="0" smtClean="0">
                  <a:latin typeface="微软雅黑" panose="020B0503020204020204" pitchFamily="34" charset="-122"/>
                  <a:ea typeface="微软雅黑" panose="020B0503020204020204" pitchFamily="34" charset="-122"/>
                </a:rPr>
                <a:t>时空观念</a:t>
              </a:r>
              <a:endParaRPr lang="zh-CN" altLang="en-US" sz="2800" b="1" dirty="0">
                <a:latin typeface="微软雅黑" panose="020B0503020204020204" pitchFamily="34" charset="-122"/>
                <a:ea typeface="微软雅黑" panose="020B0503020204020204" pitchFamily="34" charset="-122"/>
              </a:endParaRPr>
            </a:p>
          </p:txBody>
        </p:sp>
        <p:graphicFrame>
          <p:nvGraphicFramePr>
            <p:cNvPr id="14" name="图表 13"/>
            <p:cNvGraphicFramePr/>
            <p:nvPr>
              <p:extLst/>
            </p:nvPr>
          </p:nvGraphicFramePr>
          <p:xfrm>
            <a:off x="2650850" y="4792380"/>
            <a:ext cx="1211794" cy="807863"/>
          </p:xfrm>
          <a:graphic>
            <a:graphicData uri="http://schemas.openxmlformats.org/drawingml/2006/chart">
              <c:chart xmlns:c="http://schemas.openxmlformats.org/drawingml/2006/chart" xmlns:r="http://schemas.openxmlformats.org/officeDocument/2006/relationships" r:id="rId3"/>
            </a:graphicData>
          </a:graphic>
        </p:graphicFrame>
        <p:sp>
          <p:nvSpPr>
            <p:cNvPr id="15" name="Freeform 11"/>
            <p:cNvSpPr>
              <a:spLocks noEditPoints="1"/>
            </p:cNvSpPr>
            <p:nvPr/>
          </p:nvSpPr>
          <p:spPr bwMode="auto">
            <a:xfrm>
              <a:off x="3213617" y="2164211"/>
              <a:ext cx="609600" cy="608013"/>
            </a:xfrm>
            <a:custGeom>
              <a:avLst/>
              <a:gdLst>
                <a:gd name="T0" fmla="*/ 292 w 384"/>
                <a:gd name="T1" fmla="*/ 325 h 383"/>
                <a:gd name="T2" fmla="*/ 336 w 384"/>
                <a:gd name="T3" fmla="*/ 360 h 383"/>
                <a:gd name="T4" fmla="*/ 359 w 384"/>
                <a:gd name="T5" fmla="*/ 344 h 383"/>
                <a:gd name="T6" fmla="*/ 354 w 384"/>
                <a:gd name="T7" fmla="*/ 318 h 383"/>
                <a:gd name="T8" fmla="*/ 31 w 384"/>
                <a:gd name="T9" fmla="*/ 318 h 383"/>
                <a:gd name="T10" fmla="*/ 25 w 384"/>
                <a:gd name="T11" fmla="*/ 344 h 383"/>
                <a:gd name="T12" fmla="*/ 48 w 384"/>
                <a:gd name="T13" fmla="*/ 360 h 383"/>
                <a:gd name="T14" fmla="*/ 92 w 384"/>
                <a:gd name="T15" fmla="*/ 325 h 383"/>
                <a:gd name="T16" fmla="*/ 285 w 384"/>
                <a:gd name="T17" fmla="*/ 216 h 383"/>
                <a:gd name="T18" fmla="*/ 339 w 384"/>
                <a:gd name="T19" fmla="*/ 271 h 383"/>
                <a:gd name="T20" fmla="*/ 384 w 384"/>
                <a:gd name="T21" fmla="*/ 328 h 383"/>
                <a:gd name="T22" fmla="*/ 370 w 384"/>
                <a:gd name="T23" fmla="*/ 369 h 383"/>
                <a:gd name="T24" fmla="*/ 329 w 384"/>
                <a:gd name="T25" fmla="*/ 383 h 383"/>
                <a:gd name="T26" fmla="*/ 272 w 384"/>
                <a:gd name="T27" fmla="*/ 338 h 383"/>
                <a:gd name="T28" fmla="*/ 216 w 384"/>
                <a:gd name="T29" fmla="*/ 284 h 383"/>
                <a:gd name="T30" fmla="*/ 275 w 384"/>
                <a:gd name="T31" fmla="*/ 240 h 383"/>
                <a:gd name="T32" fmla="*/ 99 w 384"/>
                <a:gd name="T33" fmla="*/ 216 h 383"/>
                <a:gd name="T34" fmla="*/ 144 w 384"/>
                <a:gd name="T35" fmla="*/ 274 h 383"/>
                <a:gd name="T36" fmla="*/ 139 w 384"/>
                <a:gd name="T37" fmla="*/ 350 h 383"/>
                <a:gd name="T38" fmla="*/ 69 w 384"/>
                <a:gd name="T39" fmla="*/ 379 h 383"/>
                <a:gd name="T40" fmla="*/ 26 w 384"/>
                <a:gd name="T41" fmla="*/ 379 h 383"/>
                <a:gd name="T42" fmla="*/ 0 w 384"/>
                <a:gd name="T43" fmla="*/ 343 h 383"/>
                <a:gd name="T44" fmla="*/ 13 w 384"/>
                <a:gd name="T45" fmla="*/ 302 h 383"/>
                <a:gd name="T46" fmla="*/ 26 w 384"/>
                <a:gd name="T47" fmla="*/ 216 h 383"/>
                <a:gd name="T48" fmla="*/ 319 w 384"/>
                <a:gd name="T49" fmla="*/ 30 h 383"/>
                <a:gd name="T50" fmla="*/ 326 w 384"/>
                <a:gd name="T51" fmla="*/ 91 h 383"/>
                <a:gd name="T52" fmla="*/ 360 w 384"/>
                <a:gd name="T53" fmla="*/ 48 h 383"/>
                <a:gd name="T54" fmla="*/ 345 w 384"/>
                <a:gd name="T55" fmla="*/ 25 h 383"/>
                <a:gd name="T56" fmla="*/ 38 w 384"/>
                <a:gd name="T57" fmla="*/ 25 h 383"/>
                <a:gd name="T58" fmla="*/ 24 w 384"/>
                <a:gd name="T59" fmla="*/ 48 h 383"/>
                <a:gd name="T60" fmla="*/ 57 w 384"/>
                <a:gd name="T61" fmla="*/ 91 h 383"/>
                <a:gd name="T62" fmla="*/ 64 w 384"/>
                <a:gd name="T63" fmla="*/ 30 h 383"/>
                <a:gd name="T64" fmla="*/ 329 w 384"/>
                <a:gd name="T65" fmla="*/ 0 h 383"/>
                <a:gd name="T66" fmla="*/ 370 w 384"/>
                <a:gd name="T67" fmla="*/ 13 h 383"/>
                <a:gd name="T68" fmla="*/ 384 w 384"/>
                <a:gd name="T69" fmla="*/ 55 h 383"/>
                <a:gd name="T70" fmla="*/ 339 w 384"/>
                <a:gd name="T71" fmla="*/ 112 h 383"/>
                <a:gd name="T72" fmla="*/ 285 w 384"/>
                <a:gd name="T73" fmla="*/ 167 h 383"/>
                <a:gd name="T74" fmla="*/ 239 w 384"/>
                <a:gd name="T75" fmla="*/ 109 h 383"/>
                <a:gd name="T76" fmla="*/ 244 w 384"/>
                <a:gd name="T77" fmla="*/ 32 h 383"/>
                <a:gd name="T78" fmla="*/ 314 w 384"/>
                <a:gd name="T79" fmla="*/ 5 h 383"/>
                <a:gd name="T80" fmla="*/ 55 w 384"/>
                <a:gd name="T81" fmla="*/ 0 h 383"/>
                <a:gd name="T82" fmla="*/ 112 w 384"/>
                <a:gd name="T83" fmla="*/ 44 h 383"/>
                <a:gd name="T84" fmla="*/ 168 w 384"/>
                <a:gd name="T85" fmla="*/ 99 h 383"/>
                <a:gd name="T86" fmla="*/ 108 w 384"/>
                <a:gd name="T87" fmla="*/ 144 h 383"/>
                <a:gd name="T88" fmla="*/ 33 w 384"/>
                <a:gd name="T89" fmla="*/ 138 h 383"/>
                <a:gd name="T90" fmla="*/ 5 w 384"/>
                <a:gd name="T91" fmla="*/ 69 h 383"/>
                <a:gd name="T92" fmla="*/ 5 w 384"/>
                <a:gd name="T93" fmla="*/ 26 h 383"/>
                <a:gd name="T94" fmla="*/ 41 w 384"/>
                <a:gd name="T95"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4" h="383">
                  <a:moveTo>
                    <a:pt x="326" y="292"/>
                  </a:moveTo>
                  <a:lnTo>
                    <a:pt x="311" y="310"/>
                  </a:lnTo>
                  <a:lnTo>
                    <a:pt x="292" y="325"/>
                  </a:lnTo>
                  <a:lnTo>
                    <a:pt x="319" y="353"/>
                  </a:lnTo>
                  <a:lnTo>
                    <a:pt x="328" y="358"/>
                  </a:lnTo>
                  <a:lnTo>
                    <a:pt x="336" y="360"/>
                  </a:lnTo>
                  <a:lnTo>
                    <a:pt x="345" y="358"/>
                  </a:lnTo>
                  <a:lnTo>
                    <a:pt x="354" y="353"/>
                  </a:lnTo>
                  <a:lnTo>
                    <a:pt x="359" y="344"/>
                  </a:lnTo>
                  <a:lnTo>
                    <a:pt x="360" y="336"/>
                  </a:lnTo>
                  <a:lnTo>
                    <a:pt x="359" y="327"/>
                  </a:lnTo>
                  <a:lnTo>
                    <a:pt x="354" y="318"/>
                  </a:lnTo>
                  <a:lnTo>
                    <a:pt x="326" y="292"/>
                  </a:lnTo>
                  <a:close/>
                  <a:moveTo>
                    <a:pt x="57" y="292"/>
                  </a:moveTo>
                  <a:lnTo>
                    <a:pt x="31" y="318"/>
                  </a:lnTo>
                  <a:lnTo>
                    <a:pt x="25" y="327"/>
                  </a:lnTo>
                  <a:lnTo>
                    <a:pt x="24" y="336"/>
                  </a:lnTo>
                  <a:lnTo>
                    <a:pt x="25" y="344"/>
                  </a:lnTo>
                  <a:lnTo>
                    <a:pt x="31" y="353"/>
                  </a:lnTo>
                  <a:lnTo>
                    <a:pt x="38" y="358"/>
                  </a:lnTo>
                  <a:lnTo>
                    <a:pt x="48" y="360"/>
                  </a:lnTo>
                  <a:lnTo>
                    <a:pt x="57" y="358"/>
                  </a:lnTo>
                  <a:lnTo>
                    <a:pt x="64" y="353"/>
                  </a:lnTo>
                  <a:lnTo>
                    <a:pt x="92" y="325"/>
                  </a:lnTo>
                  <a:lnTo>
                    <a:pt x="74" y="310"/>
                  </a:lnTo>
                  <a:lnTo>
                    <a:pt x="57" y="292"/>
                  </a:lnTo>
                  <a:close/>
                  <a:moveTo>
                    <a:pt x="285" y="216"/>
                  </a:moveTo>
                  <a:lnTo>
                    <a:pt x="359" y="216"/>
                  </a:lnTo>
                  <a:lnTo>
                    <a:pt x="351" y="244"/>
                  </a:lnTo>
                  <a:lnTo>
                    <a:pt x="339" y="271"/>
                  </a:lnTo>
                  <a:lnTo>
                    <a:pt x="370" y="302"/>
                  </a:lnTo>
                  <a:lnTo>
                    <a:pt x="379" y="315"/>
                  </a:lnTo>
                  <a:lnTo>
                    <a:pt x="384" y="328"/>
                  </a:lnTo>
                  <a:lnTo>
                    <a:pt x="384" y="343"/>
                  </a:lnTo>
                  <a:lnTo>
                    <a:pt x="379" y="358"/>
                  </a:lnTo>
                  <a:lnTo>
                    <a:pt x="370" y="369"/>
                  </a:lnTo>
                  <a:lnTo>
                    <a:pt x="357" y="379"/>
                  </a:lnTo>
                  <a:lnTo>
                    <a:pt x="343" y="383"/>
                  </a:lnTo>
                  <a:lnTo>
                    <a:pt x="329" y="383"/>
                  </a:lnTo>
                  <a:lnTo>
                    <a:pt x="314" y="379"/>
                  </a:lnTo>
                  <a:lnTo>
                    <a:pt x="303" y="369"/>
                  </a:lnTo>
                  <a:lnTo>
                    <a:pt x="272" y="338"/>
                  </a:lnTo>
                  <a:lnTo>
                    <a:pt x="244" y="350"/>
                  </a:lnTo>
                  <a:lnTo>
                    <a:pt x="216" y="358"/>
                  </a:lnTo>
                  <a:lnTo>
                    <a:pt x="216" y="284"/>
                  </a:lnTo>
                  <a:lnTo>
                    <a:pt x="239" y="274"/>
                  </a:lnTo>
                  <a:lnTo>
                    <a:pt x="260" y="259"/>
                  </a:lnTo>
                  <a:lnTo>
                    <a:pt x="275" y="240"/>
                  </a:lnTo>
                  <a:lnTo>
                    <a:pt x="285" y="216"/>
                  </a:lnTo>
                  <a:close/>
                  <a:moveTo>
                    <a:pt x="26" y="216"/>
                  </a:moveTo>
                  <a:lnTo>
                    <a:pt x="99" y="216"/>
                  </a:lnTo>
                  <a:lnTo>
                    <a:pt x="108" y="240"/>
                  </a:lnTo>
                  <a:lnTo>
                    <a:pt x="124" y="259"/>
                  </a:lnTo>
                  <a:lnTo>
                    <a:pt x="144" y="274"/>
                  </a:lnTo>
                  <a:lnTo>
                    <a:pt x="168" y="284"/>
                  </a:lnTo>
                  <a:lnTo>
                    <a:pt x="168" y="358"/>
                  </a:lnTo>
                  <a:lnTo>
                    <a:pt x="139" y="350"/>
                  </a:lnTo>
                  <a:lnTo>
                    <a:pt x="112" y="338"/>
                  </a:lnTo>
                  <a:lnTo>
                    <a:pt x="81" y="369"/>
                  </a:lnTo>
                  <a:lnTo>
                    <a:pt x="69" y="379"/>
                  </a:lnTo>
                  <a:lnTo>
                    <a:pt x="55" y="383"/>
                  </a:lnTo>
                  <a:lnTo>
                    <a:pt x="41" y="383"/>
                  </a:lnTo>
                  <a:lnTo>
                    <a:pt x="26" y="379"/>
                  </a:lnTo>
                  <a:lnTo>
                    <a:pt x="13" y="369"/>
                  </a:lnTo>
                  <a:lnTo>
                    <a:pt x="5" y="358"/>
                  </a:lnTo>
                  <a:lnTo>
                    <a:pt x="0" y="343"/>
                  </a:lnTo>
                  <a:lnTo>
                    <a:pt x="0" y="328"/>
                  </a:lnTo>
                  <a:lnTo>
                    <a:pt x="5" y="315"/>
                  </a:lnTo>
                  <a:lnTo>
                    <a:pt x="13" y="302"/>
                  </a:lnTo>
                  <a:lnTo>
                    <a:pt x="44" y="271"/>
                  </a:lnTo>
                  <a:lnTo>
                    <a:pt x="33" y="244"/>
                  </a:lnTo>
                  <a:lnTo>
                    <a:pt x="26" y="216"/>
                  </a:lnTo>
                  <a:close/>
                  <a:moveTo>
                    <a:pt x="336" y="23"/>
                  </a:moveTo>
                  <a:lnTo>
                    <a:pt x="328" y="25"/>
                  </a:lnTo>
                  <a:lnTo>
                    <a:pt x="319" y="30"/>
                  </a:lnTo>
                  <a:lnTo>
                    <a:pt x="292" y="57"/>
                  </a:lnTo>
                  <a:lnTo>
                    <a:pt x="311" y="73"/>
                  </a:lnTo>
                  <a:lnTo>
                    <a:pt x="326" y="91"/>
                  </a:lnTo>
                  <a:lnTo>
                    <a:pt x="354" y="65"/>
                  </a:lnTo>
                  <a:lnTo>
                    <a:pt x="359" y="56"/>
                  </a:lnTo>
                  <a:lnTo>
                    <a:pt x="360" y="48"/>
                  </a:lnTo>
                  <a:lnTo>
                    <a:pt x="359" y="38"/>
                  </a:lnTo>
                  <a:lnTo>
                    <a:pt x="354" y="30"/>
                  </a:lnTo>
                  <a:lnTo>
                    <a:pt x="345" y="25"/>
                  </a:lnTo>
                  <a:lnTo>
                    <a:pt x="336" y="23"/>
                  </a:lnTo>
                  <a:close/>
                  <a:moveTo>
                    <a:pt x="48" y="23"/>
                  </a:moveTo>
                  <a:lnTo>
                    <a:pt x="38" y="25"/>
                  </a:lnTo>
                  <a:lnTo>
                    <a:pt x="31" y="30"/>
                  </a:lnTo>
                  <a:lnTo>
                    <a:pt x="25" y="38"/>
                  </a:lnTo>
                  <a:lnTo>
                    <a:pt x="24" y="48"/>
                  </a:lnTo>
                  <a:lnTo>
                    <a:pt x="25" y="56"/>
                  </a:lnTo>
                  <a:lnTo>
                    <a:pt x="31" y="65"/>
                  </a:lnTo>
                  <a:lnTo>
                    <a:pt x="57" y="91"/>
                  </a:lnTo>
                  <a:lnTo>
                    <a:pt x="74" y="73"/>
                  </a:lnTo>
                  <a:lnTo>
                    <a:pt x="92" y="57"/>
                  </a:lnTo>
                  <a:lnTo>
                    <a:pt x="64" y="30"/>
                  </a:lnTo>
                  <a:lnTo>
                    <a:pt x="57" y="25"/>
                  </a:lnTo>
                  <a:lnTo>
                    <a:pt x="48" y="23"/>
                  </a:lnTo>
                  <a:close/>
                  <a:moveTo>
                    <a:pt x="329" y="0"/>
                  </a:moveTo>
                  <a:lnTo>
                    <a:pt x="343" y="0"/>
                  </a:lnTo>
                  <a:lnTo>
                    <a:pt x="357" y="5"/>
                  </a:lnTo>
                  <a:lnTo>
                    <a:pt x="370" y="13"/>
                  </a:lnTo>
                  <a:lnTo>
                    <a:pt x="379" y="26"/>
                  </a:lnTo>
                  <a:lnTo>
                    <a:pt x="384" y="40"/>
                  </a:lnTo>
                  <a:lnTo>
                    <a:pt x="384" y="55"/>
                  </a:lnTo>
                  <a:lnTo>
                    <a:pt x="379" y="69"/>
                  </a:lnTo>
                  <a:lnTo>
                    <a:pt x="370" y="81"/>
                  </a:lnTo>
                  <a:lnTo>
                    <a:pt x="339" y="112"/>
                  </a:lnTo>
                  <a:lnTo>
                    <a:pt x="351" y="138"/>
                  </a:lnTo>
                  <a:lnTo>
                    <a:pt x="359" y="167"/>
                  </a:lnTo>
                  <a:lnTo>
                    <a:pt x="285" y="167"/>
                  </a:lnTo>
                  <a:lnTo>
                    <a:pt x="275" y="144"/>
                  </a:lnTo>
                  <a:lnTo>
                    <a:pt x="260" y="124"/>
                  </a:lnTo>
                  <a:lnTo>
                    <a:pt x="239" y="109"/>
                  </a:lnTo>
                  <a:lnTo>
                    <a:pt x="216" y="99"/>
                  </a:lnTo>
                  <a:lnTo>
                    <a:pt x="216" y="25"/>
                  </a:lnTo>
                  <a:lnTo>
                    <a:pt x="244" y="32"/>
                  </a:lnTo>
                  <a:lnTo>
                    <a:pt x="272" y="44"/>
                  </a:lnTo>
                  <a:lnTo>
                    <a:pt x="303" y="13"/>
                  </a:lnTo>
                  <a:lnTo>
                    <a:pt x="314" y="5"/>
                  </a:lnTo>
                  <a:lnTo>
                    <a:pt x="329" y="0"/>
                  </a:lnTo>
                  <a:close/>
                  <a:moveTo>
                    <a:pt x="41" y="0"/>
                  </a:moveTo>
                  <a:lnTo>
                    <a:pt x="55" y="0"/>
                  </a:lnTo>
                  <a:lnTo>
                    <a:pt x="69" y="5"/>
                  </a:lnTo>
                  <a:lnTo>
                    <a:pt x="81" y="13"/>
                  </a:lnTo>
                  <a:lnTo>
                    <a:pt x="112" y="44"/>
                  </a:lnTo>
                  <a:lnTo>
                    <a:pt x="139" y="32"/>
                  </a:lnTo>
                  <a:lnTo>
                    <a:pt x="168" y="25"/>
                  </a:lnTo>
                  <a:lnTo>
                    <a:pt x="168" y="99"/>
                  </a:lnTo>
                  <a:lnTo>
                    <a:pt x="144" y="109"/>
                  </a:lnTo>
                  <a:lnTo>
                    <a:pt x="124" y="124"/>
                  </a:lnTo>
                  <a:lnTo>
                    <a:pt x="108" y="144"/>
                  </a:lnTo>
                  <a:lnTo>
                    <a:pt x="99" y="167"/>
                  </a:lnTo>
                  <a:lnTo>
                    <a:pt x="26" y="167"/>
                  </a:lnTo>
                  <a:lnTo>
                    <a:pt x="33" y="138"/>
                  </a:lnTo>
                  <a:lnTo>
                    <a:pt x="44" y="112"/>
                  </a:lnTo>
                  <a:lnTo>
                    <a:pt x="13" y="81"/>
                  </a:lnTo>
                  <a:lnTo>
                    <a:pt x="5" y="69"/>
                  </a:lnTo>
                  <a:lnTo>
                    <a:pt x="0" y="55"/>
                  </a:lnTo>
                  <a:lnTo>
                    <a:pt x="0" y="40"/>
                  </a:lnTo>
                  <a:lnTo>
                    <a:pt x="5" y="26"/>
                  </a:lnTo>
                  <a:lnTo>
                    <a:pt x="13" y="13"/>
                  </a:lnTo>
                  <a:lnTo>
                    <a:pt x="26" y="5"/>
                  </a:lnTo>
                  <a:lnTo>
                    <a:pt x="41" y="0"/>
                  </a:lnTo>
                  <a:close/>
                </a:path>
              </a:pathLst>
            </a:custGeom>
            <a:solidFill>
              <a:schemeClr val="bg1"/>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sp>
        <p:nvSpPr>
          <p:cNvPr id="16" name="矩形 15"/>
          <p:cNvSpPr/>
          <p:nvPr/>
        </p:nvSpPr>
        <p:spPr>
          <a:xfrm>
            <a:off x="323529" y="620688"/>
            <a:ext cx="8424936" cy="1532727"/>
          </a:xfrm>
          <a:prstGeom prst="rect">
            <a:avLst/>
          </a:prstGeom>
        </p:spPr>
        <p:txBody>
          <a:bodyPr wrap="square">
            <a:spAutoFit/>
          </a:bodyPr>
          <a:lstStyle/>
          <a:p>
            <a:pPr>
              <a:lnSpc>
                <a:spcPct val="120000"/>
              </a:lnSpc>
              <a:spcBef>
                <a:spcPct val="0"/>
              </a:spcBef>
            </a:pPr>
            <a:r>
              <a:rPr lang="zh-CN" altLang="en-US" sz="2600" cap="all" dirty="0" smtClean="0">
                <a:latin typeface="方正小标宋简体" pitchFamily="2" charset="-122"/>
                <a:ea typeface="方正小标宋简体" pitchFamily="2" charset="-122"/>
              </a:rPr>
              <a:t>时空观念是在特定的时间联系和空间联系中对事物进行观察、分析的意识和思维</a:t>
            </a:r>
            <a:r>
              <a:rPr lang="zh-CN" altLang="en-US" sz="2600" cap="all" smtClean="0">
                <a:latin typeface="方正小标宋简体" pitchFamily="2" charset="-122"/>
                <a:ea typeface="方正小标宋简体" pitchFamily="2" charset="-122"/>
              </a:rPr>
              <a:t>方式。既是认识历史的观念，也是认识历史的方法。</a:t>
            </a:r>
            <a:endParaRPr lang="en-US" altLang="zh-CN" sz="2600" cap="all" dirty="0">
              <a:latin typeface="方正小标宋简体" pitchFamily="2" charset="-122"/>
              <a:ea typeface="方正小标宋简体" pitchFamily="2" charset="-122"/>
            </a:endParaRPr>
          </a:p>
        </p:txBody>
      </p:sp>
      <p:sp>
        <p:nvSpPr>
          <p:cNvPr id="17" name="圆角矩形 16"/>
          <p:cNvSpPr/>
          <p:nvPr/>
        </p:nvSpPr>
        <p:spPr>
          <a:xfrm>
            <a:off x="3203848" y="3356967"/>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3985174" y="3394649"/>
            <a:ext cx="4655840" cy="581057"/>
          </a:xfrm>
          <a:prstGeom prst="rect">
            <a:avLst/>
          </a:prstGeom>
        </p:spPr>
        <p:txBody>
          <a:bodyPr wrap="square">
            <a:spAutoFit/>
          </a:bodyPr>
          <a:lstStyle/>
          <a:p>
            <a:pPr>
              <a:lnSpc>
                <a:spcPct val="150000"/>
              </a:lnSpc>
              <a:spcBef>
                <a:spcPct val="0"/>
              </a:spcBef>
            </a:pPr>
            <a:r>
              <a:rPr lang="zh-CN" altLang="en-US" sz="2400" cap="all" dirty="0" smtClean="0">
                <a:latin typeface="微软雅黑" pitchFamily="34" charset="-122"/>
                <a:ea typeface="微软雅黑" pitchFamily="34" charset="-122"/>
              </a:rPr>
              <a:t>时序观念（时间上的纵向联系）</a:t>
            </a:r>
            <a:endParaRPr lang="en-US" altLang="zh-CN" sz="2400" cap="all" dirty="0">
              <a:latin typeface="微软雅黑" pitchFamily="34" charset="-122"/>
              <a:ea typeface="微软雅黑" pitchFamily="34" charset="-122"/>
            </a:endParaRPr>
          </a:p>
        </p:txBody>
      </p:sp>
      <p:sp>
        <p:nvSpPr>
          <p:cNvPr id="19" name="圆角矩形 18"/>
          <p:cNvSpPr/>
          <p:nvPr/>
        </p:nvSpPr>
        <p:spPr>
          <a:xfrm>
            <a:off x="3203848" y="4422057"/>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3985174" y="4419398"/>
            <a:ext cx="4655840" cy="646331"/>
          </a:xfrm>
          <a:prstGeom prst="rect">
            <a:avLst/>
          </a:prstGeom>
        </p:spPr>
        <p:txBody>
          <a:bodyPr wrap="square">
            <a:spAutoFit/>
          </a:bodyPr>
          <a:lstStyle/>
          <a:p>
            <a:pPr>
              <a:lnSpc>
                <a:spcPct val="150000"/>
              </a:lnSpc>
              <a:spcBef>
                <a:spcPct val="0"/>
              </a:spcBef>
            </a:pPr>
            <a:r>
              <a:rPr lang="zh-CN" altLang="en-US" sz="2400" cap="all" dirty="0" smtClean="0">
                <a:latin typeface="微软雅黑" pitchFamily="34" charset="-122"/>
                <a:ea typeface="微软雅黑" pitchFamily="34" charset="-122"/>
              </a:rPr>
              <a:t>空间观念（空间上的横向联系）</a:t>
            </a:r>
            <a:endParaRPr lang="en-US" altLang="zh-CN" sz="2400" cap="all" dirty="0">
              <a:latin typeface="微软雅黑" pitchFamily="34" charset="-122"/>
              <a:ea typeface="微软雅黑" pitchFamily="34" charset="-122"/>
            </a:endParaRPr>
          </a:p>
        </p:txBody>
      </p:sp>
      <p:sp>
        <p:nvSpPr>
          <p:cNvPr id="21" name="文本框 1"/>
          <p:cNvSpPr txBox="1"/>
          <p:nvPr/>
        </p:nvSpPr>
        <p:spPr>
          <a:xfrm>
            <a:off x="3964414" y="2636887"/>
            <a:ext cx="3662080" cy="523220"/>
          </a:xfrm>
          <a:prstGeom prst="rect">
            <a:avLst/>
          </a:prstGeom>
          <a:noFill/>
        </p:spPr>
        <p:txBody>
          <a:bodyPr wrap="square" rtlCol="0">
            <a:spAutoFit/>
          </a:bodyPr>
          <a:lstStyle/>
          <a:p>
            <a:pPr algn="ctr"/>
            <a:r>
              <a:rPr lang="zh-CN" altLang="en-US" sz="2800" b="1" dirty="0" smtClean="0">
                <a:solidFill>
                  <a:srgbClr val="FF0000"/>
                </a:solidFill>
                <a:latin typeface="微软雅黑" panose="020B0503020204020204" pitchFamily="34" charset="-122"/>
                <a:ea typeface="微软雅黑" panose="020B0503020204020204" pitchFamily="34" charset="-122"/>
              </a:rPr>
              <a:t>时空定位</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970435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16" name="矩形 15"/>
          <p:cNvSpPr/>
          <p:nvPr/>
        </p:nvSpPr>
        <p:spPr>
          <a:xfrm>
            <a:off x="0" y="548680"/>
            <a:ext cx="9144000" cy="523220"/>
          </a:xfrm>
          <a:prstGeom prst="rect">
            <a:avLst/>
          </a:prstGeom>
        </p:spPr>
        <p:txBody>
          <a:bodyPr wrap="square">
            <a:spAutoFit/>
          </a:bodyPr>
          <a:lstStyle/>
          <a:p>
            <a:pPr algn="ctr"/>
            <a:r>
              <a:rPr lang="x-none" altLang="zh-CN" sz="2800" smtClean="0">
                <a:latin typeface="方正小标宋简体" pitchFamily="2" charset="-122"/>
                <a:ea typeface="方正小标宋简体" pitchFamily="2" charset="-122"/>
              </a:rPr>
              <a:t>高考考查</a:t>
            </a:r>
            <a:r>
              <a:rPr lang="zh-CN" altLang="en-US" sz="2800" smtClean="0">
                <a:latin typeface="方正小标宋简体" pitchFamily="2" charset="-122"/>
                <a:ea typeface="方正小标宋简体" pitchFamily="2" charset="-122"/>
              </a:rPr>
              <a:t>立足点</a:t>
            </a:r>
            <a:endParaRPr lang="zh-CN" altLang="zh-CN" sz="2800">
              <a:latin typeface="方正小标宋简体" pitchFamily="2" charset="-122"/>
              <a:ea typeface="方正小标宋简体" pitchFamily="2" charset="-122"/>
            </a:endParaRPr>
          </a:p>
        </p:txBody>
      </p:sp>
      <p:sp>
        <p:nvSpPr>
          <p:cNvPr id="17" name="矩形 16"/>
          <p:cNvSpPr/>
          <p:nvPr/>
        </p:nvSpPr>
        <p:spPr>
          <a:xfrm>
            <a:off x="0" y="980728"/>
            <a:ext cx="9144000" cy="5932393"/>
          </a:xfrm>
          <a:prstGeom prst="rect">
            <a:avLst/>
          </a:prstGeom>
        </p:spPr>
        <p:txBody>
          <a:bodyPr wrap="square">
            <a:spAutoFit/>
          </a:bodyPr>
          <a:lstStyle/>
          <a:p>
            <a:pPr>
              <a:lnSpc>
                <a:spcPct val="110000"/>
              </a:lnSpc>
            </a:pPr>
            <a:r>
              <a:rPr lang="x-none" altLang="zh-CN" sz="2300" smtClean="0">
                <a:solidFill>
                  <a:srgbClr val="FF0000"/>
                </a:solidFill>
                <a:latin typeface="仿宋" pitchFamily="49" charset="-122"/>
                <a:ea typeface="仿宋" pitchFamily="49" charset="-122"/>
              </a:rPr>
              <a:t>1．以时空为基础，感知历史事实</a:t>
            </a:r>
            <a:r>
              <a:rPr lang="zh-CN" altLang="en-US" sz="2300" smtClean="0">
                <a:solidFill>
                  <a:srgbClr val="FF0000"/>
                </a:solidFill>
                <a:latin typeface="仿宋" pitchFamily="49" charset="-122"/>
                <a:ea typeface="仿宋" pitchFamily="49" charset="-122"/>
              </a:rPr>
              <a:t>。</a:t>
            </a:r>
            <a:endParaRPr lang="zh-CN" altLang="zh-CN" sz="2300" smtClean="0">
              <a:solidFill>
                <a:srgbClr val="FF0000"/>
              </a:solidFill>
              <a:latin typeface="仿宋" pitchFamily="49" charset="-122"/>
              <a:ea typeface="仿宋" pitchFamily="49" charset="-122"/>
            </a:endParaRPr>
          </a:p>
          <a:p>
            <a:pPr>
              <a:lnSpc>
                <a:spcPct val="110000"/>
              </a:lnSpc>
            </a:pPr>
            <a:r>
              <a:rPr lang="x-none" altLang="zh-CN" sz="2300" smtClean="0">
                <a:latin typeface="仿宋" pitchFamily="49" charset="-122"/>
                <a:ea typeface="仿宋" pitchFamily="49" charset="-122"/>
              </a:rPr>
              <a:t>历史时间常</a:t>
            </a:r>
            <a:r>
              <a:rPr lang="zh-CN" altLang="en-US" sz="2300" smtClean="0">
                <a:latin typeface="仿宋" pitchFamily="49" charset="-122"/>
                <a:ea typeface="仿宋" pitchFamily="49" charset="-122"/>
              </a:rPr>
              <a:t>以</a:t>
            </a:r>
            <a:r>
              <a:rPr lang="x-none" altLang="zh-CN" sz="2300" smtClean="0">
                <a:latin typeface="仿宋" pitchFamily="49" charset="-122"/>
                <a:ea typeface="仿宋" pitchFamily="49" charset="-122"/>
              </a:rPr>
              <a:t>世纪、年代、历史阶段术语、历史时期、朝代等</a:t>
            </a:r>
            <a:r>
              <a:rPr lang="zh-CN" altLang="en-US" sz="2300" smtClean="0">
                <a:latin typeface="仿宋" pitchFamily="49" charset="-122"/>
                <a:ea typeface="仿宋" pitchFamily="49" charset="-122"/>
              </a:rPr>
              <a:t>形式表达</a:t>
            </a:r>
            <a:r>
              <a:rPr lang="x-none" altLang="zh-CN" sz="2300" smtClean="0">
                <a:latin typeface="仿宋" pitchFamily="49" charset="-122"/>
                <a:ea typeface="仿宋" pitchFamily="49" charset="-122"/>
              </a:rPr>
              <a:t>。时空观念强调将所有认识的史事置于具体的时空条件下进行探讨。高考考查特定史事与特定的时空和联系，考查划分历史时间与空间的多种形式，并能运用这些方式描述。</a:t>
            </a:r>
            <a:endParaRPr lang="zh-CN" altLang="zh-CN" sz="2300" smtClean="0">
              <a:latin typeface="仿宋" pitchFamily="49" charset="-122"/>
              <a:ea typeface="仿宋" pitchFamily="49" charset="-122"/>
            </a:endParaRPr>
          </a:p>
          <a:p>
            <a:pPr>
              <a:lnSpc>
                <a:spcPct val="110000"/>
              </a:lnSpc>
            </a:pPr>
            <a:r>
              <a:rPr lang="x-none" altLang="zh-CN" sz="2300" smtClean="0">
                <a:solidFill>
                  <a:srgbClr val="FF0000"/>
                </a:solidFill>
                <a:latin typeface="仿宋" pitchFamily="49" charset="-122"/>
                <a:ea typeface="仿宋" pitchFamily="49" charset="-122"/>
              </a:rPr>
              <a:t>2．以时空为依据，得出历史结论</a:t>
            </a:r>
            <a:r>
              <a:rPr lang="zh-CN" altLang="en-US" sz="2300" smtClean="0">
                <a:solidFill>
                  <a:srgbClr val="FF0000"/>
                </a:solidFill>
                <a:latin typeface="仿宋" pitchFamily="49" charset="-122"/>
                <a:ea typeface="仿宋" pitchFamily="49" charset="-122"/>
              </a:rPr>
              <a:t>。</a:t>
            </a:r>
            <a:endParaRPr lang="zh-CN" altLang="zh-CN" sz="2300" smtClean="0">
              <a:solidFill>
                <a:srgbClr val="FF0000"/>
              </a:solidFill>
              <a:latin typeface="仿宋" pitchFamily="49" charset="-122"/>
              <a:ea typeface="仿宋" pitchFamily="49" charset="-122"/>
            </a:endParaRPr>
          </a:p>
          <a:p>
            <a:pPr>
              <a:lnSpc>
                <a:spcPct val="110000"/>
              </a:lnSpc>
            </a:pPr>
            <a:r>
              <a:rPr lang="x-none" altLang="zh-CN" sz="2300" smtClean="0">
                <a:latin typeface="仿宋" pitchFamily="49" charset="-122"/>
                <a:ea typeface="仿宋" pitchFamily="49" charset="-122"/>
              </a:rPr>
              <a:t>历史研究对象是人类的过往经历，历史的连续性首先表现为时序性。清晰的时间概念</a:t>
            </a:r>
            <a:r>
              <a:rPr lang="zh-CN" altLang="en-US" sz="2300" smtClean="0">
                <a:latin typeface="仿宋" pitchFamily="49" charset="-122"/>
                <a:ea typeface="仿宋" pitchFamily="49" charset="-122"/>
              </a:rPr>
              <a:t>方能让考生</a:t>
            </a:r>
            <a:r>
              <a:rPr lang="x-none" altLang="zh-CN" sz="2300" smtClean="0">
                <a:latin typeface="仿宋" pitchFamily="49" charset="-122"/>
                <a:ea typeface="仿宋" pitchFamily="49" charset="-122"/>
              </a:rPr>
              <a:t>准确的时间定位，</a:t>
            </a:r>
            <a:r>
              <a:rPr lang="zh-CN" altLang="en-US" sz="2300" smtClean="0">
                <a:latin typeface="仿宋" pitchFamily="49" charset="-122"/>
                <a:ea typeface="仿宋" pitchFamily="49" charset="-122"/>
              </a:rPr>
              <a:t>并</a:t>
            </a:r>
            <a:r>
              <a:rPr lang="x-none" altLang="zh-CN" sz="2300" smtClean="0">
                <a:latin typeface="仿宋" pitchFamily="49" charset="-122"/>
                <a:ea typeface="仿宋" pitchFamily="49" charset="-122"/>
              </a:rPr>
              <a:t>联系时代</a:t>
            </a:r>
            <a:r>
              <a:rPr lang="zh-CN" altLang="en-US" sz="2300" smtClean="0">
                <a:latin typeface="仿宋" pitchFamily="49" charset="-122"/>
                <a:ea typeface="仿宋" pitchFamily="49" charset="-122"/>
              </a:rPr>
              <a:t>背景</a:t>
            </a:r>
            <a:r>
              <a:rPr lang="x-none" altLang="zh-CN" sz="2300" smtClean="0">
                <a:latin typeface="仿宋" pitchFamily="49" charset="-122"/>
                <a:ea typeface="仿宋" pitchFamily="49" charset="-122"/>
              </a:rPr>
              <a:t>进行分析，</a:t>
            </a:r>
            <a:r>
              <a:rPr lang="zh-CN" altLang="en-US" sz="2300" smtClean="0">
                <a:latin typeface="仿宋" pitchFamily="49" charset="-122"/>
                <a:ea typeface="仿宋" pitchFamily="49" charset="-122"/>
              </a:rPr>
              <a:t>最终</a:t>
            </a:r>
            <a:r>
              <a:rPr lang="x-none" altLang="zh-CN" sz="2300" smtClean="0">
                <a:latin typeface="仿宋" pitchFamily="49" charset="-122"/>
                <a:ea typeface="仿宋" pitchFamily="49" charset="-122"/>
              </a:rPr>
              <a:t>得出</a:t>
            </a:r>
            <a:r>
              <a:rPr lang="zh-CN" altLang="en-US" sz="2300" smtClean="0">
                <a:latin typeface="仿宋" pitchFamily="49" charset="-122"/>
                <a:ea typeface="仿宋" pitchFamily="49" charset="-122"/>
              </a:rPr>
              <a:t>历史</a:t>
            </a:r>
            <a:r>
              <a:rPr lang="x-none" altLang="zh-CN" sz="2300" smtClean="0">
                <a:latin typeface="仿宋" pitchFamily="49" charset="-122"/>
                <a:ea typeface="仿宋" pitchFamily="49" charset="-122"/>
              </a:rPr>
              <a:t>结论。高考对时空观念的考查侧重于按照时间顺序和空间要素构建历史事件、人物、现象之间的相互联系，以时空为依据得出历史结论。</a:t>
            </a:r>
            <a:endParaRPr lang="zh-CN" altLang="zh-CN" sz="2300" smtClean="0">
              <a:latin typeface="仿宋" pitchFamily="49" charset="-122"/>
              <a:ea typeface="仿宋" pitchFamily="49" charset="-122"/>
            </a:endParaRPr>
          </a:p>
          <a:p>
            <a:pPr>
              <a:lnSpc>
                <a:spcPct val="110000"/>
              </a:lnSpc>
            </a:pPr>
            <a:r>
              <a:rPr lang="x-none" altLang="zh-CN" sz="2300" smtClean="0">
                <a:solidFill>
                  <a:srgbClr val="FF0000"/>
                </a:solidFill>
                <a:latin typeface="仿宋" pitchFamily="49" charset="-122"/>
                <a:ea typeface="仿宋" pitchFamily="49" charset="-122"/>
              </a:rPr>
              <a:t>3.以时空相结合，认识历史规律</a:t>
            </a:r>
            <a:r>
              <a:rPr lang="zh-CN" altLang="en-US" sz="2300" smtClean="0">
                <a:solidFill>
                  <a:srgbClr val="FF0000"/>
                </a:solidFill>
                <a:latin typeface="仿宋" pitchFamily="49" charset="-122"/>
                <a:ea typeface="仿宋" pitchFamily="49" charset="-122"/>
              </a:rPr>
              <a:t>。</a:t>
            </a:r>
            <a:endParaRPr lang="zh-CN" altLang="zh-CN" sz="2300" smtClean="0">
              <a:solidFill>
                <a:srgbClr val="FF0000"/>
              </a:solidFill>
              <a:latin typeface="仿宋" pitchFamily="49" charset="-122"/>
              <a:ea typeface="仿宋" pitchFamily="49" charset="-122"/>
            </a:endParaRPr>
          </a:p>
          <a:p>
            <a:pPr>
              <a:lnSpc>
                <a:spcPct val="110000"/>
              </a:lnSpc>
            </a:pPr>
            <a:r>
              <a:rPr lang="x-none" altLang="zh-CN" sz="2300" smtClean="0">
                <a:latin typeface="仿宋" pitchFamily="49" charset="-122"/>
                <a:ea typeface="仿宋" pitchFamily="49" charset="-122"/>
              </a:rPr>
              <a:t>任何历史事件都是在特定、具体的历史时间和地理条件下发生的。只有将史事置于历史进程的时空框架当中，将历史信息进行整合，</a:t>
            </a:r>
            <a:r>
              <a:rPr lang="zh-CN" altLang="en-US" sz="2300" smtClean="0">
                <a:latin typeface="仿宋" pitchFamily="49" charset="-122"/>
                <a:ea typeface="仿宋" pitchFamily="49" charset="-122"/>
              </a:rPr>
              <a:t>并</a:t>
            </a:r>
            <a:r>
              <a:rPr lang="x-none" altLang="zh-CN" sz="2300" smtClean="0">
                <a:latin typeface="仿宋" pitchFamily="49" charset="-122"/>
                <a:ea typeface="仿宋" pitchFamily="49" charset="-122"/>
              </a:rPr>
              <a:t>上升到对历史的理性认识，才可能对史事有准确的理解，认知历史规律。</a:t>
            </a:r>
            <a:endParaRPr lang="zh-CN" altLang="zh-CN" sz="2300">
              <a:latin typeface="仿宋" pitchFamily="49" charset="-122"/>
              <a:ea typeface="仿宋" pitchFamily="49" charset="-122"/>
            </a:endParaRPr>
          </a:p>
        </p:txBody>
      </p:sp>
    </p:spTree>
    <p:extLst>
      <p:ext uri="{BB962C8B-B14F-4D97-AF65-F5344CB8AC3E}">
        <p14:creationId xmlns:p14="http://schemas.microsoft.com/office/powerpoint/2010/main" val="3116436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文本框 5"/>
          <p:cNvSpPr txBox="1">
            <a:spLocks noChangeArrowheads="1"/>
          </p:cNvSpPr>
          <p:nvPr/>
        </p:nvSpPr>
        <p:spPr bwMode="auto">
          <a:xfrm>
            <a:off x="0" y="1196975"/>
            <a:ext cx="9144000" cy="3453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buFont typeface="Arial" pitchFamily="34" charset="0"/>
              <a:defRPr>
                <a:solidFill>
                  <a:schemeClr val="tx1"/>
                </a:solidFill>
                <a:latin typeface="Arial" pitchFamily="34" charset="0"/>
              </a:defRPr>
            </a:lvl6pPr>
            <a:lvl7pPr fontAlgn="base">
              <a:spcBef>
                <a:spcPct val="0"/>
              </a:spcBef>
              <a:spcAft>
                <a:spcPct val="0"/>
              </a:spcAft>
              <a:buFont typeface="Arial" pitchFamily="34" charset="0"/>
              <a:defRPr>
                <a:solidFill>
                  <a:schemeClr val="tx1"/>
                </a:solidFill>
                <a:latin typeface="Arial" pitchFamily="34" charset="0"/>
              </a:defRPr>
            </a:lvl7pPr>
            <a:lvl8pPr fontAlgn="base">
              <a:spcBef>
                <a:spcPct val="0"/>
              </a:spcBef>
              <a:spcAft>
                <a:spcPct val="0"/>
              </a:spcAft>
              <a:buFont typeface="Arial" pitchFamily="34" charset="0"/>
              <a:defRPr>
                <a:solidFill>
                  <a:schemeClr val="tx1"/>
                </a:solidFill>
                <a:latin typeface="Arial" pitchFamily="34" charset="0"/>
              </a:defRPr>
            </a:lvl8pPr>
            <a:lvl9pPr fontAlgn="base">
              <a:spcBef>
                <a:spcPct val="0"/>
              </a:spcBef>
              <a:spcAft>
                <a:spcPct val="0"/>
              </a:spcAft>
              <a:buFont typeface="Arial" pitchFamily="34" charset="0"/>
              <a:defRPr>
                <a:solidFill>
                  <a:schemeClr val="tx1"/>
                </a:solidFill>
                <a:latin typeface="Arial" pitchFamily="34" charset="0"/>
              </a:defRPr>
            </a:lvl9pPr>
          </a:lstStyle>
          <a:p>
            <a:pPr>
              <a:lnSpc>
                <a:spcPct val="120000"/>
              </a:lnSpc>
            </a:pPr>
            <a:r>
              <a:rPr lang="en-US" altLang="zh-CN" sz="2600" smtClean="0">
                <a:latin typeface="仿宋" pitchFamily="49" charset="-122"/>
                <a:ea typeface="仿宋" pitchFamily="49" charset="-122"/>
              </a:rPr>
              <a:t>1</a:t>
            </a:r>
            <a:r>
              <a:rPr lang="x-none" altLang="zh-CN" sz="2600" smtClean="0">
                <a:latin typeface="仿宋" pitchFamily="49" charset="-122"/>
                <a:ea typeface="仿宋" pitchFamily="49" charset="-122"/>
              </a:rPr>
              <a:t>．</a:t>
            </a:r>
            <a:r>
              <a:rPr lang="zh-CN" altLang="en-US" sz="2600" smtClean="0">
                <a:latin typeface="仿宋" pitchFamily="49" charset="-122"/>
                <a:ea typeface="仿宋" pitchFamily="49" charset="-122"/>
                <a:sym typeface="Calibri" pitchFamily="34" charset="0"/>
              </a:rPr>
              <a:t>了解</a:t>
            </a:r>
            <a:r>
              <a:rPr lang="zh-CN" altLang="en-US" sz="2600">
                <a:latin typeface="仿宋" pitchFamily="49" charset="-122"/>
                <a:ea typeface="仿宋" pitchFamily="49" charset="-122"/>
                <a:sym typeface="Calibri" pitchFamily="34" charset="0"/>
              </a:rPr>
              <a:t>世纪、年代、前期、中叶、后期等关于时间</a:t>
            </a:r>
            <a:r>
              <a:rPr lang="zh-CN" altLang="en-US" sz="2600" smtClean="0">
                <a:latin typeface="仿宋" pitchFamily="49" charset="-122"/>
                <a:ea typeface="仿宋" pitchFamily="49" charset="-122"/>
                <a:sym typeface="Calibri" pitchFamily="34" charset="0"/>
              </a:rPr>
              <a:t>表达方式；</a:t>
            </a:r>
            <a:endParaRPr lang="en-US" altLang="zh-CN" sz="2600" smtClean="0">
              <a:latin typeface="仿宋" pitchFamily="49" charset="-122"/>
              <a:ea typeface="仿宋" pitchFamily="49" charset="-122"/>
              <a:sym typeface="Calibri" pitchFamily="34" charset="0"/>
            </a:endParaRPr>
          </a:p>
          <a:p>
            <a:pPr>
              <a:lnSpc>
                <a:spcPct val="120000"/>
              </a:lnSpc>
            </a:pPr>
            <a:r>
              <a:rPr lang="x-none" altLang="zh-CN" sz="2600" smtClean="0">
                <a:latin typeface="仿宋" pitchFamily="49" charset="-122"/>
                <a:ea typeface="仿宋" pitchFamily="49" charset="-122"/>
              </a:rPr>
              <a:t>2．</a:t>
            </a:r>
            <a:r>
              <a:rPr lang="zh-CN" altLang="en-US" sz="2600" smtClean="0">
                <a:latin typeface="仿宋" pitchFamily="49" charset="-122"/>
                <a:ea typeface="仿宋" pitchFamily="49" charset="-122"/>
              </a:rPr>
              <a:t>认识历史地图，掌握古今地名位置及区别；</a:t>
            </a:r>
          </a:p>
          <a:p>
            <a:pPr>
              <a:lnSpc>
                <a:spcPct val="120000"/>
              </a:lnSpc>
            </a:pPr>
            <a:r>
              <a:rPr lang="en-US" altLang="zh-CN" sz="2600" smtClean="0">
                <a:latin typeface="仿宋" pitchFamily="49" charset="-122"/>
                <a:ea typeface="仿宋" pitchFamily="49" charset="-122"/>
              </a:rPr>
              <a:t>3</a:t>
            </a:r>
            <a:r>
              <a:rPr lang="x-none" altLang="zh-CN" sz="2600" smtClean="0">
                <a:latin typeface="仿宋" pitchFamily="49" charset="-122"/>
                <a:ea typeface="仿宋" pitchFamily="49" charset="-122"/>
              </a:rPr>
              <a:t>．</a:t>
            </a:r>
            <a:r>
              <a:rPr lang="zh-CN" altLang="en-US" sz="2600" smtClean="0">
                <a:latin typeface="仿宋" pitchFamily="49" charset="-122"/>
                <a:ea typeface="仿宋" pitchFamily="49" charset="-122"/>
              </a:rPr>
              <a:t>依时间顺序编制史事发展进程的图表（如大事年表）；</a:t>
            </a:r>
            <a:endParaRPr lang="en-US" altLang="zh-CN" sz="2600" smtClean="0">
              <a:latin typeface="仿宋" pitchFamily="49" charset="-122"/>
              <a:ea typeface="仿宋" pitchFamily="49" charset="-122"/>
            </a:endParaRPr>
          </a:p>
          <a:p>
            <a:pPr>
              <a:lnSpc>
                <a:spcPct val="120000"/>
              </a:lnSpc>
            </a:pPr>
            <a:r>
              <a:rPr lang="en-US" altLang="zh-CN" sz="2600" smtClean="0">
                <a:latin typeface="仿宋" pitchFamily="49" charset="-122"/>
                <a:ea typeface="仿宋" pitchFamily="49" charset="-122"/>
              </a:rPr>
              <a:t>4</a:t>
            </a:r>
            <a:r>
              <a:rPr lang="x-none" altLang="zh-CN" sz="2600" smtClean="0">
                <a:latin typeface="仿宋" pitchFamily="49" charset="-122"/>
                <a:ea typeface="仿宋" pitchFamily="49" charset="-122"/>
              </a:rPr>
              <a:t>．</a:t>
            </a:r>
            <a:r>
              <a:rPr lang="zh-CN" altLang="en-US" sz="2600" smtClean="0">
                <a:latin typeface="仿宋" pitchFamily="49" charset="-122"/>
                <a:ea typeface="仿宋" pitchFamily="49" charset="-122"/>
              </a:rPr>
              <a:t>划分历史阶段，总结阶段特征；</a:t>
            </a:r>
          </a:p>
          <a:p>
            <a:pPr>
              <a:lnSpc>
                <a:spcPct val="120000"/>
              </a:lnSpc>
            </a:pPr>
            <a:r>
              <a:rPr lang="en-US" altLang="zh-CN" sz="2600" smtClean="0">
                <a:latin typeface="仿宋" pitchFamily="49" charset="-122"/>
                <a:ea typeface="仿宋" pitchFamily="49" charset="-122"/>
              </a:rPr>
              <a:t>5</a:t>
            </a:r>
            <a:r>
              <a:rPr lang="x-none" altLang="zh-CN" sz="2600" smtClean="0">
                <a:latin typeface="仿宋" pitchFamily="49" charset="-122"/>
                <a:ea typeface="仿宋" pitchFamily="49" charset="-122"/>
              </a:rPr>
              <a:t>．</a:t>
            </a:r>
            <a:r>
              <a:rPr lang="zh-CN" altLang="en-US" sz="2600" smtClean="0">
                <a:latin typeface="仿宋" pitchFamily="49" charset="-122"/>
                <a:ea typeface="仿宋" pitchFamily="49" charset="-122"/>
              </a:rPr>
              <a:t>梳理中外共时性大事年表，分析中外共时性问题；</a:t>
            </a:r>
          </a:p>
          <a:p>
            <a:pPr>
              <a:lnSpc>
                <a:spcPct val="120000"/>
              </a:lnSpc>
            </a:pPr>
            <a:r>
              <a:rPr lang="en-US" altLang="zh-CN" sz="2600" smtClean="0">
                <a:latin typeface="仿宋" pitchFamily="49" charset="-122"/>
                <a:ea typeface="仿宋" pitchFamily="49" charset="-122"/>
              </a:rPr>
              <a:t>6</a:t>
            </a:r>
            <a:r>
              <a:rPr lang="x-none" altLang="zh-CN" sz="2600" smtClean="0">
                <a:latin typeface="仿宋" pitchFamily="49" charset="-122"/>
                <a:ea typeface="仿宋" pitchFamily="49" charset="-122"/>
              </a:rPr>
              <a:t>．</a:t>
            </a:r>
            <a:r>
              <a:rPr lang="zh-CN" altLang="en-US" sz="2600" smtClean="0">
                <a:latin typeface="仿宋" pitchFamily="49" charset="-122"/>
                <a:ea typeface="仿宋" pitchFamily="49" charset="-122"/>
              </a:rPr>
              <a:t>独立探究、用时间术语、分期方式结合历史背景和历史进程影响，论述自己对历史发展的认识。</a:t>
            </a:r>
            <a:endParaRPr lang="zh-CN" altLang="en-US" sz="2600">
              <a:latin typeface="仿宋" pitchFamily="49" charset="-122"/>
              <a:ea typeface="仿宋" pitchFamily="49" charset="-122"/>
              <a:sym typeface="Calibri" pitchFamily="34" charset="0"/>
            </a:endParaRPr>
          </a:p>
        </p:txBody>
      </p:sp>
      <p:sp>
        <p:nvSpPr>
          <p:cNvPr id="2" name="矩形 1"/>
          <p:cNvSpPr/>
          <p:nvPr/>
        </p:nvSpPr>
        <p:spPr>
          <a:xfrm>
            <a:off x="2145695" y="673755"/>
            <a:ext cx="4852610" cy="523220"/>
          </a:xfrm>
          <a:prstGeom prst="rect">
            <a:avLst/>
          </a:prstGeom>
        </p:spPr>
        <p:txBody>
          <a:bodyPr wrap="none">
            <a:spAutoFit/>
          </a:bodyPr>
          <a:lstStyle/>
          <a:p>
            <a:r>
              <a:rPr lang="zh-CN" altLang="en-US" sz="2800" smtClean="0">
                <a:solidFill>
                  <a:srgbClr val="FF0000"/>
                </a:solidFill>
                <a:latin typeface="方正小标宋简体" pitchFamily="2" charset="-122"/>
                <a:ea typeface="方正小标宋简体" pitchFamily="2" charset="-122"/>
                <a:sym typeface="Calibri" pitchFamily="34" charset="0"/>
              </a:rPr>
              <a:t>时空观念核心素养的培养路径</a:t>
            </a:r>
            <a:endParaRPr lang="zh-CN" altLang="en-US" sz="2800">
              <a:latin typeface="方正小标宋简体" pitchFamily="2" charset="-122"/>
              <a:ea typeface="方正小标宋简体" pitchFamily="2" charset="-122"/>
            </a:endParaRPr>
          </a:p>
        </p:txBody>
      </p:sp>
      <p:sp>
        <p:nvSpPr>
          <p:cNvPr id="13" name="TextBox 12"/>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Tree>
    <p:extLst>
      <p:ext uri="{BB962C8B-B14F-4D97-AF65-F5344CB8AC3E}">
        <p14:creationId xmlns:p14="http://schemas.microsoft.com/office/powerpoint/2010/main" val="4212422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35496" y="764704"/>
            <a:ext cx="9036496" cy="6167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algn="ctr">
              <a:lnSpc>
                <a:spcPct val="120000"/>
              </a:lnSpc>
              <a:spcBef>
                <a:spcPct val="20000"/>
              </a:spcBef>
            </a:pPr>
            <a:r>
              <a:rPr kumimoji="1" lang="zh-CN" altLang="en-US" sz="2800">
                <a:solidFill>
                  <a:srgbClr val="FF0000"/>
                </a:solidFill>
                <a:latin typeface="黑体" pitchFamily="49" charset="-122"/>
                <a:ea typeface="黑体" pitchFamily="49" charset="-122"/>
              </a:rPr>
              <a:t>高考历史试题的总体趋势</a:t>
            </a:r>
          </a:p>
          <a:p>
            <a:pPr indent="457200" defTabSz="947958" eaLnBrk="0" hangingPunct="0">
              <a:lnSpc>
                <a:spcPct val="120000"/>
              </a:lnSpc>
              <a:defRPr/>
            </a:pPr>
            <a:r>
              <a:rPr kumimoji="1" lang="zh-CN" altLang="en-US" sz="2400" smtClean="0">
                <a:solidFill>
                  <a:srgbClr val="FF0000"/>
                </a:solidFill>
                <a:latin typeface="黑体" pitchFamily="49" charset="-122"/>
                <a:ea typeface="黑体" pitchFamily="49" charset="-122"/>
              </a:rPr>
              <a:t>选择题</a:t>
            </a:r>
            <a:r>
              <a:rPr kumimoji="1" lang="zh-CN" altLang="en-US" sz="2400">
                <a:latin typeface="黑体" pitchFamily="49" charset="-122"/>
                <a:ea typeface="黑体" pitchFamily="49" charset="-122"/>
              </a:rPr>
              <a:t>在注重能力和素养考查的前提下逐渐趋于简约、平实、提高综合性，难题数量呈递减趋势</a:t>
            </a:r>
            <a:r>
              <a:rPr kumimoji="1" lang="zh-CN" altLang="en-US" sz="2400" smtClean="0">
                <a:latin typeface="黑体" pitchFamily="49" charset="-122"/>
                <a:ea typeface="黑体" pitchFamily="49" charset="-122"/>
              </a:rPr>
              <a:t>，趋向主观化，即</a:t>
            </a:r>
            <a:r>
              <a:rPr lang="zh-CN" altLang="en-US" sz="2400" b="1" smtClean="0">
                <a:solidFill>
                  <a:srgbClr val="0000FF"/>
                </a:solidFill>
                <a:latin typeface="黑体" pitchFamily="49" charset="-122"/>
                <a:ea typeface="黑体" pitchFamily="49" charset="-122"/>
                <a:sym typeface="宋体" pitchFamily="2" charset="-122"/>
              </a:rPr>
              <a:t>测量</a:t>
            </a:r>
            <a:r>
              <a:rPr lang="zh-CN" altLang="en-US" sz="2400" b="1">
                <a:solidFill>
                  <a:srgbClr val="0000FF"/>
                </a:solidFill>
                <a:latin typeface="黑体" pitchFamily="49" charset="-122"/>
                <a:ea typeface="黑体" pitchFamily="49" charset="-122"/>
                <a:sym typeface="宋体" pitchFamily="2" charset="-122"/>
              </a:rPr>
              <a:t>功能由考查</a:t>
            </a:r>
            <a:r>
              <a:rPr lang="zh-CN" altLang="en-US" sz="2400" b="1">
                <a:solidFill>
                  <a:srgbClr val="FF0000"/>
                </a:solidFill>
                <a:latin typeface="黑体" pitchFamily="49" charset="-122"/>
                <a:ea typeface="黑体" pitchFamily="49" charset="-122"/>
                <a:sym typeface="宋体" pitchFamily="2" charset="-122"/>
              </a:rPr>
              <a:t>客观的史实知识</a:t>
            </a:r>
            <a:r>
              <a:rPr lang="zh-CN" altLang="en-US" sz="2400" b="1">
                <a:solidFill>
                  <a:srgbClr val="0000FF"/>
                </a:solidFill>
                <a:latin typeface="黑体" pitchFamily="49" charset="-122"/>
                <a:ea typeface="黑体" pitchFamily="49" charset="-122"/>
                <a:sym typeface="宋体" pitchFamily="2" charset="-122"/>
              </a:rPr>
              <a:t>转向考查考生的</a:t>
            </a:r>
            <a:r>
              <a:rPr lang="zh-CN" altLang="en-US" sz="2400" b="1">
                <a:solidFill>
                  <a:srgbClr val="FF0000"/>
                </a:solidFill>
                <a:latin typeface="黑体" pitchFamily="49" charset="-122"/>
                <a:ea typeface="黑体" pitchFamily="49" charset="-122"/>
                <a:sym typeface="宋体" pitchFamily="2" charset="-122"/>
              </a:rPr>
              <a:t>主观</a:t>
            </a:r>
            <a:r>
              <a:rPr lang="zh-CN" altLang="en-US" sz="2400" b="1" smtClean="0">
                <a:solidFill>
                  <a:srgbClr val="FF0000"/>
                </a:solidFill>
                <a:latin typeface="黑体" pitchFamily="49" charset="-122"/>
                <a:ea typeface="黑体" pitchFamily="49" charset="-122"/>
                <a:sym typeface="宋体" pitchFamily="2" charset="-122"/>
              </a:rPr>
              <a:t>认识。</a:t>
            </a:r>
            <a:endParaRPr kumimoji="1" lang="zh-CN" altLang="en-US" sz="2400">
              <a:latin typeface="黑体" pitchFamily="49" charset="-122"/>
              <a:ea typeface="黑体" pitchFamily="49" charset="-122"/>
            </a:endParaRPr>
          </a:p>
          <a:p>
            <a:pPr>
              <a:lnSpc>
                <a:spcPct val="125000"/>
              </a:lnSpc>
              <a:spcBef>
                <a:spcPct val="20000"/>
              </a:spcBef>
              <a:spcAft>
                <a:spcPct val="20000"/>
              </a:spcAft>
            </a:pPr>
            <a:r>
              <a:rPr kumimoji="1" lang="zh-CN" altLang="en-US" sz="2400">
                <a:latin typeface="黑体" pitchFamily="49" charset="-122"/>
                <a:ea typeface="黑体" pitchFamily="49" charset="-122"/>
              </a:rPr>
              <a:t>  </a:t>
            </a:r>
            <a:r>
              <a:rPr kumimoji="1" lang="zh-CN" altLang="en-US" sz="2400" smtClean="0">
                <a:solidFill>
                  <a:srgbClr val="FF0000"/>
                </a:solidFill>
                <a:latin typeface="黑体" pitchFamily="49" charset="-122"/>
                <a:ea typeface="黑体" pitchFamily="49" charset="-122"/>
              </a:rPr>
              <a:t>非</a:t>
            </a:r>
            <a:r>
              <a:rPr kumimoji="1" lang="zh-CN" altLang="en-US" sz="2400" smtClean="0">
                <a:solidFill>
                  <a:srgbClr val="FF0000"/>
                </a:solidFill>
                <a:latin typeface="黑体" pitchFamily="49" charset="-122"/>
                <a:ea typeface="黑体" pitchFamily="49" charset="-122"/>
              </a:rPr>
              <a:t>选择题</a:t>
            </a:r>
            <a:r>
              <a:rPr kumimoji="1" lang="zh-CN" altLang="en-US" sz="2400" smtClean="0">
                <a:latin typeface="黑体" pitchFamily="49" charset="-122"/>
                <a:ea typeface="黑体" pitchFamily="49" charset="-122"/>
              </a:rPr>
              <a:t>在</a:t>
            </a:r>
            <a:r>
              <a:rPr kumimoji="1" lang="zh-CN" altLang="en-US" sz="2400">
                <a:latin typeface="黑体" pitchFamily="49" charset="-122"/>
                <a:ea typeface="黑体" pitchFamily="49" charset="-122"/>
              </a:rPr>
              <a:t>选择史料上逐渐控制在</a:t>
            </a:r>
            <a:r>
              <a:rPr kumimoji="1" lang="en-US" altLang="zh-CN" sz="2400">
                <a:latin typeface="黑体" pitchFamily="49" charset="-122"/>
                <a:ea typeface="黑体" pitchFamily="49" charset="-122"/>
              </a:rPr>
              <a:t>300</a:t>
            </a:r>
            <a:r>
              <a:rPr kumimoji="1" lang="zh-CN" altLang="en-US" sz="2400">
                <a:latin typeface="黑体" pitchFamily="49" charset="-122"/>
                <a:ea typeface="黑体" pitchFamily="49" charset="-122"/>
              </a:rPr>
              <a:t>字左右，体现出设问减少、设问质量提高、减少阅读量、提高思考深度、减少单一标准、增加多项标准等特点。</a:t>
            </a:r>
            <a:r>
              <a:rPr kumimoji="1" lang="en-US" altLang="zh-CN" sz="2400" smtClean="0">
                <a:solidFill>
                  <a:srgbClr val="FF0000"/>
                </a:solidFill>
                <a:latin typeface="黑体" pitchFamily="49" charset="-122"/>
                <a:ea typeface="黑体" pitchFamily="49" charset="-122"/>
              </a:rPr>
              <a:t>41</a:t>
            </a:r>
            <a:r>
              <a:rPr kumimoji="1" lang="zh-CN" altLang="en-US" sz="2400" smtClean="0">
                <a:solidFill>
                  <a:srgbClr val="FF0000"/>
                </a:solidFill>
                <a:latin typeface="黑体" pitchFamily="49" charset="-122"/>
                <a:ea typeface="黑体" pitchFamily="49" charset="-122"/>
              </a:rPr>
              <a:t>题</a:t>
            </a:r>
            <a:r>
              <a:rPr kumimoji="1" lang="zh-CN" altLang="en-US" sz="2400">
                <a:latin typeface="黑体" pitchFamily="49" charset="-122"/>
                <a:ea typeface="黑体" pitchFamily="49" charset="-122"/>
              </a:rPr>
              <a:t>命题意图可类比于古代科考的策论题目，一般立意宏大，与社会热点有所关联，综合能力要求</a:t>
            </a:r>
            <a:r>
              <a:rPr kumimoji="1" lang="zh-CN" altLang="en-US" sz="2400" smtClean="0">
                <a:latin typeface="黑体" pitchFamily="49" charset="-122"/>
                <a:ea typeface="黑体" pitchFamily="49" charset="-122"/>
              </a:rPr>
              <a:t>高，一般设问</a:t>
            </a:r>
            <a:r>
              <a:rPr kumimoji="1" lang="en-US" altLang="zh-CN" sz="2400" smtClean="0">
                <a:latin typeface="黑体" pitchFamily="49" charset="-122"/>
                <a:ea typeface="黑体" pitchFamily="49" charset="-122"/>
              </a:rPr>
              <a:t>2</a:t>
            </a:r>
            <a:r>
              <a:rPr kumimoji="1" lang="zh-CN" altLang="en-US" sz="2400" smtClean="0">
                <a:latin typeface="黑体" pitchFamily="49" charset="-122"/>
                <a:ea typeface="黑体" pitchFamily="49" charset="-122"/>
              </a:rPr>
              <a:t>问，</a:t>
            </a:r>
            <a:r>
              <a:rPr kumimoji="1" lang="en-US" altLang="zh-CN" sz="2400" smtClean="0">
                <a:latin typeface="黑体" pitchFamily="49" charset="-122"/>
                <a:ea typeface="黑体" pitchFamily="49" charset="-122"/>
              </a:rPr>
              <a:t>2018</a:t>
            </a:r>
            <a:r>
              <a:rPr kumimoji="1" lang="zh-CN" altLang="en-US" sz="2400" smtClean="0">
                <a:latin typeface="黑体" pitchFamily="49" charset="-122"/>
                <a:ea typeface="黑体" pitchFamily="49" charset="-122"/>
              </a:rPr>
              <a:t>年为</a:t>
            </a:r>
            <a:r>
              <a:rPr kumimoji="1" lang="en-US" altLang="zh-CN" sz="2400" smtClean="0">
                <a:latin typeface="黑体" pitchFamily="49" charset="-122"/>
                <a:ea typeface="黑体" pitchFamily="49" charset="-122"/>
              </a:rPr>
              <a:t>3</a:t>
            </a:r>
            <a:r>
              <a:rPr kumimoji="1" lang="zh-CN" altLang="en-US" sz="2400" smtClean="0">
                <a:latin typeface="黑体" pitchFamily="49" charset="-122"/>
                <a:ea typeface="黑体" pitchFamily="49" charset="-122"/>
              </a:rPr>
              <a:t>问。</a:t>
            </a:r>
            <a:r>
              <a:rPr kumimoji="1" lang="en-US" altLang="zh-CN" sz="2400" smtClean="0">
                <a:solidFill>
                  <a:srgbClr val="FF0000"/>
                </a:solidFill>
                <a:latin typeface="黑体" pitchFamily="49" charset="-122"/>
                <a:ea typeface="黑体" pitchFamily="49" charset="-122"/>
              </a:rPr>
              <a:t>42</a:t>
            </a:r>
            <a:r>
              <a:rPr kumimoji="1" lang="zh-CN" altLang="en-US" sz="2400" smtClean="0">
                <a:solidFill>
                  <a:srgbClr val="FF0000"/>
                </a:solidFill>
                <a:latin typeface="黑体" pitchFamily="49" charset="-122"/>
                <a:ea typeface="黑体" pitchFamily="49" charset="-122"/>
              </a:rPr>
              <a:t>题</a:t>
            </a:r>
            <a:r>
              <a:rPr kumimoji="1" lang="zh-CN" altLang="en-US" sz="2400">
                <a:solidFill>
                  <a:srgbClr val="FF0000"/>
                </a:solidFill>
                <a:latin typeface="黑体" pitchFamily="49" charset="-122"/>
                <a:ea typeface="黑体" pitchFamily="49" charset="-122"/>
              </a:rPr>
              <a:t>开放性试题</a:t>
            </a:r>
            <a:r>
              <a:rPr kumimoji="1" lang="zh-CN" altLang="en-US" sz="2400">
                <a:latin typeface="黑体" pitchFamily="49" charset="-122"/>
                <a:ea typeface="黑体" pitchFamily="49" charset="-122"/>
              </a:rPr>
              <a:t>历史命题改革的</a:t>
            </a:r>
            <a:r>
              <a:rPr kumimoji="1" lang="zh-CN" altLang="en-US" sz="2400">
                <a:latin typeface="Times New Roman" pitchFamily="18" charset="0"/>
                <a:ea typeface="黑体" pitchFamily="49" charset="-122"/>
              </a:rPr>
              <a:t>“</a:t>
            </a:r>
            <a:r>
              <a:rPr kumimoji="1" lang="zh-CN" altLang="en-US" sz="2400">
                <a:latin typeface="黑体" pitchFamily="49" charset="-122"/>
                <a:ea typeface="黑体" pitchFamily="49" charset="-122"/>
              </a:rPr>
              <a:t>试验田</a:t>
            </a:r>
            <a:r>
              <a:rPr kumimoji="1" lang="zh-CN" altLang="en-US" sz="2400">
                <a:latin typeface="Times New Roman" pitchFamily="18" charset="0"/>
                <a:ea typeface="黑体" pitchFamily="49" charset="-122"/>
              </a:rPr>
              <a:t>”</a:t>
            </a:r>
            <a:r>
              <a:rPr kumimoji="1" lang="zh-CN" altLang="en-US" sz="2400">
                <a:latin typeface="黑体" pitchFamily="49" charset="-122"/>
                <a:ea typeface="黑体" pitchFamily="49" charset="-122"/>
              </a:rPr>
              <a:t>，一般立意高远，充满学术味，鼓励创造性思维和求异思维，答案不唯一，开放</a:t>
            </a:r>
            <a:r>
              <a:rPr kumimoji="1" lang="zh-CN" altLang="en-US" sz="2400" smtClean="0">
                <a:latin typeface="黑体" pitchFamily="49" charset="-122"/>
                <a:ea typeface="黑体" pitchFamily="49" charset="-122"/>
              </a:rPr>
              <a:t>多元化，趋向自主化。</a:t>
            </a:r>
            <a:r>
              <a:rPr kumimoji="1" lang="zh-CN" altLang="en-US" sz="2400">
                <a:solidFill>
                  <a:srgbClr val="FF0000"/>
                </a:solidFill>
                <a:latin typeface="黑体" pitchFamily="49" charset="-122"/>
                <a:ea typeface="黑体" pitchFamily="49" charset="-122"/>
              </a:rPr>
              <a:t>选修模块</a:t>
            </a:r>
            <a:r>
              <a:rPr kumimoji="1" lang="zh-CN" altLang="en-US" sz="2400">
                <a:latin typeface="黑体" pitchFamily="49" charset="-122"/>
                <a:ea typeface="黑体" pitchFamily="49" charset="-122"/>
              </a:rPr>
              <a:t>命题不拘泥于课标和考纲要求，去教材化，选材具有开放性，注重考查学生开阔的历史视野和基本的学科素养。</a:t>
            </a:r>
          </a:p>
        </p:txBody>
      </p:sp>
      <p:sp>
        <p:nvSpPr>
          <p:cNvPr id="4" name="TextBox 3"/>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一、精研高考真题，找准备考方向</a:t>
            </a:r>
            <a:endParaRPr lang="zh-CN" altLang="en-US" sz="3200">
              <a:solidFill>
                <a:srgbClr val="0000FF"/>
              </a:solidFill>
              <a:latin typeface="黑体" pitchFamily="49" charset="-122"/>
              <a:ea typeface="黑体" pitchFamily="49" charset="-122"/>
            </a:endParaRPr>
          </a:p>
        </p:txBody>
      </p:sp>
    </p:spTree>
    <p:extLst>
      <p:ext uri="{BB962C8B-B14F-4D97-AF65-F5344CB8AC3E}">
        <p14:creationId xmlns:p14="http://schemas.microsoft.com/office/powerpoint/2010/main" val="7737007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7" name="矩形 6"/>
          <p:cNvSpPr/>
          <p:nvPr/>
        </p:nvSpPr>
        <p:spPr>
          <a:xfrm>
            <a:off x="0" y="620688"/>
            <a:ext cx="9144000" cy="1421928"/>
          </a:xfrm>
          <a:prstGeom prst="rect">
            <a:avLst/>
          </a:prstGeom>
        </p:spPr>
        <p:txBody>
          <a:bodyPr wrap="square">
            <a:spAutoFit/>
          </a:bodyPr>
          <a:lstStyle/>
          <a:p>
            <a:pPr>
              <a:lnSpc>
                <a:spcPct val="120000"/>
              </a:lnSpc>
            </a:pPr>
            <a:r>
              <a:rPr lang="en-US" altLang="zh-CN" sz="2400">
                <a:latin typeface="+mn-ea"/>
              </a:rPr>
              <a:t>(</a:t>
            </a:r>
            <a:r>
              <a:rPr lang="en-US" altLang="zh-CN" sz="2400">
                <a:solidFill>
                  <a:srgbClr val="FF0000"/>
                </a:solidFill>
                <a:latin typeface="黑体" pitchFamily="49" charset="-122"/>
                <a:ea typeface="黑体" pitchFamily="49" charset="-122"/>
              </a:rPr>
              <a:t>2018</a:t>
            </a:r>
            <a:r>
              <a:rPr lang="zh-CN" altLang="zh-CN" sz="2400">
                <a:solidFill>
                  <a:srgbClr val="FF0000"/>
                </a:solidFill>
                <a:latin typeface="黑体" pitchFamily="49" charset="-122"/>
                <a:ea typeface="黑体" pitchFamily="49" charset="-122"/>
              </a:rPr>
              <a:t>·全国新课标卷Ⅰ文综·</a:t>
            </a:r>
            <a:r>
              <a:rPr lang="en-US" altLang="zh-CN" sz="2400">
                <a:solidFill>
                  <a:srgbClr val="FF0000"/>
                </a:solidFill>
                <a:latin typeface="黑体" pitchFamily="49" charset="-122"/>
                <a:ea typeface="黑体" pitchFamily="49" charset="-122"/>
              </a:rPr>
              <a:t>31</a:t>
            </a:r>
            <a:r>
              <a:rPr lang="en-US" altLang="zh-CN" sz="2400">
                <a:latin typeface="+mn-ea"/>
              </a:rPr>
              <a:t>)</a:t>
            </a:r>
            <a:r>
              <a:rPr lang="zh-CN" altLang="zh-CN" sz="2400">
                <a:latin typeface="+mn-ea"/>
              </a:rPr>
              <a:t>图</a:t>
            </a:r>
            <a:r>
              <a:rPr lang="en-US" altLang="zh-CN" sz="2400">
                <a:latin typeface="+mn-ea"/>
              </a:rPr>
              <a:t>7</a:t>
            </a:r>
            <a:r>
              <a:rPr lang="zh-CN" altLang="zh-CN" sz="2400">
                <a:latin typeface="+mn-ea"/>
              </a:rPr>
              <a:t>是</a:t>
            </a:r>
            <a:r>
              <a:rPr lang="en-US" altLang="zh-CN" sz="2400">
                <a:latin typeface="+mn-ea"/>
              </a:rPr>
              <a:t>1953</a:t>
            </a:r>
            <a:r>
              <a:rPr lang="zh-CN" altLang="zh-CN" sz="2400">
                <a:latin typeface="+mn-ea"/>
              </a:rPr>
              <a:t>年的一幅漫画，描绘了资源勘探队员来到深山，手持“邀请函”叩响山洞大门的情景。这反映了当时我国</a:t>
            </a:r>
          </a:p>
        </p:txBody>
      </p:sp>
      <p:pic>
        <p:nvPicPr>
          <p:cNvPr id="74759" name="图片 2" descr="说明: C:\Users\Administrator\AppData\Roaming\Tencent\Users\863413775\QQ\WinTemp\RichOle\_FH5EQEO(BV73{7Z3CD{F[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1700808"/>
            <a:ext cx="4464496" cy="300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a:xfrm>
            <a:off x="179512" y="4588210"/>
            <a:ext cx="4572000" cy="1865126"/>
          </a:xfrm>
          <a:prstGeom prst="rect">
            <a:avLst/>
          </a:prstGeom>
        </p:spPr>
        <p:txBody>
          <a:bodyPr>
            <a:spAutoFit/>
          </a:bodyPr>
          <a:lstStyle/>
          <a:p>
            <a:pPr>
              <a:lnSpc>
                <a:spcPct val="120000"/>
              </a:lnSpc>
            </a:pPr>
            <a:r>
              <a:rPr lang="en-US" altLang="zh-CN" sz="2400">
                <a:latin typeface="+mn-ea"/>
              </a:rPr>
              <a:t>A</a:t>
            </a:r>
            <a:r>
              <a:rPr lang="zh-CN" altLang="zh-CN" sz="2400">
                <a:latin typeface="+mn-ea"/>
              </a:rPr>
              <a:t>．已经初步改变工业落后</a:t>
            </a:r>
            <a:r>
              <a:rPr lang="zh-CN" altLang="zh-CN" sz="2400" smtClean="0">
                <a:latin typeface="+mn-ea"/>
              </a:rPr>
              <a:t>局面</a:t>
            </a:r>
            <a:endParaRPr lang="en-US" altLang="zh-CN" sz="2400" smtClean="0">
              <a:latin typeface="+mn-ea"/>
            </a:endParaRPr>
          </a:p>
          <a:p>
            <a:pPr>
              <a:lnSpc>
                <a:spcPct val="120000"/>
              </a:lnSpc>
            </a:pPr>
            <a:r>
              <a:rPr lang="en-US" altLang="zh-CN" sz="2400" smtClean="0">
                <a:latin typeface="+mn-ea"/>
              </a:rPr>
              <a:t>B</a:t>
            </a:r>
            <a:r>
              <a:rPr lang="zh-CN" altLang="zh-CN" sz="2400">
                <a:latin typeface="+mn-ea"/>
              </a:rPr>
              <a:t>．开始进行对矿产资源的开采</a:t>
            </a:r>
          </a:p>
          <a:p>
            <a:pPr>
              <a:lnSpc>
                <a:spcPct val="120000"/>
              </a:lnSpc>
            </a:pPr>
            <a:r>
              <a:rPr lang="en-US" altLang="zh-CN" sz="2400">
                <a:latin typeface="+mn-ea"/>
              </a:rPr>
              <a:t>C</a:t>
            </a:r>
            <a:r>
              <a:rPr lang="zh-CN" altLang="zh-CN" sz="2400">
                <a:latin typeface="+mn-ea"/>
              </a:rPr>
              <a:t>．国民经济调整任务基本</a:t>
            </a:r>
            <a:r>
              <a:rPr lang="zh-CN" altLang="zh-CN" sz="2400" smtClean="0">
                <a:latin typeface="+mn-ea"/>
              </a:rPr>
              <a:t>完成</a:t>
            </a:r>
            <a:endParaRPr lang="en-US" altLang="zh-CN" sz="2400" smtClean="0">
              <a:latin typeface="+mn-ea"/>
            </a:endParaRPr>
          </a:p>
          <a:p>
            <a:pPr>
              <a:lnSpc>
                <a:spcPct val="120000"/>
              </a:lnSpc>
            </a:pPr>
            <a:r>
              <a:rPr lang="en-US" altLang="zh-CN" sz="2400" smtClean="0">
                <a:solidFill>
                  <a:srgbClr val="FF0000"/>
                </a:solidFill>
                <a:latin typeface="+mn-ea"/>
              </a:rPr>
              <a:t>D</a:t>
            </a:r>
            <a:r>
              <a:rPr lang="zh-CN" altLang="zh-CN" sz="2400">
                <a:solidFill>
                  <a:srgbClr val="FF0000"/>
                </a:solidFill>
                <a:latin typeface="+mn-ea"/>
              </a:rPr>
              <a:t>．大规模的经济建设正在展开</a:t>
            </a:r>
            <a:endParaRPr lang="zh-CN" altLang="en-US" sz="2400">
              <a:solidFill>
                <a:srgbClr val="FF0000"/>
              </a:solidFill>
              <a:latin typeface="+mn-ea"/>
            </a:endParaRPr>
          </a:p>
        </p:txBody>
      </p:sp>
      <p:sp>
        <p:nvSpPr>
          <p:cNvPr id="9" name="矩形 8"/>
          <p:cNvSpPr/>
          <p:nvPr/>
        </p:nvSpPr>
        <p:spPr>
          <a:xfrm>
            <a:off x="0" y="2804267"/>
            <a:ext cx="9144000" cy="4081117"/>
          </a:xfrm>
          <a:prstGeom prst="rect">
            <a:avLst/>
          </a:prstGeom>
          <a:solidFill>
            <a:schemeClr val="bg1"/>
          </a:solidFill>
        </p:spPr>
        <p:txBody>
          <a:bodyPr wrap="square">
            <a:spAutoFit/>
          </a:bodyPr>
          <a:lstStyle/>
          <a:p>
            <a:pPr>
              <a:lnSpc>
                <a:spcPct val="120000"/>
              </a:lnSpc>
            </a:pPr>
            <a:r>
              <a:rPr lang="en-US" altLang="zh-CN" sz="2400" smtClean="0"/>
              <a:t>【</a:t>
            </a:r>
            <a:r>
              <a:rPr lang="zh-CN" altLang="en-US" sz="2400" smtClean="0">
                <a:solidFill>
                  <a:srgbClr val="FF0000"/>
                </a:solidFill>
                <a:latin typeface="黑体" pitchFamily="49" charset="-122"/>
                <a:ea typeface="黑体" pitchFamily="49" charset="-122"/>
              </a:rPr>
              <a:t>核心素养</a:t>
            </a:r>
            <a:r>
              <a:rPr lang="en-US" altLang="zh-CN" sz="2400" smtClean="0"/>
              <a:t>】</a:t>
            </a:r>
            <a:r>
              <a:rPr lang="zh-CN" altLang="en-US" sz="2400" smtClean="0">
                <a:solidFill>
                  <a:srgbClr val="0000FF"/>
                </a:solidFill>
                <a:latin typeface="仿宋" pitchFamily="49" charset="-122"/>
                <a:ea typeface="仿宋" pitchFamily="49" charset="-122"/>
              </a:rPr>
              <a:t>时空观念、家国情怀</a:t>
            </a:r>
            <a:endParaRPr lang="en-US" altLang="zh-CN" sz="2400" smtClean="0">
              <a:solidFill>
                <a:srgbClr val="0000FF"/>
              </a:solidFill>
              <a:latin typeface="仿宋" pitchFamily="49" charset="-122"/>
              <a:ea typeface="仿宋" pitchFamily="49" charset="-122"/>
            </a:endParaRPr>
          </a:p>
          <a:p>
            <a:pPr>
              <a:lnSpc>
                <a:spcPct val="120000"/>
              </a:lnSpc>
            </a:pPr>
            <a:r>
              <a:rPr lang="zh-CN" altLang="zh-CN" sz="2400" smtClean="0"/>
              <a:t>【</a:t>
            </a:r>
            <a:r>
              <a:rPr lang="zh-CN" altLang="zh-CN" sz="2400" smtClean="0">
                <a:solidFill>
                  <a:srgbClr val="FF0000"/>
                </a:solidFill>
                <a:latin typeface="黑体" pitchFamily="49" charset="-122"/>
                <a:ea typeface="黑体" pitchFamily="49" charset="-122"/>
              </a:rPr>
              <a:t>解析</a:t>
            </a:r>
            <a:r>
              <a:rPr lang="zh-CN" altLang="zh-CN" sz="2400" smtClean="0"/>
              <a:t>】</a:t>
            </a:r>
            <a:r>
              <a:rPr lang="en-US" altLang="zh-CN" sz="2400">
                <a:solidFill>
                  <a:srgbClr val="0000FF"/>
                </a:solidFill>
                <a:latin typeface="仿宋" pitchFamily="49" charset="-122"/>
                <a:ea typeface="仿宋" pitchFamily="49" charset="-122"/>
              </a:rPr>
              <a:t>D </a:t>
            </a:r>
            <a:r>
              <a:rPr lang="zh-CN" altLang="zh-CN" sz="2400">
                <a:solidFill>
                  <a:srgbClr val="0000FF"/>
                </a:solidFill>
                <a:latin typeface="仿宋" pitchFamily="49" charset="-122"/>
                <a:ea typeface="仿宋" pitchFamily="49" charset="-122"/>
              </a:rPr>
              <a:t>根据</a:t>
            </a:r>
            <a:r>
              <a:rPr lang="en-US" altLang="zh-CN" sz="2400">
                <a:solidFill>
                  <a:srgbClr val="0000FF"/>
                </a:solidFill>
                <a:latin typeface="仿宋" pitchFamily="49" charset="-122"/>
                <a:ea typeface="仿宋" pitchFamily="49" charset="-122"/>
              </a:rPr>
              <a:t>“1953</a:t>
            </a:r>
            <a:r>
              <a:rPr lang="zh-CN" altLang="zh-CN" sz="2400">
                <a:solidFill>
                  <a:srgbClr val="0000FF"/>
                </a:solidFill>
                <a:latin typeface="仿宋" pitchFamily="49" charset="-122"/>
                <a:ea typeface="仿宋" pitchFamily="49" charset="-122"/>
              </a:rPr>
              <a:t>年</a:t>
            </a:r>
            <a:r>
              <a:rPr lang="en-US" altLang="zh-CN" sz="2400">
                <a:solidFill>
                  <a:srgbClr val="0000FF"/>
                </a:solidFill>
                <a:latin typeface="仿宋" pitchFamily="49" charset="-122"/>
                <a:ea typeface="仿宋" pitchFamily="49" charset="-122"/>
              </a:rPr>
              <a:t>”“</a:t>
            </a:r>
            <a:r>
              <a:rPr lang="zh-CN" altLang="zh-CN" sz="2400">
                <a:solidFill>
                  <a:srgbClr val="0000FF"/>
                </a:solidFill>
                <a:latin typeface="仿宋" pitchFamily="49" charset="-122"/>
                <a:ea typeface="仿宋" pitchFamily="49" charset="-122"/>
              </a:rPr>
              <a:t>资源勘探</a:t>
            </a:r>
            <a:r>
              <a:rPr lang="en-US" altLang="zh-CN" sz="2400">
                <a:solidFill>
                  <a:srgbClr val="0000FF"/>
                </a:solidFill>
                <a:latin typeface="仿宋" pitchFamily="49" charset="-122"/>
                <a:ea typeface="仿宋" pitchFamily="49" charset="-122"/>
              </a:rPr>
              <a:t>”</a:t>
            </a:r>
            <a:r>
              <a:rPr lang="zh-CN" altLang="zh-CN" sz="2400">
                <a:solidFill>
                  <a:srgbClr val="0000FF"/>
                </a:solidFill>
                <a:latin typeface="仿宋" pitchFamily="49" charset="-122"/>
                <a:ea typeface="仿宋" pitchFamily="49" charset="-122"/>
              </a:rPr>
              <a:t>等材料信息可知</a:t>
            </a:r>
            <a:r>
              <a:rPr lang="en-US" altLang="zh-CN" sz="2400">
                <a:solidFill>
                  <a:srgbClr val="0000FF"/>
                </a:solidFill>
                <a:latin typeface="仿宋" pitchFamily="49" charset="-122"/>
                <a:ea typeface="仿宋" pitchFamily="49" charset="-122"/>
              </a:rPr>
              <a:t>1953</a:t>
            </a:r>
            <a:r>
              <a:rPr lang="zh-CN" altLang="zh-CN" sz="2400">
                <a:solidFill>
                  <a:srgbClr val="0000FF"/>
                </a:solidFill>
                <a:latin typeface="仿宋" pitchFamily="49" charset="-122"/>
                <a:ea typeface="仿宋" pitchFamily="49" charset="-122"/>
              </a:rPr>
              <a:t>年我国开始实行第一个五年计划，优先发展重工业，对矿产资源需求极大；漫画中资源勘探队员手持“邀请函”唤醒沉睡中的各类矿产资源“参加”社会主义建设，形象地反映了新中国进行大规模经济建设的气魄，故</a:t>
            </a:r>
            <a:r>
              <a:rPr lang="en-US" altLang="zh-CN" sz="2400">
                <a:solidFill>
                  <a:srgbClr val="0000FF"/>
                </a:solidFill>
                <a:latin typeface="仿宋" pitchFamily="49" charset="-122"/>
                <a:ea typeface="仿宋" pitchFamily="49" charset="-122"/>
              </a:rPr>
              <a:t>D</a:t>
            </a:r>
            <a:r>
              <a:rPr lang="zh-CN" altLang="zh-CN" sz="2400">
                <a:solidFill>
                  <a:srgbClr val="0000FF"/>
                </a:solidFill>
                <a:latin typeface="仿宋" pitchFamily="49" charset="-122"/>
                <a:ea typeface="仿宋" pitchFamily="49" charset="-122"/>
              </a:rPr>
              <a:t>项正确；</a:t>
            </a:r>
            <a:r>
              <a:rPr lang="en-US" altLang="zh-CN" sz="2400">
                <a:solidFill>
                  <a:srgbClr val="0000FF"/>
                </a:solidFill>
                <a:latin typeface="仿宋" pitchFamily="49" charset="-122"/>
                <a:ea typeface="仿宋" pitchFamily="49" charset="-122"/>
              </a:rPr>
              <a:t>1957</a:t>
            </a:r>
            <a:r>
              <a:rPr lang="zh-CN" altLang="zh-CN" sz="2400">
                <a:solidFill>
                  <a:srgbClr val="0000FF"/>
                </a:solidFill>
                <a:latin typeface="仿宋" pitchFamily="49" charset="-122"/>
                <a:ea typeface="仿宋" pitchFamily="49" charset="-122"/>
              </a:rPr>
              <a:t>年“一五”计划完成后，我国才初步改变了工业落后的面貌，故</a:t>
            </a:r>
            <a:r>
              <a:rPr lang="en-US" altLang="zh-CN" sz="2400">
                <a:solidFill>
                  <a:srgbClr val="0000FF"/>
                </a:solidFill>
                <a:latin typeface="仿宋" pitchFamily="49" charset="-122"/>
                <a:ea typeface="仿宋" pitchFamily="49" charset="-122"/>
              </a:rPr>
              <a:t>A</a:t>
            </a:r>
            <a:r>
              <a:rPr lang="zh-CN" altLang="zh-CN" sz="2400">
                <a:solidFill>
                  <a:srgbClr val="0000FF"/>
                </a:solidFill>
                <a:latin typeface="仿宋" pitchFamily="49" charset="-122"/>
                <a:ea typeface="仿宋" pitchFamily="49" charset="-122"/>
              </a:rPr>
              <a:t>项错误；中国古代、近代皆有矿产资源的开采，故</a:t>
            </a:r>
            <a:r>
              <a:rPr lang="en-US" altLang="zh-CN" sz="2400">
                <a:solidFill>
                  <a:srgbClr val="0000FF"/>
                </a:solidFill>
                <a:latin typeface="仿宋" pitchFamily="49" charset="-122"/>
                <a:ea typeface="仿宋" pitchFamily="49" charset="-122"/>
              </a:rPr>
              <a:t>B</a:t>
            </a:r>
            <a:r>
              <a:rPr lang="zh-CN" altLang="zh-CN" sz="2400">
                <a:solidFill>
                  <a:srgbClr val="0000FF"/>
                </a:solidFill>
                <a:latin typeface="仿宋" pitchFamily="49" charset="-122"/>
                <a:ea typeface="仿宋" pitchFamily="49" charset="-122"/>
              </a:rPr>
              <a:t>项错误；国民经济调整任务基本完成是在</a:t>
            </a:r>
            <a:r>
              <a:rPr lang="en-US" altLang="zh-CN" sz="2400">
                <a:solidFill>
                  <a:srgbClr val="0000FF"/>
                </a:solidFill>
                <a:latin typeface="仿宋" pitchFamily="49" charset="-122"/>
                <a:ea typeface="仿宋" pitchFamily="49" charset="-122"/>
              </a:rPr>
              <a:t>1965</a:t>
            </a:r>
            <a:r>
              <a:rPr lang="zh-CN" altLang="zh-CN" sz="2400">
                <a:solidFill>
                  <a:srgbClr val="0000FF"/>
                </a:solidFill>
                <a:latin typeface="仿宋" pitchFamily="49" charset="-122"/>
                <a:ea typeface="仿宋" pitchFamily="49" charset="-122"/>
              </a:rPr>
              <a:t>年，故</a:t>
            </a:r>
            <a:r>
              <a:rPr lang="en-US" altLang="zh-CN" sz="2400">
                <a:solidFill>
                  <a:srgbClr val="0000FF"/>
                </a:solidFill>
                <a:latin typeface="仿宋" pitchFamily="49" charset="-122"/>
                <a:ea typeface="仿宋" pitchFamily="49" charset="-122"/>
              </a:rPr>
              <a:t>C</a:t>
            </a:r>
            <a:r>
              <a:rPr lang="zh-CN" altLang="zh-CN" sz="2400">
                <a:solidFill>
                  <a:srgbClr val="0000FF"/>
                </a:solidFill>
                <a:latin typeface="仿宋" pitchFamily="49" charset="-122"/>
                <a:ea typeface="仿宋" pitchFamily="49" charset="-122"/>
              </a:rPr>
              <a:t>项错误。</a:t>
            </a:r>
          </a:p>
        </p:txBody>
      </p:sp>
    </p:spTree>
    <p:extLst>
      <p:ext uri="{BB962C8B-B14F-4D97-AF65-F5344CB8AC3E}">
        <p14:creationId xmlns:p14="http://schemas.microsoft.com/office/powerpoint/2010/main" val="1234983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grpSp>
        <p:nvGrpSpPr>
          <p:cNvPr id="22" name="组合 21"/>
          <p:cNvGrpSpPr/>
          <p:nvPr/>
        </p:nvGrpSpPr>
        <p:grpSpPr>
          <a:xfrm>
            <a:off x="469703" y="2016374"/>
            <a:ext cx="2376264" cy="4320480"/>
            <a:chOff x="2068615" y="1696036"/>
            <a:chExt cx="2376264" cy="4320480"/>
          </a:xfrm>
        </p:grpSpPr>
        <p:sp>
          <p:nvSpPr>
            <p:cNvPr id="23" name="圆角矩形 22"/>
            <p:cNvSpPr/>
            <p:nvPr/>
          </p:nvSpPr>
          <p:spPr>
            <a:xfrm>
              <a:off x="2068615" y="1696036"/>
              <a:ext cx="2376264" cy="4320480"/>
            </a:xfrm>
            <a:prstGeom prst="roundRect">
              <a:avLst>
                <a:gd name="adj" fmla="val 7822"/>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圆角矩形 6"/>
            <p:cNvSpPr/>
            <p:nvPr/>
          </p:nvSpPr>
          <p:spPr>
            <a:xfrm>
              <a:off x="2068615" y="2043296"/>
              <a:ext cx="792088" cy="876875"/>
            </a:xfrm>
            <a:custGeom>
              <a:avLst/>
              <a:gdLst/>
              <a:ahLst/>
              <a:cxnLst/>
              <a:rect l="l" t="t" r="r" b="b"/>
              <a:pathLst>
                <a:path w="792088" h="876875">
                  <a:moveTo>
                    <a:pt x="0" y="0"/>
                  </a:moveTo>
                  <a:lnTo>
                    <a:pt x="723499" y="0"/>
                  </a:lnTo>
                  <a:cubicBezTo>
                    <a:pt x="761380" y="0"/>
                    <a:pt x="792088" y="30708"/>
                    <a:pt x="792088" y="68589"/>
                  </a:cubicBezTo>
                  <a:lnTo>
                    <a:pt x="792088" y="808286"/>
                  </a:lnTo>
                  <a:cubicBezTo>
                    <a:pt x="792088" y="846167"/>
                    <a:pt x="761380" y="876875"/>
                    <a:pt x="723499" y="876875"/>
                  </a:cubicBezTo>
                  <a:lnTo>
                    <a:pt x="0" y="876875"/>
                  </a:lnTo>
                  <a:close/>
                </a:path>
              </a:pathLst>
            </a:cu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TextBox 7"/>
            <p:cNvSpPr txBox="1"/>
            <p:nvPr/>
          </p:nvSpPr>
          <p:spPr>
            <a:xfrm>
              <a:off x="2165202" y="2220123"/>
              <a:ext cx="598911" cy="523220"/>
            </a:xfrm>
            <a:prstGeom prst="rect">
              <a:avLst/>
            </a:prstGeom>
            <a:noFill/>
          </p:spPr>
          <p:txBody>
            <a:bodyPr wrap="square" rtlCol="0">
              <a:spAutoFit/>
            </a:bodyPr>
            <a:lstStyle/>
            <a:p>
              <a:pPr algn="ctr"/>
              <a:r>
                <a:rPr lang="en-US" altLang="zh-CN" sz="2800" dirty="0" smtClean="0">
                  <a:solidFill>
                    <a:schemeClr val="bg1"/>
                  </a:solidFill>
                  <a:latin typeface="Impact" panose="020B0806030902050204" pitchFamily="34" charset="0"/>
                </a:rPr>
                <a:t>03</a:t>
              </a:r>
              <a:endParaRPr lang="zh-CN" altLang="en-US" sz="2800" dirty="0">
                <a:solidFill>
                  <a:schemeClr val="bg1"/>
                </a:solidFill>
                <a:latin typeface="Impact" panose="020B0806030902050204" pitchFamily="34" charset="0"/>
              </a:endParaRPr>
            </a:p>
          </p:txBody>
        </p:sp>
        <p:sp>
          <p:nvSpPr>
            <p:cNvPr id="26" name="TextBox 8"/>
            <p:cNvSpPr txBox="1"/>
            <p:nvPr/>
          </p:nvSpPr>
          <p:spPr>
            <a:xfrm>
              <a:off x="2090249" y="3727035"/>
              <a:ext cx="2327736" cy="523220"/>
            </a:xfrm>
            <a:prstGeom prst="rect">
              <a:avLst/>
            </a:prstGeom>
            <a:noFill/>
          </p:spPr>
          <p:txBody>
            <a:bodyPr wrap="square" rtlCol="0">
              <a:spAutoFit/>
            </a:bodyPr>
            <a:lstStyle/>
            <a:p>
              <a:pPr algn="ctr"/>
              <a:r>
                <a:rPr lang="zh-CN" altLang="en-US" sz="2800" b="1" dirty="0" smtClean="0">
                  <a:latin typeface="微软雅黑" panose="020B0503020204020204" pitchFamily="34" charset="-122"/>
                  <a:ea typeface="微软雅黑" panose="020B0503020204020204" pitchFamily="34" charset="-122"/>
                </a:rPr>
                <a:t>史料实证</a:t>
              </a:r>
              <a:endParaRPr lang="zh-CN" altLang="en-US" sz="2800" b="1" dirty="0">
                <a:latin typeface="微软雅黑" panose="020B0503020204020204" pitchFamily="34" charset="-122"/>
                <a:ea typeface="微软雅黑" panose="020B0503020204020204" pitchFamily="34" charset="-122"/>
              </a:endParaRPr>
            </a:p>
          </p:txBody>
        </p:sp>
        <p:graphicFrame>
          <p:nvGraphicFramePr>
            <p:cNvPr id="27" name="图表 26"/>
            <p:cNvGraphicFramePr/>
            <p:nvPr>
              <p:extLst/>
            </p:nvPr>
          </p:nvGraphicFramePr>
          <p:xfrm>
            <a:off x="2650850" y="4792380"/>
            <a:ext cx="1211794" cy="807863"/>
          </p:xfrm>
          <a:graphic>
            <a:graphicData uri="http://schemas.openxmlformats.org/drawingml/2006/chart">
              <c:chart xmlns:c="http://schemas.openxmlformats.org/drawingml/2006/chart" xmlns:r="http://schemas.openxmlformats.org/officeDocument/2006/relationships" r:id="rId3"/>
            </a:graphicData>
          </a:graphic>
        </p:graphicFrame>
        <p:sp>
          <p:nvSpPr>
            <p:cNvPr id="28" name="Freeform 11"/>
            <p:cNvSpPr>
              <a:spLocks noEditPoints="1"/>
            </p:cNvSpPr>
            <p:nvPr/>
          </p:nvSpPr>
          <p:spPr bwMode="auto">
            <a:xfrm>
              <a:off x="3213617" y="2164211"/>
              <a:ext cx="609600" cy="608013"/>
            </a:xfrm>
            <a:custGeom>
              <a:avLst/>
              <a:gdLst>
                <a:gd name="T0" fmla="*/ 292 w 384"/>
                <a:gd name="T1" fmla="*/ 325 h 383"/>
                <a:gd name="T2" fmla="*/ 336 w 384"/>
                <a:gd name="T3" fmla="*/ 360 h 383"/>
                <a:gd name="T4" fmla="*/ 359 w 384"/>
                <a:gd name="T5" fmla="*/ 344 h 383"/>
                <a:gd name="T6" fmla="*/ 354 w 384"/>
                <a:gd name="T7" fmla="*/ 318 h 383"/>
                <a:gd name="T8" fmla="*/ 31 w 384"/>
                <a:gd name="T9" fmla="*/ 318 h 383"/>
                <a:gd name="T10" fmla="*/ 25 w 384"/>
                <a:gd name="T11" fmla="*/ 344 h 383"/>
                <a:gd name="T12" fmla="*/ 48 w 384"/>
                <a:gd name="T13" fmla="*/ 360 h 383"/>
                <a:gd name="T14" fmla="*/ 92 w 384"/>
                <a:gd name="T15" fmla="*/ 325 h 383"/>
                <a:gd name="T16" fmla="*/ 285 w 384"/>
                <a:gd name="T17" fmla="*/ 216 h 383"/>
                <a:gd name="T18" fmla="*/ 339 w 384"/>
                <a:gd name="T19" fmla="*/ 271 h 383"/>
                <a:gd name="T20" fmla="*/ 384 w 384"/>
                <a:gd name="T21" fmla="*/ 328 h 383"/>
                <a:gd name="T22" fmla="*/ 370 w 384"/>
                <a:gd name="T23" fmla="*/ 369 h 383"/>
                <a:gd name="T24" fmla="*/ 329 w 384"/>
                <a:gd name="T25" fmla="*/ 383 h 383"/>
                <a:gd name="T26" fmla="*/ 272 w 384"/>
                <a:gd name="T27" fmla="*/ 338 h 383"/>
                <a:gd name="T28" fmla="*/ 216 w 384"/>
                <a:gd name="T29" fmla="*/ 284 h 383"/>
                <a:gd name="T30" fmla="*/ 275 w 384"/>
                <a:gd name="T31" fmla="*/ 240 h 383"/>
                <a:gd name="T32" fmla="*/ 99 w 384"/>
                <a:gd name="T33" fmla="*/ 216 h 383"/>
                <a:gd name="T34" fmla="*/ 144 w 384"/>
                <a:gd name="T35" fmla="*/ 274 h 383"/>
                <a:gd name="T36" fmla="*/ 139 w 384"/>
                <a:gd name="T37" fmla="*/ 350 h 383"/>
                <a:gd name="T38" fmla="*/ 69 w 384"/>
                <a:gd name="T39" fmla="*/ 379 h 383"/>
                <a:gd name="T40" fmla="*/ 26 w 384"/>
                <a:gd name="T41" fmla="*/ 379 h 383"/>
                <a:gd name="T42" fmla="*/ 0 w 384"/>
                <a:gd name="T43" fmla="*/ 343 h 383"/>
                <a:gd name="T44" fmla="*/ 13 w 384"/>
                <a:gd name="T45" fmla="*/ 302 h 383"/>
                <a:gd name="T46" fmla="*/ 26 w 384"/>
                <a:gd name="T47" fmla="*/ 216 h 383"/>
                <a:gd name="T48" fmla="*/ 319 w 384"/>
                <a:gd name="T49" fmla="*/ 30 h 383"/>
                <a:gd name="T50" fmla="*/ 326 w 384"/>
                <a:gd name="T51" fmla="*/ 91 h 383"/>
                <a:gd name="T52" fmla="*/ 360 w 384"/>
                <a:gd name="T53" fmla="*/ 48 h 383"/>
                <a:gd name="T54" fmla="*/ 345 w 384"/>
                <a:gd name="T55" fmla="*/ 25 h 383"/>
                <a:gd name="T56" fmla="*/ 38 w 384"/>
                <a:gd name="T57" fmla="*/ 25 h 383"/>
                <a:gd name="T58" fmla="*/ 24 w 384"/>
                <a:gd name="T59" fmla="*/ 48 h 383"/>
                <a:gd name="T60" fmla="*/ 57 w 384"/>
                <a:gd name="T61" fmla="*/ 91 h 383"/>
                <a:gd name="T62" fmla="*/ 64 w 384"/>
                <a:gd name="T63" fmla="*/ 30 h 383"/>
                <a:gd name="T64" fmla="*/ 329 w 384"/>
                <a:gd name="T65" fmla="*/ 0 h 383"/>
                <a:gd name="T66" fmla="*/ 370 w 384"/>
                <a:gd name="T67" fmla="*/ 13 h 383"/>
                <a:gd name="T68" fmla="*/ 384 w 384"/>
                <a:gd name="T69" fmla="*/ 55 h 383"/>
                <a:gd name="T70" fmla="*/ 339 w 384"/>
                <a:gd name="T71" fmla="*/ 112 h 383"/>
                <a:gd name="T72" fmla="*/ 285 w 384"/>
                <a:gd name="T73" fmla="*/ 167 h 383"/>
                <a:gd name="T74" fmla="*/ 239 w 384"/>
                <a:gd name="T75" fmla="*/ 109 h 383"/>
                <a:gd name="T76" fmla="*/ 244 w 384"/>
                <a:gd name="T77" fmla="*/ 32 h 383"/>
                <a:gd name="T78" fmla="*/ 314 w 384"/>
                <a:gd name="T79" fmla="*/ 5 h 383"/>
                <a:gd name="T80" fmla="*/ 55 w 384"/>
                <a:gd name="T81" fmla="*/ 0 h 383"/>
                <a:gd name="T82" fmla="*/ 112 w 384"/>
                <a:gd name="T83" fmla="*/ 44 h 383"/>
                <a:gd name="T84" fmla="*/ 168 w 384"/>
                <a:gd name="T85" fmla="*/ 99 h 383"/>
                <a:gd name="T86" fmla="*/ 108 w 384"/>
                <a:gd name="T87" fmla="*/ 144 h 383"/>
                <a:gd name="T88" fmla="*/ 33 w 384"/>
                <a:gd name="T89" fmla="*/ 138 h 383"/>
                <a:gd name="T90" fmla="*/ 5 w 384"/>
                <a:gd name="T91" fmla="*/ 69 h 383"/>
                <a:gd name="T92" fmla="*/ 5 w 384"/>
                <a:gd name="T93" fmla="*/ 26 h 383"/>
                <a:gd name="T94" fmla="*/ 41 w 384"/>
                <a:gd name="T95"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4" h="383">
                  <a:moveTo>
                    <a:pt x="326" y="292"/>
                  </a:moveTo>
                  <a:lnTo>
                    <a:pt x="311" y="310"/>
                  </a:lnTo>
                  <a:lnTo>
                    <a:pt x="292" y="325"/>
                  </a:lnTo>
                  <a:lnTo>
                    <a:pt x="319" y="353"/>
                  </a:lnTo>
                  <a:lnTo>
                    <a:pt x="328" y="358"/>
                  </a:lnTo>
                  <a:lnTo>
                    <a:pt x="336" y="360"/>
                  </a:lnTo>
                  <a:lnTo>
                    <a:pt x="345" y="358"/>
                  </a:lnTo>
                  <a:lnTo>
                    <a:pt x="354" y="353"/>
                  </a:lnTo>
                  <a:lnTo>
                    <a:pt x="359" y="344"/>
                  </a:lnTo>
                  <a:lnTo>
                    <a:pt x="360" y="336"/>
                  </a:lnTo>
                  <a:lnTo>
                    <a:pt x="359" y="327"/>
                  </a:lnTo>
                  <a:lnTo>
                    <a:pt x="354" y="318"/>
                  </a:lnTo>
                  <a:lnTo>
                    <a:pt x="326" y="292"/>
                  </a:lnTo>
                  <a:close/>
                  <a:moveTo>
                    <a:pt x="57" y="292"/>
                  </a:moveTo>
                  <a:lnTo>
                    <a:pt x="31" y="318"/>
                  </a:lnTo>
                  <a:lnTo>
                    <a:pt x="25" y="327"/>
                  </a:lnTo>
                  <a:lnTo>
                    <a:pt x="24" y="336"/>
                  </a:lnTo>
                  <a:lnTo>
                    <a:pt x="25" y="344"/>
                  </a:lnTo>
                  <a:lnTo>
                    <a:pt x="31" y="353"/>
                  </a:lnTo>
                  <a:lnTo>
                    <a:pt x="38" y="358"/>
                  </a:lnTo>
                  <a:lnTo>
                    <a:pt x="48" y="360"/>
                  </a:lnTo>
                  <a:lnTo>
                    <a:pt x="57" y="358"/>
                  </a:lnTo>
                  <a:lnTo>
                    <a:pt x="64" y="353"/>
                  </a:lnTo>
                  <a:lnTo>
                    <a:pt x="92" y="325"/>
                  </a:lnTo>
                  <a:lnTo>
                    <a:pt x="74" y="310"/>
                  </a:lnTo>
                  <a:lnTo>
                    <a:pt x="57" y="292"/>
                  </a:lnTo>
                  <a:close/>
                  <a:moveTo>
                    <a:pt x="285" y="216"/>
                  </a:moveTo>
                  <a:lnTo>
                    <a:pt x="359" y="216"/>
                  </a:lnTo>
                  <a:lnTo>
                    <a:pt x="351" y="244"/>
                  </a:lnTo>
                  <a:lnTo>
                    <a:pt x="339" y="271"/>
                  </a:lnTo>
                  <a:lnTo>
                    <a:pt x="370" y="302"/>
                  </a:lnTo>
                  <a:lnTo>
                    <a:pt x="379" y="315"/>
                  </a:lnTo>
                  <a:lnTo>
                    <a:pt x="384" y="328"/>
                  </a:lnTo>
                  <a:lnTo>
                    <a:pt x="384" y="343"/>
                  </a:lnTo>
                  <a:lnTo>
                    <a:pt x="379" y="358"/>
                  </a:lnTo>
                  <a:lnTo>
                    <a:pt x="370" y="369"/>
                  </a:lnTo>
                  <a:lnTo>
                    <a:pt x="357" y="379"/>
                  </a:lnTo>
                  <a:lnTo>
                    <a:pt x="343" y="383"/>
                  </a:lnTo>
                  <a:lnTo>
                    <a:pt x="329" y="383"/>
                  </a:lnTo>
                  <a:lnTo>
                    <a:pt x="314" y="379"/>
                  </a:lnTo>
                  <a:lnTo>
                    <a:pt x="303" y="369"/>
                  </a:lnTo>
                  <a:lnTo>
                    <a:pt x="272" y="338"/>
                  </a:lnTo>
                  <a:lnTo>
                    <a:pt x="244" y="350"/>
                  </a:lnTo>
                  <a:lnTo>
                    <a:pt x="216" y="358"/>
                  </a:lnTo>
                  <a:lnTo>
                    <a:pt x="216" y="284"/>
                  </a:lnTo>
                  <a:lnTo>
                    <a:pt x="239" y="274"/>
                  </a:lnTo>
                  <a:lnTo>
                    <a:pt x="260" y="259"/>
                  </a:lnTo>
                  <a:lnTo>
                    <a:pt x="275" y="240"/>
                  </a:lnTo>
                  <a:lnTo>
                    <a:pt x="285" y="216"/>
                  </a:lnTo>
                  <a:close/>
                  <a:moveTo>
                    <a:pt x="26" y="216"/>
                  </a:moveTo>
                  <a:lnTo>
                    <a:pt x="99" y="216"/>
                  </a:lnTo>
                  <a:lnTo>
                    <a:pt x="108" y="240"/>
                  </a:lnTo>
                  <a:lnTo>
                    <a:pt x="124" y="259"/>
                  </a:lnTo>
                  <a:lnTo>
                    <a:pt x="144" y="274"/>
                  </a:lnTo>
                  <a:lnTo>
                    <a:pt x="168" y="284"/>
                  </a:lnTo>
                  <a:lnTo>
                    <a:pt x="168" y="358"/>
                  </a:lnTo>
                  <a:lnTo>
                    <a:pt x="139" y="350"/>
                  </a:lnTo>
                  <a:lnTo>
                    <a:pt x="112" y="338"/>
                  </a:lnTo>
                  <a:lnTo>
                    <a:pt x="81" y="369"/>
                  </a:lnTo>
                  <a:lnTo>
                    <a:pt x="69" y="379"/>
                  </a:lnTo>
                  <a:lnTo>
                    <a:pt x="55" y="383"/>
                  </a:lnTo>
                  <a:lnTo>
                    <a:pt x="41" y="383"/>
                  </a:lnTo>
                  <a:lnTo>
                    <a:pt x="26" y="379"/>
                  </a:lnTo>
                  <a:lnTo>
                    <a:pt x="13" y="369"/>
                  </a:lnTo>
                  <a:lnTo>
                    <a:pt x="5" y="358"/>
                  </a:lnTo>
                  <a:lnTo>
                    <a:pt x="0" y="343"/>
                  </a:lnTo>
                  <a:lnTo>
                    <a:pt x="0" y="328"/>
                  </a:lnTo>
                  <a:lnTo>
                    <a:pt x="5" y="315"/>
                  </a:lnTo>
                  <a:lnTo>
                    <a:pt x="13" y="302"/>
                  </a:lnTo>
                  <a:lnTo>
                    <a:pt x="44" y="271"/>
                  </a:lnTo>
                  <a:lnTo>
                    <a:pt x="33" y="244"/>
                  </a:lnTo>
                  <a:lnTo>
                    <a:pt x="26" y="216"/>
                  </a:lnTo>
                  <a:close/>
                  <a:moveTo>
                    <a:pt x="336" y="23"/>
                  </a:moveTo>
                  <a:lnTo>
                    <a:pt x="328" y="25"/>
                  </a:lnTo>
                  <a:lnTo>
                    <a:pt x="319" y="30"/>
                  </a:lnTo>
                  <a:lnTo>
                    <a:pt x="292" y="57"/>
                  </a:lnTo>
                  <a:lnTo>
                    <a:pt x="311" y="73"/>
                  </a:lnTo>
                  <a:lnTo>
                    <a:pt x="326" y="91"/>
                  </a:lnTo>
                  <a:lnTo>
                    <a:pt x="354" y="65"/>
                  </a:lnTo>
                  <a:lnTo>
                    <a:pt x="359" y="56"/>
                  </a:lnTo>
                  <a:lnTo>
                    <a:pt x="360" y="48"/>
                  </a:lnTo>
                  <a:lnTo>
                    <a:pt x="359" y="38"/>
                  </a:lnTo>
                  <a:lnTo>
                    <a:pt x="354" y="30"/>
                  </a:lnTo>
                  <a:lnTo>
                    <a:pt x="345" y="25"/>
                  </a:lnTo>
                  <a:lnTo>
                    <a:pt x="336" y="23"/>
                  </a:lnTo>
                  <a:close/>
                  <a:moveTo>
                    <a:pt x="48" y="23"/>
                  </a:moveTo>
                  <a:lnTo>
                    <a:pt x="38" y="25"/>
                  </a:lnTo>
                  <a:lnTo>
                    <a:pt x="31" y="30"/>
                  </a:lnTo>
                  <a:lnTo>
                    <a:pt x="25" y="38"/>
                  </a:lnTo>
                  <a:lnTo>
                    <a:pt x="24" y="48"/>
                  </a:lnTo>
                  <a:lnTo>
                    <a:pt x="25" y="56"/>
                  </a:lnTo>
                  <a:lnTo>
                    <a:pt x="31" y="65"/>
                  </a:lnTo>
                  <a:lnTo>
                    <a:pt x="57" y="91"/>
                  </a:lnTo>
                  <a:lnTo>
                    <a:pt x="74" y="73"/>
                  </a:lnTo>
                  <a:lnTo>
                    <a:pt x="92" y="57"/>
                  </a:lnTo>
                  <a:lnTo>
                    <a:pt x="64" y="30"/>
                  </a:lnTo>
                  <a:lnTo>
                    <a:pt x="57" y="25"/>
                  </a:lnTo>
                  <a:lnTo>
                    <a:pt x="48" y="23"/>
                  </a:lnTo>
                  <a:close/>
                  <a:moveTo>
                    <a:pt x="329" y="0"/>
                  </a:moveTo>
                  <a:lnTo>
                    <a:pt x="343" y="0"/>
                  </a:lnTo>
                  <a:lnTo>
                    <a:pt x="357" y="5"/>
                  </a:lnTo>
                  <a:lnTo>
                    <a:pt x="370" y="13"/>
                  </a:lnTo>
                  <a:lnTo>
                    <a:pt x="379" y="26"/>
                  </a:lnTo>
                  <a:lnTo>
                    <a:pt x="384" y="40"/>
                  </a:lnTo>
                  <a:lnTo>
                    <a:pt x="384" y="55"/>
                  </a:lnTo>
                  <a:lnTo>
                    <a:pt x="379" y="69"/>
                  </a:lnTo>
                  <a:lnTo>
                    <a:pt x="370" y="81"/>
                  </a:lnTo>
                  <a:lnTo>
                    <a:pt x="339" y="112"/>
                  </a:lnTo>
                  <a:lnTo>
                    <a:pt x="351" y="138"/>
                  </a:lnTo>
                  <a:lnTo>
                    <a:pt x="359" y="167"/>
                  </a:lnTo>
                  <a:lnTo>
                    <a:pt x="285" y="167"/>
                  </a:lnTo>
                  <a:lnTo>
                    <a:pt x="275" y="144"/>
                  </a:lnTo>
                  <a:lnTo>
                    <a:pt x="260" y="124"/>
                  </a:lnTo>
                  <a:lnTo>
                    <a:pt x="239" y="109"/>
                  </a:lnTo>
                  <a:lnTo>
                    <a:pt x="216" y="99"/>
                  </a:lnTo>
                  <a:lnTo>
                    <a:pt x="216" y="25"/>
                  </a:lnTo>
                  <a:lnTo>
                    <a:pt x="244" y="32"/>
                  </a:lnTo>
                  <a:lnTo>
                    <a:pt x="272" y="44"/>
                  </a:lnTo>
                  <a:lnTo>
                    <a:pt x="303" y="13"/>
                  </a:lnTo>
                  <a:lnTo>
                    <a:pt x="314" y="5"/>
                  </a:lnTo>
                  <a:lnTo>
                    <a:pt x="329" y="0"/>
                  </a:lnTo>
                  <a:close/>
                  <a:moveTo>
                    <a:pt x="41" y="0"/>
                  </a:moveTo>
                  <a:lnTo>
                    <a:pt x="55" y="0"/>
                  </a:lnTo>
                  <a:lnTo>
                    <a:pt x="69" y="5"/>
                  </a:lnTo>
                  <a:lnTo>
                    <a:pt x="81" y="13"/>
                  </a:lnTo>
                  <a:lnTo>
                    <a:pt x="112" y="44"/>
                  </a:lnTo>
                  <a:lnTo>
                    <a:pt x="139" y="32"/>
                  </a:lnTo>
                  <a:lnTo>
                    <a:pt x="168" y="25"/>
                  </a:lnTo>
                  <a:lnTo>
                    <a:pt x="168" y="99"/>
                  </a:lnTo>
                  <a:lnTo>
                    <a:pt x="144" y="109"/>
                  </a:lnTo>
                  <a:lnTo>
                    <a:pt x="124" y="124"/>
                  </a:lnTo>
                  <a:lnTo>
                    <a:pt x="108" y="144"/>
                  </a:lnTo>
                  <a:lnTo>
                    <a:pt x="99" y="167"/>
                  </a:lnTo>
                  <a:lnTo>
                    <a:pt x="26" y="167"/>
                  </a:lnTo>
                  <a:lnTo>
                    <a:pt x="33" y="138"/>
                  </a:lnTo>
                  <a:lnTo>
                    <a:pt x="44" y="112"/>
                  </a:lnTo>
                  <a:lnTo>
                    <a:pt x="13" y="81"/>
                  </a:lnTo>
                  <a:lnTo>
                    <a:pt x="5" y="69"/>
                  </a:lnTo>
                  <a:lnTo>
                    <a:pt x="0" y="55"/>
                  </a:lnTo>
                  <a:lnTo>
                    <a:pt x="0" y="40"/>
                  </a:lnTo>
                  <a:lnTo>
                    <a:pt x="5" y="26"/>
                  </a:lnTo>
                  <a:lnTo>
                    <a:pt x="13" y="13"/>
                  </a:lnTo>
                  <a:lnTo>
                    <a:pt x="26" y="5"/>
                  </a:lnTo>
                  <a:lnTo>
                    <a:pt x="41" y="0"/>
                  </a:lnTo>
                  <a:close/>
                </a:path>
              </a:pathLst>
            </a:custGeom>
            <a:solidFill>
              <a:schemeClr val="bg1"/>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sp>
        <p:nvSpPr>
          <p:cNvPr id="29" name="圆角矩形 28"/>
          <p:cNvSpPr/>
          <p:nvPr/>
        </p:nvSpPr>
        <p:spPr>
          <a:xfrm>
            <a:off x="3055259" y="2400554"/>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3775048" y="2422629"/>
            <a:ext cx="5189440" cy="581057"/>
          </a:xfrm>
          <a:prstGeom prst="rect">
            <a:avLst/>
          </a:prstGeom>
        </p:spPr>
        <p:txBody>
          <a:bodyPr wrap="square">
            <a:spAutoFit/>
          </a:bodyPr>
          <a:lstStyle/>
          <a:p>
            <a:pPr>
              <a:lnSpc>
                <a:spcPct val="150000"/>
              </a:lnSpc>
              <a:spcBef>
                <a:spcPct val="0"/>
              </a:spcBef>
            </a:pPr>
            <a:r>
              <a:rPr lang="zh-CN" altLang="en-US" sz="2400" cap="all" dirty="0" smtClean="0">
                <a:latin typeface="微软雅黑" pitchFamily="34" charset="-122"/>
                <a:ea typeface="微软雅黑" pitchFamily="34" charset="-122"/>
              </a:rPr>
              <a:t>认识史料的重要性并知道什么是史料</a:t>
            </a:r>
            <a:endParaRPr lang="en-US" altLang="zh-CN" sz="2400" cap="all" dirty="0">
              <a:latin typeface="微软雅黑" pitchFamily="34" charset="-122"/>
              <a:ea typeface="微软雅黑" pitchFamily="34" charset="-122"/>
            </a:endParaRPr>
          </a:p>
        </p:txBody>
      </p:sp>
      <p:sp>
        <p:nvSpPr>
          <p:cNvPr id="31" name="圆角矩形 30"/>
          <p:cNvSpPr/>
          <p:nvPr/>
        </p:nvSpPr>
        <p:spPr>
          <a:xfrm>
            <a:off x="3055259" y="3673500"/>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3851920" y="3640031"/>
            <a:ext cx="4320480" cy="581057"/>
          </a:xfrm>
          <a:prstGeom prst="rect">
            <a:avLst/>
          </a:prstGeom>
        </p:spPr>
        <p:txBody>
          <a:bodyPr wrap="square">
            <a:spAutoFit/>
          </a:bodyPr>
          <a:lstStyle/>
          <a:p>
            <a:pPr>
              <a:lnSpc>
                <a:spcPct val="150000"/>
              </a:lnSpc>
              <a:spcBef>
                <a:spcPct val="0"/>
              </a:spcBef>
            </a:pPr>
            <a:r>
              <a:rPr lang="zh-CN" altLang="en-US" sz="2400" cap="all" dirty="0" smtClean="0">
                <a:latin typeface="微软雅黑" pitchFamily="34" charset="-122"/>
                <a:ea typeface="微软雅黑" pitchFamily="34" charset="-122"/>
              </a:rPr>
              <a:t>收集并</a:t>
            </a:r>
            <a:r>
              <a:rPr lang="zh-CN" altLang="en-US" sz="2400" cap="all" smtClean="0">
                <a:latin typeface="微软雅黑" pitchFamily="34" charset="-122"/>
                <a:ea typeface="微软雅黑" pitchFamily="34" charset="-122"/>
              </a:rPr>
              <a:t>辨析史料</a:t>
            </a:r>
            <a:endParaRPr lang="en-US" altLang="zh-CN" sz="2400" cap="all" dirty="0">
              <a:latin typeface="微软雅黑" pitchFamily="34" charset="-122"/>
              <a:ea typeface="微软雅黑" pitchFamily="34" charset="-122"/>
            </a:endParaRPr>
          </a:p>
        </p:txBody>
      </p:sp>
      <p:sp>
        <p:nvSpPr>
          <p:cNvPr id="33" name="文本框 1"/>
          <p:cNvSpPr txBox="1"/>
          <p:nvPr/>
        </p:nvSpPr>
        <p:spPr>
          <a:xfrm>
            <a:off x="323529" y="692696"/>
            <a:ext cx="8341782" cy="1052596"/>
          </a:xfrm>
          <a:prstGeom prst="rect">
            <a:avLst/>
          </a:prstGeom>
          <a:noFill/>
        </p:spPr>
        <p:txBody>
          <a:bodyPr wrap="square" rtlCol="0">
            <a:spAutoFit/>
          </a:bodyPr>
          <a:lstStyle/>
          <a:p>
            <a:pPr>
              <a:lnSpc>
                <a:spcPct val="120000"/>
              </a:lnSpc>
            </a:pPr>
            <a:r>
              <a:rPr lang="zh-CN" altLang="en-US" sz="2600" dirty="0" smtClean="0">
                <a:latin typeface="方正大标宋简体" panose="02010601030101010101" pitchFamily="2" charset="-122"/>
                <a:ea typeface="方正大标宋简体" panose="02010601030101010101" pitchFamily="2" charset="-122"/>
              </a:rPr>
              <a:t>史料实证是指对获取的史料进行辨析，并运用可信的史料努力重现历史真实的态度与方法。</a:t>
            </a:r>
            <a:endParaRPr lang="zh-CN" altLang="en-US" sz="2600" dirty="0">
              <a:latin typeface="方正大标宋简体" panose="02010601030101010101" pitchFamily="2" charset="-122"/>
              <a:ea typeface="方正大标宋简体" panose="02010601030101010101" pitchFamily="2" charset="-122"/>
            </a:endParaRPr>
          </a:p>
        </p:txBody>
      </p:sp>
      <p:sp>
        <p:nvSpPr>
          <p:cNvPr id="34" name="圆角矩形 33"/>
          <p:cNvSpPr/>
          <p:nvPr/>
        </p:nvSpPr>
        <p:spPr>
          <a:xfrm>
            <a:off x="3035769" y="4725144"/>
            <a:ext cx="643208" cy="663127"/>
          </a:xfrm>
          <a:prstGeom prst="roundRect">
            <a:avLst>
              <a:gd name="adj" fmla="val 7822"/>
            </a:avLst>
          </a:prstGeom>
          <a:solidFill>
            <a:srgbClr val="92D05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3851920" y="4725144"/>
            <a:ext cx="4320480" cy="581057"/>
          </a:xfrm>
          <a:prstGeom prst="rect">
            <a:avLst/>
          </a:prstGeom>
        </p:spPr>
        <p:txBody>
          <a:bodyPr wrap="square">
            <a:spAutoFit/>
          </a:bodyPr>
          <a:lstStyle/>
          <a:p>
            <a:pPr>
              <a:lnSpc>
                <a:spcPct val="150000"/>
              </a:lnSpc>
              <a:spcBef>
                <a:spcPct val="0"/>
              </a:spcBef>
            </a:pPr>
            <a:r>
              <a:rPr lang="zh-CN" altLang="en-US" sz="2400" cap="all" smtClean="0">
                <a:latin typeface="微软雅黑" pitchFamily="34" charset="-122"/>
                <a:ea typeface="微软雅黑" pitchFamily="34" charset="-122"/>
              </a:rPr>
              <a:t>运用</a:t>
            </a:r>
            <a:r>
              <a:rPr lang="zh-CN" altLang="en-US" sz="2400" cap="all" dirty="0" smtClean="0">
                <a:latin typeface="微软雅黑" pitchFamily="34" charset="-122"/>
                <a:ea typeface="微软雅黑" pitchFamily="34" charset="-122"/>
              </a:rPr>
              <a:t>史料提出自己的</a:t>
            </a:r>
            <a:r>
              <a:rPr lang="zh-CN" altLang="en-US" sz="2400" cap="all" smtClean="0">
                <a:latin typeface="微软雅黑" pitchFamily="34" charset="-122"/>
                <a:ea typeface="微软雅黑" pitchFamily="34" charset="-122"/>
              </a:rPr>
              <a:t>历史认识</a:t>
            </a:r>
            <a:endParaRPr lang="en-US" altLang="zh-CN" sz="2400" cap="all" dirty="0">
              <a:latin typeface="微软雅黑" pitchFamily="34" charset="-122"/>
              <a:ea typeface="微软雅黑" pitchFamily="34" charset="-122"/>
            </a:endParaRPr>
          </a:p>
        </p:txBody>
      </p:sp>
    </p:spTree>
    <p:extLst>
      <p:ext uri="{BB962C8B-B14F-4D97-AF65-F5344CB8AC3E}">
        <p14:creationId xmlns:p14="http://schemas.microsoft.com/office/powerpoint/2010/main" val="10836505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16" name="矩形 15"/>
          <p:cNvSpPr/>
          <p:nvPr/>
        </p:nvSpPr>
        <p:spPr>
          <a:xfrm>
            <a:off x="0" y="673532"/>
            <a:ext cx="9144000" cy="523220"/>
          </a:xfrm>
          <a:prstGeom prst="rect">
            <a:avLst/>
          </a:prstGeom>
        </p:spPr>
        <p:txBody>
          <a:bodyPr wrap="square">
            <a:spAutoFit/>
          </a:bodyPr>
          <a:lstStyle/>
          <a:p>
            <a:pPr algn="ctr"/>
            <a:r>
              <a:rPr lang="x-none" altLang="zh-CN" sz="2800" smtClean="0">
                <a:latin typeface="方正小标宋简体" pitchFamily="2" charset="-122"/>
                <a:ea typeface="方正小标宋简体" pitchFamily="2" charset="-122"/>
              </a:rPr>
              <a:t>高考考查</a:t>
            </a:r>
            <a:r>
              <a:rPr lang="zh-CN" altLang="en-US" sz="2800" smtClean="0">
                <a:latin typeface="方正小标宋简体" pitchFamily="2" charset="-122"/>
                <a:ea typeface="方正小标宋简体" pitchFamily="2" charset="-122"/>
              </a:rPr>
              <a:t>立足点</a:t>
            </a:r>
            <a:endParaRPr lang="zh-CN" altLang="zh-CN" sz="2800">
              <a:latin typeface="方正小标宋简体" pitchFamily="2" charset="-122"/>
              <a:ea typeface="方正小标宋简体" pitchFamily="2" charset="-122"/>
            </a:endParaRPr>
          </a:p>
        </p:txBody>
      </p:sp>
      <p:sp>
        <p:nvSpPr>
          <p:cNvPr id="17" name="矩形 16"/>
          <p:cNvSpPr/>
          <p:nvPr/>
        </p:nvSpPr>
        <p:spPr>
          <a:xfrm>
            <a:off x="0" y="1186640"/>
            <a:ext cx="9144000" cy="5410712"/>
          </a:xfrm>
          <a:prstGeom prst="rect">
            <a:avLst/>
          </a:prstGeom>
        </p:spPr>
        <p:txBody>
          <a:bodyPr wrap="square">
            <a:spAutoFit/>
          </a:bodyPr>
          <a:lstStyle/>
          <a:p>
            <a:pPr>
              <a:lnSpc>
                <a:spcPct val="120000"/>
              </a:lnSpc>
            </a:pPr>
            <a:r>
              <a:rPr lang="x-none" altLang="zh-CN" sz="2400">
                <a:solidFill>
                  <a:srgbClr val="0000FF"/>
                </a:solidFill>
                <a:latin typeface="仿宋" pitchFamily="49" charset="-122"/>
                <a:ea typeface="仿宋" pitchFamily="49" charset="-122"/>
              </a:rPr>
              <a:t>1．以史料实证灵活考查知识迁移能力</a:t>
            </a:r>
            <a:endParaRPr lang="zh-CN" altLang="zh-CN" sz="2400">
              <a:solidFill>
                <a:srgbClr val="0000FF"/>
              </a:solidFill>
              <a:latin typeface="仿宋" pitchFamily="49" charset="-122"/>
              <a:ea typeface="仿宋" pitchFamily="49" charset="-122"/>
            </a:endParaRPr>
          </a:p>
          <a:p>
            <a:pPr indent="457200">
              <a:lnSpc>
                <a:spcPct val="120000"/>
              </a:lnSpc>
            </a:pPr>
            <a:r>
              <a:rPr lang="x-none" altLang="zh-CN" sz="2400" smtClean="0">
                <a:latin typeface="仿宋" pitchFamily="49" charset="-122"/>
                <a:ea typeface="仿宋" pitchFamily="49" charset="-122"/>
              </a:rPr>
              <a:t>高考</a:t>
            </a:r>
            <a:r>
              <a:rPr lang="zh-CN" altLang="en-US" sz="2400" smtClean="0">
                <a:latin typeface="仿宋" pitchFamily="49" charset="-122"/>
                <a:ea typeface="仿宋" pitchFamily="49" charset="-122"/>
              </a:rPr>
              <a:t>历史</a:t>
            </a:r>
            <a:r>
              <a:rPr lang="x-none" altLang="zh-CN" sz="2400" smtClean="0">
                <a:latin typeface="仿宋" pitchFamily="49" charset="-122"/>
                <a:ea typeface="仿宋" pitchFamily="49" charset="-122"/>
              </a:rPr>
              <a:t>以材料为命题的主要依据</a:t>
            </a:r>
            <a:r>
              <a:rPr lang="x-none" altLang="zh-CN" sz="2400">
                <a:latin typeface="仿宋" pitchFamily="49" charset="-122"/>
                <a:ea typeface="仿宋" pitchFamily="49" charset="-122"/>
              </a:rPr>
              <a:t>，文字材料、图片材料、表格材料被大量引入试题，“题在书外，理在书中”已成为历史高考的常态。表面上看新材料、新情境、新问题超越了教材，实际上从能力考查的角度来说，则是考查了学生的知识迁移能力。</a:t>
            </a:r>
            <a:endParaRPr lang="zh-CN" altLang="zh-CN" sz="2400">
              <a:latin typeface="仿宋" pitchFamily="49" charset="-122"/>
              <a:ea typeface="仿宋" pitchFamily="49" charset="-122"/>
            </a:endParaRPr>
          </a:p>
          <a:p>
            <a:pPr>
              <a:lnSpc>
                <a:spcPct val="120000"/>
              </a:lnSpc>
            </a:pPr>
            <a:r>
              <a:rPr lang="x-none" altLang="zh-CN" sz="2400">
                <a:solidFill>
                  <a:srgbClr val="0000FF"/>
                </a:solidFill>
                <a:latin typeface="仿宋" pitchFamily="49" charset="-122"/>
                <a:ea typeface="仿宋" pitchFamily="49" charset="-122"/>
              </a:rPr>
              <a:t>2．以史料实证灵活考查问题理解能力</a:t>
            </a:r>
            <a:endParaRPr lang="zh-CN" altLang="zh-CN" sz="2400">
              <a:solidFill>
                <a:srgbClr val="0000FF"/>
              </a:solidFill>
              <a:latin typeface="仿宋" pitchFamily="49" charset="-122"/>
              <a:ea typeface="仿宋" pitchFamily="49" charset="-122"/>
            </a:endParaRPr>
          </a:p>
          <a:p>
            <a:pPr indent="457200">
              <a:lnSpc>
                <a:spcPct val="120000"/>
              </a:lnSpc>
            </a:pPr>
            <a:r>
              <a:rPr lang="x-none" altLang="zh-CN" sz="2400">
                <a:latin typeface="仿宋" pitchFamily="49" charset="-122"/>
                <a:ea typeface="仿宋" pitchFamily="49" charset="-122"/>
              </a:rPr>
              <a:t>高考考查侧重于从史料中提取有效信息作为历史叙述的可靠证据，并据此提出自己的历史认识，以实证精神处理历史与现实问题。</a:t>
            </a:r>
            <a:endParaRPr lang="zh-CN" altLang="zh-CN" sz="2400">
              <a:latin typeface="仿宋" pitchFamily="49" charset="-122"/>
              <a:ea typeface="仿宋" pitchFamily="49" charset="-122"/>
            </a:endParaRPr>
          </a:p>
          <a:p>
            <a:pPr>
              <a:lnSpc>
                <a:spcPct val="120000"/>
              </a:lnSpc>
            </a:pPr>
            <a:r>
              <a:rPr lang="x-none" altLang="zh-CN" sz="2400">
                <a:solidFill>
                  <a:srgbClr val="0000FF"/>
                </a:solidFill>
                <a:latin typeface="仿宋" pitchFamily="49" charset="-122"/>
                <a:ea typeface="仿宋" pitchFamily="49" charset="-122"/>
              </a:rPr>
              <a:t>3．以史料实证灵活考查观点论证能力</a:t>
            </a:r>
            <a:endParaRPr lang="zh-CN" altLang="zh-CN" sz="2400">
              <a:solidFill>
                <a:srgbClr val="0000FF"/>
              </a:solidFill>
              <a:latin typeface="仿宋" pitchFamily="49" charset="-122"/>
              <a:ea typeface="仿宋" pitchFamily="49" charset="-122"/>
            </a:endParaRPr>
          </a:p>
          <a:p>
            <a:pPr indent="457200">
              <a:lnSpc>
                <a:spcPct val="120000"/>
              </a:lnSpc>
            </a:pPr>
            <a:r>
              <a:rPr lang="zh-CN" altLang="en-US" sz="2400" smtClean="0">
                <a:latin typeface="仿宋" pitchFamily="49" charset="-122"/>
                <a:ea typeface="仿宋" pitchFamily="49" charset="-122"/>
              </a:rPr>
              <a:t>根</a:t>
            </a:r>
            <a:r>
              <a:rPr lang="x-none" altLang="zh-CN" sz="2400" smtClean="0">
                <a:latin typeface="仿宋" pitchFamily="49" charset="-122"/>
                <a:ea typeface="仿宋" pitchFamily="49" charset="-122"/>
              </a:rPr>
              <a:t>据材料给出的观点</a:t>
            </a:r>
            <a:r>
              <a:rPr lang="x-none" altLang="zh-CN" sz="2400">
                <a:latin typeface="仿宋" pitchFamily="49" charset="-122"/>
                <a:ea typeface="仿宋" pitchFamily="49" charset="-122"/>
              </a:rPr>
              <a:t>，结合所学知识进行论证，形成新的问题视野，构建属于自己的历史叙述，从而考查“史由证来，论从史出”的证据意识。</a:t>
            </a:r>
            <a:endParaRPr lang="zh-CN" altLang="zh-CN" sz="2400">
              <a:latin typeface="仿宋" pitchFamily="49" charset="-122"/>
              <a:ea typeface="仿宋" pitchFamily="49" charset="-122"/>
            </a:endParaRPr>
          </a:p>
        </p:txBody>
      </p:sp>
    </p:spTree>
    <p:extLst>
      <p:ext uri="{BB962C8B-B14F-4D97-AF65-F5344CB8AC3E}">
        <p14:creationId xmlns:p14="http://schemas.microsoft.com/office/powerpoint/2010/main" val="2701630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625775"/>
            <a:ext cx="9108504" cy="1363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2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宋体" pitchFamily="2" charset="-122"/>
                <a:ea typeface="宋体" pitchFamily="2" charset="-122"/>
                <a:cs typeface="Times New Roman" pitchFamily="18" charset="0"/>
              </a:rPr>
              <a:t>(</a:t>
            </a:r>
            <a:r>
              <a:rPr kumimoji="0" lang="en-US" altLang="zh-CN" sz="2400" b="0" i="0" u="none" strike="noStrike" cap="none" normalizeH="0" baseline="0" smtClean="0">
                <a:ln>
                  <a:noFill/>
                </a:ln>
                <a:solidFill>
                  <a:srgbClr val="FF0000"/>
                </a:solidFill>
                <a:effectLst/>
                <a:latin typeface="黑体" pitchFamily="49" charset="-122"/>
                <a:ea typeface="黑体" pitchFamily="49" charset="-122"/>
                <a:cs typeface="Times New Roman" pitchFamily="18" charset="0"/>
              </a:rPr>
              <a:t>2018·</a:t>
            </a:r>
            <a:r>
              <a:rPr kumimoji="0" lang="zh-CN" altLang="en-US" sz="2400" b="0" i="0" u="none" strike="noStrike" cap="none" normalizeH="0" baseline="0" smtClean="0">
                <a:ln>
                  <a:noFill/>
                </a:ln>
                <a:solidFill>
                  <a:srgbClr val="FF0000"/>
                </a:solidFill>
                <a:effectLst/>
                <a:latin typeface="黑体" pitchFamily="49" charset="-122"/>
                <a:ea typeface="黑体" pitchFamily="49" charset="-122"/>
                <a:cs typeface="Times New Roman" pitchFamily="18" charset="0"/>
              </a:rPr>
              <a:t>全国新课标卷</a:t>
            </a:r>
            <a:r>
              <a:rPr kumimoji="0" lang="en-US" altLang="zh-CN" sz="2400" b="0" i="0" u="none" strike="noStrike" cap="none" normalizeH="0" baseline="0" smtClean="0">
                <a:ln>
                  <a:noFill/>
                </a:ln>
                <a:solidFill>
                  <a:srgbClr val="FF0000"/>
                </a:solidFill>
                <a:effectLst/>
                <a:latin typeface="黑体" pitchFamily="49" charset="-122"/>
                <a:ea typeface="黑体" pitchFamily="49" charset="-122"/>
                <a:cs typeface="Times New Roman" pitchFamily="18" charset="0"/>
              </a:rPr>
              <a:t>Ⅰ</a:t>
            </a:r>
            <a:r>
              <a:rPr kumimoji="0" lang="zh-CN" altLang="en-US" sz="2400" b="0" i="0" u="none" strike="noStrike" cap="none" normalizeH="0" baseline="0" smtClean="0">
                <a:ln>
                  <a:noFill/>
                </a:ln>
                <a:solidFill>
                  <a:srgbClr val="FF0000"/>
                </a:solidFill>
                <a:effectLst/>
                <a:latin typeface="黑体" pitchFamily="49" charset="-122"/>
                <a:ea typeface="黑体" pitchFamily="49" charset="-122"/>
                <a:cs typeface="Times New Roman" pitchFamily="18" charset="0"/>
              </a:rPr>
              <a:t>文综</a:t>
            </a:r>
            <a:r>
              <a:rPr kumimoji="0" lang="en-US" altLang="zh-CN" sz="2400" b="0" i="0" u="none" strike="noStrike" cap="none" normalizeH="0" baseline="0" smtClean="0">
                <a:ln>
                  <a:noFill/>
                </a:ln>
                <a:solidFill>
                  <a:srgbClr val="FF0000"/>
                </a:solidFill>
                <a:effectLst/>
                <a:latin typeface="黑体" pitchFamily="49" charset="-122"/>
                <a:ea typeface="黑体" pitchFamily="49" charset="-122"/>
                <a:cs typeface="Times New Roman" pitchFamily="18" charset="0"/>
              </a:rPr>
              <a:t>·25</a:t>
            </a:r>
            <a:r>
              <a:rPr kumimoji="0" lang="en-US" altLang="zh-CN" sz="2400" b="0" i="0" u="none" strike="noStrike" cap="none" normalizeH="0" baseline="0" smtClean="0">
                <a:ln>
                  <a:noFill/>
                </a:ln>
                <a:solidFill>
                  <a:srgbClr val="000000"/>
                </a:solidFill>
                <a:effectLst/>
                <a:latin typeface="宋体" pitchFamily="2" charset="-122"/>
                <a:ea typeface="宋体" pitchFamily="2" charset="-122"/>
                <a:cs typeface="Times New Roman" pitchFamily="18" charset="0"/>
              </a:rPr>
              <a:t>)</a:t>
            </a:r>
            <a:r>
              <a:rPr kumimoji="0" lang="zh-CN" altLang="en-US" sz="2400" b="0" i="0" u="none" strike="noStrike" cap="none" normalizeH="0" baseline="0" smtClean="0">
                <a:ln>
                  <a:noFill/>
                </a:ln>
                <a:solidFill>
                  <a:srgbClr val="000000"/>
                </a:solidFill>
                <a:effectLst/>
                <a:latin typeface="+mn-ea"/>
                <a:cs typeface="Times New Roman" pitchFamily="18" charset="0"/>
              </a:rPr>
              <a:t>据学者研究，唐朝“安史之乱”后百余年间的藩镇基本情况如表</a:t>
            </a:r>
            <a:r>
              <a:rPr kumimoji="0" lang="en-US" altLang="zh-CN" sz="2400" b="0" i="0" u="none" strike="noStrike" cap="none" normalizeH="0" baseline="0" smtClean="0">
                <a:ln>
                  <a:noFill/>
                </a:ln>
                <a:solidFill>
                  <a:srgbClr val="000000"/>
                </a:solidFill>
                <a:effectLst/>
                <a:latin typeface="+mn-ea"/>
                <a:cs typeface="Times New Roman" pitchFamily="18" charset="0"/>
              </a:rPr>
              <a:t>2</a:t>
            </a:r>
            <a:r>
              <a:rPr kumimoji="0" lang="zh-CN" altLang="en-US" sz="2400" b="0" i="0" u="none" strike="noStrike" cap="none" normalizeH="0" baseline="0" smtClean="0">
                <a:ln>
                  <a:noFill/>
                </a:ln>
                <a:solidFill>
                  <a:srgbClr val="000000"/>
                </a:solidFill>
                <a:effectLst/>
                <a:latin typeface="+mn-ea"/>
                <a:cs typeface="Times New Roman" pitchFamily="18" charset="0"/>
              </a:rPr>
              <a:t>所示。</a:t>
            </a:r>
          </a:p>
          <a:p>
            <a:pPr marL="0" marR="0" lvl="0" indent="0" algn="ctr" defTabSz="914400" rtl="0" eaLnBrk="0" fontAlgn="base" latinLnBrk="0" hangingPunct="0">
              <a:lnSpc>
                <a:spcPct val="120000"/>
              </a:lnSpc>
              <a:spcBef>
                <a:spcPct val="0"/>
              </a:spcBef>
              <a:spcAft>
                <a:spcPct val="0"/>
              </a:spcAft>
              <a:buClrTx/>
              <a:buSzTx/>
              <a:buFontTx/>
              <a:buNone/>
              <a:tabLst/>
            </a:pPr>
            <a:r>
              <a:rPr kumimoji="0" lang="zh-CN" altLang="en-US" sz="2400" b="0" i="0" u="none" strike="noStrike" cap="none" normalizeH="0" baseline="0" smtClean="0">
                <a:ln>
                  <a:noFill/>
                </a:ln>
                <a:solidFill>
                  <a:srgbClr val="000000"/>
                </a:solidFill>
                <a:effectLst/>
                <a:latin typeface="+mn-ea"/>
                <a:cs typeface="Times New Roman" pitchFamily="18" charset="0"/>
              </a:rPr>
              <a:t>表</a:t>
            </a:r>
            <a:r>
              <a:rPr kumimoji="0" lang="en-US" altLang="zh-CN" sz="2400" b="0" i="0" u="none" strike="noStrike" cap="none" normalizeH="0" baseline="0" smtClean="0">
                <a:ln>
                  <a:noFill/>
                </a:ln>
                <a:solidFill>
                  <a:srgbClr val="000000"/>
                </a:solidFill>
                <a:effectLst/>
                <a:latin typeface="+mn-ea"/>
                <a:cs typeface="Times New Roman" pitchFamily="18" charset="0"/>
              </a:rPr>
              <a:t>2  “</a:t>
            </a:r>
            <a:r>
              <a:rPr kumimoji="0" lang="zh-CN" altLang="en-US" sz="2400" b="0" i="0" u="none" strike="noStrike" cap="none" normalizeH="0" baseline="0" smtClean="0">
                <a:ln>
                  <a:noFill/>
                </a:ln>
                <a:solidFill>
                  <a:srgbClr val="000000"/>
                </a:solidFill>
                <a:effectLst/>
                <a:latin typeface="+mn-ea"/>
                <a:cs typeface="Times New Roman" pitchFamily="18" charset="0"/>
              </a:rPr>
              <a:t>安史之乱”后百余年间唐朝藩镇基本情况表</a:t>
            </a:r>
            <a:endParaRPr kumimoji="0" lang="zh-CN" altLang="en-US" sz="2400" b="0" i="0" u="none" strike="noStrike" cap="none" normalizeH="0" baseline="0" smtClean="0">
              <a:ln>
                <a:noFill/>
              </a:ln>
              <a:solidFill>
                <a:schemeClr val="tx1"/>
              </a:solidFill>
              <a:effectLst/>
              <a:latin typeface="+mn-ea"/>
              <a:cs typeface="宋体" pitchFamily="2" charset="-122"/>
            </a:endParaRPr>
          </a:p>
        </p:txBody>
      </p:sp>
      <p:pic>
        <p:nvPicPr>
          <p:cNvPr id="77825" name="Picture 1" descr="C:\Users\Administrator\AppData\Roaming\Tencent\Users\863413775\QQ\WinTemp\RichOle\]98_F)O~SVKCCR_~76B7VCV.pn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99592" y="2060847"/>
            <a:ext cx="7200800" cy="24431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3" name="矩形 2"/>
          <p:cNvSpPr/>
          <p:nvPr/>
        </p:nvSpPr>
        <p:spPr>
          <a:xfrm>
            <a:off x="323528" y="4509120"/>
            <a:ext cx="4572000" cy="2308324"/>
          </a:xfrm>
          <a:prstGeom prst="rect">
            <a:avLst/>
          </a:prstGeom>
        </p:spPr>
        <p:txBody>
          <a:bodyPr>
            <a:spAutoFit/>
          </a:bodyPr>
          <a:lstStyle/>
          <a:p>
            <a:pPr>
              <a:lnSpc>
                <a:spcPct val="120000"/>
              </a:lnSpc>
            </a:pPr>
            <a:r>
              <a:rPr lang="zh-CN" altLang="zh-CN" sz="2400">
                <a:latin typeface="+mn-ea"/>
              </a:rPr>
              <a:t>由此可知，这一时期的藩镇</a:t>
            </a:r>
          </a:p>
          <a:p>
            <a:pPr>
              <a:lnSpc>
                <a:spcPct val="120000"/>
              </a:lnSpc>
            </a:pPr>
            <a:r>
              <a:rPr lang="en-US" altLang="zh-CN" sz="2400">
                <a:latin typeface="+mn-ea"/>
              </a:rPr>
              <a:t>A</a:t>
            </a:r>
            <a:r>
              <a:rPr lang="zh-CN" altLang="zh-CN" sz="2400">
                <a:latin typeface="+mn-ea"/>
              </a:rPr>
              <a:t>．控制了朝廷</a:t>
            </a:r>
            <a:r>
              <a:rPr lang="zh-CN" altLang="zh-CN" sz="2400" smtClean="0">
                <a:latin typeface="+mn-ea"/>
              </a:rPr>
              <a:t>财政收入</a:t>
            </a:r>
            <a:endParaRPr lang="en-US" altLang="zh-CN" sz="2400" smtClean="0">
              <a:latin typeface="+mn-ea"/>
            </a:endParaRPr>
          </a:p>
          <a:p>
            <a:pPr>
              <a:lnSpc>
                <a:spcPct val="120000"/>
              </a:lnSpc>
            </a:pPr>
            <a:r>
              <a:rPr lang="en-US" altLang="zh-CN" sz="2400" smtClean="0">
                <a:latin typeface="+mn-ea"/>
              </a:rPr>
              <a:t>B</a:t>
            </a:r>
            <a:r>
              <a:rPr lang="zh-CN" altLang="zh-CN" sz="2400">
                <a:latin typeface="+mn-ea"/>
              </a:rPr>
              <a:t>．彼此之间攻伐不已</a:t>
            </a:r>
          </a:p>
          <a:p>
            <a:pPr>
              <a:lnSpc>
                <a:spcPct val="120000"/>
              </a:lnSpc>
            </a:pPr>
            <a:r>
              <a:rPr lang="en-US" altLang="zh-CN" sz="2400">
                <a:latin typeface="+mn-ea"/>
              </a:rPr>
              <a:t>C</a:t>
            </a:r>
            <a:r>
              <a:rPr lang="zh-CN" altLang="zh-CN" sz="2400">
                <a:latin typeface="+mn-ea"/>
              </a:rPr>
              <a:t>．注重维护中央的</a:t>
            </a:r>
            <a:r>
              <a:rPr lang="zh-CN" altLang="zh-CN" sz="2400" smtClean="0">
                <a:latin typeface="+mn-ea"/>
              </a:rPr>
              <a:t>权威</a:t>
            </a:r>
            <a:endParaRPr lang="en-US" altLang="zh-CN" sz="2400" smtClean="0">
              <a:latin typeface="+mn-ea"/>
            </a:endParaRPr>
          </a:p>
          <a:p>
            <a:pPr>
              <a:lnSpc>
                <a:spcPct val="120000"/>
              </a:lnSpc>
            </a:pPr>
            <a:r>
              <a:rPr lang="en-US" altLang="zh-CN" sz="2400" smtClean="0">
                <a:solidFill>
                  <a:srgbClr val="FF0000"/>
                </a:solidFill>
                <a:latin typeface="+mn-ea"/>
              </a:rPr>
              <a:t>D</a:t>
            </a:r>
            <a:r>
              <a:rPr lang="zh-CN" altLang="zh-CN" sz="2400">
                <a:solidFill>
                  <a:srgbClr val="FF0000"/>
                </a:solidFill>
                <a:latin typeface="+mn-ea"/>
              </a:rPr>
              <a:t>．延续了唐朝的统治</a:t>
            </a:r>
          </a:p>
        </p:txBody>
      </p:sp>
      <p:sp>
        <p:nvSpPr>
          <p:cNvPr id="6" name="矩形 5"/>
          <p:cNvSpPr/>
          <p:nvPr/>
        </p:nvSpPr>
        <p:spPr>
          <a:xfrm>
            <a:off x="-36512" y="2348880"/>
            <a:ext cx="9144000" cy="4524315"/>
          </a:xfrm>
          <a:prstGeom prst="rect">
            <a:avLst/>
          </a:prstGeom>
          <a:solidFill>
            <a:schemeClr val="bg1"/>
          </a:solidFill>
        </p:spPr>
        <p:txBody>
          <a:bodyPr wrap="square">
            <a:spAutoFit/>
          </a:bodyPr>
          <a:lstStyle/>
          <a:p>
            <a:pPr>
              <a:lnSpc>
                <a:spcPct val="120000"/>
              </a:lnSpc>
            </a:pPr>
            <a:r>
              <a:rPr lang="en-US" altLang="zh-CN" sz="2400" smtClean="0"/>
              <a:t>【</a:t>
            </a:r>
            <a:r>
              <a:rPr lang="zh-CN" altLang="en-US" sz="2400" smtClean="0">
                <a:solidFill>
                  <a:srgbClr val="FF0000"/>
                </a:solidFill>
                <a:latin typeface="黑体" pitchFamily="49" charset="-122"/>
                <a:ea typeface="黑体" pitchFamily="49" charset="-122"/>
              </a:rPr>
              <a:t>核心素养</a:t>
            </a:r>
            <a:r>
              <a:rPr lang="en-US" altLang="zh-CN" sz="2400" smtClean="0"/>
              <a:t>】</a:t>
            </a:r>
            <a:r>
              <a:rPr lang="zh-CN" altLang="en-US" sz="2400" smtClean="0">
                <a:solidFill>
                  <a:srgbClr val="0000FF"/>
                </a:solidFill>
                <a:latin typeface="仿宋" pitchFamily="49" charset="-122"/>
                <a:ea typeface="仿宋" pitchFamily="49" charset="-122"/>
              </a:rPr>
              <a:t>史料实证、唯物史观、时空观念、历史解释</a:t>
            </a:r>
            <a:endParaRPr lang="en-US" altLang="zh-CN" sz="2400" smtClean="0">
              <a:solidFill>
                <a:srgbClr val="0000FF"/>
              </a:solidFill>
              <a:latin typeface="仿宋" pitchFamily="49" charset="-122"/>
              <a:ea typeface="仿宋" pitchFamily="49" charset="-122"/>
            </a:endParaRPr>
          </a:p>
          <a:p>
            <a:pPr>
              <a:lnSpc>
                <a:spcPct val="120000"/>
              </a:lnSpc>
            </a:pPr>
            <a:r>
              <a:rPr lang="zh-CN" altLang="zh-CN" sz="2400" smtClean="0"/>
              <a:t>【</a:t>
            </a:r>
            <a:r>
              <a:rPr lang="zh-CN" altLang="zh-CN" sz="2400" smtClean="0">
                <a:solidFill>
                  <a:srgbClr val="FF0000"/>
                </a:solidFill>
                <a:latin typeface="黑体" pitchFamily="49" charset="-122"/>
                <a:ea typeface="黑体" pitchFamily="49" charset="-122"/>
              </a:rPr>
              <a:t>解析</a:t>
            </a:r>
            <a:r>
              <a:rPr lang="zh-CN" altLang="zh-CN" sz="2400" smtClean="0"/>
              <a:t>】</a:t>
            </a:r>
            <a:r>
              <a:rPr lang="en-US" altLang="zh-CN" sz="2400" smtClean="0">
                <a:solidFill>
                  <a:srgbClr val="0000FF"/>
                </a:solidFill>
                <a:latin typeface="仿宋" pitchFamily="49" charset="-122"/>
                <a:ea typeface="仿宋" pitchFamily="49" charset="-122"/>
              </a:rPr>
              <a:t>D </a:t>
            </a:r>
            <a:r>
              <a:rPr lang="zh-CN" altLang="zh-CN" sz="2400" smtClean="0">
                <a:solidFill>
                  <a:srgbClr val="0000FF"/>
                </a:solidFill>
                <a:latin typeface="仿宋" pitchFamily="49" charset="-122"/>
                <a:ea typeface="仿宋" pitchFamily="49" charset="-122"/>
              </a:rPr>
              <a:t>根据</a:t>
            </a:r>
            <a:r>
              <a:rPr lang="zh-CN" altLang="zh-CN" sz="2400">
                <a:solidFill>
                  <a:srgbClr val="0000FF"/>
                </a:solidFill>
                <a:latin typeface="仿宋" pitchFamily="49" charset="-122"/>
                <a:ea typeface="仿宋" pitchFamily="49" charset="-122"/>
              </a:rPr>
              <a:t>材料可知“安史之乱”后百余年间中原型、边疆型与东南型的藩镇中的官员都由朝廷任命，上供或少上供，说明这些藩镇承认唐朝中央政府的统治；除河朔型藩镇外，其他类型藩镇在防御地方割据、守卫边疆、维护社会治安等方面都发挥了积极作用，有利于延续唐朝的统治，故</a:t>
            </a:r>
            <a:r>
              <a:rPr lang="en-US" altLang="zh-CN" sz="2400">
                <a:solidFill>
                  <a:srgbClr val="0000FF"/>
                </a:solidFill>
                <a:latin typeface="仿宋" pitchFamily="49" charset="-122"/>
                <a:ea typeface="仿宋" pitchFamily="49" charset="-122"/>
              </a:rPr>
              <a:t>D</a:t>
            </a:r>
            <a:r>
              <a:rPr lang="zh-CN" altLang="zh-CN" sz="2400">
                <a:solidFill>
                  <a:srgbClr val="0000FF"/>
                </a:solidFill>
                <a:latin typeface="仿宋" pitchFamily="49" charset="-122"/>
                <a:ea typeface="仿宋" pitchFamily="49" charset="-122"/>
              </a:rPr>
              <a:t>项正确；材料中大部分藩镇上缴赋税，且朝廷财政收入并不依赖藩镇，还有其他财政收入，故</a:t>
            </a:r>
            <a:r>
              <a:rPr lang="en-US" altLang="zh-CN" sz="2400">
                <a:solidFill>
                  <a:srgbClr val="0000FF"/>
                </a:solidFill>
                <a:latin typeface="仿宋" pitchFamily="49" charset="-122"/>
                <a:ea typeface="仿宋" pitchFamily="49" charset="-122"/>
              </a:rPr>
              <a:t>A</a:t>
            </a:r>
            <a:r>
              <a:rPr lang="zh-CN" altLang="zh-CN" sz="2400">
                <a:solidFill>
                  <a:srgbClr val="0000FF"/>
                </a:solidFill>
                <a:latin typeface="仿宋" pitchFamily="49" charset="-122"/>
                <a:ea typeface="仿宋" pitchFamily="49" charset="-122"/>
              </a:rPr>
              <a:t>项错误；材料未反映藩镇之间攻伐情况，故</a:t>
            </a:r>
            <a:r>
              <a:rPr lang="en-US" altLang="zh-CN" sz="2400">
                <a:solidFill>
                  <a:srgbClr val="0000FF"/>
                </a:solidFill>
                <a:latin typeface="仿宋" pitchFamily="49" charset="-122"/>
                <a:ea typeface="仿宋" pitchFamily="49" charset="-122"/>
              </a:rPr>
              <a:t>B</a:t>
            </a:r>
            <a:r>
              <a:rPr lang="zh-CN" altLang="zh-CN" sz="2400">
                <a:solidFill>
                  <a:srgbClr val="0000FF"/>
                </a:solidFill>
                <a:latin typeface="仿宋" pitchFamily="49" charset="-122"/>
                <a:ea typeface="仿宋" pitchFamily="49" charset="-122"/>
              </a:rPr>
              <a:t>项错误；材料中河朔型藩镇掌握了官员任免权、财政权和军权，拥兵自重，威胁到中央权威</a:t>
            </a:r>
            <a:r>
              <a:rPr lang="en-US" altLang="zh-CN" sz="2400">
                <a:solidFill>
                  <a:srgbClr val="0000FF"/>
                </a:solidFill>
                <a:latin typeface="仿宋" pitchFamily="49" charset="-122"/>
                <a:ea typeface="仿宋" pitchFamily="49" charset="-122"/>
              </a:rPr>
              <a:t>,</a:t>
            </a:r>
            <a:r>
              <a:rPr lang="zh-CN" altLang="zh-CN" sz="2400">
                <a:solidFill>
                  <a:srgbClr val="0000FF"/>
                </a:solidFill>
                <a:latin typeface="仿宋" pitchFamily="49" charset="-122"/>
                <a:ea typeface="仿宋" pitchFamily="49" charset="-122"/>
              </a:rPr>
              <a:t>故</a:t>
            </a:r>
            <a:r>
              <a:rPr lang="en-US" altLang="zh-CN" sz="2400">
                <a:solidFill>
                  <a:srgbClr val="0000FF"/>
                </a:solidFill>
                <a:latin typeface="仿宋" pitchFamily="49" charset="-122"/>
                <a:ea typeface="仿宋" pitchFamily="49" charset="-122"/>
              </a:rPr>
              <a:t>C</a:t>
            </a:r>
            <a:r>
              <a:rPr lang="zh-CN" altLang="zh-CN" sz="2400">
                <a:solidFill>
                  <a:srgbClr val="0000FF"/>
                </a:solidFill>
                <a:latin typeface="仿宋" pitchFamily="49" charset="-122"/>
                <a:ea typeface="仿宋" pitchFamily="49" charset="-122"/>
              </a:rPr>
              <a:t>项错误</a:t>
            </a:r>
            <a:r>
              <a:rPr lang="zh-CN" altLang="zh-CN" sz="2400" smtClean="0">
                <a:solidFill>
                  <a:srgbClr val="0000FF"/>
                </a:solidFill>
                <a:latin typeface="仿宋" pitchFamily="49" charset="-122"/>
                <a:ea typeface="仿宋" pitchFamily="49" charset="-122"/>
              </a:rPr>
              <a:t>。</a:t>
            </a:r>
            <a:endParaRPr lang="zh-CN" altLang="zh-CN" sz="2400">
              <a:solidFill>
                <a:srgbClr val="0000FF"/>
              </a:solidFill>
              <a:latin typeface="仿宋" pitchFamily="49" charset="-122"/>
              <a:ea typeface="仿宋" pitchFamily="49" charset="-122"/>
            </a:endParaRPr>
          </a:p>
        </p:txBody>
      </p:sp>
    </p:spTree>
    <p:extLst>
      <p:ext uri="{BB962C8B-B14F-4D97-AF65-F5344CB8AC3E}">
        <p14:creationId xmlns:p14="http://schemas.microsoft.com/office/powerpoint/2010/main" val="352780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529442"/>
            <a:ext cx="9108504" cy="408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20000"/>
              </a:lnSpc>
            </a:pPr>
            <a:r>
              <a:rPr lang="en-US" altLang="zh-CN" sz="2400">
                <a:latin typeface="+mn-ea"/>
              </a:rPr>
              <a:t>(</a:t>
            </a:r>
            <a:r>
              <a:rPr lang="en-US" altLang="zh-CN" sz="2400">
                <a:solidFill>
                  <a:srgbClr val="FF0000"/>
                </a:solidFill>
                <a:latin typeface="黑体" pitchFamily="49" charset="-122"/>
                <a:ea typeface="黑体" pitchFamily="49" charset="-122"/>
              </a:rPr>
              <a:t>2018</a:t>
            </a:r>
            <a:r>
              <a:rPr lang="zh-CN" altLang="zh-CN" sz="2400">
                <a:solidFill>
                  <a:srgbClr val="FF0000"/>
                </a:solidFill>
                <a:latin typeface="黑体" pitchFamily="49" charset="-122"/>
                <a:ea typeface="黑体" pitchFamily="49" charset="-122"/>
              </a:rPr>
              <a:t>·全国新课标卷Ⅰ文综·</a:t>
            </a:r>
            <a:r>
              <a:rPr lang="en-US" altLang="zh-CN" sz="2400">
                <a:solidFill>
                  <a:srgbClr val="FF0000"/>
                </a:solidFill>
                <a:latin typeface="黑体" pitchFamily="49" charset="-122"/>
                <a:ea typeface="黑体" pitchFamily="49" charset="-122"/>
              </a:rPr>
              <a:t>34</a:t>
            </a:r>
            <a:r>
              <a:rPr lang="en-US" altLang="zh-CN" sz="2400">
                <a:latin typeface="+mn-ea"/>
              </a:rPr>
              <a:t>)</a:t>
            </a:r>
            <a:r>
              <a:rPr lang="zh-CN" altLang="zh-CN" sz="2400">
                <a:latin typeface="+mn-ea"/>
              </a:rPr>
              <a:t>传统观点认为，英国成为工业革命发源地，是因为英国最早具备了技术、市场等经济条件；后来有研究者认为，其主要原因是英国建立了君主立宪制度；又有学者提出，煤铁资源丰富、易于开采等自然条件是其重要因素。据此可知，关于工业革命首先发生在英国发生的认识</a:t>
            </a:r>
          </a:p>
          <a:p>
            <a:pPr>
              <a:lnSpc>
                <a:spcPct val="120000"/>
              </a:lnSpc>
            </a:pPr>
            <a:r>
              <a:rPr lang="en-US" altLang="zh-CN" sz="2400">
                <a:latin typeface="+mn-ea"/>
              </a:rPr>
              <a:t>A</a:t>
            </a:r>
            <a:r>
              <a:rPr lang="zh-CN" altLang="zh-CN" sz="2400">
                <a:latin typeface="+mn-ea"/>
              </a:rPr>
              <a:t>．只能有一种正确合理的</a:t>
            </a:r>
            <a:r>
              <a:rPr lang="zh-CN" altLang="zh-CN" sz="2400" smtClean="0">
                <a:latin typeface="+mn-ea"/>
              </a:rPr>
              <a:t>观点</a:t>
            </a:r>
            <a:endParaRPr lang="en-US" altLang="zh-CN" sz="2400" smtClean="0">
              <a:latin typeface="+mn-ea"/>
            </a:endParaRPr>
          </a:p>
          <a:p>
            <a:pPr>
              <a:lnSpc>
                <a:spcPct val="120000"/>
              </a:lnSpc>
            </a:pPr>
            <a:r>
              <a:rPr lang="en-US" altLang="zh-CN" sz="2400" smtClean="0">
                <a:solidFill>
                  <a:srgbClr val="FF0000"/>
                </a:solidFill>
                <a:latin typeface="+mn-ea"/>
              </a:rPr>
              <a:t>B</a:t>
            </a:r>
            <a:r>
              <a:rPr lang="zh-CN" altLang="zh-CN" sz="2400">
                <a:solidFill>
                  <a:srgbClr val="FF0000"/>
                </a:solidFill>
                <a:latin typeface="+mn-ea"/>
              </a:rPr>
              <a:t>．随着研究视角拓展而趋于全面</a:t>
            </a:r>
          </a:p>
          <a:p>
            <a:pPr>
              <a:lnSpc>
                <a:spcPct val="120000"/>
              </a:lnSpc>
            </a:pPr>
            <a:r>
              <a:rPr lang="en-US" altLang="zh-CN" sz="2400">
                <a:latin typeface="+mn-ea"/>
              </a:rPr>
              <a:t>C</a:t>
            </a:r>
            <a:r>
              <a:rPr lang="zh-CN" altLang="zh-CN" sz="2400">
                <a:latin typeface="+mn-ea"/>
              </a:rPr>
              <a:t>．缺少对欧洲其他国家的</a:t>
            </a:r>
            <a:r>
              <a:rPr lang="zh-CN" altLang="zh-CN" sz="2400" smtClean="0">
                <a:latin typeface="+mn-ea"/>
              </a:rPr>
              <a:t>观察</a:t>
            </a:r>
            <a:endParaRPr lang="en-US" altLang="zh-CN" sz="2400" smtClean="0">
              <a:latin typeface="+mn-ea"/>
            </a:endParaRPr>
          </a:p>
          <a:p>
            <a:pPr>
              <a:lnSpc>
                <a:spcPct val="120000"/>
              </a:lnSpc>
            </a:pPr>
            <a:r>
              <a:rPr lang="en-US" altLang="zh-CN" sz="2400" smtClean="0">
                <a:latin typeface="+mn-ea"/>
              </a:rPr>
              <a:t>D</a:t>
            </a:r>
            <a:r>
              <a:rPr lang="zh-CN" altLang="zh-CN" sz="2400">
                <a:latin typeface="+mn-ea"/>
              </a:rPr>
              <a:t>．后期学者研究比传统观点可信</a:t>
            </a:r>
          </a:p>
        </p:txBody>
      </p:sp>
      <p:sp>
        <p:nvSpPr>
          <p:cNvPr id="4" name="TextBox 3"/>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6" name="矩形 5"/>
          <p:cNvSpPr/>
          <p:nvPr/>
        </p:nvSpPr>
        <p:spPr>
          <a:xfrm>
            <a:off x="-35496" y="2419931"/>
            <a:ext cx="9144000" cy="4524315"/>
          </a:xfrm>
          <a:prstGeom prst="rect">
            <a:avLst/>
          </a:prstGeom>
          <a:solidFill>
            <a:schemeClr val="bg1"/>
          </a:solidFill>
        </p:spPr>
        <p:txBody>
          <a:bodyPr wrap="square">
            <a:spAutoFit/>
          </a:bodyPr>
          <a:lstStyle/>
          <a:p>
            <a:pPr>
              <a:lnSpc>
                <a:spcPct val="120000"/>
              </a:lnSpc>
            </a:pPr>
            <a:r>
              <a:rPr lang="en-US" altLang="zh-CN" sz="2400" smtClean="0"/>
              <a:t>【</a:t>
            </a:r>
            <a:r>
              <a:rPr lang="zh-CN" altLang="en-US" sz="2400" smtClean="0">
                <a:solidFill>
                  <a:srgbClr val="FF0000"/>
                </a:solidFill>
                <a:latin typeface="黑体" pitchFamily="49" charset="-122"/>
                <a:ea typeface="黑体" pitchFamily="49" charset="-122"/>
              </a:rPr>
              <a:t>核心素养</a:t>
            </a:r>
            <a:r>
              <a:rPr lang="en-US" altLang="zh-CN" sz="2400" smtClean="0"/>
              <a:t>】</a:t>
            </a:r>
            <a:r>
              <a:rPr lang="zh-CN" altLang="en-US" sz="2400" smtClean="0">
                <a:solidFill>
                  <a:srgbClr val="0000FF"/>
                </a:solidFill>
                <a:latin typeface="仿宋" pitchFamily="49" charset="-122"/>
                <a:ea typeface="仿宋" pitchFamily="49" charset="-122"/>
              </a:rPr>
              <a:t>史料实证、历史解释</a:t>
            </a:r>
            <a:endParaRPr lang="en-US" altLang="zh-CN" sz="2400" smtClean="0">
              <a:solidFill>
                <a:srgbClr val="0000FF"/>
              </a:solidFill>
              <a:latin typeface="仿宋" pitchFamily="49" charset="-122"/>
              <a:ea typeface="仿宋" pitchFamily="49" charset="-122"/>
            </a:endParaRPr>
          </a:p>
          <a:p>
            <a:pPr>
              <a:lnSpc>
                <a:spcPct val="120000"/>
              </a:lnSpc>
            </a:pPr>
            <a:r>
              <a:rPr lang="zh-CN" altLang="zh-CN" sz="2400" smtClean="0"/>
              <a:t>【</a:t>
            </a:r>
            <a:r>
              <a:rPr lang="zh-CN" altLang="zh-CN" sz="2400" smtClean="0">
                <a:solidFill>
                  <a:srgbClr val="FF0000"/>
                </a:solidFill>
                <a:latin typeface="黑体" pitchFamily="49" charset="-122"/>
                <a:ea typeface="黑体" pitchFamily="49" charset="-122"/>
              </a:rPr>
              <a:t>解析</a:t>
            </a:r>
            <a:r>
              <a:rPr lang="zh-CN" altLang="zh-CN" sz="2400" smtClean="0"/>
              <a:t>】</a:t>
            </a:r>
            <a:r>
              <a:rPr lang="en-US" altLang="zh-CN" sz="2400" smtClean="0">
                <a:solidFill>
                  <a:srgbClr val="0000FF"/>
                </a:solidFill>
                <a:latin typeface="仿宋" pitchFamily="49" charset="-122"/>
                <a:ea typeface="仿宋" pitchFamily="49" charset="-122"/>
              </a:rPr>
              <a:t>B </a:t>
            </a:r>
            <a:r>
              <a:rPr lang="zh-CN" altLang="zh-CN" sz="2400" smtClean="0">
                <a:solidFill>
                  <a:srgbClr val="0000FF"/>
                </a:solidFill>
                <a:latin typeface="仿宋" pitchFamily="49" charset="-122"/>
                <a:ea typeface="仿宋" pitchFamily="49" charset="-122"/>
              </a:rPr>
              <a:t>材料</a:t>
            </a:r>
            <a:r>
              <a:rPr lang="zh-CN" altLang="zh-CN" sz="2400">
                <a:solidFill>
                  <a:srgbClr val="0000FF"/>
                </a:solidFill>
                <a:latin typeface="仿宋" pitchFamily="49" charset="-122"/>
                <a:ea typeface="仿宋" pitchFamily="49" charset="-122"/>
              </a:rPr>
              <a:t>中有关工业革命首先发生在英国的研究有经济因素、政治因素、自然因素多个视角，对工业革命首先发生在英国的认识越来越多元化，体现了随着研究视角的不断拓展，认识逐渐趋于全面，故</a:t>
            </a:r>
            <a:r>
              <a:rPr lang="en-US" altLang="zh-CN" sz="2400">
                <a:solidFill>
                  <a:srgbClr val="0000FF"/>
                </a:solidFill>
                <a:latin typeface="仿宋" pitchFamily="49" charset="-122"/>
                <a:ea typeface="仿宋" pitchFamily="49" charset="-122"/>
              </a:rPr>
              <a:t>B</a:t>
            </a:r>
            <a:r>
              <a:rPr lang="zh-CN" altLang="zh-CN" sz="2400">
                <a:solidFill>
                  <a:srgbClr val="0000FF"/>
                </a:solidFill>
                <a:latin typeface="仿宋" pitchFamily="49" charset="-122"/>
                <a:ea typeface="仿宋" pitchFamily="49" charset="-122"/>
              </a:rPr>
              <a:t>项正确；材料分别从经济、政治、自然条件多个角度说明工业革命首先发生在英国的原因，都有一定的合理性，故</a:t>
            </a:r>
            <a:r>
              <a:rPr lang="en-US" altLang="zh-CN" sz="2400">
                <a:solidFill>
                  <a:srgbClr val="0000FF"/>
                </a:solidFill>
                <a:latin typeface="仿宋" pitchFamily="49" charset="-122"/>
                <a:ea typeface="仿宋" pitchFamily="49" charset="-122"/>
              </a:rPr>
              <a:t>A</a:t>
            </a:r>
            <a:r>
              <a:rPr lang="zh-CN" altLang="zh-CN" sz="2400">
                <a:solidFill>
                  <a:srgbClr val="0000FF"/>
                </a:solidFill>
                <a:latin typeface="仿宋" pitchFamily="49" charset="-122"/>
                <a:ea typeface="仿宋" pitchFamily="49" charset="-122"/>
              </a:rPr>
              <a:t>项错误；研究工业革命首先发生在英国的原因，自然要把重心放在英国方面，对欧洲其他国家的观察是次要因素，且材料中的多个因素都是相对于欧洲其他国家而言的，故</a:t>
            </a:r>
            <a:r>
              <a:rPr lang="en-US" altLang="zh-CN" sz="2400">
                <a:solidFill>
                  <a:srgbClr val="0000FF"/>
                </a:solidFill>
                <a:latin typeface="仿宋" pitchFamily="49" charset="-122"/>
                <a:ea typeface="仿宋" pitchFamily="49" charset="-122"/>
              </a:rPr>
              <a:t>C</a:t>
            </a:r>
            <a:r>
              <a:rPr lang="zh-CN" altLang="zh-CN" sz="2400">
                <a:solidFill>
                  <a:srgbClr val="0000FF"/>
                </a:solidFill>
                <a:latin typeface="仿宋" pitchFamily="49" charset="-122"/>
                <a:ea typeface="仿宋" pitchFamily="49" charset="-122"/>
              </a:rPr>
              <a:t>项错误；后期学者的研究只是研究视角的不同，无法判断哪一观点更可信，故</a:t>
            </a:r>
            <a:r>
              <a:rPr lang="en-US" altLang="zh-CN" sz="2400">
                <a:solidFill>
                  <a:srgbClr val="0000FF"/>
                </a:solidFill>
                <a:latin typeface="仿宋" pitchFamily="49" charset="-122"/>
                <a:ea typeface="仿宋" pitchFamily="49" charset="-122"/>
              </a:rPr>
              <a:t>D</a:t>
            </a:r>
            <a:r>
              <a:rPr lang="zh-CN" altLang="zh-CN" sz="2400">
                <a:solidFill>
                  <a:srgbClr val="0000FF"/>
                </a:solidFill>
                <a:latin typeface="仿宋" pitchFamily="49" charset="-122"/>
                <a:ea typeface="仿宋" pitchFamily="49" charset="-122"/>
              </a:rPr>
              <a:t>项错误。</a:t>
            </a:r>
          </a:p>
        </p:txBody>
      </p:sp>
    </p:spTree>
    <p:extLst>
      <p:ext uri="{BB962C8B-B14F-4D97-AF65-F5344CB8AC3E}">
        <p14:creationId xmlns:p14="http://schemas.microsoft.com/office/powerpoint/2010/main" val="114281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17" name="矩形 16"/>
          <p:cNvSpPr/>
          <p:nvPr/>
        </p:nvSpPr>
        <p:spPr>
          <a:xfrm>
            <a:off x="4194033" y="4797152"/>
            <a:ext cx="2394191" cy="581057"/>
          </a:xfrm>
          <a:prstGeom prst="rect">
            <a:avLst/>
          </a:prstGeom>
        </p:spPr>
        <p:txBody>
          <a:bodyPr wrap="square">
            <a:spAutoFit/>
          </a:bodyPr>
          <a:lstStyle/>
          <a:p>
            <a:pPr>
              <a:lnSpc>
                <a:spcPct val="150000"/>
              </a:lnSpc>
              <a:spcBef>
                <a:spcPct val="0"/>
              </a:spcBef>
            </a:pPr>
            <a:r>
              <a:rPr lang="zh-CN" altLang="en-US" sz="2400" cap="all" dirty="0" smtClean="0">
                <a:solidFill>
                  <a:srgbClr val="FF0000"/>
                </a:solidFill>
                <a:latin typeface="微软雅黑" pitchFamily="34" charset="-122"/>
                <a:ea typeface="微软雅黑" pitchFamily="34" charset="-122"/>
              </a:rPr>
              <a:t>学会历史解释</a:t>
            </a:r>
            <a:endParaRPr lang="en-US" altLang="zh-CN" sz="2400" cap="all" dirty="0">
              <a:solidFill>
                <a:srgbClr val="FF0000"/>
              </a:solidFill>
              <a:latin typeface="微软雅黑" pitchFamily="34" charset="-122"/>
              <a:ea typeface="微软雅黑" pitchFamily="34" charset="-122"/>
            </a:endParaRPr>
          </a:p>
        </p:txBody>
      </p:sp>
      <p:grpSp>
        <p:nvGrpSpPr>
          <p:cNvPr id="18" name="组合 17"/>
          <p:cNvGrpSpPr/>
          <p:nvPr/>
        </p:nvGrpSpPr>
        <p:grpSpPr>
          <a:xfrm>
            <a:off x="395536" y="2132856"/>
            <a:ext cx="2376264" cy="4320480"/>
            <a:chOff x="2068615" y="1696036"/>
            <a:chExt cx="2376264" cy="4320480"/>
          </a:xfrm>
        </p:grpSpPr>
        <p:sp>
          <p:nvSpPr>
            <p:cNvPr id="19" name="圆角矩形 18"/>
            <p:cNvSpPr/>
            <p:nvPr/>
          </p:nvSpPr>
          <p:spPr>
            <a:xfrm>
              <a:off x="2068615" y="1696036"/>
              <a:ext cx="2376264" cy="4320480"/>
            </a:xfrm>
            <a:prstGeom prst="roundRect">
              <a:avLst>
                <a:gd name="adj" fmla="val 7822"/>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6"/>
            <p:cNvSpPr/>
            <p:nvPr/>
          </p:nvSpPr>
          <p:spPr>
            <a:xfrm>
              <a:off x="2068615" y="2043296"/>
              <a:ext cx="792088" cy="876875"/>
            </a:xfrm>
            <a:custGeom>
              <a:avLst/>
              <a:gdLst/>
              <a:ahLst/>
              <a:cxnLst/>
              <a:rect l="l" t="t" r="r" b="b"/>
              <a:pathLst>
                <a:path w="792088" h="876875">
                  <a:moveTo>
                    <a:pt x="0" y="0"/>
                  </a:moveTo>
                  <a:lnTo>
                    <a:pt x="723499" y="0"/>
                  </a:lnTo>
                  <a:cubicBezTo>
                    <a:pt x="761380" y="0"/>
                    <a:pt x="792088" y="30708"/>
                    <a:pt x="792088" y="68589"/>
                  </a:cubicBezTo>
                  <a:lnTo>
                    <a:pt x="792088" y="808286"/>
                  </a:lnTo>
                  <a:cubicBezTo>
                    <a:pt x="792088" y="846167"/>
                    <a:pt x="761380" y="876875"/>
                    <a:pt x="723499" y="876875"/>
                  </a:cubicBezTo>
                  <a:lnTo>
                    <a:pt x="0" y="876875"/>
                  </a:lnTo>
                  <a:close/>
                </a:path>
              </a:pathLst>
            </a:cu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TextBox 7"/>
            <p:cNvSpPr txBox="1"/>
            <p:nvPr/>
          </p:nvSpPr>
          <p:spPr>
            <a:xfrm>
              <a:off x="2165202" y="2220123"/>
              <a:ext cx="598911" cy="523220"/>
            </a:xfrm>
            <a:prstGeom prst="rect">
              <a:avLst/>
            </a:prstGeom>
            <a:noFill/>
          </p:spPr>
          <p:txBody>
            <a:bodyPr wrap="square" rtlCol="0">
              <a:spAutoFit/>
            </a:bodyPr>
            <a:lstStyle/>
            <a:p>
              <a:pPr algn="ctr"/>
              <a:r>
                <a:rPr lang="en-US" altLang="zh-CN" sz="2800" dirty="0" smtClean="0">
                  <a:solidFill>
                    <a:schemeClr val="bg1"/>
                  </a:solidFill>
                  <a:latin typeface="Impact" panose="020B0806030902050204" pitchFamily="34" charset="0"/>
                </a:rPr>
                <a:t>04</a:t>
              </a:r>
              <a:endParaRPr lang="zh-CN" altLang="en-US" sz="2800" dirty="0">
                <a:solidFill>
                  <a:schemeClr val="bg1"/>
                </a:solidFill>
                <a:latin typeface="Impact" panose="020B0806030902050204" pitchFamily="34" charset="0"/>
              </a:endParaRPr>
            </a:p>
          </p:txBody>
        </p:sp>
        <p:sp>
          <p:nvSpPr>
            <p:cNvPr id="36" name="TextBox 8"/>
            <p:cNvSpPr txBox="1"/>
            <p:nvPr/>
          </p:nvSpPr>
          <p:spPr>
            <a:xfrm>
              <a:off x="2090249" y="3727035"/>
              <a:ext cx="2327736" cy="523220"/>
            </a:xfrm>
            <a:prstGeom prst="rect">
              <a:avLst/>
            </a:prstGeom>
            <a:noFill/>
          </p:spPr>
          <p:txBody>
            <a:bodyPr wrap="square" rtlCol="0">
              <a:spAutoFit/>
            </a:bodyPr>
            <a:lstStyle/>
            <a:p>
              <a:pPr algn="ctr"/>
              <a:r>
                <a:rPr lang="zh-CN" altLang="en-US" sz="2800" b="1" dirty="0" smtClean="0">
                  <a:latin typeface="微软雅黑" panose="020B0503020204020204" pitchFamily="34" charset="-122"/>
                  <a:ea typeface="微软雅黑" panose="020B0503020204020204" pitchFamily="34" charset="-122"/>
                </a:rPr>
                <a:t>历史解释</a:t>
              </a:r>
              <a:endParaRPr lang="zh-CN" altLang="en-US" sz="2800" b="1" dirty="0">
                <a:latin typeface="微软雅黑" panose="020B0503020204020204" pitchFamily="34" charset="-122"/>
                <a:ea typeface="微软雅黑" panose="020B0503020204020204" pitchFamily="34" charset="-122"/>
              </a:endParaRPr>
            </a:p>
          </p:txBody>
        </p:sp>
        <p:graphicFrame>
          <p:nvGraphicFramePr>
            <p:cNvPr id="37" name="图表 36"/>
            <p:cNvGraphicFramePr/>
            <p:nvPr>
              <p:extLst/>
            </p:nvPr>
          </p:nvGraphicFramePr>
          <p:xfrm>
            <a:off x="2650850" y="4792380"/>
            <a:ext cx="1211794" cy="807863"/>
          </p:xfrm>
          <a:graphic>
            <a:graphicData uri="http://schemas.openxmlformats.org/drawingml/2006/chart">
              <c:chart xmlns:c="http://schemas.openxmlformats.org/drawingml/2006/chart" xmlns:r="http://schemas.openxmlformats.org/officeDocument/2006/relationships" r:id="rId3"/>
            </a:graphicData>
          </a:graphic>
        </p:graphicFrame>
        <p:sp>
          <p:nvSpPr>
            <p:cNvPr id="38" name="Freeform 11"/>
            <p:cNvSpPr>
              <a:spLocks noEditPoints="1"/>
            </p:cNvSpPr>
            <p:nvPr/>
          </p:nvSpPr>
          <p:spPr bwMode="auto">
            <a:xfrm>
              <a:off x="3213617" y="2164211"/>
              <a:ext cx="609600" cy="608013"/>
            </a:xfrm>
            <a:custGeom>
              <a:avLst/>
              <a:gdLst>
                <a:gd name="T0" fmla="*/ 292 w 384"/>
                <a:gd name="T1" fmla="*/ 325 h 383"/>
                <a:gd name="T2" fmla="*/ 336 w 384"/>
                <a:gd name="T3" fmla="*/ 360 h 383"/>
                <a:gd name="T4" fmla="*/ 359 w 384"/>
                <a:gd name="T5" fmla="*/ 344 h 383"/>
                <a:gd name="T6" fmla="*/ 354 w 384"/>
                <a:gd name="T7" fmla="*/ 318 h 383"/>
                <a:gd name="T8" fmla="*/ 31 w 384"/>
                <a:gd name="T9" fmla="*/ 318 h 383"/>
                <a:gd name="T10" fmla="*/ 25 w 384"/>
                <a:gd name="T11" fmla="*/ 344 h 383"/>
                <a:gd name="T12" fmla="*/ 48 w 384"/>
                <a:gd name="T13" fmla="*/ 360 h 383"/>
                <a:gd name="T14" fmla="*/ 92 w 384"/>
                <a:gd name="T15" fmla="*/ 325 h 383"/>
                <a:gd name="T16" fmla="*/ 285 w 384"/>
                <a:gd name="T17" fmla="*/ 216 h 383"/>
                <a:gd name="T18" fmla="*/ 339 w 384"/>
                <a:gd name="T19" fmla="*/ 271 h 383"/>
                <a:gd name="T20" fmla="*/ 384 w 384"/>
                <a:gd name="T21" fmla="*/ 328 h 383"/>
                <a:gd name="T22" fmla="*/ 370 w 384"/>
                <a:gd name="T23" fmla="*/ 369 h 383"/>
                <a:gd name="T24" fmla="*/ 329 w 384"/>
                <a:gd name="T25" fmla="*/ 383 h 383"/>
                <a:gd name="T26" fmla="*/ 272 w 384"/>
                <a:gd name="T27" fmla="*/ 338 h 383"/>
                <a:gd name="T28" fmla="*/ 216 w 384"/>
                <a:gd name="T29" fmla="*/ 284 h 383"/>
                <a:gd name="T30" fmla="*/ 275 w 384"/>
                <a:gd name="T31" fmla="*/ 240 h 383"/>
                <a:gd name="T32" fmla="*/ 99 w 384"/>
                <a:gd name="T33" fmla="*/ 216 h 383"/>
                <a:gd name="T34" fmla="*/ 144 w 384"/>
                <a:gd name="T35" fmla="*/ 274 h 383"/>
                <a:gd name="T36" fmla="*/ 139 w 384"/>
                <a:gd name="T37" fmla="*/ 350 h 383"/>
                <a:gd name="T38" fmla="*/ 69 w 384"/>
                <a:gd name="T39" fmla="*/ 379 h 383"/>
                <a:gd name="T40" fmla="*/ 26 w 384"/>
                <a:gd name="T41" fmla="*/ 379 h 383"/>
                <a:gd name="T42" fmla="*/ 0 w 384"/>
                <a:gd name="T43" fmla="*/ 343 h 383"/>
                <a:gd name="T44" fmla="*/ 13 w 384"/>
                <a:gd name="T45" fmla="*/ 302 h 383"/>
                <a:gd name="T46" fmla="*/ 26 w 384"/>
                <a:gd name="T47" fmla="*/ 216 h 383"/>
                <a:gd name="T48" fmla="*/ 319 w 384"/>
                <a:gd name="T49" fmla="*/ 30 h 383"/>
                <a:gd name="T50" fmla="*/ 326 w 384"/>
                <a:gd name="T51" fmla="*/ 91 h 383"/>
                <a:gd name="T52" fmla="*/ 360 w 384"/>
                <a:gd name="T53" fmla="*/ 48 h 383"/>
                <a:gd name="T54" fmla="*/ 345 w 384"/>
                <a:gd name="T55" fmla="*/ 25 h 383"/>
                <a:gd name="T56" fmla="*/ 38 w 384"/>
                <a:gd name="T57" fmla="*/ 25 h 383"/>
                <a:gd name="T58" fmla="*/ 24 w 384"/>
                <a:gd name="T59" fmla="*/ 48 h 383"/>
                <a:gd name="T60" fmla="*/ 57 w 384"/>
                <a:gd name="T61" fmla="*/ 91 h 383"/>
                <a:gd name="T62" fmla="*/ 64 w 384"/>
                <a:gd name="T63" fmla="*/ 30 h 383"/>
                <a:gd name="T64" fmla="*/ 329 w 384"/>
                <a:gd name="T65" fmla="*/ 0 h 383"/>
                <a:gd name="T66" fmla="*/ 370 w 384"/>
                <a:gd name="T67" fmla="*/ 13 h 383"/>
                <a:gd name="T68" fmla="*/ 384 w 384"/>
                <a:gd name="T69" fmla="*/ 55 h 383"/>
                <a:gd name="T70" fmla="*/ 339 w 384"/>
                <a:gd name="T71" fmla="*/ 112 h 383"/>
                <a:gd name="T72" fmla="*/ 285 w 384"/>
                <a:gd name="T73" fmla="*/ 167 h 383"/>
                <a:gd name="T74" fmla="*/ 239 w 384"/>
                <a:gd name="T75" fmla="*/ 109 h 383"/>
                <a:gd name="T76" fmla="*/ 244 w 384"/>
                <a:gd name="T77" fmla="*/ 32 h 383"/>
                <a:gd name="T78" fmla="*/ 314 w 384"/>
                <a:gd name="T79" fmla="*/ 5 h 383"/>
                <a:gd name="T80" fmla="*/ 55 w 384"/>
                <a:gd name="T81" fmla="*/ 0 h 383"/>
                <a:gd name="T82" fmla="*/ 112 w 384"/>
                <a:gd name="T83" fmla="*/ 44 h 383"/>
                <a:gd name="T84" fmla="*/ 168 w 384"/>
                <a:gd name="T85" fmla="*/ 99 h 383"/>
                <a:gd name="T86" fmla="*/ 108 w 384"/>
                <a:gd name="T87" fmla="*/ 144 h 383"/>
                <a:gd name="T88" fmla="*/ 33 w 384"/>
                <a:gd name="T89" fmla="*/ 138 h 383"/>
                <a:gd name="T90" fmla="*/ 5 w 384"/>
                <a:gd name="T91" fmla="*/ 69 h 383"/>
                <a:gd name="T92" fmla="*/ 5 w 384"/>
                <a:gd name="T93" fmla="*/ 26 h 383"/>
                <a:gd name="T94" fmla="*/ 41 w 384"/>
                <a:gd name="T95"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4" h="383">
                  <a:moveTo>
                    <a:pt x="326" y="292"/>
                  </a:moveTo>
                  <a:lnTo>
                    <a:pt x="311" y="310"/>
                  </a:lnTo>
                  <a:lnTo>
                    <a:pt x="292" y="325"/>
                  </a:lnTo>
                  <a:lnTo>
                    <a:pt x="319" y="353"/>
                  </a:lnTo>
                  <a:lnTo>
                    <a:pt x="328" y="358"/>
                  </a:lnTo>
                  <a:lnTo>
                    <a:pt x="336" y="360"/>
                  </a:lnTo>
                  <a:lnTo>
                    <a:pt x="345" y="358"/>
                  </a:lnTo>
                  <a:lnTo>
                    <a:pt x="354" y="353"/>
                  </a:lnTo>
                  <a:lnTo>
                    <a:pt x="359" y="344"/>
                  </a:lnTo>
                  <a:lnTo>
                    <a:pt x="360" y="336"/>
                  </a:lnTo>
                  <a:lnTo>
                    <a:pt x="359" y="327"/>
                  </a:lnTo>
                  <a:lnTo>
                    <a:pt x="354" y="318"/>
                  </a:lnTo>
                  <a:lnTo>
                    <a:pt x="326" y="292"/>
                  </a:lnTo>
                  <a:close/>
                  <a:moveTo>
                    <a:pt x="57" y="292"/>
                  </a:moveTo>
                  <a:lnTo>
                    <a:pt x="31" y="318"/>
                  </a:lnTo>
                  <a:lnTo>
                    <a:pt x="25" y="327"/>
                  </a:lnTo>
                  <a:lnTo>
                    <a:pt x="24" y="336"/>
                  </a:lnTo>
                  <a:lnTo>
                    <a:pt x="25" y="344"/>
                  </a:lnTo>
                  <a:lnTo>
                    <a:pt x="31" y="353"/>
                  </a:lnTo>
                  <a:lnTo>
                    <a:pt x="38" y="358"/>
                  </a:lnTo>
                  <a:lnTo>
                    <a:pt x="48" y="360"/>
                  </a:lnTo>
                  <a:lnTo>
                    <a:pt x="57" y="358"/>
                  </a:lnTo>
                  <a:lnTo>
                    <a:pt x="64" y="353"/>
                  </a:lnTo>
                  <a:lnTo>
                    <a:pt x="92" y="325"/>
                  </a:lnTo>
                  <a:lnTo>
                    <a:pt x="74" y="310"/>
                  </a:lnTo>
                  <a:lnTo>
                    <a:pt x="57" y="292"/>
                  </a:lnTo>
                  <a:close/>
                  <a:moveTo>
                    <a:pt x="285" y="216"/>
                  </a:moveTo>
                  <a:lnTo>
                    <a:pt x="359" y="216"/>
                  </a:lnTo>
                  <a:lnTo>
                    <a:pt x="351" y="244"/>
                  </a:lnTo>
                  <a:lnTo>
                    <a:pt x="339" y="271"/>
                  </a:lnTo>
                  <a:lnTo>
                    <a:pt x="370" y="302"/>
                  </a:lnTo>
                  <a:lnTo>
                    <a:pt x="379" y="315"/>
                  </a:lnTo>
                  <a:lnTo>
                    <a:pt x="384" y="328"/>
                  </a:lnTo>
                  <a:lnTo>
                    <a:pt x="384" y="343"/>
                  </a:lnTo>
                  <a:lnTo>
                    <a:pt x="379" y="358"/>
                  </a:lnTo>
                  <a:lnTo>
                    <a:pt x="370" y="369"/>
                  </a:lnTo>
                  <a:lnTo>
                    <a:pt x="357" y="379"/>
                  </a:lnTo>
                  <a:lnTo>
                    <a:pt x="343" y="383"/>
                  </a:lnTo>
                  <a:lnTo>
                    <a:pt x="329" y="383"/>
                  </a:lnTo>
                  <a:lnTo>
                    <a:pt x="314" y="379"/>
                  </a:lnTo>
                  <a:lnTo>
                    <a:pt x="303" y="369"/>
                  </a:lnTo>
                  <a:lnTo>
                    <a:pt x="272" y="338"/>
                  </a:lnTo>
                  <a:lnTo>
                    <a:pt x="244" y="350"/>
                  </a:lnTo>
                  <a:lnTo>
                    <a:pt x="216" y="358"/>
                  </a:lnTo>
                  <a:lnTo>
                    <a:pt x="216" y="284"/>
                  </a:lnTo>
                  <a:lnTo>
                    <a:pt x="239" y="274"/>
                  </a:lnTo>
                  <a:lnTo>
                    <a:pt x="260" y="259"/>
                  </a:lnTo>
                  <a:lnTo>
                    <a:pt x="275" y="240"/>
                  </a:lnTo>
                  <a:lnTo>
                    <a:pt x="285" y="216"/>
                  </a:lnTo>
                  <a:close/>
                  <a:moveTo>
                    <a:pt x="26" y="216"/>
                  </a:moveTo>
                  <a:lnTo>
                    <a:pt x="99" y="216"/>
                  </a:lnTo>
                  <a:lnTo>
                    <a:pt x="108" y="240"/>
                  </a:lnTo>
                  <a:lnTo>
                    <a:pt x="124" y="259"/>
                  </a:lnTo>
                  <a:lnTo>
                    <a:pt x="144" y="274"/>
                  </a:lnTo>
                  <a:lnTo>
                    <a:pt x="168" y="284"/>
                  </a:lnTo>
                  <a:lnTo>
                    <a:pt x="168" y="358"/>
                  </a:lnTo>
                  <a:lnTo>
                    <a:pt x="139" y="350"/>
                  </a:lnTo>
                  <a:lnTo>
                    <a:pt x="112" y="338"/>
                  </a:lnTo>
                  <a:lnTo>
                    <a:pt x="81" y="369"/>
                  </a:lnTo>
                  <a:lnTo>
                    <a:pt x="69" y="379"/>
                  </a:lnTo>
                  <a:lnTo>
                    <a:pt x="55" y="383"/>
                  </a:lnTo>
                  <a:lnTo>
                    <a:pt x="41" y="383"/>
                  </a:lnTo>
                  <a:lnTo>
                    <a:pt x="26" y="379"/>
                  </a:lnTo>
                  <a:lnTo>
                    <a:pt x="13" y="369"/>
                  </a:lnTo>
                  <a:lnTo>
                    <a:pt x="5" y="358"/>
                  </a:lnTo>
                  <a:lnTo>
                    <a:pt x="0" y="343"/>
                  </a:lnTo>
                  <a:lnTo>
                    <a:pt x="0" y="328"/>
                  </a:lnTo>
                  <a:lnTo>
                    <a:pt x="5" y="315"/>
                  </a:lnTo>
                  <a:lnTo>
                    <a:pt x="13" y="302"/>
                  </a:lnTo>
                  <a:lnTo>
                    <a:pt x="44" y="271"/>
                  </a:lnTo>
                  <a:lnTo>
                    <a:pt x="33" y="244"/>
                  </a:lnTo>
                  <a:lnTo>
                    <a:pt x="26" y="216"/>
                  </a:lnTo>
                  <a:close/>
                  <a:moveTo>
                    <a:pt x="336" y="23"/>
                  </a:moveTo>
                  <a:lnTo>
                    <a:pt x="328" y="25"/>
                  </a:lnTo>
                  <a:lnTo>
                    <a:pt x="319" y="30"/>
                  </a:lnTo>
                  <a:lnTo>
                    <a:pt x="292" y="57"/>
                  </a:lnTo>
                  <a:lnTo>
                    <a:pt x="311" y="73"/>
                  </a:lnTo>
                  <a:lnTo>
                    <a:pt x="326" y="91"/>
                  </a:lnTo>
                  <a:lnTo>
                    <a:pt x="354" y="65"/>
                  </a:lnTo>
                  <a:lnTo>
                    <a:pt x="359" y="56"/>
                  </a:lnTo>
                  <a:lnTo>
                    <a:pt x="360" y="48"/>
                  </a:lnTo>
                  <a:lnTo>
                    <a:pt x="359" y="38"/>
                  </a:lnTo>
                  <a:lnTo>
                    <a:pt x="354" y="30"/>
                  </a:lnTo>
                  <a:lnTo>
                    <a:pt x="345" y="25"/>
                  </a:lnTo>
                  <a:lnTo>
                    <a:pt x="336" y="23"/>
                  </a:lnTo>
                  <a:close/>
                  <a:moveTo>
                    <a:pt x="48" y="23"/>
                  </a:moveTo>
                  <a:lnTo>
                    <a:pt x="38" y="25"/>
                  </a:lnTo>
                  <a:lnTo>
                    <a:pt x="31" y="30"/>
                  </a:lnTo>
                  <a:lnTo>
                    <a:pt x="25" y="38"/>
                  </a:lnTo>
                  <a:lnTo>
                    <a:pt x="24" y="48"/>
                  </a:lnTo>
                  <a:lnTo>
                    <a:pt x="25" y="56"/>
                  </a:lnTo>
                  <a:lnTo>
                    <a:pt x="31" y="65"/>
                  </a:lnTo>
                  <a:lnTo>
                    <a:pt x="57" y="91"/>
                  </a:lnTo>
                  <a:lnTo>
                    <a:pt x="74" y="73"/>
                  </a:lnTo>
                  <a:lnTo>
                    <a:pt x="92" y="57"/>
                  </a:lnTo>
                  <a:lnTo>
                    <a:pt x="64" y="30"/>
                  </a:lnTo>
                  <a:lnTo>
                    <a:pt x="57" y="25"/>
                  </a:lnTo>
                  <a:lnTo>
                    <a:pt x="48" y="23"/>
                  </a:lnTo>
                  <a:close/>
                  <a:moveTo>
                    <a:pt x="329" y="0"/>
                  </a:moveTo>
                  <a:lnTo>
                    <a:pt x="343" y="0"/>
                  </a:lnTo>
                  <a:lnTo>
                    <a:pt x="357" y="5"/>
                  </a:lnTo>
                  <a:lnTo>
                    <a:pt x="370" y="13"/>
                  </a:lnTo>
                  <a:lnTo>
                    <a:pt x="379" y="26"/>
                  </a:lnTo>
                  <a:lnTo>
                    <a:pt x="384" y="40"/>
                  </a:lnTo>
                  <a:lnTo>
                    <a:pt x="384" y="55"/>
                  </a:lnTo>
                  <a:lnTo>
                    <a:pt x="379" y="69"/>
                  </a:lnTo>
                  <a:lnTo>
                    <a:pt x="370" y="81"/>
                  </a:lnTo>
                  <a:lnTo>
                    <a:pt x="339" y="112"/>
                  </a:lnTo>
                  <a:lnTo>
                    <a:pt x="351" y="138"/>
                  </a:lnTo>
                  <a:lnTo>
                    <a:pt x="359" y="167"/>
                  </a:lnTo>
                  <a:lnTo>
                    <a:pt x="285" y="167"/>
                  </a:lnTo>
                  <a:lnTo>
                    <a:pt x="275" y="144"/>
                  </a:lnTo>
                  <a:lnTo>
                    <a:pt x="260" y="124"/>
                  </a:lnTo>
                  <a:lnTo>
                    <a:pt x="239" y="109"/>
                  </a:lnTo>
                  <a:lnTo>
                    <a:pt x="216" y="99"/>
                  </a:lnTo>
                  <a:lnTo>
                    <a:pt x="216" y="25"/>
                  </a:lnTo>
                  <a:lnTo>
                    <a:pt x="244" y="32"/>
                  </a:lnTo>
                  <a:lnTo>
                    <a:pt x="272" y="44"/>
                  </a:lnTo>
                  <a:lnTo>
                    <a:pt x="303" y="13"/>
                  </a:lnTo>
                  <a:lnTo>
                    <a:pt x="314" y="5"/>
                  </a:lnTo>
                  <a:lnTo>
                    <a:pt x="329" y="0"/>
                  </a:lnTo>
                  <a:close/>
                  <a:moveTo>
                    <a:pt x="41" y="0"/>
                  </a:moveTo>
                  <a:lnTo>
                    <a:pt x="55" y="0"/>
                  </a:lnTo>
                  <a:lnTo>
                    <a:pt x="69" y="5"/>
                  </a:lnTo>
                  <a:lnTo>
                    <a:pt x="81" y="13"/>
                  </a:lnTo>
                  <a:lnTo>
                    <a:pt x="112" y="44"/>
                  </a:lnTo>
                  <a:lnTo>
                    <a:pt x="139" y="32"/>
                  </a:lnTo>
                  <a:lnTo>
                    <a:pt x="168" y="25"/>
                  </a:lnTo>
                  <a:lnTo>
                    <a:pt x="168" y="99"/>
                  </a:lnTo>
                  <a:lnTo>
                    <a:pt x="144" y="109"/>
                  </a:lnTo>
                  <a:lnTo>
                    <a:pt x="124" y="124"/>
                  </a:lnTo>
                  <a:lnTo>
                    <a:pt x="108" y="144"/>
                  </a:lnTo>
                  <a:lnTo>
                    <a:pt x="99" y="167"/>
                  </a:lnTo>
                  <a:lnTo>
                    <a:pt x="26" y="167"/>
                  </a:lnTo>
                  <a:lnTo>
                    <a:pt x="33" y="138"/>
                  </a:lnTo>
                  <a:lnTo>
                    <a:pt x="44" y="112"/>
                  </a:lnTo>
                  <a:lnTo>
                    <a:pt x="13" y="81"/>
                  </a:lnTo>
                  <a:lnTo>
                    <a:pt x="5" y="69"/>
                  </a:lnTo>
                  <a:lnTo>
                    <a:pt x="0" y="55"/>
                  </a:lnTo>
                  <a:lnTo>
                    <a:pt x="0" y="40"/>
                  </a:lnTo>
                  <a:lnTo>
                    <a:pt x="5" y="26"/>
                  </a:lnTo>
                  <a:lnTo>
                    <a:pt x="13" y="13"/>
                  </a:lnTo>
                  <a:lnTo>
                    <a:pt x="26" y="5"/>
                  </a:lnTo>
                  <a:lnTo>
                    <a:pt x="41" y="0"/>
                  </a:lnTo>
                  <a:close/>
                </a:path>
              </a:pathLst>
            </a:custGeom>
            <a:solidFill>
              <a:schemeClr val="bg1"/>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sp>
        <p:nvSpPr>
          <p:cNvPr id="39" name="圆角矩形 38"/>
          <p:cNvSpPr/>
          <p:nvPr/>
        </p:nvSpPr>
        <p:spPr>
          <a:xfrm>
            <a:off x="3412707" y="2636912"/>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4194033" y="2638653"/>
            <a:ext cx="2394192" cy="646331"/>
          </a:xfrm>
          <a:prstGeom prst="rect">
            <a:avLst/>
          </a:prstGeom>
        </p:spPr>
        <p:txBody>
          <a:bodyPr wrap="square">
            <a:spAutoFit/>
          </a:bodyPr>
          <a:lstStyle/>
          <a:p>
            <a:pPr>
              <a:lnSpc>
                <a:spcPct val="150000"/>
              </a:lnSpc>
              <a:spcBef>
                <a:spcPct val="0"/>
              </a:spcBef>
            </a:pPr>
            <a:r>
              <a:rPr lang="zh-CN" altLang="en-US" sz="2400" cap="all" smtClean="0">
                <a:latin typeface="微软雅黑" pitchFamily="34" charset="-122"/>
                <a:ea typeface="微软雅黑" pitchFamily="34" charset="-122"/>
              </a:rPr>
              <a:t>认识历史解释</a:t>
            </a:r>
            <a:endParaRPr lang="en-US" altLang="zh-CN" sz="2400" cap="all" dirty="0">
              <a:latin typeface="微软雅黑" pitchFamily="34" charset="-122"/>
              <a:ea typeface="微软雅黑" pitchFamily="34" charset="-122"/>
            </a:endParaRPr>
          </a:p>
        </p:txBody>
      </p:sp>
      <p:sp>
        <p:nvSpPr>
          <p:cNvPr id="41" name="圆角矩形 40"/>
          <p:cNvSpPr/>
          <p:nvPr/>
        </p:nvSpPr>
        <p:spPr>
          <a:xfrm>
            <a:off x="3445830" y="4792203"/>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1"/>
          <p:cNvSpPr txBox="1"/>
          <p:nvPr/>
        </p:nvSpPr>
        <p:spPr>
          <a:xfrm>
            <a:off x="149544" y="680400"/>
            <a:ext cx="8454904" cy="1020408"/>
          </a:xfrm>
          <a:prstGeom prst="rect">
            <a:avLst/>
          </a:prstGeom>
          <a:noFill/>
        </p:spPr>
        <p:txBody>
          <a:bodyPr wrap="square" rtlCol="0">
            <a:spAutoFit/>
          </a:bodyPr>
          <a:lstStyle/>
          <a:p>
            <a:pPr>
              <a:lnSpc>
                <a:spcPct val="120000"/>
              </a:lnSpc>
            </a:pPr>
            <a:r>
              <a:rPr lang="zh-CN" altLang="en-US" sz="2600" dirty="0" smtClean="0">
                <a:latin typeface="方正大标宋简体" panose="02010601030101010101" pitchFamily="2" charset="-122"/>
                <a:ea typeface="方正大标宋简体" panose="02010601030101010101" pitchFamily="2" charset="-122"/>
              </a:rPr>
              <a:t>历史解释是指以史料为依据，对历史事物进行理性分析和客观评判的态度、能力和方法。</a:t>
            </a:r>
            <a:endParaRPr lang="zh-CN" altLang="en-US" sz="26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5496" y="604189"/>
            <a:ext cx="9073008" cy="1532727"/>
          </a:xfrm>
          <a:prstGeom prst="rect">
            <a:avLst/>
          </a:prstGeom>
          <a:solidFill>
            <a:schemeClr val="bg1"/>
          </a:solidFill>
        </p:spPr>
        <p:txBody>
          <a:bodyPr wrap="square">
            <a:spAutoFit/>
          </a:bodyPr>
          <a:lstStyle/>
          <a:p>
            <a:pPr indent="0">
              <a:lnSpc>
                <a:spcPct val="120000"/>
              </a:lnSpc>
              <a:buNone/>
            </a:pPr>
            <a:r>
              <a:rPr kumimoji="1" lang="zh-CN" altLang="en-US" sz="2600" smtClean="0">
                <a:latin typeface="仿宋" pitchFamily="49" charset="-122"/>
                <a:ea typeface="仿宋" pitchFamily="49" charset="-122"/>
                <a:cs typeface="微软雅黑"/>
              </a:rPr>
              <a:t>什么是历史解释？一般地说，一切历史叙述都是历史解释。我们要认识到：第一，所有的历史叙述都包含史实和解释两部分；第二，对同一历史事物的叙述会有不同的解释。</a:t>
            </a:r>
            <a:endParaRPr kumimoji="1" lang="en-US" altLang="zh-CN" sz="2600" smtClean="0">
              <a:latin typeface="仿宋" pitchFamily="49" charset="-122"/>
              <a:ea typeface="仿宋" pitchFamily="49" charset="-122"/>
              <a:cs typeface="微软雅黑"/>
            </a:endParaRPr>
          </a:p>
        </p:txBody>
      </p:sp>
      <p:sp>
        <p:nvSpPr>
          <p:cNvPr id="2" name="矩形 1"/>
          <p:cNvSpPr/>
          <p:nvPr/>
        </p:nvSpPr>
        <p:spPr>
          <a:xfrm>
            <a:off x="18293" y="636088"/>
            <a:ext cx="9090211" cy="1532727"/>
          </a:xfrm>
          <a:prstGeom prst="rect">
            <a:avLst/>
          </a:prstGeom>
          <a:solidFill>
            <a:schemeClr val="bg1"/>
          </a:solidFill>
        </p:spPr>
        <p:txBody>
          <a:bodyPr wrap="square">
            <a:spAutoFit/>
          </a:bodyPr>
          <a:lstStyle/>
          <a:p>
            <a:pPr indent="0">
              <a:lnSpc>
                <a:spcPct val="120000"/>
              </a:lnSpc>
              <a:buNone/>
            </a:pPr>
            <a:r>
              <a:rPr kumimoji="1" lang="zh-CN" altLang="en-US" sz="2600" smtClean="0">
                <a:latin typeface="仿宋" pitchFamily="49" charset="-122"/>
                <a:ea typeface="仿宋" pitchFamily="49" charset="-122"/>
                <a:cs typeface="微软雅黑"/>
              </a:rPr>
              <a:t>学会历史解释，是历史学习的一个较高要求，是检验学生有否具有历史学科核心素养的综合表现。</a:t>
            </a:r>
            <a:r>
              <a:rPr kumimoji="1" lang="zh-CN" altLang="zh-CN" sz="2600" smtClean="0">
                <a:latin typeface="仿宋" pitchFamily="49" charset="-122"/>
                <a:ea typeface="仿宋" pitchFamily="49" charset="-122"/>
                <a:cs typeface="微软雅黑"/>
              </a:rPr>
              <a:t>历史核心素养五个素养中关于运用的要求，都可视为历史解释。</a:t>
            </a:r>
            <a:r>
              <a:rPr kumimoji="1" lang="zh-CN" altLang="en-US" sz="2600" smtClean="0">
                <a:latin typeface="仿宋" pitchFamily="49" charset="-122"/>
                <a:ea typeface="仿宋" pitchFamily="49" charset="-122"/>
                <a:cs typeface="微软雅黑"/>
              </a:rPr>
              <a:t> </a:t>
            </a:r>
            <a:endParaRPr kumimoji="1" lang="zh-CN" altLang="en-US" sz="2600" dirty="0">
              <a:latin typeface="仿宋" pitchFamily="49" charset="-122"/>
              <a:ea typeface="仿宋" pitchFamily="49" charset="-122"/>
              <a:cs typeface="微软雅黑"/>
            </a:endParaRPr>
          </a:p>
        </p:txBody>
      </p:sp>
      <p:sp>
        <p:nvSpPr>
          <p:cNvPr id="43" name="矩形 42"/>
          <p:cNvSpPr/>
          <p:nvPr/>
        </p:nvSpPr>
        <p:spPr>
          <a:xfrm>
            <a:off x="0" y="3277217"/>
            <a:ext cx="9144000" cy="3608167"/>
          </a:xfrm>
          <a:prstGeom prst="rect">
            <a:avLst/>
          </a:prstGeom>
          <a:solidFill>
            <a:schemeClr val="bg1"/>
          </a:solidFill>
        </p:spPr>
        <p:txBody>
          <a:bodyPr wrap="square">
            <a:spAutoFit/>
          </a:bodyPr>
          <a:lstStyle/>
          <a:p>
            <a:pPr>
              <a:lnSpc>
                <a:spcPct val="120000"/>
              </a:lnSpc>
            </a:pPr>
            <a:r>
              <a:rPr lang="zh-CN" altLang="en-US" sz="2400" smtClean="0">
                <a:latin typeface="方正大标宋简体" panose="02010601030101010101" pitchFamily="2" charset="-122"/>
                <a:ea typeface="方正大标宋简体" panose="02010601030101010101" pitchFamily="2" charset="-122"/>
              </a:rPr>
              <a:t>历史学科核心素养的运用要求，都是历史解释：</a:t>
            </a:r>
            <a:endParaRPr lang="en-US" altLang="zh-CN" sz="2400" smtClean="0">
              <a:latin typeface="方正大标宋简体" panose="02010601030101010101" pitchFamily="2" charset="-122"/>
              <a:ea typeface="方正大标宋简体" panose="02010601030101010101" pitchFamily="2" charset="-122"/>
            </a:endParaRPr>
          </a:p>
          <a:p>
            <a:pPr>
              <a:lnSpc>
                <a:spcPct val="120000"/>
              </a:lnSpc>
              <a:buFont typeface="Wingdings" panose="05000000000000000000" pitchFamily="2" charset="2"/>
              <a:buChar char="u"/>
            </a:pPr>
            <a:r>
              <a:rPr lang="zh-CN" altLang="en-US" sz="2400" smtClean="0">
                <a:latin typeface="方正大标宋简体" panose="02010601030101010101" pitchFamily="2" charset="-122"/>
                <a:ea typeface="方正大标宋简体" panose="02010601030101010101" pitchFamily="2" charset="-122"/>
              </a:rPr>
              <a:t>唯物史观中要求能够将唯物史观运用于历史的学习与探究中，是历史解释。</a:t>
            </a:r>
            <a:endParaRPr lang="en-US" altLang="zh-CN" sz="2400" smtClean="0">
              <a:latin typeface="方正大标宋简体" panose="02010601030101010101" pitchFamily="2" charset="-122"/>
              <a:ea typeface="方正大标宋简体" panose="02010601030101010101" pitchFamily="2" charset="-122"/>
            </a:endParaRPr>
          </a:p>
          <a:p>
            <a:pPr>
              <a:lnSpc>
                <a:spcPct val="120000"/>
              </a:lnSpc>
              <a:buFont typeface="Wingdings" panose="05000000000000000000" pitchFamily="2" charset="2"/>
              <a:buChar char="u"/>
            </a:pPr>
            <a:r>
              <a:rPr lang="zh-CN" altLang="en-US" sz="2400" smtClean="0">
                <a:latin typeface="方正大标宋简体" panose="02010601030101010101" pitchFamily="2" charset="-122"/>
                <a:ea typeface="方正大标宋简体" panose="02010601030101010101" pitchFamily="2" charset="-122"/>
              </a:rPr>
              <a:t>时空观念素养中要求能够在不同的时空框架下对史事作出合理解释，是历史解释。</a:t>
            </a:r>
            <a:endParaRPr lang="en-US" altLang="zh-CN" sz="2400" smtClean="0">
              <a:latin typeface="方正大标宋简体" panose="02010601030101010101" pitchFamily="2" charset="-122"/>
              <a:ea typeface="方正大标宋简体" panose="02010601030101010101" pitchFamily="2" charset="-122"/>
            </a:endParaRPr>
          </a:p>
          <a:p>
            <a:pPr>
              <a:lnSpc>
                <a:spcPct val="120000"/>
              </a:lnSpc>
              <a:buFont typeface="Wingdings" panose="05000000000000000000" pitchFamily="2" charset="2"/>
              <a:buChar char="u"/>
            </a:pPr>
            <a:r>
              <a:rPr lang="zh-CN" altLang="en-US" sz="2400" smtClean="0">
                <a:latin typeface="方正大标宋简体" panose="02010601030101010101" pitchFamily="2" charset="-122"/>
                <a:ea typeface="方正大标宋简体" panose="02010601030101010101" pitchFamily="2" charset="-122"/>
              </a:rPr>
              <a:t>史料实证素养中关于实证过程的要求，实际上就是历史解释的过程。</a:t>
            </a:r>
            <a:endParaRPr lang="en-US" altLang="zh-CN" sz="2400" smtClean="0">
              <a:latin typeface="方正大标宋简体" panose="02010601030101010101" pitchFamily="2" charset="-122"/>
              <a:ea typeface="方正大标宋简体" panose="02010601030101010101" pitchFamily="2" charset="-122"/>
            </a:endParaRPr>
          </a:p>
          <a:p>
            <a:pPr>
              <a:lnSpc>
                <a:spcPct val="120000"/>
              </a:lnSpc>
              <a:buFont typeface="Wingdings" panose="05000000000000000000" pitchFamily="2" charset="2"/>
              <a:buChar char="u"/>
            </a:pPr>
            <a:r>
              <a:rPr lang="zh-CN" altLang="en-US" sz="2400" smtClean="0">
                <a:solidFill>
                  <a:srgbClr val="FF0000"/>
                </a:solidFill>
                <a:latin typeface="方正大标宋简体" panose="02010601030101010101" pitchFamily="2" charset="-122"/>
                <a:ea typeface="方正大标宋简体" panose="02010601030101010101" pitchFamily="2" charset="-122"/>
              </a:rPr>
              <a:t>历史解释要以唯物史观为指导，要有时空观念，要有实证精神。</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622842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Effect transition="in" filter="fade">
                                      <p:cBhvr>
                                        <p:cTn id="15" dur="1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6"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 calcmode="lin" valueType="num">
                                      <p:cBhvr additive="base">
                                        <p:cTn id="20" dur="1000" fill="hold"/>
                                        <p:tgtEl>
                                          <p:spTgt spid="43"/>
                                        </p:tgtEl>
                                        <p:attrNameLst>
                                          <p:attrName>ppt_x</p:attrName>
                                        </p:attrNameLst>
                                      </p:cBhvr>
                                      <p:tavLst>
                                        <p:tav tm="0">
                                          <p:val>
                                            <p:strVal val="1+#ppt_w/2"/>
                                          </p:val>
                                        </p:tav>
                                        <p:tav tm="100000">
                                          <p:val>
                                            <p:strVal val="#ppt_x"/>
                                          </p:val>
                                        </p:tav>
                                      </p:tavLst>
                                    </p:anim>
                                    <p:anim calcmode="lin" valueType="num">
                                      <p:cBhvr additive="base">
                                        <p:cTn id="21" dur="10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4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4" name="矩形 3"/>
          <p:cNvSpPr/>
          <p:nvPr/>
        </p:nvSpPr>
        <p:spPr>
          <a:xfrm>
            <a:off x="0" y="548680"/>
            <a:ext cx="9144000" cy="523220"/>
          </a:xfrm>
          <a:prstGeom prst="rect">
            <a:avLst/>
          </a:prstGeom>
        </p:spPr>
        <p:txBody>
          <a:bodyPr wrap="square">
            <a:spAutoFit/>
          </a:bodyPr>
          <a:lstStyle/>
          <a:p>
            <a:pPr algn="ctr"/>
            <a:r>
              <a:rPr lang="x-none" altLang="zh-CN" sz="2800" smtClean="0">
                <a:latin typeface="方正小标宋简体" pitchFamily="2" charset="-122"/>
                <a:ea typeface="方正小标宋简体" pitchFamily="2" charset="-122"/>
              </a:rPr>
              <a:t>高考考查</a:t>
            </a:r>
            <a:r>
              <a:rPr lang="zh-CN" altLang="en-US" sz="2800" smtClean="0">
                <a:latin typeface="方正小标宋简体" pitchFamily="2" charset="-122"/>
                <a:ea typeface="方正小标宋简体" pitchFamily="2" charset="-122"/>
              </a:rPr>
              <a:t>立足点</a:t>
            </a:r>
            <a:endParaRPr lang="zh-CN" altLang="zh-CN" sz="2800">
              <a:latin typeface="方正小标宋简体" pitchFamily="2" charset="-122"/>
              <a:ea typeface="方正小标宋简体" pitchFamily="2" charset="-122"/>
            </a:endParaRPr>
          </a:p>
        </p:txBody>
      </p:sp>
      <p:sp>
        <p:nvSpPr>
          <p:cNvPr id="2" name="矩形 1"/>
          <p:cNvSpPr/>
          <p:nvPr/>
        </p:nvSpPr>
        <p:spPr>
          <a:xfrm>
            <a:off x="0" y="908720"/>
            <a:ext cx="9144000" cy="5982150"/>
          </a:xfrm>
          <a:prstGeom prst="rect">
            <a:avLst/>
          </a:prstGeom>
        </p:spPr>
        <p:txBody>
          <a:bodyPr wrap="square">
            <a:spAutoFit/>
          </a:bodyPr>
          <a:lstStyle/>
          <a:p>
            <a:pPr>
              <a:lnSpc>
                <a:spcPct val="120000"/>
              </a:lnSpc>
            </a:pPr>
            <a:r>
              <a:rPr lang="x-none" altLang="zh-CN" sz="2300">
                <a:solidFill>
                  <a:srgbClr val="0000FF"/>
                </a:solidFill>
                <a:latin typeface="仿宋" pitchFamily="49" charset="-122"/>
                <a:ea typeface="仿宋" pitchFamily="49" charset="-122"/>
              </a:rPr>
              <a:t>1．以历史解释综合考查历史客观评判能力</a:t>
            </a:r>
            <a:endParaRPr lang="zh-CN" altLang="zh-CN" sz="2300">
              <a:solidFill>
                <a:srgbClr val="0000FF"/>
              </a:solidFill>
              <a:latin typeface="仿宋" pitchFamily="49" charset="-122"/>
              <a:ea typeface="仿宋" pitchFamily="49" charset="-122"/>
            </a:endParaRPr>
          </a:p>
          <a:p>
            <a:pPr>
              <a:lnSpc>
                <a:spcPct val="120000"/>
              </a:lnSpc>
            </a:pPr>
            <a:r>
              <a:rPr lang="x-none" altLang="zh-CN" sz="2300">
                <a:latin typeface="仿宋" pitchFamily="49" charset="-122"/>
                <a:ea typeface="仿宋" pitchFamily="49" charset="-122"/>
              </a:rPr>
              <a:t>(1)考查对重要的历史人物、历史事件或现象、概念，历史发展的基本线索和规律、阶段特征、历史结论认识的理解掌握。</a:t>
            </a:r>
            <a:endParaRPr lang="zh-CN" altLang="zh-CN" sz="2300">
              <a:latin typeface="仿宋" pitchFamily="49" charset="-122"/>
              <a:ea typeface="仿宋" pitchFamily="49" charset="-122"/>
            </a:endParaRPr>
          </a:p>
          <a:p>
            <a:pPr>
              <a:lnSpc>
                <a:spcPct val="120000"/>
              </a:lnSpc>
            </a:pPr>
            <a:r>
              <a:rPr lang="x-none" altLang="zh-CN" sz="2300">
                <a:latin typeface="仿宋" pitchFamily="49" charset="-122"/>
                <a:ea typeface="仿宋" pitchFamily="49" charset="-122"/>
              </a:rPr>
              <a:t>(2)考查区分历史叙述中的史实与解释，要求对同一历史事物的不同解释，对各种历史解释加以理解和评析。</a:t>
            </a:r>
            <a:endParaRPr lang="zh-CN" altLang="zh-CN" sz="2300">
              <a:latin typeface="仿宋" pitchFamily="49" charset="-122"/>
              <a:ea typeface="仿宋" pitchFamily="49" charset="-122"/>
            </a:endParaRPr>
          </a:p>
          <a:p>
            <a:pPr>
              <a:lnSpc>
                <a:spcPct val="120000"/>
              </a:lnSpc>
            </a:pPr>
            <a:r>
              <a:rPr lang="x-none" altLang="zh-CN" sz="2300">
                <a:solidFill>
                  <a:srgbClr val="0000FF"/>
                </a:solidFill>
                <a:latin typeface="仿宋" pitchFamily="49" charset="-122"/>
                <a:ea typeface="仿宋" pitchFamily="49" charset="-122"/>
              </a:rPr>
              <a:t>2．以历史解释综合考查解决历史问题能力</a:t>
            </a:r>
            <a:endParaRPr lang="zh-CN" altLang="zh-CN" sz="2300">
              <a:solidFill>
                <a:srgbClr val="0000FF"/>
              </a:solidFill>
              <a:latin typeface="仿宋" pitchFamily="49" charset="-122"/>
              <a:ea typeface="仿宋" pitchFamily="49" charset="-122"/>
            </a:endParaRPr>
          </a:p>
          <a:p>
            <a:pPr>
              <a:lnSpc>
                <a:spcPct val="120000"/>
              </a:lnSpc>
            </a:pPr>
            <a:r>
              <a:rPr lang="x-none" altLang="zh-CN" sz="2300">
                <a:latin typeface="仿宋" pitchFamily="49" charset="-122"/>
                <a:ea typeface="仿宋" pitchFamily="49" charset="-122"/>
              </a:rPr>
              <a:t>(1)考查客观论述历史问题，有理有据地表达自己对历史的看法。</a:t>
            </a:r>
            <a:endParaRPr lang="zh-CN" altLang="zh-CN" sz="2300">
              <a:latin typeface="仿宋" pitchFamily="49" charset="-122"/>
              <a:ea typeface="仿宋" pitchFamily="49" charset="-122"/>
            </a:endParaRPr>
          </a:p>
          <a:p>
            <a:pPr>
              <a:lnSpc>
                <a:spcPct val="120000"/>
              </a:lnSpc>
            </a:pPr>
            <a:r>
              <a:rPr lang="x-none" altLang="zh-CN" sz="2300">
                <a:latin typeface="仿宋" pitchFamily="49" charset="-122"/>
                <a:ea typeface="仿宋" pitchFamily="49" charset="-122"/>
              </a:rPr>
              <a:t>(2)考查认识历史解释的重要性，要求从历史表象中发现问题，解决问题。</a:t>
            </a:r>
            <a:endParaRPr lang="zh-CN" altLang="zh-CN" sz="2300">
              <a:latin typeface="仿宋" pitchFamily="49" charset="-122"/>
              <a:ea typeface="仿宋" pitchFamily="49" charset="-122"/>
            </a:endParaRPr>
          </a:p>
          <a:p>
            <a:pPr>
              <a:lnSpc>
                <a:spcPct val="120000"/>
              </a:lnSpc>
            </a:pPr>
            <a:r>
              <a:rPr lang="x-none" altLang="zh-CN" sz="2300">
                <a:solidFill>
                  <a:srgbClr val="0000FF"/>
                </a:solidFill>
                <a:latin typeface="仿宋" pitchFamily="49" charset="-122"/>
                <a:ea typeface="仿宋" pitchFamily="49" charset="-122"/>
              </a:rPr>
              <a:t>3．以历史解释综合考查历史思维创新能力</a:t>
            </a:r>
            <a:endParaRPr lang="zh-CN" altLang="zh-CN" sz="2300">
              <a:solidFill>
                <a:srgbClr val="0000FF"/>
              </a:solidFill>
              <a:latin typeface="仿宋" pitchFamily="49" charset="-122"/>
              <a:ea typeface="仿宋" pitchFamily="49" charset="-122"/>
            </a:endParaRPr>
          </a:p>
          <a:p>
            <a:pPr>
              <a:lnSpc>
                <a:spcPct val="120000"/>
              </a:lnSpc>
            </a:pPr>
            <a:r>
              <a:rPr lang="x-none" altLang="zh-CN" sz="2300">
                <a:latin typeface="仿宋" pitchFamily="49" charset="-122"/>
                <a:ea typeface="仿宋" pitchFamily="49" charset="-122"/>
              </a:rPr>
              <a:t>(1)历史解释不仅是解决历史问题，更是凭借所形成的历史意识多视角解释，解决现实问题，考查历史学科的社会功能。</a:t>
            </a:r>
            <a:endParaRPr lang="zh-CN" altLang="zh-CN" sz="2300">
              <a:latin typeface="仿宋" pitchFamily="49" charset="-122"/>
              <a:ea typeface="仿宋" pitchFamily="49" charset="-122"/>
            </a:endParaRPr>
          </a:p>
          <a:p>
            <a:pPr>
              <a:lnSpc>
                <a:spcPct val="120000"/>
              </a:lnSpc>
            </a:pPr>
            <a:r>
              <a:rPr lang="x-none" altLang="zh-CN" sz="2300">
                <a:latin typeface="仿宋" pitchFamily="49" charset="-122"/>
                <a:ea typeface="仿宋" pitchFamily="49" charset="-122"/>
              </a:rPr>
              <a:t>(2)考查面对现实社会与生活中的问题，能够以全面、客观、辩证、发展的眼光加以看待，体现历史思维创新能力。</a:t>
            </a:r>
            <a:endParaRPr lang="zh-CN" altLang="zh-CN" sz="2300">
              <a:latin typeface="仿宋" pitchFamily="49" charset="-122"/>
              <a:ea typeface="仿宋" pitchFamily="49" charset="-122"/>
            </a:endParaRPr>
          </a:p>
        </p:txBody>
      </p:sp>
    </p:spTree>
    <p:extLst>
      <p:ext uri="{BB962C8B-B14F-4D97-AF65-F5344CB8AC3E}">
        <p14:creationId xmlns:p14="http://schemas.microsoft.com/office/powerpoint/2010/main" val="7922665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5496" y="630881"/>
            <a:ext cx="9108504" cy="4022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20000"/>
              </a:lnSpc>
            </a:pPr>
            <a:r>
              <a:rPr lang="en-US" altLang="zh-CN" sz="2400">
                <a:latin typeface="+mn-ea"/>
              </a:rPr>
              <a:t>(</a:t>
            </a:r>
            <a:r>
              <a:rPr lang="en-US" altLang="zh-CN" sz="2400">
                <a:solidFill>
                  <a:srgbClr val="FF0000"/>
                </a:solidFill>
                <a:latin typeface="黑体" pitchFamily="49" charset="-122"/>
                <a:ea typeface="黑体" pitchFamily="49" charset="-122"/>
              </a:rPr>
              <a:t>2018</a:t>
            </a:r>
            <a:r>
              <a:rPr lang="zh-CN" altLang="zh-CN" sz="2400">
                <a:solidFill>
                  <a:srgbClr val="FF0000"/>
                </a:solidFill>
                <a:latin typeface="黑体" pitchFamily="49" charset="-122"/>
                <a:ea typeface="黑体" pitchFamily="49" charset="-122"/>
              </a:rPr>
              <a:t>·全国新课标卷Ⅰ文综·</a:t>
            </a:r>
            <a:r>
              <a:rPr lang="en-US" altLang="zh-CN" sz="2400" smtClean="0">
                <a:solidFill>
                  <a:srgbClr val="FF0000"/>
                </a:solidFill>
                <a:latin typeface="黑体" pitchFamily="49" charset="-122"/>
                <a:ea typeface="黑体" pitchFamily="49" charset="-122"/>
              </a:rPr>
              <a:t>30</a:t>
            </a:r>
            <a:r>
              <a:rPr lang="en-US" altLang="zh-CN" sz="2400" smtClean="0">
                <a:latin typeface="+mn-ea"/>
              </a:rPr>
              <a:t>)1948</a:t>
            </a:r>
            <a:r>
              <a:rPr lang="zh-CN" altLang="zh-CN" sz="2400">
                <a:latin typeface="+mn-ea"/>
              </a:rPr>
              <a:t>～</a:t>
            </a:r>
            <a:r>
              <a:rPr lang="en-US" altLang="zh-CN" sz="2400">
                <a:latin typeface="+mn-ea"/>
              </a:rPr>
              <a:t>1949</a:t>
            </a:r>
            <a:r>
              <a:rPr lang="zh-CN" altLang="zh-CN" sz="2400">
                <a:latin typeface="+mn-ea"/>
              </a:rPr>
              <a:t>年夏，英、法、美等国通过各自渠道同中国共产党接触，试探与将要成立的新政府建立某种形式的外交关系的可能性。中共中央考虑：不接受足以束缚手脚的条件；可以采取积极办法争取这些国家承认；也可以等一等，不急于争取这些国家的承认。这反映出</a:t>
            </a:r>
          </a:p>
          <a:p>
            <a:pPr>
              <a:lnSpc>
                <a:spcPct val="120000"/>
              </a:lnSpc>
            </a:pPr>
            <a:r>
              <a:rPr lang="en-US" altLang="zh-CN" sz="2400">
                <a:solidFill>
                  <a:srgbClr val="FF0000"/>
                </a:solidFill>
                <a:latin typeface="+mn-ea"/>
              </a:rPr>
              <a:t>A</a:t>
            </a:r>
            <a:r>
              <a:rPr lang="zh-CN" altLang="zh-CN" sz="2400">
                <a:solidFill>
                  <a:srgbClr val="FF0000"/>
                </a:solidFill>
                <a:latin typeface="+mn-ea"/>
              </a:rPr>
              <a:t>．中国共产党奉行独立自主的外交</a:t>
            </a:r>
            <a:r>
              <a:rPr lang="zh-CN" altLang="zh-CN" sz="2400" smtClean="0">
                <a:solidFill>
                  <a:srgbClr val="FF0000"/>
                </a:solidFill>
                <a:latin typeface="+mn-ea"/>
              </a:rPr>
              <a:t>政策</a:t>
            </a:r>
            <a:endParaRPr lang="en-US" altLang="zh-CN" sz="2400" smtClean="0">
              <a:solidFill>
                <a:srgbClr val="FF0000"/>
              </a:solidFill>
              <a:latin typeface="+mn-ea"/>
            </a:endParaRPr>
          </a:p>
          <a:p>
            <a:pPr>
              <a:lnSpc>
                <a:spcPct val="120000"/>
              </a:lnSpc>
            </a:pPr>
            <a:r>
              <a:rPr lang="en-US" altLang="zh-CN" sz="2400" smtClean="0">
                <a:latin typeface="+mn-ea"/>
              </a:rPr>
              <a:t>B</a:t>
            </a:r>
            <a:r>
              <a:rPr lang="zh-CN" altLang="zh-CN" sz="2400">
                <a:latin typeface="+mn-ea"/>
              </a:rPr>
              <a:t>．西方国家放弃了对国民党政权的支持</a:t>
            </a:r>
          </a:p>
          <a:p>
            <a:pPr>
              <a:lnSpc>
                <a:spcPct val="120000"/>
              </a:lnSpc>
            </a:pPr>
            <a:r>
              <a:rPr lang="en-US" altLang="zh-CN" sz="2400">
                <a:latin typeface="+mn-ea"/>
              </a:rPr>
              <a:t>C</a:t>
            </a:r>
            <a:r>
              <a:rPr lang="zh-CN" altLang="zh-CN" sz="2400">
                <a:latin typeface="+mn-ea"/>
              </a:rPr>
              <a:t>．中国冲破了美国的外交</a:t>
            </a:r>
            <a:r>
              <a:rPr lang="zh-CN" altLang="zh-CN" sz="2400" smtClean="0">
                <a:latin typeface="+mn-ea"/>
              </a:rPr>
              <a:t>孤立</a:t>
            </a:r>
            <a:endParaRPr lang="en-US" altLang="zh-CN" sz="2400" smtClean="0">
              <a:latin typeface="+mn-ea"/>
            </a:endParaRPr>
          </a:p>
          <a:p>
            <a:pPr>
              <a:lnSpc>
                <a:spcPct val="120000"/>
              </a:lnSpc>
            </a:pPr>
            <a:r>
              <a:rPr lang="en-US" altLang="zh-CN" sz="2400" smtClean="0">
                <a:latin typeface="+mn-ea"/>
              </a:rPr>
              <a:t>D</a:t>
            </a:r>
            <a:r>
              <a:rPr lang="zh-CN" altLang="zh-CN" sz="2400">
                <a:latin typeface="+mn-ea"/>
              </a:rPr>
              <a:t>．新政府不急于获取国际支持</a:t>
            </a:r>
          </a:p>
        </p:txBody>
      </p:sp>
      <p:sp>
        <p:nvSpPr>
          <p:cNvPr id="4" name="TextBox 3"/>
          <p:cNvSpPr txBox="1"/>
          <p:nvPr/>
        </p:nvSpPr>
        <p:spPr>
          <a:xfrm>
            <a:off x="-36512" y="107921"/>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3" name="矩形 2"/>
          <p:cNvSpPr/>
          <p:nvPr/>
        </p:nvSpPr>
        <p:spPr>
          <a:xfrm>
            <a:off x="-36512" y="1031474"/>
            <a:ext cx="9180512" cy="5853910"/>
          </a:xfrm>
          <a:prstGeom prst="rect">
            <a:avLst/>
          </a:prstGeom>
          <a:solidFill>
            <a:schemeClr val="bg1"/>
          </a:solidFill>
        </p:spPr>
        <p:txBody>
          <a:bodyPr wrap="square">
            <a:spAutoFit/>
          </a:bodyPr>
          <a:lstStyle/>
          <a:p>
            <a:pPr>
              <a:lnSpc>
                <a:spcPct val="120000"/>
              </a:lnSpc>
            </a:pPr>
            <a:r>
              <a:rPr lang="en-US" altLang="zh-CN" sz="2400" smtClean="0"/>
              <a:t>【</a:t>
            </a:r>
            <a:r>
              <a:rPr lang="zh-CN" altLang="en-US" sz="2400" smtClean="0">
                <a:solidFill>
                  <a:srgbClr val="FF0000"/>
                </a:solidFill>
                <a:latin typeface="黑体" pitchFamily="49" charset="-122"/>
                <a:ea typeface="黑体" pitchFamily="49" charset="-122"/>
              </a:rPr>
              <a:t>核心素养</a:t>
            </a:r>
            <a:r>
              <a:rPr lang="en-US" altLang="zh-CN" sz="2400" smtClean="0"/>
              <a:t>】</a:t>
            </a:r>
            <a:r>
              <a:rPr lang="zh-CN" altLang="en-US" sz="2400" smtClean="0">
                <a:solidFill>
                  <a:srgbClr val="0000FF"/>
                </a:solidFill>
                <a:latin typeface="仿宋" pitchFamily="49" charset="-122"/>
                <a:ea typeface="仿宋" pitchFamily="49" charset="-122"/>
              </a:rPr>
              <a:t>历史解释、时空观念、家国情怀</a:t>
            </a:r>
            <a:endParaRPr lang="en-US" altLang="zh-CN" sz="2400" smtClean="0">
              <a:solidFill>
                <a:srgbClr val="0000FF"/>
              </a:solidFill>
              <a:latin typeface="仿宋" pitchFamily="49" charset="-122"/>
              <a:ea typeface="仿宋" pitchFamily="49" charset="-122"/>
            </a:endParaRPr>
          </a:p>
          <a:p>
            <a:pPr>
              <a:lnSpc>
                <a:spcPct val="120000"/>
              </a:lnSpc>
            </a:pPr>
            <a:r>
              <a:rPr lang="zh-CN" altLang="zh-CN" sz="2400" smtClean="0"/>
              <a:t>【</a:t>
            </a:r>
            <a:r>
              <a:rPr lang="zh-CN" altLang="zh-CN" sz="2400" smtClean="0">
                <a:solidFill>
                  <a:srgbClr val="FF0000"/>
                </a:solidFill>
                <a:latin typeface="黑体" pitchFamily="49" charset="-122"/>
                <a:ea typeface="黑体" pitchFamily="49" charset="-122"/>
              </a:rPr>
              <a:t>解析</a:t>
            </a:r>
            <a:r>
              <a:rPr lang="zh-CN" altLang="zh-CN" sz="2400" smtClean="0"/>
              <a:t>】</a:t>
            </a:r>
            <a:r>
              <a:rPr lang="en-US" altLang="zh-CN" sz="2400" smtClean="0">
                <a:solidFill>
                  <a:srgbClr val="0000FF"/>
                </a:solidFill>
                <a:latin typeface="仿宋" pitchFamily="49" charset="-122"/>
                <a:ea typeface="仿宋" pitchFamily="49" charset="-122"/>
              </a:rPr>
              <a:t>A </a:t>
            </a:r>
            <a:r>
              <a:rPr lang="zh-CN" altLang="zh-CN" sz="2400" smtClean="0">
                <a:solidFill>
                  <a:srgbClr val="0000FF"/>
                </a:solidFill>
                <a:latin typeface="仿宋" pitchFamily="49" charset="-122"/>
                <a:ea typeface="仿宋" pitchFamily="49" charset="-122"/>
              </a:rPr>
              <a:t>根据</a:t>
            </a:r>
            <a:r>
              <a:rPr lang="zh-CN" altLang="zh-CN" sz="2400">
                <a:solidFill>
                  <a:srgbClr val="0000FF"/>
                </a:solidFill>
                <a:latin typeface="仿宋" pitchFamily="49" charset="-122"/>
                <a:ea typeface="仿宋" pitchFamily="49" charset="-122"/>
              </a:rPr>
              <a:t>材料“不接受足以束缚手脚的条件；可以采取积极办法争取这些国家承认；也可以等一等，不急于争取这些国家的承认”可知中共在建交条件、建交策略及时机上均体现了独立自主的外交政策，故</a:t>
            </a:r>
            <a:r>
              <a:rPr lang="en-US" altLang="zh-CN" sz="2400">
                <a:solidFill>
                  <a:srgbClr val="0000FF"/>
                </a:solidFill>
                <a:latin typeface="仿宋" pitchFamily="49" charset="-122"/>
                <a:ea typeface="仿宋" pitchFamily="49" charset="-122"/>
              </a:rPr>
              <a:t>A</a:t>
            </a:r>
            <a:r>
              <a:rPr lang="zh-CN" altLang="zh-CN" sz="2400">
                <a:solidFill>
                  <a:srgbClr val="0000FF"/>
                </a:solidFill>
                <a:latin typeface="仿宋" pitchFamily="49" charset="-122"/>
                <a:ea typeface="仿宋" pitchFamily="49" charset="-122"/>
              </a:rPr>
              <a:t>项正确；材料只是提及西方国家与中共接触，并没有提及国民党，且此时解放战争尚未结束，以美国为首的西方国家从“冷战”角度考虑并未放弃对国民党政权的支持，故</a:t>
            </a:r>
            <a:r>
              <a:rPr lang="en-US" altLang="zh-CN" sz="2400">
                <a:solidFill>
                  <a:srgbClr val="0000FF"/>
                </a:solidFill>
                <a:latin typeface="仿宋" pitchFamily="49" charset="-122"/>
                <a:ea typeface="仿宋" pitchFamily="49" charset="-122"/>
              </a:rPr>
              <a:t>B</a:t>
            </a:r>
            <a:r>
              <a:rPr lang="zh-CN" altLang="zh-CN" sz="2400">
                <a:solidFill>
                  <a:srgbClr val="0000FF"/>
                </a:solidFill>
                <a:latin typeface="仿宋" pitchFamily="49" charset="-122"/>
                <a:ea typeface="仿宋" pitchFamily="49" charset="-122"/>
              </a:rPr>
              <a:t>项错误；新中国成立后，美国对中国实行外交孤立。为改变此状况，建国后的第一年里中国同苏联等</a:t>
            </a:r>
            <a:r>
              <a:rPr lang="en-US" altLang="zh-CN" sz="2400">
                <a:solidFill>
                  <a:srgbClr val="0000FF"/>
                </a:solidFill>
                <a:latin typeface="仿宋" pitchFamily="49" charset="-122"/>
                <a:ea typeface="仿宋" pitchFamily="49" charset="-122"/>
              </a:rPr>
              <a:t>17</a:t>
            </a:r>
            <a:r>
              <a:rPr lang="zh-CN" altLang="zh-CN" sz="2400">
                <a:solidFill>
                  <a:srgbClr val="0000FF"/>
                </a:solidFill>
                <a:latin typeface="仿宋" pitchFamily="49" charset="-122"/>
                <a:ea typeface="仿宋" pitchFamily="49" charset="-122"/>
              </a:rPr>
              <a:t>个国家建交，冲破了美国的外交孤立。</a:t>
            </a:r>
            <a:r>
              <a:rPr lang="en-US" altLang="zh-CN" sz="2400" smtClean="0">
                <a:solidFill>
                  <a:srgbClr val="0000FF"/>
                </a:solidFill>
                <a:latin typeface="仿宋" pitchFamily="49" charset="-122"/>
                <a:ea typeface="仿宋" pitchFamily="49" charset="-122"/>
              </a:rPr>
              <a:t>1948</a:t>
            </a:r>
            <a:r>
              <a:rPr lang="zh-CN" altLang="en-US" sz="2400" smtClean="0">
                <a:solidFill>
                  <a:srgbClr val="0000FF"/>
                </a:solidFill>
                <a:latin typeface="仿宋" pitchFamily="49" charset="-122"/>
                <a:ea typeface="仿宋" pitchFamily="49" charset="-122"/>
              </a:rPr>
              <a:t>至</a:t>
            </a:r>
            <a:r>
              <a:rPr lang="en-US" altLang="zh-CN" sz="2400" smtClean="0">
                <a:solidFill>
                  <a:srgbClr val="0000FF"/>
                </a:solidFill>
                <a:latin typeface="仿宋" pitchFamily="49" charset="-122"/>
                <a:ea typeface="仿宋" pitchFamily="49" charset="-122"/>
              </a:rPr>
              <a:t>1949</a:t>
            </a:r>
            <a:r>
              <a:rPr lang="zh-CN" altLang="zh-CN" sz="2400">
                <a:solidFill>
                  <a:srgbClr val="0000FF"/>
                </a:solidFill>
                <a:latin typeface="仿宋" pitchFamily="49" charset="-122"/>
                <a:ea typeface="仿宋" pitchFamily="49" charset="-122"/>
              </a:rPr>
              <a:t>年</a:t>
            </a:r>
            <a:r>
              <a:rPr lang="zh-CN" altLang="zh-CN" sz="2400" smtClean="0">
                <a:solidFill>
                  <a:srgbClr val="0000FF"/>
                </a:solidFill>
                <a:latin typeface="仿宋" pitchFamily="49" charset="-122"/>
                <a:ea typeface="仿宋" pitchFamily="49" charset="-122"/>
              </a:rPr>
              <a:t>夏</a:t>
            </a:r>
            <a:r>
              <a:rPr lang="zh-CN" altLang="en-US" sz="2400" smtClean="0">
                <a:solidFill>
                  <a:srgbClr val="0000FF"/>
                </a:solidFill>
                <a:latin typeface="仿宋" pitchFamily="49" charset="-122"/>
                <a:ea typeface="仿宋" pitchFamily="49" charset="-122"/>
              </a:rPr>
              <a:t>，</a:t>
            </a:r>
            <a:r>
              <a:rPr lang="zh-CN" altLang="zh-CN" sz="2400" smtClean="0">
                <a:solidFill>
                  <a:srgbClr val="0000FF"/>
                </a:solidFill>
                <a:latin typeface="仿宋" pitchFamily="49" charset="-122"/>
                <a:ea typeface="仿宋" pitchFamily="49" charset="-122"/>
              </a:rPr>
              <a:t>新中国</a:t>
            </a:r>
            <a:r>
              <a:rPr lang="zh-CN" altLang="zh-CN" sz="2400">
                <a:solidFill>
                  <a:srgbClr val="0000FF"/>
                </a:solidFill>
                <a:latin typeface="仿宋" pitchFamily="49" charset="-122"/>
                <a:ea typeface="仿宋" pitchFamily="49" charset="-122"/>
              </a:rPr>
              <a:t>尚未成立，故</a:t>
            </a:r>
            <a:r>
              <a:rPr lang="en-US" altLang="zh-CN" sz="2400">
                <a:solidFill>
                  <a:srgbClr val="0000FF"/>
                </a:solidFill>
                <a:latin typeface="仿宋" pitchFamily="49" charset="-122"/>
                <a:ea typeface="仿宋" pitchFamily="49" charset="-122"/>
              </a:rPr>
              <a:t>C</a:t>
            </a:r>
            <a:r>
              <a:rPr lang="zh-CN" altLang="zh-CN" sz="2400">
                <a:solidFill>
                  <a:srgbClr val="0000FF"/>
                </a:solidFill>
                <a:latin typeface="仿宋" pitchFamily="49" charset="-122"/>
                <a:ea typeface="仿宋" pitchFamily="49" charset="-122"/>
              </a:rPr>
              <a:t>项错误；是积极争取还是不急于获取国际支持，主动权都在中共中央手中，新政府不急于获取国际支持正是中共奉行独立自主外交政策的体现，且材料反映的外交策略主要针对英法美等国，故</a:t>
            </a:r>
            <a:r>
              <a:rPr lang="en-US" altLang="zh-CN" sz="2400">
                <a:solidFill>
                  <a:srgbClr val="0000FF"/>
                </a:solidFill>
                <a:latin typeface="仿宋" pitchFamily="49" charset="-122"/>
                <a:ea typeface="仿宋" pitchFamily="49" charset="-122"/>
              </a:rPr>
              <a:t>D</a:t>
            </a:r>
            <a:r>
              <a:rPr lang="zh-CN" altLang="zh-CN" sz="2400">
                <a:solidFill>
                  <a:srgbClr val="0000FF"/>
                </a:solidFill>
                <a:latin typeface="仿宋" pitchFamily="49" charset="-122"/>
                <a:ea typeface="仿宋" pitchFamily="49" charset="-122"/>
              </a:rPr>
              <a:t>项错误。</a:t>
            </a:r>
          </a:p>
        </p:txBody>
      </p:sp>
    </p:spTree>
    <p:extLst>
      <p:ext uri="{BB962C8B-B14F-4D97-AF65-F5344CB8AC3E}">
        <p14:creationId xmlns:p14="http://schemas.microsoft.com/office/powerpoint/2010/main" val="189131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grpSp>
        <p:nvGrpSpPr>
          <p:cNvPr id="5" name="组合 4"/>
          <p:cNvGrpSpPr/>
          <p:nvPr/>
        </p:nvGrpSpPr>
        <p:grpSpPr>
          <a:xfrm>
            <a:off x="673575" y="2343013"/>
            <a:ext cx="2376264" cy="4320480"/>
            <a:chOff x="2068615" y="1696036"/>
            <a:chExt cx="2376264" cy="4320480"/>
          </a:xfrm>
        </p:grpSpPr>
        <p:sp>
          <p:nvSpPr>
            <p:cNvPr id="6" name="圆角矩形 5"/>
            <p:cNvSpPr/>
            <p:nvPr/>
          </p:nvSpPr>
          <p:spPr>
            <a:xfrm>
              <a:off x="2068615" y="1696036"/>
              <a:ext cx="2376264" cy="4320480"/>
            </a:xfrm>
            <a:prstGeom prst="roundRect">
              <a:avLst>
                <a:gd name="adj" fmla="val 7822"/>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圆角矩形 6"/>
            <p:cNvSpPr/>
            <p:nvPr/>
          </p:nvSpPr>
          <p:spPr>
            <a:xfrm>
              <a:off x="2068615" y="2043296"/>
              <a:ext cx="792088" cy="876875"/>
            </a:xfrm>
            <a:custGeom>
              <a:avLst/>
              <a:gdLst/>
              <a:ahLst/>
              <a:cxnLst/>
              <a:rect l="l" t="t" r="r" b="b"/>
              <a:pathLst>
                <a:path w="792088" h="876875">
                  <a:moveTo>
                    <a:pt x="0" y="0"/>
                  </a:moveTo>
                  <a:lnTo>
                    <a:pt x="723499" y="0"/>
                  </a:lnTo>
                  <a:cubicBezTo>
                    <a:pt x="761380" y="0"/>
                    <a:pt x="792088" y="30708"/>
                    <a:pt x="792088" y="68589"/>
                  </a:cubicBezTo>
                  <a:lnTo>
                    <a:pt x="792088" y="808286"/>
                  </a:lnTo>
                  <a:cubicBezTo>
                    <a:pt x="792088" y="846167"/>
                    <a:pt x="761380" y="876875"/>
                    <a:pt x="723499" y="876875"/>
                  </a:cubicBezTo>
                  <a:lnTo>
                    <a:pt x="0" y="876875"/>
                  </a:lnTo>
                  <a:close/>
                </a:path>
              </a:pathLst>
            </a:cu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2165202" y="2220123"/>
              <a:ext cx="598911" cy="523220"/>
            </a:xfrm>
            <a:prstGeom prst="rect">
              <a:avLst/>
            </a:prstGeom>
            <a:noFill/>
          </p:spPr>
          <p:txBody>
            <a:bodyPr wrap="square" rtlCol="0">
              <a:spAutoFit/>
            </a:bodyPr>
            <a:lstStyle/>
            <a:p>
              <a:pPr algn="ctr"/>
              <a:r>
                <a:rPr lang="en-US" altLang="zh-CN" sz="2800" dirty="0" smtClean="0">
                  <a:solidFill>
                    <a:schemeClr val="bg1"/>
                  </a:solidFill>
                  <a:latin typeface="Impact" panose="020B0806030902050204" pitchFamily="34" charset="0"/>
                </a:rPr>
                <a:t>05</a:t>
              </a:r>
              <a:endParaRPr lang="zh-CN" altLang="en-US" sz="2800" dirty="0">
                <a:solidFill>
                  <a:schemeClr val="bg1"/>
                </a:solidFill>
                <a:latin typeface="Impact" panose="020B0806030902050204" pitchFamily="34" charset="0"/>
              </a:endParaRPr>
            </a:p>
          </p:txBody>
        </p:sp>
        <p:sp>
          <p:nvSpPr>
            <p:cNvPr id="9" name="TextBox 8"/>
            <p:cNvSpPr txBox="1"/>
            <p:nvPr/>
          </p:nvSpPr>
          <p:spPr>
            <a:xfrm>
              <a:off x="2090249" y="3727035"/>
              <a:ext cx="2327736" cy="523220"/>
            </a:xfrm>
            <a:prstGeom prst="rect">
              <a:avLst/>
            </a:prstGeom>
            <a:noFill/>
          </p:spPr>
          <p:txBody>
            <a:bodyPr wrap="square" rtlCol="0">
              <a:spAutoFit/>
            </a:bodyPr>
            <a:lstStyle/>
            <a:p>
              <a:pPr algn="ctr"/>
              <a:r>
                <a:rPr lang="zh-CN" altLang="en-US" sz="2800" b="1" dirty="0" smtClean="0">
                  <a:latin typeface="微软雅黑" panose="020B0503020204020204" pitchFamily="34" charset="-122"/>
                  <a:ea typeface="微软雅黑" panose="020B0503020204020204" pitchFamily="34" charset="-122"/>
                </a:rPr>
                <a:t>家国情怀</a:t>
              </a:r>
              <a:endParaRPr lang="zh-CN" altLang="en-US" sz="2800" b="1" dirty="0">
                <a:latin typeface="微软雅黑" panose="020B0503020204020204" pitchFamily="34" charset="-122"/>
                <a:ea typeface="微软雅黑" panose="020B0503020204020204" pitchFamily="34" charset="-122"/>
              </a:endParaRPr>
            </a:p>
          </p:txBody>
        </p:sp>
        <p:graphicFrame>
          <p:nvGraphicFramePr>
            <p:cNvPr id="10" name="图表 9"/>
            <p:cNvGraphicFramePr/>
            <p:nvPr>
              <p:extLst/>
            </p:nvPr>
          </p:nvGraphicFramePr>
          <p:xfrm>
            <a:off x="2650850" y="4792380"/>
            <a:ext cx="1211794" cy="807863"/>
          </p:xfrm>
          <a:graphic>
            <a:graphicData uri="http://schemas.openxmlformats.org/drawingml/2006/chart">
              <c:chart xmlns:c="http://schemas.openxmlformats.org/drawingml/2006/chart" xmlns:r="http://schemas.openxmlformats.org/officeDocument/2006/relationships" r:id="rId3"/>
            </a:graphicData>
          </a:graphic>
        </p:graphicFrame>
        <p:sp>
          <p:nvSpPr>
            <p:cNvPr id="11" name="Freeform 11"/>
            <p:cNvSpPr>
              <a:spLocks noEditPoints="1"/>
            </p:cNvSpPr>
            <p:nvPr/>
          </p:nvSpPr>
          <p:spPr bwMode="auto">
            <a:xfrm>
              <a:off x="3213617" y="2164211"/>
              <a:ext cx="609600" cy="608013"/>
            </a:xfrm>
            <a:custGeom>
              <a:avLst/>
              <a:gdLst>
                <a:gd name="T0" fmla="*/ 292 w 384"/>
                <a:gd name="T1" fmla="*/ 325 h 383"/>
                <a:gd name="T2" fmla="*/ 336 w 384"/>
                <a:gd name="T3" fmla="*/ 360 h 383"/>
                <a:gd name="T4" fmla="*/ 359 w 384"/>
                <a:gd name="T5" fmla="*/ 344 h 383"/>
                <a:gd name="T6" fmla="*/ 354 w 384"/>
                <a:gd name="T7" fmla="*/ 318 h 383"/>
                <a:gd name="T8" fmla="*/ 31 w 384"/>
                <a:gd name="T9" fmla="*/ 318 h 383"/>
                <a:gd name="T10" fmla="*/ 25 w 384"/>
                <a:gd name="T11" fmla="*/ 344 h 383"/>
                <a:gd name="T12" fmla="*/ 48 w 384"/>
                <a:gd name="T13" fmla="*/ 360 h 383"/>
                <a:gd name="T14" fmla="*/ 92 w 384"/>
                <a:gd name="T15" fmla="*/ 325 h 383"/>
                <a:gd name="T16" fmla="*/ 285 w 384"/>
                <a:gd name="T17" fmla="*/ 216 h 383"/>
                <a:gd name="T18" fmla="*/ 339 w 384"/>
                <a:gd name="T19" fmla="*/ 271 h 383"/>
                <a:gd name="T20" fmla="*/ 384 w 384"/>
                <a:gd name="T21" fmla="*/ 328 h 383"/>
                <a:gd name="T22" fmla="*/ 370 w 384"/>
                <a:gd name="T23" fmla="*/ 369 h 383"/>
                <a:gd name="T24" fmla="*/ 329 w 384"/>
                <a:gd name="T25" fmla="*/ 383 h 383"/>
                <a:gd name="T26" fmla="*/ 272 w 384"/>
                <a:gd name="T27" fmla="*/ 338 h 383"/>
                <a:gd name="T28" fmla="*/ 216 w 384"/>
                <a:gd name="T29" fmla="*/ 284 h 383"/>
                <a:gd name="T30" fmla="*/ 275 w 384"/>
                <a:gd name="T31" fmla="*/ 240 h 383"/>
                <a:gd name="T32" fmla="*/ 99 w 384"/>
                <a:gd name="T33" fmla="*/ 216 h 383"/>
                <a:gd name="T34" fmla="*/ 144 w 384"/>
                <a:gd name="T35" fmla="*/ 274 h 383"/>
                <a:gd name="T36" fmla="*/ 139 w 384"/>
                <a:gd name="T37" fmla="*/ 350 h 383"/>
                <a:gd name="T38" fmla="*/ 69 w 384"/>
                <a:gd name="T39" fmla="*/ 379 h 383"/>
                <a:gd name="T40" fmla="*/ 26 w 384"/>
                <a:gd name="T41" fmla="*/ 379 h 383"/>
                <a:gd name="T42" fmla="*/ 0 w 384"/>
                <a:gd name="T43" fmla="*/ 343 h 383"/>
                <a:gd name="T44" fmla="*/ 13 w 384"/>
                <a:gd name="T45" fmla="*/ 302 h 383"/>
                <a:gd name="T46" fmla="*/ 26 w 384"/>
                <a:gd name="T47" fmla="*/ 216 h 383"/>
                <a:gd name="T48" fmla="*/ 319 w 384"/>
                <a:gd name="T49" fmla="*/ 30 h 383"/>
                <a:gd name="T50" fmla="*/ 326 w 384"/>
                <a:gd name="T51" fmla="*/ 91 h 383"/>
                <a:gd name="T52" fmla="*/ 360 w 384"/>
                <a:gd name="T53" fmla="*/ 48 h 383"/>
                <a:gd name="T54" fmla="*/ 345 w 384"/>
                <a:gd name="T55" fmla="*/ 25 h 383"/>
                <a:gd name="T56" fmla="*/ 38 w 384"/>
                <a:gd name="T57" fmla="*/ 25 h 383"/>
                <a:gd name="T58" fmla="*/ 24 w 384"/>
                <a:gd name="T59" fmla="*/ 48 h 383"/>
                <a:gd name="T60" fmla="*/ 57 w 384"/>
                <a:gd name="T61" fmla="*/ 91 h 383"/>
                <a:gd name="T62" fmla="*/ 64 w 384"/>
                <a:gd name="T63" fmla="*/ 30 h 383"/>
                <a:gd name="T64" fmla="*/ 329 w 384"/>
                <a:gd name="T65" fmla="*/ 0 h 383"/>
                <a:gd name="T66" fmla="*/ 370 w 384"/>
                <a:gd name="T67" fmla="*/ 13 h 383"/>
                <a:gd name="T68" fmla="*/ 384 w 384"/>
                <a:gd name="T69" fmla="*/ 55 h 383"/>
                <a:gd name="T70" fmla="*/ 339 w 384"/>
                <a:gd name="T71" fmla="*/ 112 h 383"/>
                <a:gd name="T72" fmla="*/ 285 w 384"/>
                <a:gd name="T73" fmla="*/ 167 h 383"/>
                <a:gd name="T74" fmla="*/ 239 w 384"/>
                <a:gd name="T75" fmla="*/ 109 h 383"/>
                <a:gd name="T76" fmla="*/ 244 w 384"/>
                <a:gd name="T77" fmla="*/ 32 h 383"/>
                <a:gd name="T78" fmla="*/ 314 w 384"/>
                <a:gd name="T79" fmla="*/ 5 h 383"/>
                <a:gd name="T80" fmla="*/ 55 w 384"/>
                <a:gd name="T81" fmla="*/ 0 h 383"/>
                <a:gd name="T82" fmla="*/ 112 w 384"/>
                <a:gd name="T83" fmla="*/ 44 h 383"/>
                <a:gd name="T84" fmla="*/ 168 w 384"/>
                <a:gd name="T85" fmla="*/ 99 h 383"/>
                <a:gd name="T86" fmla="*/ 108 w 384"/>
                <a:gd name="T87" fmla="*/ 144 h 383"/>
                <a:gd name="T88" fmla="*/ 33 w 384"/>
                <a:gd name="T89" fmla="*/ 138 h 383"/>
                <a:gd name="T90" fmla="*/ 5 w 384"/>
                <a:gd name="T91" fmla="*/ 69 h 383"/>
                <a:gd name="T92" fmla="*/ 5 w 384"/>
                <a:gd name="T93" fmla="*/ 26 h 383"/>
                <a:gd name="T94" fmla="*/ 41 w 384"/>
                <a:gd name="T95"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4" h="383">
                  <a:moveTo>
                    <a:pt x="326" y="292"/>
                  </a:moveTo>
                  <a:lnTo>
                    <a:pt x="311" y="310"/>
                  </a:lnTo>
                  <a:lnTo>
                    <a:pt x="292" y="325"/>
                  </a:lnTo>
                  <a:lnTo>
                    <a:pt x="319" y="353"/>
                  </a:lnTo>
                  <a:lnTo>
                    <a:pt x="328" y="358"/>
                  </a:lnTo>
                  <a:lnTo>
                    <a:pt x="336" y="360"/>
                  </a:lnTo>
                  <a:lnTo>
                    <a:pt x="345" y="358"/>
                  </a:lnTo>
                  <a:lnTo>
                    <a:pt x="354" y="353"/>
                  </a:lnTo>
                  <a:lnTo>
                    <a:pt x="359" y="344"/>
                  </a:lnTo>
                  <a:lnTo>
                    <a:pt x="360" y="336"/>
                  </a:lnTo>
                  <a:lnTo>
                    <a:pt x="359" y="327"/>
                  </a:lnTo>
                  <a:lnTo>
                    <a:pt x="354" y="318"/>
                  </a:lnTo>
                  <a:lnTo>
                    <a:pt x="326" y="292"/>
                  </a:lnTo>
                  <a:close/>
                  <a:moveTo>
                    <a:pt x="57" y="292"/>
                  </a:moveTo>
                  <a:lnTo>
                    <a:pt x="31" y="318"/>
                  </a:lnTo>
                  <a:lnTo>
                    <a:pt x="25" y="327"/>
                  </a:lnTo>
                  <a:lnTo>
                    <a:pt x="24" y="336"/>
                  </a:lnTo>
                  <a:lnTo>
                    <a:pt x="25" y="344"/>
                  </a:lnTo>
                  <a:lnTo>
                    <a:pt x="31" y="353"/>
                  </a:lnTo>
                  <a:lnTo>
                    <a:pt x="38" y="358"/>
                  </a:lnTo>
                  <a:lnTo>
                    <a:pt x="48" y="360"/>
                  </a:lnTo>
                  <a:lnTo>
                    <a:pt x="57" y="358"/>
                  </a:lnTo>
                  <a:lnTo>
                    <a:pt x="64" y="353"/>
                  </a:lnTo>
                  <a:lnTo>
                    <a:pt x="92" y="325"/>
                  </a:lnTo>
                  <a:lnTo>
                    <a:pt x="74" y="310"/>
                  </a:lnTo>
                  <a:lnTo>
                    <a:pt x="57" y="292"/>
                  </a:lnTo>
                  <a:close/>
                  <a:moveTo>
                    <a:pt x="285" y="216"/>
                  </a:moveTo>
                  <a:lnTo>
                    <a:pt x="359" y="216"/>
                  </a:lnTo>
                  <a:lnTo>
                    <a:pt x="351" y="244"/>
                  </a:lnTo>
                  <a:lnTo>
                    <a:pt x="339" y="271"/>
                  </a:lnTo>
                  <a:lnTo>
                    <a:pt x="370" y="302"/>
                  </a:lnTo>
                  <a:lnTo>
                    <a:pt x="379" y="315"/>
                  </a:lnTo>
                  <a:lnTo>
                    <a:pt x="384" y="328"/>
                  </a:lnTo>
                  <a:lnTo>
                    <a:pt x="384" y="343"/>
                  </a:lnTo>
                  <a:lnTo>
                    <a:pt x="379" y="358"/>
                  </a:lnTo>
                  <a:lnTo>
                    <a:pt x="370" y="369"/>
                  </a:lnTo>
                  <a:lnTo>
                    <a:pt x="357" y="379"/>
                  </a:lnTo>
                  <a:lnTo>
                    <a:pt x="343" y="383"/>
                  </a:lnTo>
                  <a:lnTo>
                    <a:pt x="329" y="383"/>
                  </a:lnTo>
                  <a:lnTo>
                    <a:pt x="314" y="379"/>
                  </a:lnTo>
                  <a:lnTo>
                    <a:pt x="303" y="369"/>
                  </a:lnTo>
                  <a:lnTo>
                    <a:pt x="272" y="338"/>
                  </a:lnTo>
                  <a:lnTo>
                    <a:pt x="244" y="350"/>
                  </a:lnTo>
                  <a:lnTo>
                    <a:pt x="216" y="358"/>
                  </a:lnTo>
                  <a:lnTo>
                    <a:pt x="216" y="284"/>
                  </a:lnTo>
                  <a:lnTo>
                    <a:pt x="239" y="274"/>
                  </a:lnTo>
                  <a:lnTo>
                    <a:pt x="260" y="259"/>
                  </a:lnTo>
                  <a:lnTo>
                    <a:pt x="275" y="240"/>
                  </a:lnTo>
                  <a:lnTo>
                    <a:pt x="285" y="216"/>
                  </a:lnTo>
                  <a:close/>
                  <a:moveTo>
                    <a:pt x="26" y="216"/>
                  </a:moveTo>
                  <a:lnTo>
                    <a:pt x="99" y="216"/>
                  </a:lnTo>
                  <a:lnTo>
                    <a:pt x="108" y="240"/>
                  </a:lnTo>
                  <a:lnTo>
                    <a:pt x="124" y="259"/>
                  </a:lnTo>
                  <a:lnTo>
                    <a:pt x="144" y="274"/>
                  </a:lnTo>
                  <a:lnTo>
                    <a:pt x="168" y="284"/>
                  </a:lnTo>
                  <a:lnTo>
                    <a:pt x="168" y="358"/>
                  </a:lnTo>
                  <a:lnTo>
                    <a:pt x="139" y="350"/>
                  </a:lnTo>
                  <a:lnTo>
                    <a:pt x="112" y="338"/>
                  </a:lnTo>
                  <a:lnTo>
                    <a:pt x="81" y="369"/>
                  </a:lnTo>
                  <a:lnTo>
                    <a:pt x="69" y="379"/>
                  </a:lnTo>
                  <a:lnTo>
                    <a:pt x="55" y="383"/>
                  </a:lnTo>
                  <a:lnTo>
                    <a:pt x="41" y="383"/>
                  </a:lnTo>
                  <a:lnTo>
                    <a:pt x="26" y="379"/>
                  </a:lnTo>
                  <a:lnTo>
                    <a:pt x="13" y="369"/>
                  </a:lnTo>
                  <a:lnTo>
                    <a:pt x="5" y="358"/>
                  </a:lnTo>
                  <a:lnTo>
                    <a:pt x="0" y="343"/>
                  </a:lnTo>
                  <a:lnTo>
                    <a:pt x="0" y="328"/>
                  </a:lnTo>
                  <a:lnTo>
                    <a:pt x="5" y="315"/>
                  </a:lnTo>
                  <a:lnTo>
                    <a:pt x="13" y="302"/>
                  </a:lnTo>
                  <a:lnTo>
                    <a:pt x="44" y="271"/>
                  </a:lnTo>
                  <a:lnTo>
                    <a:pt x="33" y="244"/>
                  </a:lnTo>
                  <a:lnTo>
                    <a:pt x="26" y="216"/>
                  </a:lnTo>
                  <a:close/>
                  <a:moveTo>
                    <a:pt x="336" y="23"/>
                  </a:moveTo>
                  <a:lnTo>
                    <a:pt x="328" y="25"/>
                  </a:lnTo>
                  <a:lnTo>
                    <a:pt x="319" y="30"/>
                  </a:lnTo>
                  <a:lnTo>
                    <a:pt x="292" y="57"/>
                  </a:lnTo>
                  <a:lnTo>
                    <a:pt x="311" y="73"/>
                  </a:lnTo>
                  <a:lnTo>
                    <a:pt x="326" y="91"/>
                  </a:lnTo>
                  <a:lnTo>
                    <a:pt x="354" y="65"/>
                  </a:lnTo>
                  <a:lnTo>
                    <a:pt x="359" y="56"/>
                  </a:lnTo>
                  <a:lnTo>
                    <a:pt x="360" y="48"/>
                  </a:lnTo>
                  <a:lnTo>
                    <a:pt x="359" y="38"/>
                  </a:lnTo>
                  <a:lnTo>
                    <a:pt x="354" y="30"/>
                  </a:lnTo>
                  <a:lnTo>
                    <a:pt x="345" y="25"/>
                  </a:lnTo>
                  <a:lnTo>
                    <a:pt x="336" y="23"/>
                  </a:lnTo>
                  <a:close/>
                  <a:moveTo>
                    <a:pt x="48" y="23"/>
                  </a:moveTo>
                  <a:lnTo>
                    <a:pt x="38" y="25"/>
                  </a:lnTo>
                  <a:lnTo>
                    <a:pt x="31" y="30"/>
                  </a:lnTo>
                  <a:lnTo>
                    <a:pt x="25" y="38"/>
                  </a:lnTo>
                  <a:lnTo>
                    <a:pt x="24" y="48"/>
                  </a:lnTo>
                  <a:lnTo>
                    <a:pt x="25" y="56"/>
                  </a:lnTo>
                  <a:lnTo>
                    <a:pt x="31" y="65"/>
                  </a:lnTo>
                  <a:lnTo>
                    <a:pt x="57" y="91"/>
                  </a:lnTo>
                  <a:lnTo>
                    <a:pt x="74" y="73"/>
                  </a:lnTo>
                  <a:lnTo>
                    <a:pt x="92" y="57"/>
                  </a:lnTo>
                  <a:lnTo>
                    <a:pt x="64" y="30"/>
                  </a:lnTo>
                  <a:lnTo>
                    <a:pt x="57" y="25"/>
                  </a:lnTo>
                  <a:lnTo>
                    <a:pt x="48" y="23"/>
                  </a:lnTo>
                  <a:close/>
                  <a:moveTo>
                    <a:pt x="329" y="0"/>
                  </a:moveTo>
                  <a:lnTo>
                    <a:pt x="343" y="0"/>
                  </a:lnTo>
                  <a:lnTo>
                    <a:pt x="357" y="5"/>
                  </a:lnTo>
                  <a:lnTo>
                    <a:pt x="370" y="13"/>
                  </a:lnTo>
                  <a:lnTo>
                    <a:pt x="379" y="26"/>
                  </a:lnTo>
                  <a:lnTo>
                    <a:pt x="384" y="40"/>
                  </a:lnTo>
                  <a:lnTo>
                    <a:pt x="384" y="55"/>
                  </a:lnTo>
                  <a:lnTo>
                    <a:pt x="379" y="69"/>
                  </a:lnTo>
                  <a:lnTo>
                    <a:pt x="370" y="81"/>
                  </a:lnTo>
                  <a:lnTo>
                    <a:pt x="339" y="112"/>
                  </a:lnTo>
                  <a:lnTo>
                    <a:pt x="351" y="138"/>
                  </a:lnTo>
                  <a:lnTo>
                    <a:pt x="359" y="167"/>
                  </a:lnTo>
                  <a:lnTo>
                    <a:pt x="285" y="167"/>
                  </a:lnTo>
                  <a:lnTo>
                    <a:pt x="275" y="144"/>
                  </a:lnTo>
                  <a:lnTo>
                    <a:pt x="260" y="124"/>
                  </a:lnTo>
                  <a:lnTo>
                    <a:pt x="239" y="109"/>
                  </a:lnTo>
                  <a:lnTo>
                    <a:pt x="216" y="99"/>
                  </a:lnTo>
                  <a:lnTo>
                    <a:pt x="216" y="25"/>
                  </a:lnTo>
                  <a:lnTo>
                    <a:pt x="244" y="32"/>
                  </a:lnTo>
                  <a:lnTo>
                    <a:pt x="272" y="44"/>
                  </a:lnTo>
                  <a:lnTo>
                    <a:pt x="303" y="13"/>
                  </a:lnTo>
                  <a:lnTo>
                    <a:pt x="314" y="5"/>
                  </a:lnTo>
                  <a:lnTo>
                    <a:pt x="329" y="0"/>
                  </a:lnTo>
                  <a:close/>
                  <a:moveTo>
                    <a:pt x="41" y="0"/>
                  </a:moveTo>
                  <a:lnTo>
                    <a:pt x="55" y="0"/>
                  </a:lnTo>
                  <a:lnTo>
                    <a:pt x="69" y="5"/>
                  </a:lnTo>
                  <a:lnTo>
                    <a:pt x="81" y="13"/>
                  </a:lnTo>
                  <a:lnTo>
                    <a:pt x="112" y="44"/>
                  </a:lnTo>
                  <a:lnTo>
                    <a:pt x="139" y="32"/>
                  </a:lnTo>
                  <a:lnTo>
                    <a:pt x="168" y="25"/>
                  </a:lnTo>
                  <a:lnTo>
                    <a:pt x="168" y="99"/>
                  </a:lnTo>
                  <a:lnTo>
                    <a:pt x="144" y="109"/>
                  </a:lnTo>
                  <a:lnTo>
                    <a:pt x="124" y="124"/>
                  </a:lnTo>
                  <a:lnTo>
                    <a:pt x="108" y="144"/>
                  </a:lnTo>
                  <a:lnTo>
                    <a:pt x="99" y="167"/>
                  </a:lnTo>
                  <a:lnTo>
                    <a:pt x="26" y="167"/>
                  </a:lnTo>
                  <a:lnTo>
                    <a:pt x="33" y="138"/>
                  </a:lnTo>
                  <a:lnTo>
                    <a:pt x="44" y="112"/>
                  </a:lnTo>
                  <a:lnTo>
                    <a:pt x="13" y="81"/>
                  </a:lnTo>
                  <a:lnTo>
                    <a:pt x="5" y="69"/>
                  </a:lnTo>
                  <a:lnTo>
                    <a:pt x="0" y="55"/>
                  </a:lnTo>
                  <a:lnTo>
                    <a:pt x="0" y="40"/>
                  </a:lnTo>
                  <a:lnTo>
                    <a:pt x="5" y="26"/>
                  </a:lnTo>
                  <a:lnTo>
                    <a:pt x="13" y="13"/>
                  </a:lnTo>
                  <a:lnTo>
                    <a:pt x="26" y="5"/>
                  </a:lnTo>
                  <a:lnTo>
                    <a:pt x="41" y="0"/>
                  </a:lnTo>
                  <a:close/>
                </a:path>
              </a:pathLst>
            </a:custGeom>
            <a:solidFill>
              <a:schemeClr val="bg1"/>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sp>
        <p:nvSpPr>
          <p:cNvPr id="12" name="圆角矩形 11"/>
          <p:cNvSpPr/>
          <p:nvPr/>
        </p:nvSpPr>
        <p:spPr>
          <a:xfrm>
            <a:off x="3488692" y="2867100"/>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4360842" y="2854677"/>
            <a:ext cx="1833280" cy="646331"/>
          </a:xfrm>
          <a:prstGeom prst="rect">
            <a:avLst/>
          </a:prstGeom>
        </p:spPr>
        <p:txBody>
          <a:bodyPr wrap="square">
            <a:spAutoFit/>
          </a:bodyPr>
          <a:lstStyle/>
          <a:p>
            <a:pPr>
              <a:lnSpc>
                <a:spcPct val="150000"/>
              </a:lnSpc>
              <a:spcBef>
                <a:spcPct val="0"/>
              </a:spcBef>
            </a:pPr>
            <a:r>
              <a:rPr lang="zh-CN" altLang="en-US" sz="2400" b="1" cap="all" smtClean="0">
                <a:latin typeface="微软雅黑" pitchFamily="34" charset="-122"/>
                <a:ea typeface="微软雅黑" pitchFamily="34" charset="-122"/>
              </a:rPr>
              <a:t>四个</a:t>
            </a:r>
            <a:r>
              <a:rPr lang="zh-CN" altLang="en-US" sz="2400" b="1" cap="all" dirty="0" smtClean="0">
                <a:latin typeface="微软雅黑" pitchFamily="34" charset="-122"/>
                <a:ea typeface="微软雅黑" pitchFamily="34" charset="-122"/>
              </a:rPr>
              <a:t>认同</a:t>
            </a:r>
            <a:endParaRPr lang="en-US" altLang="zh-CN" sz="2400" b="1" cap="all" dirty="0">
              <a:latin typeface="微软雅黑" pitchFamily="34" charset="-122"/>
              <a:ea typeface="微软雅黑" pitchFamily="34" charset="-122"/>
            </a:endParaRPr>
          </a:p>
        </p:txBody>
      </p:sp>
      <p:sp>
        <p:nvSpPr>
          <p:cNvPr id="14" name="圆角矩形 13"/>
          <p:cNvSpPr/>
          <p:nvPr/>
        </p:nvSpPr>
        <p:spPr>
          <a:xfrm>
            <a:off x="3556723" y="5070129"/>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4338049" y="5080917"/>
            <a:ext cx="1833280" cy="646331"/>
          </a:xfrm>
          <a:prstGeom prst="rect">
            <a:avLst/>
          </a:prstGeom>
        </p:spPr>
        <p:txBody>
          <a:bodyPr wrap="square">
            <a:spAutoFit/>
          </a:bodyPr>
          <a:lstStyle/>
          <a:p>
            <a:pPr>
              <a:lnSpc>
                <a:spcPct val="150000"/>
              </a:lnSpc>
              <a:spcBef>
                <a:spcPct val="0"/>
              </a:spcBef>
            </a:pPr>
            <a:r>
              <a:rPr lang="zh-CN" altLang="en-US" sz="2400" b="1" cap="all" smtClean="0">
                <a:latin typeface="微软雅黑" pitchFamily="34" charset="-122"/>
                <a:ea typeface="微软雅黑" pitchFamily="34" charset="-122"/>
              </a:rPr>
              <a:t>四个</a:t>
            </a:r>
            <a:r>
              <a:rPr lang="zh-CN" altLang="en-US" sz="2400" b="1" cap="all" dirty="0" smtClean="0">
                <a:latin typeface="微软雅黑" pitchFamily="34" charset="-122"/>
                <a:ea typeface="微软雅黑" pitchFamily="34" charset="-122"/>
              </a:rPr>
              <a:t>自信</a:t>
            </a:r>
            <a:endParaRPr lang="en-US" altLang="zh-CN" sz="2400" b="1" cap="all" dirty="0">
              <a:latin typeface="微软雅黑" pitchFamily="34" charset="-122"/>
              <a:ea typeface="微软雅黑" pitchFamily="34" charset="-122"/>
            </a:endParaRPr>
          </a:p>
        </p:txBody>
      </p:sp>
      <p:sp>
        <p:nvSpPr>
          <p:cNvPr id="16" name="文本框 1"/>
          <p:cNvSpPr txBox="1"/>
          <p:nvPr/>
        </p:nvSpPr>
        <p:spPr>
          <a:xfrm>
            <a:off x="251520" y="588687"/>
            <a:ext cx="8651806" cy="1532727"/>
          </a:xfrm>
          <a:prstGeom prst="rect">
            <a:avLst/>
          </a:prstGeom>
          <a:noFill/>
        </p:spPr>
        <p:txBody>
          <a:bodyPr wrap="square" rtlCol="0">
            <a:spAutoFit/>
          </a:bodyPr>
          <a:lstStyle/>
          <a:p>
            <a:pPr>
              <a:lnSpc>
                <a:spcPct val="120000"/>
              </a:lnSpc>
            </a:pPr>
            <a:r>
              <a:rPr lang="zh-CN" altLang="en-US" sz="2600" dirty="0" smtClean="0">
                <a:latin typeface="方正大标宋简体" panose="02010601030101010101" pitchFamily="2" charset="-122"/>
                <a:ea typeface="方正大标宋简体" panose="02010601030101010101" pitchFamily="2" charset="-122"/>
              </a:rPr>
              <a:t>家国</a:t>
            </a:r>
            <a:r>
              <a:rPr lang="zh-CN" altLang="en-US" sz="2600" smtClean="0">
                <a:latin typeface="方正大标宋简体" panose="02010601030101010101" pitchFamily="2" charset="-122"/>
                <a:ea typeface="方正大标宋简体" panose="02010601030101010101" pitchFamily="2" charset="-122"/>
              </a:rPr>
              <a:t>情怀是学习</a:t>
            </a:r>
            <a:r>
              <a:rPr lang="zh-CN" altLang="en-US" sz="2600" dirty="0" smtClean="0">
                <a:latin typeface="方正大标宋简体" panose="02010601030101010101" pitchFamily="2" charset="-122"/>
                <a:ea typeface="方正大标宋简体" panose="02010601030101010101" pitchFamily="2" charset="-122"/>
              </a:rPr>
              <a:t>和探究历史应</a:t>
            </a:r>
            <a:r>
              <a:rPr lang="zh-CN" altLang="en-US" sz="2600" smtClean="0">
                <a:latin typeface="方正大标宋简体" panose="02010601030101010101" pitchFamily="2" charset="-122"/>
                <a:ea typeface="方正大标宋简体" panose="02010601030101010101" pitchFamily="2" charset="-122"/>
              </a:rPr>
              <a:t>具有的价值取向和人文</a:t>
            </a:r>
            <a:r>
              <a:rPr lang="zh-CN" altLang="en-US" sz="2600" dirty="0" smtClean="0">
                <a:latin typeface="方正大标宋简体" panose="02010601030101010101" pitchFamily="2" charset="-122"/>
                <a:ea typeface="方正大标宋简体" panose="02010601030101010101" pitchFamily="2" charset="-122"/>
              </a:rPr>
              <a:t>追求，体现了对国家富强、人民幸福的情感，以及对国家的高度认同感、归属感和使命感。</a:t>
            </a:r>
            <a:endParaRPr lang="zh-CN" altLang="en-US" sz="2600" dirty="0">
              <a:latin typeface="方正大标宋简体" panose="02010601030101010101" pitchFamily="2" charset="-122"/>
              <a:ea typeface="方正大标宋简体" panose="02010601030101010101" pitchFamily="2" charset="-122"/>
            </a:endParaRPr>
          </a:p>
        </p:txBody>
      </p:sp>
      <p:sp>
        <p:nvSpPr>
          <p:cNvPr id="17" name="圆角矩形 16"/>
          <p:cNvSpPr/>
          <p:nvPr/>
        </p:nvSpPr>
        <p:spPr>
          <a:xfrm>
            <a:off x="6012160" y="2854677"/>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6894491" y="2847943"/>
            <a:ext cx="1833280" cy="581057"/>
          </a:xfrm>
          <a:prstGeom prst="rect">
            <a:avLst/>
          </a:prstGeom>
        </p:spPr>
        <p:txBody>
          <a:bodyPr wrap="square">
            <a:spAutoFit/>
          </a:bodyPr>
          <a:lstStyle/>
          <a:p>
            <a:pPr>
              <a:lnSpc>
                <a:spcPct val="150000"/>
              </a:lnSpc>
              <a:spcBef>
                <a:spcPct val="0"/>
              </a:spcBef>
            </a:pPr>
            <a:r>
              <a:rPr lang="zh-CN" altLang="en-US" sz="2400" b="1" cap="all" dirty="0" smtClean="0">
                <a:latin typeface="微软雅黑" pitchFamily="34" charset="-122"/>
                <a:ea typeface="微软雅黑" pitchFamily="34" charset="-122"/>
              </a:rPr>
              <a:t>正确三观</a:t>
            </a:r>
            <a:endParaRPr lang="en-US" altLang="zh-CN" sz="2400" b="1" cap="all" dirty="0">
              <a:latin typeface="微软雅黑" pitchFamily="34" charset="-122"/>
              <a:ea typeface="微软雅黑" pitchFamily="34" charset="-122"/>
            </a:endParaRPr>
          </a:p>
        </p:txBody>
      </p:sp>
      <p:sp>
        <p:nvSpPr>
          <p:cNvPr id="19" name="圆角矩形 18"/>
          <p:cNvSpPr/>
          <p:nvPr/>
        </p:nvSpPr>
        <p:spPr>
          <a:xfrm>
            <a:off x="6012160" y="5055311"/>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948264" y="5040935"/>
            <a:ext cx="1833280" cy="581057"/>
          </a:xfrm>
          <a:prstGeom prst="rect">
            <a:avLst/>
          </a:prstGeom>
        </p:spPr>
        <p:txBody>
          <a:bodyPr wrap="square">
            <a:spAutoFit/>
          </a:bodyPr>
          <a:lstStyle/>
          <a:p>
            <a:pPr>
              <a:lnSpc>
                <a:spcPct val="150000"/>
              </a:lnSpc>
              <a:spcBef>
                <a:spcPct val="0"/>
              </a:spcBef>
            </a:pPr>
            <a:r>
              <a:rPr lang="zh-CN" altLang="en-US" sz="2400" b="1" cap="all" dirty="0" smtClean="0">
                <a:latin typeface="微软雅黑" pitchFamily="34" charset="-122"/>
                <a:ea typeface="微软雅黑" pitchFamily="34" charset="-122"/>
              </a:rPr>
              <a:t>国际视野</a:t>
            </a:r>
            <a:endParaRPr lang="en-US" altLang="zh-CN" sz="2400" b="1" cap="all" dirty="0">
              <a:latin typeface="微软雅黑" pitchFamily="34" charset="-122"/>
              <a:ea typeface="微软雅黑" pitchFamily="34" charset="-122"/>
            </a:endParaRPr>
          </a:p>
        </p:txBody>
      </p:sp>
    </p:spTree>
    <p:extLst>
      <p:ext uri="{BB962C8B-B14F-4D97-AF65-F5344CB8AC3E}">
        <p14:creationId xmlns:p14="http://schemas.microsoft.com/office/powerpoint/2010/main" val="39609579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512" y="25460"/>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21" name="矩形 20"/>
          <p:cNvSpPr/>
          <p:nvPr/>
        </p:nvSpPr>
        <p:spPr>
          <a:xfrm>
            <a:off x="0" y="620688"/>
            <a:ext cx="9144000" cy="523220"/>
          </a:xfrm>
          <a:prstGeom prst="rect">
            <a:avLst/>
          </a:prstGeom>
        </p:spPr>
        <p:txBody>
          <a:bodyPr wrap="square">
            <a:spAutoFit/>
          </a:bodyPr>
          <a:lstStyle/>
          <a:p>
            <a:pPr algn="ctr"/>
            <a:r>
              <a:rPr lang="x-none" altLang="zh-CN" sz="2800" smtClean="0">
                <a:latin typeface="方正小标宋简体" pitchFamily="2" charset="-122"/>
                <a:ea typeface="方正小标宋简体" pitchFamily="2" charset="-122"/>
              </a:rPr>
              <a:t>高考考查</a:t>
            </a:r>
            <a:r>
              <a:rPr lang="zh-CN" altLang="en-US" sz="2800" smtClean="0">
                <a:latin typeface="方正小标宋简体" pitchFamily="2" charset="-122"/>
                <a:ea typeface="方正小标宋简体" pitchFamily="2" charset="-122"/>
              </a:rPr>
              <a:t>立足点</a:t>
            </a:r>
            <a:endParaRPr lang="zh-CN" altLang="zh-CN" sz="2800">
              <a:latin typeface="方正小标宋简体" pitchFamily="2" charset="-122"/>
              <a:ea typeface="方正小标宋简体" pitchFamily="2" charset="-122"/>
            </a:endParaRPr>
          </a:p>
        </p:txBody>
      </p:sp>
      <p:sp>
        <p:nvSpPr>
          <p:cNvPr id="2" name="矩形 1"/>
          <p:cNvSpPr/>
          <p:nvPr/>
        </p:nvSpPr>
        <p:spPr>
          <a:xfrm>
            <a:off x="0" y="1124744"/>
            <a:ext cx="9144000" cy="4081117"/>
          </a:xfrm>
          <a:prstGeom prst="rect">
            <a:avLst/>
          </a:prstGeom>
        </p:spPr>
        <p:txBody>
          <a:bodyPr wrap="square">
            <a:spAutoFit/>
          </a:bodyPr>
          <a:lstStyle/>
          <a:p>
            <a:pPr>
              <a:lnSpc>
                <a:spcPct val="120000"/>
              </a:lnSpc>
            </a:pPr>
            <a:r>
              <a:rPr lang="x-none" altLang="zh-CN" sz="2400">
                <a:solidFill>
                  <a:srgbClr val="0000FF"/>
                </a:solidFill>
                <a:latin typeface="仿宋" pitchFamily="49" charset="-122"/>
                <a:ea typeface="仿宋" pitchFamily="49" charset="-122"/>
              </a:rPr>
              <a:t>1．立足家国情怀隐性考查价值观判断</a:t>
            </a:r>
            <a:endParaRPr lang="zh-CN" altLang="zh-CN" sz="2400">
              <a:solidFill>
                <a:srgbClr val="0000FF"/>
              </a:solidFill>
              <a:latin typeface="仿宋" pitchFamily="49" charset="-122"/>
              <a:ea typeface="仿宋" pitchFamily="49" charset="-122"/>
            </a:endParaRPr>
          </a:p>
          <a:p>
            <a:pPr indent="457200">
              <a:lnSpc>
                <a:spcPct val="120000"/>
              </a:lnSpc>
            </a:pPr>
            <a:r>
              <a:rPr lang="x-none" altLang="zh-CN" sz="2400" smtClean="0">
                <a:latin typeface="仿宋" pitchFamily="49" charset="-122"/>
                <a:ea typeface="仿宋" pitchFamily="49" charset="-122"/>
              </a:rPr>
              <a:t>以史实为基础对历史</a:t>
            </a:r>
            <a:r>
              <a:rPr lang="zh-CN" altLang="en-US" sz="2400" smtClean="0">
                <a:latin typeface="仿宋" pitchFamily="49" charset="-122"/>
                <a:ea typeface="仿宋" pitchFamily="49" charset="-122"/>
              </a:rPr>
              <a:t>作出</a:t>
            </a:r>
            <a:r>
              <a:rPr lang="x-none" altLang="zh-CN" sz="2400" smtClean="0">
                <a:latin typeface="仿宋" pitchFamily="49" charset="-122"/>
                <a:ea typeface="仿宋" pitchFamily="49" charset="-122"/>
              </a:rPr>
              <a:t>价值判断，</a:t>
            </a:r>
            <a:r>
              <a:rPr lang="zh-CN" altLang="en-US" sz="2400">
                <a:latin typeface="仿宋" pitchFamily="49" charset="-122"/>
                <a:ea typeface="仿宋" pitchFamily="49" charset="-122"/>
              </a:rPr>
              <a:t>同时</a:t>
            </a:r>
            <a:r>
              <a:rPr lang="x-none" altLang="zh-CN" sz="2400" smtClean="0">
                <a:latin typeface="仿宋" pitchFamily="49" charset="-122"/>
                <a:ea typeface="仿宋" pitchFamily="49" charset="-122"/>
              </a:rPr>
              <a:t>依据一定的价值对史实做出的主观评判</a:t>
            </a:r>
            <a:r>
              <a:rPr lang="x-none" altLang="zh-CN" sz="2400">
                <a:latin typeface="仿宋" pitchFamily="49" charset="-122"/>
                <a:ea typeface="仿宋" pitchFamily="49" charset="-122"/>
              </a:rPr>
              <a:t>。</a:t>
            </a:r>
            <a:endParaRPr lang="zh-CN" altLang="zh-CN" sz="2400">
              <a:latin typeface="仿宋" pitchFamily="49" charset="-122"/>
              <a:ea typeface="仿宋" pitchFamily="49" charset="-122"/>
            </a:endParaRPr>
          </a:p>
          <a:p>
            <a:pPr>
              <a:lnSpc>
                <a:spcPct val="120000"/>
              </a:lnSpc>
            </a:pPr>
            <a:r>
              <a:rPr lang="x-none" altLang="zh-CN" sz="2400">
                <a:solidFill>
                  <a:srgbClr val="0000FF"/>
                </a:solidFill>
                <a:latin typeface="仿宋" pitchFamily="49" charset="-122"/>
                <a:ea typeface="仿宋" pitchFamily="49" charset="-122"/>
              </a:rPr>
              <a:t>2．立足家国情怀隐性考查主流价值观</a:t>
            </a:r>
            <a:endParaRPr lang="zh-CN" altLang="zh-CN" sz="2400">
              <a:solidFill>
                <a:srgbClr val="0000FF"/>
              </a:solidFill>
              <a:latin typeface="仿宋" pitchFamily="49" charset="-122"/>
              <a:ea typeface="仿宋" pitchFamily="49" charset="-122"/>
            </a:endParaRPr>
          </a:p>
          <a:p>
            <a:pPr indent="457200">
              <a:lnSpc>
                <a:spcPct val="120000"/>
              </a:lnSpc>
            </a:pPr>
            <a:r>
              <a:rPr lang="x-none" altLang="zh-CN" sz="2400">
                <a:latin typeface="仿宋" pitchFamily="49" charset="-122"/>
                <a:ea typeface="仿宋" pitchFamily="49" charset="-122"/>
              </a:rPr>
              <a:t>认识到分辨真伪、善恶、进步与倒退，以及公平、正义与否，是学习历史的重要目的。</a:t>
            </a:r>
            <a:endParaRPr lang="zh-CN" altLang="zh-CN" sz="2400">
              <a:latin typeface="仿宋" pitchFamily="49" charset="-122"/>
              <a:ea typeface="仿宋" pitchFamily="49" charset="-122"/>
            </a:endParaRPr>
          </a:p>
          <a:p>
            <a:pPr>
              <a:lnSpc>
                <a:spcPct val="120000"/>
              </a:lnSpc>
            </a:pPr>
            <a:r>
              <a:rPr lang="x-none" altLang="zh-CN" sz="2400">
                <a:solidFill>
                  <a:srgbClr val="0000FF"/>
                </a:solidFill>
                <a:latin typeface="仿宋" pitchFamily="49" charset="-122"/>
                <a:ea typeface="仿宋" pitchFamily="49" charset="-122"/>
              </a:rPr>
              <a:t>3．立足家国情怀隐性考查社会责任感</a:t>
            </a:r>
            <a:endParaRPr lang="zh-CN" altLang="zh-CN" sz="2400">
              <a:solidFill>
                <a:srgbClr val="0000FF"/>
              </a:solidFill>
              <a:latin typeface="仿宋" pitchFamily="49" charset="-122"/>
              <a:ea typeface="仿宋" pitchFamily="49" charset="-122"/>
            </a:endParaRPr>
          </a:p>
          <a:p>
            <a:pPr indent="457200">
              <a:lnSpc>
                <a:spcPct val="120000"/>
              </a:lnSpc>
            </a:pPr>
            <a:r>
              <a:rPr lang="x-none" altLang="zh-CN" sz="2400">
                <a:latin typeface="仿宋" pitchFamily="49" charset="-122"/>
                <a:ea typeface="仿宋" pitchFamily="49" charset="-122"/>
              </a:rPr>
              <a:t>将对历史的认识延伸到对自身成长和现实社会的认识上，从历史中获取有益的养料，从实践的层面体现历史的价值。</a:t>
            </a:r>
            <a:endParaRPr lang="zh-CN" altLang="zh-CN" sz="2400">
              <a:latin typeface="仿宋" pitchFamily="49" charset="-122"/>
              <a:ea typeface="仿宋" pitchFamily="49" charset="-122"/>
            </a:endParaRPr>
          </a:p>
        </p:txBody>
      </p:sp>
    </p:spTree>
    <p:extLst>
      <p:ext uri="{BB962C8B-B14F-4D97-AF65-F5344CB8AC3E}">
        <p14:creationId xmlns:p14="http://schemas.microsoft.com/office/powerpoint/2010/main" val="2087576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496" y="534734"/>
            <a:ext cx="9001000" cy="6278642"/>
          </a:xfrm>
          <a:prstGeom prst="rect">
            <a:avLst/>
          </a:prstGeom>
        </p:spPr>
        <p:txBody>
          <a:bodyPr wrap="square">
            <a:spAutoFit/>
          </a:bodyPr>
          <a:lstStyle/>
          <a:p>
            <a:pPr algn="ctr">
              <a:lnSpc>
                <a:spcPct val="120000"/>
              </a:lnSpc>
            </a:pPr>
            <a:r>
              <a:rPr lang="zh-CN" altLang="en-US" sz="2600">
                <a:solidFill>
                  <a:srgbClr val="FF0000"/>
                </a:solidFill>
                <a:latin typeface="黑体" pitchFamily="49" charset="-122"/>
                <a:ea typeface="黑体" pitchFamily="49" charset="-122"/>
              </a:rPr>
              <a:t>激扬家国</a:t>
            </a:r>
            <a:r>
              <a:rPr lang="zh-CN" altLang="en-US" sz="2600" smtClean="0">
                <a:solidFill>
                  <a:srgbClr val="FF0000"/>
                </a:solidFill>
                <a:latin typeface="黑体" pitchFamily="49" charset="-122"/>
                <a:ea typeface="黑体" pitchFamily="49" charset="-122"/>
              </a:rPr>
              <a:t>情怀   传承</a:t>
            </a:r>
            <a:r>
              <a:rPr lang="zh-CN" altLang="en-US" sz="2600">
                <a:solidFill>
                  <a:srgbClr val="FF0000"/>
                </a:solidFill>
                <a:latin typeface="黑体" pitchFamily="49" charset="-122"/>
                <a:ea typeface="黑体" pitchFamily="49" charset="-122"/>
              </a:rPr>
              <a:t>时代精神</a:t>
            </a:r>
          </a:p>
          <a:p>
            <a:pPr algn="ctr">
              <a:lnSpc>
                <a:spcPct val="120000"/>
              </a:lnSpc>
            </a:pPr>
            <a:r>
              <a:rPr lang="en-US" altLang="zh-CN" sz="2400" smtClean="0">
                <a:latin typeface="仿宋" pitchFamily="49" charset="-122"/>
                <a:ea typeface="仿宋" pitchFamily="49" charset="-122"/>
              </a:rPr>
              <a:t>——</a:t>
            </a:r>
            <a:r>
              <a:rPr lang="zh-CN" altLang="en-US" sz="2400" smtClean="0">
                <a:latin typeface="仿宋" pitchFamily="49" charset="-122"/>
                <a:ea typeface="仿宋" pitchFamily="49" charset="-122"/>
              </a:rPr>
              <a:t>教育部考试中心</a:t>
            </a:r>
            <a:r>
              <a:rPr lang="en-US" altLang="zh-CN" sz="2400" smtClean="0">
                <a:latin typeface="仿宋" pitchFamily="49" charset="-122"/>
                <a:ea typeface="仿宋" pitchFamily="49" charset="-122"/>
              </a:rPr>
              <a:t>2018</a:t>
            </a:r>
            <a:r>
              <a:rPr lang="zh-CN" altLang="en-US" sz="2400" smtClean="0">
                <a:latin typeface="仿宋" pitchFamily="49" charset="-122"/>
                <a:ea typeface="仿宋" pitchFamily="49" charset="-122"/>
              </a:rPr>
              <a:t>年</a:t>
            </a:r>
            <a:r>
              <a:rPr lang="zh-CN" altLang="en-US" sz="2400">
                <a:latin typeface="仿宋" pitchFamily="49" charset="-122"/>
                <a:ea typeface="仿宋" pitchFamily="49" charset="-122"/>
              </a:rPr>
              <a:t>高考历史试题</a:t>
            </a:r>
            <a:r>
              <a:rPr lang="zh-CN" altLang="en-US" sz="2400" smtClean="0">
                <a:latin typeface="仿宋" pitchFamily="49" charset="-122"/>
                <a:ea typeface="仿宋" pitchFamily="49" charset="-122"/>
              </a:rPr>
              <a:t>评析</a:t>
            </a:r>
            <a:endParaRPr lang="en-US" altLang="zh-CN" sz="2400" smtClean="0">
              <a:latin typeface="仿宋" pitchFamily="49" charset="-122"/>
              <a:ea typeface="仿宋" pitchFamily="49" charset="-122"/>
            </a:endParaRPr>
          </a:p>
          <a:p>
            <a:pPr indent="457200">
              <a:lnSpc>
                <a:spcPct val="114000"/>
              </a:lnSpc>
            </a:pPr>
            <a:r>
              <a:rPr lang="en-US" altLang="zh-CN" sz="2500" smtClean="0">
                <a:latin typeface="仿宋" pitchFamily="49" charset="-122"/>
                <a:ea typeface="仿宋" pitchFamily="49" charset="-122"/>
              </a:rPr>
              <a:t>2018</a:t>
            </a:r>
            <a:r>
              <a:rPr lang="zh-CN" altLang="en-US" sz="2500">
                <a:latin typeface="仿宋" pitchFamily="49" charset="-122"/>
                <a:ea typeface="仿宋" pitchFamily="49" charset="-122"/>
              </a:rPr>
              <a:t>年高考历史试题贯彻落实考试内容改革要求，以高考评价体系为依托，注重考查核心价值</a:t>
            </a:r>
            <a:r>
              <a:rPr lang="zh-CN" altLang="en-US" sz="2500" smtClean="0">
                <a:latin typeface="仿宋" pitchFamily="49" charset="-122"/>
                <a:ea typeface="仿宋" pitchFamily="49" charset="-122"/>
              </a:rPr>
              <a:t>、必备</a:t>
            </a:r>
            <a:r>
              <a:rPr lang="zh-CN" altLang="en-US" sz="2500">
                <a:latin typeface="仿宋" pitchFamily="49" charset="-122"/>
                <a:ea typeface="仿宋" pitchFamily="49" charset="-122"/>
              </a:rPr>
              <a:t>知识、关键能力和学科素养，突出基础性、综合性、应用性及开放性。试卷结构合理，难度适宜，</a:t>
            </a:r>
            <a:r>
              <a:rPr lang="zh-CN" altLang="en-US" sz="2500" smtClean="0">
                <a:latin typeface="仿宋" pitchFamily="49" charset="-122"/>
                <a:ea typeface="仿宋" pitchFamily="49" charset="-122"/>
              </a:rPr>
              <a:t>有利于高校</a:t>
            </a:r>
            <a:r>
              <a:rPr lang="zh-CN" altLang="en-US" sz="2500">
                <a:latin typeface="仿宋" pitchFamily="49" charset="-122"/>
                <a:ea typeface="仿宋" pitchFamily="49" charset="-122"/>
              </a:rPr>
              <a:t>选拔新生和助推素质教育发展</a:t>
            </a:r>
            <a:r>
              <a:rPr lang="zh-CN" altLang="en-US" sz="2500" smtClean="0">
                <a:latin typeface="仿宋" pitchFamily="49" charset="-122"/>
                <a:ea typeface="仿宋" pitchFamily="49" charset="-122"/>
              </a:rPr>
              <a:t>。</a:t>
            </a:r>
            <a:endParaRPr lang="en-US" altLang="zh-CN" sz="2500" smtClean="0">
              <a:latin typeface="仿宋" pitchFamily="49" charset="-122"/>
              <a:ea typeface="仿宋" pitchFamily="49" charset="-122"/>
            </a:endParaRPr>
          </a:p>
          <a:p>
            <a:pPr indent="457200">
              <a:lnSpc>
                <a:spcPct val="114000"/>
              </a:lnSpc>
            </a:pPr>
            <a:r>
              <a:rPr lang="en-US" altLang="zh-CN" sz="2500" b="1" smtClean="0">
                <a:latin typeface="仿宋" pitchFamily="49" charset="-122"/>
                <a:ea typeface="仿宋" pitchFamily="49" charset="-122"/>
              </a:rPr>
              <a:t>1.</a:t>
            </a:r>
            <a:r>
              <a:rPr lang="zh-CN" altLang="en-US" sz="2500" b="1">
                <a:latin typeface="仿宋" pitchFamily="49" charset="-122"/>
                <a:ea typeface="仿宋" pitchFamily="49" charset="-122"/>
              </a:rPr>
              <a:t>聚焦立德树人，发挥历史学科育人</a:t>
            </a:r>
            <a:r>
              <a:rPr lang="zh-CN" altLang="en-US" sz="2500" b="1" smtClean="0">
                <a:latin typeface="仿宋" pitchFamily="49" charset="-122"/>
                <a:ea typeface="仿宋" pitchFamily="49" charset="-122"/>
              </a:rPr>
              <a:t>导向作用。</a:t>
            </a:r>
            <a:endParaRPr lang="en-US" altLang="zh-CN" sz="2500" b="1" smtClean="0">
              <a:latin typeface="仿宋" pitchFamily="49" charset="-122"/>
              <a:ea typeface="仿宋" pitchFamily="49" charset="-122"/>
            </a:endParaRPr>
          </a:p>
          <a:p>
            <a:pPr indent="457200">
              <a:lnSpc>
                <a:spcPct val="114000"/>
              </a:lnSpc>
            </a:pPr>
            <a:r>
              <a:rPr lang="zh-CN" altLang="en-US" sz="2500">
                <a:latin typeface="仿宋" pitchFamily="49" charset="-122"/>
                <a:ea typeface="仿宋" pitchFamily="49" charset="-122"/>
              </a:rPr>
              <a:t>（</a:t>
            </a:r>
            <a:r>
              <a:rPr lang="en-US" altLang="zh-CN" sz="2500">
                <a:latin typeface="仿宋" pitchFamily="49" charset="-122"/>
                <a:ea typeface="仿宋" pitchFamily="49" charset="-122"/>
              </a:rPr>
              <a:t>1</a:t>
            </a:r>
            <a:r>
              <a:rPr lang="zh-CN" altLang="en-US" sz="2500">
                <a:latin typeface="仿宋" pitchFamily="49" charset="-122"/>
                <a:ea typeface="仿宋" pitchFamily="49" charset="-122"/>
              </a:rPr>
              <a:t>）引导考生树立正确的国家观、民族观、文化观、历史观；</a:t>
            </a:r>
            <a:endParaRPr lang="en-US" altLang="zh-CN" sz="2500">
              <a:latin typeface="仿宋" pitchFamily="49" charset="-122"/>
              <a:ea typeface="仿宋" pitchFamily="49" charset="-122"/>
            </a:endParaRPr>
          </a:p>
          <a:p>
            <a:pPr indent="457200">
              <a:lnSpc>
                <a:spcPct val="114000"/>
              </a:lnSpc>
            </a:pPr>
            <a:r>
              <a:rPr lang="zh-CN" altLang="en-US" sz="2500">
                <a:latin typeface="仿宋" pitchFamily="49" charset="-122"/>
                <a:ea typeface="仿宋" pitchFamily="49" charset="-122"/>
              </a:rPr>
              <a:t>（</a:t>
            </a:r>
            <a:r>
              <a:rPr lang="en-US" altLang="zh-CN" sz="2500">
                <a:latin typeface="仿宋" pitchFamily="49" charset="-122"/>
                <a:ea typeface="仿宋" pitchFamily="49" charset="-122"/>
              </a:rPr>
              <a:t>2</a:t>
            </a:r>
            <a:r>
              <a:rPr lang="zh-CN" altLang="en-US" sz="2500">
                <a:latin typeface="仿宋" pitchFamily="49" charset="-122"/>
                <a:ea typeface="仿宋" pitchFamily="49" charset="-122"/>
              </a:rPr>
              <a:t>）汲取人类优秀文明成果，引导考生塑造健全人格，形成正确的世界观、人生观和</a:t>
            </a:r>
            <a:r>
              <a:rPr lang="zh-CN" altLang="en-US" sz="2500" smtClean="0">
                <a:latin typeface="仿宋" pitchFamily="49" charset="-122"/>
                <a:ea typeface="仿宋" pitchFamily="49" charset="-122"/>
              </a:rPr>
              <a:t>价值观；</a:t>
            </a:r>
            <a:endParaRPr lang="en-US" altLang="zh-CN" sz="2500" smtClean="0">
              <a:latin typeface="仿宋" pitchFamily="49" charset="-122"/>
              <a:ea typeface="仿宋" pitchFamily="49" charset="-122"/>
            </a:endParaRPr>
          </a:p>
          <a:p>
            <a:pPr indent="457200">
              <a:lnSpc>
                <a:spcPct val="114000"/>
              </a:lnSpc>
            </a:pPr>
            <a:r>
              <a:rPr lang="zh-CN" altLang="en-US" sz="2500">
                <a:latin typeface="仿宋" pitchFamily="49" charset="-122"/>
                <a:ea typeface="仿宋" pitchFamily="49" charset="-122"/>
              </a:rPr>
              <a:t>（</a:t>
            </a:r>
            <a:r>
              <a:rPr lang="en-US" altLang="zh-CN" sz="2500">
                <a:latin typeface="仿宋" pitchFamily="49" charset="-122"/>
                <a:ea typeface="仿宋" pitchFamily="49" charset="-122"/>
              </a:rPr>
              <a:t>3</a:t>
            </a:r>
            <a:r>
              <a:rPr lang="zh-CN" altLang="en-US" sz="2500">
                <a:latin typeface="仿宋" pitchFamily="49" charset="-122"/>
                <a:ea typeface="仿宋" pitchFamily="49" charset="-122"/>
              </a:rPr>
              <a:t>）为高校选拔具有家国情怀的学生</a:t>
            </a:r>
            <a:r>
              <a:rPr lang="zh-CN" altLang="en-US" sz="2500" smtClean="0">
                <a:latin typeface="仿宋" pitchFamily="49" charset="-122"/>
                <a:ea typeface="仿宋" pitchFamily="49" charset="-122"/>
              </a:rPr>
              <a:t>；</a:t>
            </a:r>
            <a:endParaRPr lang="en-US" altLang="zh-CN" sz="2500" smtClean="0">
              <a:latin typeface="仿宋" pitchFamily="49" charset="-122"/>
              <a:ea typeface="仿宋" pitchFamily="49" charset="-122"/>
            </a:endParaRPr>
          </a:p>
          <a:p>
            <a:pPr indent="457200">
              <a:lnSpc>
                <a:spcPct val="114000"/>
              </a:lnSpc>
            </a:pPr>
            <a:r>
              <a:rPr lang="zh-CN" altLang="en-US" sz="2500" smtClean="0">
                <a:latin typeface="仿宋" pitchFamily="49" charset="-122"/>
                <a:ea typeface="仿宋" pitchFamily="49" charset="-122"/>
              </a:rPr>
              <a:t>（</a:t>
            </a:r>
            <a:r>
              <a:rPr lang="en-US" altLang="zh-CN" sz="2500">
                <a:latin typeface="仿宋" pitchFamily="49" charset="-122"/>
                <a:ea typeface="仿宋" pitchFamily="49" charset="-122"/>
              </a:rPr>
              <a:t>4</a:t>
            </a:r>
            <a:r>
              <a:rPr lang="zh-CN" altLang="en-US" sz="2500">
                <a:latin typeface="仿宋" pitchFamily="49" charset="-122"/>
                <a:ea typeface="仿宋" pitchFamily="49" charset="-122"/>
              </a:rPr>
              <a:t>）引导中学落实党和国家对历史教育的要求，</a:t>
            </a:r>
            <a:r>
              <a:rPr lang="zh-CN" altLang="en-US" sz="2500" smtClean="0">
                <a:latin typeface="仿宋" pitchFamily="49" charset="-122"/>
                <a:ea typeface="仿宋" pitchFamily="49" charset="-122"/>
              </a:rPr>
              <a:t>培养</a:t>
            </a:r>
            <a:r>
              <a:rPr lang="zh-CN" altLang="en-US" sz="2500">
                <a:latin typeface="仿宋" pitchFamily="49" charset="-122"/>
                <a:ea typeface="仿宋" pitchFamily="49" charset="-122"/>
              </a:rPr>
              <a:t>社会主义合格的建设者和</a:t>
            </a:r>
            <a:r>
              <a:rPr lang="zh-CN" altLang="en-US" sz="2500" smtClean="0">
                <a:latin typeface="仿宋" pitchFamily="49" charset="-122"/>
                <a:ea typeface="仿宋" pitchFamily="49" charset="-122"/>
              </a:rPr>
              <a:t>接班人；</a:t>
            </a:r>
            <a:endParaRPr lang="zh-CN" altLang="en-US" sz="2500">
              <a:latin typeface="仿宋" pitchFamily="49" charset="-122"/>
              <a:ea typeface="仿宋" pitchFamily="49" charset="-122"/>
            </a:endParaRPr>
          </a:p>
        </p:txBody>
      </p:sp>
      <p:sp>
        <p:nvSpPr>
          <p:cNvPr id="5" name="TextBox 4"/>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一、精研高考真题，找准备考方向</a:t>
            </a:r>
            <a:endParaRPr lang="zh-CN" altLang="en-US" sz="3200">
              <a:solidFill>
                <a:srgbClr val="0000FF"/>
              </a:solidFill>
              <a:latin typeface="黑体" pitchFamily="49" charset="-122"/>
              <a:ea typeface="黑体" pitchFamily="49" charset="-122"/>
            </a:endParaRPr>
          </a:p>
        </p:txBody>
      </p:sp>
    </p:spTree>
    <p:extLst>
      <p:ext uri="{BB962C8B-B14F-4D97-AF65-F5344CB8AC3E}">
        <p14:creationId xmlns:p14="http://schemas.microsoft.com/office/powerpoint/2010/main" val="7349768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5496" y="663265"/>
            <a:ext cx="9108504" cy="363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20000"/>
              </a:lnSpc>
            </a:pPr>
            <a:r>
              <a:rPr lang="en-US" altLang="zh-CN" sz="2400" smtClean="0">
                <a:latin typeface="+mn-ea"/>
              </a:rPr>
              <a:t>(</a:t>
            </a:r>
            <a:r>
              <a:rPr lang="en-US" altLang="zh-CN" sz="2400" smtClean="0">
                <a:solidFill>
                  <a:srgbClr val="FF0000"/>
                </a:solidFill>
                <a:latin typeface="黑体" pitchFamily="49" charset="-122"/>
                <a:ea typeface="黑体" pitchFamily="49" charset="-122"/>
              </a:rPr>
              <a:t>2018</a:t>
            </a:r>
            <a:r>
              <a:rPr lang="zh-CN" altLang="zh-CN" sz="2400" smtClean="0">
                <a:solidFill>
                  <a:srgbClr val="FF0000"/>
                </a:solidFill>
                <a:latin typeface="黑体" pitchFamily="49" charset="-122"/>
                <a:ea typeface="黑体" pitchFamily="49" charset="-122"/>
              </a:rPr>
              <a:t>·全国新课标卷Ⅰ文综·</a:t>
            </a:r>
            <a:r>
              <a:rPr lang="en-US" altLang="zh-CN" sz="2400" smtClean="0">
                <a:solidFill>
                  <a:srgbClr val="FF0000"/>
                </a:solidFill>
                <a:latin typeface="黑体" pitchFamily="49" charset="-122"/>
                <a:ea typeface="黑体" pitchFamily="49" charset="-122"/>
              </a:rPr>
              <a:t>32</a:t>
            </a:r>
            <a:r>
              <a:rPr lang="en-US" altLang="zh-CN" sz="2400" smtClean="0">
                <a:latin typeface="+mn-ea"/>
              </a:rPr>
              <a:t>)</a:t>
            </a:r>
            <a:r>
              <a:rPr lang="zh-CN" altLang="zh-CN" sz="2400" smtClean="0">
                <a:latin typeface="+mn-ea"/>
              </a:rPr>
              <a:t>古代雅典的梭伦在诗中写道：“作恶的人每每致富，而好人往往贫穷；但是，我们不愿意把我们的道德和他们的财富交换，因为道德是永远存在的，而财富每天在更换主人。”据此可知，梭伦</a:t>
            </a:r>
          </a:p>
          <a:p>
            <a:pPr>
              <a:lnSpc>
                <a:spcPct val="120000"/>
              </a:lnSpc>
            </a:pPr>
            <a:r>
              <a:rPr lang="en-US" altLang="zh-CN" sz="2400" smtClean="0">
                <a:latin typeface="+mn-ea"/>
              </a:rPr>
              <a:t>A</a:t>
            </a:r>
            <a:r>
              <a:rPr lang="zh-CN" altLang="zh-CN" sz="2400" smtClean="0">
                <a:latin typeface="+mn-ea"/>
              </a:rPr>
              <a:t>．反对奴隶制度</a:t>
            </a:r>
            <a:endParaRPr lang="en-US" altLang="zh-CN" sz="2400" smtClean="0">
              <a:latin typeface="+mn-ea"/>
            </a:endParaRPr>
          </a:p>
          <a:p>
            <a:pPr>
              <a:lnSpc>
                <a:spcPct val="120000"/>
              </a:lnSpc>
            </a:pPr>
            <a:r>
              <a:rPr lang="en-US" altLang="zh-CN" sz="2400" smtClean="0">
                <a:latin typeface="+mn-ea"/>
              </a:rPr>
              <a:t>B</a:t>
            </a:r>
            <a:r>
              <a:rPr lang="zh-CN" altLang="zh-CN" sz="2400" smtClean="0">
                <a:latin typeface="+mn-ea"/>
              </a:rPr>
              <a:t>．主张权利平等</a:t>
            </a:r>
          </a:p>
          <a:p>
            <a:pPr>
              <a:lnSpc>
                <a:spcPct val="120000"/>
              </a:lnSpc>
            </a:pPr>
            <a:r>
              <a:rPr lang="en-US" altLang="zh-CN" sz="2400" smtClean="0">
                <a:latin typeface="+mn-ea"/>
              </a:rPr>
              <a:t>C</a:t>
            </a:r>
            <a:r>
              <a:rPr lang="zh-CN" altLang="zh-CN" sz="2400" smtClean="0">
                <a:latin typeface="+mn-ea"/>
              </a:rPr>
              <a:t>．抨击贫富差别</a:t>
            </a:r>
            <a:endParaRPr lang="en-US" altLang="zh-CN" sz="2400" smtClean="0">
              <a:latin typeface="+mn-ea"/>
            </a:endParaRPr>
          </a:p>
          <a:p>
            <a:pPr>
              <a:lnSpc>
                <a:spcPct val="120000"/>
              </a:lnSpc>
            </a:pPr>
            <a:r>
              <a:rPr lang="en-US" altLang="zh-CN" sz="2400" smtClean="0">
                <a:solidFill>
                  <a:srgbClr val="FF0000"/>
                </a:solidFill>
                <a:latin typeface="+mn-ea"/>
              </a:rPr>
              <a:t>D</a:t>
            </a:r>
            <a:r>
              <a:rPr lang="zh-CN" altLang="zh-CN" sz="2400" smtClean="0">
                <a:solidFill>
                  <a:srgbClr val="FF0000"/>
                </a:solidFill>
                <a:latin typeface="+mn-ea"/>
              </a:rPr>
              <a:t>．具有人文精神</a:t>
            </a:r>
            <a:endParaRPr lang="zh-CN" altLang="zh-CN" sz="2400">
              <a:solidFill>
                <a:srgbClr val="FF0000"/>
              </a:solidFill>
              <a:latin typeface="+mn-ea"/>
            </a:endParaRPr>
          </a:p>
        </p:txBody>
      </p:sp>
      <p:sp>
        <p:nvSpPr>
          <p:cNvPr id="4" name="TextBox 3"/>
          <p:cNvSpPr txBox="1"/>
          <p:nvPr/>
        </p:nvSpPr>
        <p:spPr>
          <a:xfrm>
            <a:off x="-36512" y="107921"/>
            <a:ext cx="6964684"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二、通晓学科素养，把握备考深度</a:t>
            </a:r>
            <a:endParaRPr lang="zh-CN" altLang="en-US" sz="3200">
              <a:solidFill>
                <a:srgbClr val="0000FF"/>
              </a:solidFill>
              <a:latin typeface="黑体" pitchFamily="49" charset="-122"/>
              <a:ea typeface="黑体" pitchFamily="49" charset="-122"/>
            </a:endParaRPr>
          </a:p>
        </p:txBody>
      </p:sp>
      <p:sp>
        <p:nvSpPr>
          <p:cNvPr id="3" name="矩形 2"/>
          <p:cNvSpPr/>
          <p:nvPr/>
        </p:nvSpPr>
        <p:spPr>
          <a:xfrm>
            <a:off x="-36512" y="2804267"/>
            <a:ext cx="9180512" cy="4081117"/>
          </a:xfrm>
          <a:prstGeom prst="rect">
            <a:avLst/>
          </a:prstGeom>
          <a:solidFill>
            <a:schemeClr val="bg1"/>
          </a:solidFill>
        </p:spPr>
        <p:txBody>
          <a:bodyPr wrap="square">
            <a:spAutoFit/>
          </a:bodyPr>
          <a:lstStyle/>
          <a:p>
            <a:pPr>
              <a:lnSpc>
                <a:spcPct val="120000"/>
              </a:lnSpc>
            </a:pPr>
            <a:r>
              <a:rPr lang="en-US" altLang="zh-CN" sz="2400" smtClean="0"/>
              <a:t>【</a:t>
            </a:r>
            <a:r>
              <a:rPr lang="zh-CN" altLang="en-US" sz="2400" smtClean="0">
                <a:solidFill>
                  <a:srgbClr val="FF0000"/>
                </a:solidFill>
                <a:latin typeface="黑体" pitchFamily="49" charset="-122"/>
                <a:ea typeface="黑体" pitchFamily="49" charset="-122"/>
              </a:rPr>
              <a:t>核心素养</a:t>
            </a:r>
            <a:r>
              <a:rPr lang="en-US" altLang="zh-CN" sz="2400" smtClean="0"/>
              <a:t>】</a:t>
            </a:r>
            <a:r>
              <a:rPr lang="zh-CN" altLang="en-US" sz="2400" smtClean="0">
                <a:solidFill>
                  <a:srgbClr val="0000FF"/>
                </a:solidFill>
                <a:latin typeface="仿宋" pitchFamily="49" charset="-122"/>
                <a:ea typeface="仿宋" pitchFamily="49" charset="-122"/>
              </a:rPr>
              <a:t>家国情怀、时空观念、历史解释</a:t>
            </a:r>
            <a:endParaRPr lang="en-US" altLang="zh-CN" sz="2400" smtClean="0">
              <a:solidFill>
                <a:srgbClr val="0000FF"/>
              </a:solidFill>
              <a:latin typeface="仿宋" pitchFamily="49" charset="-122"/>
              <a:ea typeface="仿宋" pitchFamily="49" charset="-122"/>
            </a:endParaRPr>
          </a:p>
          <a:p>
            <a:pPr>
              <a:lnSpc>
                <a:spcPct val="120000"/>
              </a:lnSpc>
            </a:pPr>
            <a:r>
              <a:rPr lang="zh-CN" altLang="zh-CN" sz="2400" smtClean="0"/>
              <a:t>【</a:t>
            </a:r>
            <a:r>
              <a:rPr lang="zh-CN" altLang="zh-CN" sz="2400" smtClean="0">
                <a:solidFill>
                  <a:srgbClr val="FF0000"/>
                </a:solidFill>
                <a:latin typeface="黑体" pitchFamily="49" charset="-122"/>
                <a:ea typeface="黑体" pitchFamily="49" charset="-122"/>
              </a:rPr>
              <a:t>解析</a:t>
            </a:r>
            <a:r>
              <a:rPr lang="zh-CN" altLang="zh-CN" sz="2400" smtClean="0"/>
              <a:t>】</a:t>
            </a:r>
            <a:r>
              <a:rPr lang="en-US" altLang="zh-CN" sz="2400" smtClean="0">
                <a:solidFill>
                  <a:srgbClr val="0000FF"/>
                </a:solidFill>
                <a:latin typeface="仿宋" pitchFamily="49" charset="-122"/>
                <a:ea typeface="仿宋" pitchFamily="49" charset="-122"/>
              </a:rPr>
              <a:t>D </a:t>
            </a:r>
            <a:r>
              <a:rPr lang="zh-CN" altLang="zh-CN" sz="2400" smtClean="0">
                <a:solidFill>
                  <a:srgbClr val="0000FF"/>
                </a:solidFill>
                <a:latin typeface="仿宋" pitchFamily="49" charset="-122"/>
                <a:ea typeface="仿宋" pitchFamily="49" charset="-122"/>
              </a:rPr>
              <a:t>根据</a:t>
            </a:r>
            <a:r>
              <a:rPr lang="zh-CN" altLang="zh-CN" sz="2400">
                <a:solidFill>
                  <a:srgbClr val="0000FF"/>
                </a:solidFill>
                <a:latin typeface="仿宋" pitchFamily="49" charset="-122"/>
                <a:ea typeface="仿宋" pitchFamily="49" charset="-122"/>
              </a:rPr>
              <a:t>材料“我们不愿意把我们的道德和他们的财富交换，因为道德是永远存在的”可知梭伦更注重人的道德而非外在的财富，体现出他的人文精神，故</a:t>
            </a:r>
            <a:r>
              <a:rPr lang="en-US" altLang="zh-CN" sz="2400">
                <a:solidFill>
                  <a:srgbClr val="0000FF"/>
                </a:solidFill>
                <a:latin typeface="仿宋" pitchFamily="49" charset="-122"/>
                <a:ea typeface="仿宋" pitchFamily="49" charset="-122"/>
              </a:rPr>
              <a:t>D</a:t>
            </a:r>
            <a:r>
              <a:rPr lang="zh-CN" altLang="zh-CN" sz="2400">
                <a:solidFill>
                  <a:srgbClr val="0000FF"/>
                </a:solidFill>
                <a:latin typeface="仿宋" pitchFamily="49" charset="-122"/>
                <a:ea typeface="仿宋" pitchFamily="49" charset="-122"/>
              </a:rPr>
              <a:t>项正确；材料只提及梭伦对道德与财富的认识，且梭伦改革保留了奴隶制度，故</a:t>
            </a:r>
            <a:r>
              <a:rPr lang="en-US" altLang="zh-CN" sz="2400">
                <a:solidFill>
                  <a:srgbClr val="0000FF"/>
                </a:solidFill>
                <a:latin typeface="仿宋" pitchFamily="49" charset="-122"/>
                <a:ea typeface="仿宋" pitchFamily="49" charset="-122"/>
              </a:rPr>
              <a:t>A</a:t>
            </a:r>
            <a:r>
              <a:rPr lang="zh-CN" altLang="zh-CN" sz="2400">
                <a:solidFill>
                  <a:srgbClr val="0000FF"/>
                </a:solidFill>
                <a:latin typeface="仿宋" pitchFamily="49" charset="-122"/>
                <a:ea typeface="仿宋" pitchFamily="49" charset="-122"/>
              </a:rPr>
              <a:t>项错误；材料主要讨论道德与财富，且梭伦改革推行财产等级制，财产越多者等级越高，权利越大，故</a:t>
            </a:r>
            <a:r>
              <a:rPr lang="en-US" altLang="zh-CN" sz="2400">
                <a:solidFill>
                  <a:srgbClr val="0000FF"/>
                </a:solidFill>
                <a:latin typeface="仿宋" pitchFamily="49" charset="-122"/>
                <a:ea typeface="仿宋" pitchFamily="49" charset="-122"/>
              </a:rPr>
              <a:t>B</a:t>
            </a:r>
            <a:r>
              <a:rPr lang="zh-CN" altLang="zh-CN" sz="2400">
                <a:solidFill>
                  <a:srgbClr val="0000FF"/>
                </a:solidFill>
                <a:latin typeface="仿宋" pitchFamily="49" charset="-122"/>
                <a:ea typeface="仿宋" pitchFamily="49" charset="-122"/>
              </a:rPr>
              <a:t>项错误；梭伦反对以不正当手段致富，也支持合乎道德的财富创造，材料中梭伦只是抨击导致贫富差别的不道德手段；梭伦改革实行财产等级制度，实际上承认贫富差别，故</a:t>
            </a:r>
            <a:r>
              <a:rPr lang="en-US" altLang="zh-CN" sz="2400">
                <a:solidFill>
                  <a:srgbClr val="0000FF"/>
                </a:solidFill>
                <a:latin typeface="仿宋" pitchFamily="49" charset="-122"/>
                <a:ea typeface="仿宋" pitchFamily="49" charset="-122"/>
              </a:rPr>
              <a:t>C</a:t>
            </a:r>
            <a:r>
              <a:rPr lang="zh-CN" altLang="zh-CN" sz="2400">
                <a:solidFill>
                  <a:srgbClr val="0000FF"/>
                </a:solidFill>
                <a:latin typeface="仿宋" pitchFamily="49" charset="-122"/>
                <a:ea typeface="仿宋" pitchFamily="49" charset="-122"/>
              </a:rPr>
              <a:t>项错误。</a:t>
            </a:r>
          </a:p>
        </p:txBody>
      </p:sp>
    </p:spTree>
    <p:extLst>
      <p:ext uri="{BB962C8B-B14F-4D97-AF65-F5344CB8AC3E}">
        <p14:creationId xmlns:p14="http://schemas.microsoft.com/office/powerpoint/2010/main" val="351445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4" name="TextBox 3"/>
          <p:cNvSpPr txBox="1"/>
          <p:nvPr/>
        </p:nvSpPr>
        <p:spPr>
          <a:xfrm>
            <a:off x="35496" y="673532"/>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1.</a:t>
            </a:r>
            <a:r>
              <a:rPr lang="zh-CN" altLang="en-US" sz="2800" smtClean="0">
                <a:solidFill>
                  <a:srgbClr val="FF0000"/>
                </a:solidFill>
                <a:latin typeface="方正小标宋简体" pitchFamily="2" charset="-122"/>
                <a:ea typeface="方正小标宋简体" pitchFamily="2" charset="-122"/>
              </a:rPr>
              <a:t>知晓高考要求，明确备考方向</a:t>
            </a:r>
            <a:endParaRPr lang="zh-CN" altLang="en-US" sz="2800">
              <a:solidFill>
                <a:srgbClr val="FF0000"/>
              </a:solidFill>
              <a:latin typeface="方正小标宋简体" pitchFamily="2" charset="-122"/>
              <a:ea typeface="方正小标宋简体" pitchFamily="2" charset="-122"/>
            </a:endParaRPr>
          </a:p>
        </p:txBody>
      </p:sp>
      <p:sp>
        <p:nvSpPr>
          <p:cNvPr id="6" name="矩形 5"/>
          <p:cNvSpPr/>
          <p:nvPr/>
        </p:nvSpPr>
        <p:spPr>
          <a:xfrm>
            <a:off x="35496" y="1233313"/>
            <a:ext cx="9036496" cy="4931991"/>
          </a:xfrm>
          <a:prstGeom prst="rect">
            <a:avLst/>
          </a:prstGeom>
        </p:spPr>
        <p:txBody>
          <a:bodyPr wrap="square">
            <a:spAutoFit/>
          </a:bodyPr>
          <a:lstStyle/>
          <a:p>
            <a:pPr indent="504000" algn="just">
              <a:lnSpc>
                <a:spcPct val="120000"/>
              </a:lnSpc>
              <a:defRPr/>
            </a:pPr>
            <a:r>
              <a:rPr lang="zh-CN" altLang="en-US" sz="2400">
                <a:solidFill>
                  <a:srgbClr val="FF0000"/>
                </a:solidFill>
                <a:latin typeface="仿宋" pitchFamily="49" charset="-122"/>
                <a:ea typeface="仿宋" pitchFamily="49" charset="-122"/>
                <a:cs typeface="宋体" panose="02010600030101010101" pitchFamily="2" charset="-122"/>
              </a:rPr>
              <a:t>总纲</a:t>
            </a:r>
            <a:r>
              <a:rPr lang="zh-CN" altLang="en-US" sz="2400" smtClean="0">
                <a:solidFill>
                  <a:srgbClr val="FF0000"/>
                </a:solidFill>
                <a:latin typeface="仿宋" pitchFamily="49" charset="-122"/>
                <a:ea typeface="仿宋" pitchFamily="49" charset="-122"/>
                <a:cs typeface="宋体" panose="02010600030101010101" pitchFamily="2" charset="-122"/>
              </a:rPr>
              <a:t>指出</a:t>
            </a:r>
            <a:r>
              <a:rPr lang="zh-CN" altLang="en-US"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000000"/>
                </a:solidFill>
                <a:latin typeface="仿宋" pitchFamily="49" charset="-122"/>
                <a:ea typeface="仿宋" pitchFamily="49" charset="-122"/>
                <a:cs typeface="宋体" panose="02010600030101010101" pitchFamily="2" charset="-122"/>
              </a:rPr>
              <a:t>《国务院关于深化考试招生制度改革的实施意见》明确提出</a:t>
            </a:r>
            <a:r>
              <a:rPr lang="zh-CN" altLang="zh-CN" sz="2400">
                <a:solidFill>
                  <a:srgbClr val="FF0000"/>
                </a:solidFill>
                <a:latin typeface="仿宋" pitchFamily="49" charset="-122"/>
                <a:ea typeface="仿宋" pitchFamily="49" charset="-122"/>
                <a:cs typeface="宋体" panose="02010600030101010101" pitchFamily="2" charset="-122"/>
              </a:rPr>
              <a:t>深化高考考试内容改革</a:t>
            </a:r>
            <a:r>
              <a:rPr lang="zh-CN" altLang="zh-CN" sz="2400">
                <a:solidFill>
                  <a:srgbClr val="000000"/>
                </a:solidFill>
                <a:latin typeface="仿宋" pitchFamily="49" charset="-122"/>
                <a:ea typeface="仿宋" pitchFamily="49" charset="-122"/>
                <a:cs typeface="宋体" panose="02010600030101010101" pitchFamily="2" charset="-122"/>
              </a:rPr>
              <a:t>，着重考查学生</a:t>
            </a:r>
            <a:r>
              <a:rPr lang="zh-CN" altLang="zh-CN" sz="2400">
                <a:solidFill>
                  <a:srgbClr val="FF0000"/>
                </a:solidFill>
                <a:latin typeface="仿宋" pitchFamily="49" charset="-122"/>
                <a:ea typeface="仿宋" pitchFamily="49" charset="-122"/>
                <a:cs typeface="宋体" panose="02010600030101010101" pitchFamily="2" charset="-122"/>
              </a:rPr>
              <a:t>独立思考和运用所学知识分析问题、解决问题的能力</a:t>
            </a:r>
            <a:r>
              <a:rPr lang="zh-CN" altLang="zh-CN" sz="2400">
                <a:solidFill>
                  <a:srgbClr val="000000"/>
                </a:solidFill>
                <a:latin typeface="仿宋" pitchFamily="49" charset="-122"/>
                <a:ea typeface="仿宋" pitchFamily="49" charset="-122"/>
                <a:cs typeface="宋体" panose="02010600030101010101" pitchFamily="2" charset="-122"/>
              </a:rPr>
              <a:t>。高考考试内容改革注重顶层设计、统筹谋划，突出考试内容的整体设计，科学构建</a:t>
            </a:r>
            <a:r>
              <a:rPr lang="zh-CN" altLang="zh-CN" sz="2400">
                <a:solidFill>
                  <a:srgbClr val="FF0000"/>
                </a:solidFill>
                <a:latin typeface="仿宋" pitchFamily="49" charset="-122"/>
                <a:ea typeface="仿宋" pitchFamily="49" charset="-122"/>
                <a:cs typeface="宋体" panose="02010600030101010101" pitchFamily="2" charset="-122"/>
              </a:rPr>
              <a:t>高考评价体系</a:t>
            </a:r>
            <a:r>
              <a:rPr lang="zh-CN" altLang="zh-CN" sz="2400">
                <a:solidFill>
                  <a:srgbClr val="000000"/>
                </a:solidFill>
                <a:latin typeface="仿宋" pitchFamily="49" charset="-122"/>
                <a:ea typeface="仿宋" pitchFamily="49" charset="-122"/>
                <a:cs typeface="宋体" panose="02010600030101010101" pitchFamily="2" charset="-122"/>
              </a:rPr>
              <a:t>。</a:t>
            </a:r>
            <a:endParaRPr lang="en-US" altLang="zh-CN" sz="2400">
              <a:solidFill>
                <a:srgbClr val="000000"/>
              </a:solidFill>
              <a:latin typeface="仿宋" pitchFamily="49" charset="-122"/>
              <a:ea typeface="仿宋" pitchFamily="49" charset="-122"/>
              <a:cs typeface="宋体" panose="02010600030101010101" pitchFamily="2" charset="-122"/>
            </a:endParaRPr>
          </a:p>
          <a:p>
            <a:pPr indent="504000" algn="just">
              <a:lnSpc>
                <a:spcPct val="120000"/>
              </a:lnSpc>
              <a:defRPr/>
            </a:pPr>
            <a:r>
              <a:rPr lang="zh-CN" altLang="zh-CN" sz="2400">
                <a:solidFill>
                  <a:srgbClr val="000000"/>
                </a:solidFill>
                <a:latin typeface="仿宋" pitchFamily="49" charset="-122"/>
                <a:ea typeface="仿宋" pitchFamily="49" charset="-122"/>
                <a:cs typeface="宋体" panose="02010600030101010101" pitchFamily="2" charset="-122"/>
              </a:rPr>
              <a:t>通过</a:t>
            </a:r>
            <a:r>
              <a:rPr lang="en-US" altLang="zh-CN"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FF0000"/>
                </a:solidFill>
                <a:latin typeface="仿宋" pitchFamily="49" charset="-122"/>
                <a:ea typeface="仿宋" pitchFamily="49" charset="-122"/>
                <a:cs typeface="宋体" panose="02010600030101010101" pitchFamily="2" charset="-122"/>
              </a:rPr>
              <a:t>立德树人、服务选拔、导向教学</a:t>
            </a:r>
            <a:r>
              <a:rPr lang="en-US" altLang="zh-CN"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000000"/>
                </a:solidFill>
                <a:latin typeface="仿宋" pitchFamily="49" charset="-122"/>
                <a:ea typeface="仿宋" pitchFamily="49" charset="-122"/>
                <a:cs typeface="宋体" panose="02010600030101010101" pitchFamily="2" charset="-122"/>
              </a:rPr>
              <a:t>这</a:t>
            </a:r>
            <a:r>
              <a:rPr lang="zh-CN" altLang="en-US" sz="2400">
                <a:solidFill>
                  <a:srgbClr val="000000"/>
                </a:solidFill>
                <a:latin typeface="仿宋" pitchFamily="49" charset="-122"/>
                <a:ea typeface="仿宋" pitchFamily="49" charset="-122"/>
                <a:cs typeface="宋体" panose="02010600030101010101" pitchFamily="2" charset="-122"/>
              </a:rPr>
              <a:t>个三位一体的</a:t>
            </a:r>
            <a:r>
              <a:rPr lang="zh-CN" altLang="zh-CN" sz="2400">
                <a:solidFill>
                  <a:srgbClr val="000000"/>
                </a:solidFill>
                <a:latin typeface="仿宋" pitchFamily="49" charset="-122"/>
                <a:ea typeface="仿宋" pitchFamily="49" charset="-122"/>
                <a:cs typeface="宋体" panose="02010600030101010101" pitchFamily="2" charset="-122"/>
              </a:rPr>
              <a:t>核心立场，回答了</a:t>
            </a:r>
            <a:r>
              <a:rPr lang="en-US" altLang="zh-CN"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000000"/>
                </a:solidFill>
                <a:latin typeface="仿宋" pitchFamily="49" charset="-122"/>
                <a:ea typeface="仿宋" pitchFamily="49" charset="-122"/>
                <a:cs typeface="宋体" panose="02010600030101010101" pitchFamily="2" charset="-122"/>
              </a:rPr>
              <a:t>为什么考</a:t>
            </a:r>
            <a:r>
              <a:rPr lang="en-US" altLang="zh-CN"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000000"/>
                </a:solidFill>
                <a:latin typeface="仿宋" pitchFamily="49" charset="-122"/>
                <a:ea typeface="仿宋" pitchFamily="49" charset="-122"/>
                <a:cs typeface="宋体" panose="02010600030101010101" pitchFamily="2" charset="-122"/>
              </a:rPr>
              <a:t>的问题；</a:t>
            </a:r>
            <a:endParaRPr lang="en-US" altLang="zh-CN" sz="2400">
              <a:solidFill>
                <a:srgbClr val="000000"/>
              </a:solidFill>
              <a:latin typeface="仿宋" pitchFamily="49" charset="-122"/>
              <a:ea typeface="仿宋" pitchFamily="49" charset="-122"/>
              <a:cs typeface="宋体" panose="02010600030101010101" pitchFamily="2" charset="-122"/>
            </a:endParaRPr>
          </a:p>
          <a:p>
            <a:pPr indent="504000" algn="just">
              <a:lnSpc>
                <a:spcPct val="120000"/>
              </a:lnSpc>
              <a:defRPr/>
            </a:pPr>
            <a:r>
              <a:rPr lang="zh-CN" altLang="zh-CN" sz="2400">
                <a:solidFill>
                  <a:srgbClr val="000000"/>
                </a:solidFill>
                <a:latin typeface="仿宋" pitchFamily="49" charset="-122"/>
                <a:ea typeface="仿宋" pitchFamily="49" charset="-122"/>
                <a:cs typeface="宋体" panose="02010600030101010101" pitchFamily="2" charset="-122"/>
              </a:rPr>
              <a:t>通过</a:t>
            </a:r>
            <a:r>
              <a:rPr lang="en-US" altLang="zh-CN" sz="2400" smtClean="0">
                <a:solidFill>
                  <a:srgbClr val="000000"/>
                </a:solidFill>
                <a:latin typeface="仿宋" pitchFamily="49" charset="-122"/>
                <a:ea typeface="仿宋" pitchFamily="49" charset="-122"/>
                <a:cs typeface="宋体" panose="02010600030101010101" pitchFamily="2" charset="-122"/>
              </a:rPr>
              <a:t>“</a:t>
            </a:r>
            <a:r>
              <a:rPr lang="zh-CN" altLang="zh-CN" sz="2400">
                <a:solidFill>
                  <a:srgbClr val="FF0000"/>
                </a:solidFill>
                <a:latin typeface="仿宋" pitchFamily="49" charset="-122"/>
                <a:ea typeface="仿宋" pitchFamily="49" charset="-122"/>
                <a:cs typeface="宋体" panose="02010600030101010101" pitchFamily="2" charset="-122"/>
              </a:rPr>
              <a:t>核心价值</a:t>
            </a:r>
            <a:r>
              <a:rPr lang="zh-CN" altLang="en-US" sz="2400">
                <a:solidFill>
                  <a:srgbClr val="FF0000"/>
                </a:solidFill>
                <a:latin typeface="仿宋" pitchFamily="49" charset="-122"/>
                <a:ea typeface="仿宋" pitchFamily="49" charset="-122"/>
                <a:cs typeface="宋体" panose="02010600030101010101" pitchFamily="2" charset="-122"/>
              </a:rPr>
              <a:t>、</a:t>
            </a:r>
            <a:r>
              <a:rPr lang="zh-CN" altLang="zh-CN" sz="2400">
                <a:solidFill>
                  <a:srgbClr val="FF0000"/>
                </a:solidFill>
                <a:latin typeface="仿宋" pitchFamily="49" charset="-122"/>
                <a:ea typeface="仿宋" pitchFamily="49" charset="-122"/>
                <a:cs typeface="宋体" panose="02010600030101010101" pitchFamily="2" charset="-122"/>
              </a:rPr>
              <a:t>必备知识、关键能力、学科素养</a:t>
            </a:r>
            <a:r>
              <a:rPr lang="en-US" altLang="zh-CN" sz="2400" smtClean="0">
                <a:solidFill>
                  <a:srgbClr val="000000"/>
                </a:solidFill>
                <a:latin typeface="仿宋" pitchFamily="49" charset="-122"/>
                <a:ea typeface="仿宋" pitchFamily="49" charset="-122"/>
                <a:cs typeface="宋体" panose="02010600030101010101" pitchFamily="2" charset="-122"/>
              </a:rPr>
              <a:t>”</a:t>
            </a:r>
            <a:r>
              <a:rPr lang="zh-CN" altLang="zh-CN" sz="2400">
                <a:solidFill>
                  <a:srgbClr val="000000"/>
                </a:solidFill>
                <a:latin typeface="仿宋" pitchFamily="49" charset="-122"/>
                <a:ea typeface="仿宋" pitchFamily="49" charset="-122"/>
                <a:cs typeface="宋体" panose="02010600030101010101" pitchFamily="2" charset="-122"/>
              </a:rPr>
              <a:t>四层考查目标</a:t>
            </a:r>
            <a:r>
              <a:rPr lang="zh-CN" altLang="en-US"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000000"/>
                </a:solidFill>
                <a:latin typeface="仿宋" pitchFamily="49" charset="-122"/>
                <a:ea typeface="仿宋" pitchFamily="49" charset="-122"/>
                <a:cs typeface="宋体" panose="02010600030101010101" pitchFamily="2" charset="-122"/>
              </a:rPr>
              <a:t>回答了高考</a:t>
            </a:r>
            <a:r>
              <a:rPr lang="en-US" altLang="zh-CN"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000000"/>
                </a:solidFill>
                <a:latin typeface="仿宋" pitchFamily="49" charset="-122"/>
                <a:ea typeface="仿宋" pitchFamily="49" charset="-122"/>
                <a:cs typeface="宋体" panose="02010600030101010101" pitchFamily="2" charset="-122"/>
              </a:rPr>
              <a:t>考什么</a:t>
            </a:r>
            <a:r>
              <a:rPr lang="en-US" altLang="zh-CN"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000000"/>
                </a:solidFill>
                <a:latin typeface="仿宋" pitchFamily="49" charset="-122"/>
                <a:ea typeface="仿宋" pitchFamily="49" charset="-122"/>
                <a:cs typeface="宋体" panose="02010600030101010101" pitchFamily="2" charset="-122"/>
              </a:rPr>
              <a:t> 的问题</a:t>
            </a:r>
            <a:r>
              <a:rPr lang="zh-CN" altLang="en-US" sz="2400">
                <a:solidFill>
                  <a:srgbClr val="000000"/>
                </a:solidFill>
                <a:latin typeface="仿宋" pitchFamily="49" charset="-122"/>
                <a:ea typeface="仿宋" pitchFamily="49" charset="-122"/>
                <a:cs typeface="宋体" panose="02010600030101010101" pitchFamily="2" charset="-122"/>
              </a:rPr>
              <a:t>；</a:t>
            </a:r>
            <a:endParaRPr lang="en-US" altLang="zh-CN" sz="2400">
              <a:solidFill>
                <a:srgbClr val="000000"/>
              </a:solidFill>
              <a:latin typeface="仿宋" pitchFamily="49" charset="-122"/>
              <a:ea typeface="仿宋" pitchFamily="49" charset="-122"/>
              <a:cs typeface="宋体" panose="02010600030101010101" pitchFamily="2" charset="-122"/>
            </a:endParaRPr>
          </a:p>
          <a:p>
            <a:pPr indent="504000" algn="just">
              <a:lnSpc>
                <a:spcPct val="120000"/>
              </a:lnSpc>
              <a:defRPr/>
            </a:pPr>
            <a:r>
              <a:rPr lang="zh-CN" altLang="en-US" sz="2400">
                <a:solidFill>
                  <a:srgbClr val="000000"/>
                </a:solidFill>
                <a:latin typeface="仿宋" pitchFamily="49" charset="-122"/>
                <a:ea typeface="仿宋" pitchFamily="49" charset="-122"/>
                <a:cs typeface="宋体" panose="02010600030101010101" pitchFamily="2" charset="-122"/>
              </a:rPr>
              <a:t>通过</a:t>
            </a:r>
            <a:r>
              <a:rPr lang="en-US" altLang="zh-CN"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FF0000"/>
                </a:solidFill>
                <a:latin typeface="仿宋" pitchFamily="49" charset="-122"/>
                <a:ea typeface="仿宋" pitchFamily="49" charset="-122"/>
                <a:cs typeface="宋体" panose="02010600030101010101" pitchFamily="2" charset="-122"/>
              </a:rPr>
              <a:t>基础性、综合性、应用性、创新性</a:t>
            </a:r>
            <a:r>
              <a:rPr lang="en-US" altLang="zh-CN"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000000"/>
                </a:solidFill>
                <a:latin typeface="仿宋" pitchFamily="49" charset="-122"/>
                <a:ea typeface="仿宋" pitchFamily="49" charset="-122"/>
                <a:cs typeface="宋体" panose="02010600030101010101" pitchFamily="2" charset="-122"/>
              </a:rPr>
              <a:t>四个方面的考查要求，回答了 </a:t>
            </a:r>
            <a:r>
              <a:rPr lang="en-US" altLang="zh-CN"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000000"/>
                </a:solidFill>
                <a:latin typeface="仿宋" pitchFamily="49" charset="-122"/>
                <a:ea typeface="仿宋" pitchFamily="49" charset="-122"/>
                <a:cs typeface="宋体" panose="02010600030101010101" pitchFamily="2" charset="-122"/>
              </a:rPr>
              <a:t>怎么考</a:t>
            </a:r>
            <a:r>
              <a:rPr lang="en-US" altLang="zh-CN" sz="2400">
                <a:solidFill>
                  <a:srgbClr val="000000"/>
                </a:solidFill>
                <a:latin typeface="仿宋" pitchFamily="49" charset="-122"/>
                <a:ea typeface="仿宋" pitchFamily="49" charset="-122"/>
                <a:cs typeface="宋体" panose="02010600030101010101" pitchFamily="2" charset="-122"/>
              </a:rPr>
              <a:t>”</a:t>
            </a:r>
            <a:r>
              <a:rPr lang="zh-CN" altLang="zh-CN" sz="2400">
                <a:solidFill>
                  <a:srgbClr val="000000"/>
                </a:solidFill>
                <a:latin typeface="仿宋" pitchFamily="49" charset="-122"/>
                <a:ea typeface="仿宋" pitchFamily="49" charset="-122"/>
                <a:cs typeface="宋体" panose="02010600030101010101" pitchFamily="2" charset="-122"/>
              </a:rPr>
              <a:t>的问题。</a:t>
            </a:r>
            <a:endParaRPr lang="en-US" altLang="zh-CN" sz="2400">
              <a:solidFill>
                <a:srgbClr val="000000"/>
              </a:solidFill>
              <a:latin typeface="仿宋" pitchFamily="49" charset="-122"/>
              <a:ea typeface="仿宋" pitchFamily="49" charset="-122"/>
              <a:cs typeface="宋体" panose="02010600030101010101" pitchFamily="2" charset="-122"/>
            </a:endParaRPr>
          </a:p>
          <a:p>
            <a:pPr indent="504000" algn="just">
              <a:lnSpc>
                <a:spcPct val="120000"/>
              </a:lnSpc>
              <a:defRPr/>
            </a:pPr>
            <a:r>
              <a:rPr lang="zh-CN" altLang="zh-CN" sz="2400">
                <a:solidFill>
                  <a:srgbClr val="000000"/>
                </a:solidFill>
                <a:latin typeface="仿宋" pitchFamily="49" charset="-122"/>
                <a:ea typeface="仿宋" pitchFamily="49" charset="-122"/>
                <a:cs typeface="宋体" panose="02010600030101010101" pitchFamily="2" charset="-122"/>
              </a:rPr>
              <a:t>考试大纲具体体现了高考评价体系</a:t>
            </a:r>
            <a:r>
              <a:rPr lang="zh-CN" altLang="en-US" sz="2400">
                <a:solidFill>
                  <a:srgbClr val="000000"/>
                </a:solidFill>
                <a:latin typeface="仿宋" pitchFamily="49" charset="-122"/>
                <a:ea typeface="仿宋" pitchFamily="49" charset="-122"/>
                <a:cs typeface="宋体" panose="02010600030101010101" pitchFamily="2" charset="-122"/>
              </a:rPr>
              <a:t>和高考</a:t>
            </a:r>
            <a:r>
              <a:rPr lang="zh-CN" altLang="zh-CN" sz="2400">
                <a:solidFill>
                  <a:srgbClr val="000000"/>
                </a:solidFill>
                <a:latin typeface="仿宋" pitchFamily="49" charset="-122"/>
                <a:ea typeface="仿宋" pitchFamily="49" charset="-122"/>
                <a:cs typeface="宋体" panose="02010600030101010101" pitchFamily="2" charset="-122"/>
              </a:rPr>
              <a:t>内容改革的</a:t>
            </a:r>
            <a:r>
              <a:rPr lang="zh-CN" altLang="zh-CN" sz="2400" smtClean="0">
                <a:solidFill>
                  <a:srgbClr val="000000"/>
                </a:solidFill>
                <a:latin typeface="仿宋" pitchFamily="49" charset="-122"/>
                <a:ea typeface="仿宋" pitchFamily="49" charset="-122"/>
                <a:cs typeface="宋体" panose="02010600030101010101" pitchFamily="2" charset="-122"/>
              </a:rPr>
              <a:t>方向</a:t>
            </a:r>
            <a:r>
              <a:rPr lang="zh-CN" altLang="en-US" sz="2400">
                <a:solidFill>
                  <a:srgbClr val="000000"/>
                </a:solidFill>
                <a:latin typeface="仿宋" pitchFamily="49" charset="-122"/>
                <a:ea typeface="仿宋" pitchFamily="49" charset="-122"/>
                <a:cs typeface="宋体" panose="02010600030101010101" pitchFamily="2" charset="-122"/>
              </a:rPr>
              <a:t>。</a:t>
            </a:r>
            <a:endParaRPr lang="zh-CN" altLang="en-US" sz="2400">
              <a:latin typeface="仿宋" pitchFamily="49" charset="-122"/>
              <a:ea typeface="仿宋" pitchFamily="49" charset="-122"/>
            </a:endParaRPr>
          </a:p>
        </p:txBody>
      </p:sp>
    </p:spTree>
    <p:extLst>
      <p:ext uri="{BB962C8B-B14F-4D97-AF65-F5344CB8AC3E}">
        <p14:creationId xmlns:p14="http://schemas.microsoft.com/office/powerpoint/2010/main" val="29334174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p:cNvSpPr txBox="1">
            <a:spLocks noChangeArrowheads="1"/>
          </p:cNvSpPr>
          <p:nvPr/>
        </p:nvSpPr>
        <p:spPr bwMode="auto">
          <a:xfrm>
            <a:off x="179512" y="1196752"/>
            <a:ext cx="8569325" cy="4524375"/>
          </a:xfrm>
          <a:prstGeom prst="rect">
            <a:avLst/>
          </a:prstGeom>
          <a:noFill/>
          <a:ln>
            <a:noFill/>
          </a:ln>
          <a:extLst/>
        </p:spPr>
        <p:txBody>
          <a:bodyPr>
            <a:spAutoFit/>
          </a:bodyPr>
          <a:lstStyle/>
          <a:p>
            <a:pPr eaLnBrk="1" hangingPunct="1">
              <a:lnSpc>
                <a:spcPct val="150000"/>
              </a:lnSpc>
              <a:buFont typeface="Arial" panose="020B0604020202020204" pitchFamily="34" charset="0"/>
              <a:buNone/>
              <a:defRPr/>
            </a:pPr>
            <a:r>
              <a:rPr lang="zh-CN" altLang="en-US" sz="2400" b="1" dirty="0">
                <a:solidFill>
                  <a:srgbClr val="A50021"/>
                </a:solidFill>
                <a:latin typeface="+mj-ea"/>
                <a:ea typeface="+mj-ea"/>
              </a:rPr>
              <a:t>    </a:t>
            </a:r>
            <a:r>
              <a:rPr lang="zh-CN" altLang="en-US" sz="2400" dirty="0">
                <a:solidFill>
                  <a:srgbClr val="0000FF"/>
                </a:solidFill>
                <a:latin typeface="方正小标宋简体" pitchFamily="2" charset="-122"/>
                <a:ea typeface="方正小标宋简体" pitchFamily="2" charset="-122"/>
              </a:rPr>
              <a:t>历史考试说明</a:t>
            </a:r>
            <a:r>
              <a:rPr lang="zh-CN" altLang="en-US" sz="2400">
                <a:solidFill>
                  <a:srgbClr val="0000FF"/>
                </a:solidFill>
                <a:latin typeface="方正小标宋简体" pitchFamily="2" charset="-122"/>
                <a:ea typeface="方正小标宋简体" pitchFamily="2" charset="-122"/>
              </a:rPr>
              <a:t>重复</a:t>
            </a:r>
            <a:r>
              <a:rPr lang="zh-CN" altLang="en-US" sz="2400" smtClean="0">
                <a:solidFill>
                  <a:srgbClr val="0000FF"/>
                </a:solidFill>
                <a:latin typeface="方正小标宋简体" pitchFamily="2" charset="-122"/>
                <a:ea typeface="方正小标宋简体" pitchFamily="2" charset="-122"/>
              </a:rPr>
              <a:t>强调：</a:t>
            </a:r>
            <a:endParaRPr lang="en-US" altLang="zh-CN" sz="2400" dirty="0">
              <a:solidFill>
                <a:srgbClr val="0000FF"/>
              </a:solidFill>
              <a:latin typeface="方正小标宋简体" pitchFamily="2" charset="-122"/>
              <a:ea typeface="方正小标宋简体" pitchFamily="2" charset="-122"/>
            </a:endParaRPr>
          </a:p>
          <a:p>
            <a:pPr eaLnBrk="1" hangingPunct="1">
              <a:lnSpc>
                <a:spcPct val="150000"/>
              </a:lnSpc>
              <a:buFont typeface="Arial" panose="020B0604020202020204" pitchFamily="34" charset="0"/>
              <a:buNone/>
              <a:defRPr/>
            </a:pPr>
            <a:r>
              <a:rPr lang="en-US" altLang="zh-CN" sz="2400" b="1" dirty="0">
                <a:solidFill>
                  <a:srgbClr val="9F0303"/>
                </a:solidFill>
                <a:latin typeface="+mj-ea"/>
                <a:ea typeface="+mj-ea"/>
              </a:rPr>
              <a:t>    </a:t>
            </a:r>
            <a:r>
              <a:rPr lang="zh-CN" altLang="en-US" sz="2400" dirty="0">
                <a:latin typeface="仿宋" pitchFamily="49" charset="-122"/>
                <a:ea typeface="仿宋" pitchFamily="49" charset="-122"/>
              </a:rPr>
              <a:t>“考查对</a:t>
            </a:r>
            <a:r>
              <a:rPr lang="zh-CN" altLang="en-US" sz="2400" dirty="0">
                <a:solidFill>
                  <a:srgbClr val="FF0000"/>
                </a:solidFill>
                <a:latin typeface="仿宋" pitchFamily="49" charset="-122"/>
                <a:ea typeface="仿宋" pitchFamily="49" charset="-122"/>
              </a:rPr>
              <a:t>基本历史知识的掌握程度</a:t>
            </a:r>
            <a:r>
              <a:rPr lang="zh-CN" altLang="en-US" sz="2400" dirty="0">
                <a:latin typeface="仿宋" pitchFamily="49" charset="-122"/>
                <a:ea typeface="仿宋" pitchFamily="49" charset="-122"/>
              </a:rPr>
              <a:t>；考查</a:t>
            </a:r>
            <a:r>
              <a:rPr lang="zh-CN" altLang="en-US" sz="2400" dirty="0">
                <a:solidFill>
                  <a:srgbClr val="FF0000"/>
                </a:solidFill>
                <a:latin typeface="仿宋" pitchFamily="49" charset="-122"/>
                <a:ea typeface="仿宋" pitchFamily="49" charset="-122"/>
              </a:rPr>
              <a:t>学科素养和学习潜力</a:t>
            </a:r>
            <a:r>
              <a:rPr lang="zh-CN" altLang="en-US" sz="2400" dirty="0">
                <a:latin typeface="仿宋" pitchFamily="49" charset="-122"/>
                <a:ea typeface="仿宋" pitchFamily="49" charset="-122"/>
              </a:rPr>
              <a:t>；注重考查在</a:t>
            </a:r>
            <a:r>
              <a:rPr lang="zh-CN" altLang="en-US" sz="2400" dirty="0">
                <a:solidFill>
                  <a:srgbClr val="FF0000"/>
                </a:solidFill>
                <a:latin typeface="仿宋" pitchFamily="49" charset="-122"/>
                <a:ea typeface="仿宋" pitchFamily="49" charset="-122"/>
              </a:rPr>
              <a:t>唯物史观</a:t>
            </a:r>
            <a:r>
              <a:rPr lang="zh-CN" altLang="en-US" sz="2400" dirty="0">
                <a:latin typeface="仿宋" pitchFamily="49" charset="-122"/>
                <a:ea typeface="仿宋" pitchFamily="49" charset="-122"/>
              </a:rPr>
              <a:t>指导下运用学科思维和学科方法</a:t>
            </a:r>
            <a:r>
              <a:rPr lang="zh-CN" altLang="en-US" sz="2400" dirty="0">
                <a:solidFill>
                  <a:srgbClr val="FF0000"/>
                </a:solidFill>
                <a:latin typeface="仿宋" pitchFamily="49" charset="-122"/>
                <a:ea typeface="仿宋" pitchFamily="49" charset="-122"/>
              </a:rPr>
              <a:t>发现问题、分析问题、解决问题</a:t>
            </a:r>
            <a:r>
              <a:rPr lang="zh-CN" altLang="en-US" sz="2400" dirty="0">
                <a:latin typeface="仿宋" pitchFamily="49" charset="-122"/>
                <a:ea typeface="仿宋" pitchFamily="49" charset="-122"/>
              </a:rPr>
              <a:t>的能力。”</a:t>
            </a:r>
            <a:endParaRPr lang="en-US" altLang="zh-CN" sz="2400" dirty="0">
              <a:latin typeface="仿宋" pitchFamily="49" charset="-122"/>
              <a:ea typeface="仿宋" pitchFamily="49" charset="-122"/>
            </a:endParaRPr>
          </a:p>
          <a:p>
            <a:pPr indent="612000" eaLnBrk="1" hangingPunct="1">
              <a:lnSpc>
                <a:spcPct val="150000"/>
              </a:lnSpc>
              <a:spcBef>
                <a:spcPts val="0"/>
              </a:spcBef>
              <a:buFont typeface="Arial" panose="020B0604020202020204" pitchFamily="34" charset="0"/>
              <a:buNone/>
              <a:defRPr/>
            </a:pPr>
            <a:r>
              <a:rPr lang="zh-CN" altLang="en-US" sz="2400" dirty="0">
                <a:solidFill>
                  <a:srgbClr val="0000FF"/>
                </a:solidFill>
                <a:latin typeface="方正小标宋简体" pitchFamily="2" charset="-122"/>
                <a:ea typeface="方正小标宋简体" pitchFamily="2" charset="-122"/>
              </a:rPr>
              <a:t>考试说明进一步指出：</a:t>
            </a:r>
            <a:endParaRPr lang="en-US" altLang="zh-CN" sz="2400" dirty="0">
              <a:solidFill>
                <a:srgbClr val="0000FF"/>
              </a:solidFill>
              <a:latin typeface="方正小标宋简体" pitchFamily="2" charset="-122"/>
              <a:ea typeface="方正小标宋简体" pitchFamily="2" charset="-122"/>
            </a:endParaRPr>
          </a:p>
          <a:p>
            <a:pPr indent="612000" eaLnBrk="1" hangingPunct="1">
              <a:lnSpc>
                <a:spcPct val="150000"/>
              </a:lnSpc>
              <a:spcBef>
                <a:spcPts val="0"/>
              </a:spcBef>
              <a:buFont typeface="Arial" panose="020B0604020202020204" pitchFamily="34" charset="0"/>
              <a:buNone/>
              <a:defRPr/>
            </a:pPr>
            <a:r>
              <a:rPr lang="zh-CN" altLang="en-US" sz="2400" dirty="0">
                <a:latin typeface="仿宋" pitchFamily="49" charset="-122"/>
                <a:ea typeface="仿宋" pitchFamily="49" charset="-122"/>
              </a:rPr>
              <a:t>“命题不拘泥于教科书，运用新材料，创设新情景，古今贯通，中外关联，把握历史发展的基本脉络。”</a:t>
            </a:r>
            <a:endParaRPr lang="en-US" altLang="zh-CN" sz="2400" dirty="0">
              <a:latin typeface="仿宋" pitchFamily="49" charset="-122"/>
              <a:ea typeface="仿宋" pitchFamily="49" charset="-122"/>
            </a:endParaRPr>
          </a:p>
          <a:p>
            <a:pPr indent="612000" eaLnBrk="1" hangingPunct="1">
              <a:lnSpc>
                <a:spcPct val="150000"/>
              </a:lnSpc>
              <a:spcBef>
                <a:spcPts val="0"/>
              </a:spcBef>
              <a:buFont typeface="Arial" panose="020B0604020202020204" pitchFamily="34" charset="0"/>
              <a:buNone/>
              <a:defRPr/>
            </a:pPr>
            <a:r>
              <a:rPr lang="zh-CN" altLang="en-US" sz="2400" dirty="0">
                <a:solidFill>
                  <a:srgbClr val="FF0000"/>
                </a:solidFill>
                <a:latin typeface="方正小标宋简体" pitchFamily="2" charset="-122"/>
                <a:ea typeface="方正小标宋简体" pitchFamily="2" charset="-122"/>
              </a:rPr>
              <a:t>材料第一，论从史出</a:t>
            </a:r>
            <a:r>
              <a:rPr lang="zh-CN" altLang="en-US" sz="2400" dirty="0">
                <a:latin typeface="+mj-ea"/>
                <a:ea typeface="+mj-ea"/>
              </a:rPr>
              <a:t>，</a:t>
            </a:r>
            <a:r>
              <a:rPr lang="zh-CN" altLang="en-US" sz="2400" dirty="0">
                <a:latin typeface="仿宋" pitchFamily="49" charset="-122"/>
                <a:ea typeface="仿宋" pitchFamily="49" charset="-122"/>
              </a:rPr>
              <a:t>是高考命题的一个主要原则。 </a:t>
            </a:r>
          </a:p>
        </p:txBody>
      </p:sp>
      <p:sp>
        <p:nvSpPr>
          <p:cNvPr id="4" name="TextBox 3"/>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35496" y="673532"/>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1.</a:t>
            </a:r>
            <a:r>
              <a:rPr lang="zh-CN" altLang="en-US" sz="2800" smtClean="0">
                <a:solidFill>
                  <a:srgbClr val="FF0000"/>
                </a:solidFill>
                <a:latin typeface="方正小标宋简体" pitchFamily="2" charset="-122"/>
                <a:ea typeface="方正小标宋简体" pitchFamily="2" charset="-122"/>
              </a:rPr>
              <a:t>知晓高考要求，明确备考方向</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26721735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07504" y="1267803"/>
            <a:ext cx="8928992" cy="4598182"/>
          </a:xfrm>
          <a:prstGeom prst="rect">
            <a:avLst/>
          </a:prstGeom>
          <a:no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indent="612000" algn="ctr">
              <a:lnSpc>
                <a:spcPct val="120000"/>
              </a:lnSpc>
              <a:spcBef>
                <a:spcPct val="0"/>
              </a:spcBef>
              <a:buNone/>
              <a:defRPr/>
            </a:pPr>
            <a:r>
              <a:rPr lang="zh-CN" altLang="en-US" sz="2800">
                <a:solidFill>
                  <a:srgbClr val="0000FF"/>
                </a:solidFill>
                <a:latin typeface="方正小标宋简体" pitchFamily="2" charset="-122"/>
                <a:ea typeface="方正小标宋简体" pitchFamily="2" charset="-122"/>
              </a:rPr>
              <a:t>历史高考命题规律</a:t>
            </a:r>
            <a:r>
              <a:rPr lang="zh-CN" altLang="en-US" sz="2800" smtClean="0">
                <a:solidFill>
                  <a:srgbClr val="0000FF"/>
                </a:solidFill>
                <a:latin typeface="方正小标宋简体" pitchFamily="2" charset="-122"/>
                <a:ea typeface="方正小标宋简体" pitchFamily="2" charset="-122"/>
              </a:rPr>
              <a:t>解读</a:t>
            </a:r>
            <a:r>
              <a:rPr lang="en-US" altLang="zh-CN" sz="2800" smtClean="0">
                <a:solidFill>
                  <a:srgbClr val="0000FF"/>
                </a:solidFill>
                <a:latin typeface="方正小标宋简体" pitchFamily="2" charset="-122"/>
                <a:ea typeface="方正小标宋简体" pitchFamily="2" charset="-122"/>
              </a:rPr>
              <a:t>——</a:t>
            </a:r>
            <a:r>
              <a:rPr lang="zh-CN" altLang="en-US" sz="2800" smtClean="0">
                <a:solidFill>
                  <a:srgbClr val="0000FF"/>
                </a:solidFill>
                <a:latin typeface="方正小标宋简体" pitchFamily="2" charset="-122"/>
                <a:ea typeface="方正小标宋简体" pitchFamily="2" charset="-122"/>
              </a:rPr>
              <a:t>究竟</a:t>
            </a:r>
            <a:r>
              <a:rPr lang="zh-CN" altLang="en-US" sz="2800">
                <a:solidFill>
                  <a:srgbClr val="0000FF"/>
                </a:solidFill>
                <a:latin typeface="方正小标宋简体" pitchFamily="2" charset="-122"/>
                <a:ea typeface="方正小标宋简体" pitchFamily="2" charset="-122"/>
              </a:rPr>
              <a:t>考什么</a:t>
            </a:r>
          </a:p>
          <a:p>
            <a:pPr indent="612000" eaLnBrk="1" hangingPunct="1">
              <a:lnSpc>
                <a:spcPct val="120000"/>
              </a:lnSpc>
              <a:spcBef>
                <a:spcPct val="0"/>
              </a:spcBef>
              <a:buFont typeface="Arial" panose="020B0604020202020204" pitchFamily="34" charset="0"/>
              <a:buNone/>
              <a:defRPr/>
            </a:pPr>
            <a:r>
              <a:rPr lang="en-US" altLang="zh-CN" sz="2400" smtClean="0">
                <a:solidFill>
                  <a:srgbClr val="FF0000"/>
                </a:solidFill>
                <a:latin typeface="仿宋" pitchFamily="49" charset="-122"/>
                <a:ea typeface="仿宋" pitchFamily="49" charset="-122"/>
                <a:sym typeface="宋体" panose="02010600030101010101" pitchFamily="2" charset="-122"/>
              </a:rPr>
              <a:t>1</a:t>
            </a:r>
            <a:r>
              <a:rPr lang="en-US" altLang="zh-CN" sz="2400" dirty="0" smtClean="0">
                <a:solidFill>
                  <a:srgbClr val="FF0000"/>
                </a:solidFill>
                <a:latin typeface="仿宋" pitchFamily="49" charset="-122"/>
                <a:ea typeface="仿宋" pitchFamily="49" charset="-122"/>
                <a:sym typeface="宋体" panose="02010600030101010101" pitchFamily="2" charset="-122"/>
              </a:rPr>
              <a:t>.</a:t>
            </a:r>
            <a:r>
              <a:rPr lang="zh-CN" altLang="en-US" sz="2400" dirty="0" smtClean="0">
                <a:solidFill>
                  <a:srgbClr val="FF0000"/>
                </a:solidFill>
                <a:latin typeface="仿宋" pitchFamily="49" charset="-122"/>
                <a:ea typeface="仿宋" pitchFamily="49" charset="-122"/>
                <a:sym typeface="宋体" panose="02010600030101010101" pitchFamily="2" charset="-122"/>
              </a:rPr>
              <a:t>突出历史发展过程</a:t>
            </a:r>
          </a:p>
          <a:p>
            <a:pPr indent="612000" eaLnBrk="1" hangingPunct="1">
              <a:lnSpc>
                <a:spcPct val="120000"/>
              </a:lnSpc>
              <a:spcBef>
                <a:spcPct val="0"/>
              </a:spcBef>
              <a:buFont typeface="Arial" panose="020B0604020202020204" pitchFamily="34" charset="0"/>
              <a:buNone/>
              <a:defRPr/>
            </a:pPr>
            <a:r>
              <a:rPr lang="zh-CN" altLang="en-US" sz="2400" dirty="0" smtClean="0">
                <a:latin typeface="仿宋" pitchFamily="49" charset="-122"/>
                <a:ea typeface="仿宋" pitchFamily="49" charset="-122"/>
                <a:sym typeface="宋体" panose="02010600030101010101" pitchFamily="2" charset="-122"/>
              </a:rPr>
              <a:t>●中国古代各阶段政治、经济制度和形态以及主流思想的时代特征及其相互联系；</a:t>
            </a:r>
            <a:endParaRPr lang="en-US" altLang="zh-CN" sz="2400" dirty="0" smtClean="0">
              <a:latin typeface="仿宋" pitchFamily="49" charset="-122"/>
              <a:ea typeface="仿宋" pitchFamily="49" charset="-122"/>
              <a:sym typeface="宋体" panose="02010600030101010101" pitchFamily="2" charset="-122"/>
            </a:endParaRPr>
          </a:p>
          <a:p>
            <a:pPr indent="612000" eaLnBrk="1" hangingPunct="1">
              <a:lnSpc>
                <a:spcPct val="120000"/>
              </a:lnSpc>
              <a:spcBef>
                <a:spcPct val="0"/>
              </a:spcBef>
              <a:buFont typeface="Arial" panose="020B0604020202020204" pitchFamily="34" charset="0"/>
              <a:buNone/>
              <a:defRPr/>
            </a:pPr>
            <a:r>
              <a:rPr lang="zh-CN" altLang="en-US" sz="2400" dirty="0" smtClean="0">
                <a:latin typeface="仿宋" pitchFamily="49" charset="-122"/>
                <a:ea typeface="仿宋" pitchFamily="49" charset="-122"/>
                <a:sym typeface="宋体" panose="02010600030101010101" pitchFamily="2" charset="-122"/>
              </a:rPr>
              <a:t>●中国近现代化在各阶段政治、经济、社会及主流思想等方面的主要表现，重大历史事件的背景和影响；</a:t>
            </a:r>
            <a:endParaRPr lang="en-US" altLang="zh-CN" sz="2400" dirty="0" smtClean="0">
              <a:latin typeface="仿宋" pitchFamily="49" charset="-122"/>
              <a:ea typeface="仿宋" pitchFamily="49" charset="-122"/>
              <a:sym typeface="宋体" panose="02010600030101010101" pitchFamily="2" charset="-122"/>
            </a:endParaRPr>
          </a:p>
          <a:p>
            <a:pPr indent="612000" eaLnBrk="1" hangingPunct="1">
              <a:lnSpc>
                <a:spcPct val="120000"/>
              </a:lnSpc>
              <a:spcBef>
                <a:spcPct val="0"/>
              </a:spcBef>
              <a:buFont typeface="Arial" panose="020B0604020202020204" pitchFamily="34" charset="0"/>
              <a:buNone/>
              <a:defRPr/>
            </a:pPr>
            <a:r>
              <a:rPr lang="zh-CN" altLang="zh-CN" sz="2400" dirty="0" smtClean="0">
                <a:latin typeface="仿宋" pitchFamily="49" charset="-122"/>
                <a:ea typeface="仿宋" pitchFamily="49" charset="-122"/>
                <a:sym typeface="宋体" panose="02010600030101010101" pitchFamily="2" charset="-122"/>
              </a:rPr>
              <a:t>●</a:t>
            </a:r>
            <a:r>
              <a:rPr lang="zh-CN" altLang="en-US" sz="2400" dirty="0" smtClean="0">
                <a:latin typeface="仿宋" pitchFamily="49" charset="-122"/>
                <a:ea typeface="仿宋" pitchFamily="49" charset="-122"/>
                <a:sym typeface="宋体" panose="02010600030101010101" pitchFamily="2" charset="-122"/>
              </a:rPr>
              <a:t>英法美德民主制度确立、发展的背景特点及影响，</a:t>
            </a:r>
            <a:r>
              <a:rPr lang="zh-CN" altLang="en-US" sz="2400" dirty="0" smtClean="0">
                <a:latin typeface="仿宋" pitchFamily="49" charset="-122"/>
                <a:ea typeface="仿宋" pitchFamily="49" charset="-122"/>
                <a:cs typeface="Times New Roman" panose="02020603050405020304" pitchFamily="18" charset="0"/>
                <a:sym typeface="Times New Roman" panose="02020603050405020304" pitchFamily="18" charset="0"/>
              </a:rPr>
              <a:t>工业革命的背景及其对经济、政治、社会和国际关系的影响</a:t>
            </a:r>
            <a:r>
              <a:rPr lang="zh-CN" altLang="en-US" sz="2400" dirty="0" smtClean="0">
                <a:latin typeface="仿宋" pitchFamily="49" charset="-122"/>
                <a:ea typeface="仿宋" pitchFamily="49" charset="-122"/>
                <a:sym typeface="宋体" panose="02010600030101010101" pitchFamily="2" charset="-122"/>
              </a:rPr>
              <a:t>；</a:t>
            </a:r>
            <a:endParaRPr lang="en-US" altLang="zh-CN" sz="2400" dirty="0" smtClean="0">
              <a:latin typeface="仿宋" pitchFamily="49" charset="-122"/>
              <a:ea typeface="仿宋" pitchFamily="49" charset="-122"/>
              <a:sym typeface="宋体" panose="02010600030101010101" pitchFamily="2" charset="-122"/>
            </a:endParaRPr>
          </a:p>
          <a:p>
            <a:pPr indent="612000" eaLnBrk="1" hangingPunct="1">
              <a:lnSpc>
                <a:spcPct val="120000"/>
              </a:lnSpc>
              <a:spcBef>
                <a:spcPct val="0"/>
              </a:spcBef>
              <a:buFont typeface="Arial" panose="020B0604020202020204" pitchFamily="34" charset="0"/>
              <a:buNone/>
              <a:defRPr/>
            </a:pPr>
            <a:r>
              <a:rPr lang="zh-CN" altLang="zh-CN" sz="2400" dirty="0">
                <a:latin typeface="仿宋" pitchFamily="49" charset="-122"/>
                <a:ea typeface="仿宋" pitchFamily="49" charset="-122"/>
                <a:sym typeface="宋体" panose="02010600030101010101" pitchFamily="2" charset="-122"/>
              </a:rPr>
              <a:t>●</a:t>
            </a:r>
            <a:r>
              <a:rPr lang="zh-CN" altLang="en-US" sz="2400" dirty="0" smtClean="0">
                <a:latin typeface="仿宋" pitchFamily="49" charset="-122"/>
                <a:ea typeface="仿宋" pitchFamily="49" charset="-122"/>
                <a:sym typeface="宋体" panose="02010600030101010101" pitchFamily="2" charset="-122"/>
              </a:rPr>
              <a:t>中外政治、经济、文化等方面相似或相近问题的比较。</a:t>
            </a:r>
          </a:p>
          <a:p>
            <a:pPr indent="612000" eaLnBrk="1" hangingPunct="1">
              <a:lnSpc>
                <a:spcPct val="120000"/>
              </a:lnSpc>
              <a:spcBef>
                <a:spcPct val="0"/>
              </a:spcBef>
              <a:buFont typeface="Arial" panose="020B0604020202020204" pitchFamily="34" charset="0"/>
              <a:buNone/>
              <a:defRPr/>
            </a:pPr>
            <a:r>
              <a:rPr lang="zh-CN" altLang="en-US" sz="2400" dirty="0" smtClean="0">
                <a:latin typeface="仿宋" pitchFamily="49" charset="-122"/>
                <a:ea typeface="仿宋" pitchFamily="49" charset="-122"/>
                <a:sym typeface="宋体" panose="02010600030101010101" pitchFamily="2" charset="-122"/>
              </a:rPr>
              <a:t>试题还</a:t>
            </a:r>
            <a:r>
              <a:rPr lang="zh-CN" altLang="en-US" sz="2400" dirty="0" smtClean="0">
                <a:solidFill>
                  <a:srgbClr val="FF0000"/>
                </a:solidFill>
                <a:latin typeface="仿宋" pitchFamily="49" charset="-122"/>
                <a:ea typeface="仿宋" pitchFamily="49" charset="-122"/>
                <a:sym typeface="宋体" panose="02010600030101010101" pitchFamily="2" charset="-122"/>
              </a:rPr>
              <a:t>体现了对学习过程尤其是思维过程的考查</a:t>
            </a:r>
            <a:r>
              <a:rPr lang="zh-CN" altLang="en-US" sz="2400" dirty="0" smtClean="0">
                <a:solidFill>
                  <a:srgbClr val="A9090D"/>
                </a:solidFill>
                <a:latin typeface="仿宋" pitchFamily="49" charset="-122"/>
                <a:ea typeface="仿宋" pitchFamily="49" charset="-122"/>
                <a:sym typeface="宋体" panose="02010600030101010101" pitchFamily="2" charset="-122"/>
              </a:rPr>
              <a:t>。</a:t>
            </a:r>
            <a:r>
              <a:rPr lang="zh-CN" altLang="en-US" sz="2400" dirty="0" smtClean="0">
                <a:latin typeface="仿宋" pitchFamily="49" charset="-122"/>
                <a:ea typeface="仿宋" pitchFamily="49" charset="-122"/>
                <a:sym typeface="宋体" panose="02010600030101010101" pitchFamily="2" charset="-122"/>
              </a:rPr>
              <a:t> </a:t>
            </a:r>
          </a:p>
        </p:txBody>
      </p:sp>
      <p:sp>
        <p:nvSpPr>
          <p:cNvPr id="4" name="TextBox 3"/>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35496" y="673532"/>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1.</a:t>
            </a:r>
            <a:r>
              <a:rPr lang="zh-CN" altLang="en-US" sz="2800" smtClean="0">
                <a:solidFill>
                  <a:srgbClr val="FF0000"/>
                </a:solidFill>
                <a:latin typeface="方正小标宋简体" pitchFamily="2" charset="-122"/>
                <a:ea typeface="方正小标宋简体" pitchFamily="2" charset="-122"/>
              </a:rPr>
              <a:t>知晓高考要求，明确备考方向</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5709065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95288" y="1196752"/>
            <a:ext cx="8353425" cy="4598182"/>
          </a:xfrm>
          <a:prstGeom prst="rect">
            <a:avLst/>
          </a:prstGeom>
        </p:spPr>
        <p:txBody>
          <a:bodyPr>
            <a:spAutoFit/>
          </a:bodyPr>
          <a:lstStyle/>
          <a:p>
            <a:pPr algn="ctr">
              <a:lnSpc>
                <a:spcPct val="120000"/>
              </a:lnSpc>
              <a:defRPr/>
            </a:pPr>
            <a:r>
              <a:rPr lang="zh-CN" altLang="en-US" sz="2800">
                <a:solidFill>
                  <a:srgbClr val="0000FF"/>
                </a:solidFill>
                <a:latin typeface="方正小标宋简体" pitchFamily="2" charset="-122"/>
                <a:ea typeface="方正小标宋简体" pitchFamily="2" charset="-122"/>
              </a:rPr>
              <a:t>历史高考命题规律解读</a:t>
            </a:r>
            <a:r>
              <a:rPr lang="en-US" altLang="zh-CN" sz="2800">
                <a:solidFill>
                  <a:srgbClr val="0000FF"/>
                </a:solidFill>
                <a:latin typeface="方正小标宋简体" pitchFamily="2" charset="-122"/>
                <a:ea typeface="方正小标宋简体" pitchFamily="2" charset="-122"/>
              </a:rPr>
              <a:t>——</a:t>
            </a:r>
            <a:r>
              <a:rPr lang="zh-CN" altLang="en-US" sz="2800">
                <a:solidFill>
                  <a:srgbClr val="0000FF"/>
                </a:solidFill>
                <a:latin typeface="方正小标宋简体" pitchFamily="2" charset="-122"/>
                <a:ea typeface="方正小标宋简体" pitchFamily="2" charset="-122"/>
              </a:rPr>
              <a:t>究竟考什么</a:t>
            </a:r>
          </a:p>
          <a:p>
            <a:pPr indent="612000" eaLnBrk="1" hangingPunct="1">
              <a:lnSpc>
                <a:spcPct val="120000"/>
              </a:lnSpc>
              <a:buFont typeface="Arial" panose="020B0604020202020204" pitchFamily="34" charset="0"/>
              <a:buNone/>
              <a:defRPr/>
            </a:pPr>
            <a:r>
              <a:rPr lang="en-US" altLang="zh-CN" sz="2400" smtClean="0">
                <a:solidFill>
                  <a:srgbClr val="FF0000"/>
                </a:solidFill>
                <a:latin typeface="仿宋" pitchFamily="49" charset="-122"/>
                <a:ea typeface="仿宋" pitchFamily="49" charset="-122"/>
              </a:rPr>
              <a:t>2</a:t>
            </a:r>
            <a:r>
              <a:rPr lang="en-US" altLang="zh-CN" sz="2400" dirty="0">
                <a:solidFill>
                  <a:srgbClr val="FF0000"/>
                </a:solidFill>
                <a:latin typeface="仿宋" pitchFamily="49" charset="-122"/>
                <a:ea typeface="仿宋" pitchFamily="49" charset="-122"/>
              </a:rPr>
              <a:t>.</a:t>
            </a:r>
            <a:r>
              <a:rPr lang="zh-CN" altLang="en-US" sz="2400" dirty="0">
                <a:solidFill>
                  <a:srgbClr val="FF0000"/>
                </a:solidFill>
                <a:latin typeface="仿宋" pitchFamily="49" charset="-122"/>
                <a:ea typeface="仿宋" pitchFamily="49" charset="-122"/>
              </a:rPr>
              <a:t>强调历史解释</a:t>
            </a:r>
            <a:endParaRPr lang="en-US" altLang="zh-CN" sz="2400" dirty="0">
              <a:solidFill>
                <a:srgbClr val="FF0000"/>
              </a:solidFill>
              <a:latin typeface="仿宋" pitchFamily="49" charset="-122"/>
              <a:ea typeface="仿宋" pitchFamily="49" charset="-122"/>
            </a:endParaRPr>
          </a:p>
          <a:p>
            <a:pPr indent="612000" eaLnBrk="1" hangingPunct="1">
              <a:lnSpc>
                <a:spcPct val="120000"/>
              </a:lnSpc>
              <a:buFont typeface="Arial" panose="020B0604020202020204" pitchFamily="34" charset="0"/>
              <a:buNone/>
              <a:defRPr/>
            </a:pPr>
            <a:r>
              <a:rPr lang="zh-CN" altLang="en-US" sz="2400" smtClean="0">
                <a:solidFill>
                  <a:srgbClr val="FF0000"/>
                </a:solidFill>
                <a:latin typeface="仿宋" pitchFamily="49" charset="-122"/>
                <a:ea typeface="仿宋" pitchFamily="49" charset="-122"/>
              </a:rPr>
              <a:t>“材料</a:t>
            </a:r>
            <a:r>
              <a:rPr lang="zh-CN" altLang="en-US" sz="2400" dirty="0">
                <a:solidFill>
                  <a:srgbClr val="FF0000"/>
                </a:solidFill>
                <a:latin typeface="仿宋" pitchFamily="49" charset="-122"/>
                <a:ea typeface="仿宋" pitchFamily="49" charset="-122"/>
              </a:rPr>
              <a:t>第一，论从史出”</a:t>
            </a:r>
            <a:r>
              <a:rPr lang="zh-CN" altLang="en-US" sz="2400" dirty="0">
                <a:solidFill>
                  <a:srgbClr val="000000"/>
                </a:solidFill>
                <a:latin typeface="仿宋" pitchFamily="49" charset="-122"/>
                <a:ea typeface="仿宋" pitchFamily="49" charset="-122"/>
              </a:rPr>
              <a:t>是历史命题坚持的主要原则，蕴含重要信息的历史材料或文字叙述构成了试卷的主体。</a:t>
            </a:r>
            <a:endParaRPr lang="en-US" altLang="zh-CN" sz="2400" dirty="0">
              <a:solidFill>
                <a:srgbClr val="000000"/>
              </a:solidFill>
              <a:latin typeface="仿宋" pitchFamily="49" charset="-122"/>
              <a:ea typeface="仿宋" pitchFamily="49" charset="-122"/>
            </a:endParaRPr>
          </a:p>
          <a:p>
            <a:pPr indent="612000" eaLnBrk="1" hangingPunct="1">
              <a:lnSpc>
                <a:spcPct val="120000"/>
              </a:lnSpc>
              <a:buFont typeface="Arial" panose="020B0604020202020204" pitchFamily="34" charset="0"/>
              <a:buNone/>
              <a:defRPr/>
            </a:pPr>
            <a:r>
              <a:rPr lang="zh-CN" altLang="en-US" sz="2400" dirty="0">
                <a:solidFill>
                  <a:srgbClr val="000000"/>
                </a:solidFill>
                <a:latin typeface="仿宋" pitchFamily="49" charset="-122"/>
                <a:ea typeface="仿宋" pitchFamily="49" charset="-122"/>
              </a:rPr>
              <a:t>对能力的考查首先从阅读理解材料切入，以有效信息的提取、解读、整理及运用为基础，向其他各种能力考查延伸。</a:t>
            </a:r>
            <a:endParaRPr lang="en-US" altLang="zh-CN" sz="2400" dirty="0">
              <a:solidFill>
                <a:srgbClr val="000000"/>
              </a:solidFill>
              <a:latin typeface="仿宋" pitchFamily="49" charset="-122"/>
              <a:ea typeface="仿宋" pitchFamily="49" charset="-122"/>
            </a:endParaRPr>
          </a:p>
          <a:p>
            <a:pPr indent="612000" eaLnBrk="1" hangingPunct="1">
              <a:lnSpc>
                <a:spcPct val="120000"/>
              </a:lnSpc>
              <a:buFont typeface="Arial" panose="020B0604020202020204" pitchFamily="34" charset="0"/>
              <a:buNone/>
              <a:defRPr/>
            </a:pPr>
            <a:r>
              <a:rPr lang="zh-CN" altLang="en-US" sz="2400" dirty="0">
                <a:solidFill>
                  <a:srgbClr val="000000"/>
                </a:solidFill>
                <a:latin typeface="仿宋" pitchFamily="49" charset="-122"/>
                <a:ea typeface="仿宋" pitchFamily="49" charset="-122"/>
              </a:rPr>
              <a:t>同时，对教材涉及的一些重要历史概念，特别是教材一带而过、学生理解不透的重要概念，以及与知识主干有关联的选修内容、初中教材叙述更为完整的内容等，试题往往从了解广度和理解深度上要求更加到位。</a:t>
            </a:r>
            <a:endParaRPr lang="zh-CN" altLang="en-US" sz="2400" dirty="0">
              <a:solidFill>
                <a:srgbClr val="A9090D"/>
              </a:solidFill>
              <a:latin typeface="仿宋" pitchFamily="49" charset="-122"/>
              <a:ea typeface="仿宋" pitchFamily="49" charset="-122"/>
            </a:endParaRPr>
          </a:p>
        </p:txBody>
      </p:sp>
      <p:sp>
        <p:nvSpPr>
          <p:cNvPr id="4" name="TextBox 3"/>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35496" y="673532"/>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1.</a:t>
            </a:r>
            <a:r>
              <a:rPr lang="zh-CN" altLang="en-US" sz="2800" smtClean="0">
                <a:solidFill>
                  <a:srgbClr val="FF0000"/>
                </a:solidFill>
                <a:latin typeface="方正小标宋简体" pitchFamily="2" charset="-122"/>
                <a:ea typeface="方正小标宋简体" pitchFamily="2" charset="-122"/>
              </a:rPr>
              <a:t>知晓高考要求，明确备考方向</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7519099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61174" y="1196752"/>
            <a:ext cx="8640638" cy="3785652"/>
          </a:xfrm>
          <a:prstGeom prst="rect">
            <a:avLst/>
          </a:prstGeom>
          <a:noFill/>
          <a:ln>
            <a:noFill/>
          </a:ln>
          <a:extLst/>
        </p:spPr>
        <p:txBody>
          <a:bodyPr wrap="square">
            <a:spAutoFit/>
          </a:bodyPr>
          <a:lstStyle>
            <a:lvl1pPr algn="l" eaLnBrk="0" hangingPunct="0">
              <a:defRPr sz="3200">
                <a:solidFill>
                  <a:schemeClr val="tx1"/>
                </a:solidFill>
                <a:latin typeface="Arial" panose="020B0604020202020204" pitchFamily="34" charset="0"/>
                <a:ea typeface="宋体" panose="02010600030101010101" pitchFamily="2" charset="-122"/>
              </a:defRPr>
            </a:lvl1pPr>
            <a:lvl2pPr algn="l" eaLnBrk="0" hangingPunct="0">
              <a:defRPr sz="3200">
                <a:solidFill>
                  <a:schemeClr val="tx1"/>
                </a:solidFill>
                <a:latin typeface="Arial" panose="020B0604020202020204" pitchFamily="34" charset="0"/>
                <a:ea typeface="宋体" panose="02010600030101010101" pitchFamily="2" charset="-122"/>
              </a:defRPr>
            </a:lvl2pPr>
            <a:lvl3pPr algn="l" eaLnBrk="0" hangingPunct="0">
              <a:defRPr sz="3200">
                <a:solidFill>
                  <a:schemeClr val="tx1"/>
                </a:solidFill>
                <a:latin typeface="Arial" panose="020B0604020202020204" pitchFamily="34" charset="0"/>
                <a:ea typeface="宋体" panose="02010600030101010101" pitchFamily="2" charset="-122"/>
              </a:defRPr>
            </a:lvl3pPr>
            <a:lvl4pPr algn="l" eaLnBrk="0" hangingPunct="0">
              <a:defRPr sz="3200">
                <a:solidFill>
                  <a:schemeClr val="tx1"/>
                </a:solidFill>
                <a:latin typeface="Arial" panose="020B0604020202020204" pitchFamily="34" charset="0"/>
                <a:ea typeface="宋体" panose="02010600030101010101" pitchFamily="2" charset="-122"/>
              </a:defRPr>
            </a:lvl4pPr>
            <a:lvl5pPr algn="l" eaLnBrk="0" hangingPunct="0">
              <a:defRPr sz="3200">
                <a:solidFill>
                  <a:schemeClr val="tx1"/>
                </a:solidFill>
                <a:latin typeface="Arial" panose="020B060402020202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3200">
                <a:solidFill>
                  <a:schemeClr val="tx1"/>
                </a:solidFill>
                <a:latin typeface="Arial" panose="020B060402020202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3200">
                <a:solidFill>
                  <a:schemeClr val="tx1"/>
                </a:solidFill>
                <a:latin typeface="Arial" panose="020B060402020202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3200">
                <a:solidFill>
                  <a:schemeClr val="tx1"/>
                </a:solidFill>
                <a:latin typeface="Arial" panose="020B060402020202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3200">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defRPr/>
            </a:pPr>
            <a:r>
              <a:rPr lang="zh-CN" altLang="en-US" sz="2800">
                <a:solidFill>
                  <a:srgbClr val="0000FF"/>
                </a:solidFill>
                <a:latin typeface="方正小标宋简体" pitchFamily="2" charset="-122"/>
                <a:ea typeface="方正小标宋简体" pitchFamily="2" charset="-122"/>
              </a:rPr>
              <a:t>历史高考命题规律解读</a:t>
            </a:r>
            <a:r>
              <a:rPr lang="en-US" altLang="zh-CN" sz="2800">
                <a:solidFill>
                  <a:srgbClr val="0000FF"/>
                </a:solidFill>
                <a:latin typeface="方正小标宋简体" pitchFamily="2" charset="-122"/>
                <a:ea typeface="方正小标宋简体" pitchFamily="2" charset="-122"/>
              </a:rPr>
              <a:t>——</a:t>
            </a:r>
            <a:r>
              <a:rPr lang="zh-CN" altLang="en-US" sz="2800">
                <a:solidFill>
                  <a:srgbClr val="0000FF"/>
                </a:solidFill>
                <a:latin typeface="方正小标宋简体" pitchFamily="2" charset="-122"/>
                <a:ea typeface="方正小标宋简体" pitchFamily="2" charset="-122"/>
              </a:rPr>
              <a:t>究竟考什么</a:t>
            </a:r>
          </a:p>
          <a:p>
            <a:pPr indent="612000" eaLnBrk="1" hangingPunct="1">
              <a:lnSpc>
                <a:spcPct val="120000"/>
              </a:lnSpc>
              <a:buFont typeface="Arial" panose="020B0604020202020204" pitchFamily="34" charset="0"/>
              <a:buNone/>
              <a:defRPr/>
            </a:pPr>
            <a:r>
              <a:rPr lang="en-US" altLang="zh-CN" sz="2400" smtClean="0">
                <a:solidFill>
                  <a:srgbClr val="FF0000"/>
                </a:solidFill>
                <a:latin typeface="仿宋" pitchFamily="49" charset="-122"/>
                <a:ea typeface="仿宋" pitchFamily="49" charset="-122"/>
                <a:sym typeface="宋体" panose="02010600030101010101" pitchFamily="2" charset="-122"/>
              </a:rPr>
              <a:t>3</a:t>
            </a:r>
            <a:r>
              <a:rPr lang="en-US" altLang="zh-CN" sz="2400" dirty="0" smtClean="0">
                <a:solidFill>
                  <a:srgbClr val="FF0000"/>
                </a:solidFill>
                <a:latin typeface="仿宋" pitchFamily="49" charset="-122"/>
                <a:ea typeface="仿宋" pitchFamily="49" charset="-122"/>
                <a:sym typeface="宋体" panose="02010600030101010101" pitchFamily="2" charset="-122"/>
              </a:rPr>
              <a:t>.</a:t>
            </a:r>
            <a:r>
              <a:rPr lang="zh-CN" altLang="en-US" sz="2400" dirty="0" smtClean="0">
                <a:solidFill>
                  <a:srgbClr val="FF0000"/>
                </a:solidFill>
                <a:latin typeface="仿宋" pitchFamily="49" charset="-122"/>
                <a:ea typeface="仿宋" pitchFamily="49" charset="-122"/>
                <a:sym typeface="宋体" panose="02010600030101010101" pitchFamily="2" charset="-122"/>
              </a:rPr>
              <a:t>注重史学思想和方法</a:t>
            </a:r>
          </a:p>
          <a:p>
            <a:pPr indent="612000" eaLnBrk="1" hangingPunct="1">
              <a:lnSpc>
                <a:spcPct val="120000"/>
              </a:lnSpc>
              <a:buFont typeface="Arial" panose="020B0604020202020204" pitchFamily="34" charset="0"/>
              <a:buNone/>
              <a:defRPr/>
            </a:pPr>
            <a:r>
              <a:rPr lang="zh-CN" altLang="en-US" sz="2400" dirty="0" smtClean="0">
                <a:solidFill>
                  <a:srgbClr val="FF0000"/>
                </a:solidFill>
                <a:latin typeface="仿宋" pitchFamily="49" charset="-122"/>
                <a:ea typeface="仿宋" pitchFamily="49" charset="-122"/>
                <a:sym typeface="宋体" panose="02010600030101010101" pitchFamily="2" charset="-122"/>
              </a:rPr>
              <a:t>从专业高度考查学科内容是历史命题的一个突出特点。</a:t>
            </a:r>
            <a:endParaRPr lang="en-US" altLang="zh-CN" sz="2400" dirty="0" smtClean="0">
              <a:solidFill>
                <a:srgbClr val="FF0000"/>
              </a:solidFill>
              <a:latin typeface="仿宋" pitchFamily="49" charset="-122"/>
              <a:ea typeface="仿宋" pitchFamily="49" charset="-122"/>
              <a:sym typeface="宋体" panose="02010600030101010101" pitchFamily="2" charset="-122"/>
            </a:endParaRPr>
          </a:p>
          <a:p>
            <a:pPr indent="612000" eaLnBrk="1" hangingPunct="1">
              <a:lnSpc>
                <a:spcPct val="120000"/>
              </a:lnSpc>
              <a:buFont typeface="Arial" panose="020B0604020202020204" pitchFamily="34" charset="0"/>
              <a:buNone/>
              <a:defRPr/>
            </a:pPr>
            <a:r>
              <a:rPr lang="zh-CN" altLang="en-US" sz="2400" dirty="0" smtClean="0">
                <a:latin typeface="仿宋" pitchFamily="49" charset="-122"/>
                <a:ea typeface="仿宋" pitchFamily="49" charset="-122"/>
                <a:sym typeface="宋体" panose="02010600030101010101" pitchFamily="2" charset="-122"/>
              </a:rPr>
              <a:t>其重要表现是试题十分重视对</a:t>
            </a:r>
            <a:r>
              <a:rPr lang="zh-CN" altLang="en-US" sz="2400" dirty="0" smtClean="0">
                <a:solidFill>
                  <a:srgbClr val="FF0000"/>
                </a:solidFill>
                <a:latin typeface="仿宋" pitchFamily="49" charset="-122"/>
                <a:ea typeface="仿宋" pitchFamily="49" charset="-122"/>
                <a:sym typeface="宋体" panose="02010600030101010101" pitchFamily="2" charset="-122"/>
              </a:rPr>
              <a:t>历史学科素养</a:t>
            </a:r>
            <a:r>
              <a:rPr lang="zh-CN" altLang="en-US" sz="2400" dirty="0" smtClean="0">
                <a:latin typeface="仿宋" pitchFamily="49" charset="-122"/>
                <a:ea typeface="仿宋" pitchFamily="49" charset="-122"/>
                <a:sym typeface="宋体" panose="02010600030101010101" pitchFamily="2" charset="-122"/>
              </a:rPr>
              <a:t>尤其是</a:t>
            </a:r>
            <a:r>
              <a:rPr lang="zh-CN" altLang="en-US" sz="2400" dirty="0" smtClean="0">
                <a:solidFill>
                  <a:srgbClr val="FF0000"/>
                </a:solidFill>
                <a:latin typeface="仿宋" pitchFamily="49" charset="-122"/>
                <a:ea typeface="仿宋" pitchFamily="49" charset="-122"/>
                <a:sym typeface="宋体" panose="02010600030101010101" pitchFamily="2" charset="-122"/>
              </a:rPr>
              <a:t>史学思想和方法</a:t>
            </a:r>
            <a:r>
              <a:rPr lang="zh-CN" altLang="en-US" sz="2400" dirty="0" smtClean="0">
                <a:latin typeface="仿宋" pitchFamily="49" charset="-122"/>
                <a:ea typeface="仿宋" pitchFamily="49" charset="-122"/>
                <a:sym typeface="宋体" panose="02010600030101010101" pitchFamily="2" charset="-122"/>
              </a:rPr>
              <a:t>的考查。主要体现“</a:t>
            </a:r>
            <a:r>
              <a:rPr lang="zh-CN" altLang="en-US" sz="2400" dirty="0" smtClean="0">
                <a:solidFill>
                  <a:srgbClr val="FF0000"/>
                </a:solidFill>
                <a:latin typeface="仿宋" pitchFamily="49" charset="-122"/>
                <a:ea typeface="仿宋" pitchFamily="49" charset="-122"/>
                <a:sym typeface="宋体" panose="02010600030101010101" pitchFamily="2" charset="-122"/>
              </a:rPr>
              <a:t>整体史观</a:t>
            </a:r>
            <a:r>
              <a:rPr lang="zh-CN" altLang="en-US" sz="2400" dirty="0" smtClean="0">
                <a:latin typeface="仿宋" pitchFamily="49" charset="-122"/>
                <a:ea typeface="仿宋" pitchFamily="49" charset="-122"/>
                <a:sym typeface="宋体" panose="02010600030101010101" pitchFamily="2" charset="-122"/>
              </a:rPr>
              <a:t>”或“</a:t>
            </a:r>
            <a:r>
              <a:rPr lang="zh-CN" altLang="en-US" sz="2400" dirty="0" smtClean="0">
                <a:solidFill>
                  <a:srgbClr val="FF0000"/>
                </a:solidFill>
                <a:latin typeface="仿宋" pitchFamily="49" charset="-122"/>
                <a:ea typeface="仿宋" pitchFamily="49" charset="-122"/>
                <a:sym typeface="宋体" panose="02010600030101010101" pitchFamily="2" charset="-122"/>
              </a:rPr>
              <a:t>全球史观</a:t>
            </a:r>
            <a:r>
              <a:rPr lang="zh-CN" altLang="en-US" sz="2400" dirty="0" smtClean="0">
                <a:latin typeface="仿宋" pitchFamily="49" charset="-122"/>
                <a:ea typeface="仿宋" pitchFamily="49" charset="-122"/>
                <a:sym typeface="宋体" panose="02010600030101010101" pitchFamily="2" charset="-122"/>
              </a:rPr>
              <a:t>”、“</a:t>
            </a:r>
            <a:r>
              <a:rPr lang="zh-CN" altLang="en-US" sz="2400" dirty="0" smtClean="0">
                <a:solidFill>
                  <a:srgbClr val="FF0000"/>
                </a:solidFill>
                <a:latin typeface="仿宋" pitchFamily="49" charset="-122"/>
                <a:ea typeface="仿宋" pitchFamily="49" charset="-122"/>
                <a:sym typeface="宋体" panose="02010600030101010101" pitchFamily="2" charset="-122"/>
              </a:rPr>
              <a:t>文明史观</a:t>
            </a:r>
            <a:r>
              <a:rPr lang="zh-CN" altLang="en-US" sz="2400" dirty="0" smtClean="0">
                <a:latin typeface="仿宋" pitchFamily="49" charset="-122"/>
                <a:ea typeface="仿宋" pitchFamily="49" charset="-122"/>
                <a:sym typeface="宋体" panose="02010600030101010101" pitchFamily="2" charset="-122"/>
              </a:rPr>
              <a:t>”“</a:t>
            </a:r>
            <a:r>
              <a:rPr lang="zh-CN" altLang="en-US" sz="2400" dirty="0" smtClean="0">
                <a:solidFill>
                  <a:srgbClr val="FF0000"/>
                </a:solidFill>
                <a:latin typeface="仿宋" pitchFamily="49" charset="-122"/>
                <a:ea typeface="仿宋" pitchFamily="49" charset="-122"/>
                <a:sym typeface="宋体" panose="02010600030101010101" pitchFamily="2" charset="-122"/>
              </a:rPr>
              <a:t>现代化史观</a:t>
            </a:r>
            <a:r>
              <a:rPr lang="zh-CN" altLang="en-US" sz="2400" dirty="0" smtClean="0">
                <a:latin typeface="仿宋" pitchFamily="49" charset="-122"/>
                <a:ea typeface="仿宋" pitchFamily="49" charset="-122"/>
                <a:sym typeface="宋体" panose="02010600030101010101" pitchFamily="2" charset="-122"/>
              </a:rPr>
              <a:t>”及“</a:t>
            </a:r>
            <a:r>
              <a:rPr lang="zh-CN" altLang="en-US" sz="2400" dirty="0" smtClean="0">
                <a:solidFill>
                  <a:srgbClr val="FF0000"/>
                </a:solidFill>
                <a:latin typeface="仿宋" pitchFamily="49" charset="-122"/>
                <a:ea typeface="仿宋" pitchFamily="49" charset="-122"/>
                <a:sym typeface="宋体" panose="02010600030101010101" pitchFamily="2" charset="-122"/>
              </a:rPr>
              <a:t>新史学</a:t>
            </a:r>
            <a:r>
              <a:rPr lang="zh-CN" altLang="en-US" sz="2400" dirty="0" smtClean="0">
                <a:latin typeface="仿宋" pitchFamily="49" charset="-122"/>
                <a:ea typeface="仿宋" pitchFamily="49" charset="-122"/>
                <a:sym typeface="宋体" panose="02010600030101010101" pitchFamily="2" charset="-122"/>
              </a:rPr>
              <a:t>”等理论体系和方法模式的应用，以及运用“比较史学”“概念化史学”“计量史学”“生态史学”和“结构史学”等分析和说明历史问题。</a:t>
            </a:r>
          </a:p>
        </p:txBody>
      </p:sp>
      <p:sp>
        <p:nvSpPr>
          <p:cNvPr id="4" name="TextBox 3"/>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35496" y="673532"/>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1.</a:t>
            </a:r>
            <a:r>
              <a:rPr lang="zh-CN" altLang="en-US" sz="2800" smtClean="0">
                <a:solidFill>
                  <a:srgbClr val="FF0000"/>
                </a:solidFill>
                <a:latin typeface="方正小标宋简体" pitchFamily="2" charset="-122"/>
                <a:ea typeface="方正小标宋简体" pitchFamily="2" charset="-122"/>
              </a:rPr>
              <a:t>知晓高考要求，明确备考方向</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13890522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23528" y="1223743"/>
            <a:ext cx="8713788" cy="5041380"/>
          </a:xfrm>
          <a:prstGeom prst="rect">
            <a:avLst/>
          </a:prstGeom>
        </p:spPr>
        <p:txBody>
          <a:bodyPr>
            <a:spAutoFit/>
          </a:bodyPr>
          <a:lstStyle/>
          <a:p>
            <a:pPr algn="ctr">
              <a:lnSpc>
                <a:spcPct val="120000"/>
              </a:lnSpc>
              <a:defRPr/>
            </a:pPr>
            <a:r>
              <a:rPr lang="zh-CN" altLang="en-US" sz="2800">
                <a:solidFill>
                  <a:srgbClr val="0000FF"/>
                </a:solidFill>
                <a:latin typeface="方正小标宋简体" pitchFamily="2" charset="-122"/>
                <a:ea typeface="方正小标宋简体" pitchFamily="2" charset="-122"/>
              </a:rPr>
              <a:t>历史高考命题规律解读</a:t>
            </a:r>
            <a:r>
              <a:rPr lang="en-US" altLang="zh-CN" sz="2800">
                <a:solidFill>
                  <a:srgbClr val="0000FF"/>
                </a:solidFill>
                <a:latin typeface="方正小标宋简体" pitchFamily="2" charset="-122"/>
                <a:ea typeface="方正小标宋简体" pitchFamily="2" charset="-122"/>
              </a:rPr>
              <a:t>——</a:t>
            </a:r>
            <a:r>
              <a:rPr lang="zh-CN" altLang="en-US" sz="2800">
                <a:solidFill>
                  <a:srgbClr val="0000FF"/>
                </a:solidFill>
                <a:latin typeface="方正小标宋简体" pitchFamily="2" charset="-122"/>
                <a:ea typeface="方正小标宋简体" pitchFamily="2" charset="-122"/>
              </a:rPr>
              <a:t>究竟考什么</a:t>
            </a:r>
          </a:p>
          <a:p>
            <a:pPr indent="457200" eaLnBrk="1" hangingPunct="1">
              <a:lnSpc>
                <a:spcPct val="120000"/>
              </a:lnSpc>
              <a:defRPr/>
            </a:pPr>
            <a:r>
              <a:rPr lang="en-US" altLang="zh-CN" sz="2400" smtClean="0">
                <a:solidFill>
                  <a:srgbClr val="FF0000"/>
                </a:solidFill>
                <a:latin typeface="仿宋" pitchFamily="49" charset="-122"/>
                <a:ea typeface="仿宋" pitchFamily="49" charset="-122"/>
              </a:rPr>
              <a:t>4</a:t>
            </a:r>
            <a:r>
              <a:rPr lang="en-US" altLang="zh-CN" sz="2400" dirty="0">
                <a:solidFill>
                  <a:srgbClr val="FF0000"/>
                </a:solidFill>
                <a:latin typeface="仿宋" pitchFamily="49" charset="-122"/>
                <a:ea typeface="仿宋" pitchFamily="49" charset="-122"/>
              </a:rPr>
              <a:t>.</a:t>
            </a:r>
            <a:r>
              <a:rPr lang="zh-CN" altLang="en-US" sz="2400" dirty="0">
                <a:solidFill>
                  <a:srgbClr val="FF0000"/>
                </a:solidFill>
                <a:latin typeface="仿宋" pitchFamily="49" charset="-122"/>
                <a:ea typeface="仿宋" pitchFamily="49" charset="-122"/>
              </a:rPr>
              <a:t>关注与高校课程密切相关的内容</a:t>
            </a:r>
          </a:p>
          <a:p>
            <a:pPr eaLnBrk="1" hangingPunct="1">
              <a:lnSpc>
                <a:spcPct val="120000"/>
              </a:lnSpc>
              <a:defRPr/>
            </a:pPr>
            <a:r>
              <a:rPr lang="zh-CN" altLang="en-US" sz="2400" dirty="0">
                <a:latin typeface="仿宋" pitchFamily="49" charset="-122"/>
                <a:ea typeface="仿宋" pitchFamily="49" charset="-122"/>
              </a:rPr>
              <a:t>    一是大学教学的重点内容和学术热点问题以及科研前沿的成果（且是在政治上不太敏感的问题），近年日益重视经济和社会史的考查正是其突出体现；</a:t>
            </a:r>
          </a:p>
          <a:p>
            <a:pPr eaLnBrk="1" hangingPunct="1">
              <a:lnSpc>
                <a:spcPct val="120000"/>
              </a:lnSpc>
              <a:defRPr/>
            </a:pPr>
            <a:r>
              <a:rPr lang="zh-CN" altLang="en-US" sz="2400" dirty="0">
                <a:latin typeface="仿宋" pitchFamily="49" charset="-122"/>
                <a:ea typeface="仿宋" pitchFamily="49" charset="-122"/>
              </a:rPr>
              <a:t>    二是中学教科书中阐释片面、观点陈旧的内容，高考命题则会回避甚至有意颠覆。</a:t>
            </a:r>
          </a:p>
          <a:p>
            <a:pPr eaLnBrk="1" hangingPunct="1">
              <a:lnSpc>
                <a:spcPct val="120000"/>
              </a:lnSpc>
              <a:defRPr/>
            </a:pPr>
            <a:r>
              <a:rPr lang="zh-CN" altLang="en-US" sz="2400" dirty="0">
                <a:latin typeface="仿宋" pitchFamily="49" charset="-122"/>
                <a:ea typeface="仿宋" pitchFamily="49" charset="-122"/>
              </a:rPr>
              <a:t>    三是古今中外贯通，在学科体系和主干知识方面不同版本教材可以互补的内容。</a:t>
            </a:r>
          </a:p>
          <a:p>
            <a:pPr eaLnBrk="1" hangingPunct="1">
              <a:lnSpc>
                <a:spcPct val="120000"/>
              </a:lnSpc>
              <a:defRPr/>
            </a:pPr>
            <a:r>
              <a:rPr lang="zh-CN" altLang="en-US" sz="2400" dirty="0">
                <a:latin typeface="仿宋" pitchFamily="49" charset="-122"/>
                <a:ea typeface="仿宋" pitchFamily="49" charset="-122"/>
              </a:rPr>
              <a:t>    高考大纲是高中课标与高校课程的衔接，而不是高中课标的翻版。命题呈现出</a:t>
            </a:r>
            <a:r>
              <a:rPr lang="zh-CN" altLang="en-US" sz="2400" dirty="0">
                <a:solidFill>
                  <a:srgbClr val="9F0303"/>
                </a:solidFill>
                <a:latin typeface="仿宋" pitchFamily="49" charset="-122"/>
                <a:ea typeface="仿宋" pitchFamily="49" charset="-122"/>
              </a:rPr>
              <a:t>远离教材</a:t>
            </a:r>
            <a:r>
              <a:rPr lang="zh-CN" altLang="en-US" sz="2400" dirty="0">
                <a:latin typeface="仿宋" pitchFamily="49" charset="-122"/>
                <a:ea typeface="仿宋" pitchFamily="49" charset="-122"/>
              </a:rPr>
              <a:t>的特征。</a:t>
            </a:r>
          </a:p>
        </p:txBody>
      </p:sp>
      <p:sp>
        <p:nvSpPr>
          <p:cNvPr id="3" name="TextBox 2"/>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35496" y="673532"/>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1.</a:t>
            </a:r>
            <a:r>
              <a:rPr lang="zh-CN" altLang="en-US" sz="2800" smtClean="0">
                <a:solidFill>
                  <a:srgbClr val="FF0000"/>
                </a:solidFill>
                <a:latin typeface="方正小标宋简体" pitchFamily="2" charset="-122"/>
                <a:ea typeface="方正小标宋简体" pitchFamily="2" charset="-122"/>
              </a:rPr>
              <a:t>知晓高考要求，明确备考方向</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9508364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496" y="1760709"/>
            <a:ext cx="9108504" cy="4908651"/>
          </a:xfrm>
          <a:prstGeom prst="rect">
            <a:avLst/>
          </a:prstGeom>
        </p:spPr>
        <p:txBody>
          <a:bodyPr wrap="square">
            <a:spAutoFit/>
          </a:bodyPr>
          <a:lstStyle/>
          <a:p>
            <a:pPr indent="457200">
              <a:lnSpc>
                <a:spcPct val="120000"/>
              </a:lnSpc>
            </a:pPr>
            <a:r>
              <a:rPr lang="en-US" altLang="zh-CN" sz="2400" smtClean="0">
                <a:latin typeface="仿宋" pitchFamily="49" charset="-122"/>
                <a:ea typeface="仿宋" pitchFamily="49" charset="-122"/>
              </a:rPr>
              <a:t>2018</a:t>
            </a:r>
            <a:r>
              <a:rPr lang="zh-CN" altLang="en-US" sz="2400" dirty="0">
                <a:latin typeface="仿宋" pitchFamily="49" charset="-122"/>
                <a:ea typeface="仿宋" pitchFamily="49" charset="-122"/>
              </a:rPr>
              <a:t>年</a:t>
            </a:r>
            <a:r>
              <a:rPr lang="zh-CN" altLang="zh-CN" sz="2400" dirty="0">
                <a:latin typeface="仿宋" pitchFamily="49" charset="-122"/>
                <a:ea typeface="仿宋" pitchFamily="49" charset="-122"/>
              </a:rPr>
              <a:t>的历史试题</a:t>
            </a:r>
            <a:r>
              <a:rPr lang="zh-CN" altLang="en-US" sz="2400" dirty="0">
                <a:latin typeface="仿宋" pitchFamily="49" charset="-122"/>
                <a:ea typeface="仿宋" pitchFamily="49" charset="-122"/>
              </a:rPr>
              <a:t>的突出特点是政治性、思想性和导向性。立意明确，选材典型，情境丰富，设问得当，历史学科特色明显，</a:t>
            </a:r>
            <a:r>
              <a:rPr lang="zh-CN" altLang="zh-CN" sz="2400" dirty="0">
                <a:latin typeface="仿宋" pitchFamily="49" charset="-122"/>
                <a:ea typeface="仿宋" pitchFamily="49" charset="-122"/>
              </a:rPr>
              <a:t>贯彻考试中心颁布的考试大纲精神，遵循新的评价体系要求，既注重主干知识、必备知识的考查，又注重历史关键能力和学科素养的考查；同时落实立德树人的要求，贴近现实，注意与社会现实问题的结合</a:t>
            </a:r>
            <a:r>
              <a:rPr lang="zh-CN" altLang="zh-CN" sz="2400" dirty="0" smtClean="0">
                <a:latin typeface="仿宋" pitchFamily="49" charset="-122"/>
                <a:ea typeface="仿宋" pitchFamily="49" charset="-122"/>
              </a:rPr>
              <a:t>。</a:t>
            </a:r>
            <a:r>
              <a:rPr lang="zh-CN" altLang="en-US" sz="2400" dirty="0" smtClean="0">
                <a:latin typeface="仿宋" pitchFamily="49" charset="-122"/>
                <a:ea typeface="仿宋" pitchFamily="49" charset="-122"/>
              </a:rPr>
              <a:t>家</a:t>
            </a:r>
            <a:r>
              <a:rPr lang="zh-CN" altLang="en-US" sz="2400" dirty="0">
                <a:latin typeface="仿宋" pitchFamily="49" charset="-122"/>
                <a:ea typeface="仿宋" pitchFamily="49" charset="-122"/>
              </a:rPr>
              <a:t>国情怀无处不在，时代精神处处彰显。</a:t>
            </a:r>
            <a:r>
              <a:rPr lang="zh-CN" altLang="zh-CN" sz="2400" dirty="0">
                <a:latin typeface="仿宋" pitchFamily="49" charset="-122"/>
                <a:ea typeface="仿宋" pitchFamily="49" charset="-122"/>
              </a:rPr>
              <a:t>试题根据高考的发展变化和即将实施的新高考改革的实际，较大幅度地调整试题难度；同时，密切反映史学研究的进展，将</a:t>
            </a:r>
            <a:r>
              <a:rPr lang="zh-CN" altLang="en-US" sz="2400" dirty="0">
                <a:latin typeface="仿宋" pitchFamily="49" charset="-122"/>
                <a:ea typeface="仿宋" pitchFamily="49" charset="-122"/>
              </a:rPr>
              <a:t>社会生活、</a:t>
            </a:r>
            <a:r>
              <a:rPr lang="zh-CN" altLang="zh-CN" sz="2400" dirty="0">
                <a:latin typeface="仿宋" pitchFamily="49" charset="-122"/>
                <a:ea typeface="仿宋" pitchFamily="49" charset="-122"/>
              </a:rPr>
              <a:t>文学作品</a:t>
            </a:r>
            <a:r>
              <a:rPr lang="zh-CN" altLang="en-US" sz="2400" dirty="0">
                <a:latin typeface="仿宋" pitchFamily="49" charset="-122"/>
                <a:ea typeface="仿宋" pitchFamily="49" charset="-122"/>
              </a:rPr>
              <a:t>和史学著作</a:t>
            </a:r>
            <a:r>
              <a:rPr lang="zh-CN" altLang="zh-CN" sz="2400" dirty="0">
                <a:latin typeface="仿宋" pitchFamily="49" charset="-122"/>
                <a:ea typeface="仿宋" pitchFamily="49" charset="-122"/>
              </a:rPr>
              <a:t>引入高考。整体看，试题贴近考情，难度适中，有一定区分度，体现了高考的选拨功能和对中学历史教学的引导</a:t>
            </a:r>
            <a:r>
              <a:rPr lang="zh-CN" altLang="zh-CN" sz="2400" dirty="0" smtClean="0">
                <a:latin typeface="仿宋" pitchFamily="49" charset="-122"/>
                <a:ea typeface="仿宋" pitchFamily="49" charset="-122"/>
              </a:rPr>
              <a:t>作用</a:t>
            </a:r>
            <a:r>
              <a:rPr lang="en-US" altLang="zh-CN" sz="2400" dirty="0" smtClean="0">
                <a:latin typeface="仿宋" pitchFamily="49" charset="-122"/>
                <a:ea typeface="仿宋" pitchFamily="49" charset="-122"/>
              </a:rPr>
              <a:t>,</a:t>
            </a:r>
            <a:r>
              <a:rPr lang="zh-CN" altLang="en-US" sz="2400" dirty="0" smtClean="0">
                <a:latin typeface="仿宋" pitchFamily="49" charset="-122"/>
                <a:ea typeface="仿宋" pitchFamily="49" charset="-122"/>
              </a:rPr>
              <a:t>对</a:t>
            </a:r>
            <a:r>
              <a:rPr lang="zh-CN" altLang="en-US" sz="2400" dirty="0">
                <a:latin typeface="仿宋" pitchFamily="49" charset="-122"/>
                <a:ea typeface="仿宋" pitchFamily="49" charset="-122"/>
              </a:rPr>
              <a:t>深化历史课程改革和教学改革，具有导向作用和借鉴意义。</a:t>
            </a:r>
          </a:p>
        </p:txBody>
      </p:sp>
      <p:sp>
        <p:nvSpPr>
          <p:cNvPr id="3" name="矩形 2"/>
          <p:cNvSpPr/>
          <p:nvPr/>
        </p:nvSpPr>
        <p:spPr>
          <a:xfrm>
            <a:off x="2997004" y="1269191"/>
            <a:ext cx="3185487" cy="492443"/>
          </a:xfrm>
          <a:prstGeom prst="rect">
            <a:avLst/>
          </a:prstGeom>
        </p:spPr>
        <p:txBody>
          <a:bodyPr wrap="none">
            <a:spAutoFit/>
          </a:bodyPr>
          <a:lstStyle/>
          <a:p>
            <a:r>
              <a:rPr lang="zh-CN" altLang="en-US" sz="2600" dirty="0">
                <a:solidFill>
                  <a:srgbClr val="0000FF"/>
                </a:solidFill>
                <a:latin typeface="黑体" pitchFamily="49" charset="-122"/>
                <a:ea typeface="黑体" pitchFamily="49" charset="-122"/>
              </a:rPr>
              <a:t>稳中求变，变中求新</a:t>
            </a:r>
          </a:p>
        </p:txBody>
      </p:sp>
      <p:sp>
        <p:nvSpPr>
          <p:cNvPr id="4" name="TextBox 3"/>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35496" y="673532"/>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1.</a:t>
            </a:r>
            <a:r>
              <a:rPr lang="zh-CN" altLang="en-US" sz="2800" smtClean="0">
                <a:solidFill>
                  <a:srgbClr val="FF0000"/>
                </a:solidFill>
                <a:latin typeface="方正小标宋简体" pitchFamily="2" charset="-122"/>
                <a:ea typeface="方正小标宋简体" pitchFamily="2" charset="-122"/>
              </a:rPr>
              <a:t>知晓高考要求，明确备考方向</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36864245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692696"/>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7" name="标题 1"/>
          <p:cNvSpPr txBox="1">
            <a:spLocks noChangeArrowheads="1"/>
          </p:cNvSpPr>
          <p:nvPr/>
        </p:nvSpPr>
        <p:spPr bwMode="auto">
          <a:xfrm>
            <a:off x="1979712" y="1287924"/>
            <a:ext cx="5544616" cy="666636"/>
          </a:xfrm>
          <a:prstGeom prst="rect">
            <a:avLst/>
          </a:prstGeom>
          <a:noFill/>
          <a:ln w="9525">
            <a:noFill/>
            <a:miter lim="800000"/>
          </a:ln>
        </p:spPr>
        <p:txBody>
          <a:bodyPr/>
          <a:lstStyle/>
          <a:p>
            <a:pPr marR="0" algn="ctr" defTabSz="914400" eaLnBrk="0" hangingPunct="0">
              <a:lnSpc>
                <a:spcPct val="130000"/>
              </a:lnSpc>
              <a:buClrTx/>
              <a:buSzTx/>
              <a:buFontTx/>
              <a:buNone/>
              <a:defRPr/>
            </a:pPr>
            <a:r>
              <a:rPr kumimoji="0" lang="zh-CN" altLang="en-US" sz="2600" kern="0" cap="none" spc="0" normalizeH="0" baseline="0" noProof="0" smtClean="0">
                <a:solidFill>
                  <a:srgbClr val="0000FF"/>
                </a:solidFill>
                <a:latin typeface="方正小标宋简体" pitchFamily="2" charset="-122"/>
                <a:ea typeface="方正小标宋简体" pitchFamily="2" charset="-122"/>
                <a:cs typeface="+mj-cs"/>
              </a:rPr>
              <a:t>近些年</a:t>
            </a:r>
            <a:r>
              <a:rPr kumimoji="0" lang="zh-CN" altLang="en-US" sz="2600" kern="0" cap="none" spc="0" normalizeH="0" baseline="0" noProof="0" dirty="0">
                <a:solidFill>
                  <a:srgbClr val="0000FF"/>
                </a:solidFill>
                <a:latin typeface="方正小标宋简体" pitchFamily="2" charset="-122"/>
                <a:ea typeface="方正小标宋简体" pitchFamily="2" charset="-122"/>
                <a:cs typeface="+mj-cs"/>
              </a:rPr>
              <a:t>高考试题的变化和特点</a:t>
            </a:r>
          </a:p>
        </p:txBody>
      </p:sp>
      <p:sp>
        <p:nvSpPr>
          <p:cNvPr id="9" name="矩形 6"/>
          <p:cNvSpPr/>
          <p:nvPr/>
        </p:nvSpPr>
        <p:spPr>
          <a:xfrm>
            <a:off x="323528" y="5013176"/>
            <a:ext cx="6629400" cy="1421928"/>
          </a:xfrm>
          <a:prstGeom prst="rect">
            <a:avLst/>
          </a:prstGeom>
          <a:noFill/>
          <a:ln w="9525">
            <a:noFill/>
          </a:ln>
        </p:spPr>
        <p:txBody>
          <a:bodyPr>
            <a:spAutoFit/>
          </a:bodyPr>
          <a:lstStyle/>
          <a:p>
            <a:pPr>
              <a:lnSpc>
                <a:spcPct val="120000"/>
              </a:lnSpc>
              <a:buFont typeface="Wingdings" panose="05000000000000000000" pitchFamily="2" charset="2"/>
              <a:buNone/>
            </a:pPr>
            <a:r>
              <a:rPr lang="zh-CN" altLang="en-US" sz="2500" smtClean="0">
                <a:solidFill>
                  <a:srgbClr val="000099"/>
                </a:solidFill>
                <a:latin typeface="仿宋" pitchFamily="49" charset="-122"/>
                <a:ea typeface="仿宋" pitchFamily="49" charset="-122"/>
              </a:rPr>
              <a:t>从</a:t>
            </a:r>
            <a:r>
              <a:rPr lang="zh-CN" altLang="en-US" sz="2500" dirty="0">
                <a:solidFill>
                  <a:srgbClr val="000099"/>
                </a:solidFill>
                <a:latin typeface="仿宋" pitchFamily="49" charset="-122"/>
                <a:ea typeface="仿宋" pitchFamily="49" charset="-122"/>
              </a:rPr>
              <a:t>“</a:t>
            </a:r>
            <a:r>
              <a:rPr lang="zh-CN" altLang="en-US" sz="2500" dirty="0">
                <a:solidFill>
                  <a:srgbClr val="FF0000"/>
                </a:solidFill>
                <a:latin typeface="仿宋" pitchFamily="49" charset="-122"/>
                <a:ea typeface="仿宋" pitchFamily="49" charset="-122"/>
              </a:rPr>
              <a:t>一题一解</a:t>
            </a:r>
            <a:r>
              <a:rPr lang="zh-CN" altLang="en-US" sz="2500" dirty="0">
                <a:solidFill>
                  <a:srgbClr val="000099"/>
                </a:solidFill>
                <a:latin typeface="仿宋" pitchFamily="49" charset="-122"/>
                <a:ea typeface="仿宋" pitchFamily="49" charset="-122"/>
              </a:rPr>
              <a:t>”到“</a:t>
            </a:r>
            <a:r>
              <a:rPr lang="zh-CN" altLang="en-US" sz="2500" dirty="0">
                <a:solidFill>
                  <a:srgbClr val="FF0000"/>
                </a:solidFill>
                <a:latin typeface="仿宋" pitchFamily="49" charset="-122"/>
                <a:ea typeface="仿宋" pitchFamily="49" charset="-122"/>
              </a:rPr>
              <a:t>一题多解</a:t>
            </a:r>
            <a:r>
              <a:rPr lang="zh-CN" altLang="en-US" sz="2500" dirty="0">
                <a:solidFill>
                  <a:srgbClr val="000099"/>
                </a:solidFill>
                <a:latin typeface="仿宋" pitchFamily="49" charset="-122"/>
                <a:ea typeface="仿宋" pitchFamily="49" charset="-122"/>
              </a:rPr>
              <a:t>”</a:t>
            </a:r>
            <a:endParaRPr lang="en-US" altLang="zh-CN" sz="2500" dirty="0">
              <a:solidFill>
                <a:srgbClr val="000099"/>
              </a:solidFill>
              <a:latin typeface="仿宋" pitchFamily="49" charset="-122"/>
              <a:ea typeface="仿宋" pitchFamily="49" charset="-122"/>
            </a:endParaRPr>
          </a:p>
          <a:p>
            <a:pPr>
              <a:lnSpc>
                <a:spcPct val="120000"/>
              </a:lnSpc>
              <a:buFont typeface="Wingdings" panose="05000000000000000000" pitchFamily="2" charset="2"/>
              <a:buNone/>
            </a:pPr>
            <a:r>
              <a:rPr lang="zh-CN" altLang="en-US" sz="2500" dirty="0">
                <a:solidFill>
                  <a:srgbClr val="000099"/>
                </a:solidFill>
                <a:latin typeface="仿宋" pitchFamily="49" charset="-122"/>
                <a:ea typeface="仿宋" pitchFamily="49" charset="-122"/>
              </a:rPr>
              <a:t>从“</a:t>
            </a:r>
            <a:r>
              <a:rPr lang="zh-CN" altLang="en-US" sz="2500" dirty="0">
                <a:solidFill>
                  <a:srgbClr val="FF0000"/>
                </a:solidFill>
                <a:latin typeface="仿宋" pitchFamily="49" charset="-122"/>
                <a:ea typeface="仿宋" pitchFamily="49" charset="-122"/>
              </a:rPr>
              <a:t>观点正确</a:t>
            </a:r>
            <a:r>
              <a:rPr lang="zh-CN" altLang="en-US" sz="2500" dirty="0">
                <a:solidFill>
                  <a:srgbClr val="000099"/>
                </a:solidFill>
                <a:latin typeface="仿宋" pitchFamily="49" charset="-122"/>
                <a:ea typeface="仿宋" pitchFamily="49" charset="-122"/>
              </a:rPr>
              <a:t>”到“</a:t>
            </a:r>
            <a:r>
              <a:rPr lang="zh-CN" altLang="en-US" sz="2500" dirty="0">
                <a:solidFill>
                  <a:srgbClr val="FF0000"/>
                </a:solidFill>
                <a:latin typeface="仿宋" pitchFamily="49" charset="-122"/>
                <a:ea typeface="仿宋" pitchFamily="49" charset="-122"/>
              </a:rPr>
              <a:t>观点明确</a:t>
            </a:r>
            <a:r>
              <a:rPr lang="zh-CN" altLang="en-US" sz="2500" dirty="0">
                <a:solidFill>
                  <a:srgbClr val="000099"/>
                </a:solidFill>
                <a:latin typeface="仿宋" pitchFamily="49" charset="-122"/>
                <a:ea typeface="仿宋" pitchFamily="49" charset="-122"/>
              </a:rPr>
              <a:t>”</a:t>
            </a:r>
            <a:endParaRPr lang="en-US" altLang="zh-CN" sz="2500" dirty="0">
              <a:solidFill>
                <a:srgbClr val="000099"/>
              </a:solidFill>
              <a:latin typeface="仿宋" pitchFamily="49" charset="-122"/>
              <a:ea typeface="仿宋" pitchFamily="49" charset="-122"/>
            </a:endParaRPr>
          </a:p>
          <a:p>
            <a:pPr>
              <a:lnSpc>
                <a:spcPct val="120000"/>
              </a:lnSpc>
              <a:buFont typeface="Wingdings" panose="05000000000000000000" pitchFamily="2" charset="2"/>
              <a:buNone/>
            </a:pPr>
            <a:r>
              <a:rPr lang="zh-CN" altLang="en-US" sz="2500" dirty="0">
                <a:solidFill>
                  <a:srgbClr val="000099"/>
                </a:solidFill>
                <a:latin typeface="仿宋" pitchFamily="49" charset="-122"/>
                <a:ea typeface="仿宋" pitchFamily="49" charset="-122"/>
              </a:rPr>
              <a:t>从“</a:t>
            </a:r>
            <a:r>
              <a:rPr lang="zh-CN" altLang="en-US" sz="2500" dirty="0">
                <a:solidFill>
                  <a:srgbClr val="FF0000"/>
                </a:solidFill>
                <a:latin typeface="仿宋" pitchFamily="49" charset="-122"/>
                <a:ea typeface="仿宋" pitchFamily="49" charset="-122"/>
              </a:rPr>
              <a:t>学者观点</a:t>
            </a:r>
            <a:r>
              <a:rPr lang="zh-CN" altLang="en-US" sz="2500" dirty="0">
                <a:solidFill>
                  <a:srgbClr val="000099"/>
                </a:solidFill>
                <a:latin typeface="仿宋" pitchFamily="49" charset="-122"/>
                <a:ea typeface="仿宋" pitchFamily="49" charset="-122"/>
              </a:rPr>
              <a:t>”到“</a:t>
            </a:r>
            <a:r>
              <a:rPr lang="zh-CN" altLang="en-US" sz="2500" dirty="0">
                <a:solidFill>
                  <a:srgbClr val="FF0000"/>
                </a:solidFill>
                <a:latin typeface="仿宋" pitchFamily="49" charset="-122"/>
                <a:ea typeface="仿宋" pitchFamily="49" charset="-122"/>
              </a:rPr>
              <a:t>我的观点</a:t>
            </a:r>
            <a:r>
              <a:rPr lang="zh-CN" altLang="en-US" sz="2500" dirty="0">
                <a:solidFill>
                  <a:srgbClr val="000099"/>
                </a:solidFill>
                <a:latin typeface="仿宋" pitchFamily="49" charset="-122"/>
                <a:ea typeface="仿宋" pitchFamily="49" charset="-122"/>
              </a:rPr>
              <a:t>”</a:t>
            </a:r>
            <a:endParaRPr lang="zh-CN" altLang="en-US" sz="2500" dirty="0">
              <a:latin typeface="仿宋" pitchFamily="49" charset="-122"/>
              <a:ea typeface="仿宋" pitchFamily="49" charset="-122"/>
            </a:endParaRPr>
          </a:p>
        </p:txBody>
      </p:sp>
      <p:sp>
        <p:nvSpPr>
          <p:cNvPr id="10" name="矩形 9"/>
          <p:cNvSpPr/>
          <p:nvPr/>
        </p:nvSpPr>
        <p:spPr>
          <a:xfrm>
            <a:off x="67000" y="1844824"/>
            <a:ext cx="4572000" cy="2429191"/>
          </a:xfrm>
          <a:prstGeom prst="rect">
            <a:avLst/>
          </a:prstGeom>
        </p:spPr>
        <p:txBody>
          <a:bodyPr>
            <a:spAutoFit/>
          </a:bodyPr>
          <a:lstStyle/>
          <a:p>
            <a:pPr>
              <a:lnSpc>
                <a:spcPct val="120000"/>
              </a:lnSpc>
            </a:pPr>
            <a:r>
              <a:rPr lang="zh-CN" altLang="en-US" sz="2500" smtClean="0">
                <a:latin typeface="仿宋" pitchFamily="49" charset="-122"/>
                <a:ea typeface="仿宋" pitchFamily="49" charset="-122"/>
              </a:rPr>
              <a:t>（</a:t>
            </a:r>
            <a:r>
              <a:rPr lang="en-US" altLang="zh-CN" sz="2500" smtClean="0">
                <a:latin typeface="仿宋" pitchFamily="49" charset="-122"/>
                <a:ea typeface="仿宋" pitchFamily="49" charset="-122"/>
              </a:rPr>
              <a:t>1</a:t>
            </a:r>
            <a:r>
              <a:rPr lang="zh-CN" altLang="en-US" sz="2500" smtClean="0">
                <a:latin typeface="仿宋" pitchFamily="49" charset="-122"/>
                <a:ea typeface="仿宋" pitchFamily="49" charset="-122"/>
              </a:rPr>
              <a:t>）试题的来源生活化</a:t>
            </a:r>
            <a:endParaRPr lang="en-US" altLang="zh-CN" sz="2500" smtClean="0">
              <a:latin typeface="仿宋" pitchFamily="49" charset="-122"/>
              <a:ea typeface="仿宋" pitchFamily="49" charset="-122"/>
            </a:endParaRPr>
          </a:p>
          <a:p>
            <a:pPr>
              <a:lnSpc>
                <a:spcPct val="120000"/>
              </a:lnSpc>
              <a:buFont typeface="Wingdings" panose="05000000000000000000" pitchFamily="2" charset="2"/>
              <a:buNone/>
            </a:pPr>
            <a:r>
              <a:rPr lang="zh-CN" altLang="en-US" sz="2500" smtClean="0">
                <a:latin typeface="仿宋" pitchFamily="49" charset="-122"/>
                <a:ea typeface="仿宋" pitchFamily="49" charset="-122"/>
              </a:rPr>
              <a:t>（</a:t>
            </a:r>
            <a:r>
              <a:rPr lang="en-US" altLang="zh-CN" sz="2500" smtClean="0">
                <a:latin typeface="仿宋" pitchFamily="49" charset="-122"/>
                <a:ea typeface="仿宋" pitchFamily="49" charset="-122"/>
              </a:rPr>
              <a:t>2</a:t>
            </a:r>
            <a:r>
              <a:rPr lang="zh-CN" altLang="en-US" sz="2500" smtClean="0">
                <a:latin typeface="仿宋" pitchFamily="49" charset="-122"/>
                <a:ea typeface="仿宋" pitchFamily="49" charset="-122"/>
              </a:rPr>
              <a:t>）试题的依托课程化</a:t>
            </a:r>
            <a:endParaRPr lang="en-US" altLang="zh-CN" sz="2500" smtClean="0">
              <a:latin typeface="仿宋" pitchFamily="49" charset="-122"/>
              <a:ea typeface="仿宋" pitchFamily="49" charset="-122"/>
            </a:endParaRPr>
          </a:p>
          <a:p>
            <a:pPr>
              <a:lnSpc>
                <a:spcPct val="120000"/>
              </a:lnSpc>
              <a:buFont typeface="Wingdings" panose="05000000000000000000" pitchFamily="2" charset="2"/>
              <a:buNone/>
            </a:pPr>
            <a:r>
              <a:rPr lang="zh-CN" altLang="en-US" sz="2500" smtClean="0">
                <a:latin typeface="仿宋" pitchFamily="49" charset="-122"/>
                <a:ea typeface="仿宋" pitchFamily="49" charset="-122"/>
              </a:rPr>
              <a:t>（</a:t>
            </a:r>
            <a:r>
              <a:rPr lang="en-US" altLang="zh-CN" sz="2500" smtClean="0">
                <a:latin typeface="仿宋" pitchFamily="49" charset="-122"/>
                <a:ea typeface="仿宋" pitchFamily="49" charset="-122"/>
              </a:rPr>
              <a:t>3</a:t>
            </a:r>
            <a:r>
              <a:rPr lang="zh-CN" altLang="en-US" sz="2500" smtClean="0">
                <a:latin typeface="仿宋" pitchFamily="49" charset="-122"/>
                <a:ea typeface="仿宋" pitchFamily="49" charset="-122"/>
              </a:rPr>
              <a:t>）试题的目标素养化</a:t>
            </a:r>
            <a:endParaRPr lang="en-US" altLang="zh-CN" sz="2500" smtClean="0">
              <a:latin typeface="仿宋" pitchFamily="49" charset="-122"/>
              <a:ea typeface="仿宋" pitchFamily="49" charset="-122"/>
            </a:endParaRPr>
          </a:p>
          <a:p>
            <a:pPr>
              <a:lnSpc>
                <a:spcPct val="120000"/>
              </a:lnSpc>
              <a:buFont typeface="Wingdings" panose="05000000000000000000" pitchFamily="2" charset="2"/>
              <a:buNone/>
            </a:pPr>
            <a:r>
              <a:rPr lang="zh-CN" altLang="en-US" sz="2500" smtClean="0">
                <a:latin typeface="仿宋" pitchFamily="49" charset="-122"/>
                <a:ea typeface="仿宋" pitchFamily="49" charset="-122"/>
              </a:rPr>
              <a:t>（</a:t>
            </a:r>
            <a:r>
              <a:rPr lang="en-US" altLang="zh-CN" sz="2500" smtClean="0">
                <a:latin typeface="仿宋" pitchFamily="49" charset="-122"/>
                <a:ea typeface="仿宋" pitchFamily="49" charset="-122"/>
              </a:rPr>
              <a:t>4</a:t>
            </a:r>
            <a:r>
              <a:rPr lang="zh-CN" altLang="en-US" sz="2500" smtClean="0">
                <a:latin typeface="仿宋" pitchFamily="49" charset="-122"/>
                <a:ea typeface="仿宋" pitchFamily="49" charset="-122"/>
              </a:rPr>
              <a:t>）试题的解答个性化</a:t>
            </a:r>
            <a:endParaRPr lang="en-US" altLang="zh-CN" sz="2500" smtClean="0">
              <a:latin typeface="仿宋" pitchFamily="49" charset="-122"/>
              <a:ea typeface="仿宋" pitchFamily="49" charset="-122"/>
            </a:endParaRPr>
          </a:p>
          <a:p>
            <a:pPr>
              <a:lnSpc>
                <a:spcPct val="120000"/>
              </a:lnSpc>
              <a:buFont typeface="Wingdings" panose="05000000000000000000" pitchFamily="2" charset="2"/>
              <a:buNone/>
            </a:pPr>
            <a:r>
              <a:rPr lang="zh-CN" altLang="en-US" sz="2500" smtClean="0">
                <a:latin typeface="仿宋" pitchFamily="49" charset="-122"/>
                <a:ea typeface="仿宋" pitchFamily="49" charset="-122"/>
              </a:rPr>
              <a:t>（</a:t>
            </a:r>
            <a:r>
              <a:rPr lang="en-US" altLang="zh-CN" sz="2500" smtClean="0">
                <a:latin typeface="仿宋" pitchFamily="49" charset="-122"/>
                <a:ea typeface="仿宋" pitchFamily="49" charset="-122"/>
              </a:rPr>
              <a:t>5</a:t>
            </a:r>
            <a:r>
              <a:rPr lang="zh-CN" altLang="en-US" sz="2500" smtClean="0">
                <a:latin typeface="仿宋" pitchFamily="49" charset="-122"/>
                <a:ea typeface="仿宋" pitchFamily="49" charset="-122"/>
              </a:rPr>
              <a:t>）试题的难度的淡化</a:t>
            </a:r>
            <a:endParaRPr lang="en-US" altLang="zh-CN" sz="2500" dirty="0">
              <a:latin typeface="仿宋" pitchFamily="49" charset="-122"/>
              <a:ea typeface="仿宋" pitchFamily="49" charset="-122"/>
            </a:endParaRPr>
          </a:p>
        </p:txBody>
      </p:sp>
      <p:sp>
        <p:nvSpPr>
          <p:cNvPr id="11" name="矩形 10"/>
          <p:cNvSpPr/>
          <p:nvPr/>
        </p:nvSpPr>
        <p:spPr>
          <a:xfrm>
            <a:off x="2216978" y="4365104"/>
            <a:ext cx="4844043" cy="458011"/>
          </a:xfrm>
          <a:prstGeom prst="rect">
            <a:avLst/>
          </a:prstGeom>
        </p:spPr>
        <p:txBody>
          <a:bodyPr wrap="square">
            <a:spAutoFit/>
          </a:bodyPr>
          <a:lstStyle/>
          <a:p>
            <a:pPr lvl="0" algn="ctr">
              <a:lnSpc>
                <a:spcPct val="90000"/>
              </a:lnSpc>
            </a:pPr>
            <a:r>
              <a:rPr lang="zh-CN" altLang="en-US" sz="2600" kern="0">
                <a:solidFill>
                  <a:srgbClr val="0000FF"/>
                </a:solidFill>
                <a:latin typeface="方正小标宋简体" pitchFamily="2" charset="-122"/>
                <a:ea typeface="方正小标宋简体" pitchFamily="2" charset="-122"/>
                <a:cs typeface="+mj-cs"/>
              </a:rPr>
              <a:t>参考答案评分标准示例化</a:t>
            </a:r>
            <a:endParaRPr lang="en-US" altLang="zh-CN" sz="2600" kern="0" dirty="0">
              <a:solidFill>
                <a:srgbClr val="0000FF"/>
              </a:solidFill>
              <a:latin typeface="方正小标宋简体" pitchFamily="2" charset="-122"/>
              <a:ea typeface="方正小标宋简体" pitchFamily="2" charset="-122"/>
              <a:cs typeface="+mj-cs"/>
            </a:endParaRPr>
          </a:p>
        </p:txBody>
      </p:sp>
      <p:sp>
        <p:nvSpPr>
          <p:cNvPr id="13" name="右大括号 12"/>
          <p:cNvSpPr/>
          <p:nvPr/>
        </p:nvSpPr>
        <p:spPr>
          <a:xfrm>
            <a:off x="4908676" y="5074507"/>
            <a:ext cx="126286" cy="1299265"/>
          </a:xfrm>
          <a:prstGeom prst="rightBrace">
            <a:avLst>
              <a:gd name="adj1" fmla="val 68875"/>
              <a:gd name="adj2" fmla="val 57089"/>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TextBox 13"/>
          <p:cNvSpPr txBox="1"/>
          <p:nvPr/>
        </p:nvSpPr>
        <p:spPr>
          <a:xfrm>
            <a:off x="5057572" y="5186575"/>
            <a:ext cx="2970812" cy="978729"/>
          </a:xfrm>
          <a:prstGeom prst="rect">
            <a:avLst/>
          </a:prstGeom>
          <a:noFill/>
        </p:spPr>
        <p:txBody>
          <a:bodyPr wrap="square" rtlCol="0">
            <a:spAutoFit/>
          </a:bodyPr>
          <a:lstStyle/>
          <a:p>
            <a:pPr>
              <a:lnSpc>
                <a:spcPct val="120000"/>
              </a:lnSpc>
            </a:pPr>
            <a:r>
              <a:rPr lang="zh-CN" altLang="en-US" sz="2400" smtClean="0">
                <a:latin typeface="方正小标宋简体" pitchFamily="2" charset="-122"/>
                <a:ea typeface="方正小标宋简体" pitchFamily="2" charset="-122"/>
              </a:rPr>
              <a:t>选择题答案主观化</a:t>
            </a:r>
            <a:endParaRPr lang="en-US" altLang="zh-CN" sz="2400" smtClean="0">
              <a:latin typeface="方正小标宋简体" pitchFamily="2" charset="-122"/>
              <a:ea typeface="方正小标宋简体" pitchFamily="2" charset="-122"/>
            </a:endParaRPr>
          </a:p>
          <a:p>
            <a:pPr>
              <a:lnSpc>
                <a:spcPct val="120000"/>
              </a:lnSpc>
            </a:pPr>
            <a:r>
              <a:rPr lang="zh-CN" altLang="en-US" sz="2400">
                <a:latin typeface="方正小标宋简体" pitchFamily="2" charset="-122"/>
                <a:ea typeface="方正小标宋简体" pitchFamily="2" charset="-122"/>
              </a:rPr>
              <a:t>非</a:t>
            </a:r>
            <a:r>
              <a:rPr lang="zh-CN" altLang="en-US" sz="2400" smtClean="0">
                <a:latin typeface="方正小标宋简体" pitchFamily="2" charset="-122"/>
                <a:ea typeface="方正小标宋简体" pitchFamily="2" charset="-122"/>
              </a:rPr>
              <a:t>选择题答案自主化</a:t>
            </a:r>
            <a:endParaRPr lang="zh-CN" altLang="en-US" sz="2400">
              <a:latin typeface="方正小标宋简体" pitchFamily="2" charset="-122"/>
              <a:ea typeface="方正小标宋简体" pitchFamily="2" charset="-122"/>
            </a:endParaRPr>
          </a:p>
        </p:txBody>
      </p:sp>
    </p:spTree>
    <p:extLst>
      <p:ext uri="{BB962C8B-B14F-4D97-AF65-F5344CB8AC3E}">
        <p14:creationId xmlns:p14="http://schemas.microsoft.com/office/powerpoint/2010/main" val="13008400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4" name="矩形 3"/>
          <p:cNvSpPr/>
          <p:nvPr/>
        </p:nvSpPr>
        <p:spPr>
          <a:xfrm>
            <a:off x="35496" y="1052736"/>
            <a:ext cx="9064442" cy="2308324"/>
          </a:xfrm>
          <a:prstGeom prst="rect">
            <a:avLst/>
          </a:prstGeom>
        </p:spPr>
        <p:txBody>
          <a:bodyPr wrap="square">
            <a:spAutoFit/>
          </a:bodyPr>
          <a:lstStyle/>
          <a:p>
            <a:pPr indent="457200">
              <a:lnSpc>
                <a:spcPct val="120000"/>
              </a:lnSpc>
            </a:pPr>
            <a:r>
              <a:rPr lang="zh-CN" altLang="en-US" sz="2400" smtClean="0">
                <a:latin typeface="仿宋" pitchFamily="49" charset="-122"/>
                <a:ea typeface="仿宋" pitchFamily="49" charset="-122"/>
              </a:rPr>
              <a:t>全国</a:t>
            </a:r>
            <a:r>
              <a:rPr lang="en-US" altLang="zh-CN" sz="2400" smtClean="0">
                <a:latin typeface="仿宋" pitchFamily="49" charset="-122"/>
                <a:ea typeface="仿宋" pitchFamily="49" charset="-122"/>
              </a:rPr>
              <a:t>Ⅰ</a:t>
            </a:r>
            <a:r>
              <a:rPr lang="zh-CN" altLang="en-US" sz="2400" smtClean="0">
                <a:latin typeface="仿宋" pitchFamily="49" charset="-122"/>
                <a:ea typeface="仿宋" pitchFamily="49" charset="-122"/>
              </a:rPr>
              <a:t>卷选择题型主要集中于反映体现类（</a:t>
            </a:r>
            <a:r>
              <a:rPr lang="en-US" altLang="zh-CN" sz="2400" smtClean="0">
                <a:solidFill>
                  <a:srgbClr val="FF0000"/>
                </a:solidFill>
                <a:latin typeface="仿宋" pitchFamily="49" charset="-122"/>
                <a:ea typeface="仿宋" pitchFamily="49" charset="-122"/>
              </a:rPr>
              <a:t>5</a:t>
            </a:r>
            <a:r>
              <a:rPr lang="zh-CN" altLang="en-US" sz="2400" smtClean="0">
                <a:solidFill>
                  <a:srgbClr val="FF0000"/>
                </a:solidFill>
                <a:latin typeface="仿宋" pitchFamily="49" charset="-122"/>
                <a:ea typeface="仿宋" pitchFamily="49" charset="-122"/>
              </a:rPr>
              <a:t>道</a:t>
            </a:r>
            <a:r>
              <a:rPr lang="zh-CN" altLang="en-US" sz="2400" smtClean="0">
                <a:latin typeface="仿宋" pitchFamily="49" charset="-122"/>
                <a:ea typeface="仿宋" pitchFamily="49" charset="-122"/>
              </a:rPr>
              <a:t>）、表明说明类（</a:t>
            </a:r>
            <a:r>
              <a:rPr lang="en-US" altLang="zh-CN" sz="2400" smtClean="0">
                <a:solidFill>
                  <a:srgbClr val="FF0000"/>
                </a:solidFill>
                <a:latin typeface="仿宋" pitchFamily="49" charset="-122"/>
                <a:ea typeface="仿宋" pitchFamily="49" charset="-122"/>
              </a:rPr>
              <a:t>3</a:t>
            </a:r>
            <a:r>
              <a:rPr lang="zh-CN" altLang="en-US" sz="2400" smtClean="0">
                <a:solidFill>
                  <a:srgbClr val="FF0000"/>
                </a:solidFill>
                <a:latin typeface="仿宋" pitchFamily="49" charset="-122"/>
                <a:ea typeface="仿宋" pitchFamily="49" charset="-122"/>
              </a:rPr>
              <a:t>道</a:t>
            </a:r>
            <a:r>
              <a:rPr lang="zh-CN" altLang="en-US" sz="2400" smtClean="0">
                <a:latin typeface="仿宋" pitchFamily="49" charset="-122"/>
                <a:ea typeface="仿宋" pitchFamily="49" charset="-122"/>
              </a:rPr>
              <a:t>）、推理推断类（</a:t>
            </a:r>
            <a:r>
              <a:rPr lang="en-US" altLang="zh-CN" sz="2400" smtClean="0">
                <a:solidFill>
                  <a:srgbClr val="FF0000"/>
                </a:solidFill>
                <a:latin typeface="仿宋" pitchFamily="49" charset="-122"/>
                <a:ea typeface="仿宋" pitchFamily="49" charset="-122"/>
              </a:rPr>
              <a:t>3</a:t>
            </a:r>
            <a:r>
              <a:rPr lang="zh-CN" altLang="en-US" sz="2400" smtClean="0">
                <a:solidFill>
                  <a:srgbClr val="FF0000"/>
                </a:solidFill>
                <a:latin typeface="仿宋" pitchFamily="49" charset="-122"/>
                <a:ea typeface="仿宋" pitchFamily="49" charset="-122"/>
              </a:rPr>
              <a:t>道</a:t>
            </a:r>
            <a:r>
              <a:rPr lang="zh-CN" altLang="en-US" sz="2400" smtClean="0">
                <a:latin typeface="仿宋" pitchFamily="49" charset="-122"/>
                <a:ea typeface="仿宋" pitchFamily="49" charset="-122"/>
              </a:rPr>
              <a:t>）、图表数据类（</a:t>
            </a:r>
            <a:r>
              <a:rPr lang="en-US" altLang="zh-CN" sz="2400" smtClean="0">
                <a:solidFill>
                  <a:srgbClr val="0000FF"/>
                </a:solidFill>
                <a:latin typeface="仿宋" pitchFamily="49" charset="-122"/>
                <a:ea typeface="仿宋" pitchFamily="49" charset="-122"/>
              </a:rPr>
              <a:t>2</a:t>
            </a:r>
            <a:r>
              <a:rPr lang="zh-CN" altLang="en-US" sz="2400" smtClean="0">
                <a:solidFill>
                  <a:srgbClr val="0000FF"/>
                </a:solidFill>
                <a:latin typeface="仿宋" pitchFamily="49" charset="-122"/>
                <a:ea typeface="仿宋" pitchFamily="49" charset="-122"/>
              </a:rPr>
              <a:t>道，</a:t>
            </a:r>
            <a:r>
              <a:rPr lang="en-US" altLang="zh-CN" sz="2400" smtClean="0">
                <a:solidFill>
                  <a:srgbClr val="0000FF"/>
                </a:solidFill>
                <a:latin typeface="仿宋" pitchFamily="49" charset="-122"/>
                <a:ea typeface="仿宋" pitchFamily="49" charset="-122"/>
              </a:rPr>
              <a:t>1</a:t>
            </a:r>
            <a:r>
              <a:rPr lang="zh-CN" altLang="en-US" sz="2400" smtClean="0">
                <a:solidFill>
                  <a:srgbClr val="0000FF"/>
                </a:solidFill>
                <a:latin typeface="仿宋" pitchFamily="49" charset="-122"/>
                <a:ea typeface="仿宋" pitchFamily="49" charset="-122"/>
              </a:rPr>
              <a:t>道推理推断类、</a:t>
            </a:r>
            <a:r>
              <a:rPr lang="en-US" altLang="zh-CN" sz="2400" smtClean="0">
                <a:solidFill>
                  <a:srgbClr val="0000FF"/>
                </a:solidFill>
                <a:latin typeface="仿宋" pitchFamily="49" charset="-122"/>
                <a:ea typeface="仿宋" pitchFamily="49" charset="-122"/>
              </a:rPr>
              <a:t>1</a:t>
            </a:r>
            <a:r>
              <a:rPr lang="zh-CN" altLang="en-US" sz="2400" smtClean="0">
                <a:solidFill>
                  <a:srgbClr val="0000FF"/>
                </a:solidFill>
                <a:latin typeface="仿宋" pitchFamily="49" charset="-122"/>
                <a:ea typeface="仿宋" pitchFamily="49" charset="-122"/>
              </a:rPr>
              <a:t>道表明说明类</a:t>
            </a:r>
            <a:r>
              <a:rPr lang="zh-CN" altLang="en-US" sz="2400" smtClean="0">
                <a:latin typeface="仿宋" pitchFamily="49" charset="-122"/>
                <a:ea typeface="仿宋" pitchFamily="49" charset="-122"/>
              </a:rPr>
              <a:t>）、图画史料类（</a:t>
            </a:r>
            <a:r>
              <a:rPr lang="en-US" altLang="zh-CN" sz="2400" smtClean="0">
                <a:solidFill>
                  <a:srgbClr val="0000FF"/>
                </a:solidFill>
                <a:latin typeface="仿宋" pitchFamily="49" charset="-122"/>
                <a:ea typeface="仿宋" pitchFamily="49" charset="-122"/>
              </a:rPr>
              <a:t>2</a:t>
            </a:r>
            <a:r>
              <a:rPr lang="zh-CN" altLang="en-US" sz="2400" smtClean="0">
                <a:solidFill>
                  <a:srgbClr val="0000FF"/>
                </a:solidFill>
                <a:latin typeface="仿宋" pitchFamily="49" charset="-122"/>
                <a:ea typeface="仿宋" pitchFamily="49" charset="-122"/>
              </a:rPr>
              <a:t>道，</a:t>
            </a:r>
            <a:r>
              <a:rPr lang="en-US" altLang="zh-CN" sz="2400" smtClean="0">
                <a:solidFill>
                  <a:srgbClr val="0000FF"/>
                </a:solidFill>
                <a:latin typeface="仿宋" pitchFamily="49" charset="-122"/>
                <a:ea typeface="仿宋" pitchFamily="49" charset="-122"/>
              </a:rPr>
              <a:t>1</a:t>
            </a:r>
            <a:r>
              <a:rPr lang="zh-CN" altLang="en-US" sz="2400" smtClean="0">
                <a:solidFill>
                  <a:srgbClr val="0000FF"/>
                </a:solidFill>
                <a:latin typeface="仿宋" pitchFamily="49" charset="-122"/>
                <a:ea typeface="仿宋" pitchFamily="49" charset="-122"/>
              </a:rPr>
              <a:t>道反映体现类、</a:t>
            </a:r>
            <a:r>
              <a:rPr lang="en-US" altLang="zh-CN" sz="2400" smtClean="0">
                <a:solidFill>
                  <a:srgbClr val="0000FF"/>
                </a:solidFill>
                <a:latin typeface="仿宋" pitchFamily="49" charset="-122"/>
                <a:ea typeface="仿宋" pitchFamily="49" charset="-122"/>
              </a:rPr>
              <a:t>1</a:t>
            </a:r>
            <a:r>
              <a:rPr lang="zh-CN" altLang="en-US" sz="2400" smtClean="0">
                <a:solidFill>
                  <a:srgbClr val="0000FF"/>
                </a:solidFill>
                <a:latin typeface="仿宋" pitchFamily="49" charset="-122"/>
                <a:ea typeface="仿宋" pitchFamily="49" charset="-122"/>
              </a:rPr>
              <a:t>道表明说明类</a:t>
            </a:r>
            <a:r>
              <a:rPr lang="zh-CN" altLang="en-US" sz="2400" smtClean="0">
                <a:latin typeface="仿宋" pitchFamily="49" charset="-122"/>
                <a:ea typeface="仿宋" pitchFamily="49" charset="-122"/>
              </a:rPr>
              <a:t>）、主体评价类（</a:t>
            </a:r>
            <a:r>
              <a:rPr lang="en-US" altLang="zh-CN" sz="2400" smtClean="0">
                <a:solidFill>
                  <a:srgbClr val="FF0000"/>
                </a:solidFill>
                <a:latin typeface="仿宋" pitchFamily="49" charset="-122"/>
                <a:ea typeface="仿宋" pitchFamily="49" charset="-122"/>
              </a:rPr>
              <a:t>1</a:t>
            </a:r>
            <a:r>
              <a:rPr lang="zh-CN" altLang="en-US" sz="2400" smtClean="0">
                <a:solidFill>
                  <a:srgbClr val="FF0000"/>
                </a:solidFill>
                <a:latin typeface="仿宋" pitchFamily="49" charset="-122"/>
                <a:ea typeface="仿宋" pitchFamily="49" charset="-122"/>
              </a:rPr>
              <a:t>道</a:t>
            </a:r>
            <a:r>
              <a:rPr lang="zh-CN" altLang="en-US" sz="2400" smtClean="0">
                <a:latin typeface="仿宋" pitchFamily="49" charset="-122"/>
                <a:ea typeface="仿宋" pitchFamily="49" charset="-122"/>
              </a:rPr>
              <a:t>）六种类型，与往年相比，有所减少，难度有所降低。</a:t>
            </a:r>
            <a:endParaRPr lang="zh-CN" altLang="en-US" sz="2400">
              <a:latin typeface="仿宋" pitchFamily="49" charset="-122"/>
              <a:ea typeface="仿宋" pitchFamily="49" charset="-122"/>
            </a:endParaRPr>
          </a:p>
        </p:txBody>
      </p:sp>
      <p:sp>
        <p:nvSpPr>
          <p:cNvPr id="6" name="TextBox 5"/>
          <p:cNvSpPr txBox="1"/>
          <p:nvPr/>
        </p:nvSpPr>
        <p:spPr>
          <a:xfrm>
            <a:off x="88486" y="3212976"/>
            <a:ext cx="9011452" cy="3637919"/>
          </a:xfrm>
          <a:prstGeom prst="rect">
            <a:avLst/>
          </a:prstGeom>
          <a:noFill/>
        </p:spPr>
        <p:txBody>
          <a:bodyPr wrap="square" rtlCol="0">
            <a:spAutoFit/>
          </a:bodyPr>
          <a:lstStyle/>
          <a:p>
            <a:pPr>
              <a:lnSpc>
                <a:spcPct val="120000"/>
              </a:lnSpc>
            </a:pPr>
            <a:r>
              <a:rPr lang="zh-CN" altLang="en-US" sz="2400" smtClean="0">
                <a:latin typeface="方正小标宋简体" pitchFamily="2" charset="-122"/>
                <a:ea typeface="方正小标宋简体" pitchFamily="2" charset="-122"/>
              </a:rPr>
              <a:t>（</a:t>
            </a:r>
            <a:r>
              <a:rPr lang="en-US" altLang="zh-CN" sz="2400" smtClean="0">
                <a:latin typeface="方正小标宋简体" pitchFamily="2" charset="-122"/>
                <a:ea typeface="方正小标宋简体" pitchFamily="2" charset="-122"/>
              </a:rPr>
              <a:t>1</a:t>
            </a:r>
            <a:r>
              <a:rPr lang="zh-CN" altLang="en-US" sz="2400" smtClean="0">
                <a:latin typeface="方正小标宋简体" pitchFamily="2" charset="-122"/>
                <a:ea typeface="方正小标宋简体" pitchFamily="2" charset="-122"/>
              </a:rPr>
              <a:t>）反映体现类</a:t>
            </a:r>
            <a:endParaRPr lang="en-US" altLang="zh-CN" sz="2400" smtClean="0">
              <a:latin typeface="方正小标宋简体" pitchFamily="2" charset="-122"/>
              <a:ea typeface="方正小标宋简体" pitchFamily="2" charset="-122"/>
            </a:endParaRPr>
          </a:p>
          <a:p>
            <a:pPr indent="457200">
              <a:lnSpc>
                <a:spcPct val="120000"/>
              </a:lnSpc>
            </a:pPr>
            <a:r>
              <a:rPr lang="zh-CN" altLang="en-US" sz="2400" smtClean="0"/>
              <a:t> </a:t>
            </a:r>
            <a:r>
              <a:rPr lang="zh-CN" altLang="en-US" sz="2400" smtClean="0">
                <a:solidFill>
                  <a:srgbClr val="0000FF"/>
                </a:solidFill>
                <a:latin typeface="仿宋" pitchFamily="49" charset="-122"/>
                <a:ea typeface="仿宋" pitchFamily="49" charset="-122"/>
              </a:rPr>
              <a:t>题型特点：</a:t>
            </a:r>
            <a:r>
              <a:rPr lang="zh-CN" altLang="en-US" sz="2400" smtClean="0">
                <a:latin typeface="仿宋" pitchFamily="49" charset="-122"/>
                <a:ea typeface="仿宋" pitchFamily="49" charset="-122"/>
              </a:rPr>
              <a:t>近年来，</a:t>
            </a:r>
            <a:r>
              <a:rPr lang="zh-CN" altLang="en-US" sz="2400">
                <a:latin typeface="仿宋" pitchFamily="49" charset="-122"/>
                <a:ea typeface="仿宋" pitchFamily="49" charset="-122"/>
              </a:rPr>
              <a:t>新课标全国卷高考历史越来越注重对考生学科能力的考查，</a:t>
            </a:r>
            <a:r>
              <a:rPr lang="zh-CN" altLang="en-US" sz="2400">
                <a:solidFill>
                  <a:srgbClr val="FF0000"/>
                </a:solidFill>
                <a:latin typeface="仿宋" pitchFamily="49" charset="-122"/>
                <a:ea typeface="仿宋" pitchFamily="49" charset="-122"/>
              </a:rPr>
              <a:t>表现之一就是“反映类”选择题的逐年增加</a:t>
            </a:r>
            <a:r>
              <a:rPr lang="zh-CN" altLang="en-US" sz="2400">
                <a:latin typeface="仿宋" pitchFamily="49" charset="-122"/>
                <a:ea typeface="仿宋" pitchFamily="49" charset="-122"/>
              </a:rPr>
              <a:t>。此类试题意在考察学生获取、解读信息的能力，并通过对表象的分析理解进而发掘事物内在本质的现实认知力。此类试题能够实现考查对基本历史知识的掌握程度基础上，考查学科素养和学习潜力，考查在唯物史观指导下运用学科思维和学科方法分析问题、解决问题的能力。 </a:t>
            </a:r>
          </a:p>
        </p:txBody>
      </p:sp>
    </p:spTree>
    <p:extLst>
      <p:ext uri="{BB962C8B-B14F-4D97-AF65-F5344CB8AC3E}">
        <p14:creationId xmlns:p14="http://schemas.microsoft.com/office/powerpoint/2010/main" val="1172074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496" y="634501"/>
            <a:ext cx="9001000" cy="5170646"/>
          </a:xfrm>
          <a:prstGeom prst="rect">
            <a:avLst/>
          </a:prstGeom>
        </p:spPr>
        <p:txBody>
          <a:bodyPr wrap="square">
            <a:spAutoFit/>
          </a:bodyPr>
          <a:lstStyle/>
          <a:p>
            <a:pPr algn="ctr">
              <a:lnSpc>
                <a:spcPct val="120000"/>
              </a:lnSpc>
            </a:pPr>
            <a:r>
              <a:rPr lang="zh-CN" altLang="en-US" sz="2600">
                <a:solidFill>
                  <a:srgbClr val="FF0000"/>
                </a:solidFill>
                <a:latin typeface="黑体" pitchFamily="49" charset="-122"/>
                <a:ea typeface="黑体" pitchFamily="49" charset="-122"/>
              </a:rPr>
              <a:t>激扬家国</a:t>
            </a:r>
            <a:r>
              <a:rPr lang="zh-CN" altLang="en-US" sz="2600" smtClean="0">
                <a:solidFill>
                  <a:srgbClr val="FF0000"/>
                </a:solidFill>
                <a:latin typeface="黑体" pitchFamily="49" charset="-122"/>
                <a:ea typeface="黑体" pitchFamily="49" charset="-122"/>
              </a:rPr>
              <a:t>情怀   传承</a:t>
            </a:r>
            <a:r>
              <a:rPr lang="zh-CN" altLang="en-US" sz="2600">
                <a:solidFill>
                  <a:srgbClr val="FF0000"/>
                </a:solidFill>
                <a:latin typeface="黑体" pitchFamily="49" charset="-122"/>
                <a:ea typeface="黑体" pitchFamily="49" charset="-122"/>
              </a:rPr>
              <a:t>时代</a:t>
            </a:r>
            <a:r>
              <a:rPr lang="zh-CN" altLang="en-US" sz="2600" smtClean="0">
                <a:solidFill>
                  <a:srgbClr val="FF0000"/>
                </a:solidFill>
                <a:latin typeface="黑体" pitchFamily="49" charset="-122"/>
                <a:ea typeface="黑体" pitchFamily="49" charset="-122"/>
              </a:rPr>
              <a:t>精神</a:t>
            </a:r>
          </a:p>
          <a:p>
            <a:pPr algn="ctr">
              <a:lnSpc>
                <a:spcPct val="120000"/>
              </a:lnSpc>
            </a:pPr>
            <a:r>
              <a:rPr lang="en-US" altLang="zh-CN" sz="2400" smtClean="0">
                <a:latin typeface="仿宋" pitchFamily="49" charset="-122"/>
                <a:ea typeface="仿宋" pitchFamily="49" charset="-122"/>
              </a:rPr>
              <a:t>——</a:t>
            </a:r>
            <a:r>
              <a:rPr lang="zh-CN" altLang="en-US" sz="2400" smtClean="0">
                <a:latin typeface="仿宋" pitchFamily="49" charset="-122"/>
                <a:ea typeface="仿宋" pitchFamily="49" charset="-122"/>
              </a:rPr>
              <a:t>教育部考试中心</a:t>
            </a:r>
            <a:r>
              <a:rPr lang="en-US" altLang="zh-CN" sz="2400" smtClean="0">
                <a:latin typeface="仿宋" pitchFamily="49" charset="-122"/>
                <a:ea typeface="仿宋" pitchFamily="49" charset="-122"/>
              </a:rPr>
              <a:t>2018</a:t>
            </a:r>
            <a:r>
              <a:rPr lang="zh-CN" altLang="en-US" sz="2400" smtClean="0">
                <a:latin typeface="仿宋" pitchFamily="49" charset="-122"/>
                <a:ea typeface="仿宋" pitchFamily="49" charset="-122"/>
              </a:rPr>
              <a:t>年高考历史试题评析</a:t>
            </a:r>
            <a:endParaRPr lang="en-US" altLang="zh-CN" sz="2400" smtClean="0">
              <a:latin typeface="仿宋" pitchFamily="49" charset="-122"/>
              <a:ea typeface="仿宋" pitchFamily="49" charset="-122"/>
            </a:endParaRPr>
          </a:p>
          <a:p>
            <a:pPr indent="457200">
              <a:lnSpc>
                <a:spcPct val="120000"/>
              </a:lnSpc>
            </a:pPr>
            <a:r>
              <a:rPr lang="en-US" altLang="zh-CN" sz="2500" b="1">
                <a:latin typeface="仿宋" pitchFamily="49" charset="-122"/>
                <a:ea typeface="仿宋" pitchFamily="49" charset="-122"/>
              </a:rPr>
              <a:t>2.</a:t>
            </a:r>
            <a:r>
              <a:rPr lang="zh-CN" altLang="en-US" sz="2500" b="1">
                <a:latin typeface="仿宋" pitchFamily="49" charset="-122"/>
                <a:ea typeface="仿宋" pitchFamily="49" charset="-122"/>
              </a:rPr>
              <a:t>落实依纲考试，凸显考试与素质教育要求的内在</a:t>
            </a:r>
            <a:r>
              <a:rPr lang="zh-CN" altLang="en-US" sz="2500" b="1" smtClean="0">
                <a:latin typeface="仿宋" pitchFamily="49" charset="-122"/>
                <a:ea typeface="仿宋" pitchFamily="49" charset="-122"/>
              </a:rPr>
              <a:t>联系。</a:t>
            </a:r>
            <a:endParaRPr lang="en-US" altLang="zh-CN" sz="2500" b="1" smtClean="0">
              <a:latin typeface="仿宋" pitchFamily="49" charset="-122"/>
              <a:ea typeface="仿宋" pitchFamily="49" charset="-122"/>
            </a:endParaRPr>
          </a:p>
          <a:p>
            <a:pPr indent="457200">
              <a:lnSpc>
                <a:spcPct val="120000"/>
              </a:lnSpc>
            </a:pPr>
            <a:r>
              <a:rPr lang="zh-CN" altLang="en-US" sz="2500" smtClean="0">
                <a:latin typeface="仿宋" pitchFamily="49" charset="-122"/>
                <a:ea typeface="仿宋" pitchFamily="49" charset="-122"/>
              </a:rPr>
              <a:t>（</a:t>
            </a:r>
            <a:r>
              <a:rPr lang="en-US" altLang="zh-CN" sz="2500" smtClean="0">
                <a:latin typeface="仿宋" pitchFamily="49" charset="-122"/>
                <a:ea typeface="仿宋" pitchFamily="49" charset="-122"/>
              </a:rPr>
              <a:t>1</a:t>
            </a:r>
            <a:r>
              <a:rPr lang="zh-CN" altLang="en-US" sz="2500" smtClean="0">
                <a:latin typeface="仿宋" pitchFamily="49" charset="-122"/>
                <a:ea typeface="仿宋" pitchFamily="49" charset="-122"/>
              </a:rPr>
              <a:t>）</a:t>
            </a:r>
            <a:r>
              <a:rPr lang="zh-CN" altLang="en-US" sz="2500">
                <a:latin typeface="仿宋" pitchFamily="49" charset="-122"/>
                <a:ea typeface="仿宋" pitchFamily="49" charset="-122"/>
              </a:rPr>
              <a:t>强调必备知识，避免“偏、难、怪、深</a:t>
            </a:r>
            <a:r>
              <a:rPr lang="zh-CN" altLang="en-US" sz="2500" smtClean="0">
                <a:latin typeface="仿宋" pitchFamily="49" charset="-122"/>
                <a:ea typeface="仿宋" pitchFamily="49" charset="-122"/>
              </a:rPr>
              <a:t>”；</a:t>
            </a:r>
            <a:endParaRPr lang="en-US" altLang="zh-CN" sz="2500" smtClean="0">
              <a:latin typeface="仿宋" pitchFamily="49" charset="-122"/>
              <a:ea typeface="仿宋" pitchFamily="49" charset="-122"/>
            </a:endParaRPr>
          </a:p>
          <a:p>
            <a:pPr indent="457200">
              <a:lnSpc>
                <a:spcPct val="120000"/>
              </a:lnSpc>
            </a:pPr>
            <a:r>
              <a:rPr lang="zh-CN" altLang="en-US" sz="2500" smtClean="0">
                <a:latin typeface="仿宋" pitchFamily="49" charset="-122"/>
                <a:ea typeface="仿宋" pitchFamily="49" charset="-122"/>
              </a:rPr>
              <a:t>（</a:t>
            </a:r>
            <a:r>
              <a:rPr lang="en-US" altLang="zh-CN" sz="2500">
                <a:latin typeface="仿宋" pitchFamily="49" charset="-122"/>
                <a:ea typeface="仿宋" pitchFamily="49" charset="-122"/>
              </a:rPr>
              <a:t>2</a:t>
            </a:r>
            <a:r>
              <a:rPr lang="zh-CN" altLang="en-US" sz="2500">
                <a:latin typeface="仿宋" pitchFamily="49" charset="-122"/>
                <a:ea typeface="仿宋" pitchFamily="49" charset="-122"/>
              </a:rPr>
              <a:t>）找准关键能力，支撑学生终身发展</a:t>
            </a:r>
            <a:r>
              <a:rPr lang="zh-CN" altLang="en-US" sz="2500" smtClean="0">
                <a:latin typeface="仿宋" pitchFamily="49" charset="-122"/>
                <a:ea typeface="仿宋" pitchFamily="49" charset="-122"/>
              </a:rPr>
              <a:t>；</a:t>
            </a:r>
            <a:endParaRPr lang="en-US" altLang="zh-CN" sz="2500" smtClean="0">
              <a:latin typeface="仿宋" pitchFamily="49" charset="-122"/>
              <a:ea typeface="仿宋" pitchFamily="49" charset="-122"/>
            </a:endParaRPr>
          </a:p>
          <a:p>
            <a:pPr indent="457200">
              <a:lnSpc>
                <a:spcPct val="120000"/>
              </a:lnSpc>
            </a:pPr>
            <a:r>
              <a:rPr lang="zh-CN" altLang="en-US" sz="2500">
                <a:latin typeface="仿宋" pitchFamily="49" charset="-122"/>
                <a:ea typeface="仿宋" pitchFamily="49" charset="-122"/>
              </a:rPr>
              <a:t>（</a:t>
            </a:r>
            <a:r>
              <a:rPr lang="en-US" altLang="zh-CN" sz="2500">
                <a:latin typeface="仿宋" pitchFamily="49" charset="-122"/>
                <a:ea typeface="仿宋" pitchFamily="49" charset="-122"/>
              </a:rPr>
              <a:t>3</a:t>
            </a:r>
            <a:r>
              <a:rPr lang="zh-CN" altLang="en-US" sz="2500">
                <a:latin typeface="仿宋" pitchFamily="49" charset="-122"/>
                <a:ea typeface="仿宋" pitchFamily="49" charset="-122"/>
              </a:rPr>
              <a:t>）注重学科素养培养，引导学生适应时代发展要求</a:t>
            </a:r>
            <a:r>
              <a:rPr lang="zh-CN" altLang="en-US" sz="2500" smtClean="0">
                <a:latin typeface="仿宋" pitchFamily="49" charset="-122"/>
                <a:ea typeface="仿宋" pitchFamily="49" charset="-122"/>
              </a:rPr>
              <a:t>；</a:t>
            </a:r>
            <a:endParaRPr lang="en-US" altLang="zh-CN" sz="2500" smtClean="0">
              <a:latin typeface="仿宋" pitchFamily="49" charset="-122"/>
              <a:ea typeface="仿宋" pitchFamily="49" charset="-122"/>
            </a:endParaRPr>
          </a:p>
          <a:p>
            <a:pPr indent="457200">
              <a:lnSpc>
                <a:spcPct val="120000"/>
              </a:lnSpc>
            </a:pPr>
            <a:r>
              <a:rPr lang="en-US" altLang="zh-CN" sz="2500" b="1">
                <a:latin typeface="仿宋" pitchFamily="49" charset="-122"/>
                <a:ea typeface="仿宋" pitchFamily="49" charset="-122"/>
              </a:rPr>
              <a:t>3.</a:t>
            </a:r>
            <a:r>
              <a:rPr lang="zh-CN" altLang="en-US" sz="2500" b="1">
                <a:latin typeface="仿宋" pitchFamily="49" charset="-122"/>
                <a:ea typeface="仿宋" pitchFamily="49" charset="-122"/>
              </a:rPr>
              <a:t>优化考试理念，体现素质教育基本要求</a:t>
            </a:r>
            <a:r>
              <a:rPr lang="zh-CN" altLang="en-US" sz="2500" b="1" smtClean="0">
                <a:latin typeface="仿宋" pitchFamily="49" charset="-122"/>
                <a:ea typeface="仿宋" pitchFamily="49" charset="-122"/>
              </a:rPr>
              <a:t>。</a:t>
            </a:r>
            <a:endParaRPr lang="en-US" altLang="zh-CN" sz="2500" b="1" smtClean="0">
              <a:latin typeface="仿宋" pitchFamily="49" charset="-122"/>
              <a:ea typeface="仿宋" pitchFamily="49" charset="-122"/>
            </a:endParaRPr>
          </a:p>
          <a:p>
            <a:pPr indent="457200">
              <a:lnSpc>
                <a:spcPct val="120000"/>
              </a:lnSpc>
            </a:pPr>
            <a:r>
              <a:rPr lang="zh-CN" altLang="en-US" sz="2500" smtClean="0">
                <a:latin typeface="仿宋" pitchFamily="49" charset="-122"/>
                <a:ea typeface="仿宋" pitchFamily="49" charset="-122"/>
              </a:rPr>
              <a:t>（</a:t>
            </a:r>
            <a:r>
              <a:rPr lang="en-US" altLang="zh-CN" sz="2500" smtClean="0">
                <a:latin typeface="仿宋" pitchFamily="49" charset="-122"/>
                <a:ea typeface="仿宋" pitchFamily="49" charset="-122"/>
              </a:rPr>
              <a:t>1</a:t>
            </a:r>
            <a:r>
              <a:rPr lang="zh-CN" altLang="en-US" sz="2500" smtClean="0">
                <a:latin typeface="仿宋" pitchFamily="49" charset="-122"/>
                <a:ea typeface="仿宋" pitchFamily="49" charset="-122"/>
              </a:rPr>
              <a:t>）</a:t>
            </a:r>
            <a:r>
              <a:rPr lang="zh-CN" altLang="en-US" sz="2500">
                <a:latin typeface="仿宋" pitchFamily="49" charset="-122"/>
                <a:ea typeface="仿宋" pitchFamily="49" charset="-122"/>
              </a:rPr>
              <a:t>夯实学习基础，考查学科主干</a:t>
            </a:r>
            <a:r>
              <a:rPr lang="zh-CN" altLang="en-US" sz="2500" smtClean="0">
                <a:latin typeface="仿宋" pitchFamily="49" charset="-122"/>
                <a:ea typeface="仿宋" pitchFamily="49" charset="-122"/>
              </a:rPr>
              <a:t>内容；</a:t>
            </a:r>
            <a:endParaRPr lang="en-US" altLang="zh-CN" sz="2500" smtClean="0">
              <a:latin typeface="仿宋" pitchFamily="49" charset="-122"/>
              <a:ea typeface="仿宋" pitchFamily="49" charset="-122"/>
            </a:endParaRPr>
          </a:p>
          <a:p>
            <a:pPr indent="457200">
              <a:lnSpc>
                <a:spcPct val="120000"/>
              </a:lnSpc>
            </a:pPr>
            <a:r>
              <a:rPr lang="zh-CN" altLang="en-US" sz="2500" smtClean="0">
                <a:latin typeface="仿宋" pitchFamily="49" charset="-122"/>
                <a:ea typeface="仿宋" pitchFamily="49" charset="-122"/>
              </a:rPr>
              <a:t>（</a:t>
            </a:r>
            <a:r>
              <a:rPr lang="en-US" altLang="zh-CN" sz="2500">
                <a:latin typeface="仿宋" pitchFamily="49" charset="-122"/>
                <a:ea typeface="仿宋" pitchFamily="49" charset="-122"/>
              </a:rPr>
              <a:t>2</a:t>
            </a:r>
            <a:r>
              <a:rPr lang="zh-CN" altLang="en-US" sz="2500">
                <a:latin typeface="仿宋" pitchFamily="49" charset="-122"/>
                <a:ea typeface="仿宋" pitchFamily="49" charset="-122"/>
              </a:rPr>
              <a:t>）古今贯通，中外结合，考查知识的整合、迁移能力</a:t>
            </a:r>
            <a:r>
              <a:rPr lang="zh-CN" altLang="en-US" sz="2500" smtClean="0">
                <a:latin typeface="仿宋" pitchFamily="49" charset="-122"/>
                <a:ea typeface="仿宋" pitchFamily="49" charset="-122"/>
              </a:rPr>
              <a:t>；</a:t>
            </a:r>
            <a:endParaRPr lang="en-US" altLang="zh-CN" sz="2500" smtClean="0">
              <a:latin typeface="仿宋" pitchFamily="49" charset="-122"/>
              <a:ea typeface="仿宋" pitchFamily="49" charset="-122"/>
            </a:endParaRPr>
          </a:p>
          <a:p>
            <a:pPr indent="457200">
              <a:lnSpc>
                <a:spcPct val="120000"/>
              </a:lnSpc>
            </a:pPr>
            <a:r>
              <a:rPr lang="zh-CN" altLang="en-US" sz="2500">
                <a:latin typeface="仿宋" pitchFamily="49" charset="-122"/>
                <a:ea typeface="仿宋" pitchFamily="49" charset="-122"/>
              </a:rPr>
              <a:t>（</a:t>
            </a:r>
            <a:r>
              <a:rPr lang="en-US" altLang="zh-CN" sz="2500">
                <a:latin typeface="仿宋" pitchFamily="49" charset="-122"/>
                <a:ea typeface="仿宋" pitchFamily="49" charset="-122"/>
              </a:rPr>
              <a:t>3</a:t>
            </a:r>
            <a:r>
              <a:rPr lang="zh-CN" altLang="en-US" sz="2500">
                <a:latin typeface="仿宋" pitchFamily="49" charset="-122"/>
                <a:ea typeface="仿宋" pitchFamily="49" charset="-122"/>
              </a:rPr>
              <a:t>）注重历史对现实的关照，以史为鉴</a:t>
            </a:r>
            <a:r>
              <a:rPr lang="zh-CN" altLang="en-US" sz="2500" smtClean="0">
                <a:latin typeface="仿宋" pitchFamily="49" charset="-122"/>
                <a:ea typeface="仿宋" pitchFamily="49" charset="-122"/>
              </a:rPr>
              <a:t>；</a:t>
            </a:r>
            <a:endParaRPr lang="en-US" altLang="zh-CN" sz="2500" smtClean="0">
              <a:latin typeface="仿宋" pitchFamily="49" charset="-122"/>
              <a:ea typeface="仿宋" pitchFamily="49" charset="-122"/>
            </a:endParaRPr>
          </a:p>
          <a:p>
            <a:pPr indent="457200">
              <a:lnSpc>
                <a:spcPct val="120000"/>
              </a:lnSpc>
            </a:pPr>
            <a:r>
              <a:rPr lang="zh-CN" altLang="en-US" sz="2500" smtClean="0">
                <a:latin typeface="仿宋" pitchFamily="49" charset="-122"/>
                <a:ea typeface="仿宋" pitchFamily="49" charset="-122"/>
              </a:rPr>
              <a:t>（</a:t>
            </a:r>
            <a:r>
              <a:rPr lang="en-US" altLang="zh-CN" sz="2500">
                <a:latin typeface="仿宋" pitchFamily="49" charset="-122"/>
                <a:ea typeface="仿宋" pitchFamily="49" charset="-122"/>
              </a:rPr>
              <a:t>4</a:t>
            </a:r>
            <a:r>
              <a:rPr lang="zh-CN" altLang="en-US" sz="2500">
                <a:latin typeface="仿宋" pitchFamily="49" charset="-122"/>
                <a:ea typeface="仿宋" pitchFamily="49" charset="-122"/>
              </a:rPr>
              <a:t>）创设新情境，提高对历史与现实的认识水平；</a:t>
            </a:r>
            <a:endParaRPr lang="en-US" altLang="zh-CN" sz="2500">
              <a:latin typeface="仿宋" pitchFamily="49" charset="-122"/>
              <a:ea typeface="仿宋" pitchFamily="49" charset="-122"/>
            </a:endParaRPr>
          </a:p>
        </p:txBody>
      </p:sp>
      <p:sp>
        <p:nvSpPr>
          <p:cNvPr id="4" name="TextBox 3"/>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一、精研高考真题，找准备考方向</a:t>
            </a:r>
            <a:endParaRPr lang="zh-CN" altLang="en-US" sz="3200">
              <a:solidFill>
                <a:srgbClr val="0000FF"/>
              </a:solidFill>
              <a:latin typeface="黑体" pitchFamily="49" charset="-122"/>
              <a:ea typeface="黑体" pitchFamily="49" charset="-122"/>
            </a:endParaRPr>
          </a:p>
        </p:txBody>
      </p:sp>
    </p:spTree>
    <p:extLst>
      <p:ext uri="{BB962C8B-B14F-4D97-AF65-F5344CB8AC3E}">
        <p14:creationId xmlns:p14="http://schemas.microsoft.com/office/powerpoint/2010/main" val="16180693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6" name="TextBox 5"/>
          <p:cNvSpPr txBox="1"/>
          <p:nvPr/>
        </p:nvSpPr>
        <p:spPr>
          <a:xfrm>
            <a:off x="35496" y="1052736"/>
            <a:ext cx="9099938" cy="5410712"/>
          </a:xfrm>
          <a:prstGeom prst="rect">
            <a:avLst/>
          </a:prstGeom>
          <a:noFill/>
        </p:spPr>
        <p:txBody>
          <a:bodyPr wrap="square" rtlCol="0">
            <a:spAutoFit/>
          </a:bodyPr>
          <a:lstStyle/>
          <a:p>
            <a:pPr>
              <a:lnSpc>
                <a:spcPct val="120000"/>
              </a:lnSpc>
            </a:pPr>
            <a:r>
              <a:rPr lang="zh-CN" altLang="en-US" sz="2400" smtClean="0">
                <a:latin typeface="方正小标宋简体" pitchFamily="2" charset="-122"/>
                <a:ea typeface="方正小标宋简体" pitchFamily="2" charset="-122"/>
              </a:rPr>
              <a:t>（</a:t>
            </a:r>
            <a:r>
              <a:rPr lang="en-US" altLang="zh-CN" sz="2400" smtClean="0">
                <a:latin typeface="方正小标宋简体" pitchFamily="2" charset="-122"/>
                <a:ea typeface="方正小标宋简体" pitchFamily="2" charset="-122"/>
              </a:rPr>
              <a:t>1</a:t>
            </a:r>
            <a:r>
              <a:rPr lang="zh-CN" altLang="en-US" sz="2400" smtClean="0">
                <a:latin typeface="方正小标宋简体" pitchFamily="2" charset="-122"/>
                <a:ea typeface="方正小标宋简体" pitchFamily="2" charset="-122"/>
              </a:rPr>
              <a:t>）反映体现类</a:t>
            </a:r>
            <a:endParaRPr lang="en-US" altLang="zh-CN" sz="2400" smtClean="0">
              <a:latin typeface="方正小标宋简体" pitchFamily="2" charset="-122"/>
              <a:ea typeface="方正小标宋简体" pitchFamily="2" charset="-122"/>
            </a:endParaRPr>
          </a:p>
          <a:p>
            <a:pPr indent="457200">
              <a:lnSpc>
                <a:spcPct val="120000"/>
              </a:lnSpc>
            </a:pPr>
            <a:r>
              <a:rPr lang="zh-CN" altLang="en-US" sz="2400" smtClean="0">
                <a:solidFill>
                  <a:srgbClr val="0000FF"/>
                </a:solidFill>
                <a:latin typeface="仿宋" pitchFamily="49" charset="-122"/>
                <a:ea typeface="仿宋" pitchFamily="49" charset="-122"/>
              </a:rPr>
              <a:t>解题</a:t>
            </a:r>
            <a:r>
              <a:rPr lang="zh-CN" altLang="en-US" sz="2400">
                <a:solidFill>
                  <a:srgbClr val="0000FF"/>
                </a:solidFill>
                <a:latin typeface="仿宋" pitchFamily="49" charset="-122"/>
                <a:ea typeface="仿宋" pitchFamily="49" charset="-122"/>
              </a:rPr>
              <a:t>思路</a:t>
            </a:r>
            <a:r>
              <a:rPr lang="zh-CN" altLang="en-US" sz="2400">
                <a:latin typeface="仿宋" pitchFamily="49" charset="-122"/>
                <a:ea typeface="仿宋" pitchFamily="49" charset="-122"/>
              </a:rPr>
              <a:t>：从命题设计意图来看，“反映”“体现”所体现的现象不是表面的，而是</a:t>
            </a:r>
            <a:r>
              <a:rPr lang="zh-CN" altLang="en-US" sz="2400">
                <a:solidFill>
                  <a:srgbClr val="FF0000"/>
                </a:solidFill>
                <a:latin typeface="仿宋" pitchFamily="49" charset="-122"/>
                <a:ea typeface="仿宋" pitchFamily="49" charset="-122"/>
              </a:rPr>
              <a:t>深层次的</a:t>
            </a:r>
            <a:r>
              <a:rPr lang="zh-CN" altLang="en-US" sz="2400">
                <a:latin typeface="仿宋" pitchFamily="49" charset="-122"/>
                <a:ea typeface="仿宋" pitchFamily="49" charset="-122"/>
              </a:rPr>
              <a:t>；考查的不是现象，而是</a:t>
            </a:r>
            <a:r>
              <a:rPr lang="zh-CN" altLang="en-US" sz="2400">
                <a:solidFill>
                  <a:srgbClr val="FF0000"/>
                </a:solidFill>
                <a:latin typeface="仿宋" pitchFamily="49" charset="-122"/>
                <a:ea typeface="仿宋" pitchFamily="49" charset="-122"/>
              </a:rPr>
              <a:t>本质</a:t>
            </a:r>
            <a:r>
              <a:rPr lang="zh-CN" altLang="en-US" sz="2400">
                <a:latin typeface="仿宋" pitchFamily="49" charset="-122"/>
                <a:ea typeface="仿宋" pitchFamily="49" charset="-122"/>
              </a:rPr>
              <a:t>。一般来说，</a:t>
            </a:r>
            <a:r>
              <a:rPr lang="zh-CN" altLang="en-US" sz="2400" smtClean="0">
                <a:latin typeface="仿宋" pitchFamily="49" charset="-122"/>
                <a:ea typeface="仿宋" pitchFamily="49" charset="-122"/>
              </a:rPr>
              <a:t>“</a:t>
            </a:r>
            <a:r>
              <a:rPr lang="zh-CN" altLang="en-US" sz="2400" smtClean="0">
                <a:solidFill>
                  <a:srgbClr val="FF0000"/>
                </a:solidFill>
                <a:latin typeface="仿宋" pitchFamily="49" charset="-122"/>
                <a:ea typeface="仿宋" pitchFamily="49" charset="-122"/>
              </a:rPr>
              <a:t>反映</a:t>
            </a:r>
            <a:r>
              <a:rPr lang="zh-CN" altLang="en-US" sz="2400" smtClean="0">
                <a:latin typeface="仿宋" pitchFamily="49" charset="-122"/>
                <a:ea typeface="仿宋" pitchFamily="49" charset="-122"/>
              </a:rPr>
              <a:t>”指物质固有的特性，把客观事物的实质表现或显示出来，</a:t>
            </a:r>
            <a:r>
              <a:rPr lang="zh-CN" altLang="en-US" sz="2400" smtClean="0">
                <a:solidFill>
                  <a:srgbClr val="FF0000"/>
                </a:solidFill>
                <a:latin typeface="仿宋" pitchFamily="49" charset="-122"/>
                <a:ea typeface="仿宋" pitchFamily="49" charset="-122"/>
              </a:rPr>
              <a:t>考查</a:t>
            </a:r>
            <a:r>
              <a:rPr lang="zh-CN" altLang="en-US" sz="2400">
                <a:solidFill>
                  <a:srgbClr val="FF0000"/>
                </a:solidFill>
                <a:latin typeface="仿宋" pitchFamily="49" charset="-122"/>
                <a:ea typeface="仿宋" pitchFamily="49" charset="-122"/>
              </a:rPr>
              <a:t>学生对材料内容的</a:t>
            </a:r>
            <a:r>
              <a:rPr lang="zh-CN" altLang="en-US" sz="2400" smtClean="0">
                <a:solidFill>
                  <a:srgbClr val="FF0000"/>
                </a:solidFill>
                <a:latin typeface="仿宋" pitchFamily="49" charset="-122"/>
                <a:ea typeface="仿宋" pitchFamily="49" charset="-122"/>
              </a:rPr>
              <a:t>理解，</a:t>
            </a:r>
            <a:r>
              <a:rPr lang="zh-CN" altLang="en-US" sz="2400" smtClean="0">
                <a:latin typeface="仿宋" pitchFamily="49" charset="-122"/>
                <a:ea typeface="仿宋" pitchFamily="49" charset="-122"/>
              </a:rPr>
              <a:t>题量呈逐年增加趋势。“</a:t>
            </a:r>
            <a:r>
              <a:rPr lang="zh-CN" altLang="en-US" sz="2400" smtClean="0">
                <a:solidFill>
                  <a:srgbClr val="FF0000"/>
                </a:solidFill>
                <a:latin typeface="仿宋" pitchFamily="49" charset="-122"/>
                <a:ea typeface="仿宋" pitchFamily="49" charset="-122"/>
              </a:rPr>
              <a:t>体现</a:t>
            </a:r>
            <a:r>
              <a:rPr lang="zh-CN" altLang="en-US" sz="2400" smtClean="0">
                <a:latin typeface="仿宋" pitchFamily="49" charset="-122"/>
                <a:ea typeface="仿宋" pitchFamily="49" charset="-122"/>
              </a:rPr>
              <a:t>”指某种性质或现象在某一事物上具体表现出来，</a:t>
            </a:r>
            <a:r>
              <a:rPr lang="zh-CN" altLang="en-US" sz="2400" smtClean="0">
                <a:solidFill>
                  <a:srgbClr val="FF0000"/>
                </a:solidFill>
                <a:latin typeface="仿宋" pitchFamily="49" charset="-122"/>
                <a:ea typeface="仿宋" pitchFamily="49" charset="-122"/>
              </a:rPr>
              <a:t>考查</a:t>
            </a:r>
            <a:r>
              <a:rPr lang="zh-CN" altLang="en-US" sz="2400">
                <a:solidFill>
                  <a:srgbClr val="FF0000"/>
                </a:solidFill>
                <a:latin typeface="仿宋" pitchFamily="49" charset="-122"/>
                <a:ea typeface="仿宋" pitchFamily="49" charset="-122"/>
              </a:rPr>
              <a:t>学生获取历史结论或寻找支撑题干结论史实的能力</a:t>
            </a:r>
            <a:r>
              <a:rPr lang="zh-CN" altLang="en-US" sz="2400" smtClean="0">
                <a:latin typeface="仿宋" pitchFamily="49" charset="-122"/>
                <a:ea typeface="仿宋" pitchFamily="49" charset="-122"/>
              </a:rPr>
              <a:t>，考查</a:t>
            </a:r>
            <a:r>
              <a:rPr lang="zh-CN" altLang="en-US" sz="2400">
                <a:latin typeface="仿宋" pitchFamily="49" charset="-122"/>
                <a:ea typeface="仿宋" pitchFamily="49" charset="-122"/>
              </a:rPr>
              <a:t>的不仅仅是对材料的正确解读，而且是在此基础上对某一历史现象、历史问题的深层次理解</a:t>
            </a:r>
            <a:r>
              <a:rPr lang="zh-CN" altLang="en-US" sz="2400" smtClean="0">
                <a:latin typeface="仿宋" pitchFamily="49" charset="-122"/>
                <a:ea typeface="仿宋" pitchFamily="49" charset="-122"/>
              </a:rPr>
              <a:t>。</a:t>
            </a:r>
            <a:r>
              <a:rPr lang="en-US" altLang="zh-CN" sz="2400" smtClean="0">
                <a:latin typeface="仿宋" pitchFamily="49" charset="-122"/>
                <a:ea typeface="仿宋" pitchFamily="49" charset="-122"/>
              </a:rPr>
              <a:t>2016-2017</a:t>
            </a:r>
            <a:r>
              <a:rPr lang="zh-CN" altLang="en-US" sz="2400" smtClean="0">
                <a:latin typeface="仿宋" pitchFamily="49" charset="-122"/>
                <a:ea typeface="仿宋" pitchFamily="49" charset="-122"/>
              </a:rPr>
              <a:t>年每年都有</a:t>
            </a:r>
            <a:r>
              <a:rPr lang="en-US" altLang="zh-CN" sz="2400" smtClean="0">
                <a:latin typeface="仿宋" pitchFamily="49" charset="-122"/>
                <a:ea typeface="仿宋" pitchFamily="49" charset="-122"/>
              </a:rPr>
              <a:t>1</a:t>
            </a:r>
            <a:r>
              <a:rPr lang="zh-CN" altLang="en-US" sz="2400" smtClean="0">
                <a:latin typeface="仿宋" pitchFamily="49" charset="-122"/>
                <a:ea typeface="仿宋" pitchFamily="49" charset="-122"/>
              </a:rPr>
              <a:t>题，</a:t>
            </a:r>
            <a:r>
              <a:rPr lang="en-US" altLang="zh-CN" sz="2400" smtClean="0">
                <a:latin typeface="仿宋" pitchFamily="49" charset="-122"/>
                <a:ea typeface="仿宋" pitchFamily="49" charset="-122"/>
              </a:rPr>
              <a:t>2018</a:t>
            </a:r>
            <a:r>
              <a:rPr lang="zh-CN" altLang="en-US" sz="2400" smtClean="0">
                <a:latin typeface="仿宋" pitchFamily="49" charset="-122"/>
                <a:ea typeface="仿宋" pitchFamily="49" charset="-122"/>
              </a:rPr>
              <a:t>年没有出现。</a:t>
            </a:r>
            <a:endParaRPr lang="en-US" altLang="zh-CN" sz="2400" smtClean="0">
              <a:latin typeface="仿宋" pitchFamily="49" charset="-122"/>
              <a:ea typeface="仿宋" pitchFamily="49" charset="-122"/>
            </a:endParaRPr>
          </a:p>
          <a:p>
            <a:pPr indent="457200">
              <a:lnSpc>
                <a:spcPct val="120000"/>
              </a:lnSpc>
            </a:pPr>
            <a:r>
              <a:rPr lang="zh-CN" altLang="en-US" sz="2400" smtClean="0">
                <a:latin typeface="仿宋" pitchFamily="49" charset="-122"/>
                <a:ea typeface="仿宋" pitchFamily="49" charset="-122"/>
              </a:rPr>
              <a:t>“反映”</a:t>
            </a:r>
            <a:r>
              <a:rPr lang="zh-CN" altLang="en-US" sz="2400">
                <a:latin typeface="仿宋" pitchFamily="49" charset="-122"/>
                <a:ea typeface="仿宋" pitchFamily="49" charset="-122"/>
              </a:rPr>
              <a:t>就是从现象透视到“本质”或者揭示其“特点”，而本质就是要深刻到制度层面、抽象到规律层次、总结到独一无二的特点。所以，既然是“反映”，就不要用现象来“反映”现象。 </a:t>
            </a:r>
          </a:p>
        </p:txBody>
      </p:sp>
    </p:spTree>
    <p:extLst>
      <p:ext uri="{BB962C8B-B14F-4D97-AF65-F5344CB8AC3E}">
        <p14:creationId xmlns:p14="http://schemas.microsoft.com/office/powerpoint/2010/main" val="39073221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4" name="矩形 3"/>
          <p:cNvSpPr/>
          <p:nvPr/>
        </p:nvSpPr>
        <p:spPr>
          <a:xfrm>
            <a:off x="36512" y="1124744"/>
            <a:ext cx="9144000" cy="3637919"/>
          </a:xfrm>
          <a:prstGeom prst="rect">
            <a:avLst/>
          </a:prstGeom>
        </p:spPr>
        <p:txBody>
          <a:bodyPr wrap="square">
            <a:spAutoFit/>
          </a:bodyPr>
          <a:lstStyle/>
          <a:p>
            <a:pPr>
              <a:lnSpc>
                <a:spcPct val="120000"/>
              </a:lnSpc>
            </a:pPr>
            <a:r>
              <a:rPr lang="en-US" altLang="zh-CN" sz="2400" smtClean="0">
                <a:latin typeface="+mn-ea"/>
              </a:rPr>
              <a:t>(</a:t>
            </a:r>
            <a:r>
              <a:rPr lang="en-US" altLang="zh-CN" sz="2400" smtClean="0">
                <a:solidFill>
                  <a:srgbClr val="FF0000"/>
                </a:solidFill>
                <a:latin typeface="黑体" pitchFamily="49" charset="-122"/>
                <a:ea typeface="黑体" pitchFamily="49" charset="-122"/>
              </a:rPr>
              <a:t>2018</a:t>
            </a:r>
            <a:r>
              <a:rPr lang="zh-CN" altLang="zh-CN" sz="2400" smtClean="0">
                <a:solidFill>
                  <a:srgbClr val="FF0000"/>
                </a:solidFill>
                <a:latin typeface="黑体" pitchFamily="49" charset="-122"/>
                <a:ea typeface="黑体" pitchFamily="49" charset="-122"/>
              </a:rPr>
              <a:t>·全国新课标卷Ⅰ文综·</a:t>
            </a:r>
            <a:r>
              <a:rPr lang="en-US" altLang="zh-CN" sz="2400" smtClean="0">
                <a:solidFill>
                  <a:srgbClr val="FF0000"/>
                </a:solidFill>
                <a:latin typeface="黑体" pitchFamily="49" charset="-122"/>
                <a:ea typeface="黑体" pitchFamily="49" charset="-122"/>
              </a:rPr>
              <a:t>26</a:t>
            </a:r>
            <a:r>
              <a:rPr lang="en-US" altLang="zh-CN" sz="2400" smtClean="0">
                <a:latin typeface="+mn-ea"/>
              </a:rPr>
              <a:t>)</a:t>
            </a:r>
            <a:r>
              <a:rPr lang="zh-CN" altLang="zh-CN" sz="2400" smtClean="0">
                <a:latin typeface="+mn-ea"/>
              </a:rPr>
              <a:t>北宋前中期，在今四川井研县一带山谷中，密布着成百上千个采用新制盐技术的竹筒井。井主所雇工匠大多来自“他州别县”，以“佣身赁力”为生，受雇期间，若对工作条件或待遇不满意，辄另谋高就。这反映出当时</a:t>
            </a:r>
          </a:p>
          <a:p>
            <a:pPr>
              <a:lnSpc>
                <a:spcPct val="120000"/>
              </a:lnSpc>
            </a:pPr>
            <a:r>
              <a:rPr lang="en-US" altLang="zh-CN" sz="2400" smtClean="0">
                <a:solidFill>
                  <a:srgbClr val="FF0000"/>
                </a:solidFill>
                <a:latin typeface="+mn-ea"/>
              </a:rPr>
              <a:t>A</a:t>
            </a:r>
            <a:r>
              <a:rPr lang="zh-CN" altLang="zh-CN" sz="2400" smtClean="0">
                <a:solidFill>
                  <a:srgbClr val="FF0000"/>
                </a:solidFill>
                <a:latin typeface="+mn-ea"/>
              </a:rPr>
              <a:t>．民营手工业得到发展</a:t>
            </a:r>
            <a:endParaRPr lang="en-US" altLang="zh-CN" sz="2400" smtClean="0">
              <a:solidFill>
                <a:srgbClr val="FF0000"/>
              </a:solidFill>
              <a:latin typeface="+mn-ea"/>
            </a:endParaRPr>
          </a:p>
          <a:p>
            <a:pPr>
              <a:lnSpc>
                <a:spcPct val="120000"/>
              </a:lnSpc>
            </a:pPr>
            <a:r>
              <a:rPr lang="en-US" altLang="zh-CN" sz="2400" smtClean="0">
                <a:latin typeface="+mn-ea"/>
              </a:rPr>
              <a:t>B</a:t>
            </a:r>
            <a:r>
              <a:rPr lang="zh-CN" altLang="zh-CN" sz="2400" smtClean="0">
                <a:latin typeface="+mn-ea"/>
              </a:rPr>
              <a:t>．手工业者社会地位高</a:t>
            </a:r>
          </a:p>
          <a:p>
            <a:pPr>
              <a:lnSpc>
                <a:spcPct val="120000"/>
              </a:lnSpc>
            </a:pPr>
            <a:r>
              <a:rPr lang="en-US" altLang="zh-CN" sz="2400" smtClean="0">
                <a:latin typeface="+mn-ea"/>
              </a:rPr>
              <a:t>C</a:t>
            </a:r>
            <a:r>
              <a:rPr lang="zh-CN" altLang="zh-CN" sz="2400" smtClean="0">
                <a:latin typeface="+mn-ea"/>
              </a:rPr>
              <a:t>．雇佣劳动已经普及</a:t>
            </a:r>
            <a:endParaRPr lang="en-US" altLang="zh-CN" sz="2400" smtClean="0">
              <a:latin typeface="+mn-ea"/>
            </a:endParaRPr>
          </a:p>
          <a:p>
            <a:pPr>
              <a:lnSpc>
                <a:spcPct val="120000"/>
              </a:lnSpc>
            </a:pPr>
            <a:r>
              <a:rPr lang="en-US" altLang="zh-CN" sz="2400" smtClean="0">
                <a:latin typeface="+mn-ea"/>
              </a:rPr>
              <a:t>D</a:t>
            </a:r>
            <a:r>
              <a:rPr lang="zh-CN" altLang="zh-CN" sz="2400" smtClean="0">
                <a:latin typeface="+mn-ea"/>
              </a:rPr>
              <a:t>．盐业专卖制度解体</a:t>
            </a:r>
            <a:endParaRPr lang="zh-CN" altLang="zh-CN" sz="2400">
              <a:latin typeface="+mn-ea"/>
            </a:endParaRPr>
          </a:p>
        </p:txBody>
      </p:sp>
      <p:sp>
        <p:nvSpPr>
          <p:cNvPr id="7" name="矩形 6"/>
          <p:cNvSpPr/>
          <p:nvPr/>
        </p:nvSpPr>
        <p:spPr>
          <a:xfrm>
            <a:off x="0" y="197346"/>
            <a:ext cx="9180512" cy="6681444"/>
          </a:xfrm>
          <a:prstGeom prst="rect">
            <a:avLst/>
          </a:prstGeom>
          <a:solidFill>
            <a:schemeClr val="bg1"/>
          </a:solidFill>
        </p:spPr>
        <p:txBody>
          <a:bodyPr wrap="square">
            <a:spAutoFit/>
          </a:bodyPr>
          <a:lstStyle/>
          <a:p>
            <a:pPr>
              <a:lnSpc>
                <a:spcPct val="120000"/>
              </a:lnSpc>
            </a:pPr>
            <a:r>
              <a:rPr lang="zh-CN" altLang="zh-CN" sz="2400">
                <a:latin typeface="仿宋" pitchFamily="49" charset="-122"/>
                <a:ea typeface="仿宋" pitchFamily="49" charset="-122"/>
              </a:rPr>
              <a:t>【</a:t>
            </a:r>
            <a:r>
              <a:rPr lang="zh-CN" altLang="zh-CN" sz="2400">
                <a:solidFill>
                  <a:srgbClr val="FF0000"/>
                </a:solidFill>
                <a:latin typeface="黑体" pitchFamily="49" charset="-122"/>
                <a:ea typeface="黑体" pitchFamily="49" charset="-122"/>
              </a:rPr>
              <a:t>解析</a:t>
            </a:r>
            <a:r>
              <a:rPr lang="zh-CN" altLang="zh-CN" sz="2400">
                <a:latin typeface="仿宋" pitchFamily="49" charset="-122"/>
                <a:ea typeface="仿宋" pitchFamily="49" charset="-122"/>
              </a:rPr>
              <a:t>】</a:t>
            </a:r>
            <a:r>
              <a:rPr lang="en-US" altLang="zh-CN" sz="2400" smtClean="0">
                <a:solidFill>
                  <a:srgbClr val="0000FF"/>
                </a:solidFill>
                <a:latin typeface="仿宋" pitchFamily="49" charset="-122"/>
                <a:ea typeface="仿宋" pitchFamily="49" charset="-122"/>
              </a:rPr>
              <a:t>A </a:t>
            </a:r>
            <a:r>
              <a:rPr lang="zh-CN" altLang="zh-CN" sz="2400" smtClean="0">
                <a:solidFill>
                  <a:srgbClr val="0000FF"/>
                </a:solidFill>
                <a:latin typeface="仿宋" pitchFamily="49" charset="-122"/>
                <a:ea typeface="仿宋" pitchFamily="49" charset="-122"/>
              </a:rPr>
              <a:t>根据</a:t>
            </a:r>
            <a:r>
              <a:rPr lang="zh-CN" altLang="zh-CN" sz="2400">
                <a:solidFill>
                  <a:srgbClr val="0000FF"/>
                </a:solidFill>
                <a:latin typeface="仿宋" pitchFamily="49" charset="-122"/>
                <a:ea typeface="仿宋" pitchFamily="49" charset="-122"/>
              </a:rPr>
              <a:t>材料“成百上千个采用新制盐技术的竹筒井”可知井研县制盐业作坊数量众多，技术先进，井主与所雇工匠间雇佣关系相对宽松自由，由此断定井研县制盐业不是官营手工业，而是民营手工业，故</a:t>
            </a:r>
            <a:r>
              <a:rPr lang="en-US" altLang="zh-CN" sz="2400">
                <a:solidFill>
                  <a:srgbClr val="0000FF"/>
                </a:solidFill>
                <a:latin typeface="仿宋" pitchFamily="49" charset="-122"/>
                <a:ea typeface="仿宋" pitchFamily="49" charset="-122"/>
              </a:rPr>
              <a:t>A</a:t>
            </a:r>
            <a:r>
              <a:rPr lang="zh-CN" altLang="zh-CN" sz="2400">
                <a:solidFill>
                  <a:srgbClr val="0000FF"/>
                </a:solidFill>
                <a:latin typeface="仿宋" pitchFamily="49" charset="-122"/>
                <a:ea typeface="仿宋" pitchFamily="49" charset="-122"/>
              </a:rPr>
              <a:t>项正确；社会地位是指社会成员在社会系统中所处的位置，一般由社会规范、法律和习俗限定。它常用来表示社会威望和荣誉的高低程度，也泛指财产、权力和权威的拥有情况。材料所反映的工匠受雇于井主，大多靠出卖劳动力为生，应是社会底层的代表，且材料只提及工匠对工作有选择自主权，未体现社会地位高，故</a:t>
            </a:r>
            <a:r>
              <a:rPr lang="en-US" altLang="zh-CN" sz="2400">
                <a:solidFill>
                  <a:srgbClr val="0000FF"/>
                </a:solidFill>
                <a:latin typeface="仿宋" pitchFamily="49" charset="-122"/>
                <a:ea typeface="仿宋" pitchFamily="49" charset="-122"/>
              </a:rPr>
              <a:t>B</a:t>
            </a:r>
            <a:r>
              <a:rPr lang="zh-CN" altLang="zh-CN" sz="2400">
                <a:solidFill>
                  <a:srgbClr val="0000FF"/>
                </a:solidFill>
                <a:latin typeface="仿宋" pitchFamily="49" charset="-122"/>
                <a:ea typeface="仿宋" pitchFamily="49" charset="-122"/>
              </a:rPr>
              <a:t>项错误；材料反映出四川井研县制盐业中存在雇佣劳动，但不足以说明雇佣劳动普及，且中国古代雇佣关系一直局限于个别地区和个别行业，一直没有普及，故</a:t>
            </a:r>
            <a:r>
              <a:rPr lang="en-US" altLang="zh-CN" sz="2400">
                <a:solidFill>
                  <a:srgbClr val="0000FF"/>
                </a:solidFill>
                <a:latin typeface="仿宋" pitchFamily="49" charset="-122"/>
                <a:ea typeface="仿宋" pitchFamily="49" charset="-122"/>
              </a:rPr>
              <a:t>C</a:t>
            </a:r>
            <a:r>
              <a:rPr lang="zh-CN" altLang="zh-CN" sz="2400">
                <a:solidFill>
                  <a:srgbClr val="0000FF"/>
                </a:solidFill>
                <a:latin typeface="仿宋" pitchFamily="49" charset="-122"/>
                <a:ea typeface="仿宋" pitchFamily="49" charset="-122"/>
              </a:rPr>
              <a:t>项错误；北宋时期的食盐生产体制分官制、官监民制和民制三种类型，前两种属于食盐专卖，民制民营仅行于蜀中的小盐井，可见制盐业中民制民营与专卖可以同时存在，不一定是取代关系。材料仅体现了北宋前中期四川井研县制盐业的发展情况，不能体现盐业专卖制度解体，故</a:t>
            </a:r>
            <a:r>
              <a:rPr lang="en-US" altLang="zh-CN" sz="2400">
                <a:solidFill>
                  <a:srgbClr val="0000FF"/>
                </a:solidFill>
                <a:latin typeface="仿宋" pitchFamily="49" charset="-122"/>
                <a:ea typeface="仿宋" pitchFamily="49" charset="-122"/>
              </a:rPr>
              <a:t>D</a:t>
            </a:r>
            <a:r>
              <a:rPr lang="zh-CN" altLang="zh-CN" sz="2400">
                <a:solidFill>
                  <a:srgbClr val="0000FF"/>
                </a:solidFill>
                <a:latin typeface="仿宋" pitchFamily="49" charset="-122"/>
                <a:ea typeface="仿宋" pitchFamily="49" charset="-122"/>
              </a:rPr>
              <a:t>项错误。</a:t>
            </a:r>
            <a:endParaRPr lang="zh-CN" altLang="en-US" sz="2400">
              <a:solidFill>
                <a:srgbClr val="0000FF"/>
              </a:solidFill>
              <a:latin typeface="仿宋" pitchFamily="49" charset="-122"/>
              <a:ea typeface="仿宋" pitchFamily="49" charset="-122"/>
            </a:endParaRPr>
          </a:p>
        </p:txBody>
      </p:sp>
    </p:spTree>
    <p:extLst>
      <p:ext uri="{BB962C8B-B14F-4D97-AF65-F5344CB8AC3E}">
        <p14:creationId xmlns:p14="http://schemas.microsoft.com/office/powerpoint/2010/main" val="351436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4" name="矩形 3"/>
          <p:cNvSpPr/>
          <p:nvPr/>
        </p:nvSpPr>
        <p:spPr>
          <a:xfrm>
            <a:off x="36512" y="1052736"/>
            <a:ext cx="9144000" cy="3637919"/>
          </a:xfrm>
          <a:prstGeom prst="rect">
            <a:avLst/>
          </a:prstGeom>
        </p:spPr>
        <p:txBody>
          <a:bodyPr wrap="square">
            <a:spAutoFit/>
          </a:bodyPr>
          <a:lstStyle/>
          <a:p>
            <a:pPr>
              <a:lnSpc>
                <a:spcPct val="120000"/>
              </a:lnSpc>
            </a:pPr>
            <a:r>
              <a:rPr lang="zh-CN" altLang="zh-CN" sz="2400">
                <a:latin typeface="+mn-ea"/>
              </a:rPr>
              <a:t>（</a:t>
            </a:r>
            <a:r>
              <a:rPr lang="en-US" altLang="zh-CN" sz="2400">
                <a:solidFill>
                  <a:srgbClr val="FF0000"/>
                </a:solidFill>
                <a:latin typeface="黑体" pitchFamily="49" charset="-122"/>
                <a:ea typeface="黑体" pitchFamily="49" charset="-122"/>
              </a:rPr>
              <a:t>2016</a:t>
            </a:r>
            <a:r>
              <a:rPr lang="zh-CN" altLang="zh-CN" sz="2400">
                <a:solidFill>
                  <a:srgbClr val="FF0000"/>
                </a:solidFill>
                <a:latin typeface="黑体" pitchFamily="49" charset="-122"/>
                <a:ea typeface="黑体" pitchFamily="49" charset="-122"/>
              </a:rPr>
              <a:t>·新课标全国Ⅰ卷文综·</a:t>
            </a:r>
            <a:r>
              <a:rPr lang="en-US" altLang="zh-CN" sz="2400">
                <a:solidFill>
                  <a:srgbClr val="FF0000"/>
                </a:solidFill>
                <a:latin typeface="黑体" pitchFamily="49" charset="-122"/>
                <a:ea typeface="黑体" pitchFamily="49" charset="-122"/>
              </a:rPr>
              <a:t>35</a:t>
            </a:r>
            <a:r>
              <a:rPr lang="zh-CN" altLang="zh-CN" sz="2400">
                <a:latin typeface="+mn-ea"/>
              </a:rPr>
              <a:t>）</a:t>
            </a:r>
            <a:r>
              <a:rPr lang="en-US" altLang="zh-CN" sz="2400">
                <a:latin typeface="+mn-ea"/>
              </a:rPr>
              <a:t>1947</a:t>
            </a:r>
            <a:r>
              <a:rPr lang="zh-CN" altLang="zh-CN" sz="2400">
                <a:latin typeface="+mn-ea"/>
              </a:rPr>
              <a:t>年，美国国务卿马歇尔提出援助欧洲复兴计划，并督促欧洲方面首先拟定一项联合性质的计划，要求该计划即使不能得到所有欧洲国家的同意，也应征得一部分国家的同意，马歇尔计划体现出来的美国对欧政策</a:t>
            </a:r>
          </a:p>
          <a:p>
            <a:pPr>
              <a:lnSpc>
                <a:spcPct val="120000"/>
              </a:lnSpc>
            </a:pPr>
            <a:r>
              <a:rPr lang="en-US" altLang="zh-CN" sz="2400">
                <a:solidFill>
                  <a:srgbClr val="FF0000"/>
                </a:solidFill>
                <a:latin typeface="+mn-ea"/>
              </a:rPr>
              <a:t>A.</a:t>
            </a:r>
            <a:r>
              <a:rPr lang="zh-CN" altLang="zh-CN" sz="2400">
                <a:solidFill>
                  <a:srgbClr val="FF0000"/>
                </a:solidFill>
                <a:latin typeface="+mn-ea"/>
              </a:rPr>
              <a:t>有利于煤钢联营的</a:t>
            </a:r>
            <a:r>
              <a:rPr lang="zh-CN" altLang="zh-CN" sz="2400" smtClean="0">
                <a:solidFill>
                  <a:srgbClr val="FF0000"/>
                </a:solidFill>
                <a:latin typeface="+mn-ea"/>
              </a:rPr>
              <a:t>建立</a:t>
            </a:r>
            <a:endParaRPr lang="en-US" altLang="zh-CN" sz="2400" smtClean="0">
              <a:solidFill>
                <a:srgbClr val="FF0000"/>
              </a:solidFill>
              <a:latin typeface="+mn-ea"/>
            </a:endParaRPr>
          </a:p>
          <a:p>
            <a:pPr>
              <a:lnSpc>
                <a:spcPct val="120000"/>
              </a:lnSpc>
            </a:pPr>
            <a:r>
              <a:rPr lang="en-US" altLang="zh-CN" sz="2400" smtClean="0">
                <a:latin typeface="+mn-ea"/>
              </a:rPr>
              <a:t>B</a:t>
            </a:r>
            <a:r>
              <a:rPr lang="en-US" altLang="zh-CN" sz="2400">
                <a:latin typeface="+mn-ea"/>
              </a:rPr>
              <a:t>.</a:t>
            </a:r>
            <a:r>
              <a:rPr lang="zh-CN" altLang="zh-CN" sz="2400">
                <a:latin typeface="+mn-ea"/>
              </a:rPr>
              <a:t>促成了欧美平等伙伴关系</a:t>
            </a:r>
          </a:p>
          <a:p>
            <a:pPr>
              <a:lnSpc>
                <a:spcPct val="120000"/>
              </a:lnSpc>
            </a:pPr>
            <a:r>
              <a:rPr lang="en-US" altLang="zh-CN" sz="2400">
                <a:latin typeface="+mn-ea"/>
              </a:rPr>
              <a:t>C.</a:t>
            </a:r>
            <a:r>
              <a:rPr lang="zh-CN" altLang="zh-CN" sz="2400">
                <a:latin typeface="+mn-ea"/>
              </a:rPr>
              <a:t>导致欧洲出现</a:t>
            </a:r>
            <a:r>
              <a:rPr lang="zh-CN" altLang="zh-CN" sz="2400" smtClean="0">
                <a:latin typeface="+mn-ea"/>
              </a:rPr>
              <a:t>对峙</a:t>
            </a:r>
            <a:endParaRPr lang="en-US" altLang="zh-CN" sz="2400" smtClean="0">
              <a:latin typeface="+mn-ea"/>
            </a:endParaRPr>
          </a:p>
          <a:p>
            <a:pPr>
              <a:lnSpc>
                <a:spcPct val="120000"/>
              </a:lnSpc>
            </a:pPr>
            <a:r>
              <a:rPr lang="en-US" altLang="zh-CN" sz="2400" smtClean="0">
                <a:latin typeface="+mn-ea"/>
              </a:rPr>
              <a:t>D</a:t>
            </a:r>
            <a:r>
              <a:rPr lang="en-US" altLang="zh-CN" sz="2400">
                <a:latin typeface="+mn-ea"/>
              </a:rPr>
              <a:t>.</a:t>
            </a:r>
            <a:r>
              <a:rPr lang="zh-CN" altLang="zh-CN" sz="2400">
                <a:latin typeface="+mn-ea"/>
              </a:rPr>
              <a:t>成为德国分裂的根源</a:t>
            </a:r>
            <a:r>
              <a:rPr lang="en-US" altLang="zh-CN" sz="2400">
                <a:latin typeface="+mn-ea"/>
              </a:rPr>
              <a:t> </a:t>
            </a:r>
            <a:endParaRPr lang="zh-CN" altLang="zh-CN" sz="2400">
              <a:latin typeface="+mn-ea"/>
            </a:endParaRPr>
          </a:p>
        </p:txBody>
      </p:sp>
      <p:sp>
        <p:nvSpPr>
          <p:cNvPr id="7" name="矩形 6"/>
          <p:cNvSpPr/>
          <p:nvPr/>
        </p:nvSpPr>
        <p:spPr>
          <a:xfrm>
            <a:off x="-6436" y="1009409"/>
            <a:ext cx="9144000" cy="5853910"/>
          </a:xfrm>
          <a:prstGeom prst="rect">
            <a:avLst/>
          </a:prstGeom>
          <a:solidFill>
            <a:schemeClr val="bg1"/>
          </a:solidFill>
        </p:spPr>
        <p:txBody>
          <a:bodyPr wrap="square">
            <a:spAutoFit/>
          </a:bodyPr>
          <a:lstStyle/>
          <a:p>
            <a:pPr>
              <a:lnSpc>
                <a:spcPct val="120000"/>
              </a:lnSpc>
            </a:pPr>
            <a:r>
              <a:rPr lang="zh-CN" altLang="zh-CN" sz="2400" smtClean="0">
                <a:latin typeface="仿宋" pitchFamily="49" charset="-122"/>
                <a:ea typeface="仿宋" pitchFamily="49" charset="-122"/>
              </a:rPr>
              <a:t>【</a:t>
            </a:r>
            <a:r>
              <a:rPr lang="zh-CN" altLang="zh-CN" sz="2400" smtClean="0">
                <a:solidFill>
                  <a:srgbClr val="FF0000"/>
                </a:solidFill>
                <a:latin typeface="黑体" pitchFamily="49" charset="-122"/>
                <a:ea typeface="黑体" pitchFamily="49" charset="-122"/>
              </a:rPr>
              <a:t>解析</a:t>
            </a:r>
            <a:r>
              <a:rPr lang="zh-CN" altLang="zh-CN" sz="2400" smtClean="0">
                <a:latin typeface="仿宋" pitchFamily="49" charset="-122"/>
                <a:ea typeface="仿宋" pitchFamily="49" charset="-122"/>
              </a:rPr>
              <a:t>】</a:t>
            </a:r>
            <a:r>
              <a:rPr lang="en-US" altLang="zh-CN" sz="2400" smtClean="0">
                <a:solidFill>
                  <a:srgbClr val="0000FF"/>
                </a:solidFill>
                <a:latin typeface="仿宋" pitchFamily="49" charset="-122"/>
                <a:ea typeface="仿宋" pitchFamily="49" charset="-122"/>
              </a:rPr>
              <a:t>A </a:t>
            </a:r>
            <a:r>
              <a:rPr lang="zh-CN" altLang="zh-CN" sz="2400" smtClean="0">
                <a:solidFill>
                  <a:srgbClr val="0000FF"/>
                </a:solidFill>
                <a:latin typeface="仿宋" pitchFamily="49" charset="-122"/>
                <a:ea typeface="仿宋" pitchFamily="49" charset="-122"/>
              </a:rPr>
              <a:t>二</a:t>
            </a:r>
            <a:r>
              <a:rPr lang="zh-CN" altLang="zh-CN" sz="2400">
                <a:solidFill>
                  <a:srgbClr val="0000FF"/>
                </a:solidFill>
                <a:latin typeface="仿宋" pitchFamily="49" charset="-122"/>
                <a:ea typeface="仿宋" pitchFamily="49" charset="-122"/>
              </a:rPr>
              <a:t>战后，西欧国家普遍衰落。美苏两极格局的形成使欧洲人认识到国家联合的重要性，开始一体化的探索。马歇尔计划要求欧洲拟定联合性质的计划，这有利于欧洲的一体化，而煤钢共同体是欧洲一体化的第一步，故</a:t>
            </a:r>
            <a:r>
              <a:rPr lang="en-US" altLang="zh-CN" sz="2400">
                <a:solidFill>
                  <a:srgbClr val="0000FF"/>
                </a:solidFill>
                <a:latin typeface="仿宋" pitchFamily="49" charset="-122"/>
                <a:ea typeface="仿宋" pitchFamily="49" charset="-122"/>
              </a:rPr>
              <a:t>A</a:t>
            </a:r>
            <a:r>
              <a:rPr lang="zh-CN" altLang="zh-CN" sz="2400">
                <a:solidFill>
                  <a:srgbClr val="0000FF"/>
                </a:solidFill>
                <a:latin typeface="仿宋" pitchFamily="49" charset="-122"/>
                <a:ea typeface="仿宋" pitchFamily="49" charset="-122"/>
              </a:rPr>
              <a:t>项正确；马歇尔计划是美国利用控制欧洲、对抗苏联、称霸世界的一项措施，二战后美欧实力不对等，欧洲从属于美国，并非平等伙伴关系，故</a:t>
            </a:r>
            <a:r>
              <a:rPr lang="en-US" altLang="zh-CN" sz="2400">
                <a:solidFill>
                  <a:srgbClr val="0000FF"/>
                </a:solidFill>
                <a:latin typeface="仿宋" pitchFamily="49" charset="-122"/>
                <a:ea typeface="仿宋" pitchFamily="49" charset="-122"/>
              </a:rPr>
              <a:t>B</a:t>
            </a:r>
            <a:r>
              <a:rPr lang="zh-CN" altLang="zh-CN" sz="2400">
                <a:solidFill>
                  <a:srgbClr val="0000FF"/>
                </a:solidFill>
                <a:latin typeface="仿宋" pitchFamily="49" charset="-122"/>
                <a:ea typeface="仿宋" pitchFamily="49" charset="-122"/>
              </a:rPr>
              <a:t>项错误；材料提及马歇尔计划援助的前提是拟定征得部分国家同意的联合性计划，且最初曾考虑给予苏联及其在东欧的卫星国以相同的援助，故</a:t>
            </a:r>
            <a:r>
              <a:rPr lang="en-US" altLang="zh-CN" sz="2400">
                <a:solidFill>
                  <a:srgbClr val="0000FF"/>
                </a:solidFill>
                <a:latin typeface="仿宋" pitchFamily="49" charset="-122"/>
                <a:ea typeface="仿宋" pitchFamily="49" charset="-122"/>
              </a:rPr>
              <a:t>C</a:t>
            </a:r>
            <a:r>
              <a:rPr lang="zh-CN" altLang="zh-CN" sz="2400">
                <a:solidFill>
                  <a:srgbClr val="0000FF"/>
                </a:solidFill>
                <a:latin typeface="仿宋" pitchFamily="49" charset="-122"/>
                <a:ea typeface="仿宋" pitchFamily="49" charset="-122"/>
              </a:rPr>
              <a:t>项错误；二战后，根据雅尔塔协定（</a:t>
            </a:r>
            <a:r>
              <a:rPr lang="en-US" altLang="zh-CN" sz="2400">
                <a:solidFill>
                  <a:srgbClr val="0000FF"/>
                </a:solidFill>
                <a:latin typeface="仿宋" pitchFamily="49" charset="-122"/>
                <a:ea typeface="仿宋" pitchFamily="49" charset="-122"/>
              </a:rPr>
              <a:t>1945.2</a:t>
            </a:r>
            <a:r>
              <a:rPr lang="zh-CN" altLang="zh-CN" sz="2400">
                <a:solidFill>
                  <a:srgbClr val="0000FF"/>
                </a:solidFill>
                <a:latin typeface="仿宋" pitchFamily="49" charset="-122"/>
                <a:ea typeface="仿宋" pitchFamily="49" charset="-122"/>
              </a:rPr>
              <a:t>）和波茨坦协定（</a:t>
            </a:r>
            <a:r>
              <a:rPr lang="en-US" altLang="zh-CN" sz="2400">
                <a:solidFill>
                  <a:srgbClr val="0000FF"/>
                </a:solidFill>
                <a:latin typeface="仿宋" pitchFamily="49" charset="-122"/>
                <a:ea typeface="仿宋" pitchFamily="49" charset="-122"/>
              </a:rPr>
              <a:t>1945.7</a:t>
            </a:r>
            <a:r>
              <a:rPr lang="zh-CN" altLang="zh-CN" sz="2400">
                <a:solidFill>
                  <a:srgbClr val="0000FF"/>
                </a:solidFill>
                <a:latin typeface="仿宋" pitchFamily="49" charset="-122"/>
                <a:ea typeface="仿宋" pitchFamily="49" charset="-122"/>
              </a:rPr>
              <a:t>），德国分别由美、英、法、苏四国占领，</a:t>
            </a:r>
            <a:r>
              <a:rPr lang="en-US" altLang="zh-CN" sz="2400">
                <a:solidFill>
                  <a:srgbClr val="0000FF"/>
                </a:solidFill>
                <a:latin typeface="仿宋" pitchFamily="49" charset="-122"/>
                <a:ea typeface="仿宋" pitchFamily="49" charset="-122"/>
              </a:rPr>
              <a:t>1949</a:t>
            </a:r>
            <a:r>
              <a:rPr lang="zh-CN" altLang="zh-CN" sz="2400">
                <a:solidFill>
                  <a:srgbClr val="0000FF"/>
                </a:solidFill>
                <a:latin typeface="仿宋" pitchFamily="49" charset="-122"/>
                <a:ea typeface="仿宋" pitchFamily="49" charset="-122"/>
              </a:rPr>
              <a:t>年</a:t>
            </a:r>
            <a:r>
              <a:rPr lang="en-US" altLang="zh-CN" sz="2400">
                <a:solidFill>
                  <a:srgbClr val="0000FF"/>
                </a:solidFill>
                <a:latin typeface="仿宋" pitchFamily="49" charset="-122"/>
                <a:ea typeface="仿宋" pitchFamily="49" charset="-122"/>
              </a:rPr>
              <a:t>5</a:t>
            </a:r>
            <a:r>
              <a:rPr lang="zh-CN" altLang="zh-CN" sz="2400">
                <a:solidFill>
                  <a:srgbClr val="0000FF"/>
                </a:solidFill>
                <a:latin typeface="仿宋" pitchFamily="49" charset="-122"/>
                <a:ea typeface="仿宋" pitchFamily="49" charset="-122"/>
              </a:rPr>
              <a:t>月美英法占领区合并成立联邦德国，</a:t>
            </a:r>
            <a:r>
              <a:rPr lang="en-US" altLang="zh-CN" sz="2400">
                <a:solidFill>
                  <a:srgbClr val="0000FF"/>
                </a:solidFill>
                <a:latin typeface="仿宋" pitchFamily="49" charset="-122"/>
                <a:ea typeface="仿宋" pitchFamily="49" charset="-122"/>
              </a:rPr>
              <a:t>10</a:t>
            </a:r>
            <a:r>
              <a:rPr lang="zh-CN" altLang="zh-CN" sz="2400">
                <a:solidFill>
                  <a:srgbClr val="0000FF"/>
                </a:solidFill>
                <a:latin typeface="仿宋" pitchFamily="49" charset="-122"/>
                <a:ea typeface="仿宋" pitchFamily="49" charset="-122"/>
              </a:rPr>
              <a:t>月，苏占区成立民主德国，从此德国正式分裂为两个主权国家。德国分裂是二战后美苏推行冷战政策的结果，与马歇尔计划无关，故</a:t>
            </a:r>
            <a:r>
              <a:rPr lang="en-US" altLang="zh-CN" sz="2400">
                <a:solidFill>
                  <a:srgbClr val="0000FF"/>
                </a:solidFill>
                <a:latin typeface="仿宋" pitchFamily="49" charset="-122"/>
                <a:ea typeface="仿宋" pitchFamily="49" charset="-122"/>
              </a:rPr>
              <a:t>D</a:t>
            </a:r>
            <a:r>
              <a:rPr lang="zh-CN" altLang="zh-CN" sz="2400">
                <a:solidFill>
                  <a:srgbClr val="0000FF"/>
                </a:solidFill>
                <a:latin typeface="仿宋" pitchFamily="49" charset="-122"/>
                <a:ea typeface="仿宋" pitchFamily="49" charset="-122"/>
              </a:rPr>
              <a:t>项错误。</a:t>
            </a:r>
          </a:p>
        </p:txBody>
      </p:sp>
    </p:spTree>
    <p:extLst>
      <p:ext uri="{BB962C8B-B14F-4D97-AF65-F5344CB8AC3E}">
        <p14:creationId xmlns:p14="http://schemas.microsoft.com/office/powerpoint/2010/main" val="319575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6" name="TextBox 5"/>
          <p:cNvSpPr txBox="1"/>
          <p:nvPr/>
        </p:nvSpPr>
        <p:spPr>
          <a:xfrm>
            <a:off x="35496" y="1052736"/>
            <a:ext cx="9099938" cy="5410712"/>
          </a:xfrm>
          <a:prstGeom prst="rect">
            <a:avLst/>
          </a:prstGeom>
          <a:noFill/>
        </p:spPr>
        <p:txBody>
          <a:bodyPr wrap="square" rtlCol="0">
            <a:spAutoFit/>
          </a:bodyPr>
          <a:lstStyle/>
          <a:p>
            <a:pPr>
              <a:lnSpc>
                <a:spcPct val="120000"/>
              </a:lnSpc>
            </a:pPr>
            <a:r>
              <a:rPr lang="zh-CN" altLang="en-US" sz="2400" smtClean="0">
                <a:latin typeface="方正小标宋简体" pitchFamily="2" charset="-122"/>
                <a:ea typeface="方正小标宋简体" pitchFamily="2" charset="-122"/>
              </a:rPr>
              <a:t>（</a:t>
            </a:r>
            <a:r>
              <a:rPr lang="en-US" altLang="zh-CN" sz="2400" smtClean="0">
                <a:latin typeface="方正小标宋简体" pitchFamily="2" charset="-122"/>
                <a:ea typeface="方正小标宋简体" pitchFamily="2" charset="-122"/>
              </a:rPr>
              <a:t>2</a:t>
            </a:r>
            <a:r>
              <a:rPr lang="zh-CN" altLang="en-US" sz="2400" smtClean="0">
                <a:latin typeface="方正小标宋简体" pitchFamily="2" charset="-122"/>
                <a:ea typeface="方正小标宋简体" pitchFamily="2" charset="-122"/>
              </a:rPr>
              <a:t>）表明说明类</a:t>
            </a:r>
            <a:endParaRPr lang="en-US" altLang="zh-CN" sz="2400" smtClean="0">
              <a:latin typeface="方正小标宋简体" pitchFamily="2" charset="-122"/>
              <a:ea typeface="方正小标宋简体" pitchFamily="2" charset="-122"/>
            </a:endParaRPr>
          </a:p>
          <a:p>
            <a:pPr>
              <a:lnSpc>
                <a:spcPct val="120000"/>
              </a:lnSpc>
            </a:pPr>
            <a:r>
              <a:rPr lang="zh-CN" altLang="en-US" sz="2400" smtClean="0">
                <a:solidFill>
                  <a:srgbClr val="0000FF"/>
                </a:solidFill>
                <a:latin typeface="仿宋" pitchFamily="49" charset="-122"/>
                <a:ea typeface="仿宋" pitchFamily="49" charset="-122"/>
              </a:rPr>
              <a:t>题型特点</a:t>
            </a:r>
            <a:r>
              <a:rPr lang="zh-CN" altLang="en-US" sz="2400" smtClean="0">
                <a:latin typeface="仿宋" pitchFamily="49" charset="-122"/>
                <a:ea typeface="仿宋" pitchFamily="49" charset="-122"/>
              </a:rPr>
              <a:t>：该</a:t>
            </a:r>
            <a:r>
              <a:rPr lang="zh-CN" altLang="zh-CN" sz="2400" smtClean="0">
                <a:latin typeface="仿宋" pitchFamily="49" charset="-122"/>
                <a:ea typeface="仿宋" pitchFamily="49" charset="-122"/>
              </a:rPr>
              <a:t>类</a:t>
            </a:r>
            <a:r>
              <a:rPr lang="zh-CN" altLang="en-US" sz="2400" smtClean="0">
                <a:latin typeface="仿宋" pitchFamily="49" charset="-122"/>
                <a:ea typeface="仿宋" pitchFamily="49" charset="-122"/>
              </a:rPr>
              <a:t>型</a:t>
            </a:r>
            <a:r>
              <a:rPr lang="zh-CN" altLang="zh-CN" sz="2400" smtClean="0">
                <a:latin typeface="仿宋" pitchFamily="49" charset="-122"/>
                <a:ea typeface="仿宋" pitchFamily="49" charset="-122"/>
              </a:rPr>
              <a:t>选择题主要</a:t>
            </a:r>
            <a:r>
              <a:rPr lang="zh-CN" altLang="zh-CN" sz="2400">
                <a:latin typeface="仿宋" pitchFamily="49" charset="-122"/>
                <a:ea typeface="仿宋" pitchFamily="49" charset="-122"/>
              </a:rPr>
              <a:t>借用了其</a:t>
            </a:r>
            <a:r>
              <a:rPr lang="en-US" altLang="zh-CN" sz="2400">
                <a:latin typeface="仿宋" pitchFamily="49" charset="-122"/>
                <a:ea typeface="仿宋" pitchFamily="49" charset="-122"/>
              </a:rPr>
              <a:t>“</a:t>
            </a:r>
            <a:r>
              <a:rPr lang="zh-CN" altLang="zh-CN" sz="2400">
                <a:latin typeface="仿宋" pitchFamily="49" charset="-122"/>
                <a:ea typeface="仿宋" pitchFamily="49" charset="-122"/>
              </a:rPr>
              <a:t>相当肯定地显示</a:t>
            </a:r>
            <a:r>
              <a:rPr lang="en-US" altLang="zh-CN" sz="2400">
                <a:latin typeface="仿宋" pitchFamily="49" charset="-122"/>
                <a:ea typeface="仿宋" pitchFamily="49" charset="-122"/>
              </a:rPr>
              <a:t>”</a:t>
            </a:r>
            <a:r>
              <a:rPr lang="zh-CN" altLang="zh-CN" sz="2400">
                <a:latin typeface="仿宋" pitchFamily="49" charset="-122"/>
                <a:ea typeface="仿宋" pitchFamily="49" charset="-122"/>
              </a:rPr>
              <a:t>的含义，以考查推理能力为主，兼有考查记忆、提取信息、比较等能力，重点考查的是</a:t>
            </a:r>
            <a:r>
              <a:rPr lang="en-US" altLang="zh-CN" sz="2400">
                <a:latin typeface="仿宋" pitchFamily="49" charset="-122"/>
                <a:ea typeface="仿宋" pitchFamily="49" charset="-122"/>
              </a:rPr>
              <a:t>“</a:t>
            </a:r>
            <a:r>
              <a:rPr lang="zh-CN" altLang="zh-CN" sz="2400">
                <a:latin typeface="仿宋" pitchFamily="49" charset="-122"/>
                <a:ea typeface="仿宋" pitchFamily="49" charset="-122"/>
              </a:rPr>
              <a:t>论从史</a:t>
            </a:r>
            <a:r>
              <a:rPr lang="zh-CN" altLang="zh-CN" sz="2400" smtClean="0">
                <a:latin typeface="仿宋" pitchFamily="49" charset="-122"/>
                <a:ea typeface="仿宋" pitchFamily="49" charset="-122"/>
              </a:rPr>
              <a:t>出</a:t>
            </a:r>
            <a:r>
              <a:rPr lang="zh-CN" altLang="en-US" sz="2400" smtClean="0">
                <a:latin typeface="仿宋" pitchFamily="49" charset="-122"/>
                <a:ea typeface="仿宋" pitchFamily="49" charset="-122"/>
              </a:rPr>
              <a:t>，</a:t>
            </a:r>
            <a:r>
              <a:rPr lang="zh-CN" altLang="zh-CN" sz="2400" smtClean="0">
                <a:latin typeface="仿宋" pitchFamily="49" charset="-122"/>
                <a:ea typeface="仿宋" pitchFamily="49" charset="-122"/>
              </a:rPr>
              <a:t>史论</a:t>
            </a:r>
            <a:r>
              <a:rPr lang="zh-CN" altLang="zh-CN" sz="2400">
                <a:latin typeface="仿宋" pitchFamily="49" charset="-122"/>
                <a:ea typeface="仿宋" pitchFamily="49" charset="-122"/>
              </a:rPr>
              <a:t>结合</a:t>
            </a:r>
            <a:r>
              <a:rPr lang="en-US" altLang="zh-CN" sz="2400">
                <a:latin typeface="仿宋" pitchFamily="49" charset="-122"/>
                <a:ea typeface="仿宋" pitchFamily="49" charset="-122"/>
              </a:rPr>
              <a:t>”</a:t>
            </a:r>
            <a:r>
              <a:rPr lang="zh-CN" altLang="zh-CN" sz="2400">
                <a:latin typeface="仿宋" pitchFamily="49" charset="-122"/>
                <a:ea typeface="仿宋" pitchFamily="49" charset="-122"/>
              </a:rPr>
              <a:t>的分析判断</a:t>
            </a:r>
            <a:r>
              <a:rPr lang="zh-CN" altLang="zh-CN" sz="2400" smtClean="0">
                <a:latin typeface="仿宋" pitchFamily="49" charset="-122"/>
                <a:ea typeface="仿宋" pitchFamily="49" charset="-122"/>
              </a:rPr>
              <a:t>能力。</a:t>
            </a:r>
            <a:r>
              <a:rPr lang="zh-CN" altLang="zh-CN" sz="2400" smtClean="0"/>
              <a:t> </a:t>
            </a:r>
            <a:r>
              <a:rPr lang="zh-CN" altLang="en-US" sz="2400" smtClean="0">
                <a:solidFill>
                  <a:srgbClr val="FF0000"/>
                </a:solidFill>
                <a:latin typeface="仿宋" pitchFamily="49" charset="-122"/>
                <a:ea typeface="仿宋" pitchFamily="49" charset="-122"/>
              </a:rPr>
              <a:t>“表明”</a:t>
            </a:r>
            <a:r>
              <a:rPr lang="zh-CN" altLang="en-US" sz="2400">
                <a:solidFill>
                  <a:srgbClr val="FF0000"/>
                </a:solidFill>
                <a:latin typeface="仿宋" pitchFamily="49" charset="-122"/>
                <a:ea typeface="仿宋" pitchFamily="49" charset="-122"/>
              </a:rPr>
              <a:t>是指表示清楚，比较确切地指出；“说明”是用简明扼要的语言，把事物的实际情况，恰如其分地表述出来。</a:t>
            </a:r>
            <a:r>
              <a:rPr lang="zh-CN" altLang="en-US" sz="2400">
                <a:latin typeface="仿宋" pitchFamily="49" charset="-122"/>
                <a:ea typeface="仿宋" pitchFamily="49" charset="-122"/>
              </a:rPr>
              <a:t>表明、说明的含义相似</a:t>
            </a:r>
            <a:r>
              <a:rPr lang="zh-CN" altLang="en-US" sz="2400" smtClean="0">
                <a:latin typeface="仿宋" pitchFamily="49" charset="-122"/>
                <a:ea typeface="仿宋" pitchFamily="49" charset="-122"/>
              </a:rPr>
              <a:t>，但</a:t>
            </a:r>
            <a:r>
              <a:rPr lang="zh-CN" altLang="en-US" sz="2400">
                <a:latin typeface="仿宋" pitchFamily="49" charset="-122"/>
                <a:ea typeface="仿宋" pitchFamily="49" charset="-122"/>
              </a:rPr>
              <a:t>也有所不同，</a:t>
            </a:r>
            <a:r>
              <a:rPr lang="zh-CN" altLang="en-US" sz="2400">
                <a:solidFill>
                  <a:srgbClr val="FF0000"/>
                </a:solidFill>
                <a:latin typeface="仿宋" pitchFamily="49" charset="-122"/>
                <a:ea typeface="仿宋" pitchFamily="49" charset="-122"/>
              </a:rPr>
              <a:t>“表明”多含有求答历史现象本质之意，“说明”含有分析、阐述之</a:t>
            </a:r>
            <a:r>
              <a:rPr lang="zh-CN" altLang="en-US" sz="2400" smtClean="0">
                <a:solidFill>
                  <a:srgbClr val="FF0000"/>
                </a:solidFill>
                <a:latin typeface="仿宋" pitchFamily="49" charset="-122"/>
                <a:ea typeface="仿宋" pitchFamily="49" charset="-122"/>
              </a:rPr>
              <a:t>意</a:t>
            </a:r>
            <a:r>
              <a:rPr lang="zh-CN" altLang="en-US" sz="2400" smtClean="0">
                <a:latin typeface="仿宋" pitchFamily="49" charset="-122"/>
                <a:ea typeface="仿宋" pitchFamily="49" charset="-122"/>
              </a:rPr>
              <a:t>。</a:t>
            </a:r>
            <a:endParaRPr lang="en-US" altLang="zh-CN" sz="2400" smtClean="0">
              <a:latin typeface="仿宋" pitchFamily="49" charset="-122"/>
              <a:ea typeface="仿宋" pitchFamily="49" charset="-122"/>
            </a:endParaRPr>
          </a:p>
          <a:p>
            <a:pPr indent="457200">
              <a:lnSpc>
                <a:spcPct val="120000"/>
              </a:lnSpc>
            </a:pPr>
            <a:r>
              <a:rPr lang="zh-CN" altLang="en-US" sz="2400" smtClean="0">
                <a:latin typeface="仿宋" pitchFamily="49" charset="-122"/>
                <a:ea typeface="仿宋" pitchFamily="49" charset="-122"/>
              </a:rPr>
              <a:t>从</a:t>
            </a:r>
            <a:r>
              <a:rPr lang="zh-CN" altLang="en-US" sz="2400">
                <a:latin typeface="仿宋" pitchFamily="49" charset="-122"/>
                <a:ea typeface="仿宋" pitchFamily="49" charset="-122"/>
              </a:rPr>
              <a:t>历年全国卷高考试题来看，此类试题中的题干与题肢之间的逻辑关系存在三种情况：</a:t>
            </a:r>
            <a:r>
              <a:rPr lang="zh-CN" altLang="en-US" sz="2400">
                <a:solidFill>
                  <a:srgbClr val="FF0000"/>
                </a:solidFill>
                <a:latin typeface="仿宋" pitchFamily="49" charset="-122"/>
                <a:ea typeface="仿宋" pitchFamily="49" charset="-122"/>
              </a:rPr>
              <a:t>一是题干与题肢之间是因果关系，二是题干与题肢之间是现象与本质的关系，三是题干与题肢之间是判断关系。需要具体试题具体分析。 </a:t>
            </a:r>
            <a:endParaRPr lang="en-US" altLang="zh-CN" sz="2400" smtClean="0">
              <a:solidFill>
                <a:srgbClr val="FF0000"/>
              </a:solidFill>
              <a:latin typeface="仿宋" pitchFamily="49" charset="-122"/>
              <a:ea typeface="仿宋" pitchFamily="49" charset="-122"/>
            </a:endParaRPr>
          </a:p>
        </p:txBody>
      </p:sp>
    </p:spTree>
    <p:extLst>
      <p:ext uri="{BB962C8B-B14F-4D97-AF65-F5344CB8AC3E}">
        <p14:creationId xmlns:p14="http://schemas.microsoft.com/office/powerpoint/2010/main" val="7887205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6" name="TextBox 5"/>
          <p:cNvSpPr txBox="1"/>
          <p:nvPr/>
        </p:nvSpPr>
        <p:spPr>
          <a:xfrm>
            <a:off x="35496" y="1052736"/>
            <a:ext cx="9099938" cy="4081117"/>
          </a:xfrm>
          <a:prstGeom prst="rect">
            <a:avLst/>
          </a:prstGeom>
          <a:noFill/>
        </p:spPr>
        <p:txBody>
          <a:bodyPr wrap="square" rtlCol="0">
            <a:spAutoFit/>
          </a:bodyPr>
          <a:lstStyle/>
          <a:p>
            <a:pPr>
              <a:lnSpc>
                <a:spcPct val="120000"/>
              </a:lnSpc>
            </a:pPr>
            <a:r>
              <a:rPr lang="zh-CN" altLang="en-US" sz="2400" smtClean="0">
                <a:latin typeface="方正小标宋简体" pitchFamily="2" charset="-122"/>
                <a:ea typeface="方正小标宋简体" pitchFamily="2" charset="-122"/>
              </a:rPr>
              <a:t>（</a:t>
            </a:r>
            <a:r>
              <a:rPr lang="en-US" altLang="zh-CN" sz="2400" smtClean="0">
                <a:latin typeface="方正小标宋简体" pitchFamily="2" charset="-122"/>
                <a:ea typeface="方正小标宋简体" pitchFamily="2" charset="-122"/>
              </a:rPr>
              <a:t>2</a:t>
            </a:r>
            <a:r>
              <a:rPr lang="zh-CN" altLang="en-US" sz="2400" smtClean="0">
                <a:latin typeface="方正小标宋简体" pitchFamily="2" charset="-122"/>
                <a:ea typeface="方正小标宋简体" pitchFamily="2" charset="-122"/>
              </a:rPr>
              <a:t>）表明说明类</a:t>
            </a:r>
            <a:endParaRPr lang="en-US" altLang="zh-CN" sz="2400" smtClean="0">
              <a:latin typeface="方正小标宋简体" pitchFamily="2" charset="-122"/>
              <a:ea typeface="方正小标宋简体" pitchFamily="2" charset="-122"/>
            </a:endParaRPr>
          </a:p>
          <a:p>
            <a:pPr>
              <a:lnSpc>
                <a:spcPct val="120000"/>
              </a:lnSpc>
            </a:pPr>
            <a:r>
              <a:rPr lang="zh-CN" altLang="en-US" sz="2400" smtClean="0">
                <a:solidFill>
                  <a:srgbClr val="0000FF"/>
                </a:solidFill>
                <a:latin typeface="仿宋" pitchFamily="49" charset="-122"/>
                <a:ea typeface="仿宋" pitchFamily="49" charset="-122"/>
              </a:rPr>
              <a:t>解题思路</a:t>
            </a:r>
            <a:r>
              <a:rPr lang="zh-CN" altLang="en-US" sz="2400" smtClean="0">
                <a:latin typeface="仿宋" pitchFamily="49" charset="-122"/>
                <a:ea typeface="仿宋" pitchFamily="49" charset="-122"/>
              </a:rPr>
              <a:t>：</a:t>
            </a:r>
            <a:r>
              <a:rPr lang="en-US" altLang="zh-CN" sz="2400" smtClean="0">
                <a:latin typeface="仿宋" pitchFamily="49" charset="-122"/>
                <a:ea typeface="仿宋" pitchFamily="49" charset="-122"/>
              </a:rPr>
              <a:t>“</a:t>
            </a:r>
            <a:r>
              <a:rPr lang="zh-CN" altLang="en-US" sz="2400" smtClean="0">
                <a:latin typeface="仿宋" pitchFamily="49" charset="-122"/>
                <a:ea typeface="仿宋" pitchFamily="49" charset="-122"/>
              </a:rPr>
              <a:t>表明”是指表示清楚，比较确切地指出；作答时要首先排除错误说法，然后再看哪个选项能够更深层次地反映材料信息；在正向选择的前提下，哪个选项离材料更远，哪个更接近本质。</a:t>
            </a:r>
            <a:r>
              <a:rPr lang="zh-CN" altLang="zh-CN" sz="2400" smtClean="0">
                <a:latin typeface="仿宋" pitchFamily="49" charset="-122"/>
                <a:ea typeface="仿宋" pitchFamily="49" charset="-122"/>
              </a:rPr>
              <a:t>确切的来说，</a:t>
            </a:r>
            <a:r>
              <a:rPr lang="zh-CN" altLang="en-US" sz="2400" smtClean="0">
                <a:latin typeface="仿宋" pitchFamily="49" charset="-122"/>
                <a:ea typeface="仿宋" pitchFamily="49" charset="-122"/>
              </a:rPr>
              <a:t>“</a:t>
            </a:r>
            <a:r>
              <a:rPr lang="zh-CN" altLang="zh-CN" sz="2400" smtClean="0">
                <a:latin typeface="仿宋" pitchFamily="49" charset="-122"/>
                <a:ea typeface="仿宋" pitchFamily="49" charset="-122"/>
              </a:rPr>
              <a:t>表明</a:t>
            </a:r>
            <a:r>
              <a:rPr lang="zh-CN" altLang="en-US" sz="2400" smtClean="0">
                <a:latin typeface="仿宋" pitchFamily="49" charset="-122"/>
                <a:ea typeface="仿宋" pitchFamily="49" charset="-122"/>
              </a:rPr>
              <a:t>”</a:t>
            </a:r>
            <a:r>
              <a:rPr lang="zh-CN" altLang="zh-CN" sz="2400" smtClean="0">
                <a:latin typeface="仿宋" pitchFamily="49" charset="-122"/>
                <a:ea typeface="仿宋" pitchFamily="49" charset="-122"/>
              </a:rPr>
              <a:t>题的选项应该只有对错，没有程度关系（现象</a:t>
            </a:r>
            <a:r>
              <a:rPr lang="en-US" altLang="zh-CN" sz="2400" smtClean="0">
                <a:latin typeface="仿宋" pitchFamily="49" charset="-122"/>
                <a:ea typeface="仿宋" pitchFamily="49" charset="-122"/>
              </a:rPr>
              <a:t>-</a:t>
            </a:r>
            <a:r>
              <a:rPr lang="zh-CN" altLang="zh-CN" sz="2400" smtClean="0">
                <a:latin typeface="仿宋" pitchFamily="49" charset="-122"/>
                <a:ea typeface="仿宋" pitchFamily="49" charset="-122"/>
              </a:rPr>
              <a:t>本质关系）。不过，</a:t>
            </a:r>
            <a:r>
              <a:rPr lang="zh-CN" altLang="zh-CN" sz="2400" smtClean="0">
                <a:solidFill>
                  <a:srgbClr val="FF0000"/>
                </a:solidFill>
                <a:latin typeface="仿宋" pitchFamily="49" charset="-122"/>
                <a:ea typeface="仿宋" pitchFamily="49" charset="-122"/>
              </a:rPr>
              <a:t>全国卷大多数</a:t>
            </a:r>
            <a:r>
              <a:rPr lang="zh-CN" altLang="en-US" sz="2400" smtClean="0">
                <a:solidFill>
                  <a:srgbClr val="FF0000"/>
                </a:solidFill>
                <a:latin typeface="仿宋" pitchFamily="49" charset="-122"/>
                <a:ea typeface="仿宋" pitchFamily="49" charset="-122"/>
              </a:rPr>
              <a:t>“</a:t>
            </a:r>
            <a:r>
              <a:rPr lang="zh-CN" altLang="zh-CN" sz="2400" smtClean="0">
                <a:solidFill>
                  <a:srgbClr val="FF0000"/>
                </a:solidFill>
                <a:latin typeface="仿宋" pitchFamily="49" charset="-122"/>
                <a:ea typeface="仿宋" pitchFamily="49" charset="-122"/>
              </a:rPr>
              <a:t>表明</a:t>
            </a:r>
            <a:r>
              <a:rPr lang="zh-CN" altLang="en-US" sz="2400" smtClean="0">
                <a:solidFill>
                  <a:srgbClr val="FF0000"/>
                </a:solidFill>
                <a:latin typeface="仿宋" pitchFamily="49" charset="-122"/>
                <a:ea typeface="仿宋" pitchFamily="49" charset="-122"/>
              </a:rPr>
              <a:t>”</a:t>
            </a:r>
            <a:r>
              <a:rPr lang="zh-CN" altLang="zh-CN" sz="2400" smtClean="0">
                <a:solidFill>
                  <a:srgbClr val="FF0000"/>
                </a:solidFill>
                <a:latin typeface="仿宋" pitchFamily="49" charset="-122"/>
                <a:ea typeface="仿宋" pitchFamily="49" charset="-122"/>
              </a:rPr>
              <a:t>的正确选项是指向本质的。</a:t>
            </a:r>
            <a:r>
              <a:rPr lang="zh-CN" altLang="zh-CN" sz="2400" smtClean="0">
                <a:latin typeface="仿宋" pitchFamily="49" charset="-122"/>
                <a:ea typeface="仿宋" pitchFamily="49" charset="-122"/>
              </a:rPr>
              <a:t>此外，</a:t>
            </a:r>
            <a:r>
              <a:rPr lang="zh-CN" altLang="en-US" sz="2400" smtClean="0">
                <a:latin typeface="仿宋" pitchFamily="49" charset="-122"/>
                <a:ea typeface="仿宋" pitchFamily="49" charset="-122"/>
              </a:rPr>
              <a:t>“</a:t>
            </a:r>
            <a:r>
              <a:rPr lang="zh-CN" altLang="zh-CN" sz="2400" smtClean="0">
                <a:latin typeface="仿宋" pitchFamily="49" charset="-122"/>
                <a:ea typeface="仿宋" pitchFamily="49" charset="-122"/>
              </a:rPr>
              <a:t>表明</a:t>
            </a:r>
            <a:r>
              <a:rPr lang="zh-CN" altLang="en-US" sz="2400" smtClean="0">
                <a:latin typeface="仿宋" pitchFamily="49" charset="-122"/>
                <a:ea typeface="仿宋" pitchFamily="49" charset="-122"/>
              </a:rPr>
              <a:t>”</a:t>
            </a:r>
            <a:r>
              <a:rPr lang="zh-CN" altLang="zh-CN" sz="2400" smtClean="0">
                <a:latin typeface="仿宋" pitchFamily="49" charset="-122"/>
                <a:ea typeface="仿宋" pitchFamily="49" charset="-122"/>
              </a:rPr>
              <a:t>是对事物本身的清楚表达，</a:t>
            </a:r>
            <a:r>
              <a:rPr lang="zh-CN" altLang="zh-CN" sz="2400" smtClean="0">
                <a:solidFill>
                  <a:srgbClr val="FF0000"/>
                </a:solidFill>
                <a:latin typeface="仿宋" pitchFamily="49" charset="-122"/>
                <a:ea typeface="仿宋" pitchFamily="49" charset="-122"/>
              </a:rPr>
              <a:t>选项中对这一事物的原因分析或影响分析基本上不是正确答案。</a:t>
            </a:r>
            <a:r>
              <a:rPr lang="zh-CN" altLang="en-US" sz="2400" smtClean="0">
                <a:latin typeface="仿宋" pitchFamily="49" charset="-122"/>
                <a:ea typeface="仿宋" pitchFamily="49" charset="-122"/>
              </a:rPr>
              <a:t>“说明”则是以说明方式来证明结论的对错。</a:t>
            </a:r>
          </a:p>
        </p:txBody>
      </p:sp>
    </p:spTree>
    <p:extLst>
      <p:ext uri="{BB962C8B-B14F-4D97-AF65-F5344CB8AC3E}">
        <p14:creationId xmlns:p14="http://schemas.microsoft.com/office/powerpoint/2010/main" val="62157709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1052736"/>
            <a:ext cx="9144000" cy="3637919"/>
          </a:xfrm>
          <a:prstGeom prst="rect">
            <a:avLst/>
          </a:prstGeom>
        </p:spPr>
        <p:txBody>
          <a:bodyPr wrap="square">
            <a:spAutoFit/>
          </a:bodyPr>
          <a:lstStyle/>
          <a:p>
            <a:pPr>
              <a:lnSpc>
                <a:spcPct val="120000"/>
              </a:lnSpc>
            </a:pPr>
            <a:r>
              <a:rPr lang="en-US" altLang="zh-CN" sz="2400">
                <a:latin typeface="+mn-ea"/>
              </a:rPr>
              <a:t>(</a:t>
            </a:r>
            <a:r>
              <a:rPr lang="en-US" altLang="zh-CN" sz="2400">
                <a:solidFill>
                  <a:srgbClr val="FF0000"/>
                </a:solidFill>
                <a:latin typeface="黑体" pitchFamily="49" charset="-122"/>
                <a:ea typeface="黑体" pitchFamily="49" charset="-122"/>
              </a:rPr>
              <a:t>2018</a:t>
            </a:r>
            <a:r>
              <a:rPr lang="zh-CN" altLang="zh-CN" sz="2400">
                <a:solidFill>
                  <a:srgbClr val="FF0000"/>
                </a:solidFill>
                <a:latin typeface="黑体" pitchFamily="49" charset="-122"/>
                <a:ea typeface="黑体" pitchFamily="49" charset="-122"/>
              </a:rPr>
              <a:t>·全国新课标卷Ⅰ文综</a:t>
            </a:r>
            <a:r>
              <a:rPr lang="zh-CN" altLang="zh-CN" sz="2400" smtClean="0">
                <a:solidFill>
                  <a:srgbClr val="FF0000"/>
                </a:solidFill>
                <a:latin typeface="黑体" pitchFamily="49" charset="-122"/>
                <a:ea typeface="黑体" pitchFamily="49" charset="-122"/>
              </a:rPr>
              <a:t>·</a:t>
            </a:r>
            <a:r>
              <a:rPr lang="en-US" altLang="zh-CN" sz="2400" smtClean="0">
                <a:solidFill>
                  <a:srgbClr val="FF0000"/>
                </a:solidFill>
                <a:latin typeface="黑体" pitchFamily="49" charset="-122"/>
                <a:ea typeface="黑体" pitchFamily="49" charset="-122"/>
              </a:rPr>
              <a:t>33</a:t>
            </a:r>
            <a:r>
              <a:rPr lang="en-US" altLang="zh-CN" sz="2400" smtClean="0">
                <a:latin typeface="+mn-ea"/>
              </a:rPr>
              <a:t>)1847</a:t>
            </a:r>
            <a:r>
              <a:rPr lang="zh-CN" altLang="zh-CN" sz="2400">
                <a:latin typeface="+mn-ea"/>
              </a:rPr>
              <a:t>年</a:t>
            </a:r>
            <a:r>
              <a:rPr lang="en-US" altLang="zh-CN" sz="2400">
                <a:latin typeface="+mn-ea"/>
              </a:rPr>
              <a:t>6</a:t>
            </a:r>
            <a:r>
              <a:rPr lang="zh-CN" altLang="zh-CN" sz="2400">
                <a:latin typeface="+mn-ea"/>
              </a:rPr>
              <a:t>月，正义者同盟改名为共产主义者同盟，以“全世界无产者，联合起来”的新口号代替“人人皆兄弟”的旧口号，并规定同盟的目的是：“通过传播财产公有的理论并尽快地求其实现，使人类得到解放。”这一变化说明</a:t>
            </a:r>
          </a:p>
          <a:p>
            <a:pPr>
              <a:lnSpc>
                <a:spcPct val="120000"/>
              </a:lnSpc>
            </a:pPr>
            <a:r>
              <a:rPr lang="en-US" altLang="zh-CN" sz="2400">
                <a:solidFill>
                  <a:srgbClr val="FF0000"/>
                </a:solidFill>
                <a:latin typeface="+mn-ea"/>
              </a:rPr>
              <a:t>A</a:t>
            </a:r>
            <a:r>
              <a:rPr lang="zh-CN" altLang="zh-CN" sz="2400">
                <a:solidFill>
                  <a:srgbClr val="FF0000"/>
                </a:solidFill>
                <a:latin typeface="+mn-ea"/>
              </a:rPr>
              <a:t>．共产主义者同盟接受了马克思的革命理论</a:t>
            </a:r>
          </a:p>
          <a:p>
            <a:pPr>
              <a:lnSpc>
                <a:spcPct val="120000"/>
              </a:lnSpc>
            </a:pPr>
            <a:r>
              <a:rPr lang="en-US" altLang="zh-CN" sz="2400">
                <a:latin typeface="+mn-ea"/>
              </a:rPr>
              <a:t>B</a:t>
            </a:r>
            <a:r>
              <a:rPr lang="zh-CN" altLang="zh-CN" sz="2400">
                <a:latin typeface="+mn-ea"/>
              </a:rPr>
              <a:t>．马克思主义的诞生推动了无产阶级的斗争</a:t>
            </a:r>
          </a:p>
          <a:p>
            <a:pPr>
              <a:lnSpc>
                <a:spcPct val="120000"/>
              </a:lnSpc>
            </a:pPr>
            <a:r>
              <a:rPr lang="en-US" altLang="zh-CN" sz="2400">
                <a:latin typeface="+mn-ea"/>
              </a:rPr>
              <a:t>C</a:t>
            </a:r>
            <a:r>
              <a:rPr lang="zh-CN" altLang="zh-CN" sz="2400">
                <a:latin typeface="+mn-ea"/>
              </a:rPr>
              <a:t>．工人运动在欧洲的主要资本主义国家开始兴起</a:t>
            </a:r>
          </a:p>
          <a:p>
            <a:pPr>
              <a:lnSpc>
                <a:spcPct val="120000"/>
              </a:lnSpc>
            </a:pPr>
            <a:r>
              <a:rPr lang="en-US" altLang="zh-CN" sz="2400">
                <a:latin typeface="+mn-ea"/>
              </a:rPr>
              <a:t>D</a:t>
            </a:r>
            <a:r>
              <a:rPr lang="zh-CN" altLang="zh-CN" sz="2400">
                <a:latin typeface="+mn-ea"/>
              </a:rPr>
              <a:t>．无产阶级与资产阶级的矛盾成为社会主要矛盾</a:t>
            </a:r>
          </a:p>
        </p:txBody>
      </p:sp>
      <p:sp>
        <p:nvSpPr>
          <p:cNvPr id="6" name="TextBox 5"/>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7" name="TextBox 6"/>
          <p:cNvSpPr txBox="1"/>
          <p:nvPr/>
        </p:nvSpPr>
        <p:spPr>
          <a:xfrm>
            <a:off x="67000"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5" name="矩形 4"/>
          <p:cNvSpPr/>
          <p:nvPr/>
        </p:nvSpPr>
        <p:spPr>
          <a:xfrm>
            <a:off x="-7431" y="1031474"/>
            <a:ext cx="9144000" cy="5853910"/>
          </a:xfrm>
          <a:prstGeom prst="rect">
            <a:avLst/>
          </a:prstGeom>
          <a:solidFill>
            <a:schemeClr val="bg1"/>
          </a:solidFill>
        </p:spPr>
        <p:txBody>
          <a:bodyPr wrap="square">
            <a:spAutoFit/>
          </a:bodyPr>
          <a:lstStyle/>
          <a:p>
            <a:pPr>
              <a:lnSpc>
                <a:spcPct val="120000"/>
              </a:lnSpc>
            </a:pPr>
            <a:r>
              <a:rPr lang="zh-CN" altLang="zh-CN" smtClean="0"/>
              <a:t>【</a:t>
            </a:r>
            <a:r>
              <a:rPr lang="zh-CN" altLang="zh-CN" sz="2400" smtClean="0">
                <a:solidFill>
                  <a:srgbClr val="FF0000"/>
                </a:solidFill>
                <a:latin typeface="黑体" pitchFamily="49" charset="-122"/>
                <a:ea typeface="黑体" pitchFamily="49" charset="-122"/>
              </a:rPr>
              <a:t>解析</a:t>
            </a:r>
            <a:r>
              <a:rPr lang="zh-CN" altLang="zh-CN" smtClean="0"/>
              <a:t>】</a:t>
            </a:r>
            <a:r>
              <a:rPr lang="en-US" altLang="zh-CN" sz="2400" smtClean="0">
                <a:solidFill>
                  <a:srgbClr val="0000FF"/>
                </a:solidFill>
                <a:latin typeface="仿宋" pitchFamily="49" charset="-122"/>
                <a:ea typeface="仿宋" pitchFamily="49" charset="-122"/>
              </a:rPr>
              <a:t>A </a:t>
            </a:r>
            <a:r>
              <a:rPr lang="zh-CN" altLang="zh-CN" sz="2400" smtClean="0">
                <a:solidFill>
                  <a:srgbClr val="0000FF"/>
                </a:solidFill>
                <a:latin typeface="仿宋" pitchFamily="49" charset="-122"/>
                <a:ea typeface="仿宋" pitchFamily="49" charset="-122"/>
              </a:rPr>
              <a:t>“马克思革命理论”</a:t>
            </a:r>
            <a:r>
              <a:rPr lang="zh-CN" altLang="zh-CN" sz="2400">
                <a:solidFill>
                  <a:srgbClr val="0000FF"/>
                </a:solidFill>
                <a:latin typeface="仿宋" pitchFamily="49" charset="-122"/>
                <a:ea typeface="仿宋" pitchFamily="49" charset="-122"/>
              </a:rPr>
              <a:t>不等同于“马克思主义”，革命理论本身是一个不断形成丰富发展的过程。</a:t>
            </a:r>
            <a:r>
              <a:rPr lang="en-US" altLang="zh-CN" sz="2400">
                <a:solidFill>
                  <a:srgbClr val="0000FF"/>
                </a:solidFill>
                <a:latin typeface="仿宋" pitchFamily="49" charset="-122"/>
                <a:ea typeface="仿宋" pitchFamily="49" charset="-122"/>
              </a:rPr>
              <a:t>1847</a:t>
            </a:r>
            <a:r>
              <a:rPr lang="zh-CN" altLang="zh-CN" sz="2400">
                <a:solidFill>
                  <a:srgbClr val="0000FF"/>
                </a:solidFill>
                <a:latin typeface="仿宋" pitchFamily="49" charset="-122"/>
                <a:ea typeface="仿宋" pitchFamily="49" charset="-122"/>
              </a:rPr>
              <a:t>年，马克思、恩格斯参与正义者同盟的改组，后又一起为该组织撰写了宣言。根据材料正义者同盟口号“全世界无产者，联合起来”及目的“通过传播财产公有的理论并尽快地求其实现，使人类得到解放”可知正义者同盟接受了马克思的革命理论，故</a:t>
            </a:r>
            <a:r>
              <a:rPr lang="en-US" altLang="zh-CN" sz="2400">
                <a:solidFill>
                  <a:srgbClr val="0000FF"/>
                </a:solidFill>
                <a:latin typeface="仿宋" pitchFamily="49" charset="-122"/>
                <a:ea typeface="仿宋" pitchFamily="49" charset="-122"/>
              </a:rPr>
              <a:t>A</a:t>
            </a:r>
            <a:r>
              <a:rPr lang="zh-CN" altLang="zh-CN" sz="2400">
                <a:solidFill>
                  <a:srgbClr val="0000FF"/>
                </a:solidFill>
                <a:latin typeface="仿宋" pitchFamily="49" charset="-122"/>
                <a:ea typeface="仿宋" pitchFamily="49" charset="-122"/>
              </a:rPr>
              <a:t>项正确；</a:t>
            </a:r>
            <a:r>
              <a:rPr lang="en-US" altLang="zh-CN" sz="2400">
                <a:solidFill>
                  <a:srgbClr val="0000FF"/>
                </a:solidFill>
                <a:latin typeface="仿宋" pitchFamily="49" charset="-122"/>
                <a:ea typeface="仿宋" pitchFamily="49" charset="-122"/>
              </a:rPr>
              <a:t>1848</a:t>
            </a:r>
            <a:r>
              <a:rPr lang="zh-CN" altLang="zh-CN" sz="2400">
                <a:solidFill>
                  <a:srgbClr val="0000FF"/>
                </a:solidFill>
                <a:latin typeface="仿宋" pitchFamily="49" charset="-122"/>
                <a:ea typeface="仿宋" pitchFamily="49" charset="-122"/>
              </a:rPr>
              <a:t>年《共产党宣言》的发表，标志着马克思主义的诞生，故</a:t>
            </a:r>
            <a:r>
              <a:rPr lang="en-US" altLang="zh-CN" sz="2400">
                <a:solidFill>
                  <a:srgbClr val="0000FF"/>
                </a:solidFill>
                <a:latin typeface="仿宋" pitchFamily="49" charset="-122"/>
                <a:ea typeface="仿宋" pitchFamily="49" charset="-122"/>
              </a:rPr>
              <a:t>B</a:t>
            </a:r>
            <a:r>
              <a:rPr lang="zh-CN" altLang="zh-CN" sz="2400">
                <a:solidFill>
                  <a:srgbClr val="0000FF"/>
                </a:solidFill>
                <a:latin typeface="仿宋" pitchFamily="49" charset="-122"/>
                <a:ea typeface="仿宋" pitchFamily="49" charset="-122"/>
              </a:rPr>
              <a:t>项错误；工人运动随着工业革命的开展而兴起，其兴起的标志是</a:t>
            </a:r>
            <a:r>
              <a:rPr lang="en-US" altLang="zh-CN" sz="2400">
                <a:solidFill>
                  <a:srgbClr val="0000FF"/>
                </a:solidFill>
                <a:latin typeface="仿宋" pitchFamily="49" charset="-122"/>
                <a:ea typeface="仿宋" pitchFamily="49" charset="-122"/>
              </a:rPr>
              <a:t>19</a:t>
            </a:r>
            <a:r>
              <a:rPr lang="zh-CN" altLang="zh-CN" sz="2400">
                <a:solidFill>
                  <a:srgbClr val="0000FF"/>
                </a:solidFill>
                <a:latin typeface="仿宋" pitchFamily="49" charset="-122"/>
                <a:ea typeface="仿宋" pitchFamily="49" charset="-122"/>
              </a:rPr>
              <a:t>世纪三四十年代欧洲三大工人运动（</a:t>
            </a:r>
            <a:r>
              <a:rPr lang="en-US" altLang="zh-CN" sz="2400">
                <a:solidFill>
                  <a:srgbClr val="0000FF"/>
                </a:solidFill>
                <a:latin typeface="仿宋" pitchFamily="49" charset="-122"/>
                <a:ea typeface="仿宋" pitchFamily="49" charset="-122"/>
              </a:rPr>
              <a:t>1831</a:t>
            </a:r>
            <a:r>
              <a:rPr lang="zh-CN" altLang="zh-CN" sz="2400">
                <a:solidFill>
                  <a:srgbClr val="0000FF"/>
                </a:solidFill>
                <a:latin typeface="仿宋" pitchFamily="49" charset="-122"/>
                <a:ea typeface="仿宋" pitchFamily="49" charset="-122"/>
              </a:rPr>
              <a:t>、</a:t>
            </a:r>
            <a:r>
              <a:rPr lang="en-US" altLang="zh-CN" sz="2400">
                <a:solidFill>
                  <a:srgbClr val="0000FF"/>
                </a:solidFill>
                <a:latin typeface="仿宋" pitchFamily="49" charset="-122"/>
                <a:ea typeface="仿宋" pitchFamily="49" charset="-122"/>
              </a:rPr>
              <a:t>1834</a:t>
            </a:r>
            <a:r>
              <a:rPr lang="zh-CN" altLang="zh-CN" sz="2400">
                <a:solidFill>
                  <a:srgbClr val="0000FF"/>
                </a:solidFill>
                <a:latin typeface="仿宋" pitchFamily="49" charset="-122"/>
                <a:ea typeface="仿宋" pitchFamily="49" charset="-122"/>
              </a:rPr>
              <a:t>年法国里昂工人起义，</a:t>
            </a:r>
            <a:r>
              <a:rPr lang="en-US" altLang="zh-CN" sz="2400">
                <a:solidFill>
                  <a:srgbClr val="0000FF"/>
                </a:solidFill>
                <a:latin typeface="仿宋" pitchFamily="49" charset="-122"/>
                <a:ea typeface="仿宋" pitchFamily="49" charset="-122"/>
              </a:rPr>
              <a:t>1844</a:t>
            </a:r>
            <a:r>
              <a:rPr lang="zh-CN" altLang="zh-CN" sz="2400">
                <a:solidFill>
                  <a:srgbClr val="0000FF"/>
                </a:solidFill>
                <a:latin typeface="仿宋" pitchFamily="49" charset="-122"/>
                <a:ea typeface="仿宋" pitchFamily="49" charset="-122"/>
              </a:rPr>
              <a:t>年德意志西里西亚织工起义，</a:t>
            </a:r>
            <a:r>
              <a:rPr lang="en-US" altLang="zh-CN" sz="2400">
                <a:solidFill>
                  <a:srgbClr val="0000FF"/>
                </a:solidFill>
                <a:latin typeface="仿宋" pitchFamily="49" charset="-122"/>
                <a:ea typeface="仿宋" pitchFamily="49" charset="-122"/>
              </a:rPr>
              <a:t>1836</a:t>
            </a:r>
            <a:r>
              <a:rPr lang="zh-CN" altLang="zh-CN" sz="2400">
                <a:solidFill>
                  <a:srgbClr val="0000FF"/>
                </a:solidFill>
                <a:latin typeface="仿宋" pitchFamily="49" charset="-122"/>
                <a:ea typeface="仿宋" pitchFamily="49" charset="-122"/>
              </a:rPr>
              <a:t>～</a:t>
            </a:r>
            <a:r>
              <a:rPr lang="en-US" altLang="zh-CN" sz="2400">
                <a:solidFill>
                  <a:srgbClr val="0000FF"/>
                </a:solidFill>
                <a:latin typeface="仿宋" pitchFamily="49" charset="-122"/>
                <a:ea typeface="仿宋" pitchFamily="49" charset="-122"/>
              </a:rPr>
              <a:t>1848</a:t>
            </a:r>
            <a:r>
              <a:rPr lang="zh-CN" altLang="zh-CN" sz="2400">
                <a:solidFill>
                  <a:srgbClr val="0000FF"/>
                </a:solidFill>
                <a:latin typeface="仿宋" pitchFamily="49" charset="-122"/>
                <a:ea typeface="仿宋" pitchFamily="49" charset="-122"/>
              </a:rPr>
              <a:t>年英国宪章运动），故</a:t>
            </a:r>
            <a:r>
              <a:rPr lang="en-US" altLang="zh-CN" sz="2400">
                <a:solidFill>
                  <a:srgbClr val="0000FF"/>
                </a:solidFill>
                <a:latin typeface="仿宋" pitchFamily="49" charset="-122"/>
                <a:ea typeface="仿宋" pitchFamily="49" charset="-122"/>
              </a:rPr>
              <a:t>C</a:t>
            </a:r>
            <a:r>
              <a:rPr lang="zh-CN" altLang="zh-CN" sz="2400">
                <a:solidFill>
                  <a:srgbClr val="0000FF"/>
                </a:solidFill>
                <a:latin typeface="仿宋" pitchFamily="49" charset="-122"/>
                <a:ea typeface="仿宋" pitchFamily="49" charset="-122"/>
              </a:rPr>
              <a:t>项错误；工业革命使资产阶级和无产阶级的矛盾日益成为社会的主要矛盾，这种矛盾在这一变化前后并未发生改变，且与材料体现的主旨不符，故</a:t>
            </a:r>
            <a:r>
              <a:rPr lang="en-US" altLang="zh-CN" sz="2400">
                <a:solidFill>
                  <a:srgbClr val="0000FF"/>
                </a:solidFill>
                <a:latin typeface="仿宋" pitchFamily="49" charset="-122"/>
                <a:ea typeface="仿宋" pitchFamily="49" charset="-122"/>
              </a:rPr>
              <a:t>D</a:t>
            </a:r>
            <a:r>
              <a:rPr lang="zh-CN" altLang="zh-CN" sz="2400">
                <a:solidFill>
                  <a:srgbClr val="0000FF"/>
                </a:solidFill>
                <a:latin typeface="仿宋" pitchFamily="49" charset="-122"/>
                <a:ea typeface="仿宋" pitchFamily="49" charset="-122"/>
              </a:rPr>
              <a:t>项错误。</a:t>
            </a:r>
          </a:p>
        </p:txBody>
      </p:sp>
    </p:spTree>
    <p:extLst>
      <p:ext uri="{BB962C8B-B14F-4D97-AF65-F5344CB8AC3E}">
        <p14:creationId xmlns:p14="http://schemas.microsoft.com/office/powerpoint/2010/main" val="1554767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1052736"/>
            <a:ext cx="9144000" cy="5853910"/>
          </a:xfrm>
          <a:prstGeom prst="rect">
            <a:avLst/>
          </a:prstGeom>
        </p:spPr>
        <p:txBody>
          <a:bodyPr wrap="square">
            <a:spAutoFit/>
          </a:bodyPr>
          <a:lstStyle/>
          <a:p>
            <a:pPr>
              <a:lnSpc>
                <a:spcPct val="120000"/>
              </a:lnSpc>
            </a:pPr>
            <a:r>
              <a:rPr lang="en-US" altLang="zh-CN" sz="2400">
                <a:latin typeface="+mn-ea"/>
              </a:rPr>
              <a:t>(</a:t>
            </a:r>
            <a:r>
              <a:rPr lang="en-US" altLang="zh-CN" sz="2400">
                <a:solidFill>
                  <a:srgbClr val="FF0000"/>
                </a:solidFill>
                <a:latin typeface="黑体" pitchFamily="49" charset="-122"/>
                <a:ea typeface="黑体" pitchFamily="49" charset="-122"/>
              </a:rPr>
              <a:t>2018</a:t>
            </a:r>
            <a:r>
              <a:rPr lang="zh-CN" altLang="zh-CN" sz="2400">
                <a:solidFill>
                  <a:srgbClr val="FF0000"/>
                </a:solidFill>
                <a:latin typeface="黑体" pitchFamily="49" charset="-122"/>
                <a:ea typeface="黑体" pitchFamily="49" charset="-122"/>
              </a:rPr>
              <a:t>·全国新课标卷Ⅰ文综·</a:t>
            </a:r>
            <a:r>
              <a:rPr lang="en-US" altLang="zh-CN" sz="2400">
                <a:solidFill>
                  <a:srgbClr val="FF0000"/>
                </a:solidFill>
                <a:latin typeface="黑体" pitchFamily="49" charset="-122"/>
                <a:ea typeface="黑体" pitchFamily="49" charset="-122"/>
              </a:rPr>
              <a:t>27</a:t>
            </a:r>
            <a:r>
              <a:rPr lang="en-US" altLang="zh-CN" sz="2400">
                <a:latin typeface="+mn-ea"/>
              </a:rPr>
              <a:t>)</a:t>
            </a:r>
            <a:r>
              <a:rPr lang="zh-CN" altLang="zh-CN" sz="2400">
                <a:latin typeface="+mn-ea"/>
              </a:rPr>
              <a:t>图</a:t>
            </a:r>
            <a:r>
              <a:rPr lang="en-US" altLang="zh-CN" sz="2400">
                <a:latin typeface="+mn-ea"/>
              </a:rPr>
              <a:t>6</a:t>
            </a:r>
            <a:r>
              <a:rPr lang="zh-CN" altLang="zh-CN" sz="2400">
                <a:latin typeface="+mn-ea"/>
              </a:rPr>
              <a:t>中的动物是郑和下西洋时外国使臣随船向明政府贡献的奇珍异兽。明朝君臣认为，这就是中国传说中的“麒麟”，明成祖遂厚赐外国使臣。这表明当时</a:t>
            </a:r>
          </a:p>
          <a:p>
            <a:pPr>
              <a:lnSpc>
                <a:spcPct val="120000"/>
              </a:lnSpc>
            </a:pPr>
            <a:r>
              <a:rPr lang="en-US" altLang="zh-CN" sz="2400">
                <a:latin typeface="+mn-ea"/>
              </a:rPr>
              <a:t> </a:t>
            </a:r>
            <a:endParaRPr lang="zh-CN" altLang="zh-CN" sz="2400">
              <a:latin typeface="+mn-ea"/>
            </a:endParaRPr>
          </a:p>
          <a:p>
            <a:pPr>
              <a:lnSpc>
                <a:spcPct val="120000"/>
              </a:lnSpc>
            </a:pPr>
            <a:endParaRPr lang="en-US" altLang="zh-CN" sz="2400" smtClean="0">
              <a:latin typeface="+mn-ea"/>
            </a:endParaRPr>
          </a:p>
          <a:p>
            <a:pPr>
              <a:lnSpc>
                <a:spcPct val="120000"/>
              </a:lnSpc>
            </a:pPr>
            <a:endParaRPr lang="en-US" altLang="zh-CN" sz="2400">
              <a:latin typeface="+mn-ea"/>
            </a:endParaRPr>
          </a:p>
          <a:p>
            <a:pPr>
              <a:lnSpc>
                <a:spcPct val="120000"/>
              </a:lnSpc>
            </a:pPr>
            <a:endParaRPr lang="en-US" altLang="zh-CN" sz="2400" smtClean="0">
              <a:latin typeface="+mn-ea"/>
            </a:endParaRPr>
          </a:p>
          <a:p>
            <a:pPr>
              <a:lnSpc>
                <a:spcPct val="120000"/>
              </a:lnSpc>
            </a:pPr>
            <a:endParaRPr lang="en-US" altLang="zh-CN" sz="2400">
              <a:latin typeface="+mn-ea"/>
            </a:endParaRPr>
          </a:p>
          <a:p>
            <a:pPr algn="ctr">
              <a:lnSpc>
                <a:spcPct val="120000"/>
              </a:lnSpc>
            </a:pPr>
            <a:r>
              <a:rPr lang="zh-CN" altLang="zh-CN" sz="2400" smtClean="0">
                <a:latin typeface="+mn-ea"/>
              </a:rPr>
              <a:t>图</a:t>
            </a:r>
            <a:r>
              <a:rPr lang="en-US" altLang="zh-CN" sz="2400">
                <a:latin typeface="+mn-ea"/>
              </a:rPr>
              <a:t>6</a:t>
            </a:r>
            <a:endParaRPr lang="zh-CN" altLang="zh-CN" sz="2400">
              <a:latin typeface="+mn-ea"/>
            </a:endParaRPr>
          </a:p>
          <a:p>
            <a:pPr>
              <a:lnSpc>
                <a:spcPct val="120000"/>
              </a:lnSpc>
            </a:pPr>
            <a:r>
              <a:rPr lang="en-US" altLang="zh-CN" sz="2400">
                <a:latin typeface="+mn-ea"/>
              </a:rPr>
              <a:t>A</a:t>
            </a:r>
            <a:r>
              <a:rPr lang="zh-CN" altLang="zh-CN" sz="2400">
                <a:latin typeface="+mn-ea"/>
              </a:rPr>
              <a:t>．对外交流促使中国传统绘画出现新的</a:t>
            </a:r>
            <a:r>
              <a:rPr lang="zh-CN" altLang="zh-CN" sz="2400" smtClean="0">
                <a:latin typeface="+mn-ea"/>
              </a:rPr>
              <a:t>类型</a:t>
            </a:r>
            <a:r>
              <a:rPr lang="zh-CN" altLang="en-US" sz="2400" smtClean="0">
                <a:latin typeface="+mn-ea"/>
              </a:rPr>
              <a:t>（</a:t>
            </a:r>
            <a:r>
              <a:rPr lang="zh-CN" altLang="en-US" sz="2400" smtClean="0">
                <a:solidFill>
                  <a:srgbClr val="0000FF"/>
                </a:solidFill>
                <a:latin typeface="+mn-ea"/>
              </a:rPr>
              <a:t>影响</a:t>
            </a:r>
            <a:r>
              <a:rPr lang="zh-CN" altLang="en-US" sz="2400" smtClean="0">
                <a:latin typeface="+mn-ea"/>
              </a:rPr>
              <a:t>）</a:t>
            </a:r>
            <a:endParaRPr lang="en-US" altLang="zh-CN" sz="2400" smtClean="0">
              <a:latin typeface="+mn-ea"/>
            </a:endParaRPr>
          </a:p>
          <a:p>
            <a:pPr>
              <a:lnSpc>
                <a:spcPct val="120000"/>
              </a:lnSpc>
            </a:pPr>
            <a:r>
              <a:rPr lang="en-US" altLang="zh-CN" sz="2400" smtClean="0">
                <a:solidFill>
                  <a:srgbClr val="FF0000"/>
                </a:solidFill>
                <a:latin typeface="+mn-ea"/>
              </a:rPr>
              <a:t>B</a:t>
            </a:r>
            <a:r>
              <a:rPr lang="zh-CN" altLang="zh-CN" sz="2400">
                <a:solidFill>
                  <a:srgbClr val="FF0000"/>
                </a:solidFill>
                <a:latin typeface="+mn-ea"/>
              </a:rPr>
              <a:t>．朝廷用中国文化对朝贡贸易贡品加以解读</a:t>
            </a:r>
          </a:p>
          <a:p>
            <a:pPr>
              <a:lnSpc>
                <a:spcPct val="120000"/>
              </a:lnSpc>
            </a:pPr>
            <a:r>
              <a:rPr lang="en-US" altLang="zh-CN" sz="2400">
                <a:latin typeface="+mn-ea"/>
              </a:rPr>
              <a:t>C</a:t>
            </a:r>
            <a:r>
              <a:rPr lang="zh-CN" altLang="zh-CN" sz="2400">
                <a:latin typeface="+mn-ea"/>
              </a:rPr>
              <a:t>．海禁政策的解除促进了对外文化</a:t>
            </a:r>
            <a:r>
              <a:rPr lang="zh-CN" altLang="zh-CN" sz="2400" smtClean="0">
                <a:latin typeface="+mn-ea"/>
              </a:rPr>
              <a:t>交流</a:t>
            </a:r>
            <a:r>
              <a:rPr lang="zh-CN" altLang="en-US" sz="2400" smtClean="0">
                <a:latin typeface="+mn-ea"/>
              </a:rPr>
              <a:t>（</a:t>
            </a:r>
            <a:r>
              <a:rPr lang="zh-CN" altLang="en-US" sz="2400">
                <a:solidFill>
                  <a:srgbClr val="0000FF"/>
                </a:solidFill>
                <a:latin typeface="+mn-ea"/>
              </a:rPr>
              <a:t>影响</a:t>
            </a:r>
            <a:r>
              <a:rPr lang="zh-CN" altLang="en-US" sz="2400" smtClean="0">
                <a:latin typeface="+mn-ea"/>
              </a:rPr>
              <a:t>）</a:t>
            </a:r>
            <a:endParaRPr lang="en-US" altLang="zh-CN" sz="2400" smtClean="0">
              <a:latin typeface="+mn-ea"/>
            </a:endParaRPr>
          </a:p>
          <a:p>
            <a:pPr>
              <a:lnSpc>
                <a:spcPct val="120000"/>
              </a:lnSpc>
            </a:pPr>
            <a:r>
              <a:rPr lang="en-US" altLang="zh-CN" sz="2400" smtClean="0">
                <a:latin typeface="+mn-ea"/>
              </a:rPr>
              <a:t>D</a:t>
            </a:r>
            <a:r>
              <a:rPr lang="zh-CN" altLang="zh-CN" sz="2400">
                <a:latin typeface="+mn-ea"/>
              </a:rPr>
              <a:t>．外来物品的传入推动了传统观念</a:t>
            </a:r>
            <a:r>
              <a:rPr lang="zh-CN" altLang="zh-CN" sz="2400" smtClean="0">
                <a:latin typeface="+mn-ea"/>
              </a:rPr>
              <a:t>更新</a:t>
            </a:r>
            <a:r>
              <a:rPr lang="zh-CN" altLang="en-US" sz="2400" smtClean="0">
                <a:latin typeface="+mn-ea"/>
              </a:rPr>
              <a:t>（</a:t>
            </a:r>
            <a:r>
              <a:rPr lang="zh-CN" altLang="en-US" sz="2400">
                <a:solidFill>
                  <a:srgbClr val="0000FF"/>
                </a:solidFill>
                <a:latin typeface="+mn-ea"/>
              </a:rPr>
              <a:t>影响</a:t>
            </a:r>
            <a:r>
              <a:rPr lang="zh-CN" altLang="en-US" sz="2400" smtClean="0">
                <a:latin typeface="+mn-ea"/>
              </a:rPr>
              <a:t>）</a:t>
            </a:r>
            <a:endParaRPr lang="zh-CN" altLang="zh-CN" sz="2400">
              <a:latin typeface="+mn-ea"/>
            </a:endParaRPr>
          </a:p>
        </p:txBody>
      </p:sp>
      <p:sp>
        <p:nvSpPr>
          <p:cNvPr id="6" name="TextBox 5"/>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7" name="TextBox 6"/>
          <p:cNvSpPr txBox="1"/>
          <p:nvPr/>
        </p:nvSpPr>
        <p:spPr>
          <a:xfrm>
            <a:off x="67000"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pic>
        <p:nvPicPr>
          <p:cNvPr id="8" name="图片 7" descr="说明: 学科网(www.zxxk.com)--教育资源门户，提供试卷、教案、课件、论文、素材及各类教学资源下载，还有大量而丰富的教学相关资讯！"/>
          <p:cNvPicPr/>
          <p:nvPr/>
        </p:nvPicPr>
        <p:blipFill>
          <a:blip r:embed="rId2" cstate="print">
            <a:extLst>
              <a:ext uri="{28A0092B-C50C-407E-A947-70E740481C1C}">
                <a14:useLocalDpi xmlns:a14="http://schemas.microsoft.com/office/drawing/2010/main" val="0"/>
              </a:ext>
            </a:extLst>
          </a:blip>
          <a:srcRect l="4794" r="4794"/>
          <a:stretch>
            <a:fillRect/>
          </a:stretch>
        </p:blipFill>
        <p:spPr bwMode="auto">
          <a:xfrm>
            <a:off x="3491880" y="2420888"/>
            <a:ext cx="1944216" cy="2246422"/>
          </a:xfrm>
          <a:prstGeom prst="rect">
            <a:avLst/>
          </a:prstGeom>
          <a:noFill/>
          <a:ln>
            <a:noFill/>
          </a:ln>
        </p:spPr>
      </p:pic>
      <p:sp>
        <p:nvSpPr>
          <p:cNvPr id="5" name="矩形 4"/>
          <p:cNvSpPr/>
          <p:nvPr/>
        </p:nvSpPr>
        <p:spPr>
          <a:xfrm>
            <a:off x="0" y="-27384"/>
            <a:ext cx="9144000" cy="7124643"/>
          </a:xfrm>
          <a:prstGeom prst="rect">
            <a:avLst/>
          </a:prstGeom>
          <a:solidFill>
            <a:schemeClr val="bg1"/>
          </a:solidFill>
        </p:spPr>
        <p:txBody>
          <a:bodyPr wrap="square">
            <a:spAutoFit/>
          </a:bodyPr>
          <a:lstStyle/>
          <a:p>
            <a:pPr>
              <a:lnSpc>
                <a:spcPct val="120000"/>
              </a:lnSpc>
            </a:pPr>
            <a:r>
              <a:rPr lang="zh-CN" altLang="zh-CN"/>
              <a:t>【</a:t>
            </a:r>
            <a:r>
              <a:rPr lang="zh-CN" altLang="zh-CN" sz="2400">
                <a:solidFill>
                  <a:srgbClr val="FF0000"/>
                </a:solidFill>
                <a:latin typeface="黑体" pitchFamily="49" charset="-122"/>
                <a:ea typeface="黑体" pitchFamily="49" charset="-122"/>
              </a:rPr>
              <a:t>解析</a:t>
            </a:r>
            <a:r>
              <a:rPr lang="zh-CN" altLang="zh-CN"/>
              <a:t>】</a:t>
            </a:r>
            <a:r>
              <a:rPr lang="en-US" altLang="zh-CN" sz="2400">
                <a:solidFill>
                  <a:srgbClr val="0000FF"/>
                </a:solidFill>
                <a:latin typeface="仿宋" pitchFamily="49" charset="-122"/>
                <a:ea typeface="仿宋" pitchFamily="49" charset="-122"/>
              </a:rPr>
              <a:t>B </a:t>
            </a:r>
            <a:r>
              <a:rPr lang="zh-CN" altLang="zh-CN" sz="2400">
                <a:solidFill>
                  <a:srgbClr val="0000FF"/>
                </a:solidFill>
                <a:latin typeface="仿宋" pitchFamily="49" charset="-122"/>
                <a:ea typeface="仿宋" pitchFamily="49" charset="-122"/>
              </a:rPr>
              <a:t>“麒麟”是中国自上古以来民间传说的吉祥动物，是瑞兽。古人认为，麒麟出没处，必有祥瑞</a:t>
            </a:r>
            <a:r>
              <a:rPr lang="zh-CN" altLang="zh-CN" sz="2400" smtClean="0">
                <a:solidFill>
                  <a:srgbClr val="0000FF"/>
                </a:solidFill>
                <a:latin typeface="仿宋" pitchFamily="49" charset="-122"/>
                <a:ea typeface="仿宋" pitchFamily="49" charset="-122"/>
              </a:rPr>
              <a:t>。外国</a:t>
            </a:r>
            <a:r>
              <a:rPr lang="zh-CN" altLang="zh-CN" sz="2400">
                <a:solidFill>
                  <a:srgbClr val="0000FF"/>
                </a:solidFill>
                <a:latin typeface="仿宋" pitchFamily="49" charset="-122"/>
                <a:ea typeface="仿宋" pitchFamily="49" charset="-122"/>
              </a:rPr>
              <a:t>使者贡献的长颈鹿是中国境内没有的动物，并非是麒麟的原型，却</a:t>
            </a:r>
            <a:r>
              <a:rPr lang="zh-CN" altLang="zh-CN" sz="2400" smtClean="0">
                <a:solidFill>
                  <a:srgbClr val="0000FF"/>
                </a:solidFill>
                <a:latin typeface="仿宋" pitchFamily="49" charset="-122"/>
                <a:ea typeface="仿宋" pitchFamily="49" charset="-122"/>
              </a:rPr>
              <a:t>被君臣</a:t>
            </a:r>
            <a:r>
              <a:rPr lang="zh-CN" altLang="zh-CN" sz="2400">
                <a:solidFill>
                  <a:srgbClr val="0000FF"/>
                </a:solidFill>
                <a:latin typeface="仿宋" pitchFamily="49" charset="-122"/>
                <a:ea typeface="仿宋" pitchFamily="49" charset="-122"/>
              </a:rPr>
              <a:t>当作麒麟，这是在用自己固有的文化解释一种未知物种，故</a:t>
            </a:r>
            <a:r>
              <a:rPr lang="en-US" altLang="zh-CN" sz="2400">
                <a:solidFill>
                  <a:srgbClr val="0000FF"/>
                </a:solidFill>
                <a:latin typeface="仿宋" pitchFamily="49" charset="-122"/>
                <a:ea typeface="仿宋" pitchFamily="49" charset="-122"/>
              </a:rPr>
              <a:t>B</a:t>
            </a:r>
            <a:r>
              <a:rPr lang="zh-CN" altLang="zh-CN" sz="2400">
                <a:solidFill>
                  <a:srgbClr val="0000FF"/>
                </a:solidFill>
                <a:latin typeface="仿宋" pitchFamily="49" charset="-122"/>
                <a:ea typeface="仿宋" pitchFamily="49" charset="-122"/>
              </a:rPr>
              <a:t>项正确；中国传统绘画按照艺术手法分为工笔画、写意画、半工意画，按照表现内容分为山水画、花鸟画、人物画，按照画家身份分为工匠画、文人画、院体画，这些绘画类型在明代之前皆已全部出现</a:t>
            </a:r>
            <a:r>
              <a:rPr lang="en-US" altLang="zh-CN" sz="2400">
                <a:solidFill>
                  <a:srgbClr val="0000FF"/>
                </a:solidFill>
                <a:latin typeface="仿宋" pitchFamily="49" charset="-122"/>
                <a:ea typeface="仿宋" pitchFamily="49" charset="-122"/>
              </a:rPr>
              <a:t>,</a:t>
            </a:r>
            <a:r>
              <a:rPr lang="zh-CN" altLang="zh-CN" sz="2400">
                <a:solidFill>
                  <a:srgbClr val="0000FF"/>
                </a:solidFill>
                <a:latin typeface="仿宋" pitchFamily="49" charset="-122"/>
                <a:ea typeface="仿宋" pitchFamily="49" charset="-122"/>
              </a:rPr>
              <a:t>明初郑和下西洋时，中国传统绘画未出现新类型。图</a:t>
            </a:r>
            <a:r>
              <a:rPr lang="en-US" altLang="zh-CN" sz="2400">
                <a:solidFill>
                  <a:srgbClr val="0000FF"/>
                </a:solidFill>
                <a:latin typeface="仿宋" pitchFamily="49" charset="-122"/>
                <a:ea typeface="仿宋" pitchFamily="49" charset="-122"/>
              </a:rPr>
              <a:t>6</a:t>
            </a:r>
            <a:r>
              <a:rPr lang="zh-CN" altLang="zh-CN" sz="2400">
                <a:solidFill>
                  <a:srgbClr val="0000FF"/>
                </a:solidFill>
                <a:latin typeface="仿宋" pitchFamily="49" charset="-122"/>
                <a:ea typeface="仿宋" pitchFamily="49" charset="-122"/>
              </a:rPr>
              <a:t>应该属于“院体画”，一般认为开始出现于宋代，该类作品由宫廷画家绘制，为迎合帝王宫廷需要，富丽堂皇，构图严谨，色彩灿烂，故</a:t>
            </a:r>
            <a:r>
              <a:rPr lang="en-US" altLang="zh-CN" sz="2400">
                <a:solidFill>
                  <a:srgbClr val="0000FF"/>
                </a:solidFill>
                <a:latin typeface="仿宋" pitchFamily="49" charset="-122"/>
                <a:ea typeface="仿宋" pitchFamily="49" charset="-122"/>
              </a:rPr>
              <a:t>A</a:t>
            </a:r>
            <a:r>
              <a:rPr lang="zh-CN" altLang="zh-CN" sz="2400">
                <a:solidFill>
                  <a:srgbClr val="0000FF"/>
                </a:solidFill>
                <a:latin typeface="仿宋" pitchFamily="49" charset="-122"/>
                <a:ea typeface="仿宋" pitchFamily="49" charset="-122"/>
              </a:rPr>
              <a:t>项错误；元明清政府都颁布过“海禁令”（“海禁”“洋禁”）。明朝“海禁”主要是禁止民间的海上贸易，官方海外贸易、朝贡贸易并不禁止，故“郑和下西洋”“朝贡贸易”并不能说明海禁政策的解除。且“海禁”期间，官方的贸易往来仍然可以促进经济、文化的交流，故</a:t>
            </a:r>
            <a:r>
              <a:rPr lang="en-US" altLang="zh-CN" sz="2400">
                <a:solidFill>
                  <a:srgbClr val="0000FF"/>
                </a:solidFill>
                <a:latin typeface="仿宋" pitchFamily="49" charset="-122"/>
                <a:ea typeface="仿宋" pitchFamily="49" charset="-122"/>
              </a:rPr>
              <a:t>C</a:t>
            </a:r>
            <a:r>
              <a:rPr lang="zh-CN" altLang="zh-CN" sz="2400">
                <a:solidFill>
                  <a:srgbClr val="0000FF"/>
                </a:solidFill>
                <a:latin typeface="仿宋" pitchFamily="49" charset="-122"/>
                <a:ea typeface="仿宋" pitchFamily="49" charset="-122"/>
              </a:rPr>
              <a:t>项错误；因视“长颈鹿”为瑞兽“麒麟”而“厚赐外国使臣”说明明朝君臣仍固守传统观念，并未形成新观念，故</a:t>
            </a:r>
            <a:r>
              <a:rPr lang="en-US" altLang="zh-CN" sz="2400">
                <a:solidFill>
                  <a:srgbClr val="0000FF"/>
                </a:solidFill>
                <a:latin typeface="仿宋" pitchFamily="49" charset="-122"/>
                <a:ea typeface="仿宋" pitchFamily="49" charset="-122"/>
              </a:rPr>
              <a:t>D</a:t>
            </a:r>
            <a:r>
              <a:rPr lang="zh-CN" altLang="zh-CN" sz="2400">
                <a:solidFill>
                  <a:srgbClr val="0000FF"/>
                </a:solidFill>
                <a:latin typeface="仿宋" pitchFamily="49" charset="-122"/>
                <a:ea typeface="仿宋" pitchFamily="49" charset="-122"/>
              </a:rPr>
              <a:t>项错误。</a:t>
            </a:r>
          </a:p>
        </p:txBody>
      </p:sp>
    </p:spTree>
    <p:extLst>
      <p:ext uri="{BB962C8B-B14F-4D97-AF65-F5344CB8AC3E}">
        <p14:creationId xmlns:p14="http://schemas.microsoft.com/office/powerpoint/2010/main" val="117792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764704"/>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pic>
        <p:nvPicPr>
          <p:cNvPr id="112641" name="Picture 1" descr="C:\Users\Administrator\AppData\Roaming\Tencent\Users\863413775\QQ\WinTemp\RichOle\VB@WE4B42LJ]I2XSMDSXVQ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96752"/>
            <a:ext cx="8208912" cy="5616624"/>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0" y="2924944"/>
            <a:ext cx="9108504" cy="3933384"/>
          </a:xfrm>
          <a:prstGeom prst="rect">
            <a:avLst/>
          </a:prstGeom>
          <a:solidFill>
            <a:schemeClr val="bg1"/>
          </a:solidFill>
        </p:spPr>
        <p:txBody>
          <a:bodyPr wrap="square">
            <a:spAutoFit/>
          </a:bodyPr>
          <a:lstStyle/>
          <a:p>
            <a:pPr>
              <a:lnSpc>
                <a:spcPct val="120000"/>
              </a:lnSpc>
            </a:pPr>
            <a:r>
              <a:rPr lang="zh-CN" altLang="en-US" sz="2600">
                <a:solidFill>
                  <a:srgbClr val="0000FF"/>
                </a:solidFill>
                <a:latin typeface="幼圆" pitchFamily="49" charset="-122"/>
                <a:ea typeface="幼圆" pitchFamily="49" charset="-122"/>
              </a:rPr>
              <a:t>个</a:t>
            </a:r>
            <a:r>
              <a:rPr lang="zh-CN" altLang="zh-CN" sz="2600" smtClean="0">
                <a:solidFill>
                  <a:srgbClr val="0000FF"/>
                </a:solidFill>
                <a:latin typeface="幼圆" pitchFamily="49" charset="-122"/>
                <a:ea typeface="幼圆" pitchFamily="49" charset="-122"/>
              </a:rPr>
              <a:t>人</a:t>
            </a:r>
            <a:r>
              <a:rPr lang="zh-CN" altLang="zh-CN" sz="2600">
                <a:solidFill>
                  <a:srgbClr val="0000FF"/>
                </a:solidFill>
                <a:latin typeface="幼圆" pitchFamily="49" charset="-122"/>
                <a:ea typeface="幼圆" pitchFamily="49" charset="-122"/>
              </a:rPr>
              <a:t>认为：</a:t>
            </a:r>
            <a:r>
              <a:rPr lang="zh-CN" altLang="zh-CN" sz="2600" smtClean="0">
                <a:solidFill>
                  <a:srgbClr val="FF0000"/>
                </a:solidFill>
                <a:latin typeface="幼圆" pitchFamily="49" charset="-122"/>
                <a:ea typeface="幼圆" pitchFamily="49" charset="-122"/>
              </a:rPr>
              <a:t>做</a:t>
            </a:r>
            <a:r>
              <a:rPr lang="zh-CN" altLang="en-US" sz="2600" smtClean="0">
                <a:solidFill>
                  <a:srgbClr val="FF0000"/>
                </a:solidFill>
                <a:latin typeface="幼圆" pitchFamily="49" charset="-122"/>
                <a:ea typeface="幼圆" pitchFamily="49" charset="-122"/>
              </a:rPr>
              <a:t>好</a:t>
            </a:r>
            <a:r>
              <a:rPr lang="zh-CN" altLang="zh-CN" sz="2600" smtClean="0">
                <a:solidFill>
                  <a:srgbClr val="FF0000"/>
                </a:solidFill>
                <a:latin typeface="幼圆" pitchFamily="49" charset="-122"/>
                <a:ea typeface="幼圆" pitchFamily="49" charset="-122"/>
              </a:rPr>
              <a:t>选择题</a:t>
            </a:r>
            <a:endParaRPr lang="en-US" altLang="zh-CN" sz="2600" smtClean="0">
              <a:solidFill>
                <a:srgbClr val="FF0000"/>
              </a:solidFill>
              <a:latin typeface="幼圆" pitchFamily="49" charset="-122"/>
              <a:ea typeface="幼圆" pitchFamily="49" charset="-122"/>
            </a:endParaRPr>
          </a:p>
          <a:p>
            <a:pPr>
              <a:lnSpc>
                <a:spcPct val="120000"/>
              </a:lnSpc>
            </a:pPr>
            <a:r>
              <a:rPr lang="zh-CN" altLang="zh-CN" sz="2600" smtClean="0">
                <a:solidFill>
                  <a:srgbClr val="FF0000"/>
                </a:solidFill>
                <a:latin typeface="幼圆" pitchFamily="49" charset="-122"/>
                <a:ea typeface="幼圆" pitchFamily="49" charset="-122"/>
              </a:rPr>
              <a:t>一</a:t>
            </a:r>
            <a:r>
              <a:rPr lang="zh-CN" altLang="zh-CN" sz="2600">
                <a:solidFill>
                  <a:srgbClr val="FF0000"/>
                </a:solidFill>
                <a:latin typeface="幼圆" pitchFamily="49" charset="-122"/>
                <a:ea typeface="幼圆" pitchFamily="49" charset="-122"/>
              </a:rPr>
              <a:t>要读懂材料，把握材料主题</a:t>
            </a:r>
            <a:r>
              <a:rPr lang="zh-CN" altLang="zh-CN" sz="2600" smtClean="0">
                <a:solidFill>
                  <a:srgbClr val="FF0000"/>
                </a:solidFill>
                <a:latin typeface="幼圆" pitchFamily="49" charset="-122"/>
                <a:ea typeface="幼圆" pitchFamily="49" charset="-122"/>
              </a:rPr>
              <a:t>；</a:t>
            </a:r>
            <a:endParaRPr lang="en-US" altLang="zh-CN" sz="2600" smtClean="0">
              <a:solidFill>
                <a:srgbClr val="FF0000"/>
              </a:solidFill>
              <a:latin typeface="幼圆" pitchFamily="49" charset="-122"/>
              <a:ea typeface="幼圆" pitchFamily="49" charset="-122"/>
            </a:endParaRPr>
          </a:p>
          <a:p>
            <a:pPr>
              <a:lnSpc>
                <a:spcPct val="120000"/>
              </a:lnSpc>
            </a:pPr>
            <a:r>
              <a:rPr lang="zh-CN" altLang="zh-CN" sz="2600" smtClean="0">
                <a:solidFill>
                  <a:srgbClr val="FF0000"/>
                </a:solidFill>
                <a:latin typeface="幼圆" pitchFamily="49" charset="-122"/>
                <a:ea typeface="幼圆" pitchFamily="49" charset="-122"/>
              </a:rPr>
              <a:t>二</a:t>
            </a:r>
            <a:r>
              <a:rPr lang="zh-CN" altLang="zh-CN" sz="2600">
                <a:solidFill>
                  <a:srgbClr val="FF0000"/>
                </a:solidFill>
                <a:latin typeface="幼圆" pitchFamily="49" charset="-122"/>
                <a:ea typeface="幼圆" pitchFamily="49" charset="-122"/>
              </a:rPr>
              <a:t>要注意材料显性或隐性的时、空、人，尤其是时间</a:t>
            </a:r>
            <a:r>
              <a:rPr lang="zh-CN" altLang="zh-CN" sz="2600" smtClean="0">
                <a:solidFill>
                  <a:srgbClr val="FF0000"/>
                </a:solidFill>
                <a:latin typeface="幼圆" pitchFamily="49" charset="-122"/>
                <a:ea typeface="幼圆" pitchFamily="49" charset="-122"/>
              </a:rPr>
              <a:t>；</a:t>
            </a:r>
            <a:endParaRPr lang="en-US" altLang="zh-CN" sz="2600" smtClean="0">
              <a:solidFill>
                <a:srgbClr val="FF0000"/>
              </a:solidFill>
              <a:latin typeface="幼圆" pitchFamily="49" charset="-122"/>
              <a:ea typeface="幼圆" pitchFamily="49" charset="-122"/>
            </a:endParaRPr>
          </a:p>
          <a:p>
            <a:pPr>
              <a:lnSpc>
                <a:spcPct val="120000"/>
              </a:lnSpc>
            </a:pPr>
            <a:r>
              <a:rPr lang="zh-CN" altLang="zh-CN" sz="2600" smtClean="0">
                <a:solidFill>
                  <a:srgbClr val="FF0000"/>
                </a:solidFill>
                <a:latin typeface="幼圆" pitchFamily="49" charset="-122"/>
                <a:ea typeface="幼圆" pitchFamily="49" charset="-122"/>
              </a:rPr>
              <a:t>三</a:t>
            </a:r>
            <a:r>
              <a:rPr lang="zh-CN" altLang="zh-CN" sz="2600">
                <a:solidFill>
                  <a:srgbClr val="FF0000"/>
                </a:solidFill>
                <a:latin typeface="幼圆" pitchFamily="49" charset="-122"/>
                <a:ea typeface="幼圆" pitchFamily="49" charset="-122"/>
              </a:rPr>
              <a:t>要抓住材料关键词，注意材料中特殊的标点符号，如引号的强调、括号的说明、破折号及省略号后面的内容等</a:t>
            </a:r>
            <a:r>
              <a:rPr lang="zh-CN" altLang="zh-CN" sz="2600" smtClean="0">
                <a:solidFill>
                  <a:srgbClr val="FF0000"/>
                </a:solidFill>
                <a:latin typeface="幼圆" pitchFamily="49" charset="-122"/>
                <a:ea typeface="幼圆" pitchFamily="49" charset="-122"/>
              </a:rPr>
              <a:t>。</a:t>
            </a:r>
            <a:endParaRPr lang="en-US" altLang="zh-CN" sz="2600" smtClean="0">
              <a:solidFill>
                <a:srgbClr val="FF0000"/>
              </a:solidFill>
              <a:latin typeface="幼圆" pitchFamily="49" charset="-122"/>
              <a:ea typeface="幼圆" pitchFamily="49" charset="-122"/>
            </a:endParaRPr>
          </a:p>
          <a:p>
            <a:pPr>
              <a:lnSpc>
                <a:spcPct val="120000"/>
              </a:lnSpc>
            </a:pPr>
            <a:r>
              <a:rPr lang="zh-CN" altLang="zh-CN" sz="2600" smtClean="0">
                <a:solidFill>
                  <a:srgbClr val="FF0000"/>
                </a:solidFill>
                <a:latin typeface="幼圆" pitchFamily="49" charset="-122"/>
                <a:ea typeface="幼圆" pitchFamily="49" charset="-122"/>
              </a:rPr>
              <a:t>四</a:t>
            </a:r>
            <a:r>
              <a:rPr lang="zh-CN" altLang="zh-CN" sz="2600">
                <a:solidFill>
                  <a:srgbClr val="FF0000"/>
                </a:solidFill>
                <a:latin typeface="幼圆" pitchFamily="49" charset="-122"/>
                <a:ea typeface="幼圆" pitchFamily="49" charset="-122"/>
              </a:rPr>
              <a:t>要注意转折连词如：但是、而是、但、却、然而等，其后的内容往往是选项要考查的</a:t>
            </a:r>
            <a:r>
              <a:rPr lang="zh-CN" altLang="zh-CN" sz="2600" smtClean="0">
                <a:solidFill>
                  <a:srgbClr val="FF0000"/>
                </a:solidFill>
                <a:latin typeface="幼圆" pitchFamily="49" charset="-122"/>
                <a:ea typeface="幼圆" pitchFamily="49" charset="-122"/>
              </a:rPr>
              <a:t>。</a:t>
            </a:r>
            <a:endParaRPr lang="en-US" altLang="zh-CN" sz="2600" smtClean="0">
              <a:solidFill>
                <a:srgbClr val="FF0000"/>
              </a:solidFill>
              <a:latin typeface="幼圆" pitchFamily="49" charset="-122"/>
              <a:ea typeface="幼圆" pitchFamily="49" charset="-122"/>
            </a:endParaRPr>
          </a:p>
          <a:p>
            <a:pPr>
              <a:lnSpc>
                <a:spcPct val="120000"/>
              </a:lnSpc>
            </a:pPr>
            <a:r>
              <a:rPr lang="zh-CN" altLang="en-US" sz="2600" smtClean="0">
                <a:solidFill>
                  <a:srgbClr val="FF0000"/>
                </a:solidFill>
                <a:latin typeface="幼圆" pitchFamily="49" charset="-122"/>
                <a:ea typeface="幼圆" pitchFamily="49" charset="-122"/>
              </a:rPr>
              <a:t>日常备考过程中，作为老师尽可能的把题讲透、讲清、讲全。</a:t>
            </a:r>
            <a:endParaRPr lang="en-US" altLang="zh-CN" sz="2600" smtClean="0">
              <a:solidFill>
                <a:srgbClr val="FF0000"/>
              </a:solidFill>
              <a:latin typeface="幼圆" pitchFamily="49" charset="-122"/>
              <a:ea typeface="幼圆" pitchFamily="49" charset="-122"/>
            </a:endParaRPr>
          </a:p>
        </p:txBody>
      </p:sp>
    </p:spTree>
    <p:extLst>
      <p:ext uri="{BB962C8B-B14F-4D97-AF65-F5344CB8AC3E}">
        <p14:creationId xmlns:p14="http://schemas.microsoft.com/office/powerpoint/2010/main" val="2460011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graphicFrame>
        <p:nvGraphicFramePr>
          <p:cNvPr id="4" name="表格 3"/>
          <p:cNvGraphicFramePr>
            <a:graphicFrameLocks noGrp="1"/>
          </p:cNvGraphicFramePr>
          <p:nvPr>
            <p:extLst>
              <p:ext uri="{D42A27DB-BD31-4B8C-83A1-F6EECF244321}">
                <p14:modId xmlns:p14="http://schemas.microsoft.com/office/powerpoint/2010/main" val="3787720191"/>
              </p:ext>
            </p:extLst>
          </p:nvPr>
        </p:nvGraphicFramePr>
        <p:xfrm>
          <a:off x="683568" y="2564904"/>
          <a:ext cx="7704856" cy="4176464"/>
        </p:xfrm>
        <a:graphic>
          <a:graphicData uri="http://schemas.openxmlformats.org/drawingml/2006/table">
            <a:tbl>
              <a:tblPr/>
              <a:tblGrid>
                <a:gridCol w="1703749"/>
                <a:gridCol w="1896651"/>
                <a:gridCol w="2016224"/>
                <a:gridCol w="2088232"/>
              </a:tblGrid>
              <a:tr h="0">
                <a:tc>
                  <a:txBody>
                    <a:bodyPr/>
                    <a:lstStyle/>
                    <a:p>
                      <a:pPr algn="ctr">
                        <a:lnSpc>
                          <a:spcPct val="150000"/>
                        </a:lnSpc>
                        <a:spcAft>
                          <a:spcPts val="0"/>
                        </a:spcAft>
                      </a:pPr>
                      <a:r>
                        <a:rPr lang="zh-CN" sz="2000" kern="0" dirty="0">
                          <a:solidFill>
                            <a:srgbClr val="000099"/>
                          </a:solidFill>
                          <a:latin typeface="黑体" panose="02010609060101010101" pitchFamily="49" charset="-122"/>
                          <a:ea typeface="黑体" panose="02010609060101010101" pitchFamily="49" charset="-122"/>
                          <a:cs typeface="Times New Roman" panose="02020603050405020304"/>
                        </a:rPr>
                        <a:t>年份</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100" smtClean="0">
                          <a:solidFill>
                            <a:srgbClr val="000099"/>
                          </a:solidFill>
                          <a:latin typeface="黑体" panose="02010609060101010101" pitchFamily="49" charset="-122"/>
                          <a:ea typeface="黑体" panose="02010609060101010101" pitchFamily="49" charset="-122"/>
                          <a:cs typeface="Times New Roman" panose="02020603050405020304"/>
                        </a:rPr>
                        <a:t>内容</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100" smtClean="0">
                          <a:solidFill>
                            <a:srgbClr val="000099"/>
                          </a:solidFill>
                          <a:latin typeface="黑体" panose="02010609060101010101" pitchFamily="49" charset="-122"/>
                          <a:ea typeface="黑体" panose="02010609060101010101" pitchFamily="49" charset="-122"/>
                          <a:cs typeface="Times New Roman" panose="02020603050405020304"/>
                        </a:rPr>
                        <a:t>视角</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a:solidFill>
                            <a:srgbClr val="000099"/>
                          </a:solidFill>
                          <a:latin typeface="黑体" panose="02010609060101010101" pitchFamily="49" charset="-122"/>
                          <a:ea typeface="黑体" panose="02010609060101010101" pitchFamily="49" charset="-122"/>
                          <a:cs typeface="Times New Roman" panose="02020603050405020304"/>
                        </a:rPr>
                        <a:t>立意</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n-US" sz="2000" kern="0">
                          <a:solidFill>
                            <a:srgbClr val="000099"/>
                          </a:solidFill>
                          <a:latin typeface="黑体" panose="02010609060101010101" pitchFamily="49" charset="-122"/>
                          <a:ea typeface="黑体" panose="02010609060101010101" pitchFamily="49" charset="-122"/>
                          <a:cs typeface="Times New Roman" panose="02020603050405020304"/>
                        </a:rPr>
                        <a:t>2011</a:t>
                      </a:r>
                      <a:r>
                        <a:rPr lang="zh-CN" sz="2000" kern="0">
                          <a:solidFill>
                            <a:srgbClr val="000099"/>
                          </a:solidFill>
                          <a:latin typeface="黑体" panose="02010609060101010101" pitchFamily="49" charset="-122"/>
                          <a:ea typeface="黑体" panose="02010609060101010101" pitchFamily="49" charset="-122"/>
                          <a:cs typeface="Times New Roman" panose="02020603050405020304"/>
                        </a:rPr>
                        <a:t>年</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100" dirty="0" smtClean="0">
                          <a:solidFill>
                            <a:srgbClr val="000099"/>
                          </a:solidFill>
                          <a:latin typeface="黑体" panose="02010609060101010101" pitchFamily="49" charset="-122"/>
                          <a:ea typeface="黑体" panose="02010609060101010101" pitchFamily="49" charset="-122"/>
                          <a:cs typeface="Times New Roman" panose="02020603050405020304"/>
                        </a:rPr>
                        <a:t>选官制度</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dirty="0">
                          <a:solidFill>
                            <a:srgbClr val="000099"/>
                          </a:solidFill>
                          <a:latin typeface="黑体" panose="02010609060101010101" pitchFamily="49" charset="-122"/>
                          <a:ea typeface="黑体" panose="02010609060101010101" pitchFamily="49" charset="-122"/>
                          <a:cs typeface="Times New Roman" panose="02020603050405020304"/>
                        </a:rPr>
                        <a:t>纵向发展 </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0" dirty="0" smtClean="0">
                          <a:solidFill>
                            <a:srgbClr val="000099"/>
                          </a:solidFill>
                          <a:latin typeface="黑体" panose="02010609060101010101" pitchFamily="49" charset="-122"/>
                          <a:ea typeface="黑体" panose="02010609060101010101" pitchFamily="49" charset="-122"/>
                          <a:cs typeface="Times New Roman" panose="02020603050405020304"/>
                        </a:rPr>
                        <a:t>用人</a:t>
                      </a:r>
                      <a:r>
                        <a:rPr lang="zh-CN" sz="2000" kern="0" dirty="0" smtClean="0">
                          <a:solidFill>
                            <a:srgbClr val="000099"/>
                          </a:solidFill>
                          <a:latin typeface="黑体" panose="02010609060101010101" pitchFamily="49" charset="-122"/>
                          <a:ea typeface="黑体" panose="02010609060101010101" pitchFamily="49" charset="-122"/>
                          <a:cs typeface="Times New Roman" panose="02020603050405020304"/>
                        </a:rPr>
                        <a:t>问题 </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n-US" sz="2000" kern="0">
                          <a:solidFill>
                            <a:srgbClr val="000099"/>
                          </a:solidFill>
                          <a:latin typeface="黑体" panose="02010609060101010101" pitchFamily="49" charset="-122"/>
                          <a:ea typeface="黑体" panose="02010609060101010101" pitchFamily="49" charset="-122"/>
                          <a:cs typeface="Times New Roman" panose="02020603050405020304"/>
                        </a:rPr>
                        <a:t>2012</a:t>
                      </a:r>
                      <a:r>
                        <a:rPr lang="zh-CN" sz="2000" kern="0">
                          <a:solidFill>
                            <a:srgbClr val="000099"/>
                          </a:solidFill>
                          <a:latin typeface="黑体" panose="02010609060101010101" pitchFamily="49" charset="-122"/>
                          <a:ea typeface="黑体" panose="02010609060101010101" pitchFamily="49" charset="-122"/>
                          <a:cs typeface="Times New Roman" panose="02020603050405020304"/>
                        </a:rPr>
                        <a:t>年</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dirty="0" smtClean="0">
                          <a:solidFill>
                            <a:srgbClr val="000099"/>
                          </a:solidFill>
                          <a:latin typeface="黑体" panose="02010609060101010101" pitchFamily="49" charset="-122"/>
                          <a:ea typeface="黑体" panose="02010609060101010101" pitchFamily="49" charset="-122"/>
                          <a:cs typeface="Times New Roman" panose="02020603050405020304"/>
                        </a:rPr>
                        <a:t>交通信号灯 </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dirty="0">
                          <a:solidFill>
                            <a:srgbClr val="000099"/>
                          </a:solidFill>
                          <a:latin typeface="黑体" panose="02010609060101010101" pitchFamily="49" charset="-122"/>
                          <a:ea typeface="黑体" panose="02010609060101010101" pitchFamily="49" charset="-122"/>
                          <a:cs typeface="Times New Roman" panose="02020603050405020304"/>
                        </a:rPr>
                        <a:t>纵向发展 </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100" dirty="0" smtClean="0">
                          <a:solidFill>
                            <a:srgbClr val="000099"/>
                          </a:solidFill>
                          <a:latin typeface="黑体" panose="02010609060101010101" pitchFamily="49" charset="-122"/>
                          <a:ea typeface="黑体" panose="02010609060101010101" pitchFamily="49" charset="-122"/>
                          <a:cs typeface="Times New Roman" panose="02020603050405020304"/>
                        </a:rPr>
                        <a:t>科技与社会</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n-US" sz="2000" kern="0">
                          <a:solidFill>
                            <a:srgbClr val="000099"/>
                          </a:solidFill>
                          <a:latin typeface="黑体" panose="02010609060101010101" pitchFamily="49" charset="-122"/>
                          <a:ea typeface="黑体" panose="02010609060101010101" pitchFamily="49" charset="-122"/>
                          <a:cs typeface="Times New Roman" panose="02020603050405020304"/>
                        </a:rPr>
                        <a:t>2013</a:t>
                      </a:r>
                      <a:r>
                        <a:rPr lang="zh-CN" sz="2000" kern="0">
                          <a:solidFill>
                            <a:srgbClr val="000099"/>
                          </a:solidFill>
                          <a:latin typeface="黑体" panose="02010609060101010101" pitchFamily="49" charset="-122"/>
                          <a:ea typeface="黑体" panose="02010609060101010101" pitchFamily="49" charset="-122"/>
                          <a:cs typeface="Times New Roman" panose="02020603050405020304"/>
                        </a:rPr>
                        <a:t>年Ⅰ卷</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dirty="0" smtClean="0">
                          <a:solidFill>
                            <a:srgbClr val="000099"/>
                          </a:solidFill>
                          <a:latin typeface="黑体" panose="02010609060101010101" pitchFamily="49" charset="-122"/>
                          <a:ea typeface="黑体" panose="02010609060101010101" pitchFamily="49" charset="-122"/>
                          <a:cs typeface="Times New Roman" panose="02020603050405020304"/>
                        </a:rPr>
                        <a:t>海洋</a:t>
                      </a:r>
                      <a:r>
                        <a:rPr lang="zh-CN" altLang="en-US" sz="2000" kern="0" dirty="0" smtClean="0">
                          <a:solidFill>
                            <a:srgbClr val="000099"/>
                          </a:solidFill>
                          <a:latin typeface="黑体" panose="02010609060101010101" pitchFamily="49" charset="-122"/>
                          <a:ea typeface="黑体" panose="02010609060101010101" pitchFamily="49" charset="-122"/>
                          <a:cs typeface="Times New Roman" panose="02020603050405020304"/>
                        </a:rPr>
                        <a:t>利用</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a:solidFill>
                            <a:srgbClr val="000099"/>
                          </a:solidFill>
                          <a:latin typeface="黑体" panose="02010609060101010101" pitchFamily="49" charset="-122"/>
                          <a:ea typeface="黑体" panose="02010609060101010101" pitchFamily="49" charset="-122"/>
                          <a:cs typeface="Times New Roman" panose="02020603050405020304"/>
                        </a:rPr>
                        <a:t>纵向发展 </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dirty="0" smtClean="0">
                          <a:solidFill>
                            <a:srgbClr val="000099"/>
                          </a:solidFill>
                          <a:latin typeface="黑体" panose="02010609060101010101" pitchFamily="49" charset="-122"/>
                          <a:ea typeface="黑体" panose="02010609060101010101" pitchFamily="49" charset="-122"/>
                          <a:cs typeface="Times New Roman" panose="02020603050405020304"/>
                        </a:rPr>
                        <a:t>海洋</a:t>
                      </a:r>
                      <a:r>
                        <a:rPr lang="zh-CN" altLang="en-US" sz="2000" kern="0" dirty="0" smtClean="0">
                          <a:solidFill>
                            <a:srgbClr val="000099"/>
                          </a:solidFill>
                          <a:latin typeface="黑体" panose="02010609060101010101" pitchFamily="49" charset="-122"/>
                          <a:ea typeface="黑体" panose="02010609060101010101" pitchFamily="49" charset="-122"/>
                          <a:cs typeface="Times New Roman" panose="02020603050405020304"/>
                        </a:rPr>
                        <a:t>意识</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n-US" sz="2000" kern="0">
                          <a:solidFill>
                            <a:srgbClr val="000099"/>
                          </a:solidFill>
                          <a:latin typeface="黑体" panose="02010609060101010101" pitchFamily="49" charset="-122"/>
                          <a:ea typeface="黑体" panose="02010609060101010101" pitchFamily="49" charset="-122"/>
                          <a:cs typeface="Times New Roman" panose="02020603050405020304"/>
                        </a:rPr>
                        <a:t>2014</a:t>
                      </a:r>
                      <a:r>
                        <a:rPr lang="zh-CN" sz="2000" kern="0">
                          <a:solidFill>
                            <a:srgbClr val="000099"/>
                          </a:solidFill>
                          <a:latin typeface="黑体" panose="02010609060101010101" pitchFamily="49" charset="-122"/>
                          <a:ea typeface="黑体" panose="02010609060101010101" pitchFamily="49" charset="-122"/>
                          <a:cs typeface="Times New Roman" panose="02020603050405020304"/>
                        </a:rPr>
                        <a:t>年Ⅰ卷</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100" dirty="0" smtClean="0">
                          <a:solidFill>
                            <a:srgbClr val="000099"/>
                          </a:solidFill>
                          <a:latin typeface="黑体" panose="02010609060101010101" pitchFamily="49" charset="-122"/>
                          <a:ea typeface="黑体" panose="02010609060101010101" pitchFamily="49" charset="-122"/>
                          <a:cs typeface="Times New Roman" panose="02020603050405020304"/>
                        </a:rPr>
                        <a:t>中西科技</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a:solidFill>
                            <a:srgbClr val="000099"/>
                          </a:solidFill>
                          <a:latin typeface="黑体" panose="02010609060101010101" pitchFamily="49" charset="-122"/>
                          <a:ea typeface="黑体" panose="02010609060101010101" pitchFamily="49" charset="-122"/>
                          <a:cs typeface="Times New Roman" panose="02020603050405020304"/>
                        </a:rPr>
                        <a:t>横向对比 </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dirty="0" smtClean="0">
                          <a:solidFill>
                            <a:srgbClr val="000099"/>
                          </a:solidFill>
                          <a:latin typeface="黑体" panose="02010609060101010101" pitchFamily="49" charset="-122"/>
                          <a:ea typeface="黑体" panose="02010609060101010101" pitchFamily="49" charset="-122"/>
                          <a:cs typeface="Times New Roman" panose="02020603050405020304"/>
                        </a:rPr>
                        <a:t>科技</a:t>
                      </a:r>
                      <a:r>
                        <a:rPr lang="zh-CN" altLang="en-US" sz="2000" kern="0" dirty="0" smtClean="0">
                          <a:solidFill>
                            <a:srgbClr val="000099"/>
                          </a:solidFill>
                          <a:latin typeface="黑体" panose="02010609060101010101" pitchFamily="49" charset="-122"/>
                          <a:ea typeface="黑体" panose="02010609060101010101" pitchFamily="49" charset="-122"/>
                          <a:cs typeface="Times New Roman" panose="02020603050405020304"/>
                        </a:rPr>
                        <a:t>与社会</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n-US" sz="2000" kern="0">
                          <a:solidFill>
                            <a:srgbClr val="000099"/>
                          </a:solidFill>
                          <a:latin typeface="黑体" panose="02010609060101010101" pitchFamily="49" charset="-122"/>
                          <a:ea typeface="黑体" panose="02010609060101010101" pitchFamily="49" charset="-122"/>
                          <a:cs typeface="Times New Roman" panose="02020603050405020304"/>
                        </a:rPr>
                        <a:t>2015</a:t>
                      </a:r>
                      <a:r>
                        <a:rPr lang="zh-CN" sz="2000" kern="0">
                          <a:solidFill>
                            <a:srgbClr val="000099"/>
                          </a:solidFill>
                          <a:latin typeface="黑体" panose="02010609060101010101" pitchFamily="49" charset="-122"/>
                          <a:ea typeface="黑体" panose="02010609060101010101" pitchFamily="49" charset="-122"/>
                          <a:cs typeface="Times New Roman" panose="02020603050405020304"/>
                        </a:rPr>
                        <a:t>年Ⅰ卷</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dirty="0" smtClean="0">
                          <a:solidFill>
                            <a:srgbClr val="000099"/>
                          </a:solidFill>
                          <a:latin typeface="黑体" panose="02010609060101010101" pitchFamily="49" charset="-122"/>
                          <a:ea typeface="黑体" panose="02010609060101010101" pitchFamily="49" charset="-122"/>
                          <a:cs typeface="Times New Roman" panose="02020603050405020304"/>
                        </a:rPr>
                        <a:t>儒学</a:t>
                      </a:r>
                      <a:r>
                        <a:rPr lang="zh-CN" altLang="en-US" sz="2000" kern="0" dirty="0" smtClean="0">
                          <a:solidFill>
                            <a:srgbClr val="000099"/>
                          </a:solidFill>
                          <a:latin typeface="黑体" panose="02010609060101010101" pitchFamily="49" charset="-122"/>
                          <a:ea typeface="黑体" panose="02010609060101010101" pitchFamily="49" charset="-122"/>
                          <a:cs typeface="Times New Roman" panose="02020603050405020304"/>
                        </a:rPr>
                        <a:t>变迁</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a:solidFill>
                            <a:srgbClr val="000099"/>
                          </a:solidFill>
                          <a:latin typeface="黑体" panose="02010609060101010101" pitchFamily="49" charset="-122"/>
                          <a:ea typeface="黑体" panose="02010609060101010101" pitchFamily="49" charset="-122"/>
                          <a:cs typeface="Times New Roman" panose="02020603050405020304"/>
                        </a:rPr>
                        <a:t>纵向发展 </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dirty="0">
                          <a:solidFill>
                            <a:srgbClr val="000099"/>
                          </a:solidFill>
                          <a:latin typeface="黑体" panose="02010609060101010101" pitchFamily="49" charset="-122"/>
                          <a:ea typeface="黑体" panose="02010609060101010101" pitchFamily="49" charset="-122"/>
                          <a:cs typeface="Times New Roman" panose="02020603050405020304"/>
                        </a:rPr>
                        <a:t>传统文化 </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n-US" sz="2000" kern="0">
                          <a:solidFill>
                            <a:srgbClr val="000099"/>
                          </a:solidFill>
                          <a:latin typeface="黑体" panose="02010609060101010101" pitchFamily="49" charset="-122"/>
                          <a:ea typeface="黑体" panose="02010609060101010101" pitchFamily="49" charset="-122"/>
                          <a:cs typeface="Times New Roman" panose="02020603050405020304"/>
                        </a:rPr>
                        <a:t>2016</a:t>
                      </a:r>
                      <a:r>
                        <a:rPr lang="zh-CN" sz="2000" kern="0">
                          <a:solidFill>
                            <a:srgbClr val="000099"/>
                          </a:solidFill>
                          <a:latin typeface="黑体" panose="02010609060101010101" pitchFamily="49" charset="-122"/>
                          <a:ea typeface="黑体" panose="02010609060101010101" pitchFamily="49" charset="-122"/>
                          <a:cs typeface="Times New Roman" panose="02020603050405020304"/>
                        </a:rPr>
                        <a:t>年Ⅰ卷</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0" dirty="0" smtClean="0">
                          <a:solidFill>
                            <a:srgbClr val="000099"/>
                          </a:solidFill>
                          <a:latin typeface="黑体" panose="02010609060101010101" pitchFamily="49" charset="-122"/>
                          <a:ea typeface="黑体" panose="02010609060101010101" pitchFamily="49" charset="-122"/>
                          <a:cs typeface="Times New Roman" panose="02020603050405020304"/>
                        </a:rPr>
                        <a:t>人口问题</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kern="0">
                          <a:solidFill>
                            <a:srgbClr val="000099"/>
                          </a:solidFill>
                          <a:latin typeface="黑体" panose="02010609060101010101" pitchFamily="49" charset="-122"/>
                          <a:ea typeface="黑体" panose="02010609060101010101" pitchFamily="49" charset="-122"/>
                          <a:cs typeface="Times New Roman" panose="02020603050405020304"/>
                        </a:rPr>
                        <a:t>纵向发展 </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0" smtClean="0">
                          <a:solidFill>
                            <a:srgbClr val="000099"/>
                          </a:solidFill>
                          <a:latin typeface="黑体" panose="02010609060101010101" pitchFamily="49" charset="-122"/>
                          <a:ea typeface="黑体" panose="02010609060101010101" pitchFamily="49" charset="-122"/>
                          <a:cs typeface="Times New Roman" panose="02020603050405020304"/>
                        </a:rPr>
                        <a:t>生育</a:t>
                      </a:r>
                      <a:r>
                        <a:rPr lang="zh-CN" sz="2000" kern="0" smtClean="0">
                          <a:solidFill>
                            <a:srgbClr val="000099"/>
                          </a:solidFill>
                          <a:latin typeface="黑体" panose="02010609060101010101" pitchFamily="49" charset="-122"/>
                          <a:ea typeface="黑体" panose="02010609060101010101" pitchFamily="49" charset="-122"/>
                          <a:cs typeface="Times New Roman" panose="02020603050405020304"/>
                        </a:rPr>
                        <a:t>问题</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008">
                <a:tc>
                  <a:txBody>
                    <a:bodyPr/>
                    <a:lstStyle/>
                    <a:p>
                      <a:pPr algn="ctr">
                        <a:lnSpc>
                          <a:spcPct val="150000"/>
                        </a:lnSpc>
                        <a:spcAft>
                          <a:spcPts val="0"/>
                        </a:spcAft>
                      </a:pPr>
                      <a:r>
                        <a:rPr lang="en-US" altLang="zh-CN" sz="2000" kern="0" smtClean="0">
                          <a:solidFill>
                            <a:srgbClr val="000099"/>
                          </a:solidFill>
                          <a:latin typeface="黑体" panose="02010609060101010101" pitchFamily="49" charset="-122"/>
                          <a:ea typeface="黑体" panose="02010609060101010101" pitchFamily="49" charset="-122"/>
                          <a:cs typeface="Times New Roman" panose="02020603050405020304"/>
                        </a:rPr>
                        <a:t>2017</a:t>
                      </a:r>
                      <a:r>
                        <a:rPr lang="zh-CN" altLang="zh-CN" sz="2000" kern="0" smtClean="0">
                          <a:solidFill>
                            <a:srgbClr val="000099"/>
                          </a:solidFill>
                          <a:latin typeface="黑体" panose="02010609060101010101" pitchFamily="49" charset="-122"/>
                          <a:ea typeface="黑体" panose="02010609060101010101" pitchFamily="49" charset="-122"/>
                          <a:cs typeface="Times New Roman" panose="02020603050405020304"/>
                        </a:rPr>
                        <a:t>年Ⅰ卷</a:t>
                      </a:r>
                      <a:endParaRPr lang="zh-CN" alt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100" smtClean="0">
                          <a:solidFill>
                            <a:srgbClr val="000099"/>
                          </a:solidFill>
                          <a:latin typeface="黑体" panose="02010609060101010101" pitchFamily="49" charset="-122"/>
                          <a:ea typeface="黑体" panose="02010609060101010101" pitchFamily="49" charset="-122"/>
                          <a:cs typeface="Times New Roman" panose="02020603050405020304"/>
                        </a:rPr>
                        <a:t>民族主义</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100" smtClean="0">
                          <a:solidFill>
                            <a:srgbClr val="000099"/>
                          </a:solidFill>
                          <a:latin typeface="黑体" panose="02010609060101010101" pitchFamily="49" charset="-122"/>
                          <a:ea typeface="黑体" panose="02010609060101010101" pitchFamily="49" charset="-122"/>
                          <a:cs typeface="Times New Roman" panose="02020603050405020304"/>
                        </a:rPr>
                        <a:t>横向比较</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100" smtClean="0">
                          <a:solidFill>
                            <a:srgbClr val="000099"/>
                          </a:solidFill>
                          <a:latin typeface="黑体" panose="02010609060101010101" pitchFamily="49" charset="-122"/>
                          <a:ea typeface="黑体" panose="02010609060101010101" pitchFamily="49" charset="-122"/>
                          <a:cs typeface="Times New Roman" panose="02020603050405020304"/>
                        </a:rPr>
                        <a:t>民族认同</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056">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altLang="zh-CN" sz="2000" kern="0" smtClean="0">
                          <a:solidFill>
                            <a:srgbClr val="000099"/>
                          </a:solidFill>
                          <a:latin typeface="黑体" panose="02010609060101010101" pitchFamily="49" charset="-122"/>
                          <a:ea typeface="黑体" panose="02010609060101010101" pitchFamily="49" charset="-122"/>
                          <a:cs typeface="Times New Roman" panose="02020603050405020304"/>
                        </a:rPr>
                        <a:t>2018</a:t>
                      </a:r>
                      <a:r>
                        <a:rPr lang="zh-CN" altLang="zh-CN" sz="2000" kern="0" smtClean="0">
                          <a:solidFill>
                            <a:srgbClr val="000099"/>
                          </a:solidFill>
                          <a:latin typeface="黑体" panose="02010609060101010101" pitchFamily="49" charset="-122"/>
                          <a:ea typeface="黑体" panose="02010609060101010101" pitchFamily="49" charset="-122"/>
                          <a:cs typeface="Times New Roman" panose="02020603050405020304"/>
                        </a:rPr>
                        <a:t>年Ⅰ卷</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100" smtClean="0">
                          <a:solidFill>
                            <a:srgbClr val="000099"/>
                          </a:solidFill>
                          <a:latin typeface="黑体" panose="02010609060101010101" pitchFamily="49" charset="-122"/>
                          <a:ea typeface="黑体" panose="02010609060101010101" pitchFamily="49" charset="-122"/>
                          <a:cs typeface="Times New Roman" panose="02020603050405020304"/>
                        </a:rPr>
                        <a:t>基层社会治理</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100" smtClean="0">
                          <a:solidFill>
                            <a:srgbClr val="000099"/>
                          </a:solidFill>
                          <a:latin typeface="黑体" panose="02010609060101010101" pitchFamily="49" charset="-122"/>
                          <a:ea typeface="黑体" panose="02010609060101010101" pitchFamily="49" charset="-122"/>
                          <a:cs typeface="Times New Roman" panose="02020603050405020304"/>
                        </a:rPr>
                        <a:t>纵向发展</a:t>
                      </a:r>
                      <a:endParaRPr lang="zh-CN" sz="2000" kern="10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2000" kern="100" smtClean="0">
                          <a:solidFill>
                            <a:srgbClr val="000099"/>
                          </a:solidFill>
                          <a:latin typeface="黑体" panose="02010609060101010101" pitchFamily="49" charset="-122"/>
                          <a:ea typeface="黑体" panose="02010609060101010101" pitchFamily="49" charset="-122"/>
                          <a:cs typeface="Times New Roman" panose="02020603050405020304"/>
                        </a:rPr>
                        <a:t>文化认同</a:t>
                      </a:r>
                      <a:endParaRPr lang="zh-CN" sz="2000" kern="100" dirty="0">
                        <a:solidFill>
                          <a:srgbClr val="000099"/>
                        </a:solidFill>
                        <a:latin typeface="黑体" panose="02010609060101010101" pitchFamily="49" charset="-122"/>
                        <a:ea typeface="黑体" panose="02010609060101010101" pitchFamily="49"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矩形 5"/>
          <p:cNvSpPr/>
          <p:nvPr/>
        </p:nvSpPr>
        <p:spPr>
          <a:xfrm>
            <a:off x="55778" y="1124744"/>
            <a:ext cx="9052726" cy="1363065"/>
          </a:xfrm>
          <a:prstGeom prst="rect">
            <a:avLst/>
          </a:prstGeom>
        </p:spPr>
        <p:txBody>
          <a:bodyPr wrap="square">
            <a:spAutoFit/>
          </a:bodyPr>
          <a:lstStyle/>
          <a:p>
            <a:pPr indent="457200">
              <a:lnSpc>
                <a:spcPct val="120000"/>
              </a:lnSpc>
            </a:pPr>
            <a:r>
              <a:rPr lang="zh-CN" altLang="zh-CN" sz="2400">
                <a:latin typeface="仿宋" pitchFamily="49" charset="-122"/>
                <a:ea typeface="仿宋" pitchFamily="49" charset="-122"/>
              </a:rPr>
              <a:t>从</a:t>
            </a:r>
            <a:r>
              <a:rPr lang="en-US" altLang="zh-CN" sz="2400">
                <a:latin typeface="仿宋" pitchFamily="49" charset="-122"/>
                <a:ea typeface="仿宋" pitchFamily="49" charset="-122"/>
              </a:rPr>
              <a:t>2011</a:t>
            </a:r>
            <a:r>
              <a:rPr lang="zh-CN" altLang="zh-CN" sz="2400">
                <a:latin typeface="仿宋" pitchFamily="49" charset="-122"/>
                <a:ea typeface="仿宋" pitchFamily="49" charset="-122"/>
              </a:rPr>
              <a:t>年高考开始，原高达</a:t>
            </a:r>
            <a:r>
              <a:rPr lang="en-US" altLang="zh-CN" sz="2400">
                <a:latin typeface="仿宋" pitchFamily="49" charset="-122"/>
                <a:ea typeface="仿宋" pitchFamily="49" charset="-122"/>
              </a:rPr>
              <a:t>37</a:t>
            </a:r>
            <a:r>
              <a:rPr lang="zh-CN" altLang="zh-CN" sz="2400">
                <a:latin typeface="仿宋" pitchFamily="49" charset="-122"/>
                <a:ea typeface="仿宋" pitchFamily="49" charset="-122"/>
              </a:rPr>
              <a:t>分值的</a:t>
            </a:r>
            <a:r>
              <a:rPr lang="en-US" altLang="zh-CN" sz="2400">
                <a:latin typeface="仿宋" pitchFamily="49" charset="-122"/>
                <a:ea typeface="仿宋" pitchFamily="49" charset="-122"/>
              </a:rPr>
              <a:t>40</a:t>
            </a:r>
            <a:r>
              <a:rPr lang="zh-CN" altLang="zh-CN" sz="2400">
                <a:latin typeface="仿宋" pitchFamily="49" charset="-122"/>
                <a:ea typeface="仿宋" pitchFamily="49" charset="-122"/>
              </a:rPr>
              <a:t>题拆解成</a:t>
            </a:r>
            <a:r>
              <a:rPr lang="en-US" altLang="zh-CN" sz="2400">
                <a:latin typeface="仿宋" pitchFamily="49" charset="-122"/>
                <a:ea typeface="仿宋" pitchFamily="49" charset="-122"/>
              </a:rPr>
              <a:t>25</a:t>
            </a:r>
            <a:r>
              <a:rPr lang="zh-CN" altLang="zh-CN" sz="2400">
                <a:latin typeface="仿宋" pitchFamily="49" charset="-122"/>
                <a:ea typeface="仿宋" pitchFamily="49" charset="-122"/>
              </a:rPr>
              <a:t>分的</a:t>
            </a:r>
            <a:r>
              <a:rPr lang="en-US" altLang="zh-CN" sz="2400">
                <a:latin typeface="仿宋" pitchFamily="49" charset="-122"/>
                <a:ea typeface="仿宋" pitchFamily="49" charset="-122"/>
              </a:rPr>
              <a:t>40</a:t>
            </a:r>
            <a:r>
              <a:rPr lang="zh-CN" altLang="zh-CN" sz="2400">
                <a:latin typeface="仿宋" pitchFamily="49" charset="-122"/>
                <a:ea typeface="仿宋" pitchFamily="49" charset="-122"/>
              </a:rPr>
              <a:t>题和</a:t>
            </a:r>
            <a:r>
              <a:rPr lang="en-US" altLang="zh-CN" sz="2400">
                <a:latin typeface="仿宋" pitchFamily="49" charset="-122"/>
                <a:ea typeface="仿宋" pitchFamily="49" charset="-122"/>
              </a:rPr>
              <a:t>12</a:t>
            </a:r>
            <a:r>
              <a:rPr lang="zh-CN" altLang="zh-CN" sz="2400">
                <a:latin typeface="仿宋" pitchFamily="49" charset="-122"/>
                <a:ea typeface="仿宋" pitchFamily="49" charset="-122"/>
              </a:rPr>
              <a:t>分的</a:t>
            </a:r>
            <a:r>
              <a:rPr lang="en-US" altLang="zh-CN" sz="2400">
                <a:latin typeface="仿宋" pitchFamily="49" charset="-122"/>
                <a:ea typeface="仿宋" pitchFamily="49" charset="-122"/>
              </a:rPr>
              <a:t>41</a:t>
            </a:r>
            <a:r>
              <a:rPr lang="zh-CN" altLang="zh-CN" sz="2400">
                <a:latin typeface="仿宋" pitchFamily="49" charset="-122"/>
                <a:ea typeface="仿宋" pitchFamily="49" charset="-122"/>
              </a:rPr>
              <a:t>题，在增加知识点考查的同时，也顺应了高考试题改革的趋势。</a:t>
            </a:r>
          </a:p>
        </p:txBody>
      </p:sp>
    </p:spTree>
    <p:extLst>
      <p:ext uri="{BB962C8B-B14F-4D97-AF65-F5344CB8AC3E}">
        <p14:creationId xmlns:p14="http://schemas.microsoft.com/office/powerpoint/2010/main" val="24600110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764704"/>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graphicFrame>
        <p:nvGraphicFramePr>
          <p:cNvPr id="6" name="表格 -1"/>
          <p:cNvGraphicFramePr>
            <a:graphicFrameLocks noGrp="1"/>
          </p:cNvGraphicFramePr>
          <p:nvPr>
            <p:extLst>
              <p:ext uri="{D42A27DB-BD31-4B8C-83A1-F6EECF244321}">
                <p14:modId xmlns:p14="http://schemas.microsoft.com/office/powerpoint/2010/main" val="386294591"/>
              </p:ext>
            </p:extLst>
          </p:nvPr>
        </p:nvGraphicFramePr>
        <p:xfrm>
          <a:off x="395536" y="1362817"/>
          <a:ext cx="8305800" cy="5090519"/>
        </p:xfrm>
        <a:graphic>
          <a:graphicData uri="http://schemas.openxmlformats.org/drawingml/2006/table">
            <a:tbl>
              <a:tblPr/>
              <a:tblGrid>
                <a:gridCol w="2246313"/>
                <a:gridCol w="2019300"/>
                <a:gridCol w="2017712"/>
                <a:gridCol w="2022475"/>
              </a:tblGrid>
              <a:tr h="10096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chemeClr val="tx1"/>
                          </a:solidFill>
                          <a:effectLst/>
                          <a:latin typeface="方正小标宋简体" pitchFamily="2" charset="-122"/>
                          <a:ea typeface="方正小标宋简体" pitchFamily="2" charset="-122"/>
                        </a:rPr>
                        <a:t> </a:t>
                      </a:r>
                      <a:r>
                        <a:rPr kumimoji="0" lang="zh-CN" altLang="en-US" sz="2400" b="0" i="0" u="none" strike="noStrike" cap="none" normalizeH="0" baseline="0" smtClean="0">
                          <a:ln>
                            <a:noFill/>
                          </a:ln>
                          <a:solidFill>
                            <a:schemeClr val="tx1"/>
                          </a:solidFill>
                          <a:effectLst/>
                          <a:latin typeface="方正小标宋简体" pitchFamily="2" charset="-122"/>
                          <a:ea typeface="方正小标宋简体" pitchFamily="2" charset="-122"/>
                        </a:rPr>
                        <a:t>定向词</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smtClean="0">
                          <a:ln>
                            <a:noFill/>
                          </a:ln>
                          <a:solidFill>
                            <a:schemeClr val="tx1"/>
                          </a:solidFill>
                          <a:effectLst/>
                          <a:latin typeface="方正小标宋简体" pitchFamily="2" charset="-122"/>
                          <a:ea typeface="方正小标宋简体" pitchFamily="2" charset="-122"/>
                        </a:rPr>
                        <a:t>（答案的来源） </a:t>
                      </a:r>
                    </a:p>
                  </a:txBody>
                  <a:tcPr marL="0" marR="0" marT="0" marB="1" anchor="ctr"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smtClean="0">
                          <a:ln>
                            <a:noFill/>
                          </a:ln>
                          <a:solidFill>
                            <a:schemeClr val="tx1"/>
                          </a:solidFill>
                          <a:effectLst/>
                          <a:latin typeface="方正小标宋简体" pitchFamily="2" charset="-122"/>
                          <a:ea typeface="方正小标宋简体" pitchFamily="2" charset="-122"/>
                        </a:rPr>
                        <a:t>定限词</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smtClean="0">
                          <a:ln>
                            <a:noFill/>
                          </a:ln>
                          <a:solidFill>
                            <a:schemeClr val="tx1"/>
                          </a:solidFill>
                          <a:effectLst/>
                          <a:latin typeface="方正小标宋简体" pitchFamily="2" charset="-122"/>
                          <a:ea typeface="方正小标宋简体" pitchFamily="2" charset="-122"/>
                        </a:rPr>
                        <a:t>（答案的限定）</a:t>
                      </a:r>
                    </a:p>
                  </a:txBody>
                  <a:tcPr marL="0" marR="0" marT="0" marB="1" anchor="ctr"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smtClean="0">
                          <a:ln>
                            <a:noFill/>
                          </a:ln>
                          <a:solidFill>
                            <a:schemeClr val="tx1"/>
                          </a:solidFill>
                          <a:effectLst/>
                          <a:latin typeface="方正小标宋简体" pitchFamily="2" charset="-122"/>
                          <a:ea typeface="方正小标宋简体" pitchFamily="2" charset="-122"/>
                        </a:rPr>
                        <a:t>定型词</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smtClean="0">
                          <a:ln>
                            <a:noFill/>
                          </a:ln>
                          <a:solidFill>
                            <a:schemeClr val="tx1"/>
                          </a:solidFill>
                          <a:effectLst/>
                          <a:latin typeface="方正小标宋简体" pitchFamily="2" charset="-122"/>
                          <a:ea typeface="方正小标宋简体" pitchFamily="2" charset="-122"/>
                        </a:rPr>
                        <a:t>（答案的类型）</a:t>
                      </a:r>
                    </a:p>
                  </a:txBody>
                  <a:tcPr marL="0" marR="0" marT="0" marB="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smtClean="0">
                          <a:ln>
                            <a:noFill/>
                          </a:ln>
                          <a:solidFill>
                            <a:schemeClr val="tx1"/>
                          </a:solidFill>
                          <a:effectLst/>
                          <a:latin typeface="方正小标宋简体" pitchFamily="2" charset="-122"/>
                          <a:ea typeface="方正小标宋简体" pitchFamily="2" charset="-122"/>
                        </a:rPr>
                        <a:t>定位词</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smtClean="0">
                          <a:ln>
                            <a:noFill/>
                          </a:ln>
                          <a:solidFill>
                            <a:schemeClr val="tx1"/>
                          </a:solidFill>
                          <a:effectLst/>
                          <a:latin typeface="方正小标宋简体" pitchFamily="2" charset="-122"/>
                          <a:ea typeface="方正小标宋简体" pitchFamily="2" charset="-122"/>
                        </a:rPr>
                        <a:t>（答案的内容）</a:t>
                      </a:r>
                    </a:p>
                  </a:txBody>
                  <a:tcPr marL="0" marR="0" marT="0" marB="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40808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900" b="0" i="0" u="none" strike="noStrike" cap="none" normalizeH="0" baseline="0" smtClean="0">
                          <a:ln>
                            <a:noFill/>
                          </a:ln>
                          <a:solidFill>
                            <a:schemeClr val="tx1"/>
                          </a:solidFill>
                          <a:effectLst/>
                          <a:latin typeface="Calibri" pitchFamily="34" charset="0"/>
                          <a:ea typeface="宋体" pitchFamily="2" charset="-122"/>
                        </a:rPr>
                        <a:t> </a:t>
                      </a:r>
                      <a:endParaRPr kumimoji="0" lang="zh-CN" altLang="en-US" sz="900" b="0" i="0" u="none" strike="noStrike" cap="none" normalizeH="0" baseline="0" smtClean="0">
                        <a:ln>
                          <a:noFill/>
                        </a:ln>
                        <a:solidFill>
                          <a:schemeClr val="tx1"/>
                        </a:solidFill>
                        <a:effectLst/>
                        <a:latin typeface="Calibri" pitchFamily="34" charset="0"/>
                        <a:ea typeface="宋体" pitchFamily="2" charset="-122"/>
                      </a:endParaRP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900" b="0" i="0" u="none" strike="noStrike" cap="none" normalizeH="0" baseline="0" smtClean="0">
                          <a:ln>
                            <a:noFill/>
                          </a:ln>
                          <a:solidFill>
                            <a:schemeClr val="tx1"/>
                          </a:solidFill>
                          <a:effectLst/>
                          <a:latin typeface="Calibri" pitchFamily="34" charset="0"/>
                          <a:ea typeface="宋体" pitchFamily="2" charset="-122"/>
                        </a:rPr>
                        <a:t> </a:t>
                      </a:r>
                      <a:endParaRPr kumimoji="0" lang="zh-CN" altLang="en-US" sz="900" b="0" i="0" u="none" strike="noStrike" cap="none" normalizeH="0" baseline="0" smtClean="0">
                        <a:ln>
                          <a:noFill/>
                        </a:ln>
                        <a:solidFill>
                          <a:schemeClr val="tx1"/>
                        </a:solidFill>
                        <a:effectLst/>
                        <a:latin typeface="Calibri" pitchFamily="34" charset="0"/>
                        <a:ea typeface="宋体" pitchFamily="2" charset="-122"/>
                      </a:endParaRP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900" b="0" i="0" u="none" strike="noStrike" cap="none" normalizeH="0" baseline="0" smtClean="0">
                          <a:ln>
                            <a:noFill/>
                          </a:ln>
                          <a:solidFill>
                            <a:schemeClr val="tx1"/>
                          </a:solidFill>
                          <a:effectLst/>
                          <a:latin typeface="Calibri" pitchFamily="34" charset="0"/>
                          <a:ea typeface="宋体" pitchFamily="2" charset="-122"/>
                        </a:rPr>
                        <a:t> </a:t>
                      </a:r>
                      <a:endParaRPr kumimoji="0" lang="zh-CN" altLang="en-US" sz="900" b="0" i="0" u="none" strike="noStrike" cap="none" normalizeH="0" baseline="0" smtClean="0">
                        <a:ln>
                          <a:noFill/>
                        </a:ln>
                        <a:solidFill>
                          <a:schemeClr val="tx1"/>
                        </a:solidFill>
                        <a:effectLst/>
                        <a:latin typeface="Calibri" pitchFamily="34" charset="0"/>
                        <a:ea typeface="宋体" pitchFamily="2" charset="-122"/>
                      </a:endParaRP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900" b="0" i="0" u="none" strike="noStrike" cap="none" normalizeH="0" baseline="0" smtClean="0">
                        <a:ln>
                          <a:noFill/>
                        </a:ln>
                        <a:solidFill>
                          <a:schemeClr val="tx1"/>
                        </a:solidFill>
                        <a:effectLst/>
                        <a:latin typeface="Calibri" pitchFamily="34" charset="0"/>
                        <a:ea typeface="宋体" pitchFamily="2" charset="-122"/>
                      </a:endParaRP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bl>
          </a:graphicData>
        </a:graphic>
      </p:graphicFrame>
      <p:sp>
        <p:nvSpPr>
          <p:cNvPr id="4" name="矩形 3"/>
          <p:cNvSpPr/>
          <p:nvPr/>
        </p:nvSpPr>
        <p:spPr>
          <a:xfrm>
            <a:off x="395536" y="3443437"/>
            <a:ext cx="2232248" cy="1200329"/>
          </a:xfrm>
          <a:prstGeom prst="rect">
            <a:avLst/>
          </a:prstGeom>
        </p:spPr>
        <p:txBody>
          <a:bodyPr wrap="square">
            <a:spAutoFit/>
          </a:bodyPr>
          <a:lstStyle/>
          <a:p>
            <a:r>
              <a:rPr lang="en-US" altLang="zh-CN" sz="2400" smtClean="0">
                <a:solidFill>
                  <a:srgbClr val="0000FF"/>
                </a:solidFill>
                <a:latin typeface="仿宋" pitchFamily="49" charset="-122"/>
                <a:ea typeface="仿宋" pitchFamily="49" charset="-122"/>
              </a:rPr>
              <a:t>1.</a:t>
            </a:r>
            <a:r>
              <a:rPr lang="zh-CN" altLang="en-US" sz="2400" smtClean="0">
                <a:solidFill>
                  <a:srgbClr val="0000FF"/>
                </a:solidFill>
                <a:latin typeface="仿宋" pitchFamily="49" charset="-122"/>
                <a:ea typeface="仿宋" pitchFamily="49" charset="-122"/>
              </a:rPr>
              <a:t>根据材料并结合所学知识</a:t>
            </a:r>
            <a:endParaRPr lang="en-US" altLang="zh-CN" sz="2400" smtClean="0">
              <a:solidFill>
                <a:srgbClr val="0000FF"/>
              </a:solidFill>
              <a:latin typeface="仿宋" pitchFamily="49" charset="-122"/>
              <a:ea typeface="仿宋" pitchFamily="49" charset="-122"/>
            </a:endParaRPr>
          </a:p>
          <a:p>
            <a:r>
              <a:rPr lang="en-US" altLang="zh-CN" sz="2400" smtClean="0">
                <a:solidFill>
                  <a:srgbClr val="0000FF"/>
                </a:solidFill>
                <a:latin typeface="仿宋" pitchFamily="49" charset="-122"/>
                <a:ea typeface="仿宋" pitchFamily="49" charset="-122"/>
              </a:rPr>
              <a:t>2.</a:t>
            </a:r>
            <a:r>
              <a:rPr lang="zh-CN" altLang="en-US" sz="2400" smtClean="0">
                <a:solidFill>
                  <a:srgbClr val="0000FF"/>
                </a:solidFill>
                <a:latin typeface="仿宋" pitchFamily="49" charset="-122"/>
                <a:ea typeface="仿宋" pitchFamily="49" charset="-122"/>
              </a:rPr>
              <a:t>根据材料</a:t>
            </a:r>
            <a:endParaRPr lang="zh-CN" altLang="en-US" sz="2400">
              <a:solidFill>
                <a:srgbClr val="0000FF"/>
              </a:solidFill>
              <a:latin typeface="仿宋" pitchFamily="49" charset="-122"/>
              <a:ea typeface="仿宋" pitchFamily="49" charset="-122"/>
            </a:endParaRPr>
          </a:p>
        </p:txBody>
      </p:sp>
      <p:sp>
        <p:nvSpPr>
          <p:cNvPr id="7" name="文本框 57367"/>
          <p:cNvSpPr txBox="1">
            <a:spLocks noChangeArrowheads="1"/>
          </p:cNvSpPr>
          <p:nvPr/>
        </p:nvSpPr>
        <p:spPr bwMode="auto">
          <a:xfrm>
            <a:off x="4860032" y="2523668"/>
            <a:ext cx="1584176"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zh-CN" altLang="en-US" sz="2400" smtClean="0">
                <a:solidFill>
                  <a:srgbClr val="FF3300"/>
                </a:solidFill>
                <a:latin typeface="仿宋" pitchFamily="49" charset="-122"/>
                <a:ea typeface="仿宋" pitchFamily="49" charset="-122"/>
              </a:rPr>
              <a:t>概括（</a:t>
            </a:r>
            <a:r>
              <a:rPr lang="en-US" altLang="zh-CN" sz="2400" smtClean="0">
                <a:solidFill>
                  <a:srgbClr val="FF3300"/>
                </a:solidFill>
                <a:latin typeface="仿宋" pitchFamily="49" charset="-122"/>
                <a:ea typeface="仿宋" pitchFamily="49" charset="-122"/>
              </a:rPr>
              <a:t>13</a:t>
            </a:r>
            <a:r>
              <a:rPr lang="zh-CN" altLang="en-US" sz="2400" smtClean="0">
                <a:solidFill>
                  <a:srgbClr val="FF3300"/>
                </a:solidFill>
                <a:latin typeface="仿宋" pitchFamily="49" charset="-122"/>
                <a:ea typeface="仿宋" pitchFamily="49" charset="-122"/>
              </a:rPr>
              <a:t>）</a:t>
            </a:r>
            <a:endParaRPr lang="zh-CN" altLang="en-US" sz="2400">
              <a:solidFill>
                <a:srgbClr val="FF3300"/>
              </a:solidFill>
              <a:latin typeface="仿宋" pitchFamily="49" charset="-122"/>
              <a:ea typeface="仿宋" pitchFamily="49" charset="-122"/>
            </a:endParaRPr>
          </a:p>
          <a:p>
            <a:pPr eaLnBrk="1" hangingPunct="1"/>
            <a:r>
              <a:rPr lang="zh-CN" altLang="en-US" sz="2400" smtClean="0">
                <a:solidFill>
                  <a:srgbClr val="0000FF"/>
                </a:solidFill>
                <a:latin typeface="仿宋" pitchFamily="49" charset="-122"/>
                <a:ea typeface="仿宋" pitchFamily="49" charset="-122"/>
              </a:rPr>
              <a:t>分析（</a:t>
            </a:r>
            <a:r>
              <a:rPr lang="en-US" altLang="zh-CN" sz="2400" smtClean="0">
                <a:solidFill>
                  <a:srgbClr val="0000FF"/>
                </a:solidFill>
                <a:latin typeface="仿宋" pitchFamily="49" charset="-122"/>
                <a:ea typeface="仿宋" pitchFamily="49" charset="-122"/>
              </a:rPr>
              <a:t>3</a:t>
            </a:r>
            <a:r>
              <a:rPr lang="zh-CN" altLang="en-US" sz="2400" smtClean="0">
                <a:solidFill>
                  <a:srgbClr val="0000FF"/>
                </a:solidFill>
                <a:latin typeface="仿宋" pitchFamily="49" charset="-122"/>
                <a:ea typeface="仿宋" pitchFamily="49" charset="-122"/>
              </a:rPr>
              <a:t>）</a:t>
            </a:r>
            <a:endParaRPr lang="zh-CN" altLang="en-US" sz="2400">
              <a:solidFill>
                <a:srgbClr val="0000FF"/>
              </a:solidFill>
              <a:latin typeface="仿宋" pitchFamily="49" charset="-122"/>
              <a:ea typeface="仿宋" pitchFamily="49" charset="-122"/>
            </a:endParaRPr>
          </a:p>
          <a:p>
            <a:pPr eaLnBrk="1" hangingPunct="1"/>
            <a:r>
              <a:rPr lang="zh-CN" altLang="en-US" sz="2400">
                <a:solidFill>
                  <a:srgbClr val="0000FF"/>
                </a:solidFill>
                <a:latin typeface="仿宋" pitchFamily="49" charset="-122"/>
                <a:ea typeface="仿宋" pitchFamily="49" charset="-122"/>
              </a:rPr>
              <a:t>简</a:t>
            </a:r>
            <a:r>
              <a:rPr lang="zh-CN" altLang="en-US" sz="2400" smtClean="0">
                <a:solidFill>
                  <a:srgbClr val="0000FF"/>
                </a:solidFill>
                <a:latin typeface="仿宋" pitchFamily="49" charset="-122"/>
                <a:ea typeface="仿宋" pitchFamily="49" charset="-122"/>
              </a:rPr>
              <a:t>析（</a:t>
            </a:r>
            <a:r>
              <a:rPr lang="en-US" altLang="zh-CN" sz="2400" smtClean="0">
                <a:solidFill>
                  <a:srgbClr val="0000FF"/>
                </a:solidFill>
                <a:latin typeface="仿宋" pitchFamily="49" charset="-122"/>
                <a:ea typeface="仿宋" pitchFamily="49" charset="-122"/>
              </a:rPr>
              <a:t>6</a:t>
            </a:r>
            <a:r>
              <a:rPr lang="zh-CN" altLang="en-US" sz="2400" smtClean="0">
                <a:solidFill>
                  <a:srgbClr val="0000FF"/>
                </a:solidFill>
                <a:latin typeface="仿宋" pitchFamily="49" charset="-122"/>
                <a:ea typeface="仿宋" pitchFamily="49" charset="-122"/>
              </a:rPr>
              <a:t>）</a:t>
            </a:r>
            <a:endParaRPr lang="zh-CN" altLang="en-US" sz="2400">
              <a:solidFill>
                <a:srgbClr val="0000FF"/>
              </a:solidFill>
              <a:latin typeface="仿宋" pitchFamily="49" charset="-122"/>
              <a:ea typeface="仿宋" pitchFamily="49" charset="-122"/>
            </a:endParaRPr>
          </a:p>
          <a:p>
            <a:pPr eaLnBrk="1" hangingPunct="1"/>
            <a:r>
              <a:rPr lang="zh-CN" altLang="en-US" sz="2400" smtClean="0">
                <a:solidFill>
                  <a:srgbClr val="FF0000"/>
                </a:solidFill>
                <a:latin typeface="仿宋" pitchFamily="49" charset="-122"/>
                <a:ea typeface="仿宋" pitchFamily="49" charset="-122"/>
              </a:rPr>
              <a:t>简述（</a:t>
            </a:r>
            <a:r>
              <a:rPr lang="en-US" altLang="zh-CN" sz="2400" smtClean="0">
                <a:solidFill>
                  <a:srgbClr val="FF0000"/>
                </a:solidFill>
                <a:latin typeface="仿宋" pitchFamily="49" charset="-122"/>
                <a:ea typeface="仿宋" pitchFamily="49" charset="-122"/>
              </a:rPr>
              <a:t>2</a:t>
            </a:r>
            <a:r>
              <a:rPr lang="zh-CN" altLang="en-US" sz="2400" smtClean="0">
                <a:solidFill>
                  <a:srgbClr val="FF0000"/>
                </a:solidFill>
                <a:latin typeface="仿宋" pitchFamily="49" charset="-122"/>
                <a:ea typeface="仿宋" pitchFamily="49" charset="-122"/>
              </a:rPr>
              <a:t>）</a:t>
            </a:r>
            <a:endParaRPr lang="zh-CN" altLang="en-US" sz="2400">
              <a:solidFill>
                <a:srgbClr val="FF0000"/>
              </a:solidFill>
              <a:latin typeface="仿宋" pitchFamily="49" charset="-122"/>
              <a:ea typeface="仿宋" pitchFamily="49" charset="-122"/>
            </a:endParaRPr>
          </a:p>
          <a:p>
            <a:pPr eaLnBrk="1" hangingPunct="1"/>
            <a:r>
              <a:rPr lang="zh-CN" altLang="en-US" sz="2400" smtClean="0">
                <a:solidFill>
                  <a:srgbClr val="FF0000"/>
                </a:solidFill>
                <a:latin typeface="仿宋" pitchFamily="49" charset="-122"/>
                <a:ea typeface="仿宋" pitchFamily="49" charset="-122"/>
              </a:rPr>
              <a:t>概述（</a:t>
            </a:r>
            <a:r>
              <a:rPr lang="en-US" altLang="zh-CN" sz="2400" smtClean="0">
                <a:solidFill>
                  <a:srgbClr val="FF0000"/>
                </a:solidFill>
                <a:latin typeface="仿宋" pitchFamily="49" charset="-122"/>
                <a:ea typeface="仿宋" pitchFamily="49" charset="-122"/>
              </a:rPr>
              <a:t>1</a:t>
            </a:r>
            <a:r>
              <a:rPr lang="zh-CN" altLang="en-US" sz="2400" smtClean="0">
                <a:solidFill>
                  <a:srgbClr val="FF0000"/>
                </a:solidFill>
                <a:latin typeface="仿宋" pitchFamily="49" charset="-122"/>
                <a:ea typeface="仿宋" pitchFamily="49" charset="-122"/>
              </a:rPr>
              <a:t>）</a:t>
            </a:r>
            <a:endParaRPr lang="en-US" altLang="zh-CN" sz="2400" smtClean="0">
              <a:solidFill>
                <a:srgbClr val="FF0000"/>
              </a:solidFill>
              <a:latin typeface="仿宋" pitchFamily="49" charset="-122"/>
              <a:ea typeface="仿宋" pitchFamily="49" charset="-122"/>
            </a:endParaRPr>
          </a:p>
          <a:p>
            <a:pPr eaLnBrk="1" hangingPunct="1"/>
            <a:r>
              <a:rPr lang="zh-CN" altLang="en-US" sz="2400" smtClean="0">
                <a:solidFill>
                  <a:srgbClr val="FF0000"/>
                </a:solidFill>
                <a:latin typeface="仿宋" pitchFamily="49" charset="-122"/>
                <a:ea typeface="仿宋" pitchFamily="49" charset="-122"/>
              </a:rPr>
              <a:t>阐述（</a:t>
            </a:r>
            <a:r>
              <a:rPr lang="en-US" altLang="zh-CN" sz="2400" smtClean="0">
                <a:solidFill>
                  <a:srgbClr val="FF0000"/>
                </a:solidFill>
                <a:latin typeface="仿宋" pitchFamily="49" charset="-122"/>
                <a:ea typeface="仿宋" pitchFamily="49" charset="-122"/>
              </a:rPr>
              <a:t>2</a:t>
            </a:r>
            <a:r>
              <a:rPr lang="zh-CN" altLang="en-US" sz="2400" smtClean="0">
                <a:solidFill>
                  <a:srgbClr val="FF0000"/>
                </a:solidFill>
                <a:latin typeface="仿宋" pitchFamily="49" charset="-122"/>
                <a:ea typeface="仿宋" pitchFamily="49" charset="-122"/>
              </a:rPr>
              <a:t>）</a:t>
            </a:r>
            <a:endParaRPr lang="zh-CN" altLang="en-US" sz="2400">
              <a:solidFill>
                <a:srgbClr val="FF0000"/>
              </a:solidFill>
              <a:latin typeface="仿宋" pitchFamily="49" charset="-122"/>
              <a:ea typeface="仿宋" pitchFamily="49" charset="-122"/>
            </a:endParaRPr>
          </a:p>
          <a:p>
            <a:r>
              <a:rPr lang="zh-CN" altLang="en-US" sz="2400" smtClean="0">
                <a:solidFill>
                  <a:srgbClr val="0000FF"/>
                </a:solidFill>
                <a:latin typeface="仿宋" pitchFamily="49" charset="-122"/>
                <a:ea typeface="仿宋" pitchFamily="49" charset="-122"/>
              </a:rPr>
              <a:t>评析（</a:t>
            </a:r>
            <a:r>
              <a:rPr lang="en-US" altLang="zh-CN" sz="2400" smtClean="0">
                <a:solidFill>
                  <a:srgbClr val="0000FF"/>
                </a:solidFill>
                <a:latin typeface="仿宋" pitchFamily="49" charset="-122"/>
                <a:ea typeface="仿宋" pitchFamily="49" charset="-122"/>
              </a:rPr>
              <a:t>1</a:t>
            </a:r>
            <a:r>
              <a:rPr lang="zh-CN" altLang="en-US" sz="2400" smtClean="0">
                <a:solidFill>
                  <a:srgbClr val="0000FF"/>
                </a:solidFill>
                <a:latin typeface="仿宋" pitchFamily="49" charset="-122"/>
                <a:ea typeface="仿宋" pitchFamily="49" charset="-122"/>
              </a:rPr>
              <a:t>）</a:t>
            </a:r>
            <a:endParaRPr lang="zh-CN" altLang="en-US" sz="2400">
              <a:solidFill>
                <a:srgbClr val="0000FF"/>
              </a:solidFill>
              <a:latin typeface="仿宋" pitchFamily="49" charset="-122"/>
              <a:ea typeface="仿宋" pitchFamily="49" charset="-122"/>
            </a:endParaRPr>
          </a:p>
          <a:p>
            <a:r>
              <a:rPr lang="zh-CN" altLang="en-US" sz="2400" smtClean="0">
                <a:solidFill>
                  <a:srgbClr val="0000FF"/>
                </a:solidFill>
                <a:latin typeface="仿宋" pitchFamily="49" charset="-122"/>
                <a:ea typeface="仿宋" pitchFamily="49" charset="-122"/>
              </a:rPr>
              <a:t>评述（</a:t>
            </a:r>
            <a:r>
              <a:rPr lang="en-US" altLang="zh-CN" sz="2400" smtClean="0">
                <a:solidFill>
                  <a:srgbClr val="0000FF"/>
                </a:solidFill>
                <a:latin typeface="仿宋" pitchFamily="49" charset="-122"/>
                <a:ea typeface="仿宋" pitchFamily="49" charset="-122"/>
              </a:rPr>
              <a:t>1</a:t>
            </a:r>
            <a:r>
              <a:rPr lang="zh-CN" altLang="en-US" sz="2400" smtClean="0">
                <a:solidFill>
                  <a:srgbClr val="0000FF"/>
                </a:solidFill>
                <a:latin typeface="仿宋" pitchFamily="49" charset="-122"/>
                <a:ea typeface="仿宋" pitchFamily="49" charset="-122"/>
              </a:rPr>
              <a:t>）</a:t>
            </a:r>
            <a:endParaRPr lang="zh-CN" altLang="en-US" sz="2400">
              <a:solidFill>
                <a:srgbClr val="0000FF"/>
              </a:solidFill>
              <a:latin typeface="仿宋" pitchFamily="49" charset="-122"/>
              <a:ea typeface="仿宋" pitchFamily="49" charset="-122"/>
            </a:endParaRPr>
          </a:p>
          <a:p>
            <a:pPr eaLnBrk="1" hangingPunct="1"/>
            <a:r>
              <a:rPr lang="zh-CN" altLang="en-US" sz="2400" smtClean="0">
                <a:solidFill>
                  <a:srgbClr val="FF0000"/>
                </a:solidFill>
                <a:latin typeface="仿宋" pitchFamily="49" charset="-122"/>
                <a:ea typeface="仿宋" pitchFamily="49" charset="-122"/>
              </a:rPr>
              <a:t>说明（</a:t>
            </a:r>
            <a:r>
              <a:rPr lang="en-US" altLang="zh-CN" sz="2400" smtClean="0">
                <a:solidFill>
                  <a:srgbClr val="FF0000"/>
                </a:solidFill>
                <a:latin typeface="仿宋" pitchFamily="49" charset="-122"/>
                <a:ea typeface="仿宋" pitchFamily="49" charset="-122"/>
              </a:rPr>
              <a:t>13</a:t>
            </a:r>
            <a:r>
              <a:rPr lang="zh-CN" altLang="en-US" sz="2400" smtClean="0">
                <a:solidFill>
                  <a:srgbClr val="FF0000"/>
                </a:solidFill>
                <a:latin typeface="仿宋" pitchFamily="49" charset="-122"/>
                <a:ea typeface="仿宋" pitchFamily="49" charset="-122"/>
              </a:rPr>
              <a:t>） </a:t>
            </a:r>
            <a:endParaRPr lang="zh-CN" altLang="en-US" sz="2400">
              <a:solidFill>
                <a:srgbClr val="FF0000"/>
              </a:solidFill>
              <a:latin typeface="仿宋" pitchFamily="49" charset="-122"/>
              <a:ea typeface="仿宋" pitchFamily="49" charset="-122"/>
            </a:endParaRPr>
          </a:p>
          <a:p>
            <a:pPr eaLnBrk="1" hangingPunct="1"/>
            <a:r>
              <a:rPr lang="zh-CN" altLang="en-US" sz="2400" smtClean="0">
                <a:solidFill>
                  <a:srgbClr val="FF0000"/>
                </a:solidFill>
                <a:latin typeface="仿宋" pitchFamily="49" charset="-122"/>
                <a:ea typeface="仿宋" pitchFamily="49" charset="-122"/>
              </a:rPr>
              <a:t>指出（</a:t>
            </a:r>
            <a:r>
              <a:rPr lang="en-US" altLang="zh-CN" sz="2400" smtClean="0">
                <a:solidFill>
                  <a:srgbClr val="FF0000"/>
                </a:solidFill>
                <a:latin typeface="仿宋" pitchFamily="49" charset="-122"/>
                <a:ea typeface="仿宋" pitchFamily="49" charset="-122"/>
              </a:rPr>
              <a:t>7</a:t>
            </a:r>
            <a:r>
              <a:rPr lang="zh-CN" altLang="en-US" sz="2400" smtClean="0">
                <a:solidFill>
                  <a:srgbClr val="FF0000"/>
                </a:solidFill>
                <a:latin typeface="仿宋" pitchFamily="49" charset="-122"/>
                <a:ea typeface="仿宋" pitchFamily="49" charset="-122"/>
              </a:rPr>
              <a:t>）</a:t>
            </a:r>
            <a:endParaRPr lang="zh-CN" altLang="en-US" sz="2400">
              <a:solidFill>
                <a:srgbClr val="FF0000"/>
              </a:solidFill>
              <a:latin typeface="仿宋" pitchFamily="49" charset="-122"/>
              <a:ea typeface="仿宋" pitchFamily="49" charset="-122"/>
            </a:endParaRPr>
          </a:p>
        </p:txBody>
      </p:sp>
      <p:sp>
        <p:nvSpPr>
          <p:cNvPr id="8" name="文本框 57368"/>
          <p:cNvSpPr txBox="1">
            <a:spLocks noChangeArrowheads="1"/>
          </p:cNvSpPr>
          <p:nvPr/>
        </p:nvSpPr>
        <p:spPr bwMode="auto">
          <a:xfrm>
            <a:off x="6948264" y="2370360"/>
            <a:ext cx="1521023"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zh-CN" altLang="en-US" sz="2400" smtClean="0">
                <a:solidFill>
                  <a:srgbClr val="FF0000"/>
                </a:solidFill>
                <a:latin typeface="仿宋" pitchFamily="49" charset="-122"/>
                <a:ea typeface="仿宋" pitchFamily="49" charset="-122"/>
              </a:rPr>
              <a:t>原因（</a:t>
            </a:r>
            <a:r>
              <a:rPr lang="en-US" altLang="zh-CN" sz="2400">
                <a:solidFill>
                  <a:srgbClr val="FF0000"/>
                </a:solidFill>
                <a:latin typeface="仿宋" pitchFamily="49" charset="-122"/>
                <a:ea typeface="仿宋" pitchFamily="49" charset="-122"/>
              </a:rPr>
              <a:t>8</a:t>
            </a:r>
            <a:r>
              <a:rPr lang="zh-CN" altLang="en-US" sz="2400" smtClean="0">
                <a:solidFill>
                  <a:srgbClr val="FF0000"/>
                </a:solidFill>
                <a:latin typeface="仿宋" pitchFamily="49" charset="-122"/>
                <a:ea typeface="仿宋" pitchFamily="49" charset="-122"/>
              </a:rPr>
              <a:t>） </a:t>
            </a:r>
            <a:endParaRPr lang="zh-CN" altLang="en-US" sz="2400">
              <a:solidFill>
                <a:srgbClr val="FF0000"/>
              </a:solidFill>
              <a:latin typeface="仿宋" pitchFamily="49" charset="-122"/>
              <a:ea typeface="仿宋" pitchFamily="49" charset="-122"/>
            </a:endParaRPr>
          </a:p>
          <a:p>
            <a:pPr eaLnBrk="1" hangingPunct="1"/>
            <a:r>
              <a:rPr lang="zh-CN" altLang="en-US" sz="2400" smtClean="0">
                <a:solidFill>
                  <a:srgbClr val="FF0000"/>
                </a:solidFill>
                <a:latin typeface="仿宋" pitchFamily="49" charset="-122"/>
                <a:ea typeface="仿宋" pitchFamily="49" charset="-122"/>
              </a:rPr>
              <a:t>背景（</a:t>
            </a:r>
            <a:r>
              <a:rPr lang="en-US" altLang="zh-CN" sz="2400" smtClean="0">
                <a:solidFill>
                  <a:srgbClr val="FF0000"/>
                </a:solidFill>
                <a:latin typeface="仿宋" pitchFamily="49" charset="-122"/>
                <a:ea typeface="仿宋" pitchFamily="49" charset="-122"/>
              </a:rPr>
              <a:t>5</a:t>
            </a:r>
            <a:r>
              <a:rPr lang="zh-CN" altLang="en-US" sz="2400" smtClean="0">
                <a:solidFill>
                  <a:srgbClr val="FF0000"/>
                </a:solidFill>
                <a:latin typeface="仿宋" pitchFamily="49" charset="-122"/>
                <a:ea typeface="仿宋" pitchFamily="49" charset="-122"/>
              </a:rPr>
              <a:t>）</a:t>
            </a:r>
            <a:endParaRPr lang="zh-CN" altLang="en-US" sz="2400">
              <a:solidFill>
                <a:srgbClr val="FF0000"/>
              </a:solidFill>
              <a:latin typeface="仿宋" pitchFamily="49" charset="-122"/>
              <a:ea typeface="仿宋" pitchFamily="49" charset="-122"/>
            </a:endParaRPr>
          </a:p>
          <a:p>
            <a:r>
              <a:rPr lang="zh-CN" altLang="en-US" sz="2400" smtClean="0">
                <a:solidFill>
                  <a:srgbClr val="0000FF"/>
                </a:solidFill>
                <a:latin typeface="仿宋" pitchFamily="49" charset="-122"/>
                <a:ea typeface="仿宋" pitchFamily="49" charset="-122"/>
              </a:rPr>
              <a:t>趋势（</a:t>
            </a:r>
            <a:r>
              <a:rPr lang="en-US" altLang="zh-CN" sz="2400" smtClean="0">
                <a:solidFill>
                  <a:srgbClr val="0000FF"/>
                </a:solidFill>
                <a:latin typeface="仿宋" pitchFamily="49" charset="-122"/>
                <a:ea typeface="仿宋" pitchFamily="49" charset="-122"/>
              </a:rPr>
              <a:t>1</a:t>
            </a:r>
            <a:r>
              <a:rPr lang="zh-CN" altLang="en-US" sz="2400" smtClean="0">
                <a:solidFill>
                  <a:srgbClr val="0000FF"/>
                </a:solidFill>
                <a:latin typeface="仿宋" pitchFamily="49" charset="-122"/>
                <a:ea typeface="仿宋" pitchFamily="49" charset="-122"/>
              </a:rPr>
              <a:t>）</a:t>
            </a:r>
            <a:endParaRPr lang="zh-CN" altLang="en-US" sz="2400">
              <a:solidFill>
                <a:srgbClr val="0000FF"/>
              </a:solidFill>
              <a:latin typeface="仿宋" pitchFamily="49" charset="-122"/>
              <a:ea typeface="仿宋" pitchFamily="49" charset="-122"/>
            </a:endParaRPr>
          </a:p>
          <a:p>
            <a:r>
              <a:rPr lang="zh-CN" altLang="en-US" sz="2400" smtClean="0">
                <a:solidFill>
                  <a:srgbClr val="0000FF"/>
                </a:solidFill>
                <a:latin typeface="仿宋" pitchFamily="49" charset="-122"/>
                <a:ea typeface="仿宋" pitchFamily="49" charset="-122"/>
              </a:rPr>
              <a:t>变化（</a:t>
            </a:r>
            <a:r>
              <a:rPr lang="en-US" altLang="zh-CN" sz="2400" smtClean="0">
                <a:solidFill>
                  <a:srgbClr val="0000FF"/>
                </a:solidFill>
                <a:latin typeface="仿宋" pitchFamily="49" charset="-122"/>
                <a:ea typeface="仿宋" pitchFamily="49" charset="-122"/>
              </a:rPr>
              <a:t>3</a:t>
            </a:r>
            <a:r>
              <a:rPr lang="zh-CN" altLang="en-US" sz="2400" smtClean="0">
                <a:solidFill>
                  <a:srgbClr val="0000FF"/>
                </a:solidFill>
                <a:latin typeface="仿宋" pitchFamily="49" charset="-122"/>
                <a:ea typeface="仿宋" pitchFamily="49" charset="-122"/>
              </a:rPr>
              <a:t>）</a:t>
            </a:r>
            <a:endParaRPr lang="zh-CN" altLang="en-US" sz="2400">
              <a:solidFill>
                <a:srgbClr val="0000FF"/>
              </a:solidFill>
              <a:latin typeface="仿宋" pitchFamily="49" charset="-122"/>
              <a:ea typeface="仿宋" pitchFamily="49" charset="-122"/>
            </a:endParaRPr>
          </a:p>
          <a:p>
            <a:r>
              <a:rPr lang="zh-CN" altLang="en-US" sz="2400" smtClean="0">
                <a:solidFill>
                  <a:srgbClr val="0000FF"/>
                </a:solidFill>
                <a:latin typeface="仿宋" pitchFamily="49" charset="-122"/>
                <a:ea typeface="仿宋" pitchFamily="49" charset="-122"/>
              </a:rPr>
              <a:t>异同（</a:t>
            </a:r>
            <a:r>
              <a:rPr lang="en-US" altLang="zh-CN" sz="2400" smtClean="0">
                <a:solidFill>
                  <a:srgbClr val="0000FF"/>
                </a:solidFill>
                <a:latin typeface="仿宋" pitchFamily="49" charset="-122"/>
                <a:ea typeface="仿宋" pitchFamily="49" charset="-122"/>
              </a:rPr>
              <a:t>1</a:t>
            </a:r>
            <a:r>
              <a:rPr lang="zh-CN" altLang="en-US" sz="2400" smtClean="0">
                <a:solidFill>
                  <a:srgbClr val="0000FF"/>
                </a:solidFill>
                <a:latin typeface="仿宋" pitchFamily="49" charset="-122"/>
                <a:ea typeface="仿宋" pitchFamily="49" charset="-122"/>
              </a:rPr>
              <a:t>）</a:t>
            </a:r>
            <a:endParaRPr lang="en-US" altLang="zh-CN" sz="2400" smtClean="0">
              <a:solidFill>
                <a:srgbClr val="0000FF"/>
              </a:solidFill>
              <a:latin typeface="仿宋" pitchFamily="49" charset="-122"/>
              <a:ea typeface="仿宋" pitchFamily="49" charset="-122"/>
            </a:endParaRPr>
          </a:p>
          <a:p>
            <a:r>
              <a:rPr lang="zh-CN" altLang="en-US" sz="2400" smtClean="0">
                <a:solidFill>
                  <a:srgbClr val="0000FF"/>
                </a:solidFill>
                <a:latin typeface="仿宋" pitchFamily="49" charset="-122"/>
                <a:ea typeface="仿宋" pitchFamily="49" charset="-122"/>
              </a:rPr>
              <a:t>差异（</a:t>
            </a:r>
            <a:r>
              <a:rPr lang="en-US" altLang="zh-CN" sz="2400" smtClean="0">
                <a:solidFill>
                  <a:srgbClr val="0000FF"/>
                </a:solidFill>
                <a:latin typeface="仿宋" pitchFamily="49" charset="-122"/>
                <a:ea typeface="仿宋" pitchFamily="49" charset="-122"/>
              </a:rPr>
              <a:t>1</a:t>
            </a:r>
            <a:r>
              <a:rPr lang="zh-CN" altLang="en-US" sz="2400" smtClean="0">
                <a:solidFill>
                  <a:srgbClr val="0000FF"/>
                </a:solidFill>
                <a:latin typeface="仿宋" pitchFamily="49" charset="-122"/>
                <a:ea typeface="仿宋" pitchFamily="49" charset="-122"/>
              </a:rPr>
              <a:t>）</a:t>
            </a:r>
            <a:endParaRPr lang="en-US" altLang="zh-CN" sz="2400" smtClean="0">
              <a:solidFill>
                <a:srgbClr val="0000FF"/>
              </a:solidFill>
              <a:latin typeface="仿宋" pitchFamily="49" charset="-122"/>
              <a:ea typeface="仿宋" pitchFamily="49" charset="-122"/>
            </a:endParaRPr>
          </a:p>
          <a:p>
            <a:r>
              <a:rPr lang="zh-CN" altLang="en-US" sz="2400" smtClean="0">
                <a:solidFill>
                  <a:srgbClr val="0000FF"/>
                </a:solidFill>
                <a:latin typeface="仿宋" pitchFamily="49" charset="-122"/>
                <a:ea typeface="仿宋" pitchFamily="49" charset="-122"/>
              </a:rPr>
              <a:t>相同（</a:t>
            </a:r>
            <a:r>
              <a:rPr lang="en-US" altLang="zh-CN" sz="2400" smtClean="0">
                <a:solidFill>
                  <a:srgbClr val="0000FF"/>
                </a:solidFill>
                <a:latin typeface="仿宋" pitchFamily="49" charset="-122"/>
                <a:ea typeface="仿宋" pitchFamily="49" charset="-122"/>
              </a:rPr>
              <a:t>1</a:t>
            </a:r>
            <a:r>
              <a:rPr lang="zh-CN" altLang="en-US" sz="2400" smtClean="0">
                <a:solidFill>
                  <a:srgbClr val="0000FF"/>
                </a:solidFill>
                <a:latin typeface="仿宋" pitchFamily="49" charset="-122"/>
                <a:ea typeface="仿宋" pitchFamily="49" charset="-122"/>
              </a:rPr>
              <a:t>）</a:t>
            </a:r>
            <a:endParaRPr lang="zh-CN" altLang="en-US" sz="2400">
              <a:solidFill>
                <a:srgbClr val="0000FF"/>
              </a:solidFill>
              <a:latin typeface="仿宋" pitchFamily="49" charset="-122"/>
              <a:ea typeface="仿宋" pitchFamily="49" charset="-122"/>
            </a:endParaRPr>
          </a:p>
          <a:p>
            <a:pPr eaLnBrk="1" hangingPunct="1"/>
            <a:r>
              <a:rPr lang="zh-CN" altLang="en-US" sz="2400" smtClean="0">
                <a:solidFill>
                  <a:srgbClr val="FF3300"/>
                </a:solidFill>
                <a:latin typeface="仿宋" pitchFamily="49" charset="-122"/>
                <a:ea typeface="仿宋" pitchFamily="49" charset="-122"/>
              </a:rPr>
              <a:t>特点（</a:t>
            </a:r>
            <a:r>
              <a:rPr lang="en-US" altLang="zh-CN" sz="2400" smtClean="0">
                <a:solidFill>
                  <a:srgbClr val="FF3300"/>
                </a:solidFill>
                <a:latin typeface="仿宋" pitchFamily="49" charset="-122"/>
                <a:ea typeface="仿宋" pitchFamily="49" charset="-122"/>
              </a:rPr>
              <a:t>7</a:t>
            </a:r>
            <a:r>
              <a:rPr lang="zh-CN" altLang="en-US" sz="2400" smtClean="0">
                <a:solidFill>
                  <a:srgbClr val="FF3300"/>
                </a:solidFill>
                <a:latin typeface="仿宋" pitchFamily="49" charset="-122"/>
                <a:ea typeface="仿宋" pitchFamily="49" charset="-122"/>
              </a:rPr>
              <a:t>）</a:t>
            </a:r>
            <a:endParaRPr lang="zh-CN" altLang="en-US" sz="2400">
              <a:solidFill>
                <a:srgbClr val="FF3300"/>
              </a:solidFill>
              <a:latin typeface="仿宋" pitchFamily="49" charset="-122"/>
              <a:ea typeface="仿宋" pitchFamily="49" charset="-122"/>
            </a:endParaRPr>
          </a:p>
          <a:p>
            <a:pPr eaLnBrk="1" hangingPunct="1"/>
            <a:r>
              <a:rPr lang="zh-CN" altLang="en-US" sz="2400" smtClean="0">
                <a:solidFill>
                  <a:srgbClr val="FF3300"/>
                </a:solidFill>
                <a:latin typeface="仿宋" pitchFamily="49" charset="-122"/>
                <a:ea typeface="仿宋" pitchFamily="49" charset="-122"/>
              </a:rPr>
              <a:t>影响（</a:t>
            </a:r>
            <a:r>
              <a:rPr lang="en-US" altLang="zh-CN" sz="2400" smtClean="0">
                <a:solidFill>
                  <a:srgbClr val="FF3300"/>
                </a:solidFill>
                <a:latin typeface="仿宋" pitchFamily="49" charset="-122"/>
                <a:ea typeface="仿宋" pitchFamily="49" charset="-122"/>
              </a:rPr>
              <a:t>1</a:t>
            </a:r>
            <a:r>
              <a:rPr lang="zh-CN" altLang="en-US" sz="2400" smtClean="0">
                <a:solidFill>
                  <a:srgbClr val="FF3300"/>
                </a:solidFill>
                <a:latin typeface="仿宋" pitchFamily="49" charset="-122"/>
                <a:ea typeface="仿宋" pitchFamily="49" charset="-122"/>
              </a:rPr>
              <a:t>）</a:t>
            </a:r>
            <a:endParaRPr lang="zh-CN" altLang="en-US" sz="2400">
              <a:solidFill>
                <a:srgbClr val="FF3300"/>
              </a:solidFill>
              <a:latin typeface="仿宋" pitchFamily="49" charset="-122"/>
              <a:ea typeface="仿宋" pitchFamily="49" charset="-122"/>
            </a:endParaRPr>
          </a:p>
          <a:p>
            <a:pPr eaLnBrk="1" hangingPunct="1"/>
            <a:r>
              <a:rPr lang="zh-CN" altLang="en-US" sz="2400" smtClean="0">
                <a:solidFill>
                  <a:srgbClr val="FF3300"/>
                </a:solidFill>
                <a:latin typeface="仿宋" pitchFamily="49" charset="-122"/>
                <a:ea typeface="仿宋" pitchFamily="49" charset="-122"/>
              </a:rPr>
              <a:t>作用（</a:t>
            </a:r>
            <a:r>
              <a:rPr lang="en-US" altLang="zh-CN" sz="2400" smtClean="0">
                <a:solidFill>
                  <a:srgbClr val="FF3300"/>
                </a:solidFill>
                <a:latin typeface="仿宋" pitchFamily="49" charset="-122"/>
                <a:ea typeface="仿宋" pitchFamily="49" charset="-122"/>
              </a:rPr>
              <a:t>4</a:t>
            </a:r>
            <a:r>
              <a:rPr lang="zh-CN" altLang="en-US" sz="2400" smtClean="0">
                <a:solidFill>
                  <a:srgbClr val="FF3300"/>
                </a:solidFill>
                <a:latin typeface="仿宋" pitchFamily="49" charset="-122"/>
                <a:ea typeface="仿宋" pitchFamily="49" charset="-122"/>
              </a:rPr>
              <a:t>）</a:t>
            </a:r>
            <a:endParaRPr lang="zh-CN" altLang="en-US" sz="2400">
              <a:solidFill>
                <a:srgbClr val="FF3300"/>
              </a:solidFill>
              <a:latin typeface="仿宋" pitchFamily="49" charset="-122"/>
              <a:ea typeface="仿宋" pitchFamily="49" charset="-122"/>
            </a:endParaRPr>
          </a:p>
          <a:p>
            <a:pPr eaLnBrk="1" hangingPunct="1"/>
            <a:r>
              <a:rPr lang="zh-CN" altLang="en-US" sz="2400" smtClean="0">
                <a:solidFill>
                  <a:srgbClr val="FF3300"/>
                </a:solidFill>
                <a:latin typeface="仿宋" pitchFamily="49" charset="-122"/>
                <a:ea typeface="仿宋" pitchFamily="49" charset="-122"/>
              </a:rPr>
              <a:t>意义（</a:t>
            </a:r>
            <a:r>
              <a:rPr lang="en-US" altLang="zh-CN" sz="2400" smtClean="0">
                <a:solidFill>
                  <a:srgbClr val="FF3300"/>
                </a:solidFill>
                <a:latin typeface="仿宋" pitchFamily="49" charset="-122"/>
                <a:ea typeface="仿宋" pitchFamily="49" charset="-122"/>
              </a:rPr>
              <a:t>3</a:t>
            </a:r>
            <a:r>
              <a:rPr lang="zh-CN" altLang="en-US" sz="2400" smtClean="0">
                <a:solidFill>
                  <a:srgbClr val="FF3300"/>
                </a:solidFill>
                <a:latin typeface="仿宋" pitchFamily="49" charset="-122"/>
                <a:ea typeface="仿宋" pitchFamily="49" charset="-122"/>
              </a:rPr>
              <a:t>）</a:t>
            </a:r>
            <a:endParaRPr lang="zh-CN" altLang="zh-CN" sz="2400">
              <a:solidFill>
                <a:srgbClr val="FF3300"/>
              </a:solidFill>
              <a:latin typeface="仿宋" pitchFamily="49" charset="-122"/>
              <a:ea typeface="仿宋" pitchFamily="49" charset="-122"/>
            </a:endParaRPr>
          </a:p>
        </p:txBody>
      </p:sp>
      <p:sp>
        <p:nvSpPr>
          <p:cNvPr id="9" name="文本框 4"/>
          <p:cNvSpPr txBox="1">
            <a:spLocks noChangeArrowheads="1"/>
          </p:cNvSpPr>
          <p:nvPr/>
        </p:nvSpPr>
        <p:spPr bwMode="auto">
          <a:xfrm>
            <a:off x="2915816" y="2276872"/>
            <a:ext cx="127317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zh-CN" altLang="en-US" sz="2400">
              <a:latin typeface="仿宋" pitchFamily="49" charset="-122"/>
              <a:ea typeface="仿宋" pitchFamily="49" charset="-122"/>
            </a:endParaRPr>
          </a:p>
          <a:p>
            <a:pPr eaLnBrk="1" hangingPunct="1"/>
            <a:endParaRPr lang="zh-CN" altLang="en-US" sz="2400">
              <a:latin typeface="仿宋" pitchFamily="49" charset="-122"/>
              <a:ea typeface="仿宋" pitchFamily="49" charset="-122"/>
            </a:endParaRPr>
          </a:p>
          <a:p>
            <a:pPr eaLnBrk="1" hangingPunct="1"/>
            <a:endParaRPr lang="zh-CN" altLang="en-US" sz="2400">
              <a:solidFill>
                <a:srgbClr val="0000FF"/>
              </a:solidFill>
              <a:latin typeface="仿宋" pitchFamily="49" charset="-122"/>
              <a:ea typeface="仿宋" pitchFamily="49" charset="-122"/>
              <a:sym typeface="Arial" pitchFamily="34" charset="0"/>
            </a:endParaRPr>
          </a:p>
          <a:p>
            <a:pPr algn="ctr" eaLnBrk="1" hangingPunct="1"/>
            <a:r>
              <a:rPr lang="zh-CN" altLang="en-US" sz="2400">
                <a:solidFill>
                  <a:srgbClr val="0000FF"/>
                </a:solidFill>
                <a:latin typeface="仿宋" pitchFamily="49" charset="-122"/>
                <a:ea typeface="仿宋" pitchFamily="49" charset="-122"/>
              </a:rPr>
              <a:t>时间</a:t>
            </a:r>
          </a:p>
          <a:p>
            <a:pPr algn="ctr" eaLnBrk="1" hangingPunct="1"/>
            <a:r>
              <a:rPr lang="zh-CN" altLang="en-US" sz="2400">
                <a:solidFill>
                  <a:srgbClr val="0000FF"/>
                </a:solidFill>
                <a:latin typeface="仿宋" pitchFamily="49" charset="-122"/>
                <a:ea typeface="仿宋" pitchFamily="49" charset="-122"/>
              </a:rPr>
              <a:t>空间</a:t>
            </a:r>
          </a:p>
          <a:p>
            <a:pPr algn="ctr" eaLnBrk="1" hangingPunct="1"/>
            <a:r>
              <a:rPr lang="zh-CN" altLang="en-US" sz="2400">
                <a:solidFill>
                  <a:srgbClr val="0000FF"/>
                </a:solidFill>
                <a:latin typeface="仿宋" pitchFamily="49" charset="-122"/>
                <a:ea typeface="仿宋" pitchFamily="49" charset="-122"/>
              </a:rPr>
              <a:t>人物</a:t>
            </a:r>
          </a:p>
          <a:p>
            <a:pPr algn="ctr" eaLnBrk="1" hangingPunct="1"/>
            <a:r>
              <a:rPr lang="zh-CN" altLang="en-US" sz="2400">
                <a:solidFill>
                  <a:srgbClr val="0000FF"/>
                </a:solidFill>
                <a:latin typeface="仿宋" pitchFamily="49" charset="-122"/>
                <a:ea typeface="仿宋" pitchFamily="49" charset="-122"/>
              </a:rPr>
              <a:t>事件  </a:t>
            </a:r>
          </a:p>
          <a:p>
            <a:pPr eaLnBrk="1" hangingPunct="1"/>
            <a:r>
              <a:rPr lang="zh-CN" altLang="en-US" sz="2400">
                <a:latin typeface="仿宋" pitchFamily="49" charset="-122"/>
                <a:ea typeface="仿宋" pitchFamily="49" charset="-122"/>
              </a:rPr>
              <a:t>     </a:t>
            </a:r>
          </a:p>
          <a:p>
            <a:pPr eaLnBrk="1" hangingPunct="1"/>
            <a:endParaRPr lang="zh-CN" altLang="en-US" sz="2400">
              <a:latin typeface="仿宋" pitchFamily="49" charset="-122"/>
              <a:ea typeface="仿宋" pitchFamily="49" charset="-122"/>
            </a:endParaRPr>
          </a:p>
        </p:txBody>
      </p:sp>
    </p:spTree>
    <p:extLst>
      <p:ext uri="{BB962C8B-B14F-4D97-AF65-F5344CB8AC3E}">
        <p14:creationId xmlns:p14="http://schemas.microsoft.com/office/powerpoint/2010/main" val="24600110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fjedu.cn/uploads/editor/2018/06/11/152872465263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980728"/>
            <a:ext cx="8064896" cy="5184576"/>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1858918" y="591071"/>
            <a:ext cx="5852884" cy="492443"/>
          </a:xfrm>
          <a:prstGeom prst="rect">
            <a:avLst/>
          </a:prstGeom>
        </p:spPr>
        <p:txBody>
          <a:bodyPr wrap="none">
            <a:spAutoFit/>
          </a:bodyPr>
          <a:lstStyle/>
          <a:p>
            <a:r>
              <a:rPr lang="en-US" altLang="zh-CN" sz="2600" smtClean="0">
                <a:solidFill>
                  <a:srgbClr val="FF0000"/>
                </a:solidFill>
                <a:latin typeface="黑体" pitchFamily="49" charset="-122"/>
                <a:ea typeface="黑体" pitchFamily="49" charset="-122"/>
              </a:rPr>
              <a:t>2018</a:t>
            </a:r>
            <a:r>
              <a:rPr lang="zh-CN" altLang="en-US" sz="2600" smtClean="0">
                <a:solidFill>
                  <a:srgbClr val="FF0000"/>
                </a:solidFill>
                <a:latin typeface="黑体" pitchFamily="49" charset="-122"/>
                <a:ea typeface="黑体" pitchFamily="49" charset="-122"/>
              </a:rPr>
              <a:t>年全国</a:t>
            </a:r>
            <a:r>
              <a:rPr lang="en-US" altLang="zh-CN" sz="2600" smtClean="0">
                <a:solidFill>
                  <a:srgbClr val="FF0000"/>
                </a:solidFill>
                <a:latin typeface="黑体" pitchFamily="49" charset="-122"/>
                <a:ea typeface="黑体" pitchFamily="49" charset="-122"/>
              </a:rPr>
              <a:t>Ⅰ</a:t>
            </a:r>
            <a:r>
              <a:rPr lang="zh-CN" altLang="en-US" sz="2600" smtClean="0">
                <a:solidFill>
                  <a:srgbClr val="FF0000"/>
                </a:solidFill>
                <a:latin typeface="黑体" pitchFamily="49" charset="-122"/>
                <a:ea typeface="黑体" pitchFamily="49" charset="-122"/>
              </a:rPr>
              <a:t>卷历史必做部分试卷结构</a:t>
            </a:r>
            <a:endParaRPr lang="zh-CN" altLang="en-US" sz="2600">
              <a:solidFill>
                <a:srgbClr val="FF0000"/>
              </a:solidFill>
              <a:latin typeface="黑体" pitchFamily="49" charset="-122"/>
              <a:ea typeface="黑体" pitchFamily="49" charset="-122"/>
            </a:endParaRPr>
          </a:p>
        </p:txBody>
      </p:sp>
      <p:sp>
        <p:nvSpPr>
          <p:cNvPr id="5" name="矩形 4"/>
          <p:cNvSpPr/>
          <p:nvPr/>
        </p:nvSpPr>
        <p:spPr>
          <a:xfrm>
            <a:off x="695222" y="6145939"/>
            <a:ext cx="6192688" cy="535531"/>
          </a:xfrm>
          <a:prstGeom prst="rect">
            <a:avLst/>
          </a:prstGeom>
        </p:spPr>
        <p:txBody>
          <a:bodyPr wrap="square">
            <a:spAutoFit/>
          </a:bodyPr>
          <a:lstStyle/>
          <a:p>
            <a:pPr lvl="0">
              <a:lnSpc>
                <a:spcPct val="120000"/>
              </a:lnSpc>
            </a:pPr>
            <a:r>
              <a:rPr lang="zh-CN" altLang="en-US" sz="2400">
                <a:solidFill>
                  <a:srgbClr val="0000FF"/>
                </a:solidFill>
                <a:latin typeface="仿宋" pitchFamily="49" charset="-122"/>
                <a:ea typeface="仿宋" pitchFamily="49" charset="-122"/>
              </a:rPr>
              <a:t>说明：</a:t>
            </a:r>
            <a:r>
              <a:rPr lang="en-US" altLang="zh-CN" sz="2400">
                <a:solidFill>
                  <a:srgbClr val="0000FF"/>
                </a:solidFill>
                <a:latin typeface="仿宋" pitchFamily="49" charset="-122"/>
                <a:ea typeface="仿宋" pitchFamily="49" charset="-122"/>
              </a:rPr>
              <a:t>42</a:t>
            </a:r>
            <a:r>
              <a:rPr lang="zh-CN" altLang="en-US" sz="2400">
                <a:solidFill>
                  <a:srgbClr val="0000FF"/>
                </a:solidFill>
                <a:latin typeface="仿宋" pitchFamily="49" charset="-122"/>
                <a:ea typeface="仿宋" pitchFamily="49" charset="-122"/>
              </a:rPr>
              <a:t>题按政治、经济、文化各占</a:t>
            </a:r>
            <a:r>
              <a:rPr lang="en-US" altLang="zh-CN" sz="2400">
                <a:solidFill>
                  <a:srgbClr val="0000FF"/>
                </a:solidFill>
                <a:latin typeface="仿宋" pitchFamily="49" charset="-122"/>
                <a:ea typeface="仿宋" pitchFamily="49" charset="-122"/>
              </a:rPr>
              <a:t>4</a:t>
            </a:r>
            <a:r>
              <a:rPr lang="zh-CN" altLang="en-US" sz="2400">
                <a:solidFill>
                  <a:srgbClr val="0000FF"/>
                </a:solidFill>
                <a:latin typeface="仿宋" pitchFamily="49" charset="-122"/>
                <a:ea typeface="仿宋" pitchFamily="49" charset="-122"/>
              </a:rPr>
              <a:t>分计算。</a:t>
            </a:r>
          </a:p>
        </p:txBody>
      </p:sp>
      <p:sp>
        <p:nvSpPr>
          <p:cNvPr id="4" name="矩形 3"/>
          <p:cNvSpPr/>
          <p:nvPr/>
        </p:nvSpPr>
        <p:spPr>
          <a:xfrm>
            <a:off x="-36512" y="1511605"/>
            <a:ext cx="9180512" cy="5373779"/>
          </a:xfrm>
          <a:prstGeom prst="rect">
            <a:avLst/>
          </a:prstGeom>
          <a:solidFill>
            <a:schemeClr val="bg1"/>
          </a:solidFill>
        </p:spPr>
        <p:txBody>
          <a:bodyPr wrap="square">
            <a:spAutoFit/>
          </a:bodyPr>
          <a:lstStyle/>
          <a:p>
            <a:pPr>
              <a:lnSpc>
                <a:spcPct val="120000"/>
              </a:lnSpc>
            </a:pPr>
            <a:r>
              <a:rPr lang="zh-CN" altLang="zh-CN" sz="2600" smtClean="0">
                <a:latin typeface="仿宋" pitchFamily="49" charset="-122"/>
                <a:ea typeface="仿宋" pitchFamily="49" charset="-122"/>
              </a:rPr>
              <a:t>必做题部分</a:t>
            </a:r>
            <a:r>
              <a:rPr lang="zh-CN" altLang="en-US" sz="2600" smtClean="0">
                <a:latin typeface="仿宋" pitchFamily="49" charset="-122"/>
                <a:ea typeface="仿宋" pitchFamily="49" charset="-122"/>
              </a:rPr>
              <a:t>共</a:t>
            </a:r>
            <a:r>
              <a:rPr lang="en-US" altLang="zh-CN" sz="2600" smtClean="0">
                <a:latin typeface="仿宋" pitchFamily="49" charset="-122"/>
                <a:ea typeface="仿宋" pitchFamily="49" charset="-122"/>
              </a:rPr>
              <a:t>85</a:t>
            </a:r>
            <a:r>
              <a:rPr lang="zh-CN" altLang="en-US" sz="2600" smtClean="0">
                <a:latin typeface="仿宋" pitchFamily="49" charset="-122"/>
                <a:ea typeface="仿宋" pitchFamily="49" charset="-122"/>
              </a:rPr>
              <a:t>分，其中</a:t>
            </a:r>
            <a:r>
              <a:rPr lang="zh-CN" altLang="zh-CN" sz="2600" smtClean="0">
                <a:latin typeface="仿宋" pitchFamily="49" charset="-122"/>
                <a:ea typeface="仿宋" pitchFamily="49" charset="-122"/>
              </a:rPr>
              <a:t>中国史占</a:t>
            </a:r>
            <a:r>
              <a:rPr lang="en-US" altLang="zh-CN" sz="2600" smtClean="0">
                <a:latin typeface="仿宋" pitchFamily="49" charset="-122"/>
                <a:ea typeface="仿宋" pitchFamily="49" charset="-122"/>
              </a:rPr>
              <a:t>57</a:t>
            </a:r>
            <a:r>
              <a:rPr lang="zh-CN" altLang="zh-CN" sz="2600" smtClean="0">
                <a:latin typeface="仿宋" pitchFamily="49" charset="-122"/>
                <a:ea typeface="仿宋" pitchFamily="49" charset="-122"/>
              </a:rPr>
              <a:t>分左右，世界史占</a:t>
            </a:r>
            <a:r>
              <a:rPr lang="en-US" altLang="zh-CN" sz="2600" smtClean="0">
                <a:latin typeface="仿宋" pitchFamily="49" charset="-122"/>
                <a:ea typeface="仿宋" pitchFamily="49" charset="-122"/>
              </a:rPr>
              <a:t>28</a:t>
            </a:r>
            <a:r>
              <a:rPr lang="zh-CN" altLang="zh-CN" sz="2600" smtClean="0">
                <a:latin typeface="仿宋" pitchFamily="49" charset="-122"/>
                <a:ea typeface="仿宋" pitchFamily="49" charset="-122"/>
              </a:rPr>
              <a:t>分左右，与</a:t>
            </a:r>
            <a:r>
              <a:rPr lang="en-US" altLang="zh-CN" sz="2600" smtClean="0">
                <a:latin typeface="仿宋" pitchFamily="49" charset="-122"/>
                <a:ea typeface="仿宋" pitchFamily="49" charset="-122"/>
              </a:rPr>
              <a:t>2017</a:t>
            </a:r>
            <a:r>
              <a:rPr lang="zh-CN" altLang="zh-CN" sz="2600" smtClean="0">
                <a:latin typeface="仿宋" pitchFamily="49" charset="-122"/>
                <a:ea typeface="仿宋" pitchFamily="49" charset="-122"/>
              </a:rPr>
              <a:t>全国</a:t>
            </a:r>
            <a:r>
              <a:rPr lang="en-US" altLang="zh-CN" sz="2600">
                <a:latin typeface="仿宋" pitchFamily="49" charset="-122"/>
                <a:ea typeface="仿宋" pitchFamily="49" charset="-122"/>
              </a:rPr>
              <a:t>Ⅰ</a:t>
            </a:r>
            <a:r>
              <a:rPr lang="zh-CN" altLang="zh-CN" sz="2600" smtClean="0">
                <a:latin typeface="仿宋" pitchFamily="49" charset="-122"/>
                <a:ea typeface="仿宋" pitchFamily="49" charset="-122"/>
              </a:rPr>
              <a:t>卷相比</a:t>
            </a:r>
            <a:r>
              <a:rPr lang="zh-CN" altLang="zh-CN" sz="2600" smtClean="0">
                <a:latin typeface="仿宋" pitchFamily="49" charset="-122"/>
                <a:ea typeface="仿宋" pitchFamily="49" charset="-122"/>
              </a:rPr>
              <a:t>，</a:t>
            </a:r>
            <a:r>
              <a:rPr lang="zh-CN" altLang="zh-CN" sz="2600" smtClean="0">
                <a:solidFill>
                  <a:srgbClr val="FF0000"/>
                </a:solidFill>
                <a:latin typeface="仿宋" pitchFamily="49" charset="-122"/>
                <a:ea typeface="仿宋" pitchFamily="49" charset="-122"/>
              </a:rPr>
              <a:t>中国史比重上升，</a:t>
            </a:r>
            <a:r>
              <a:rPr lang="zh-CN" altLang="zh-CN" sz="2600" smtClean="0">
                <a:latin typeface="仿宋" pitchFamily="49" charset="-122"/>
                <a:ea typeface="仿宋" pitchFamily="49" charset="-122"/>
              </a:rPr>
              <a:t>不容忽视；从模块角度来讲，</a:t>
            </a:r>
            <a:r>
              <a:rPr lang="zh-CN" altLang="zh-CN" sz="2600" smtClean="0">
                <a:solidFill>
                  <a:srgbClr val="FF0000"/>
                </a:solidFill>
                <a:latin typeface="仿宋" pitchFamily="49" charset="-122"/>
                <a:ea typeface="仿宋" pitchFamily="49" charset="-122"/>
              </a:rPr>
              <a:t>必修</a:t>
            </a:r>
            <a:r>
              <a:rPr lang="en-US" altLang="zh-CN" sz="2600" smtClean="0">
                <a:solidFill>
                  <a:srgbClr val="FF0000"/>
                </a:solidFill>
                <a:latin typeface="仿宋" pitchFamily="49" charset="-122"/>
                <a:ea typeface="仿宋" pitchFamily="49" charset="-122"/>
              </a:rPr>
              <a:t>1</a:t>
            </a:r>
            <a:r>
              <a:rPr lang="zh-CN" altLang="zh-CN" sz="2600" smtClean="0">
                <a:solidFill>
                  <a:srgbClr val="FF0000"/>
                </a:solidFill>
                <a:latin typeface="仿宋" pitchFamily="49" charset="-122"/>
                <a:ea typeface="仿宋" pitchFamily="49" charset="-122"/>
              </a:rPr>
              <a:t>和必修</a:t>
            </a:r>
            <a:r>
              <a:rPr lang="en-US" altLang="zh-CN" sz="2600" smtClean="0">
                <a:solidFill>
                  <a:srgbClr val="FF0000"/>
                </a:solidFill>
                <a:latin typeface="仿宋" pitchFamily="49" charset="-122"/>
                <a:ea typeface="仿宋" pitchFamily="49" charset="-122"/>
              </a:rPr>
              <a:t>2</a:t>
            </a:r>
            <a:r>
              <a:rPr lang="zh-CN" altLang="zh-CN" sz="2600" smtClean="0">
                <a:solidFill>
                  <a:srgbClr val="FF0000"/>
                </a:solidFill>
                <a:latin typeface="仿宋" pitchFamily="49" charset="-122"/>
                <a:ea typeface="仿宋" pitchFamily="49" charset="-122"/>
              </a:rPr>
              <a:t>仍为考试重点</a:t>
            </a:r>
            <a:r>
              <a:rPr lang="zh-CN" altLang="zh-CN" sz="2600" smtClean="0">
                <a:latin typeface="仿宋" pitchFamily="49" charset="-122"/>
                <a:ea typeface="仿宋" pitchFamily="49" charset="-122"/>
              </a:rPr>
              <a:t>。从</a:t>
            </a:r>
            <a:r>
              <a:rPr lang="zh-CN" altLang="zh-CN" sz="2600" smtClean="0">
                <a:latin typeface="仿宋" pitchFamily="49" charset="-122"/>
                <a:ea typeface="仿宋" pitchFamily="49" charset="-122"/>
              </a:rPr>
              <a:t>通史角度看，与前几年高考是一致的，世界史的比重略有减少，</a:t>
            </a:r>
            <a:r>
              <a:rPr lang="zh-CN" altLang="zh-CN" sz="2600" smtClean="0">
                <a:solidFill>
                  <a:srgbClr val="FF0000"/>
                </a:solidFill>
                <a:latin typeface="仿宋" pitchFamily="49" charset="-122"/>
                <a:ea typeface="仿宋" pitchFamily="49" charset="-122"/>
              </a:rPr>
              <a:t>中国古代史、中国近现代史、世界史基本保持“三分天下”</a:t>
            </a:r>
            <a:r>
              <a:rPr lang="zh-CN" altLang="zh-CN" sz="2600" smtClean="0">
                <a:latin typeface="仿宋" pitchFamily="49" charset="-122"/>
                <a:ea typeface="仿宋" pitchFamily="49" charset="-122"/>
              </a:rPr>
              <a:t>的格局；从模块角度看，必修三文化模块的比例大幅度下降，</a:t>
            </a:r>
            <a:r>
              <a:rPr lang="zh-CN" altLang="zh-CN" sz="2600" smtClean="0">
                <a:solidFill>
                  <a:srgbClr val="FF0000"/>
                </a:solidFill>
                <a:latin typeface="仿宋" pitchFamily="49" charset="-122"/>
                <a:ea typeface="仿宋" pitchFamily="49" charset="-122"/>
              </a:rPr>
              <a:t>必修一政治模块的比例激增</a:t>
            </a:r>
            <a:r>
              <a:rPr lang="zh-CN" altLang="en-US" sz="2600" smtClean="0">
                <a:solidFill>
                  <a:srgbClr val="FF0000"/>
                </a:solidFill>
                <a:latin typeface="仿宋" pitchFamily="49" charset="-122"/>
                <a:ea typeface="仿宋" pitchFamily="49" charset="-122"/>
              </a:rPr>
              <a:t>、偏大</a:t>
            </a:r>
            <a:r>
              <a:rPr lang="zh-CN" altLang="zh-CN" sz="2600" smtClean="0">
                <a:latin typeface="仿宋" pitchFamily="49" charset="-122"/>
                <a:ea typeface="仿宋" pitchFamily="49" charset="-122"/>
              </a:rPr>
              <a:t>，三个模块比例严重失衡。试卷整体结构比较平衡，历史试选择题继续保持着以往不变的时空排列顺序。中国古代史、中国近现代史和世界史的比例与高中历史教学的实际情况基本一致。试题涉及到了中学历史教学中的许多重大问题和主干知识，有助于中学历史教学的稳定。</a:t>
            </a:r>
            <a:endParaRPr lang="zh-CN" altLang="zh-CN" sz="2600" dirty="0">
              <a:latin typeface="仿宋" pitchFamily="49" charset="-122"/>
              <a:ea typeface="仿宋" pitchFamily="49" charset="-122"/>
            </a:endParaRPr>
          </a:p>
        </p:txBody>
      </p:sp>
      <p:sp>
        <p:nvSpPr>
          <p:cNvPr id="7" name="TextBox 6"/>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一、精研高考真题，找准备考方向</a:t>
            </a:r>
            <a:endParaRPr lang="zh-CN" altLang="en-US" sz="3200">
              <a:solidFill>
                <a:srgbClr val="0000FF"/>
              </a:solidFill>
              <a:latin typeface="黑体" pitchFamily="49" charset="-122"/>
              <a:ea typeface="黑体" pitchFamily="49" charset="-122"/>
            </a:endParaRPr>
          </a:p>
        </p:txBody>
      </p:sp>
    </p:spTree>
    <p:extLst>
      <p:ext uri="{BB962C8B-B14F-4D97-AF65-F5344CB8AC3E}">
        <p14:creationId xmlns:p14="http://schemas.microsoft.com/office/powerpoint/2010/main" val="68526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764704"/>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6" name="Rectangle 9"/>
          <p:cNvSpPr>
            <a:spLocks noChangeArrowheads="1"/>
          </p:cNvSpPr>
          <p:nvPr/>
        </p:nvSpPr>
        <p:spPr bwMode="auto">
          <a:xfrm>
            <a:off x="37463" y="1271657"/>
            <a:ext cx="9106537" cy="4893647"/>
          </a:xfrm>
          <a:prstGeom prst="rect">
            <a:avLst/>
          </a:prstGeom>
          <a:noFill/>
          <a:ln>
            <a:noFill/>
          </a:ln>
          <a:effectLst/>
        </p:spPr>
        <p:txBody>
          <a:bodyPr wrap="square" anchor="ctr">
            <a:spAutoFit/>
          </a:bodyPr>
          <a:lstStyle/>
          <a:p>
            <a:pPr indent="457200">
              <a:lnSpc>
                <a:spcPct val="130000"/>
              </a:lnSpc>
            </a:pPr>
            <a:r>
              <a:rPr lang="zh-CN" altLang="en-US" sz="2400" smtClean="0">
                <a:solidFill>
                  <a:srgbClr val="FF0000"/>
                </a:solidFill>
                <a:latin typeface="方正小标宋简体" pitchFamily="2" charset="-122"/>
                <a:ea typeface="方正小标宋简体" pitchFamily="2" charset="-122"/>
              </a:rPr>
              <a:t>概括</a:t>
            </a:r>
            <a:r>
              <a:rPr lang="zh-CN" altLang="en-US" sz="2400" smtClean="0">
                <a:latin typeface="方正小标宋简体" pitchFamily="2" charset="-122"/>
                <a:ea typeface="方正小标宋简体" pitchFamily="2" charset="-122"/>
              </a:rPr>
              <a:t>是把具有相同属性的历史事物联合起来，形成带有规律性的、普遍性的道理。</a:t>
            </a:r>
            <a:r>
              <a:rPr lang="zh-CN" altLang="en-US" sz="2400" smtClean="0">
                <a:solidFill>
                  <a:srgbClr val="0000FF"/>
                </a:solidFill>
                <a:latin typeface="方正小标宋简体" pitchFamily="2" charset="-122"/>
                <a:ea typeface="方正小标宋简体" pitchFamily="2" charset="-122"/>
              </a:rPr>
              <a:t>即将多类史实同属性分门别类，用精炼语言表达出来。</a:t>
            </a:r>
            <a:endParaRPr lang="en-US" altLang="zh-CN" sz="2400" smtClean="0">
              <a:solidFill>
                <a:srgbClr val="FF0000"/>
              </a:solidFill>
              <a:latin typeface="方正小标宋简体" pitchFamily="2" charset="-122"/>
              <a:ea typeface="方正小标宋简体" pitchFamily="2" charset="-122"/>
            </a:endParaRPr>
          </a:p>
          <a:p>
            <a:pPr indent="457200">
              <a:lnSpc>
                <a:spcPct val="130000"/>
              </a:lnSpc>
            </a:pPr>
            <a:r>
              <a:rPr lang="zh-CN" altLang="en-US" sz="2400" smtClean="0">
                <a:solidFill>
                  <a:srgbClr val="FF0000"/>
                </a:solidFill>
                <a:ea typeface="隶书" pitchFamily="49" charset="-122"/>
              </a:rPr>
              <a:t>得</a:t>
            </a:r>
            <a:r>
              <a:rPr lang="zh-CN" altLang="en-US" sz="2400">
                <a:solidFill>
                  <a:srgbClr val="FF0000"/>
                </a:solidFill>
                <a:ea typeface="隶书" pitchFamily="49" charset="-122"/>
              </a:rPr>
              <a:t>“概括”者得天下，概括能力强的考生，注定是考试中的王者。</a:t>
            </a:r>
            <a:r>
              <a:rPr lang="zh-CN" altLang="en-US" sz="2400">
                <a:solidFill>
                  <a:srgbClr val="0000FF"/>
                </a:solidFill>
                <a:latin typeface="仿宋" pitchFamily="49" charset="-122"/>
                <a:ea typeface="仿宋" pitchFamily="49" charset="-122"/>
              </a:rPr>
              <a:t>概括能力不单有助于应试中得分，更是历史学科乃至人文社会学科的核心素养，在考场之外和高考之后，这种素养依旧会持久、广泛地积极影响着人们对于自我、自然与社会的认知和判断。因此，无论是每一年度的“历史考试大纲”，还是更具宏观学习意义的“历史课程标准”，都将“概括”作为考生应予掌握的基本历史认识能力。</a:t>
            </a:r>
          </a:p>
        </p:txBody>
      </p:sp>
    </p:spTree>
    <p:extLst>
      <p:ext uri="{BB962C8B-B14F-4D97-AF65-F5344CB8AC3E}">
        <p14:creationId xmlns:p14="http://schemas.microsoft.com/office/powerpoint/2010/main" val="24600110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8"/>
          <p:cNvSpPr>
            <a:spLocks noChangeArrowheads="1"/>
          </p:cNvSpPr>
          <p:nvPr/>
        </p:nvSpPr>
        <p:spPr bwMode="auto">
          <a:xfrm>
            <a:off x="71438" y="85725"/>
            <a:ext cx="8964612" cy="46121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20000"/>
              </a:lnSpc>
              <a:spcAft>
                <a:spcPct val="20000"/>
              </a:spcAft>
            </a:pPr>
            <a:endParaRPr lang="zh-CN" altLang="en-US" sz="2200">
              <a:solidFill>
                <a:srgbClr val="0000FF"/>
              </a:solidFill>
              <a:ea typeface="仿宋_GB2312" pitchFamily="49" charset="-122"/>
            </a:endParaRPr>
          </a:p>
        </p:txBody>
      </p:sp>
      <p:pic>
        <p:nvPicPr>
          <p:cNvPr id="1331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16333"/>
            <a:ext cx="8496944" cy="6352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8"/>
          <p:cNvSpPr>
            <a:spLocks noChangeArrowheads="1"/>
          </p:cNvSpPr>
          <p:nvPr/>
        </p:nvSpPr>
        <p:spPr bwMode="auto">
          <a:xfrm>
            <a:off x="35942" y="44624"/>
            <a:ext cx="9072562" cy="68230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20000"/>
              </a:lnSpc>
            </a:pPr>
            <a:r>
              <a:rPr lang="en-US" altLang="zh-CN" sz="2200">
                <a:solidFill>
                  <a:srgbClr val="FF0000"/>
                </a:solidFill>
                <a:ea typeface="仿宋_GB2312" pitchFamily="49" charset="-122"/>
              </a:rPr>
              <a:t>       </a:t>
            </a:r>
            <a:r>
              <a:rPr lang="zh-CN" altLang="en-US" sz="2300">
                <a:solidFill>
                  <a:srgbClr val="FF0000"/>
                </a:solidFill>
                <a:ea typeface="仿宋_GB2312" pitchFamily="49" charset="-122"/>
              </a:rPr>
              <a:t>好的概括具有的学术品质：</a:t>
            </a:r>
          </a:p>
          <a:p>
            <a:pPr eaLnBrk="0" hangingPunct="0">
              <a:lnSpc>
                <a:spcPct val="120000"/>
              </a:lnSpc>
            </a:pPr>
            <a:r>
              <a:rPr lang="zh-CN" altLang="en-US" sz="2300">
                <a:solidFill>
                  <a:srgbClr val="0000FF"/>
                </a:solidFill>
                <a:ea typeface="仿宋_GB2312" pitchFamily="49" charset="-122"/>
              </a:rPr>
              <a:t>       </a:t>
            </a:r>
            <a:r>
              <a:rPr lang="zh-CN" altLang="en-US" sz="2300">
                <a:solidFill>
                  <a:srgbClr val="0000FF"/>
                </a:solidFill>
                <a:latin typeface="仿宋" pitchFamily="49" charset="-122"/>
                <a:ea typeface="仿宋" pitchFamily="49" charset="-122"/>
              </a:rPr>
              <a:t>抽象性：</a:t>
            </a:r>
            <a:r>
              <a:rPr lang="zh-CN" altLang="en-US" sz="2300">
                <a:latin typeface="仿宋" pitchFamily="49" charset="-122"/>
                <a:ea typeface="仿宋" pitchFamily="49" charset="-122"/>
              </a:rPr>
              <a:t>即使用抽象的词汇，精短、恰当地以具有一定内涵包容性的表述，言简意赅、提纲挈领地再现历史现象的独有特征。它不需要面面俱到地表现全部细节，也不需要惟妙惟肖地描绘具体形象，而是需要对具有同一类别特征和本质内涵的历史现象，用特定的概念性术语词汇来予以浓缩和提炼。</a:t>
            </a:r>
          </a:p>
          <a:p>
            <a:pPr eaLnBrk="0" hangingPunct="0">
              <a:lnSpc>
                <a:spcPct val="120000"/>
              </a:lnSpc>
            </a:pPr>
            <a:r>
              <a:rPr lang="zh-CN" altLang="en-US" sz="2300">
                <a:latin typeface="仿宋" pitchFamily="49" charset="-122"/>
                <a:ea typeface="仿宋" pitchFamily="49" charset="-122"/>
              </a:rPr>
              <a:t>    第</a:t>
            </a:r>
            <a:r>
              <a:rPr lang="en-US" altLang="zh-CN" sz="2300">
                <a:latin typeface="仿宋" pitchFamily="49" charset="-122"/>
                <a:ea typeface="仿宋" pitchFamily="49" charset="-122"/>
              </a:rPr>
              <a:t>40</a:t>
            </a:r>
            <a:r>
              <a:rPr lang="zh-CN" altLang="en-US" sz="2300">
                <a:latin typeface="仿宋" pitchFamily="49" charset="-122"/>
                <a:ea typeface="仿宋" pitchFamily="49" charset="-122"/>
              </a:rPr>
              <a:t>题孟子所言的“舜应当放弃天子之位，偷偷背上父亲逃到海边住下，一辈子都很快乐”可以用一个词语来抽象，那就是“</a:t>
            </a:r>
            <a:r>
              <a:rPr lang="zh-CN" altLang="en-US" sz="2300">
                <a:solidFill>
                  <a:srgbClr val="FF0000"/>
                </a:solidFill>
                <a:latin typeface="仿宋" pitchFamily="49" charset="-122"/>
                <a:ea typeface="仿宋" pitchFamily="49" charset="-122"/>
              </a:rPr>
              <a:t>人伦</a:t>
            </a:r>
            <a:r>
              <a:rPr lang="zh-CN" altLang="en-US" sz="2300">
                <a:latin typeface="仿宋" pitchFamily="49" charset="-122"/>
                <a:ea typeface="仿宋" pitchFamily="49" charset="-122"/>
              </a:rPr>
              <a:t>”。如果抽象不到这种程度，舜的行为至少也应当让我们想到“人情”“亲情”乃至“孝道”这样在抽象性上稍逊一筹的词汇，如果把上面那句话原封不动地抄上去，那就不是概括，而是照抄。</a:t>
            </a:r>
            <a:r>
              <a:rPr lang="zh-CN" altLang="en-US" sz="2300">
                <a:solidFill>
                  <a:srgbClr val="FF0000"/>
                </a:solidFill>
                <a:latin typeface="仿宋" pitchFamily="49" charset="-122"/>
                <a:ea typeface="仿宋" pitchFamily="49" charset="-122"/>
              </a:rPr>
              <a:t>概括不是摘抄原文，不是具体罗列，不是细节描述。</a:t>
            </a:r>
          </a:p>
          <a:p>
            <a:pPr eaLnBrk="0" hangingPunct="0">
              <a:lnSpc>
                <a:spcPct val="120000"/>
              </a:lnSpc>
            </a:pPr>
            <a:r>
              <a:rPr lang="zh-CN" altLang="en-US" sz="2300">
                <a:latin typeface="仿宋" pitchFamily="49" charset="-122"/>
                <a:ea typeface="仿宋" pitchFamily="49" charset="-122"/>
              </a:rPr>
              <a:t>    </a:t>
            </a:r>
            <a:r>
              <a:rPr lang="zh-CN" altLang="en-US" sz="2300">
                <a:solidFill>
                  <a:srgbClr val="0000FF"/>
                </a:solidFill>
                <a:latin typeface="仿宋" pitchFamily="49" charset="-122"/>
                <a:ea typeface="仿宋" pitchFamily="49" charset="-122"/>
              </a:rPr>
              <a:t>注意的是，概括很少使用定量的描绘，更多的是进行定性的判断，像“增多／减少</a:t>
            </a:r>
            <a:r>
              <a:rPr lang="en-US" altLang="zh-CN" sz="2300">
                <a:solidFill>
                  <a:srgbClr val="0000FF"/>
                </a:solidFill>
                <a:latin typeface="仿宋" pitchFamily="49" charset="-122"/>
                <a:ea typeface="仿宋" pitchFamily="49" charset="-122"/>
              </a:rPr>
              <a:t>……</a:t>
            </a:r>
            <a:r>
              <a:rPr lang="zh-CN" altLang="en-US" sz="2300">
                <a:solidFill>
                  <a:srgbClr val="0000FF"/>
                </a:solidFill>
                <a:latin typeface="仿宋" pitchFamily="49" charset="-122"/>
                <a:ea typeface="仿宋" pitchFamily="49" charset="-122"/>
              </a:rPr>
              <a:t>变大／变小”“进化／退步”等等趋势性表述就是具有一定概括力的定性判断，至于增减、进退的具体数额，则是不具抽象意义的定量描绘。 </a:t>
            </a:r>
          </a:p>
        </p:txBody>
      </p:sp>
    </p:spTree>
    <p:extLst>
      <p:ext uri="{BB962C8B-B14F-4D97-AF65-F5344CB8AC3E}">
        <p14:creationId xmlns:p14="http://schemas.microsoft.com/office/powerpoint/2010/main" val="38829330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8"/>
          <p:cNvSpPr>
            <a:spLocks noChangeArrowheads="1"/>
          </p:cNvSpPr>
          <p:nvPr/>
        </p:nvSpPr>
        <p:spPr bwMode="auto">
          <a:xfrm>
            <a:off x="36513" y="122238"/>
            <a:ext cx="9072562" cy="6402387"/>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20000"/>
              </a:lnSpc>
            </a:pPr>
            <a:r>
              <a:rPr lang="en-US" altLang="zh-CN" sz="2200">
                <a:solidFill>
                  <a:srgbClr val="FF0000"/>
                </a:solidFill>
                <a:ea typeface="仿宋_GB2312" pitchFamily="49" charset="-122"/>
              </a:rPr>
              <a:t>       </a:t>
            </a:r>
            <a:r>
              <a:rPr lang="zh-CN" altLang="en-US" sz="2300">
                <a:solidFill>
                  <a:srgbClr val="FF0000"/>
                </a:solidFill>
                <a:latin typeface="仿宋_GB2312" pitchFamily="49" charset="-122"/>
                <a:ea typeface="仿宋_GB2312" pitchFamily="49" charset="-122"/>
              </a:rPr>
              <a:t>好的概括具有的学术品质：</a:t>
            </a:r>
          </a:p>
          <a:p>
            <a:pPr>
              <a:lnSpc>
                <a:spcPct val="120000"/>
              </a:lnSpc>
            </a:pPr>
            <a:r>
              <a:rPr lang="zh-CN" altLang="en-US" sz="2300">
                <a:latin typeface="仿宋_GB2312" pitchFamily="49" charset="-122"/>
                <a:ea typeface="仿宋_GB2312" pitchFamily="49" charset="-122"/>
              </a:rPr>
              <a:t>    </a:t>
            </a:r>
            <a:r>
              <a:rPr lang="zh-CN" altLang="en-US" sz="2300">
                <a:solidFill>
                  <a:srgbClr val="0000FF"/>
                </a:solidFill>
                <a:latin typeface="仿宋" pitchFamily="49" charset="-122"/>
                <a:ea typeface="仿宋" pitchFamily="49" charset="-122"/>
              </a:rPr>
              <a:t>准确性：</a:t>
            </a:r>
            <a:r>
              <a:rPr lang="zh-CN" altLang="en-US" sz="2300">
                <a:latin typeface="仿宋" pitchFamily="49" charset="-122"/>
                <a:ea typeface="仿宋" pitchFamily="49" charset="-122"/>
              </a:rPr>
              <a:t>好的概括需要抽象，但这种抽象应切中要害，直达历史现象的核心，透彻反映历史现象的本质。概括不等于评析，必须忠实于所要概括对象的客观性，尊重材料的本意，不能随意发挥、自由想象。</a:t>
            </a:r>
          </a:p>
          <a:p>
            <a:pPr>
              <a:lnSpc>
                <a:spcPct val="120000"/>
              </a:lnSpc>
            </a:pPr>
            <a:r>
              <a:rPr lang="zh-CN" altLang="en-US" sz="2300">
                <a:latin typeface="仿宋" pitchFamily="49" charset="-122"/>
                <a:ea typeface="仿宋" pitchFamily="49" charset="-122"/>
              </a:rPr>
              <a:t>    第</a:t>
            </a:r>
            <a:r>
              <a:rPr lang="en-US" altLang="zh-CN" sz="2300">
                <a:latin typeface="仿宋" pitchFamily="49" charset="-122"/>
                <a:ea typeface="仿宋" pitchFamily="49" charset="-122"/>
              </a:rPr>
              <a:t>40</a:t>
            </a:r>
            <a:r>
              <a:rPr lang="zh-CN" altLang="en-US" sz="2300">
                <a:latin typeface="仿宋" pitchFamily="49" charset="-122"/>
                <a:ea typeface="仿宋" pitchFamily="49" charset="-122"/>
              </a:rPr>
              <a:t>题材料中说：“舜怎么能阻止法官呢？”有的考生据此“概括”：君权高于法权。这种概括不可谓不抽象，但绝对不准确。细想一下，“不阻止”</a:t>
            </a:r>
            <a:r>
              <a:rPr lang="en-US" altLang="zh-CN" sz="2300">
                <a:latin typeface="仿宋" pitchFamily="49" charset="-122"/>
                <a:ea typeface="仿宋" pitchFamily="49" charset="-122"/>
              </a:rPr>
              <a:t>=“</a:t>
            </a:r>
            <a:r>
              <a:rPr lang="zh-CN" altLang="en-US" sz="2300">
                <a:latin typeface="仿宋" pitchFamily="49" charset="-122"/>
                <a:ea typeface="仿宋" pitchFamily="49" charset="-122"/>
              </a:rPr>
              <a:t>高于”？显然，答题者对“不阻止”的意义作出了夸大和拔高化的理解，故与原材料意思不符。准确的概括应当是：君权不干预执法。</a:t>
            </a:r>
          </a:p>
          <a:p>
            <a:pPr>
              <a:lnSpc>
                <a:spcPct val="120000"/>
              </a:lnSpc>
            </a:pPr>
            <a:r>
              <a:rPr lang="zh-CN" altLang="en-US" sz="2300">
                <a:latin typeface="仿宋" pitchFamily="49" charset="-122"/>
                <a:ea typeface="仿宋" pitchFamily="49" charset="-122"/>
              </a:rPr>
              <a:t>    </a:t>
            </a:r>
            <a:r>
              <a:rPr lang="zh-CN" altLang="en-US" sz="2300">
                <a:solidFill>
                  <a:srgbClr val="0000FF"/>
                </a:solidFill>
                <a:latin typeface="仿宋" pitchFamily="49" charset="-122"/>
                <a:ea typeface="仿宋" pitchFamily="49" charset="-122"/>
              </a:rPr>
              <a:t>完整性：</a:t>
            </a:r>
            <a:r>
              <a:rPr lang="zh-CN" altLang="en-US" sz="2300">
                <a:latin typeface="仿宋" pitchFamily="49" charset="-122"/>
                <a:ea typeface="仿宋" pitchFamily="49" charset="-122"/>
              </a:rPr>
              <a:t>好的概括应当立足于题目指定的全部材料，对材料进行地毯式的摸排，力求全面地、不留死角地呈现材料蕴含的全部要点。如仅仅概括出了材料的一部分要点，就是不完整的、有遗漏的。</a:t>
            </a:r>
          </a:p>
          <a:p>
            <a:pPr>
              <a:lnSpc>
                <a:spcPct val="120000"/>
              </a:lnSpc>
            </a:pPr>
            <a:r>
              <a:rPr lang="zh-CN" altLang="en-US" sz="2300">
                <a:latin typeface="仿宋" pitchFamily="49" charset="-122"/>
                <a:ea typeface="仿宋" pitchFamily="49" charset="-122"/>
              </a:rPr>
              <a:t>    第</a:t>
            </a:r>
            <a:r>
              <a:rPr lang="en-US" altLang="zh-CN" sz="2300">
                <a:latin typeface="仿宋" pitchFamily="49" charset="-122"/>
                <a:ea typeface="仿宋" pitchFamily="49" charset="-122"/>
              </a:rPr>
              <a:t>40</a:t>
            </a:r>
            <a:r>
              <a:rPr lang="zh-CN" altLang="en-US" sz="2300">
                <a:latin typeface="仿宋" pitchFamily="49" charset="-122"/>
                <a:ea typeface="仿宋" pitchFamily="49" charset="-122"/>
              </a:rPr>
              <a:t>题材料中孟子与学生间有</a:t>
            </a:r>
            <a:r>
              <a:rPr lang="en-US" altLang="zh-CN" sz="2300">
                <a:latin typeface="仿宋" pitchFamily="49" charset="-122"/>
                <a:ea typeface="仿宋" pitchFamily="49" charset="-122"/>
              </a:rPr>
              <a:t>3</a:t>
            </a:r>
            <a:r>
              <a:rPr lang="zh-CN" altLang="en-US" sz="2300">
                <a:latin typeface="仿宋" pitchFamily="49" charset="-122"/>
                <a:ea typeface="仿宋" pitchFamily="49" charset="-122"/>
              </a:rPr>
              <a:t>问</a:t>
            </a:r>
            <a:r>
              <a:rPr lang="en-US" altLang="zh-CN" sz="2300">
                <a:latin typeface="仿宋" pitchFamily="49" charset="-122"/>
                <a:ea typeface="仿宋" pitchFamily="49" charset="-122"/>
              </a:rPr>
              <a:t>3</a:t>
            </a:r>
            <a:r>
              <a:rPr lang="zh-CN" altLang="en-US" sz="2300">
                <a:latin typeface="仿宋" pitchFamily="49" charset="-122"/>
                <a:ea typeface="仿宋" pitchFamily="49" charset="-122"/>
              </a:rPr>
              <a:t>答，所以材料体现出的孟子法制观点亦应为</a:t>
            </a:r>
            <a:r>
              <a:rPr lang="en-US" altLang="zh-CN" sz="2300">
                <a:latin typeface="仿宋" pitchFamily="49" charset="-122"/>
                <a:ea typeface="仿宋" pitchFamily="49" charset="-122"/>
              </a:rPr>
              <a:t>3</a:t>
            </a:r>
            <a:r>
              <a:rPr lang="zh-CN" altLang="en-US" sz="2300">
                <a:latin typeface="仿宋" pitchFamily="49" charset="-122"/>
                <a:ea typeface="仿宋" pitchFamily="49" charset="-122"/>
              </a:rPr>
              <a:t>点。</a:t>
            </a:r>
          </a:p>
        </p:txBody>
      </p:sp>
    </p:spTree>
    <p:extLst>
      <p:ext uri="{BB962C8B-B14F-4D97-AF65-F5344CB8AC3E}">
        <p14:creationId xmlns:p14="http://schemas.microsoft.com/office/powerpoint/2010/main" val="23044252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8"/>
          <p:cNvSpPr>
            <a:spLocks noChangeArrowheads="1"/>
          </p:cNvSpPr>
          <p:nvPr/>
        </p:nvSpPr>
        <p:spPr bwMode="auto">
          <a:xfrm>
            <a:off x="36513" y="44450"/>
            <a:ext cx="9072562" cy="62976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20000"/>
              </a:lnSpc>
            </a:pPr>
            <a:r>
              <a:rPr lang="en-US" altLang="zh-CN" sz="2200">
                <a:solidFill>
                  <a:srgbClr val="FF0000"/>
                </a:solidFill>
                <a:ea typeface="仿宋_GB2312" pitchFamily="49" charset="-122"/>
              </a:rPr>
              <a:t>       </a:t>
            </a:r>
            <a:r>
              <a:rPr lang="zh-CN" altLang="en-US" sz="2400">
                <a:solidFill>
                  <a:srgbClr val="FF0000"/>
                </a:solidFill>
                <a:latin typeface="仿宋_GB2312" pitchFamily="49" charset="-122"/>
                <a:ea typeface="仿宋_GB2312" pitchFamily="49" charset="-122"/>
              </a:rPr>
              <a:t>好的概括具有的学术品质：</a:t>
            </a:r>
          </a:p>
          <a:p>
            <a:pPr>
              <a:lnSpc>
                <a:spcPct val="120000"/>
              </a:lnSpc>
            </a:pPr>
            <a:r>
              <a:rPr lang="zh-CN" altLang="en-US" sz="2400">
                <a:latin typeface="仿宋" pitchFamily="49" charset="-122"/>
                <a:ea typeface="仿宋" pitchFamily="49" charset="-122"/>
              </a:rPr>
              <a:t>    </a:t>
            </a:r>
            <a:r>
              <a:rPr lang="zh-CN" altLang="en-US" sz="2400">
                <a:solidFill>
                  <a:srgbClr val="0000FF"/>
                </a:solidFill>
                <a:latin typeface="仿宋" pitchFamily="49" charset="-122"/>
                <a:ea typeface="仿宋" pitchFamily="49" charset="-122"/>
              </a:rPr>
              <a:t>逻辑性：</a:t>
            </a:r>
            <a:r>
              <a:rPr lang="zh-CN" altLang="en-US" sz="2400">
                <a:latin typeface="仿宋" pitchFamily="49" charset="-122"/>
                <a:ea typeface="仿宋" pitchFamily="49" charset="-122"/>
              </a:rPr>
              <a:t>对于多要点概括题而言，要点之间往往存在着某种逻辑关联，尽管有时试题并未做出明确要求，但这种逻辑却是实际存在的。有意识地注意到这些逻辑关联，对于正确组织答案思路，甚至预估到要点的大致内容有所裨益。所谓的“条理性”的概括，既是指各要点之间内涵分明，又要求要点之间可以构成一个言之成理的话语序列。</a:t>
            </a:r>
            <a:endParaRPr lang="en-US" altLang="zh-CN" sz="2400">
              <a:latin typeface="仿宋" pitchFamily="49" charset="-122"/>
              <a:ea typeface="仿宋" pitchFamily="49" charset="-122"/>
            </a:endParaRPr>
          </a:p>
          <a:p>
            <a:pPr>
              <a:lnSpc>
                <a:spcPct val="120000"/>
              </a:lnSpc>
            </a:pPr>
            <a:r>
              <a:rPr lang="zh-CN" altLang="en-US" sz="2400">
                <a:latin typeface="仿宋" pitchFamily="49" charset="-122"/>
                <a:ea typeface="仿宋" pitchFamily="49" charset="-122"/>
              </a:rPr>
              <a:t>    第</a:t>
            </a:r>
            <a:r>
              <a:rPr lang="en-US" altLang="zh-CN" sz="2400">
                <a:latin typeface="仿宋" pitchFamily="49" charset="-122"/>
                <a:ea typeface="仿宋" pitchFamily="49" charset="-122"/>
              </a:rPr>
              <a:t>40</a:t>
            </a:r>
            <a:r>
              <a:rPr lang="zh-CN" altLang="en-US" sz="2400">
                <a:latin typeface="仿宋" pitchFamily="49" charset="-122"/>
                <a:ea typeface="仿宋" pitchFamily="49" charset="-122"/>
              </a:rPr>
              <a:t>题孟子和苏格拉底的法制观念。在概括之前，根据历史常识和总体感觉，古代中西方思想文化肯定存在着一定的差异，既然题目问到中西两位大哲人的思想，那肯定暗含着“比较”的意味。如能从材料中概括出孟子对于“法律与人伦冲突时”“维护人伦”的价值取向，那么按照这种对比的逻辑，即可反问自己：如若苏格拉底面对孟子的问题，他将作何选择？于是，“法律至上”“法高于情”等要点就会成为概括备选项。    </a:t>
            </a:r>
          </a:p>
        </p:txBody>
      </p:sp>
    </p:spTree>
    <p:extLst>
      <p:ext uri="{BB962C8B-B14F-4D97-AF65-F5344CB8AC3E}">
        <p14:creationId xmlns:p14="http://schemas.microsoft.com/office/powerpoint/2010/main" val="40893856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8"/>
          <p:cNvSpPr>
            <a:spLocks noChangeArrowheads="1"/>
          </p:cNvSpPr>
          <p:nvPr/>
        </p:nvSpPr>
        <p:spPr bwMode="auto">
          <a:xfrm>
            <a:off x="71438" y="44450"/>
            <a:ext cx="8964612" cy="585470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20000"/>
              </a:lnSpc>
            </a:pPr>
            <a:r>
              <a:rPr lang="en-US" altLang="zh-CN" sz="2200">
                <a:solidFill>
                  <a:srgbClr val="FF0000"/>
                </a:solidFill>
                <a:ea typeface="仿宋_GB2312" pitchFamily="49" charset="-122"/>
              </a:rPr>
              <a:t>       </a:t>
            </a:r>
            <a:r>
              <a:rPr lang="zh-CN" altLang="en-US" sz="2400">
                <a:solidFill>
                  <a:srgbClr val="FF0000"/>
                </a:solidFill>
                <a:latin typeface="仿宋_GB2312" pitchFamily="49" charset="-122"/>
                <a:ea typeface="仿宋_GB2312" pitchFamily="49" charset="-122"/>
              </a:rPr>
              <a:t>好的概括具有的学术品质：</a:t>
            </a:r>
          </a:p>
          <a:p>
            <a:pPr>
              <a:lnSpc>
                <a:spcPct val="120000"/>
              </a:lnSpc>
            </a:pPr>
            <a:r>
              <a:rPr lang="zh-CN" altLang="en-US" sz="2400">
                <a:latin typeface="仿宋" pitchFamily="49" charset="-122"/>
                <a:ea typeface="仿宋" pitchFamily="49" charset="-122"/>
              </a:rPr>
              <a:t>    </a:t>
            </a:r>
            <a:r>
              <a:rPr lang="zh-CN" altLang="en-US" sz="2400">
                <a:solidFill>
                  <a:srgbClr val="0000FF"/>
                </a:solidFill>
                <a:latin typeface="仿宋" pitchFamily="49" charset="-122"/>
                <a:ea typeface="仿宋" pitchFamily="49" charset="-122"/>
              </a:rPr>
              <a:t>针对性：</a:t>
            </a:r>
            <a:r>
              <a:rPr lang="zh-CN" altLang="en-US" sz="2400">
                <a:latin typeface="仿宋" pitchFamily="49" charset="-122"/>
                <a:ea typeface="仿宋" pitchFamily="49" charset="-122"/>
              </a:rPr>
              <a:t>好的概括必须针对一个明确的问题，如果偏离问题，答非所问，即使具备了前面全部的品质，这个概括也是无效的。因此，审题绝对是答好材料解析题的第一步，它决定着作答方向，方向错了，再多的努力也无济于事。</a:t>
            </a:r>
          </a:p>
          <a:p>
            <a:pPr>
              <a:lnSpc>
                <a:spcPct val="120000"/>
              </a:lnSpc>
            </a:pPr>
            <a:r>
              <a:rPr lang="zh-CN" altLang="en-US" sz="2400">
                <a:latin typeface="仿宋" pitchFamily="49" charset="-122"/>
                <a:ea typeface="仿宋" pitchFamily="49" charset="-122"/>
              </a:rPr>
              <a:t>    以第</a:t>
            </a:r>
            <a:r>
              <a:rPr lang="en-US" altLang="zh-CN" sz="2400">
                <a:latin typeface="仿宋" pitchFamily="49" charset="-122"/>
                <a:ea typeface="仿宋" pitchFamily="49" charset="-122"/>
              </a:rPr>
              <a:t>40</a:t>
            </a:r>
            <a:r>
              <a:rPr lang="zh-CN" altLang="en-US" sz="2400">
                <a:latin typeface="仿宋" pitchFamily="49" charset="-122"/>
                <a:ea typeface="仿宋" pitchFamily="49" charset="-122"/>
              </a:rPr>
              <a:t>题为例，设问要求概括孟子和苏格拉底的“法制观念”。无疑 “法制”就是作答该设问应围绕的主题。材料中不仅提到了孟子的法制观念，还提到了君权和人伦观念。在孟子等儒学思想大家看来，君权、法制与人伦，到底孰重孰轻？抓住“法制”这个主题组织答案，并将“法制”与“君权”和“人伦”进行比较，就牢牢把握了概括的针对性，避免了跑题。这样，“法外有情”“君不侵法”等等以“法制”为中心带有比较性质的概括，就构成了最确切的答案。</a:t>
            </a:r>
          </a:p>
        </p:txBody>
      </p:sp>
    </p:spTree>
    <p:extLst>
      <p:ext uri="{BB962C8B-B14F-4D97-AF65-F5344CB8AC3E}">
        <p14:creationId xmlns:p14="http://schemas.microsoft.com/office/powerpoint/2010/main" val="1382370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5175"/>
            <a:ext cx="8785225" cy="590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1" name="Line 5"/>
          <p:cNvSpPr>
            <a:spLocks noChangeShapeType="1"/>
          </p:cNvSpPr>
          <p:nvPr/>
        </p:nvSpPr>
        <p:spPr bwMode="auto">
          <a:xfrm>
            <a:off x="3203575" y="6597650"/>
            <a:ext cx="43180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9945" name="Line 9"/>
          <p:cNvSpPr>
            <a:spLocks noChangeShapeType="1"/>
          </p:cNvSpPr>
          <p:nvPr/>
        </p:nvSpPr>
        <p:spPr bwMode="auto">
          <a:xfrm>
            <a:off x="1979613" y="2349500"/>
            <a:ext cx="36004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9946" name="Line 10"/>
          <p:cNvSpPr>
            <a:spLocks noChangeShapeType="1"/>
          </p:cNvSpPr>
          <p:nvPr/>
        </p:nvSpPr>
        <p:spPr bwMode="auto">
          <a:xfrm>
            <a:off x="466725" y="1916113"/>
            <a:ext cx="5400675"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9948" name="AutoShape 12"/>
          <p:cNvSpPr>
            <a:spLocks noChangeArrowheads="1"/>
          </p:cNvSpPr>
          <p:nvPr/>
        </p:nvSpPr>
        <p:spPr bwMode="auto">
          <a:xfrm>
            <a:off x="4067175" y="260350"/>
            <a:ext cx="2374900" cy="1150938"/>
          </a:xfrm>
          <a:prstGeom prst="cloudCallout">
            <a:avLst>
              <a:gd name="adj1" fmla="val -26606"/>
              <a:gd name="adj2" fmla="val 74829"/>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zh-CN" altLang="en-US" sz="2400">
                <a:solidFill>
                  <a:srgbClr val="FF0000"/>
                </a:solidFill>
                <a:latin typeface="隶书" pitchFamily="49" charset="-122"/>
                <a:ea typeface="隶书" pitchFamily="49" charset="-122"/>
              </a:rPr>
              <a:t>治国需要法制 </a:t>
            </a:r>
          </a:p>
        </p:txBody>
      </p:sp>
      <p:sp>
        <p:nvSpPr>
          <p:cNvPr id="39949" name="AutoShape 13"/>
          <p:cNvSpPr>
            <a:spLocks noChangeArrowheads="1"/>
          </p:cNvSpPr>
          <p:nvPr/>
        </p:nvSpPr>
        <p:spPr bwMode="auto">
          <a:xfrm>
            <a:off x="1116013" y="549275"/>
            <a:ext cx="2735262" cy="1150938"/>
          </a:xfrm>
          <a:prstGeom prst="cloudCallout">
            <a:avLst>
              <a:gd name="adj1" fmla="val 31833"/>
              <a:gd name="adj2" fmla="val 89861"/>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zh-CN" altLang="en-US" sz="2400">
                <a:solidFill>
                  <a:srgbClr val="FF0000"/>
                </a:solidFill>
                <a:latin typeface="隶书" pitchFamily="49" charset="-122"/>
                <a:ea typeface="隶书" pitchFamily="49" charset="-122"/>
              </a:rPr>
              <a:t>权力不能干预执法 </a:t>
            </a:r>
          </a:p>
        </p:txBody>
      </p:sp>
      <p:sp>
        <p:nvSpPr>
          <p:cNvPr id="39950" name="Line 14"/>
          <p:cNvSpPr>
            <a:spLocks noChangeShapeType="1"/>
          </p:cNvSpPr>
          <p:nvPr/>
        </p:nvSpPr>
        <p:spPr bwMode="auto">
          <a:xfrm>
            <a:off x="1187450" y="2781300"/>
            <a:ext cx="737711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9951" name="AutoShape 15"/>
          <p:cNvSpPr>
            <a:spLocks noChangeArrowheads="1"/>
          </p:cNvSpPr>
          <p:nvPr/>
        </p:nvSpPr>
        <p:spPr bwMode="auto">
          <a:xfrm>
            <a:off x="5292725" y="981075"/>
            <a:ext cx="3851275" cy="1295400"/>
          </a:xfrm>
          <a:prstGeom prst="cloudCallout">
            <a:avLst>
              <a:gd name="adj1" fmla="val -20653"/>
              <a:gd name="adj2" fmla="val 77694"/>
            </a:avLst>
          </a:prstGeom>
          <a:solidFill>
            <a:schemeClr val="bg1"/>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zh-CN" altLang="en-US" sz="2400">
                <a:solidFill>
                  <a:srgbClr val="FF0000"/>
                </a:solidFill>
                <a:latin typeface="隶书" pitchFamily="49" charset="-122"/>
                <a:ea typeface="隶书" pitchFamily="49" charset="-122"/>
              </a:rPr>
              <a:t>当法律与人伦冲突时，维护人伦</a:t>
            </a:r>
            <a:r>
              <a:rPr lang="zh-CN" altLang="en-US" sz="2400">
                <a:latin typeface="隶书" pitchFamily="49" charset="-122"/>
                <a:ea typeface="隶书" pitchFamily="49" charset="-122"/>
              </a:rPr>
              <a:t> </a:t>
            </a:r>
          </a:p>
        </p:txBody>
      </p:sp>
      <p:sp>
        <p:nvSpPr>
          <p:cNvPr id="39953" name="Line 17"/>
          <p:cNvSpPr>
            <a:spLocks noChangeShapeType="1"/>
          </p:cNvSpPr>
          <p:nvPr/>
        </p:nvSpPr>
        <p:spPr bwMode="auto">
          <a:xfrm>
            <a:off x="3529013" y="4941888"/>
            <a:ext cx="4678362"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9954" name="AutoShape 18"/>
          <p:cNvSpPr>
            <a:spLocks noChangeArrowheads="1"/>
          </p:cNvSpPr>
          <p:nvPr/>
        </p:nvSpPr>
        <p:spPr bwMode="auto">
          <a:xfrm>
            <a:off x="3348038" y="3284538"/>
            <a:ext cx="2951162" cy="1150937"/>
          </a:xfrm>
          <a:prstGeom prst="cloudCallout">
            <a:avLst>
              <a:gd name="adj1" fmla="val 10356"/>
              <a:gd name="adj2" fmla="val 81171"/>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zh-CN" altLang="en-US" sz="2400">
                <a:solidFill>
                  <a:srgbClr val="0000FF"/>
                </a:solidFill>
                <a:ea typeface="隶书" pitchFamily="49" charset="-122"/>
              </a:rPr>
              <a:t>守法是正义行为</a:t>
            </a:r>
            <a:r>
              <a:rPr lang="zh-CN" altLang="en-US">
                <a:solidFill>
                  <a:srgbClr val="0000FF"/>
                </a:solidFill>
              </a:rPr>
              <a:t> </a:t>
            </a:r>
          </a:p>
        </p:txBody>
      </p:sp>
      <p:grpSp>
        <p:nvGrpSpPr>
          <p:cNvPr id="39957" name="Group 21"/>
          <p:cNvGrpSpPr>
            <a:grpSpLocks/>
          </p:cNvGrpSpPr>
          <p:nvPr/>
        </p:nvGrpSpPr>
        <p:grpSpPr bwMode="auto">
          <a:xfrm>
            <a:off x="179388" y="5373688"/>
            <a:ext cx="8280400" cy="360362"/>
            <a:chOff x="113" y="3385"/>
            <a:chExt cx="5216" cy="227"/>
          </a:xfrm>
        </p:grpSpPr>
        <p:sp>
          <p:nvSpPr>
            <p:cNvPr id="17426" name="Line 19"/>
            <p:cNvSpPr>
              <a:spLocks noChangeShapeType="1"/>
            </p:cNvSpPr>
            <p:nvPr/>
          </p:nvSpPr>
          <p:spPr bwMode="auto">
            <a:xfrm>
              <a:off x="2382" y="3385"/>
              <a:ext cx="2947"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27" name="Line 20"/>
            <p:cNvSpPr>
              <a:spLocks noChangeShapeType="1"/>
            </p:cNvSpPr>
            <p:nvPr/>
          </p:nvSpPr>
          <p:spPr bwMode="auto">
            <a:xfrm>
              <a:off x="113" y="3612"/>
              <a:ext cx="2267"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39958" name="AutoShape 22"/>
          <p:cNvSpPr>
            <a:spLocks noChangeArrowheads="1"/>
          </p:cNvSpPr>
          <p:nvPr/>
        </p:nvSpPr>
        <p:spPr bwMode="auto">
          <a:xfrm>
            <a:off x="6192838" y="3644900"/>
            <a:ext cx="2700337" cy="1222375"/>
          </a:xfrm>
          <a:prstGeom prst="cloudCallout">
            <a:avLst>
              <a:gd name="adj1" fmla="val 15963"/>
              <a:gd name="adj2" fmla="val 79352"/>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zh-CN" altLang="en-US" sz="2400">
                <a:solidFill>
                  <a:srgbClr val="0000FF"/>
                </a:solidFill>
                <a:ea typeface="隶书" pitchFamily="49" charset="-122"/>
              </a:rPr>
              <a:t>法制关乎城邦存亡</a:t>
            </a:r>
            <a:r>
              <a:rPr lang="zh-CN" altLang="en-US"/>
              <a:t> </a:t>
            </a:r>
          </a:p>
        </p:txBody>
      </p:sp>
      <p:grpSp>
        <p:nvGrpSpPr>
          <p:cNvPr id="39961" name="Group 25"/>
          <p:cNvGrpSpPr>
            <a:grpSpLocks/>
          </p:cNvGrpSpPr>
          <p:nvPr/>
        </p:nvGrpSpPr>
        <p:grpSpPr bwMode="auto">
          <a:xfrm>
            <a:off x="755650" y="4868863"/>
            <a:ext cx="7127875" cy="865187"/>
            <a:chOff x="476" y="3067"/>
            <a:chExt cx="4490" cy="545"/>
          </a:xfrm>
        </p:grpSpPr>
        <p:sp>
          <p:nvSpPr>
            <p:cNvPr id="17424" name="Line 23"/>
            <p:cNvSpPr>
              <a:spLocks noChangeShapeType="1"/>
            </p:cNvSpPr>
            <p:nvPr/>
          </p:nvSpPr>
          <p:spPr bwMode="auto">
            <a:xfrm>
              <a:off x="4286" y="3612"/>
              <a:ext cx="680"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25" name="Line 24"/>
            <p:cNvSpPr>
              <a:spLocks noChangeShapeType="1"/>
            </p:cNvSpPr>
            <p:nvPr/>
          </p:nvSpPr>
          <p:spPr bwMode="auto">
            <a:xfrm>
              <a:off x="476" y="3067"/>
              <a:ext cx="1587"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39962" name="AutoShape 26"/>
          <p:cNvSpPr>
            <a:spLocks noChangeArrowheads="1"/>
          </p:cNvSpPr>
          <p:nvPr/>
        </p:nvSpPr>
        <p:spPr bwMode="auto">
          <a:xfrm>
            <a:off x="107950" y="3213100"/>
            <a:ext cx="2951163" cy="1150938"/>
          </a:xfrm>
          <a:prstGeom prst="cloudCallout">
            <a:avLst>
              <a:gd name="adj1" fmla="val 10356"/>
              <a:gd name="adj2" fmla="val 81171"/>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zh-CN" altLang="en-US" sz="2400">
                <a:solidFill>
                  <a:srgbClr val="0000FF"/>
                </a:solidFill>
                <a:latin typeface="隶书" pitchFamily="49" charset="-122"/>
                <a:ea typeface="隶书" pitchFamily="49" charset="-122"/>
              </a:rPr>
              <a:t>法律至上，严格守法 </a:t>
            </a:r>
          </a:p>
        </p:txBody>
      </p:sp>
      <p:sp>
        <p:nvSpPr>
          <p:cNvPr id="2" name="矩形 1"/>
          <p:cNvSpPr/>
          <p:nvPr/>
        </p:nvSpPr>
        <p:spPr>
          <a:xfrm>
            <a:off x="6504" y="2348880"/>
            <a:ext cx="9144000" cy="4512004"/>
          </a:xfrm>
          <a:prstGeom prst="rect">
            <a:avLst/>
          </a:prstGeom>
          <a:solidFill>
            <a:schemeClr val="bg1"/>
          </a:solidFill>
        </p:spPr>
        <p:txBody>
          <a:bodyPr wrap="square">
            <a:spAutoFit/>
          </a:bodyPr>
          <a:lstStyle/>
          <a:p>
            <a:pPr algn="ctr"/>
            <a:r>
              <a:rPr lang="zh-CN" altLang="en-US" sz="2800" smtClean="0">
                <a:solidFill>
                  <a:srgbClr val="0000FF"/>
                </a:solidFill>
                <a:latin typeface="方正小标宋简体" pitchFamily="2" charset="-122"/>
                <a:ea typeface="方正小标宋简体" pitchFamily="2" charset="-122"/>
              </a:rPr>
              <a:t>如何解读材料</a:t>
            </a:r>
            <a:endParaRPr lang="en-US" altLang="zh-CN" sz="2800" smtClean="0">
              <a:solidFill>
                <a:srgbClr val="0000FF"/>
              </a:solidFill>
              <a:latin typeface="方正小标宋简体" pitchFamily="2" charset="-122"/>
              <a:ea typeface="方正小标宋简体" pitchFamily="2" charset="-122"/>
            </a:endParaRPr>
          </a:p>
          <a:p>
            <a:pPr indent="457200">
              <a:lnSpc>
                <a:spcPct val="120000"/>
              </a:lnSpc>
            </a:pPr>
            <a:r>
              <a:rPr lang="zh-CN" altLang="zh-CN" sz="2400" smtClean="0">
                <a:solidFill>
                  <a:srgbClr val="0000FF"/>
                </a:solidFill>
                <a:latin typeface="仿宋" pitchFamily="49" charset="-122"/>
                <a:ea typeface="仿宋" pitchFamily="49" charset="-122"/>
              </a:rPr>
              <a:t>解读</a:t>
            </a:r>
            <a:r>
              <a:rPr lang="zh-CN" altLang="zh-CN" sz="2400">
                <a:solidFill>
                  <a:srgbClr val="0000FF"/>
                </a:solidFill>
                <a:latin typeface="仿宋" pitchFamily="49" charset="-122"/>
                <a:ea typeface="仿宋" pitchFamily="49" charset="-122"/>
              </a:rPr>
              <a:t>材料可分三步走：第一步先找句号、分号，“。”表示一句话的结束，一般表明一条信息；“；”一般用来分隔存在并列关系的多个分句，每个分句一般表明一条信息。但近几年的材料大多对原作的摘编，有时候也会出现一句话表明多条信息。第二步提炼每句话的关键词、每段材料的段落大意、整段材料的中心思想。第三步若一段材料中有几句话的内容相近，这就需要合并同类项</a:t>
            </a:r>
            <a:r>
              <a:rPr lang="zh-CN" altLang="zh-CN" sz="2400" smtClean="0">
                <a:solidFill>
                  <a:srgbClr val="0000FF"/>
                </a:solidFill>
                <a:latin typeface="仿宋" pitchFamily="49" charset="-122"/>
                <a:ea typeface="仿宋" pitchFamily="49" charset="-122"/>
              </a:rPr>
              <a:t>。</a:t>
            </a:r>
            <a:endParaRPr lang="en-US" altLang="zh-CN" sz="2400" smtClean="0">
              <a:solidFill>
                <a:srgbClr val="0000FF"/>
              </a:solidFill>
              <a:latin typeface="仿宋" pitchFamily="49" charset="-122"/>
              <a:ea typeface="仿宋" pitchFamily="49" charset="-122"/>
            </a:endParaRPr>
          </a:p>
          <a:p>
            <a:pPr indent="457200">
              <a:lnSpc>
                <a:spcPct val="120000"/>
              </a:lnSpc>
            </a:pPr>
            <a:r>
              <a:rPr lang="zh-CN" altLang="zh-CN" sz="2400" smtClean="0">
                <a:solidFill>
                  <a:srgbClr val="0000FF"/>
                </a:solidFill>
                <a:latin typeface="仿宋" pitchFamily="49" charset="-122"/>
                <a:ea typeface="仿宋" pitchFamily="49" charset="-122"/>
              </a:rPr>
              <a:t>本题</a:t>
            </a:r>
            <a:r>
              <a:rPr lang="zh-CN" altLang="zh-CN" sz="2400">
                <a:solidFill>
                  <a:srgbClr val="0000FF"/>
                </a:solidFill>
                <a:latin typeface="仿宋" pitchFamily="49" charset="-122"/>
                <a:ea typeface="仿宋" pitchFamily="49" charset="-122"/>
              </a:rPr>
              <a:t>中材料一中共</a:t>
            </a:r>
            <a:r>
              <a:rPr lang="en-US" altLang="zh-CN" sz="2400">
                <a:solidFill>
                  <a:srgbClr val="0000FF"/>
                </a:solidFill>
                <a:latin typeface="仿宋" pitchFamily="49" charset="-122"/>
                <a:ea typeface="仿宋" pitchFamily="49" charset="-122"/>
              </a:rPr>
              <a:t>4</a:t>
            </a:r>
            <a:r>
              <a:rPr lang="zh-CN" altLang="zh-CN" sz="2400">
                <a:solidFill>
                  <a:srgbClr val="0000FF"/>
                </a:solidFill>
                <a:latin typeface="仿宋" pitchFamily="49" charset="-122"/>
                <a:ea typeface="仿宋" pitchFamily="49" charset="-122"/>
              </a:rPr>
              <a:t>句话，第一句是总领。后</a:t>
            </a:r>
            <a:r>
              <a:rPr lang="en-US" altLang="zh-CN" sz="2400">
                <a:solidFill>
                  <a:srgbClr val="0000FF"/>
                </a:solidFill>
                <a:latin typeface="仿宋" pitchFamily="49" charset="-122"/>
                <a:ea typeface="仿宋" pitchFamily="49" charset="-122"/>
              </a:rPr>
              <a:t>3</a:t>
            </a:r>
            <a:r>
              <a:rPr lang="zh-CN" altLang="zh-CN" sz="2400">
                <a:solidFill>
                  <a:srgbClr val="0000FF"/>
                </a:solidFill>
                <a:latin typeface="仿宋" pitchFamily="49" charset="-122"/>
                <a:ea typeface="仿宋" pitchFamily="49" charset="-122"/>
              </a:rPr>
              <a:t>句中学生三问，孟子三答即可概括出孟子法制观念的三个层面。材料二中也</a:t>
            </a:r>
            <a:r>
              <a:rPr lang="en-US" altLang="zh-CN" sz="2400">
                <a:solidFill>
                  <a:srgbClr val="0000FF"/>
                </a:solidFill>
                <a:latin typeface="仿宋" pitchFamily="49" charset="-122"/>
                <a:ea typeface="仿宋" pitchFamily="49" charset="-122"/>
              </a:rPr>
              <a:t>4</a:t>
            </a:r>
            <a:r>
              <a:rPr lang="zh-CN" altLang="zh-CN" sz="2400">
                <a:solidFill>
                  <a:srgbClr val="0000FF"/>
                </a:solidFill>
                <a:latin typeface="仿宋" pitchFamily="49" charset="-122"/>
                <a:ea typeface="仿宋" pitchFamily="49" charset="-122"/>
              </a:rPr>
              <a:t>句话，但能体现苏格拉底法制观念的是后</a:t>
            </a:r>
            <a:r>
              <a:rPr lang="en-US" altLang="zh-CN" sz="2400">
                <a:solidFill>
                  <a:srgbClr val="0000FF"/>
                </a:solidFill>
                <a:latin typeface="仿宋" pitchFamily="49" charset="-122"/>
                <a:ea typeface="仿宋" pitchFamily="49" charset="-122"/>
              </a:rPr>
              <a:t>2</a:t>
            </a:r>
            <a:r>
              <a:rPr lang="zh-CN" altLang="zh-CN" sz="2400">
                <a:solidFill>
                  <a:srgbClr val="0000FF"/>
                </a:solidFill>
                <a:latin typeface="仿宋" pitchFamily="49" charset="-122"/>
                <a:ea typeface="仿宋" pitchFamily="49" charset="-122"/>
              </a:rPr>
              <a:t>句。</a:t>
            </a:r>
          </a:p>
        </p:txBody>
      </p:sp>
    </p:spTree>
    <p:extLst>
      <p:ext uri="{BB962C8B-B14F-4D97-AF65-F5344CB8AC3E}">
        <p14:creationId xmlns:p14="http://schemas.microsoft.com/office/powerpoint/2010/main" val="39446241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9946"/>
                                        </p:tgtEl>
                                        <p:attrNameLst>
                                          <p:attrName>style.visibility</p:attrName>
                                        </p:attrNameLst>
                                      </p:cBhvr>
                                      <p:to>
                                        <p:strVal val="visible"/>
                                      </p:to>
                                    </p:set>
                                    <p:anim calcmode="lin" valueType="num">
                                      <p:cBhvr>
                                        <p:cTn id="7" dur="1000" fill="hold"/>
                                        <p:tgtEl>
                                          <p:spTgt spid="39946"/>
                                        </p:tgtEl>
                                        <p:attrNameLst>
                                          <p:attrName>ppt_w</p:attrName>
                                        </p:attrNameLst>
                                      </p:cBhvr>
                                      <p:tavLst>
                                        <p:tav tm="0">
                                          <p:val>
                                            <p:fltVal val="0"/>
                                          </p:val>
                                        </p:tav>
                                        <p:tav tm="100000">
                                          <p:val>
                                            <p:strVal val="#ppt_w"/>
                                          </p:val>
                                        </p:tav>
                                      </p:tavLst>
                                    </p:anim>
                                    <p:anim calcmode="lin" valueType="num">
                                      <p:cBhvr>
                                        <p:cTn id="8" dur="1000" fill="hold"/>
                                        <p:tgtEl>
                                          <p:spTgt spid="3994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9948"/>
                                        </p:tgtEl>
                                        <p:attrNameLst>
                                          <p:attrName>style.visibility</p:attrName>
                                        </p:attrNameLst>
                                      </p:cBhvr>
                                      <p:to>
                                        <p:strVal val="visible"/>
                                      </p:to>
                                    </p:set>
                                    <p:anim calcmode="lin" valueType="num">
                                      <p:cBhvr>
                                        <p:cTn id="13" dur="1000" fill="hold"/>
                                        <p:tgtEl>
                                          <p:spTgt spid="39948"/>
                                        </p:tgtEl>
                                        <p:attrNameLst>
                                          <p:attrName>ppt_w</p:attrName>
                                        </p:attrNameLst>
                                      </p:cBhvr>
                                      <p:tavLst>
                                        <p:tav tm="0">
                                          <p:val>
                                            <p:fltVal val="0"/>
                                          </p:val>
                                        </p:tav>
                                        <p:tav tm="100000">
                                          <p:val>
                                            <p:strVal val="#ppt_w"/>
                                          </p:val>
                                        </p:tav>
                                      </p:tavLst>
                                    </p:anim>
                                    <p:anim calcmode="lin" valueType="num">
                                      <p:cBhvr>
                                        <p:cTn id="14" dur="1000" fill="hold"/>
                                        <p:tgtEl>
                                          <p:spTgt spid="39948"/>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9945"/>
                                        </p:tgtEl>
                                        <p:attrNameLst>
                                          <p:attrName>style.visibility</p:attrName>
                                        </p:attrNameLst>
                                      </p:cBhvr>
                                      <p:to>
                                        <p:strVal val="visible"/>
                                      </p:to>
                                    </p:set>
                                    <p:anim calcmode="lin" valueType="num">
                                      <p:cBhvr>
                                        <p:cTn id="19" dur="1000" fill="hold"/>
                                        <p:tgtEl>
                                          <p:spTgt spid="39945"/>
                                        </p:tgtEl>
                                        <p:attrNameLst>
                                          <p:attrName>ppt_w</p:attrName>
                                        </p:attrNameLst>
                                      </p:cBhvr>
                                      <p:tavLst>
                                        <p:tav tm="0">
                                          <p:val>
                                            <p:fltVal val="0"/>
                                          </p:val>
                                        </p:tav>
                                        <p:tav tm="100000">
                                          <p:val>
                                            <p:strVal val="#ppt_w"/>
                                          </p:val>
                                        </p:tav>
                                      </p:tavLst>
                                    </p:anim>
                                    <p:anim calcmode="lin" valueType="num">
                                      <p:cBhvr>
                                        <p:cTn id="20" dur="1000" fill="hold"/>
                                        <p:tgtEl>
                                          <p:spTgt spid="39945"/>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9949"/>
                                        </p:tgtEl>
                                        <p:attrNameLst>
                                          <p:attrName>style.visibility</p:attrName>
                                        </p:attrNameLst>
                                      </p:cBhvr>
                                      <p:to>
                                        <p:strVal val="visible"/>
                                      </p:to>
                                    </p:set>
                                    <p:anim calcmode="lin" valueType="num">
                                      <p:cBhvr>
                                        <p:cTn id="25" dur="1000" fill="hold"/>
                                        <p:tgtEl>
                                          <p:spTgt spid="39949"/>
                                        </p:tgtEl>
                                        <p:attrNameLst>
                                          <p:attrName>ppt_w</p:attrName>
                                        </p:attrNameLst>
                                      </p:cBhvr>
                                      <p:tavLst>
                                        <p:tav tm="0">
                                          <p:val>
                                            <p:fltVal val="0"/>
                                          </p:val>
                                        </p:tav>
                                        <p:tav tm="100000">
                                          <p:val>
                                            <p:strVal val="#ppt_w"/>
                                          </p:val>
                                        </p:tav>
                                      </p:tavLst>
                                    </p:anim>
                                    <p:anim calcmode="lin" valueType="num">
                                      <p:cBhvr>
                                        <p:cTn id="26" dur="1000" fill="hold"/>
                                        <p:tgtEl>
                                          <p:spTgt spid="39949"/>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9950"/>
                                        </p:tgtEl>
                                        <p:attrNameLst>
                                          <p:attrName>style.visibility</p:attrName>
                                        </p:attrNameLst>
                                      </p:cBhvr>
                                      <p:to>
                                        <p:strVal val="visible"/>
                                      </p:to>
                                    </p:set>
                                    <p:anim calcmode="lin" valueType="num">
                                      <p:cBhvr>
                                        <p:cTn id="31" dur="1000" fill="hold"/>
                                        <p:tgtEl>
                                          <p:spTgt spid="39950"/>
                                        </p:tgtEl>
                                        <p:attrNameLst>
                                          <p:attrName>ppt_w</p:attrName>
                                        </p:attrNameLst>
                                      </p:cBhvr>
                                      <p:tavLst>
                                        <p:tav tm="0">
                                          <p:val>
                                            <p:fltVal val="0"/>
                                          </p:val>
                                        </p:tav>
                                        <p:tav tm="100000">
                                          <p:val>
                                            <p:strVal val="#ppt_w"/>
                                          </p:val>
                                        </p:tav>
                                      </p:tavLst>
                                    </p:anim>
                                    <p:anim calcmode="lin" valueType="num">
                                      <p:cBhvr>
                                        <p:cTn id="32" dur="1000" fill="hold"/>
                                        <p:tgtEl>
                                          <p:spTgt spid="39950"/>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9951"/>
                                        </p:tgtEl>
                                        <p:attrNameLst>
                                          <p:attrName>style.visibility</p:attrName>
                                        </p:attrNameLst>
                                      </p:cBhvr>
                                      <p:to>
                                        <p:strVal val="visible"/>
                                      </p:to>
                                    </p:set>
                                    <p:anim calcmode="lin" valueType="num">
                                      <p:cBhvr>
                                        <p:cTn id="37" dur="1000" fill="hold"/>
                                        <p:tgtEl>
                                          <p:spTgt spid="39951"/>
                                        </p:tgtEl>
                                        <p:attrNameLst>
                                          <p:attrName>ppt_w</p:attrName>
                                        </p:attrNameLst>
                                      </p:cBhvr>
                                      <p:tavLst>
                                        <p:tav tm="0">
                                          <p:val>
                                            <p:fltVal val="0"/>
                                          </p:val>
                                        </p:tav>
                                        <p:tav tm="100000">
                                          <p:val>
                                            <p:strVal val="#ppt_w"/>
                                          </p:val>
                                        </p:tav>
                                      </p:tavLst>
                                    </p:anim>
                                    <p:anim calcmode="lin" valueType="num">
                                      <p:cBhvr>
                                        <p:cTn id="38" dur="1000" fill="hold"/>
                                        <p:tgtEl>
                                          <p:spTgt spid="39951"/>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39953"/>
                                        </p:tgtEl>
                                        <p:attrNameLst>
                                          <p:attrName>style.visibility</p:attrName>
                                        </p:attrNameLst>
                                      </p:cBhvr>
                                      <p:to>
                                        <p:strVal val="visible"/>
                                      </p:to>
                                    </p:set>
                                    <p:anim calcmode="lin" valueType="num">
                                      <p:cBhvr>
                                        <p:cTn id="43" dur="1000" fill="hold"/>
                                        <p:tgtEl>
                                          <p:spTgt spid="39953"/>
                                        </p:tgtEl>
                                        <p:attrNameLst>
                                          <p:attrName>ppt_w</p:attrName>
                                        </p:attrNameLst>
                                      </p:cBhvr>
                                      <p:tavLst>
                                        <p:tav tm="0">
                                          <p:val>
                                            <p:fltVal val="0"/>
                                          </p:val>
                                        </p:tav>
                                        <p:tav tm="100000">
                                          <p:val>
                                            <p:strVal val="#ppt_w"/>
                                          </p:val>
                                        </p:tav>
                                      </p:tavLst>
                                    </p:anim>
                                    <p:anim calcmode="lin" valueType="num">
                                      <p:cBhvr>
                                        <p:cTn id="44" dur="1000" fill="hold"/>
                                        <p:tgtEl>
                                          <p:spTgt spid="39953"/>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39954"/>
                                        </p:tgtEl>
                                        <p:attrNameLst>
                                          <p:attrName>style.visibility</p:attrName>
                                        </p:attrNameLst>
                                      </p:cBhvr>
                                      <p:to>
                                        <p:strVal val="visible"/>
                                      </p:to>
                                    </p:set>
                                    <p:anim calcmode="lin" valueType="num">
                                      <p:cBhvr>
                                        <p:cTn id="49" dur="1000" fill="hold"/>
                                        <p:tgtEl>
                                          <p:spTgt spid="39954"/>
                                        </p:tgtEl>
                                        <p:attrNameLst>
                                          <p:attrName>ppt_w</p:attrName>
                                        </p:attrNameLst>
                                      </p:cBhvr>
                                      <p:tavLst>
                                        <p:tav tm="0">
                                          <p:val>
                                            <p:fltVal val="0"/>
                                          </p:val>
                                        </p:tav>
                                        <p:tav tm="100000">
                                          <p:val>
                                            <p:strVal val="#ppt_w"/>
                                          </p:val>
                                        </p:tav>
                                      </p:tavLst>
                                    </p:anim>
                                    <p:anim calcmode="lin" valueType="num">
                                      <p:cBhvr>
                                        <p:cTn id="50" dur="1000" fill="hold"/>
                                        <p:tgtEl>
                                          <p:spTgt spid="39954"/>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nodeType="clickEffect">
                                  <p:stCondLst>
                                    <p:cond delay="0"/>
                                  </p:stCondLst>
                                  <p:childTnLst>
                                    <p:set>
                                      <p:cBhvr>
                                        <p:cTn id="54" dur="1" fill="hold">
                                          <p:stCondLst>
                                            <p:cond delay="0"/>
                                          </p:stCondLst>
                                        </p:cTn>
                                        <p:tgtEl>
                                          <p:spTgt spid="39957"/>
                                        </p:tgtEl>
                                        <p:attrNameLst>
                                          <p:attrName>style.visibility</p:attrName>
                                        </p:attrNameLst>
                                      </p:cBhvr>
                                      <p:to>
                                        <p:strVal val="visible"/>
                                      </p:to>
                                    </p:set>
                                    <p:anim calcmode="lin" valueType="num">
                                      <p:cBhvr additive="base">
                                        <p:cTn id="55" dur="1000" fill="hold"/>
                                        <p:tgtEl>
                                          <p:spTgt spid="39957"/>
                                        </p:tgtEl>
                                        <p:attrNameLst>
                                          <p:attrName>ppt_x</p:attrName>
                                        </p:attrNameLst>
                                      </p:cBhvr>
                                      <p:tavLst>
                                        <p:tav tm="0">
                                          <p:val>
                                            <p:strVal val="0-#ppt_w/2"/>
                                          </p:val>
                                        </p:tav>
                                        <p:tav tm="100000">
                                          <p:val>
                                            <p:strVal val="#ppt_x"/>
                                          </p:val>
                                        </p:tav>
                                      </p:tavLst>
                                    </p:anim>
                                    <p:anim calcmode="lin" valueType="num">
                                      <p:cBhvr additive="base">
                                        <p:cTn id="56" dur="1000" fill="hold"/>
                                        <p:tgtEl>
                                          <p:spTgt spid="39957"/>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39958"/>
                                        </p:tgtEl>
                                        <p:attrNameLst>
                                          <p:attrName>style.visibility</p:attrName>
                                        </p:attrNameLst>
                                      </p:cBhvr>
                                      <p:to>
                                        <p:strVal val="visible"/>
                                      </p:to>
                                    </p:set>
                                    <p:anim calcmode="lin" valueType="num">
                                      <p:cBhvr>
                                        <p:cTn id="61" dur="1000" fill="hold"/>
                                        <p:tgtEl>
                                          <p:spTgt spid="39958"/>
                                        </p:tgtEl>
                                        <p:attrNameLst>
                                          <p:attrName>ppt_w</p:attrName>
                                        </p:attrNameLst>
                                      </p:cBhvr>
                                      <p:tavLst>
                                        <p:tav tm="0">
                                          <p:val>
                                            <p:fltVal val="0"/>
                                          </p:val>
                                        </p:tav>
                                        <p:tav tm="100000">
                                          <p:val>
                                            <p:strVal val="#ppt_w"/>
                                          </p:val>
                                        </p:tav>
                                      </p:tavLst>
                                    </p:anim>
                                    <p:anim calcmode="lin" valueType="num">
                                      <p:cBhvr>
                                        <p:cTn id="62" dur="1000" fill="hold"/>
                                        <p:tgtEl>
                                          <p:spTgt spid="39958"/>
                                        </p:tgtEl>
                                        <p:attrNameLst>
                                          <p:attrName>ppt_h</p:attrName>
                                        </p:attrNameLst>
                                      </p:cBhvr>
                                      <p:tavLst>
                                        <p:tav tm="0">
                                          <p:val>
                                            <p:fltVal val="0"/>
                                          </p:val>
                                        </p:tav>
                                        <p:tav tm="100000">
                                          <p:val>
                                            <p:strVal val="#ppt_h"/>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3" presetClass="entr" presetSubtype="16" fill="hold" nodeType="clickEffect">
                                  <p:stCondLst>
                                    <p:cond delay="0"/>
                                  </p:stCondLst>
                                  <p:childTnLst>
                                    <p:set>
                                      <p:cBhvr>
                                        <p:cTn id="66" dur="1" fill="hold">
                                          <p:stCondLst>
                                            <p:cond delay="0"/>
                                          </p:stCondLst>
                                        </p:cTn>
                                        <p:tgtEl>
                                          <p:spTgt spid="39961"/>
                                        </p:tgtEl>
                                        <p:attrNameLst>
                                          <p:attrName>style.visibility</p:attrName>
                                        </p:attrNameLst>
                                      </p:cBhvr>
                                      <p:to>
                                        <p:strVal val="visible"/>
                                      </p:to>
                                    </p:set>
                                    <p:anim calcmode="lin" valueType="num">
                                      <p:cBhvr>
                                        <p:cTn id="67" dur="1000" fill="hold"/>
                                        <p:tgtEl>
                                          <p:spTgt spid="39961"/>
                                        </p:tgtEl>
                                        <p:attrNameLst>
                                          <p:attrName>ppt_w</p:attrName>
                                        </p:attrNameLst>
                                      </p:cBhvr>
                                      <p:tavLst>
                                        <p:tav tm="0">
                                          <p:val>
                                            <p:fltVal val="0"/>
                                          </p:val>
                                        </p:tav>
                                        <p:tav tm="100000">
                                          <p:val>
                                            <p:strVal val="#ppt_w"/>
                                          </p:val>
                                        </p:tav>
                                      </p:tavLst>
                                    </p:anim>
                                    <p:anim calcmode="lin" valueType="num">
                                      <p:cBhvr>
                                        <p:cTn id="68" dur="1000" fill="hold"/>
                                        <p:tgtEl>
                                          <p:spTgt spid="39961"/>
                                        </p:tgtEl>
                                        <p:attrNameLst>
                                          <p:attrName>ppt_h</p:attrName>
                                        </p:attrNameLst>
                                      </p:cBhvr>
                                      <p:tavLst>
                                        <p:tav tm="0">
                                          <p:val>
                                            <p:fltVal val="0"/>
                                          </p:val>
                                        </p:tav>
                                        <p:tav tm="100000">
                                          <p:val>
                                            <p:strVal val="#ppt_h"/>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3" presetClass="entr" presetSubtype="16" fill="hold" grpId="0" nodeType="clickEffect">
                                  <p:stCondLst>
                                    <p:cond delay="0"/>
                                  </p:stCondLst>
                                  <p:childTnLst>
                                    <p:set>
                                      <p:cBhvr>
                                        <p:cTn id="72" dur="1" fill="hold">
                                          <p:stCondLst>
                                            <p:cond delay="0"/>
                                          </p:stCondLst>
                                        </p:cTn>
                                        <p:tgtEl>
                                          <p:spTgt spid="39962"/>
                                        </p:tgtEl>
                                        <p:attrNameLst>
                                          <p:attrName>style.visibility</p:attrName>
                                        </p:attrNameLst>
                                      </p:cBhvr>
                                      <p:to>
                                        <p:strVal val="visible"/>
                                      </p:to>
                                    </p:set>
                                    <p:anim calcmode="lin" valueType="num">
                                      <p:cBhvr>
                                        <p:cTn id="73" dur="1000" fill="hold"/>
                                        <p:tgtEl>
                                          <p:spTgt spid="39962"/>
                                        </p:tgtEl>
                                        <p:attrNameLst>
                                          <p:attrName>ppt_w</p:attrName>
                                        </p:attrNameLst>
                                      </p:cBhvr>
                                      <p:tavLst>
                                        <p:tav tm="0">
                                          <p:val>
                                            <p:fltVal val="0"/>
                                          </p:val>
                                        </p:tav>
                                        <p:tav tm="100000">
                                          <p:val>
                                            <p:strVal val="#ppt_w"/>
                                          </p:val>
                                        </p:tav>
                                      </p:tavLst>
                                    </p:anim>
                                    <p:anim calcmode="lin" valueType="num">
                                      <p:cBhvr>
                                        <p:cTn id="74" dur="1000" fill="hold"/>
                                        <p:tgtEl>
                                          <p:spTgt spid="39962"/>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2"/>
                                        </p:tgtEl>
                                        <p:attrNameLst>
                                          <p:attrName>style.visibility</p:attrName>
                                        </p:attrNameLst>
                                      </p:cBhvr>
                                      <p:to>
                                        <p:strVal val="visible"/>
                                      </p:to>
                                    </p:set>
                                    <p:anim calcmode="lin" valueType="num">
                                      <p:cBhvr additive="base">
                                        <p:cTn id="79" dur="1000" fill="hold"/>
                                        <p:tgtEl>
                                          <p:spTgt spid="2"/>
                                        </p:tgtEl>
                                        <p:attrNameLst>
                                          <p:attrName>ppt_x</p:attrName>
                                        </p:attrNameLst>
                                      </p:cBhvr>
                                      <p:tavLst>
                                        <p:tav tm="0">
                                          <p:val>
                                            <p:strVal val="0-#ppt_w/2"/>
                                          </p:val>
                                        </p:tav>
                                        <p:tav tm="100000">
                                          <p:val>
                                            <p:strVal val="#ppt_x"/>
                                          </p:val>
                                        </p:tav>
                                      </p:tavLst>
                                    </p:anim>
                                    <p:anim calcmode="lin" valueType="num">
                                      <p:cBhvr additive="base">
                                        <p:cTn id="80"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5" grpId="0" animBg="1"/>
      <p:bldP spid="39946" grpId="0" animBg="1"/>
      <p:bldP spid="39948" grpId="0" animBg="1"/>
      <p:bldP spid="39949" grpId="0" animBg="1"/>
      <p:bldP spid="39950" grpId="0" animBg="1"/>
      <p:bldP spid="39951" grpId="0" animBg="1"/>
      <p:bldP spid="39953" grpId="0" animBg="1"/>
      <p:bldP spid="39954" grpId="0" animBg="1"/>
      <p:bldP spid="39958" grpId="0" animBg="1"/>
      <p:bldP spid="39962" grpId="0" animBg="1"/>
      <p:bldP spid="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764704"/>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4" name="矩形 3"/>
          <p:cNvSpPr/>
          <p:nvPr/>
        </p:nvSpPr>
        <p:spPr>
          <a:xfrm>
            <a:off x="35496" y="1340768"/>
            <a:ext cx="9077000" cy="3151632"/>
          </a:xfrm>
          <a:prstGeom prst="rect">
            <a:avLst/>
          </a:prstGeom>
        </p:spPr>
        <p:txBody>
          <a:bodyPr wrap="square">
            <a:spAutoFit/>
          </a:bodyPr>
          <a:lstStyle/>
          <a:p>
            <a:pPr algn="ctr"/>
            <a:r>
              <a:rPr lang="zh-CN" altLang="zh-CN" sz="2600" smtClean="0">
                <a:latin typeface="方正小标宋简体" pitchFamily="2" charset="-122"/>
                <a:ea typeface="方正小标宋简体" pitchFamily="2" charset="-122"/>
              </a:rPr>
              <a:t>第三部分</a:t>
            </a:r>
            <a:r>
              <a:rPr lang="en-US" altLang="zh-CN" sz="2600" smtClean="0">
                <a:latin typeface="方正小标宋简体" pitchFamily="2" charset="-122"/>
                <a:ea typeface="方正小标宋简体" pitchFamily="2" charset="-122"/>
              </a:rPr>
              <a:t>   </a:t>
            </a:r>
            <a:r>
              <a:rPr lang="zh-CN" altLang="zh-CN" sz="2600" smtClean="0">
                <a:latin typeface="方正小标宋简体" pitchFamily="2" charset="-122"/>
                <a:ea typeface="方正小标宋简体" pitchFamily="2" charset="-122"/>
              </a:rPr>
              <a:t>主观题第</a:t>
            </a:r>
            <a:r>
              <a:rPr lang="en-US" altLang="zh-CN" sz="2600" smtClean="0">
                <a:latin typeface="方正小标宋简体" pitchFamily="2" charset="-122"/>
                <a:ea typeface="方正小标宋简体" pitchFamily="2" charset="-122"/>
              </a:rPr>
              <a:t>41</a:t>
            </a:r>
            <a:r>
              <a:rPr lang="zh-CN" altLang="zh-CN" sz="2600" smtClean="0">
                <a:latin typeface="方正小标宋简体" pitchFamily="2" charset="-122"/>
                <a:ea typeface="方正小标宋简体" pitchFamily="2" charset="-122"/>
              </a:rPr>
              <a:t>（</a:t>
            </a:r>
            <a:r>
              <a:rPr lang="en-US" altLang="zh-CN" sz="2600" smtClean="0">
                <a:latin typeface="方正小标宋简体" pitchFamily="2" charset="-122"/>
                <a:ea typeface="方正小标宋简体" pitchFamily="2" charset="-122"/>
              </a:rPr>
              <a:t>42</a:t>
            </a:r>
            <a:r>
              <a:rPr lang="zh-CN" altLang="zh-CN" sz="2600" smtClean="0">
                <a:latin typeface="方正小标宋简体" pitchFamily="2" charset="-122"/>
                <a:ea typeface="方正小标宋简体" pitchFamily="2" charset="-122"/>
              </a:rPr>
              <a:t>）题（开放性试题</a:t>
            </a:r>
            <a:r>
              <a:rPr lang="zh-CN" altLang="zh-CN" smtClean="0"/>
              <a:t>）</a:t>
            </a:r>
            <a:endParaRPr lang="zh-CN" altLang="zh-CN"/>
          </a:p>
          <a:p>
            <a:pPr>
              <a:lnSpc>
                <a:spcPct val="120000"/>
              </a:lnSpc>
            </a:pPr>
            <a:r>
              <a:rPr lang="zh-CN" altLang="zh-CN" sz="2400" smtClean="0">
                <a:latin typeface="仿宋" pitchFamily="49" charset="-122"/>
                <a:ea typeface="仿宋" pitchFamily="49" charset="-122"/>
              </a:rPr>
              <a:t>【题型特点】</a:t>
            </a:r>
          </a:p>
          <a:p>
            <a:pPr>
              <a:lnSpc>
                <a:spcPct val="120000"/>
              </a:lnSpc>
            </a:pPr>
            <a:r>
              <a:rPr lang="en-US" altLang="zh-CN" sz="2400" smtClean="0">
                <a:latin typeface="仿宋" pitchFamily="49" charset="-122"/>
                <a:ea typeface="仿宋" pitchFamily="49" charset="-122"/>
              </a:rPr>
              <a:t>1</a:t>
            </a:r>
            <a:r>
              <a:rPr lang="en-US" altLang="zh-CN" sz="2400">
                <a:latin typeface="仿宋" pitchFamily="49" charset="-122"/>
                <a:ea typeface="仿宋" pitchFamily="49" charset="-122"/>
              </a:rPr>
              <a:t>.</a:t>
            </a:r>
            <a:r>
              <a:rPr lang="zh-CN" altLang="zh-CN" sz="2400">
                <a:latin typeface="仿宋" pitchFamily="49" charset="-122"/>
                <a:ea typeface="仿宋" pitchFamily="49" charset="-122"/>
              </a:rPr>
              <a:t>试题不断创新，年年</a:t>
            </a:r>
            <a:r>
              <a:rPr lang="zh-CN" altLang="zh-CN" sz="2400" smtClean="0">
                <a:latin typeface="仿宋" pitchFamily="49" charset="-122"/>
                <a:ea typeface="仿宋" pitchFamily="49" charset="-122"/>
              </a:rPr>
              <a:t>“变脸”</a:t>
            </a:r>
            <a:r>
              <a:rPr lang="zh-CN" altLang="en-US" sz="2400" smtClean="0">
                <a:latin typeface="仿宋" pitchFamily="49" charset="-122"/>
                <a:ea typeface="仿宋" pitchFamily="49" charset="-122"/>
              </a:rPr>
              <a:t>，一直被模仿，从未被超越。</a:t>
            </a:r>
            <a:endParaRPr lang="zh-CN" altLang="zh-CN" sz="2400">
              <a:latin typeface="仿宋" pitchFamily="49" charset="-122"/>
              <a:ea typeface="仿宋" pitchFamily="49" charset="-122"/>
            </a:endParaRPr>
          </a:p>
          <a:p>
            <a:pPr>
              <a:lnSpc>
                <a:spcPct val="120000"/>
              </a:lnSpc>
            </a:pPr>
            <a:r>
              <a:rPr lang="en-US" altLang="zh-CN" sz="2400">
                <a:latin typeface="仿宋" pitchFamily="49" charset="-122"/>
                <a:ea typeface="仿宋" pitchFamily="49" charset="-122"/>
              </a:rPr>
              <a:t>2.</a:t>
            </a:r>
            <a:r>
              <a:rPr lang="zh-CN" altLang="zh-CN" sz="2400">
                <a:latin typeface="仿宋" pitchFamily="49" charset="-122"/>
                <a:ea typeface="仿宋" pitchFamily="49" charset="-122"/>
              </a:rPr>
              <a:t>注重能力立意和素养立意，强调学科素养；</a:t>
            </a:r>
          </a:p>
          <a:p>
            <a:pPr>
              <a:lnSpc>
                <a:spcPct val="120000"/>
              </a:lnSpc>
            </a:pPr>
            <a:r>
              <a:rPr lang="en-US" altLang="zh-CN" sz="2400">
                <a:latin typeface="仿宋" pitchFamily="49" charset="-122"/>
                <a:ea typeface="仿宋" pitchFamily="49" charset="-122"/>
              </a:rPr>
              <a:t>3.</a:t>
            </a:r>
            <a:r>
              <a:rPr lang="zh-CN" altLang="zh-CN" sz="2400">
                <a:latin typeface="仿宋" pitchFamily="49" charset="-122"/>
                <a:ea typeface="仿宋" pitchFamily="49" charset="-122"/>
              </a:rPr>
              <a:t>试题命制与学术成果、史学前沿动态联系密切；</a:t>
            </a:r>
          </a:p>
          <a:p>
            <a:pPr>
              <a:lnSpc>
                <a:spcPct val="120000"/>
              </a:lnSpc>
            </a:pPr>
            <a:r>
              <a:rPr lang="en-US" altLang="zh-CN" sz="2400">
                <a:latin typeface="仿宋" pitchFamily="49" charset="-122"/>
                <a:ea typeface="仿宋" pitchFamily="49" charset="-122"/>
              </a:rPr>
              <a:t>4.</a:t>
            </a:r>
            <a:r>
              <a:rPr lang="zh-CN" altLang="zh-CN" sz="2400">
                <a:latin typeface="仿宋" pitchFamily="49" charset="-122"/>
                <a:ea typeface="仿宋" pitchFamily="49" charset="-122"/>
              </a:rPr>
              <a:t>均为开放性试题（答案不唯一，鼓励创造性思维和求异思维，答案多元化）</a:t>
            </a:r>
            <a:r>
              <a:rPr lang="zh-CN" altLang="zh-CN" sz="2400" smtClean="0">
                <a:latin typeface="仿宋" pitchFamily="49" charset="-122"/>
                <a:ea typeface="仿宋" pitchFamily="49" charset="-122"/>
              </a:rPr>
              <a:t>；</a:t>
            </a:r>
          </a:p>
        </p:txBody>
      </p:sp>
      <p:sp>
        <p:nvSpPr>
          <p:cNvPr id="6" name="矩形 5"/>
          <p:cNvSpPr/>
          <p:nvPr/>
        </p:nvSpPr>
        <p:spPr>
          <a:xfrm>
            <a:off x="-40504" y="4433044"/>
            <a:ext cx="9221016" cy="2308324"/>
          </a:xfrm>
          <a:prstGeom prst="rect">
            <a:avLst/>
          </a:prstGeom>
        </p:spPr>
        <p:txBody>
          <a:bodyPr wrap="square">
            <a:spAutoFit/>
          </a:bodyPr>
          <a:lstStyle/>
          <a:p>
            <a:pPr>
              <a:lnSpc>
                <a:spcPct val="120000"/>
              </a:lnSpc>
            </a:pPr>
            <a:r>
              <a:rPr lang="zh-CN" altLang="en-US" sz="2400" smtClean="0">
                <a:latin typeface="仿宋" pitchFamily="49" charset="-122"/>
                <a:ea typeface="仿宋" pitchFamily="49" charset="-122"/>
              </a:rPr>
              <a:t>全国</a:t>
            </a:r>
            <a:r>
              <a:rPr lang="en-US" altLang="zh-CN" sz="2400" smtClean="0">
                <a:latin typeface="仿宋" pitchFamily="49" charset="-122"/>
                <a:ea typeface="仿宋" pitchFamily="49" charset="-122"/>
              </a:rPr>
              <a:t>Ⅰ</a:t>
            </a:r>
            <a:r>
              <a:rPr lang="zh-CN" altLang="en-US" sz="2400" smtClean="0">
                <a:latin typeface="仿宋" pitchFamily="49" charset="-122"/>
                <a:ea typeface="仿宋" pitchFamily="49" charset="-122"/>
              </a:rPr>
              <a:t>卷继</a:t>
            </a:r>
            <a:r>
              <a:rPr lang="en-US" altLang="zh-CN" sz="2400" smtClean="0">
                <a:latin typeface="仿宋" pitchFamily="49" charset="-122"/>
                <a:ea typeface="仿宋" pitchFamily="49" charset="-122"/>
              </a:rPr>
              <a:t>2011</a:t>
            </a:r>
            <a:r>
              <a:rPr lang="zh-CN" altLang="en-US" sz="2400" smtClean="0">
                <a:latin typeface="仿宋" pitchFamily="49" charset="-122"/>
                <a:ea typeface="仿宋" pitchFamily="49" charset="-122"/>
              </a:rPr>
              <a:t>年观点评论、</a:t>
            </a:r>
            <a:r>
              <a:rPr lang="en-US" altLang="zh-CN" sz="2400" smtClean="0">
                <a:latin typeface="仿宋" pitchFamily="49" charset="-122"/>
                <a:ea typeface="仿宋" pitchFamily="49" charset="-122"/>
              </a:rPr>
              <a:t>2012</a:t>
            </a:r>
            <a:r>
              <a:rPr lang="zh-CN" altLang="en-US" sz="2400" smtClean="0">
                <a:latin typeface="仿宋" pitchFamily="49" charset="-122"/>
                <a:ea typeface="仿宋" pitchFamily="49" charset="-122"/>
              </a:rPr>
              <a:t>年</a:t>
            </a:r>
            <a:r>
              <a:rPr lang="zh-CN" altLang="en-US" sz="2400">
                <a:latin typeface="仿宋" pitchFamily="49" charset="-122"/>
                <a:ea typeface="仿宋" pitchFamily="49" charset="-122"/>
              </a:rPr>
              <a:t>图示分析、</a:t>
            </a:r>
            <a:r>
              <a:rPr lang="en-US" altLang="zh-CN" sz="2400" smtClean="0">
                <a:latin typeface="仿宋" pitchFamily="49" charset="-122"/>
                <a:ea typeface="仿宋" pitchFamily="49" charset="-122"/>
              </a:rPr>
              <a:t>2013</a:t>
            </a:r>
            <a:r>
              <a:rPr lang="zh-CN" altLang="en-US" sz="2400" smtClean="0">
                <a:latin typeface="仿宋" pitchFamily="49" charset="-122"/>
                <a:ea typeface="仿宋" pitchFamily="49" charset="-122"/>
              </a:rPr>
              <a:t>年</a:t>
            </a:r>
            <a:r>
              <a:rPr lang="zh-CN" altLang="en-US" sz="2400">
                <a:latin typeface="仿宋" pitchFamily="49" charset="-122"/>
                <a:ea typeface="仿宋" pitchFamily="49" charset="-122"/>
              </a:rPr>
              <a:t>地图比较、</a:t>
            </a:r>
            <a:r>
              <a:rPr lang="en-US" altLang="zh-CN" sz="2400" smtClean="0">
                <a:latin typeface="仿宋" pitchFamily="49" charset="-122"/>
                <a:ea typeface="仿宋" pitchFamily="49" charset="-122"/>
              </a:rPr>
              <a:t>2014</a:t>
            </a:r>
            <a:r>
              <a:rPr lang="zh-CN" altLang="en-US" sz="2400" smtClean="0">
                <a:latin typeface="仿宋" pitchFamily="49" charset="-122"/>
                <a:ea typeface="仿宋" pitchFamily="49" charset="-122"/>
              </a:rPr>
              <a:t>年</a:t>
            </a:r>
            <a:r>
              <a:rPr lang="zh-CN" altLang="en-US" sz="2400">
                <a:latin typeface="仿宋" pitchFamily="49" charset="-122"/>
                <a:ea typeface="仿宋" pitchFamily="49" charset="-122"/>
              </a:rPr>
              <a:t>目录修改、</a:t>
            </a:r>
            <a:r>
              <a:rPr lang="en-US" altLang="zh-CN" sz="2400" smtClean="0">
                <a:latin typeface="仿宋" pitchFamily="49" charset="-122"/>
                <a:ea typeface="仿宋" pitchFamily="49" charset="-122"/>
              </a:rPr>
              <a:t>2015</a:t>
            </a:r>
            <a:r>
              <a:rPr lang="zh-CN" altLang="en-US" sz="2400" smtClean="0">
                <a:latin typeface="仿宋" pitchFamily="49" charset="-122"/>
                <a:ea typeface="仿宋" pitchFamily="49" charset="-122"/>
              </a:rPr>
              <a:t>年</a:t>
            </a:r>
            <a:r>
              <a:rPr lang="zh-CN" altLang="en-US" sz="2400">
                <a:latin typeface="仿宋" pitchFamily="49" charset="-122"/>
                <a:ea typeface="仿宋" pitchFamily="49" charset="-122"/>
              </a:rPr>
              <a:t>公式论证、</a:t>
            </a:r>
            <a:r>
              <a:rPr lang="en-US" altLang="zh-CN" sz="2400" smtClean="0">
                <a:latin typeface="仿宋" pitchFamily="49" charset="-122"/>
                <a:ea typeface="仿宋" pitchFamily="49" charset="-122"/>
              </a:rPr>
              <a:t>2016</a:t>
            </a:r>
            <a:r>
              <a:rPr lang="zh-CN" altLang="en-US" sz="2400" smtClean="0">
                <a:latin typeface="仿宋" pitchFamily="49" charset="-122"/>
                <a:ea typeface="仿宋" pitchFamily="49" charset="-122"/>
              </a:rPr>
              <a:t>年</a:t>
            </a:r>
            <a:r>
              <a:rPr lang="zh-CN" altLang="en-US" sz="2400">
                <a:latin typeface="仿宋" pitchFamily="49" charset="-122"/>
                <a:ea typeface="仿宋" pitchFamily="49" charset="-122"/>
              </a:rPr>
              <a:t>观点辩驳、</a:t>
            </a:r>
            <a:r>
              <a:rPr lang="en-US" altLang="zh-CN" sz="2400" smtClean="0">
                <a:latin typeface="仿宋" pitchFamily="49" charset="-122"/>
                <a:ea typeface="仿宋" pitchFamily="49" charset="-122"/>
              </a:rPr>
              <a:t>2017</a:t>
            </a:r>
            <a:r>
              <a:rPr lang="zh-CN" altLang="en-US" sz="2400" smtClean="0">
                <a:latin typeface="仿宋" pitchFamily="49" charset="-122"/>
                <a:ea typeface="仿宋" pitchFamily="49" charset="-122"/>
              </a:rPr>
              <a:t>年</a:t>
            </a:r>
            <a:r>
              <a:rPr lang="zh-CN" altLang="en-US" sz="2400">
                <a:latin typeface="仿宋" pitchFamily="49" charset="-122"/>
                <a:ea typeface="仿宋" pitchFamily="49" charset="-122"/>
              </a:rPr>
              <a:t>提炼阐释等</a:t>
            </a:r>
            <a:r>
              <a:rPr lang="zh-CN" altLang="en-US" sz="2400" smtClean="0">
                <a:latin typeface="仿宋" pitchFamily="49" charset="-122"/>
                <a:ea typeface="仿宋" pitchFamily="49" charset="-122"/>
              </a:rPr>
              <a:t>之</a:t>
            </a:r>
            <a:r>
              <a:rPr lang="zh-CN" altLang="en-US" sz="2400">
                <a:latin typeface="仿宋" pitchFamily="49" charset="-122"/>
                <a:ea typeface="仿宋" pitchFamily="49" charset="-122"/>
              </a:rPr>
              <a:t>后</a:t>
            </a:r>
            <a:r>
              <a:rPr lang="zh-CN" altLang="en-US" sz="2400" smtClean="0">
                <a:latin typeface="仿宋" pitchFamily="49" charset="-122"/>
                <a:ea typeface="仿宋" pitchFamily="49" charset="-122"/>
              </a:rPr>
              <a:t>，</a:t>
            </a:r>
            <a:r>
              <a:rPr lang="en-US" altLang="zh-CN" sz="2400" smtClean="0">
                <a:latin typeface="仿宋" pitchFamily="49" charset="-122"/>
                <a:ea typeface="仿宋" pitchFamily="49" charset="-122"/>
              </a:rPr>
              <a:t>2018</a:t>
            </a:r>
            <a:r>
              <a:rPr lang="zh-CN" altLang="en-US" sz="2400" smtClean="0">
                <a:latin typeface="仿宋" pitchFamily="49" charset="-122"/>
                <a:ea typeface="仿宋" pitchFamily="49" charset="-122"/>
              </a:rPr>
              <a:t>年</a:t>
            </a:r>
            <a:r>
              <a:rPr lang="zh-CN" altLang="en-US" sz="2400">
                <a:latin typeface="仿宋" pitchFamily="49" charset="-122"/>
                <a:ea typeface="仿宋" pitchFamily="49" charset="-122"/>
              </a:rPr>
              <a:t>小说分析隆重登场</a:t>
            </a:r>
            <a:r>
              <a:rPr lang="zh-CN" altLang="en-US" sz="2400" smtClean="0">
                <a:latin typeface="仿宋" pitchFamily="49" charset="-122"/>
                <a:ea typeface="仿宋" pitchFamily="49" charset="-122"/>
              </a:rPr>
              <a:t>。将文学素材首次引入高考试题，也成为今年高考历史试题的最大变化和亮点。全国</a:t>
            </a:r>
            <a:r>
              <a:rPr lang="en-US" altLang="zh-CN" sz="2400" smtClean="0">
                <a:latin typeface="仿宋" pitchFamily="49" charset="-122"/>
                <a:ea typeface="仿宋" pitchFamily="49" charset="-122"/>
              </a:rPr>
              <a:t>Ⅰ</a:t>
            </a:r>
            <a:r>
              <a:rPr lang="zh-CN" altLang="en-US" sz="2400" smtClean="0">
                <a:latin typeface="仿宋" pitchFamily="49" charset="-122"/>
                <a:ea typeface="仿宋" pitchFamily="49" charset="-122"/>
              </a:rPr>
              <a:t>卷第</a:t>
            </a:r>
            <a:r>
              <a:rPr lang="en-US" altLang="zh-CN" sz="2400" smtClean="0">
                <a:latin typeface="仿宋" pitchFamily="49" charset="-122"/>
                <a:ea typeface="仿宋" pitchFamily="49" charset="-122"/>
              </a:rPr>
              <a:t>42</a:t>
            </a:r>
            <a:r>
              <a:rPr lang="zh-CN" altLang="en-US" sz="2400" smtClean="0">
                <a:latin typeface="仿宋" pitchFamily="49" charset="-122"/>
                <a:ea typeface="仿宋" pitchFamily="49" charset="-122"/>
              </a:rPr>
              <a:t>题材料选取自</a:t>
            </a:r>
            <a:r>
              <a:rPr lang="en-US" altLang="zh-CN" sz="2400" smtClean="0">
                <a:latin typeface="仿宋" pitchFamily="49" charset="-122"/>
                <a:ea typeface="仿宋" pitchFamily="49" charset="-122"/>
              </a:rPr>
              <a:t>1719</a:t>
            </a:r>
            <a:r>
              <a:rPr lang="zh-CN" altLang="en-US" sz="2400" smtClean="0">
                <a:latin typeface="仿宋" pitchFamily="49" charset="-122"/>
                <a:ea typeface="仿宋" pitchFamily="49" charset="-122"/>
              </a:rPr>
              <a:t>年出版的小说</a:t>
            </a:r>
            <a:r>
              <a:rPr lang="en-US" altLang="zh-CN" sz="2400" smtClean="0">
                <a:latin typeface="仿宋" pitchFamily="49" charset="-122"/>
                <a:ea typeface="仿宋" pitchFamily="49" charset="-122"/>
              </a:rPr>
              <a:t>《</a:t>
            </a:r>
            <a:r>
              <a:rPr lang="zh-CN" altLang="en-US" sz="2400" smtClean="0">
                <a:latin typeface="仿宋" pitchFamily="49" charset="-122"/>
                <a:ea typeface="仿宋" pitchFamily="49" charset="-122"/>
              </a:rPr>
              <a:t>鲁滨逊漂流记</a:t>
            </a:r>
            <a:r>
              <a:rPr lang="en-US" altLang="zh-CN" sz="2400" smtClean="0">
                <a:latin typeface="仿宋" pitchFamily="49" charset="-122"/>
                <a:ea typeface="仿宋" pitchFamily="49" charset="-122"/>
              </a:rPr>
              <a:t>》</a:t>
            </a:r>
            <a:r>
              <a:rPr lang="zh-CN" altLang="en-US" sz="2400" smtClean="0">
                <a:latin typeface="仿宋" pitchFamily="49" charset="-122"/>
                <a:ea typeface="仿宋" pitchFamily="49" charset="-122"/>
              </a:rPr>
              <a:t>，小说的情节不</a:t>
            </a:r>
            <a:endParaRPr lang="zh-CN" altLang="en-US" sz="2400">
              <a:latin typeface="仿宋" pitchFamily="49" charset="-122"/>
              <a:ea typeface="仿宋" pitchFamily="49" charset="-122"/>
            </a:endParaRPr>
          </a:p>
        </p:txBody>
      </p:sp>
    </p:spTree>
    <p:extLst>
      <p:ext uri="{BB962C8B-B14F-4D97-AF65-F5344CB8AC3E}">
        <p14:creationId xmlns:p14="http://schemas.microsoft.com/office/powerpoint/2010/main" val="177018581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764704"/>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4" name="矩形 3"/>
          <p:cNvSpPr/>
          <p:nvPr/>
        </p:nvSpPr>
        <p:spPr>
          <a:xfrm>
            <a:off x="35496" y="1280373"/>
            <a:ext cx="9077000" cy="492443"/>
          </a:xfrm>
          <a:prstGeom prst="rect">
            <a:avLst/>
          </a:prstGeom>
        </p:spPr>
        <p:txBody>
          <a:bodyPr wrap="square">
            <a:spAutoFit/>
          </a:bodyPr>
          <a:lstStyle/>
          <a:p>
            <a:pPr algn="ctr"/>
            <a:r>
              <a:rPr lang="zh-CN" altLang="zh-CN" sz="2600" smtClean="0">
                <a:latin typeface="方正小标宋简体" pitchFamily="2" charset="-122"/>
                <a:ea typeface="方正小标宋简体" pitchFamily="2" charset="-122"/>
              </a:rPr>
              <a:t>第三部分</a:t>
            </a:r>
            <a:r>
              <a:rPr lang="en-US" altLang="zh-CN" sz="2600" smtClean="0">
                <a:latin typeface="方正小标宋简体" pitchFamily="2" charset="-122"/>
                <a:ea typeface="方正小标宋简体" pitchFamily="2" charset="-122"/>
              </a:rPr>
              <a:t>   </a:t>
            </a:r>
            <a:r>
              <a:rPr lang="zh-CN" altLang="zh-CN" sz="2600" smtClean="0">
                <a:latin typeface="方正小标宋简体" pitchFamily="2" charset="-122"/>
                <a:ea typeface="方正小标宋简体" pitchFamily="2" charset="-122"/>
              </a:rPr>
              <a:t>主观题第</a:t>
            </a:r>
            <a:r>
              <a:rPr lang="en-US" altLang="zh-CN" sz="2600" smtClean="0">
                <a:latin typeface="方正小标宋简体" pitchFamily="2" charset="-122"/>
                <a:ea typeface="方正小标宋简体" pitchFamily="2" charset="-122"/>
              </a:rPr>
              <a:t>41</a:t>
            </a:r>
            <a:r>
              <a:rPr lang="zh-CN" altLang="zh-CN" sz="2600" smtClean="0">
                <a:latin typeface="方正小标宋简体" pitchFamily="2" charset="-122"/>
                <a:ea typeface="方正小标宋简体" pitchFamily="2" charset="-122"/>
              </a:rPr>
              <a:t>（</a:t>
            </a:r>
            <a:r>
              <a:rPr lang="en-US" altLang="zh-CN" sz="2600" smtClean="0">
                <a:latin typeface="方正小标宋简体" pitchFamily="2" charset="-122"/>
                <a:ea typeface="方正小标宋简体" pitchFamily="2" charset="-122"/>
              </a:rPr>
              <a:t>42</a:t>
            </a:r>
            <a:r>
              <a:rPr lang="zh-CN" altLang="zh-CN" sz="2600" smtClean="0">
                <a:latin typeface="方正小标宋简体" pitchFamily="2" charset="-122"/>
                <a:ea typeface="方正小标宋简体" pitchFamily="2" charset="-122"/>
              </a:rPr>
              <a:t>）题（开放性试题</a:t>
            </a:r>
            <a:r>
              <a:rPr lang="zh-CN" altLang="zh-CN" smtClean="0"/>
              <a:t>）</a:t>
            </a:r>
            <a:endParaRPr lang="zh-CN" altLang="zh-CN"/>
          </a:p>
        </p:txBody>
      </p:sp>
      <p:sp>
        <p:nvSpPr>
          <p:cNvPr id="6" name="矩形 5"/>
          <p:cNvSpPr/>
          <p:nvPr/>
        </p:nvSpPr>
        <p:spPr>
          <a:xfrm>
            <a:off x="-40504" y="1700808"/>
            <a:ext cx="9221016" cy="5189113"/>
          </a:xfrm>
          <a:prstGeom prst="rect">
            <a:avLst/>
          </a:prstGeom>
        </p:spPr>
        <p:txBody>
          <a:bodyPr wrap="square">
            <a:spAutoFit/>
          </a:bodyPr>
          <a:lstStyle/>
          <a:p>
            <a:pPr>
              <a:lnSpc>
                <a:spcPct val="120000"/>
              </a:lnSpc>
            </a:pPr>
            <a:r>
              <a:rPr lang="zh-CN" altLang="en-US" sz="2300" smtClean="0">
                <a:latin typeface="仿宋" pitchFamily="49" charset="-122"/>
                <a:ea typeface="仿宋" pitchFamily="49" charset="-122"/>
              </a:rPr>
              <a:t>仅能够反映出近代早期新航路开辟和大航海时代殖民扩张、奴隶贸易等重大史实，也折射出文艺复兴、宗教改革等许多历史文化现象，试题将阅读文学作品与分析历史现象联系在一起，强调对考生完整思维过程的考查。通过开放式设问，引导考生从多个角度入手发现问题，最大限度地发挥自身优势和特长进行发散思维，反映出透过历史现象看本质和独立得出历史结论的能力。</a:t>
            </a:r>
            <a:endParaRPr lang="en-US" altLang="zh-CN" sz="2300" smtClean="0">
              <a:latin typeface="仿宋" pitchFamily="49" charset="-122"/>
              <a:ea typeface="仿宋" pitchFamily="49" charset="-122"/>
            </a:endParaRPr>
          </a:p>
          <a:p>
            <a:pPr indent="457200">
              <a:lnSpc>
                <a:spcPct val="120000"/>
              </a:lnSpc>
            </a:pPr>
            <a:r>
              <a:rPr lang="zh-CN" altLang="en-US" sz="2300">
                <a:latin typeface="仿宋" pitchFamily="49" charset="-122"/>
                <a:ea typeface="仿宋" pitchFamily="49" charset="-122"/>
              </a:rPr>
              <a:t>陈寅恪说：“有些小说中所叙之人与事，未必实有，但此类事，在当时条件下，则诚有之</a:t>
            </a:r>
            <a:r>
              <a:rPr lang="en-US" altLang="zh-CN" sz="2300" smtClean="0">
                <a:latin typeface="仿宋" pitchFamily="49" charset="-122"/>
                <a:ea typeface="仿宋" pitchFamily="49" charset="-122"/>
              </a:rPr>
              <a:t>……</a:t>
            </a:r>
            <a:r>
              <a:rPr lang="zh-CN" altLang="en-US" sz="2300" smtClean="0">
                <a:latin typeface="仿宋" pitchFamily="49" charset="-122"/>
                <a:ea typeface="仿宋" pitchFamily="49" charset="-122"/>
              </a:rPr>
              <a:t>文学作品是一定社会现实的反映。诚然，历史与文学是有区别的，任意曲解历史、演化历史也是不可取的。关注今年的这一变化，正确处理历史与文学的关系，引领着学生关注小说戏剧、影视歌曲等文学作品的历史支撑，帮助学生更深刻地更鲜活地品味艺术作品，从而大大增强学生优秀作品厚重感的理解。</a:t>
            </a:r>
            <a:endParaRPr lang="zh-CN" altLang="en-US" sz="2300">
              <a:latin typeface="仿宋" pitchFamily="49" charset="-122"/>
              <a:ea typeface="仿宋" pitchFamily="49" charset="-122"/>
            </a:endParaRPr>
          </a:p>
        </p:txBody>
      </p:sp>
    </p:spTree>
    <p:extLst>
      <p:ext uri="{BB962C8B-B14F-4D97-AF65-F5344CB8AC3E}">
        <p14:creationId xmlns:p14="http://schemas.microsoft.com/office/powerpoint/2010/main" val="101978463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p:cNvSpPr txBox="1">
            <a:spLocks noChangeArrowheads="1"/>
          </p:cNvSpPr>
          <p:nvPr/>
        </p:nvSpPr>
        <p:spPr>
          <a:xfrm>
            <a:off x="4067944" y="2132856"/>
            <a:ext cx="4968552" cy="1224136"/>
          </a:xfrm>
          <a:prstGeom prst="rect">
            <a:avLst/>
          </a:prstGeom>
          <a:ln>
            <a:solidFill>
              <a:srgbClr val="0000FF"/>
            </a:solidFill>
            <a:miter lim="800000"/>
            <a:headEnd/>
            <a:tailEnd/>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zh-CN" sz="1900" smtClean="0">
                <a:solidFill>
                  <a:srgbClr val="FF0000"/>
                </a:solidFill>
                <a:latin typeface="幼圆" pitchFamily="49" charset="-122"/>
                <a:ea typeface="幼圆" pitchFamily="49" charset="-122"/>
              </a:rPr>
              <a:t>2016</a:t>
            </a:r>
            <a:r>
              <a:rPr lang="zh-CN" altLang="en-US" sz="1900" smtClean="0">
                <a:solidFill>
                  <a:srgbClr val="FF0000"/>
                </a:solidFill>
                <a:latin typeface="幼圆" pitchFamily="49" charset="-122"/>
                <a:ea typeface="幼圆" pitchFamily="49" charset="-122"/>
              </a:rPr>
              <a:t>年</a:t>
            </a:r>
            <a:r>
              <a:rPr lang="zh-CN" altLang="en-US" sz="1900" smtClean="0">
                <a:latin typeface="幼圆" pitchFamily="49" charset="-122"/>
                <a:ea typeface="幼圆" pitchFamily="49" charset="-122"/>
              </a:rPr>
              <a:t>结合材料与所学世界史的相关知识，围绕“</a:t>
            </a:r>
            <a:r>
              <a:rPr lang="zh-CN" altLang="en-US" sz="1900" smtClean="0">
                <a:solidFill>
                  <a:srgbClr val="0000FF"/>
                </a:solidFill>
                <a:latin typeface="幼圆" pitchFamily="49" charset="-122"/>
                <a:ea typeface="幼圆" pitchFamily="49" charset="-122"/>
              </a:rPr>
              <a:t>制度构想与实践</a:t>
            </a:r>
            <a:r>
              <a:rPr lang="zh-CN" altLang="en-US" sz="1900" smtClean="0">
                <a:latin typeface="幼圆" pitchFamily="49" charset="-122"/>
                <a:ea typeface="幼圆" pitchFamily="49" charset="-122"/>
              </a:rPr>
              <a:t>”自行拟定一个具体的论题，并就所拟论题进行简要阐述（要求：明确写出所拟论题，简述须有史实依据）。</a:t>
            </a:r>
            <a:endParaRPr lang="zh-CN" altLang="en-US" sz="1900">
              <a:latin typeface="幼圆" pitchFamily="49" charset="-122"/>
              <a:ea typeface="幼圆" pitchFamily="49" charset="-122"/>
            </a:endParaRPr>
          </a:p>
        </p:txBody>
      </p:sp>
      <p:sp>
        <p:nvSpPr>
          <p:cNvPr id="5" name="内容占位符 3"/>
          <p:cNvSpPr txBox="1">
            <a:spLocks noChangeArrowheads="1"/>
          </p:cNvSpPr>
          <p:nvPr/>
        </p:nvSpPr>
        <p:spPr>
          <a:xfrm>
            <a:off x="4072968" y="3501008"/>
            <a:ext cx="4968551" cy="1296144"/>
          </a:xfrm>
          <a:prstGeom prst="rect">
            <a:avLst/>
          </a:prstGeom>
          <a:ln>
            <a:solidFill>
              <a:srgbClr val="0000FF"/>
            </a:solidFill>
            <a:miter lim="800000"/>
            <a:headEnd/>
            <a:tailEnd/>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zh-CN" sz="1900" smtClean="0">
                <a:solidFill>
                  <a:srgbClr val="FF0000"/>
                </a:solidFill>
                <a:latin typeface="幼圆" pitchFamily="49" charset="-122"/>
                <a:ea typeface="幼圆" pitchFamily="49" charset="-122"/>
              </a:rPr>
              <a:t>2017</a:t>
            </a:r>
            <a:r>
              <a:rPr lang="zh-CN" altLang="en-US" sz="1900" smtClean="0">
                <a:solidFill>
                  <a:srgbClr val="FF0000"/>
                </a:solidFill>
                <a:latin typeface="幼圆" pitchFamily="49" charset="-122"/>
                <a:ea typeface="幼圆" pitchFamily="49" charset="-122"/>
              </a:rPr>
              <a:t>年</a:t>
            </a:r>
            <a:r>
              <a:rPr lang="zh-CN" altLang="en-US" sz="1900" smtClean="0">
                <a:latin typeface="幼圆" pitchFamily="49" charset="-122"/>
                <a:ea typeface="幼圆" pitchFamily="49" charset="-122"/>
              </a:rPr>
              <a:t>表4为</a:t>
            </a:r>
            <a:r>
              <a:rPr lang="zh-CN" altLang="en-US" sz="1900" smtClean="0">
                <a:solidFill>
                  <a:srgbClr val="0000FF"/>
                </a:solidFill>
                <a:latin typeface="幼圆" pitchFamily="49" charset="-122"/>
                <a:ea typeface="幼圆" pitchFamily="49" charset="-122"/>
              </a:rPr>
              <a:t>14</a:t>
            </a:r>
            <a:r>
              <a:rPr lang="zh-CN" altLang="en-US" sz="1900" smtClean="0">
                <a:solidFill>
                  <a:srgbClr val="0000FF"/>
                </a:solidFill>
                <a:latin typeface="+mn-ea"/>
              </a:rPr>
              <a:t>～</a:t>
            </a:r>
            <a:r>
              <a:rPr lang="zh-CN" altLang="en-US" sz="1900" smtClean="0">
                <a:solidFill>
                  <a:srgbClr val="0000FF"/>
                </a:solidFill>
                <a:latin typeface="幼圆" pitchFamily="49" charset="-122"/>
                <a:ea typeface="幼圆" pitchFamily="49" charset="-122"/>
              </a:rPr>
              <a:t>17世纪中外历史事件简表</a:t>
            </a:r>
            <a:r>
              <a:rPr lang="zh-CN" altLang="en-US" sz="1900" smtClean="0">
                <a:latin typeface="幼圆" pitchFamily="49" charset="-122"/>
                <a:ea typeface="幼圆" pitchFamily="49" charset="-122"/>
              </a:rPr>
              <a:t>。从表中提取相互关联的中外历史信息，自拟论题，并结合所学知识予以阐述。（要求：写明论题，中外关联，史论结合。）</a:t>
            </a:r>
            <a:endParaRPr lang="zh-CN" altLang="en-US" sz="1900">
              <a:latin typeface="幼圆" pitchFamily="49" charset="-122"/>
              <a:ea typeface="幼圆" pitchFamily="49" charset="-122"/>
            </a:endParaRPr>
          </a:p>
        </p:txBody>
      </p:sp>
      <p:sp>
        <p:nvSpPr>
          <p:cNvPr id="6" name="文本框 99"/>
          <p:cNvSpPr txBox="1">
            <a:spLocks noChangeArrowheads="1"/>
          </p:cNvSpPr>
          <p:nvPr/>
        </p:nvSpPr>
        <p:spPr bwMode="auto">
          <a:xfrm>
            <a:off x="107504" y="3638723"/>
            <a:ext cx="3815134" cy="1014413"/>
          </a:xfrm>
          <a:prstGeom prst="rect">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zh-CN" sz="2000">
                <a:solidFill>
                  <a:srgbClr val="FF0000"/>
                </a:solidFill>
                <a:latin typeface="幼圆" pitchFamily="49" charset="-122"/>
                <a:ea typeface="幼圆" pitchFamily="49" charset="-122"/>
              </a:rPr>
              <a:t>2013</a:t>
            </a:r>
            <a:r>
              <a:rPr lang="zh-CN" altLang="en-US" sz="2000">
                <a:solidFill>
                  <a:srgbClr val="FF0000"/>
                </a:solidFill>
                <a:latin typeface="幼圆" pitchFamily="49" charset="-122"/>
                <a:ea typeface="幼圆" pitchFamily="49" charset="-122"/>
              </a:rPr>
              <a:t>年 </a:t>
            </a:r>
            <a:r>
              <a:rPr lang="zh-CN" altLang="en-US" sz="2000">
                <a:solidFill>
                  <a:srgbClr val="000000"/>
                </a:solidFill>
                <a:latin typeface="幼圆" pitchFamily="49" charset="-122"/>
                <a:ea typeface="幼圆" pitchFamily="49" charset="-122"/>
              </a:rPr>
              <a:t>比较图9、图10，提取两项有关</a:t>
            </a:r>
            <a:r>
              <a:rPr lang="zh-CN" altLang="en-US" sz="2000">
                <a:solidFill>
                  <a:srgbClr val="0000FF"/>
                </a:solidFill>
                <a:latin typeface="幼圆" pitchFamily="49" charset="-122"/>
                <a:ea typeface="幼圆" pitchFamily="49" charset="-122"/>
              </a:rPr>
              <a:t>汉唐间历史变迁</a:t>
            </a:r>
            <a:r>
              <a:rPr lang="zh-CN" altLang="en-US" sz="2000">
                <a:solidFill>
                  <a:srgbClr val="000000"/>
                </a:solidFill>
                <a:latin typeface="幼圆" pitchFamily="49" charset="-122"/>
                <a:ea typeface="幼圆" pitchFamily="49" charset="-122"/>
              </a:rPr>
              <a:t>的信息，并结合所学知识予以说明。</a:t>
            </a:r>
          </a:p>
        </p:txBody>
      </p:sp>
      <p:sp>
        <p:nvSpPr>
          <p:cNvPr id="7" name="内容占位符 2"/>
          <p:cNvSpPr>
            <a:spLocks noGrp="1" noChangeArrowheads="1"/>
          </p:cNvSpPr>
          <p:nvPr/>
        </p:nvSpPr>
        <p:spPr bwMode="auto">
          <a:xfrm>
            <a:off x="107504" y="4869160"/>
            <a:ext cx="3815134" cy="1637283"/>
          </a:xfrm>
          <a:prstGeom prst="rect">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spcBef>
                <a:spcPct val="20000"/>
              </a:spcBef>
            </a:pPr>
            <a:r>
              <a:rPr lang="en-US" altLang="zh-CN" sz="2000">
                <a:solidFill>
                  <a:srgbClr val="FF0000"/>
                </a:solidFill>
                <a:latin typeface="幼圆" pitchFamily="49" charset="-122"/>
                <a:ea typeface="幼圆" pitchFamily="49" charset="-122"/>
              </a:rPr>
              <a:t>2014</a:t>
            </a:r>
            <a:r>
              <a:rPr lang="zh-CN" altLang="en-US" sz="2000">
                <a:solidFill>
                  <a:srgbClr val="FF0000"/>
                </a:solidFill>
                <a:latin typeface="幼圆" pitchFamily="49" charset="-122"/>
                <a:ea typeface="幼圆" pitchFamily="49" charset="-122"/>
              </a:rPr>
              <a:t>年</a:t>
            </a:r>
            <a:r>
              <a:rPr lang="zh-CN" altLang="en-US" sz="2000">
                <a:latin typeface="幼圆" pitchFamily="49" charset="-122"/>
                <a:ea typeface="幼圆" pitchFamily="49" charset="-122"/>
              </a:rPr>
              <a:t> </a:t>
            </a:r>
            <a:r>
              <a:rPr lang="zh-CN" altLang="en-US" sz="2000">
                <a:solidFill>
                  <a:srgbClr val="0000FF"/>
                </a:solidFill>
                <a:latin typeface="幼圆" pitchFamily="49" charset="-122"/>
                <a:ea typeface="幼圆" pitchFamily="49" charset="-122"/>
              </a:rPr>
              <a:t>抗日战争，</a:t>
            </a:r>
            <a:r>
              <a:rPr lang="zh-CN" altLang="en-US" sz="2000">
                <a:latin typeface="幼圆" pitchFamily="49" charset="-122"/>
                <a:ea typeface="幼圆" pitchFamily="49" charset="-122"/>
              </a:rPr>
              <a:t>根据材料并结合所学知识，对该目录提出一条修改建议，并说明修改理由。（所提修改建议及理由需观点正确，符合历史事实。）</a:t>
            </a:r>
          </a:p>
        </p:txBody>
      </p:sp>
      <p:sp>
        <p:nvSpPr>
          <p:cNvPr id="8" name="文本框 99"/>
          <p:cNvSpPr txBox="1">
            <a:spLocks noChangeArrowheads="1"/>
          </p:cNvSpPr>
          <p:nvPr/>
        </p:nvSpPr>
        <p:spPr bwMode="auto">
          <a:xfrm>
            <a:off x="122176" y="260648"/>
            <a:ext cx="3801752" cy="1322388"/>
          </a:xfrm>
          <a:prstGeom prst="rect">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zh-CN" sz="2000">
                <a:solidFill>
                  <a:srgbClr val="FF0000"/>
                </a:solidFill>
                <a:latin typeface="幼圆" pitchFamily="49" charset="-122"/>
                <a:ea typeface="幼圆" pitchFamily="49" charset="-122"/>
              </a:rPr>
              <a:t>2011</a:t>
            </a:r>
            <a:r>
              <a:rPr lang="zh-CN" altLang="en-US" sz="2000">
                <a:solidFill>
                  <a:srgbClr val="FF0000"/>
                </a:solidFill>
                <a:latin typeface="幼圆" pitchFamily="49" charset="-122"/>
                <a:ea typeface="幼圆" pitchFamily="49" charset="-122"/>
              </a:rPr>
              <a:t>年</a:t>
            </a:r>
            <a:r>
              <a:rPr lang="zh-CN" altLang="en-US" sz="2000">
                <a:solidFill>
                  <a:srgbClr val="323E32"/>
                </a:solidFill>
                <a:latin typeface="幼圆" pitchFamily="49" charset="-122"/>
                <a:ea typeface="幼圆" pitchFamily="49" charset="-122"/>
              </a:rPr>
              <a:t>评材料中关于</a:t>
            </a:r>
            <a:r>
              <a:rPr lang="zh-CN" altLang="en-US" sz="2000">
                <a:solidFill>
                  <a:srgbClr val="0000FF"/>
                </a:solidFill>
                <a:latin typeface="幼圆" pitchFamily="49" charset="-122"/>
                <a:ea typeface="幼圆" pitchFamily="49" charset="-122"/>
              </a:rPr>
              <a:t>西方崛起</a:t>
            </a:r>
            <a:r>
              <a:rPr lang="zh-CN" altLang="en-US" sz="2000">
                <a:solidFill>
                  <a:srgbClr val="323E32"/>
                </a:solidFill>
                <a:latin typeface="幼圆" pitchFamily="49" charset="-122"/>
                <a:ea typeface="幼圆" pitchFamily="49" charset="-122"/>
              </a:rPr>
              <a:t>的观点。（</a:t>
            </a:r>
            <a:r>
              <a:rPr lang="en-US" altLang="zh-CN" sz="2000">
                <a:solidFill>
                  <a:srgbClr val="323E32"/>
                </a:solidFill>
                <a:latin typeface="幼圆" pitchFamily="49" charset="-122"/>
                <a:ea typeface="幼圆" pitchFamily="49" charset="-122"/>
              </a:rPr>
              <a:t>12</a:t>
            </a:r>
            <a:r>
              <a:rPr lang="zh-CN" altLang="en-US" sz="2000">
                <a:solidFill>
                  <a:srgbClr val="323E32"/>
                </a:solidFill>
                <a:latin typeface="幼圆" pitchFamily="49" charset="-122"/>
                <a:ea typeface="幼圆" pitchFamily="49" charset="-122"/>
              </a:rPr>
              <a:t>分）（围绕材料中的一种或两种观点展开评论；观点明确，史论结合。）</a:t>
            </a:r>
            <a:endParaRPr lang="zh-CN" altLang="en-US" sz="2000">
              <a:solidFill>
                <a:srgbClr val="000000"/>
              </a:solidFill>
              <a:latin typeface="幼圆" pitchFamily="49" charset="-122"/>
              <a:ea typeface="幼圆" pitchFamily="49" charset="-122"/>
            </a:endParaRPr>
          </a:p>
        </p:txBody>
      </p:sp>
      <p:sp>
        <p:nvSpPr>
          <p:cNvPr id="9" name="文本框 99"/>
          <p:cNvSpPr txBox="1">
            <a:spLocks noChangeArrowheads="1"/>
          </p:cNvSpPr>
          <p:nvPr/>
        </p:nvSpPr>
        <p:spPr bwMode="auto">
          <a:xfrm>
            <a:off x="109135" y="1797784"/>
            <a:ext cx="3813646" cy="1631216"/>
          </a:xfrm>
          <a:prstGeom prst="rect">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zh-CN" sz="2000">
                <a:solidFill>
                  <a:srgbClr val="FF0000"/>
                </a:solidFill>
                <a:latin typeface="幼圆" pitchFamily="49" charset="-122"/>
                <a:ea typeface="幼圆" pitchFamily="49" charset="-122"/>
              </a:rPr>
              <a:t>2012</a:t>
            </a:r>
            <a:r>
              <a:rPr lang="zh-CN" altLang="en-US" sz="2000">
                <a:solidFill>
                  <a:srgbClr val="FF0000"/>
                </a:solidFill>
                <a:latin typeface="幼圆" pitchFamily="49" charset="-122"/>
                <a:ea typeface="幼圆" pitchFamily="49" charset="-122"/>
              </a:rPr>
              <a:t>年</a:t>
            </a:r>
            <a:r>
              <a:rPr lang="zh-CN" altLang="zh-CN" sz="2000">
                <a:solidFill>
                  <a:srgbClr val="323E32"/>
                </a:solidFill>
                <a:latin typeface="幼圆" pitchFamily="49" charset="-122"/>
                <a:ea typeface="幼圆" pitchFamily="49" charset="-122"/>
              </a:rPr>
              <a:t>根据材料并结合所学知识，评析“</a:t>
            </a:r>
            <a:r>
              <a:rPr lang="zh-CN" altLang="zh-CN" sz="2000">
                <a:solidFill>
                  <a:srgbClr val="0000FF"/>
                </a:solidFill>
                <a:latin typeface="幼圆" pitchFamily="49" charset="-122"/>
                <a:ea typeface="幼圆" pitchFamily="49" charset="-122"/>
              </a:rPr>
              <a:t>冲击——反应</a:t>
            </a:r>
            <a:r>
              <a:rPr lang="zh-CN" altLang="zh-CN" sz="2000">
                <a:solidFill>
                  <a:srgbClr val="323E32"/>
                </a:solidFill>
                <a:latin typeface="幼圆" pitchFamily="49" charset="-122"/>
                <a:ea typeface="幼圆" pitchFamily="49" charset="-122"/>
              </a:rPr>
              <a:t>”模式。（对该模式赞成、反对或另有观点均可，观点明确；运用材料中的史实进行评析，史论结合。）</a:t>
            </a:r>
          </a:p>
        </p:txBody>
      </p:sp>
      <p:sp>
        <p:nvSpPr>
          <p:cNvPr id="10" name="文本框 6"/>
          <p:cNvSpPr txBox="1">
            <a:spLocks noChangeArrowheads="1"/>
          </p:cNvSpPr>
          <p:nvPr/>
        </p:nvSpPr>
        <p:spPr bwMode="auto">
          <a:xfrm>
            <a:off x="4067944" y="188640"/>
            <a:ext cx="4968552" cy="1846659"/>
          </a:xfrm>
          <a:prstGeom prst="rect">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zh-CN" sz="1900">
                <a:solidFill>
                  <a:srgbClr val="FF0000"/>
                </a:solidFill>
                <a:latin typeface="幼圆" pitchFamily="49" charset="-122"/>
                <a:ea typeface="幼圆" pitchFamily="49" charset="-122"/>
              </a:rPr>
              <a:t>2015</a:t>
            </a:r>
            <a:r>
              <a:rPr lang="zh-CN" altLang="en-US" sz="1900">
                <a:solidFill>
                  <a:srgbClr val="FF0000"/>
                </a:solidFill>
                <a:latin typeface="幼圆" pitchFamily="49" charset="-122"/>
                <a:ea typeface="幼圆" pitchFamily="49" charset="-122"/>
              </a:rPr>
              <a:t>年</a:t>
            </a:r>
            <a:r>
              <a:rPr lang="zh-CN" altLang="en-US" sz="1900">
                <a:solidFill>
                  <a:srgbClr val="000000"/>
                </a:solidFill>
                <a:latin typeface="幼圆" pitchFamily="49" charset="-122"/>
                <a:ea typeface="幼圆" pitchFamily="49" charset="-122"/>
              </a:rPr>
              <a:t> </a:t>
            </a:r>
            <a:r>
              <a:rPr lang="zh-CN" altLang="zh-CN" sz="1900">
                <a:latin typeface="幼圆" pitchFamily="49" charset="-122"/>
                <a:ea typeface="幼圆" pitchFamily="49" charset="-122"/>
              </a:rPr>
              <a:t>运用世界近现代史的史实，对上述</a:t>
            </a:r>
            <a:r>
              <a:rPr lang="zh-CN" altLang="zh-CN" sz="1900">
                <a:solidFill>
                  <a:srgbClr val="0000FF"/>
                </a:solidFill>
                <a:latin typeface="幼圆" pitchFamily="49" charset="-122"/>
                <a:ea typeface="幼圆" pitchFamily="49" charset="-122"/>
              </a:rPr>
              <a:t>公式</a:t>
            </a:r>
            <a:r>
              <a:rPr lang="zh-CN" altLang="zh-CN" sz="1900">
                <a:latin typeface="幼圆" pitchFamily="49" charset="-122"/>
                <a:ea typeface="幼圆" pitchFamily="49" charset="-122"/>
              </a:rPr>
              <a:t>进行探讨。（说明：可以就</a:t>
            </a:r>
            <a:r>
              <a:rPr lang="zh-CN" altLang="zh-CN" sz="1900">
                <a:solidFill>
                  <a:srgbClr val="0000FF"/>
                </a:solidFill>
                <a:latin typeface="幼圆" pitchFamily="49" charset="-122"/>
                <a:ea typeface="幼圆" pitchFamily="49" charset="-122"/>
              </a:rPr>
              <a:t>科学技术</a:t>
            </a:r>
            <a:r>
              <a:rPr lang="zh-CN" altLang="zh-CN" sz="1900">
                <a:latin typeface="幼圆" pitchFamily="49" charset="-122"/>
                <a:ea typeface="幼圆" pitchFamily="49" charset="-122"/>
              </a:rPr>
              <a:t>与公式中一个或多个要素之间的关系进行论证，也可以对公式进行修改、补充、否定或提出新的公式，并加以论述，要求观点明确、史论结合、史实准确）。</a:t>
            </a:r>
          </a:p>
        </p:txBody>
      </p:sp>
      <p:sp>
        <p:nvSpPr>
          <p:cNvPr id="11" name="内容占位符 3"/>
          <p:cNvSpPr txBox="1">
            <a:spLocks noChangeArrowheads="1"/>
          </p:cNvSpPr>
          <p:nvPr/>
        </p:nvSpPr>
        <p:spPr>
          <a:xfrm>
            <a:off x="4058421" y="4941168"/>
            <a:ext cx="4978074" cy="1800200"/>
          </a:xfrm>
          <a:prstGeom prst="rect">
            <a:avLst/>
          </a:prstGeom>
          <a:ln>
            <a:solidFill>
              <a:srgbClr val="0000FF"/>
            </a:solidFill>
            <a:miter lim="800000"/>
            <a:headEnd/>
            <a:tailEnd/>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zh-CN" sz="1900" smtClean="0">
                <a:solidFill>
                  <a:srgbClr val="FF0000"/>
                </a:solidFill>
                <a:latin typeface="幼圆" pitchFamily="49" charset="-122"/>
                <a:ea typeface="幼圆" pitchFamily="49" charset="-122"/>
              </a:rPr>
              <a:t>2018</a:t>
            </a:r>
            <a:r>
              <a:rPr lang="zh-CN" altLang="en-US" sz="1900" smtClean="0">
                <a:solidFill>
                  <a:srgbClr val="FF0000"/>
                </a:solidFill>
                <a:latin typeface="幼圆" pitchFamily="49" charset="-122"/>
                <a:ea typeface="幼圆" pitchFamily="49" charset="-122"/>
              </a:rPr>
              <a:t>年</a:t>
            </a:r>
            <a:r>
              <a:rPr lang="zh-CN" altLang="en-US" sz="1900" smtClean="0">
                <a:latin typeface="幼圆" pitchFamily="49" charset="-122"/>
                <a:ea typeface="幼圆" pitchFamily="49" charset="-122"/>
              </a:rPr>
              <a:t>结合世界近代史的所学知识，从上述梗概中提取一个情节，指出它所反映的近代早期重大历史现象，并概述和评价该历史现象。（要求：简要写出所提取的小说情节及历史现象，对历史现象的概述和评价准确全面。）</a:t>
            </a:r>
            <a:endParaRPr lang="zh-CN" altLang="en-US" sz="1900">
              <a:latin typeface="幼圆" pitchFamily="49" charset="-122"/>
              <a:ea typeface="幼圆" pitchFamily="49" charset="-122"/>
            </a:endParaRPr>
          </a:p>
        </p:txBody>
      </p:sp>
      <p:sp>
        <p:nvSpPr>
          <p:cNvPr id="2" name="矩形 1"/>
          <p:cNvSpPr/>
          <p:nvPr/>
        </p:nvSpPr>
        <p:spPr>
          <a:xfrm>
            <a:off x="-722" y="6334780"/>
            <a:ext cx="9144722" cy="523220"/>
          </a:xfrm>
          <a:prstGeom prst="rect">
            <a:avLst/>
          </a:prstGeom>
          <a:solidFill>
            <a:schemeClr val="bg1"/>
          </a:solidFill>
        </p:spPr>
        <p:txBody>
          <a:bodyPr wrap="square">
            <a:spAutoFit/>
          </a:bodyPr>
          <a:lstStyle/>
          <a:p>
            <a:pPr algn="ctr"/>
            <a:r>
              <a:rPr lang="zh-CN" altLang="en-US" sz="2800" smtClean="0">
                <a:solidFill>
                  <a:srgbClr val="FF0000"/>
                </a:solidFill>
                <a:latin typeface="幼圆" pitchFamily="49" charset="-122"/>
                <a:ea typeface="幼圆" pitchFamily="49" charset="-122"/>
              </a:rPr>
              <a:t>从“专家观点”到“自成一说”，自主化趋势明显</a:t>
            </a:r>
            <a:endParaRPr lang="zh-CN" altLang="en-US" sz="2800" dirty="0">
              <a:solidFill>
                <a:srgbClr val="FF0000"/>
              </a:solidFill>
              <a:latin typeface="幼圆" pitchFamily="49" charset="-122"/>
              <a:ea typeface="幼圆" pitchFamily="49" charset="-122"/>
            </a:endParaRPr>
          </a:p>
        </p:txBody>
      </p:sp>
    </p:spTree>
    <p:extLst>
      <p:ext uri="{BB962C8B-B14F-4D97-AF65-F5344CB8AC3E}">
        <p14:creationId xmlns:p14="http://schemas.microsoft.com/office/powerpoint/2010/main" val="352301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764704"/>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7" name="AutoShape 1" descr="C:\Users\Administrator\AppData\Roaming\Tencent\Users\863413775\QQ\WinTemp\RichOle\)[DFU~CWFAL]7DBLM9[s5.png"/>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133123" name="Picture 3" descr="C:\Users\Administrator\AppData\Roaming\Tencent\Users\863413775\QQ\WinTemp\RichOle\5HIJ7WJIDG5X]`UH3G9D0M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直接连接符 10"/>
          <p:cNvCxnSpPr/>
          <p:nvPr/>
        </p:nvCxnSpPr>
        <p:spPr>
          <a:xfrm>
            <a:off x="5723040" y="980728"/>
            <a:ext cx="50514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899592" y="5589240"/>
            <a:ext cx="108012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788024" y="5594608"/>
            <a:ext cx="79208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7164288" y="5589240"/>
            <a:ext cx="1656184" cy="536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394448" y="6237312"/>
            <a:ext cx="50514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1331640" y="6237312"/>
            <a:ext cx="93610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35808" y="73069"/>
            <a:ext cx="9144000" cy="6740307"/>
          </a:xfrm>
          <a:prstGeom prst="rect">
            <a:avLst/>
          </a:prstGeom>
          <a:solidFill>
            <a:schemeClr val="bg1"/>
          </a:solidFill>
        </p:spPr>
        <p:txBody>
          <a:bodyPr wrap="square">
            <a:spAutoFit/>
          </a:bodyPr>
          <a:lstStyle/>
          <a:p>
            <a:pPr>
              <a:lnSpc>
                <a:spcPct val="120000"/>
              </a:lnSpc>
            </a:pPr>
            <a:r>
              <a:rPr lang="zh-CN" altLang="zh-CN" sz="2400">
                <a:latin typeface="仿宋" pitchFamily="49" charset="-122"/>
                <a:ea typeface="仿宋" pitchFamily="49" charset="-122"/>
              </a:rPr>
              <a:t>作答</a:t>
            </a:r>
            <a:r>
              <a:rPr lang="zh-CN" altLang="zh-CN" sz="2400" smtClean="0">
                <a:latin typeface="仿宋" pitchFamily="49" charset="-122"/>
                <a:ea typeface="仿宋" pitchFamily="49" charset="-122"/>
              </a:rPr>
              <a:t>本题</a:t>
            </a:r>
            <a:r>
              <a:rPr lang="zh-CN" altLang="zh-CN" sz="2400">
                <a:latin typeface="仿宋" pitchFamily="49" charset="-122"/>
                <a:ea typeface="仿宋" pitchFamily="49" charset="-122"/>
              </a:rPr>
              <a:t>，</a:t>
            </a:r>
            <a:r>
              <a:rPr lang="zh-CN" altLang="zh-CN" sz="2400">
                <a:solidFill>
                  <a:srgbClr val="FF0000"/>
                </a:solidFill>
                <a:latin typeface="仿宋" pitchFamily="49" charset="-122"/>
                <a:ea typeface="仿宋" pitchFamily="49" charset="-122"/>
              </a:rPr>
              <a:t>首先</a:t>
            </a:r>
            <a:r>
              <a:rPr lang="zh-CN" altLang="zh-CN" sz="2400">
                <a:latin typeface="仿宋" pitchFamily="49" charset="-122"/>
                <a:ea typeface="仿宋" pitchFamily="49" charset="-122"/>
              </a:rPr>
              <a:t>，</a:t>
            </a:r>
            <a:r>
              <a:rPr lang="zh-CN" altLang="zh-CN" sz="2400" smtClean="0">
                <a:latin typeface="仿宋" pitchFamily="49" charset="-122"/>
                <a:ea typeface="仿宋" pitchFamily="49" charset="-122"/>
              </a:rPr>
              <a:t>明确</a:t>
            </a:r>
            <a:r>
              <a:rPr lang="zh-CN" altLang="en-US" sz="2400" smtClean="0">
                <a:latin typeface="仿宋" pitchFamily="49" charset="-122"/>
                <a:ea typeface="仿宋" pitchFamily="49" charset="-122"/>
              </a:rPr>
              <a:t>时空和</a:t>
            </a:r>
            <a:r>
              <a:rPr lang="zh-CN" altLang="zh-CN" sz="2400" smtClean="0">
                <a:latin typeface="仿宋" pitchFamily="49" charset="-122"/>
                <a:ea typeface="仿宋" pitchFamily="49" charset="-122"/>
              </a:rPr>
              <a:t>作答</a:t>
            </a:r>
            <a:r>
              <a:rPr lang="zh-CN" altLang="zh-CN" sz="2400">
                <a:latin typeface="仿宋" pitchFamily="49" charset="-122"/>
                <a:ea typeface="仿宋" pitchFamily="49" charset="-122"/>
              </a:rPr>
              <a:t>要求</a:t>
            </a:r>
            <a:r>
              <a:rPr lang="zh-CN" altLang="zh-CN" sz="2400" smtClean="0">
                <a:latin typeface="仿宋" pitchFamily="49" charset="-122"/>
                <a:ea typeface="仿宋" pitchFamily="49" charset="-122"/>
              </a:rPr>
              <a:t>：</a:t>
            </a:r>
            <a:r>
              <a:rPr lang="zh-CN" altLang="en-US" sz="2400" smtClean="0">
                <a:latin typeface="仿宋" pitchFamily="49" charset="-122"/>
                <a:ea typeface="仿宋" pitchFamily="49" charset="-122"/>
              </a:rPr>
              <a:t>“</a:t>
            </a:r>
            <a:r>
              <a:rPr lang="en-US" altLang="zh-CN" sz="2400" smtClean="0">
                <a:latin typeface="仿宋" pitchFamily="49" charset="-122"/>
                <a:ea typeface="仿宋" pitchFamily="49" charset="-122"/>
              </a:rPr>
              <a:t>1719</a:t>
            </a:r>
            <a:r>
              <a:rPr lang="zh-CN" altLang="en-US" sz="2400" smtClean="0">
                <a:latin typeface="仿宋" pitchFamily="49" charset="-122"/>
                <a:ea typeface="仿宋" pitchFamily="49" charset="-122"/>
              </a:rPr>
              <a:t>”</a:t>
            </a:r>
            <a:r>
              <a:rPr lang="zh-CN" altLang="zh-CN" sz="2400" smtClean="0">
                <a:latin typeface="仿宋" pitchFamily="49" charset="-122"/>
                <a:ea typeface="仿宋" pitchFamily="49" charset="-122"/>
              </a:rPr>
              <a:t>“结合世界近代史”</a:t>
            </a:r>
            <a:r>
              <a:rPr lang="zh-CN" altLang="zh-CN" sz="2400">
                <a:latin typeface="仿宋" pitchFamily="49" charset="-122"/>
                <a:ea typeface="仿宋" pitchFamily="49" charset="-122"/>
              </a:rPr>
              <a:t>“一个情节”“近代早期重大历史现象”“概述和评价”；</a:t>
            </a:r>
            <a:r>
              <a:rPr lang="zh-CN" altLang="zh-CN" sz="2400">
                <a:solidFill>
                  <a:srgbClr val="FF0000"/>
                </a:solidFill>
                <a:latin typeface="仿宋" pitchFamily="49" charset="-122"/>
                <a:ea typeface="仿宋" pitchFamily="49" charset="-122"/>
              </a:rPr>
              <a:t>其次</a:t>
            </a:r>
            <a:r>
              <a:rPr lang="zh-CN" altLang="zh-CN" sz="2400">
                <a:latin typeface="仿宋" pitchFamily="49" charset="-122"/>
                <a:ea typeface="仿宋" pitchFamily="49" charset="-122"/>
              </a:rPr>
              <a:t>，认真研读材料，从小说梗概中提取情节</a:t>
            </a:r>
            <a:r>
              <a:rPr lang="zh-CN" altLang="zh-CN" sz="2400" smtClean="0">
                <a:latin typeface="仿宋" pitchFamily="49" charset="-122"/>
                <a:ea typeface="仿宋" pitchFamily="49" charset="-122"/>
              </a:rPr>
              <a:t>。</a:t>
            </a:r>
            <a:r>
              <a:rPr lang="zh-CN" altLang="en-US" sz="2400" smtClean="0">
                <a:latin typeface="仿宋" pitchFamily="49" charset="-122"/>
                <a:ea typeface="仿宋" pitchFamily="49" charset="-122"/>
              </a:rPr>
              <a:t>材料共</a:t>
            </a:r>
            <a:r>
              <a:rPr lang="en-US" altLang="zh-CN" sz="2400" smtClean="0">
                <a:latin typeface="仿宋" pitchFamily="49" charset="-122"/>
                <a:ea typeface="仿宋" pitchFamily="49" charset="-122"/>
              </a:rPr>
              <a:t>7</a:t>
            </a:r>
            <a:r>
              <a:rPr lang="zh-CN" altLang="en-US" sz="2400" smtClean="0">
                <a:latin typeface="仿宋" pitchFamily="49" charset="-122"/>
                <a:ea typeface="仿宋" pitchFamily="49" charset="-122"/>
              </a:rPr>
              <a:t>句，</a:t>
            </a:r>
            <a:r>
              <a:rPr lang="zh-CN" altLang="zh-CN" sz="2400" smtClean="0">
                <a:latin typeface="仿宋" pitchFamily="49" charset="-122"/>
                <a:ea typeface="仿宋" pitchFamily="49" charset="-122"/>
              </a:rPr>
              <a:t>可</a:t>
            </a:r>
            <a:r>
              <a:rPr lang="zh-CN" altLang="zh-CN" sz="2400">
                <a:latin typeface="仿宋" pitchFamily="49" charset="-122"/>
                <a:ea typeface="仿宋" pitchFamily="49" charset="-122"/>
              </a:rPr>
              <a:t>提取的情节如鲁滨逊“渴望航海冒险”“在巴西开办种植园”“去非洲贩卖黑奴”“在一次航海途中，遇险漂流”“凭借自己的智慧和力量……过得很富裕”“通过自己阅读《圣经》无师自通的”“整个小岛都是他的个人财产”“视察领地”等。</a:t>
            </a:r>
            <a:r>
              <a:rPr lang="zh-CN" altLang="zh-CN" sz="2400">
                <a:solidFill>
                  <a:srgbClr val="FF0000"/>
                </a:solidFill>
                <a:latin typeface="仿宋" pitchFamily="49" charset="-122"/>
                <a:ea typeface="仿宋" pitchFamily="49" charset="-122"/>
              </a:rPr>
              <a:t>第三，</a:t>
            </a:r>
            <a:r>
              <a:rPr lang="zh-CN" altLang="zh-CN" sz="2400">
                <a:latin typeface="仿宋" pitchFamily="49" charset="-122"/>
                <a:ea typeface="仿宋" pitchFamily="49" charset="-122"/>
              </a:rPr>
              <a:t>明确情节所反映的历史现象，注意情节与历史现象间的关联性，确定论题。结合世界近代史相关知识可知“渴望航海冒险”“在一次航海途中，遇险漂流”等情节反映了新航路的开辟；“在巴西开办种植园”“去非洲贩卖黑奴”“整个小岛都是他的个人财产”“视察领地”等情节反映了近代早期西欧的殖民扩张与掠夺；“渴望航海冒险”“凭借自己的智慧和力量……过得很富裕”等情节反映了其将文艺复兴倡导的“肯定</a:t>
            </a:r>
            <a:r>
              <a:rPr lang="zh-CN" altLang="zh-CN" sz="2400" smtClean="0">
                <a:latin typeface="仿宋" pitchFamily="49" charset="-122"/>
                <a:ea typeface="仿宋" pitchFamily="49" charset="-122"/>
              </a:rPr>
              <a:t>了</a:t>
            </a:r>
            <a:r>
              <a:rPr lang="zh-CN" altLang="en-US" sz="2400" smtClean="0">
                <a:latin typeface="仿宋" pitchFamily="49" charset="-122"/>
                <a:ea typeface="仿宋" pitchFamily="49" charset="-122"/>
              </a:rPr>
              <a:t>人</a:t>
            </a:r>
            <a:r>
              <a:rPr lang="zh-CN" altLang="zh-CN" sz="2400" smtClean="0">
                <a:latin typeface="仿宋" pitchFamily="49" charset="-122"/>
                <a:ea typeface="仿宋" pitchFamily="49" charset="-122"/>
              </a:rPr>
              <a:t>的</a:t>
            </a:r>
            <a:r>
              <a:rPr lang="zh-CN" altLang="zh-CN" sz="2400">
                <a:latin typeface="仿宋" pitchFamily="49" charset="-122"/>
                <a:ea typeface="仿宋" pitchFamily="49" charset="-122"/>
              </a:rPr>
              <a:t>价值、人的欲望以及对现世幸福的追求”等人文精神落到实处；“通过自己阅读《圣经》无师自通的”等情节</a:t>
            </a:r>
            <a:r>
              <a:rPr lang="zh-CN" altLang="zh-CN" sz="2400" smtClean="0">
                <a:latin typeface="仿宋" pitchFamily="49" charset="-122"/>
                <a:ea typeface="仿宋" pitchFamily="49" charset="-122"/>
              </a:rPr>
              <a:t>反映</a:t>
            </a:r>
            <a:endParaRPr lang="zh-CN" altLang="zh-CN" sz="2400">
              <a:latin typeface="仿宋" pitchFamily="49" charset="-122"/>
              <a:ea typeface="仿宋" pitchFamily="49" charset="-122"/>
            </a:endParaRPr>
          </a:p>
        </p:txBody>
      </p:sp>
      <p:sp>
        <p:nvSpPr>
          <p:cNvPr id="27" name="矩形 26"/>
          <p:cNvSpPr/>
          <p:nvPr/>
        </p:nvSpPr>
        <p:spPr>
          <a:xfrm>
            <a:off x="36512" y="34512"/>
            <a:ext cx="9144000" cy="5853910"/>
          </a:xfrm>
          <a:prstGeom prst="rect">
            <a:avLst/>
          </a:prstGeom>
          <a:solidFill>
            <a:schemeClr val="bg1"/>
          </a:solidFill>
        </p:spPr>
        <p:txBody>
          <a:bodyPr wrap="square">
            <a:spAutoFit/>
          </a:bodyPr>
          <a:lstStyle/>
          <a:p>
            <a:pPr>
              <a:lnSpc>
                <a:spcPct val="120000"/>
              </a:lnSpc>
            </a:pPr>
            <a:r>
              <a:rPr lang="zh-CN" altLang="en-US" sz="2400" smtClean="0">
                <a:solidFill>
                  <a:srgbClr val="0000FF"/>
                </a:solidFill>
                <a:latin typeface="仿宋" pitchFamily="49" charset="-122"/>
                <a:ea typeface="仿宋" pitchFamily="49" charset="-122"/>
              </a:rPr>
              <a:t>了</a:t>
            </a:r>
            <a:r>
              <a:rPr lang="zh-CN" altLang="zh-CN" sz="2400" smtClean="0">
                <a:solidFill>
                  <a:srgbClr val="0000FF"/>
                </a:solidFill>
                <a:latin typeface="仿宋" pitchFamily="49" charset="-122"/>
                <a:ea typeface="仿宋" pitchFamily="49" charset="-122"/>
              </a:rPr>
              <a:t>宗教改革</a:t>
            </a:r>
            <a:r>
              <a:rPr lang="zh-CN" altLang="zh-CN" sz="2400">
                <a:solidFill>
                  <a:srgbClr val="0000FF"/>
                </a:solidFill>
                <a:latin typeface="仿宋" pitchFamily="49" charset="-122"/>
                <a:ea typeface="仿宋" pitchFamily="49" charset="-122"/>
              </a:rPr>
              <a:t>让其建立了在信仰上的自主。论题如下：鲁滨逊在巴西开办种植园；鲁滨逊去非洲贩卖黑奴；鲁滨逊遇险漂流到海岛上，在那里建立了自己的领地；鲁滨逊凭借自己的智慧和力量“过得很很富裕”；宗教信仰是支撑鲁滨逊的重要力量，他通过自己阅读《圣经》无师自通；整个小岛都是鲁滨逊的个人财产，回国后，他还去“视察”他的领地。</a:t>
            </a:r>
            <a:r>
              <a:rPr lang="zh-CN" altLang="zh-CN" sz="2400">
                <a:solidFill>
                  <a:srgbClr val="FF0000"/>
                </a:solidFill>
                <a:latin typeface="仿宋" pitchFamily="49" charset="-122"/>
                <a:ea typeface="仿宋" pitchFamily="49" charset="-122"/>
              </a:rPr>
              <a:t>第四</a:t>
            </a:r>
            <a:r>
              <a:rPr lang="zh-CN" altLang="zh-CN" sz="2400">
                <a:solidFill>
                  <a:srgbClr val="0000FF"/>
                </a:solidFill>
                <a:latin typeface="仿宋" pitchFamily="49" charset="-122"/>
                <a:ea typeface="仿宋" pitchFamily="49" charset="-122"/>
              </a:rPr>
              <a:t>，进行概述和评价。概述历史现象之间的内在联系，评价历史现象准确全面，阐述具有开放性、多样性。概述历史现象时要注意时间、过程、代表性事件等基本要素完整准确，如近代早期西欧的殖民扩张，需要明确时间（始于新航路开辟）、地域（亚非拉地区）、方式（武力掠夺、贩卖黑奴、商品贸易等）等要素；</a:t>
            </a:r>
            <a:r>
              <a:rPr lang="zh-CN" altLang="zh-CN" sz="2400" smtClean="0">
                <a:solidFill>
                  <a:srgbClr val="FF0000"/>
                </a:solidFill>
                <a:latin typeface="仿宋" pitchFamily="49" charset="-122"/>
                <a:ea typeface="仿宋" pitchFamily="49" charset="-122"/>
              </a:rPr>
              <a:t>最后</a:t>
            </a:r>
            <a:r>
              <a:rPr lang="zh-CN" altLang="en-US" sz="2400" smtClean="0">
                <a:solidFill>
                  <a:srgbClr val="FF0000"/>
                </a:solidFill>
                <a:latin typeface="仿宋" pitchFamily="49" charset="-122"/>
                <a:ea typeface="仿宋" pitchFamily="49" charset="-122"/>
              </a:rPr>
              <a:t>，</a:t>
            </a:r>
            <a:r>
              <a:rPr lang="zh-CN" altLang="zh-CN" sz="2400" smtClean="0">
                <a:solidFill>
                  <a:srgbClr val="0000FF"/>
                </a:solidFill>
                <a:latin typeface="仿宋" pitchFamily="49" charset="-122"/>
                <a:ea typeface="仿宋" pitchFamily="49" charset="-122"/>
              </a:rPr>
              <a:t>评价要</a:t>
            </a:r>
            <a:r>
              <a:rPr lang="zh-CN" altLang="zh-CN" sz="2400">
                <a:solidFill>
                  <a:srgbClr val="0000FF"/>
                </a:solidFill>
                <a:latin typeface="仿宋" pitchFamily="49" charset="-122"/>
                <a:ea typeface="仿宋" pitchFamily="49" charset="-122"/>
              </a:rPr>
              <a:t>全面合理，辩证评价</a:t>
            </a:r>
            <a:r>
              <a:rPr lang="zh-CN" altLang="zh-CN" sz="2400" smtClean="0">
                <a:solidFill>
                  <a:srgbClr val="0000FF"/>
                </a:solidFill>
                <a:latin typeface="仿宋" pitchFamily="49" charset="-122"/>
                <a:ea typeface="仿宋" pitchFamily="49" charset="-122"/>
              </a:rPr>
              <a:t>。</a:t>
            </a:r>
            <a:r>
              <a:rPr lang="zh-CN" altLang="en-US" sz="2400" smtClean="0">
                <a:solidFill>
                  <a:srgbClr val="0000FF"/>
                </a:solidFill>
                <a:latin typeface="仿宋" pitchFamily="49" charset="-122"/>
                <a:ea typeface="仿宋" pitchFamily="49" charset="-122"/>
              </a:rPr>
              <a:t>关于答案结构，命题人在作答要求中已经清楚地指明：小说情节、历史现象、概述评价。</a:t>
            </a:r>
            <a:endParaRPr lang="zh-CN" altLang="zh-CN" sz="2400">
              <a:solidFill>
                <a:srgbClr val="0000FF"/>
              </a:solidFill>
              <a:latin typeface="仿宋" pitchFamily="49" charset="-122"/>
              <a:ea typeface="仿宋" pitchFamily="49" charset="-122"/>
            </a:endParaRPr>
          </a:p>
        </p:txBody>
      </p:sp>
    </p:spTree>
    <p:extLst>
      <p:ext uri="{BB962C8B-B14F-4D97-AF65-F5344CB8AC3E}">
        <p14:creationId xmlns:p14="http://schemas.microsoft.com/office/powerpoint/2010/main" val="265471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1000" fill="hold"/>
                                        <p:tgtEl>
                                          <p:spTgt spid="25"/>
                                        </p:tgtEl>
                                        <p:attrNameLst>
                                          <p:attrName>ppt_x</p:attrName>
                                        </p:attrNameLst>
                                      </p:cBhvr>
                                      <p:tavLst>
                                        <p:tav tm="0">
                                          <p:val>
                                            <p:strVal val="0-#ppt_w/2"/>
                                          </p:val>
                                        </p:tav>
                                        <p:tav tm="100000">
                                          <p:val>
                                            <p:strVal val="#ppt_x"/>
                                          </p:val>
                                        </p:tav>
                                      </p:tavLst>
                                    </p:anim>
                                    <p:anim calcmode="lin" valueType="num">
                                      <p:cBhvr additive="base">
                                        <p:cTn id="8" dur="10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1000" fill="hold"/>
                                        <p:tgtEl>
                                          <p:spTgt spid="27"/>
                                        </p:tgtEl>
                                        <p:attrNameLst>
                                          <p:attrName>ppt_x</p:attrName>
                                        </p:attrNameLst>
                                      </p:cBhvr>
                                      <p:tavLst>
                                        <p:tav tm="0">
                                          <p:val>
                                            <p:strVal val="1+#ppt_w/2"/>
                                          </p:val>
                                        </p:tav>
                                        <p:tav tm="100000">
                                          <p:val>
                                            <p:strVal val="#ppt_x"/>
                                          </p:val>
                                        </p:tav>
                                      </p:tavLst>
                                    </p:anim>
                                    <p:anim calcmode="lin" valueType="num">
                                      <p:cBhvr additive="base">
                                        <p:cTn id="14" dur="10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9"/>
          <p:cNvSpPr txBox="1">
            <a:spLocks noChangeArrowheads="1"/>
          </p:cNvSpPr>
          <p:nvPr/>
        </p:nvSpPr>
        <p:spPr bwMode="auto">
          <a:xfrm>
            <a:off x="2555776" y="632301"/>
            <a:ext cx="438041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r>
              <a:rPr lang="zh-CN" altLang="en-US" sz="2600" b="1" smtClean="0">
                <a:solidFill>
                  <a:srgbClr val="FF0000"/>
                </a:solidFill>
                <a:latin typeface="黑体" pitchFamily="49" charset="-122"/>
                <a:ea typeface="黑体" pitchFamily="49" charset="-122"/>
              </a:rPr>
              <a:t>全国</a:t>
            </a:r>
            <a:r>
              <a:rPr lang="en-US" altLang="zh-CN" sz="2600" b="1" smtClean="0">
                <a:solidFill>
                  <a:srgbClr val="FF0000"/>
                </a:solidFill>
                <a:latin typeface="黑体" pitchFamily="49" charset="-122"/>
                <a:ea typeface="黑体" pitchFamily="49" charset="-122"/>
              </a:rPr>
              <a:t>Ⅰ</a:t>
            </a:r>
            <a:r>
              <a:rPr lang="zh-CN" altLang="en-US" sz="2600" b="1" smtClean="0">
                <a:solidFill>
                  <a:srgbClr val="FF0000"/>
                </a:solidFill>
                <a:latin typeface="黑体" pitchFamily="49" charset="-122"/>
                <a:ea typeface="黑体" pitchFamily="49" charset="-122"/>
              </a:rPr>
              <a:t>卷</a:t>
            </a:r>
            <a:r>
              <a:rPr lang="zh-CN" altLang="en-US" sz="2600" b="1">
                <a:solidFill>
                  <a:srgbClr val="FF0000"/>
                </a:solidFill>
                <a:latin typeface="黑体" pitchFamily="49" charset="-122"/>
                <a:ea typeface="黑体" pitchFamily="49" charset="-122"/>
              </a:rPr>
              <a:t>考点分布与统计</a:t>
            </a:r>
          </a:p>
        </p:txBody>
      </p:sp>
      <p:graphicFrame>
        <p:nvGraphicFramePr>
          <p:cNvPr id="7" name="表格 6"/>
          <p:cNvGraphicFramePr>
            <a:graphicFrameLocks noGrp="1"/>
          </p:cNvGraphicFramePr>
          <p:nvPr>
            <p:extLst>
              <p:ext uri="{D42A27DB-BD31-4B8C-83A1-F6EECF244321}">
                <p14:modId xmlns:p14="http://schemas.microsoft.com/office/powerpoint/2010/main" val="1962332358"/>
              </p:ext>
            </p:extLst>
          </p:nvPr>
        </p:nvGraphicFramePr>
        <p:xfrm>
          <a:off x="71500" y="1228680"/>
          <a:ext cx="4968552" cy="5440680"/>
        </p:xfrm>
        <a:graphic>
          <a:graphicData uri="http://schemas.openxmlformats.org/drawingml/2006/table">
            <a:tbl>
              <a:tblPr firstRow="1" bandRow="1">
                <a:tableStyleId>{5C22544A-7EE6-4342-B048-85BDC9FD1C3A}</a:tableStyleId>
              </a:tblPr>
              <a:tblGrid>
                <a:gridCol w="720079"/>
                <a:gridCol w="4248473"/>
              </a:tblGrid>
              <a:tr h="298832">
                <a:tc>
                  <a:txBody>
                    <a:bodyPr/>
                    <a:lstStyle/>
                    <a:p>
                      <a:pPr algn="ctr"/>
                      <a:r>
                        <a:rPr lang="zh-CN" altLang="en-US" sz="1900" smtClean="0">
                          <a:solidFill>
                            <a:schemeClr val="tx1"/>
                          </a:solidFill>
                          <a:latin typeface="黑体" pitchFamily="49" charset="-122"/>
                          <a:ea typeface="黑体" pitchFamily="49" charset="-122"/>
                        </a:rPr>
                        <a:t>题号</a:t>
                      </a:r>
                      <a:endParaRPr lang="zh-CN" altLang="en-US" sz="1900">
                        <a:solidFill>
                          <a:schemeClr val="tx1"/>
                        </a:solidFill>
                        <a:latin typeface="黑体" pitchFamily="49" charset="-122"/>
                        <a:ea typeface="黑体" pitchFamily="49" charset="-122"/>
                      </a:endParaRPr>
                    </a:p>
                  </a:txBody>
                  <a:tcPr/>
                </a:tc>
                <a:tc>
                  <a:txBody>
                    <a:bodyPr/>
                    <a:lstStyle/>
                    <a:p>
                      <a:pPr algn="ctr"/>
                      <a:r>
                        <a:rPr lang="zh-CN" altLang="en-US" sz="1900" smtClean="0">
                          <a:solidFill>
                            <a:schemeClr val="tx1"/>
                          </a:solidFill>
                          <a:latin typeface="黑体" pitchFamily="49" charset="-122"/>
                          <a:ea typeface="黑体" pitchFamily="49" charset="-122"/>
                        </a:rPr>
                        <a:t>考点内容</a:t>
                      </a:r>
                      <a:endParaRPr lang="zh-CN" altLang="en-US" sz="1900">
                        <a:solidFill>
                          <a:schemeClr val="tx1"/>
                        </a:solidFill>
                        <a:latin typeface="黑体" pitchFamily="49" charset="-122"/>
                        <a:ea typeface="黑体" pitchFamily="49" charset="-122"/>
                      </a:endParaRPr>
                    </a:p>
                  </a:txBody>
                  <a:tcPr/>
                </a:tc>
              </a:tr>
              <a:tr h="370840">
                <a:tc>
                  <a:txBody>
                    <a:bodyPr/>
                    <a:lstStyle/>
                    <a:p>
                      <a:pPr algn="ctr"/>
                      <a:r>
                        <a:rPr lang="en-US" altLang="zh-CN" sz="2000" smtClean="0">
                          <a:solidFill>
                            <a:schemeClr val="tx1"/>
                          </a:solidFill>
                          <a:latin typeface="仿宋" pitchFamily="49" charset="-122"/>
                          <a:ea typeface="仿宋" pitchFamily="49" charset="-122"/>
                        </a:rPr>
                        <a:t>24</a:t>
                      </a:r>
                      <a:endParaRPr lang="zh-CN" altLang="en-US" sz="2000">
                        <a:solidFill>
                          <a:schemeClr val="tx1"/>
                        </a:solidFill>
                        <a:latin typeface="仿宋" pitchFamily="49" charset="-122"/>
                        <a:ea typeface="仿宋" pitchFamily="49" charset="-122"/>
                      </a:endParaRPr>
                    </a:p>
                  </a:txBody>
                  <a:tcPr/>
                </a:tc>
                <a:tc>
                  <a:txBody>
                    <a:bodyPr/>
                    <a:lstStyle/>
                    <a:p>
                      <a:pPr algn="l"/>
                      <a:r>
                        <a:rPr lang="zh-CN" altLang="en-US" sz="2000" smtClean="0">
                          <a:solidFill>
                            <a:srgbClr val="0000FF"/>
                          </a:solidFill>
                          <a:latin typeface="仿宋" pitchFamily="49" charset="-122"/>
                          <a:ea typeface="仿宋" pitchFamily="49" charset="-122"/>
                        </a:rPr>
                        <a:t>诸子百家</a:t>
                      </a:r>
                      <a:r>
                        <a:rPr lang="en-US" altLang="zh-CN" sz="2000" smtClean="0">
                          <a:solidFill>
                            <a:srgbClr val="0000FF"/>
                          </a:solidFill>
                          <a:latin typeface="仿宋" pitchFamily="49" charset="-122"/>
                          <a:ea typeface="仿宋" pitchFamily="49" charset="-122"/>
                        </a:rPr>
                        <a:t>——</a:t>
                      </a:r>
                      <a:r>
                        <a:rPr lang="zh-CN" altLang="en-US" sz="2000" smtClean="0">
                          <a:solidFill>
                            <a:srgbClr val="0000FF"/>
                          </a:solidFill>
                          <a:latin typeface="仿宋" pitchFamily="49" charset="-122"/>
                          <a:ea typeface="仿宋" pitchFamily="49" charset="-122"/>
                        </a:rPr>
                        <a:t>墨家</a:t>
                      </a:r>
                      <a:endParaRPr lang="zh-CN" altLang="en-US" sz="2000">
                        <a:solidFill>
                          <a:srgbClr val="0000FF"/>
                        </a:solidFill>
                        <a:latin typeface="仿宋" pitchFamily="49" charset="-122"/>
                        <a:ea typeface="仿宋" pitchFamily="49" charset="-122"/>
                      </a:endParaRPr>
                    </a:p>
                  </a:txBody>
                  <a:tcPr/>
                </a:tc>
              </a:tr>
              <a:tr h="370840">
                <a:tc>
                  <a:txBody>
                    <a:bodyPr/>
                    <a:lstStyle/>
                    <a:p>
                      <a:pPr algn="ctr"/>
                      <a:r>
                        <a:rPr lang="en-US" altLang="zh-CN" sz="2000" smtClean="0">
                          <a:latin typeface="仿宋" pitchFamily="49" charset="-122"/>
                          <a:ea typeface="仿宋" pitchFamily="49" charset="-122"/>
                        </a:rPr>
                        <a:t>25</a:t>
                      </a:r>
                      <a:endParaRPr lang="zh-CN" altLang="en-US" sz="2000">
                        <a:latin typeface="仿宋" pitchFamily="49" charset="-122"/>
                        <a:ea typeface="仿宋" pitchFamily="49" charset="-122"/>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000" smtClean="0">
                          <a:solidFill>
                            <a:srgbClr val="0000FF"/>
                          </a:solidFill>
                          <a:latin typeface="仿宋" pitchFamily="49" charset="-122"/>
                          <a:ea typeface="仿宋" pitchFamily="49" charset="-122"/>
                        </a:rPr>
                        <a:t>唐代藩镇</a:t>
                      </a:r>
                      <a:r>
                        <a:rPr lang="zh-CN" altLang="en-US" sz="2000" smtClean="0">
                          <a:solidFill>
                            <a:srgbClr val="FF0000"/>
                          </a:solidFill>
                          <a:latin typeface="仿宋" pitchFamily="49" charset="-122"/>
                          <a:ea typeface="仿宋" pitchFamily="49" charset="-122"/>
                        </a:rPr>
                        <a:t>★</a:t>
                      </a:r>
                      <a:endParaRPr lang="zh-CN" altLang="en-US" sz="2000">
                        <a:solidFill>
                          <a:srgbClr val="FF0000"/>
                        </a:solidFill>
                        <a:latin typeface="仿宋" pitchFamily="49" charset="-122"/>
                        <a:ea typeface="仿宋" pitchFamily="49" charset="-122"/>
                      </a:endParaRPr>
                    </a:p>
                  </a:txBody>
                  <a:tcPr/>
                </a:tc>
              </a:tr>
              <a:tr h="370840">
                <a:tc>
                  <a:txBody>
                    <a:bodyPr/>
                    <a:lstStyle/>
                    <a:p>
                      <a:pPr algn="ctr"/>
                      <a:r>
                        <a:rPr lang="en-US" altLang="zh-CN" sz="2000" smtClean="0">
                          <a:latin typeface="仿宋" pitchFamily="49" charset="-122"/>
                          <a:ea typeface="仿宋" pitchFamily="49" charset="-122"/>
                        </a:rPr>
                        <a:t>26</a:t>
                      </a:r>
                      <a:endParaRPr lang="zh-CN" altLang="en-US" sz="2000">
                        <a:latin typeface="仿宋" pitchFamily="49" charset="-122"/>
                        <a:ea typeface="仿宋" pitchFamily="49" charset="-122"/>
                      </a:endParaRPr>
                    </a:p>
                  </a:txBody>
                  <a:tcPr/>
                </a:tc>
                <a:tc>
                  <a:txBody>
                    <a:bodyPr/>
                    <a:lstStyle/>
                    <a:p>
                      <a:pPr algn="l"/>
                      <a:r>
                        <a:rPr lang="zh-CN" altLang="zh-CN" sz="2000" kern="1200" smtClean="0">
                          <a:solidFill>
                            <a:srgbClr val="0000FF"/>
                          </a:solidFill>
                          <a:effectLst/>
                          <a:latin typeface="仿宋" pitchFamily="49" charset="-122"/>
                          <a:ea typeface="仿宋" pitchFamily="49" charset="-122"/>
                          <a:cs typeface="+mn-cs"/>
                        </a:rPr>
                        <a:t>北宋民营手工业发展</a:t>
                      </a:r>
                      <a:endParaRPr lang="zh-CN" altLang="en-US" sz="2000">
                        <a:solidFill>
                          <a:srgbClr val="0000FF"/>
                        </a:solidFill>
                        <a:latin typeface="仿宋" pitchFamily="49" charset="-122"/>
                        <a:ea typeface="仿宋" pitchFamily="49" charset="-122"/>
                      </a:endParaRPr>
                    </a:p>
                  </a:txBody>
                  <a:tcPr/>
                </a:tc>
              </a:tr>
              <a:tr h="370840">
                <a:tc>
                  <a:txBody>
                    <a:bodyPr/>
                    <a:lstStyle/>
                    <a:p>
                      <a:pPr algn="ctr"/>
                      <a:r>
                        <a:rPr lang="en-US" altLang="zh-CN" sz="2000" smtClean="0">
                          <a:latin typeface="仿宋" pitchFamily="49" charset="-122"/>
                          <a:ea typeface="仿宋" pitchFamily="49" charset="-122"/>
                        </a:rPr>
                        <a:t>27</a:t>
                      </a:r>
                      <a:endParaRPr lang="zh-CN" altLang="en-US" sz="2000">
                        <a:latin typeface="仿宋" pitchFamily="49" charset="-122"/>
                        <a:ea typeface="仿宋" pitchFamily="49" charset="-122"/>
                      </a:endParaRPr>
                    </a:p>
                  </a:txBody>
                  <a:tcPr/>
                </a:tc>
                <a:tc>
                  <a:txBody>
                    <a:bodyPr/>
                    <a:lstStyle/>
                    <a:p>
                      <a:pPr marL="0" algn="l" defTabSz="914400" rtl="0" eaLnBrk="1" latinLnBrk="0" hangingPunct="1"/>
                      <a:r>
                        <a:rPr lang="zh-CN" altLang="zh-CN" sz="2000" kern="1200" smtClean="0">
                          <a:solidFill>
                            <a:srgbClr val="0000FF"/>
                          </a:solidFill>
                          <a:latin typeface="仿宋" pitchFamily="49" charset="-122"/>
                          <a:ea typeface="仿宋" pitchFamily="49" charset="-122"/>
                          <a:cs typeface="+mn-cs"/>
                        </a:rPr>
                        <a:t>明代</a:t>
                      </a:r>
                      <a:r>
                        <a:rPr lang="zh-CN" altLang="en-US" sz="2000" kern="1200" smtClean="0">
                          <a:solidFill>
                            <a:srgbClr val="0000FF"/>
                          </a:solidFill>
                          <a:latin typeface="仿宋" pitchFamily="49" charset="-122"/>
                          <a:ea typeface="仿宋" pitchFamily="49" charset="-122"/>
                          <a:cs typeface="+mn-cs"/>
                        </a:rPr>
                        <a:t>朝贡</a:t>
                      </a:r>
                      <a:r>
                        <a:rPr lang="zh-CN" altLang="zh-CN" sz="2000" kern="1200" smtClean="0">
                          <a:solidFill>
                            <a:srgbClr val="0000FF"/>
                          </a:solidFill>
                          <a:latin typeface="仿宋" pitchFamily="49" charset="-122"/>
                          <a:ea typeface="仿宋" pitchFamily="49" charset="-122"/>
                          <a:cs typeface="+mn-cs"/>
                        </a:rPr>
                        <a:t>贸易</a:t>
                      </a:r>
                      <a:endParaRPr lang="zh-CN" altLang="en-US" sz="2000" kern="1200">
                        <a:solidFill>
                          <a:srgbClr val="0000FF"/>
                        </a:solidFill>
                        <a:latin typeface="仿宋" pitchFamily="49" charset="-122"/>
                        <a:ea typeface="仿宋" pitchFamily="49" charset="-122"/>
                        <a:cs typeface="+mn-cs"/>
                      </a:endParaRPr>
                    </a:p>
                  </a:txBody>
                  <a:tcPr/>
                </a:tc>
              </a:tr>
              <a:tr h="370840">
                <a:tc>
                  <a:txBody>
                    <a:bodyPr/>
                    <a:lstStyle/>
                    <a:p>
                      <a:pPr algn="ctr"/>
                      <a:r>
                        <a:rPr lang="en-US" altLang="zh-CN" sz="2000" smtClean="0">
                          <a:latin typeface="仿宋" pitchFamily="49" charset="-122"/>
                          <a:ea typeface="仿宋" pitchFamily="49" charset="-122"/>
                        </a:rPr>
                        <a:t>28</a:t>
                      </a:r>
                      <a:endParaRPr lang="zh-CN" altLang="en-US" sz="2000">
                        <a:latin typeface="仿宋" pitchFamily="49" charset="-122"/>
                        <a:ea typeface="仿宋" pitchFamily="49" charset="-122"/>
                      </a:endParaRPr>
                    </a:p>
                  </a:txBody>
                  <a:tcPr/>
                </a:tc>
                <a:tc>
                  <a:txBody>
                    <a:bodyPr/>
                    <a:lstStyle/>
                    <a:p>
                      <a:pPr marL="0" algn="l" defTabSz="914400" rtl="0" eaLnBrk="1" latinLnBrk="0" hangingPunct="1"/>
                      <a:r>
                        <a:rPr lang="zh-CN" altLang="zh-CN" sz="2000" kern="1200" smtClean="0">
                          <a:solidFill>
                            <a:srgbClr val="0000FF"/>
                          </a:solidFill>
                          <a:latin typeface="仿宋" pitchFamily="49" charset="-122"/>
                          <a:ea typeface="仿宋" pitchFamily="49" charset="-122"/>
                          <a:cs typeface="+mn-cs"/>
                        </a:rPr>
                        <a:t>甲午战争</a:t>
                      </a:r>
                      <a:r>
                        <a:rPr lang="zh-CN" altLang="en-US" sz="2000" smtClean="0">
                          <a:solidFill>
                            <a:srgbClr val="FF0000"/>
                          </a:solidFill>
                          <a:latin typeface="仿宋" pitchFamily="49" charset="-122"/>
                          <a:ea typeface="仿宋" pitchFamily="49" charset="-122"/>
                        </a:rPr>
                        <a:t>★</a:t>
                      </a:r>
                      <a:endParaRPr lang="zh-CN" altLang="en-US" sz="2000" kern="1200">
                        <a:solidFill>
                          <a:srgbClr val="0000FF"/>
                        </a:solidFill>
                        <a:latin typeface="仿宋" pitchFamily="49" charset="-122"/>
                        <a:ea typeface="仿宋" pitchFamily="49" charset="-122"/>
                        <a:cs typeface="+mn-cs"/>
                      </a:endParaRPr>
                    </a:p>
                  </a:txBody>
                  <a:tcPr/>
                </a:tc>
              </a:tr>
              <a:tr h="370840">
                <a:tc>
                  <a:txBody>
                    <a:bodyPr/>
                    <a:lstStyle/>
                    <a:p>
                      <a:pPr algn="ctr"/>
                      <a:r>
                        <a:rPr lang="en-US" altLang="zh-CN" sz="2000" smtClean="0">
                          <a:latin typeface="仿宋" pitchFamily="49" charset="-122"/>
                          <a:ea typeface="仿宋" pitchFamily="49" charset="-122"/>
                        </a:rPr>
                        <a:t>29</a:t>
                      </a:r>
                      <a:endParaRPr lang="zh-CN" altLang="en-US" sz="2000">
                        <a:latin typeface="仿宋" pitchFamily="49" charset="-122"/>
                        <a:ea typeface="仿宋" pitchFamily="49" charset="-122"/>
                      </a:endParaRPr>
                    </a:p>
                  </a:txBody>
                  <a:tcPr/>
                </a:tc>
                <a:tc>
                  <a:txBody>
                    <a:bodyPr/>
                    <a:lstStyle/>
                    <a:p>
                      <a:pPr marL="0" algn="l" defTabSz="914400" rtl="0" eaLnBrk="1" latinLnBrk="0" hangingPunct="1"/>
                      <a:r>
                        <a:rPr lang="zh-CN" altLang="zh-CN" sz="2000" kern="1200" smtClean="0">
                          <a:solidFill>
                            <a:srgbClr val="0000FF"/>
                          </a:solidFill>
                          <a:latin typeface="仿宋" pitchFamily="49" charset="-122"/>
                          <a:ea typeface="仿宋" pitchFamily="49" charset="-122"/>
                          <a:cs typeface="+mn-cs"/>
                        </a:rPr>
                        <a:t>中国共产党的成立</a:t>
                      </a:r>
                      <a:r>
                        <a:rPr lang="zh-CN" altLang="en-US" sz="2000" smtClean="0">
                          <a:solidFill>
                            <a:srgbClr val="FF0000"/>
                          </a:solidFill>
                          <a:latin typeface="仿宋" pitchFamily="49" charset="-122"/>
                          <a:ea typeface="仿宋" pitchFamily="49" charset="-122"/>
                        </a:rPr>
                        <a:t>★</a:t>
                      </a:r>
                      <a:endParaRPr lang="zh-CN" altLang="en-US" sz="2000" kern="1200">
                        <a:solidFill>
                          <a:srgbClr val="0000FF"/>
                        </a:solidFill>
                        <a:latin typeface="仿宋" pitchFamily="49" charset="-122"/>
                        <a:ea typeface="仿宋" pitchFamily="49" charset="-122"/>
                        <a:cs typeface="+mn-cs"/>
                      </a:endParaRPr>
                    </a:p>
                  </a:txBody>
                  <a:tcPr/>
                </a:tc>
              </a:tr>
              <a:tr h="370840">
                <a:tc>
                  <a:txBody>
                    <a:bodyPr/>
                    <a:lstStyle/>
                    <a:p>
                      <a:pPr algn="ctr"/>
                      <a:r>
                        <a:rPr lang="en-US" altLang="zh-CN" sz="2000" smtClean="0">
                          <a:latin typeface="仿宋" pitchFamily="49" charset="-122"/>
                          <a:ea typeface="仿宋" pitchFamily="49" charset="-122"/>
                        </a:rPr>
                        <a:t>30</a:t>
                      </a:r>
                      <a:endParaRPr lang="zh-CN" altLang="en-US" sz="2000">
                        <a:latin typeface="仿宋" pitchFamily="49" charset="-122"/>
                        <a:ea typeface="仿宋" pitchFamily="49" charset="-122"/>
                      </a:endParaRPr>
                    </a:p>
                  </a:txBody>
                  <a:tcPr/>
                </a:tc>
                <a:tc>
                  <a:txBody>
                    <a:bodyPr/>
                    <a:lstStyle/>
                    <a:p>
                      <a:pPr marL="0" algn="l" defTabSz="914400" rtl="0" eaLnBrk="1" latinLnBrk="0" hangingPunct="1"/>
                      <a:r>
                        <a:rPr lang="zh-CN" altLang="en-US" sz="2000" kern="1200" smtClean="0">
                          <a:solidFill>
                            <a:srgbClr val="0000FF"/>
                          </a:solidFill>
                          <a:latin typeface="仿宋" pitchFamily="49" charset="-122"/>
                          <a:ea typeface="仿宋" pitchFamily="49" charset="-122"/>
                          <a:cs typeface="+mn-cs"/>
                        </a:rPr>
                        <a:t>新民主主义革命时期</a:t>
                      </a:r>
                      <a:r>
                        <a:rPr lang="zh-CN" altLang="zh-CN" sz="2000" kern="1200" smtClean="0">
                          <a:solidFill>
                            <a:srgbClr val="0000FF"/>
                          </a:solidFill>
                          <a:latin typeface="仿宋" pitchFamily="49" charset="-122"/>
                          <a:ea typeface="仿宋" pitchFamily="49" charset="-122"/>
                          <a:cs typeface="+mn-cs"/>
                        </a:rPr>
                        <a:t>中共</a:t>
                      </a:r>
                      <a:r>
                        <a:rPr lang="zh-CN" altLang="en-US" sz="2000" kern="1200" smtClean="0">
                          <a:solidFill>
                            <a:srgbClr val="0000FF"/>
                          </a:solidFill>
                          <a:latin typeface="仿宋" pitchFamily="49" charset="-122"/>
                          <a:ea typeface="仿宋" pitchFamily="49" charset="-122"/>
                          <a:cs typeface="+mn-cs"/>
                        </a:rPr>
                        <a:t>外交政策</a:t>
                      </a:r>
                      <a:r>
                        <a:rPr lang="zh-CN" altLang="en-US" sz="2000" smtClean="0">
                          <a:solidFill>
                            <a:srgbClr val="FF0000"/>
                          </a:solidFill>
                          <a:latin typeface="仿宋" pitchFamily="49" charset="-122"/>
                          <a:ea typeface="仿宋" pitchFamily="49" charset="-122"/>
                        </a:rPr>
                        <a:t>★</a:t>
                      </a:r>
                      <a:endParaRPr lang="zh-CN" altLang="en-US" sz="2000" kern="1200">
                        <a:solidFill>
                          <a:srgbClr val="0000FF"/>
                        </a:solidFill>
                        <a:latin typeface="仿宋" pitchFamily="49" charset="-122"/>
                        <a:ea typeface="仿宋" pitchFamily="49" charset="-122"/>
                        <a:cs typeface="+mn-cs"/>
                      </a:endParaRPr>
                    </a:p>
                  </a:txBody>
                  <a:tcPr/>
                </a:tc>
              </a:tr>
              <a:tr h="370840">
                <a:tc>
                  <a:txBody>
                    <a:bodyPr/>
                    <a:lstStyle/>
                    <a:p>
                      <a:pPr algn="ctr"/>
                      <a:r>
                        <a:rPr lang="en-US" altLang="zh-CN" sz="2000" smtClean="0">
                          <a:latin typeface="仿宋" pitchFamily="49" charset="-122"/>
                          <a:ea typeface="仿宋" pitchFamily="49" charset="-122"/>
                        </a:rPr>
                        <a:t>31</a:t>
                      </a:r>
                      <a:endParaRPr lang="zh-CN" altLang="en-US" sz="2000">
                        <a:latin typeface="仿宋" pitchFamily="49" charset="-122"/>
                        <a:ea typeface="仿宋" pitchFamily="49" charset="-122"/>
                      </a:endParaRPr>
                    </a:p>
                  </a:txBody>
                  <a:tcPr/>
                </a:tc>
                <a:tc>
                  <a:txBody>
                    <a:bodyPr/>
                    <a:lstStyle/>
                    <a:p>
                      <a:pPr algn="l"/>
                      <a:r>
                        <a:rPr lang="zh-CN" altLang="en-US" sz="2000" smtClean="0">
                          <a:solidFill>
                            <a:srgbClr val="0000FF"/>
                          </a:solidFill>
                          <a:latin typeface="仿宋" pitchFamily="49" charset="-122"/>
                          <a:ea typeface="仿宋" pitchFamily="49" charset="-122"/>
                        </a:rPr>
                        <a:t>一五时期建设成就</a:t>
                      </a:r>
                      <a:endParaRPr lang="zh-CN" altLang="en-US" sz="2000">
                        <a:solidFill>
                          <a:srgbClr val="0000FF"/>
                        </a:solidFill>
                        <a:latin typeface="仿宋" pitchFamily="49" charset="-122"/>
                        <a:ea typeface="仿宋" pitchFamily="49" charset="-122"/>
                      </a:endParaRPr>
                    </a:p>
                  </a:txBody>
                  <a:tcPr/>
                </a:tc>
              </a:tr>
              <a:tr h="370840">
                <a:tc>
                  <a:txBody>
                    <a:bodyPr/>
                    <a:lstStyle/>
                    <a:p>
                      <a:pPr algn="ctr"/>
                      <a:r>
                        <a:rPr lang="en-US" altLang="zh-CN" sz="2000" smtClean="0">
                          <a:latin typeface="仿宋" pitchFamily="49" charset="-122"/>
                          <a:ea typeface="仿宋" pitchFamily="49" charset="-122"/>
                        </a:rPr>
                        <a:t>32</a:t>
                      </a:r>
                      <a:endParaRPr lang="zh-CN" altLang="en-US" sz="2000">
                        <a:latin typeface="仿宋" pitchFamily="49" charset="-122"/>
                        <a:ea typeface="仿宋" pitchFamily="49" charset="-122"/>
                      </a:endParaRPr>
                    </a:p>
                  </a:txBody>
                  <a:tcPr/>
                </a:tc>
                <a:tc>
                  <a:txBody>
                    <a:bodyPr/>
                    <a:lstStyle/>
                    <a:p>
                      <a:pPr algn="l"/>
                      <a:r>
                        <a:rPr lang="zh-CN" altLang="en-US" sz="2000" smtClean="0">
                          <a:latin typeface="仿宋" pitchFamily="49" charset="-122"/>
                          <a:ea typeface="仿宋" pitchFamily="49" charset="-122"/>
                        </a:rPr>
                        <a:t>梭伦的人文精神</a:t>
                      </a:r>
                      <a:endParaRPr lang="zh-CN" altLang="en-US" sz="2000">
                        <a:latin typeface="仿宋" pitchFamily="49" charset="-122"/>
                        <a:ea typeface="仿宋" pitchFamily="49" charset="-122"/>
                      </a:endParaRPr>
                    </a:p>
                  </a:txBody>
                  <a:tcPr/>
                </a:tc>
              </a:tr>
              <a:tr h="370840">
                <a:tc>
                  <a:txBody>
                    <a:bodyPr/>
                    <a:lstStyle/>
                    <a:p>
                      <a:pPr algn="ctr"/>
                      <a:r>
                        <a:rPr lang="en-US" altLang="zh-CN" sz="2000" smtClean="0">
                          <a:latin typeface="仿宋" pitchFamily="49" charset="-122"/>
                          <a:ea typeface="仿宋" pitchFamily="49" charset="-122"/>
                        </a:rPr>
                        <a:t>33</a:t>
                      </a:r>
                      <a:endParaRPr lang="zh-CN" altLang="en-US" sz="2000">
                        <a:latin typeface="仿宋" pitchFamily="49" charset="-122"/>
                        <a:ea typeface="仿宋" pitchFamily="49" charset="-122"/>
                      </a:endParaRPr>
                    </a:p>
                  </a:txBody>
                  <a:tcPr anchor="ctr"/>
                </a:tc>
                <a:tc>
                  <a:txBody>
                    <a:bodyPr/>
                    <a:lstStyle/>
                    <a:p>
                      <a:pPr marL="0" algn="l" defTabSz="914400" rtl="0" eaLnBrk="1" latinLnBrk="0" hangingPunct="1"/>
                      <a:r>
                        <a:rPr lang="zh-CN" altLang="zh-CN" sz="2000" kern="1200" smtClean="0">
                          <a:solidFill>
                            <a:schemeClr val="dk1"/>
                          </a:solidFill>
                          <a:latin typeface="仿宋" pitchFamily="49" charset="-122"/>
                          <a:ea typeface="仿宋" pitchFamily="49" charset="-122"/>
                          <a:cs typeface="+mn-cs"/>
                        </a:rPr>
                        <a:t>共产主义者同盟接受马克思的革命理论</a:t>
                      </a:r>
                      <a:r>
                        <a:rPr lang="zh-CN" altLang="en-US" sz="2000" smtClean="0">
                          <a:solidFill>
                            <a:srgbClr val="FF0000"/>
                          </a:solidFill>
                          <a:latin typeface="仿宋" pitchFamily="49" charset="-122"/>
                          <a:ea typeface="仿宋" pitchFamily="49" charset="-122"/>
                        </a:rPr>
                        <a:t>★</a:t>
                      </a:r>
                      <a:endParaRPr lang="zh-CN" altLang="en-US" sz="2000" kern="1200">
                        <a:solidFill>
                          <a:schemeClr val="dk1"/>
                        </a:solidFill>
                        <a:latin typeface="仿宋" pitchFamily="49" charset="-122"/>
                        <a:ea typeface="仿宋" pitchFamily="49" charset="-122"/>
                        <a:cs typeface="+mn-cs"/>
                      </a:endParaRPr>
                    </a:p>
                  </a:txBody>
                  <a:tcPr/>
                </a:tc>
              </a:tr>
              <a:tr h="370840">
                <a:tc>
                  <a:txBody>
                    <a:bodyPr/>
                    <a:lstStyle/>
                    <a:p>
                      <a:pPr algn="ctr"/>
                      <a:r>
                        <a:rPr lang="en-US" altLang="zh-CN" sz="2000" smtClean="0">
                          <a:latin typeface="仿宋" pitchFamily="49" charset="-122"/>
                          <a:ea typeface="仿宋" pitchFamily="49" charset="-122"/>
                        </a:rPr>
                        <a:t>34</a:t>
                      </a:r>
                      <a:endParaRPr lang="zh-CN" altLang="en-US" sz="2000">
                        <a:latin typeface="仿宋" pitchFamily="49" charset="-122"/>
                        <a:ea typeface="仿宋" pitchFamily="49" charset="-122"/>
                      </a:endParaRPr>
                    </a:p>
                  </a:txBody>
                  <a:tcPr/>
                </a:tc>
                <a:tc>
                  <a:txBody>
                    <a:bodyPr/>
                    <a:lstStyle/>
                    <a:p>
                      <a:pPr marL="0" algn="l" defTabSz="914400" rtl="0" eaLnBrk="1" latinLnBrk="0" hangingPunct="1"/>
                      <a:r>
                        <a:rPr lang="zh-CN" altLang="en-US" sz="2000" kern="1200" smtClean="0">
                          <a:solidFill>
                            <a:schemeClr val="dk1"/>
                          </a:solidFill>
                          <a:latin typeface="仿宋" pitchFamily="49" charset="-122"/>
                          <a:ea typeface="仿宋" pitchFamily="49" charset="-122"/>
                          <a:cs typeface="+mn-cs"/>
                        </a:rPr>
                        <a:t>工业革命</a:t>
                      </a:r>
                      <a:endParaRPr lang="zh-CN" altLang="en-US" sz="2000" kern="1200">
                        <a:solidFill>
                          <a:schemeClr val="dk1"/>
                        </a:solidFill>
                        <a:latin typeface="仿宋" pitchFamily="49" charset="-122"/>
                        <a:ea typeface="仿宋" pitchFamily="49" charset="-122"/>
                        <a:cs typeface="+mn-cs"/>
                      </a:endParaRPr>
                    </a:p>
                  </a:txBody>
                  <a:tcPr/>
                </a:tc>
              </a:tr>
              <a:tr h="370840">
                <a:tc>
                  <a:txBody>
                    <a:bodyPr/>
                    <a:lstStyle/>
                    <a:p>
                      <a:pPr algn="ctr"/>
                      <a:r>
                        <a:rPr lang="en-US" altLang="zh-CN" sz="2000" smtClean="0">
                          <a:latin typeface="仿宋" pitchFamily="49" charset="-122"/>
                          <a:ea typeface="仿宋" pitchFamily="49" charset="-122"/>
                        </a:rPr>
                        <a:t>35</a:t>
                      </a:r>
                      <a:endParaRPr lang="zh-CN" altLang="en-US" sz="2000">
                        <a:latin typeface="仿宋" pitchFamily="49" charset="-122"/>
                        <a:ea typeface="仿宋" pitchFamily="49" charset="-122"/>
                      </a:endParaRPr>
                    </a:p>
                  </a:txBody>
                  <a:tcPr/>
                </a:tc>
                <a:tc>
                  <a:txBody>
                    <a:bodyPr/>
                    <a:lstStyle/>
                    <a:p>
                      <a:pPr marL="0" algn="l" defTabSz="914400" rtl="0" eaLnBrk="1" latinLnBrk="0" hangingPunct="1"/>
                      <a:r>
                        <a:rPr lang="zh-CN" altLang="zh-CN" sz="2000" kern="1200" smtClean="0">
                          <a:solidFill>
                            <a:schemeClr val="dk1"/>
                          </a:solidFill>
                          <a:latin typeface="仿宋" pitchFamily="49" charset="-122"/>
                          <a:ea typeface="仿宋" pitchFamily="49" charset="-122"/>
                          <a:cs typeface="+mn-cs"/>
                        </a:rPr>
                        <a:t>第三世界的发展壮大</a:t>
                      </a:r>
                      <a:r>
                        <a:rPr lang="zh-CN" altLang="en-US" sz="2000" smtClean="0">
                          <a:solidFill>
                            <a:srgbClr val="FF0000"/>
                          </a:solidFill>
                          <a:latin typeface="仿宋" pitchFamily="49" charset="-122"/>
                          <a:ea typeface="仿宋" pitchFamily="49" charset="-122"/>
                        </a:rPr>
                        <a:t>★</a:t>
                      </a:r>
                      <a:endParaRPr lang="zh-CN" altLang="en-US" sz="2000" kern="1200">
                        <a:solidFill>
                          <a:schemeClr val="dk1"/>
                        </a:solidFill>
                        <a:latin typeface="仿宋" pitchFamily="49" charset="-122"/>
                        <a:ea typeface="仿宋" pitchFamily="49" charset="-122"/>
                        <a:cs typeface="+mn-cs"/>
                      </a:endParaRPr>
                    </a:p>
                  </a:txBody>
                  <a:tcPr/>
                </a:tc>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158682742"/>
              </p:ext>
            </p:extLst>
          </p:nvPr>
        </p:nvGraphicFramePr>
        <p:xfrm>
          <a:off x="5076056" y="1241042"/>
          <a:ext cx="3960440" cy="4572000"/>
        </p:xfrm>
        <a:graphic>
          <a:graphicData uri="http://schemas.openxmlformats.org/drawingml/2006/table">
            <a:tbl>
              <a:tblPr firstRow="1" bandRow="1">
                <a:tableStyleId>{5C22544A-7EE6-4342-B048-85BDC9FD1C3A}</a:tableStyleId>
              </a:tblPr>
              <a:tblGrid>
                <a:gridCol w="720080"/>
                <a:gridCol w="3240360"/>
              </a:tblGrid>
              <a:tr h="298832">
                <a:tc>
                  <a:txBody>
                    <a:bodyPr/>
                    <a:lstStyle/>
                    <a:p>
                      <a:pPr algn="ctr"/>
                      <a:r>
                        <a:rPr lang="zh-CN" altLang="en-US" sz="2000" smtClean="0">
                          <a:solidFill>
                            <a:schemeClr val="tx1"/>
                          </a:solidFill>
                          <a:latin typeface="黑体" pitchFamily="49" charset="-122"/>
                          <a:ea typeface="黑体" pitchFamily="49" charset="-122"/>
                        </a:rPr>
                        <a:t>题号</a:t>
                      </a:r>
                      <a:endParaRPr lang="zh-CN" altLang="en-US" sz="2000">
                        <a:solidFill>
                          <a:schemeClr val="tx1"/>
                        </a:solidFill>
                        <a:latin typeface="黑体" pitchFamily="49" charset="-122"/>
                        <a:ea typeface="黑体" pitchFamily="49" charset="-122"/>
                      </a:endParaRPr>
                    </a:p>
                  </a:txBody>
                  <a:tcPr/>
                </a:tc>
                <a:tc>
                  <a:txBody>
                    <a:bodyPr/>
                    <a:lstStyle/>
                    <a:p>
                      <a:pPr algn="ctr"/>
                      <a:r>
                        <a:rPr lang="zh-CN" altLang="en-US" sz="2000" smtClean="0">
                          <a:solidFill>
                            <a:schemeClr val="tx1"/>
                          </a:solidFill>
                          <a:latin typeface="黑体" pitchFamily="49" charset="-122"/>
                          <a:ea typeface="黑体" pitchFamily="49" charset="-122"/>
                        </a:rPr>
                        <a:t>考点内容</a:t>
                      </a:r>
                      <a:endParaRPr lang="zh-CN" altLang="en-US" sz="2000">
                        <a:solidFill>
                          <a:schemeClr val="tx1"/>
                        </a:solidFill>
                        <a:latin typeface="黑体" pitchFamily="49" charset="-122"/>
                        <a:ea typeface="黑体" pitchFamily="49" charset="-122"/>
                      </a:endParaRPr>
                    </a:p>
                  </a:txBody>
                  <a:tcPr/>
                </a:tc>
              </a:tr>
              <a:tr h="370840">
                <a:tc>
                  <a:txBody>
                    <a:bodyPr/>
                    <a:lstStyle/>
                    <a:p>
                      <a:pPr algn="ctr"/>
                      <a:r>
                        <a:rPr lang="en-US" altLang="zh-CN" sz="2000" smtClean="0">
                          <a:solidFill>
                            <a:schemeClr val="tx1"/>
                          </a:solidFill>
                          <a:latin typeface="仿宋" pitchFamily="49" charset="-122"/>
                          <a:ea typeface="仿宋" pitchFamily="49" charset="-122"/>
                        </a:rPr>
                        <a:t>41</a:t>
                      </a:r>
                      <a:endParaRPr lang="zh-CN" altLang="en-US" sz="2000">
                        <a:solidFill>
                          <a:schemeClr val="tx1"/>
                        </a:solidFill>
                        <a:latin typeface="仿宋" pitchFamily="49" charset="-122"/>
                        <a:ea typeface="仿宋" pitchFamily="49" charset="-122"/>
                      </a:endParaRPr>
                    </a:p>
                  </a:txBody>
                  <a:tcPr anchor="ctr"/>
                </a:tc>
                <a:tc>
                  <a:txBody>
                    <a:bodyPr/>
                    <a:lstStyle/>
                    <a:p>
                      <a:pPr algn="l"/>
                      <a:r>
                        <a:rPr lang="zh-CN" altLang="en-US" sz="2000" smtClean="0">
                          <a:solidFill>
                            <a:srgbClr val="0000FF"/>
                          </a:solidFill>
                          <a:latin typeface="仿宋" pitchFamily="49" charset="-122"/>
                          <a:ea typeface="仿宋" pitchFamily="49" charset="-122"/>
                        </a:rPr>
                        <a:t>中国基层社会治理</a:t>
                      </a:r>
                      <a:r>
                        <a:rPr lang="zh-CN" altLang="en-US" sz="2000" smtClean="0">
                          <a:solidFill>
                            <a:srgbClr val="FF0000"/>
                          </a:solidFill>
                          <a:latin typeface="仿宋" pitchFamily="49" charset="-122"/>
                          <a:ea typeface="仿宋" pitchFamily="49" charset="-122"/>
                        </a:rPr>
                        <a:t>★</a:t>
                      </a:r>
                      <a:endParaRPr lang="zh-CN" altLang="en-US" sz="2000" kern="1200">
                        <a:solidFill>
                          <a:srgbClr val="0000FF"/>
                        </a:solidFill>
                        <a:effectLst/>
                        <a:latin typeface="仿宋" pitchFamily="49" charset="-122"/>
                        <a:ea typeface="仿宋" pitchFamily="49" charset="-122"/>
                        <a:cs typeface="+mn-cs"/>
                      </a:endParaRPr>
                    </a:p>
                  </a:txBody>
                  <a:tcPr/>
                </a:tc>
              </a:tr>
              <a:tr h="370840">
                <a:tc>
                  <a:txBody>
                    <a:bodyPr/>
                    <a:lstStyle/>
                    <a:p>
                      <a:pPr algn="ctr"/>
                      <a:r>
                        <a:rPr lang="en-US" altLang="zh-CN" sz="2000" smtClean="0">
                          <a:latin typeface="仿宋" pitchFamily="49" charset="-122"/>
                          <a:ea typeface="仿宋" pitchFamily="49" charset="-122"/>
                        </a:rPr>
                        <a:t>42</a:t>
                      </a:r>
                      <a:endParaRPr lang="zh-CN" altLang="en-US" sz="2000">
                        <a:latin typeface="仿宋" pitchFamily="49" charset="-122"/>
                        <a:ea typeface="仿宋" pitchFamily="49" charset="-122"/>
                      </a:endParaRPr>
                    </a:p>
                  </a:txBody>
                  <a:tcPr/>
                </a:tc>
                <a:tc>
                  <a:txBody>
                    <a:bodyPr/>
                    <a:lstStyle/>
                    <a:p>
                      <a:pPr marL="0" algn="l" defTabSz="914400" rtl="0" eaLnBrk="1" latinLnBrk="0" hangingPunct="1"/>
                      <a:r>
                        <a:rPr lang="zh-CN" altLang="en-US" sz="2000" kern="1200" smtClean="0">
                          <a:solidFill>
                            <a:schemeClr val="tx1"/>
                          </a:solidFill>
                          <a:latin typeface="仿宋" pitchFamily="49" charset="-122"/>
                          <a:ea typeface="仿宋" pitchFamily="49" charset="-122"/>
                          <a:cs typeface="+mn-cs"/>
                        </a:rPr>
                        <a:t>近代早期新航路开辟、大航海时代殖民扩张、奴隶贸易、文艺复兴、宗教改革</a:t>
                      </a:r>
                      <a:endParaRPr lang="zh-CN" altLang="en-US" sz="2000" kern="1200">
                        <a:solidFill>
                          <a:schemeClr val="tx1"/>
                        </a:solidFill>
                        <a:latin typeface="仿宋" pitchFamily="49" charset="-122"/>
                        <a:ea typeface="仿宋" pitchFamily="49" charset="-122"/>
                        <a:cs typeface="+mn-cs"/>
                      </a:endParaRPr>
                    </a:p>
                  </a:txBody>
                  <a:tcPr/>
                </a:tc>
              </a:tr>
              <a:tr h="370840">
                <a:tc>
                  <a:txBody>
                    <a:bodyPr/>
                    <a:lstStyle/>
                    <a:p>
                      <a:pPr algn="ctr"/>
                      <a:r>
                        <a:rPr lang="en-US" altLang="zh-CN" sz="2000" smtClean="0">
                          <a:latin typeface="仿宋" pitchFamily="49" charset="-122"/>
                          <a:ea typeface="仿宋" pitchFamily="49" charset="-122"/>
                        </a:rPr>
                        <a:t>45</a:t>
                      </a:r>
                      <a:endParaRPr lang="zh-CN" altLang="en-US" sz="2000">
                        <a:latin typeface="仿宋" pitchFamily="49" charset="-122"/>
                        <a:ea typeface="仿宋" pitchFamily="49" charset="-122"/>
                      </a:endParaRPr>
                    </a:p>
                  </a:txBody>
                  <a:tcPr/>
                </a:tc>
                <a:tc>
                  <a:txBody>
                    <a:bodyPr/>
                    <a:lstStyle/>
                    <a:p>
                      <a:pPr marL="0" algn="l" defTabSz="914400" rtl="0" eaLnBrk="1" latinLnBrk="0" hangingPunct="1"/>
                      <a:r>
                        <a:rPr lang="zh-CN" altLang="zh-CN" sz="2000" kern="1200" smtClean="0">
                          <a:solidFill>
                            <a:srgbClr val="0000FF"/>
                          </a:solidFill>
                          <a:latin typeface="仿宋" pitchFamily="49" charset="-122"/>
                          <a:ea typeface="仿宋" pitchFamily="49" charset="-122"/>
                          <a:cs typeface="+mn-cs"/>
                        </a:rPr>
                        <a:t>汉武帝年号制改革</a:t>
                      </a:r>
                      <a:r>
                        <a:rPr lang="zh-CN" altLang="en-US" sz="2000" smtClean="0">
                          <a:solidFill>
                            <a:srgbClr val="FF0000"/>
                          </a:solidFill>
                          <a:latin typeface="仿宋" pitchFamily="49" charset="-122"/>
                          <a:ea typeface="仿宋" pitchFamily="49" charset="-122"/>
                        </a:rPr>
                        <a:t>★</a:t>
                      </a:r>
                      <a:endParaRPr lang="zh-CN" altLang="en-US" sz="2000" kern="1200">
                        <a:solidFill>
                          <a:srgbClr val="0000FF"/>
                        </a:solidFill>
                        <a:latin typeface="仿宋" pitchFamily="49" charset="-122"/>
                        <a:ea typeface="仿宋" pitchFamily="49" charset="-122"/>
                        <a:cs typeface="+mn-cs"/>
                      </a:endParaRPr>
                    </a:p>
                  </a:txBody>
                  <a:tcPr/>
                </a:tc>
              </a:tr>
              <a:tr h="370840">
                <a:tc>
                  <a:txBody>
                    <a:bodyPr/>
                    <a:lstStyle/>
                    <a:p>
                      <a:pPr algn="ctr"/>
                      <a:r>
                        <a:rPr lang="en-US" altLang="zh-CN" sz="2000" smtClean="0">
                          <a:latin typeface="仿宋" pitchFamily="49" charset="-122"/>
                          <a:ea typeface="仿宋" pitchFamily="49" charset="-122"/>
                        </a:rPr>
                        <a:t>46</a:t>
                      </a:r>
                      <a:endParaRPr lang="zh-CN" altLang="en-US" sz="2000">
                        <a:latin typeface="仿宋" pitchFamily="49" charset="-122"/>
                        <a:ea typeface="仿宋" pitchFamily="49" charset="-122"/>
                      </a:endParaRPr>
                    </a:p>
                  </a:txBody>
                  <a:tcPr/>
                </a:tc>
                <a:tc>
                  <a:txBody>
                    <a:bodyPr/>
                    <a:lstStyle/>
                    <a:p>
                      <a:pPr marL="0" algn="l" defTabSz="914400" rtl="0" eaLnBrk="1" latinLnBrk="0" hangingPunct="1"/>
                      <a:r>
                        <a:rPr lang="zh-CN" altLang="zh-CN" sz="2000" kern="1200" smtClean="0">
                          <a:solidFill>
                            <a:srgbClr val="0000FF"/>
                          </a:solidFill>
                          <a:latin typeface="仿宋" pitchFamily="49" charset="-122"/>
                          <a:ea typeface="仿宋" pitchFamily="49" charset="-122"/>
                          <a:cs typeface="+mn-cs"/>
                        </a:rPr>
                        <a:t>中共对二战的不同认识</a:t>
                      </a:r>
                      <a:r>
                        <a:rPr lang="zh-CN" altLang="en-US" sz="2000" smtClean="0">
                          <a:solidFill>
                            <a:srgbClr val="FF0000"/>
                          </a:solidFill>
                          <a:latin typeface="仿宋" pitchFamily="49" charset="-122"/>
                          <a:ea typeface="仿宋" pitchFamily="49" charset="-122"/>
                        </a:rPr>
                        <a:t>★</a:t>
                      </a:r>
                      <a:endParaRPr lang="zh-CN" altLang="en-US" sz="2000" kern="1200">
                        <a:solidFill>
                          <a:srgbClr val="0000FF"/>
                        </a:solidFill>
                        <a:latin typeface="仿宋" pitchFamily="49" charset="-122"/>
                        <a:ea typeface="仿宋" pitchFamily="49" charset="-122"/>
                        <a:cs typeface="+mn-cs"/>
                      </a:endParaRPr>
                    </a:p>
                  </a:txBody>
                  <a:tcPr/>
                </a:tc>
              </a:tr>
              <a:tr h="370840">
                <a:tc>
                  <a:txBody>
                    <a:bodyPr/>
                    <a:lstStyle/>
                    <a:p>
                      <a:pPr algn="ctr"/>
                      <a:r>
                        <a:rPr lang="en-US" altLang="zh-CN" sz="2000" smtClean="0">
                          <a:latin typeface="仿宋" pitchFamily="49" charset="-122"/>
                          <a:ea typeface="仿宋" pitchFamily="49" charset="-122"/>
                        </a:rPr>
                        <a:t>47</a:t>
                      </a:r>
                      <a:endParaRPr lang="zh-CN" altLang="en-US" sz="2000">
                        <a:latin typeface="仿宋" pitchFamily="49" charset="-122"/>
                        <a:ea typeface="仿宋" pitchFamily="49" charset="-122"/>
                      </a:endParaRPr>
                    </a:p>
                  </a:txBody>
                  <a:tcPr/>
                </a:tc>
                <a:tc>
                  <a:txBody>
                    <a:bodyPr/>
                    <a:lstStyle/>
                    <a:p>
                      <a:pPr marL="0" algn="l" defTabSz="914400" rtl="0" eaLnBrk="1" latinLnBrk="0" hangingPunct="1"/>
                      <a:r>
                        <a:rPr lang="zh-CN" altLang="en-US" sz="2000" kern="1200" smtClean="0">
                          <a:solidFill>
                            <a:schemeClr val="tx1"/>
                          </a:solidFill>
                          <a:latin typeface="仿宋" pitchFamily="49" charset="-122"/>
                          <a:ea typeface="仿宋" pitchFamily="49" charset="-122"/>
                          <a:cs typeface="+mn-cs"/>
                        </a:rPr>
                        <a:t>华盛顿、罗斯福</a:t>
                      </a:r>
                      <a:r>
                        <a:rPr lang="zh-CN" altLang="en-US" sz="2000" smtClean="0">
                          <a:solidFill>
                            <a:srgbClr val="FF0000"/>
                          </a:solidFill>
                          <a:latin typeface="仿宋" pitchFamily="49" charset="-122"/>
                          <a:ea typeface="仿宋" pitchFamily="49" charset="-122"/>
                        </a:rPr>
                        <a:t>★</a:t>
                      </a:r>
                      <a:endParaRPr lang="zh-CN" altLang="en-US" sz="2000" kern="1200">
                        <a:solidFill>
                          <a:schemeClr val="tx1"/>
                        </a:solidFill>
                        <a:latin typeface="仿宋" pitchFamily="49" charset="-122"/>
                        <a:ea typeface="仿宋" pitchFamily="49" charset="-122"/>
                        <a:cs typeface="+mn-cs"/>
                      </a:endParaRPr>
                    </a:p>
                  </a:txBody>
                  <a:tcPr/>
                </a:tc>
              </a:tr>
              <a:tr h="370840">
                <a:tc>
                  <a:txBody>
                    <a:bodyPr/>
                    <a:lstStyle/>
                    <a:p>
                      <a:pPr algn="ctr"/>
                      <a:endParaRPr lang="zh-CN" altLang="en-US" sz="2000">
                        <a:latin typeface="仿宋" pitchFamily="49" charset="-122"/>
                        <a:ea typeface="仿宋" pitchFamily="49" charset="-122"/>
                      </a:endParaRPr>
                    </a:p>
                  </a:txBody>
                  <a:tcPr/>
                </a:tc>
                <a:tc>
                  <a:txBody>
                    <a:bodyPr/>
                    <a:lstStyle/>
                    <a:p>
                      <a:pPr marL="0" algn="l" defTabSz="914400" rtl="0" eaLnBrk="1" latinLnBrk="0" hangingPunct="1"/>
                      <a:endParaRPr lang="zh-CN" altLang="en-US" sz="2000" kern="1200">
                        <a:solidFill>
                          <a:srgbClr val="0000FF"/>
                        </a:solidFill>
                        <a:latin typeface="仿宋" pitchFamily="49" charset="-122"/>
                        <a:ea typeface="仿宋" pitchFamily="49" charset="-122"/>
                        <a:cs typeface="+mn-cs"/>
                      </a:endParaRPr>
                    </a:p>
                  </a:txBody>
                  <a:tcPr/>
                </a:tc>
              </a:tr>
              <a:tr h="370840">
                <a:tc>
                  <a:txBody>
                    <a:bodyPr/>
                    <a:lstStyle/>
                    <a:p>
                      <a:pPr algn="ctr"/>
                      <a:endParaRPr lang="zh-CN" altLang="en-US" sz="2000">
                        <a:latin typeface="仿宋" pitchFamily="49" charset="-122"/>
                        <a:ea typeface="仿宋" pitchFamily="49" charset="-122"/>
                      </a:endParaRPr>
                    </a:p>
                  </a:txBody>
                  <a:tcPr/>
                </a:tc>
                <a:tc>
                  <a:txBody>
                    <a:bodyPr/>
                    <a:lstStyle/>
                    <a:p>
                      <a:pPr marL="0" algn="l" defTabSz="914400" rtl="0" eaLnBrk="1" latinLnBrk="0" hangingPunct="1"/>
                      <a:endParaRPr lang="zh-CN" altLang="en-US" sz="2000" kern="1200">
                        <a:solidFill>
                          <a:srgbClr val="0000FF"/>
                        </a:solidFill>
                        <a:latin typeface="仿宋" pitchFamily="49" charset="-122"/>
                        <a:ea typeface="仿宋" pitchFamily="49" charset="-122"/>
                        <a:cs typeface="+mn-cs"/>
                      </a:endParaRPr>
                    </a:p>
                  </a:txBody>
                  <a:tcPr/>
                </a:tc>
              </a:tr>
              <a:tr h="370840">
                <a:tc>
                  <a:txBody>
                    <a:bodyPr/>
                    <a:lstStyle/>
                    <a:p>
                      <a:pPr algn="ctr"/>
                      <a:endParaRPr lang="zh-CN" altLang="en-US" sz="2000">
                        <a:latin typeface="仿宋" pitchFamily="49" charset="-122"/>
                        <a:ea typeface="仿宋" pitchFamily="49" charset="-122"/>
                      </a:endParaRPr>
                    </a:p>
                  </a:txBody>
                  <a:tcPr/>
                </a:tc>
                <a:tc>
                  <a:txBody>
                    <a:bodyPr/>
                    <a:lstStyle/>
                    <a:p>
                      <a:pPr algn="l"/>
                      <a:endParaRPr lang="zh-CN" altLang="en-US" sz="2000">
                        <a:solidFill>
                          <a:srgbClr val="0000FF"/>
                        </a:solidFill>
                        <a:latin typeface="仿宋" pitchFamily="49" charset="-122"/>
                        <a:ea typeface="仿宋" pitchFamily="49" charset="-122"/>
                      </a:endParaRPr>
                    </a:p>
                  </a:txBody>
                  <a:tcPr/>
                </a:tc>
              </a:tr>
              <a:tr h="370840">
                <a:tc>
                  <a:txBody>
                    <a:bodyPr/>
                    <a:lstStyle/>
                    <a:p>
                      <a:pPr algn="ctr"/>
                      <a:endParaRPr lang="zh-CN" altLang="en-US" sz="2000">
                        <a:latin typeface="仿宋" pitchFamily="49" charset="-122"/>
                        <a:ea typeface="仿宋" pitchFamily="49" charset="-122"/>
                      </a:endParaRPr>
                    </a:p>
                  </a:txBody>
                  <a:tcPr/>
                </a:tc>
                <a:tc>
                  <a:txBody>
                    <a:bodyPr/>
                    <a:lstStyle/>
                    <a:p>
                      <a:pPr algn="l"/>
                      <a:endParaRPr lang="zh-CN" altLang="en-US" sz="2000">
                        <a:latin typeface="仿宋" pitchFamily="49" charset="-122"/>
                        <a:ea typeface="仿宋" pitchFamily="49" charset="-122"/>
                      </a:endParaRPr>
                    </a:p>
                  </a:txBody>
                  <a:tcPr/>
                </a:tc>
              </a:tr>
            </a:tbl>
          </a:graphicData>
        </a:graphic>
      </p:graphicFrame>
      <p:sp>
        <p:nvSpPr>
          <p:cNvPr id="10" name="矩形 9"/>
          <p:cNvSpPr/>
          <p:nvPr/>
        </p:nvSpPr>
        <p:spPr>
          <a:xfrm>
            <a:off x="0" y="1916832"/>
            <a:ext cx="9108504" cy="4893647"/>
          </a:xfrm>
          <a:prstGeom prst="rect">
            <a:avLst/>
          </a:prstGeom>
          <a:solidFill>
            <a:schemeClr val="bg1"/>
          </a:solidFill>
        </p:spPr>
        <p:txBody>
          <a:bodyPr wrap="square">
            <a:spAutoFit/>
          </a:bodyPr>
          <a:lstStyle/>
          <a:p>
            <a:pPr>
              <a:lnSpc>
                <a:spcPct val="120000"/>
              </a:lnSpc>
            </a:pPr>
            <a:r>
              <a:rPr lang="en-US" altLang="zh-CN" sz="2600">
                <a:latin typeface="仿宋" pitchFamily="49" charset="-122"/>
                <a:ea typeface="仿宋" pitchFamily="49" charset="-122"/>
              </a:rPr>
              <a:t>2018 </a:t>
            </a:r>
            <a:r>
              <a:rPr lang="zh-CN" altLang="en-US" sz="2600">
                <a:latin typeface="仿宋" pitchFamily="49" charset="-122"/>
                <a:ea typeface="仿宋" pitchFamily="49" charset="-122"/>
              </a:rPr>
              <a:t>年全国高考卷</a:t>
            </a:r>
            <a:r>
              <a:rPr lang="en-US" altLang="zh-CN" sz="2600">
                <a:latin typeface="仿宋" pitchFamily="49" charset="-122"/>
                <a:ea typeface="仿宋" pitchFamily="49" charset="-122"/>
              </a:rPr>
              <a:t>Ⅰ</a:t>
            </a:r>
            <a:r>
              <a:rPr lang="zh-CN" altLang="en-US" sz="2600">
                <a:latin typeface="仿宋" pitchFamily="49" charset="-122"/>
                <a:ea typeface="仿宋" pitchFamily="49" charset="-122"/>
              </a:rPr>
              <a:t>涉及的</a:t>
            </a:r>
            <a:r>
              <a:rPr lang="zh-CN" altLang="en-US" sz="2600" smtClean="0">
                <a:latin typeface="仿宋" pitchFamily="49" charset="-122"/>
                <a:ea typeface="仿宋" pitchFamily="49" charset="-122"/>
              </a:rPr>
              <a:t>知识都是</a:t>
            </a:r>
            <a:r>
              <a:rPr lang="zh-CN" altLang="en-US" sz="2600">
                <a:latin typeface="仿宋" pitchFamily="49" charset="-122"/>
                <a:ea typeface="仿宋" pitchFamily="49" charset="-122"/>
              </a:rPr>
              <a:t>课程标准的核心知识、历史学科的</a:t>
            </a:r>
            <a:r>
              <a:rPr lang="zh-CN" altLang="en-US" sz="2600" smtClean="0">
                <a:latin typeface="仿宋" pitchFamily="49" charset="-122"/>
                <a:ea typeface="仿宋" pitchFamily="49" charset="-122"/>
              </a:rPr>
              <a:t>必备</a:t>
            </a:r>
            <a:r>
              <a:rPr lang="zh-CN" altLang="en-US" sz="2600">
                <a:latin typeface="仿宋" pitchFamily="49" charset="-122"/>
                <a:ea typeface="仿宋" pitchFamily="49" charset="-122"/>
              </a:rPr>
              <a:t>知识、课堂教学的主干</a:t>
            </a:r>
            <a:r>
              <a:rPr lang="zh-CN" altLang="en-US" sz="2600" smtClean="0">
                <a:latin typeface="仿宋" pitchFamily="49" charset="-122"/>
                <a:ea typeface="仿宋" pitchFamily="49" charset="-122"/>
              </a:rPr>
              <a:t>知识，这</a:t>
            </a:r>
            <a:r>
              <a:rPr lang="zh-CN" altLang="en-US" sz="2600" smtClean="0">
                <a:solidFill>
                  <a:srgbClr val="FF0000"/>
                </a:solidFill>
                <a:latin typeface="仿宋" pitchFamily="49" charset="-122"/>
                <a:ea typeface="仿宋" pitchFamily="49" charset="-122"/>
              </a:rPr>
              <a:t>表明</a:t>
            </a:r>
            <a:r>
              <a:rPr lang="zh-CN" altLang="en-US" sz="2600">
                <a:solidFill>
                  <a:srgbClr val="FF0000"/>
                </a:solidFill>
                <a:latin typeface="仿宋" pitchFamily="49" charset="-122"/>
                <a:ea typeface="仿宋" pitchFamily="49" charset="-122"/>
              </a:rPr>
              <a:t>高考不讲求覆盖，突出主干知识和重点知识的考查方向始终如一</a:t>
            </a:r>
            <a:r>
              <a:rPr lang="zh-CN" altLang="en-US" sz="2600" smtClean="0">
                <a:latin typeface="仿宋" pitchFamily="49" charset="-122"/>
                <a:ea typeface="仿宋" pitchFamily="49" charset="-122"/>
              </a:rPr>
              <a:t>。试题</a:t>
            </a:r>
            <a:r>
              <a:rPr lang="zh-CN" altLang="en-US" sz="2600">
                <a:solidFill>
                  <a:srgbClr val="FF0000"/>
                </a:solidFill>
                <a:latin typeface="仿宋" pitchFamily="49" charset="-122"/>
                <a:ea typeface="仿宋" pitchFamily="49" charset="-122"/>
              </a:rPr>
              <a:t>涵盖</a:t>
            </a:r>
            <a:r>
              <a:rPr lang="zh-CN" altLang="en-US" sz="2600">
                <a:latin typeface="仿宋" pitchFamily="49" charset="-122"/>
                <a:ea typeface="仿宋" pitchFamily="49" charset="-122"/>
              </a:rPr>
              <a:t>了一些</a:t>
            </a:r>
            <a:r>
              <a:rPr lang="zh-CN" altLang="en-US" sz="2600">
                <a:solidFill>
                  <a:srgbClr val="FF0000"/>
                </a:solidFill>
                <a:latin typeface="仿宋" pitchFamily="49" charset="-122"/>
                <a:ea typeface="仿宋" pitchFamily="49" charset="-122"/>
              </a:rPr>
              <a:t>重要的历史概念和历史事件</a:t>
            </a:r>
            <a:r>
              <a:rPr lang="zh-CN" altLang="en-US" sz="2600">
                <a:latin typeface="仿宋" pitchFamily="49" charset="-122"/>
                <a:ea typeface="仿宋" pitchFamily="49" charset="-122"/>
              </a:rPr>
              <a:t>，如安史之乱、藩镇割据、甲午战争</a:t>
            </a:r>
            <a:r>
              <a:rPr lang="zh-CN" altLang="en-US" sz="2600" smtClean="0">
                <a:latin typeface="仿宋" pitchFamily="49" charset="-122"/>
                <a:ea typeface="仿宋" pitchFamily="49" charset="-122"/>
              </a:rPr>
              <a:t>、人文</a:t>
            </a:r>
            <a:r>
              <a:rPr lang="zh-CN" altLang="en-US" sz="2600">
                <a:latin typeface="仿宋" pitchFamily="49" charset="-122"/>
                <a:ea typeface="仿宋" pitchFamily="49" charset="-122"/>
              </a:rPr>
              <a:t>精神、第三世界、农村基层民主。试题还涉及到一些</a:t>
            </a:r>
            <a:r>
              <a:rPr lang="zh-CN" altLang="en-US" sz="2600">
                <a:solidFill>
                  <a:srgbClr val="FF0000"/>
                </a:solidFill>
                <a:latin typeface="仿宋" pitchFamily="49" charset="-122"/>
                <a:ea typeface="仿宋" pitchFamily="49" charset="-122"/>
              </a:rPr>
              <a:t>重要的历史人物</a:t>
            </a:r>
            <a:r>
              <a:rPr lang="zh-CN" altLang="en-US" sz="2600">
                <a:latin typeface="仿宋" pitchFamily="49" charset="-122"/>
                <a:ea typeface="仿宋" pitchFamily="49" charset="-122"/>
              </a:rPr>
              <a:t>，如墨子、郑和</a:t>
            </a:r>
            <a:r>
              <a:rPr lang="zh-CN" altLang="en-US" sz="2600" smtClean="0">
                <a:latin typeface="仿宋" pitchFamily="49" charset="-122"/>
                <a:ea typeface="仿宋" pitchFamily="49" charset="-122"/>
              </a:rPr>
              <a:t>、梭伦</a:t>
            </a:r>
            <a:r>
              <a:rPr lang="zh-CN" altLang="en-US" sz="2600">
                <a:latin typeface="仿宋" pitchFamily="49" charset="-122"/>
                <a:ea typeface="仿宋" pitchFamily="49" charset="-122"/>
              </a:rPr>
              <a:t>、马克思、汉武帝、毛泽东、华盛顿、罗斯福等。全卷以政治史、经济史为主要考查</a:t>
            </a:r>
            <a:r>
              <a:rPr lang="zh-CN" altLang="en-US" sz="2600" smtClean="0">
                <a:latin typeface="仿宋" pitchFamily="49" charset="-122"/>
                <a:ea typeface="仿宋" pitchFamily="49" charset="-122"/>
              </a:rPr>
              <a:t>方向，尤其</a:t>
            </a:r>
            <a:r>
              <a:rPr lang="zh-CN" altLang="en-US" sz="2600" smtClean="0">
                <a:solidFill>
                  <a:srgbClr val="FF0000"/>
                </a:solidFill>
                <a:latin typeface="仿宋" pitchFamily="49" charset="-122"/>
                <a:ea typeface="仿宋" pitchFamily="49" charset="-122"/>
              </a:rPr>
              <a:t>偏重政治</a:t>
            </a:r>
            <a:r>
              <a:rPr lang="zh-CN" altLang="en-US" sz="2600" smtClean="0">
                <a:latin typeface="仿宋" pitchFamily="49" charset="-122"/>
                <a:ea typeface="仿宋" pitchFamily="49" charset="-122"/>
              </a:rPr>
              <a:t>，而思想</a:t>
            </a:r>
            <a:r>
              <a:rPr lang="zh-CN" altLang="en-US" sz="2600">
                <a:latin typeface="仿宋" pitchFamily="49" charset="-122"/>
                <a:ea typeface="仿宋" pitchFamily="49" charset="-122"/>
              </a:rPr>
              <a:t>文化史占比约为</a:t>
            </a:r>
            <a:r>
              <a:rPr lang="en-US" altLang="zh-CN" sz="2600">
                <a:latin typeface="仿宋" pitchFamily="49" charset="-122"/>
                <a:ea typeface="仿宋" pitchFamily="49" charset="-122"/>
              </a:rPr>
              <a:t>20%</a:t>
            </a:r>
            <a:r>
              <a:rPr lang="zh-CN" altLang="en-US" sz="2600">
                <a:latin typeface="仿宋" pitchFamily="49" charset="-122"/>
                <a:ea typeface="仿宋" pitchFamily="49" charset="-122"/>
              </a:rPr>
              <a:t>左右。中外历史</a:t>
            </a:r>
            <a:r>
              <a:rPr lang="zh-CN" altLang="en-US" sz="2600" smtClean="0">
                <a:latin typeface="仿宋" pitchFamily="49" charset="-122"/>
                <a:ea typeface="仿宋" pitchFamily="49" charset="-122"/>
              </a:rPr>
              <a:t>考查分值分别为</a:t>
            </a:r>
            <a:r>
              <a:rPr lang="en-US" altLang="zh-CN" sz="2600" smtClean="0">
                <a:latin typeface="仿宋" pitchFamily="49" charset="-122"/>
                <a:ea typeface="仿宋" pitchFamily="49" charset="-122"/>
              </a:rPr>
              <a:t>57</a:t>
            </a:r>
            <a:r>
              <a:rPr lang="zh-CN" altLang="en-US" sz="2600" smtClean="0">
                <a:latin typeface="仿宋" pitchFamily="49" charset="-122"/>
                <a:ea typeface="仿宋" pitchFamily="49" charset="-122"/>
              </a:rPr>
              <a:t>分和</a:t>
            </a:r>
            <a:r>
              <a:rPr lang="en-US" altLang="zh-CN" sz="2600" smtClean="0">
                <a:latin typeface="仿宋" pitchFamily="49" charset="-122"/>
                <a:ea typeface="仿宋" pitchFamily="49" charset="-122"/>
              </a:rPr>
              <a:t>28</a:t>
            </a:r>
            <a:r>
              <a:rPr lang="zh-CN" altLang="en-US" sz="2600" smtClean="0">
                <a:latin typeface="仿宋" pitchFamily="49" charset="-122"/>
                <a:ea typeface="仿宋" pitchFamily="49" charset="-122"/>
              </a:rPr>
              <a:t>分（必</a:t>
            </a:r>
            <a:r>
              <a:rPr lang="zh-CN" altLang="en-US" sz="2600">
                <a:latin typeface="仿宋" pitchFamily="49" charset="-122"/>
                <a:ea typeface="仿宋" pitchFamily="49" charset="-122"/>
              </a:rPr>
              <a:t>做题</a:t>
            </a:r>
            <a:r>
              <a:rPr lang="zh-CN" altLang="en-US" sz="2600" smtClean="0">
                <a:latin typeface="仿宋" pitchFamily="49" charset="-122"/>
                <a:ea typeface="仿宋" pitchFamily="49" charset="-122"/>
              </a:rPr>
              <a:t>），明显地厚中薄西，这</a:t>
            </a:r>
            <a:r>
              <a:rPr lang="zh-CN" altLang="en-US" sz="2600">
                <a:latin typeface="仿宋" pitchFamily="49" charset="-122"/>
                <a:ea typeface="仿宋" pitchFamily="49" charset="-122"/>
              </a:rPr>
              <a:t>与</a:t>
            </a:r>
            <a:r>
              <a:rPr lang="zh-CN" altLang="en-US" sz="2600" smtClean="0">
                <a:latin typeface="仿宋" pitchFamily="49" charset="-122"/>
                <a:ea typeface="仿宋" pitchFamily="49" charset="-122"/>
              </a:rPr>
              <a:t>往年几乎</a:t>
            </a:r>
            <a:r>
              <a:rPr lang="zh-CN" altLang="en-US" sz="2600">
                <a:latin typeface="仿宋" pitchFamily="49" charset="-122"/>
                <a:ea typeface="仿宋" pitchFamily="49" charset="-122"/>
              </a:rPr>
              <a:t>一致。</a:t>
            </a:r>
          </a:p>
        </p:txBody>
      </p:sp>
      <p:sp>
        <p:nvSpPr>
          <p:cNvPr id="11" name="矩形 10"/>
          <p:cNvSpPr/>
          <p:nvPr/>
        </p:nvSpPr>
        <p:spPr>
          <a:xfrm>
            <a:off x="-19726" y="5098741"/>
            <a:ext cx="9128230" cy="1786643"/>
          </a:xfrm>
          <a:prstGeom prst="rect">
            <a:avLst/>
          </a:prstGeom>
          <a:solidFill>
            <a:schemeClr val="bg1"/>
          </a:solid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20000"/>
              </a:lnSpc>
            </a:pPr>
            <a:r>
              <a:rPr lang="zh-CN" altLang="en-US" sz="3200" smtClean="0">
                <a:solidFill>
                  <a:srgbClr val="FF0000"/>
                </a:solidFill>
                <a:latin typeface="黑体" pitchFamily="49" charset="-122"/>
                <a:ea typeface="黑体" pitchFamily="49" charset="-122"/>
              </a:rPr>
              <a:t>启示</a:t>
            </a:r>
            <a:endParaRPr lang="en-US" altLang="zh-CN" sz="3200" smtClean="0">
              <a:solidFill>
                <a:srgbClr val="FF0000"/>
              </a:solidFill>
              <a:latin typeface="黑体" pitchFamily="49" charset="-122"/>
              <a:ea typeface="黑体" pitchFamily="49" charset="-122"/>
            </a:endParaRPr>
          </a:p>
          <a:p>
            <a:pPr>
              <a:lnSpc>
                <a:spcPct val="120000"/>
              </a:lnSpc>
            </a:pPr>
            <a:r>
              <a:rPr lang="zh-CN" altLang="en-US" sz="3200" smtClean="0">
                <a:solidFill>
                  <a:srgbClr val="FF0000"/>
                </a:solidFill>
                <a:latin typeface="黑体" pitchFamily="49" charset="-122"/>
                <a:ea typeface="黑体" pitchFamily="49" charset="-122"/>
              </a:rPr>
              <a:t>务必</a:t>
            </a:r>
            <a:r>
              <a:rPr lang="zh-CN" altLang="en-US" sz="3200">
                <a:solidFill>
                  <a:srgbClr val="FF0000"/>
                </a:solidFill>
                <a:latin typeface="黑体" pitchFamily="49" charset="-122"/>
                <a:ea typeface="黑体" pitchFamily="49" charset="-122"/>
              </a:rPr>
              <a:t>突出重点，分清主次，有张有弛，真没必要均匀用力，左右逢源。</a:t>
            </a:r>
            <a:endParaRPr lang="zh-CN" altLang="en-US" sz="3200" b="1" cap="none" spc="0">
              <a:ln w="11430"/>
              <a:solidFill>
                <a:srgbClr val="FF0000"/>
              </a:solidFill>
              <a:effectLst>
                <a:outerShdw blurRad="50800" dist="39000" dir="5460000" algn="tl">
                  <a:srgbClr val="000000">
                    <a:alpha val="38000"/>
                  </a:srgbClr>
                </a:outerShdw>
              </a:effectLst>
              <a:latin typeface="黑体" pitchFamily="49" charset="-122"/>
              <a:ea typeface="黑体" pitchFamily="49" charset="-122"/>
            </a:endParaRPr>
          </a:p>
        </p:txBody>
      </p:sp>
      <p:sp>
        <p:nvSpPr>
          <p:cNvPr id="12" name="TextBox 1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一、精研高考真题，找准备考方向</a:t>
            </a:r>
            <a:endParaRPr lang="zh-CN" altLang="en-US" sz="3200">
              <a:solidFill>
                <a:srgbClr val="0000FF"/>
              </a:solidFill>
              <a:latin typeface="黑体" pitchFamily="49" charset="-122"/>
              <a:ea typeface="黑体" pitchFamily="49" charset="-122"/>
            </a:endParaRPr>
          </a:p>
        </p:txBody>
      </p:sp>
    </p:spTree>
    <p:extLst>
      <p:ext uri="{BB962C8B-B14F-4D97-AF65-F5344CB8AC3E}">
        <p14:creationId xmlns:p14="http://schemas.microsoft.com/office/powerpoint/2010/main" val="3803747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1+#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Effect transition="in" filter="fade">
                                      <p:cBhvr>
                                        <p:cTn id="1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12680"/>
            <a:ext cx="9144000" cy="5293757"/>
          </a:xfrm>
          <a:prstGeom prst="rect">
            <a:avLst/>
          </a:prstGeom>
        </p:spPr>
        <p:txBody>
          <a:bodyPr wrap="square">
            <a:spAutoFit/>
          </a:bodyPr>
          <a:lstStyle/>
          <a:p>
            <a:pPr>
              <a:lnSpc>
                <a:spcPct val="130000"/>
              </a:lnSpc>
            </a:pPr>
            <a:r>
              <a:rPr lang="zh-CN" altLang="zh-CN" sz="2600" b="1">
                <a:latin typeface="仿宋" pitchFamily="49" charset="-122"/>
                <a:ea typeface="仿宋" pitchFamily="49" charset="-122"/>
              </a:rPr>
              <a:t>示例</a:t>
            </a:r>
            <a:r>
              <a:rPr lang="en-US" altLang="zh-CN" sz="2600" b="1">
                <a:latin typeface="仿宋" pitchFamily="49" charset="-122"/>
                <a:ea typeface="仿宋" pitchFamily="49" charset="-122"/>
              </a:rPr>
              <a:t>1</a:t>
            </a:r>
            <a:endParaRPr lang="zh-CN" altLang="zh-CN" sz="2600">
              <a:latin typeface="仿宋" pitchFamily="49" charset="-122"/>
              <a:ea typeface="仿宋" pitchFamily="49" charset="-122"/>
            </a:endParaRPr>
          </a:p>
          <a:p>
            <a:pPr>
              <a:lnSpc>
                <a:spcPct val="130000"/>
              </a:lnSpc>
            </a:pPr>
            <a:r>
              <a:rPr lang="zh-CN" altLang="zh-CN" sz="2600">
                <a:latin typeface="仿宋" pitchFamily="49" charset="-122"/>
                <a:ea typeface="仿宋" pitchFamily="49" charset="-122"/>
              </a:rPr>
              <a:t>小说情节：鲁滨逊在巴西开办种植园。</a:t>
            </a:r>
          </a:p>
          <a:p>
            <a:pPr>
              <a:lnSpc>
                <a:spcPct val="130000"/>
              </a:lnSpc>
            </a:pPr>
            <a:r>
              <a:rPr lang="zh-CN" altLang="zh-CN" sz="2600">
                <a:latin typeface="仿宋" pitchFamily="49" charset="-122"/>
                <a:ea typeface="仿宋" pitchFamily="49" charset="-122"/>
              </a:rPr>
              <a:t>历史现象：西欧早期殖民扩张与掠夺。</a:t>
            </a:r>
          </a:p>
          <a:p>
            <a:pPr>
              <a:lnSpc>
                <a:spcPct val="130000"/>
              </a:lnSpc>
            </a:pPr>
            <a:r>
              <a:rPr lang="zh-CN" altLang="zh-CN" sz="2600">
                <a:latin typeface="仿宋" pitchFamily="49" charset="-122"/>
                <a:ea typeface="仿宋" pitchFamily="49" charset="-122"/>
              </a:rPr>
              <a:t>概述和评价：新航路开辟后</a:t>
            </a:r>
            <a:r>
              <a:rPr lang="zh-CN" altLang="zh-CN" sz="2600" smtClean="0">
                <a:latin typeface="仿宋" pitchFamily="49" charset="-122"/>
                <a:ea typeface="仿宋" pitchFamily="49" charset="-122"/>
              </a:rPr>
              <a:t>，欧</a:t>
            </a:r>
            <a:r>
              <a:rPr lang="zh-CN" altLang="en-US" sz="2600" smtClean="0">
                <a:latin typeface="仿宋" pitchFamily="49" charset="-122"/>
                <a:ea typeface="仿宋" pitchFamily="49" charset="-122"/>
              </a:rPr>
              <a:t>洲</a:t>
            </a:r>
            <a:r>
              <a:rPr lang="zh-CN" altLang="zh-CN" sz="2600" smtClean="0">
                <a:latin typeface="仿宋" pitchFamily="49" charset="-122"/>
                <a:ea typeface="仿宋" pitchFamily="49" charset="-122"/>
              </a:rPr>
              <a:t>殖民者</a:t>
            </a:r>
            <a:r>
              <a:rPr lang="zh-CN" altLang="zh-CN" sz="2600">
                <a:latin typeface="仿宋" pitchFamily="49" charset="-122"/>
                <a:ea typeface="仿宋" pitchFamily="49" charset="-122"/>
              </a:rPr>
              <a:t>展开了殖民扩张和殖民掠夺，在美洲依靠武力强占殖民地，屠杀印第安人，贩卖黑奴，开办种植园。</a:t>
            </a:r>
          </a:p>
          <a:p>
            <a:pPr indent="457200">
              <a:lnSpc>
                <a:spcPct val="130000"/>
              </a:lnSpc>
            </a:pPr>
            <a:r>
              <a:rPr lang="zh-CN" altLang="zh-CN" sz="2600">
                <a:latin typeface="仿宋" pitchFamily="49" charset="-122"/>
                <a:ea typeface="仿宋" pitchFamily="49" charset="-122"/>
              </a:rPr>
              <a:t>早期殖民扩张掠夺具有血腥性、掠夺性、野蛮性，给遭受侵略的地区和人民造成极大</a:t>
            </a:r>
            <a:r>
              <a:rPr lang="zh-CN" altLang="zh-CN" sz="2600" smtClean="0">
                <a:latin typeface="仿宋" pitchFamily="49" charset="-122"/>
                <a:ea typeface="仿宋" pitchFamily="49" charset="-122"/>
              </a:rPr>
              <a:t>灾难</a:t>
            </a:r>
            <a:r>
              <a:rPr lang="zh-CN" altLang="en-US" sz="2600" smtClean="0">
                <a:latin typeface="仿宋" pitchFamily="49" charset="-122"/>
                <a:ea typeface="仿宋" pitchFamily="49" charset="-122"/>
              </a:rPr>
              <a:t>。同时，</a:t>
            </a:r>
            <a:r>
              <a:rPr lang="zh-CN" altLang="zh-CN" sz="2600" smtClean="0">
                <a:latin typeface="仿宋" pitchFamily="49" charset="-122"/>
                <a:ea typeface="仿宋" pitchFamily="49" charset="-122"/>
              </a:rPr>
              <a:t>大量</a:t>
            </a:r>
            <a:r>
              <a:rPr lang="zh-CN" altLang="zh-CN" sz="2600">
                <a:latin typeface="仿宋" pitchFamily="49" charset="-122"/>
                <a:ea typeface="仿宋" pitchFamily="49" charset="-122"/>
              </a:rPr>
              <a:t>财富流入西欧，为欧洲资本主义发展提供了</a:t>
            </a:r>
            <a:r>
              <a:rPr lang="zh-CN" altLang="zh-CN" sz="2600" smtClean="0">
                <a:latin typeface="仿宋" pitchFamily="49" charset="-122"/>
                <a:ea typeface="仿宋" pitchFamily="49" charset="-122"/>
              </a:rPr>
              <a:t>资本原始积累</a:t>
            </a:r>
            <a:r>
              <a:rPr lang="zh-CN" altLang="en-US" sz="2600" smtClean="0">
                <a:latin typeface="仿宋" pitchFamily="49" charset="-122"/>
                <a:ea typeface="仿宋" pitchFamily="49" charset="-122"/>
              </a:rPr>
              <a:t>，</a:t>
            </a:r>
            <a:r>
              <a:rPr lang="zh-CN" altLang="zh-CN" sz="2600" smtClean="0">
                <a:latin typeface="仿宋" pitchFamily="49" charset="-122"/>
                <a:ea typeface="仿宋" pitchFamily="49" charset="-122"/>
              </a:rPr>
              <a:t>也</a:t>
            </a:r>
            <a:r>
              <a:rPr lang="zh-CN" altLang="zh-CN" sz="2600">
                <a:latin typeface="仿宋" pitchFamily="49" charset="-122"/>
                <a:ea typeface="仿宋" pitchFamily="49" charset="-122"/>
              </a:rPr>
              <a:t>客观上推动了世界市场的发展。</a:t>
            </a:r>
          </a:p>
        </p:txBody>
      </p:sp>
    </p:spTree>
    <p:extLst>
      <p:ext uri="{BB962C8B-B14F-4D97-AF65-F5344CB8AC3E}">
        <p14:creationId xmlns:p14="http://schemas.microsoft.com/office/powerpoint/2010/main" val="41170248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496" y="-27384"/>
            <a:ext cx="8999984" cy="6854184"/>
          </a:xfrm>
          <a:prstGeom prst="rect">
            <a:avLst/>
          </a:prstGeom>
        </p:spPr>
        <p:txBody>
          <a:bodyPr wrap="square">
            <a:spAutoFit/>
          </a:bodyPr>
          <a:lstStyle/>
          <a:p>
            <a:pPr>
              <a:lnSpc>
                <a:spcPct val="130000"/>
              </a:lnSpc>
            </a:pPr>
            <a:r>
              <a:rPr lang="zh-CN" altLang="zh-CN" sz="2600" b="1">
                <a:latin typeface="仿宋" pitchFamily="49" charset="-122"/>
                <a:ea typeface="仿宋" pitchFamily="49" charset="-122"/>
              </a:rPr>
              <a:t>示例</a:t>
            </a:r>
            <a:r>
              <a:rPr lang="en-US" altLang="zh-CN" sz="2600" b="1">
                <a:latin typeface="仿宋" pitchFamily="49" charset="-122"/>
                <a:ea typeface="仿宋" pitchFamily="49" charset="-122"/>
              </a:rPr>
              <a:t>5</a:t>
            </a:r>
            <a:endParaRPr lang="zh-CN" altLang="zh-CN" sz="2600">
              <a:latin typeface="仿宋" pitchFamily="49" charset="-122"/>
              <a:ea typeface="仿宋" pitchFamily="49" charset="-122"/>
            </a:endParaRPr>
          </a:p>
          <a:p>
            <a:pPr>
              <a:lnSpc>
                <a:spcPct val="130000"/>
              </a:lnSpc>
            </a:pPr>
            <a:r>
              <a:rPr lang="zh-CN" altLang="zh-CN" sz="2600">
                <a:latin typeface="仿宋" pitchFamily="49" charset="-122"/>
                <a:ea typeface="仿宋" pitchFamily="49" charset="-122"/>
              </a:rPr>
              <a:t>小说情节：宗教信仰是支撑鲁滨逊的重要力量，他通过自己阅读《圣经》无师自通的。</a:t>
            </a:r>
          </a:p>
          <a:p>
            <a:pPr>
              <a:lnSpc>
                <a:spcPct val="130000"/>
              </a:lnSpc>
            </a:pPr>
            <a:r>
              <a:rPr lang="zh-CN" altLang="zh-CN" sz="2600">
                <a:latin typeface="仿宋" pitchFamily="49" charset="-122"/>
                <a:ea typeface="仿宋" pitchFamily="49" charset="-122"/>
              </a:rPr>
              <a:t>历史现象：欧洲宗教改革。</a:t>
            </a:r>
          </a:p>
          <a:p>
            <a:pPr>
              <a:lnSpc>
                <a:spcPct val="130000"/>
              </a:lnSpc>
            </a:pPr>
            <a:r>
              <a:rPr lang="zh-CN" altLang="zh-CN" sz="2600">
                <a:latin typeface="仿宋" pitchFamily="49" charset="-122"/>
                <a:ea typeface="仿宋" pitchFamily="49" charset="-122"/>
              </a:rPr>
              <a:t>概述和评价：</a:t>
            </a:r>
            <a:r>
              <a:rPr lang="en-US" altLang="zh-CN" sz="2600">
                <a:latin typeface="仿宋" pitchFamily="49" charset="-122"/>
                <a:ea typeface="仿宋" pitchFamily="49" charset="-122"/>
              </a:rPr>
              <a:t>16</a:t>
            </a:r>
            <a:r>
              <a:rPr lang="zh-CN" altLang="zh-CN" sz="2600">
                <a:latin typeface="仿宋" pitchFamily="49" charset="-122"/>
                <a:ea typeface="仿宋" pitchFamily="49" charset="-122"/>
              </a:rPr>
              <a:t>世纪欧洲兴起宗教改革，产生了不听命于罗马天主教会的各个新教派。新教反对罗马教廷的精神垄断，主张因信称义（信仰即可得救），《圣经》是信仰的唯一权威，每个信徒都有直接阅读和解释《圣经》的权力，每个人都可以直接与上帝对话。</a:t>
            </a:r>
          </a:p>
          <a:p>
            <a:pPr indent="457200">
              <a:lnSpc>
                <a:spcPct val="130000"/>
              </a:lnSpc>
            </a:pPr>
            <a:r>
              <a:rPr lang="zh-CN" altLang="zh-CN" sz="2600">
                <a:latin typeface="仿宋" pitchFamily="49" charset="-122"/>
                <a:ea typeface="仿宋" pitchFamily="49" charset="-122"/>
              </a:rPr>
              <a:t>宗教改革打击了天主教会的神权</a:t>
            </a:r>
            <a:r>
              <a:rPr lang="zh-CN" altLang="zh-CN" sz="2600" smtClean="0">
                <a:latin typeface="仿宋" pitchFamily="49" charset="-122"/>
                <a:ea typeface="仿宋" pitchFamily="49" charset="-122"/>
              </a:rPr>
              <a:t>统治</a:t>
            </a:r>
            <a:r>
              <a:rPr lang="zh-CN" altLang="en-US" sz="2600" smtClean="0">
                <a:latin typeface="仿宋" pitchFamily="49" charset="-122"/>
                <a:ea typeface="仿宋" pitchFamily="49" charset="-122"/>
              </a:rPr>
              <a:t>，有利于民族国家的发展</a:t>
            </a:r>
            <a:r>
              <a:rPr lang="zh-CN" altLang="zh-CN" sz="2600" smtClean="0">
                <a:latin typeface="仿宋" pitchFamily="49" charset="-122"/>
                <a:ea typeface="仿宋" pitchFamily="49" charset="-122"/>
              </a:rPr>
              <a:t>；确立</a:t>
            </a:r>
            <a:r>
              <a:rPr lang="zh-CN" altLang="en-US" sz="2600" smtClean="0">
                <a:latin typeface="仿宋" pitchFamily="49" charset="-122"/>
                <a:ea typeface="仿宋" pitchFamily="49" charset="-122"/>
              </a:rPr>
              <a:t>了</a:t>
            </a:r>
            <a:r>
              <a:rPr lang="zh-CN" altLang="zh-CN" sz="2600" smtClean="0">
                <a:latin typeface="仿宋" pitchFamily="49" charset="-122"/>
                <a:ea typeface="仿宋" pitchFamily="49" charset="-122"/>
              </a:rPr>
              <a:t>适应资产阶级</a:t>
            </a:r>
            <a:r>
              <a:rPr lang="zh-CN" altLang="en-US" sz="2600" smtClean="0">
                <a:latin typeface="仿宋" pitchFamily="49" charset="-122"/>
                <a:ea typeface="仿宋" pitchFamily="49" charset="-122"/>
              </a:rPr>
              <a:t>需要</a:t>
            </a:r>
            <a:r>
              <a:rPr lang="zh-CN" altLang="zh-CN" sz="2600" smtClean="0">
                <a:latin typeface="仿宋" pitchFamily="49" charset="-122"/>
                <a:ea typeface="仿宋" pitchFamily="49" charset="-122"/>
              </a:rPr>
              <a:t>的</a:t>
            </a:r>
            <a:r>
              <a:rPr lang="zh-CN" altLang="zh-CN" sz="2600">
                <a:latin typeface="仿宋" pitchFamily="49" charset="-122"/>
                <a:ea typeface="仿宋" pitchFamily="49" charset="-122"/>
              </a:rPr>
              <a:t>伦理规范和生活方式，促进了资本主义经济发展；打破了天主教会的精神垄断，发展了人文主义，</a:t>
            </a:r>
            <a:r>
              <a:rPr lang="zh-CN" altLang="zh-CN" sz="2600" smtClean="0">
                <a:latin typeface="仿宋" pitchFamily="49" charset="-122"/>
                <a:ea typeface="仿宋" pitchFamily="49" charset="-122"/>
              </a:rPr>
              <a:t>推动</a:t>
            </a:r>
            <a:r>
              <a:rPr lang="zh-CN" altLang="en-US" sz="2600" smtClean="0">
                <a:latin typeface="仿宋" pitchFamily="49" charset="-122"/>
                <a:ea typeface="仿宋" pitchFamily="49" charset="-122"/>
              </a:rPr>
              <a:t>了</a:t>
            </a:r>
            <a:r>
              <a:rPr lang="zh-CN" altLang="zh-CN" sz="2600" smtClean="0">
                <a:latin typeface="仿宋" pitchFamily="49" charset="-122"/>
                <a:ea typeface="仿宋" pitchFamily="49" charset="-122"/>
              </a:rPr>
              <a:t>思想解放</a:t>
            </a:r>
            <a:r>
              <a:rPr lang="zh-CN" altLang="en-US" sz="2600" smtClean="0">
                <a:latin typeface="仿宋" pitchFamily="49" charset="-122"/>
                <a:ea typeface="仿宋" pitchFamily="49" charset="-122"/>
              </a:rPr>
              <a:t>和</a:t>
            </a:r>
            <a:r>
              <a:rPr lang="zh-CN" altLang="zh-CN" sz="2600" smtClean="0">
                <a:latin typeface="仿宋" pitchFamily="49" charset="-122"/>
                <a:ea typeface="仿宋" pitchFamily="49" charset="-122"/>
              </a:rPr>
              <a:t>科学</a:t>
            </a:r>
            <a:r>
              <a:rPr lang="zh-CN" altLang="zh-CN" sz="2600">
                <a:latin typeface="仿宋" pitchFamily="49" charset="-122"/>
                <a:ea typeface="仿宋" pitchFamily="49" charset="-122"/>
              </a:rPr>
              <a:t>文化发展。</a:t>
            </a:r>
            <a:endParaRPr lang="zh-CN" altLang="en-US" sz="2600">
              <a:latin typeface="仿宋" pitchFamily="49" charset="-122"/>
              <a:ea typeface="仿宋" pitchFamily="49" charset="-122"/>
            </a:endParaRPr>
          </a:p>
        </p:txBody>
      </p:sp>
    </p:spTree>
    <p:extLst>
      <p:ext uri="{BB962C8B-B14F-4D97-AF65-F5344CB8AC3E}">
        <p14:creationId xmlns:p14="http://schemas.microsoft.com/office/powerpoint/2010/main" val="295361698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3" y="115888"/>
            <a:ext cx="8640762" cy="4751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1" name="Text Box 3"/>
          <p:cNvSpPr txBox="1">
            <a:spLocks noChangeArrowheads="1"/>
          </p:cNvSpPr>
          <p:nvPr/>
        </p:nvSpPr>
        <p:spPr bwMode="auto">
          <a:xfrm>
            <a:off x="2268538" y="2636838"/>
            <a:ext cx="35274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a:spcBef>
                <a:spcPct val="50000"/>
              </a:spcBef>
            </a:pPr>
            <a:endParaRPr lang="zh-CN" altLang="zh-CN" sz="1800"/>
          </a:p>
        </p:txBody>
      </p:sp>
      <p:sp>
        <p:nvSpPr>
          <p:cNvPr id="24588" name="Rectangle 12"/>
          <p:cNvSpPr>
            <a:spLocks noChangeArrowheads="1"/>
          </p:cNvSpPr>
          <p:nvPr/>
        </p:nvSpPr>
        <p:spPr bwMode="auto">
          <a:xfrm>
            <a:off x="107950" y="227013"/>
            <a:ext cx="8964613" cy="5578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nSpc>
                <a:spcPct val="125000"/>
              </a:lnSpc>
            </a:pPr>
            <a:r>
              <a:rPr lang="zh-CN" altLang="en-US" sz="2400">
                <a:solidFill>
                  <a:srgbClr val="0000FF"/>
                </a:solidFill>
                <a:latin typeface="幼圆" pitchFamily="49" charset="-122"/>
                <a:ea typeface="幼圆" pitchFamily="49" charset="-122"/>
              </a:rPr>
              <a:t>材料主要论述了卢梭（</a:t>
            </a:r>
            <a:r>
              <a:rPr lang="en-US" altLang="zh-CN" sz="2400">
                <a:solidFill>
                  <a:srgbClr val="0000FF"/>
                </a:solidFill>
                <a:latin typeface="幼圆" pitchFamily="49" charset="-122"/>
                <a:ea typeface="幼圆" pitchFamily="49" charset="-122"/>
              </a:rPr>
              <a:t>1712</a:t>
            </a:r>
            <a:r>
              <a:rPr lang="zh-CN" altLang="en-US">
                <a:solidFill>
                  <a:srgbClr val="0000FF"/>
                </a:solidFill>
              </a:rPr>
              <a:t>～</a:t>
            </a:r>
            <a:r>
              <a:rPr lang="en-US" altLang="zh-CN" sz="2400">
                <a:solidFill>
                  <a:srgbClr val="0000FF"/>
                </a:solidFill>
                <a:latin typeface="幼圆" pitchFamily="49" charset="-122"/>
                <a:ea typeface="幼圆" pitchFamily="49" charset="-122"/>
              </a:rPr>
              <a:t>1778</a:t>
            </a:r>
            <a:r>
              <a:rPr lang="zh-CN" altLang="en-US" sz="2400">
                <a:solidFill>
                  <a:srgbClr val="0000FF"/>
                </a:solidFill>
                <a:latin typeface="幼圆" pitchFamily="49" charset="-122"/>
                <a:ea typeface="幼圆" pitchFamily="49" charset="-122"/>
              </a:rPr>
              <a:t>）</a:t>
            </a:r>
            <a:r>
              <a:rPr lang="en-US" altLang="zh-CN" sz="2400">
                <a:solidFill>
                  <a:srgbClr val="0000FF"/>
                </a:solidFill>
                <a:latin typeface="幼圆" pitchFamily="49" charset="-122"/>
                <a:ea typeface="幼圆" pitchFamily="49" charset="-122"/>
              </a:rPr>
              <a:t>《</a:t>
            </a:r>
            <a:r>
              <a:rPr lang="zh-CN" altLang="en-US" sz="2400">
                <a:solidFill>
                  <a:srgbClr val="0000FF"/>
                </a:solidFill>
                <a:latin typeface="幼圆" pitchFamily="49" charset="-122"/>
                <a:ea typeface="幼圆" pitchFamily="49" charset="-122"/>
              </a:rPr>
              <a:t>社会契约论</a:t>
            </a:r>
            <a:r>
              <a:rPr lang="en-US" altLang="zh-CN" sz="2400">
                <a:solidFill>
                  <a:srgbClr val="0000FF"/>
                </a:solidFill>
                <a:latin typeface="幼圆" pitchFamily="49" charset="-122"/>
                <a:ea typeface="幼圆" pitchFamily="49" charset="-122"/>
              </a:rPr>
              <a:t>》</a:t>
            </a:r>
            <a:r>
              <a:rPr lang="zh-CN" altLang="en-US" sz="2400">
                <a:solidFill>
                  <a:srgbClr val="0000FF"/>
                </a:solidFill>
                <a:latin typeface="幼圆" pitchFamily="49" charset="-122"/>
                <a:ea typeface="幼圆" pitchFamily="49" charset="-122"/>
              </a:rPr>
              <a:t>中以公意为基础的人民主权思想，其包含三原则：主权不可转让；主权不可代表；主权不可分割。本题可围绕</a:t>
            </a:r>
            <a:r>
              <a:rPr lang="zh-CN" altLang="en-US" sz="2400">
                <a:solidFill>
                  <a:srgbClr val="0000FF"/>
                </a:solidFill>
                <a:ea typeface="幼圆" pitchFamily="49" charset="-122"/>
              </a:rPr>
              <a:t>“</a:t>
            </a:r>
            <a:r>
              <a:rPr lang="zh-CN" altLang="en-US" sz="2400">
                <a:solidFill>
                  <a:srgbClr val="0000FF"/>
                </a:solidFill>
                <a:latin typeface="幼圆" pitchFamily="49" charset="-122"/>
                <a:ea typeface="幼圆" pitchFamily="49" charset="-122"/>
              </a:rPr>
              <a:t>制度构想与实践</a:t>
            </a:r>
            <a:r>
              <a:rPr lang="zh-CN" altLang="en-US" sz="2400">
                <a:solidFill>
                  <a:srgbClr val="0000FF"/>
                </a:solidFill>
                <a:ea typeface="幼圆" pitchFamily="49" charset="-122"/>
              </a:rPr>
              <a:t>”</a:t>
            </a:r>
            <a:r>
              <a:rPr lang="zh-CN" altLang="en-US" sz="2400">
                <a:solidFill>
                  <a:srgbClr val="0000FF"/>
                </a:solidFill>
                <a:latin typeface="幼圆" pitchFamily="49" charset="-122"/>
                <a:ea typeface="幼圆" pitchFamily="49" charset="-122"/>
              </a:rPr>
              <a:t>这一主题，准确理解材料中的人民主权原则，认识到卢梭思想作为思想武器具有的价值，但也要看到其空想性的一面。如可联系美国的三权分立制衡制度，批判卢梭的主权不可分割的观点；联系苏联史，提出“人民主权被代表的教训”的论题；联系古代希腊民主制度验证卢梭的直接民主制构想；卢梭注重直接民主，反对代议制，但代议制却在英法美德得以确立。故也可联系近代西方资产阶级代议制，阐明人民主权学说必须符合国情、符合时代要求。同时，要注意题目的诸多限定词：</a:t>
            </a:r>
            <a:r>
              <a:rPr lang="zh-CN" altLang="en-US" sz="2400">
                <a:solidFill>
                  <a:srgbClr val="0000FF"/>
                </a:solidFill>
                <a:ea typeface="幼圆" pitchFamily="49" charset="-122"/>
              </a:rPr>
              <a:t>“</a:t>
            </a:r>
            <a:r>
              <a:rPr lang="zh-CN" altLang="en-US" sz="2400">
                <a:solidFill>
                  <a:srgbClr val="0000FF"/>
                </a:solidFill>
                <a:latin typeface="幼圆" pitchFamily="49" charset="-122"/>
                <a:ea typeface="幼圆" pitchFamily="49" charset="-122"/>
              </a:rPr>
              <a:t>世界史</a:t>
            </a:r>
            <a:r>
              <a:rPr lang="zh-CN" altLang="en-US" sz="2400">
                <a:solidFill>
                  <a:srgbClr val="0000FF"/>
                </a:solidFill>
                <a:ea typeface="幼圆" pitchFamily="49" charset="-122"/>
              </a:rPr>
              <a:t>”“</a:t>
            </a:r>
            <a:r>
              <a:rPr lang="zh-CN" altLang="en-US" sz="2400">
                <a:solidFill>
                  <a:srgbClr val="0000FF"/>
                </a:solidFill>
                <a:latin typeface="幼圆" pitchFamily="49" charset="-122"/>
                <a:ea typeface="幼圆" pitchFamily="49" charset="-122"/>
              </a:rPr>
              <a:t>一个论题</a:t>
            </a:r>
            <a:r>
              <a:rPr lang="zh-CN" altLang="en-US" sz="2400">
                <a:solidFill>
                  <a:srgbClr val="0000FF"/>
                </a:solidFill>
                <a:ea typeface="幼圆" pitchFamily="49" charset="-122"/>
              </a:rPr>
              <a:t>”“</a:t>
            </a:r>
            <a:r>
              <a:rPr lang="zh-CN" altLang="en-US" sz="2400">
                <a:solidFill>
                  <a:srgbClr val="0000FF"/>
                </a:solidFill>
                <a:latin typeface="幼圆" pitchFamily="49" charset="-122"/>
                <a:ea typeface="幼圆" pitchFamily="49" charset="-122"/>
              </a:rPr>
              <a:t>简要阐述</a:t>
            </a:r>
            <a:r>
              <a:rPr lang="zh-CN" altLang="en-US" sz="2400">
                <a:solidFill>
                  <a:srgbClr val="0000FF"/>
                </a:solidFill>
                <a:ea typeface="幼圆" pitchFamily="49" charset="-122"/>
              </a:rPr>
              <a:t>”“</a:t>
            </a:r>
            <a:r>
              <a:rPr lang="zh-CN" altLang="en-US" sz="2400">
                <a:solidFill>
                  <a:srgbClr val="0000FF"/>
                </a:solidFill>
                <a:latin typeface="幼圆" pitchFamily="49" charset="-122"/>
                <a:ea typeface="幼圆" pitchFamily="49" charset="-122"/>
              </a:rPr>
              <a:t>有史实依据</a:t>
            </a:r>
            <a:r>
              <a:rPr lang="zh-CN" altLang="en-US" sz="2400">
                <a:solidFill>
                  <a:srgbClr val="0000FF"/>
                </a:solidFill>
                <a:ea typeface="幼圆" pitchFamily="49" charset="-122"/>
              </a:rPr>
              <a:t>”“</a:t>
            </a:r>
            <a:r>
              <a:rPr lang="zh-CN" altLang="en-US" sz="2400">
                <a:solidFill>
                  <a:srgbClr val="0000FF"/>
                </a:solidFill>
                <a:latin typeface="幼圆" pitchFamily="49" charset="-122"/>
                <a:ea typeface="幼圆" pitchFamily="49" charset="-122"/>
              </a:rPr>
              <a:t>卢梭的生卒年限</a:t>
            </a:r>
            <a:r>
              <a:rPr lang="zh-CN" altLang="en-US" sz="2400">
                <a:solidFill>
                  <a:srgbClr val="0000FF"/>
                </a:solidFill>
                <a:ea typeface="幼圆" pitchFamily="49" charset="-122"/>
              </a:rPr>
              <a:t>”</a:t>
            </a:r>
            <a:r>
              <a:rPr lang="zh-CN" altLang="en-US" sz="2400">
                <a:solidFill>
                  <a:srgbClr val="0000FF"/>
                </a:solidFill>
                <a:latin typeface="幼圆" pitchFamily="49" charset="-122"/>
                <a:ea typeface="幼圆" pitchFamily="49" charset="-122"/>
              </a:rPr>
              <a:t>等，史论结合，能自圆其说。</a:t>
            </a:r>
          </a:p>
        </p:txBody>
      </p:sp>
      <p:sp>
        <p:nvSpPr>
          <p:cNvPr id="24589" name="Rectangle 13"/>
          <p:cNvSpPr>
            <a:spLocks noChangeArrowheads="1"/>
          </p:cNvSpPr>
          <p:nvPr/>
        </p:nvSpPr>
        <p:spPr bwMode="auto">
          <a:xfrm>
            <a:off x="1588" y="3644900"/>
            <a:ext cx="9107487" cy="319405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zh-CN" altLang="en-US" sz="2400">
                <a:solidFill>
                  <a:srgbClr val="0000FF"/>
                </a:solidFill>
                <a:latin typeface="黑体" pitchFamily="49" charset="-122"/>
                <a:ea typeface="黑体" pitchFamily="49" charset="-122"/>
              </a:rPr>
              <a:t>不科学的论题</a:t>
            </a:r>
          </a:p>
          <a:p>
            <a:pPr>
              <a:lnSpc>
                <a:spcPct val="120000"/>
              </a:lnSpc>
            </a:pPr>
            <a:r>
              <a:rPr lang="zh-CN" altLang="en-US" sz="2400">
                <a:solidFill>
                  <a:srgbClr val="0000FF"/>
                </a:solidFill>
                <a:latin typeface="黑体" pitchFamily="49" charset="-122"/>
                <a:ea typeface="黑体" pitchFamily="49" charset="-122"/>
              </a:rPr>
              <a:t>论题：</a:t>
            </a:r>
            <a:r>
              <a:rPr lang="zh-CN" altLang="en-US" sz="2400">
                <a:solidFill>
                  <a:srgbClr val="0000FF"/>
                </a:solidFill>
                <a:ea typeface="黑体" pitchFamily="49" charset="-122"/>
              </a:rPr>
              <a:t>“</a:t>
            </a:r>
            <a:r>
              <a:rPr lang="zh-CN" altLang="en-US" sz="2400">
                <a:solidFill>
                  <a:srgbClr val="0000FF"/>
                </a:solidFill>
                <a:latin typeface="黑体" pitchFamily="49" charset="-122"/>
                <a:ea typeface="黑体" pitchFamily="49" charset="-122"/>
              </a:rPr>
              <a:t>三权分立</a:t>
            </a:r>
            <a:r>
              <a:rPr lang="zh-CN" altLang="en-US" sz="2400">
                <a:solidFill>
                  <a:srgbClr val="0000FF"/>
                </a:solidFill>
                <a:ea typeface="黑体" pitchFamily="49" charset="-122"/>
              </a:rPr>
              <a:t>”</a:t>
            </a:r>
            <a:r>
              <a:rPr lang="zh-CN" altLang="en-US" sz="2400">
                <a:solidFill>
                  <a:srgbClr val="0000FF"/>
                </a:solidFill>
                <a:latin typeface="黑体" pitchFamily="49" charset="-122"/>
                <a:ea typeface="黑体" pitchFamily="49" charset="-122"/>
              </a:rPr>
              <a:t>学说在美国</a:t>
            </a:r>
            <a:r>
              <a:rPr lang="en-US" altLang="zh-CN" sz="2400">
                <a:solidFill>
                  <a:srgbClr val="0000FF"/>
                </a:solidFill>
                <a:latin typeface="黑体" pitchFamily="49" charset="-122"/>
                <a:ea typeface="黑体" pitchFamily="49" charset="-122"/>
              </a:rPr>
              <a:t>1787</a:t>
            </a:r>
            <a:r>
              <a:rPr lang="zh-CN" altLang="en-US" sz="2400">
                <a:solidFill>
                  <a:srgbClr val="0000FF"/>
                </a:solidFill>
                <a:latin typeface="黑体" pitchFamily="49" charset="-122"/>
                <a:ea typeface="黑体" pitchFamily="49" charset="-122"/>
              </a:rPr>
              <a:t>年宪法中得到实践，同时也有所发展。（</a:t>
            </a:r>
            <a:r>
              <a:rPr lang="zh-CN" altLang="en-US" sz="2400">
                <a:solidFill>
                  <a:srgbClr val="FF0000"/>
                </a:solidFill>
                <a:latin typeface="黑体" pitchFamily="49" charset="-122"/>
                <a:ea typeface="黑体" pitchFamily="49" charset="-122"/>
              </a:rPr>
              <a:t>有点偏离材料主题</a:t>
            </a:r>
            <a:r>
              <a:rPr lang="zh-CN" altLang="en-US" sz="2400">
                <a:solidFill>
                  <a:srgbClr val="0000FF"/>
                </a:solidFill>
                <a:latin typeface="黑体" pitchFamily="49" charset="-122"/>
                <a:ea typeface="黑体" pitchFamily="49" charset="-122"/>
              </a:rPr>
              <a:t>）</a:t>
            </a:r>
          </a:p>
          <a:p>
            <a:pPr>
              <a:lnSpc>
                <a:spcPct val="120000"/>
              </a:lnSpc>
            </a:pPr>
            <a:r>
              <a:rPr lang="zh-CN" altLang="en-US" sz="2400">
                <a:solidFill>
                  <a:srgbClr val="0000FF"/>
                </a:solidFill>
                <a:latin typeface="黑体" pitchFamily="49" charset="-122"/>
                <a:ea typeface="黑体" pitchFamily="49" charset="-122"/>
              </a:rPr>
              <a:t>论题：</a:t>
            </a:r>
            <a:r>
              <a:rPr lang="zh-CN" altLang="en-US" sz="2400">
                <a:solidFill>
                  <a:srgbClr val="0000FF"/>
                </a:solidFill>
                <a:ea typeface="黑体" pitchFamily="49" charset="-122"/>
              </a:rPr>
              <a:t>“</a:t>
            </a:r>
            <a:r>
              <a:rPr lang="zh-CN" altLang="en-US" sz="2400">
                <a:solidFill>
                  <a:srgbClr val="0000FF"/>
                </a:solidFill>
                <a:latin typeface="黑体" pitchFamily="49" charset="-122"/>
                <a:ea typeface="黑体" pitchFamily="49" charset="-122"/>
              </a:rPr>
              <a:t>人民主权</a:t>
            </a:r>
            <a:r>
              <a:rPr lang="zh-CN" altLang="en-US" sz="2400">
                <a:solidFill>
                  <a:srgbClr val="0000FF"/>
                </a:solidFill>
                <a:ea typeface="黑体" pitchFamily="49" charset="-122"/>
              </a:rPr>
              <a:t>”</a:t>
            </a:r>
            <a:r>
              <a:rPr lang="zh-CN" altLang="en-US" sz="2400">
                <a:solidFill>
                  <a:srgbClr val="0000FF"/>
                </a:solidFill>
                <a:latin typeface="黑体" pitchFamily="49" charset="-122"/>
                <a:ea typeface="黑体" pitchFamily="49" charset="-122"/>
              </a:rPr>
              <a:t>说指导了英国资本主义政治制度的建立，同时随着其实践深入不断得到加强。（</a:t>
            </a:r>
            <a:r>
              <a:rPr lang="zh-CN" altLang="en-US" sz="2400">
                <a:solidFill>
                  <a:srgbClr val="FF0000"/>
                </a:solidFill>
                <a:latin typeface="黑体" pitchFamily="49" charset="-122"/>
                <a:ea typeface="黑体" pitchFamily="49" charset="-122"/>
              </a:rPr>
              <a:t>卢梭还没出生</a:t>
            </a:r>
            <a:r>
              <a:rPr lang="zh-CN" altLang="en-US" sz="2400">
                <a:solidFill>
                  <a:srgbClr val="0000FF"/>
                </a:solidFill>
                <a:latin typeface="黑体" pitchFamily="49" charset="-122"/>
                <a:ea typeface="黑体" pitchFamily="49" charset="-122"/>
              </a:rPr>
              <a:t>）</a:t>
            </a:r>
          </a:p>
          <a:p>
            <a:pPr>
              <a:lnSpc>
                <a:spcPct val="120000"/>
              </a:lnSpc>
            </a:pPr>
            <a:r>
              <a:rPr lang="zh-CN" altLang="en-US" sz="2400">
                <a:solidFill>
                  <a:srgbClr val="0000FF"/>
                </a:solidFill>
                <a:latin typeface="黑体" pitchFamily="49" charset="-122"/>
                <a:ea typeface="黑体" pitchFamily="49" charset="-122"/>
              </a:rPr>
              <a:t>论题：美国的三权分立（或英国的君主立宪制）（</a:t>
            </a:r>
            <a:r>
              <a:rPr lang="zh-CN" altLang="en-US" sz="2400">
                <a:solidFill>
                  <a:srgbClr val="FF0000"/>
                </a:solidFill>
                <a:latin typeface="黑体" pitchFamily="49" charset="-122"/>
                <a:ea typeface="黑体" pitchFamily="49" charset="-122"/>
              </a:rPr>
              <a:t>短语非表示肯定的判断句式，论据非论点</a:t>
            </a:r>
            <a:r>
              <a:rPr lang="zh-CN" altLang="en-US" sz="2400">
                <a:solidFill>
                  <a:srgbClr val="0000FF"/>
                </a:solidFill>
                <a:latin typeface="黑体" pitchFamily="49" charset="-122"/>
                <a:ea typeface="黑体" pitchFamily="49" charset="-122"/>
              </a:rPr>
              <a:t>）</a:t>
            </a:r>
          </a:p>
        </p:txBody>
      </p:sp>
      <p:sp>
        <p:nvSpPr>
          <p:cNvPr id="24590" name="Text Box 14"/>
          <p:cNvSpPr txBox="1">
            <a:spLocks noChangeArrowheads="1"/>
          </p:cNvSpPr>
          <p:nvPr/>
        </p:nvSpPr>
        <p:spPr bwMode="auto">
          <a:xfrm>
            <a:off x="17463" y="3659188"/>
            <a:ext cx="9144000" cy="3232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algn="ctr">
              <a:spcBef>
                <a:spcPct val="50000"/>
              </a:spcBef>
            </a:pPr>
            <a:r>
              <a:rPr lang="zh-CN" altLang="en-US" sz="2400">
                <a:solidFill>
                  <a:srgbClr val="FF0000"/>
                </a:solidFill>
                <a:latin typeface="幼圆" pitchFamily="49" charset="-122"/>
                <a:ea typeface="幼圆" pitchFamily="49" charset="-122"/>
              </a:rPr>
              <a:t>示例</a:t>
            </a:r>
          </a:p>
          <a:p>
            <a:pPr>
              <a:lnSpc>
                <a:spcPct val="120000"/>
              </a:lnSpc>
              <a:spcBef>
                <a:spcPct val="40000"/>
              </a:spcBef>
            </a:pPr>
            <a:r>
              <a:rPr lang="zh-CN" altLang="en-US" sz="2400">
                <a:latin typeface="幼圆" pitchFamily="49" charset="-122"/>
                <a:ea typeface="幼圆" pitchFamily="49" charset="-122"/>
              </a:rPr>
              <a:t>论题：人民主权思想的实践要符合时代要求、要符合国情。</a:t>
            </a:r>
          </a:p>
          <a:p>
            <a:pPr>
              <a:lnSpc>
                <a:spcPct val="120000"/>
              </a:lnSpc>
              <a:spcBef>
                <a:spcPct val="40000"/>
              </a:spcBef>
            </a:pPr>
            <a:r>
              <a:rPr lang="zh-CN" altLang="en-US" sz="2400">
                <a:latin typeface="幼圆" pitchFamily="49" charset="-122"/>
                <a:ea typeface="幼圆" pitchFamily="49" charset="-122"/>
              </a:rPr>
              <a:t>论题：人民主权需要代议制、分权制衡原则作保障。 </a:t>
            </a:r>
          </a:p>
          <a:p>
            <a:pPr>
              <a:lnSpc>
                <a:spcPct val="120000"/>
              </a:lnSpc>
              <a:spcBef>
                <a:spcPct val="40000"/>
              </a:spcBef>
            </a:pPr>
            <a:r>
              <a:rPr lang="zh-CN" altLang="zh-CN" sz="2400">
                <a:latin typeface="幼圆" pitchFamily="49" charset="-122"/>
                <a:ea typeface="幼圆" pitchFamily="49" charset="-122"/>
              </a:rPr>
              <a:t>论题：卢梭对近代的资产阶级代议制（间接民主）持否定态度，认为代议制损害了人民主权。我认为这违背了历史发展的方向。</a:t>
            </a:r>
            <a:endParaRPr lang="zh-CN" altLang="en-US" sz="2400">
              <a:latin typeface="幼圆" pitchFamily="49" charset="-122"/>
              <a:ea typeface="幼圆" pitchFamily="49" charset="-122"/>
            </a:endParaRPr>
          </a:p>
          <a:p>
            <a:pPr>
              <a:lnSpc>
                <a:spcPct val="120000"/>
              </a:lnSpc>
              <a:spcBef>
                <a:spcPct val="40000"/>
              </a:spcBef>
            </a:pPr>
            <a:r>
              <a:rPr lang="zh-CN" altLang="zh-CN" sz="2400">
                <a:latin typeface="幼圆" pitchFamily="49" charset="-122"/>
                <a:ea typeface="幼圆" pitchFamily="49" charset="-122"/>
              </a:rPr>
              <a:t>论题：政治构想必须结合国情才能转换为可行的政治制度</a:t>
            </a:r>
            <a:r>
              <a:rPr lang="zh-CN" altLang="en-US" sz="2400">
                <a:latin typeface="幼圆" pitchFamily="49" charset="-122"/>
                <a:ea typeface="幼圆" pitchFamily="49" charset="-122"/>
              </a:rPr>
              <a:t>。</a:t>
            </a:r>
          </a:p>
        </p:txBody>
      </p:sp>
    </p:spTree>
    <p:extLst>
      <p:ext uri="{BB962C8B-B14F-4D97-AF65-F5344CB8AC3E}">
        <p14:creationId xmlns:p14="http://schemas.microsoft.com/office/powerpoint/2010/main" val="18693602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88"/>
                                        </p:tgtEl>
                                        <p:attrNameLst>
                                          <p:attrName>style.visibility</p:attrName>
                                        </p:attrNameLst>
                                      </p:cBhvr>
                                      <p:to>
                                        <p:strVal val="visible"/>
                                      </p:to>
                                    </p:set>
                                    <p:anim calcmode="lin" valueType="num">
                                      <p:cBhvr additive="base">
                                        <p:cTn id="7" dur="1000" fill="hold"/>
                                        <p:tgtEl>
                                          <p:spTgt spid="24588"/>
                                        </p:tgtEl>
                                        <p:attrNameLst>
                                          <p:attrName>ppt_x</p:attrName>
                                        </p:attrNameLst>
                                      </p:cBhvr>
                                      <p:tavLst>
                                        <p:tav tm="0">
                                          <p:val>
                                            <p:strVal val="0-#ppt_w/2"/>
                                          </p:val>
                                        </p:tav>
                                        <p:tav tm="100000">
                                          <p:val>
                                            <p:strVal val="#ppt_x"/>
                                          </p:val>
                                        </p:tav>
                                      </p:tavLst>
                                    </p:anim>
                                    <p:anim calcmode="lin" valueType="num">
                                      <p:cBhvr additive="base">
                                        <p:cTn id="8" dur="1000" fill="hold"/>
                                        <p:tgtEl>
                                          <p:spTgt spid="2458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24589"/>
                                        </p:tgtEl>
                                        <p:attrNameLst>
                                          <p:attrName>style.visibility</p:attrName>
                                        </p:attrNameLst>
                                      </p:cBhvr>
                                      <p:to>
                                        <p:strVal val="visible"/>
                                      </p:to>
                                    </p:set>
                                    <p:anim calcmode="lin" valueType="num">
                                      <p:cBhvr>
                                        <p:cTn id="13" dur="1000" fill="hold"/>
                                        <p:tgtEl>
                                          <p:spTgt spid="24589"/>
                                        </p:tgtEl>
                                        <p:attrNameLst>
                                          <p:attrName>ppt_w</p:attrName>
                                        </p:attrNameLst>
                                      </p:cBhvr>
                                      <p:tavLst>
                                        <p:tav tm="0">
                                          <p:val>
                                            <p:fltVal val="0"/>
                                          </p:val>
                                        </p:tav>
                                        <p:tav tm="100000">
                                          <p:val>
                                            <p:strVal val="#ppt_w"/>
                                          </p:val>
                                        </p:tav>
                                      </p:tavLst>
                                    </p:anim>
                                    <p:anim calcmode="lin" valueType="num">
                                      <p:cBhvr>
                                        <p:cTn id="14" dur="1000" fill="hold"/>
                                        <p:tgtEl>
                                          <p:spTgt spid="24589"/>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24590"/>
                                        </p:tgtEl>
                                        <p:attrNameLst>
                                          <p:attrName>style.visibility</p:attrName>
                                        </p:attrNameLst>
                                      </p:cBhvr>
                                      <p:to>
                                        <p:strVal val="visible"/>
                                      </p:to>
                                    </p:set>
                                    <p:anim calcmode="lin" valueType="num">
                                      <p:cBhvr>
                                        <p:cTn id="19" dur="1000" fill="hold"/>
                                        <p:tgtEl>
                                          <p:spTgt spid="24590"/>
                                        </p:tgtEl>
                                        <p:attrNameLst>
                                          <p:attrName>ppt_w</p:attrName>
                                        </p:attrNameLst>
                                      </p:cBhvr>
                                      <p:tavLst>
                                        <p:tav tm="0">
                                          <p:val>
                                            <p:fltVal val="0"/>
                                          </p:val>
                                        </p:tav>
                                        <p:tav tm="100000">
                                          <p:val>
                                            <p:strVal val="#ppt_w"/>
                                          </p:val>
                                        </p:tav>
                                      </p:tavLst>
                                    </p:anim>
                                    <p:anim calcmode="lin" valueType="num">
                                      <p:cBhvr>
                                        <p:cTn id="20" dur="1000" fill="hold"/>
                                        <p:tgtEl>
                                          <p:spTgt spid="2459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8" grpId="0" animBg="1"/>
      <p:bldP spid="24589" grpId="0" animBg="1"/>
      <p:bldP spid="24590"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3"/>
          <p:cNvSpPr txBox="1">
            <a:spLocks noChangeArrowheads="1"/>
          </p:cNvSpPr>
          <p:nvPr/>
        </p:nvSpPr>
        <p:spPr bwMode="auto">
          <a:xfrm>
            <a:off x="2268538" y="2636838"/>
            <a:ext cx="35274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a:spcBef>
                <a:spcPct val="50000"/>
              </a:spcBef>
            </a:pPr>
            <a:endParaRPr lang="zh-CN" altLang="zh-CN" sz="1800"/>
          </a:p>
        </p:txBody>
      </p:sp>
      <p:pic>
        <p:nvPicPr>
          <p:cNvPr id="23555" name="Picture 13"/>
          <p:cNvPicPr>
            <a:picLocks noChangeAspect="1" noChangeArrowheads="1"/>
          </p:cNvPicPr>
          <p:nvPr/>
        </p:nvPicPr>
        <p:blipFill>
          <a:blip r:embed="rId3">
            <a:extLst>
              <a:ext uri="{28A0092B-C50C-407E-A947-70E740481C1C}">
                <a14:useLocalDpi xmlns:a14="http://schemas.microsoft.com/office/drawing/2010/main" val="0"/>
              </a:ext>
            </a:extLst>
          </a:blip>
          <a:srcRect t="3355"/>
          <a:stretch>
            <a:fillRect/>
          </a:stretch>
        </p:blipFill>
        <p:spPr bwMode="auto">
          <a:xfrm>
            <a:off x="755650" y="547688"/>
            <a:ext cx="7632700" cy="568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90" name="Picture 10"/>
          <p:cNvSpPr>
            <a:spLocks noChangeAspect="1" noChangeArrowheads="1"/>
          </p:cNvSpPr>
          <p:nvPr/>
        </p:nvSpPr>
        <p:spPr bwMode="auto">
          <a:xfrm>
            <a:off x="827088" y="333375"/>
            <a:ext cx="7705725" cy="590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6091" name="Picture 11"/>
          <p:cNvSpPr>
            <a:spLocks noChangeAspect="1" noChangeArrowheads="1"/>
          </p:cNvSpPr>
          <p:nvPr/>
        </p:nvSpPr>
        <p:spPr bwMode="auto">
          <a:xfrm>
            <a:off x="827088" y="260350"/>
            <a:ext cx="7632700" cy="590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6092" name="Picture 12"/>
          <p:cNvSpPr>
            <a:spLocks noChangeAspect="1" noChangeArrowheads="1"/>
          </p:cNvSpPr>
          <p:nvPr/>
        </p:nvSpPr>
        <p:spPr bwMode="auto">
          <a:xfrm>
            <a:off x="827088" y="333375"/>
            <a:ext cx="7489825" cy="619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pic>
        <p:nvPicPr>
          <p:cNvPr id="7"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675" y="608013"/>
            <a:ext cx="8137525" cy="590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
          <p:cNvPicPr>
            <a:picLocks noChangeAspect="1" noChangeArrowheads="1"/>
          </p:cNvPicPr>
          <p:nvPr/>
        </p:nvPicPr>
        <p:blipFill>
          <a:blip r:embed="rId5">
            <a:extLst>
              <a:ext uri="{28A0092B-C50C-407E-A947-70E740481C1C}">
                <a14:useLocalDpi xmlns:a14="http://schemas.microsoft.com/office/drawing/2010/main" val="0"/>
              </a:ext>
            </a:extLst>
          </a:blip>
          <a:srcRect t="4225"/>
          <a:stretch>
            <a:fillRect/>
          </a:stretch>
        </p:blipFill>
        <p:spPr bwMode="auto">
          <a:xfrm>
            <a:off x="820738" y="608013"/>
            <a:ext cx="7712075"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12"/>
          <p:cNvPicPr>
            <a:picLocks noChangeAspect="1" noChangeArrowheads="1"/>
          </p:cNvPicPr>
          <p:nvPr/>
        </p:nvPicPr>
        <p:blipFill>
          <a:blip r:embed="rId6">
            <a:extLst>
              <a:ext uri="{28A0092B-C50C-407E-A947-70E740481C1C}">
                <a14:useLocalDpi xmlns:a14="http://schemas.microsoft.com/office/drawing/2010/main" val="0"/>
              </a:ext>
            </a:extLst>
          </a:blip>
          <a:srcRect r="2362"/>
          <a:stretch>
            <a:fillRect/>
          </a:stretch>
        </p:blipFill>
        <p:spPr bwMode="auto">
          <a:xfrm>
            <a:off x="528638" y="512763"/>
            <a:ext cx="8085137" cy="583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0312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nodePh="1">
                                  <p:stCondLst>
                                    <p:cond delay="0"/>
                                  </p:stCondLst>
                                  <p:endCondLst>
                                    <p:cond evt="begin" delay="0">
                                      <p:tn val="5"/>
                                    </p:cond>
                                  </p:endCondLst>
                                  <p:childTnLst>
                                    <p:set>
                                      <p:cBhvr>
                                        <p:cTn id="6" dur="1" fill="hold">
                                          <p:stCondLst>
                                            <p:cond delay="0"/>
                                          </p:stCondLst>
                                        </p:cTn>
                                        <p:tgtEl>
                                          <p:spTgt spid="46090"/>
                                        </p:tgtEl>
                                        <p:attrNameLst>
                                          <p:attrName>style.visibility</p:attrName>
                                        </p:attrNameLst>
                                      </p:cBhvr>
                                      <p:to>
                                        <p:strVal val="visible"/>
                                      </p:to>
                                    </p:set>
                                    <p:anim calcmode="lin" valueType="num">
                                      <p:cBhvr>
                                        <p:cTn id="7" dur="1000" fill="hold"/>
                                        <p:tgtEl>
                                          <p:spTgt spid="46090"/>
                                        </p:tgtEl>
                                        <p:attrNameLst>
                                          <p:attrName>ppt_w</p:attrName>
                                        </p:attrNameLst>
                                      </p:cBhvr>
                                      <p:tavLst>
                                        <p:tav tm="0">
                                          <p:val>
                                            <p:fltVal val="0"/>
                                          </p:val>
                                        </p:tav>
                                        <p:tav tm="100000">
                                          <p:val>
                                            <p:strVal val="#ppt_w"/>
                                          </p:val>
                                        </p:tav>
                                      </p:tavLst>
                                    </p:anim>
                                    <p:anim calcmode="lin" valueType="num">
                                      <p:cBhvr>
                                        <p:cTn id="8" dur="1000" fill="hold"/>
                                        <p:tgtEl>
                                          <p:spTgt spid="4609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nodePh="1">
                                  <p:stCondLst>
                                    <p:cond delay="0"/>
                                  </p:stCondLst>
                                  <p:endCondLst>
                                    <p:cond evt="begin" delay="0">
                                      <p:tn val="11"/>
                                    </p:cond>
                                  </p:endCondLst>
                                  <p:childTnLst>
                                    <p:set>
                                      <p:cBhvr>
                                        <p:cTn id="12" dur="1" fill="hold">
                                          <p:stCondLst>
                                            <p:cond delay="0"/>
                                          </p:stCondLst>
                                        </p:cTn>
                                        <p:tgtEl>
                                          <p:spTgt spid="46091"/>
                                        </p:tgtEl>
                                        <p:attrNameLst>
                                          <p:attrName>style.visibility</p:attrName>
                                        </p:attrNameLst>
                                      </p:cBhvr>
                                      <p:to>
                                        <p:strVal val="visible"/>
                                      </p:to>
                                    </p:set>
                                    <p:anim calcmode="lin" valueType="num">
                                      <p:cBhvr additive="base">
                                        <p:cTn id="13" dur="1000" fill="hold"/>
                                        <p:tgtEl>
                                          <p:spTgt spid="46091"/>
                                        </p:tgtEl>
                                        <p:attrNameLst>
                                          <p:attrName>ppt_x</p:attrName>
                                        </p:attrNameLst>
                                      </p:cBhvr>
                                      <p:tavLst>
                                        <p:tav tm="0">
                                          <p:val>
                                            <p:strVal val="1+#ppt_w/2"/>
                                          </p:val>
                                        </p:tav>
                                        <p:tav tm="100000">
                                          <p:val>
                                            <p:strVal val="#ppt_x"/>
                                          </p:val>
                                        </p:tav>
                                      </p:tavLst>
                                    </p:anim>
                                    <p:anim calcmode="lin" valueType="num">
                                      <p:cBhvr additive="base">
                                        <p:cTn id="14" dur="1000" fill="hold"/>
                                        <p:tgtEl>
                                          <p:spTgt spid="4609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nodePh="1">
                                  <p:stCondLst>
                                    <p:cond delay="0"/>
                                  </p:stCondLst>
                                  <p:endCondLst>
                                    <p:cond evt="begin" delay="0">
                                      <p:tn val="17"/>
                                    </p:cond>
                                  </p:endCondLst>
                                  <p:childTnLst>
                                    <p:set>
                                      <p:cBhvr>
                                        <p:cTn id="18" dur="1" fill="hold">
                                          <p:stCondLst>
                                            <p:cond delay="0"/>
                                          </p:stCondLst>
                                        </p:cTn>
                                        <p:tgtEl>
                                          <p:spTgt spid="46092"/>
                                        </p:tgtEl>
                                        <p:attrNameLst>
                                          <p:attrName>style.visibility</p:attrName>
                                        </p:attrNameLst>
                                      </p:cBhvr>
                                      <p:to>
                                        <p:strVal val="visible"/>
                                      </p:to>
                                    </p:set>
                                    <p:anim calcmode="lin" valueType="num">
                                      <p:cBhvr>
                                        <p:cTn id="19" dur="1000" fill="hold"/>
                                        <p:tgtEl>
                                          <p:spTgt spid="46092"/>
                                        </p:tgtEl>
                                        <p:attrNameLst>
                                          <p:attrName>ppt_w</p:attrName>
                                        </p:attrNameLst>
                                      </p:cBhvr>
                                      <p:tavLst>
                                        <p:tav tm="0">
                                          <p:val>
                                            <p:fltVal val="0"/>
                                          </p:val>
                                        </p:tav>
                                        <p:tav tm="100000">
                                          <p:val>
                                            <p:strVal val="#ppt_w"/>
                                          </p:val>
                                        </p:tav>
                                      </p:tavLst>
                                    </p:anim>
                                    <p:anim calcmode="lin" valueType="num">
                                      <p:cBhvr>
                                        <p:cTn id="20" dur="1000" fill="hold"/>
                                        <p:tgtEl>
                                          <p:spTgt spid="46092"/>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fltVal val="0"/>
                                          </p:val>
                                        </p:tav>
                                        <p:tav tm="100000">
                                          <p:val>
                                            <p:strVal val="#ppt_w"/>
                                          </p:val>
                                        </p:tav>
                                      </p:tavLst>
                                    </p:anim>
                                    <p:anim calcmode="lin" valueType="num">
                                      <p:cBhvr>
                                        <p:cTn id="26" dur="10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1000" fill="hold"/>
                                        <p:tgtEl>
                                          <p:spTgt spid="8"/>
                                        </p:tgtEl>
                                        <p:attrNameLst>
                                          <p:attrName>ppt_x</p:attrName>
                                        </p:attrNameLst>
                                      </p:cBhvr>
                                      <p:tavLst>
                                        <p:tav tm="0">
                                          <p:val>
                                            <p:strVal val="1+#ppt_w/2"/>
                                          </p:val>
                                        </p:tav>
                                        <p:tav tm="100000">
                                          <p:val>
                                            <p:strVal val="#ppt_x"/>
                                          </p:val>
                                        </p:tav>
                                      </p:tavLst>
                                    </p:anim>
                                    <p:anim calcmode="lin" valueType="num">
                                      <p:cBhvr additive="base">
                                        <p:cTn id="32"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fltVal val="0"/>
                                          </p:val>
                                        </p:tav>
                                        <p:tav tm="100000">
                                          <p:val>
                                            <p:strVal val="#ppt_w"/>
                                          </p:val>
                                        </p:tav>
                                      </p:tavLst>
                                    </p:anim>
                                    <p:anim calcmode="lin" valueType="num">
                                      <p:cBhvr>
                                        <p:cTn id="38" dur="10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0" grpId="0" animBg="1"/>
      <p:bldP spid="46091" grpId="0" animBg="1"/>
      <p:bldP spid="4609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4" name="矩形 3"/>
          <p:cNvSpPr/>
          <p:nvPr/>
        </p:nvSpPr>
        <p:spPr>
          <a:xfrm>
            <a:off x="35496" y="620688"/>
            <a:ext cx="9068890" cy="6301725"/>
          </a:xfrm>
          <a:prstGeom prst="rect">
            <a:avLst/>
          </a:prstGeom>
        </p:spPr>
        <p:txBody>
          <a:bodyPr wrap="square">
            <a:spAutoFit/>
          </a:bodyPr>
          <a:lstStyle/>
          <a:p>
            <a:pPr algn="ctr">
              <a:lnSpc>
                <a:spcPct val="110000"/>
              </a:lnSpc>
            </a:pPr>
            <a:r>
              <a:rPr lang="zh-CN" altLang="en-US" sz="2400" smtClean="0">
                <a:solidFill>
                  <a:srgbClr val="0000FF"/>
                </a:solidFill>
                <a:latin typeface="黑体" pitchFamily="49" charset="-122"/>
                <a:ea typeface="黑体" pitchFamily="49" charset="-122"/>
              </a:rPr>
              <a:t>全国卷选修改革模块的考查</a:t>
            </a:r>
          </a:p>
          <a:p>
            <a:pPr indent="457200">
              <a:lnSpc>
                <a:spcPct val="110000"/>
              </a:lnSpc>
            </a:pPr>
            <a:r>
              <a:rPr lang="zh-CN" altLang="zh-CN" sz="2300" smtClean="0">
                <a:solidFill>
                  <a:srgbClr val="FF0000"/>
                </a:solidFill>
                <a:latin typeface="仿宋" pitchFamily="49" charset="-122"/>
                <a:ea typeface="仿宋" pitchFamily="49" charset="-122"/>
              </a:rPr>
              <a:t>从</a:t>
            </a:r>
            <a:r>
              <a:rPr lang="zh-CN" altLang="zh-CN" sz="2300">
                <a:solidFill>
                  <a:srgbClr val="FF0000"/>
                </a:solidFill>
                <a:latin typeface="仿宋" pitchFamily="49" charset="-122"/>
                <a:ea typeface="仿宋" pitchFamily="49" charset="-122"/>
              </a:rPr>
              <a:t>命题范围上看</a:t>
            </a:r>
            <a:r>
              <a:rPr lang="zh-CN" altLang="zh-CN" sz="2300">
                <a:latin typeface="仿宋" pitchFamily="49" charset="-122"/>
                <a:ea typeface="仿宋" pitchFamily="49" charset="-122"/>
              </a:rPr>
              <a:t>：不拘泥于课标和考纲的要求的知识点，去教材化，选材具有开放性</a:t>
            </a:r>
            <a:r>
              <a:rPr lang="zh-CN" altLang="zh-CN" sz="2300" smtClean="0">
                <a:latin typeface="仿宋" pitchFamily="49" charset="-122"/>
                <a:ea typeface="仿宋" pitchFamily="49" charset="-122"/>
              </a:rPr>
              <a:t>；</a:t>
            </a:r>
            <a:r>
              <a:rPr lang="zh-CN" altLang="zh-CN" sz="2300" smtClean="0">
                <a:solidFill>
                  <a:srgbClr val="FF0000"/>
                </a:solidFill>
                <a:latin typeface="仿宋" pitchFamily="49" charset="-122"/>
                <a:ea typeface="仿宋" pitchFamily="49" charset="-122"/>
              </a:rPr>
              <a:t>从</a:t>
            </a:r>
            <a:r>
              <a:rPr lang="zh-CN" altLang="zh-CN" sz="2300">
                <a:solidFill>
                  <a:srgbClr val="FF0000"/>
                </a:solidFill>
                <a:latin typeface="仿宋" pitchFamily="49" charset="-122"/>
                <a:ea typeface="仿宋" pitchFamily="49" charset="-122"/>
              </a:rPr>
              <a:t>考查内容和方式上看</a:t>
            </a:r>
            <a:r>
              <a:rPr lang="zh-CN" altLang="zh-CN" sz="2300">
                <a:latin typeface="仿宋" pitchFamily="49" charset="-122"/>
                <a:ea typeface="仿宋" pitchFamily="49" charset="-122"/>
              </a:rPr>
              <a:t>：内容上以中国古代史为主（</a:t>
            </a:r>
            <a:r>
              <a:rPr lang="en-US" altLang="zh-CN" sz="2300">
                <a:latin typeface="仿宋" pitchFamily="49" charset="-122"/>
                <a:ea typeface="仿宋" pitchFamily="49" charset="-122"/>
              </a:rPr>
              <a:t>2017</a:t>
            </a:r>
            <a:r>
              <a:rPr lang="zh-CN" altLang="zh-CN" sz="2300" smtClean="0">
                <a:latin typeface="仿宋" pitchFamily="49" charset="-122"/>
                <a:ea typeface="仿宋" pitchFamily="49" charset="-122"/>
              </a:rPr>
              <a:t>年已</a:t>
            </a:r>
            <a:r>
              <a:rPr lang="zh-CN" altLang="zh-CN" sz="2300">
                <a:latin typeface="仿宋" pitchFamily="49" charset="-122"/>
                <a:ea typeface="仿宋" pitchFamily="49" charset="-122"/>
              </a:rPr>
              <a:t>打破），着重经济领域的改革为主，也涉及到政治和文化领域的改革；方式上以横向或纵向对比、类比为主</a:t>
            </a:r>
            <a:r>
              <a:rPr lang="zh-CN" altLang="zh-CN" sz="2300" smtClean="0">
                <a:latin typeface="仿宋" pitchFamily="49" charset="-122"/>
                <a:ea typeface="仿宋" pitchFamily="49" charset="-122"/>
              </a:rPr>
              <a:t>；</a:t>
            </a:r>
            <a:r>
              <a:rPr lang="zh-CN" altLang="zh-CN" sz="2300" smtClean="0">
                <a:solidFill>
                  <a:srgbClr val="FF0000"/>
                </a:solidFill>
                <a:latin typeface="仿宋" pitchFamily="49" charset="-122"/>
                <a:ea typeface="仿宋" pitchFamily="49" charset="-122"/>
              </a:rPr>
              <a:t>从</a:t>
            </a:r>
            <a:r>
              <a:rPr lang="zh-CN" altLang="zh-CN" sz="2300">
                <a:solidFill>
                  <a:srgbClr val="FF0000"/>
                </a:solidFill>
                <a:latin typeface="仿宋" pitchFamily="49" charset="-122"/>
                <a:ea typeface="仿宋" pitchFamily="49" charset="-122"/>
              </a:rPr>
              <a:t>题型和能力要求上看：</a:t>
            </a:r>
            <a:r>
              <a:rPr lang="zh-CN" altLang="zh-CN" sz="2300">
                <a:latin typeface="仿宋" pitchFamily="49" charset="-122"/>
                <a:ea typeface="仿宋" pitchFamily="49" charset="-122"/>
              </a:rPr>
              <a:t>注重考查解读材料，获取有效信息，并运用所学知识，分析历史问题表达个人见解的能力</a:t>
            </a:r>
            <a:r>
              <a:rPr lang="zh-CN" altLang="zh-CN" sz="2300" smtClean="0">
                <a:latin typeface="仿宋" pitchFamily="49" charset="-122"/>
                <a:ea typeface="仿宋" pitchFamily="49" charset="-122"/>
              </a:rPr>
              <a:t>；</a:t>
            </a:r>
            <a:r>
              <a:rPr lang="zh-CN" altLang="zh-CN" sz="2300" smtClean="0">
                <a:solidFill>
                  <a:srgbClr val="FF0000"/>
                </a:solidFill>
                <a:latin typeface="仿宋" pitchFamily="49" charset="-122"/>
                <a:ea typeface="仿宋" pitchFamily="49" charset="-122"/>
              </a:rPr>
              <a:t>从</a:t>
            </a:r>
            <a:r>
              <a:rPr lang="zh-CN" altLang="zh-CN" sz="2300">
                <a:solidFill>
                  <a:srgbClr val="FF0000"/>
                </a:solidFill>
                <a:latin typeface="仿宋" pitchFamily="49" charset="-122"/>
                <a:ea typeface="仿宋" pitchFamily="49" charset="-122"/>
              </a:rPr>
              <a:t>材料呈现和问题设计上看</a:t>
            </a:r>
            <a:r>
              <a:rPr lang="en-US" altLang="zh-CN" sz="2300">
                <a:solidFill>
                  <a:srgbClr val="FF0000"/>
                </a:solidFill>
                <a:latin typeface="仿宋" pitchFamily="49" charset="-122"/>
                <a:ea typeface="仿宋" pitchFamily="49" charset="-122"/>
              </a:rPr>
              <a:t>:</a:t>
            </a:r>
            <a:r>
              <a:rPr lang="zh-CN" altLang="zh-CN" sz="2300">
                <a:latin typeface="仿宋" pitchFamily="49" charset="-122"/>
                <a:ea typeface="仿宋" pitchFamily="49" charset="-122"/>
              </a:rPr>
              <a:t>以改变叙述类材料为主，以经典性史学著作（如白寿彝著《中国通史》）为主，材料信息容量大；</a:t>
            </a:r>
            <a:r>
              <a:rPr lang="zh-CN" altLang="zh-CN" sz="2300">
                <a:solidFill>
                  <a:srgbClr val="0000FF"/>
                </a:solidFill>
                <a:latin typeface="仿宋" pitchFamily="49" charset="-122"/>
                <a:ea typeface="仿宋" pitchFamily="49" charset="-122"/>
              </a:rPr>
              <a:t>设计的问题之间的逻辑关联性很强，</a:t>
            </a:r>
            <a:r>
              <a:rPr lang="zh-CN" altLang="zh-CN" sz="2300">
                <a:latin typeface="仿宋" pitchFamily="49" charset="-122"/>
                <a:ea typeface="仿宋" pitchFamily="49" charset="-122"/>
              </a:rPr>
              <a:t>若第</a:t>
            </a:r>
            <a:r>
              <a:rPr lang="en-US" altLang="zh-CN" sz="2300">
                <a:latin typeface="仿宋" pitchFamily="49" charset="-122"/>
                <a:ea typeface="仿宋" pitchFamily="49" charset="-122"/>
              </a:rPr>
              <a:t>1</a:t>
            </a:r>
            <a:r>
              <a:rPr lang="zh-CN" altLang="zh-CN" sz="2300">
                <a:latin typeface="仿宋" pitchFamily="49" charset="-122"/>
                <a:ea typeface="仿宋" pitchFamily="49" charset="-122"/>
              </a:rPr>
              <a:t>问失误易导致第</a:t>
            </a:r>
            <a:r>
              <a:rPr lang="en-US" altLang="zh-CN" sz="2300">
                <a:latin typeface="仿宋" pitchFamily="49" charset="-122"/>
                <a:ea typeface="仿宋" pitchFamily="49" charset="-122"/>
              </a:rPr>
              <a:t>2</a:t>
            </a:r>
            <a:r>
              <a:rPr lang="zh-CN" altLang="zh-CN" sz="2300">
                <a:latin typeface="仿宋" pitchFamily="49" charset="-122"/>
                <a:ea typeface="仿宋" pitchFamily="49" charset="-122"/>
              </a:rPr>
              <a:t>问作答偏离；设问类型上多采用概括类、比较类、影响类等方式，注重对历史现象和历史结论的理解和分析；设问一般为两问（分值分配为</a:t>
            </a:r>
            <a:r>
              <a:rPr lang="en-US" altLang="zh-CN" sz="2300">
                <a:latin typeface="仿宋" pitchFamily="49" charset="-122"/>
                <a:ea typeface="仿宋" pitchFamily="49" charset="-122"/>
              </a:rPr>
              <a:t>8</a:t>
            </a:r>
            <a:r>
              <a:rPr lang="zh-CN" altLang="zh-CN" sz="2300">
                <a:latin typeface="仿宋" pitchFamily="49" charset="-122"/>
                <a:ea typeface="仿宋" pitchFamily="49" charset="-122"/>
              </a:rPr>
              <a:t>、</a:t>
            </a:r>
            <a:r>
              <a:rPr lang="en-US" altLang="zh-CN" sz="2300">
                <a:latin typeface="仿宋" pitchFamily="49" charset="-122"/>
                <a:ea typeface="仿宋" pitchFamily="49" charset="-122"/>
              </a:rPr>
              <a:t>7</a:t>
            </a:r>
            <a:r>
              <a:rPr lang="zh-CN" altLang="zh-CN" sz="2300">
                <a:latin typeface="仿宋" pitchFamily="49" charset="-122"/>
                <a:ea typeface="仿宋" pitchFamily="49" charset="-122"/>
              </a:rPr>
              <a:t>分或</a:t>
            </a:r>
            <a:r>
              <a:rPr lang="en-US" altLang="zh-CN" sz="2300">
                <a:latin typeface="仿宋" pitchFamily="49" charset="-122"/>
                <a:ea typeface="仿宋" pitchFamily="49" charset="-122"/>
              </a:rPr>
              <a:t>6</a:t>
            </a:r>
            <a:r>
              <a:rPr lang="zh-CN" altLang="zh-CN" sz="2300">
                <a:latin typeface="仿宋" pitchFamily="49" charset="-122"/>
                <a:ea typeface="仿宋" pitchFamily="49" charset="-122"/>
              </a:rPr>
              <a:t>、</a:t>
            </a:r>
            <a:r>
              <a:rPr lang="en-US" altLang="zh-CN" sz="2300">
                <a:latin typeface="仿宋" pitchFamily="49" charset="-122"/>
                <a:ea typeface="仿宋" pitchFamily="49" charset="-122"/>
              </a:rPr>
              <a:t>9</a:t>
            </a:r>
            <a:r>
              <a:rPr lang="zh-CN" altLang="zh-CN" sz="2300">
                <a:latin typeface="仿宋" pitchFamily="49" charset="-122"/>
                <a:ea typeface="仿宋" pitchFamily="49" charset="-122"/>
              </a:rPr>
              <a:t>分），基本上是根据材料并结合所学知识考查改革之背景（原因、目的）、内容、特点、影响（作用）等</a:t>
            </a:r>
            <a:r>
              <a:rPr lang="zh-CN" altLang="zh-CN" sz="2300" smtClean="0">
                <a:latin typeface="仿宋" pitchFamily="49" charset="-122"/>
                <a:ea typeface="仿宋" pitchFamily="49" charset="-122"/>
              </a:rPr>
              <a:t>；</a:t>
            </a:r>
            <a:r>
              <a:rPr lang="zh-CN" altLang="zh-CN" sz="2300" smtClean="0">
                <a:solidFill>
                  <a:srgbClr val="FF0000"/>
                </a:solidFill>
                <a:latin typeface="仿宋" pitchFamily="49" charset="-122"/>
                <a:ea typeface="仿宋" pitchFamily="49" charset="-122"/>
              </a:rPr>
              <a:t>从</a:t>
            </a:r>
            <a:r>
              <a:rPr lang="zh-CN" altLang="zh-CN" sz="2300">
                <a:solidFill>
                  <a:srgbClr val="FF0000"/>
                </a:solidFill>
                <a:latin typeface="仿宋" pitchFamily="49" charset="-122"/>
                <a:ea typeface="仿宋" pitchFamily="49" charset="-122"/>
              </a:rPr>
              <a:t>难易度和区分度上看</a:t>
            </a:r>
            <a:r>
              <a:rPr lang="en-US" altLang="zh-CN" sz="2300">
                <a:solidFill>
                  <a:srgbClr val="FF0000"/>
                </a:solidFill>
                <a:latin typeface="仿宋" pitchFamily="49" charset="-122"/>
                <a:ea typeface="仿宋" pitchFamily="49" charset="-122"/>
              </a:rPr>
              <a:t>:</a:t>
            </a:r>
            <a:r>
              <a:rPr lang="zh-CN" altLang="zh-CN" sz="2300">
                <a:latin typeface="仿宋" pitchFamily="49" charset="-122"/>
                <a:ea typeface="仿宋" pitchFamily="49" charset="-122"/>
              </a:rPr>
              <a:t>难度普遍在中上，难主要体现在对新材料的解读和分析上，能力要求较高；区分度主要在准确地运用材料和所学知识正确地作答上。</a:t>
            </a:r>
          </a:p>
        </p:txBody>
      </p:sp>
    </p:spTree>
    <p:extLst>
      <p:ext uri="{BB962C8B-B14F-4D97-AF65-F5344CB8AC3E}">
        <p14:creationId xmlns:p14="http://schemas.microsoft.com/office/powerpoint/2010/main" val="33286933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1" descr="Y2M95`4$VGS)_6UTZ3TC{O3"/>
          <p:cNvPicPr>
            <a:picLocks noChangeAspect="1" noChangeArrowheads="1"/>
          </p:cNvPicPr>
          <p:nvPr/>
        </p:nvPicPr>
        <p:blipFill>
          <a:blip r:embed="rId3">
            <a:extLst>
              <a:ext uri="{28A0092B-C50C-407E-A947-70E740481C1C}">
                <a14:useLocalDpi xmlns:a14="http://schemas.microsoft.com/office/drawing/2010/main" val="0"/>
              </a:ext>
            </a:extLst>
          </a:blip>
          <a:srcRect r="557"/>
          <a:stretch>
            <a:fillRect/>
          </a:stretch>
        </p:blipFill>
        <p:spPr bwMode="auto">
          <a:xfrm>
            <a:off x="395288" y="188913"/>
            <a:ext cx="8353425"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Rectangle 9"/>
          <p:cNvSpPr>
            <a:spLocks noChangeArrowheads="1"/>
          </p:cNvSpPr>
          <p:nvPr/>
        </p:nvSpPr>
        <p:spPr bwMode="auto">
          <a:xfrm>
            <a:off x="107950" y="147638"/>
            <a:ext cx="8964613" cy="61610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20000"/>
              </a:lnSpc>
              <a:spcBef>
                <a:spcPct val="30000"/>
              </a:spcBef>
              <a:spcAft>
                <a:spcPts val="600"/>
              </a:spcAft>
            </a:pPr>
            <a:r>
              <a:rPr lang="zh-CN" altLang="en-US" sz="2400">
                <a:solidFill>
                  <a:srgbClr val="FF0000"/>
                </a:solidFill>
                <a:latin typeface="仿宋" pitchFamily="49" charset="-122"/>
                <a:ea typeface="仿宋" pitchFamily="49" charset="-122"/>
              </a:rPr>
              <a:t>第（</a:t>
            </a:r>
            <a:r>
              <a:rPr lang="en-US" altLang="zh-CN" sz="2400">
                <a:solidFill>
                  <a:srgbClr val="FF0000"/>
                </a:solidFill>
                <a:latin typeface="仿宋" pitchFamily="49" charset="-122"/>
                <a:ea typeface="仿宋" pitchFamily="49" charset="-122"/>
              </a:rPr>
              <a:t>1</a:t>
            </a:r>
            <a:r>
              <a:rPr lang="zh-CN" altLang="en-US" sz="2400">
                <a:solidFill>
                  <a:srgbClr val="FF0000"/>
                </a:solidFill>
                <a:latin typeface="仿宋" pitchFamily="49" charset="-122"/>
                <a:ea typeface="仿宋" pitchFamily="49" charset="-122"/>
              </a:rPr>
              <a:t>）问特点：</a:t>
            </a:r>
          </a:p>
          <a:p>
            <a:pPr>
              <a:lnSpc>
                <a:spcPct val="120000"/>
              </a:lnSpc>
              <a:spcBef>
                <a:spcPct val="30000"/>
              </a:spcBef>
              <a:spcAft>
                <a:spcPts val="600"/>
              </a:spcAft>
            </a:pPr>
            <a:r>
              <a:rPr lang="zh-CN" altLang="en-US" sz="2400">
                <a:solidFill>
                  <a:srgbClr val="FF0000"/>
                </a:solidFill>
                <a:latin typeface="仿宋" pitchFamily="49" charset="-122"/>
                <a:ea typeface="仿宋" pitchFamily="49" charset="-122"/>
              </a:rPr>
              <a:t>根据材料</a:t>
            </a:r>
            <a:r>
              <a:rPr lang="zh-CN" altLang="en-US" sz="2400">
                <a:latin typeface="仿宋" pitchFamily="49" charset="-122"/>
                <a:ea typeface="仿宋" pitchFamily="49" charset="-122"/>
              </a:rPr>
              <a:t>“</a:t>
            </a:r>
            <a:r>
              <a:rPr lang="en-US" altLang="zh-CN" sz="2400">
                <a:latin typeface="仿宋" pitchFamily="49" charset="-122"/>
                <a:ea typeface="仿宋" pitchFamily="49" charset="-122"/>
              </a:rPr>
              <a:t>1978</a:t>
            </a:r>
            <a:r>
              <a:rPr lang="zh-CN" altLang="en-US" sz="2400">
                <a:latin typeface="仿宋" pitchFamily="49" charset="-122"/>
                <a:ea typeface="仿宋" pitchFamily="49" charset="-122"/>
              </a:rPr>
              <a:t>年</a:t>
            </a:r>
            <a:r>
              <a:rPr lang="en-US" altLang="zh-CN" sz="2400">
                <a:latin typeface="仿宋" pitchFamily="49" charset="-122"/>
                <a:ea typeface="仿宋" pitchFamily="49" charset="-122"/>
              </a:rPr>
              <a:t>9</a:t>
            </a:r>
            <a:r>
              <a:rPr lang="zh-CN" altLang="en-US" sz="2400">
                <a:latin typeface="仿宋" pitchFamily="49" charset="-122"/>
                <a:ea typeface="仿宋" pitchFamily="49" charset="-122"/>
              </a:rPr>
              <a:t>月，中共中央发出通知”“</a:t>
            </a:r>
            <a:r>
              <a:rPr lang="en-US" altLang="zh-CN" sz="2400">
                <a:latin typeface="仿宋" pitchFamily="49" charset="-122"/>
                <a:ea typeface="仿宋" pitchFamily="49" charset="-122"/>
              </a:rPr>
              <a:t>1982</a:t>
            </a:r>
            <a:r>
              <a:rPr lang="zh-CN" altLang="en-US" sz="2400">
                <a:latin typeface="仿宋" pitchFamily="49" charset="-122"/>
                <a:ea typeface="仿宋" pitchFamily="49" charset="-122"/>
              </a:rPr>
              <a:t>年，中共十二大再次提出”“十二届三中全会”“</a:t>
            </a:r>
            <a:r>
              <a:rPr lang="en-US" altLang="zh-CN" sz="2400">
                <a:latin typeface="仿宋" pitchFamily="49" charset="-122"/>
                <a:ea typeface="仿宋" pitchFamily="49" charset="-122"/>
              </a:rPr>
              <a:t>1985</a:t>
            </a:r>
            <a:r>
              <a:rPr lang="zh-CN" altLang="en-US" sz="2400">
                <a:latin typeface="仿宋" pitchFamily="49" charset="-122"/>
                <a:ea typeface="仿宋" pitchFamily="49" charset="-122"/>
              </a:rPr>
              <a:t>年”得出：</a:t>
            </a:r>
            <a:r>
              <a:rPr lang="zh-CN" altLang="en-US" sz="2400">
                <a:solidFill>
                  <a:srgbClr val="0000FF"/>
                </a:solidFill>
                <a:latin typeface="仿宋" pitchFamily="49" charset="-122"/>
                <a:ea typeface="仿宋" pitchFamily="49" charset="-122"/>
              </a:rPr>
              <a:t>逐步推行，渐进改革；</a:t>
            </a:r>
          </a:p>
          <a:p>
            <a:pPr>
              <a:lnSpc>
                <a:spcPct val="120000"/>
              </a:lnSpc>
              <a:spcBef>
                <a:spcPct val="30000"/>
              </a:spcBef>
              <a:spcAft>
                <a:spcPts val="600"/>
              </a:spcAft>
            </a:pPr>
            <a:r>
              <a:rPr lang="zh-CN" altLang="en-US" sz="2400">
                <a:solidFill>
                  <a:srgbClr val="FF0000"/>
                </a:solidFill>
                <a:latin typeface="仿宋" pitchFamily="49" charset="-122"/>
                <a:ea typeface="仿宋" pitchFamily="49" charset="-122"/>
              </a:rPr>
              <a:t>根据材料</a:t>
            </a:r>
            <a:r>
              <a:rPr lang="zh-CN" altLang="en-US" sz="2400">
                <a:latin typeface="仿宋" pitchFamily="49" charset="-122"/>
                <a:ea typeface="仿宋" pitchFamily="49" charset="-122"/>
              </a:rPr>
              <a:t>“提出尤其要改变脑力劳动者报酬偏低的状况”“对中青年业务骨干、中小学教师给予适当照顾”得出：</a:t>
            </a:r>
            <a:r>
              <a:rPr lang="zh-CN" altLang="en-US" sz="2400">
                <a:solidFill>
                  <a:srgbClr val="0000FF"/>
                </a:solidFill>
                <a:latin typeface="仿宋" pitchFamily="49" charset="-122"/>
                <a:ea typeface="仿宋" pitchFamily="49" charset="-122"/>
              </a:rPr>
              <a:t>向脑力劳动者适当倾斜；</a:t>
            </a:r>
          </a:p>
          <a:p>
            <a:pPr>
              <a:lnSpc>
                <a:spcPct val="120000"/>
              </a:lnSpc>
              <a:spcBef>
                <a:spcPct val="30000"/>
              </a:spcBef>
              <a:spcAft>
                <a:spcPts val="600"/>
              </a:spcAft>
            </a:pPr>
            <a:r>
              <a:rPr lang="zh-CN" altLang="en-US" sz="2400">
                <a:solidFill>
                  <a:srgbClr val="FF0000"/>
                </a:solidFill>
                <a:latin typeface="仿宋" pitchFamily="49" charset="-122"/>
                <a:ea typeface="仿宋" pitchFamily="49" charset="-122"/>
              </a:rPr>
              <a:t>根据材料</a:t>
            </a:r>
            <a:r>
              <a:rPr lang="zh-CN" altLang="en-US" sz="2400">
                <a:latin typeface="仿宋" pitchFamily="49" charset="-122"/>
                <a:ea typeface="仿宋" pitchFamily="49" charset="-122"/>
              </a:rPr>
              <a:t>“企业职工的工资和奖金要同</a:t>
            </a:r>
            <a:r>
              <a:rPr lang="en-US" altLang="zh-CN" sz="2400">
                <a:latin typeface="仿宋" pitchFamily="49" charset="-122"/>
                <a:ea typeface="仿宋" pitchFamily="49" charset="-122"/>
              </a:rPr>
              <a:t>……</a:t>
            </a:r>
            <a:r>
              <a:rPr lang="zh-CN" altLang="en-US" sz="2400">
                <a:latin typeface="仿宋" pitchFamily="49" charset="-122"/>
                <a:ea typeface="仿宋" pitchFamily="49" charset="-122"/>
              </a:rPr>
              <a:t>个人贡献大小挂钩</a:t>
            </a:r>
            <a:r>
              <a:rPr lang="en-US" altLang="zh-CN" sz="2400">
                <a:latin typeface="仿宋" pitchFamily="49" charset="-122"/>
                <a:ea typeface="仿宋" pitchFamily="49" charset="-122"/>
              </a:rPr>
              <a:t>……</a:t>
            </a:r>
            <a:r>
              <a:rPr lang="zh-CN" altLang="en-US" sz="2400">
                <a:latin typeface="仿宋" pitchFamily="49" charset="-122"/>
                <a:ea typeface="仿宋" pitchFamily="49" charset="-122"/>
              </a:rPr>
              <a:t>改变平均主义状况”得出：</a:t>
            </a:r>
            <a:r>
              <a:rPr lang="zh-CN" altLang="en-US" sz="2400">
                <a:solidFill>
                  <a:srgbClr val="0000FF"/>
                </a:solidFill>
                <a:latin typeface="仿宋" pitchFamily="49" charset="-122"/>
                <a:ea typeface="仿宋" pitchFamily="49" charset="-122"/>
              </a:rPr>
              <a:t>落实按劳分配原则；</a:t>
            </a:r>
          </a:p>
          <a:p>
            <a:pPr>
              <a:lnSpc>
                <a:spcPct val="120000"/>
              </a:lnSpc>
              <a:spcBef>
                <a:spcPct val="30000"/>
              </a:spcBef>
              <a:spcAft>
                <a:spcPts val="600"/>
              </a:spcAft>
            </a:pPr>
            <a:r>
              <a:rPr lang="zh-CN" altLang="en-US" sz="2400">
                <a:solidFill>
                  <a:srgbClr val="FF0000"/>
                </a:solidFill>
                <a:latin typeface="仿宋" pitchFamily="49" charset="-122"/>
                <a:ea typeface="仿宋" pitchFamily="49" charset="-122"/>
              </a:rPr>
              <a:t>根据材料</a:t>
            </a:r>
            <a:r>
              <a:rPr lang="zh-CN" altLang="en-US" sz="2400">
                <a:latin typeface="仿宋" pitchFamily="49" charset="-122"/>
                <a:ea typeface="仿宋" pitchFamily="49" charset="-122"/>
              </a:rPr>
              <a:t>“中央只管</a:t>
            </a:r>
            <a:r>
              <a:rPr lang="en-US" altLang="zh-CN" sz="2400">
                <a:latin typeface="仿宋" pitchFamily="49" charset="-122"/>
                <a:ea typeface="仿宋" pitchFamily="49" charset="-122"/>
              </a:rPr>
              <a:t>……</a:t>
            </a:r>
            <a:r>
              <a:rPr lang="zh-CN" altLang="en-US" sz="2400">
                <a:latin typeface="仿宋" pitchFamily="49" charset="-122"/>
                <a:ea typeface="仿宋" pitchFamily="49" charset="-122"/>
              </a:rPr>
              <a:t>其他各级机关和事业单位归省、自治区、直辖市管理”“国家不再统一安排其职工的工资改革与工资调整”得出：</a:t>
            </a:r>
            <a:r>
              <a:rPr lang="zh-CN" altLang="en-US" sz="2400">
                <a:solidFill>
                  <a:srgbClr val="0000FF"/>
                </a:solidFill>
                <a:latin typeface="仿宋" pitchFamily="49" charset="-122"/>
                <a:ea typeface="仿宋" pitchFamily="49" charset="-122"/>
              </a:rPr>
              <a:t>实行政企分开、分级管理；</a:t>
            </a:r>
          </a:p>
        </p:txBody>
      </p:sp>
      <p:sp>
        <p:nvSpPr>
          <p:cNvPr id="27658" name="Rectangle 10"/>
          <p:cNvSpPr>
            <a:spLocks noChangeArrowheads="1"/>
          </p:cNvSpPr>
          <p:nvPr/>
        </p:nvSpPr>
        <p:spPr bwMode="auto">
          <a:xfrm>
            <a:off x="0" y="188913"/>
            <a:ext cx="9144000" cy="557847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50000"/>
              </a:lnSpc>
              <a:spcBef>
                <a:spcPct val="30000"/>
              </a:spcBef>
              <a:spcAft>
                <a:spcPts val="600"/>
              </a:spcAft>
            </a:pPr>
            <a:r>
              <a:rPr lang="zh-CN" altLang="en-US" sz="2400">
                <a:solidFill>
                  <a:srgbClr val="0000FF"/>
                </a:solidFill>
                <a:latin typeface="仿宋" pitchFamily="49" charset="-122"/>
                <a:ea typeface="仿宋" pitchFamily="49" charset="-122"/>
              </a:rPr>
              <a:t>第（</a:t>
            </a:r>
            <a:r>
              <a:rPr lang="en-US" altLang="zh-CN" sz="2400">
                <a:solidFill>
                  <a:srgbClr val="0000FF"/>
                </a:solidFill>
                <a:latin typeface="仿宋" pitchFamily="49" charset="-122"/>
                <a:ea typeface="仿宋" pitchFamily="49" charset="-122"/>
              </a:rPr>
              <a:t>2</a:t>
            </a:r>
            <a:r>
              <a:rPr lang="zh-CN" altLang="en-US" sz="2400">
                <a:solidFill>
                  <a:srgbClr val="0000FF"/>
                </a:solidFill>
                <a:latin typeface="仿宋" pitchFamily="49" charset="-122"/>
                <a:ea typeface="仿宋" pitchFamily="49" charset="-122"/>
              </a:rPr>
              <a:t>）问意义：</a:t>
            </a:r>
          </a:p>
          <a:p>
            <a:pPr>
              <a:lnSpc>
                <a:spcPct val="150000"/>
              </a:lnSpc>
              <a:spcBef>
                <a:spcPct val="30000"/>
              </a:spcBef>
              <a:spcAft>
                <a:spcPts val="600"/>
              </a:spcAft>
            </a:pPr>
            <a:r>
              <a:rPr lang="zh-CN" altLang="en-US" sz="2400">
                <a:solidFill>
                  <a:srgbClr val="0000FF"/>
                </a:solidFill>
                <a:latin typeface="仿宋" pitchFamily="49" charset="-122"/>
                <a:ea typeface="仿宋" pitchFamily="49" charset="-122"/>
              </a:rPr>
              <a:t>根据材料</a:t>
            </a:r>
            <a:r>
              <a:rPr lang="zh-CN" altLang="en-US" sz="2400">
                <a:latin typeface="仿宋" pitchFamily="49" charset="-122"/>
                <a:ea typeface="仿宋" pitchFamily="49" charset="-122"/>
              </a:rPr>
              <a:t>“新中国工资制度自</a:t>
            </a:r>
            <a:r>
              <a:rPr lang="en-US" altLang="zh-CN" sz="2400">
                <a:latin typeface="仿宋" pitchFamily="49" charset="-122"/>
                <a:ea typeface="仿宋" pitchFamily="49" charset="-122"/>
              </a:rPr>
              <a:t>1956</a:t>
            </a:r>
            <a:r>
              <a:rPr lang="zh-CN" altLang="en-US" sz="2400">
                <a:latin typeface="仿宋" pitchFamily="49" charset="-122"/>
                <a:ea typeface="仿宋" pitchFamily="49" charset="-122"/>
              </a:rPr>
              <a:t>年改革以后，在近</a:t>
            </a:r>
            <a:r>
              <a:rPr lang="en-US" altLang="zh-CN" sz="2400">
                <a:latin typeface="仿宋" pitchFamily="49" charset="-122"/>
                <a:ea typeface="仿宋" pitchFamily="49" charset="-122"/>
              </a:rPr>
              <a:t>30</a:t>
            </a:r>
            <a:r>
              <a:rPr lang="zh-CN" altLang="en-US" sz="2400">
                <a:latin typeface="仿宋" pitchFamily="49" charset="-122"/>
                <a:ea typeface="仿宋" pitchFamily="49" charset="-122"/>
              </a:rPr>
              <a:t>年中基本没有大的变动”得出：</a:t>
            </a:r>
            <a:r>
              <a:rPr lang="zh-CN" altLang="en-US" sz="2400">
                <a:solidFill>
                  <a:srgbClr val="FF0000"/>
                </a:solidFill>
                <a:latin typeface="仿宋" pitchFamily="49" charset="-122"/>
                <a:ea typeface="仿宋" pitchFamily="49" charset="-122"/>
              </a:rPr>
              <a:t>改变了原有不合理的工资制度；</a:t>
            </a:r>
          </a:p>
          <a:p>
            <a:pPr>
              <a:lnSpc>
                <a:spcPct val="150000"/>
              </a:lnSpc>
              <a:spcBef>
                <a:spcPct val="30000"/>
              </a:spcBef>
              <a:spcAft>
                <a:spcPts val="600"/>
              </a:spcAft>
            </a:pPr>
            <a:r>
              <a:rPr lang="zh-CN" altLang="en-US" sz="2400">
                <a:solidFill>
                  <a:srgbClr val="0000FF"/>
                </a:solidFill>
                <a:latin typeface="仿宋" pitchFamily="49" charset="-122"/>
                <a:ea typeface="仿宋" pitchFamily="49" charset="-122"/>
              </a:rPr>
              <a:t>根据材料</a:t>
            </a:r>
            <a:r>
              <a:rPr lang="zh-CN" altLang="en-US" sz="2400">
                <a:latin typeface="仿宋" pitchFamily="49" charset="-122"/>
                <a:ea typeface="仿宋" pitchFamily="49" charset="-122"/>
              </a:rPr>
              <a:t>“改变平均主义状况”“使绝大多数工作人员的工资都有一定的增加” 得出：</a:t>
            </a:r>
            <a:r>
              <a:rPr lang="zh-CN" altLang="en-US" sz="2400">
                <a:solidFill>
                  <a:srgbClr val="FF0000"/>
                </a:solidFill>
                <a:latin typeface="仿宋" pitchFamily="49" charset="-122"/>
                <a:ea typeface="仿宋" pitchFamily="49" charset="-122"/>
              </a:rPr>
              <a:t>提高了人们的生产积极性和生活水平；</a:t>
            </a:r>
          </a:p>
          <a:p>
            <a:pPr>
              <a:lnSpc>
                <a:spcPct val="150000"/>
              </a:lnSpc>
              <a:spcBef>
                <a:spcPct val="30000"/>
              </a:spcBef>
              <a:spcAft>
                <a:spcPts val="600"/>
              </a:spcAft>
            </a:pPr>
            <a:r>
              <a:rPr lang="zh-CN" altLang="en-US" sz="2400">
                <a:solidFill>
                  <a:srgbClr val="0000FF"/>
                </a:solidFill>
                <a:latin typeface="仿宋" pitchFamily="49" charset="-122"/>
                <a:ea typeface="仿宋" pitchFamily="49" charset="-122"/>
              </a:rPr>
              <a:t>根据材料</a:t>
            </a:r>
            <a:r>
              <a:rPr lang="zh-CN" altLang="en-US" sz="2400">
                <a:latin typeface="仿宋" pitchFamily="49" charset="-122"/>
                <a:ea typeface="仿宋" pitchFamily="49" charset="-122"/>
              </a:rPr>
              <a:t>“</a:t>
            </a:r>
            <a:r>
              <a:rPr lang="en-US" altLang="zh-CN" sz="2400">
                <a:latin typeface="仿宋" pitchFamily="49" charset="-122"/>
                <a:ea typeface="仿宋" pitchFamily="49" charset="-122"/>
              </a:rPr>
              <a:t>1978</a:t>
            </a:r>
            <a:r>
              <a:rPr lang="zh-CN" altLang="en-US" sz="2400">
                <a:latin typeface="仿宋" pitchFamily="49" charset="-122"/>
                <a:ea typeface="仿宋" pitchFamily="49" charset="-122"/>
              </a:rPr>
              <a:t>年</a:t>
            </a:r>
            <a:r>
              <a:rPr lang="en-US" altLang="zh-CN" sz="2400">
                <a:latin typeface="仿宋" pitchFamily="49" charset="-122"/>
                <a:ea typeface="仿宋" pitchFamily="49" charset="-122"/>
              </a:rPr>
              <a:t>9</a:t>
            </a:r>
            <a:r>
              <a:rPr lang="zh-CN" altLang="en-US" sz="2400">
                <a:latin typeface="仿宋" pitchFamily="49" charset="-122"/>
                <a:ea typeface="仿宋" pitchFamily="49" charset="-122"/>
              </a:rPr>
              <a:t>月”“</a:t>
            </a:r>
            <a:r>
              <a:rPr lang="en-US" altLang="zh-CN" sz="2400">
                <a:latin typeface="仿宋" pitchFamily="49" charset="-122"/>
                <a:ea typeface="仿宋" pitchFamily="49" charset="-122"/>
              </a:rPr>
              <a:t>1982</a:t>
            </a:r>
            <a:r>
              <a:rPr lang="zh-CN" altLang="en-US" sz="2400">
                <a:latin typeface="仿宋" pitchFamily="49" charset="-122"/>
                <a:ea typeface="仿宋" pitchFamily="49" charset="-122"/>
              </a:rPr>
              <a:t>年”“十二届三中全会”“</a:t>
            </a:r>
            <a:r>
              <a:rPr lang="en-US" altLang="zh-CN" sz="2400">
                <a:latin typeface="仿宋" pitchFamily="49" charset="-122"/>
                <a:ea typeface="仿宋" pitchFamily="49" charset="-122"/>
              </a:rPr>
              <a:t>1985</a:t>
            </a:r>
            <a:r>
              <a:rPr lang="zh-CN" altLang="en-US" sz="2400">
                <a:latin typeface="仿宋" pitchFamily="49" charset="-122"/>
                <a:ea typeface="仿宋" pitchFamily="49" charset="-122"/>
              </a:rPr>
              <a:t>年”等时间节点及“企业职工的工资和奖金要同企业的经济效益高低</a:t>
            </a:r>
            <a:r>
              <a:rPr lang="en-US" altLang="zh-CN" sz="2400">
                <a:latin typeface="仿宋" pitchFamily="49" charset="-122"/>
                <a:ea typeface="仿宋" pitchFamily="49" charset="-122"/>
              </a:rPr>
              <a:t>……</a:t>
            </a:r>
            <a:r>
              <a:rPr lang="zh-CN" altLang="en-US" sz="2400">
                <a:latin typeface="仿宋" pitchFamily="49" charset="-122"/>
                <a:ea typeface="仿宋" pitchFamily="49" charset="-122"/>
              </a:rPr>
              <a:t>挂钩”“国家只管</a:t>
            </a:r>
            <a:r>
              <a:rPr lang="en-US" altLang="zh-CN" sz="2400">
                <a:latin typeface="仿宋" pitchFamily="49" charset="-122"/>
                <a:ea typeface="仿宋" pitchFamily="49" charset="-122"/>
              </a:rPr>
              <a:t>……</a:t>
            </a:r>
            <a:r>
              <a:rPr lang="zh-CN" altLang="en-US" sz="2400">
                <a:latin typeface="仿宋" pitchFamily="49" charset="-122"/>
                <a:ea typeface="仿宋" pitchFamily="49" charset="-122"/>
              </a:rPr>
              <a:t>其他”“国家不再统一安排”得出：</a:t>
            </a:r>
            <a:r>
              <a:rPr lang="zh-CN" altLang="en-US" sz="2400">
                <a:solidFill>
                  <a:srgbClr val="FF0000"/>
                </a:solidFill>
                <a:latin typeface="仿宋" pitchFamily="49" charset="-122"/>
                <a:ea typeface="仿宋" pitchFamily="49" charset="-122"/>
              </a:rPr>
              <a:t>有利于深化经济体制改革和市场经济的发展。</a:t>
            </a:r>
          </a:p>
        </p:txBody>
      </p:sp>
      <p:pic>
        <p:nvPicPr>
          <p:cNvPr id="64521" name="Picture 9" descr="$0~(5A@[{BC_B1TG4@42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530225"/>
            <a:ext cx="8353425" cy="505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64756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657"/>
                                        </p:tgtEl>
                                        <p:attrNameLst>
                                          <p:attrName>style.visibility</p:attrName>
                                        </p:attrNameLst>
                                      </p:cBhvr>
                                      <p:to>
                                        <p:strVal val="visible"/>
                                      </p:to>
                                    </p:set>
                                    <p:animEffect transition="in" filter="fade">
                                      <p:cBhvr>
                                        <p:cTn id="7" dur="1000"/>
                                        <p:tgtEl>
                                          <p:spTgt spid="27657"/>
                                        </p:tgtEl>
                                      </p:cBhvr>
                                    </p:animEffect>
                                    <p:anim calcmode="lin" valueType="num">
                                      <p:cBhvr>
                                        <p:cTn id="8" dur="1000" fill="hold"/>
                                        <p:tgtEl>
                                          <p:spTgt spid="27657"/>
                                        </p:tgtEl>
                                        <p:attrNameLst>
                                          <p:attrName>ppt_x</p:attrName>
                                        </p:attrNameLst>
                                      </p:cBhvr>
                                      <p:tavLst>
                                        <p:tav tm="0">
                                          <p:val>
                                            <p:strVal val="#ppt_x"/>
                                          </p:val>
                                        </p:tav>
                                        <p:tav tm="100000">
                                          <p:val>
                                            <p:strVal val="#ppt_x"/>
                                          </p:val>
                                        </p:tav>
                                      </p:tavLst>
                                    </p:anim>
                                    <p:anim calcmode="lin" valueType="num">
                                      <p:cBhvr>
                                        <p:cTn id="9" dur="1000" fill="hold"/>
                                        <p:tgtEl>
                                          <p:spTgt spid="2765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7658"/>
                                        </p:tgtEl>
                                        <p:attrNameLst>
                                          <p:attrName>style.visibility</p:attrName>
                                        </p:attrNameLst>
                                      </p:cBhvr>
                                      <p:to>
                                        <p:strVal val="visible"/>
                                      </p:to>
                                    </p:set>
                                    <p:anim calcmode="lin" valueType="num">
                                      <p:cBhvr additive="base">
                                        <p:cTn id="14" dur="1000" fill="hold"/>
                                        <p:tgtEl>
                                          <p:spTgt spid="27658"/>
                                        </p:tgtEl>
                                        <p:attrNameLst>
                                          <p:attrName>ppt_x</p:attrName>
                                        </p:attrNameLst>
                                      </p:cBhvr>
                                      <p:tavLst>
                                        <p:tav tm="0">
                                          <p:val>
                                            <p:strVal val="0-#ppt_w/2"/>
                                          </p:val>
                                        </p:tav>
                                        <p:tav tm="100000">
                                          <p:val>
                                            <p:strVal val="#ppt_x"/>
                                          </p:val>
                                        </p:tav>
                                      </p:tavLst>
                                    </p:anim>
                                    <p:anim calcmode="lin" valueType="num">
                                      <p:cBhvr additive="base">
                                        <p:cTn id="15" dur="1000" fill="hold"/>
                                        <p:tgtEl>
                                          <p:spTgt spid="27658"/>
                                        </p:tgtEl>
                                        <p:attrNameLst>
                                          <p:attrName>ppt_y</p:attrName>
                                        </p:attrNameLst>
                                      </p:cBhvr>
                                      <p:tavLst>
                                        <p:tav tm="0">
                                          <p:val>
                                            <p:strVal val="#ppt_y"/>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3" presetClass="entr" presetSubtype="16" fill="hold" nodeType="clickEffect">
                                  <p:stCondLst>
                                    <p:cond delay="0"/>
                                  </p:stCondLst>
                                  <p:childTnLst>
                                    <p:set>
                                      <p:cBhvr>
                                        <p:cTn id="19" dur="1" fill="hold">
                                          <p:stCondLst>
                                            <p:cond delay="0"/>
                                          </p:stCondLst>
                                        </p:cTn>
                                        <p:tgtEl>
                                          <p:spTgt spid="64521"/>
                                        </p:tgtEl>
                                        <p:attrNameLst>
                                          <p:attrName>style.visibility</p:attrName>
                                        </p:attrNameLst>
                                      </p:cBhvr>
                                      <p:to>
                                        <p:strVal val="visible"/>
                                      </p:to>
                                    </p:set>
                                    <p:anim calcmode="lin" valueType="num">
                                      <p:cBhvr>
                                        <p:cTn id="20" dur="1000" fill="hold"/>
                                        <p:tgtEl>
                                          <p:spTgt spid="64521"/>
                                        </p:tgtEl>
                                        <p:attrNameLst>
                                          <p:attrName>ppt_w</p:attrName>
                                        </p:attrNameLst>
                                      </p:cBhvr>
                                      <p:tavLst>
                                        <p:tav tm="0">
                                          <p:val>
                                            <p:fltVal val="0"/>
                                          </p:val>
                                        </p:tav>
                                        <p:tav tm="100000">
                                          <p:val>
                                            <p:strVal val="#ppt_w"/>
                                          </p:val>
                                        </p:tav>
                                      </p:tavLst>
                                    </p:anim>
                                    <p:anim calcmode="lin" valueType="num">
                                      <p:cBhvr>
                                        <p:cTn id="21" dur="1000" fill="hold"/>
                                        <p:tgtEl>
                                          <p:spTgt spid="645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animBg="1"/>
      <p:bldP spid="27658"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7000"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2.</a:t>
            </a:r>
            <a:r>
              <a:rPr lang="zh-CN" altLang="en-US" sz="2800" smtClean="0">
                <a:solidFill>
                  <a:srgbClr val="FF0000"/>
                </a:solidFill>
                <a:latin typeface="方正小标宋简体" pitchFamily="2" charset="-122"/>
                <a:ea typeface="方正小标宋简体" pitchFamily="2" charset="-122"/>
              </a:rPr>
              <a:t>依托高考真题，探索解题技巧</a:t>
            </a:r>
            <a:endParaRPr lang="zh-CN" altLang="en-US" sz="2800">
              <a:solidFill>
                <a:srgbClr val="FF0000"/>
              </a:solidFill>
              <a:latin typeface="方正小标宋简体" pitchFamily="2" charset="-122"/>
              <a:ea typeface="方正小标宋简体" pitchFamily="2" charset="-122"/>
            </a:endParaRPr>
          </a:p>
        </p:txBody>
      </p:sp>
      <p:sp>
        <p:nvSpPr>
          <p:cNvPr id="6" name="Rectangle 8"/>
          <p:cNvSpPr>
            <a:spLocks noChangeArrowheads="1"/>
          </p:cNvSpPr>
          <p:nvPr/>
        </p:nvSpPr>
        <p:spPr bwMode="auto">
          <a:xfrm>
            <a:off x="36512" y="1107838"/>
            <a:ext cx="9071992" cy="5738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20000"/>
              </a:lnSpc>
              <a:spcAft>
                <a:spcPts val="600"/>
              </a:spcAft>
            </a:pPr>
            <a:r>
              <a:rPr lang="zh-CN" altLang="en-US" sz="2800">
                <a:solidFill>
                  <a:srgbClr val="0000FF"/>
                </a:solidFill>
                <a:latin typeface="黑体" pitchFamily="49" charset="-122"/>
                <a:ea typeface="黑体" pitchFamily="49" charset="-122"/>
              </a:rPr>
              <a:t>全国卷选修人物模块的考查</a:t>
            </a:r>
          </a:p>
          <a:p>
            <a:pPr indent="457200">
              <a:lnSpc>
                <a:spcPct val="114000"/>
              </a:lnSpc>
            </a:pPr>
            <a:r>
              <a:rPr lang="zh-CN" altLang="zh-CN" sz="2400" smtClean="0">
                <a:solidFill>
                  <a:srgbClr val="FF0000"/>
                </a:solidFill>
                <a:latin typeface="仿宋" pitchFamily="49" charset="-122"/>
                <a:ea typeface="仿宋" pitchFamily="49" charset="-122"/>
              </a:rPr>
              <a:t>从命题范围看：</a:t>
            </a:r>
            <a:r>
              <a:rPr lang="zh-CN" altLang="zh-CN" sz="2400" smtClean="0">
                <a:latin typeface="仿宋" pitchFamily="49" charset="-122"/>
                <a:ea typeface="仿宋" pitchFamily="49" charset="-122"/>
              </a:rPr>
              <a:t>不拘泥于课标和考纲的要求的知识点，去教材化</a:t>
            </a:r>
            <a:r>
              <a:rPr lang="en-US" altLang="zh-CN" sz="2400" smtClean="0">
                <a:latin typeface="仿宋" pitchFamily="49" charset="-122"/>
                <a:ea typeface="仿宋" pitchFamily="49" charset="-122"/>
              </a:rPr>
              <a:t>(</a:t>
            </a:r>
            <a:r>
              <a:rPr lang="zh-CN" altLang="zh-CN" sz="2400" smtClean="0">
                <a:latin typeface="仿宋" pitchFamily="49" charset="-122"/>
                <a:ea typeface="仿宋" pitchFamily="49" charset="-122"/>
              </a:rPr>
              <a:t>考查人物与选修教材所述人物无直接关联，个别人物在必修教材中涉及</a:t>
            </a:r>
            <a:r>
              <a:rPr lang="en-US" altLang="zh-CN" sz="2400" smtClean="0">
                <a:latin typeface="仿宋" pitchFamily="49" charset="-122"/>
                <a:ea typeface="仿宋" pitchFamily="49" charset="-122"/>
              </a:rPr>
              <a:t>) </a:t>
            </a:r>
            <a:r>
              <a:rPr lang="zh-CN" altLang="zh-CN" sz="2400" smtClean="0">
                <a:latin typeface="仿宋" pitchFamily="49" charset="-122"/>
                <a:ea typeface="仿宋" pitchFamily="49" charset="-122"/>
              </a:rPr>
              <a:t>；</a:t>
            </a:r>
            <a:r>
              <a:rPr lang="zh-CN" altLang="zh-CN" sz="2400" smtClean="0">
                <a:solidFill>
                  <a:srgbClr val="FF0000"/>
                </a:solidFill>
                <a:latin typeface="仿宋" pitchFamily="49" charset="-122"/>
                <a:ea typeface="仿宋" pitchFamily="49" charset="-122"/>
              </a:rPr>
              <a:t>从考查内容看：</a:t>
            </a:r>
            <a:r>
              <a:rPr lang="zh-CN" altLang="zh-CN" sz="2400" smtClean="0">
                <a:latin typeface="仿宋" pitchFamily="49" charset="-122"/>
                <a:ea typeface="仿宋" pitchFamily="49" charset="-122"/>
              </a:rPr>
              <a:t>以中国历史人物特别是古代（唐、宋）和近代（晚清民国）重要历史人物（热点、争议、转型人物）为主（</a:t>
            </a:r>
            <a:r>
              <a:rPr lang="en-US" altLang="zh-CN" sz="2400" smtClean="0">
                <a:latin typeface="仿宋" pitchFamily="49" charset="-122"/>
                <a:ea typeface="仿宋" pitchFamily="49" charset="-122"/>
              </a:rPr>
              <a:t>2017</a:t>
            </a:r>
            <a:r>
              <a:rPr lang="zh-CN" altLang="zh-CN" sz="2400" smtClean="0">
                <a:latin typeface="仿宋" pitchFamily="49" charset="-122"/>
                <a:ea typeface="仿宋" pitchFamily="49" charset="-122"/>
              </a:rPr>
              <a:t>年全国Ⅲ卷考查现代人物、</a:t>
            </a:r>
            <a:r>
              <a:rPr lang="en-US" altLang="zh-CN" sz="2400" smtClean="0">
                <a:latin typeface="仿宋" pitchFamily="49" charset="-122"/>
                <a:ea typeface="仿宋" pitchFamily="49" charset="-122"/>
              </a:rPr>
              <a:t>2018</a:t>
            </a:r>
            <a:r>
              <a:rPr lang="zh-CN" altLang="zh-CN" sz="2400" smtClean="0">
                <a:latin typeface="仿宋" pitchFamily="49" charset="-122"/>
                <a:ea typeface="仿宋" pitchFamily="49" charset="-122"/>
              </a:rPr>
              <a:t>年全国Ⅰ卷考查外国人物），主要考查人物及其与所处时代重大事件的联系或评价人物；</a:t>
            </a:r>
            <a:r>
              <a:rPr lang="zh-CN" altLang="zh-CN" sz="2400" smtClean="0">
                <a:solidFill>
                  <a:srgbClr val="FF0000"/>
                </a:solidFill>
                <a:latin typeface="仿宋" pitchFamily="49" charset="-122"/>
                <a:ea typeface="仿宋" pitchFamily="49" charset="-122"/>
              </a:rPr>
              <a:t>从考查目标看：</a:t>
            </a:r>
            <a:r>
              <a:rPr lang="zh-CN" altLang="zh-CN" sz="2400" smtClean="0">
                <a:latin typeface="仿宋" pitchFamily="49" charset="-122"/>
                <a:ea typeface="仿宋" pitchFamily="49" charset="-122"/>
              </a:rPr>
              <a:t>多采用概括类、评价（析）类设问，着重考查人物所处的时代背景、人物所做事件的意义和不同时代对人物不同评价的原因（因素）；考查古代杰出人物主要从人物的成就角度、考查近代杰出人物主要从社会变革角度、考查近代世界杰出人物主要从时代背景角度；</a:t>
            </a:r>
            <a:r>
              <a:rPr lang="zh-CN" altLang="zh-CN" sz="2400" smtClean="0">
                <a:solidFill>
                  <a:srgbClr val="FF0000"/>
                </a:solidFill>
                <a:latin typeface="仿宋" pitchFamily="49" charset="-122"/>
                <a:ea typeface="仿宋" pitchFamily="49" charset="-122"/>
              </a:rPr>
              <a:t>从材料出处看</a:t>
            </a:r>
            <a:r>
              <a:rPr lang="zh-CN" altLang="en-US" sz="2400" smtClean="0">
                <a:solidFill>
                  <a:srgbClr val="FF0000"/>
                </a:solidFill>
                <a:latin typeface="仿宋" pitchFamily="49" charset="-122"/>
                <a:ea typeface="仿宋" pitchFamily="49" charset="-122"/>
              </a:rPr>
              <a:t>：</a:t>
            </a:r>
            <a:r>
              <a:rPr lang="zh-CN" altLang="zh-CN" sz="2400" smtClean="0">
                <a:latin typeface="仿宋" pitchFamily="49" charset="-122"/>
                <a:ea typeface="仿宋" pitchFamily="49" charset="-122"/>
              </a:rPr>
              <a:t>以原始性文字材料为主，引文出处部分注明时间，隐含着命题者的命题意图，对时代背景有一定的暗示作用。</a:t>
            </a:r>
            <a:endParaRPr lang="zh-CN" altLang="zh-CN" sz="2400">
              <a:latin typeface="仿宋" pitchFamily="49" charset="-122"/>
              <a:ea typeface="仿宋" pitchFamily="49" charset="-122"/>
            </a:endParaRPr>
          </a:p>
        </p:txBody>
      </p:sp>
    </p:spTree>
    <p:extLst>
      <p:ext uri="{BB962C8B-B14F-4D97-AF65-F5344CB8AC3E}">
        <p14:creationId xmlns:p14="http://schemas.microsoft.com/office/powerpoint/2010/main" val="416670994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
          <p:cNvSpPr txBox="1">
            <a:spLocks noChangeArrowheads="1"/>
          </p:cNvSpPr>
          <p:nvPr/>
        </p:nvSpPr>
        <p:spPr bwMode="auto">
          <a:xfrm>
            <a:off x="71438" y="44450"/>
            <a:ext cx="5437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a:spcBef>
                <a:spcPct val="50000"/>
              </a:spcBef>
            </a:pPr>
            <a:r>
              <a:rPr lang="zh-CN" altLang="en-US" sz="2400">
                <a:solidFill>
                  <a:srgbClr val="FF0000"/>
                </a:solidFill>
                <a:latin typeface="方正细圆简体" pitchFamily="2" charset="-122"/>
                <a:ea typeface="方正细圆简体" pitchFamily="2" charset="-122"/>
              </a:rPr>
              <a:t>（</a:t>
            </a:r>
            <a:r>
              <a:rPr lang="en-US" altLang="zh-CN" sz="2400">
                <a:solidFill>
                  <a:srgbClr val="FF0000"/>
                </a:solidFill>
                <a:latin typeface="方正细圆简体" pitchFamily="2" charset="-122"/>
                <a:ea typeface="方正细圆简体" pitchFamily="2" charset="-122"/>
              </a:rPr>
              <a:t>2017</a:t>
            </a:r>
            <a:r>
              <a:rPr lang="zh-CN" altLang="en-US" sz="2400">
                <a:solidFill>
                  <a:srgbClr val="FF0000"/>
                </a:solidFill>
                <a:latin typeface="方正细圆简体" pitchFamily="2" charset="-122"/>
                <a:ea typeface="方正细圆简体" pitchFamily="2" charset="-122"/>
              </a:rPr>
              <a:t>全国新课标卷</a:t>
            </a:r>
            <a:r>
              <a:rPr lang="en-US" altLang="zh-CN" sz="2400">
                <a:solidFill>
                  <a:srgbClr val="FF0000"/>
                </a:solidFill>
                <a:latin typeface="方正细圆简体" pitchFamily="2" charset="-122"/>
                <a:ea typeface="方正细圆简体" pitchFamily="2" charset="-122"/>
              </a:rPr>
              <a:t>Ⅰ</a:t>
            </a:r>
            <a:r>
              <a:rPr lang="zh-CN" altLang="en-US" sz="2400">
                <a:solidFill>
                  <a:srgbClr val="FF0000"/>
                </a:solidFill>
                <a:latin typeface="方正细圆简体" pitchFamily="2" charset="-122"/>
                <a:ea typeface="方正细圆简体" pitchFamily="2" charset="-122"/>
              </a:rPr>
              <a:t>卷</a:t>
            </a:r>
            <a:r>
              <a:rPr lang="en-US" altLang="zh-CN" sz="2400">
                <a:solidFill>
                  <a:srgbClr val="FF0000"/>
                </a:solidFill>
                <a:ea typeface="方正细圆简体" pitchFamily="2" charset="-122"/>
              </a:rPr>
              <a:t>·</a:t>
            </a:r>
            <a:r>
              <a:rPr lang="en-US" altLang="zh-CN" sz="2400">
                <a:solidFill>
                  <a:srgbClr val="FF0000"/>
                </a:solidFill>
                <a:latin typeface="方正细圆简体" pitchFamily="2" charset="-122"/>
                <a:ea typeface="方正细圆简体" pitchFamily="2" charset="-122"/>
              </a:rPr>
              <a:t>47</a:t>
            </a:r>
            <a:r>
              <a:rPr lang="zh-CN" altLang="en-US" sz="2400">
                <a:solidFill>
                  <a:srgbClr val="FF0000"/>
                </a:solidFill>
                <a:latin typeface="方正细圆简体" pitchFamily="2" charset="-122"/>
                <a:ea typeface="方正细圆简体" pitchFamily="2" charset="-122"/>
              </a:rPr>
              <a:t>）</a:t>
            </a:r>
          </a:p>
        </p:txBody>
      </p:sp>
      <p:sp>
        <p:nvSpPr>
          <p:cNvPr id="30723" name="Rectangle 5"/>
          <p:cNvSpPr>
            <a:spLocks noChangeArrowheads="1"/>
          </p:cNvSpPr>
          <p:nvPr/>
        </p:nvSpPr>
        <p:spPr bwMode="auto">
          <a:xfrm>
            <a:off x="71438" y="404813"/>
            <a:ext cx="8964612" cy="646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4000"/>
              </a:lnSpc>
            </a:pPr>
            <a:r>
              <a:rPr lang="zh-CN" altLang="en-US" sz="2200">
                <a:ea typeface="黑体" pitchFamily="49" charset="-122"/>
              </a:rPr>
              <a:t>材料</a:t>
            </a:r>
            <a:r>
              <a:rPr lang="zh-CN" altLang="en-US"/>
              <a:t>    </a:t>
            </a:r>
            <a:r>
              <a:rPr lang="zh-CN" altLang="en-US" sz="2200">
                <a:latin typeface="楷体" pitchFamily="49" charset="-122"/>
                <a:ea typeface="楷体" pitchFamily="49" charset="-122"/>
              </a:rPr>
              <a:t>公元前</a:t>
            </a:r>
            <a:r>
              <a:rPr lang="en-US" altLang="zh-CN" sz="2200">
                <a:latin typeface="楷体" pitchFamily="49" charset="-122"/>
                <a:ea typeface="楷体" pitchFamily="49" charset="-122"/>
              </a:rPr>
              <a:t>544</a:t>
            </a:r>
            <a:r>
              <a:rPr lang="zh-CN" altLang="en-US" sz="2200">
                <a:latin typeface="楷体" pitchFamily="49" charset="-122"/>
                <a:ea typeface="楷体" pitchFamily="49" charset="-122"/>
              </a:rPr>
              <a:t>年，吴国公子季札出使鲁、郑、卫等中原诸国。季札</a:t>
            </a:r>
            <a:r>
              <a:rPr lang="zh-CN" altLang="en-US" sz="2200">
                <a:solidFill>
                  <a:srgbClr val="0000FF"/>
                </a:solidFill>
                <a:latin typeface="楷体" pitchFamily="49" charset="-122"/>
                <a:ea typeface="楷体" pitchFamily="49" charset="-122"/>
              </a:rPr>
              <a:t>①对于各国贵族视为“文明”象征的乐舞与诗歌，皆能一一点评，得其精髓；</a:t>
            </a:r>
            <a:r>
              <a:rPr lang="zh-CN" altLang="en-US" sz="2200">
                <a:latin typeface="楷体" pitchFamily="49" charset="-122"/>
                <a:ea typeface="楷体" pitchFamily="49" charset="-122"/>
              </a:rPr>
              <a:t>对于各国政治现状，他也能做出准确的研判。各国原本视江南为蛮荒之地，为“文身断发”的“夷人”聚居之处，季札的到来让他们眼界一开。</a:t>
            </a:r>
          </a:p>
          <a:p>
            <a:pPr>
              <a:lnSpc>
                <a:spcPct val="114000"/>
              </a:lnSpc>
            </a:pPr>
            <a:r>
              <a:rPr lang="zh-CN" altLang="en-US" sz="2200">
                <a:latin typeface="楷体" pitchFamily="49" charset="-122"/>
                <a:ea typeface="楷体" pitchFamily="49" charset="-122"/>
              </a:rPr>
              <a:t>    季札出使途经徐国，知道</a:t>
            </a:r>
            <a:r>
              <a:rPr lang="zh-CN" altLang="en-US" sz="2200">
                <a:solidFill>
                  <a:srgbClr val="0000FF"/>
                </a:solidFill>
                <a:latin typeface="楷体" pitchFamily="49" charset="-122"/>
                <a:ea typeface="楷体" pitchFamily="49" charset="-122"/>
              </a:rPr>
              <a:t>②徐国国君对他的佩剑十分喜爱，</a:t>
            </a:r>
            <a:r>
              <a:rPr lang="zh-CN" altLang="en-US" sz="2200">
                <a:latin typeface="楷体" pitchFamily="49" charset="-122"/>
                <a:ea typeface="楷体" pitchFamily="49" charset="-122"/>
              </a:rPr>
              <a:t>只因要出访他国，未能相赠。季札返回途中至徐，</a:t>
            </a:r>
            <a:r>
              <a:rPr lang="zh-CN" altLang="en-US" sz="2200">
                <a:solidFill>
                  <a:srgbClr val="0000FF"/>
                </a:solidFill>
                <a:latin typeface="楷体" pitchFamily="49" charset="-122"/>
                <a:ea typeface="楷体" pitchFamily="49" charset="-122"/>
              </a:rPr>
              <a:t>徐君已死，他解下佩剑挂在徐君墓前的树上。</a:t>
            </a:r>
            <a:r>
              <a:rPr lang="zh-CN" altLang="en-US" sz="2200">
                <a:latin typeface="楷体" pitchFamily="49" charset="-122"/>
                <a:ea typeface="楷体" pitchFamily="49" charset="-122"/>
              </a:rPr>
              <a:t>随从认为这样做没有意义，季札说，我当初知道徐君喜爱我这把剑，“始吾心已许之，岂以死倍（背）吾心哉”。其父吴王寿梦认为诸子中季札年龄最小却有贤能，指定他继承王位。寿梦死后，</a:t>
            </a:r>
            <a:r>
              <a:rPr lang="zh-CN" altLang="en-US" sz="2200">
                <a:solidFill>
                  <a:srgbClr val="0000FF"/>
                </a:solidFill>
                <a:latin typeface="楷体" pitchFamily="49" charset="-122"/>
                <a:ea typeface="楷体" pitchFamily="49" charset="-122"/>
              </a:rPr>
              <a:t>③吴国人坚决要求季札即位，但季札坚拒，</a:t>
            </a:r>
            <a:r>
              <a:rPr lang="zh-CN" altLang="en-US" sz="2200">
                <a:latin typeface="楷体" pitchFamily="49" charset="-122"/>
                <a:ea typeface="楷体" pitchFamily="49" charset="-122"/>
              </a:rPr>
              <a:t>“弃其室而耕”，最终</a:t>
            </a:r>
            <a:r>
              <a:rPr lang="zh-CN" altLang="en-US" sz="2200">
                <a:solidFill>
                  <a:srgbClr val="0000FF"/>
                </a:solidFill>
                <a:latin typeface="楷体" pitchFamily="49" charset="-122"/>
                <a:ea typeface="楷体" pitchFamily="49" charset="-122"/>
              </a:rPr>
              <a:t>王位由其长兄继承</a:t>
            </a:r>
            <a:r>
              <a:rPr lang="zh-CN" altLang="en-US" sz="2200">
                <a:latin typeface="楷体" pitchFamily="49" charset="-122"/>
                <a:ea typeface="楷体" pitchFamily="49" charset="-122"/>
              </a:rPr>
              <a:t>。季札被历代儒者尊崇为“贤人”。</a:t>
            </a:r>
          </a:p>
          <a:p>
            <a:pPr algn="r">
              <a:lnSpc>
                <a:spcPct val="114000"/>
              </a:lnSpc>
            </a:pPr>
            <a:r>
              <a:rPr lang="en-US" altLang="zh-CN" sz="2200">
                <a:latin typeface="楷体" pitchFamily="49" charset="-122"/>
                <a:ea typeface="楷体" pitchFamily="49" charset="-122"/>
              </a:rPr>
              <a:t>——</a:t>
            </a:r>
            <a:r>
              <a:rPr lang="zh-CN" altLang="en-US" sz="2200">
                <a:latin typeface="楷体" pitchFamily="49" charset="-122"/>
                <a:ea typeface="楷体" pitchFamily="49" charset="-122"/>
              </a:rPr>
              <a:t>据</a:t>
            </a:r>
            <a:r>
              <a:rPr lang="en-US" altLang="zh-CN" sz="2200">
                <a:latin typeface="楷体" pitchFamily="49" charset="-122"/>
                <a:ea typeface="楷体" pitchFamily="49" charset="-122"/>
              </a:rPr>
              <a:t>《</a:t>
            </a:r>
            <a:r>
              <a:rPr lang="zh-CN" altLang="en-US" sz="2200">
                <a:latin typeface="楷体" pitchFamily="49" charset="-122"/>
                <a:ea typeface="楷体" pitchFamily="49" charset="-122"/>
              </a:rPr>
              <a:t>史记</a:t>
            </a:r>
            <a:r>
              <a:rPr lang="en-US" altLang="zh-CN" sz="2200">
                <a:latin typeface="楷体" pitchFamily="49" charset="-122"/>
                <a:ea typeface="楷体" pitchFamily="49" charset="-122"/>
              </a:rPr>
              <a:t>》</a:t>
            </a:r>
            <a:r>
              <a:rPr lang="zh-CN" altLang="en-US" sz="2200">
                <a:latin typeface="楷体_GB2312" pitchFamily="49" charset="-122"/>
                <a:ea typeface="楷体_GB2312" pitchFamily="49" charset="-122"/>
              </a:rPr>
              <a:t>等</a:t>
            </a:r>
          </a:p>
          <a:p>
            <a:r>
              <a:rPr lang="zh-CN" altLang="en-US" sz="2200">
                <a:latin typeface="宋体" pitchFamily="2" charset="-122"/>
              </a:rPr>
              <a:t>（</a:t>
            </a:r>
            <a:r>
              <a:rPr lang="en-US" altLang="zh-CN" sz="2200">
                <a:latin typeface="宋体" pitchFamily="2" charset="-122"/>
              </a:rPr>
              <a:t>1</a:t>
            </a:r>
            <a:r>
              <a:rPr lang="zh-CN" altLang="en-US" sz="2200">
                <a:latin typeface="宋体" pitchFamily="2" charset="-122"/>
              </a:rPr>
              <a:t>）根据材料并结合所学知识，说明历代儒者尊季札为“贤人”的原因。（</a:t>
            </a:r>
            <a:r>
              <a:rPr lang="en-US" altLang="zh-CN" sz="2200">
                <a:latin typeface="宋体" pitchFamily="2" charset="-122"/>
              </a:rPr>
              <a:t>7</a:t>
            </a:r>
            <a:r>
              <a:rPr lang="zh-CN" altLang="en-US" sz="2200">
                <a:latin typeface="宋体" pitchFamily="2" charset="-122"/>
              </a:rPr>
              <a:t>分）</a:t>
            </a:r>
          </a:p>
          <a:p>
            <a:r>
              <a:rPr lang="zh-CN" altLang="en-US" sz="2200">
                <a:latin typeface="宋体" pitchFamily="2" charset="-122"/>
              </a:rPr>
              <a:t>（</a:t>
            </a:r>
            <a:r>
              <a:rPr lang="en-US" altLang="zh-CN" sz="2200">
                <a:latin typeface="宋体" pitchFamily="2" charset="-122"/>
              </a:rPr>
              <a:t>2</a:t>
            </a:r>
            <a:r>
              <a:rPr lang="zh-CN" altLang="en-US" sz="2200">
                <a:latin typeface="宋体" pitchFamily="2" charset="-122"/>
              </a:rPr>
              <a:t>）根据材料并结合所学知识，简析季札出使在文化融合方面的意义。（</a:t>
            </a:r>
            <a:r>
              <a:rPr lang="en-US" altLang="zh-CN" sz="2200">
                <a:latin typeface="宋体" pitchFamily="2" charset="-122"/>
              </a:rPr>
              <a:t>8</a:t>
            </a:r>
            <a:r>
              <a:rPr lang="zh-CN" altLang="en-US" sz="2200">
                <a:latin typeface="宋体" pitchFamily="2" charset="-122"/>
              </a:rPr>
              <a:t>分） </a:t>
            </a:r>
          </a:p>
        </p:txBody>
      </p:sp>
      <p:sp>
        <p:nvSpPr>
          <p:cNvPr id="4" name="矩形 3"/>
          <p:cNvSpPr>
            <a:spLocks noChangeArrowheads="1"/>
          </p:cNvSpPr>
          <p:nvPr/>
        </p:nvSpPr>
        <p:spPr bwMode="auto">
          <a:xfrm>
            <a:off x="71438" y="3636963"/>
            <a:ext cx="8964612" cy="31369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lnSpc>
                <a:spcPct val="130000"/>
              </a:lnSpc>
            </a:pPr>
            <a:r>
              <a:rPr lang="zh-CN" altLang="zh-CN" sz="2200">
                <a:latin typeface="幼圆" pitchFamily="49" charset="-122"/>
                <a:ea typeface="幼圆" pitchFamily="49" charset="-122"/>
                <a:cs typeface="Times New Roman" pitchFamily="18" charset="0"/>
              </a:rPr>
              <a:t>第（</a:t>
            </a:r>
            <a:r>
              <a:rPr lang="en-US" altLang="zh-CN" sz="2200">
                <a:latin typeface="幼圆" pitchFamily="49" charset="-122"/>
                <a:ea typeface="幼圆" pitchFamily="49" charset="-122"/>
                <a:cs typeface="Times New Roman" pitchFamily="18" charset="0"/>
              </a:rPr>
              <a:t>1</a:t>
            </a:r>
            <a:r>
              <a:rPr lang="zh-CN" altLang="en-US" sz="2200">
                <a:latin typeface="幼圆" pitchFamily="49" charset="-122"/>
                <a:ea typeface="幼圆" pitchFamily="49" charset="-122"/>
                <a:cs typeface="Times New Roman" pitchFamily="18" charset="0"/>
              </a:rPr>
              <a:t>）问原因：</a:t>
            </a:r>
          </a:p>
          <a:p>
            <a:pPr eaLnBrk="0" hangingPunct="0">
              <a:lnSpc>
                <a:spcPct val="130000"/>
              </a:lnSpc>
            </a:pPr>
            <a:r>
              <a:rPr lang="zh-CN" altLang="en-US" sz="2200">
                <a:latin typeface="幼圆" pitchFamily="49" charset="-122"/>
                <a:ea typeface="幼圆" pitchFamily="49" charset="-122"/>
                <a:cs typeface="Times New Roman" pitchFamily="18" charset="0"/>
              </a:rPr>
              <a:t>根据材料“季札对于各国贵族视为文明象征的乐舞与诗歌，皆能一一点评，得其精髓”得出“</a:t>
            </a:r>
            <a:r>
              <a:rPr lang="zh-CN" altLang="en-US" sz="2200">
                <a:solidFill>
                  <a:srgbClr val="FF0000"/>
                </a:solidFill>
                <a:latin typeface="幼圆" pitchFamily="49" charset="-122"/>
                <a:ea typeface="幼圆" pitchFamily="49" charset="-122"/>
                <a:cs typeface="Times New Roman" pitchFamily="18" charset="0"/>
              </a:rPr>
              <a:t>对儒者所崇尚的礼乐与经典有精深的理解</a:t>
            </a:r>
            <a:r>
              <a:rPr lang="zh-CN" altLang="en-US" sz="2200">
                <a:latin typeface="幼圆" pitchFamily="49" charset="-122"/>
                <a:ea typeface="幼圆" pitchFamily="49" charset="-122"/>
                <a:cs typeface="Times New Roman" pitchFamily="18" charset="0"/>
              </a:rPr>
              <a:t>”；</a:t>
            </a:r>
          </a:p>
          <a:p>
            <a:pPr eaLnBrk="0" hangingPunct="0">
              <a:lnSpc>
                <a:spcPct val="130000"/>
              </a:lnSpc>
            </a:pPr>
            <a:r>
              <a:rPr lang="zh-CN" altLang="en-US" sz="2200">
                <a:latin typeface="幼圆" pitchFamily="49" charset="-122"/>
                <a:ea typeface="幼圆" pitchFamily="49" charset="-122"/>
                <a:cs typeface="Times New Roman" pitchFamily="18" charset="0"/>
              </a:rPr>
              <a:t>根据材料“徐国国君对他的佩剑十分喜爱</a:t>
            </a:r>
            <a:r>
              <a:rPr lang="en-US" altLang="zh-CN" sz="2200">
                <a:latin typeface="幼圆" pitchFamily="49" charset="-122"/>
                <a:ea typeface="幼圆" pitchFamily="49" charset="-122"/>
                <a:cs typeface="Times New Roman" pitchFamily="18" charset="0"/>
              </a:rPr>
              <a:t>……</a:t>
            </a:r>
            <a:r>
              <a:rPr lang="zh-CN" altLang="en-US" sz="2200">
                <a:latin typeface="幼圆" pitchFamily="49" charset="-122"/>
                <a:ea typeface="幼圆" pitchFamily="49" charset="-122"/>
                <a:cs typeface="Times New Roman" pitchFamily="18" charset="0"/>
              </a:rPr>
              <a:t>徐君已死，他解下佩剑挂在徐君墓前的树上”得出“</a:t>
            </a:r>
            <a:r>
              <a:rPr lang="zh-CN" altLang="en-US" sz="2200">
                <a:solidFill>
                  <a:srgbClr val="FF0000"/>
                </a:solidFill>
                <a:latin typeface="幼圆" pitchFamily="49" charset="-122"/>
                <a:ea typeface="幼圆" pitchFamily="49" charset="-122"/>
                <a:cs typeface="Times New Roman" pitchFamily="18" charset="0"/>
              </a:rPr>
              <a:t>挂剑于墓，与儒者重‘信’契合</a:t>
            </a:r>
            <a:r>
              <a:rPr lang="zh-CN" altLang="en-US" sz="2200">
                <a:latin typeface="幼圆" pitchFamily="49" charset="-122"/>
                <a:ea typeface="幼圆" pitchFamily="49" charset="-122"/>
                <a:cs typeface="Times New Roman" pitchFamily="18" charset="0"/>
              </a:rPr>
              <a:t>”；</a:t>
            </a:r>
          </a:p>
          <a:p>
            <a:pPr eaLnBrk="0" hangingPunct="0">
              <a:lnSpc>
                <a:spcPct val="130000"/>
              </a:lnSpc>
            </a:pPr>
            <a:r>
              <a:rPr lang="zh-CN" altLang="en-US" sz="2200">
                <a:latin typeface="幼圆" pitchFamily="49" charset="-122"/>
                <a:ea typeface="幼圆" pitchFamily="49" charset="-122"/>
                <a:cs typeface="Times New Roman" pitchFamily="18" charset="0"/>
              </a:rPr>
              <a:t>根据材料“季札坚拒</a:t>
            </a:r>
            <a:r>
              <a:rPr lang="en-US" altLang="zh-CN" sz="2200">
                <a:latin typeface="幼圆" pitchFamily="49" charset="-122"/>
                <a:ea typeface="幼圆" pitchFamily="49" charset="-122"/>
                <a:cs typeface="Times New Roman" pitchFamily="18" charset="0"/>
              </a:rPr>
              <a:t>……</a:t>
            </a:r>
            <a:r>
              <a:rPr lang="zh-CN" altLang="en-US" sz="2200">
                <a:latin typeface="幼圆" pitchFamily="49" charset="-122"/>
                <a:ea typeface="幼圆" pitchFamily="49" charset="-122"/>
                <a:cs typeface="Times New Roman" pitchFamily="18" charset="0"/>
              </a:rPr>
              <a:t>最终王位由其长兄继承”得出“</a:t>
            </a:r>
            <a:r>
              <a:rPr lang="zh-CN" altLang="en-US" sz="2200">
                <a:solidFill>
                  <a:srgbClr val="FF0000"/>
                </a:solidFill>
                <a:latin typeface="幼圆" pitchFamily="49" charset="-122"/>
                <a:ea typeface="幼圆" pitchFamily="49" charset="-122"/>
                <a:cs typeface="Times New Roman" pitchFamily="18" charset="0"/>
              </a:rPr>
              <a:t>拒绝继承王位，符合儒家礼义观念</a:t>
            </a:r>
            <a:r>
              <a:rPr lang="zh-CN" altLang="en-US" sz="2200">
                <a:latin typeface="幼圆" pitchFamily="49" charset="-122"/>
                <a:ea typeface="幼圆" pitchFamily="49" charset="-122"/>
                <a:cs typeface="Times New Roman" pitchFamily="18" charset="0"/>
              </a:rPr>
              <a:t>”。</a:t>
            </a:r>
          </a:p>
        </p:txBody>
      </p:sp>
    </p:spTree>
    <p:extLst>
      <p:ext uri="{BB962C8B-B14F-4D97-AF65-F5344CB8AC3E}">
        <p14:creationId xmlns:p14="http://schemas.microsoft.com/office/powerpoint/2010/main" val="14055798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71438" y="44450"/>
            <a:ext cx="5437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pitchFamily="34" charset="0"/>
                <a:ea typeface="宋体" pitchFamily="2" charset="-122"/>
              </a:defRPr>
            </a:lvl1pPr>
            <a:lvl2pPr>
              <a:defRPr sz="2800">
                <a:solidFill>
                  <a:schemeClr val="tx1"/>
                </a:solidFill>
                <a:latin typeface="Arial" pitchFamily="34" charset="0"/>
                <a:ea typeface="宋体" pitchFamily="2" charset="-122"/>
              </a:defRPr>
            </a:lvl2pPr>
            <a:lvl3pPr>
              <a:defRPr sz="2400">
                <a:solidFill>
                  <a:schemeClr val="tx1"/>
                </a:solidFill>
                <a:latin typeface="Arial" pitchFamily="34" charset="0"/>
                <a:ea typeface="宋体" pitchFamily="2" charset="-122"/>
              </a:defRPr>
            </a:lvl3pPr>
            <a:lvl4pPr>
              <a:defRPr sz="2000">
                <a:solidFill>
                  <a:schemeClr val="tx1"/>
                </a:solidFill>
                <a:latin typeface="Arial" pitchFamily="34" charset="0"/>
                <a:ea typeface="宋体" pitchFamily="2" charset="-122"/>
              </a:defRPr>
            </a:lvl4pPr>
            <a:lvl5pPr>
              <a:defRPr sz="2000">
                <a:solidFill>
                  <a:schemeClr val="tx1"/>
                </a:solidFill>
                <a:latin typeface="Arial" pitchFamily="34" charset="0"/>
                <a:ea typeface="宋体" pitchFamily="2" charset="-122"/>
              </a:defRPr>
            </a:lvl5pPr>
            <a:lvl6pPr eaLnBrk="0" hangingPunct="0">
              <a:defRPr sz="2000">
                <a:solidFill>
                  <a:schemeClr val="tx1"/>
                </a:solidFill>
                <a:latin typeface="Arial" pitchFamily="34" charset="0"/>
                <a:ea typeface="宋体" pitchFamily="2" charset="-122"/>
              </a:defRPr>
            </a:lvl6pPr>
            <a:lvl7pPr eaLnBrk="0" hangingPunct="0">
              <a:defRPr sz="2000">
                <a:solidFill>
                  <a:schemeClr val="tx1"/>
                </a:solidFill>
                <a:latin typeface="Arial" pitchFamily="34" charset="0"/>
                <a:ea typeface="宋体" pitchFamily="2" charset="-122"/>
              </a:defRPr>
            </a:lvl7pPr>
            <a:lvl8pPr eaLnBrk="0" hangingPunct="0">
              <a:defRPr sz="2000">
                <a:solidFill>
                  <a:schemeClr val="tx1"/>
                </a:solidFill>
                <a:latin typeface="Arial" pitchFamily="34" charset="0"/>
                <a:ea typeface="宋体" pitchFamily="2" charset="-122"/>
              </a:defRPr>
            </a:lvl8pPr>
            <a:lvl9pPr eaLnBrk="0" hangingPunct="0">
              <a:defRPr sz="2000">
                <a:solidFill>
                  <a:schemeClr val="tx1"/>
                </a:solidFill>
                <a:latin typeface="Arial" pitchFamily="34" charset="0"/>
                <a:ea typeface="宋体" pitchFamily="2" charset="-122"/>
              </a:defRPr>
            </a:lvl9pPr>
          </a:lstStyle>
          <a:p>
            <a:pPr>
              <a:spcBef>
                <a:spcPct val="50000"/>
              </a:spcBef>
            </a:pPr>
            <a:r>
              <a:rPr lang="zh-CN" altLang="en-US" sz="2400">
                <a:solidFill>
                  <a:srgbClr val="FF0000"/>
                </a:solidFill>
                <a:latin typeface="方正细圆简体" pitchFamily="2" charset="-122"/>
                <a:ea typeface="方正细圆简体" pitchFamily="2" charset="-122"/>
              </a:rPr>
              <a:t>（</a:t>
            </a:r>
            <a:r>
              <a:rPr lang="en-US" altLang="zh-CN" sz="2400">
                <a:solidFill>
                  <a:srgbClr val="FF0000"/>
                </a:solidFill>
                <a:latin typeface="方正细圆简体" pitchFamily="2" charset="-122"/>
                <a:ea typeface="方正细圆简体" pitchFamily="2" charset="-122"/>
              </a:rPr>
              <a:t>2017</a:t>
            </a:r>
            <a:r>
              <a:rPr lang="zh-CN" altLang="en-US" sz="2400">
                <a:solidFill>
                  <a:srgbClr val="FF0000"/>
                </a:solidFill>
                <a:latin typeface="方正细圆简体" pitchFamily="2" charset="-122"/>
                <a:ea typeface="方正细圆简体" pitchFamily="2" charset="-122"/>
              </a:rPr>
              <a:t>全国新课标卷</a:t>
            </a:r>
            <a:r>
              <a:rPr lang="en-US" altLang="zh-CN" sz="2400">
                <a:solidFill>
                  <a:srgbClr val="FF0000"/>
                </a:solidFill>
                <a:latin typeface="方正细圆简体" pitchFamily="2" charset="-122"/>
                <a:ea typeface="方正细圆简体" pitchFamily="2" charset="-122"/>
              </a:rPr>
              <a:t>Ⅰ</a:t>
            </a:r>
            <a:r>
              <a:rPr lang="zh-CN" altLang="en-US" sz="2400">
                <a:solidFill>
                  <a:srgbClr val="FF0000"/>
                </a:solidFill>
                <a:latin typeface="方正细圆简体" pitchFamily="2" charset="-122"/>
                <a:ea typeface="方正细圆简体" pitchFamily="2" charset="-122"/>
              </a:rPr>
              <a:t>卷</a:t>
            </a:r>
            <a:r>
              <a:rPr lang="en-US" altLang="zh-CN" sz="2400">
                <a:solidFill>
                  <a:srgbClr val="FF0000"/>
                </a:solidFill>
                <a:ea typeface="方正细圆简体" pitchFamily="2" charset="-122"/>
              </a:rPr>
              <a:t>·</a:t>
            </a:r>
            <a:r>
              <a:rPr lang="en-US" altLang="zh-CN" sz="2400">
                <a:solidFill>
                  <a:srgbClr val="FF0000"/>
                </a:solidFill>
                <a:latin typeface="方正细圆简体" pitchFamily="2" charset="-122"/>
                <a:ea typeface="方正细圆简体" pitchFamily="2" charset="-122"/>
              </a:rPr>
              <a:t>47</a:t>
            </a:r>
            <a:r>
              <a:rPr lang="zh-CN" altLang="en-US" sz="2400">
                <a:solidFill>
                  <a:srgbClr val="FF0000"/>
                </a:solidFill>
                <a:latin typeface="方正细圆简体" pitchFamily="2" charset="-122"/>
                <a:ea typeface="方正细圆简体" pitchFamily="2" charset="-122"/>
              </a:rPr>
              <a:t>）</a:t>
            </a:r>
          </a:p>
        </p:txBody>
      </p:sp>
      <p:sp>
        <p:nvSpPr>
          <p:cNvPr id="31747" name="Rectangle 3"/>
          <p:cNvSpPr>
            <a:spLocks noChangeArrowheads="1"/>
          </p:cNvSpPr>
          <p:nvPr/>
        </p:nvSpPr>
        <p:spPr bwMode="auto">
          <a:xfrm>
            <a:off x="71438" y="488950"/>
            <a:ext cx="8964612" cy="632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2200">
                <a:ea typeface="黑体" pitchFamily="49" charset="-122"/>
              </a:rPr>
              <a:t>材料</a:t>
            </a:r>
            <a:r>
              <a:rPr lang="zh-CN" altLang="en-US"/>
              <a:t>    </a:t>
            </a:r>
            <a:r>
              <a:rPr lang="zh-CN" altLang="en-US" sz="2200">
                <a:latin typeface="楷体" pitchFamily="49" charset="-122"/>
                <a:ea typeface="楷体" pitchFamily="49" charset="-122"/>
              </a:rPr>
              <a:t>公元前</a:t>
            </a:r>
            <a:r>
              <a:rPr lang="en-US" altLang="zh-CN" sz="2200">
                <a:latin typeface="楷体" pitchFamily="49" charset="-122"/>
                <a:ea typeface="楷体" pitchFamily="49" charset="-122"/>
              </a:rPr>
              <a:t>544</a:t>
            </a:r>
            <a:r>
              <a:rPr lang="zh-CN" altLang="en-US" sz="2200">
                <a:latin typeface="楷体" pitchFamily="49" charset="-122"/>
                <a:ea typeface="楷体" pitchFamily="49" charset="-122"/>
              </a:rPr>
              <a:t>年，</a:t>
            </a:r>
            <a:r>
              <a:rPr lang="zh-CN" altLang="en-US" sz="2200">
                <a:solidFill>
                  <a:srgbClr val="FF0000"/>
                </a:solidFill>
                <a:latin typeface="楷体" pitchFamily="49" charset="-122"/>
                <a:ea typeface="楷体" pitchFamily="49" charset="-122"/>
              </a:rPr>
              <a:t>吴国公子季札出使鲁、郑、卫等中原诸国</a:t>
            </a:r>
            <a:r>
              <a:rPr lang="zh-CN" altLang="en-US" sz="2200">
                <a:latin typeface="楷体" pitchFamily="49" charset="-122"/>
                <a:ea typeface="楷体" pitchFamily="49" charset="-122"/>
              </a:rPr>
              <a:t>。季札对于各国贵族视为“文明”象征的乐舞与诗歌，皆能一一点评，得其精髓；对于各国政治现状，他也能做出准确的研判。</a:t>
            </a:r>
            <a:r>
              <a:rPr lang="zh-CN" altLang="en-US" sz="2200">
                <a:solidFill>
                  <a:srgbClr val="FF0000"/>
                </a:solidFill>
                <a:latin typeface="楷体" pitchFamily="49" charset="-122"/>
                <a:ea typeface="楷体" pitchFamily="49" charset="-122"/>
              </a:rPr>
              <a:t>各国原本视江南为蛮荒之地，为“文身断发”的“夷人”聚居之处，季札的到来让他们眼界一开。</a:t>
            </a:r>
          </a:p>
          <a:p>
            <a:pPr>
              <a:lnSpc>
                <a:spcPct val="120000"/>
              </a:lnSpc>
            </a:pPr>
            <a:r>
              <a:rPr lang="zh-CN" altLang="en-US" sz="2200">
                <a:latin typeface="楷体" pitchFamily="49" charset="-122"/>
                <a:ea typeface="楷体" pitchFamily="49" charset="-122"/>
              </a:rPr>
              <a:t>    季札出使途经徐国，知道徐国国君对他的佩剑十分喜爱，只因要出访他国，未能相赠。季札返回途中至徐，徐君已死，他解下佩剑挂在徐君墓前的树上。随从认为这样做没有意义，季札说，我当初知道徐君喜爱我这把剑，“始吾心已许之，岂以死倍（背）吾心哉”。其父吴王寿梦认为诸子中季札年龄最小却有贤能，指定他继承王位。寿梦死后，吴国人坚决要求季札即位，但季札坚拒，“弃其室而耕”，最终王位由其长兄继承。季札被历代儒者尊崇为“贤人”。</a:t>
            </a:r>
          </a:p>
          <a:p>
            <a:pPr algn="r">
              <a:lnSpc>
                <a:spcPct val="120000"/>
              </a:lnSpc>
            </a:pPr>
            <a:r>
              <a:rPr lang="en-US" altLang="zh-CN" sz="2200">
                <a:latin typeface="楷体" pitchFamily="49" charset="-122"/>
                <a:ea typeface="楷体" pitchFamily="49" charset="-122"/>
              </a:rPr>
              <a:t>——</a:t>
            </a:r>
            <a:r>
              <a:rPr lang="zh-CN" altLang="en-US" sz="2200">
                <a:latin typeface="楷体" pitchFamily="49" charset="-122"/>
                <a:ea typeface="楷体" pitchFamily="49" charset="-122"/>
              </a:rPr>
              <a:t>据</a:t>
            </a:r>
            <a:r>
              <a:rPr lang="en-US" altLang="zh-CN" sz="2200">
                <a:latin typeface="楷体" pitchFamily="49" charset="-122"/>
                <a:ea typeface="楷体" pitchFamily="49" charset="-122"/>
              </a:rPr>
              <a:t>《</a:t>
            </a:r>
            <a:r>
              <a:rPr lang="zh-CN" altLang="en-US" sz="2200">
                <a:latin typeface="楷体" pitchFamily="49" charset="-122"/>
                <a:ea typeface="楷体" pitchFamily="49" charset="-122"/>
              </a:rPr>
              <a:t>史记</a:t>
            </a:r>
            <a:r>
              <a:rPr lang="en-US" altLang="zh-CN" sz="2200">
                <a:latin typeface="楷体" pitchFamily="49" charset="-122"/>
                <a:ea typeface="楷体" pitchFamily="49" charset="-122"/>
              </a:rPr>
              <a:t>》</a:t>
            </a:r>
            <a:r>
              <a:rPr lang="zh-CN" altLang="en-US" sz="2200">
                <a:latin typeface="楷体" pitchFamily="49" charset="-122"/>
                <a:ea typeface="楷体" pitchFamily="49" charset="-122"/>
              </a:rPr>
              <a:t>等</a:t>
            </a:r>
          </a:p>
          <a:p>
            <a:r>
              <a:rPr lang="zh-CN" altLang="en-US" sz="2200">
                <a:latin typeface="宋体" pitchFamily="2" charset="-122"/>
              </a:rPr>
              <a:t>（</a:t>
            </a:r>
            <a:r>
              <a:rPr lang="en-US" altLang="zh-CN" sz="2200">
                <a:latin typeface="宋体" pitchFamily="2" charset="-122"/>
              </a:rPr>
              <a:t>1</a:t>
            </a:r>
            <a:r>
              <a:rPr lang="zh-CN" altLang="en-US" sz="2200">
                <a:latin typeface="宋体" pitchFamily="2" charset="-122"/>
              </a:rPr>
              <a:t>）根据材料并结合所学知识，说明历代儒者尊季札为“贤人”的原因。（</a:t>
            </a:r>
            <a:r>
              <a:rPr lang="en-US" altLang="zh-CN" sz="2200">
                <a:latin typeface="宋体" pitchFamily="2" charset="-122"/>
              </a:rPr>
              <a:t>7</a:t>
            </a:r>
            <a:r>
              <a:rPr lang="zh-CN" altLang="en-US" sz="2200">
                <a:latin typeface="宋体" pitchFamily="2" charset="-122"/>
              </a:rPr>
              <a:t>分）</a:t>
            </a:r>
          </a:p>
          <a:p>
            <a:r>
              <a:rPr lang="zh-CN" altLang="en-US" sz="2200">
                <a:latin typeface="宋体" pitchFamily="2" charset="-122"/>
              </a:rPr>
              <a:t>（</a:t>
            </a:r>
            <a:r>
              <a:rPr lang="en-US" altLang="zh-CN" sz="2200">
                <a:latin typeface="宋体" pitchFamily="2" charset="-122"/>
              </a:rPr>
              <a:t>2</a:t>
            </a:r>
            <a:r>
              <a:rPr lang="zh-CN" altLang="en-US" sz="2200">
                <a:latin typeface="宋体" pitchFamily="2" charset="-122"/>
              </a:rPr>
              <a:t>）根据材料并结合所学知识，简析季札出使在文化融合方面的意义。（</a:t>
            </a:r>
            <a:r>
              <a:rPr lang="en-US" altLang="zh-CN" sz="2200">
                <a:latin typeface="宋体" pitchFamily="2" charset="-122"/>
              </a:rPr>
              <a:t>8</a:t>
            </a:r>
            <a:r>
              <a:rPr lang="zh-CN" altLang="en-US" sz="2200">
                <a:latin typeface="宋体" pitchFamily="2" charset="-122"/>
              </a:rPr>
              <a:t>分） </a:t>
            </a:r>
          </a:p>
        </p:txBody>
      </p:sp>
      <p:sp>
        <p:nvSpPr>
          <p:cNvPr id="4" name="矩形 3"/>
          <p:cNvSpPr>
            <a:spLocks noChangeArrowheads="1"/>
          </p:cNvSpPr>
          <p:nvPr/>
        </p:nvSpPr>
        <p:spPr bwMode="auto">
          <a:xfrm>
            <a:off x="36513" y="2935288"/>
            <a:ext cx="9072562" cy="3878262"/>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lnSpc>
                <a:spcPct val="120000"/>
              </a:lnSpc>
            </a:pPr>
            <a:r>
              <a:rPr lang="zh-CN" altLang="en-US" sz="2300">
                <a:latin typeface="幼圆" pitchFamily="49" charset="-122"/>
                <a:ea typeface="幼圆" pitchFamily="49" charset="-122"/>
                <a:cs typeface="Times New Roman" pitchFamily="18" charset="0"/>
              </a:rPr>
              <a:t>第（</a:t>
            </a:r>
            <a:r>
              <a:rPr lang="en-US" altLang="zh-CN" sz="2300">
                <a:latin typeface="幼圆" pitchFamily="49" charset="-122"/>
                <a:ea typeface="幼圆" pitchFamily="49" charset="-122"/>
                <a:cs typeface="Times New Roman" pitchFamily="18" charset="0"/>
              </a:rPr>
              <a:t>2</a:t>
            </a:r>
            <a:r>
              <a:rPr lang="zh-CN" altLang="en-US" sz="2300">
                <a:latin typeface="幼圆" pitchFamily="49" charset="-122"/>
                <a:ea typeface="幼圆" pitchFamily="49" charset="-122"/>
                <a:cs typeface="Times New Roman" pitchFamily="18" charset="0"/>
              </a:rPr>
              <a:t>）问意义：</a:t>
            </a:r>
          </a:p>
          <a:p>
            <a:pPr eaLnBrk="0" hangingPunct="0">
              <a:lnSpc>
                <a:spcPct val="120000"/>
              </a:lnSpc>
            </a:pPr>
            <a:r>
              <a:rPr lang="zh-CN" altLang="en-US" sz="2300">
                <a:latin typeface="幼圆" pitchFamily="49" charset="-122"/>
                <a:ea typeface="幼圆" pitchFamily="49" charset="-122"/>
                <a:cs typeface="Times New Roman" pitchFamily="18" charset="0"/>
              </a:rPr>
              <a:t>“</a:t>
            </a:r>
            <a:r>
              <a:rPr lang="zh-CN" altLang="en-US" sz="2300">
                <a:solidFill>
                  <a:srgbClr val="3333FF"/>
                </a:solidFill>
                <a:latin typeface="幼圆" pitchFamily="49" charset="-122"/>
                <a:ea typeface="幼圆" pitchFamily="49" charset="-122"/>
                <a:cs typeface="Times New Roman" pitchFamily="18" charset="0"/>
              </a:rPr>
              <a:t>文化融合</a:t>
            </a:r>
            <a:r>
              <a:rPr lang="zh-CN" altLang="en-US" sz="2300">
                <a:latin typeface="幼圆" pitchFamily="49" charset="-122"/>
                <a:ea typeface="幼圆" pitchFamily="49" charset="-122"/>
                <a:cs typeface="Times New Roman" pitchFamily="18" charset="0"/>
              </a:rPr>
              <a:t>”指具有的不同特质的文化通过相互间接触、交流沟通进而相互吸收、渗透，学习融为一体的过程。</a:t>
            </a:r>
            <a:r>
              <a:rPr lang="zh-CN" altLang="en-US" sz="2300">
                <a:solidFill>
                  <a:srgbClr val="FF0000"/>
                </a:solidFill>
                <a:latin typeface="幼圆" pitchFamily="49" charset="-122"/>
                <a:ea typeface="幼圆" pitchFamily="49" charset="-122"/>
                <a:cs typeface="Times New Roman" pitchFamily="18" charset="0"/>
              </a:rPr>
              <a:t>体现在材料中即为以鲁、郑、卫为代表的华夏文化与吴越文化的融合。</a:t>
            </a:r>
            <a:r>
              <a:rPr lang="zh-CN" altLang="en-US" sz="2300">
                <a:latin typeface="幼圆" pitchFamily="49" charset="-122"/>
                <a:ea typeface="幼圆" pitchFamily="49" charset="-122"/>
                <a:cs typeface="Times New Roman" pitchFamily="18" charset="0"/>
              </a:rPr>
              <a:t>根据材料“吴国公子季札出使鲁、郑、卫等中原诸国”“各国原本视江南为蛮荒之地，为‘文身断发’的‘夷人’聚居之处，季札的到来让他们眼界一开”，从</a:t>
            </a:r>
            <a:r>
              <a:rPr lang="zh-CN" altLang="en-US" sz="2300">
                <a:solidFill>
                  <a:srgbClr val="FF0000"/>
                </a:solidFill>
                <a:latin typeface="幼圆" pitchFamily="49" charset="-122"/>
                <a:ea typeface="幼圆" pitchFamily="49" charset="-122"/>
                <a:cs typeface="Times New Roman" pitchFamily="18" charset="0"/>
              </a:rPr>
              <a:t>文化传播、扭转认识、加深文化认同</a:t>
            </a:r>
            <a:r>
              <a:rPr lang="zh-CN" altLang="en-US" sz="2300">
                <a:latin typeface="幼圆" pitchFamily="49" charset="-122"/>
                <a:ea typeface="幼圆" pitchFamily="49" charset="-122"/>
                <a:cs typeface="Times New Roman" pitchFamily="18" charset="0"/>
              </a:rPr>
              <a:t>的角度分析。</a:t>
            </a:r>
          </a:p>
          <a:p>
            <a:pPr>
              <a:lnSpc>
                <a:spcPct val="120000"/>
              </a:lnSpc>
            </a:pPr>
            <a:r>
              <a:rPr lang="zh-CN" altLang="en-US" sz="2300">
                <a:solidFill>
                  <a:srgbClr val="FF0000"/>
                </a:solidFill>
                <a:ea typeface="黑体" pitchFamily="49" charset="-122"/>
                <a:cs typeface="Times New Roman" pitchFamily="18" charset="0"/>
              </a:rPr>
              <a:t>意义：显示出中原文化传播到江南，有利于改变中原诸国对江南的认识；有利于黄河与长江流域的文化认同。</a:t>
            </a:r>
            <a:endParaRPr lang="zh-CN" altLang="en-US" sz="2300">
              <a:solidFill>
                <a:srgbClr val="FF0000"/>
              </a:solidFill>
              <a:latin typeface="幼圆" pitchFamily="49" charset="-122"/>
              <a:ea typeface="黑体" pitchFamily="49" charset="-122"/>
              <a:cs typeface="Times New Roman" pitchFamily="18" charset="0"/>
            </a:endParaRPr>
          </a:p>
        </p:txBody>
      </p:sp>
    </p:spTree>
    <p:extLst>
      <p:ext uri="{BB962C8B-B14F-4D97-AF65-F5344CB8AC3E}">
        <p14:creationId xmlns:p14="http://schemas.microsoft.com/office/powerpoint/2010/main" val="103934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1" descr="C:\Users\Administrator\AppData\Roaming\Tencent\Users\863413775\QQ\WinTemp\RichOle\QJF[__KSEV95[FLF98JL0I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19426"/>
            <a:ext cx="8856984" cy="56939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4" name="TextBox 3"/>
          <p:cNvSpPr txBox="1"/>
          <p:nvPr/>
        </p:nvSpPr>
        <p:spPr>
          <a:xfrm>
            <a:off x="33827" y="596207"/>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16001201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文本框 1"/>
          <p:cNvSpPr txBox="1">
            <a:spLocks noChangeArrowheads="1"/>
          </p:cNvSpPr>
          <p:nvPr/>
        </p:nvSpPr>
        <p:spPr bwMode="auto">
          <a:xfrm>
            <a:off x="1191393" y="601524"/>
            <a:ext cx="6692975"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800" smtClean="0">
                <a:solidFill>
                  <a:srgbClr val="FF0000"/>
                </a:solidFill>
                <a:latin typeface="黑体" pitchFamily="49" charset="-122"/>
                <a:ea typeface="黑体" pitchFamily="49" charset="-122"/>
              </a:rPr>
              <a:t>从选择题设</a:t>
            </a:r>
            <a:r>
              <a:rPr lang="zh-CN" altLang="en-US" sz="2800">
                <a:solidFill>
                  <a:srgbClr val="FF0000"/>
                </a:solidFill>
                <a:latin typeface="黑体" pitchFamily="49" charset="-122"/>
                <a:ea typeface="黑体" pitchFamily="49" charset="-122"/>
              </a:rPr>
              <a:t>问与</a:t>
            </a:r>
            <a:r>
              <a:rPr lang="zh-CN" altLang="en-US" sz="2800" smtClean="0">
                <a:solidFill>
                  <a:srgbClr val="FF0000"/>
                </a:solidFill>
                <a:latin typeface="黑体" pitchFamily="49" charset="-122"/>
                <a:ea typeface="黑体" pitchFamily="49" charset="-122"/>
              </a:rPr>
              <a:t>答案看</a:t>
            </a:r>
            <a:r>
              <a:rPr lang="zh-CN" altLang="en-US" sz="2800">
                <a:solidFill>
                  <a:srgbClr val="FF0000"/>
                </a:solidFill>
                <a:latin typeface="黑体" pitchFamily="49" charset="-122"/>
                <a:ea typeface="黑体" pitchFamily="49" charset="-122"/>
              </a:rPr>
              <a:t>全国卷的命题</a:t>
            </a:r>
            <a:r>
              <a:rPr lang="zh-CN" altLang="en-US" sz="2800" smtClean="0">
                <a:solidFill>
                  <a:srgbClr val="FF0000"/>
                </a:solidFill>
                <a:latin typeface="黑体" pitchFamily="49" charset="-122"/>
                <a:ea typeface="黑体" pitchFamily="49" charset="-122"/>
              </a:rPr>
              <a:t>趋势</a:t>
            </a:r>
            <a:endParaRPr lang="zh-CN" altLang="en-US" sz="2800">
              <a:solidFill>
                <a:srgbClr val="FF0000"/>
              </a:solidFill>
              <a:latin typeface="黑体" pitchFamily="49" charset="-122"/>
              <a:ea typeface="黑体" pitchFamily="49" charset="-122"/>
            </a:endParaRPr>
          </a:p>
        </p:txBody>
      </p:sp>
      <p:graphicFrame>
        <p:nvGraphicFramePr>
          <p:cNvPr id="5" name="表格 4"/>
          <p:cNvGraphicFramePr/>
          <p:nvPr>
            <p:extLst>
              <p:ext uri="{D42A27DB-BD31-4B8C-83A1-F6EECF244321}">
                <p14:modId xmlns:p14="http://schemas.microsoft.com/office/powerpoint/2010/main" val="2678304615"/>
              </p:ext>
            </p:extLst>
          </p:nvPr>
        </p:nvGraphicFramePr>
        <p:xfrm>
          <a:off x="323528" y="1093936"/>
          <a:ext cx="8443736" cy="5359400"/>
        </p:xfrm>
        <a:graphic>
          <a:graphicData uri="http://schemas.openxmlformats.org/drawingml/2006/table">
            <a:tbl>
              <a:tblPr firstRow="1" bandRow="1">
                <a:tableStyleId>{5C22544A-7EE6-4342-B048-85BDC9FD1C3A}</a:tableStyleId>
              </a:tblPr>
              <a:tblGrid>
                <a:gridCol w="789704">
                  <a:extLst>
                    <a:ext uri="{9D8B030D-6E8A-4147-A177-3AD203B41FA5}">
                      <a16:colId xmlns:a16="http://schemas.microsoft.com/office/drawing/2014/main" xmlns="" val="20000"/>
                    </a:ext>
                  </a:extLst>
                </a:gridCol>
                <a:gridCol w="7654032">
                  <a:extLst>
                    <a:ext uri="{9D8B030D-6E8A-4147-A177-3AD203B41FA5}">
                      <a16:colId xmlns:a16="http://schemas.microsoft.com/office/drawing/2014/main" xmlns="" val="20001"/>
                    </a:ext>
                  </a:extLst>
                </a:gridCol>
              </a:tblGrid>
              <a:tr h="434340">
                <a:tc>
                  <a:txBody>
                    <a:bodyPr/>
                    <a:lstStyle/>
                    <a:p>
                      <a:pPr algn="ctr">
                        <a:buNone/>
                      </a:pPr>
                      <a:r>
                        <a:rPr lang="zh-CN" altLang="en-US" sz="2400" b="0">
                          <a:solidFill>
                            <a:srgbClr val="FF0000"/>
                          </a:solidFill>
                          <a:latin typeface="黑体" pitchFamily="49" charset="-122"/>
                          <a:ea typeface="黑体" pitchFamily="49" charset="-122"/>
                        </a:rPr>
                        <a:t>题号</a:t>
                      </a:r>
                    </a:p>
                  </a:txBody>
                  <a:tcPr marL="68587" marR="68587" marT="34290" marB="34290"/>
                </a:tc>
                <a:tc>
                  <a:txBody>
                    <a:bodyPr/>
                    <a:lstStyle/>
                    <a:p>
                      <a:pPr algn="ctr">
                        <a:buNone/>
                      </a:pPr>
                      <a:r>
                        <a:rPr lang="zh-CN" altLang="en-US" sz="2400" b="0">
                          <a:solidFill>
                            <a:srgbClr val="FF0000"/>
                          </a:solidFill>
                          <a:latin typeface="黑体" pitchFamily="49" charset="-122"/>
                          <a:ea typeface="黑体" pitchFamily="49" charset="-122"/>
                        </a:rPr>
                        <a:t>全国</a:t>
                      </a:r>
                      <a:r>
                        <a:rPr lang="en-US" altLang="zh-CN" sz="2400" b="0">
                          <a:solidFill>
                            <a:srgbClr val="FF0000"/>
                          </a:solidFill>
                          <a:latin typeface="黑体" pitchFamily="49" charset="-122"/>
                          <a:ea typeface="黑体" pitchFamily="49" charset="-122"/>
                        </a:rPr>
                        <a:t>Ⅰ</a:t>
                      </a:r>
                      <a:r>
                        <a:rPr lang="zh-CN" altLang="en-US" sz="2400" b="0">
                          <a:solidFill>
                            <a:srgbClr val="FF0000"/>
                          </a:solidFill>
                          <a:latin typeface="黑体" pitchFamily="49" charset="-122"/>
                          <a:ea typeface="黑体" pitchFamily="49" charset="-122"/>
                        </a:rPr>
                        <a:t>卷</a:t>
                      </a:r>
                    </a:p>
                  </a:txBody>
                  <a:tcPr marL="68587" marR="68587" marT="34290" marB="34290"/>
                </a:tc>
                <a:extLst>
                  <a:ext uri="{0D108BD9-81ED-4DB2-BD59-A6C34878D82A}">
                    <a16:rowId xmlns:a16="http://schemas.microsoft.com/office/drawing/2014/main" xmlns="" val="10000"/>
                  </a:ext>
                </a:extLst>
              </a:tr>
              <a:tr h="386080">
                <a:tc>
                  <a:txBody>
                    <a:bodyPr/>
                    <a:lstStyle/>
                    <a:p>
                      <a:pPr algn="ctr">
                        <a:buNone/>
                      </a:pPr>
                      <a:r>
                        <a:rPr lang="en-US" altLang="zh-CN" sz="2000" b="0">
                          <a:solidFill>
                            <a:schemeClr val="tx1"/>
                          </a:solidFill>
                          <a:latin typeface="仿宋" pitchFamily="49" charset="-122"/>
                          <a:ea typeface="仿宋" pitchFamily="49" charset="-122"/>
                        </a:rPr>
                        <a:t>24</a:t>
                      </a:r>
                    </a:p>
                  </a:txBody>
                  <a:tcPr marL="68587" marR="68587" marT="34290" marB="34290"/>
                </a:tc>
                <a:tc>
                  <a:txBody>
                    <a:bodyPr/>
                    <a:lstStyle/>
                    <a:p>
                      <a:pPr algn="l">
                        <a:buNone/>
                      </a:pPr>
                      <a:r>
                        <a:rPr lang="zh-CN" altLang="en-US" sz="2000" b="0" smtClean="0">
                          <a:solidFill>
                            <a:schemeClr val="tx1"/>
                          </a:solidFill>
                          <a:latin typeface="仿宋" pitchFamily="49" charset="-122"/>
                          <a:ea typeface="仿宋" pitchFamily="49" charset="-122"/>
                        </a:rPr>
                        <a:t>反映出</a:t>
                      </a:r>
                      <a:r>
                        <a:rPr lang="en-US" altLang="zh-CN" sz="2000" b="0" smtClean="0">
                          <a:solidFill>
                            <a:schemeClr val="tx1"/>
                          </a:solidFill>
                          <a:latin typeface="仿宋" pitchFamily="49" charset="-122"/>
                          <a:ea typeface="仿宋" pitchFamily="49" charset="-122"/>
                        </a:rPr>
                        <a:t>《</a:t>
                      </a:r>
                      <a:r>
                        <a:rPr lang="zh-CN" altLang="en-US" sz="2000" b="0" smtClean="0">
                          <a:solidFill>
                            <a:schemeClr val="tx1"/>
                          </a:solidFill>
                          <a:latin typeface="仿宋" pitchFamily="49" charset="-122"/>
                          <a:ea typeface="仿宋" pitchFamily="49" charset="-122"/>
                        </a:rPr>
                        <a:t>墨子</a:t>
                      </a:r>
                      <a:r>
                        <a:rPr lang="en-US" altLang="zh-CN" sz="2000" b="0" smtClean="0">
                          <a:solidFill>
                            <a:schemeClr val="tx1"/>
                          </a:solidFill>
                          <a:latin typeface="仿宋" pitchFamily="49" charset="-122"/>
                          <a:ea typeface="仿宋" pitchFamily="49" charset="-122"/>
                        </a:rPr>
                        <a:t>》</a:t>
                      </a:r>
                      <a:r>
                        <a:rPr lang="zh-CN" altLang="zh-CN" sz="2000" kern="1200" smtClean="0">
                          <a:solidFill>
                            <a:srgbClr val="0000FF"/>
                          </a:solidFill>
                          <a:effectLst/>
                          <a:latin typeface="仿宋" pitchFamily="49" charset="-122"/>
                          <a:ea typeface="仿宋" pitchFamily="49" charset="-122"/>
                          <a:cs typeface="+mn-cs"/>
                        </a:rPr>
                        <a:t>包含了劳动人民智慧的结晶</a:t>
                      </a:r>
                      <a:endParaRPr lang="zh-CN" altLang="en-US" sz="2000" b="0">
                        <a:solidFill>
                          <a:srgbClr val="0000FF"/>
                        </a:solidFill>
                        <a:latin typeface="仿宋" pitchFamily="49" charset="-122"/>
                        <a:ea typeface="仿宋" pitchFamily="49" charset="-122"/>
                      </a:endParaRPr>
                    </a:p>
                  </a:txBody>
                  <a:tcPr marL="68587" marR="68587" marT="34290" marB="34290"/>
                </a:tc>
                <a:extLst>
                  <a:ext uri="{0D108BD9-81ED-4DB2-BD59-A6C34878D82A}">
                    <a16:rowId xmlns:a16="http://schemas.microsoft.com/office/drawing/2014/main" xmlns="" val="10001"/>
                  </a:ext>
                </a:extLst>
              </a:tr>
              <a:tr h="386080">
                <a:tc>
                  <a:txBody>
                    <a:bodyPr/>
                    <a:lstStyle/>
                    <a:p>
                      <a:pPr algn="ctr">
                        <a:buNone/>
                      </a:pPr>
                      <a:r>
                        <a:rPr lang="en-US" altLang="zh-CN" sz="2000" b="0">
                          <a:solidFill>
                            <a:srgbClr val="FF0000"/>
                          </a:solidFill>
                          <a:latin typeface="仿宋" pitchFamily="49" charset="-122"/>
                          <a:ea typeface="仿宋" pitchFamily="49" charset="-122"/>
                        </a:rPr>
                        <a:t>25</a:t>
                      </a:r>
                    </a:p>
                  </a:txBody>
                  <a:tcPr marL="68587" marR="68587" marT="34290" marB="34290"/>
                </a:tc>
                <a:tc>
                  <a:txBody>
                    <a:bodyPr/>
                    <a:lstStyle/>
                    <a:p>
                      <a:pPr algn="l">
                        <a:buNone/>
                      </a:pPr>
                      <a:r>
                        <a:rPr lang="zh-CN" altLang="zh-CN" sz="2000" kern="1200" smtClean="0">
                          <a:solidFill>
                            <a:schemeClr val="dk1"/>
                          </a:solidFill>
                          <a:effectLst/>
                          <a:latin typeface="仿宋" pitchFamily="49" charset="-122"/>
                          <a:ea typeface="仿宋" pitchFamily="49" charset="-122"/>
                          <a:cs typeface="+mn-cs"/>
                        </a:rPr>
                        <a:t>由此可知，这一时期的藩镇</a:t>
                      </a:r>
                      <a:r>
                        <a:rPr lang="zh-CN" altLang="en-US" sz="2000" kern="1200" smtClean="0">
                          <a:solidFill>
                            <a:srgbClr val="FF0000"/>
                          </a:solidFill>
                          <a:effectLst/>
                          <a:latin typeface="仿宋" pitchFamily="49" charset="-122"/>
                          <a:ea typeface="仿宋" pitchFamily="49" charset="-122"/>
                          <a:cs typeface="+mn-cs"/>
                        </a:rPr>
                        <a:t>延续了唐朝的统治</a:t>
                      </a:r>
                      <a:endParaRPr lang="zh-CN" altLang="en-US" sz="2000" b="0">
                        <a:solidFill>
                          <a:srgbClr val="FF0000"/>
                        </a:solidFill>
                        <a:latin typeface="仿宋" pitchFamily="49" charset="-122"/>
                        <a:ea typeface="仿宋" pitchFamily="49" charset="-122"/>
                      </a:endParaRPr>
                    </a:p>
                  </a:txBody>
                  <a:tcPr marL="68587" marR="68587" marT="34290" marB="34290"/>
                </a:tc>
                <a:extLst>
                  <a:ext uri="{0D108BD9-81ED-4DB2-BD59-A6C34878D82A}">
                    <a16:rowId xmlns:a16="http://schemas.microsoft.com/office/drawing/2014/main" xmlns="" val="10002"/>
                  </a:ext>
                </a:extLst>
              </a:tr>
              <a:tr h="386080">
                <a:tc>
                  <a:txBody>
                    <a:bodyPr/>
                    <a:lstStyle/>
                    <a:p>
                      <a:pPr algn="ctr">
                        <a:buNone/>
                      </a:pPr>
                      <a:r>
                        <a:rPr lang="en-US" altLang="zh-CN" sz="2000" b="0">
                          <a:solidFill>
                            <a:schemeClr val="tx1"/>
                          </a:solidFill>
                          <a:latin typeface="仿宋" pitchFamily="49" charset="-122"/>
                          <a:ea typeface="仿宋" pitchFamily="49" charset="-122"/>
                        </a:rPr>
                        <a:t>26</a:t>
                      </a:r>
                    </a:p>
                  </a:txBody>
                  <a:tcPr marL="68587" marR="68587" marT="34290" marB="34290"/>
                </a:tc>
                <a:tc>
                  <a:txBody>
                    <a:bodyPr/>
                    <a:lstStyle/>
                    <a:p>
                      <a:pPr algn="l">
                        <a:buNone/>
                      </a:pPr>
                      <a:r>
                        <a:rPr lang="zh-CN" altLang="zh-CN" sz="2000" kern="1200" smtClean="0">
                          <a:solidFill>
                            <a:schemeClr val="dk1"/>
                          </a:solidFill>
                          <a:effectLst/>
                          <a:latin typeface="仿宋" pitchFamily="49" charset="-122"/>
                          <a:ea typeface="仿宋" pitchFamily="49" charset="-122"/>
                          <a:cs typeface="+mn-cs"/>
                        </a:rPr>
                        <a:t>这反映出当时</a:t>
                      </a:r>
                      <a:r>
                        <a:rPr lang="zh-CN" altLang="en-US" sz="2000" kern="1200" smtClean="0">
                          <a:solidFill>
                            <a:srgbClr val="0000FF"/>
                          </a:solidFill>
                          <a:effectLst/>
                          <a:latin typeface="仿宋" pitchFamily="49" charset="-122"/>
                          <a:ea typeface="仿宋" pitchFamily="49" charset="-122"/>
                          <a:cs typeface="+mn-cs"/>
                        </a:rPr>
                        <a:t>民营手工业的发展</a:t>
                      </a:r>
                      <a:endParaRPr lang="zh-CN" altLang="en-US" sz="2000" b="0">
                        <a:solidFill>
                          <a:srgbClr val="0000FF"/>
                        </a:solidFill>
                        <a:latin typeface="仿宋" pitchFamily="49" charset="-122"/>
                        <a:ea typeface="仿宋" pitchFamily="49" charset="-122"/>
                      </a:endParaRPr>
                    </a:p>
                  </a:txBody>
                  <a:tcPr marL="68587" marR="68587" marT="34290" marB="34290"/>
                </a:tc>
                <a:extLst>
                  <a:ext uri="{0D108BD9-81ED-4DB2-BD59-A6C34878D82A}">
                    <a16:rowId xmlns:a16="http://schemas.microsoft.com/office/drawing/2014/main" xmlns="" val="10003"/>
                  </a:ext>
                </a:extLst>
              </a:tr>
              <a:tr h="386080">
                <a:tc>
                  <a:txBody>
                    <a:bodyPr/>
                    <a:lstStyle/>
                    <a:p>
                      <a:pPr algn="ctr">
                        <a:buNone/>
                      </a:pPr>
                      <a:r>
                        <a:rPr lang="en-US" altLang="zh-CN" sz="2000" b="0">
                          <a:solidFill>
                            <a:srgbClr val="FF0000"/>
                          </a:solidFill>
                          <a:latin typeface="仿宋" pitchFamily="49" charset="-122"/>
                          <a:ea typeface="仿宋" pitchFamily="49" charset="-122"/>
                        </a:rPr>
                        <a:t>27</a:t>
                      </a:r>
                    </a:p>
                  </a:txBody>
                  <a:tcPr marL="68587" marR="68587" marT="34290" marB="34290"/>
                </a:tc>
                <a:tc>
                  <a:txBody>
                    <a:bodyPr/>
                    <a:lstStyle/>
                    <a:p>
                      <a:pPr algn="l">
                        <a:buNone/>
                      </a:pPr>
                      <a:r>
                        <a:rPr lang="zh-CN" altLang="zh-CN" sz="2000" kern="1200" smtClean="0">
                          <a:solidFill>
                            <a:schemeClr val="dk1"/>
                          </a:solidFill>
                          <a:effectLst/>
                          <a:latin typeface="仿宋" pitchFamily="49" charset="-122"/>
                          <a:ea typeface="仿宋" pitchFamily="49" charset="-122"/>
                          <a:cs typeface="+mn-cs"/>
                        </a:rPr>
                        <a:t>这表明当时</a:t>
                      </a:r>
                      <a:r>
                        <a:rPr lang="zh-CN" altLang="zh-CN" sz="2000" kern="1200" smtClean="0">
                          <a:solidFill>
                            <a:srgbClr val="FF33CC"/>
                          </a:solidFill>
                          <a:effectLst/>
                          <a:latin typeface="仿宋" pitchFamily="49" charset="-122"/>
                          <a:ea typeface="仿宋" pitchFamily="49" charset="-122"/>
                          <a:cs typeface="+mn-cs"/>
                        </a:rPr>
                        <a:t>朝廷用中国文化对朝贡贸易贡品加以解读</a:t>
                      </a:r>
                      <a:endParaRPr lang="zh-CN" altLang="en-US" sz="2000" b="0">
                        <a:solidFill>
                          <a:srgbClr val="FF33CC"/>
                        </a:solidFill>
                        <a:latin typeface="仿宋" pitchFamily="49" charset="-122"/>
                        <a:ea typeface="仿宋" pitchFamily="49" charset="-122"/>
                      </a:endParaRPr>
                    </a:p>
                  </a:txBody>
                  <a:tcPr marL="68587" marR="68587" marT="34290" marB="34290"/>
                </a:tc>
                <a:extLst>
                  <a:ext uri="{0D108BD9-81ED-4DB2-BD59-A6C34878D82A}">
                    <a16:rowId xmlns:a16="http://schemas.microsoft.com/office/drawing/2014/main" xmlns="" val="10004"/>
                  </a:ext>
                </a:extLst>
              </a:tr>
              <a:tr h="386080">
                <a:tc>
                  <a:txBody>
                    <a:bodyPr/>
                    <a:lstStyle/>
                    <a:p>
                      <a:pPr algn="ctr">
                        <a:buNone/>
                      </a:pPr>
                      <a:r>
                        <a:rPr lang="en-US" altLang="zh-CN" sz="2000" b="0">
                          <a:solidFill>
                            <a:schemeClr val="tx1"/>
                          </a:solidFill>
                          <a:latin typeface="仿宋" pitchFamily="49" charset="-122"/>
                          <a:ea typeface="仿宋" pitchFamily="49" charset="-122"/>
                        </a:rPr>
                        <a:t>28</a:t>
                      </a:r>
                    </a:p>
                  </a:txBody>
                  <a:tcPr marL="68587" marR="68587" marT="34290" marB="34290"/>
                </a:tc>
                <a:tc>
                  <a:txBody>
                    <a:bodyPr/>
                    <a:lstStyle/>
                    <a:p>
                      <a:pPr algn="l">
                        <a:buNone/>
                      </a:pPr>
                      <a:r>
                        <a:rPr lang="zh-CN" altLang="zh-CN" sz="2000" kern="1200" smtClean="0">
                          <a:solidFill>
                            <a:schemeClr val="dk1"/>
                          </a:solidFill>
                          <a:effectLst/>
                          <a:latin typeface="仿宋" pitchFamily="49" charset="-122"/>
                          <a:ea typeface="仿宋" pitchFamily="49" charset="-122"/>
                          <a:cs typeface="+mn-cs"/>
                        </a:rPr>
                        <a:t>这反映了</a:t>
                      </a:r>
                      <a:r>
                        <a:rPr lang="zh-CN" altLang="zh-CN" sz="2000" kern="1200" smtClean="0">
                          <a:solidFill>
                            <a:srgbClr val="0000FF"/>
                          </a:solidFill>
                          <a:effectLst/>
                          <a:latin typeface="仿宋" pitchFamily="49" charset="-122"/>
                          <a:ea typeface="仿宋" pitchFamily="49" charset="-122"/>
                          <a:cs typeface="+mn-cs"/>
                        </a:rPr>
                        <a:t>清朝政府昏庸不谙熟近代外交</a:t>
                      </a:r>
                      <a:endParaRPr lang="zh-CN" altLang="en-US" sz="2000" b="0">
                        <a:solidFill>
                          <a:srgbClr val="0000FF"/>
                        </a:solidFill>
                        <a:latin typeface="仿宋" pitchFamily="49" charset="-122"/>
                        <a:ea typeface="仿宋" pitchFamily="49" charset="-122"/>
                      </a:endParaRPr>
                    </a:p>
                  </a:txBody>
                  <a:tcPr marL="68587" marR="68587" marT="34290" marB="34290"/>
                </a:tc>
                <a:extLst>
                  <a:ext uri="{0D108BD9-81ED-4DB2-BD59-A6C34878D82A}">
                    <a16:rowId xmlns:a16="http://schemas.microsoft.com/office/drawing/2014/main" xmlns="" val="10005"/>
                  </a:ext>
                </a:extLst>
              </a:tr>
              <a:tr h="386080">
                <a:tc>
                  <a:txBody>
                    <a:bodyPr/>
                    <a:lstStyle/>
                    <a:p>
                      <a:pPr algn="ctr">
                        <a:buNone/>
                      </a:pPr>
                      <a:r>
                        <a:rPr lang="en-US" altLang="zh-CN" sz="2000" b="0">
                          <a:solidFill>
                            <a:schemeClr val="tx1"/>
                          </a:solidFill>
                          <a:latin typeface="仿宋" pitchFamily="49" charset="-122"/>
                          <a:ea typeface="仿宋" pitchFamily="49" charset="-122"/>
                        </a:rPr>
                        <a:t>29</a:t>
                      </a:r>
                    </a:p>
                  </a:txBody>
                  <a:tcPr marL="68587" marR="68587" marT="34290" marB="34290"/>
                </a:tc>
                <a:tc>
                  <a:txBody>
                    <a:bodyPr/>
                    <a:lstStyle/>
                    <a:p>
                      <a:pPr algn="l">
                        <a:buNone/>
                      </a:pPr>
                      <a:r>
                        <a:rPr lang="zh-CN" altLang="zh-CN" sz="2000" kern="1200" smtClean="0">
                          <a:solidFill>
                            <a:schemeClr val="dk1"/>
                          </a:solidFill>
                          <a:effectLst/>
                          <a:latin typeface="仿宋" pitchFamily="49" charset="-122"/>
                          <a:ea typeface="仿宋" pitchFamily="49" charset="-122"/>
                          <a:cs typeface="+mn-cs"/>
                        </a:rPr>
                        <a:t>这场争论</a:t>
                      </a:r>
                      <a:r>
                        <a:rPr lang="zh-CN" altLang="zh-CN" sz="2000" kern="1200" smtClean="0">
                          <a:solidFill>
                            <a:srgbClr val="0000FF"/>
                          </a:solidFill>
                          <a:effectLst/>
                          <a:latin typeface="仿宋" pitchFamily="49" charset="-122"/>
                          <a:ea typeface="仿宋" pitchFamily="49" charset="-122"/>
                          <a:cs typeface="+mn-cs"/>
                        </a:rPr>
                        <a:t>在思想上为中国共产党的成立准备了条件</a:t>
                      </a:r>
                      <a:endParaRPr lang="zh-CN" altLang="en-US" sz="2000" b="0">
                        <a:solidFill>
                          <a:srgbClr val="0000FF"/>
                        </a:solidFill>
                        <a:latin typeface="仿宋" pitchFamily="49" charset="-122"/>
                        <a:ea typeface="仿宋" pitchFamily="49" charset="-122"/>
                      </a:endParaRPr>
                    </a:p>
                  </a:txBody>
                  <a:tcPr marL="68587" marR="68587" marT="34290" marB="34290"/>
                </a:tc>
                <a:extLst>
                  <a:ext uri="{0D108BD9-81ED-4DB2-BD59-A6C34878D82A}">
                    <a16:rowId xmlns:a16="http://schemas.microsoft.com/office/drawing/2014/main" xmlns="" val="10006"/>
                  </a:ext>
                </a:extLst>
              </a:tr>
              <a:tr h="386080">
                <a:tc>
                  <a:txBody>
                    <a:bodyPr/>
                    <a:lstStyle/>
                    <a:p>
                      <a:pPr algn="ctr">
                        <a:buNone/>
                      </a:pPr>
                      <a:r>
                        <a:rPr lang="en-US" altLang="zh-CN" sz="2000" b="0">
                          <a:solidFill>
                            <a:schemeClr val="tx1"/>
                          </a:solidFill>
                          <a:latin typeface="仿宋" pitchFamily="49" charset="-122"/>
                          <a:ea typeface="仿宋" pitchFamily="49" charset="-122"/>
                        </a:rPr>
                        <a:t>30</a:t>
                      </a:r>
                    </a:p>
                  </a:txBody>
                  <a:tcPr marL="68587" marR="68587" marT="34290" marB="34290"/>
                </a:tc>
                <a:tc>
                  <a:txBody>
                    <a:bodyPr/>
                    <a:lstStyle/>
                    <a:p>
                      <a:pPr algn="l">
                        <a:buNone/>
                      </a:pPr>
                      <a:r>
                        <a:rPr lang="zh-CN" altLang="zh-CN" sz="2000" kern="1200" smtClean="0">
                          <a:solidFill>
                            <a:schemeClr val="dk1"/>
                          </a:solidFill>
                          <a:effectLst/>
                          <a:latin typeface="仿宋" pitchFamily="49" charset="-122"/>
                          <a:ea typeface="仿宋" pitchFamily="49" charset="-122"/>
                          <a:cs typeface="+mn-cs"/>
                        </a:rPr>
                        <a:t>这反映出</a:t>
                      </a:r>
                      <a:r>
                        <a:rPr lang="zh-CN" altLang="zh-CN" sz="2000" kern="1200" smtClean="0">
                          <a:solidFill>
                            <a:srgbClr val="0000FF"/>
                          </a:solidFill>
                          <a:effectLst/>
                          <a:latin typeface="仿宋" pitchFamily="49" charset="-122"/>
                          <a:ea typeface="仿宋" pitchFamily="49" charset="-122"/>
                          <a:cs typeface="+mn-cs"/>
                        </a:rPr>
                        <a:t>中国共产党奉行独立自主的外交政策</a:t>
                      </a:r>
                      <a:endParaRPr lang="zh-CN" altLang="en-US" sz="2000" b="0">
                        <a:solidFill>
                          <a:srgbClr val="0000FF"/>
                        </a:solidFill>
                        <a:latin typeface="仿宋" pitchFamily="49" charset="-122"/>
                        <a:ea typeface="仿宋" pitchFamily="49" charset="-122"/>
                      </a:endParaRPr>
                    </a:p>
                  </a:txBody>
                  <a:tcPr marL="68587" marR="68587" marT="34290" marB="34290"/>
                </a:tc>
                <a:extLst>
                  <a:ext uri="{0D108BD9-81ED-4DB2-BD59-A6C34878D82A}">
                    <a16:rowId xmlns:a16="http://schemas.microsoft.com/office/drawing/2014/main" xmlns="" val="10007"/>
                  </a:ext>
                </a:extLst>
              </a:tr>
              <a:tr h="386080">
                <a:tc>
                  <a:txBody>
                    <a:bodyPr/>
                    <a:lstStyle/>
                    <a:p>
                      <a:pPr algn="ctr">
                        <a:buNone/>
                      </a:pPr>
                      <a:r>
                        <a:rPr lang="en-US" altLang="zh-CN" sz="2000" b="0">
                          <a:solidFill>
                            <a:srgbClr val="FF0000"/>
                          </a:solidFill>
                          <a:latin typeface="仿宋" pitchFamily="49" charset="-122"/>
                          <a:ea typeface="仿宋" pitchFamily="49" charset="-122"/>
                        </a:rPr>
                        <a:t>31</a:t>
                      </a:r>
                    </a:p>
                  </a:txBody>
                  <a:tcPr marL="68587" marR="68587" marT="34290" marB="34290"/>
                </a:tc>
                <a:tc>
                  <a:txBody>
                    <a:bodyPr/>
                    <a:lstStyle/>
                    <a:p>
                      <a:pPr algn="l">
                        <a:buNone/>
                      </a:pPr>
                      <a:r>
                        <a:rPr lang="zh-CN" altLang="zh-CN" sz="2000" kern="1200" smtClean="0">
                          <a:solidFill>
                            <a:schemeClr val="dk1"/>
                          </a:solidFill>
                          <a:effectLst/>
                          <a:latin typeface="仿宋" pitchFamily="49" charset="-122"/>
                          <a:ea typeface="仿宋" pitchFamily="49" charset="-122"/>
                          <a:cs typeface="+mn-cs"/>
                        </a:rPr>
                        <a:t>这反映了当时我国</a:t>
                      </a:r>
                      <a:r>
                        <a:rPr lang="zh-CN" altLang="zh-CN" sz="2000" kern="1200" smtClean="0">
                          <a:solidFill>
                            <a:srgbClr val="0000FF"/>
                          </a:solidFill>
                          <a:effectLst/>
                          <a:latin typeface="仿宋" pitchFamily="49" charset="-122"/>
                          <a:ea typeface="仿宋" pitchFamily="49" charset="-122"/>
                          <a:cs typeface="+mn-cs"/>
                        </a:rPr>
                        <a:t>大规模的经济建设正在展开</a:t>
                      </a:r>
                      <a:endParaRPr lang="zh-CN" altLang="en-US" sz="2000" b="0">
                        <a:solidFill>
                          <a:srgbClr val="0000FF"/>
                        </a:solidFill>
                        <a:latin typeface="仿宋" pitchFamily="49" charset="-122"/>
                        <a:ea typeface="仿宋" pitchFamily="49" charset="-122"/>
                      </a:endParaRPr>
                    </a:p>
                  </a:txBody>
                  <a:tcPr marL="68587" marR="68587" marT="34290" marB="34290"/>
                </a:tc>
                <a:extLst>
                  <a:ext uri="{0D108BD9-81ED-4DB2-BD59-A6C34878D82A}">
                    <a16:rowId xmlns:a16="http://schemas.microsoft.com/office/drawing/2014/main" xmlns="" val="10008"/>
                  </a:ext>
                </a:extLst>
              </a:tr>
              <a:tr h="386080">
                <a:tc>
                  <a:txBody>
                    <a:bodyPr/>
                    <a:lstStyle/>
                    <a:p>
                      <a:pPr algn="ctr">
                        <a:buNone/>
                      </a:pPr>
                      <a:r>
                        <a:rPr lang="en-US" altLang="zh-CN" sz="2000" b="0">
                          <a:solidFill>
                            <a:schemeClr val="tx1"/>
                          </a:solidFill>
                          <a:latin typeface="仿宋" pitchFamily="49" charset="-122"/>
                          <a:ea typeface="仿宋" pitchFamily="49" charset="-122"/>
                        </a:rPr>
                        <a:t>32</a:t>
                      </a:r>
                    </a:p>
                  </a:txBody>
                  <a:tcPr marL="68587" marR="68587" marT="34290" marB="34290"/>
                </a:tc>
                <a:tc>
                  <a:txBody>
                    <a:bodyPr/>
                    <a:lstStyle/>
                    <a:p>
                      <a:pPr algn="l">
                        <a:buNone/>
                      </a:pPr>
                      <a:r>
                        <a:rPr lang="zh-CN" altLang="zh-CN" sz="2000" kern="1200" smtClean="0">
                          <a:solidFill>
                            <a:schemeClr val="dk1"/>
                          </a:solidFill>
                          <a:effectLst/>
                          <a:latin typeface="仿宋" pitchFamily="49" charset="-122"/>
                          <a:ea typeface="仿宋" pitchFamily="49" charset="-122"/>
                          <a:cs typeface="+mn-cs"/>
                        </a:rPr>
                        <a:t>据此可知，梭伦</a:t>
                      </a:r>
                      <a:r>
                        <a:rPr lang="zh-CN" altLang="en-US" sz="2000" kern="1200" smtClean="0">
                          <a:solidFill>
                            <a:srgbClr val="FF0000"/>
                          </a:solidFill>
                          <a:effectLst/>
                          <a:latin typeface="仿宋" pitchFamily="49" charset="-122"/>
                          <a:ea typeface="仿宋" pitchFamily="49" charset="-122"/>
                          <a:cs typeface="+mn-cs"/>
                        </a:rPr>
                        <a:t>具有人文精神</a:t>
                      </a:r>
                      <a:endParaRPr lang="zh-CN" altLang="en-US" sz="2000" b="0">
                        <a:solidFill>
                          <a:srgbClr val="FF0000"/>
                        </a:solidFill>
                        <a:latin typeface="仿宋" pitchFamily="49" charset="-122"/>
                        <a:ea typeface="仿宋" pitchFamily="49" charset="-122"/>
                      </a:endParaRPr>
                    </a:p>
                  </a:txBody>
                  <a:tcPr marL="68587" marR="68587" marT="34290" marB="34290"/>
                </a:tc>
                <a:extLst>
                  <a:ext uri="{0D108BD9-81ED-4DB2-BD59-A6C34878D82A}">
                    <a16:rowId xmlns:a16="http://schemas.microsoft.com/office/drawing/2014/main" xmlns="" val="10009"/>
                  </a:ext>
                </a:extLst>
              </a:tr>
              <a:tr h="386080">
                <a:tc>
                  <a:txBody>
                    <a:bodyPr/>
                    <a:lstStyle/>
                    <a:p>
                      <a:pPr algn="ctr">
                        <a:buNone/>
                      </a:pPr>
                      <a:r>
                        <a:rPr lang="en-US" altLang="zh-CN" sz="2000" b="0">
                          <a:solidFill>
                            <a:schemeClr val="tx1"/>
                          </a:solidFill>
                          <a:latin typeface="仿宋" pitchFamily="49" charset="-122"/>
                          <a:ea typeface="仿宋" pitchFamily="49" charset="-122"/>
                        </a:rPr>
                        <a:t>33</a:t>
                      </a:r>
                    </a:p>
                  </a:txBody>
                  <a:tcPr marL="68587" marR="68587" marT="34290" marB="34290"/>
                </a:tc>
                <a:tc>
                  <a:txBody>
                    <a:bodyPr/>
                    <a:lstStyle/>
                    <a:p>
                      <a:pPr marL="0" algn="l" defTabSz="914400" rtl="0" eaLnBrk="1" latinLnBrk="0" hangingPunct="1">
                        <a:buNone/>
                      </a:pPr>
                      <a:r>
                        <a:rPr lang="zh-CN" altLang="zh-CN" sz="2000" kern="1200" smtClean="0">
                          <a:solidFill>
                            <a:schemeClr val="dk1"/>
                          </a:solidFill>
                          <a:effectLst/>
                          <a:latin typeface="仿宋" pitchFamily="49" charset="-122"/>
                          <a:ea typeface="仿宋" pitchFamily="49" charset="-122"/>
                          <a:cs typeface="+mn-cs"/>
                        </a:rPr>
                        <a:t>这一变化说明</a:t>
                      </a:r>
                      <a:r>
                        <a:rPr lang="zh-CN" altLang="zh-CN" sz="2000" kern="1200" smtClean="0">
                          <a:solidFill>
                            <a:srgbClr val="FF33CC"/>
                          </a:solidFill>
                          <a:effectLst/>
                          <a:latin typeface="仿宋" pitchFamily="49" charset="-122"/>
                          <a:ea typeface="仿宋" pitchFamily="49" charset="-122"/>
                          <a:cs typeface="+mn-cs"/>
                        </a:rPr>
                        <a:t>共产主义者同盟接受了马克思的革命理论</a:t>
                      </a:r>
                      <a:endParaRPr lang="zh-CN" altLang="en-US" sz="2000" kern="1200">
                        <a:solidFill>
                          <a:srgbClr val="FF33CC"/>
                        </a:solidFill>
                        <a:effectLst/>
                        <a:latin typeface="仿宋" pitchFamily="49" charset="-122"/>
                        <a:ea typeface="仿宋" pitchFamily="49" charset="-122"/>
                        <a:cs typeface="+mn-cs"/>
                      </a:endParaRPr>
                    </a:p>
                  </a:txBody>
                  <a:tcPr marL="68587" marR="68587" marT="34290" marB="34290"/>
                </a:tc>
                <a:extLst>
                  <a:ext uri="{0D108BD9-81ED-4DB2-BD59-A6C34878D82A}">
                    <a16:rowId xmlns:a16="http://schemas.microsoft.com/office/drawing/2014/main" xmlns="" val="10010"/>
                  </a:ext>
                </a:extLst>
              </a:tr>
              <a:tr h="386080">
                <a:tc>
                  <a:txBody>
                    <a:bodyPr/>
                    <a:lstStyle/>
                    <a:p>
                      <a:pPr algn="ctr">
                        <a:buNone/>
                      </a:pPr>
                      <a:r>
                        <a:rPr lang="en-US" altLang="zh-CN" sz="2000" b="0">
                          <a:solidFill>
                            <a:schemeClr val="tx1"/>
                          </a:solidFill>
                          <a:latin typeface="仿宋" pitchFamily="49" charset="-122"/>
                          <a:ea typeface="仿宋" pitchFamily="49" charset="-122"/>
                        </a:rPr>
                        <a:t>34</a:t>
                      </a:r>
                    </a:p>
                  </a:txBody>
                  <a:tcPr marL="68587" marR="68587" marT="34290" marB="34290" anchor="ctr"/>
                </a:tc>
                <a:tc>
                  <a:txBody>
                    <a:bodyPr/>
                    <a:lstStyle/>
                    <a:p>
                      <a:pPr algn="l">
                        <a:buNone/>
                      </a:pPr>
                      <a:r>
                        <a:rPr lang="zh-CN" altLang="zh-CN" sz="2000" kern="1200" smtClean="0">
                          <a:solidFill>
                            <a:schemeClr val="dk1"/>
                          </a:solidFill>
                          <a:effectLst/>
                          <a:latin typeface="仿宋" pitchFamily="49" charset="-122"/>
                          <a:ea typeface="仿宋" pitchFamily="49" charset="-122"/>
                          <a:cs typeface="+mn-cs"/>
                        </a:rPr>
                        <a:t>据此可知，关于工业革命首先发生在英国发生的认识</a:t>
                      </a:r>
                      <a:r>
                        <a:rPr lang="zh-CN" altLang="zh-CN" sz="2000" kern="1200" smtClean="0">
                          <a:solidFill>
                            <a:srgbClr val="FF0000"/>
                          </a:solidFill>
                          <a:effectLst/>
                          <a:latin typeface="仿宋" pitchFamily="49" charset="-122"/>
                          <a:ea typeface="仿宋" pitchFamily="49" charset="-122"/>
                          <a:cs typeface="+mn-cs"/>
                        </a:rPr>
                        <a:t>随着研究视角拓展而趋于全面</a:t>
                      </a:r>
                      <a:endParaRPr lang="zh-CN" altLang="en-US" sz="2000" b="0">
                        <a:solidFill>
                          <a:srgbClr val="FF0000"/>
                        </a:solidFill>
                        <a:latin typeface="仿宋" pitchFamily="49" charset="-122"/>
                        <a:ea typeface="仿宋" pitchFamily="49" charset="-122"/>
                      </a:endParaRPr>
                    </a:p>
                  </a:txBody>
                  <a:tcPr marL="68587" marR="68587" marT="34290" marB="34290"/>
                </a:tc>
                <a:extLst>
                  <a:ext uri="{0D108BD9-81ED-4DB2-BD59-A6C34878D82A}">
                    <a16:rowId xmlns:a16="http://schemas.microsoft.com/office/drawing/2014/main" xmlns="" val="10011"/>
                  </a:ext>
                </a:extLst>
              </a:tr>
              <a:tr h="386080">
                <a:tc>
                  <a:txBody>
                    <a:bodyPr/>
                    <a:lstStyle/>
                    <a:p>
                      <a:pPr algn="ctr">
                        <a:buNone/>
                      </a:pPr>
                      <a:r>
                        <a:rPr lang="en-US" altLang="zh-CN" sz="2000" b="0">
                          <a:solidFill>
                            <a:srgbClr val="FF0000"/>
                          </a:solidFill>
                          <a:latin typeface="仿宋" pitchFamily="49" charset="-122"/>
                          <a:ea typeface="仿宋" pitchFamily="49" charset="-122"/>
                        </a:rPr>
                        <a:t>35</a:t>
                      </a:r>
                    </a:p>
                  </a:txBody>
                  <a:tcPr marL="68587" marR="68587" marT="34290" marB="34290"/>
                </a:tc>
                <a:tc>
                  <a:txBody>
                    <a:bodyPr/>
                    <a:lstStyle/>
                    <a:p>
                      <a:pPr algn="l">
                        <a:buNone/>
                      </a:pPr>
                      <a:r>
                        <a:rPr lang="zh-CN" altLang="zh-CN" sz="2000" kern="1200" smtClean="0">
                          <a:solidFill>
                            <a:schemeClr val="dk1"/>
                          </a:solidFill>
                          <a:effectLst/>
                          <a:latin typeface="仿宋" pitchFamily="49" charset="-122"/>
                          <a:ea typeface="仿宋" pitchFamily="49" charset="-122"/>
                          <a:cs typeface="+mn-cs"/>
                        </a:rPr>
                        <a:t>这表明</a:t>
                      </a:r>
                      <a:r>
                        <a:rPr lang="zh-CN" altLang="zh-CN" sz="2000" kern="1200" smtClean="0">
                          <a:solidFill>
                            <a:srgbClr val="FF33CC"/>
                          </a:solidFill>
                          <a:effectLst/>
                          <a:latin typeface="仿宋" pitchFamily="49" charset="-122"/>
                          <a:ea typeface="仿宋" pitchFamily="49" charset="-122"/>
                          <a:cs typeface="+mn-cs"/>
                        </a:rPr>
                        <a:t>第三世界发展壮大</a:t>
                      </a:r>
                      <a:endParaRPr lang="zh-CN" altLang="en-US" sz="2000" kern="1200">
                        <a:solidFill>
                          <a:srgbClr val="FF33CC"/>
                        </a:solidFill>
                        <a:effectLst/>
                        <a:latin typeface="仿宋" pitchFamily="49" charset="-122"/>
                        <a:ea typeface="仿宋" pitchFamily="49" charset="-122"/>
                        <a:cs typeface="+mn-cs"/>
                      </a:endParaRPr>
                    </a:p>
                  </a:txBody>
                  <a:tcPr marL="68587" marR="68587" marT="34290" marB="34290"/>
                </a:tc>
                <a:extLst>
                  <a:ext uri="{0D108BD9-81ED-4DB2-BD59-A6C34878D82A}">
                    <a16:rowId xmlns:a16="http://schemas.microsoft.com/office/drawing/2014/main" xmlns="" val="10012"/>
                  </a:ext>
                </a:extLst>
              </a:tr>
            </a:tbl>
          </a:graphicData>
        </a:graphic>
      </p:graphicFrame>
      <p:sp>
        <p:nvSpPr>
          <p:cNvPr id="2" name="TextBox 1"/>
          <p:cNvSpPr txBox="1"/>
          <p:nvPr/>
        </p:nvSpPr>
        <p:spPr>
          <a:xfrm>
            <a:off x="7092280" y="1516722"/>
            <a:ext cx="1508399" cy="400110"/>
          </a:xfrm>
          <a:prstGeom prst="rect">
            <a:avLst/>
          </a:prstGeom>
          <a:noFill/>
        </p:spPr>
        <p:txBody>
          <a:bodyPr wrap="square" rtlCol="0">
            <a:spAutoFit/>
          </a:bodyPr>
          <a:lstStyle/>
          <a:p>
            <a:r>
              <a:rPr lang="zh-CN" altLang="en-US" sz="2000" smtClean="0">
                <a:solidFill>
                  <a:srgbClr val="FF0000"/>
                </a:solidFill>
                <a:latin typeface="黑体" pitchFamily="49" charset="-122"/>
                <a:ea typeface="黑体" pitchFamily="49" charset="-122"/>
              </a:rPr>
              <a:t>反映体现类</a:t>
            </a:r>
            <a:endParaRPr lang="zh-CN" altLang="en-US" sz="2000">
              <a:solidFill>
                <a:srgbClr val="FF0000"/>
              </a:solidFill>
              <a:latin typeface="黑体" pitchFamily="49" charset="-122"/>
              <a:ea typeface="黑体" pitchFamily="49" charset="-122"/>
            </a:endParaRPr>
          </a:p>
        </p:txBody>
      </p:sp>
      <p:sp>
        <p:nvSpPr>
          <p:cNvPr id="10" name="TextBox 9"/>
          <p:cNvSpPr txBox="1"/>
          <p:nvPr/>
        </p:nvSpPr>
        <p:spPr>
          <a:xfrm>
            <a:off x="7092280" y="2276872"/>
            <a:ext cx="1508399" cy="400110"/>
          </a:xfrm>
          <a:prstGeom prst="rect">
            <a:avLst/>
          </a:prstGeom>
          <a:noFill/>
        </p:spPr>
        <p:txBody>
          <a:bodyPr wrap="square" rtlCol="0">
            <a:spAutoFit/>
          </a:bodyPr>
          <a:lstStyle/>
          <a:p>
            <a:r>
              <a:rPr lang="zh-CN" altLang="en-US" sz="2000" smtClean="0">
                <a:solidFill>
                  <a:srgbClr val="FF0000"/>
                </a:solidFill>
                <a:latin typeface="黑体" pitchFamily="49" charset="-122"/>
                <a:ea typeface="黑体" pitchFamily="49" charset="-122"/>
              </a:rPr>
              <a:t>反映体现类</a:t>
            </a:r>
            <a:endParaRPr lang="zh-CN" altLang="en-US" sz="2000">
              <a:solidFill>
                <a:srgbClr val="FF0000"/>
              </a:solidFill>
              <a:latin typeface="黑体" pitchFamily="49" charset="-122"/>
              <a:ea typeface="黑体" pitchFamily="49" charset="-122"/>
            </a:endParaRPr>
          </a:p>
        </p:txBody>
      </p:sp>
      <p:sp>
        <p:nvSpPr>
          <p:cNvPr id="11" name="TextBox 10"/>
          <p:cNvSpPr txBox="1"/>
          <p:nvPr/>
        </p:nvSpPr>
        <p:spPr>
          <a:xfrm>
            <a:off x="7092280" y="3028890"/>
            <a:ext cx="1508399" cy="400110"/>
          </a:xfrm>
          <a:prstGeom prst="rect">
            <a:avLst/>
          </a:prstGeom>
          <a:noFill/>
        </p:spPr>
        <p:txBody>
          <a:bodyPr wrap="square" rtlCol="0">
            <a:spAutoFit/>
          </a:bodyPr>
          <a:lstStyle/>
          <a:p>
            <a:r>
              <a:rPr lang="zh-CN" altLang="en-US" sz="2000" smtClean="0">
                <a:solidFill>
                  <a:srgbClr val="FF0000"/>
                </a:solidFill>
                <a:latin typeface="黑体" pitchFamily="49" charset="-122"/>
                <a:ea typeface="黑体" pitchFamily="49" charset="-122"/>
              </a:rPr>
              <a:t>反映体现类</a:t>
            </a:r>
            <a:endParaRPr lang="zh-CN" altLang="en-US" sz="2000">
              <a:solidFill>
                <a:srgbClr val="FF0000"/>
              </a:solidFill>
              <a:latin typeface="黑体" pitchFamily="49" charset="-122"/>
              <a:ea typeface="黑体" pitchFamily="49" charset="-122"/>
            </a:endParaRPr>
          </a:p>
        </p:txBody>
      </p:sp>
      <p:sp>
        <p:nvSpPr>
          <p:cNvPr id="12" name="TextBox 11"/>
          <p:cNvSpPr txBox="1"/>
          <p:nvPr/>
        </p:nvSpPr>
        <p:spPr>
          <a:xfrm>
            <a:off x="7092280" y="3789040"/>
            <a:ext cx="1508399" cy="400110"/>
          </a:xfrm>
          <a:prstGeom prst="rect">
            <a:avLst/>
          </a:prstGeom>
          <a:noFill/>
        </p:spPr>
        <p:txBody>
          <a:bodyPr wrap="square" rtlCol="0">
            <a:spAutoFit/>
          </a:bodyPr>
          <a:lstStyle/>
          <a:p>
            <a:r>
              <a:rPr lang="zh-CN" altLang="en-US" sz="2000" smtClean="0">
                <a:solidFill>
                  <a:srgbClr val="FF0000"/>
                </a:solidFill>
                <a:latin typeface="黑体" pitchFamily="49" charset="-122"/>
                <a:ea typeface="黑体" pitchFamily="49" charset="-122"/>
              </a:rPr>
              <a:t>反映体现类</a:t>
            </a:r>
            <a:endParaRPr lang="zh-CN" altLang="en-US" sz="2000">
              <a:solidFill>
                <a:srgbClr val="FF0000"/>
              </a:solidFill>
              <a:latin typeface="黑体" pitchFamily="49" charset="-122"/>
              <a:ea typeface="黑体" pitchFamily="49" charset="-122"/>
            </a:endParaRPr>
          </a:p>
        </p:txBody>
      </p:sp>
      <p:sp>
        <p:nvSpPr>
          <p:cNvPr id="13" name="TextBox 12"/>
          <p:cNvSpPr txBox="1"/>
          <p:nvPr/>
        </p:nvSpPr>
        <p:spPr>
          <a:xfrm>
            <a:off x="7096049" y="4253026"/>
            <a:ext cx="1508399" cy="400110"/>
          </a:xfrm>
          <a:prstGeom prst="rect">
            <a:avLst/>
          </a:prstGeom>
          <a:noFill/>
        </p:spPr>
        <p:txBody>
          <a:bodyPr wrap="square" rtlCol="0">
            <a:spAutoFit/>
          </a:bodyPr>
          <a:lstStyle/>
          <a:p>
            <a:r>
              <a:rPr lang="zh-CN" altLang="en-US" sz="2000" smtClean="0">
                <a:solidFill>
                  <a:srgbClr val="FF0000"/>
                </a:solidFill>
                <a:latin typeface="黑体" pitchFamily="49" charset="-122"/>
                <a:ea typeface="黑体" pitchFamily="49" charset="-122"/>
              </a:rPr>
              <a:t>反映体现类</a:t>
            </a:r>
            <a:endParaRPr lang="zh-CN" altLang="en-US" sz="2000">
              <a:solidFill>
                <a:srgbClr val="FF0000"/>
              </a:solidFill>
              <a:latin typeface="黑体" pitchFamily="49" charset="-122"/>
              <a:ea typeface="黑体" pitchFamily="49" charset="-122"/>
            </a:endParaRPr>
          </a:p>
        </p:txBody>
      </p:sp>
      <p:sp>
        <p:nvSpPr>
          <p:cNvPr id="14" name="TextBox 13"/>
          <p:cNvSpPr txBox="1"/>
          <p:nvPr/>
        </p:nvSpPr>
        <p:spPr>
          <a:xfrm>
            <a:off x="7092280" y="1876762"/>
            <a:ext cx="1508399" cy="400110"/>
          </a:xfrm>
          <a:prstGeom prst="rect">
            <a:avLst/>
          </a:prstGeom>
          <a:noFill/>
        </p:spPr>
        <p:txBody>
          <a:bodyPr wrap="square" rtlCol="0">
            <a:spAutoFit/>
          </a:bodyPr>
          <a:lstStyle/>
          <a:p>
            <a:r>
              <a:rPr lang="zh-CN" altLang="en-US" sz="2000" smtClean="0">
                <a:solidFill>
                  <a:srgbClr val="0000FF"/>
                </a:solidFill>
                <a:latin typeface="黑体" pitchFamily="49" charset="-122"/>
                <a:ea typeface="黑体" pitchFamily="49" charset="-122"/>
              </a:rPr>
              <a:t>推理推断类</a:t>
            </a:r>
            <a:endParaRPr lang="zh-CN" altLang="en-US" sz="2000">
              <a:solidFill>
                <a:srgbClr val="0000FF"/>
              </a:solidFill>
              <a:latin typeface="黑体" pitchFamily="49" charset="-122"/>
              <a:ea typeface="黑体" pitchFamily="49" charset="-122"/>
            </a:endParaRPr>
          </a:p>
        </p:txBody>
      </p:sp>
      <p:sp>
        <p:nvSpPr>
          <p:cNvPr id="15" name="TextBox 14"/>
          <p:cNvSpPr txBox="1"/>
          <p:nvPr/>
        </p:nvSpPr>
        <p:spPr>
          <a:xfrm>
            <a:off x="7096049" y="4613066"/>
            <a:ext cx="1508399" cy="400110"/>
          </a:xfrm>
          <a:prstGeom prst="rect">
            <a:avLst/>
          </a:prstGeom>
          <a:noFill/>
        </p:spPr>
        <p:txBody>
          <a:bodyPr wrap="square" rtlCol="0">
            <a:spAutoFit/>
          </a:bodyPr>
          <a:lstStyle/>
          <a:p>
            <a:r>
              <a:rPr lang="zh-CN" altLang="en-US" sz="2000" smtClean="0">
                <a:solidFill>
                  <a:srgbClr val="0000FF"/>
                </a:solidFill>
                <a:latin typeface="黑体" pitchFamily="49" charset="-122"/>
                <a:ea typeface="黑体" pitchFamily="49" charset="-122"/>
              </a:rPr>
              <a:t>推理推断类</a:t>
            </a:r>
            <a:endParaRPr lang="zh-CN" altLang="en-US" sz="2000">
              <a:solidFill>
                <a:srgbClr val="0000FF"/>
              </a:solidFill>
              <a:latin typeface="黑体" pitchFamily="49" charset="-122"/>
              <a:ea typeface="黑体" pitchFamily="49" charset="-122"/>
            </a:endParaRPr>
          </a:p>
        </p:txBody>
      </p:sp>
      <p:sp>
        <p:nvSpPr>
          <p:cNvPr id="16" name="TextBox 15"/>
          <p:cNvSpPr txBox="1"/>
          <p:nvPr/>
        </p:nvSpPr>
        <p:spPr>
          <a:xfrm>
            <a:off x="7096049" y="5693186"/>
            <a:ext cx="1508399" cy="400110"/>
          </a:xfrm>
          <a:prstGeom prst="rect">
            <a:avLst/>
          </a:prstGeom>
          <a:noFill/>
        </p:spPr>
        <p:txBody>
          <a:bodyPr wrap="square" rtlCol="0">
            <a:spAutoFit/>
          </a:bodyPr>
          <a:lstStyle/>
          <a:p>
            <a:r>
              <a:rPr lang="zh-CN" altLang="en-US" sz="2000" smtClean="0">
                <a:solidFill>
                  <a:srgbClr val="0000FF"/>
                </a:solidFill>
                <a:latin typeface="黑体" pitchFamily="49" charset="-122"/>
                <a:ea typeface="黑体" pitchFamily="49" charset="-122"/>
              </a:rPr>
              <a:t>推理推断类</a:t>
            </a:r>
            <a:endParaRPr lang="zh-CN" altLang="en-US" sz="2000">
              <a:solidFill>
                <a:srgbClr val="0000FF"/>
              </a:solidFill>
              <a:latin typeface="黑体" pitchFamily="49" charset="-122"/>
              <a:ea typeface="黑体" pitchFamily="49" charset="-122"/>
            </a:endParaRPr>
          </a:p>
        </p:txBody>
      </p:sp>
      <p:sp>
        <p:nvSpPr>
          <p:cNvPr id="17" name="TextBox 16"/>
          <p:cNvSpPr txBox="1"/>
          <p:nvPr/>
        </p:nvSpPr>
        <p:spPr>
          <a:xfrm>
            <a:off x="7092280" y="2668850"/>
            <a:ext cx="1508399" cy="400110"/>
          </a:xfrm>
          <a:prstGeom prst="rect">
            <a:avLst/>
          </a:prstGeom>
          <a:noFill/>
        </p:spPr>
        <p:txBody>
          <a:bodyPr wrap="square" rtlCol="0">
            <a:spAutoFit/>
          </a:bodyPr>
          <a:lstStyle/>
          <a:p>
            <a:r>
              <a:rPr lang="zh-CN" altLang="en-US" sz="2000" smtClean="0">
                <a:latin typeface="黑体" pitchFamily="49" charset="-122"/>
                <a:ea typeface="黑体" pitchFamily="49" charset="-122"/>
              </a:rPr>
              <a:t>表明说明类</a:t>
            </a:r>
            <a:endParaRPr lang="zh-CN" altLang="en-US" sz="2000">
              <a:latin typeface="黑体" pitchFamily="49" charset="-122"/>
              <a:ea typeface="黑体" pitchFamily="49" charset="-122"/>
            </a:endParaRPr>
          </a:p>
        </p:txBody>
      </p:sp>
      <p:sp>
        <p:nvSpPr>
          <p:cNvPr id="19" name="TextBox 18"/>
          <p:cNvSpPr txBox="1"/>
          <p:nvPr/>
        </p:nvSpPr>
        <p:spPr>
          <a:xfrm>
            <a:off x="7092280" y="4973106"/>
            <a:ext cx="1508399" cy="400110"/>
          </a:xfrm>
          <a:prstGeom prst="rect">
            <a:avLst/>
          </a:prstGeom>
          <a:noFill/>
        </p:spPr>
        <p:txBody>
          <a:bodyPr wrap="square" rtlCol="0">
            <a:spAutoFit/>
          </a:bodyPr>
          <a:lstStyle/>
          <a:p>
            <a:r>
              <a:rPr lang="zh-CN" altLang="en-US" sz="2000" smtClean="0">
                <a:latin typeface="黑体" pitchFamily="49" charset="-122"/>
                <a:ea typeface="黑体" pitchFamily="49" charset="-122"/>
              </a:rPr>
              <a:t>表明说明类</a:t>
            </a:r>
            <a:endParaRPr lang="zh-CN" altLang="en-US" sz="2000">
              <a:latin typeface="黑体" pitchFamily="49" charset="-122"/>
              <a:ea typeface="黑体" pitchFamily="49" charset="-122"/>
            </a:endParaRPr>
          </a:p>
        </p:txBody>
      </p:sp>
      <p:sp>
        <p:nvSpPr>
          <p:cNvPr id="20" name="TextBox 19"/>
          <p:cNvSpPr txBox="1"/>
          <p:nvPr/>
        </p:nvSpPr>
        <p:spPr>
          <a:xfrm>
            <a:off x="7096049" y="6053226"/>
            <a:ext cx="1508399" cy="400110"/>
          </a:xfrm>
          <a:prstGeom prst="rect">
            <a:avLst/>
          </a:prstGeom>
          <a:noFill/>
        </p:spPr>
        <p:txBody>
          <a:bodyPr wrap="square" rtlCol="0">
            <a:spAutoFit/>
          </a:bodyPr>
          <a:lstStyle/>
          <a:p>
            <a:r>
              <a:rPr lang="zh-CN" altLang="en-US" sz="2000" smtClean="0">
                <a:latin typeface="黑体" pitchFamily="49" charset="-122"/>
                <a:ea typeface="黑体" pitchFamily="49" charset="-122"/>
              </a:rPr>
              <a:t>表明说明类</a:t>
            </a:r>
            <a:endParaRPr lang="zh-CN" altLang="en-US" sz="2000">
              <a:latin typeface="黑体" pitchFamily="49" charset="-122"/>
              <a:ea typeface="黑体" pitchFamily="49" charset="-122"/>
            </a:endParaRPr>
          </a:p>
        </p:txBody>
      </p:sp>
      <p:sp>
        <p:nvSpPr>
          <p:cNvPr id="21" name="TextBox 20"/>
          <p:cNvSpPr txBox="1"/>
          <p:nvPr/>
        </p:nvSpPr>
        <p:spPr>
          <a:xfrm>
            <a:off x="7092280" y="3388930"/>
            <a:ext cx="1508399" cy="400110"/>
          </a:xfrm>
          <a:prstGeom prst="rect">
            <a:avLst/>
          </a:prstGeom>
          <a:noFill/>
        </p:spPr>
        <p:txBody>
          <a:bodyPr wrap="square" rtlCol="0">
            <a:spAutoFit/>
          </a:bodyPr>
          <a:lstStyle/>
          <a:p>
            <a:r>
              <a:rPr lang="zh-CN" altLang="en-US" sz="2000" smtClean="0">
                <a:latin typeface="黑体" pitchFamily="49" charset="-122"/>
                <a:ea typeface="黑体" pitchFamily="49" charset="-122"/>
              </a:rPr>
              <a:t>主体评价类</a:t>
            </a:r>
            <a:endParaRPr lang="zh-CN" altLang="en-US" sz="2000">
              <a:latin typeface="黑体" pitchFamily="49" charset="-122"/>
              <a:ea typeface="黑体" pitchFamily="49" charset="-122"/>
            </a:endParaRPr>
          </a:p>
        </p:txBody>
      </p:sp>
      <p:sp>
        <p:nvSpPr>
          <p:cNvPr id="22" name="TextBox 21"/>
          <p:cNvSpPr txBox="1"/>
          <p:nvPr/>
        </p:nvSpPr>
        <p:spPr>
          <a:xfrm>
            <a:off x="179512" y="6453336"/>
            <a:ext cx="8609309" cy="400110"/>
          </a:xfrm>
          <a:prstGeom prst="rect">
            <a:avLst/>
          </a:prstGeom>
          <a:noFill/>
        </p:spPr>
        <p:txBody>
          <a:bodyPr wrap="square" rtlCol="0">
            <a:spAutoFit/>
          </a:bodyPr>
          <a:lstStyle/>
          <a:p>
            <a:r>
              <a:rPr lang="en-US" altLang="zh-CN" sz="2000" smtClean="0">
                <a:solidFill>
                  <a:srgbClr val="0000FF"/>
                </a:solidFill>
                <a:latin typeface="黑体" pitchFamily="49" charset="-122"/>
                <a:ea typeface="黑体" pitchFamily="49" charset="-122"/>
              </a:rPr>
              <a:t>25</a:t>
            </a:r>
            <a:r>
              <a:rPr lang="zh-CN" altLang="en-US" sz="2000" smtClean="0">
                <a:solidFill>
                  <a:srgbClr val="0000FF"/>
                </a:solidFill>
                <a:latin typeface="黑体" pitchFamily="49" charset="-122"/>
                <a:ea typeface="黑体" pitchFamily="49" charset="-122"/>
              </a:rPr>
              <a:t>、</a:t>
            </a:r>
            <a:r>
              <a:rPr lang="en-US" altLang="zh-CN" sz="2000" smtClean="0">
                <a:solidFill>
                  <a:srgbClr val="0000FF"/>
                </a:solidFill>
                <a:latin typeface="黑体" pitchFamily="49" charset="-122"/>
                <a:ea typeface="黑体" pitchFamily="49" charset="-122"/>
              </a:rPr>
              <a:t>35</a:t>
            </a:r>
            <a:r>
              <a:rPr lang="zh-CN" altLang="en-US" sz="2000" smtClean="0">
                <a:solidFill>
                  <a:srgbClr val="0000FF"/>
                </a:solidFill>
                <a:latin typeface="黑体" pitchFamily="49" charset="-122"/>
                <a:ea typeface="黑体" pitchFamily="49" charset="-122"/>
              </a:rPr>
              <a:t>题为</a:t>
            </a:r>
            <a:r>
              <a:rPr lang="zh-CN" altLang="en-US" sz="2000" smtClean="0">
                <a:solidFill>
                  <a:srgbClr val="FF0000"/>
                </a:solidFill>
                <a:latin typeface="黑体" pitchFamily="49" charset="-122"/>
                <a:ea typeface="黑体" pitchFamily="49" charset="-122"/>
              </a:rPr>
              <a:t>图表数据类，</a:t>
            </a:r>
            <a:r>
              <a:rPr lang="en-US" altLang="zh-CN" sz="2000" smtClean="0">
                <a:solidFill>
                  <a:srgbClr val="0000FF"/>
                </a:solidFill>
                <a:latin typeface="黑体" pitchFamily="49" charset="-122"/>
                <a:ea typeface="黑体" pitchFamily="49" charset="-122"/>
              </a:rPr>
              <a:t>27</a:t>
            </a:r>
            <a:r>
              <a:rPr lang="zh-CN" altLang="en-US" sz="2000" smtClean="0">
                <a:solidFill>
                  <a:srgbClr val="0000FF"/>
                </a:solidFill>
                <a:latin typeface="黑体" pitchFamily="49" charset="-122"/>
                <a:ea typeface="黑体" pitchFamily="49" charset="-122"/>
              </a:rPr>
              <a:t>、</a:t>
            </a:r>
            <a:r>
              <a:rPr lang="en-US" altLang="zh-CN" sz="2000" smtClean="0">
                <a:solidFill>
                  <a:srgbClr val="0000FF"/>
                </a:solidFill>
                <a:latin typeface="黑体" pitchFamily="49" charset="-122"/>
                <a:ea typeface="黑体" pitchFamily="49" charset="-122"/>
              </a:rPr>
              <a:t>31</a:t>
            </a:r>
            <a:r>
              <a:rPr lang="zh-CN" altLang="en-US" sz="2000" smtClean="0">
                <a:solidFill>
                  <a:srgbClr val="0000FF"/>
                </a:solidFill>
                <a:latin typeface="黑体" pitchFamily="49" charset="-122"/>
                <a:ea typeface="黑体" pitchFamily="49" charset="-122"/>
              </a:rPr>
              <a:t>题为</a:t>
            </a:r>
            <a:r>
              <a:rPr lang="zh-CN" altLang="en-US" sz="2000" smtClean="0">
                <a:solidFill>
                  <a:srgbClr val="FF0000"/>
                </a:solidFill>
                <a:latin typeface="黑体" pitchFamily="49" charset="-122"/>
                <a:ea typeface="黑体" pitchFamily="49" charset="-122"/>
              </a:rPr>
              <a:t>图画史料类</a:t>
            </a:r>
            <a:r>
              <a:rPr lang="zh-CN" altLang="en-US" sz="2000" smtClean="0">
                <a:solidFill>
                  <a:srgbClr val="0000FF"/>
                </a:solidFill>
                <a:latin typeface="黑体" pitchFamily="49" charset="-122"/>
                <a:ea typeface="黑体" pitchFamily="49" charset="-122"/>
              </a:rPr>
              <a:t>，两类占选择题数量的</a:t>
            </a:r>
            <a:r>
              <a:rPr lang="en-US" altLang="zh-CN" sz="2000" smtClean="0">
                <a:solidFill>
                  <a:srgbClr val="FF0000"/>
                </a:solidFill>
                <a:latin typeface="黑体" pitchFamily="49" charset="-122"/>
                <a:ea typeface="黑体" pitchFamily="49" charset="-122"/>
              </a:rPr>
              <a:t>1/3</a:t>
            </a:r>
            <a:endParaRPr lang="zh-CN" altLang="en-US" sz="2000">
              <a:solidFill>
                <a:srgbClr val="FF0000"/>
              </a:solidFill>
              <a:latin typeface="黑体" pitchFamily="49" charset="-122"/>
              <a:ea typeface="黑体" pitchFamily="49" charset="-122"/>
            </a:endParaRPr>
          </a:p>
        </p:txBody>
      </p:sp>
      <p:sp>
        <p:nvSpPr>
          <p:cNvPr id="3" name="矩形 2"/>
          <p:cNvSpPr/>
          <p:nvPr/>
        </p:nvSpPr>
        <p:spPr>
          <a:xfrm>
            <a:off x="4116" y="1004090"/>
            <a:ext cx="9139884" cy="5853910"/>
          </a:xfrm>
          <a:prstGeom prst="rect">
            <a:avLst/>
          </a:prstGeom>
          <a:solidFill>
            <a:schemeClr val="bg1"/>
          </a:solidFill>
        </p:spPr>
        <p:txBody>
          <a:bodyPr wrap="square">
            <a:spAutoFit/>
          </a:bodyPr>
          <a:lstStyle/>
          <a:p>
            <a:pPr>
              <a:lnSpc>
                <a:spcPct val="120000"/>
              </a:lnSpc>
            </a:pPr>
            <a:r>
              <a:rPr lang="zh-CN" altLang="en-US" sz="2600">
                <a:latin typeface="仿宋" pitchFamily="49" charset="-122"/>
                <a:ea typeface="仿宋" pitchFamily="49" charset="-122"/>
              </a:rPr>
              <a:t>知识应该是真实的，认知才能是清晰的；考查应该是明确的，选拔才会是有效的</a:t>
            </a:r>
            <a:r>
              <a:rPr lang="zh-CN" altLang="en-US" sz="2600" smtClean="0">
                <a:latin typeface="仿宋" pitchFamily="49" charset="-122"/>
                <a:ea typeface="仿宋" pitchFamily="49" charset="-122"/>
              </a:rPr>
              <a:t>。全国</a:t>
            </a:r>
            <a:r>
              <a:rPr lang="en-US" altLang="zh-CN" sz="2600" smtClean="0">
                <a:latin typeface="仿宋" pitchFamily="49" charset="-122"/>
                <a:ea typeface="仿宋" pitchFamily="49" charset="-122"/>
              </a:rPr>
              <a:t>Ⅰ</a:t>
            </a:r>
            <a:r>
              <a:rPr lang="zh-CN" altLang="en-US" sz="2600" smtClean="0">
                <a:latin typeface="仿宋" pitchFamily="49" charset="-122"/>
                <a:ea typeface="仿宋" pitchFamily="49" charset="-122"/>
              </a:rPr>
              <a:t>卷选择题型主要集中于反映体现类、表明说明类、推理推断类、图表数据类、图画史料类、主体评价类六种类型，继续以材料形式的多样性考查思辨的灵活性，且</a:t>
            </a:r>
            <a:r>
              <a:rPr lang="zh-CN" altLang="en-US" sz="2600" smtClean="0">
                <a:solidFill>
                  <a:srgbClr val="FF0000"/>
                </a:solidFill>
                <a:latin typeface="仿宋" pitchFamily="49" charset="-122"/>
                <a:ea typeface="仿宋" pitchFamily="49" charset="-122"/>
              </a:rPr>
              <a:t>答案主观成常态、史学引领有高度</a:t>
            </a:r>
            <a:r>
              <a:rPr lang="zh-CN" altLang="en-US" sz="2600" smtClean="0">
                <a:latin typeface="仿宋" pitchFamily="49" charset="-122"/>
                <a:ea typeface="仿宋" pitchFamily="49" charset="-122"/>
              </a:rPr>
              <a:t>；与往年相比，背景原因类、目的意图类、比较变化类、历史地图类、历史概念类没有涉及，而程度限制类近两年没有出现。此外，</a:t>
            </a:r>
            <a:r>
              <a:rPr lang="zh-CN" altLang="zh-CN" sz="2600" smtClean="0">
                <a:latin typeface="仿宋" pitchFamily="49" charset="-122"/>
                <a:ea typeface="仿宋" pitchFamily="49" charset="-122"/>
              </a:rPr>
              <a:t>选择题</a:t>
            </a:r>
            <a:r>
              <a:rPr lang="zh-CN" altLang="zh-CN" sz="2600">
                <a:latin typeface="仿宋" pitchFamily="49" charset="-122"/>
                <a:ea typeface="仿宋" pitchFamily="49" charset="-122"/>
              </a:rPr>
              <a:t>所涉及都是考生熟知的基础知识，基本没有往年那样需要拓展的知识，“繁、难、怪、深、偏”的内容基本绝迹。所选用的情景材料由现代文替代了文言文，材料浅显易懂，阅读障碍大为减少</a:t>
            </a:r>
            <a:r>
              <a:rPr lang="zh-CN" altLang="zh-CN" sz="2600" smtClean="0">
                <a:latin typeface="仿宋" pitchFamily="49" charset="-122"/>
                <a:ea typeface="仿宋" pitchFamily="49" charset="-122"/>
              </a:rPr>
              <a:t>。减少</a:t>
            </a:r>
            <a:r>
              <a:rPr lang="zh-CN" altLang="zh-CN" sz="2600">
                <a:latin typeface="仿宋" pitchFamily="49" charset="-122"/>
                <a:ea typeface="仿宋" pitchFamily="49" charset="-122"/>
              </a:rPr>
              <a:t>了“为什么”、“说明了什么”的考查，增加了“是什么”的考查，适度降低了思维考查的力度</a:t>
            </a:r>
            <a:r>
              <a:rPr lang="zh-CN" altLang="zh-CN" sz="2600" smtClean="0">
                <a:latin typeface="仿宋" pitchFamily="49" charset="-122"/>
                <a:ea typeface="仿宋" pitchFamily="49" charset="-122"/>
              </a:rPr>
              <a:t>。</a:t>
            </a:r>
            <a:endParaRPr lang="zh-CN" altLang="zh-CN" sz="2600">
              <a:latin typeface="仿宋" pitchFamily="49" charset="-122"/>
              <a:ea typeface="仿宋" pitchFamily="49" charset="-122"/>
            </a:endParaRPr>
          </a:p>
        </p:txBody>
      </p:sp>
      <p:grpSp>
        <p:nvGrpSpPr>
          <p:cNvPr id="23" name="组合 22"/>
          <p:cNvGrpSpPr/>
          <p:nvPr/>
        </p:nvGrpSpPr>
        <p:grpSpPr>
          <a:xfrm>
            <a:off x="573673" y="3789040"/>
            <a:ext cx="7598727" cy="2968297"/>
            <a:chOff x="277454" y="3739134"/>
            <a:chExt cx="7598727" cy="2968297"/>
          </a:xfrm>
        </p:grpSpPr>
        <p:sp>
          <p:nvSpPr>
            <p:cNvPr id="6" name="云形标注 5"/>
            <p:cNvSpPr/>
            <p:nvPr/>
          </p:nvSpPr>
          <p:spPr>
            <a:xfrm rot="10800000">
              <a:off x="277454" y="3739134"/>
              <a:ext cx="7598727" cy="2968297"/>
            </a:xfrm>
            <a:prstGeom prst="cloudCallout">
              <a:avLst>
                <a:gd name="adj1" fmla="val 34511"/>
                <a:gd name="adj2" fmla="val 64482"/>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1187624" y="4509120"/>
              <a:ext cx="6264696" cy="1938992"/>
            </a:xfrm>
            <a:prstGeom prst="rect">
              <a:avLst/>
            </a:prstGeom>
            <a:noFill/>
          </p:spPr>
          <p:txBody>
            <a:bodyPr wrap="square" rtlCol="0">
              <a:spAutoFit/>
            </a:bodyPr>
            <a:lstStyle/>
            <a:p>
              <a:pPr defTabSz="947958" eaLnBrk="0" hangingPunct="0">
                <a:defRPr/>
              </a:pPr>
              <a:r>
                <a:rPr lang="zh-CN" altLang="en-US" sz="2400">
                  <a:solidFill>
                    <a:srgbClr val="0000FF"/>
                  </a:solidFill>
                  <a:latin typeface="幼圆" pitchFamily="49" charset="-122"/>
                  <a:ea typeface="幼圆" pitchFamily="49" charset="-122"/>
                  <a:sym typeface="宋体" pitchFamily="2" charset="-122"/>
                </a:rPr>
                <a:t>借助新</a:t>
              </a:r>
              <a:r>
                <a:rPr lang="zh-CN" altLang="en-US" sz="2400" smtClean="0">
                  <a:solidFill>
                    <a:srgbClr val="0000FF"/>
                  </a:solidFill>
                  <a:latin typeface="幼圆" pitchFamily="49" charset="-122"/>
                  <a:ea typeface="幼圆" pitchFamily="49" charset="-122"/>
                  <a:sym typeface="宋体" pitchFamily="2" charset="-122"/>
                </a:rPr>
                <a:t>情境、新材料考查考生</a:t>
              </a:r>
              <a:r>
                <a:rPr lang="zh-CN" altLang="en-US" sz="2400">
                  <a:solidFill>
                    <a:srgbClr val="0000FF"/>
                  </a:solidFill>
                  <a:latin typeface="幼圆" pitchFamily="49" charset="-122"/>
                  <a:ea typeface="幼圆" pitchFamily="49" charset="-122"/>
                  <a:sym typeface="宋体" pitchFamily="2" charset="-122"/>
                </a:rPr>
                <a:t>的主观</a:t>
              </a:r>
              <a:r>
                <a:rPr lang="zh-CN" altLang="en-US" sz="2400" smtClean="0">
                  <a:solidFill>
                    <a:srgbClr val="0000FF"/>
                  </a:solidFill>
                  <a:latin typeface="幼圆" pitchFamily="49" charset="-122"/>
                  <a:ea typeface="幼圆" pitchFamily="49" charset="-122"/>
                  <a:sym typeface="宋体" pitchFamily="2" charset="-122"/>
                </a:rPr>
                <a:t>认识，旨在加强考查</a:t>
              </a:r>
              <a:r>
                <a:rPr lang="zh-CN" altLang="en-US" sz="2400">
                  <a:solidFill>
                    <a:srgbClr val="0000FF"/>
                  </a:solidFill>
                  <a:latin typeface="幼圆" pitchFamily="49" charset="-122"/>
                  <a:ea typeface="幼圆" pitchFamily="49" charset="-122"/>
                  <a:sym typeface="宋体" pitchFamily="2" charset="-122"/>
                </a:rPr>
                <a:t>考生的思维力度以及</a:t>
              </a:r>
              <a:r>
                <a:rPr lang="zh-CN" altLang="en-US" sz="2400" smtClean="0">
                  <a:solidFill>
                    <a:srgbClr val="0000FF"/>
                  </a:solidFill>
                  <a:latin typeface="幼圆" pitchFamily="49" charset="-122"/>
                  <a:ea typeface="幼圆" pitchFamily="49" charset="-122"/>
                  <a:sym typeface="宋体" pitchFamily="2" charset="-122"/>
                </a:rPr>
                <a:t>思维过程。备考中要注意摆脱</a:t>
              </a:r>
              <a:r>
                <a:rPr lang="zh-CN" altLang="en-US" sz="2400">
                  <a:solidFill>
                    <a:srgbClr val="0000FF"/>
                  </a:solidFill>
                  <a:latin typeface="幼圆" pitchFamily="49" charset="-122"/>
                  <a:ea typeface="幼圆" pitchFamily="49" charset="-122"/>
                  <a:sym typeface="宋体" pitchFamily="2" charset="-122"/>
                </a:rPr>
                <a:t>教材程式化的历史叙述，</a:t>
              </a:r>
              <a:r>
                <a:rPr lang="zh-CN" altLang="en-US" sz="2400" smtClean="0">
                  <a:solidFill>
                    <a:srgbClr val="0000FF"/>
                  </a:solidFill>
                  <a:latin typeface="幼圆" pitchFamily="49" charset="-122"/>
                  <a:ea typeface="幼圆" pitchFamily="49" charset="-122"/>
                  <a:sym typeface="宋体" pitchFamily="2" charset="-122"/>
                </a:rPr>
                <a:t>突破固有</a:t>
              </a:r>
              <a:r>
                <a:rPr lang="zh-CN" altLang="en-US" sz="2400">
                  <a:solidFill>
                    <a:srgbClr val="0000FF"/>
                  </a:solidFill>
                  <a:latin typeface="幼圆" pitchFamily="49" charset="-122"/>
                  <a:ea typeface="幼圆" pitchFamily="49" charset="-122"/>
                  <a:sym typeface="宋体" pitchFamily="2" charset="-122"/>
                </a:rPr>
                <a:t>思维定式，提升到选择题呈现的新认识、新思想与新</a:t>
              </a:r>
              <a:r>
                <a:rPr lang="zh-CN" altLang="en-US" sz="2400" smtClean="0">
                  <a:solidFill>
                    <a:srgbClr val="0000FF"/>
                  </a:solidFill>
                  <a:latin typeface="幼圆" pitchFamily="49" charset="-122"/>
                  <a:ea typeface="幼圆" pitchFamily="49" charset="-122"/>
                  <a:sym typeface="宋体" pitchFamily="2" charset="-122"/>
                </a:rPr>
                <a:t>观点的高度。</a:t>
              </a:r>
              <a:endParaRPr lang="en-US" altLang="zh-CN" sz="2400" dirty="0" smtClean="0">
                <a:solidFill>
                  <a:srgbClr val="0000FF"/>
                </a:solidFill>
                <a:latin typeface="幼圆" pitchFamily="49" charset="-122"/>
                <a:ea typeface="幼圆" pitchFamily="49" charset="-122"/>
              </a:endParaRPr>
            </a:p>
          </p:txBody>
        </p:sp>
      </p:grpSp>
      <p:sp>
        <p:nvSpPr>
          <p:cNvPr id="30" name="矩形 29"/>
          <p:cNvSpPr/>
          <p:nvPr/>
        </p:nvSpPr>
        <p:spPr>
          <a:xfrm>
            <a:off x="53653" y="5020258"/>
            <a:ext cx="9125076" cy="1865126"/>
          </a:xfrm>
          <a:prstGeom prst="rect">
            <a:avLst/>
          </a:prstGeom>
          <a:solidFill>
            <a:schemeClr val="bg1"/>
          </a:solid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20000"/>
              </a:lnSpc>
            </a:pPr>
            <a:r>
              <a:rPr lang="zh-CN" altLang="en-US" sz="3200" smtClean="0">
                <a:solidFill>
                  <a:srgbClr val="FF0000"/>
                </a:solidFill>
                <a:latin typeface="黑体" pitchFamily="49" charset="-122"/>
                <a:ea typeface="黑体" pitchFamily="49" charset="-122"/>
              </a:rPr>
              <a:t>启示</a:t>
            </a:r>
            <a:endParaRPr lang="en-US" altLang="zh-CN" sz="3200" smtClean="0">
              <a:solidFill>
                <a:srgbClr val="FF0000"/>
              </a:solidFill>
              <a:latin typeface="黑体" pitchFamily="49" charset="-122"/>
              <a:ea typeface="黑体" pitchFamily="49" charset="-122"/>
            </a:endParaRPr>
          </a:p>
          <a:p>
            <a:pPr>
              <a:lnSpc>
                <a:spcPct val="120000"/>
              </a:lnSpc>
            </a:pPr>
            <a:r>
              <a:rPr lang="zh-CN" altLang="en-US" sz="3200">
                <a:solidFill>
                  <a:srgbClr val="FF0000"/>
                </a:solidFill>
                <a:latin typeface="黑体" pitchFamily="49" charset="-122"/>
                <a:ea typeface="黑体" pitchFamily="49" charset="-122"/>
              </a:rPr>
              <a:t>基础是前提，知识是王道，从源头上备考才能</a:t>
            </a:r>
            <a:r>
              <a:rPr lang="zh-CN" altLang="en-US" sz="3200" b="1">
                <a:solidFill>
                  <a:srgbClr val="FF0000"/>
                </a:solidFill>
                <a:latin typeface="黑体" pitchFamily="49" charset="-122"/>
                <a:ea typeface="黑体" pitchFamily="49" charset="-122"/>
              </a:rPr>
              <a:t>“</a:t>
            </a:r>
            <a:r>
              <a:rPr lang="zh-CN" altLang="en-US" sz="3200">
                <a:solidFill>
                  <a:srgbClr val="FF0000"/>
                </a:solidFill>
                <a:latin typeface="黑体" pitchFamily="49" charset="-122"/>
                <a:ea typeface="黑体" pitchFamily="49" charset="-122"/>
              </a:rPr>
              <a:t>以不变应万变</a:t>
            </a:r>
            <a:r>
              <a:rPr lang="zh-CN" altLang="en-US" sz="3200" b="1">
                <a:solidFill>
                  <a:srgbClr val="FF0000"/>
                </a:solidFill>
                <a:latin typeface="黑体" pitchFamily="49" charset="-122"/>
                <a:ea typeface="黑体" pitchFamily="49" charset="-122"/>
              </a:rPr>
              <a:t>”</a:t>
            </a:r>
            <a:r>
              <a:rPr lang="zh-CN" altLang="en-US" sz="3200">
                <a:solidFill>
                  <a:srgbClr val="FF0000"/>
                </a:solidFill>
                <a:latin typeface="黑体" pitchFamily="49" charset="-122"/>
                <a:ea typeface="黑体" pitchFamily="49" charset="-122"/>
              </a:rPr>
              <a:t>。</a:t>
            </a:r>
            <a:endParaRPr lang="en-US" altLang="zh-CN" sz="3200" smtClean="0">
              <a:solidFill>
                <a:srgbClr val="FF0000"/>
              </a:solidFill>
              <a:latin typeface="黑体" pitchFamily="49" charset="-122"/>
              <a:ea typeface="黑体" pitchFamily="49" charset="-122"/>
            </a:endParaRPr>
          </a:p>
        </p:txBody>
      </p:sp>
      <p:sp>
        <p:nvSpPr>
          <p:cNvPr id="31" name="TextBox 30"/>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一、精研高考真题，找准备考方向</a:t>
            </a:r>
            <a:endParaRPr lang="zh-CN" altLang="en-US" sz="3200">
              <a:solidFill>
                <a:srgbClr val="0000FF"/>
              </a:solidFill>
              <a:latin typeface="黑体" pitchFamily="49" charset="-122"/>
              <a:ea typeface="黑体" pitchFamily="49" charset="-122"/>
            </a:endParaRPr>
          </a:p>
        </p:txBody>
      </p:sp>
    </p:spTree>
    <p:extLst>
      <p:ext uri="{BB962C8B-B14F-4D97-AF65-F5344CB8AC3E}">
        <p14:creationId xmlns:p14="http://schemas.microsoft.com/office/powerpoint/2010/main" val="1024611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1000" fill="hold"/>
                                        <p:tgtEl>
                                          <p:spTgt spid="23"/>
                                        </p:tgtEl>
                                        <p:attrNameLst>
                                          <p:attrName>ppt_x</p:attrName>
                                        </p:attrNameLst>
                                      </p:cBhvr>
                                      <p:tavLst>
                                        <p:tav tm="0">
                                          <p:val>
                                            <p:strVal val="0-#ppt_w/2"/>
                                          </p:val>
                                        </p:tav>
                                        <p:tav tm="100000">
                                          <p:val>
                                            <p:strVal val="#ppt_x"/>
                                          </p:val>
                                        </p:tav>
                                      </p:tavLst>
                                    </p:anim>
                                    <p:anim calcmode="lin" valueType="num">
                                      <p:cBhvr additive="base">
                                        <p:cTn id="15"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xit" presetSubtype="12" fill="hold" nodeType="clickEffect">
                                  <p:stCondLst>
                                    <p:cond delay="0"/>
                                  </p:stCondLst>
                                  <p:childTnLst>
                                    <p:anim calcmode="lin" valueType="num">
                                      <p:cBhvr additive="base">
                                        <p:cTn id="19" dur="1000"/>
                                        <p:tgtEl>
                                          <p:spTgt spid="23"/>
                                        </p:tgtEl>
                                        <p:attrNameLst>
                                          <p:attrName>ppt_x</p:attrName>
                                        </p:attrNameLst>
                                      </p:cBhvr>
                                      <p:tavLst>
                                        <p:tav tm="0">
                                          <p:val>
                                            <p:strVal val="ppt_x"/>
                                          </p:val>
                                        </p:tav>
                                        <p:tav tm="100000">
                                          <p:val>
                                            <p:strVal val="0-ppt_w/2"/>
                                          </p:val>
                                        </p:tav>
                                      </p:tavLst>
                                    </p:anim>
                                    <p:anim calcmode="lin" valueType="num">
                                      <p:cBhvr additive="base">
                                        <p:cTn id="20" dur="1000"/>
                                        <p:tgtEl>
                                          <p:spTgt spid="23"/>
                                        </p:tgtEl>
                                        <p:attrNameLst>
                                          <p:attrName>ppt_y</p:attrName>
                                        </p:attrNameLst>
                                      </p:cBhvr>
                                      <p:tavLst>
                                        <p:tav tm="0">
                                          <p:val>
                                            <p:strVal val="ppt_y"/>
                                          </p:val>
                                        </p:tav>
                                        <p:tav tm="100000">
                                          <p:val>
                                            <p:strVal val="1+ppt_h/2"/>
                                          </p:val>
                                        </p:tav>
                                      </p:tavLst>
                                    </p:anim>
                                    <p:set>
                                      <p:cBhvr>
                                        <p:cTn id="21" dur="1" fill="hold">
                                          <p:stCondLst>
                                            <p:cond delay="999"/>
                                          </p:stCondLst>
                                        </p:cTn>
                                        <p:tgtEl>
                                          <p:spTgt spid="23"/>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p:cTn id="26" dur="1000" fill="hold"/>
                                        <p:tgtEl>
                                          <p:spTgt spid="30"/>
                                        </p:tgtEl>
                                        <p:attrNameLst>
                                          <p:attrName>ppt_w</p:attrName>
                                        </p:attrNameLst>
                                      </p:cBhvr>
                                      <p:tavLst>
                                        <p:tav tm="0">
                                          <p:val>
                                            <p:fltVal val="0"/>
                                          </p:val>
                                        </p:tav>
                                        <p:tav tm="100000">
                                          <p:val>
                                            <p:strVal val="#ppt_w"/>
                                          </p:val>
                                        </p:tav>
                                      </p:tavLst>
                                    </p:anim>
                                    <p:anim calcmode="lin" valueType="num">
                                      <p:cBhvr>
                                        <p:cTn id="27" dur="1000" fill="hold"/>
                                        <p:tgtEl>
                                          <p:spTgt spid="30"/>
                                        </p:tgtEl>
                                        <p:attrNameLst>
                                          <p:attrName>ppt_h</p:attrName>
                                        </p:attrNameLst>
                                      </p:cBhvr>
                                      <p:tavLst>
                                        <p:tav tm="0">
                                          <p:val>
                                            <p:fltVal val="0"/>
                                          </p:val>
                                        </p:tav>
                                        <p:tav tm="100000">
                                          <p:val>
                                            <p:strVal val="#ppt_h"/>
                                          </p:val>
                                        </p:tav>
                                      </p:tavLst>
                                    </p:anim>
                                    <p:animEffect transition="in" filter="fade">
                                      <p:cBhvr>
                                        <p:cTn id="28"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0"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4" name="TextBox 3"/>
          <p:cNvSpPr txBox="1"/>
          <p:nvPr/>
        </p:nvSpPr>
        <p:spPr>
          <a:xfrm>
            <a:off x="33827" y="596207"/>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pic>
        <p:nvPicPr>
          <p:cNvPr id="102401" name="Picture 1" descr="C:\Users\Administrator\AppData\Roaming\Tencent\Users\863413775\QQ\WinTemp\RichOle\864_B]@E9}@G{2E$5FKLFB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1052736"/>
            <a:ext cx="9036496" cy="5738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99166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4" name="TextBox 3"/>
          <p:cNvSpPr txBox="1"/>
          <p:nvPr/>
        </p:nvSpPr>
        <p:spPr>
          <a:xfrm>
            <a:off x="33827" y="596207"/>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grpSp>
        <p:nvGrpSpPr>
          <p:cNvPr id="2" name="组合 1"/>
          <p:cNvGrpSpPr/>
          <p:nvPr/>
        </p:nvGrpSpPr>
        <p:grpSpPr>
          <a:xfrm>
            <a:off x="136902" y="1052736"/>
            <a:ext cx="8899594" cy="5738573"/>
            <a:chOff x="64894" y="1412776"/>
            <a:chExt cx="8899594" cy="5293890"/>
          </a:xfrm>
        </p:grpSpPr>
        <p:pic>
          <p:nvPicPr>
            <p:cNvPr id="101377" name="Picture 1" descr="C:\Users\Administrator\AppData\Roaming\Tencent\Users\863413775\QQ\WinTemp\RichOle\Y2VVD}(U3[ZG4KKUD2EZ}@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24" y="1412776"/>
              <a:ext cx="8877164" cy="2520280"/>
            </a:xfrm>
            <a:prstGeom prst="rect">
              <a:avLst/>
            </a:prstGeom>
            <a:noFill/>
            <a:extLst>
              <a:ext uri="{909E8E84-426E-40DD-AFC4-6F175D3DCCD1}">
                <a14:hiddenFill xmlns:a14="http://schemas.microsoft.com/office/drawing/2010/main">
                  <a:solidFill>
                    <a:srgbClr val="FFFFFF"/>
                  </a:solidFill>
                </a14:hiddenFill>
              </a:ext>
            </a:extLst>
          </p:spPr>
        </p:pic>
        <p:pic>
          <p:nvPicPr>
            <p:cNvPr id="101378" name="Picture 2" descr="C:\Users\Administrator\AppData\Roaming\Tencent\Users\863413775\QQ\WinTemp\RichOle\]8FGFMF]A1HIBTKN)NK(M$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94" y="3861048"/>
              <a:ext cx="8899594" cy="28456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9499166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4" name="TextBox 3"/>
          <p:cNvSpPr txBox="1"/>
          <p:nvPr/>
        </p:nvSpPr>
        <p:spPr>
          <a:xfrm>
            <a:off x="33827" y="596207"/>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pic>
        <p:nvPicPr>
          <p:cNvPr id="100353" name="Picture 1" descr="C:\Users\Administrator\AppData\Roaming\Tencent\Users\863413775\QQ\WinTemp\RichOle\M~MSW[D`ZSVH1VJR`_{3DC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052736"/>
            <a:ext cx="8640960" cy="5738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99166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4" name="TextBox 3"/>
          <p:cNvSpPr txBox="1"/>
          <p:nvPr/>
        </p:nvSpPr>
        <p:spPr>
          <a:xfrm>
            <a:off x="33827" y="596207"/>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pic>
        <p:nvPicPr>
          <p:cNvPr id="104449" name="Picture 1" descr="C:\Users\Administrator\AppData\Roaming\Tencent\Users\863413775\QQ\WinTemp\RichOle\7]6$%}$B}5R@E8(E20@P~_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1052736"/>
            <a:ext cx="9002668" cy="5738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91236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35496" y="600286"/>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68760"/>
            <a:ext cx="8816975" cy="5584825"/>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601366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25" y="1268760"/>
            <a:ext cx="8686800" cy="5700713"/>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35496" y="600286"/>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380525711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3" y="1236663"/>
            <a:ext cx="8812212" cy="5494337"/>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35496" y="673532"/>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402177312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矩形 1"/>
          <p:cNvSpPr>
            <a:spLocks noChangeArrowheads="1"/>
          </p:cNvSpPr>
          <p:nvPr/>
        </p:nvSpPr>
        <p:spPr bwMode="auto">
          <a:xfrm>
            <a:off x="251520" y="1196752"/>
            <a:ext cx="8640959" cy="541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20000"/>
              </a:lnSpc>
            </a:pPr>
            <a:r>
              <a:rPr lang="zh-CN" altLang="zh-CN" sz="2600">
                <a:latin typeface="黑体" pitchFamily="49" charset="-122"/>
                <a:ea typeface="黑体" pitchFamily="49" charset="-122"/>
              </a:rPr>
              <a:t>十六个主干知识高频考点</a:t>
            </a:r>
          </a:p>
          <a:p>
            <a:pPr>
              <a:lnSpc>
                <a:spcPct val="120000"/>
              </a:lnSpc>
            </a:pPr>
            <a:r>
              <a:rPr lang="en-US" altLang="zh-CN" sz="2400" smtClean="0">
                <a:latin typeface="仿宋" pitchFamily="49" charset="-122"/>
                <a:ea typeface="仿宋" pitchFamily="49" charset="-122"/>
              </a:rPr>
              <a:t>1</a:t>
            </a:r>
            <a:r>
              <a:rPr lang="en-US" altLang="zh-CN" sz="2400">
                <a:latin typeface="仿宋" pitchFamily="49" charset="-122"/>
                <a:ea typeface="仿宋" pitchFamily="49" charset="-122"/>
              </a:rPr>
              <a:t>.</a:t>
            </a:r>
            <a:r>
              <a:rPr lang="zh-CN" altLang="zh-CN" sz="2400">
                <a:latin typeface="仿宋" pitchFamily="49" charset="-122"/>
                <a:ea typeface="仿宋" pitchFamily="49" charset="-122"/>
              </a:rPr>
              <a:t>先秦三大制度（宗法制、分封制、礼乐制）、春秋战国之“巨变”。战国末百家由争鸣走向融合。</a:t>
            </a:r>
          </a:p>
          <a:p>
            <a:pPr>
              <a:lnSpc>
                <a:spcPct val="120000"/>
              </a:lnSpc>
            </a:pPr>
            <a:r>
              <a:rPr lang="en-US" altLang="zh-CN" sz="2400" smtClean="0">
                <a:latin typeface="仿宋" pitchFamily="49" charset="-122"/>
                <a:ea typeface="仿宋" pitchFamily="49" charset="-122"/>
              </a:rPr>
              <a:t>2</a:t>
            </a:r>
            <a:r>
              <a:rPr lang="en-US" altLang="zh-CN" sz="2400">
                <a:latin typeface="仿宋" pitchFamily="49" charset="-122"/>
                <a:ea typeface="仿宋" pitchFamily="49" charset="-122"/>
              </a:rPr>
              <a:t>.</a:t>
            </a:r>
            <a:r>
              <a:rPr lang="zh-CN" altLang="zh-CN" sz="2400">
                <a:latin typeface="仿宋" pitchFamily="49" charset="-122"/>
                <a:ea typeface="仿宋" pitchFamily="49" charset="-122"/>
              </a:rPr>
              <a:t>秦汉制度创新。</a:t>
            </a:r>
          </a:p>
          <a:p>
            <a:pPr>
              <a:lnSpc>
                <a:spcPct val="120000"/>
              </a:lnSpc>
            </a:pPr>
            <a:r>
              <a:rPr lang="en-US" altLang="zh-CN" sz="2400" smtClean="0">
                <a:latin typeface="仿宋" pitchFamily="49" charset="-122"/>
                <a:ea typeface="仿宋" pitchFamily="49" charset="-122"/>
              </a:rPr>
              <a:t>3</a:t>
            </a:r>
            <a:r>
              <a:rPr lang="en-US" altLang="zh-CN" sz="2400">
                <a:latin typeface="仿宋" pitchFamily="49" charset="-122"/>
                <a:ea typeface="仿宋" pitchFamily="49" charset="-122"/>
              </a:rPr>
              <a:t>.</a:t>
            </a:r>
            <a:r>
              <a:rPr lang="zh-CN" altLang="zh-CN" sz="2400">
                <a:latin typeface="仿宋" pitchFamily="49" charset="-122"/>
                <a:ea typeface="仿宋" pitchFamily="49" charset="-122"/>
              </a:rPr>
              <a:t>魏晋南北朝，儒学强化，如进入法律，深刻影响人们观念，如曹操割发代首</a:t>
            </a:r>
            <a:r>
              <a:rPr lang="zh-CN" altLang="en-US" sz="2400">
                <a:latin typeface="仿宋" pitchFamily="49" charset="-122"/>
                <a:ea typeface="仿宋" pitchFamily="49" charset="-122"/>
              </a:rPr>
              <a:t>（刑罚，叫做“髡（</a:t>
            </a:r>
            <a:r>
              <a:rPr lang="en-US" altLang="zh-CN" sz="2400">
                <a:latin typeface="仿宋" pitchFamily="49" charset="-122"/>
                <a:ea typeface="仿宋" pitchFamily="49" charset="-122"/>
              </a:rPr>
              <a:t>kūn</a:t>
            </a:r>
            <a:r>
              <a:rPr lang="zh-CN" altLang="en-US" sz="2400">
                <a:latin typeface="仿宋" pitchFamily="49" charset="-122"/>
                <a:ea typeface="仿宋" pitchFamily="49" charset="-122"/>
              </a:rPr>
              <a:t>）刑”。汉代，儒家便是主流，而儒家思想其中就有“身体发肤，受之父母，不敢毁伤，孝之始也”。由此可见，在当时，割发是非常严重的）</a:t>
            </a:r>
            <a:r>
              <a:rPr lang="zh-CN" altLang="zh-CN" sz="2400">
                <a:latin typeface="仿宋" pitchFamily="49" charset="-122"/>
                <a:ea typeface="仿宋" pitchFamily="49" charset="-122"/>
              </a:rPr>
              <a:t>。科举制、三省六部制的萌芽及士族制度的本质。</a:t>
            </a:r>
          </a:p>
          <a:p>
            <a:pPr>
              <a:lnSpc>
                <a:spcPct val="120000"/>
              </a:lnSpc>
            </a:pPr>
            <a:r>
              <a:rPr lang="en-US" altLang="zh-CN" sz="2400" smtClean="0">
                <a:latin typeface="仿宋" pitchFamily="49" charset="-122"/>
                <a:ea typeface="仿宋" pitchFamily="49" charset="-122"/>
              </a:rPr>
              <a:t>4</a:t>
            </a:r>
            <a:r>
              <a:rPr lang="en-US" altLang="zh-CN" sz="2400">
                <a:latin typeface="仿宋" pitchFamily="49" charset="-122"/>
                <a:ea typeface="仿宋" pitchFamily="49" charset="-122"/>
              </a:rPr>
              <a:t>.</a:t>
            </a:r>
            <a:r>
              <a:rPr lang="zh-CN" altLang="zh-CN" sz="2400">
                <a:latin typeface="仿宋" pitchFamily="49" charset="-122"/>
                <a:ea typeface="仿宋" pitchFamily="49" charset="-122"/>
              </a:rPr>
              <a:t>唐宋制度创新、经济重心南移及影响、宋租佃制及市民社会。</a:t>
            </a:r>
          </a:p>
          <a:p>
            <a:pPr>
              <a:lnSpc>
                <a:spcPct val="120000"/>
              </a:lnSpc>
            </a:pPr>
            <a:r>
              <a:rPr lang="en-US" altLang="zh-CN" sz="2400" smtClean="0">
                <a:latin typeface="仿宋" pitchFamily="49" charset="-122"/>
                <a:ea typeface="仿宋" pitchFamily="49" charset="-122"/>
              </a:rPr>
              <a:t>5</a:t>
            </a:r>
            <a:r>
              <a:rPr lang="en-US" altLang="zh-CN" sz="2400">
                <a:latin typeface="仿宋" pitchFamily="49" charset="-122"/>
                <a:ea typeface="仿宋" pitchFamily="49" charset="-122"/>
              </a:rPr>
              <a:t>.</a:t>
            </a:r>
            <a:r>
              <a:rPr lang="zh-CN" altLang="zh-CN" sz="2400">
                <a:latin typeface="仿宋" pitchFamily="49" charset="-122"/>
                <a:ea typeface="仿宋" pitchFamily="49" charset="-122"/>
              </a:rPr>
              <a:t>明清江南社会变革及同期中外对比，如经济、科技、思想、朝贡体系和殖民体系、重农抑商与重商主义等</a:t>
            </a:r>
            <a:r>
              <a:rPr lang="zh-CN" altLang="zh-CN" sz="2400" smtClean="0">
                <a:latin typeface="仿宋" pitchFamily="49" charset="-122"/>
                <a:ea typeface="仿宋" pitchFamily="49" charset="-122"/>
              </a:rPr>
              <a:t>。</a:t>
            </a:r>
            <a:r>
              <a:rPr lang="en-US" altLang="zh-CN"/>
              <a:t> </a:t>
            </a:r>
            <a:endParaRPr lang="zh-CN" altLang="zh-CN"/>
          </a:p>
        </p:txBody>
      </p:sp>
      <p:sp>
        <p:nvSpPr>
          <p:cNvPr id="3" name="TextBox 2"/>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4" name="TextBox 3"/>
          <p:cNvSpPr txBox="1"/>
          <p:nvPr/>
        </p:nvSpPr>
        <p:spPr>
          <a:xfrm>
            <a:off x="60517" y="692696"/>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256988653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矩形 1"/>
          <p:cNvSpPr>
            <a:spLocks noChangeArrowheads="1"/>
          </p:cNvSpPr>
          <p:nvPr/>
        </p:nvSpPr>
        <p:spPr bwMode="auto">
          <a:xfrm>
            <a:off x="36512" y="1031474"/>
            <a:ext cx="9144000" cy="585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US" altLang="zh-CN" sz="2000"/>
              <a:t> </a:t>
            </a:r>
            <a:r>
              <a:rPr lang="en-US" altLang="zh-CN" sz="2400">
                <a:latin typeface="仿宋" pitchFamily="49" charset="-122"/>
                <a:ea typeface="仿宋" pitchFamily="49" charset="-122"/>
              </a:rPr>
              <a:t>6.</a:t>
            </a:r>
            <a:r>
              <a:rPr lang="zh-CN" altLang="zh-CN" sz="2400">
                <a:latin typeface="仿宋" pitchFamily="49" charset="-122"/>
                <a:ea typeface="仿宋" pitchFamily="49" charset="-122"/>
              </a:rPr>
              <a:t>晚清（</a:t>
            </a:r>
            <a:r>
              <a:rPr lang="en-US" altLang="zh-CN" sz="2400">
                <a:latin typeface="仿宋" pitchFamily="49" charset="-122"/>
                <a:ea typeface="仿宋" pitchFamily="49" charset="-122"/>
              </a:rPr>
              <a:t>1840-1912</a:t>
            </a:r>
            <a:r>
              <a:rPr lang="zh-CN" altLang="zh-CN" sz="2400">
                <a:latin typeface="仿宋" pitchFamily="49" charset="-122"/>
                <a:ea typeface="仿宋" pitchFamily="49" charset="-122"/>
              </a:rPr>
              <a:t>）之社会转型：经济、政治（包括外交条约体系的建构）、思想文化、社会生活（包括人们的价值观念）。</a:t>
            </a:r>
          </a:p>
          <a:p>
            <a:pPr>
              <a:lnSpc>
                <a:spcPct val="120000"/>
              </a:lnSpc>
            </a:pPr>
            <a:r>
              <a:rPr lang="en-US" altLang="zh-CN" sz="2400">
                <a:latin typeface="仿宋" pitchFamily="49" charset="-122"/>
                <a:ea typeface="仿宋" pitchFamily="49" charset="-122"/>
              </a:rPr>
              <a:t>7.</a:t>
            </a:r>
            <a:r>
              <a:rPr lang="zh-CN" altLang="zh-CN" sz="2400">
                <a:latin typeface="仿宋" pitchFamily="49" charset="-122"/>
                <a:ea typeface="仿宋" pitchFamily="49" charset="-122"/>
              </a:rPr>
              <a:t>北京（北洋）政府时期（</a:t>
            </a:r>
            <a:r>
              <a:rPr lang="en-US" altLang="zh-CN" sz="2400">
                <a:latin typeface="仿宋" pitchFamily="49" charset="-122"/>
                <a:ea typeface="仿宋" pitchFamily="49" charset="-122"/>
              </a:rPr>
              <a:t>1912-1927</a:t>
            </a:r>
            <a:r>
              <a:rPr lang="zh-CN" altLang="zh-CN" sz="2400">
                <a:latin typeface="仿宋" pitchFamily="49" charset="-122"/>
                <a:ea typeface="仿宋" pitchFamily="49" charset="-122"/>
              </a:rPr>
              <a:t>）再认识。经济、政治、思想文化、外交深度转型。袁世凯之再评价。北洋时期文化繁荣现象（新文化运动再认识）。</a:t>
            </a:r>
          </a:p>
          <a:p>
            <a:pPr>
              <a:lnSpc>
                <a:spcPct val="120000"/>
              </a:lnSpc>
            </a:pPr>
            <a:r>
              <a:rPr lang="en-US" altLang="zh-CN" sz="2400">
                <a:latin typeface="仿宋" pitchFamily="49" charset="-122"/>
                <a:ea typeface="仿宋" pitchFamily="49" charset="-122"/>
              </a:rPr>
              <a:t>8.</a:t>
            </a:r>
            <a:r>
              <a:rPr lang="zh-CN" altLang="zh-CN" sz="2400">
                <a:latin typeface="仿宋" pitchFamily="49" charset="-122"/>
                <a:ea typeface="仿宋" pitchFamily="49" charset="-122"/>
              </a:rPr>
              <a:t>民国政府时期（</a:t>
            </a:r>
            <a:r>
              <a:rPr lang="en-US" altLang="zh-CN" sz="2400">
                <a:latin typeface="仿宋" pitchFamily="49" charset="-122"/>
                <a:ea typeface="仿宋" pitchFamily="49" charset="-122"/>
              </a:rPr>
              <a:t>1927-1949</a:t>
            </a:r>
            <a:r>
              <a:rPr lang="zh-CN" altLang="zh-CN" sz="2400">
                <a:latin typeface="仿宋" pitchFamily="49" charset="-122"/>
                <a:ea typeface="仿宋" pitchFamily="49" charset="-122"/>
              </a:rPr>
              <a:t>）。客观评价国民政府的抗战政策及效果，如抗战其的准备（与国民经济建设运动联系）、抗战期间的持续抵抗及土地政策和民众动员、抗战期间开辟滇缅战场及贡献、收回利权的斗争等。</a:t>
            </a:r>
          </a:p>
          <a:p>
            <a:pPr>
              <a:lnSpc>
                <a:spcPct val="120000"/>
              </a:lnSpc>
            </a:pPr>
            <a:r>
              <a:rPr lang="en-US" altLang="zh-CN" sz="2400" smtClean="0">
                <a:latin typeface="仿宋" pitchFamily="49" charset="-122"/>
                <a:ea typeface="仿宋" pitchFamily="49" charset="-122"/>
              </a:rPr>
              <a:t>9.1950-1965</a:t>
            </a:r>
            <a:r>
              <a:rPr lang="zh-CN" altLang="en-US" sz="2400" smtClean="0">
                <a:latin typeface="仿宋" pitchFamily="49" charset="-122"/>
                <a:ea typeface="仿宋" pitchFamily="49" charset="-122"/>
              </a:rPr>
              <a:t>年</a:t>
            </a:r>
            <a:r>
              <a:rPr lang="zh-CN" altLang="zh-CN" sz="2400" smtClean="0">
                <a:latin typeface="仿宋" pitchFamily="49" charset="-122"/>
                <a:ea typeface="仿宋" pitchFamily="49" charset="-122"/>
              </a:rPr>
              <a:t>农村</a:t>
            </a:r>
            <a:r>
              <a:rPr lang="zh-CN" altLang="zh-CN" sz="2400">
                <a:latin typeface="仿宋" pitchFamily="49" charset="-122"/>
                <a:ea typeface="仿宋" pitchFamily="49" charset="-122"/>
              </a:rPr>
              <a:t>生产关系变革：</a:t>
            </a:r>
            <a:r>
              <a:rPr lang="en-US" altLang="zh-CN" sz="2400" smtClean="0">
                <a:latin typeface="仿宋" pitchFamily="49" charset="-122"/>
                <a:ea typeface="仿宋" pitchFamily="49" charset="-122"/>
              </a:rPr>
              <a:t>1950-1952</a:t>
            </a:r>
            <a:r>
              <a:rPr lang="zh-CN" altLang="en-US" sz="2400" smtClean="0">
                <a:latin typeface="仿宋" pitchFamily="49" charset="-122"/>
                <a:ea typeface="仿宋" pitchFamily="49" charset="-122"/>
              </a:rPr>
              <a:t>年</a:t>
            </a:r>
            <a:r>
              <a:rPr lang="zh-CN" altLang="zh-CN" sz="2400" smtClean="0">
                <a:latin typeface="仿宋" pitchFamily="49" charset="-122"/>
                <a:ea typeface="仿宋" pitchFamily="49" charset="-122"/>
              </a:rPr>
              <a:t>改革</a:t>
            </a:r>
            <a:r>
              <a:rPr lang="zh-CN" altLang="zh-CN" sz="2400">
                <a:latin typeface="仿宋" pitchFamily="49" charset="-122"/>
                <a:ea typeface="仿宋" pitchFamily="49" charset="-122"/>
              </a:rPr>
              <a:t>；</a:t>
            </a:r>
            <a:r>
              <a:rPr lang="en-US" altLang="zh-CN" sz="2400" smtClean="0">
                <a:latin typeface="仿宋" pitchFamily="49" charset="-122"/>
                <a:ea typeface="仿宋" pitchFamily="49" charset="-122"/>
              </a:rPr>
              <a:t>1953-1956</a:t>
            </a:r>
            <a:r>
              <a:rPr lang="zh-CN" altLang="en-US" sz="2400" smtClean="0">
                <a:latin typeface="仿宋" pitchFamily="49" charset="-122"/>
                <a:ea typeface="仿宋" pitchFamily="49" charset="-122"/>
              </a:rPr>
              <a:t>年</a:t>
            </a:r>
            <a:r>
              <a:rPr lang="zh-CN" altLang="zh-CN" sz="2400" smtClean="0">
                <a:latin typeface="仿宋" pitchFamily="49" charset="-122"/>
                <a:ea typeface="仿宋" pitchFamily="49" charset="-122"/>
              </a:rPr>
              <a:t>合作社</a:t>
            </a:r>
            <a:r>
              <a:rPr lang="zh-CN" altLang="zh-CN" sz="2400">
                <a:latin typeface="仿宋" pitchFamily="49" charset="-122"/>
                <a:ea typeface="仿宋" pitchFamily="49" charset="-122"/>
              </a:rPr>
              <a:t>、改造；</a:t>
            </a:r>
            <a:r>
              <a:rPr lang="en-US" altLang="zh-CN" sz="2400">
                <a:latin typeface="仿宋" pitchFamily="49" charset="-122"/>
                <a:ea typeface="仿宋" pitchFamily="49" charset="-122"/>
              </a:rPr>
              <a:t>1958</a:t>
            </a:r>
            <a:r>
              <a:rPr lang="zh-CN" altLang="zh-CN" sz="2400">
                <a:latin typeface="仿宋" pitchFamily="49" charset="-122"/>
                <a:ea typeface="仿宋" pitchFamily="49" charset="-122"/>
              </a:rPr>
              <a:t>年开始的人民公社；</a:t>
            </a:r>
            <a:r>
              <a:rPr lang="en-US" altLang="zh-CN" sz="2400">
                <a:latin typeface="仿宋" pitchFamily="49" charset="-122"/>
                <a:ea typeface="仿宋" pitchFamily="49" charset="-122"/>
              </a:rPr>
              <a:t>1960</a:t>
            </a:r>
            <a:r>
              <a:rPr lang="zh-CN" altLang="zh-CN" sz="2400">
                <a:latin typeface="仿宋" pitchFamily="49" charset="-122"/>
                <a:ea typeface="仿宋" pitchFamily="49" charset="-122"/>
              </a:rPr>
              <a:t>年冬天开始的“调整”；</a:t>
            </a:r>
            <a:r>
              <a:rPr lang="en-US" altLang="zh-CN" sz="2400">
                <a:latin typeface="仿宋" pitchFamily="49" charset="-122"/>
                <a:ea typeface="仿宋" pitchFamily="49" charset="-122"/>
              </a:rPr>
              <a:t>1965</a:t>
            </a:r>
            <a:r>
              <a:rPr lang="zh-CN" altLang="zh-CN" sz="2400">
                <a:latin typeface="仿宋" pitchFamily="49" charset="-122"/>
                <a:ea typeface="仿宋" pitchFamily="49" charset="-122"/>
              </a:rPr>
              <a:t>年经济恢复。工业化；城市化；外交（冷战背景下的中苏、中美关系及其影响）</a:t>
            </a:r>
            <a:r>
              <a:rPr lang="zh-CN" altLang="zh-CN" sz="2400" smtClean="0">
                <a:latin typeface="仿宋" pitchFamily="49" charset="-122"/>
                <a:ea typeface="仿宋" pitchFamily="49" charset="-122"/>
              </a:rPr>
              <a:t>。</a:t>
            </a:r>
            <a:endParaRPr lang="zh-CN" altLang="zh-CN" sz="2000"/>
          </a:p>
        </p:txBody>
      </p:sp>
      <p:sp>
        <p:nvSpPr>
          <p:cNvPr id="3" name="TextBox 2"/>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4" name="TextBox 3"/>
          <p:cNvSpPr txBox="1"/>
          <p:nvPr/>
        </p:nvSpPr>
        <p:spPr>
          <a:xfrm>
            <a:off x="60517"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155708750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矩形 1"/>
          <p:cNvSpPr>
            <a:spLocks noChangeArrowheads="1"/>
          </p:cNvSpPr>
          <p:nvPr/>
        </p:nvSpPr>
        <p:spPr bwMode="auto">
          <a:xfrm>
            <a:off x="0" y="1271539"/>
            <a:ext cx="9144000" cy="5613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US" altLang="zh-CN" sz="2300" dirty="0">
                <a:latin typeface="仿宋" pitchFamily="49" charset="-122"/>
                <a:ea typeface="仿宋" pitchFamily="49" charset="-122"/>
              </a:rPr>
              <a:t>10.</a:t>
            </a:r>
            <a:r>
              <a:rPr lang="zh-CN" altLang="zh-CN" sz="2300" dirty="0">
                <a:latin typeface="仿宋" pitchFamily="49" charset="-122"/>
                <a:ea typeface="仿宋" pitchFamily="49" charset="-122"/>
              </a:rPr>
              <a:t>经济体制改革启动</a:t>
            </a:r>
            <a:r>
              <a:rPr lang="zh-CN" altLang="zh-CN" sz="2300">
                <a:latin typeface="仿宋" pitchFamily="49" charset="-122"/>
                <a:ea typeface="仿宋" pitchFamily="49" charset="-122"/>
              </a:rPr>
              <a:t>与</a:t>
            </a:r>
            <a:r>
              <a:rPr lang="zh-CN" altLang="zh-CN" sz="2300" smtClean="0">
                <a:latin typeface="仿宋" pitchFamily="49" charset="-122"/>
                <a:ea typeface="仿宋" pitchFamily="49" charset="-122"/>
              </a:rPr>
              <a:t>发展</a:t>
            </a:r>
            <a:r>
              <a:rPr lang="zh-CN" altLang="en-US" sz="2300" smtClean="0">
                <a:latin typeface="仿宋" pitchFamily="49" charset="-122"/>
                <a:ea typeface="仿宋" pitchFamily="49" charset="-122"/>
              </a:rPr>
              <a:t>：</a:t>
            </a:r>
            <a:r>
              <a:rPr lang="zh-CN" altLang="zh-CN" sz="2300" smtClean="0">
                <a:latin typeface="仿宋" pitchFamily="49" charset="-122"/>
                <a:ea typeface="仿宋" pitchFamily="49" charset="-122"/>
              </a:rPr>
              <a:t>农村</a:t>
            </a:r>
            <a:r>
              <a:rPr lang="zh-CN" altLang="zh-CN" sz="2300" dirty="0">
                <a:latin typeface="仿宋" pitchFamily="49" charset="-122"/>
                <a:ea typeface="仿宋" pitchFamily="49" charset="-122"/>
              </a:rPr>
              <a:t>：</a:t>
            </a:r>
            <a:r>
              <a:rPr lang="en-US" altLang="zh-CN" sz="2300" dirty="0">
                <a:latin typeface="仿宋" pitchFamily="49" charset="-122"/>
                <a:ea typeface="仿宋" pitchFamily="49" charset="-122"/>
              </a:rPr>
              <a:t>1978</a:t>
            </a:r>
            <a:r>
              <a:rPr lang="zh-CN" altLang="zh-CN" sz="2300" dirty="0">
                <a:latin typeface="仿宋" pitchFamily="49" charset="-122"/>
                <a:ea typeface="仿宋" pitchFamily="49" charset="-122"/>
              </a:rPr>
              <a:t>启动（地方自发，安徽、四川敢为天下先；</a:t>
            </a:r>
            <a:r>
              <a:rPr lang="zh-CN" altLang="zh-CN" sz="2300">
                <a:latin typeface="仿宋" pitchFamily="49" charset="-122"/>
                <a:ea typeface="仿宋" pitchFamily="49" charset="-122"/>
              </a:rPr>
              <a:t>中央</a:t>
            </a:r>
            <a:r>
              <a:rPr lang="zh-CN" altLang="zh-CN" sz="2300" smtClean="0">
                <a:latin typeface="仿宋" pitchFamily="49" charset="-122"/>
                <a:ea typeface="仿宋" pitchFamily="49" charset="-122"/>
              </a:rPr>
              <a:t>决策</a:t>
            </a:r>
            <a:r>
              <a:rPr lang="zh-CN" altLang="zh-CN" sz="2300" dirty="0">
                <a:latin typeface="仿宋" pitchFamily="49" charset="-122"/>
                <a:ea typeface="仿宋" pitchFamily="49" charset="-122"/>
              </a:rPr>
              <a:t>）；</a:t>
            </a:r>
            <a:r>
              <a:rPr lang="en-US" altLang="zh-CN" sz="2300" dirty="0">
                <a:latin typeface="仿宋" pitchFamily="49" charset="-122"/>
                <a:ea typeface="仿宋" pitchFamily="49" charset="-122"/>
              </a:rPr>
              <a:t>1980</a:t>
            </a:r>
            <a:r>
              <a:rPr lang="zh-CN" altLang="zh-CN" sz="2300" dirty="0">
                <a:latin typeface="仿宋" pitchFamily="49" charset="-122"/>
                <a:ea typeface="仿宋" pitchFamily="49" charset="-122"/>
              </a:rPr>
              <a:t>年争议中，中央定性</a:t>
            </a:r>
            <a:r>
              <a:rPr lang="zh-CN" altLang="zh-CN" sz="2300" dirty="0" smtClean="0">
                <a:latin typeface="仿宋" pitchFamily="49" charset="-122"/>
                <a:ea typeface="仿宋" pitchFamily="49" charset="-122"/>
              </a:rPr>
              <a:t>；</a:t>
            </a:r>
            <a:r>
              <a:rPr lang="zh-CN" altLang="en-US" sz="2300" dirty="0" smtClean="0">
                <a:latin typeface="仿宋" pitchFamily="49" charset="-122"/>
                <a:ea typeface="仿宋" pitchFamily="49" charset="-122"/>
              </a:rPr>
              <a:t>乡镇企业；</a:t>
            </a:r>
            <a:r>
              <a:rPr lang="en-US" altLang="zh-CN" sz="2300" dirty="0" smtClean="0">
                <a:latin typeface="仿宋" pitchFamily="49" charset="-122"/>
                <a:ea typeface="仿宋" pitchFamily="49" charset="-122"/>
              </a:rPr>
              <a:t>1983</a:t>
            </a:r>
            <a:r>
              <a:rPr lang="zh-CN" altLang="zh-CN" sz="2300" dirty="0">
                <a:latin typeface="仿宋" pitchFamily="49" charset="-122"/>
                <a:ea typeface="仿宋" pitchFamily="49" charset="-122"/>
              </a:rPr>
              <a:t>推广至全国。理解责任制与现代农业之</a:t>
            </a:r>
            <a:r>
              <a:rPr lang="zh-CN" altLang="zh-CN" sz="2300">
                <a:latin typeface="仿宋" pitchFamily="49" charset="-122"/>
                <a:ea typeface="仿宋" pitchFamily="49" charset="-122"/>
              </a:rPr>
              <a:t>关系</a:t>
            </a:r>
            <a:r>
              <a:rPr lang="zh-CN" altLang="zh-CN" sz="2300" smtClean="0">
                <a:latin typeface="仿宋" pitchFamily="49" charset="-122"/>
                <a:ea typeface="仿宋" pitchFamily="49" charset="-122"/>
              </a:rPr>
              <a:t>。城市</a:t>
            </a:r>
            <a:r>
              <a:rPr lang="zh-CN" altLang="zh-CN" sz="2300" dirty="0">
                <a:latin typeface="仿宋" pitchFamily="49" charset="-122"/>
                <a:ea typeface="仿宋" pitchFamily="49" charset="-122"/>
              </a:rPr>
              <a:t>：</a:t>
            </a:r>
            <a:r>
              <a:rPr lang="en-US" altLang="zh-CN" sz="2300" dirty="0">
                <a:latin typeface="仿宋" pitchFamily="49" charset="-122"/>
                <a:ea typeface="仿宋" pitchFamily="49" charset="-122"/>
              </a:rPr>
              <a:t>1984</a:t>
            </a:r>
            <a:r>
              <a:rPr lang="zh-CN" altLang="zh-CN" sz="2300" dirty="0">
                <a:latin typeface="仿宋" pitchFamily="49" charset="-122"/>
                <a:ea typeface="仿宋" pitchFamily="49" charset="-122"/>
              </a:rPr>
              <a:t>年开始，松绑，增强企业活力；</a:t>
            </a:r>
            <a:r>
              <a:rPr lang="en-US" altLang="zh-CN" sz="2300" dirty="0">
                <a:latin typeface="仿宋" pitchFamily="49" charset="-122"/>
                <a:ea typeface="仿宋" pitchFamily="49" charset="-122"/>
              </a:rPr>
              <a:t>1987</a:t>
            </a:r>
            <a:r>
              <a:rPr lang="zh-CN" altLang="zh-CN" sz="2300" dirty="0">
                <a:latin typeface="仿宋" pitchFamily="49" charset="-122"/>
                <a:ea typeface="仿宋" pitchFamily="49" charset="-122"/>
              </a:rPr>
              <a:t>年，扩大经营自主权；</a:t>
            </a:r>
            <a:r>
              <a:rPr lang="en-US" altLang="zh-CN" sz="2300" dirty="0">
                <a:latin typeface="仿宋" pitchFamily="49" charset="-122"/>
                <a:ea typeface="仿宋" pitchFamily="49" charset="-122"/>
              </a:rPr>
              <a:t>1992</a:t>
            </a:r>
            <a:r>
              <a:rPr lang="zh-CN" altLang="zh-CN" sz="2300" dirty="0">
                <a:latin typeface="仿宋" pitchFamily="49" charset="-122"/>
                <a:ea typeface="仿宋" pitchFamily="49" charset="-122"/>
              </a:rPr>
              <a:t>年，市场经济体制目标，建立现代企业制度——公司制、股份制。 </a:t>
            </a:r>
          </a:p>
          <a:p>
            <a:pPr>
              <a:lnSpc>
                <a:spcPct val="120000"/>
              </a:lnSpc>
            </a:pPr>
            <a:r>
              <a:rPr lang="en-US" altLang="zh-CN" sz="2300" dirty="0">
                <a:latin typeface="仿宋" pitchFamily="49" charset="-122"/>
                <a:ea typeface="仿宋" pitchFamily="49" charset="-122"/>
              </a:rPr>
              <a:t>11.</a:t>
            </a:r>
            <a:r>
              <a:rPr lang="zh-CN" altLang="zh-CN" sz="2300" dirty="0">
                <a:latin typeface="仿宋" pitchFamily="49" charset="-122"/>
                <a:ea typeface="仿宋" pitchFamily="49" charset="-122"/>
              </a:rPr>
              <a:t>古希腊、罗马希腊</a:t>
            </a:r>
            <a:r>
              <a:rPr lang="zh-CN" altLang="zh-CN" sz="2300">
                <a:latin typeface="仿宋" pitchFamily="49" charset="-122"/>
                <a:ea typeface="仿宋" pitchFamily="49" charset="-122"/>
              </a:rPr>
              <a:t>民主政治</a:t>
            </a:r>
            <a:r>
              <a:rPr lang="zh-CN" altLang="zh-CN" sz="2300" smtClean="0">
                <a:latin typeface="仿宋" pitchFamily="49" charset="-122"/>
                <a:ea typeface="仿宋" pitchFamily="49" charset="-122"/>
              </a:rPr>
              <a:t>：理解</a:t>
            </a:r>
            <a:r>
              <a:rPr lang="zh-CN" altLang="zh-CN" sz="2300">
                <a:latin typeface="仿宋" pitchFamily="49" charset="-122"/>
                <a:ea typeface="仿宋" pitchFamily="49" charset="-122"/>
              </a:rPr>
              <a:t>其</a:t>
            </a:r>
            <a:r>
              <a:rPr lang="zh-CN" altLang="zh-CN" sz="2300" smtClean="0">
                <a:latin typeface="仿宋" pitchFamily="49" charset="-122"/>
                <a:ea typeface="仿宋" pitchFamily="49" charset="-122"/>
              </a:rPr>
              <a:t>创造性，</a:t>
            </a:r>
            <a:r>
              <a:rPr lang="zh-CN" altLang="zh-CN" sz="2300" dirty="0">
                <a:latin typeface="仿宋" pitchFamily="49" charset="-122"/>
                <a:ea typeface="仿宋" pitchFamily="49" charset="-122"/>
              </a:rPr>
              <a:t>更要了解其落后</a:t>
            </a:r>
            <a:r>
              <a:rPr lang="zh-CN" altLang="zh-CN" sz="2300">
                <a:latin typeface="仿宋" pitchFamily="49" charset="-122"/>
                <a:ea typeface="仿宋" pitchFamily="49" charset="-122"/>
              </a:rPr>
              <a:t>性</a:t>
            </a:r>
            <a:r>
              <a:rPr lang="zh-CN" altLang="zh-CN" sz="2300" smtClean="0">
                <a:latin typeface="仿宋" pitchFamily="49" charset="-122"/>
                <a:ea typeface="仿宋" pitchFamily="49" charset="-122"/>
              </a:rPr>
              <a:t>。如</a:t>
            </a:r>
            <a:r>
              <a:rPr lang="zh-CN" altLang="zh-CN" sz="2300" dirty="0">
                <a:latin typeface="仿宋" pitchFamily="49" charset="-122"/>
                <a:ea typeface="仿宋" pitchFamily="49" charset="-122"/>
              </a:rPr>
              <a:t>“公民是城邦的动物”，特别强调公共利益，忽视个人利益</a:t>
            </a:r>
            <a:r>
              <a:rPr lang="zh-CN" altLang="zh-CN" sz="2300">
                <a:latin typeface="仿宋" pitchFamily="49" charset="-122"/>
                <a:ea typeface="仿宋" pitchFamily="49" charset="-122"/>
              </a:rPr>
              <a:t>和</a:t>
            </a:r>
            <a:r>
              <a:rPr lang="zh-CN" altLang="zh-CN" sz="2300" smtClean="0">
                <a:latin typeface="仿宋" pitchFamily="49" charset="-122"/>
                <a:ea typeface="仿宋" pitchFamily="49" charset="-122"/>
              </a:rPr>
              <a:t>自由</a:t>
            </a:r>
            <a:r>
              <a:rPr lang="zh-CN" altLang="en-US" sz="2300" smtClean="0">
                <a:latin typeface="仿宋" pitchFamily="49" charset="-122"/>
                <a:ea typeface="仿宋" pitchFamily="49" charset="-122"/>
              </a:rPr>
              <a:t>；</a:t>
            </a:r>
            <a:r>
              <a:rPr lang="zh-CN" altLang="zh-CN" sz="2300" smtClean="0">
                <a:latin typeface="仿宋" pitchFamily="49" charset="-122"/>
                <a:ea typeface="仿宋" pitchFamily="49" charset="-122"/>
              </a:rPr>
              <a:t>直接</a:t>
            </a:r>
            <a:r>
              <a:rPr lang="zh-CN" altLang="zh-CN" sz="2300" dirty="0">
                <a:latin typeface="仿宋" pitchFamily="49" charset="-122"/>
                <a:ea typeface="仿宋" pitchFamily="49" charset="-122"/>
              </a:rPr>
              <a:t>民主带来的程序正义，而结果上</a:t>
            </a:r>
            <a:r>
              <a:rPr lang="zh-CN" altLang="zh-CN" sz="2300">
                <a:latin typeface="仿宋" pitchFamily="49" charset="-122"/>
                <a:ea typeface="仿宋" pitchFamily="49" charset="-122"/>
              </a:rPr>
              <a:t>的</a:t>
            </a:r>
            <a:r>
              <a:rPr lang="zh-CN" altLang="zh-CN" sz="2300" smtClean="0">
                <a:latin typeface="仿宋" pitchFamily="49" charset="-122"/>
                <a:ea typeface="仿宋" pitchFamily="49" charset="-122"/>
              </a:rPr>
              <a:t>非正义</a:t>
            </a:r>
            <a:r>
              <a:rPr lang="zh-CN" altLang="en-US" sz="2300" smtClean="0">
                <a:latin typeface="仿宋" pitchFamily="49" charset="-122"/>
                <a:ea typeface="仿宋" pitchFamily="49" charset="-122"/>
              </a:rPr>
              <a:t>；</a:t>
            </a:r>
            <a:r>
              <a:rPr lang="zh-CN" altLang="zh-CN" sz="2300" smtClean="0">
                <a:latin typeface="仿宋" pitchFamily="49" charset="-122"/>
                <a:ea typeface="仿宋" pitchFamily="49" charset="-122"/>
              </a:rPr>
              <a:t>古罗马</a:t>
            </a:r>
            <a:r>
              <a:rPr lang="zh-CN" altLang="zh-CN" sz="2300">
                <a:latin typeface="仿宋" pitchFamily="49" charset="-122"/>
                <a:ea typeface="仿宋" pitchFamily="49" charset="-122"/>
              </a:rPr>
              <a:t>法</a:t>
            </a:r>
            <a:r>
              <a:rPr lang="zh-CN" altLang="zh-CN" sz="2300" smtClean="0">
                <a:latin typeface="仿宋" pitchFamily="49" charset="-122"/>
                <a:ea typeface="仿宋" pitchFamily="49" charset="-122"/>
              </a:rPr>
              <a:t>：私法</a:t>
            </a:r>
            <a:r>
              <a:rPr lang="zh-CN" altLang="zh-CN" sz="2300" dirty="0">
                <a:latin typeface="仿宋" pitchFamily="49" charset="-122"/>
                <a:ea typeface="仿宋" pitchFamily="49" charset="-122"/>
              </a:rPr>
              <a:t>精神，保护公民</a:t>
            </a:r>
            <a:r>
              <a:rPr lang="zh-CN" altLang="zh-CN" sz="2300">
                <a:latin typeface="仿宋" pitchFamily="49" charset="-122"/>
                <a:ea typeface="仿宋" pitchFamily="49" charset="-122"/>
              </a:rPr>
              <a:t>私有财产</a:t>
            </a:r>
            <a:r>
              <a:rPr lang="zh-CN" altLang="zh-CN" sz="2300" smtClean="0">
                <a:latin typeface="仿宋" pitchFamily="49" charset="-122"/>
                <a:ea typeface="仿宋" pitchFamily="49" charset="-122"/>
              </a:rPr>
              <a:t>；理性</a:t>
            </a:r>
            <a:r>
              <a:rPr lang="zh-CN" altLang="zh-CN" sz="2300" dirty="0">
                <a:latin typeface="仿宋" pitchFamily="49" charset="-122"/>
                <a:ea typeface="仿宋" pitchFamily="49" charset="-122"/>
              </a:rPr>
              <a:t>精神，强调公平、平等。</a:t>
            </a:r>
          </a:p>
          <a:p>
            <a:pPr>
              <a:lnSpc>
                <a:spcPct val="120000"/>
              </a:lnSpc>
            </a:pPr>
            <a:r>
              <a:rPr lang="en-US" altLang="zh-CN" sz="2300" dirty="0">
                <a:latin typeface="仿宋" pitchFamily="49" charset="-122"/>
                <a:ea typeface="仿宋" pitchFamily="49" charset="-122"/>
              </a:rPr>
              <a:t>12.</a:t>
            </a:r>
            <a:r>
              <a:rPr lang="zh-CN" altLang="zh-CN" sz="2300" dirty="0">
                <a:latin typeface="仿宋" pitchFamily="49" charset="-122"/>
                <a:ea typeface="仿宋" pitchFamily="49" charset="-122"/>
              </a:rPr>
              <a:t>近代西方代议制的渐进性、时代性和国情决定的</a:t>
            </a:r>
            <a:r>
              <a:rPr lang="zh-CN" altLang="zh-CN" sz="2300">
                <a:latin typeface="仿宋" pitchFamily="49" charset="-122"/>
                <a:ea typeface="仿宋" pitchFamily="49" charset="-122"/>
              </a:rPr>
              <a:t>独特性</a:t>
            </a:r>
            <a:r>
              <a:rPr lang="zh-CN" altLang="zh-CN" sz="2300" smtClean="0">
                <a:latin typeface="仿宋" pitchFamily="49" charset="-122"/>
                <a:ea typeface="仿宋" pitchFamily="49" charset="-122"/>
              </a:rPr>
              <a:t>。英国</a:t>
            </a:r>
            <a:r>
              <a:rPr lang="en-US" altLang="zh-CN" sz="2300" smtClean="0">
                <a:latin typeface="仿宋" pitchFamily="49" charset="-122"/>
                <a:ea typeface="仿宋" pitchFamily="49" charset="-122"/>
              </a:rPr>
              <a:t>1689</a:t>
            </a:r>
            <a:r>
              <a:rPr lang="zh-CN" altLang="zh-CN" sz="2300" dirty="0">
                <a:latin typeface="仿宋" pitchFamily="49" charset="-122"/>
                <a:ea typeface="仿宋" pitchFamily="49" charset="-122"/>
              </a:rPr>
              <a:t>权利法案、</a:t>
            </a:r>
            <a:r>
              <a:rPr lang="en-US" altLang="zh-CN" sz="2300" dirty="0">
                <a:latin typeface="仿宋" pitchFamily="49" charset="-122"/>
                <a:ea typeface="仿宋" pitchFamily="49" charset="-122"/>
              </a:rPr>
              <a:t>1701</a:t>
            </a:r>
            <a:r>
              <a:rPr lang="zh-CN" altLang="zh-CN" sz="2300" dirty="0">
                <a:latin typeface="仿宋" pitchFamily="49" charset="-122"/>
                <a:ea typeface="仿宋" pitchFamily="49" charset="-122"/>
              </a:rPr>
              <a:t>王位继承法、</a:t>
            </a:r>
            <a:r>
              <a:rPr lang="en-US" altLang="zh-CN" sz="2300" dirty="0">
                <a:latin typeface="仿宋" pitchFamily="49" charset="-122"/>
                <a:ea typeface="仿宋" pitchFamily="49" charset="-122"/>
              </a:rPr>
              <a:t>18</a:t>
            </a:r>
            <a:r>
              <a:rPr lang="zh-CN" altLang="zh-CN" sz="2300" dirty="0">
                <a:latin typeface="仿宋" pitchFamily="49" charset="-122"/>
                <a:ea typeface="仿宋" pitchFamily="49" charset="-122"/>
              </a:rPr>
              <a:t>世纪中期责任内阁</a:t>
            </a:r>
            <a:r>
              <a:rPr lang="zh-CN" altLang="zh-CN" sz="2300">
                <a:latin typeface="仿宋" pitchFamily="49" charset="-122"/>
                <a:ea typeface="仿宋" pitchFamily="49" charset="-122"/>
              </a:rPr>
              <a:t>制</a:t>
            </a:r>
            <a:r>
              <a:rPr lang="zh-CN" altLang="zh-CN" sz="2300" smtClean="0">
                <a:latin typeface="仿宋" pitchFamily="49" charset="-122"/>
                <a:ea typeface="仿宋" pitchFamily="49" charset="-122"/>
              </a:rPr>
              <a:t>、</a:t>
            </a:r>
            <a:r>
              <a:rPr lang="en-US" altLang="zh-CN" sz="2300" smtClean="0">
                <a:latin typeface="仿宋" pitchFamily="49" charset="-122"/>
                <a:ea typeface="仿宋" pitchFamily="49" charset="-122"/>
              </a:rPr>
              <a:t>1832</a:t>
            </a:r>
            <a:r>
              <a:rPr lang="zh-CN" altLang="zh-CN" sz="2300" dirty="0">
                <a:latin typeface="仿宋" pitchFamily="49" charset="-122"/>
                <a:ea typeface="仿宋" pitchFamily="49" charset="-122"/>
              </a:rPr>
              <a:t>年议会</a:t>
            </a:r>
            <a:r>
              <a:rPr lang="zh-CN" altLang="zh-CN" sz="2300">
                <a:latin typeface="仿宋" pitchFamily="49" charset="-122"/>
                <a:ea typeface="仿宋" pitchFamily="49" charset="-122"/>
              </a:rPr>
              <a:t>改革</a:t>
            </a:r>
            <a:r>
              <a:rPr lang="zh-CN" altLang="zh-CN" sz="2300" smtClean="0">
                <a:latin typeface="仿宋" pitchFamily="49" charset="-122"/>
                <a:ea typeface="仿宋" pitchFamily="49" charset="-122"/>
              </a:rPr>
              <a:t>。美国</a:t>
            </a:r>
            <a:r>
              <a:rPr lang="en-US" altLang="zh-CN" sz="2300" smtClean="0">
                <a:latin typeface="仿宋" pitchFamily="49" charset="-122"/>
                <a:ea typeface="仿宋" pitchFamily="49" charset="-122"/>
              </a:rPr>
              <a:t>1787</a:t>
            </a:r>
            <a:r>
              <a:rPr lang="zh-CN" altLang="zh-CN" sz="2300" dirty="0">
                <a:latin typeface="仿宋" pitchFamily="49" charset="-122"/>
                <a:ea typeface="仿宋" pitchFamily="49" charset="-122"/>
              </a:rPr>
              <a:t>年宪法及其修正案</a:t>
            </a:r>
            <a:r>
              <a:rPr lang="zh-CN" altLang="zh-CN" sz="2300">
                <a:latin typeface="仿宋" pitchFamily="49" charset="-122"/>
                <a:ea typeface="仿宋" pitchFamily="49" charset="-122"/>
              </a:rPr>
              <a:t>。</a:t>
            </a:r>
            <a:r>
              <a:rPr lang="zh-CN" altLang="zh-CN" sz="2300" smtClean="0">
                <a:latin typeface="仿宋" pitchFamily="49" charset="-122"/>
                <a:ea typeface="仿宋" pitchFamily="49" charset="-122"/>
              </a:rPr>
              <a:t>法国代议制</a:t>
            </a:r>
            <a:r>
              <a:rPr lang="zh-CN" altLang="zh-CN" sz="2300" dirty="0">
                <a:latin typeface="仿宋" pitchFamily="49" charset="-122"/>
                <a:ea typeface="仿宋" pitchFamily="49" charset="-122"/>
              </a:rPr>
              <a:t>的</a:t>
            </a:r>
            <a:r>
              <a:rPr lang="zh-CN" altLang="zh-CN" sz="2300">
                <a:latin typeface="仿宋" pitchFamily="49" charset="-122"/>
                <a:ea typeface="仿宋" pitchFamily="49" charset="-122"/>
              </a:rPr>
              <a:t>渐进性</a:t>
            </a:r>
            <a:r>
              <a:rPr lang="zh-CN" altLang="zh-CN" sz="2300" smtClean="0">
                <a:latin typeface="仿宋" pitchFamily="49" charset="-122"/>
                <a:ea typeface="仿宋" pitchFamily="49" charset="-122"/>
              </a:rPr>
              <a:t>。</a:t>
            </a:r>
            <a:r>
              <a:rPr lang="zh-CN" altLang="en-US" sz="2300" smtClean="0">
                <a:latin typeface="仿宋" pitchFamily="49" charset="-122"/>
                <a:ea typeface="仿宋" pitchFamily="49" charset="-122"/>
              </a:rPr>
              <a:t>德</a:t>
            </a:r>
            <a:r>
              <a:rPr lang="zh-CN" altLang="zh-CN" sz="2300" smtClean="0">
                <a:latin typeface="仿宋" pitchFamily="49" charset="-122"/>
                <a:ea typeface="仿宋" pitchFamily="49" charset="-122"/>
              </a:rPr>
              <a:t>国“错位的现代化”</a:t>
            </a:r>
            <a:r>
              <a:rPr lang="zh-CN" altLang="zh-CN" sz="2300" dirty="0">
                <a:latin typeface="仿宋" pitchFamily="49" charset="-122"/>
                <a:ea typeface="仿宋" pitchFamily="49" charset="-122"/>
              </a:rPr>
              <a:t>。</a:t>
            </a:r>
          </a:p>
        </p:txBody>
      </p:sp>
      <p:sp>
        <p:nvSpPr>
          <p:cNvPr id="3" name="TextBox 2"/>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4" name="TextBox 3"/>
          <p:cNvSpPr txBox="1"/>
          <p:nvPr/>
        </p:nvSpPr>
        <p:spPr>
          <a:xfrm>
            <a:off x="60517" y="692696"/>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2291850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2008" y="476672"/>
            <a:ext cx="9036496" cy="6412525"/>
          </a:xfrm>
          <a:prstGeom prst="rect">
            <a:avLst/>
          </a:prstGeom>
        </p:spPr>
        <p:txBody>
          <a:bodyPr wrap="square">
            <a:spAutoFit/>
          </a:bodyPr>
          <a:lstStyle/>
          <a:p>
            <a:pPr algn="ctr">
              <a:lnSpc>
                <a:spcPct val="120000"/>
              </a:lnSpc>
            </a:pPr>
            <a:r>
              <a:rPr lang="zh-CN" altLang="zh-CN" sz="2600" b="1" smtClean="0">
                <a:solidFill>
                  <a:srgbClr val="FF0000"/>
                </a:solidFill>
                <a:latin typeface="黑体" pitchFamily="49" charset="-122"/>
                <a:ea typeface="黑体" pitchFamily="49" charset="-122"/>
              </a:rPr>
              <a:t>强调时空</a:t>
            </a:r>
            <a:r>
              <a:rPr lang="zh-CN" altLang="en-US" sz="2600" b="1" smtClean="0">
                <a:solidFill>
                  <a:srgbClr val="FF0000"/>
                </a:solidFill>
                <a:latin typeface="黑体" pitchFamily="49" charset="-122"/>
                <a:ea typeface="黑体" pitchFamily="49" charset="-122"/>
              </a:rPr>
              <a:t>观念</a:t>
            </a:r>
            <a:r>
              <a:rPr lang="zh-CN" altLang="zh-CN" sz="2600" b="1" smtClean="0">
                <a:solidFill>
                  <a:srgbClr val="FF0000"/>
                </a:solidFill>
                <a:latin typeface="黑体" pitchFamily="49" charset="-122"/>
                <a:ea typeface="黑体" pitchFamily="49" charset="-122"/>
              </a:rPr>
              <a:t>，关注</a:t>
            </a:r>
            <a:r>
              <a:rPr lang="zh-CN" altLang="en-US" sz="2600" b="1" smtClean="0">
                <a:solidFill>
                  <a:srgbClr val="FF0000"/>
                </a:solidFill>
                <a:latin typeface="黑体" pitchFamily="49" charset="-122"/>
                <a:ea typeface="黑体" pitchFamily="49" charset="-122"/>
              </a:rPr>
              <a:t>历史时序</a:t>
            </a:r>
            <a:endParaRPr lang="zh-CN" altLang="zh-CN" sz="2600" b="1" smtClean="0">
              <a:solidFill>
                <a:srgbClr val="FF0000"/>
              </a:solidFill>
              <a:latin typeface="黑体" pitchFamily="49" charset="-122"/>
              <a:ea typeface="黑体" pitchFamily="49" charset="-122"/>
            </a:endParaRPr>
          </a:p>
          <a:p>
            <a:pPr indent="457200">
              <a:lnSpc>
                <a:spcPct val="110000"/>
              </a:lnSpc>
            </a:pPr>
            <a:r>
              <a:rPr lang="zh-CN" altLang="en-US" sz="2300" smtClean="0">
                <a:latin typeface="仿宋" pitchFamily="49" charset="-122"/>
                <a:ea typeface="仿宋" pitchFamily="49" charset="-122"/>
              </a:rPr>
              <a:t>时空定位</a:t>
            </a:r>
            <a:r>
              <a:rPr lang="zh-CN" altLang="en-US" sz="2300">
                <a:latin typeface="仿宋" pitchFamily="49" charset="-122"/>
                <a:ea typeface="仿宋" pitchFamily="49" charset="-122"/>
              </a:rPr>
              <a:t>是我们认识历史判断事件的重大</a:t>
            </a:r>
            <a:r>
              <a:rPr lang="zh-CN" altLang="en-US" sz="2300" smtClean="0">
                <a:latin typeface="仿宋" pitchFamily="49" charset="-122"/>
                <a:ea typeface="仿宋" pitchFamily="49" charset="-122"/>
              </a:rPr>
              <a:t>法宝。近几年，高考</a:t>
            </a:r>
            <a:r>
              <a:rPr lang="zh-CN" altLang="en-US" sz="2300">
                <a:latin typeface="仿宋" pitchFamily="49" charset="-122"/>
                <a:ea typeface="仿宋" pitchFamily="49" charset="-122"/>
              </a:rPr>
              <a:t>历史试题</a:t>
            </a:r>
            <a:r>
              <a:rPr lang="zh-CN" altLang="en-US" sz="2300" smtClean="0">
                <a:latin typeface="仿宋" pitchFamily="49" charset="-122"/>
                <a:ea typeface="仿宋" pitchFamily="49" charset="-122"/>
              </a:rPr>
              <a:t>已从</a:t>
            </a:r>
            <a:r>
              <a:rPr lang="zh-CN" altLang="en-US" sz="2300">
                <a:solidFill>
                  <a:srgbClr val="0000FF"/>
                </a:solidFill>
                <a:latin typeface="仿宋" pitchFamily="49" charset="-122"/>
                <a:ea typeface="仿宋" pitchFamily="49" charset="-122"/>
              </a:rPr>
              <a:t>时间点</a:t>
            </a:r>
            <a:r>
              <a:rPr lang="zh-CN" altLang="en-US" sz="2300">
                <a:latin typeface="仿宋" pitchFamily="49" charset="-122"/>
                <a:ea typeface="仿宋" pitchFamily="49" charset="-122"/>
              </a:rPr>
              <a:t>看历史考历史走向了从</a:t>
            </a:r>
            <a:r>
              <a:rPr lang="zh-CN" altLang="en-US" sz="2300">
                <a:solidFill>
                  <a:srgbClr val="0000FF"/>
                </a:solidFill>
                <a:latin typeface="仿宋" pitchFamily="49" charset="-122"/>
                <a:ea typeface="仿宋" pitchFamily="49" charset="-122"/>
              </a:rPr>
              <a:t>时间</a:t>
            </a:r>
            <a:r>
              <a:rPr lang="zh-CN" altLang="en-US" sz="2300" smtClean="0">
                <a:solidFill>
                  <a:srgbClr val="0000FF"/>
                </a:solidFill>
                <a:latin typeface="仿宋" pitchFamily="49" charset="-122"/>
                <a:ea typeface="仿宋" pitchFamily="49" charset="-122"/>
              </a:rPr>
              <a:t>段</a:t>
            </a:r>
            <a:r>
              <a:rPr lang="zh-CN" altLang="en-US" sz="2300" smtClean="0">
                <a:latin typeface="仿宋" pitchFamily="49" charset="-122"/>
                <a:ea typeface="仿宋" pitchFamily="49" charset="-122"/>
              </a:rPr>
              <a:t>（</a:t>
            </a:r>
            <a:r>
              <a:rPr lang="zh-CN" altLang="en-US" sz="2300" smtClean="0">
                <a:solidFill>
                  <a:srgbClr val="FF0000"/>
                </a:solidFill>
                <a:latin typeface="仿宋" pitchFamily="49" charset="-122"/>
                <a:ea typeface="仿宋" pitchFamily="49" charset="-122"/>
              </a:rPr>
              <a:t>长时段大时代</a:t>
            </a:r>
            <a:r>
              <a:rPr lang="zh-CN" altLang="en-US" sz="2300" smtClean="0">
                <a:latin typeface="仿宋" pitchFamily="49" charset="-122"/>
                <a:ea typeface="仿宋" pitchFamily="49" charset="-122"/>
              </a:rPr>
              <a:t>）看</a:t>
            </a:r>
            <a:r>
              <a:rPr lang="zh-CN" altLang="en-US" sz="2300">
                <a:latin typeface="仿宋" pitchFamily="49" charset="-122"/>
                <a:ea typeface="仿宋" pitchFamily="49" charset="-122"/>
              </a:rPr>
              <a:t>历史考历史，即从微观走向</a:t>
            </a:r>
            <a:r>
              <a:rPr lang="zh-CN" altLang="en-US" sz="2300" smtClean="0">
                <a:latin typeface="仿宋" pitchFamily="49" charset="-122"/>
                <a:ea typeface="仿宋" pitchFamily="49" charset="-122"/>
              </a:rPr>
              <a:t>宏观。如</a:t>
            </a:r>
            <a:r>
              <a:rPr lang="en-US" altLang="zh-CN" sz="2300" smtClean="0">
                <a:latin typeface="仿宋" pitchFamily="49" charset="-122"/>
                <a:ea typeface="仿宋" pitchFamily="49" charset="-122"/>
              </a:rPr>
              <a:t>25</a:t>
            </a:r>
            <a:r>
              <a:rPr lang="zh-CN" altLang="zh-CN" sz="2300" smtClean="0">
                <a:latin typeface="仿宋" pitchFamily="49" charset="-122"/>
                <a:ea typeface="仿宋" pitchFamily="49" charset="-122"/>
              </a:rPr>
              <a:t>题</a:t>
            </a:r>
            <a:r>
              <a:rPr lang="en-US" altLang="zh-CN" sz="2300" smtClean="0">
                <a:latin typeface="仿宋" pitchFamily="49" charset="-122"/>
                <a:ea typeface="仿宋" pitchFamily="49" charset="-122"/>
              </a:rPr>
              <a:t>“</a:t>
            </a:r>
            <a:r>
              <a:rPr lang="zh-CN" altLang="zh-CN" sz="2300" smtClean="0">
                <a:latin typeface="仿宋" pitchFamily="49" charset="-122"/>
                <a:ea typeface="仿宋" pitchFamily="49" charset="-122"/>
              </a:rPr>
              <a:t>安史之乱之后百余年藩镇的分布状况</a:t>
            </a:r>
            <a:r>
              <a:rPr lang="en-US" altLang="zh-CN" sz="2300" smtClean="0">
                <a:latin typeface="仿宋" pitchFamily="49" charset="-122"/>
                <a:ea typeface="仿宋" pitchFamily="49" charset="-122"/>
              </a:rPr>
              <a:t>”</a:t>
            </a:r>
            <a:r>
              <a:rPr lang="zh-CN" altLang="en-US" sz="2300" smtClean="0">
                <a:latin typeface="仿宋" pitchFamily="49" charset="-122"/>
                <a:ea typeface="仿宋" pitchFamily="49" charset="-122"/>
              </a:rPr>
              <a:t>、</a:t>
            </a:r>
            <a:r>
              <a:rPr lang="en-US" altLang="zh-CN" sz="2300" smtClean="0">
                <a:latin typeface="仿宋" pitchFamily="49" charset="-122"/>
                <a:ea typeface="仿宋" pitchFamily="49" charset="-122"/>
              </a:rPr>
              <a:t>27</a:t>
            </a:r>
            <a:r>
              <a:rPr lang="zh-CN" altLang="zh-CN" sz="2300" smtClean="0">
                <a:latin typeface="仿宋" pitchFamily="49" charset="-122"/>
                <a:ea typeface="仿宋" pitchFamily="49" charset="-122"/>
              </a:rPr>
              <a:t>题</a:t>
            </a:r>
            <a:r>
              <a:rPr lang="en-US" altLang="zh-CN" sz="2300" smtClean="0">
                <a:latin typeface="仿宋" pitchFamily="49" charset="-122"/>
                <a:ea typeface="仿宋" pitchFamily="49" charset="-122"/>
              </a:rPr>
              <a:t>“</a:t>
            </a:r>
            <a:r>
              <a:rPr lang="zh-CN" altLang="en-US" sz="2300" smtClean="0">
                <a:latin typeface="仿宋" pitchFamily="49" charset="-122"/>
                <a:ea typeface="仿宋" pitchFamily="49" charset="-122"/>
              </a:rPr>
              <a:t>明朝时期朝贡贸易</a:t>
            </a:r>
            <a:r>
              <a:rPr lang="en-US" altLang="zh-CN" sz="2300" smtClean="0">
                <a:latin typeface="仿宋" pitchFamily="49" charset="-122"/>
                <a:ea typeface="仿宋" pitchFamily="49" charset="-122"/>
              </a:rPr>
              <a:t>”</a:t>
            </a:r>
            <a:r>
              <a:rPr lang="zh-CN" altLang="en-US" sz="2300" smtClean="0">
                <a:latin typeface="仿宋" pitchFamily="49" charset="-122"/>
                <a:ea typeface="仿宋" pitchFamily="49" charset="-122"/>
              </a:rPr>
              <a:t>、</a:t>
            </a:r>
            <a:r>
              <a:rPr lang="en-US" altLang="zh-CN" sz="2300" smtClean="0">
                <a:latin typeface="仿宋" pitchFamily="49" charset="-122"/>
                <a:ea typeface="仿宋" pitchFamily="49" charset="-122"/>
              </a:rPr>
              <a:t>30</a:t>
            </a:r>
            <a:r>
              <a:rPr lang="zh-CN" altLang="zh-CN" sz="2300" smtClean="0">
                <a:latin typeface="仿宋" pitchFamily="49" charset="-122"/>
                <a:ea typeface="仿宋" pitchFamily="49" charset="-122"/>
              </a:rPr>
              <a:t>题</a:t>
            </a:r>
            <a:r>
              <a:rPr lang="en-US" altLang="zh-CN" sz="2300" smtClean="0">
                <a:latin typeface="仿宋" pitchFamily="49" charset="-122"/>
                <a:ea typeface="仿宋" pitchFamily="49" charset="-122"/>
              </a:rPr>
              <a:t>“</a:t>
            </a:r>
            <a:r>
              <a:rPr lang="zh-CN" altLang="en-US" sz="2300" smtClean="0">
                <a:latin typeface="仿宋" pitchFamily="49" charset="-122"/>
                <a:ea typeface="仿宋" pitchFamily="49" charset="-122"/>
              </a:rPr>
              <a:t>中共的外交政策</a:t>
            </a:r>
            <a:r>
              <a:rPr lang="en-US" altLang="zh-CN" sz="2300" smtClean="0">
                <a:latin typeface="仿宋" pitchFamily="49" charset="-122"/>
                <a:ea typeface="仿宋" pitchFamily="49" charset="-122"/>
              </a:rPr>
              <a:t>”</a:t>
            </a:r>
            <a:r>
              <a:rPr lang="zh-CN" altLang="en-US" sz="2300" smtClean="0">
                <a:latin typeface="仿宋" pitchFamily="49" charset="-122"/>
                <a:ea typeface="仿宋" pitchFamily="49" charset="-122"/>
              </a:rPr>
              <a:t>、</a:t>
            </a:r>
            <a:r>
              <a:rPr lang="en-US" altLang="zh-CN" sz="2300" smtClean="0">
                <a:latin typeface="仿宋" pitchFamily="49" charset="-122"/>
                <a:ea typeface="仿宋" pitchFamily="49" charset="-122"/>
              </a:rPr>
              <a:t>33</a:t>
            </a:r>
            <a:r>
              <a:rPr lang="zh-CN" altLang="zh-CN" sz="2300" smtClean="0">
                <a:latin typeface="仿宋" pitchFamily="49" charset="-122"/>
                <a:ea typeface="仿宋" pitchFamily="49" charset="-122"/>
              </a:rPr>
              <a:t>题</a:t>
            </a:r>
            <a:r>
              <a:rPr lang="en-US" altLang="zh-CN" sz="2300" smtClean="0">
                <a:latin typeface="仿宋" pitchFamily="49" charset="-122"/>
                <a:ea typeface="仿宋" pitchFamily="49" charset="-122"/>
              </a:rPr>
              <a:t>“</a:t>
            </a:r>
            <a:r>
              <a:rPr lang="zh-CN" altLang="zh-CN" sz="2300" smtClean="0">
                <a:latin typeface="仿宋" pitchFamily="49" charset="-122"/>
                <a:ea typeface="仿宋" pitchFamily="49" charset="-122"/>
              </a:rPr>
              <a:t>共产主义者同盟接受了马克思的革命理论</a:t>
            </a:r>
            <a:r>
              <a:rPr lang="en-US" altLang="zh-CN" sz="2300" smtClean="0">
                <a:latin typeface="仿宋" pitchFamily="49" charset="-122"/>
                <a:ea typeface="仿宋" pitchFamily="49" charset="-122"/>
              </a:rPr>
              <a:t>”</a:t>
            </a:r>
            <a:r>
              <a:rPr lang="zh-CN" altLang="en-US" sz="2300">
                <a:latin typeface="仿宋" pitchFamily="49" charset="-122"/>
                <a:ea typeface="仿宋" pitchFamily="49" charset="-122"/>
              </a:rPr>
              <a:t>、</a:t>
            </a:r>
            <a:r>
              <a:rPr lang="en-US" altLang="zh-CN" sz="2300" smtClean="0">
                <a:latin typeface="仿宋" pitchFamily="49" charset="-122"/>
                <a:ea typeface="仿宋" pitchFamily="49" charset="-122"/>
              </a:rPr>
              <a:t>35</a:t>
            </a:r>
            <a:r>
              <a:rPr lang="zh-CN" altLang="zh-CN" sz="2300" smtClean="0">
                <a:latin typeface="仿宋" pitchFamily="49" charset="-122"/>
                <a:ea typeface="仿宋" pitchFamily="49" charset="-122"/>
              </a:rPr>
              <a:t>题</a:t>
            </a:r>
            <a:r>
              <a:rPr lang="en-US" altLang="zh-CN" sz="2300" smtClean="0">
                <a:latin typeface="仿宋" pitchFamily="49" charset="-122"/>
                <a:ea typeface="仿宋" pitchFamily="49" charset="-122"/>
              </a:rPr>
              <a:t>“1945</a:t>
            </a:r>
            <a:r>
              <a:rPr lang="zh-CN" altLang="en-US" sz="2300" smtClean="0">
                <a:latin typeface="仿宋" pitchFamily="49" charset="-122"/>
                <a:ea typeface="仿宋" pitchFamily="49" charset="-122"/>
              </a:rPr>
              <a:t>～</a:t>
            </a:r>
            <a:r>
              <a:rPr lang="en-US" altLang="zh-CN" sz="2300" smtClean="0">
                <a:latin typeface="仿宋" pitchFamily="49" charset="-122"/>
                <a:ea typeface="仿宋" pitchFamily="49" charset="-122"/>
              </a:rPr>
              <a:t>1975</a:t>
            </a:r>
            <a:r>
              <a:rPr lang="zh-CN" altLang="zh-CN" sz="2300" smtClean="0">
                <a:latin typeface="仿宋" pitchFamily="49" charset="-122"/>
                <a:ea typeface="仿宋" pitchFamily="49" charset="-122"/>
              </a:rPr>
              <a:t>联合国成员国的变化</a:t>
            </a:r>
            <a:r>
              <a:rPr lang="en-US" altLang="zh-CN" sz="2300" smtClean="0">
                <a:latin typeface="仿宋" pitchFamily="49" charset="-122"/>
                <a:ea typeface="仿宋" pitchFamily="49" charset="-122"/>
              </a:rPr>
              <a:t>”</a:t>
            </a:r>
            <a:r>
              <a:rPr lang="zh-CN" altLang="zh-CN" sz="2300" smtClean="0">
                <a:latin typeface="仿宋" pitchFamily="49" charset="-122"/>
                <a:ea typeface="仿宋" pitchFamily="49" charset="-122"/>
              </a:rPr>
              <a:t>等都</a:t>
            </a:r>
            <a:r>
              <a:rPr lang="zh-CN" altLang="en-US" sz="2300" smtClean="0">
                <a:latin typeface="仿宋" pitchFamily="49" charset="-122"/>
                <a:ea typeface="仿宋" pitchFamily="49" charset="-122"/>
              </a:rPr>
              <a:t>对考生提出</a:t>
            </a:r>
            <a:r>
              <a:rPr lang="zh-CN" altLang="zh-CN" sz="2300" smtClean="0">
                <a:latin typeface="仿宋" pitchFamily="49" charset="-122"/>
                <a:ea typeface="仿宋" pitchFamily="49" charset="-122"/>
              </a:rPr>
              <a:t>时空观念</a:t>
            </a:r>
            <a:r>
              <a:rPr lang="zh-CN" altLang="en-US" sz="2300" smtClean="0">
                <a:latin typeface="仿宋" pitchFamily="49" charset="-122"/>
                <a:ea typeface="仿宋" pitchFamily="49" charset="-122"/>
              </a:rPr>
              <a:t>要求</a:t>
            </a:r>
            <a:r>
              <a:rPr lang="zh-CN" altLang="zh-CN" sz="2300" smtClean="0">
                <a:latin typeface="仿宋" pitchFamily="49" charset="-122"/>
                <a:ea typeface="仿宋" pitchFamily="49" charset="-122"/>
              </a:rPr>
              <a:t>。</a:t>
            </a:r>
            <a:r>
              <a:rPr lang="zh-CN" altLang="en-US" sz="2300" smtClean="0">
                <a:latin typeface="仿宋" pitchFamily="49" charset="-122"/>
                <a:ea typeface="仿宋" pitchFamily="49" charset="-122"/>
              </a:rPr>
              <a:t>其中</a:t>
            </a:r>
            <a:r>
              <a:rPr lang="en-US" altLang="zh-CN" sz="2300" smtClean="0">
                <a:latin typeface="仿宋" pitchFamily="49" charset="-122"/>
                <a:ea typeface="仿宋" pitchFamily="49" charset="-122"/>
              </a:rPr>
              <a:t>30</a:t>
            </a:r>
            <a:r>
              <a:rPr lang="zh-CN" altLang="en-US" sz="2300" smtClean="0">
                <a:latin typeface="仿宋" pitchFamily="49" charset="-122"/>
                <a:ea typeface="仿宋" pitchFamily="49" charset="-122"/>
              </a:rPr>
              <a:t>题，不少学生固守建国后中国实行独立自主的外交政策这一认识，将国家外交政策和建国前外交政策等同，断定</a:t>
            </a:r>
            <a:r>
              <a:rPr lang="en-US" altLang="zh-CN" sz="2300" smtClean="0">
                <a:latin typeface="仿宋" pitchFamily="49" charset="-122"/>
                <a:ea typeface="仿宋" pitchFamily="49" charset="-122"/>
              </a:rPr>
              <a:t>A</a:t>
            </a:r>
            <a:r>
              <a:rPr lang="zh-CN" altLang="en-US" sz="2300" smtClean="0">
                <a:latin typeface="仿宋" pitchFamily="49" charset="-122"/>
                <a:ea typeface="仿宋" pitchFamily="49" charset="-122"/>
              </a:rPr>
              <a:t>项是错误的。时间点固然是明确的，但时间点前后时段内的诸多理论、政策等，却是彼此相连的。</a:t>
            </a:r>
            <a:r>
              <a:rPr lang="en-US" altLang="zh-CN" sz="2300" smtClean="0">
                <a:latin typeface="仿宋" pitchFamily="49" charset="-122"/>
                <a:ea typeface="仿宋" pitchFamily="49" charset="-122"/>
              </a:rPr>
              <a:t>33 </a:t>
            </a:r>
            <a:r>
              <a:rPr lang="zh-CN" altLang="en-US" sz="2300" smtClean="0">
                <a:latin typeface="仿宋" pitchFamily="49" charset="-122"/>
                <a:ea typeface="仿宋" pitchFamily="49" charset="-122"/>
              </a:rPr>
              <a:t>题，很多师生不敢选择“</a:t>
            </a:r>
            <a:r>
              <a:rPr lang="en-US" altLang="zh-CN" sz="2300" smtClean="0">
                <a:latin typeface="仿宋" pitchFamily="49" charset="-122"/>
                <a:ea typeface="仿宋" pitchFamily="49" charset="-122"/>
              </a:rPr>
              <a:t>1847</a:t>
            </a:r>
            <a:r>
              <a:rPr lang="zh-CN" altLang="en-US" sz="2300" smtClean="0">
                <a:latin typeface="仿宋" pitchFamily="49" charset="-122"/>
                <a:ea typeface="仿宋" pitchFamily="49" charset="-122"/>
              </a:rPr>
              <a:t>年共产主义者同盟接受了马克思的革命理论”，原因之一是固守</a:t>
            </a:r>
            <a:r>
              <a:rPr lang="en-US" altLang="zh-CN" sz="2300" smtClean="0">
                <a:latin typeface="仿宋" pitchFamily="49" charset="-122"/>
                <a:ea typeface="仿宋" pitchFamily="49" charset="-122"/>
              </a:rPr>
              <a:t>1848 </a:t>
            </a:r>
            <a:r>
              <a:rPr lang="zh-CN" altLang="en-US" sz="2300" smtClean="0">
                <a:latin typeface="仿宋" pitchFamily="49" charset="-122"/>
                <a:ea typeface="仿宋" pitchFamily="49" charset="-122"/>
              </a:rPr>
              <a:t>年马克思主义的诞生。马克思革命理论不等同于马克思主义，在工业革命这个长时段内不断丰富发展，最终成为马克思主义的重要组成。</a:t>
            </a:r>
            <a:r>
              <a:rPr lang="zh-CN" altLang="zh-CN" sz="2300" smtClean="0">
                <a:latin typeface="仿宋" pitchFamily="49" charset="-122"/>
                <a:ea typeface="仿宋" pitchFamily="49" charset="-122"/>
              </a:rPr>
              <a:t>同时，试卷非常重视古今贯通和中外关联，强调全球意识。如</a:t>
            </a:r>
            <a:r>
              <a:rPr lang="en-US" altLang="zh-CN" sz="2300" smtClean="0">
                <a:latin typeface="仿宋" pitchFamily="49" charset="-122"/>
                <a:ea typeface="仿宋" pitchFamily="49" charset="-122"/>
              </a:rPr>
              <a:t>41</a:t>
            </a:r>
            <a:r>
              <a:rPr lang="zh-CN" altLang="zh-CN" sz="2300" smtClean="0">
                <a:latin typeface="仿宋" pitchFamily="49" charset="-122"/>
                <a:ea typeface="仿宋" pitchFamily="49" charset="-122"/>
              </a:rPr>
              <a:t>题以宋代、明清、新时期的乡村治理为主线，</a:t>
            </a:r>
            <a:r>
              <a:rPr lang="en-US" altLang="zh-CN" sz="2300" smtClean="0">
                <a:latin typeface="仿宋" pitchFamily="49" charset="-122"/>
                <a:ea typeface="仿宋" pitchFamily="49" charset="-122"/>
              </a:rPr>
              <a:t>42</a:t>
            </a:r>
            <a:r>
              <a:rPr lang="zh-CN" altLang="zh-CN" sz="2300" smtClean="0">
                <a:latin typeface="仿宋" pitchFamily="49" charset="-122"/>
                <a:ea typeface="仿宋" pitchFamily="49" charset="-122"/>
              </a:rPr>
              <a:t>题考查</a:t>
            </a:r>
            <a:r>
              <a:rPr lang="en-US" altLang="zh-CN" sz="2300" smtClean="0">
                <a:latin typeface="仿宋" pitchFamily="49" charset="-122"/>
                <a:ea typeface="仿宋" pitchFamily="49" charset="-122"/>
              </a:rPr>
              <a:t>1719</a:t>
            </a:r>
            <a:r>
              <a:rPr lang="zh-CN" altLang="zh-CN" sz="2300" smtClean="0">
                <a:latin typeface="仿宋" pitchFamily="49" charset="-122"/>
                <a:ea typeface="仿宋" pitchFamily="49" charset="-122"/>
              </a:rPr>
              <a:t>年前后的全球性特征等。</a:t>
            </a:r>
            <a:endParaRPr lang="zh-CN" altLang="zh-CN" sz="2300" dirty="0">
              <a:latin typeface="仿宋" pitchFamily="49" charset="-122"/>
              <a:ea typeface="仿宋" pitchFamily="49" charset="-122"/>
            </a:endParaRPr>
          </a:p>
        </p:txBody>
      </p:sp>
      <p:sp>
        <p:nvSpPr>
          <p:cNvPr id="7" name="矩形 6"/>
          <p:cNvSpPr/>
          <p:nvPr/>
        </p:nvSpPr>
        <p:spPr>
          <a:xfrm>
            <a:off x="-33946" y="5020258"/>
            <a:ext cx="9128230" cy="1865126"/>
          </a:xfrm>
          <a:prstGeom prst="rect">
            <a:avLst/>
          </a:prstGeom>
          <a:solidFill>
            <a:schemeClr val="bg1"/>
          </a:solid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20000"/>
              </a:lnSpc>
            </a:pPr>
            <a:r>
              <a:rPr lang="zh-CN" altLang="en-US" sz="3200" smtClean="0">
                <a:solidFill>
                  <a:srgbClr val="FF0000"/>
                </a:solidFill>
                <a:latin typeface="黑体" pitchFamily="49" charset="-122"/>
                <a:ea typeface="黑体" pitchFamily="49" charset="-122"/>
              </a:rPr>
              <a:t>启示</a:t>
            </a:r>
            <a:endParaRPr lang="en-US" altLang="zh-CN" sz="3200" smtClean="0">
              <a:solidFill>
                <a:srgbClr val="FF0000"/>
              </a:solidFill>
              <a:latin typeface="黑体" pitchFamily="49" charset="-122"/>
              <a:ea typeface="黑体" pitchFamily="49" charset="-122"/>
            </a:endParaRPr>
          </a:p>
          <a:p>
            <a:pPr>
              <a:lnSpc>
                <a:spcPct val="120000"/>
              </a:lnSpc>
              <a:buClr>
                <a:schemeClr val="hlink"/>
              </a:buClr>
              <a:buSzPct val="70000"/>
              <a:buFont typeface="Wingdings" pitchFamily="2" charset="2"/>
              <a:buNone/>
              <a:defRPr/>
            </a:pPr>
            <a:r>
              <a:rPr lang="zh-CN" altLang="en-US" sz="3200">
                <a:solidFill>
                  <a:srgbClr val="FF0000"/>
                </a:solidFill>
                <a:latin typeface="黑体" pitchFamily="49" charset="-122"/>
                <a:ea typeface="黑体" pitchFamily="49" charset="-122"/>
              </a:rPr>
              <a:t>历史备考</a:t>
            </a:r>
            <a:r>
              <a:rPr lang="zh-CN" altLang="en-US" sz="3200" smtClean="0">
                <a:solidFill>
                  <a:srgbClr val="FF0000"/>
                </a:solidFill>
                <a:latin typeface="黑体" pitchFamily="49" charset="-122"/>
                <a:ea typeface="黑体" pitchFamily="49" charset="-122"/>
              </a:rPr>
              <a:t>要渗透历史时序意识，加强通史教学，强化历史阶段特征，把握明晰历史线索。</a:t>
            </a:r>
            <a:endParaRPr lang="zh-CN" altLang="en-US" sz="3200">
              <a:solidFill>
                <a:srgbClr val="FF0000"/>
              </a:solidFill>
              <a:latin typeface="黑体" pitchFamily="49" charset="-122"/>
              <a:ea typeface="黑体" pitchFamily="49" charset="-122"/>
            </a:endParaRPr>
          </a:p>
        </p:txBody>
      </p:sp>
      <p:sp>
        <p:nvSpPr>
          <p:cNvPr id="8" name="TextBox 7"/>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一、精研高考真题，找准备考方向</a:t>
            </a:r>
            <a:endParaRPr lang="zh-CN" altLang="en-US" sz="3200">
              <a:solidFill>
                <a:srgbClr val="0000FF"/>
              </a:solidFill>
              <a:latin typeface="黑体" pitchFamily="49" charset="-122"/>
              <a:ea typeface="黑体" pitchFamily="49" charset="-122"/>
            </a:endParaRPr>
          </a:p>
        </p:txBody>
      </p:sp>
    </p:spTree>
    <p:extLst>
      <p:ext uri="{BB962C8B-B14F-4D97-AF65-F5344CB8AC3E}">
        <p14:creationId xmlns:p14="http://schemas.microsoft.com/office/powerpoint/2010/main" val="237298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矩形 1"/>
          <p:cNvSpPr>
            <a:spLocks noChangeArrowheads="1"/>
          </p:cNvSpPr>
          <p:nvPr/>
        </p:nvSpPr>
        <p:spPr bwMode="auto">
          <a:xfrm>
            <a:off x="35496" y="1196752"/>
            <a:ext cx="9144000" cy="3135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US" altLang="zh-CN" sz="2400" dirty="0"/>
              <a:t> </a:t>
            </a:r>
            <a:r>
              <a:rPr lang="en-US" altLang="zh-CN" sz="2400" dirty="0">
                <a:latin typeface="仿宋" pitchFamily="49" charset="-122"/>
                <a:ea typeface="仿宋" pitchFamily="49" charset="-122"/>
              </a:rPr>
              <a:t>13.</a:t>
            </a:r>
            <a:r>
              <a:rPr lang="zh-CN" altLang="zh-CN" sz="2400" dirty="0">
                <a:latin typeface="仿宋" pitchFamily="49" charset="-122"/>
                <a:ea typeface="仿宋" pitchFamily="49" charset="-122"/>
              </a:rPr>
              <a:t>客观评价斯大林模式。</a:t>
            </a:r>
          </a:p>
          <a:p>
            <a:pPr>
              <a:lnSpc>
                <a:spcPct val="120000"/>
              </a:lnSpc>
            </a:pPr>
            <a:r>
              <a:rPr lang="en-US" altLang="zh-CN" sz="2400" dirty="0">
                <a:latin typeface="仿宋" pitchFamily="49" charset="-122"/>
                <a:ea typeface="仿宋" pitchFamily="49" charset="-122"/>
              </a:rPr>
              <a:t>14.</a:t>
            </a:r>
            <a:r>
              <a:rPr lang="zh-CN" altLang="zh-CN" sz="2400" dirty="0">
                <a:latin typeface="仿宋" pitchFamily="49" charset="-122"/>
                <a:ea typeface="仿宋" pitchFamily="49" charset="-122"/>
              </a:rPr>
              <a:t>两次工业革命。工业化、城市化、社会生活（衣、行、信息沟通、价值观、自由婚恋、职业技术教育）世界市场问题。</a:t>
            </a:r>
          </a:p>
          <a:p>
            <a:pPr>
              <a:lnSpc>
                <a:spcPct val="120000"/>
              </a:lnSpc>
            </a:pPr>
            <a:r>
              <a:rPr lang="zh-CN" altLang="zh-CN" sz="2400" dirty="0">
                <a:latin typeface="仿宋" pitchFamily="49" charset="-122"/>
                <a:ea typeface="仿宋" pitchFamily="49" charset="-122"/>
              </a:rPr>
              <a:t>经济思想（政策）问题：重商主义</a:t>
            </a:r>
            <a:r>
              <a:rPr lang="zh-CN" altLang="zh-CN" sz="2400">
                <a:latin typeface="仿宋" pitchFamily="49" charset="-122"/>
                <a:ea typeface="仿宋" pitchFamily="49" charset="-122"/>
              </a:rPr>
              <a:t>→</a:t>
            </a:r>
            <a:r>
              <a:rPr lang="zh-CN" altLang="zh-CN" sz="2400" smtClean="0">
                <a:latin typeface="仿宋" pitchFamily="49" charset="-122"/>
                <a:ea typeface="仿宋" pitchFamily="49" charset="-122"/>
              </a:rPr>
              <a:t>自由主义→</a:t>
            </a:r>
            <a:r>
              <a:rPr lang="zh-CN" altLang="zh-CN" sz="2400" dirty="0">
                <a:latin typeface="仿宋" pitchFamily="49" charset="-122"/>
                <a:ea typeface="仿宋" pitchFamily="49" charset="-122"/>
              </a:rPr>
              <a:t>凯恩斯主义→新自由主义。</a:t>
            </a:r>
          </a:p>
          <a:p>
            <a:pPr>
              <a:lnSpc>
                <a:spcPct val="120000"/>
              </a:lnSpc>
            </a:pPr>
            <a:r>
              <a:rPr lang="en-US" altLang="zh-CN" sz="2400" dirty="0">
                <a:latin typeface="仿宋" pitchFamily="49" charset="-122"/>
                <a:ea typeface="仿宋" pitchFamily="49" charset="-122"/>
              </a:rPr>
              <a:t>15.</a:t>
            </a:r>
            <a:r>
              <a:rPr lang="zh-CN" altLang="zh-CN" sz="2400" dirty="0">
                <a:latin typeface="仿宋" pitchFamily="49" charset="-122"/>
                <a:ea typeface="仿宋" pitchFamily="49" charset="-122"/>
              </a:rPr>
              <a:t>人文精神。近代科学。</a:t>
            </a:r>
          </a:p>
          <a:p>
            <a:pPr>
              <a:lnSpc>
                <a:spcPct val="120000"/>
              </a:lnSpc>
            </a:pPr>
            <a:r>
              <a:rPr lang="en-US" altLang="zh-CN" sz="2400" dirty="0">
                <a:latin typeface="仿宋" pitchFamily="49" charset="-122"/>
                <a:ea typeface="仿宋" pitchFamily="49" charset="-122"/>
              </a:rPr>
              <a:t>16.</a:t>
            </a:r>
            <a:r>
              <a:rPr lang="zh-CN" altLang="zh-CN" sz="2400" dirty="0">
                <a:latin typeface="仿宋" pitchFamily="49" charset="-122"/>
                <a:ea typeface="仿宋" pitchFamily="49" charset="-122"/>
              </a:rPr>
              <a:t>当代国际关系 </a:t>
            </a:r>
            <a:r>
              <a:rPr lang="zh-CN" altLang="en-US" sz="2400" dirty="0" smtClean="0">
                <a:latin typeface="仿宋" pitchFamily="49" charset="-122"/>
                <a:ea typeface="仿宋" pitchFamily="49" charset="-122"/>
              </a:rPr>
              <a:t>（大国外交）</a:t>
            </a:r>
            <a:r>
              <a:rPr lang="zh-CN" altLang="zh-CN" sz="2400" dirty="0" smtClean="0">
                <a:latin typeface="仿宋" pitchFamily="49" charset="-122"/>
                <a:ea typeface="仿宋" pitchFamily="49" charset="-122"/>
              </a:rPr>
              <a:t>。</a:t>
            </a:r>
            <a:endParaRPr lang="zh-CN" altLang="zh-CN" sz="2400" dirty="0">
              <a:latin typeface="仿宋" pitchFamily="49" charset="-122"/>
              <a:ea typeface="仿宋" pitchFamily="49" charset="-122"/>
            </a:endParaRPr>
          </a:p>
        </p:txBody>
      </p:sp>
      <p:sp>
        <p:nvSpPr>
          <p:cNvPr id="3" name="TextBox 2"/>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4" name="TextBox 3"/>
          <p:cNvSpPr txBox="1"/>
          <p:nvPr/>
        </p:nvSpPr>
        <p:spPr>
          <a:xfrm>
            <a:off x="60517" y="692696"/>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Tree>
    <p:extLst>
      <p:ext uri="{BB962C8B-B14F-4D97-AF65-F5344CB8AC3E}">
        <p14:creationId xmlns:p14="http://schemas.microsoft.com/office/powerpoint/2010/main" val="295144918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60517" y="764704"/>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
        <p:nvSpPr>
          <p:cNvPr id="4" name="标题 1"/>
          <p:cNvSpPr txBox="1">
            <a:spLocks/>
          </p:cNvSpPr>
          <p:nvPr/>
        </p:nvSpPr>
        <p:spPr>
          <a:xfrm>
            <a:off x="144016" y="2130425"/>
            <a:ext cx="8820472" cy="866527"/>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4800" b="1" smtClean="0">
                <a:solidFill>
                  <a:srgbClr val="FF0000"/>
                </a:solidFill>
              </a:rPr>
              <a:t>例说全国卷同一考点的变换考察</a:t>
            </a:r>
            <a:endParaRPr lang="zh-CN" altLang="en-US" sz="4800" b="1">
              <a:solidFill>
                <a:srgbClr val="FF0000"/>
              </a:solidFill>
            </a:endParaRPr>
          </a:p>
        </p:txBody>
      </p:sp>
      <p:sp>
        <p:nvSpPr>
          <p:cNvPr id="6" name="副标题 2"/>
          <p:cNvSpPr txBox="1">
            <a:spLocks/>
          </p:cNvSpPr>
          <p:nvPr/>
        </p:nvSpPr>
        <p:spPr>
          <a:xfrm>
            <a:off x="1389955" y="3356992"/>
            <a:ext cx="6400800" cy="17526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b="1" smtClean="0"/>
              <a:t>张俊海</a:t>
            </a:r>
          </a:p>
          <a:p>
            <a:r>
              <a:rPr lang="zh-CN" altLang="en-US" b="1" smtClean="0"/>
              <a:t>深圳市桃源居中澳实验学校</a:t>
            </a:r>
          </a:p>
          <a:p>
            <a:r>
              <a:rPr lang="en-US" altLang="zh-CN" b="1" smtClean="0">
                <a:sym typeface="+mn-ea"/>
              </a:rPr>
              <a:t>q</a:t>
            </a:r>
            <a:r>
              <a:rPr lang="en-US" altLang="zh-CN" b="1" smtClean="0"/>
              <a:t>q: 524706197</a:t>
            </a:r>
            <a:endParaRPr lang="en-US" altLang="zh-CN" b="1"/>
          </a:p>
        </p:txBody>
      </p:sp>
      <p:grpSp>
        <p:nvGrpSpPr>
          <p:cNvPr id="3" name="组合 2"/>
          <p:cNvGrpSpPr/>
          <p:nvPr/>
        </p:nvGrpSpPr>
        <p:grpSpPr>
          <a:xfrm>
            <a:off x="0" y="0"/>
            <a:ext cx="9144000" cy="6905625"/>
            <a:chOff x="0" y="0"/>
            <a:chExt cx="9144000" cy="6905625"/>
          </a:xfrm>
        </p:grpSpPr>
        <p:pic>
          <p:nvPicPr>
            <p:cNvPr id="1025" name="Picture 1" descr="C:\Users\Administrator\AppData\Roaming\Tencent\Users\863413775\QQ\WinTemp\RichOle\1HKFE_A]BPW7GYCCUC}5%_V.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32289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Administrator\AppData\Roaming\Tencent\Users\863413775\QQ\WinTemp\RichOle\5PV(T%9PG8E0V]3_9Y9]M6K.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28975"/>
              <a:ext cx="9144000" cy="36766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组合 6"/>
          <p:cNvGrpSpPr/>
          <p:nvPr/>
        </p:nvGrpSpPr>
        <p:grpSpPr>
          <a:xfrm>
            <a:off x="0" y="0"/>
            <a:ext cx="9180512" cy="6957392"/>
            <a:chOff x="0" y="0"/>
            <a:chExt cx="9180512" cy="6957392"/>
          </a:xfrm>
        </p:grpSpPr>
        <p:pic>
          <p:nvPicPr>
            <p:cNvPr id="1027" name="Picture 3" descr="C:\Users\Administrator\AppData\Roaming\Tencent\Users\863413775\QQ\WinTemp\RichOle\S(3BCP793MKT9W~YO9BIA_C.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36485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istrator\AppData\Roaming\Tencent\Users\863413775\QQ\WinTemp\RichOle\)G@8~)PS@~S2FB7}~5RC({U.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648596"/>
              <a:ext cx="9180512" cy="330879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72814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3" name="TextBox 2"/>
          <p:cNvSpPr txBox="1"/>
          <p:nvPr/>
        </p:nvSpPr>
        <p:spPr>
          <a:xfrm>
            <a:off x="60517" y="692696"/>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
        <p:nvSpPr>
          <p:cNvPr id="4" name="矩形 3"/>
          <p:cNvSpPr/>
          <p:nvPr/>
        </p:nvSpPr>
        <p:spPr>
          <a:xfrm>
            <a:off x="251520" y="1223075"/>
            <a:ext cx="8712968" cy="2677656"/>
          </a:xfrm>
          <a:prstGeom prst="rect">
            <a:avLst/>
          </a:prstGeom>
        </p:spPr>
        <p:txBody>
          <a:bodyPr wrap="square">
            <a:spAutoFit/>
          </a:bodyPr>
          <a:lstStyle/>
          <a:p>
            <a:r>
              <a:rPr lang="zh-CN" altLang="en-US" sz="2400">
                <a:latin typeface="+mn-ea"/>
              </a:rPr>
              <a:t>“一带一路”视域下栽培大豆的起源和传播  </a:t>
            </a:r>
            <a:r>
              <a:rPr lang="en-US" altLang="zh-CN" sz="2400">
                <a:latin typeface="+mn-ea"/>
                <a:hlinkClick r:id="rId2"/>
              </a:rPr>
              <a:t>http://</a:t>
            </a:r>
            <a:r>
              <a:rPr lang="en-US" altLang="zh-CN" sz="2400" smtClean="0">
                <a:latin typeface="+mn-ea"/>
                <a:hlinkClick r:id="rId2"/>
              </a:rPr>
              <a:t>www.zxls.com/Article/Class163/Class128/201806/20180611102522_421530.html</a:t>
            </a:r>
            <a:endParaRPr lang="en-US" altLang="zh-CN" sz="2400" smtClean="0">
              <a:latin typeface="+mn-ea"/>
            </a:endParaRPr>
          </a:p>
          <a:p>
            <a:r>
              <a:rPr lang="zh-CN" altLang="en-US" sz="2400">
                <a:latin typeface="+mn-ea"/>
              </a:rPr>
              <a:t>世界工业革命的缘起、历程与趋势  </a:t>
            </a:r>
            <a:r>
              <a:rPr lang="en-US" altLang="zh-CN" sz="2400">
                <a:latin typeface="+mn-ea"/>
                <a:hlinkClick r:id="rId3"/>
              </a:rPr>
              <a:t>http://</a:t>
            </a:r>
            <a:r>
              <a:rPr lang="en-US" altLang="zh-CN" sz="2400" smtClean="0">
                <a:latin typeface="+mn-ea"/>
                <a:hlinkClick r:id="rId3"/>
              </a:rPr>
              <a:t>www.zxls.com/Article/Class163/Class128/201808/20180826003116_427736.html</a:t>
            </a:r>
            <a:endParaRPr lang="en-US" altLang="zh-CN" sz="2400" smtClean="0">
              <a:latin typeface="+mn-ea"/>
            </a:endParaRPr>
          </a:p>
          <a:p>
            <a:endParaRPr lang="en-US" altLang="zh-CN" sz="2400">
              <a:latin typeface="+mn-ea"/>
            </a:endParaRPr>
          </a:p>
        </p:txBody>
      </p:sp>
      <p:pic>
        <p:nvPicPr>
          <p:cNvPr id="2049" name="Picture 1" descr="C:\Users\Administrator\AppData\Roaming\Tencent\Users\863413775\QQ\WinTemp\RichOle\C23{%YYOK4C7EQ~1}F9({RU.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21" y="25460"/>
            <a:ext cx="9083483" cy="678791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dministrator\AppData\Roaming\Tencent\Users\863413775\QQ\WinTemp\RichOle\88D}QN)K$Q1_@XHB9UVS@GV.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21" y="0"/>
            <a:ext cx="9226989" cy="6885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621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anim calcmode="lin" valueType="num">
                                      <p:cBhvr additive="base">
                                        <p:cTn id="7" dur="1000" fill="hold"/>
                                        <p:tgtEl>
                                          <p:spTgt spid="2049"/>
                                        </p:tgtEl>
                                        <p:attrNameLst>
                                          <p:attrName>ppt_x</p:attrName>
                                        </p:attrNameLst>
                                      </p:cBhvr>
                                      <p:tavLst>
                                        <p:tav tm="0">
                                          <p:val>
                                            <p:strVal val="1+#ppt_w/2"/>
                                          </p:val>
                                        </p:tav>
                                        <p:tav tm="100000">
                                          <p:val>
                                            <p:strVal val="#ppt_x"/>
                                          </p:val>
                                        </p:tav>
                                      </p:tavLst>
                                    </p:anim>
                                    <p:anim calcmode="lin" valueType="num">
                                      <p:cBhvr additive="base">
                                        <p:cTn id="8" dur="1000" fill="hold"/>
                                        <p:tgtEl>
                                          <p:spTgt spid="204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p:cTn id="13" dur="1000" fill="hold"/>
                                        <p:tgtEl>
                                          <p:spTgt spid="2050"/>
                                        </p:tgtEl>
                                        <p:attrNameLst>
                                          <p:attrName>ppt_w</p:attrName>
                                        </p:attrNameLst>
                                      </p:cBhvr>
                                      <p:tavLst>
                                        <p:tav tm="0">
                                          <p:val>
                                            <p:fltVal val="0"/>
                                          </p:val>
                                        </p:tav>
                                        <p:tav tm="100000">
                                          <p:val>
                                            <p:strVal val="#ppt_w"/>
                                          </p:val>
                                        </p:tav>
                                      </p:tavLst>
                                    </p:anim>
                                    <p:anim calcmode="lin" valueType="num">
                                      <p:cBhvr>
                                        <p:cTn id="14" dur="1000" fill="hold"/>
                                        <p:tgtEl>
                                          <p:spTgt spid="2050"/>
                                        </p:tgtEl>
                                        <p:attrNameLst>
                                          <p:attrName>ppt_h</p:attrName>
                                        </p:attrNameLst>
                                      </p:cBhvr>
                                      <p:tavLst>
                                        <p:tav tm="0">
                                          <p:val>
                                            <p:fltVal val="0"/>
                                          </p:val>
                                        </p:tav>
                                        <p:tav tm="100000">
                                          <p:val>
                                            <p:strVal val="#ppt_h"/>
                                          </p:val>
                                        </p:tav>
                                      </p:tavLst>
                                    </p:anim>
                                    <p:animEffect transition="in" filter="fade">
                                      <p:cBhvr>
                                        <p:cTn id="15"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68088" y="677777"/>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
        <p:nvSpPr>
          <p:cNvPr id="4" name="矩形 3"/>
          <p:cNvSpPr/>
          <p:nvPr/>
        </p:nvSpPr>
        <p:spPr>
          <a:xfrm>
            <a:off x="68088" y="1244079"/>
            <a:ext cx="9075912" cy="3194721"/>
          </a:xfrm>
          <a:prstGeom prst="rect">
            <a:avLst/>
          </a:prstGeom>
        </p:spPr>
        <p:txBody>
          <a:bodyPr wrap="square">
            <a:spAutoFit/>
          </a:bodyPr>
          <a:lstStyle/>
          <a:p>
            <a:pPr>
              <a:lnSpc>
                <a:spcPct val="120000"/>
              </a:lnSpc>
            </a:pPr>
            <a:r>
              <a:rPr lang="en-US" altLang="zh-CN" sz="2400" smtClean="0">
                <a:latin typeface="+mn-ea"/>
              </a:rPr>
              <a:t>(</a:t>
            </a:r>
            <a:r>
              <a:rPr lang="en-US" altLang="zh-CN" sz="2400">
                <a:solidFill>
                  <a:srgbClr val="FF0000"/>
                </a:solidFill>
                <a:latin typeface="黑体" pitchFamily="49" charset="-122"/>
                <a:ea typeface="黑体" pitchFamily="49" charset="-122"/>
              </a:rPr>
              <a:t>2016·</a:t>
            </a:r>
            <a:r>
              <a:rPr lang="zh-CN" altLang="zh-CN" sz="2400">
                <a:solidFill>
                  <a:srgbClr val="FF0000"/>
                </a:solidFill>
                <a:latin typeface="黑体" pitchFamily="49" charset="-122"/>
                <a:ea typeface="黑体" pitchFamily="49" charset="-122"/>
              </a:rPr>
              <a:t>全国新课标卷Ⅲ文综</a:t>
            </a:r>
            <a:r>
              <a:rPr lang="en-US" altLang="zh-CN" sz="2400">
                <a:solidFill>
                  <a:srgbClr val="FF0000"/>
                </a:solidFill>
                <a:latin typeface="黑体" pitchFamily="49" charset="-122"/>
                <a:ea typeface="黑体" pitchFamily="49" charset="-122"/>
              </a:rPr>
              <a:t>·29</a:t>
            </a:r>
            <a:r>
              <a:rPr lang="en-US" altLang="zh-CN" sz="2400">
                <a:latin typeface="+mn-ea"/>
              </a:rPr>
              <a:t>)1903</a:t>
            </a:r>
            <a:r>
              <a:rPr lang="zh-CN" altLang="zh-CN" sz="2400">
                <a:latin typeface="+mn-ea"/>
              </a:rPr>
              <a:t>年，张之洞等拟《奏定学堂章程》，其中规定禁止使用</a:t>
            </a:r>
            <a:r>
              <a:rPr lang="en-US" altLang="zh-CN" sz="2400">
                <a:latin typeface="+mn-ea"/>
              </a:rPr>
              <a:t>“</a:t>
            </a:r>
            <a:r>
              <a:rPr lang="zh-CN" altLang="zh-CN" sz="2400">
                <a:latin typeface="+mn-ea"/>
              </a:rPr>
              <a:t>团体</a:t>
            </a:r>
            <a:r>
              <a:rPr lang="en-US" altLang="zh-CN" sz="2400">
                <a:latin typeface="+mn-ea"/>
              </a:rPr>
              <a:t>”“</a:t>
            </a:r>
            <a:r>
              <a:rPr lang="zh-CN" altLang="zh-CN" sz="2400">
                <a:latin typeface="+mn-ea"/>
              </a:rPr>
              <a:t>膨胀</a:t>
            </a:r>
            <a:r>
              <a:rPr lang="en-US" altLang="zh-CN" sz="2400">
                <a:latin typeface="+mn-ea"/>
              </a:rPr>
              <a:t>”“</a:t>
            </a:r>
            <a:r>
              <a:rPr lang="zh-CN" altLang="zh-CN" sz="2400">
                <a:latin typeface="+mn-ea"/>
              </a:rPr>
              <a:t>舞台</a:t>
            </a:r>
            <a:r>
              <a:rPr lang="en-US" altLang="zh-CN" sz="2400">
                <a:latin typeface="+mn-ea"/>
              </a:rPr>
              <a:t>”“</a:t>
            </a:r>
            <a:r>
              <a:rPr lang="zh-CN" altLang="zh-CN" sz="2400">
                <a:latin typeface="+mn-ea"/>
              </a:rPr>
              <a:t>影响</a:t>
            </a:r>
            <a:r>
              <a:rPr lang="en-US" altLang="zh-CN" sz="2400" smtClean="0">
                <a:latin typeface="+mn-ea"/>
              </a:rPr>
              <a:t>”</a:t>
            </a:r>
          </a:p>
          <a:p>
            <a:pPr>
              <a:lnSpc>
                <a:spcPct val="120000"/>
              </a:lnSpc>
            </a:pPr>
            <a:r>
              <a:rPr lang="en-US" altLang="zh-CN" sz="2400" smtClean="0">
                <a:latin typeface="+mn-ea"/>
              </a:rPr>
              <a:t>“</a:t>
            </a:r>
            <a:r>
              <a:rPr lang="zh-CN" altLang="zh-CN" sz="2400">
                <a:latin typeface="+mn-ea"/>
              </a:rPr>
              <a:t>组织</a:t>
            </a:r>
            <a:r>
              <a:rPr lang="en-US" altLang="zh-CN" sz="2400">
                <a:latin typeface="+mn-ea"/>
              </a:rPr>
              <a:t>”“</a:t>
            </a:r>
            <a:r>
              <a:rPr lang="zh-CN" altLang="zh-CN" sz="2400">
                <a:latin typeface="+mn-ea"/>
              </a:rPr>
              <a:t>运动</a:t>
            </a:r>
            <a:r>
              <a:rPr lang="en-US" altLang="zh-CN" sz="2400">
                <a:latin typeface="+mn-ea"/>
              </a:rPr>
              <a:t>”“</a:t>
            </a:r>
            <a:r>
              <a:rPr lang="zh-CN" altLang="zh-CN" sz="2400">
                <a:latin typeface="+mn-ea"/>
              </a:rPr>
              <a:t>报告</a:t>
            </a:r>
            <a:r>
              <a:rPr lang="en-US" altLang="zh-CN" sz="2400">
                <a:latin typeface="+mn-ea"/>
              </a:rPr>
              <a:t>”“</a:t>
            </a:r>
            <a:r>
              <a:rPr lang="zh-CN" altLang="zh-CN" sz="2400">
                <a:latin typeface="+mn-ea"/>
              </a:rPr>
              <a:t>观念</a:t>
            </a:r>
            <a:r>
              <a:rPr lang="en-US" altLang="zh-CN" sz="2400">
                <a:latin typeface="+mn-ea"/>
              </a:rPr>
              <a:t>”</a:t>
            </a:r>
            <a:r>
              <a:rPr lang="zh-CN" altLang="zh-CN" sz="2400">
                <a:latin typeface="+mn-ea"/>
              </a:rPr>
              <a:t>等新名词，其根本目的在于</a:t>
            </a:r>
          </a:p>
          <a:p>
            <a:pPr>
              <a:lnSpc>
                <a:spcPct val="120000"/>
              </a:lnSpc>
            </a:pPr>
            <a:r>
              <a:rPr lang="en-US" altLang="zh-CN" sz="2400">
                <a:latin typeface="+mn-ea"/>
              </a:rPr>
              <a:t>A.</a:t>
            </a:r>
            <a:r>
              <a:rPr lang="zh-CN" altLang="zh-CN" sz="2400">
                <a:latin typeface="+mn-ea"/>
              </a:rPr>
              <a:t>抵制维新思想的</a:t>
            </a:r>
            <a:r>
              <a:rPr lang="zh-CN" altLang="zh-CN" sz="2400" smtClean="0">
                <a:latin typeface="+mn-ea"/>
              </a:rPr>
              <a:t>传播</a:t>
            </a:r>
            <a:endParaRPr lang="en-US" altLang="zh-CN" sz="2400" smtClean="0">
              <a:latin typeface="+mn-ea"/>
            </a:endParaRPr>
          </a:p>
          <a:p>
            <a:pPr>
              <a:lnSpc>
                <a:spcPct val="120000"/>
              </a:lnSpc>
            </a:pPr>
            <a:r>
              <a:rPr lang="en-US" altLang="zh-CN" sz="2400" smtClean="0">
                <a:latin typeface="+mn-ea"/>
              </a:rPr>
              <a:t>B</a:t>
            </a:r>
            <a:r>
              <a:rPr lang="en-US" altLang="zh-CN" sz="2400">
                <a:latin typeface="+mn-ea"/>
              </a:rPr>
              <a:t>.</a:t>
            </a:r>
            <a:r>
              <a:rPr lang="zh-CN" altLang="zh-CN" sz="2400">
                <a:latin typeface="+mn-ea"/>
              </a:rPr>
              <a:t>保证民族语言的纯洁性</a:t>
            </a:r>
          </a:p>
          <a:p>
            <a:pPr>
              <a:lnSpc>
                <a:spcPct val="120000"/>
              </a:lnSpc>
            </a:pPr>
            <a:r>
              <a:rPr lang="en-US" altLang="zh-CN" sz="2400">
                <a:latin typeface="+mn-ea"/>
              </a:rPr>
              <a:t>C.</a:t>
            </a:r>
            <a:r>
              <a:rPr lang="zh-CN" altLang="zh-CN" sz="2400">
                <a:latin typeface="+mn-ea"/>
              </a:rPr>
              <a:t>反对向西方</a:t>
            </a:r>
            <a:r>
              <a:rPr lang="zh-CN" altLang="zh-CN" sz="2400" smtClean="0">
                <a:latin typeface="+mn-ea"/>
              </a:rPr>
              <a:t>学习</a:t>
            </a:r>
            <a:endParaRPr lang="en-US" altLang="zh-CN" sz="2400" smtClean="0">
              <a:latin typeface="+mn-ea"/>
            </a:endParaRPr>
          </a:p>
          <a:p>
            <a:pPr>
              <a:lnSpc>
                <a:spcPct val="120000"/>
              </a:lnSpc>
            </a:pPr>
            <a:r>
              <a:rPr lang="en-US" altLang="zh-CN" sz="2400" smtClean="0">
                <a:solidFill>
                  <a:srgbClr val="FF0000"/>
                </a:solidFill>
                <a:latin typeface="+mn-ea"/>
              </a:rPr>
              <a:t>D</a:t>
            </a:r>
            <a:r>
              <a:rPr lang="en-US" altLang="zh-CN" sz="2400">
                <a:solidFill>
                  <a:srgbClr val="FF0000"/>
                </a:solidFill>
                <a:latin typeface="+mn-ea"/>
              </a:rPr>
              <a:t>.</a:t>
            </a:r>
            <a:r>
              <a:rPr lang="zh-CN" altLang="zh-CN" sz="2400">
                <a:solidFill>
                  <a:srgbClr val="FF0000"/>
                </a:solidFill>
                <a:latin typeface="+mn-ea"/>
              </a:rPr>
              <a:t>维护传统的意识形态</a:t>
            </a:r>
          </a:p>
        </p:txBody>
      </p:sp>
      <p:sp>
        <p:nvSpPr>
          <p:cNvPr id="6" name="矩形 5"/>
          <p:cNvSpPr/>
          <p:nvPr/>
        </p:nvSpPr>
        <p:spPr>
          <a:xfrm>
            <a:off x="35496" y="44624"/>
            <a:ext cx="9075912" cy="6812634"/>
          </a:xfrm>
          <a:prstGeom prst="rect">
            <a:avLst/>
          </a:prstGeom>
          <a:solidFill>
            <a:schemeClr val="bg1"/>
          </a:solidFill>
        </p:spPr>
        <p:txBody>
          <a:bodyPr wrap="square">
            <a:spAutoFit/>
          </a:bodyPr>
          <a:lstStyle/>
          <a:p>
            <a:pPr>
              <a:lnSpc>
                <a:spcPct val="110000"/>
              </a:lnSpc>
            </a:pPr>
            <a:r>
              <a:rPr lang="zh-CN" altLang="zh-CN" sz="2300">
                <a:latin typeface="仿宋" pitchFamily="49" charset="-122"/>
                <a:ea typeface="仿宋" pitchFamily="49" charset="-122"/>
              </a:rPr>
              <a:t>【</a:t>
            </a:r>
            <a:r>
              <a:rPr lang="zh-CN" altLang="zh-CN" sz="2300">
                <a:solidFill>
                  <a:srgbClr val="FF0000"/>
                </a:solidFill>
                <a:latin typeface="黑体" pitchFamily="49" charset="-122"/>
                <a:ea typeface="黑体" pitchFamily="49" charset="-122"/>
              </a:rPr>
              <a:t>解析</a:t>
            </a:r>
            <a:r>
              <a:rPr lang="zh-CN" altLang="zh-CN" sz="2300">
                <a:latin typeface="仿宋" pitchFamily="49" charset="-122"/>
                <a:ea typeface="仿宋" pitchFamily="49" charset="-122"/>
              </a:rPr>
              <a:t>】</a:t>
            </a:r>
            <a:r>
              <a:rPr lang="en-US" altLang="zh-CN" sz="2200">
                <a:solidFill>
                  <a:srgbClr val="0000FF"/>
                </a:solidFill>
                <a:latin typeface="仿宋" pitchFamily="49" charset="-122"/>
                <a:ea typeface="仿宋" pitchFamily="49" charset="-122"/>
              </a:rPr>
              <a:t>D </a:t>
            </a:r>
            <a:r>
              <a:rPr lang="zh-CN" altLang="zh-CN" sz="2200">
                <a:solidFill>
                  <a:srgbClr val="0000FF"/>
                </a:solidFill>
                <a:latin typeface="仿宋" pitchFamily="49" charset="-122"/>
                <a:ea typeface="仿宋" pitchFamily="49" charset="-122"/>
              </a:rPr>
              <a:t>张之洞等拟</a:t>
            </a:r>
            <a:r>
              <a:rPr lang="zh-CN" altLang="zh-CN" sz="2200" smtClean="0">
                <a:solidFill>
                  <a:srgbClr val="0000FF"/>
                </a:solidFill>
                <a:latin typeface="仿宋" pitchFamily="49" charset="-122"/>
                <a:ea typeface="仿宋" pitchFamily="49" charset="-122"/>
              </a:rPr>
              <a:t>《奏定学堂章程》清末</a:t>
            </a:r>
            <a:r>
              <a:rPr lang="zh-CN" altLang="zh-CN" sz="2200">
                <a:solidFill>
                  <a:srgbClr val="0000FF"/>
                </a:solidFill>
                <a:latin typeface="仿宋" pitchFamily="49" charset="-122"/>
                <a:ea typeface="仿宋" pitchFamily="49" charset="-122"/>
              </a:rPr>
              <a:t>新政</a:t>
            </a:r>
            <a:r>
              <a:rPr lang="zh-CN" altLang="zh-CN" sz="2200" smtClean="0">
                <a:solidFill>
                  <a:srgbClr val="0000FF"/>
                </a:solidFill>
                <a:latin typeface="仿宋" pitchFamily="49" charset="-122"/>
                <a:ea typeface="仿宋" pitchFamily="49" charset="-122"/>
              </a:rPr>
              <a:t>时期以</a:t>
            </a:r>
            <a:r>
              <a:rPr lang="zh-CN" altLang="zh-CN" sz="2200">
                <a:solidFill>
                  <a:srgbClr val="0000FF"/>
                </a:solidFill>
                <a:latin typeface="仿宋" pitchFamily="49" charset="-122"/>
                <a:ea typeface="仿宋" pitchFamily="49" charset="-122"/>
              </a:rPr>
              <a:t>国家律令的方式推行新式学堂教育，以便改革传统的科举应试，设置新的培育和选拔人才的方式，其根本目的在于维护传统意识形态和专制统治，因此明文禁止</a:t>
            </a:r>
            <a:r>
              <a:rPr lang="zh-CN" altLang="zh-CN" sz="2200" smtClean="0">
                <a:solidFill>
                  <a:srgbClr val="0000FF"/>
                </a:solidFill>
                <a:latin typeface="仿宋" pitchFamily="49" charset="-122"/>
                <a:ea typeface="仿宋" pitchFamily="49" charset="-122"/>
              </a:rPr>
              <a:t>使用</a:t>
            </a:r>
            <a:r>
              <a:rPr lang="zh-CN" altLang="zh-CN" sz="2200">
                <a:solidFill>
                  <a:srgbClr val="0000FF"/>
                </a:solidFill>
                <a:latin typeface="仿宋" pitchFamily="49" charset="-122"/>
                <a:ea typeface="仿宋" pitchFamily="49" charset="-122"/>
              </a:rPr>
              <a:t>新名词当在情理之中，故</a:t>
            </a:r>
            <a:r>
              <a:rPr lang="en-US" altLang="zh-CN" sz="2200">
                <a:solidFill>
                  <a:srgbClr val="0000FF"/>
                </a:solidFill>
                <a:latin typeface="仿宋" pitchFamily="49" charset="-122"/>
                <a:ea typeface="仿宋" pitchFamily="49" charset="-122"/>
              </a:rPr>
              <a:t>D</a:t>
            </a:r>
            <a:r>
              <a:rPr lang="zh-CN" altLang="zh-CN" sz="2200">
                <a:solidFill>
                  <a:srgbClr val="0000FF"/>
                </a:solidFill>
                <a:latin typeface="仿宋" pitchFamily="49" charset="-122"/>
                <a:ea typeface="仿宋" pitchFamily="49" charset="-122"/>
              </a:rPr>
              <a:t>项正确</a:t>
            </a:r>
            <a:r>
              <a:rPr lang="en-US" altLang="zh-CN" sz="2200">
                <a:solidFill>
                  <a:srgbClr val="0000FF"/>
                </a:solidFill>
                <a:latin typeface="仿宋" pitchFamily="49" charset="-122"/>
                <a:ea typeface="仿宋" pitchFamily="49" charset="-122"/>
              </a:rPr>
              <a:t>;</a:t>
            </a:r>
            <a:r>
              <a:rPr lang="zh-CN" altLang="zh-CN" sz="2200">
                <a:solidFill>
                  <a:srgbClr val="0000FF"/>
                </a:solidFill>
                <a:latin typeface="仿宋" pitchFamily="49" charset="-122"/>
                <a:ea typeface="仿宋" pitchFamily="49" charset="-122"/>
              </a:rPr>
              <a:t>该事件发生于</a:t>
            </a:r>
            <a:r>
              <a:rPr lang="en-US" altLang="zh-CN" sz="2200">
                <a:solidFill>
                  <a:srgbClr val="0000FF"/>
                </a:solidFill>
                <a:latin typeface="仿宋" pitchFamily="49" charset="-122"/>
                <a:ea typeface="仿宋" pitchFamily="49" charset="-122"/>
              </a:rPr>
              <a:t>20 </a:t>
            </a:r>
            <a:r>
              <a:rPr lang="zh-CN" altLang="zh-CN" sz="2200">
                <a:solidFill>
                  <a:srgbClr val="0000FF"/>
                </a:solidFill>
                <a:latin typeface="仿宋" pitchFamily="49" charset="-122"/>
                <a:ea typeface="仿宋" pitchFamily="49" charset="-122"/>
              </a:rPr>
              <a:t>世纪初，介于八国联军侵华与辛亥革命之间，维新思想随着</a:t>
            </a:r>
            <a:r>
              <a:rPr lang="en-US" altLang="zh-CN" sz="2200">
                <a:solidFill>
                  <a:srgbClr val="0000FF"/>
                </a:solidFill>
                <a:latin typeface="仿宋" pitchFamily="49" charset="-122"/>
                <a:ea typeface="仿宋" pitchFamily="49" charset="-122"/>
              </a:rPr>
              <a:t>1898</a:t>
            </a:r>
            <a:r>
              <a:rPr lang="zh-CN" altLang="zh-CN" sz="2200">
                <a:solidFill>
                  <a:srgbClr val="0000FF"/>
                </a:solidFill>
                <a:latin typeface="仿宋" pitchFamily="49" charset="-122"/>
                <a:ea typeface="仿宋" pitchFamily="49" charset="-122"/>
              </a:rPr>
              <a:t>年戊戌变法的失败已不再占据进步思潮的主流，根据“</a:t>
            </a:r>
            <a:r>
              <a:rPr lang="en-US" altLang="zh-CN" sz="2200">
                <a:solidFill>
                  <a:srgbClr val="0000FF"/>
                </a:solidFill>
                <a:latin typeface="仿宋" pitchFamily="49" charset="-122"/>
                <a:ea typeface="仿宋" pitchFamily="49" charset="-122"/>
              </a:rPr>
              <a:t>1903</a:t>
            </a:r>
            <a:r>
              <a:rPr lang="zh-CN" altLang="zh-CN" sz="2200">
                <a:solidFill>
                  <a:srgbClr val="0000FF"/>
                </a:solidFill>
                <a:latin typeface="仿宋" pitchFamily="49" charset="-122"/>
                <a:ea typeface="仿宋" pitchFamily="49" charset="-122"/>
              </a:rPr>
              <a:t>年”及禁止使用的新名词可推断，张之洞抵制的应是革命思想，故</a:t>
            </a:r>
            <a:r>
              <a:rPr lang="en-US" altLang="zh-CN" sz="2200">
                <a:solidFill>
                  <a:srgbClr val="0000FF"/>
                </a:solidFill>
                <a:latin typeface="仿宋" pitchFamily="49" charset="-122"/>
                <a:ea typeface="仿宋" pitchFamily="49" charset="-122"/>
              </a:rPr>
              <a:t>A</a:t>
            </a:r>
            <a:r>
              <a:rPr lang="zh-CN" altLang="zh-CN" sz="2200">
                <a:solidFill>
                  <a:srgbClr val="0000FF"/>
                </a:solidFill>
                <a:latin typeface="仿宋" pitchFamily="49" charset="-122"/>
                <a:ea typeface="仿宋" pitchFamily="49" charset="-122"/>
              </a:rPr>
              <a:t>项错误</a:t>
            </a:r>
            <a:r>
              <a:rPr lang="en-US" altLang="zh-CN" sz="2200">
                <a:solidFill>
                  <a:srgbClr val="0000FF"/>
                </a:solidFill>
                <a:latin typeface="仿宋" pitchFamily="49" charset="-122"/>
                <a:ea typeface="仿宋" pitchFamily="49" charset="-122"/>
              </a:rPr>
              <a:t>;</a:t>
            </a:r>
            <a:r>
              <a:rPr lang="en-US" altLang="zh-CN" sz="2200">
                <a:solidFill>
                  <a:srgbClr val="FF0000"/>
                </a:solidFill>
                <a:latin typeface="仿宋" pitchFamily="49" charset="-122"/>
                <a:ea typeface="仿宋" pitchFamily="49" charset="-122"/>
              </a:rPr>
              <a:t> </a:t>
            </a:r>
            <a:r>
              <a:rPr lang="zh-CN" altLang="zh-CN" sz="2200">
                <a:solidFill>
                  <a:srgbClr val="FF0000"/>
                </a:solidFill>
                <a:latin typeface="仿宋" pitchFamily="49" charset="-122"/>
                <a:ea typeface="仿宋" pitchFamily="49" charset="-122"/>
              </a:rPr>
              <a:t>清末民初之际，伴随着西学东渐力度的剧增，作为西学表征的新词语（绝大多数是来自东邻日本的汉字借词，时称“日制汉字词”或“日本新名词”）也以汹涌之势进入中国，一时间，团体、国魂、膨胀、舞台、代表、牺牲、社会、影响、机关、组织、冲突、运动、报告、困难、配当、观念等新名词，充斥于各种公私文体，威胁着中国传统的话语系统，使得视语文传统为命脉的士大夫阶层十分惊恐，遂起而抵制。</a:t>
            </a:r>
            <a:r>
              <a:rPr lang="zh-CN" altLang="zh-CN" sz="2200">
                <a:solidFill>
                  <a:srgbClr val="0000FF"/>
                </a:solidFill>
                <a:latin typeface="仿宋" pitchFamily="49" charset="-122"/>
                <a:ea typeface="仿宋" pitchFamily="49" charset="-122"/>
              </a:rPr>
              <a:t>外来新词不可避免地会造成民族语言某种程度上的异化，张之洞等禁止使用新名词，也许深切地忧虑这种语言文字上的变化会最终撼倒“中体”，但消极地防守、不与外界交流竞争，只是一种不可能实现的幻想，故</a:t>
            </a:r>
            <a:r>
              <a:rPr lang="en-US" altLang="zh-CN" sz="2200">
                <a:solidFill>
                  <a:srgbClr val="0000FF"/>
                </a:solidFill>
                <a:latin typeface="仿宋" pitchFamily="49" charset="-122"/>
                <a:ea typeface="仿宋" pitchFamily="49" charset="-122"/>
              </a:rPr>
              <a:t>B</a:t>
            </a:r>
            <a:r>
              <a:rPr lang="zh-CN" altLang="zh-CN" sz="2200">
                <a:solidFill>
                  <a:srgbClr val="0000FF"/>
                </a:solidFill>
                <a:latin typeface="仿宋" pitchFamily="49" charset="-122"/>
                <a:ea typeface="仿宋" pitchFamily="49" charset="-122"/>
              </a:rPr>
              <a:t>项错误；张之洞作为洋务派的主要代表人物之一，并不排斥向西方学习，只是学习西方限制在“坚船利炮”等器物层面上，故</a:t>
            </a:r>
            <a:r>
              <a:rPr lang="en-US" altLang="zh-CN" sz="2200">
                <a:solidFill>
                  <a:srgbClr val="0000FF"/>
                </a:solidFill>
                <a:latin typeface="仿宋" pitchFamily="49" charset="-122"/>
                <a:ea typeface="仿宋" pitchFamily="49" charset="-122"/>
              </a:rPr>
              <a:t>C</a:t>
            </a:r>
            <a:r>
              <a:rPr lang="zh-CN" altLang="zh-CN" sz="2200">
                <a:solidFill>
                  <a:srgbClr val="0000FF"/>
                </a:solidFill>
                <a:latin typeface="仿宋" pitchFamily="49" charset="-122"/>
                <a:ea typeface="仿宋" pitchFamily="49" charset="-122"/>
              </a:rPr>
              <a:t>项错误</a:t>
            </a:r>
            <a:r>
              <a:rPr lang="zh-CN" altLang="zh-CN" sz="2200" smtClean="0">
                <a:solidFill>
                  <a:srgbClr val="0000FF"/>
                </a:solidFill>
                <a:latin typeface="仿宋" pitchFamily="49" charset="-122"/>
                <a:ea typeface="仿宋" pitchFamily="49" charset="-122"/>
              </a:rPr>
              <a:t>。</a:t>
            </a:r>
            <a:endParaRPr lang="zh-CN" altLang="en-US" sz="2200">
              <a:solidFill>
                <a:srgbClr val="0000FF"/>
              </a:solidFill>
              <a:latin typeface="仿宋" pitchFamily="49" charset="-122"/>
              <a:ea typeface="仿宋" pitchFamily="49" charset="-122"/>
            </a:endParaRPr>
          </a:p>
        </p:txBody>
      </p:sp>
    </p:spTree>
    <p:extLst>
      <p:ext uri="{BB962C8B-B14F-4D97-AF65-F5344CB8AC3E}">
        <p14:creationId xmlns:p14="http://schemas.microsoft.com/office/powerpoint/2010/main" val="3248091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68088" y="677777"/>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
        <p:nvSpPr>
          <p:cNvPr id="6" name="TextBox 5"/>
          <p:cNvSpPr txBox="1"/>
          <p:nvPr/>
        </p:nvSpPr>
        <p:spPr>
          <a:xfrm>
            <a:off x="-3920" y="1186977"/>
            <a:ext cx="9147920" cy="5410712"/>
          </a:xfrm>
          <a:prstGeom prst="rect">
            <a:avLst/>
          </a:prstGeom>
          <a:noFill/>
        </p:spPr>
        <p:txBody>
          <a:bodyPr wrap="square" rtlCol="0">
            <a:spAutoFit/>
          </a:bodyPr>
          <a:lstStyle/>
          <a:p>
            <a:pPr indent="457200">
              <a:lnSpc>
                <a:spcPct val="120000"/>
              </a:lnSpc>
            </a:pPr>
            <a:r>
              <a:rPr lang="zh-CN" altLang="en-US" sz="2400" smtClean="0">
                <a:latin typeface="仿宋" pitchFamily="49" charset="-122"/>
                <a:ea typeface="仿宋" pitchFamily="49" charset="-122"/>
              </a:rPr>
              <a:t>人们一般把</a:t>
            </a:r>
            <a:r>
              <a:rPr lang="en-US" altLang="zh-CN" sz="2400" smtClean="0">
                <a:latin typeface="仿宋" pitchFamily="49" charset="-122"/>
                <a:ea typeface="仿宋" pitchFamily="49" charset="-122"/>
              </a:rPr>
              <a:t>1500</a:t>
            </a:r>
            <a:r>
              <a:rPr lang="zh-CN" altLang="en-US" sz="2400" smtClean="0">
                <a:latin typeface="仿宋" pitchFamily="49" charset="-122"/>
                <a:ea typeface="仿宋" pitchFamily="49" charset="-122"/>
              </a:rPr>
              <a:t>年前后，就是</a:t>
            </a:r>
            <a:r>
              <a:rPr lang="en-US" altLang="zh-CN" sz="2400" smtClean="0">
                <a:latin typeface="仿宋" pitchFamily="49" charset="-122"/>
                <a:ea typeface="仿宋" pitchFamily="49" charset="-122"/>
              </a:rPr>
              <a:t>15</a:t>
            </a:r>
            <a:r>
              <a:rPr lang="zh-CN" altLang="en-US" sz="2400" smtClean="0">
                <a:latin typeface="仿宋" pitchFamily="49" charset="-122"/>
                <a:ea typeface="仿宋" pitchFamily="49" charset="-122"/>
              </a:rPr>
              <a:t>世纪末、</a:t>
            </a:r>
            <a:r>
              <a:rPr lang="en-US" altLang="zh-CN" sz="2400" smtClean="0">
                <a:latin typeface="仿宋" pitchFamily="49" charset="-122"/>
                <a:ea typeface="仿宋" pitchFamily="49" charset="-122"/>
              </a:rPr>
              <a:t>16</a:t>
            </a:r>
            <a:r>
              <a:rPr lang="zh-CN" altLang="en-US" sz="2400" smtClean="0">
                <a:latin typeface="仿宋" pitchFamily="49" charset="-122"/>
                <a:ea typeface="仿宋" pitchFamily="49" charset="-122"/>
              </a:rPr>
              <a:t>世纪初这一时间看作近代的开始，当然这是以西方的标准划分的。但我要再次提醒大家：历史从来就不能以某一个年代或某一个事件作标志，一刀切出一个时代</a:t>
            </a:r>
            <a:r>
              <a:rPr lang="en-US" altLang="zh-CN" sz="2400" smtClean="0">
                <a:latin typeface="仿宋" pitchFamily="49" charset="-122"/>
                <a:ea typeface="仿宋" pitchFamily="49" charset="-122"/>
              </a:rPr>
              <a:t>——</a:t>
            </a:r>
            <a:r>
              <a:rPr lang="zh-CN" altLang="en-US" sz="2400" smtClean="0">
                <a:latin typeface="仿宋" pitchFamily="49" charset="-122"/>
                <a:ea typeface="仿宋" pitchFamily="49" charset="-122"/>
              </a:rPr>
              <a:t>在此之前是某个时代，在此之后是另一个时代，历史从来就不是这样。即使说</a:t>
            </a:r>
            <a:r>
              <a:rPr lang="en-US" altLang="zh-CN" sz="2400" smtClean="0">
                <a:latin typeface="仿宋" pitchFamily="49" charset="-122"/>
                <a:ea typeface="仿宋" pitchFamily="49" charset="-122"/>
              </a:rPr>
              <a:t>1500</a:t>
            </a:r>
            <a:r>
              <a:rPr lang="zh-CN" altLang="en-US" sz="2400" smtClean="0">
                <a:latin typeface="仿宋" pitchFamily="49" charset="-122"/>
                <a:ea typeface="仿宋" pitchFamily="49" charset="-122"/>
              </a:rPr>
              <a:t>年前后是近代的开始，这个“前”和“后”仍旧可以是几十年、上百年甚至一二百年，那是一个过渡。我们说</a:t>
            </a:r>
            <a:r>
              <a:rPr lang="en-US" altLang="zh-CN" sz="2400" smtClean="0">
                <a:latin typeface="仿宋" pitchFamily="49" charset="-122"/>
                <a:ea typeface="仿宋" pitchFamily="49" charset="-122"/>
              </a:rPr>
              <a:t>1500</a:t>
            </a:r>
            <a:r>
              <a:rPr lang="zh-CN" altLang="en-US" sz="2400" smtClean="0">
                <a:latin typeface="仿宋" pitchFamily="49" charset="-122"/>
                <a:ea typeface="仿宋" pitchFamily="49" charset="-122"/>
              </a:rPr>
              <a:t>年前后是近代社会的开始，是因为在这个时候出现了几个标志性的事件，或者变动的趋势。这些标志性事件包括民族国家的形成，重商主义流行，地理大发现，农奴制解体，甚至还包括宗教改革。其中民族国家的出现非常重要，</a:t>
            </a:r>
            <a:r>
              <a:rPr lang="en-US" altLang="zh-CN" sz="2400" smtClean="0">
                <a:latin typeface="仿宋" pitchFamily="49" charset="-122"/>
                <a:ea typeface="仿宋" pitchFamily="49" charset="-122"/>
              </a:rPr>
              <a:t>……</a:t>
            </a:r>
            <a:r>
              <a:rPr lang="zh-CN" altLang="en-US" sz="2400" smtClean="0">
                <a:latin typeface="仿宋" pitchFamily="49" charset="-122"/>
                <a:ea typeface="仿宋" pitchFamily="49" charset="-122"/>
              </a:rPr>
              <a:t>没有民族国家，近代社会不会形成。</a:t>
            </a:r>
            <a:endParaRPr lang="en-US" altLang="zh-CN" sz="2400" smtClean="0">
              <a:latin typeface="仿宋" pitchFamily="49" charset="-122"/>
              <a:ea typeface="仿宋" pitchFamily="49" charset="-122"/>
            </a:endParaRPr>
          </a:p>
          <a:p>
            <a:pPr indent="457200" algn="r">
              <a:lnSpc>
                <a:spcPct val="120000"/>
              </a:lnSpc>
            </a:pPr>
            <a:r>
              <a:rPr lang="en-US" altLang="zh-CN" sz="2400" smtClean="0">
                <a:latin typeface="仿宋" pitchFamily="49" charset="-122"/>
                <a:ea typeface="仿宋" pitchFamily="49" charset="-122"/>
              </a:rPr>
              <a:t>——</a:t>
            </a:r>
            <a:r>
              <a:rPr lang="zh-CN" altLang="en-US" sz="2400">
                <a:latin typeface="仿宋" pitchFamily="49" charset="-122"/>
                <a:ea typeface="仿宋" pitchFamily="49" charset="-122"/>
              </a:rPr>
              <a:t>钱</a:t>
            </a:r>
            <a:r>
              <a:rPr lang="zh-CN" altLang="en-US" sz="2400">
                <a:latin typeface="仿宋" pitchFamily="49" charset="-122"/>
                <a:ea typeface="仿宋" pitchFamily="49" charset="-122"/>
              </a:rPr>
              <a:t>乘</a:t>
            </a:r>
            <a:r>
              <a:rPr lang="zh-CN" altLang="en-US" sz="2400" smtClean="0">
                <a:latin typeface="仿宋" pitchFamily="49" charset="-122"/>
                <a:ea typeface="仿宋" pitchFamily="49" charset="-122"/>
              </a:rPr>
              <a:t>旦</a:t>
            </a:r>
            <a:r>
              <a:rPr lang="en-US" altLang="zh-CN" sz="2400" smtClean="0">
                <a:latin typeface="仿宋" pitchFamily="49" charset="-122"/>
                <a:ea typeface="仿宋" pitchFamily="49" charset="-122"/>
              </a:rPr>
              <a:t>《</a:t>
            </a:r>
            <a:r>
              <a:rPr lang="zh-CN" altLang="en-US" sz="2400" smtClean="0">
                <a:latin typeface="仿宋" pitchFamily="49" charset="-122"/>
                <a:ea typeface="仿宋" pitchFamily="49" charset="-122"/>
              </a:rPr>
              <a:t>西方那一块土</a:t>
            </a:r>
            <a:r>
              <a:rPr lang="en-US" altLang="zh-CN" sz="2400" smtClean="0">
                <a:latin typeface="仿宋" pitchFamily="49" charset="-122"/>
                <a:ea typeface="仿宋" pitchFamily="49" charset="-122"/>
              </a:rPr>
              <a:t>》</a:t>
            </a:r>
          </a:p>
        </p:txBody>
      </p:sp>
    </p:spTree>
    <p:extLst>
      <p:ext uri="{BB962C8B-B14F-4D97-AF65-F5344CB8AC3E}">
        <p14:creationId xmlns:p14="http://schemas.microsoft.com/office/powerpoint/2010/main" val="58488719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68088" y="677777"/>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
        <p:nvSpPr>
          <p:cNvPr id="6" name="TextBox 5"/>
          <p:cNvSpPr txBox="1"/>
          <p:nvPr/>
        </p:nvSpPr>
        <p:spPr>
          <a:xfrm>
            <a:off x="-3920" y="1052736"/>
            <a:ext cx="9147920" cy="5795048"/>
          </a:xfrm>
          <a:prstGeom prst="rect">
            <a:avLst/>
          </a:prstGeom>
          <a:noFill/>
        </p:spPr>
        <p:txBody>
          <a:bodyPr wrap="square" rtlCol="0">
            <a:spAutoFit/>
          </a:bodyPr>
          <a:lstStyle/>
          <a:p>
            <a:pPr indent="457200">
              <a:lnSpc>
                <a:spcPct val="120000"/>
              </a:lnSpc>
            </a:pPr>
            <a:r>
              <a:rPr lang="zh-CN" altLang="en-US" sz="2400" smtClean="0">
                <a:latin typeface="仿宋" pitchFamily="49" charset="-122"/>
                <a:ea typeface="仿宋" pitchFamily="49" charset="-122"/>
              </a:rPr>
              <a:t>集中的国家权力非常重要，是近代国家形成的关键，但仅此不足以使国家强大。强大的国家还需要另一个因素，就是一种新的经济思想，加上在这种思想指导下的新的经济活动，那就是“重商主义”。重商主义认为，所谓财富就是贵金属，是黄金白银，也就是当时的货币。一个国家要想致富，就需要积累尽可能多的黄金白银，哪个国家贵金属多，它就富裕。一个国家的富裕程度表现在它比其他国家多多少黄金白银，黄金白银越多就越富。这就是重商主义的基本理论。农业不能致富，应该以商为本、以商立国，这就叫作重商主义。但商业必须是对外的，因为如果是国内贸易，那么无论赚了多少钱，都不能增加这个国家黄金白银的总量，不会使国家更富裕。所以海外贸易是关键，大家都到海外去发财，地理大发现就是这么出来的</a:t>
            </a:r>
            <a:r>
              <a:rPr lang="en-US" altLang="zh-CN" sz="2400" smtClean="0">
                <a:latin typeface="仿宋" pitchFamily="49" charset="-122"/>
                <a:ea typeface="仿宋" pitchFamily="49" charset="-122"/>
              </a:rPr>
              <a:t>——</a:t>
            </a:r>
            <a:r>
              <a:rPr lang="zh-CN" altLang="en-US" sz="2400" smtClean="0">
                <a:latin typeface="仿宋" pitchFamily="49" charset="-122"/>
                <a:ea typeface="仿宋" pitchFamily="49" charset="-122"/>
              </a:rPr>
              <a:t>地理大发现的目的是寻找商路，开辟新的贸易航线。同时，另外一种方法也能增加一国的金银总量，那就是抢劫，所以</a:t>
            </a:r>
            <a:endParaRPr lang="en-US" altLang="zh-CN" sz="2400" smtClean="0">
              <a:latin typeface="仿宋" pitchFamily="49" charset="-122"/>
              <a:ea typeface="仿宋" pitchFamily="49" charset="-122"/>
            </a:endParaRPr>
          </a:p>
        </p:txBody>
      </p:sp>
    </p:spTree>
    <p:extLst>
      <p:ext uri="{BB962C8B-B14F-4D97-AF65-F5344CB8AC3E}">
        <p14:creationId xmlns:p14="http://schemas.microsoft.com/office/powerpoint/2010/main" val="227137020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
        <p:nvSpPr>
          <p:cNvPr id="5" name="TextBox 4"/>
          <p:cNvSpPr txBox="1"/>
          <p:nvPr/>
        </p:nvSpPr>
        <p:spPr>
          <a:xfrm>
            <a:off x="68088" y="620688"/>
            <a:ext cx="5656040" cy="523220"/>
          </a:xfrm>
          <a:prstGeom prst="rect">
            <a:avLst/>
          </a:prstGeom>
          <a:noFill/>
        </p:spPr>
        <p:txBody>
          <a:bodyPr wrap="square" rtlCol="0">
            <a:spAutoFit/>
          </a:bodyPr>
          <a:lstStyle/>
          <a:p>
            <a:r>
              <a:rPr lang="en-US" altLang="zh-CN" sz="2800" smtClean="0">
                <a:solidFill>
                  <a:srgbClr val="FF0000"/>
                </a:solidFill>
                <a:latin typeface="方正小标宋简体" pitchFamily="2" charset="-122"/>
                <a:ea typeface="方正小标宋简体" pitchFamily="2" charset="-122"/>
              </a:rPr>
              <a:t>3.</a:t>
            </a:r>
            <a:r>
              <a:rPr lang="zh-CN" altLang="en-US" sz="2800" smtClean="0">
                <a:solidFill>
                  <a:srgbClr val="FF0000"/>
                </a:solidFill>
                <a:latin typeface="方正小标宋简体" pitchFamily="2" charset="-122"/>
                <a:ea typeface="方正小标宋简体" pitchFamily="2" charset="-122"/>
              </a:rPr>
              <a:t>勤于总结反思，提高备考实效</a:t>
            </a:r>
            <a:endParaRPr lang="zh-CN" altLang="en-US" sz="2800">
              <a:solidFill>
                <a:srgbClr val="FF0000"/>
              </a:solidFill>
              <a:latin typeface="方正小标宋简体" pitchFamily="2" charset="-122"/>
              <a:ea typeface="方正小标宋简体" pitchFamily="2" charset="-122"/>
            </a:endParaRPr>
          </a:p>
        </p:txBody>
      </p:sp>
      <p:sp>
        <p:nvSpPr>
          <p:cNvPr id="6" name="TextBox 5"/>
          <p:cNvSpPr txBox="1"/>
          <p:nvPr/>
        </p:nvSpPr>
        <p:spPr>
          <a:xfrm>
            <a:off x="-3920" y="1124744"/>
            <a:ext cx="9147920" cy="5705665"/>
          </a:xfrm>
          <a:prstGeom prst="rect">
            <a:avLst/>
          </a:prstGeom>
          <a:noFill/>
        </p:spPr>
        <p:txBody>
          <a:bodyPr wrap="square" rtlCol="0">
            <a:spAutoFit/>
          </a:bodyPr>
          <a:lstStyle/>
          <a:p>
            <a:pPr>
              <a:lnSpc>
                <a:spcPct val="114000"/>
              </a:lnSpc>
            </a:pPr>
            <a:r>
              <a:rPr lang="zh-CN" altLang="en-US" sz="2300" smtClean="0">
                <a:latin typeface="仿宋" pitchFamily="49" charset="-122"/>
                <a:ea typeface="仿宋" pitchFamily="49" charset="-122"/>
              </a:rPr>
              <a:t>到海外去抢夺金银财宝是可以的，只要能弄到黄金白银，什么手段都行。这样，殖民夸张、海盗抢劫、黑奴贸易、瓜分世界等都出现了，我们在近代早期看到的种种现象，都来自重商主义。重商主义一旦付诸实践，就冲击了整个世界。</a:t>
            </a:r>
            <a:endParaRPr lang="en-US" altLang="zh-CN" sz="2300" smtClean="0">
              <a:latin typeface="仿宋" pitchFamily="49" charset="-122"/>
              <a:ea typeface="仿宋" pitchFamily="49" charset="-122"/>
            </a:endParaRPr>
          </a:p>
          <a:p>
            <a:pPr indent="457200">
              <a:lnSpc>
                <a:spcPct val="114000"/>
              </a:lnSpc>
            </a:pPr>
            <a:r>
              <a:rPr lang="zh-CN" altLang="en-US" sz="2300">
                <a:latin typeface="仿宋" pitchFamily="49" charset="-122"/>
                <a:ea typeface="仿宋" pitchFamily="49" charset="-122"/>
              </a:rPr>
              <a:t>重</a:t>
            </a:r>
            <a:r>
              <a:rPr lang="zh-CN" altLang="en-US" sz="2300">
                <a:latin typeface="仿宋" pitchFamily="49" charset="-122"/>
                <a:ea typeface="仿宋" pitchFamily="49" charset="-122"/>
              </a:rPr>
              <a:t>商</a:t>
            </a:r>
            <a:r>
              <a:rPr lang="zh-CN" altLang="en-US" sz="2300" smtClean="0">
                <a:latin typeface="仿宋" pitchFamily="49" charset="-122"/>
                <a:ea typeface="仿宋" pitchFamily="49" charset="-122"/>
              </a:rPr>
              <a:t>主义分两个阶段，第一阶段主张只卖不买，让黄金白银净流入国内。早期的重商主义国家葡萄牙、西班牙甚至荷兰都是这样。重商主义的第二阶段更强调生产，它不再反对进口，只是强调出口要高于进口，顺差越大，赚钱越多。后来的英法都走上这条路。</a:t>
            </a:r>
            <a:endParaRPr lang="en-US" altLang="zh-CN" sz="2300" smtClean="0">
              <a:latin typeface="仿宋" pitchFamily="49" charset="-122"/>
              <a:ea typeface="仿宋" pitchFamily="49" charset="-122"/>
            </a:endParaRPr>
          </a:p>
          <a:p>
            <a:pPr indent="457200">
              <a:lnSpc>
                <a:spcPct val="114000"/>
              </a:lnSpc>
            </a:pPr>
            <a:r>
              <a:rPr lang="zh-CN" altLang="en-US" sz="2300" smtClean="0">
                <a:latin typeface="仿宋" pitchFamily="49" charset="-122"/>
                <a:ea typeface="仿宋" pitchFamily="49" charset="-122"/>
              </a:rPr>
              <a:t>但是重</a:t>
            </a:r>
            <a:r>
              <a:rPr lang="zh-CN" altLang="en-US" sz="2300">
                <a:latin typeface="仿宋" pitchFamily="49" charset="-122"/>
                <a:ea typeface="仿宋" pitchFamily="49" charset="-122"/>
              </a:rPr>
              <a:t>商</a:t>
            </a:r>
            <a:r>
              <a:rPr lang="zh-CN" altLang="en-US" sz="2300" smtClean="0">
                <a:latin typeface="仿宋" pitchFamily="49" charset="-122"/>
                <a:ea typeface="仿宋" pitchFamily="49" charset="-122"/>
              </a:rPr>
              <a:t>主义必须是国家政策，特别在早期，没有国家作后盾，任何商人都无法在茫茫大海中寻找新航线，也没有办法在遥远的海外保护自己。这样，专制主义国家的作用就表现出来了。专制的君主需要钱，以巩固自己的权力。他们于是特别喜欢重商主义理论，用国家的力量支持重商主义活动，“地理大发现”就是在他们支持下展开的。</a:t>
            </a:r>
            <a:endParaRPr lang="en-US" altLang="zh-CN" sz="2300" smtClean="0">
              <a:latin typeface="仿宋" pitchFamily="49" charset="-122"/>
              <a:ea typeface="仿宋" pitchFamily="49" charset="-122"/>
            </a:endParaRPr>
          </a:p>
          <a:p>
            <a:pPr indent="457200" algn="r">
              <a:lnSpc>
                <a:spcPct val="114000"/>
              </a:lnSpc>
            </a:pPr>
            <a:r>
              <a:rPr lang="en-US" altLang="zh-CN" sz="2400" smtClean="0">
                <a:latin typeface="仿宋" pitchFamily="49" charset="-122"/>
                <a:ea typeface="仿宋" pitchFamily="49" charset="-122"/>
              </a:rPr>
              <a:t>——</a:t>
            </a:r>
            <a:r>
              <a:rPr lang="zh-CN" altLang="en-US" sz="2400" smtClean="0">
                <a:latin typeface="仿宋" pitchFamily="49" charset="-122"/>
                <a:ea typeface="仿宋" pitchFamily="49" charset="-122"/>
              </a:rPr>
              <a:t>摘编自钱</a:t>
            </a:r>
            <a:r>
              <a:rPr lang="zh-CN" altLang="en-US" sz="2400">
                <a:latin typeface="仿宋" pitchFamily="49" charset="-122"/>
                <a:ea typeface="仿宋" pitchFamily="49" charset="-122"/>
              </a:rPr>
              <a:t>乘</a:t>
            </a:r>
            <a:r>
              <a:rPr lang="zh-CN" altLang="en-US" sz="2400" smtClean="0">
                <a:latin typeface="仿宋" pitchFamily="49" charset="-122"/>
                <a:ea typeface="仿宋" pitchFamily="49" charset="-122"/>
              </a:rPr>
              <a:t>旦</a:t>
            </a:r>
            <a:r>
              <a:rPr lang="en-US" altLang="zh-CN" sz="2400" smtClean="0">
                <a:latin typeface="仿宋" pitchFamily="49" charset="-122"/>
                <a:ea typeface="仿宋" pitchFamily="49" charset="-122"/>
              </a:rPr>
              <a:t>《</a:t>
            </a:r>
            <a:r>
              <a:rPr lang="zh-CN" altLang="en-US" sz="2400" smtClean="0">
                <a:latin typeface="仿宋" pitchFamily="49" charset="-122"/>
                <a:ea typeface="仿宋" pitchFamily="49" charset="-122"/>
              </a:rPr>
              <a:t>西方那一块土</a:t>
            </a:r>
            <a:r>
              <a:rPr lang="en-US" altLang="zh-CN" sz="2400" smtClean="0">
                <a:latin typeface="仿宋" pitchFamily="49" charset="-122"/>
                <a:ea typeface="仿宋" pitchFamily="49" charset="-122"/>
              </a:rPr>
              <a:t>》</a:t>
            </a:r>
          </a:p>
        </p:txBody>
      </p:sp>
    </p:spTree>
    <p:extLst>
      <p:ext uri="{BB962C8B-B14F-4D97-AF65-F5344CB8AC3E}">
        <p14:creationId xmlns:p14="http://schemas.microsoft.com/office/powerpoint/2010/main" val="416579048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899592" y="1340768"/>
            <a:ext cx="4463936" cy="508419"/>
          </a:xfrm>
          <a:prstGeom prst="rect">
            <a:avLst/>
          </a:prstGeom>
          <a:noFill/>
          <a:ln w="9525">
            <a:noFill/>
            <a:miter lim="800000"/>
            <a:headEnd/>
            <a:tailEnd/>
          </a:ln>
        </p:spPr>
        <p:txBody>
          <a:bodyPr wrap="none" lIns="76782" tIns="38391" rIns="76782" bIns="38391">
            <a:spAutoFit/>
          </a:bodyPr>
          <a:lstStyle/>
          <a:p>
            <a:r>
              <a:rPr lang="zh-CN" altLang="en-US" sz="2800" dirty="0">
                <a:solidFill>
                  <a:srgbClr val="0000CC"/>
                </a:solidFill>
                <a:latin typeface="黑体" pitchFamily="49" charset="-122"/>
                <a:ea typeface="黑体" pitchFamily="49" charset="-122"/>
              </a:rPr>
              <a:t>（一）</a:t>
            </a:r>
            <a:r>
              <a:rPr lang="zh-CN" altLang="en-US" sz="2800">
                <a:solidFill>
                  <a:srgbClr val="0000CC"/>
                </a:solidFill>
                <a:latin typeface="黑体" pitchFamily="49" charset="-122"/>
                <a:ea typeface="黑体" pitchFamily="49" charset="-122"/>
              </a:rPr>
              <a:t>以</a:t>
            </a:r>
            <a:r>
              <a:rPr lang="zh-CN" altLang="en-US" sz="2800" smtClean="0">
                <a:solidFill>
                  <a:srgbClr val="0000CC"/>
                </a:solidFill>
                <a:latin typeface="黑体" pitchFamily="49" charset="-122"/>
                <a:ea typeface="黑体" pitchFamily="49" charset="-122"/>
              </a:rPr>
              <a:t>考试大纲</a:t>
            </a:r>
            <a:r>
              <a:rPr lang="zh-CN" altLang="en-US" sz="2800" dirty="0">
                <a:solidFill>
                  <a:srgbClr val="0000CC"/>
                </a:solidFill>
                <a:latin typeface="黑体" pitchFamily="49" charset="-122"/>
                <a:ea typeface="黑体" pitchFamily="49" charset="-122"/>
              </a:rPr>
              <a:t>为依据　</a:t>
            </a:r>
          </a:p>
        </p:txBody>
      </p:sp>
      <p:sp>
        <p:nvSpPr>
          <p:cNvPr id="5" name="TextBox 4"/>
          <p:cNvSpPr txBox="1">
            <a:spLocks noChangeArrowheads="1"/>
          </p:cNvSpPr>
          <p:nvPr/>
        </p:nvSpPr>
        <p:spPr bwMode="auto">
          <a:xfrm>
            <a:off x="926968" y="3470700"/>
            <a:ext cx="4463936" cy="508419"/>
          </a:xfrm>
          <a:prstGeom prst="rect">
            <a:avLst/>
          </a:prstGeom>
          <a:noFill/>
          <a:ln w="9525">
            <a:noFill/>
            <a:miter lim="800000"/>
            <a:headEnd/>
            <a:tailEnd/>
          </a:ln>
        </p:spPr>
        <p:txBody>
          <a:bodyPr wrap="none" lIns="76782" tIns="38391" rIns="76782" bIns="38391">
            <a:spAutoFit/>
          </a:bodyPr>
          <a:lstStyle/>
          <a:p>
            <a:r>
              <a:rPr lang="zh-CN" altLang="en-US" sz="2800">
                <a:solidFill>
                  <a:srgbClr val="0000CC"/>
                </a:solidFill>
                <a:latin typeface="黑体" pitchFamily="49" charset="-122"/>
                <a:ea typeface="黑体" pitchFamily="49" charset="-122"/>
              </a:rPr>
              <a:t>（三）</a:t>
            </a:r>
            <a:r>
              <a:rPr lang="zh-CN" altLang="en-US" sz="2800" smtClean="0">
                <a:solidFill>
                  <a:srgbClr val="0000CC"/>
                </a:solidFill>
                <a:latin typeface="黑体" pitchFamily="49" charset="-122"/>
                <a:ea typeface="黑体" pitchFamily="49" charset="-122"/>
              </a:rPr>
              <a:t>以高考真</a:t>
            </a:r>
            <a:r>
              <a:rPr lang="zh-CN" altLang="en-US" sz="2800">
                <a:solidFill>
                  <a:srgbClr val="0000CC"/>
                </a:solidFill>
                <a:latin typeface="黑体" pitchFamily="49" charset="-122"/>
                <a:ea typeface="黑体" pitchFamily="49" charset="-122"/>
              </a:rPr>
              <a:t>题为载体　</a:t>
            </a:r>
          </a:p>
        </p:txBody>
      </p:sp>
      <p:sp>
        <p:nvSpPr>
          <p:cNvPr id="6" name="TextBox 5"/>
          <p:cNvSpPr txBox="1">
            <a:spLocks noChangeArrowheads="1"/>
          </p:cNvSpPr>
          <p:nvPr/>
        </p:nvSpPr>
        <p:spPr bwMode="auto">
          <a:xfrm>
            <a:off x="923435" y="2459708"/>
            <a:ext cx="4463936" cy="508419"/>
          </a:xfrm>
          <a:prstGeom prst="rect">
            <a:avLst/>
          </a:prstGeom>
          <a:noFill/>
          <a:ln w="9525">
            <a:noFill/>
            <a:miter lim="800000"/>
            <a:headEnd/>
            <a:tailEnd/>
          </a:ln>
        </p:spPr>
        <p:txBody>
          <a:bodyPr wrap="none" lIns="76782" tIns="38391" rIns="76782" bIns="38391">
            <a:spAutoFit/>
          </a:bodyPr>
          <a:lstStyle/>
          <a:p>
            <a:r>
              <a:rPr lang="zh-CN" altLang="en-US" sz="2800" dirty="0">
                <a:solidFill>
                  <a:srgbClr val="0000CC"/>
                </a:solidFill>
                <a:latin typeface="黑体" pitchFamily="49" charset="-122"/>
                <a:ea typeface="黑体" pitchFamily="49" charset="-122"/>
              </a:rPr>
              <a:t>（二</a:t>
            </a:r>
            <a:r>
              <a:rPr lang="zh-CN" altLang="en-US" sz="2800">
                <a:solidFill>
                  <a:srgbClr val="0000CC"/>
                </a:solidFill>
                <a:latin typeface="黑体" pitchFamily="49" charset="-122"/>
                <a:ea typeface="黑体" pitchFamily="49" charset="-122"/>
              </a:rPr>
              <a:t>）</a:t>
            </a:r>
            <a:r>
              <a:rPr lang="zh-CN" altLang="en-US" sz="2800" smtClean="0">
                <a:solidFill>
                  <a:srgbClr val="0000CC"/>
                </a:solidFill>
                <a:latin typeface="黑体" pitchFamily="49" charset="-122"/>
                <a:ea typeface="黑体" pitchFamily="49" charset="-122"/>
              </a:rPr>
              <a:t>以历史教材</a:t>
            </a:r>
            <a:r>
              <a:rPr lang="zh-CN" altLang="en-US" sz="2800" dirty="0">
                <a:solidFill>
                  <a:srgbClr val="0000CC"/>
                </a:solidFill>
                <a:latin typeface="黑体" pitchFamily="49" charset="-122"/>
                <a:ea typeface="黑体" pitchFamily="49" charset="-122"/>
              </a:rPr>
              <a:t>为范本　</a:t>
            </a:r>
          </a:p>
        </p:txBody>
      </p:sp>
      <p:sp>
        <p:nvSpPr>
          <p:cNvPr id="9" name="TextBox 8"/>
          <p:cNvSpPr txBox="1">
            <a:spLocks noChangeArrowheads="1"/>
          </p:cNvSpPr>
          <p:nvPr/>
        </p:nvSpPr>
        <p:spPr bwMode="auto">
          <a:xfrm>
            <a:off x="5000739" y="1340768"/>
            <a:ext cx="3027645" cy="508419"/>
          </a:xfrm>
          <a:prstGeom prst="rect">
            <a:avLst/>
          </a:prstGeom>
          <a:noFill/>
          <a:ln w="9525">
            <a:noFill/>
            <a:miter lim="800000"/>
            <a:headEnd/>
            <a:tailEnd/>
          </a:ln>
        </p:spPr>
        <p:txBody>
          <a:bodyPr wrap="none" lIns="76782" tIns="38391" rIns="76782" bIns="38391">
            <a:spAutoFit/>
          </a:bodyPr>
          <a:lstStyle/>
          <a:p>
            <a:r>
              <a:rPr lang="en-US" altLang="zh-CN" sz="2800" dirty="0">
                <a:solidFill>
                  <a:srgbClr val="FF0000"/>
                </a:solidFill>
                <a:latin typeface="幼圆" pitchFamily="49" charset="-122"/>
                <a:ea typeface="幼圆" pitchFamily="49" charset="-122"/>
              </a:rPr>
              <a:t>——</a:t>
            </a:r>
            <a:r>
              <a:rPr lang="zh-CN" altLang="en-US" sz="2800" dirty="0">
                <a:solidFill>
                  <a:srgbClr val="FF0000"/>
                </a:solidFill>
                <a:latin typeface="幼圆" pitchFamily="49" charset="-122"/>
                <a:ea typeface="幼圆" pitchFamily="49" charset="-122"/>
              </a:rPr>
              <a:t>不要“瞎跑”</a:t>
            </a:r>
          </a:p>
        </p:txBody>
      </p:sp>
      <p:sp>
        <p:nvSpPr>
          <p:cNvPr id="10" name="TextBox 9"/>
          <p:cNvSpPr txBox="1">
            <a:spLocks noChangeArrowheads="1"/>
          </p:cNvSpPr>
          <p:nvPr/>
        </p:nvSpPr>
        <p:spPr bwMode="auto">
          <a:xfrm>
            <a:off x="4928731" y="2420888"/>
            <a:ext cx="3027645" cy="508419"/>
          </a:xfrm>
          <a:prstGeom prst="rect">
            <a:avLst/>
          </a:prstGeom>
          <a:noFill/>
          <a:ln w="9525">
            <a:noFill/>
            <a:miter lim="800000"/>
            <a:headEnd/>
            <a:tailEnd/>
          </a:ln>
        </p:spPr>
        <p:txBody>
          <a:bodyPr wrap="none" lIns="76782" tIns="38391" rIns="76782" bIns="38391">
            <a:spAutoFit/>
          </a:bodyPr>
          <a:lstStyle/>
          <a:p>
            <a:r>
              <a:rPr lang="en-US" altLang="zh-CN" sz="2800" dirty="0">
                <a:solidFill>
                  <a:srgbClr val="FF0000"/>
                </a:solidFill>
                <a:latin typeface="幼圆" pitchFamily="49" charset="-122"/>
                <a:ea typeface="幼圆" pitchFamily="49" charset="-122"/>
              </a:rPr>
              <a:t>——</a:t>
            </a:r>
            <a:r>
              <a:rPr lang="zh-CN" altLang="en-US" sz="2800" dirty="0">
                <a:solidFill>
                  <a:srgbClr val="FF0000"/>
                </a:solidFill>
                <a:latin typeface="幼圆" pitchFamily="49" charset="-122"/>
                <a:ea typeface="幼圆" pitchFamily="49" charset="-122"/>
              </a:rPr>
              <a:t>不要“裸奔”</a:t>
            </a:r>
          </a:p>
        </p:txBody>
      </p:sp>
      <p:sp>
        <p:nvSpPr>
          <p:cNvPr id="11" name="TextBox 10"/>
          <p:cNvSpPr txBox="1">
            <a:spLocks noChangeArrowheads="1"/>
          </p:cNvSpPr>
          <p:nvPr/>
        </p:nvSpPr>
        <p:spPr bwMode="auto">
          <a:xfrm>
            <a:off x="4966769" y="3501008"/>
            <a:ext cx="3027645" cy="508419"/>
          </a:xfrm>
          <a:prstGeom prst="rect">
            <a:avLst/>
          </a:prstGeom>
          <a:noFill/>
          <a:ln w="9525">
            <a:noFill/>
            <a:miter lim="800000"/>
            <a:headEnd/>
            <a:tailEnd/>
          </a:ln>
        </p:spPr>
        <p:txBody>
          <a:bodyPr wrap="none" lIns="76782" tIns="38391" rIns="76782" bIns="38391">
            <a:spAutoFit/>
          </a:bodyPr>
          <a:lstStyle/>
          <a:p>
            <a:r>
              <a:rPr lang="en-US" altLang="zh-CN" sz="2800">
                <a:solidFill>
                  <a:srgbClr val="FF0000"/>
                </a:solidFill>
                <a:latin typeface="幼圆" pitchFamily="49" charset="-122"/>
                <a:ea typeface="幼圆" pitchFamily="49" charset="-122"/>
              </a:rPr>
              <a:t>——</a:t>
            </a:r>
            <a:r>
              <a:rPr lang="zh-CN" altLang="en-US" sz="2800">
                <a:solidFill>
                  <a:srgbClr val="FF0000"/>
                </a:solidFill>
                <a:latin typeface="幼圆" pitchFamily="49" charset="-122"/>
                <a:ea typeface="幼圆" pitchFamily="49" charset="-122"/>
              </a:rPr>
              <a:t>不要“跑偏”</a:t>
            </a:r>
          </a:p>
        </p:txBody>
      </p:sp>
      <p:sp>
        <p:nvSpPr>
          <p:cNvPr id="12" name="TextBox 11"/>
          <p:cNvSpPr txBox="1">
            <a:spLocks noChangeArrowheads="1"/>
          </p:cNvSpPr>
          <p:nvPr/>
        </p:nvSpPr>
        <p:spPr bwMode="auto">
          <a:xfrm>
            <a:off x="915065" y="4388062"/>
            <a:ext cx="4463936" cy="508419"/>
          </a:xfrm>
          <a:prstGeom prst="rect">
            <a:avLst/>
          </a:prstGeom>
          <a:noFill/>
          <a:ln w="9525">
            <a:noFill/>
            <a:miter lim="800000"/>
            <a:headEnd/>
            <a:tailEnd/>
          </a:ln>
        </p:spPr>
        <p:txBody>
          <a:bodyPr wrap="none" lIns="76782" tIns="38391" rIns="76782" bIns="38391">
            <a:spAutoFit/>
          </a:bodyPr>
          <a:lstStyle/>
          <a:p>
            <a:r>
              <a:rPr lang="zh-CN" altLang="en-US" sz="2800">
                <a:solidFill>
                  <a:srgbClr val="0000CC"/>
                </a:solidFill>
                <a:latin typeface="黑体" pitchFamily="49" charset="-122"/>
                <a:ea typeface="黑体" pitchFamily="49" charset="-122"/>
              </a:rPr>
              <a:t>（四）</a:t>
            </a:r>
            <a:r>
              <a:rPr lang="zh-CN" altLang="en-US" sz="2800" smtClean="0">
                <a:solidFill>
                  <a:srgbClr val="0000CC"/>
                </a:solidFill>
                <a:latin typeface="黑体" pitchFamily="49" charset="-122"/>
                <a:ea typeface="黑体" pitchFamily="49" charset="-122"/>
              </a:rPr>
              <a:t>以复习方略为</a:t>
            </a:r>
            <a:r>
              <a:rPr lang="zh-CN" altLang="en-US" sz="2800">
                <a:solidFill>
                  <a:srgbClr val="0000CC"/>
                </a:solidFill>
                <a:latin typeface="黑体" pitchFamily="49" charset="-122"/>
                <a:ea typeface="黑体" pitchFamily="49" charset="-122"/>
              </a:rPr>
              <a:t>抓手　</a:t>
            </a:r>
          </a:p>
        </p:txBody>
      </p:sp>
      <p:sp>
        <p:nvSpPr>
          <p:cNvPr id="13" name="TextBox 12"/>
          <p:cNvSpPr txBox="1">
            <a:spLocks noChangeArrowheads="1"/>
          </p:cNvSpPr>
          <p:nvPr/>
        </p:nvSpPr>
        <p:spPr bwMode="auto">
          <a:xfrm>
            <a:off x="4928731" y="4365104"/>
            <a:ext cx="3027645" cy="508419"/>
          </a:xfrm>
          <a:prstGeom prst="rect">
            <a:avLst/>
          </a:prstGeom>
          <a:noFill/>
          <a:ln w="9525">
            <a:noFill/>
            <a:miter lim="800000"/>
            <a:headEnd/>
            <a:tailEnd/>
          </a:ln>
        </p:spPr>
        <p:txBody>
          <a:bodyPr wrap="none" lIns="76782" tIns="38391" rIns="76782" bIns="38391">
            <a:spAutoFit/>
          </a:bodyPr>
          <a:lstStyle/>
          <a:p>
            <a:r>
              <a:rPr lang="en-US" altLang="zh-CN" sz="2800">
                <a:solidFill>
                  <a:srgbClr val="FF0000"/>
                </a:solidFill>
                <a:latin typeface="幼圆" pitchFamily="49" charset="-122"/>
                <a:ea typeface="幼圆" pitchFamily="49" charset="-122"/>
              </a:rPr>
              <a:t>——</a:t>
            </a:r>
            <a:r>
              <a:rPr lang="zh-CN" altLang="en-US" sz="2800">
                <a:solidFill>
                  <a:srgbClr val="FF0000"/>
                </a:solidFill>
                <a:latin typeface="幼圆" pitchFamily="49" charset="-122"/>
                <a:ea typeface="幼圆" pitchFamily="49" charset="-122"/>
              </a:rPr>
              <a:t>不要“蛮干”</a:t>
            </a:r>
          </a:p>
        </p:txBody>
      </p:sp>
      <p:sp>
        <p:nvSpPr>
          <p:cNvPr id="14" name="TextBox 13"/>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三、落实复习方略，抓实备考广度</a:t>
            </a:r>
            <a:endParaRPr lang="zh-CN" altLang="en-US" sz="3200">
              <a:solidFill>
                <a:srgbClr val="0000FF"/>
              </a:solidFill>
              <a:latin typeface="黑体" pitchFamily="49" charset="-122"/>
              <a:ea typeface="黑体" pitchFamily="49" charset="-122"/>
            </a:endParaRPr>
          </a:p>
        </p:txBody>
      </p:sp>
    </p:spTree>
    <p:extLst>
      <p:ext uri="{BB962C8B-B14F-4D97-AF65-F5344CB8AC3E}">
        <p14:creationId xmlns:p14="http://schemas.microsoft.com/office/powerpoint/2010/main" val="2205298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8" name="Picture 10" descr="1"/>
          <p:cNvPicPr>
            <a:picLocks noChangeAspect="1" noChangeArrowheads="1"/>
          </p:cNvPicPr>
          <p:nvPr/>
        </p:nvPicPr>
        <p:blipFill>
          <a:blip r:embed="rId2">
            <a:extLst>
              <a:ext uri="{28A0092B-C50C-407E-A947-70E740481C1C}">
                <a14:useLocalDpi xmlns:a14="http://schemas.microsoft.com/office/drawing/2010/main" val="0"/>
              </a:ext>
            </a:extLst>
          </a:blip>
          <a:srcRect t="18898"/>
          <a:stretch>
            <a:fillRect/>
          </a:stretch>
        </p:blipFill>
        <p:spPr bwMode="auto">
          <a:xfrm>
            <a:off x="-72008" y="0"/>
            <a:ext cx="9252520" cy="6885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378611" y="5027692"/>
            <a:ext cx="8513869" cy="1569660"/>
          </a:xfrm>
          <a:prstGeom prst="rect">
            <a:avLst/>
          </a:prstGeom>
        </p:spPr>
        <p:txBody>
          <a:bodyPr wrap="none">
            <a:spAutoFit/>
          </a:bodyPr>
          <a:lstStyle/>
          <a:p>
            <a:r>
              <a:rPr lang="zh-CN" altLang="en-US" sz="4800" smtClean="0">
                <a:solidFill>
                  <a:srgbClr val="0000FF"/>
                </a:solidFill>
                <a:ea typeface="隶书" pitchFamily="49" charset="-122"/>
              </a:rPr>
              <a:t>胸怀梦想，</a:t>
            </a:r>
            <a:endParaRPr lang="en-US" altLang="zh-CN" sz="4800" smtClean="0">
              <a:solidFill>
                <a:srgbClr val="0000FF"/>
              </a:solidFill>
              <a:ea typeface="隶书" pitchFamily="49" charset="-122"/>
            </a:endParaRPr>
          </a:p>
          <a:p>
            <a:r>
              <a:rPr lang="en-US" altLang="zh-CN" sz="4800">
                <a:solidFill>
                  <a:srgbClr val="0000FF"/>
                </a:solidFill>
                <a:ea typeface="隶书" pitchFamily="49" charset="-122"/>
              </a:rPr>
              <a:t> </a:t>
            </a:r>
            <a:r>
              <a:rPr lang="en-US" altLang="zh-CN" sz="4800" smtClean="0">
                <a:solidFill>
                  <a:srgbClr val="0000FF"/>
                </a:solidFill>
                <a:ea typeface="隶书" pitchFamily="49" charset="-122"/>
              </a:rPr>
              <a:t>                   </a:t>
            </a:r>
            <a:r>
              <a:rPr lang="zh-CN" altLang="en-US" sz="4800" smtClean="0">
                <a:solidFill>
                  <a:srgbClr val="0000FF"/>
                </a:solidFill>
                <a:ea typeface="隶书" pitchFamily="49" charset="-122"/>
              </a:rPr>
              <a:t>在</a:t>
            </a:r>
            <a:r>
              <a:rPr lang="zh-CN" altLang="en-US" sz="4800">
                <a:solidFill>
                  <a:srgbClr val="0000FF"/>
                </a:solidFill>
                <a:ea typeface="隶书" pitchFamily="49" charset="-122"/>
              </a:rPr>
              <a:t>月亮上</a:t>
            </a:r>
            <a:r>
              <a:rPr lang="zh-CN" altLang="en-US" sz="4800">
                <a:solidFill>
                  <a:srgbClr val="0000FF"/>
                </a:solidFill>
                <a:ea typeface="隶书" pitchFamily="49" charset="-122"/>
              </a:rPr>
              <a:t>看</a:t>
            </a:r>
            <a:r>
              <a:rPr lang="zh-CN" altLang="en-US" sz="4800" smtClean="0">
                <a:solidFill>
                  <a:srgbClr val="0000FF"/>
                </a:solidFill>
                <a:ea typeface="隶书" pitchFamily="49" charset="-122"/>
              </a:rPr>
              <a:t>地球！！</a:t>
            </a:r>
            <a:endParaRPr lang="zh-CN" altLang="en-US" sz="4800"/>
          </a:p>
        </p:txBody>
      </p:sp>
    </p:spTree>
    <p:extLst>
      <p:ext uri="{BB962C8B-B14F-4D97-AF65-F5344CB8AC3E}">
        <p14:creationId xmlns:p14="http://schemas.microsoft.com/office/powerpoint/2010/main" val="3842606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75656" y="476672"/>
            <a:ext cx="5832648" cy="572464"/>
          </a:xfrm>
          <a:prstGeom prst="rect">
            <a:avLst/>
          </a:prstGeom>
        </p:spPr>
        <p:txBody>
          <a:bodyPr wrap="square">
            <a:spAutoFit/>
          </a:bodyPr>
          <a:lstStyle/>
          <a:p>
            <a:pPr algn="ctr">
              <a:lnSpc>
                <a:spcPct val="120000"/>
              </a:lnSpc>
            </a:pPr>
            <a:r>
              <a:rPr lang="zh-CN" altLang="en-US" sz="2600" b="1" smtClean="0">
                <a:solidFill>
                  <a:srgbClr val="FF0000"/>
                </a:solidFill>
                <a:latin typeface="黑体" pitchFamily="49" charset="-122"/>
                <a:ea typeface="黑体" pitchFamily="49" charset="-122"/>
              </a:rPr>
              <a:t>呼应社会热点</a:t>
            </a:r>
            <a:r>
              <a:rPr lang="zh-CN" altLang="zh-CN" sz="2600" b="1" smtClean="0">
                <a:solidFill>
                  <a:srgbClr val="FF0000"/>
                </a:solidFill>
                <a:latin typeface="黑体" pitchFamily="49" charset="-122"/>
                <a:ea typeface="黑体" pitchFamily="49" charset="-122"/>
              </a:rPr>
              <a:t>，</a:t>
            </a:r>
            <a:r>
              <a:rPr lang="zh-CN" altLang="en-US" sz="2600" b="1" smtClean="0">
                <a:solidFill>
                  <a:srgbClr val="FF0000"/>
                </a:solidFill>
                <a:latin typeface="黑体" pitchFamily="49" charset="-122"/>
                <a:ea typeface="黑体" pitchFamily="49" charset="-122"/>
              </a:rPr>
              <a:t>以史为鉴</a:t>
            </a:r>
            <a:endParaRPr lang="en-US" altLang="zh-CN" sz="2600" b="1" smtClean="0">
              <a:solidFill>
                <a:srgbClr val="FF0000"/>
              </a:solidFill>
              <a:latin typeface="黑体" pitchFamily="49" charset="-122"/>
              <a:ea typeface="黑体" pitchFamily="49" charset="-122"/>
            </a:endParaRPr>
          </a:p>
        </p:txBody>
      </p:sp>
      <p:sp>
        <p:nvSpPr>
          <p:cNvPr id="6" name="矩形 5"/>
          <p:cNvSpPr/>
          <p:nvPr/>
        </p:nvSpPr>
        <p:spPr>
          <a:xfrm>
            <a:off x="72008" y="908720"/>
            <a:ext cx="8964488" cy="6038576"/>
          </a:xfrm>
          <a:prstGeom prst="rect">
            <a:avLst/>
          </a:prstGeom>
        </p:spPr>
        <p:txBody>
          <a:bodyPr wrap="square">
            <a:spAutoFit/>
          </a:bodyPr>
          <a:lstStyle/>
          <a:p>
            <a:pPr indent="457200">
              <a:lnSpc>
                <a:spcPct val="120000"/>
              </a:lnSpc>
            </a:pPr>
            <a:r>
              <a:rPr lang="zh-CN" altLang="en-US" sz="2300" smtClean="0">
                <a:latin typeface="仿宋" pitchFamily="49" charset="-122"/>
                <a:ea typeface="仿宋" pitchFamily="49" charset="-122"/>
              </a:rPr>
              <a:t>高考试题从不回避社会热点和时代焦点。</a:t>
            </a:r>
            <a:r>
              <a:rPr lang="en-US" altLang="zh-CN" sz="2300" smtClean="0">
                <a:latin typeface="仿宋" pitchFamily="49" charset="-122"/>
                <a:ea typeface="仿宋" pitchFamily="49" charset="-122"/>
              </a:rPr>
              <a:t>2018</a:t>
            </a:r>
            <a:r>
              <a:rPr lang="zh-CN" altLang="en-US" sz="2300" smtClean="0">
                <a:latin typeface="仿宋" pitchFamily="49" charset="-122"/>
                <a:ea typeface="仿宋" pitchFamily="49" charset="-122"/>
              </a:rPr>
              <a:t>年全国高考卷</a:t>
            </a:r>
            <a:r>
              <a:rPr lang="en-US" altLang="zh-CN" sz="2300" smtClean="0">
                <a:latin typeface="仿宋" pitchFamily="49" charset="-122"/>
                <a:ea typeface="仿宋" pitchFamily="49" charset="-122"/>
              </a:rPr>
              <a:t>Ⅰ</a:t>
            </a:r>
            <a:r>
              <a:rPr lang="zh-CN" altLang="en-US" sz="2300" smtClean="0">
                <a:latin typeface="仿宋" pitchFamily="49" charset="-122"/>
                <a:ea typeface="仿宋" pitchFamily="49" charset="-122"/>
              </a:rPr>
              <a:t>涉及到的热点事件主要体现在三个方面：</a:t>
            </a:r>
            <a:endParaRPr lang="en-US" altLang="zh-CN" sz="2300" smtClean="0">
              <a:latin typeface="仿宋" pitchFamily="49" charset="-122"/>
              <a:ea typeface="仿宋" pitchFamily="49" charset="-122"/>
            </a:endParaRPr>
          </a:p>
          <a:p>
            <a:pPr indent="457200">
              <a:lnSpc>
                <a:spcPct val="120000"/>
              </a:lnSpc>
            </a:pPr>
            <a:r>
              <a:rPr lang="zh-CN" altLang="en-US" sz="2300" smtClean="0">
                <a:solidFill>
                  <a:srgbClr val="0000FF"/>
                </a:solidFill>
                <a:latin typeface="仿宋" pitchFamily="49" charset="-122"/>
                <a:ea typeface="仿宋" pitchFamily="49" charset="-122"/>
              </a:rPr>
              <a:t>一是突出国史、党史、改革开放史、社会主义发展史考查。</a:t>
            </a:r>
            <a:r>
              <a:rPr lang="en-US" altLang="zh-CN" sz="2300" smtClean="0">
                <a:latin typeface="仿宋" pitchFamily="49" charset="-122"/>
                <a:ea typeface="仿宋" pitchFamily="49" charset="-122"/>
              </a:rPr>
              <a:t>29</a:t>
            </a:r>
            <a:r>
              <a:rPr lang="zh-CN" altLang="en-US" sz="2300" smtClean="0">
                <a:latin typeface="仿宋" pitchFamily="49" charset="-122"/>
                <a:ea typeface="仿宋" pitchFamily="49" charset="-122"/>
              </a:rPr>
              <a:t>题中共成立、</a:t>
            </a:r>
            <a:r>
              <a:rPr lang="en-US" altLang="zh-CN" sz="2300" smtClean="0">
                <a:latin typeface="仿宋" pitchFamily="49" charset="-122"/>
                <a:ea typeface="仿宋" pitchFamily="49" charset="-122"/>
              </a:rPr>
              <a:t>30</a:t>
            </a:r>
            <a:r>
              <a:rPr lang="zh-CN" altLang="en-US" sz="2300" smtClean="0">
                <a:latin typeface="仿宋" pitchFamily="49" charset="-122"/>
                <a:ea typeface="仿宋" pitchFamily="49" charset="-122"/>
              </a:rPr>
              <a:t>题中共的外交政策、</a:t>
            </a:r>
            <a:r>
              <a:rPr lang="en-US" altLang="zh-CN" sz="2300" smtClean="0">
                <a:latin typeface="仿宋" pitchFamily="49" charset="-122"/>
                <a:ea typeface="仿宋" pitchFamily="49" charset="-122"/>
              </a:rPr>
              <a:t>31</a:t>
            </a:r>
            <a:r>
              <a:rPr lang="zh-CN" altLang="en-US" sz="2300" smtClean="0">
                <a:latin typeface="仿宋" pitchFamily="49" charset="-122"/>
                <a:ea typeface="仿宋" pitchFamily="49" charset="-122"/>
              </a:rPr>
              <a:t>题一五时期建设成就等，均有明确的政治导向；</a:t>
            </a:r>
            <a:r>
              <a:rPr lang="en-US" altLang="zh-CN" sz="2300" smtClean="0">
                <a:latin typeface="仿宋" pitchFamily="49" charset="-122"/>
                <a:ea typeface="仿宋" pitchFamily="49" charset="-122"/>
              </a:rPr>
              <a:t>33</a:t>
            </a:r>
            <a:r>
              <a:rPr lang="zh-CN" altLang="en-US" sz="2300" smtClean="0">
                <a:latin typeface="仿宋" pitchFamily="49" charset="-122"/>
                <a:ea typeface="仿宋" pitchFamily="49" charset="-122"/>
              </a:rPr>
              <a:t>题更是配合了党中央召开的纪念</a:t>
            </a:r>
            <a:r>
              <a:rPr lang="en-US" altLang="zh-CN" sz="2300" smtClean="0">
                <a:latin typeface="仿宋" pitchFamily="49" charset="-122"/>
                <a:ea typeface="仿宋" pitchFamily="49" charset="-122"/>
              </a:rPr>
              <a:t>《</a:t>
            </a:r>
            <a:r>
              <a:rPr lang="zh-CN" altLang="en-US" sz="2300" smtClean="0">
                <a:latin typeface="仿宋" pitchFamily="49" charset="-122"/>
                <a:ea typeface="仿宋" pitchFamily="49" charset="-122"/>
              </a:rPr>
              <a:t>共产党宣言</a:t>
            </a:r>
            <a:r>
              <a:rPr lang="en-US" altLang="zh-CN" sz="2300" smtClean="0">
                <a:latin typeface="仿宋" pitchFamily="49" charset="-122"/>
                <a:ea typeface="仿宋" pitchFamily="49" charset="-122"/>
              </a:rPr>
              <a:t>》</a:t>
            </a:r>
            <a:r>
              <a:rPr lang="zh-CN" altLang="en-US" sz="2300" smtClean="0">
                <a:latin typeface="仿宋" pitchFamily="49" charset="-122"/>
                <a:ea typeface="仿宋" pitchFamily="49" charset="-122"/>
              </a:rPr>
              <a:t>活动（</a:t>
            </a:r>
            <a:r>
              <a:rPr lang="zh-CN" altLang="zh-CN" sz="2300">
                <a:latin typeface="仿宋" pitchFamily="49" charset="-122"/>
                <a:ea typeface="仿宋" pitchFamily="49" charset="-122"/>
              </a:rPr>
              <a:t>从以往</a:t>
            </a:r>
            <a:r>
              <a:rPr lang="zh-CN" altLang="zh-CN" sz="2300" smtClean="0">
                <a:latin typeface="仿宋" pitchFamily="49" charset="-122"/>
                <a:ea typeface="仿宋" pitchFamily="49" charset="-122"/>
              </a:rPr>
              <a:t>高考考查</a:t>
            </a:r>
            <a:r>
              <a:rPr lang="zh-CN" altLang="zh-CN" sz="2300">
                <a:latin typeface="仿宋" pitchFamily="49" charset="-122"/>
                <a:ea typeface="仿宋" pitchFamily="49" charset="-122"/>
              </a:rPr>
              <a:t>情况来看，</a:t>
            </a:r>
            <a:r>
              <a:rPr lang="zh-CN" altLang="zh-CN" sz="2300" smtClean="0">
                <a:latin typeface="仿宋" pitchFamily="49" charset="-122"/>
                <a:ea typeface="仿宋" pitchFamily="49" charset="-122"/>
              </a:rPr>
              <a:t>马克思主义</a:t>
            </a:r>
            <a:r>
              <a:rPr lang="zh-CN" altLang="en-US" sz="2300" smtClean="0">
                <a:latin typeface="仿宋" pitchFamily="49" charset="-122"/>
                <a:ea typeface="仿宋" pitchFamily="49" charset="-122"/>
              </a:rPr>
              <a:t>是</a:t>
            </a:r>
            <a:r>
              <a:rPr lang="zh-CN" altLang="zh-CN" sz="2300" smtClean="0">
                <a:latin typeface="仿宋" pitchFamily="49" charset="-122"/>
                <a:ea typeface="仿宋" pitchFamily="49" charset="-122"/>
              </a:rPr>
              <a:t>低频</a:t>
            </a:r>
            <a:r>
              <a:rPr lang="zh-CN" altLang="zh-CN" sz="2300">
                <a:latin typeface="仿宋" pitchFamily="49" charset="-122"/>
                <a:ea typeface="仿宋" pitchFamily="49" charset="-122"/>
              </a:rPr>
              <a:t>考点</a:t>
            </a:r>
            <a:r>
              <a:rPr lang="zh-CN" altLang="en-US" sz="2300" smtClean="0">
                <a:latin typeface="仿宋" pitchFamily="49" charset="-122"/>
                <a:ea typeface="仿宋" pitchFamily="49" charset="-122"/>
              </a:rPr>
              <a:t>）；</a:t>
            </a:r>
            <a:r>
              <a:rPr lang="en-US" altLang="zh-CN" sz="2300" smtClean="0">
                <a:latin typeface="仿宋" pitchFamily="49" charset="-122"/>
                <a:ea typeface="仿宋" pitchFamily="49" charset="-122"/>
              </a:rPr>
              <a:t>41</a:t>
            </a:r>
            <a:r>
              <a:rPr lang="zh-CN" altLang="en-US" sz="2300" smtClean="0">
                <a:latin typeface="仿宋" pitchFamily="49" charset="-122"/>
                <a:ea typeface="仿宋" pitchFamily="49" charset="-122"/>
              </a:rPr>
              <a:t>题新时期农村基层民主建设呼应了当前乡村治理的热点问题。</a:t>
            </a:r>
            <a:r>
              <a:rPr lang="zh-CN" altLang="en-US" sz="2300" smtClean="0">
                <a:solidFill>
                  <a:srgbClr val="0000FF"/>
                </a:solidFill>
                <a:latin typeface="仿宋" pitchFamily="49" charset="-122"/>
                <a:ea typeface="仿宋" pitchFamily="49" charset="-122"/>
              </a:rPr>
              <a:t>二是关注周年事件。</a:t>
            </a:r>
            <a:r>
              <a:rPr lang="zh-CN" altLang="en-US" sz="2300">
                <a:latin typeface="仿宋" pitchFamily="49" charset="-122"/>
                <a:ea typeface="仿宋" pitchFamily="49" charset="-122"/>
              </a:rPr>
              <a:t>如</a:t>
            </a:r>
            <a:r>
              <a:rPr lang="zh-CN" altLang="en-US" sz="2300" smtClean="0">
                <a:latin typeface="仿宋" pitchFamily="49" charset="-122"/>
                <a:ea typeface="仿宋" pitchFamily="49" charset="-122"/>
              </a:rPr>
              <a:t>汉武帝去世（前</a:t>
            </a:r>
            <a:r>
              <a:rPr lang="en-US" altLang="zh-CN" sz="2300" smtClean="0">
                <a:latin typeface="仿宋" pitchFamily="49" charset="-122"/>
                <a:ea typeface="仿宋" pitchFamily="49" charset="-122"/>
              </a:rPr>
              <a:t>87</a:t>
            </a:r>
            <a:r>
              <a:rPr lang="zh-CN" altLang="en-US" sz="2300" smtClean="0">
                <a:latin typeface="仿宋" pitchFamily="49" charset="-122"/>
                <a:ea typeface="仿宋" pitchFamily="49" charset="-122"/>
              </a:rPr>
              <a:t>年）、平定安史之乱（</a:t>
            </a:r>
            <a:r>
              <a:rPr lang="en-US" altLang="zh-CN" sz="2300" smtClean="0">
                <a:latin typeface="仿宋" pitchFamily="49" charset="-122"/>
                <a:ea typeface="仿宋" pitchFamily="49" charset="-122"/>
              </a:rPr>
              <a:t>763</a:t>
            </a:r>
            <a:r>
              <a:rPr lang="zh-CN" altLang="en-US" sz="2300" smtClean="0">
                <a:latin typeface="仿宋" pitchFamily="49" charset="-122"/>
                <a:ea typeface="仿宋" pitchFamily="49" charset="-122"/>
              </a:rPr>
              <a:t>年）、郑和第七次下西洋（</a:t>
            </a:r>
            <a:r>
              <a:rPr lang="en-US" altLang="zh-CN" sz="2300" smtClean="0">
                <a:latin typeface="仿宋" pitchFamily="49" charset="-122"/>
                <a:ea typeface="仿宋" pitchFamily="49" charset="-122"/>
              </a:rPr>
              <a:t>1433</a:t>
            </a:r>
            <a:r>
              <a:rPr lang="zh-CN" altLang="en-US" sz="2300" smtClean="0">
                <a:latin typeface="仿宋" pitchFamily="49" charset="-122"/>
                <a:ea typeface="仿宋" pitchFamily="49" charset="-122"/>
              </a:rPr>
              <a:t>年）、华盛顿首次当选总统（</a:t>
            </a:r>
            <a:r>
              <a:rPr lang="en-US" altLang="zh-CN" sz="2300" smtClean="0">
                <a:latin typeface="仿宋" pitchFamily="49" charset="-122"/>
                <a:ea typeface="仿宋" pitchFamily="49" charset="-122"/>
              </a:rPr>
              <a:t>1788</a:t>
            </a:r>
            <a:r>
              <a:rPr lang="zh-CN" altLang="en-US" sz="2300" smtClean="0">
                <a:latin typeface="仿宋" pitchFamily="49" charset="-122"/>
                <a:ea typeface="仿宋" pitchFamily="49" charset="-122"/>
              </a:rPr>
              <a:t>年）、马克思诞辰（</a:t>
            </a:r>
            <a:r>
              <a:rPr lang="en-US" altLang="zh-CN" sz="2300" smtClean="0">
                <a:latin typeface="仿宋" pitchFamily="49" charset="-122"/>
                <a:ea typeface="仿宋" pitchFamily="49" charset="-122"/>
              </a:rPr>
              <a:t>1818</a:t>
            </a:r>
            <a:r>
              <a:rPr lang="zh-CN" altLang="en-US" sz="2300" smtClean="0">
                <a:latin typeface="仿宋" pitchFamily="49" charset="-122"/>
                <a:ea typeface="仿宋" pitchFamily="49" charset="-122"/>
              </a:rPr>
              <a:t>年）、马克思主义诞生（</a:t>
            </a:r>
            <a:r>
              <a:rPr lang="en-US" altLang="zh-CN" sz="2300" smtClean="0">
                <a:latin typeface="仿宋" pitchFamily="49" charset="-122"/>
                <a:ea typeface="仿宋" pitchFamily="49" charset="-122"/>
              </a:rPr>
              <a:t>1848</a:t>
            </a:r>
            <a:r>
              <a:rPr lang="zh-CN" altLang="en-US" sz="2300" smtClean="0">
                <a:latin typeface="仿宋" pitchFamily="49" charset="-122"/>
                <a:ea typeface="仿宋" pitchFamily="49" charset="-122"/>
              </a:rPr>
              <a:t>年）、罗斯福入主白宫（</a:t>
            </a:r>
            <a:r>
              <a:rPr lang="en-US" altLang="zh-CN" sz="2300" smtClean="0">
                <a:latin typeface="仿宋" pitchFamily="49" charset="-122"/>
                <a:ea typeface="仿宋" pitchFamily="49" charset="-122"/>
              </a:rPr>
              <a:t>1933</a:t>
            </a:r>
            <a:r>
              <a:rPr lang="zh-CN" altLang="en-US" sz="2300" smtClean="0">
                <a:latin typeface="仿宋" pitchFamily="49" charset="-122"/>
                <a:ea typeface="仿宋" pitchFamily="49" charset="-122"/>
              </a:rPr>
              <a:t>年）、一五计划实施（</a:t>
            </a:r>
            <a:r>
              <a:rPr lang="en-US" altLang="zh-CN" sz="2300" smtClean="0">
                <a:latin typeface="仿宋" pitchFamily="49" charset="-122"/>
                <a:ea typeface="仿宋" pitchFamily="49" charset="-122"/>
              </a:rPr>
              <a:t>1953</a:t>
            </a:r>
            <a:r>
              <a:rPr lang="zh-CN" altLang="en-US" sz="2300" smtClean="0">
                <a:latin typeface="仿宋" pitchFamily="49" charset="-122"/>
                <a:ea typeface="仿宋" pitchFamily="49" charset="-122"/>
              </a:rPr>
              <a:t>年）、中华人民共和国村民委员会组织法颁布（</a:t>
            </a:r>
            <a:r>
              <a:rPr lang="en-US" altLang="zh-CN" sz="2300" smtClean="0">
                <a:latin typeface="仿宋" pitchFamily="49" charset="-122"/>
                <a:ea typeface="仿宋" pitchFamily="49" charset="-122"/>
              </a:rPr>
              <a:t>1998</a:t>
            </a:r>
            <a:r>
              <a:rPr lang="zh-CN" altLang="en-US" sz="2300" smtClean="0">
                <a:latin typeface="仿宋" pitchFamily="49" charset="-122"/>
                <a:ea typeface="仿宋" pitchFamily="49" charset="-122"/>
              </a:rPr>
              <a:t>年）。</a:t>
            </a:r>
            <a:r>
              <a:rPr lang="zh-CN" altLang="en-US" sz="2300" smtClean="0">
                <a:solidFill>
                  <a:srgbClr val="0000FF"/>
                </a:solidFill>
                <a:latin typeface="仿宋" pitchFamily="49" charset="-122"/>
                <a:ea typeface="仿宋" pitchFamily="49" charset="-122"/>
              </a:rPr>
              <a:t>三是关注社会焦点事件。</a:t>
            </a:r>
            <a:r>
              <a:rPr lang="zh-CN" altLang="en-US" sz="2300" smtClean="0">
                <a:latin typeface="仿宋" pitchFamily="49" charset="-122"/>
                <a:ea typeface="仿宋" pitchFamily="49" charset="-122"/>
              </a:rPr>
              <a:t>如</a:t>
            </a:r>
            <a:r>
              <a:rPr lang="en-US" altLang="zh-CN" sz="2300" smtClean="0">
                <a:latin typeface="仿宋" pitchFamily="49" charset="-122"/>
                <a:ea typeface="仿宋" pitchFamily="49" charset="-122"/>
              </a:rPr>
              <a:t>28</a:t>
            </a:r>
            <a:r>
              <a:rPr lang="zh-CN" altLang="en-US" sz="2300" smtClean="0">
                <a:latin typeface="仿宋" pitchFamily="49" charset="-122"/>
                <a:ea typeface="仿宋" pitchFamily="49" charset="-122"/>
              </a:rPr>
              <a:t>题中日关系及大国外交、</a:t>
            </a:r>
            <a:r>
              <a:rPr lang="en-US" altLang="zh-CN" sz="2300" smtClean="0">
                <a:latin typeface="仿宋" pitchFamily="49" charset="-122"/>
                <a:ea typeface="仿宋" pitchFamily="49" charset="-122"/>
              </a:rPr>
              <a:t>41</a:t>
            </a:r>
            <a:r>
              <a:rPr lang="zh-CN" altLang="en-US" sz="2300" smtClean="0">
                <a:latin typeface="仿宋" pitchFamily="49" charset="-122"/>
                <a:ea typeface="仿宋" pitchFamily="49" charset="-122"/>
              </a:rPr>
              <a:t>题乡村振兴战略，</a:t>
            </a:r>
            <a:r>
              <a:rPr lang="zh-CN" altLang="zh-CN" sz="2300">
                <a:latin typeface="仿宋" pitchFamily="49" charset="-122"/>
                <a:ea typeface="仿宋" pitchFamily="49" charset="-122"/>
              </a:rPr>
              <a:t>推进基层</a:t>
            </a:r>
            <a:r>
              <a:rPr lang="zh-CN" altLang="zh-CN" sz="2300" smtClean="0">
                <a:latin typeface="仿宋" pitchFamily="49" charset="-122"/>
                <a:ea typeface="仿宋" pitchFamily="49" charset="-122"/>
              </a:rPr>
              <a:t>民主</a:t>
            </a:r>
            <a:r>
              <a:rPr lang="zh-CN" altLang="en-US" sz="2300" smtClean="0">
                <a:latin typeface="仿宋" pitchFamily="49" charset="-122"/>
                <a:ea typeface="仿宋" pitchFamily="49" charset="-122"/>
              </a:rPr>
              <a:t>建设、</a:t>
            </a:r>
            <a:r>
              <a:rPr lang="en-US" altLang="zh-CN" sz="2300" smtClean="0">
                <a:latin typeface="仿宋" pitchFamily="49" charset="-122"/>
                <a:ea typeface="仿宋" pitchFamily="49" charset="-122"/>
              </a:rPr>
              <a:t>46</a:t>
            </a:r>
            <a:r>
              <a:rPr lang="zh-CN" altLang="en-US" sz="2300" smtClean="0">
                <a:latin typeface="仿宋" pitchFamily="49" charset="-122"/>
                <a:ea typeface="仿宋" pitchFamily="49" charset="-122"/>
              </a:rPr>
              <a:t>题中共对世界反法西斯战争的态度、</a:t>
            </a:r>
            <a:r>
              <a:rPr lang="en-US" altLang="zh-CN" sz="2300" smtClean="0">
                <a:latin typeface="仿宋" pitchFamily="49" charset="-122"/>
                <a:ea typeface="仿宋" pitchFamily="49" charset="-122"/>
              </a:rPr>
              <a:t>47</a:t>
            </a:r>
            <a:r>
              <a:rPr lang="zh-CN" altLang="en-US" sz="2300" smtClean="0">
                <a:latin typeface="仿宋" pitchFamily="49" charset="-122"/>
                <a:ea typeface="仿宋" pitchFamily="49" charset="-122"/>
              </a:rPr>
              <a:t>题美国的</a:t>
            </a:r>
            <a:r>
              <a:rPr lang="zh-CN" altLang="zh-CN" sz="2300">
                <a:latin typeface="仿宋" pitchFamily="49" charset="-122"/>
                <a:ea typeface="仿宋" pitchFamily="49" charset="-122"/>
              </a:rPr>
              <a:t>外交政策尤其是贸易保护主义的</a:t>
            </a:r>
            <a:r>
              <a:rPr lang="zh-CN" altLang="zh-CN" sz="2300" smtClean="0">
                <a:latin typeface="仿宋" pitchFamily="49" charset="-122"/>
                <a:ea typeface="仿宋" pitchFamily="49" charset="-122"/>
              </a:rPr>
              <a:t>抬头</a:t>
            </a:r>
            <a:r>
              <a:rPr lang="zh-CN" altLang="en-US" sz="2300" smtClean="0">
                <a:latin typeface="仿宋" pitchFamily="49" charset="-122"/>
                <a:ea typeface="仿宋" pitchFamily="49" charset="-122"/>
              </a:rPr>
              <a:t>。</a:t>
            </a:r>
            <a:endParaRPr lang="en-US" altLang="zh-CN" sz="2300">
              <a:latin typeface="仿宋" pitchFamily="49" charset="-122"/>
              <a:ea typeface="仿宋" pitchFamily="49" charset="-122"/>
            </a:endParaRPr>
          </a:p>
        </p:txBody>
      </p:sp>
      <p:sp>
        <p:nvSpPr>
          <p:cNvPr id="7" name="矩形 6"/>
          <p:cNvSpPr/>
          <p:nvPr/>
        </p:nvSpPr>
        <p:spPr>
          <a:xfrm>
            <a:off x="-19726" y="5098741"/>
            <a:ext cx="9128230" cy="1786643"/>
          </a:xfrm>
          <a:prstGeom prst="rect">
            <a:avLst/>
          </a:prstGeom>
          <a:solidFill>
            <a:schemeClr val="bg1"/>
          </a:solid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20000"/>
              </a:lnSpc>
            </a:pPr>
            <a:r>
              <a:rPr lang="zh-CN" altLang="en-US" sz="3200" smtClean="0">
                <a:solidFill>
                  <a:srgbClr val="FF0000"/>
                </a:solidFill>
                <a:latin typeface="黑体" pitchFamily="49" charset="-122"/>
                <a:ea typeface="黑体" pitchFamily="49" charset="-122"/>
              </a:rPr>
              <a:t>启示</a:t>
            </a:r>
            <a:endParaRPr lang="en-US" altLang="zh-CN" sz="3200" smtClean="0">
              <a:solidFill>
                <a:srgbClr val="FF0000"/>
              </a:solidFill>
              <a:latin typeface="黑体" pitchFamily="49" charset="-122"/>
              <a:ea typeface="黑体" pitchFamily="49" charset="-122"/>
            </a:endParaRPr>
          </a:p>
          <a:p>
            <a:pPr>
              <a:lnSpc>
                <a:spcPct val="120000"/>
              </a:lnSpc>
            </a:pPr>
            <a:r>
              <a:rPr lang="zh-CN" altLang="en-US" sz="3200">
                <a:solidFill>
                  <a:srgbClr val="FF0000"/>
                </a:solidFill>
                <a:latin typeface="黑体" pitchFamily="49" charset="-122"/>
                <a:ea typeface="黑体" pitchFamily="49" charset="-122"/>
              </a:rPr>
              <a:t>历史备考要有强烈的时代意识，坚持历史问题现实思考，现实问题历史反思。</a:t>
            </a:r>
          </a:p>
        </p:txBody>
      </p:sp>
      <p:sp>
        <p:nvSpPr>
          <p:cNvPr id="9" name="TextBox 8"/>
          <p:cNvSpPr txBox="1"/>
          <p:nvPr/>
        </p:nvSpPr>
        <p:spPr>
          <a:xfrm>
            <a:off x="35496" y="25460"/>
            <a:ext cx="6552728" cy="584775"/>
          </a:xfrm>
          <a:prstGeom prst="rect">
            <a:avLst/>
          </a:prstGeom>
          <a:noFill/>
        </p:spPr>
        <p:txBody>
          <a:bodyPr wrap="square" rtlCol="0">
            <a:spAutoFit/>
          </a:bodyPr>
          <a:lstStyle/>
          <a:p>
            <a:r>
              <a:rPr lang="zh-CN" altLang="en-US" sz="3200" smtClean="0">
                <a:solidFill>
                  <a:srgbClr val="0000FF"/>
                </a:solidFill>
                <a:latin typeface="黑体" pitchFamily="49" charset="-122"/>
                <a:ea typeface="黑体" pitchFamily="49" charset="-122"/>
              </a:rPr>
              <a:t>一、精研高考真题，找准备考方向</a:t>
            </a:r>
            <a:endParaRPr lang="zh-CN" altLang="en-US" sz="3200">
              <a:solidFill>
                <a:srgbClr val="0000FF"/>
              </a:solidFill>
              <a:latin typeface="黑体" pitchFamily="49" charset="-122"/>
              <a:ea typeface="黑体" pitchFamily="49" charset="-122"/>
            </a:endParaRPr>
          </a:p>
        </p:txBody>
      </p:sp>
    </p:spTree>
    <p:extLst>
      <p:ext uri="{BB962C8B-B14F-4D97-AF65-F5344CB8AC3E}">
        <p14:creationId xmlns:p14="http://schemas.microsoft.com/office/powerpoint/2010/main" val="214702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LMuEyl8heGP4RiUAeCOloB9wvf90i06Kp2Nbza3mI+w9FSzEsjz6ARaMpy+rwFnBosUslLYGObv1xX09TO6P6w="/>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6256</TotalTime>
  <Words>19367</Words>
  <Application>Microsoft Office PowerPoint</Application>
  <PresentationFormat>全屏显示(4:3)</PresentationFormat>
  <Paragraphs>879</Paragraphs>
  <Slides>88</Slides>
  <Notes>40</Notes>
  <HiddenSlides>0</HiddenSlides>
  <MMClips>0</MMClips>
  <ScaleCrop>false</ScaleCrop>
  <HeadingPairs>
    <vt:vector size="4" baseType="variant">
      <vt:variant>
        <vt:lpstr>主题</vt:lpstr>
      </vt:variant>
      <vt:variant>
        <vt:i4>1</vt:i4>
      </vt:variant>
      <vt:variant>
        <vt:lpstr>幻灯片标题</vt:lpstr>
      </vt:variant>
      <vt:variant>
        <vt:i4>88</vt:i4>
      </vt:variant>
    </vt:vector>
  </HeadingPairs>
  <TitlesOfParts>
    <vt:vector size="89"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PC</dc:creator>
  <cp:lastModifiedBy>PC</cp:lastModifiedBy>
  <cp:revision>994</cp:revision>
  <dcterms:created xsi:type="dcterms:W3CDTF">2018-08-22T02:10:38Z</dcterms:created>
  <dcterms:modified xsi:type="dcterms:W3CDTF">2018-08-26T15:07:40Z</dcterms:modified>
</cp:coreProperties>
</file>