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3"/>
    <p:sldId id="258" r:id="rId4"/>
    <p:sldId id="389" r:id="rId5"/>
    <p:sldId id="301" r:id="rId6"/>
    <p:sldId id="353" r:id="rId7"/>
    <p:sldId id="316" r:id="rId8"/>
    <p:sldId id="366" r:id="rId9"/>
    <p:sldId id="262" r:id="rId10"/>
    <p:sldId id="368" r:id="rId11"/>
    <p:sldId id="343" r:id="rId12"/>
    <p:sldId id="369" r:id="rId13"/>
    <p:sldId id="403" r:id="rId15"/>
    <p:sldId id="424" r:id="rId16"/>
    <p:sldId id="411" r:id="rId17"/>
    <p:sldId id="412" r:id="rId18"/>
    <p:sldId id="423" r:id="rId19"/>
    <p:sldId id="426" r:id="rId20"/>
    <p:sldId id="427" r:id="rId21"/>
    <p:sldId id="355" r:id="rId22"/>
    <p:sldId id="307" r:id="rId23"/>
    <p:sldId id="313" r:id="rId24"/>
    <p:sldId id="327" r:id="rId25"/>
    <p:sldId id="270" r:id="rId26"/>
    <p:sldId id="328" r:id="rId27"/>
    <p:sldId id="404" r:id="rId28"/>
  </p:sldIdLst>
  <p:sldSz cx="18288000" cy="10287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0B7F"/>
    <a:srgbClr val="FF0000"/>
    <a:srgbClr val="4C38E4"/>
    <a:srgbClr val="FFFF00"/>
    <a:srgbClr val="3C26E2"/>
    <a:srgbClr val="4437ED"/>
    <a:srgbClr val="3B1FB3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3"/>
    <p:restoredTop sz="94619"/>
  </p:normalViewPr>
  <p:slideViewPr>
    <p:cSldViewPr showGuides="1">
      <p:cViewPr varScale="1">
        <p:scale>
          <a:sx n="39" d="100"/>
          <a:sy n="39" d="100"/>
        </p:scale>
        <p:origin x="-108" y="-234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9" /><Relationship Type="http://schemas.openxmlformats.org/officeDocument/2006/relationships/slide" Target="slides/slide6.xml" Id="rId8" /><Relationship Type="http://schemas.openxmlformats.org/officeDocument/2006/relationships/slide" Target="slides/slide5.xml" Id="rId7" /><Relationship Type="http://schemas.openxmlformats.org/officeDocument/2006/relationships/slide" Target="slides/slide4.xml" Id="rId6" /><Relationship Type="http://schemas.openxmlformats.org/officeDocument/2006/relationships/slide" Target="slides/slide3.xml" Id="rId5" /><Relationship Type="http://schemas.openxmlformats.org/officeDocument/2006/relationships/slide" Target="slides/slide2.xml" Id="rId4" /><Relationship Type="http://schemas.openxmlformats.org/officeDocument/2006/relationships/tableStyles" Target="tableStyles.xml" Id="rId31" /><Relationship Type="http://schemas.openxmlformats.org/officeDocument/2006/relationships/viewProps" Target="viewProps.xml" Id="rId30" /><Relationship Type="http://schemas.openxmlformats.org/officeDocument/2006/relationships/slide" Target="slides/slide1.xml" Id="rId3" /><Relationship Type="http://schemas.openxmlformats.org/officeDocument/2006/relationships/presProps" Target="presProps.xml" Id="rId29" /><Relationship Type="http://schemas.openxmlformats.org/officeDocument/2006/relationships/slide" Target="slides/slide25.xml" Id="rId28" /><Relationship Type="http://schemas.openxmlformats.org/officeDocument/2006/relationships/slide" Target="slides/slide24.xml" Id="rId27" /><Relationship Type="http://schemas.openxmlformats.org/officeDocument/2006/relationships/slide" Target="slides/slide23.xml" Id="rId26" /><Relationship Type="http://schemas.openxmlformats.org/officeDocument/2006/relationships/slide" Target="slides/slide22.xml" Id="rId25" /><Relationship Type="http://schemas.openxmlformats.org/officeDocument/2006/relationships/slide" Target="slides/slide21.xml" Id="rId24" /><Relationship Type="http://schemas.openxmlformats.org/officeDocument/2006/relationships/slide" Target="slides/slide20.xml" Id="rId23" /><Relationship Type="http://schemas.openxmlformats.org/officeDocument/2006/relationships/slide" Target="slides/slide19.xml" Id="rId22" /><Relationship Type="http://schemas.openxmlformats.org/officeDocument/2006/relationships/slide" Target="slides/slide18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notesMaster" Target="notesMasters/notesMaster1.xml" Id="rId14" /><Relationship Type="http://schemas.openxmlformats.org/officeDocument/2006/relationships/slide" Target="slides/slide11.xml" Id="rId13" /><Relationship Type="http://schemas.openxmlformats.org/officeDocument/2006/relationships/slide" Target="slides/slide10.xml" Id="rId12" /><Relationship Type="http://schemas.openxmlformats.org/officeDocument/2006/relationships/slide" Target="slides/slide9.xml" Id="rId11" /><Relationship Type="http://schemas.openxmlformats.org/officeDocument/2006/relationships/slide" Target="slides/slide8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.xml" Id="R731664d5d458470d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white"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457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/>
            <a:endParaRPr lang="zh-CN" altLang="en-US" dirty="0"/>
          </a:p>
        </p:txBody>
      </p:sp>
      <p:sp>
        <p:nvSpPr>
          <p:cNvPr id="2457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7650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/>
            <a:endParaRPr lang="zh-CN" altLang="en-US" dirty="0"/>
          </a:p>
        </p:txBody>
      </p:sp>
      <p:sp>
        <p:nvSpPr>
          <p:cNvPr id="2765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71600" y="3195644"/>
            <a:ext cx="15544800" cy="2205038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6517600" y="411959"/>
            <a:ext cx="8229600" cy="8777288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828800" y="411959"/>
            <a:ext cx="24384000" cy="877728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4626" y="6610357"/>
            <a:ext cx="15544800" cy="20431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444626" y="4360075"/>
            <a:ext cx="15544800" cy="22502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828800" y="2400307"/>
            <a:ext cx="16306800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8440400" y="2400307"/>
            <a:ext cx="16306800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2302671"/>
            <a:ext cx="8080376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290053" y="2302671"/>
            <a:ext cx="8083550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290053" y="3262312"/>
            <a:ext cx="8083550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3" y="409575"/>
            <a:ext cx="6016626" cy="1743075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50100" y="409578"/>
            <a:ext cx="10223500" cy="87796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4403" y="2152653"/>
            <a:ext cx="6016626" cy="70365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914400" y="412750"/>
            <a:ext cx="16459200" cy="17145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914400" y="2400300"/>
            <a:ext cx="16459200" cy="67897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914400" y="9534525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248400" y="9534525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3106400" y="9534525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7" Type="http://schemas.openxmlformats.org/officeDocument/2006/relationships/slideLayout" Target="../slideLayouts/slideLayout7.xml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3.jpeg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2" Type="http://schemas.openxmlformats.org/officeDocument/2006/relationships/slideLayout" Target="../slideLayouts/slideLayout7.xml"/><Relationship Id="rId21" Type="http://schemas.openxmlformats.org/officeDocument/2006/relationships/image" Target="../media/image74.png"/><Relationship Id="rId20" Type="http://schemas.openxmlformats.org/officeDocument/2006/relationships/image" Target="../media/image73.png"/><Relationship Id="rId2" Type="http://schemas.openxmlformats.org/officeDocument/2006/relationships/image" Target="../media/image55.png"/><Relationship Id="rId19" Type="http://schemas.openxmlformats.org/officeDocument/2006/relationships/image" Target="../media/image72.png"/><Relationship Id="rId18" Type="http://schemas.openxmlformats.org/officeDocument/2006/relationships/image" Target="../media/image71.png"/><Relationship Id="rId17" Type="http://schemas.openxmlformats.org/officeDocument/2006/relationships/image" Target="../media/image70.png"/><Relationship Id="rId16" Type="http://schemas.openxmlformats.org/officeDocument/2006/relationships/image" Target="../media/image69.png"/><Relationship Id="rId15" Type="http://schemas.openxmlformats.org/officeDocument/2006/relationships/image" Target="../media/image68.png"/><Relationship Id="rId14" Type="http://schemas.openxmlformats.org/officeDocument/2006/relationships/image" Target="../media/image67.png"/><Relationship Id="rId13" Type="http://schemas.openxmlformats.org/officeDocument/2006/relationships/image" Target="../media/image66.png"/><Relationship Id="rId12" Type="http://schemas.openxmlformats.org/officeDocument/2006/relationships/image" Target="../media/image65.png"/><Relationship Id="rId11" Type="http://schemas.openxmlformats.org/officeDocument/2006/relationships/image" Target="../media/image64.png"/><Relationship Id="rId10" Type="http://schemas.openxmlformats.org/officeDocument/2006/relationships/image" Target="../media/image63.png"/><Relationship Id="rId1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1" descr="act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3" descr="ac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771900" y="1663700"/>
            <a:ext cx="3060700" cy="302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4" descr="ac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857250" y="1357313"/>
            <a:ext cx="2806700" cy="275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6" descr="act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14930438" y="1643063"/>
            <a:ext cx="3086100" cy="302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9" descr="act.png"/>
          <p:cNvPicPr/>
          <p:nvPr/>
        </p:nvPicPr>
        <p:blipFill>
          <a:blip r:embed="rId5"/>
          <a:stretch>
            <a:fillRect/>
          </a:stretch>
        </p:blipFill>
        <p:spPr>
          <a:xfrm>
            <a:off x="9358313" y="1928813"/>
            <a:ext cx="3073400" cy="302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13" descr="act.png"/>
          <p:cNvPicPr/>
          <p:nvPr/>
        </p:nvPicPr>
        <p:blipFill>
          <a:blip r:embed="rId6"/>
          <a:stretch>
            <a:fillRect/>
          </a:stretch>
        </p:blipFill>
        <p:spPr>
          <a:xfrm>
            <a:off x="6643688" y="3429000"/>
            <a:ext cx="2806700" cy="275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18" descr="act.png"/>
          <p:cNvPicPr/>
          <p:nvPr/>
        </p:nvPicPr>
        <p:blipFill>
          <a:blip r:embed="rId7"/>
          <a:stretch>
            <a:fillRect/>
          </a:stretch>
        </p:blipFill>
        <p:spPr>
          <a:xfrm>
            <a:off x="6819900" y="2768600"/>
            <a:ext cx="673100" cy="622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24" descr="act.png"/>
          <p:cNvPicPr/>
          <p:nvPr/>
        </p:nvPicPr>
        <p:blipFill>
          <a:blip r:embed="rId8"/>
          <a:stretch>
            <a:fillRect/>
          </a:stretch>
        </p:blipFill>
        <p:spPr>
          <a:xfrm>
            <a:off x="3606800" y="3505200"/>
            <a:ext cx="660400" cy="63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1" name="图片 30" descr="act.png"/>
          <p:cNvPicPr/>
          <p:nvPr/>
        </p:nvPicPr>
        <p:blipFill>
          <a:blip r:embed="rId9"/>
          <a:stretch>
            <a:fillRect/>
          </a:stretch>
        </p:blipFill>
        <p:spPr>
          <a:xfrm>
            <a:off x="14414500" y="4787900"/>
            <a:ext cx="685800" cy="63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2" name="图片 31" descr="act.png"/>
          <p:cNvPicPr/>
          <p:nvPr/>
        </p:nvPicPr>
        <p:blipFill>
          <a:blip r:embed="rId10"/>
          <a:stretch>
            <a:fillRect/>
          </a:stretch>
        </p:blipFill>
        <p:spPr>
          <a:xfrm>
            <a:off x="14452600" y="4800600"/>
            <a:ext cx="5842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3" name="图片 36" descr="act.png"/>
          <p:cNvPicPr/>
          <p:nvPr/>
        </p:nvPicPr>
        <p:blipFill>
          <a:blip r:embed="rId11"/>
          <a:stretch>
            <a:fillRect/>
          </a:stretch>
        </p:blipFill>
        <p:spPr>
          <a:xfrm>
            <a:off x="11074400" y="4025900"/>
            <a:ext cx="762000" cy="723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4" name="图片 37" descr="act.png"/>
          <p:cNvPicPr/>
          <p:nvPr/>
        </p:nvPicPr>
        <p:blipFill>
          <a:blip r:embed="rId12"/>
          <a:stretch>
            <a:fillRect/>
          </a:stretch>
        </p:blipFill>
        <p:spPr>
          <a:xfrm>
            <a:off x="11137900" y="4089400"/>
            <a:ext cx="520700" cy="48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5" name="图片 42" descr="act.png"/>
          <p:cNvPicPr/>
          <p:nvPr/>
        </p:nvPicPr>
        <p:blipFill>
          <a:blip r:embed="rId13"/>
          <a:stretch>
            <a:fillRect/>
          </a:stretch>
        </p:blipFill>
        <p:spPr>
          <a:xfrm>
            <a:off x="14274800" y="3340100"/>
            <a:ext cx="711200" cy="647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6" name="图片 43" descr="act.png"/>
          <p:cNvPicPr/>
          <p:nvPr/>
        </p:nvPicPr>
        <p:blipFill>
          <a:blip r:embed="rId14"/>
          <a:stretch>
            <a:fillRect/>
          </a:stretch>
        </p:blipFill>
        <p:spPr>
          <a:xfrm>
            <a:off x="14325600" y="3390900"/>
            <a:ext cx="469900" cy="43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64" name="图片 47" descr="act.png"/>
          <p:cNvPicPr/>
          <p:nvPr/>
        </p:nvPicPr>
        <p:blipFill>
          <a:blip r:embed="rId15"/>
          <a:stretch>
            <a:fillRect/>
          </a:stretch>
        </p:blipFill>
        <p:spPr>
          <a:xfrm>
            <a:off x="3214688" y="7797800"/>
            <a:ext cx="12499975" cy="1006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</p:pic>
      <p:sp>
        <p:nvSpPr>
          <p:cNvPr id="2065" name="TextBox 52"/>
          <p:cNvSpPr txBox="1"/>
          <p:nvPr/>
        </p:nvSpPr>
        <p:spPr>
          <a:xfrm>
            <a:off x="3911600" y="8167688"/>
            <a:ext cx="7924800" cy="369887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en-US" altLang="zh-CN" sz="5400" dirty="0">
                <a:solidFill>
                  <a:srgbClr val="C0000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2017</a:t>
            </a:r>
            <a:r>
              <a:rPr lang="zh-CN" altLang="en-US" sz="5400" dirty="0">
                <a:solidFill>
                  <a:srgbClr val="C0000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版新课标主要变化与教学应对策略</a:t>
            </a:r>
            <a:endParaRPr lang="zh-CN" altLang="en-US" sz="5400" dirty="0">
              <a:solidFill>
                <a:srgbClr val="C0000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3089" name="TextBox 53"/>
          <p:cNvSpPr txBox="1"/>
          <p:nvPr/>
        </p:nvSpPr>
        <p:spPr>
          <a:xfrm>
            <a:off x="12534900" y="7797800"/>
            <a:ext cx="1778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4800" dirty="0">
                <a:solidFill>
                  <a:srgbClr val="00000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4800" dirty="0">
              <a:solidFill>
                <a:srgbClr val="00000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3090" name="TextBox 61"/>
          <p:cNvSpPr txBox="1"/>
          <p:nvPr/>
        </p:nvSpPr>
        <p:spPr>
          <a:xfrm>
            <a:off x="12026900" y="90932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00000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00000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1214374" y="1428724"/>
            <a:ext cx="2000264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新</a:t>
            </a:r>
            <a:endParaRPr kumimoji="0" lang="zh-CN" altLang="en-US" sz="14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92" name="图片 7" descr="act.png"/>
          <p:cNvPicPr/>
          <p:nvPr/>
        </p:nvPicPr>
        <p:blipFill>
          <a:blip r:embed="rId16"/>
          <a:stretch>
            <a:fillRect/>
          </a:stretch>
        </p:blipFill>
        <p:spPr>
          <a:xfrm>
            <a:off x="12501563" y="3286125"/>
            <a:ext cx="2822575" cy="2755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7" name="矩形 66"/>
          <p:cNvSpPr/>
          <p:nvPr/>
        </p:nvSpPr>
        <p:spPr>
          <a:xfrm>
            <a:off x="15573419" y="1857351"/>
            <a:ext cx="178595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4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案</a:t>
            </a:r>
            <a:endParaRPr kumimoji="0" lang="zh-CN" altLang="en-US" sz="1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7000860" y="3571864"/>
            <a:ext cx="2000264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标</a:t>
            </a:r>
            <a:endParaRPr kumimoji="0" lang="zh-CN" altLang="en-US" sz="14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9929810" y="2143104"/>
            <a:ext cx="178595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4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新</a:t>
            </a:r>
            <a:endParaRPr kumimoji="0" lang="zh-CN" altLang="en-US" sz="1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4286215" y="1928782"/>
            <a:ext cx="178595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4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课</a:t>
            </a:r>
            <a:endParaRPr kumimoji="0" lang="zh-CN" altLang="en-US" sz="1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12858776" y="3357543"/>
            <a:ext cx="2000264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方</a:t>
            </a:r>
            <a:endParaRPr kumimoji="0" lang="zh-CN" altLang="en-US" sz="14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71770" y="9210675"/>
            <a:ext cx="63868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sz="3600" b="1">
                <a:latin typeface="Calibri" panose="020F0502020204030204" pitchFamily="34" charset="0"/>
                <a:ea typeface="宋体" panose="02010600030101010101" pitchFamily="2" charset="-122"/>
              </a:rPr>
              <a:t>山东德州一中历史组</a:t>
            </a:r>
            <a:r>
              <a:rPr lang="en-US" sz="3600" b="1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sz="3600" b="1">
                <a:latin typeface="Calibri" panose="020F0502020204030204" pitchFamily="34" charset="0"/>
                <a:ea typeface="宋体" panose="02010600030101010101" pitchFamily="2" charset="-122"/>
              </a:rPr>
              <a:t>许保华</a:t>
            </a:r>
            <a:endParaRPr lang="zh-CN" altLang="en-US" sz="3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标题 1"/>
          <p:cNvSpPr>
            <a:spLocks noGrp="1"/>
          </p:cNvSpPr>
          <p:nvPr>
            <p:ph type="title"/>
          </p:nvPr>
        </p:nvSpPr>
        <p:spPr>
          <a:xfrm>
            <a:off x="762000" y="177800"/>
            <a:ext cx="16975138" cy="1949450"/>
          </a:xfrm>
        </p:spPr>
        <p:txBody>
          <a:bodyPr anchor="ctr"/>
          <a:p>
            <a:pPr fontAlgn="base"/>
            <a:r>
              <a:rPr lang="zh-CN" altLang="en-US" sz="66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ea"/>
              </a:rPr>
              <a:t>（二）展开多向思维，强化历史解释</a:t>
            </a:r>
            <a:br>
              <a:rPr lang="zh-CN" altLang="en-US" sz="5400" b="1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ea"/>
                <a:sym typeface="+mn-ea"/>
              </a:rPr>
            </a:br>
            <a:r>
              <a:rPr lang="zh-CN" altLang="en-US" sz="48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          </a:t>
            </a:r>
            <a:r>
              <a:rPr lang="zh-CN" altLang="en-US" sz="4800" b="1" strike="noStrike" noProof="1">
                <a:latin typeface="+mj-ea"/>
                <a:cs typeface="楷体" panose="02010609060101010101" pitchFamily="49" charset="-122"/>
              </a:rPr>
              <a:t>历史因果关系探讨</a:t>
            </a:r>
            <a:r>
              <a:rPr lang="en-US" altLang="zh-CN" sz="4800" b="1" strike="noStrike" noProof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4800" b="1" strike="noStrike" noProof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以民族资本主义的发展为例</a:t>
            </a:r>
            <a:endParaRPr lang="zh-CN" altLang="en-US" sz="4800" b="1" strike="noStrike" noProof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22530" name="内容占位符 3" descr="微信图片_20180925225428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74650" y="2479675"/>
            <a:ext cx="17113250" cy="822325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3" name="图片 1" descr="act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4" name="图片 2" descr="ac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7000" y="266700"/>
            <a:ext cx="9880600" cy="2044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图片 3" descr="ac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8966200"/>
            <a:ext cx="18288000" cy="1308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6" name="图片 5" descr="act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5786438" y="3124200"/>
            <a:ext cx="2935287" cy="279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7" descr="act.png"/>
          <p:cNvPicPr/>
          <p:nvPr/>
        </p:nvPicPr>
        <p:blipFill>
          <a:blip r:embed="rId5"/>
          <a:stretch>
            <a:fillRect/>
          </a:stretch>
        </p:blipFill>
        <p:spPr>
          <a:xfrm>
            <a:off x="5786438" y="5892800"/>
            <a:ext cx="3776662" cy="2146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图片 9" descr="act.png"/>
          <p:cNvPicPr/>
          <p:nvPr/>
        </p:nvPicPr>
        <p:blipFill>
          <a:blip r:embed="rId6"/>
          <a:stretch>
            <a:fillRect/>
          </a:stretch>
        </p:blipFill>
        <p:spPr>
          <a:xfrm>
            <a:off x="9499600" y="5245100"/>
            <a:ext cx="3073400" cy="279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9" name="TextBox 13"/>
          <p:cNvSpPr txBox="1"/>
          <p:nvPr/>
        </p:nvSpPr>
        <p:spPr>
          <a:xfrm>
            <a:off x="6083300" y="34671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3560" name="TextBox 16"/>
          <p:cNvSpPr txBox="1"/>
          <p:nvPr/>
        </p:nvSpPr>
        <p:spPr>
          <a:xfrm>
            <a:off x="6134100" y="4470400"/>
            <a:ext cx="63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9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9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3561" name="TextBox 18"/>
          <p:cNvSpPr txBox="1"/>
          <p:nvPr/>
        </p:nvSpPr>
        <p:spPr>
          <a:xfrm>
            <a:off x="13690600" y="34290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3562" name="TextBox 21"/>
          <p:cNvSpPr txBox="1"/>
          <p:nvPr/>
        </p:nvSpPr>
        <p:spPr>
          <a:xfrm>
            <a:off x="16027400" y="4445000"/>
            <a:ext cx="63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9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9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3563" name="TextBox 23"/>
          <p:cNvSpPr txBox="1"/>
          <p:nvPr/>
        </p:nvSpPr>
        <p:spPr>
          <a:xfrm>
            <a:off x="6108700" y="64008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3564" name="TextBox 26"/>
          <p:cNvSpPr txBox="1"/>
          <p:nvPr/>
        </p:nvSpPr>
        <p:spPr>
          <a:xfrm>
            <a:off x="6159500" y="7416800"/>
            <a:ext cx="63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9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9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3565" name="TextBox 28"/>
          <p:cNvSpPr txBox="1"/>
          <p:nvPr/>
        </p:nvSpPr>
        <p:spPr>
          <a:xfrm>
            <a:off x="13716000" y="62230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3566" name="TextBox 31"/>
          <p:cNvSpPr txBox="1"/>
          <p:nvPr/>
        </p:nvSpPr>
        <p:spPr>
          <a:xfrm>
            <a:off x="16052800" y="7239000"/>
            <a:ext cx="63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9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9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pic>
        <p:nvPicPr>
          <p:cNvPr id="23567" name="图片 7" descr="act.png"/>
          <p:cNvPicPr/>
          <p:nvPr/>
        </p:nvPicPr>
        <p:blipFill>
          <a:blip r:embed="rId7"/>
          <a:stretch>
            <a:fillRect/>
          </a:stretch>
        </p:blipFill>
        <p:spPr>
          <a:xfrm>
            <a:off x="9001125" y="3124200"/>
            <a:ext cx="3571875" cy="2289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" name="矩形 33"/>
          <p:cNvSpPr/>
          <p:nvPr/>
        </p:nvSpPr>
        <p:spPr>
          <a:xfrm>
            <a:off x="0" y="0"/>
            <a:ext cx="18288000" cy="16148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（三）搜集情境史料，成就实证意识</a:t>
            </a:r>
            <a:endParaRPr kumimoji="0" lang="en-US" altLang="zh-CN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3569" name="矩形 34"/>
          <p:cNvSpPr/>
          <p:nvPr/>
        </p:nvSpPr>
        <p:spPr>
          <a:xfrm>
            <a:off x="6643688" y="3429000"/>
            <a:ext cx="1316037" cy="14462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图片</a:t>
            </a:r>
            <a:endParaRPr lang="en-US" altLang="zh-CN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证史</a:t>
            </a:r>
            <a:endParaRPr lang="zh-CN" altLang="en-US" sz="4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70" name="矩形 35"/>
          <p:cNvSpPr/>
          <p:nvPr/>
        </p:nvSpPr>
        <p:spPr>
          <a:xfrm>
            <a:off x="10358438" y="3429000"/>
            <a:ext cx="1316037" cy="14462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史料</a:t>
            </a:r>
            <a:endParaRPr lang="en-US" altLang="zh-CN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探史</a:t>
            </a: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71" name="矩形 36"/>
          <p:cNvSpPr/>
          <p:nvPr/>
        </p:nvSpPr>
        <p:spPr>
          <a:xfrm>
            <a:off x="6643688" y="6286500"/>
            <a:ext cx="1316037" cy="14462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地图</a:t>
            </a:r>
            <a:endParaRPr lang="en-US" altLang="zh-CN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证史</a:t>
            </a: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72" name="矩形 37"/>
          <p:cNvSpPr/>
          <p:nvPr/>
        </p:nvSpPr>
        <p:spPr>
          <a:xfrm>
            <a:off x="10358438" y="6286500"/>
            <a:ext cx="1316037" cy="14462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名家</a:t>
            </a:r>
            <a:endParaRPr lang="en-US" altLang="zh-CN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证史</a:t>
            </a: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 descr="4d198d6ag7a262c8943f0&amp;6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740" y="1898015"/>
            <a:ext cx="4646295" cy="7229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8285" y="412750"/>
            <a:ext cx="17399635" cy="1344930"/>
          </a:xfrm>
        </p:spPr>
        <p:txBody>
          <a:bodyPr/>
          <a:p>
            <a:r>
              <a:rPr lang="zh-CN" altLang="en-US" sz="5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（三）搜集</a:t>
            </a:r>
            <a:r>
              <a:rPr lang="zh-CN" altLang="en-US" sz="5400" b="1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情境史料，成就实证意识</a:t>
            </a:r>
            <a:br>
              <a:rPr lang="zh-CN" altLang="en-US" sz="5400" b="1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</a:b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             </a:t>
            </a:r>
            <a:r>
              <a:rPr lang="en-US" altLang="zh-CN" sz="4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——</a:t>
            </a:r>
            <a:r>
              <a:rPr lang="zh-CN" altLang="en-US" sz="4000">
                <a:solidFill>
                  <a:srgbClr val="C00000"/>
                </a:solidFill>
              </a:rPr>
              <a:t>日积月累，建立属于自己的学科资料库</a:t>
            </a:r>
            <a:endParaRPr lang="zh-CN" altLang="en-US" sz="4000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3090" y="1757680"/>
            <a:ext cx="16780510" cy="7432675"/>
          </a:xfrm>
        </p:spPr>
        <p:txBody>
          <a:bodyPr/>
          <a:p>
            <a:r>
              <a:rPr lang="zh-CN" altLang="en-US" b="1"/>
              <a:t>常态做法：</a:t>
            </a:r>
            <a:endParaRPr lang="zh-CN" altLang="en-US" b="1"/>
          </a:p>
          <a:p>
            <a:r>
              <a:rPr lang="zh-CN" altLang="en-US" b="1"/>
              <a:t>（1）我们历史组配置班级史学资料库  《史记》、《哈佛中国史》、《剑桥中国史》、《中国大历史》、《全球通史》 《中华文明史》《大国兴衰》等文史著作，在方便同学查阅（2）每周 历史课发放一则史料（文言文，现代文，外文译著等史料）作业，让学生标记关键词，解读史料并提炼核心思想，训练学生论从史出的思维。或是提供一个历史结论，让学生从看过的历史资料中找出相关史料加以证明，培养学生史论结合意识。</a:t>
            </a:r>
            <a:endParaRPr lang="zh-CN" altLang="en-US" b="1"/>
          </a:p>
          <a:p>
            <a:r>
              <a:rPr lang="en-US" altLang="zh-CN" b="1"/>
              <a:t>3.</a:t>
            </a:r>
            <a:r>
              <a:rPr lang="zh-CN" altLang="zh-CN" b="1"/>
              <a:t>根据近几年高考历史资料引用成果，构建教师历史学科资料库。</a:t>
            </a:r>
            <a:endParaRPr lang="zh-CN" altLang="en-US" b="1"/>
          </a:p>
          <a:p>
            <a:endParaRPr lang="zh-CN" altLang="en-US" b="1"/>
          </a:p>
        </p:txBody>
      </p:sp>
      <p:pic>
        <p:nvPicPr>
          <p:cNvPr id="5" name="图片 4" descr="微信图片_201809301024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5610" y="5434965"/>
            <a:ext cx="14484985" cy="42398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9986" name="Picture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31470" y="353060"/>
            <a:ext cx="17624425" cy="95802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8961" name="Picture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09040" y="890270"/>
            <a:ext cx="15869920" cy="9382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微信图片_2018092622293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09905" y="459740"/>
            <a:ext cx="6956425" cy="8839200"/>
          </a:xfrm>
          <a:prstGeom prst="rect">
            <a:avLst/>
          </a:prstGeom>
        </p:spPr>
      </p:pic>
      <p:pic>
        <p:nvPicPr>
          <p:cNvPr id="5" name="图片 4" descr="微信图片_201809262229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5615" y="646430"/>
            <a:ext cx="7908925" cy="84658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微信图片_2018093010280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14485" y="1038225"/>
            <a:ext cx="8256905" cy="8808720"/>
          </a:xfrm>
          <a:prstGeom prst="rect">
            <a:avLst/>
          </a:prstGeom>
        </p:spPr>
      </p:pic>
      <p:pic>
        <p:nvPicPr>
          <p:cNvPr id="5" name="图片 4" descr="微信图片_201809301028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55" y="881380"/>
            <a:ext cx="8437880" cy="89655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4800" b="1">
                <a:sym typeface="+mn-ea"/>
              </a:rPr>
              <a:t>（三）搜集情境史料，成就实证意识</a:t>
            </a:r>
            <a:br>
              <a:rPr lang="zh-CN" altLang="en-US" sz="4800" b="1">
                <a:sym typeface="+mn-ea"/>
              </a:rPr>
            </a:br>
            <a:r>
              <a:rPr lang="zh-CN" altLang="en-US" sz="4800">
                <a:sym typeface="+mn-ea"/>
              </a:rPr>
              <a:t>                                      </a:t>
            </a:r>
            <a:r>
              <a:rPr lang="en-US" altLang="zh-CN" sz="4800">
                <a:solidFill>
                  <a:srgbClr val="C00000"/>
                </a:solidFill>
                <a:sym typeface="+mn-ea"/>
              </a:rPr>
              <a:t>——</a:t>
            </a:r>
            <a:r>
              <a:rPr lang="zh-CN" altLang="en-US" sz="4800">
                <a:solidFill>
                  <a:srgbClr val="C00000"/>
                </a:solidFill>
                <a:sym typeface="+mn-ea"/>
              </a:rPr>
              <a:t> 用好高考真题，强化实战演练</a:t>
            </a:r>
            <a:endParaRPr lang="zh-CN" altLang="en-US" sz="4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0340" y="2127250"/>
            <a:ext cx="17031970" cy="8006080"/>
          </a:xfrm>
        </p:spPr>
        <p:txBody>
          <a:bodyPr/>
          <a:p>
            <a:pPr algn="just">
              <a:spcAft>
                <a:spcPts val="0"/>
              </a:spcAft>
              <a:defRPr/>
            </a:pPr>
            <a:br>
              <a:rPr lang="zh-CN" altLang="en-US"/>
            </a:br>
            <a:r>
              <a:rPr lang="en-US" altLang="zh-CN" sz="4400" b="1" dirty="0" smtClean="0">
                <a:solidFill>
                  <a:schemeClr val="tx1"/>
                </a:solidFill>
                <a:latin typeface="+mj-ea"/>
                <a:ea typeface="+mj-ea"/>
                <a:sym typeface="+mn-ea"/>
              </a:rPr>
              <a:t>17-</a:t>
            </a:r>
            <a:r>
              <a:rPr lang="zh-CN" altLang="zh-CN" sz="4400" b="1" dirty="0" smtClean="0">
                <a:solidFill>
                  <a:schemeClr val="tx1"/>
                </a:solidFill>
                <a:latin typeface="+mj-ea"/>
                <a:ea typeface="+mj-ea"/>
                <a:sym typeface="+mn-ea"/>
              </a:rPr>
              <a:t>Ⅲ</a:t>
            </a:r>
            <a:r>
              <a:rPr lang="en-US" altLang="zh-CN" sz="4400" b="1" dirty="0" smtClean="0">
                <a:solidFill>
                  <a:schemeClr val="tx1"/>
                </a:solidFill>
                <a:latin typeface="+mj-ea"/>
                <a:ea typeface="+mj-ea"/>
                <a:sym typeface="+mn-ea"/>
              </a:rPr>
              <a:t>-</a:t>
            </a:r>
            <a:r>
              <a:rPr lang="en-US" altLang="zh-CN" sz="4400" b="1" kern="100" dirty="0" smtClean="0">
                <a:solidFill>
                  <a:schemeClr val="tx1"/>
                </a:solidFill>
                <a:latin typeface="+mj-ea"/>
                <a:ea typeface="+mj-ea"/>
                <a:sym typeface="+mn-ea"/>
              </a:rPr>
              <a:t>27</a:t>
            </a:r>
            <a:r>
              <a:rPr lang="zh-CN" altLang="zh-CN" sz="4400" b="1" kern="100" dirty="0">
                <a:solidFill>
                  <a:schemeClr val="tx1"/>
                </a:solidFill>
                <a:latin typeface="+mj-ea"/>
                <a:ea typeface="+mj-ea"/>
                <a:sym typeface="+mn-ea"/>
              </a:rPr>
              <a:t>．关于宋太祖驾崩前夜宋太宗（时为晋王）的活动，北宋时期有不同记载。《续湘山野录》记载，宋太宗当晚曾与其兄宋太祖在宫中饮酒，并宿于宫中；《涑水记闻》则称，那晚宋太宗并未进宫。这反映出</a:t>
            </a:r>
            <a:endParaRPr lang="zh-CN" altLang="zh-CN" sz="4400" b="1" kern="100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44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A</a:t>
            </a:r>
            <a:r>
              <a:rPr lang="zh-CN" altLang="zh-CN" sz="44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．历史事实都是通过历史叙述呈现    </a:t>
            </a:r>
            <a:r>
              <a:rPr lang="en-US" altLang="zh-CN" sz="44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B</a:t>
            </a:r>
            <a:r>
              <a:rPr lang="zh-CN" altLang="zh-CN" sz="44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．同一历史事实会有不同历史记载</a:t>
            </a:r>
            <a:endParaRPr lang="zh-CN" altLang="zh-CN" sz="4400" kern="100" dirty="0">
              <a:solidFill>
                <a:srgbClr val="210B7F"/>
              </a:solidFill>
              <a:latin typeface="+mj-ea"/>
              <a:ea typeface="+mj-ea"/>
            </a:endParaRPr>
          </a:p>
          <a:p>
            <a:pPr algn="just">
              <a:spcAft>
                <a:spcPts val="0"/>
              </a:spcAft>
              <a:defRPr/>
            </a:pPr>
            <a:r>
              <a:rPr lang="en-US" altLang="zh-CN" sz="44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C</a:t>
            </a:r>
            <a:r>
              <a:rPr lang="zh-CN" altLang="zh-CN" sz="44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．历史叙述不能客观准确再现历史事实  </a:t>
            </a:r>
            <a:r>
              <a:rPr lang="en-US" altLang="zh-CN" sz="44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D</a:t>
            </a:r>
            <a:r>
              <a:rPr lang="zh-CN" altLang="zh-CN" sz="44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．综合多种历史叙述即可确认历史事实</a:t>
            </a:r>
            <a:endParaRPr lang="zh-CN" altLang="zh-CN" sz="4400" kern="100" dirty="0">
              <a:solidFill>
                <a:srgbClr val="210B7F"/>
              </a:solidFill>
              <a:latin typeface="+mj-ea"/>
              <a:ea typeface="+mj-ea"/>
            </a:endParaRPr>
          </a:p>
          <a:p>
            <a:pPr algn="just">
              <a:spcAft>
                <a:spcPts val="0"/>
              </a:spcAft>
              <a:defRPr/>
            </a:pPr>
            <a:r>
              <a:rPr lang="zh-CN" altLang="zh-CN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 </a:t>
            </a:r>
            <a:endParaRPr lang="en-US" altLang="zh-CN" kern="100" dirty="0">
              <a:solidFill>
                <a:srgbClr val="210B7F"/>
              </a:solidFill>
              <a:latin typeface="+mj-ea"/>
              <a:ea typeface="+mj-ea"/>
            </a:endParaRPr>
          </a:p>
          <a:p>
            <a:pPr algn="just">
              <a:spcAft>
                <a:spcPts val="0"/>
              </a:spcAft>
              <a:defRPr/>
            </a:pPr>
            <a:endParaRPr lang="zh-CN" altLang="zh-CN" kern="100" dirty="0">
              <a:solidFill>
                <a:schemeClr val="bg1"/>
              </a:solidFill>
              <a:latin typeface="+mj-ea"/>
              <a:ea typeface="+mj-ea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631950" y="7543165"/>
            <a:ext cx="1598612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表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为不同史籍关于唐武德元年同一事件的历史叙述。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据此能够被认定的历史事实是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．皇帝李世民与薛举战于泾州      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．刘文静是战役中唐军的主帅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．唐军与薛举在泾州作战失败    	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．李世民患病导致了战役失败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内容占位符 5"/>
          <p:cNvSpPr/>
          <p:nvPr>
            <p:ph idx="1"/>
          </p:nvPr>
        </p:nvSpPr>
        <p:spPr>
          <a:xfrm>
            <a:off x="615950" y="472440"/>
            <a:ext cx="16757650" cy="8717915"/>
          </a:xfrm>
        </p:spPr>
        <p:txBody>
          <a:bodyPr/>
          <a:p>
            <a:pPr marL="266700" indent="-266700" algn="just">
              <a:spcAft>
                <a:spcPts val="0"/>
              </a:spcAft>
            </a:pPr>
            <a:r>
              <a:rPr lang="en-US" altLang="zh-CN" sz="4000" kern="100" dirty="0" smtClean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1-27</a:t>
            </a:r>
            <a:r>
              <a:rPr lang="zh-CN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．</a:t>
            </a:r>
            <a:r>
              <a:rPr lang="zh-CN" altLang="zh-CN" sz="40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图</a:t>
            </a:r>
            <a:r>
              <a:rPr lang="en-US" altLang="zh-CN" sz="40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6</a:t>
            </a:r>
            <a:r>
              <a:rPr lang="zh-CN" altLang="zh-CN" sz="40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中的动物是郑和下西洋时外国使臣随船向明政府贡献的奇珍异兽。明朝君臣认为，这就是中国传说中的</a:t>
            </a:r>
            <a:r>
              <a:rPr lang="en-US" altLang="zh-CN" sz="40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“</a:t>
            </a:r>
            <a:r>
              <a:rPr lang="zh-CN" altLang="zh-CN" sz="40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麒麟</a:t>
            </a:r>
            <a:r>
              <a:rPr lang="en-US" altLang="zh-CN" sz="40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”</a:t>
            </a:r>
            <a:r>
              <a:rPr lang="zh-CN" altLang="zh-CN" sz="4000" kern="100" dirty="0">
                <a:solidFill>
                  <a:srgbClr val="210B7F"/>
                </a:solidFill>
                <a:latin typeface="+mj-ea"/>
                <a:ea typeface="+mj-ea"/>
                <a:sym typeface="+mn-ea"/>
              </a:rPr>
              <a:t>。明成祖遂厚赐外国使臣。这表明当时</a:t>
            </a:r>
            <a:endParaRPr lang="zh-CN" altLang="zh-CN" sz="4000" kern="100" dirty="0">
              <a:solidFill>
                <a:srgbClr val="210B7F"/>
              </a:solidFill>
              <a:latin typeface="+mj-ea"/>
              <a:ea typeface="+mj-ea"/>
            </a:endParaRPr>
          </a:p>
          <a:p>
            <a:pPr indent="266700" algn="just">
              <a:spcAft>
                <a:spcPts val="0"/>
              </a:spcAft>
            </a:pPr>
            <a:r>
              <a:rPr lang="en-US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A</a:t>
            </a:r>
            <a:r>
              <a:rPr lang="zh-CN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．对外交流促使中国传统绘画出现新的类型</a:t>
            </a:r>
            <a:endParaRPr lang="zh-CN" altLang="zh-CN" sz="4000" kern="100" dirty="0">
              <a:solidFill>
                <a:srgbClr val="C00000"/>
              </a:solidFill>
              <a:latin typeface="+mj-ea"/>
              <a:ea typeface="+mj-ea"/>
              <a:sym typeface="+mn-ea"/>
            </a:endParaRPr>
          </a:p>
          <a:p>
            <a:pPr indent="266700" algn="just">
              <a:spcAft>
                <a:spcPts val="0"/>
              </a:spcAft>
            </a:pPr>
            <a:r>
              <a:rPr lang="en-US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B</a:t>
            </a:r>
            <a:r>
              <a:rPr lang="zh-CN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．朝廷用中国文化对朝贡贸易贡品加以解读</a:t>
            </a:r>
            <a:endParaRPr lang="zh-CN" altLang="zh-CN" sz="4000" kern="100" dirty="0">
              <a:solidFill>
                <a:srgbClr val="C00000"/>
              </a:solidFill>
              <a:latin typeface="+mj-ea"/>
              <a:ea typeface="+mj-ea"/>
            </a:endParaRPr>
          </a:p>
          <a:p>
            <a:pPr indent="266700" algn="just">
              <a:spcAft>
                <a:spcPts val="0"/>
              </a:spcAft>
            </a:pPr>
            <a:r>
              <a:rPr lang="en-US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C</a:t>
            </a:r>
            <a:r>
              <a:rPr lang="zh-CN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．海禁政策的解除促进了对外文化交流</a:t>
            </a:r>
            <a:endParaRPr lang="zh-CN" altLang="zh-CN" sz="4000" kern="100" dirty="0">
              <a:solidFill>
                <a:srgbClr val="C00000"/>
              </a:solidFill>
              <a:latin typeface="+mj-ea"/>
              <a:ea typeface="+mj-ea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en-US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 D</a:t>
            </a:r>
            <a:r>
              <a:rPr lang="zh-CN" altLang="zh-CN" sz="4000" kern="100" dirty="0">
                <a:solidFill>
                  <a:srgbClr val="C00000"/>
                </a:solidFill>
                <a:latin typeface="+mj-ea"/>
                <a:ea typeface="+mj-ea"/>
                <a:sym typeface="+mn-ea"/>
              </a:rPr>
              <a:t>．外来物品的传入推动了传统观念更新</a:t>
            </a:r>
            <a:endParaRPr lang="zh-CN" altLang="zh-CN" sz="4000" kern="100" dirty="0">
              <a:solidFill>
                <a:srgbClr val="C00000"/>
              </a:solidFill>
              <a:latin typeface="+mj-ea"/>
              <a:ea typeface="+mj-ea"/>
            </a:endParaRPr>
          </a:p>
          <a:p>
            <a:endParaRPr lang="zh-CN" altLang="zh-CN" sz="4000" kern="100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p:pic>
        <p:nvPicPr>
          <p:cNvPr id="4098" name="图片 9" descr="说明: http://p0.so.qhimgs1.com/bdr/_240_/t01795a81b51e6242a4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545" y="1963420"/>
            <a:ext cx="4813300" cy="766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内容占位符 2"/>
          <p:cNvSpPr>
            <a:spLocks noGrp="1"/>
          </p:cNvSpPr>
          <p:nvPr>
            <p:ph idx="1"/>
          </p:nvPr>
        </p:nvSpPr>
        <p:spPr>
          <a:xfrm>
            <a:off x="327025" y="2207260"/>
            <a:ext cx="16905605" cy="7025640"/>
          </a:xfrm>
        </p:spPr>
        <p:txBody>
          <a:bodyPr anchor="t"/>
          <a:p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631508" y="2771775"/>
            <a:ext cx="17024350" cy="6182995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80000"/>
              </a:lnSpc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44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）绝对化思维：非好即坏，非黑即白，非敌即有，非此即彼，善恶两分。</a:t>
            </a:r>
            <a:endParaRPr lang="zh-CN" altLang="en-US" sz="44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80000"/>
              </a:lnSpc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4400" b="1" dirty="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）以偏概全只看到局部，不顾全局，角度单一，不够全面。</a:t>
            </a:r>
            <a:endParaRPr lang="zh-CN" altLang="en-US" sz="44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80000"/>
              </a:lnSpc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4400" b="1" dirty="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）生产力和生产关系，经济基础和上层建筑 等唯物史观概念内涵不清晰。</a:t>
            </a:r>
            <a:endParaRPr lang="zh-CN" altLang="en-US" sz="4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699" name="文本框 2"/>
          <p:cNvSpPr txBox="1"/>
          <p:nvPr/>
        </p:nvSpPr>
        <p:spPr>
          <a:xfrm>
            <a:off x="327025" y="284480"/>
            <a:ext cx="16905605" cy="41541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6600" b="1" dirty="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   </a:t>
            </a:r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（四）巧用唯物史观，解释历史现象</a:t>
            </a:r>
            <a:endParaRPr lang="zh-CN" altLang="en-US" sz="6600" b="1" dirty="0">
              <a:latin typeface="楷体" panose="02010609060101010101" pitchFamily="49" charset="-122"/>
              <a:ea typeface="楷体" panose="02010609060101010101" pitchFamily="49" charset="-122"/>
              <a:sym typeface="宋体" panose="02010600030101010101" pitchFamily="2" charset="-122"/>
            </a:endParaRPr>
          </a:p>
          <a:p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               </a:t>
            </a:r>
            <a:r>
              <a:rPr lang="en-US" altLang="zh-CN" sz="5400" b="1" dirty="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宋体" panose="02010600030101010101" pitchFamily="2" charset="-122"/>
              </a:rPr>
              <a:t>—</a:t>
            </a:r>
            <a:r>
              <a:rPr lang="zh-CN" altLang="en-US" sz="5400" b="1" dirty="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宋体" panose="02010600030101010101" pitchFamily="2" charset="-122"/>
              </a:rPr>
              <a:t>学生运用唯物史观存在的问题</a:t>
            </a:r>
            <a:endParaRPr lang="zh-CN" altLang="en-US" sz="5400" b="1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宋体" panose="02010600030101010101" pitchFamily="2" charset="-122"/>
            </a:endParaRPr>
          </a:p>
          <a:p>
            <a:br>
              <a:rPr lang="zh-CN" altLang="en-US" sz="6600"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</a:br>
            <a:endParaRPr lang="zh-CN" altLang="en-US" sz="6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2" grpId="1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act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4" descr="ac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42938" y="2857500"/>
            <a:ext cx="14605000" cy="38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9" name="TextBox 13"/>
          <p:cNvSpPr txBox="1"/>
          <p:nvPr/>
        </p:nvSpPr>
        <p:spPr>
          <a:xfrm>
            <a:off x="571500" y="1857375"/>
            <a:ext cx="48641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95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一、课标新变化</a:t>
            </a:r>
            <a:endParaRPr lang="zh-CN" altLang="en-US" sz="95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130" name="TextBox 14"/>
          <p:cNvSpPr txBox="1"/>
          <p:nvPr/>
        </p:nvSpPr>
        <p:spPr>
          <a:xfrm>
            <a:off x="6896100" y="2438400"/>
            <a:ext cx="330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95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9500" b="1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31" name="TextBox 16"/>
          <p:cNvSpPr txBox="1"/>
          <p:nvPr/>
        </p:nvSpPr>
        <p:spPr>
          <a:xfrm>
            <a:off x="5461000" y="45085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32" name="TextBox 18"/>
          <p:cNvSpPr txBox="1"/>
          <p:nvPr/>
        </p:nvSpPr>
        <p:spPr>
          <a:xfrm>
            <a:off x="5384800" y="54229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34" name="TextBox 15"/>
          <p:cNvSpPr txBox="1"/>
          <p:nvPr/>
        </p:nvSpPr>
        <p:spPr>
          <a:xfrm>
            <a:off x="1033780" y="3291205"/>
            <a:ext cx="4439920" cy="11430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none" lIns="0" tIns="0" rIns="0" bIns="0" anchor="ctr"/>
          <a:p>
            <a:r>
              <a:rPr lang="zh-CN" altLang="en-US" sz="80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课程目标    </a:t>
            </a:r>
            <a:r>
              <a:rPr lang="zh-CN" altLang="en-US" sz="66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突出历史学科核心素养的培养</a:t>
            </a:r>
            <a:endParaRPr lang="zh-CN" altLang="en-US" sz="6600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35" name="TextBox 17"/>
          <p:cNvSpPr txBox="1"/>
          <p:nvPr/>
        </p:nvSpPr>
        <p:spPr>
          <a:xfrm>
            <a:off x="1022668" y="6060758"/>
            <a:ext cx="4286250" cy="11430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none" lIns="0" tIns="0" rIns="0" bIns="0" anchor="ctr"/>
          <a:p>
            <a:r>
              <a:rPr lang="zh-CN" altLang="en-US" sz="80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课程内容    </a:t>
            </a:r>
            <a:r>
              <a:rPr lang="zh-CN" altLang="en-US" sz="66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依据核心学科素养要求有所更新</a:t>
            </a:r>
            <a:endParaRPr lang="zh-CN" altLang="en-US" sz="6600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36" name="TextBox 21"/>
          <p:cNvSpPr txBox="1"/>
          <p:nvPr/>
        </p:nvSpPr>
        <p:spPr>
          <a:xfrm>
            <a:off x="1022985" y="4675505"/>
            <a:ext cx="17264380" cy="11430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none" lIns="0" tIns="0" rIns="0" bIns="0" anchor="ctr"/>
          <a:p>
            <a:pPr algn="l"/>
            <a:r>
              <a:rPr lang="zh-CN" altLang="en-US" sz="80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课程结构</a:t>
            </a:r>
            <a:r>
              <a:rPr lang="zh-CN" altLang="en-US" sz="8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</a:t>
            </a:r>
            <a:r>
              <a:rPr lang="zh-CN" altLang="en-US" sz="54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66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采用</a:t>
            </a:r>
            <a:r>
              <a:rPr lang="zh-CN" altLang="en-US" sz="6600" b="1" dirty="0">
                <a:sym typeface="+mn-ea"/>
              </a:rPr>
              <a:t>通史加专题的组合方式</a:t>
            </a:r>
            <a:r>
              <a:rPr lang="zh-CN" altLang="en-US" sz="66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呈现</a:t>
            </a:r>
            <a:endParaRPr lang="zh-CN" altLang="en-US" sz="6600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37" name="TextBox 22"/>
          <p:cNvSpPr txBox="1"/>
          <p:nvPr/>
        </p:nvSpPr>
        <p:spPr>
          <a:xfrm>
            <a:off x="15328900" y="44958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39" name="TextBox 25"/>
          <p:cNvSpPr txBox="1"/>
          <p:nvPr/>
        </p:nvSpPr>
        <p:spPr>
          <a:xfrm>
            <a:off x="1033780" y="7526655"/>
            <a:ext cx="4285615" cy="130492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none" lIns="0" tIns="0" rIns="0" bIns="0" anchor="ctr"/>
          <a:p>
            <a:r>
              <a:rPr lang="zh-CN" altLang="en-US" sz="8000" b="1" dirty="0">
                <a:solidFill>
                  <a:schemeClr val="tx1"/>
                </a:solidFill>
                <a:latin typeface="PingFang SC"/>
                <a:ea typeface="宋体" panose="02010600030101010101" pitchFamily="2" charset="-122"/>
              </a:rPr>
              <a:t>课程评价   </a:t>
            </a:r>
            <a:r>
              <a:rPr lang="zh-CN" altLang="en-US" sz="6600" b="1" dirty="0">
                <a:solidFill>
                  <a:schemeClr val="tx1"/>
                </a:solidFill>
                <a:latin typeface="PingFang SC"/>
                <a:ea typeface="宋体" panose="02010600030101010101" pitchFamily="2" charset="-122"/>
              </a:rPr>
              <a:t>依据学生学习阶段分层次评价</a:t>
            </a:r>
            <a:endParaRPr lang="zh-CN" altLang="en-US" sz="6600" b="1" dirty="0">
              <a:solidFill>
                <a:schemeClr val="tx1"/>
              </a:solidFill>
              <a:latin typeface="PingFang SC"/>
              <a:ea typeface="宋体" panose="02010600030101010101" pitchFamily="2" charset="-122"/>
            </a:endParaRPr>
          </a:p>
        </p:txBody>
      </p:sp>
      <p:sp>
        <p:nvSpPr>
          <p:cNvPr id="5140" name="TextBox 26"/>
          <p:cNvSpPr txBox="1"/>
          <p:nvPr/>
        </p:nvSpPr>
        <p:spPr>
          <a:xfrm>
            <a:off x="15328900" y="54229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1" descr="act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2" descr="ac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7000" y="266700"/>
            <a:ext cx="9880600" cy="2044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3" descr="ac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8966200"/>
            <a:ext cx="18288000" cy="1308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TextBox 21"/>
          <p:cNvSpPr txBox="1"/>
          <p:nvPr/>
        </p:nvSpPr>
        <p:spPr>
          <a:xfrm>
            <a:off x="15151100" y="25654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8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8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05" name="TextBox 28"/>
          <p:cNvSpPr txBox="1"/>
          <p:nvPr/>
        </p:nvSpPr>
        <p:spPr>
          <a:xfrm>
            <a:off x="5143500" y="3911600"/>
            <a:ext cx="76200" cy="3683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2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2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06" name="TextBox 30"/>
          <p:cNvSpPr txBox="1"/>
          <p:nvPr/>
        </p:nvSpPr>
        <p:spPr>
          <a:xfrm>
            <a:off x="4572000" y="4254500"/>
            <a:ext cx="76200" cy="3683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2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2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07" name="TextBox 32"/>
          <p:cNvSpPr txBox="1"/>
          <p:nvPr/>
        </p:nvSpPr>
        <p:spPr>
          <a:xfrm>
            <a:off x="14528800" y="3136900"/>
            <a:ext cx="76200" cy="3683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2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2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08" name="TextBox 37"/>
          <p:cNvSpPr txBox="1"/>
          <p:nvPr/>
        </p:nvSpPr>
        <p:spPr>
          <a:xfrm>
            <a:off x="15011400" y="43815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8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8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09" name="TextBox 39"/>
          <p:cNvSpPr txBox="1"/>
          <p:nvPr/>
        </p:nvSpPr>
        <p:spPr>
          <a:xfrm>
            <a:off x="14884400" y="4965700"/>
            <a:ext cx="76200" cy="3683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2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2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10" name="TextBox 41"/>
          <p:cNvSpPr txBox="1"/>
          <p:nvPr/>
        </p:nvSpPr>
        <p:spPr>
          <a:xfrm>
            <a:off x="15455900" y="5308600"/>
            <a:ext cx="76200" cy="3683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2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2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11" name="TextBox 46"/>
          <p:cNvSpPr txBox="1"/>
          <p:nvPr/>
        </p:nvSpPr>
        <p:spPr>
          <a:xfrm>
            <a:off x="14262100" y="62611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8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8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12" name="TextBox 51"/>
          <p:cNvSpPr txBox="1"/>
          <p:nvPr/>
        </p:nvSpPr>
        <p:spPr>
          <a:xfrm>
            <a:off x="5588000" y="70104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8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8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13" name="TextBox 55"/>
          <p:cNvSpPr txBox="1"/>
          <p:nvPr/>
        </p:nvSpPr>
        <p:spPr>
          <a:xfrm>
            <a:off x="7264400" y="7797800"/>
            <a:ext cx="76200" cy="3683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2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2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14" name="TextBox 57"/>
          <p:cNvSpPr txBox="1"/>
          <p:nvPr/>
        </p:nvSpPr>
        <p:spPr>
          <a:xfrm>
            <a:off x="15328900" y="6896100"/>
            <a:ext cx="76200" cy="3683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2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2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15" name="TextBox 62"/>
          <p:cNvSpPr txBox="1"/>
          <p:nvPr/>
        </p:nvSpPr>
        <p:spPr>
          <a:xfrm>
            <a:off x="11696700" y="80518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8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8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5616" name="TextBox 66"/>
          <p:cNvSpPr txBox="1"/>
          <p:nvPr/>
        </p:nvSpPr>
        <p:spPr>
          <a:xfrm>
            <a:off x="13220700" y="8801100"/>
            <a:ext cx="76200" cy="36830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2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2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0" y="0"/>
            <a:ext cx="18288000" cy="16144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（四）巧用唯物史观，解释历史现象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395095" y="1894205"/>
            <a:ext cx="15498445" cy="7693660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 wrap="square" anchor="t">
            <a:spAutoFit/>
          </a:bodyPr>
          <a:p>
            <a:pPr algn="just" fontAlgn="base">
              <a:spcAft>
                <a:spcPts val="0"/>
              </a:spcAft>
              <a:defRPr/>
            </a:pPr>
            <a:r>
              <a:rPr lang="zh-CN" altLang="en-US" sz="5400" b="1" strike="noStrike" noProof="1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</a:t>
            </a:r>
            <a:r>
              <a:rPr lang="zh-CN" altLang="zh-CN" sz="4400" strike="noStrike" kern="100" noProof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+mn-ea"/>
              </a:rPr>
              <a:t>唯物史观</a:t>
            </a:r>
            <a:r>
              <a:rPr lang="zh-CN" altLang="zh-CN" sz="4400" strike="noStrike" kern="100" noProof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+mn-ea"/>
              </a:rPr>
              <a:t>是揭示人类社会历史客观基础及发展规律的科学历史观和方法论。人类对历史的认识是由表及里、逐渐深化的，要透过历史的纷杂表象认识历史的本质，科学的历史观和方法论是非常重要的。</a:t>
            </a:r>
            <a:r>
              <a:rPr lang="zh-CN" altLang="zh-CN" sz="4400" strike="noStrike" kern="100" noProof="1" dirty="0">
                <a:solidFill>
                  <a:srgbClr val="210B7F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唯物史观使历史学成为一门科学，只有运用唯物史观的立场、观点和方法，才能对历史有全面、客观的认识。</a:t>
            </a:r>
            <a:endParaRPr lang="zh-CN" altLang="zh-CN" sz="4400" strike="noStrike" kern="100" noProof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  <a:defRPr/>
            </a:pPr>
            <a:r>
              <a:rPr lang="zh-CN" altLang="zh-CN" sz="4400" b="1" strike="noStrike" kern="100" noProof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+mn-ea"/>
              </a:rPr>
              <a:t>马克思主义的唯物史观，如：</a:t>
            </a:r>
            <a:endParaRPr lang="zh-CN" altLang="zh-CN" sz="4400" strike="noStrike" kern="100" noProof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indent="266700" algn="just" fontAlgn="base">
              <a:spcAft>
                <a:spcPts val="0"/>
              </a:spcAft>
              <a:defRPr/>
            </a:pPr>
            <a:r>
              <a:rPr lang="en-US" altLang="zh-CN" sz="4400" strike="noStrike" kern="100" noProof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+mn-ea"/>
              </a:rPr>
              <a:t>    </a:t>
            </a:r>
            <a:r>
              <a:rPr lang="zh-CN" altLang="zh-CN" sz="4400" strike="noStrike" kern="100" noProof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+mn-ea"/>
              </a:rPr>
              <a:t>社会存在决定社会意识、经济基础决定上层建筑、生产力决定生产关系，同时每一个后者都会对前者产生反作用；人类社会是有规律的运动，是从低级向高级发展的；生产方式的变化引起社会形态的变迁；等等。</a:t>
            </a:r>
            <a:endParaRPr lang="zh-CN" altLang="zh-CN" sz="4400" strike="noStrike" kern="100" noProof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0" grpId="1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标题 1"/>
          <p:cNvSpPr>
            <a:spLocks noGrp="1"/>
          </p:cNvSpPr>
          <p:nvPr>
            <p:ph type="title"/>
          </p:nvPr>
        </p:nvSpPr>
        <p:spPr>
          <a:xfrm>
            <a:off x="17463" y="342900"/>
            <a:ext cx="17425988" cy="1714500"/>
          </a:xfrm>
        </p:spPr>
        <p:txBody>
          <a:bodyPr anchor="ctr"/>
          <a:p>
            <a:pPr algn="l" fontAlgn="base"/>
            <a:r>
              <a:rPr lang="en-US" altLang="zh-CN" sz="66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     </a:t>
            </a:r>
            <a:r>
              <a:rPr lang="zh-CN" altLang="en-US" sz="66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（四）巧用唯物史观，解释历史现象</a:t>
            </a:r>
            <a:br>
              <a:rPr lang="zh-CN" altLang="en-US" sz="6600" strike="noStrike" noProof="1"/>
            </a:br>
            <a:endParaRPr lang="zh-CN" altLang="en-US" sz="6600" strike="noStrike" noProof="1"/>
          </a:p>
        </p:txBody>
      </p:sp>
      <p:pic>
        <p:nvPicPr>
          <p:cNvPr id="28674" name="内容占位符 3" descr="微信图片_2018092518384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70163" y="2057400"/>
            <a:ext cx="12323762" cy="6423025"/>
          </a:xfrm>
        </p:spPr>
      </p:pic>
      <p:sp>
        <p:nvSpPr>
          <p:cNvPr id="100" name="文本框 99"/>
          <p:cNvSpPr txBox="1"/>
          <p:nvPr/>
        </p:nvSpPr>
        <p:spPr>
          <a:xfrm>
            <a:off x="6011545" y="6407150"/>
            <a:ext cx="923925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zh-CN" sz="5400" b="1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经济 </a:t>
            </a:r>
            <a:r>
              <a:rPr lang="zh-CN" altLang="zh-CN" sz="5400" b="1">
                <a:solidFill>
                  <a:srgbClr val="C00000"/>
                </a:solidFill>
                <a:latin typeface="Calibri" panose="020F0502020204030204" pitchFamily="34" charset="0"/>
                <a:sym typeface="+mn-ea"/>
              </a:rPr>
              <a:t>政治</a:t>
            </a:r>
            <a:r>
              <a:rPr lang="zh-CN" altLang="zh-CN" sz="5400" b="1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的变革影响了思想和文化的发展，新思想、新文化又推动政治、经济新一轮的变动</a:t>
            </a:r>
            <a:endParaRPr lang="zh-CN" altLang="en-US" sz="5400" b="1">
              <a:solidFill>
                <a:srgbClr val="C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图片 1" descr="act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6" name="图片 2" descr="ac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7000" y="266700"/>
            <a:ext cx="9880600" cy="2044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图片 3" descr="ac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8966200"/>
            <a:ext cx="18288000" cy="1308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TextBox 13"/>
          <p:cNvSpPr txBox="1"/>
          <p:nvPr/>
        </p:nvSpPr>
        <p:spPr>
          <a:xfrm>
            <a:off x="6083300" y="34671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6629" name="TextBox 16"/>
          <p:cNvSpPr txBox="1"/>
          <p:nvPr/>
        </p:nvSpPr>
        <p:spPr>
          <a:xfrm>
            <a:off x="6134100" y="4470400"/>
            <a:ext cx="63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9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9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6630" name="TextBox 18"/>
          <p:cNvSpPr txBox="1"/>
          <p:nvPr/>
        </p:nvSpPr>
        <p:spPr>
          <a:xfrm>
            <a:off x="13690600" y="34290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6631" name="TextBox 21"/>
          <p:cNvSpPr txBox="1"/>
          <p:nvPr/>
        </p:nvSpPr>
        <p:spPr>
          <a:xfrm>
            <a:off x="16027400" y="4445000"/>
            <a:ext cx="63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9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9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6632" name="TextBox 23"/>
          <p:cNvSpPr txBox="1"/>
          <p:nvPr/>
        </p:nvSpPr>
        <p:spPr>
          <a:xfrm>
            <a:off x="6108700" y="64008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6633" name="TextBox 26"/>
          <p:cNvSpPr txBox="1"/>
          <p:nvPr/>
        </p:nvSpPr>
        <p:spPr>
          <a:xfrm>
            <a:off x="6159500" y="7416800"/>
            <a:ext cx="63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9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9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6634" name="TextBox 28"/>
          <p:cNvSpPr txBox="1"/>
          <p:nvPr/>
        </p:nvSpPr>
        <p:spPr>
          <a:xfrm>
            <a:off x="13716000" y="62230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6635" name="TextBox 31"/>
          <p:cNvSpPr txBox="1"/>
          <p:nvPr/>
        </p:nvSpPr>
        <p:spPr>
          <a:xfrm>
            <a:off x="16052800" y="7239000"/>
            <a:ext cx="63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9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9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282575" y="254000"/>
            <a:ext cx="17208500" cy="15144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/>
            <a:r>
              <a:rPr lang="zh-CN" altLang="en-US" sz="66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（四）巧用唯物史观，解释历史现象</a:t>
            </a:r>
            <a:endParaRPr lang="zh-CN" altLang="en-US" sz="6600" strike="noStrike" noProof="1"/>
          </a:p>
        </p:txBody>
      </p:sp>
      <p:sp>
        <p:nvSpPr>
          <p:cNvPr id="20482" name="内容占位符 2"/>
          <p:cNvSpPr>
            <a:spLocks noGrp="1"/>
          </p:cNvSpPr>
          <p:nvPr/>
        </p:nvSpPr>
        <p:spPr>
          <a:xfrm>
            <a:off x="282575" y="1577975"/>
            <a:ext cx="17208500" cy="91328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4000" b="1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4000" b="1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4000" b="1">
                <a:latin typeface="Calibri" panose="020F0502020204030204" pitchFamily="34" charset="0"/>
                <a:ea typeface="宋体" panose="02010600030101010101" pitchFamily="2" charset="-122"/>
              </a:rPr>
              <a:t>2017</a:t>
            </a:r>
            <a:r>
              <a:rPr lang="zh-CN" altLang="en-US" sz="4000" b="1">
                <a:latin typeface="Calibri" panose="020F0502020204030204" pitchFamily="34" charset="0"/>
                <a:ea typeface="宋体" panose="02010600030101010101" pitchFamily="2" charset="-122"/>
              </a:rPr>
              <a:t>新课标</a:t>
            </a:r>
            <a:r>
              <a:rPr lang="en-US" altLang="zh-CN" sz="4000" b="1">
                <a:latin typeface="Calibri" panose="020F050202020403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4000" b="1">
                <a:latin typeface="Calibri" panose="020F0502020204030204" pitchFamily="34" charset="0"/>
                <a:ea typeface="宋体" panose="02010600030101010101" pitchFamily="2" charset="-122"/>
              </a:rPr>
              <a:t>）北朝时，嗜好奶类制品的北方人常常嘲笑南方人的喝茶习俗。唐中期，北方城市中，“多开店铺，煎茶卖之，不问道俗，投钱取饮。其茶自江、淮而来，舟车相继，所在山积”。据此可知，唐中期</a:t>
            </a:r>
            <a:endParaRPr lang="zh-CN" altLang="en-US" sz="4000" b="1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4000" b="1">
                <a:latin typeface="Calibri" panose="020F0502020204030204" pitchFamily="34" charset="0"/>
                <a:ea typeface="宋体" panose="02010600030101010101" pitchFamily="2" charset="-122"/>
              </a:rPr>
              <a:t>A．国家统一使南茶开始北运           </a:t>
            </a:r>
            <a:endParaRPr lang="zh-CN" altLang="en-US" sz="4000" b="1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4000" b="1">
                <a:latin typeface="Calibri" panose="020F0502020204030204" pitchFamily="34" charset="0"/>
                <a:ea typeface="宋体" panose="02010600030101010101" pitchFamily="2" charset="-122"/>
              </a:rPr>
              <a:t>B．南北方饮食习惯趋于一致</a:t>
            </a:r>
            <a:r>
              <a:rPr lang="zh-CN" altLang="en-US" sz="4000" b="1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           </a:t>
            </a:r>
            <a:r>
              <a:rPr lang="zh-CN" altLang="en-US" sz="4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经济基础决定上层建筑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4000" b="1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C．南方经济文化影响力上升</a:t>
            </a:r>
            <a:r>
              <a:rPr lang="zh-CN" altLang="en-US" sz="4000" b="1">
                <a:latin typeface="Calibri" panose="020F0502020204030204" pitchFamily="34" charset="0"/>
                <a:ea typeface="宋体" panose="02010600030101010101" pitchFamily="2" charset="-122"/>
              </a:rPr>
              <a:t>    	</a:t>
            </a:r>
            <a:endParaRPr lang="zh-CN" altLang="en-US" sz="4000" b="1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4000" b="1">
                <a:latin typeface="Calibri" panose="020F0502020204030204" pitchFamily="34" charset="0"/>
                <a:ea typeface="宋体" panose="02010600030101010101" pitchFamily="2" charset="-122"/>
              </a:rPr>
              <a:t>D．南方经济水平已超越北方</a:t>
            </a:r>
            <a:endParaRPr lang="zh-CN" altLang="en-US" sz="4000" b="1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402320" y="5884863"/>
            <a:ext cx="5287963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zh-CN" sz="4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社会存在决定社会意识</a:t>
            </a:r>
            <a:endParaRPr lang="zh-CN" altLang="zh-CN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048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1" name="图片 1" descr="act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2" name="图片 2" descr="ac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7000" y="266700"/>
            <a:ext cx="9880600" cy="2044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3" name="图片 3" descr="ac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8966200"/>
            <a:ext cx="18288000" cy="1308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4" name="图片 4" descr="act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8864600" y="6451600"/>
            <a:ext cx="2540000" cy="38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5" name="图片 5" descr="act.png"/>
          <p:cNvPicPr/>
          <p:nvPr/>
        </p:nvPicPr>
        <p:blipFill>
          <a:blip r:embed="rId5"/>
          <a:stretch>
            <a:fillRect/>
          </a:stretch>
        </p:blipFill>
        <p:spPr>
          <a:xfrm>
            <a:off x="8864600" y="7975600"/>
            <a:ext cx="1295400" cy="381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726" name="组合 53"/>
          <p:cNvGrpSpPr/>
          <p:nvPr/>
        </p:nvGrpSpPr>
        <p:grpSpPr>
          <a:xfrm>
            <a:off x="1905000" y="2184400"/>
            <a:ext cx="6743700" cy="6705600"/>
            <a:chOff x="1905000" y="2184400"/>
            <a:chExt cx="6743700" cy="6705600"/>
          </a:xfrm>
        </p:grpSpPr>
        <p:pic>
          <p:nvPicPr>
            <p:cNvPr id="30727" name="图片 6" descr="act.png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3695700" y="2184400"/>
              <a:ext cx="3149600" cy="3098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28" name="图片 7" descr="act.png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3949700" y="2247900"/>
              <a:ext cx="2794000" cy="2743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29" name="图片 11" descr="act.png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3670300" y="5791200"/>
              <a:ext cx="3149600" cy="3098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30" name="图片 12" descr="act.png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3911600" y="5854700"/>
              <a:ext cx="2806700" cy="2743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31" name="图片 16" descr="act.png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905000" y="4013200"/>
              <a:ext cx="3149600" cy="3098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32" name="图片 17" descr="act.png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2159000" y="4076700"/>
              <a:ext cx="2794000" cy="2743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33" name="图片 21" descr="act.png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5486400" y="3962400"/>
              <a:ext cx="3162300" cy="30861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34" name="图片 22" descr="act.png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5740400" y="4025900"/>
              <a:ext cx="2794000" cy="274320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35" name="组合 52"/>
          <p:cNvGrpSpPr/>
          <p:nvPr/>
        </p:nvGrpSpPr>
        <p:grpSpPr>
          <a:xfrm>
            <a:off x="2071688" y="2214563"/>
            <a:ext cx="6350000" cy="6324600"/>
            <a:chOff x="2171700" y="2260600"/>
            <a:chExt cx="6350000" cy="6324600"/>
          </a:xfrm>
        </p:grpSpPr>
        <p:pic>
          <p:nvPicPr>
            <p:cNvPr id="30736" name="图片 8" descr="act.png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3962400" y="2260600"/>
              <a:ext cx="2768600" cy="2717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37" name="图片 9" descr="act.png"/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4318000" y="2628900"/>
              <a:ext cx="2044700" cy="19939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38" name="图片 13" descr="act.png"/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3937000" y="5867400"/>
              <a:ext cx="2768600" cy="2717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39" name="图片 14" descr="act.png"/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4292600" y="6223000"/>
              <a:ext cx="2044700" cy="19939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40" name="图片 18" descr="act.png"/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2171700" y="4089400"/>
              <a:ext cx="2768600" cy="2717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41" name="图片 19" descr="act.png"/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2527300" y="4445000"/>
              <a:ext cx="2044700" cy="19939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42" name="图片 23" descr="act.png"/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5753100" y="4038600"/>
              <a:ext cx="2768600" cy="2717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43" name="图片 24" descr="act.png"/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6121400" y="4406900"/>
              <a:ext cx="2044700" cy="199390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30744" name="TextBox 32"/>
          <p:cNvSpPr txBox="1"/>
          <p:nvPr/>
        </p:nvSpPr>
        <p:spPr>
          <a:xfrm>
            <a:off x="10172700" y="2362200"/>
            <a:ext cx="76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300" dirty="0">
                <a:solidFill>
                  <a:srgbClr val="585858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300" dirty="0">
              <a:solidFill>
                <a:srgbClr val="585858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45" name="TextBox 35"/>
          <p:cNvSpPr txBox="1"/>
          <p:nvPr/>
        </p:nvSpPr>
        <p:spPr>
          <a:xfrm>
            <a:off x="12153900" y="3352800"/>
            <a:ext cx="76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1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1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30746" name="TextBox 37"/>
          <p:cNvSpPr txBox="1"/>
          <p:nvPr/>
        </p:nvSpPr>
        <p:spPr>
          <a:xfrm>
            <a:off x="10172700" y="4254500"/>
            <a:ext cx="76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300" dirty="0">
                <a:solidFill>
                  <a:srgbClr val="585858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300" dirty="0">
              <a:solidFill>
                <a:srgbClr val="585858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47" name="TextBox 40"/>
          <p:cNvSpPr txBox="1"/>
          <p:nvPr/>
        </p:nvSpPr>
        <p:spPr>
          <a:xfrm>
            <a:off x="12166600" y="5219700"/>
            <a:ext cx="76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1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1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30748" name="TextBox 42"/>
          <p:cNvSpPr txBox="1"/>
          <p:nvPr/>
        </p:nvSpPr>
        <p:spPr>
          <a:xfrm>
            <a:off x="10172700" y="6007100"/>
            <a:ext cx="76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300" dirty="0">
                <a:solidFill>
                  <a:srgbClr val="585858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300" dirty="0">
              <a:solidFill>
                <a:srgbClr val="585858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49" name="TextBox 45"/>
          <p:cNvSpPr txBox="1"/>
          <p:nvPr/>
        </p:nvSpPr>
        <p:spPr>
          <a:xfrm>
            <a:off x="12166600" y="6997700"/>
            <a:ext cx="76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1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1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30750" name="TextBox 47"/>
          <p:cNvSpPr txBox="1"/>
          <p:nvPr/>
        </p:nvSpPr>
        <p:spPr>
          <a:xfrm>
            <a:off x="10172700" y="7581900"/>
            <a:ext cx="76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300" dirty="0">
                <a:solidFill>
                  <a:srgbClr val="585858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300" dirty="0">
              <a:solidFill>
                <a:srgbClr val="585858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1" name="TextBox 50"/>
          <p:cNvSpPr txBox="1"/>
          <p:nvPr/>
        </p:nvSpPr>
        <p:spPr>
          <a:xfrm>
            <a:off x="12153900" y="8572500"/>
            <a:ext cx="76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100" dirty="0">
                <a:solidFill>
                  <a:srgbClr val="7E7E7E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2100" dirty="0">
              <a:solidFill>
                <a:srgbClr val="7E7E7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30752" name="矩形 55"/>
          <p:cNvSpPr/>
          <p:nvPr/>
        </p:nvSpPr>
        <p:spPr>
          <a:xfrm>
            <a:off x="4500563" y="2928938"/>
            <a:ext cx="1285875" cy="13223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文化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自信</a:t>
            </a:r>
            <a:endParaRPr lang="zh-CN" altLang="en-US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753" name="矩形 56"/>
          <p:cNvSpPr/>
          <p:nvPr/>
        </p:nvSpPr>
        <p:spPr>
          <a:xfrm>
            <a:off x="6429375" y="4786313"/>
            <a:ext cx="1214438" cy="13239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制度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创新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754" name="矩形 57"/>
          <p:cNvSpPr/>
          <p:nvPr/>
        </p:nvSpPr>
        <p:spPr>
          <a:xfrm>
            <a:off x="4500563" y="6572250"/>
            <a:ext cx="1214437" cy="13239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制度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监督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755" name="矩形 58"/>
          <p:cNvSpPr/>
          <p:nvPr/>
        </p:nvSpPr>
        <p:spPr>
          <a:xfrm>
            <a:off x="2571750" y="4714875"/>
            <a:ext cx="1728788" cy="13239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主流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价值观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8864600" y="1595438"/>
            <a:ext cx="9144000" cy="8678863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 anchor="t">
            <a:spAutoFit/>
          </a:bodyPr>
          <a:p>
            <a:pPr algn="just" fontAlgn="base">
              <a:spcAft>
                <a:spcPts val="0"/>
              </a:spcAft>
              <a:defRPr/>
            </a:pPr>
            <a:r>
              <a:rPr lang="zh-CN" altLang="en-US" sz="5400" b="1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</a:t>
            </a:r>
            <a:r>
              <a:rPr lang="en-US" altLang="zh-CN" sz="3600" b="1" strike="noStrike" kern="100" noProof="1" dirty="0" smtClean="0">
                <a:solidFill>
                  <a:srgbClr val="4C38E4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+mn-ea"/>
              </a:rPr>
              <a:t> </a:t>
            </a:r>
            <a:r>
              <a:rPr lang="zh-CN" altLang="zh-CN" sz="3600" b="1" strike="noStrike" kern="100" noProof="1" dirty="0" smtClean="0">
                <a:solidFill>
                  <a:srgbClr val="4C38E4"/>
                </a:solidFill>
                <a:latin typeface="+mj-ea"/>
                <a:ea typeface="+mj-ea"/>
                <a:cs typeface="+mn-cs"/>
                <a:sym typeface="+mn-ea"/>
              </a:rPr>
              <a:t>家</a:t>
            </a:r>
            <a:r>
              <a:rPr lang="zh-CN" altLang="zh-CN" sz="3600" b="1" strike="noStrike" kern="100" noProof="1" dirty="0">
                <a:solidFill>
                  <a:srgbClr val="4C38E4"/>
                </a:solidFill>
                <a:latin typeface="+mj-ea"/>
                <a:ea typeface="+mj-ea"/>
                <a:cs typeface="+mn-cs"/>
                <a:sym typeface="+mn-ea"/>
              </a:rPr>
              <a:t>国情怀是学习和探究历史应具有的社会责任与人文追求。</a:t>
            </a:r>
            <a:endParaRPr lang="zh-CN" altLang="zh-CN" sz="3600" b="1" strike="noStrike" kern="100" noProof="1" dirty="0">
              <a:solidFill>
                <a:srgbClr val="4C38E4"/>
              </a:solidFill>
              <a:latin typeface="+mj-ea"/>
              <a:ea typeface="+mj-ea"/>
            </a:endParaRPr>
          </a:p>
          <a:p>
            <a:pPr indent="266700" algn="just" fontAlgn="base">
              <a:spcAft>
                <a:spcPts val="0"/>
              </a:spcAft>
              <a:defRPr/>
            </a:pPr>
            <a:r>
              <a:rPr lang="en-US" altLang="zh-CN" sz="3600" b="1" strike="noStrike" kern="100" noProof="1" dirty="0">
                <a:solidFill>
                  <a:srgbClr val="4C38E4"/>
                </a:solidFill>
                <a:latin typeface="+mj-ea"/>
                <a:ea typeface="+mj-ea"/>
                <a:cs typeface="+mn-cs"/>
                <a:sym typeface="+mn-ea"/>
              </a:rPr>
              <a:t>   </a:t>
            </a:r>
            <a:r>
              <a:rPr lang="zh-CN" altLang="zh-CN" sz="3600" b="1" strike="noStrike" kern="100" noProof="1" dirty="0">
                <a:solidFill>
                  <a:srgbClr val="4C38E4"/>
                </a:solidFill>
                <a:latin typeface="+mj-ea"/>
                <a:ea typeface="+mj-ea"/>
                <a:cs typeface="+mn-cs"/>
                <a:sym typeface="+mn-ea"/>
              </a:rPr>
              <a:t>通过历史学习，学生能够从历史的角度认识中国的国情，具有家国情怀，形成对祖国的认同感；</a:t>
            </a:r>
            <a:r>
              <a:rPr lang="zh-CN" altLang="zh-CN" sz="3600" b="1" strike="noStrike" kern="100" noProof="1" dirty="0">
                <a:solidFill>
                  <a:srgbClr val="C00000"/>
                </a:solidFill>
                <a:latin typeface="+mj-ea"/>
                <a:ea typeface="+mj-ea"/>
                <a:cs typeface="+mn-cs"/>
                <a:sym typeface="+mn-ea"/>
              </a:rPr>
              <a:t>能够认识中华民族多元一体的历史发展趋势，形成对中华民族的认同感，</a:t>
            </a:r>
            <a:r>
              <a:rPr lang="zh-CN" altLang="zh-CN" sz="3600" b="1" strike="noStrike" kern="100" noProof="1" dirty="0">
                <a:solidFill>
                  <a:srgbClr val="FF0000"/>
                </a:solidFill>
                <a:latin typeface="+mj-ea"/>
                <a:ea typeface="+mj-ea"/>
                <a:cs typeface="+mn-cs"/>
                <a:sym typeface="+mn-ea"/>
              </a:rPr>
              <a:t>具有民族自信心和自豪感；</a:t>
            </a:r>
            <a:r>
              <a:rPr lang="zh-CN" altLang="zh-CN" sz="3600" b="1" strike="noStrike" kern="100" noProof="1" dirty="0">
                <a:solidFill>
                  <a:srgbClr val="4C38E4"/>
                </a:solidFill>
                <a:latin typeface="+mj-ea"/>
                <a:ea typeface="+mj-ea"/>
                <a:cs typeface="+mn-cs"/>
                <a:sym typeface="+mn-ea"/>
              </a:rPr>
              <a:t>了解并认同中华优秀传统文化，认识中华文明的历史价值和现实意义；认同社会主义核心价值观，树立道路自信、理论自信、制度自信和文化自信；了解世界历史发展的多样性，理解和尊重世界各国、各民族的文化传统，形成广阔的国际视野；能够确立积极进取的人生态度，塑造健全的人格，树立正确的世界观、人生观和价值观。</a:t>
            </a:r>
            <a:endParaRPr lang="zh-CN" altLang="zh-CN" sz="3600" b="1" strike="noStrike" kern="100" noProof="1" dirty="0">
              <a:solidFill>
                <a:srgbClr val="4C38E4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0" y="0"/>
            <a:ext cx="18288000" cy="16144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（五）挖掘文化精髓，培育家国情怀</a:t>
            </a:r>
            <a:endParaRPr kumimoji="0" lang="en-US" altLang="zh-CN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bldLvl="0" animBg="1"/>
      <p:bldP spid="63" grpId="1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5" name="Picture 2"/>
          <p:cNvPicPr>
            <a:picLocks noGrp="1" noChangeAspect="1"/>
          </p:cNvPicPr>
          <p:nvPr>
            <p:ph idx="1"/>
          </p:nvPr>
        </p:nvPicPr>
        <p:blipFill>
          <a:blip r:embed="rId1"/>
          <a:srcRect t="4893" r="22340" b="27727"/>
          <a:stretch>
            <a:fillRect/>
          </a:stretch>
        </p:blipFill>
        <p:spPr>
          <a:xfrm>
            <a:off x="230188" y="-96837"/>
            <a:ext cx="17827625" cy="10482262"/>
          </a:xfrm>
        </p:spPr>
      </p:pic>
      <p:sp>
        <p:nvSpPr>
          <p:cNvPr id="100" name="文本框 99"/>
          <p:cNvSpPr txBox="1"/>
          <p:nvPr/>
        </p:nvSpPr>
        <p:spPr>
          <a:xfrm>
            <a:off x="3106103" y="2212023"/>
            <a:ext cx="10607675" cy="50158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4000" b="1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      </a:t>
            </a:r>
            <a:r>
              <a:rPr lang="zh-CN" altLang="zh-CN" sz="4000" b="1">
                <a:solidFill>
                  <a:srgbClr val="C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我们以北京作为都城的历史变迁 为研究性学习问题，学生在探究的基础上认识到 北京成为国家的政治中心，使草原、东北地区与中原内地的政治、经济、文化关系更为密切，对我国历史上统一国家发展具有重要意义，同时说明各民族共同创造了中国历史，北京作为都城是中华民族多元一体发展过程中出现的历史事件。</a:t>
            </a:r>
            <a:endParaRPr lang="zh-CN" altLang="zh-CN" sz="4000" b="1">
              <a:solidFill>
                <a:srgbClr val="C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F9FC"/>
            </a:gs>
            <a:gs pos="74000">
              <a:srgbClr val="B0C6E1"/>
            </a:gs>
            <a:gs pos="83000">
              <a:srgbClr val="B0C6E1"/>
            </a:gs>
            <a:gs pos="100000">
              <a:srgbClr val="CAD9E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8000">
                <a:solidFill>
                  <a:schemeClr val="tx1"/>
                </a:solidFill>
              </a:rPr>
              <a:t>六</a:t>
            </a:r>
            <a:r>
              <a:rPr lang="zh-CN" altLang="en-US" sz="8000" b="1">
                <a:solidFill>
                  <a:srgbClr val="FF0000"/>
                </a:solidFill>
              </a:rPr>
              <a:t> </a:t>
            </a:r>
            <a:r>
              <a:rPr lang="zh-CN" altLang="en-US" sz="8000" b="1">
                <a:solidFill>
                  <a:schemeClr val="tx1"/>
                </a:solidFill>
              </a:rPr>
              <a:t>应对新课标教学五点体会</a:t>
            </a:r>
            <a:endParaRPr lang="zh-CN" altLang="en-US" sz="8000" b="1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0230" y="2400300"/>
            <a:ext cx="16803370" cy="7294880"/>
          </a:xfrm>
        </p:spPr>
        <p:txBody>
          <a:bodyPr/>
          <a:p>
            <a:pPr marR="0" defTabSz="914400" rtl="0">
              <a:buClrTx/>
              <a:buSzTx/>
              <a:buFontTx/>
              <a:buNone/>
              <a:defRPr/>
            </a:pPr>
            <a:endParaRPr kumimoji="1" lang="en-US" altLang="zh-CN" sz="4400" b="1" kern="1200" cap="none" spc="0" normalizeH="0" baseline="0" noProof="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PMingLiU" panose="02020500000000000000" pitchFamily="18" charset="-120"/>
              <a:cs typeface="+mn-cs"/>
            </a:endParaRPr>
          </a:p>
          <a:p>
            <a:pPr marR="0" defTabSz="914400" rtl="0">
              <a:buClrTx/>
              <a:buSzTx/>
              <a:buFontTx/>
              <a:buNone/>
              <a:defRPr/>
            </a:pPr>
            <a:r>
              <a:rPr kumimoji="1" lang="zh-CN" altLang="en-US" sz="60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      </a:t>
            </a:r>
            <a:r>
              <a:rPr kumimoji="1" lang="zh-CN" altLang="en-US" sz="6000" b="1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由对知识的知晓转化为对知识的理解</a:t>
            </a:r>
            <a:endParaRPr kumimoji="1" lang="en-US" altLang="zh-CN" sz="6000" b="1" kern="1200" cap="none" spc="0" normalizeH="0" baseline="0" noProof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  <a:cs typeface="+mn-cs"/>
            </a:endParaRPr>
          </a:p>
          <a:p>
            <a:pPr marR="0" algn="ctr" defTabSz="914400" rtl="0">
              <a:buClrTx/>
              <a:buSzTx/>
              <a:buFontTx/>
              <a:buNone/>
              <a:defRPr/>
            </a:pPr>
            <a:r>
              <a:rPr kumimoji="1" lang="zh-CN" altLang="en-US" sz="6000" b="1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 由对史事的记忆转化为对历史的思考</a:t>
            </a:r>
            <a:endParaRPr kumimoji="1" lang="en-US" altLang="zh-CN" sz="6000" b="1" kern="1200" cap="none" spc="0" normalizeH="0" baseline="0" noProof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  <a:cs typeface="+mn-cs"/>
            </a:endParaRPr>
          </a:p>
          <a:p>
            <a:pPr marR="0" algn="ctr" defTabSz="914400" rtl="0">
              <a:buClrTx/>
              <a:buSzTx/>
              <a:buFontTx/>
              <a:buNone/>
              <a:defRPr/>
            </a:pPr>
            <a:r>
              <a:rPr kumimoji="1" lang="zh-CN" altLang="en-US" sz="6000" b="1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 由对知识的接受转化为对历史的探究  </a:t>
            </a:r>
            <a:endParaRPr kumimoji="1" lang="en-US" altLang="zh-CN" sz="6000" b="1" kern="1200" cap="none" spc="0" normalizeH="0" baseline="0" noProof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  <a:cs typeface="+mn-cs"/>
            </a:endParaRPr>
          </a:p>
          <a:p>
            <a:pPr marR="0" algn="ctr" defTabSz="914400" rtl="0">
              <a:buClrTx/>
              <a:buSzTx/>
              <a:buFontTx/>
              <a:buNone/>
              <a:defRPr/>
            </a:pPr>
            <a:r>
              <a:rPr kumimoji="1" lang="en-US" altLang="zh-CN" sz="6000" b="1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 </a:t>
            </a:r>
            <a:r>
              <a:rPr kumimoji="1" lang="zh-CN" altLang="en-US" sz="6000" b="1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由对教材的复述转化为对历史的建构</a:t>
            </a:r>
            <a:endParaRPr kumimoji="1" lang="en-US" altLang="zh-CN" sz="6000" b="1" kern="1200" cap="none" spc="0" normalizeH="0" baseline="0" noProof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  <a:cs typeface="+mn-cs"/>
            </a:endParaRPr>
          </a:p>
          <a:p>
            <a:pPr marR="0" algn="ctr" defTabSz="914400" rtl="0">
              <a:buClrTx/>
              <a:buSzTx/>
              <a:buFontTx/>
              <a:buNone/>
              <a:defRPr/>
            </a:pPr>
            <a:r>
              <a:rPr kumimoji="1" lang="zh-CN" altLang="en-US" sz="6000" b="1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sym typeface="+mn-ea"/>
              </a:rPr>
              <a:t> 由对分数的追求转化为对素养的培养</a:t>
            </a:r>
            <a:endParaRPr kumimoji="1" lang="en-US" altLang="zh-CN" sz="6000" b="1" kern="1200" cap="none" spc="0" normalizeH="0" baseline="0" noProof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  <a:cs typeface="+mn-cs"/>
            </a:endParaRPr>
          </a:p>
          <a:p>
            <a:pPr marR="0" algn="ctr" rtl="0">
              <a:buNone/>
            </a:pPr>
            <a:endParaRPr kumimoji="1" lang="en-US" altLang="zh-CN" sz="6000" b="1" kern="1200" cap="none" spc="0" normalizeH="0" baseline="0" noProof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Picture 4" descr="laoziha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780" y="-108585"/>
            <a:ext cx="18462625" cy="105041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6" name="矩形 2"/>
          <p:cNvSpPr/>
          <p:nvPr/>
        </p:nvSpPr>
        <p:spPr>
          <a:xfrm>
            <a:off x="5715000" y="3862388"/>
            <a:ext cx="6858000" cy="1079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marL="273050" indent="-273050">
              <a:lnSpc>
                <a:spcPct val="110000"/>
              </a:lnSpc>
            </a:pPr>
            <a:r>
              <a:rPr lang="en-US" altLang="zh-CN" sz="1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0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1937385" y="800100"/>
            <a:ext cx="15640050" cy="91440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254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 历史时空观念素养培养为例</a:t>
            </a:r>
            <a:endParaRPr kumimoji="1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3543300" y="7315200"/>
            <a:ext cx="49149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p>
            <a:r>
              <a:rPr lang="zh-CN" altLang="en-US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辨识历史叙述中时间的不</a:t>
            </a:r>
            <a:endParaRPr lang="zh-CN" altLang="en-US" sz="3000" dirty="0">
              <a:solidFill>
                <a:srgbClr val="660033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同表达方式，理解其意义</a:t>
            </a:r>
            <a:r>
              <a:rPr lang="zh-CN" altLang="zh-CN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sz="3000" dirty="0">
              <a:solidFill>
                <a:srgbClr val="660033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6"/>
          <p:cNvSpPr/>
          <p:nvPr/>
        </p:nvSpPr>
        <p:spPr bwMode="auto">
          <a:xfrm>
            <a:off x="5600700" y="5715000"/>
            <a:ext cx="48006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p>
            <a:r>
              <a:rPr lang="zh-CN" altLang="en-US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将史事置于特定的时间框</a:t>
            </a:r>
            <a:endParaRPr lang="zh-CN" altLang="en-US" sz="3000" dirty="0">
              <a:solidFill>
                <a:srgbClr val="660033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架下，认识史事来龙去脉</a:t>
            </a:r>
            <a:endParaRPr lang="zh-CN" altLang="en-US" sz="3000" dirty="0">
              <a:solidFill>
                <a:srgbClr val="660033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7658100" y="4114800"/>
            <a:ext cx="48006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p>
            <a:r>
              <a:rPr lang="zh-CN" altLang="en-US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运用特定的时间术语叙述</a:t>
            </a:r>
            <a:endParaRPr lang="zh-CN" altLang="en-US" sz="3000" dirty="0">
              <a:solidFill>
                <a:srgbClr val="660033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史事，理解历史上的变化</a:t>
            </a:r>
            <a:endParaRPr lang="zh-CN" altLang="en-US" sz="3000" dirty="0">
              <a:solidFill>
                <a:srgbClr val="660033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9715500" y="2514600"/>
            <a:ext cx="48006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p>
            <a:r>
              <a:rPr lang="zh-CN" altLang="en-US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在独立探究中用恰当的时</a:t>
            </a:r>
            <a:endParaRPr lang="zh-CN" altLang="en-US" sz="3000" dirty="0">
              <a:solidFill>
                <a:srgbClr val="660033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000" dirty="0">
                <a:solidFill>
                  <a:srgbClr val="66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序对历史进行合理的解释</a:t>
            </a:r>
            <a:endParaRPr lang="zh-CN" altLang="en-US" sz="3000" dirty="0">
              <a:solidFill>
                <a:srgbClr val="660033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圆角右箭头 9"/>
          <p:cNvSpPr/>
          <p:nvPr/>
        </p:nvSpPr>
        <p:spPr bwMode="auto">
          <a:xfrm>
            <a:off x="4457700" y="6286500"/>
            <a:ext cx="1028700" cy="914400"/>
          </a:xfrm>
          <a:prstGeom prst="bentArrow">
            <a:avLst>
              <a:gd name="adj1" fmla="val 22659"/>
              <a:gd name="adj2" fmla="val 25000"/>
              <a:gd name="adj3" fmla="val 25000"/>
              <a:gd name="adj4" fmla="val 41409"/>
            </a:avLst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11" name="圆角右箭头 10"/>
          <p:cNvSpPr/>
          <p:nvPr/>
        </p:nvSpPr>
        <p:spPr bwMode="auto">
          <a:xfrm>
            <a:off x="6515100" y="4572000"/>
            <a:ext cx="1028700" cy="914400"/>
          </a:xfrm>
          <a:prstGeom prst="bentArrow">
            <a:avLst>
              <a:gd name="adj1" fmla="val 22659"/>
              <a:gd name="adj2" fmla="val 25000"/>
              <a:gd name="adj3" fmla="val 25000"/>
              <a:gd name="adj4" fmla="val 41409"/>
            </a:avLst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12" name="圆角右箭头 11"/>
          <p:cNvSpPr/>
          <p:nvPr/>
        </p:nvSpPr>
        <p:spPr bwMode="auto">
          <a:xfrm>
            <a:off x="8572500" y="2971800"/>
            <a:ext cx="1028700" cy="914400"/>
          </a:xfrm>
          <a:prstGeom prst="bentArrow">
            <a:avLst>
              <a:gd name="adj1" fmla="val 22659"/>
              <a:gd name="adj2" fmla="val 25000"/>
              <a:gd name="adj3" fmla="val 25000"/>
              <a:gd name="adj4" fmla="val 41409"/>
            </a:avLst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pic>
        <p:nvPicPr>
          <p:cNvPr id="6963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5372100"/>
            <a:ext cx="5033963" cy="3371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1" descr="act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2" name="图片 3" descr="ac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21200" cy="876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4" descr="ac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642938" y="2857500"/>
            <a:ext cx="14605000" cy="38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TextBox 13"/>
          <p:cNvSpPr txBox="1"/>
          <p:nvPr/>
        </p:nvSpPr>
        <p:spPr>
          <a:xfrm>
            <a:off x="571500" y="1857375"/>
            <a:ext cx="48641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95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二、落实新课标</a:t>
            </a:r>
            <a:endParaRPr lang="zh-CN" altLang="en-US" sz="95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5" name="TextBox 14"/>
          <p:cNvSpPr txBox="1"/>
          <p:nvPr/>
        </p:nvSpPr>
        <p:spPr>
          <a:xfrm>
            <a:off x="6896100" y="2438400"/>
            <a:ext cx="3302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95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9500" b="1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66" name="TextBox 16"/>
          <p:cNvSpPr txBox="1"/>
          <p:nvPr/>
        </p:nvSpPr>
        <p:spPr>
          <a:xfrm>
            <a:off x="5461000" y="45085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67" name="TextBox 18"/>
          <p:cNvSpPr txBox="1"/>
          <p:nvPr/>
        </p:nvSpPr>
        <p:spPr>
          <a:xfrm>
            <a:off x="5384800" y="54229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68" name="TextBox 20"/>
          <p:cNvSpPr txBox="1"/>
          <p:nvPr/>
        </p:nvSpPr>
        <p:spPr>
          <a:xfrm>
            <a:off x="10287000" y="45085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69" name="TextBox 22"/>
          <p:cNvSpPr txBox="1"/>
          <p:nvPr/>
        </p:nvSpPr>
        <p:spPr>
          <a:xfrm>
            <a:off x="15328900" y="44958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70" name="TextBox 24"/>
          <p:cNvSpPr txBox="1"/>
          <p:nvPr/>
        </p:nvSpPr>
        <p:spPr>
          <a:xfrm>
            <a:off x="10287000" y="54483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71" name="TextBox 26"/>
          <p:cNvSpPr txBox="1"/>
          <p:nvPr/>
        </p:nvSpPr>
        <p:spPr>
          <a:xfrm>
            <a:off x="15341600" y="5397500"/>
            <a:ext cx="889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27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sz="27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72" name="TextBox 12"/>
          <p:cNvSpPr txBox="1"/>
          <p:nvPr/>
        </p:nvSpPr>
        <p:spPr>
          <a:xfrm>
            <a:off x="357188" y="285750"/>
            <a:ext cx="36195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en-US" altLang="zh-CN" sz="3600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CHAPTER  TWO </a:t>
            </a:r>
            <a:endParaRPr lang="zh-CN" altLang="en-US" sz="36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5373" name="组合 25"/>
          <p:cNvGrpSpPr/>
          <p:nvPr/>
        </p:nvGrpSpPr>
        <p:grpSpPr>
          <a:xfrm>
            <a:off x="2143125" y="3786188"/>
            <a:ext cx="4162425" cy="5286375"/>
            <a:chOff x="2143076" y="4508500"/>
            <a:chExt cx="3241724" cy="4466393"/>
          </a:xfrm>
        </p:grpSpPr>
        <p:pic>
          <p:nvPicPr>
            <p:cNvPr id="15374" name="图片 5" descr="act.png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143076" y="4508500"/>
              <a:ext cx="533400" cy="6096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75" name="图片 7" descr="act.png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43076" y="6357946"/>
              <a:ext cx="533400" cy="6096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76" name="图片 8" descr="act.png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43076" y="5422900"/>
              <a:ext cx="533400" cy="6096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77" name="图片 10" descr="act.png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143076" y="7286640"/>
              <a:ext cx="533400" cy="6096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78" name="TextBox 15"/>
            <p:cNvSpPr txBox="1"/>
            <p:nvPr/>
          </p:nvSpPr>
          <p:spPr>
            <a:xfrm>
              <a:off x="2908300" y="4508500"/>
              <a:ext cx="2476500" cy="3698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/>
            <a:p>
              <a:endParaRPr lang="zh-CN" altLang="en-US" sz="4400" dirty="0">
                <a:solidFill>
                  <a:srgbClr val="FFFFFF"/>
                </a:solidFill>
                <a:latin typeface="微软雅黑" panose="020B0503020204020204" pitchFamily="34" charset="-122"/>
                <a:ea typeface="宋体" panose="02010600030101010101" pitchFamily="2" charset="-122"/>
              </a:endParaRPr>
            </a:p>
          </p:txBody>
        </p:sp>
        <p:sp>
          <p:nvSpPr>
            <p:cNvPr id="15379" name="TextBox 17"/>
            <p:cNvSpPr txBox="1"/>
            <p:nvPr/>
          </p:nvSpPr>
          <p:spPr>
            <a:xfrm>
              <a:off x="2908300" y="5422900"/>
              <a:ext cx="2476500" cy="3698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/>
            <a:p>
              <a:endParaRPr lang="zh-CN" altLang="en-US" sz="48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380" name="TextBox 21"/>
            <p:cNvSpPr txBox="1"/>
            <p:nvPr/>
          </p:nvSpPr>
          <p:spPr>
            <a:xfrm>
              <a:off x="2908300" y="6357946"/>
              <a:ext cx="2476500" cy="3698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/>
            <a:p>
              <a:endParaRPr lang="zh-CN" altLang="en-US" sz="4800" dirty="0">
                <a:solidFill>
                  <a:srgbClr val="FFFFFF"/>
                </a:solidFill>
                <a:latin typeface="微软雅黑" panose="020B0503020204020204" pitchFamily="34" charset="-122"/>
                <a:ea typeface="宋体" panose="02010600030101010101" pitchFamily="2" charset="-122"/>
              </a:endParaRPr>
            </a:p>
          </p:txBody>
        </p:sp>
        <p:sp>
          <p:nvSpPr>
            <p:cNvPr id="15381" name="TextBox 25"/>
            <p:cNvSpPr txBox="1"/>
            <p:nvPr/>
          </p:nvSpPr>
          <p:spPr>
            <a:xfrm>
              <a:off x="2908300" y="7358078"/>
              <a:ext cx="2476500" cy="3698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/>
            <a:p>
              <a:endParaRPr lang="zh-CN" altLang="en-US" sz="48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15382" name="图片 10" descr="act.png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143076" y="8072458"/>
              <a:ext cx="533400" cy="6096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83" name="矩形 35"/>
            <p:cNvSpPr/>
            <p:nvPr/>
          </p:nvSpPr>
          <p:spPr>
            <a:xfrm>
              <a:off x="2908300" y="8143896"/>
              <a:ext cx="143882" cy="8309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endParaRPr lang="zh-CN" altLang="en-US" sz="48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5384" name="TextBox 37"/>
          <p:cNvSpPr txBox="1"/>
          <p:nvPr/>
        </p:nvSpPr>
        <p:spPr>
          <a:xfrm>
            <a:off x="11644313" y="1785938"/>
            <a:ext cx="184150" cy="3698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85" name="TextBox 38"/>
          <p:cNvSpPr txBox="1"/>
          <p:nvPr/>
        </p:nvSpPr>
        <p:spPr>
          <a:xfrm>
            <a:off x="1454150" y="3385185"/>
            <a:ext cx="12386310" cy="77089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DCDB"/>
                </a:solidFill>
              </a14:hiddenFill>
            </a:ext>
          </a:extLst>
        </p:spPr>
        <p:txBody>
          <a:bodyPr wrap="square" anchor="t">
            <a:spAutoFit/>
          </a:bodyPr>
          <a:p>
            <a:pPr algn="ctr" defTabSz="914400">
              <a:lnSpc>
                <a:spcPct val="150000"/>
              </a:lnSpc>
            </a:pPr>
            <a:r>
              <a:rPr lang="en-US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（一）关联历史纵横，增强时空观念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defTabSz="914400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 （二）展开多向思维，强化历史解释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defTabSz="914400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 （三）搜集情境史料，成就实证意识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defTabSz="914400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 （四）巧用唯物史观，解释历史现象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defTabSz="914400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 （五）挖掘史学精髓，培育家国情怀</a:t>
            </a:r>
            <a:endParaRPr lang="zh-CN" altLang="en-US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defTabSz="914400">
              <a:lnSpc>
                <a:spcPct val="150000"/>
              </a:lnSpc>
            </a:pPr>
            <a:endParaRPr lang="zh-CN" altLang="en-US" sz="5400" dirty="0">
              <a:solidFill>
                <a:srgbClr val="FFFFFF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  <a:p>
            <a:pPr defTabSz="914400"/>
            <a:endParaRPr lang="zh-CN" altLang="en-US" sz="5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075" y="177800"/>
            <a:ext cx="17773650" cy="1949450"/>
          </a:xfrm>
        </p:spPr>
        <p:txBody>
          <a:bodyPr/>
          <a:p>
            <a:pPr fontAlgn="base"/>
            <a:r>
              <a:rPr lang="zh-CN" altLang="en-US" sz="66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（一）关联历史纵横，增强时空观念</a:t>
            </a:r>
            <a:br>
              <a:rPr lang="zh-CN" altLang="en-US" sz="6600" b="1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</a:br>
            <a:r>
              <a:rPr lang="zh-CN" altLang="en-US" sz="54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   </a:t>
            </a:r>
            <a:r>
              <a:rPr lang="en-US" altLang="zh-CN" sz="54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1.</a:t>
            </a:r>
            <a:r>
              <a:rPr lang="zh-CN" altLang="en-US" sz="54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行政区划变革中的历史 </a:t>
            </a:r>
            <a:r>
              <a:rPr lang="en-US" altLang="zh-CN" strike="noStrike" noProof="1">
                <a:solidFill>
                  <a:srgbClr val="C00000"/>
                </a:solidFill>
              </a:rPr>
              <a:t>——</a:t>
            </a:r>
            <a:r>
              <a:rPr lang="zh-CN" altLang="en-US" strike="noStrike" noProof="1">
                <a:solidFill>
                  <a:srgbClr val="C00000"/>
                </a:solidFill>
              </a:rPr>
              <a:t>运用历史地图强化时空观念</a:t>
            </a:r>
            <a:endParaRPr lang="zh-CN" altLang="en-US" strike="noStrike" noProof="1">
              <a:solidFill>
                <a:srgbClr val="C00000"/>
              </a:solidFill>
            </a:endParaRPr>
          </a:p>
        </p:txBody>
      </p:sp>
      <p:pic>
        <p:nvPicPr>
          <p:cNvPr id="19458" name="内容占位符 3" descr="微信图片_20180925230941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14400" y="2416175"/>
            <a:ext cx="9625013" cy="7562850"/>
          </a:xfrm>
        </p:spPr>
      </p:pic>
      <p:pic>
        <p:nvPicPr>
          <p:cNvPr id="19459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5475" y="2416175"/>
            <a:ext cx="7080250" cy="7562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6F9FC">
                <a:alpha val="100000"/>
              </a:srgbClr>
            </a:gs>
            <a:gs pos="74001">
              <a:srgbClr val="B0C6E1">
                <a:alpha val="100000"/>
              </a:srgbClr>
            </a:gs>
            <a:gs pos="83000">
              <a:srgbClr val="B0C6E1">
                <a:alpha val="100000"/>
              </a:srgbClr>
            </a:gs>
            <a:gs pos="100000">
              <a:srgbClr val="CAD9EB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9457" name="标题 1"/>
          <p:cNvSpPr>
            <a:spLocks noGrp="1"/>
          </p:cNvSpPr>
          <p:nvPr>
            <p:ph type="title"/>
          </p:nvPr>
        </p:nvSpPr>
        <p:spPr>
          <a:xfrm>
            <a:off x="92075" y="125413"/>
            <a:ext cx="17281525" cy="2001838"/>
          </a:xfrm>
        </p:spPr>
        <p:txBody>
          <a:bodyPr anchor="ctr"/>
          <a:p>
            <a:pPr algn="l" fontAlgn="base"/>
            <a:r>
              <a:rPr lang="en-US" altLang="zh-CN" sz="4800" b="1" strike="noStrike" noProof="1"/>
              <a:t>          </a:t>
            </a:r>
            <a:br>
              <a:rPr lang="en-US" altLang="zh-CN" sz="4800" b="1"/>
            </a:br>
            <a:r>
              <a:rPr lang="zh-CN" altLang="en-US" sz="66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（一）关联历史纵横，增强时空观念</a:t>
            </a:r>
            <a:br>
              <a:rPr lang="zh-CN" altLang="en-US" sz="6600" b="1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lang="zh-CN" altLang="en-US" strike="noStrike" noProof="1"/>
              <a:t>                   </a:t>
            </a:r>
            <a:r>
              <a:rPr lang="en-US" altLang="zh-CN" strike="noStrike" noProof="1"/>
              <a:t>2.</a:t>
            </a:r>
            <a:r>
              <a:rPr lang="zh-CN" altLang="en-US" strike="noStrike" noProof="1"/>
              <a:t>  </a:t>
            </a:r>
            <a:r>
              <a:rPr lang="zh-CN" altLang="en-US" strike="noStrike" noProof="1">
                <a:latin typeface="+mj-ea"/>
                <a:cs typeface="+mj-ea"/>
              </a:rPr>
              <a:t>把握历史纵向脉络</a:t>
            </a:r>
            <a:r>
              <a:rPr lang="zh-CN" altLang="en-US" strike="noStrike" noProof="1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trike="noStrike" noProof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trike="noStrike" noProof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专制主义中央集权发展示意</a:t>
            </a:r>
            <a:r>
              <a:rPr lang="zh-CN" altLang="en-US" sz="4800" strike="noStrike" noProof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图</a:t>
            </a:r>
            <a:endParaRPr lang="zh-CN" altLang="en-US" sz="4800" strike="noStrike" noProof="1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7411" name="Picture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79450" y="2386013"/>
            <a:ext cx="16694150" cy="716756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6F9FC">
                <a:alpha val="100000"/>
              </a:srgbClr>
            </a:gs>
            <a:gs pos="74001">
              <a:srgbClr val="B0C6E1">
                <a:alpha val="100000"/>
              </a:srgbClr>
            </a:gs>
            <a:gs pos="83000">
              <a:srgbClr val="B0C6E1">
                <a:alpha val="100000"/>
              </a:srgbClr>
            </a:gs>
            <a:gs pos="100000">
              <a:srgbClr val="CAD9EB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8435" name="内容占位符 2"/>
          <p:cNvSpPr>
            <a:spLocks noGrp="1"/>
          </p:cNvSpPr>
          <p:nvPr>
            <p:ph idx="1"/>
          </p:nvPr>
        </p:nvSpPr>
        <p:spPr>
          <a:xfrm>
            <a:off x="-3175" y="2777490"/>
            <a:ext cx="17046575" cy="7800340"/>
          </a:xfrm>
        </p:spPr>
        <p:txBody>
          <a:bodyPr anchor="t"/>
          <a:p>
            <a:pPr marL="0" indent="0">
              <a:buNone/>
            </a:pPr>
            <a:r>
              <a:rPr lang="zh-CN" altLang="en-US" sz="4400" b="1"/>
              <a:t>新航路开辟对中国的影响</a:t>
            </a:r>
            <a:endParaRPr lang="zh-CN" altLang="en-US" sz="4400" b="1"/>
          </a:p>
          <a:p>
            <a:pPr marL="0" indent="0">
              <a:buNone/>
            </a:pPr>
            <a:r>
              <a:rPr lang="zh-CN" altLang="en-US" sz="4400" b="1"/>
              <a:t>1、经济：和清朝前期人口的迅速增长创造了条件；有更多的土地种植经济作物，出现了专业生产区域，促进农产品的商品化。货币经济占主导地位，赋税形式向货币地租转变。</a:t>
            </a:r>
            <a:endParaRPr lang="zh-CN" altLang="en-US" sz="4400" b="1"/>
          </a:p>
          <a:p>
            <a:pPr marL="0" indent="0">
              <a:buNone/>
            </a:pPr>
            <a:r>
              <a:rPr lang="zh-CN" altLang="en-US" sz="4400" b="1"/>
              <a:t>2、外交：明清海禁和闭关锁国政策的关系。</a:t>
            </a:r>
            <a:endParaRPr lang="zh-CN" altLang="en-US" sz="4400" b="1"/>
          </a:p>
          <a:p>
            <a:pPr marL="0" indent="0">
              <a:buNone/>
            </a:pPr>
            <a:r>
              <a:rPr lang="zh-CN" altLang="en-US" sz="4400" b="1"/>
              <a:t> 3、文化：西学东渐开始，传播了一些先进文化，一部分开明知识分子开始吸收西方科技成果，如《农政全书》介绍了欧洲先进的水利技术和水利工具</a:t>
            </a:r>
            <a:endParaRPr lang="zh-CN" altLang="en-US" sz="4400" b="1"/>
          </a:p>
        </p:txBody>
      </p:sp>
      <p:sp>
        <p:nvSpPr>
          <p:cNvPr id="18436" name="文本框 3"/>
          <p:cNvSpPr txBox="1"/>
          <p:nvPr/>
        </p:nvSpPr>
        <p:spPr>
          <a:xfrm>
            <a:off x="316865" y="114300"/>
            <a:ext cx="16725900" cy="41541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6600" b="1">
                <a:latin typeface="楷体" panose="02010609060101010101" pitchFamily="49" charset="-122"/>
                <a:ea typeface="楷体" panose="02010609060101010101" pitchFamily="49" charset="-122"/>
              </a:rPr>
              <a:t>（一）关联历史纵横，增强时空观念</a:t>
            </a:r>
            <a:endParaRPr lang="zh-CN" altLang="en-US" sz="66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6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3.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加强中外历史的横向关联</a:t>
            </a:r>
            <a:r>
              <a:rPr lang="en-US" altLang="zh-CN" sz="4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——</a:t>
            </a:r>
            <a:r>
              <a:rPr lang="zh-CN" altLang="en-US" sz="4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新航路开辟和近代前夜的中国</a:t>
            </a:r>
            <a:endParaRPr lang="zh-CN" altLang="en-US" sz="4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br>
              <a:rPr lang="zh-CN" altLang="en-US" sz="6600" b="1">
                <a:latin typeface="楷体" panose="02010609060101010101" pitchFamily="49" charset="-122"/>
                <a:ea typeface="楷体" panose="02010609060101010101" pitchFamily="49" charset="-122"/>
              </a:rPr>
            </a:br>
            <a:endParaRPr lang="zh-CN" altLang="en-US" sz="66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图片 2" descr="act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127000" y="266700"/>
            <a:ext cx="9880600" cy="2044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2" name="图片 3" descr="act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966200"/>
            <a:ext cx="18288000" cy="1308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图片 6" descr="act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1536700" y="3251200"/>
            <a:ext cx="3467100" cy="3416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8" descr="act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10443210" y="3060700"/>
            <a:ext cx="3467100" cy="3416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7" name="图片 14" descr="act.png"/>
          <p:cNvPicPr/>
          <p:nvPr/>
        </p:nvPicPr>
        <p:blipFill>
          <a:blip r:embed="rId5"/>
          <a:stretch>
            <a:fillRect/>
          </a:stretch>
        </p:blipFill>
        <p:spPr>
          <a:xfrm>
            <a:off x="1612900" y="2895600"/>
            <a:ext cx="1371600" cy="132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8" name="图片 16" descr="act.png"/>
          <p:cNvPicPr/>
          <p:nvPr/>
        </p:nvPicPr>
        <p:blipFill>
          <a:blip r:embed="rId6"/>
          <a:stretch>
            <a:fillRect/>
          </a:stretch>
        </p:blipFill>
        <p:spPr>
          <a:xfrm>
            <a:off x="9429750" y="2940050"/>
            <a:ext cx="1358900" cy="1320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90" name="TextBox 21"/>
          <p:cNvSpPr txBox="1"/>
          <p:nvPr/>
        </p:nvSpPr>
        <p:spPr>
          <a:xfrm>
            <a:off x="1714500" y="4786313"/>
            <a:ext cx="3143250" cy="763587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pPr defTabSz="914400"/>
            <a:r>
              <a:rPr lang="zh-CN" altLang="en-US" sz="4800" b="1" dirty="0">
                <a:latin typeface="宋体" panose="02010600030101010101" pitchFamily="2" charset="-122"/>
                <a:ea typeface="宋体" panose="02010600030101010101" pitchFamily="2" charset="-122"/>
              </a:rPr>
              <a:t>多角度解读</a:t>
            </a:r>
            <a:endParaRPr lang="en-US" altLang="zh-CN" sz="4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914400"/>
            <a:r>
              <a:rPr lang="zh-CN" altLang="en-US" sz="4800" b="1" dirty="0">
                <a:latin typeface="宋体" panose="02010600030101010101" pitchFamily="2" charset="-122"/>
                <a:ea typeface="宋体" panose="02010600030101010101" pitchFamily="2" charset="-122"/>
              </a:rPr>
              <a:t>历史事件</a:t>
            </a:r>
            <a:endParaRPr lang="zh-CN" altLang="en-US" sz="4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914400"/>
            <a:endParaRPr lang="zh-CN" altLang="en-US" sz="3000" b="1" dirty="0">
              <a:solidFill>
                <a:srgbClr val="C52043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0491" name="TextBox 22"/>
          <p:cNvSpPr txBox="1"/>
          <p:nvPr/>
        </p:nvSpPr>
        <p:spPr>
          <a:xfrm>
            <a:off x="4013200" y="47371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C52043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C52043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0492" name="TextBox 23"/>
          <p:cNvSpPr txBox="1"/>
          <p:nvPr/>
        </p:nvSpPr>
        <p:spPr>
          <a:xfrm>
            <a:off x="10965815" y="3773170"/>
            <a:ext cx="2420938" cy="1776413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pPr defTabSz="914400"/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注重历史</a:t>
            </a:r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914400"/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因果关系</a:t>
            </a:r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914400"/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探讨</a:t>
            </a:r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914400"/>
            <a:endParaRPr lang="zh-CN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493" name="TextBox 24"/>
          <p:cNvSpPr txBox="1"/>
          <p:nvPr/>
        </p:nvSpPr>
        <p:spPr>
          <a:xfrm>
            <a:off x="7950200" y="47371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endParaRPr lang="en-US" altLang="zh-CN" sz="3000" b="1" dirty="0">
              <a:solidFill>
                <a:srgbClr val="FF605F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0495" name="TextBox 26"/>
          <p:cNvSpPr txBox="1"/>
          <p:nvPr/>
        </p:nvSpPr>
        <p:spPr>
          <a:xfrm>
            <a:off x="11823700" y="47371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C52043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C52043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0496" name="TextBox 28"/>
          <p:cNvSpPr txBox="1"/>
          <p:nvPr/>
        </p:nvSpPr>
        <p:spPr>
          <a:xfrm>
            <a:off x="15684500" y="4737100"/>
            <a:ext cx="1016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3000" b="1" dirty="0">
                <a:solidFill>
                  <a:srgbClr val="FF605F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3000" b="1" dirty="0">
              <a:solidFill>
                <a:srgbClr val="FF605F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0497" name="TextBox 45"/>
          <p:cNvSpPr txBox="1"/>
          <p:nvPr/>
        </p:nvSpPr>
        <p:spPr>
          <a:xfrm>
            <a:off x="2298700" y="8242300"/>
            <a:ext cx="508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400" dirty="0">
                <a:solidFill>
                  <a:srgbClr val="40404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400" dirty="0">
              <a:solidFill>
                <a:srgbClr val="40404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0498" name="TextBox 62"/>
          <p:cNvSpPr txBox="1"/>
          <p:nvPr/>
        </p:nvSpPr>
        <p:spPr>
          <a:xfrm>
            <a:off x="6324600" y="8242300"/>
            <a:ext cx="508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400" dirty="0">
                <a:solidFill>
                  <a:srgbClr val="40404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400" dirty="0">
              <a:solidFill>
                <a:srgbClr val="40404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0499" name="TextBox 79"/>
          <p:cNvSpPr txBox="1"/>
          <p:nvPr/>
        </p:nvSpPr>
        <p:spPr>
          <a:xfrm>
            <a:off x="10312400" y="8255000"/>
            <a:ext cx="508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400" dirty="0">
                <a:solidFill>
                  <a:srgbClr val="40404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400" dirty="0">
              <a:solidFill>
                <a:srgbClr val="40404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20500" name="TextBox 96"/>
          <p:cNvSpPr txBox="1"/>
          <p:nvPr/>
        </p:nvSpPr>
        <p:spPr>
          <a:xfrm>
            <a:off x="14236700" y="8255000"/>
            <a:ext cx="50800" cy="36988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ctr"/>
          <a:p>
            <a:r>
              <a:rPr lang="zh-CN" altLang="en-US" sz="1400" dirty="0">
                <a:solidFill>
                  <a:srgbClr val="40404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  <a:endParaRPr lang="zh-CN" altLang="en-US" sz="1400" dirty="0">
              <a:solidFill>
                <a:srgbClr val="40404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0" y="0"/>
            <a:ext cx="18288000" cy="16148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（二）展开多向思维，强化历史解释</a:t>
            </a:r>
            <a:endParaRPr kumimoji="0" lang="en-US" altLang="zh-CN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0502" name="TextBox 98"/>
          <p:cNvSpPr txBox="1"/>
          <p:nvPr/>
        </p:nvSpPr>
        <p:spPr>
          <a:xfrm>
            <a:off x="1857375" y="2928938"/>
            <a:ext cx="696913" cy="12001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7200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endParaRPr lang="zh-CN" altLang="en-US" sz="7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03" name="TextBox 99"/>
          <p:cNvSpPr txBox="1"/>
          <p:nvPr/>
        </p:nvSpPr>
        <p:spPr>
          <a:xfrm>
            <a:off x="9860915" y="3060700"/>
            <a:ext cx="696913" cy="12001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7200" dirty="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endParaRPr lang="zh-CN" altLang="en-US" sz="7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6F9FC">
                <a:alpha val="100000"/>
              </a:srgbClr>
            </a:gs>
            <a:gs pos="74001">
              <a:srgbClr val="B0C6E1">
                <a:alpha val="100000"/>
              </a:srgbClr>
            </a:gs>
            <a:gs pos="83000">
              <a:srgbClr val="B0C6E1">
                <a:alpha val="100000"/>
              </a:srgbClr>
            </a:gs>
            <a:gs pos="100000">
              <a:srgbClr val="CAD9EB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fontAlgn="base"/>
            <a:r>
              <a:rPr lang="zh-CN" altLang="en-US" sz="6600" b="1" strike="noStrike" noProof="0" dirty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（二）展开多向思维，强化历史解释</a:t>
            </a:r>
            <a:b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lang="zh-CN" altLang="en-US" strike="noStrike" noProof="1">
                <a:solidFill>
                  <a:srgbClr val="210B7F"/>
                </a:solidFill>
              </a:rPr>
              <a:t>                                                         </a:t>
            </a:r>
            <a:r>
              <a:rPr lang="en-US" altLang="zh-CN" strike="noStrike" noProof="1">
                <a:solidFill>
                  <a:srgbClr val="210B7F"/>
                </a:solidFill>
              </a:rPr>
              <a:t> —</a:t>
            </a:r>
            <a:r>
              <a:rPr lang="zh-CN" altLang="en-US" strike="noStrike" noProof="1">
                <a:solidFill>
                  <a:srgbClr val="C00000"/>
                </a:solidFill>
              </a:rPr>
              <a:t>多角度分析修筑长城的历史作用</a:t>
            </a:r>
            <a:endParaRPr lang="zh-CN" altLang="en-US" strike="noStrike" noProof="1">
              <a:solidFill>
                <a:srgbClr val="C00000"/>
              </a:solidFill>
            </a:endParaRPr>
          </a:p>
        </p:txBody>
      </p:sp>
      <p:sp>
        <p:nvSpPr>
          <p:cNvPr id="21507" name="内容占位符 2"/>
          <p:cNvSpPr>
            <a:spLocks noGrp="1"/>
          </p:cNvSpPr>
          <p:nvPr>
            <p:ph idx="1"/>
          </p:nvPr>
        </p:nvSpPr>
        <p:spPr>
          <a:xfrm>
            <a:off x="209550" y="2400300"/>
            <a:ext cx="17164050" cy="8006080"/>
          </a:xfrm>
        </p:spPr>
        <p:txBody>
          <a:bodyPr anchor="t"/>
          <a:p>
            <a:r>
              <a:rPr lang="zh-CN" altLang="en-US" sz="4400" b="1"/>
              <a:t>“生男慎勿举，生女哺用脯，不见长城，尸骸相支柱。”——秦朝民谣</a:t>
            </a:r>
            <a:endParaRPr lang="zh-CN" altLang="en-US" sz="4400" b="1"/>
          </a:p>
          <a:p>
            <a:r>
              <a:rPr lang="zh-CN" altLang="en-US" sz="4400" b="1"/>
              <a:t>“祖舜宗尧自太平，秦皇何事苦苍生。不知祸起萧墙内，虚筑防胡万里城。”——唐·胡曾</a:t>
            </a:r>
            <a:endParaRPr lang="zh-CN" altLang="en-US" sz="4400" b="1"/>
          </a:p>
          <a:p>
            <a:r>
              <a:rPr lang="zh-CN" altLang="en-US" sz="4400" b="1"/>
              <a:t>“秦人北筑长城，畏其南下，防之愈严，则隔绝愈甚。”——乾隆皇帝语</a:t>
            </a:r>
            <a:endParaRPr lang="zh-CN" altLang="en-US" sz="4400" b="1"/>
          </a:p>
          <a:p>
            <a:r>
              <a:rPr lang="zh-CN" altLang="en-US" sz="4400" b="1"/>
              <a:t>“长城之有功于后世，实与大禹治水等。”——孙中山语</a:t>
            </a:r>
            <a:endParaRPr lang="zh-CN" altLang="en-US" sz="4400" b="1"/>
          </a:p>
          <a:p>
            <a:r>
              <a:rPr lang="zh-CN" altLang="en-US" sz="4400" b="1"/>
              <a:t>“孟姜女用眼泪拆了帝国的墙角。”——同济大学教授朱大可</a:t>
            </a:r>
            <a:endParaRPr lang="zh-CN" altLang="en-US" sz="4400" b="1"/>
          </a:p>
          <a:p>
            <a:r>
              <a:rPr lang="zh-CN" altLang="en-US" sz="4400" b="1"/>
              <a:t>“修建长城，是古代人类反战争、保和平、求生存和发展的伟大战略。”——网友</a:t>
            </a:r>
            <a:endParaRPr lang="zh-CN" altLang="en-US" sz="4400" b="1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DyTnuQEu6nGbza2Y0HRDanduthU2qvnqaiNjsMdww+XZRYVUL3xmYtn8r33OVktNsD7e3Zn2IeDnRC+agEjmBY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3179</Words>
  <Application>WPS 演示</Application>
  <PresentationFormat>自定义</PresentationFormat>
  <Paragraphs>308</Paragraphs>
  <Slides>25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1" baseType="lpstr">
      <vt:lpstr>Arial</vt:lpstr>
      <vt:lpstr>宋体</vt:lpstr>
      <vt:lpstr>Wingdings</vt:lpstr>
      <vt:lpstr>Calibri</vt:lpstr>
      <vt:lpstr>微软雅黑</vt:lpstr>
      <vt:lpstr>Times New Roman</vt:lpstr>
      <vt:lpstr>黑体</vt:lpstr>
      <vt:lpstr>PingFang SC</vt:lpstr>
      <vt:lpstr>PMingLiU</vt:lpstr>
      <vt:lpstr>楷体</vt:lpstr>
      <vt:lpstr>Arial Unicode MS</vt:lpstr>
      <vt:lpstr>仿宋</vt:lpstr>
      <vt:lpstr>楷体_GB2312</vt:lpstr>
      <vt:lpstr>Segoe Print</vt:lpstr>
      <vt:lpstr>新宋体</vt:lpstr>
      <vt:lpstr>Office 主题</vt:lpstr>
      <vt:lpstr>PowerPoint 演示文稿</vt:lpstr>
      <vt:lpstr>PowerPoint 演示文稿</vt:lpstr>
      <vt:lpstr>PowerPoint 演示文稿</vt:lpstr>
      <vt:lpstr>PowerPoint 演示文稿</vt:lpstr>
      <vt:lpstr>（一）关联历史纵横，增强时空观念    1.行政区划变革中的历史 ——运用历史地图强化时空观念</vt:lpstr>
      <vt:lpstr>           （一）关联历史纵横，增强时空观念                    2.  把握历史纵向脉络 —专制主义中央集权发展示意图</vt:lpstr>
      <vt:lpstr>PowerPoint 演示文稿</vt:lpstr>
      <vt:lpstr>PowerPoint 演示文稿</vt:lpstr>
      <vt:lpstr>（二）展开多向思维，强化历史解释                                                           —多角度分析修筑长城的历史作用</vt:lpstr>
      <vt:lpstr>（二）展开多向思维，强化历史解释           历史因果关系探讨——以民族资本主义的发展为例</vt:lpstr>
      <vt:lpstr>PowerPoint 演示文稿</vt:lpstr>
      <vt:lpstr>（三）搜集情境史料，成就实证意识                             ——日积月累，建立属于自己的学科资料库</vt:lpstr>
      <vt:lpstr>PowerPoint 演示文稿</vt:lpstr>
      <vt:lpstr>PowerPoint 演示文稿</vt:lpstr>
      <vt:lpstr>PowerPoint 演示文稿</vt:lpstr>
      <vt:lpstr>PowerPoint 演示文稿</vt:lpstr>
      <vt:lpstr>（三）搜集情境史料，成就实证意识                                       —— 用好高考真题，强化实战演练</vt:lpstr>
      <vt:lpstr>PowerPoint 演示文稿</vt:lpstr>
      <vt:lpstr>PowerPoint 演示文稿</vt:lpstr>
      <vt:lpstr>PowerPoint 演示文稿</vt:lpstr>
      <vt:lpstr>     （四）巧用唯物史观，解释历史现象 </vt:lpstr>
      <vt:lpstr>PowerPoint 演示文稿</vt:lpstr>
      <vt:lpstr>PowerPoint 演示文稿</vt:lpstr>
      <vt:lpstr>PowerPoint 演示文稿</vt:lpstr>
      <vt:lpstr>六 应对新课标教学五点体会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cn</dc:creator>
  <cp:lastModifiedBy>铁墩</cp:lastModifiedBy>
  <cp:revision>183</cp:revision>
  <dcterms:created xsi:type="dcterms:W3CDTF">2018-09-17T08:12:00Z</dcterms:created>
  <dcterms:modified xsi:type="dcterms:W3CDTF">2018-09-30T03:10:17Z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