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gs/tag1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89" r:id="rId3"/>
    <p:sldId id="257" r:id="rId4"/>
    <p:sldId id="352" r:id="rId6"/>
    <p:sldId id="353" r:id="rId7"/>
    <p:sldId id="469" r:id="rId8"/>
    <p:sldId id="354" r:id="rId9"/>
    <p:sldId id="357" r:id="rId10"/>
    <p:sldId id="370" r:id="rId11"/>
    <p:sldId id="436" r:id="rId12"/>
    <p:sldId id="437" r:id="rId13"/>
    <p:sldId id="438" r:id="rId14"/>
    <p:sldId id="440" r:id="rId15"/>
    <p:sldId id="442" r:id="rId16"/>
    <p:sldId id="465" r:id="rId17"/>
    <p:sldId id="466" r:id="rId18"/>
    <p:sldId id="366" r:id="rId19"/>
    <p:sldId id="368" r:id="rId20"/>
    <p:sldId id="467" r:id="rId21"/>
    <p:sldId id="468" r:id="rId22"/>
    <p:sldId id="288" r:id="rId2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E0E"/>
    <a:srgbClr val="0000CC"/>
    <a:srgbClr val="0C0293"/>
    <a:srgbClr val="050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9" /><Relationship Type="http://schemas.openxmlformats.org/officeDocument/2006/relationships/slide" Target="slides/slide5.xml" Id="rId8" /><Relationship Type="http://schemas.openxmlformats.org/officeDocument/2006/relationships/slide" Target="slides/slide4.xml" Id="rId7" /><Relationship Type="http://schemas.openxmlformats.org/officeDocument/2006/relationships/slide" Target="slides/slide3.xml" Id="rId6" /><Relationship Type="http://schemas.openxmlformats.org/officeDocument/2006/relationships/notesMaster" Target="notesMasters/notesMaster1.xml" Id="rId5" /><Relationship Type="http://schemas.openxmlformats.org/officeDocument/2006/relationships/slide" Target="slides/slide2.xml" Id="rId4" /><Relationship Type="http://schemas.openxmlformats.org/officeDocument/2006/relationships/slide" Target="slides/slide1.xml" Id="rId3" /><Relationship Type="http://schemas.openxmlformats.org/officeDocument/2006/relationships/tableStyles" Target="tableStyles.xml" Id="rId26" /><Relationship Type="http://schemas.openxmlformats.org/officeDocument/2006/relationships/viewProps" Target="viewProps.xml" Id="rId25" /><Relationship Type="http://schemas.openxmlformats.org/officeDocument/2006/relationships/presProps" Target="presProps.xml" Id="rId24" /><Relationship Type="http://schemas.openxmlformats.org/officeDocument/2006/relationships/slide" Target="slides/slide20.xml" Id="rId23" /><Relationship Type="http://schemas.openxmlformats.org/officeDocument/2006/relationships/slide" Target="slides/slide19.xml" Id="rId22" /><Relationship Type="http://schemas.openxmlformats.org/officeDocument/2006/relationships/slide" Target="slides/slide18.xml" Id="rId21" /><Relationship Type="http://schemas.openxmlformats.org/officeDocument/2006/relationships/slide" Target="slides/slide17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slide" Target="slides/slide11.xml" Id="rId14" /><Relationship Type="http://schemas.openxmlformats.org/officeDocument/2006/relationships/slide" Target="slides/slide10.xml" Id="rId13" /><Relationship Type="http://schemas.openxmlformats.org/officeDocument/2006/relationships/slide" Target="slides/slide9.xml" Id="rId12" /><Relationship Type="http://schemas.openxmlformats.org/officeDocument/2006/relationships/slide" Target="slides/slide8.xml" Id="rId11" /><Relationship Type="http://schemas.openxmlformats.org/officeDocument/2006/relationships/slide" Target="slides/slide7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15.xml" Id="R3d4221feb57d4df8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292EF-566D-4028-B028-13BED512A0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292EF-566D-4028-B028-13BED512A0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292EF-566D-4028-B028-13BED512A0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00" y="932435"/>
            <a:ext cx="4986000" cy="592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40000" y="1558636"/>
            <a:ext cx="7313400" cy="999340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88462" y="2819140"/>
            <a:ext cx="5216477" cy="63064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326"/>
            <a:ext cx="1219200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直接连接符 9"/>
          <p:cNvCxnSpPr/>
          <p:nvPr/>
        </p:nvCxnSpPr>
        <p:spPr>
          <a:xfrm>
            <a:off x="1466988" y="2672268"/>
            <a:ext cx="605942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512312"/>
            <a:ext cx="2743200" cy="342978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512312"/>
            <a:ext cx="4114800" cy="34297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512312"/>
            <a:ext cx="2743200" cy="342978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sp>
        <p:nvSpPr>
          <p:cNvPr id="9" name="内容占位符 7"/>
          <p:cNvSpPr>
            <a:spLocks noGrp="1"/>
          </p:cNvSpPr>
          <p:nvPr>
            <p:ph sz="quarter" idx="13"/>
          </p:nvPr>
        </p:nvSpPr>
        <p:spPr>
          <a:xfrm>
            <a:off x="838201" y="571503"/>
            <a:ext cx="10515601" cy="56499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000" y="634181"/>
            <a:ext cx="10944000" cy="769819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4000" y="1627200"/>
            <a:ext cx="10972800" cy="452520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16492" y="1677948"/>
            <a:ext cx="7732800" cy="16632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816492" y="3405948"/>
            <a:ext cx="7732800" cy="4608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cxnSp>
        <p:nvCxnSpPr>
          <p:cNvPr id="8" name="直接连接符 7"/>
          <p:cNvCxnSpPr/>
          <p:nvPr/>
        </p:nvCxnSpPr>
        <p:spPr>
          <a:xfrm>
            <a:off x="1781796" y="3340564"/>
            <a:ext cx="7802192" cy="0"/>
          </a:xfrm>
          <a:prstGeom prst="line">
            <a:avLst/>
          </a:prstGeom>
          <a:noFill/>
          <a:ln w="63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</p:cxn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10427088" y="2557784"/>
            <a:ext cx="530962" cy="53096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9658725" y="2662446"/>
            <a:ext cx="1056819" cy="1056819"/>
          </a:xfrm>
          <a:prstGeom prst="ellipse">
            <a:avLst/>
          </a:prstGeom>
          <a:noFill/>
          <a:ln w="63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9811887" y="2815608"/>
            <a:ext cx="750495" cy="750495"/>
          </a:xfrm>
          <a:prstGeom prst="ellipse">
            <a:avLst/>
          </a:prstGeom>
          <a:noFill/>
          <a:ln cmpd="sng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9862941" y="2866662"/>
            <a:ext cx="648387" cy="648387"/>
          </a:xfrm>
          <a:prstGeom prst="ellipse">
            <a:avLst/>
          </a:prstGeom>
          <a:noFill/>
          <a:ln w="63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9998234" y="3004508"/>
            <a:ext cx="375248" cy="37524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000" y="691200"/>
            <a:ext cx="10944000" cy="712800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4000" y="1627200"/>
            <a:ext cx="10972800" cy="220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000" y="3830400"/>
            <a:ext cx="10972800" cy="220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 algn="l">
              <a:defRPr sz="1800"/>
            </a:lvl3pPr>
            <a:lvl4pPr algn="l">
              <a:defRPr sz="1800"/>
            </a:lvl4pPr>
            <a:lvl5pPr algn="l"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523465"/>
            <a:ext cx="2743200" cy="331823"/>
          </a:xfrm>
        </p:spPr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523465"/>
            <a:ext cx="4114800" cy="331823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523465"/>
            <a:ext cx="2743200" cy="331823"/>
          </a:xfrm>
        </p:spPr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523463"/>
            <a:ext cx="2743200" cy="331826"/>
          </a:xfrm>
        </p:spPr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523463"/>
            <a:ext cx="4114800" cy="331826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523463"/>
            <a:ext cx="2743200" cy="331826"/>
          </a:xfrm>
        </p:spPr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/>
          <p:cNvSpPr/>
          <p:nvPr/>
        </p:nvSpPr>
        <p:spPr>
          <a:xfrm>
            <a:off x="4227747" y="941315"/>
            <a:ext cx="4020305" cy="4022080"/>
          </a:xfrm>
          <a:prstGeom prst="ellipse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044845" y="998139"/>
            <a:ext cx="3936844" cy="39350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4400">
              <a:latin typeface="Broadway BT" panose="04040905080B02020502" pitchFamily="82" charset="0"/>
              <a:ea typeface="汉仪丫丫体简" panose="02010604000101010101" pitchFamily="2" charset="-122"/>
              <a:cs typeface="Verdana" panose="020B0604030504040204" pitchFamily="34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9673982" y="2150602"/>
            <a:ext cx="566465" cy="5664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8116646" y="1324878"/>
            <a:ext cx="259260" cy="2592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 fontScale="40000" lnSpcReduction="20000"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3101920" y="4444875"/>
            <a:ext cx="566466" cy="5664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5103194" y="5201346"/>
            <a:ext cx="261035" cy="2610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 fontScale="40000" lnSpcReduction="20000"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55613" y="2011124"/>
            <a:ext cx="3297600" cy="1940400"/>
          </a:xfrm>
        </p:spPr>
        <p:txBody>
          <a:bodyPr anchor="ctr" anchorCtr="0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24872" y="1454152"/>
            <a:ext cx="5392290" cy="896648"/>
          </a:xfrm>
        </p:spPr>
        <p:txBody>
          <a:bodyPr anchor="ctr" anchorCtr="0">
            <a:normAutofit/>
          </a:bodyPr>
          <a:lstStyle>
            <a:lvl1pPr algn="ctr">
              <a:defRPr sz="28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833672" y="1246909"/>
            <a:ext cx="3963604" cy="4293491"/>
          </a:xfrm>
        </p:spPr>
        <p:txBody>
          <a:bodyPr lIns="90000" tIns="46800" rIns="90000" bIns="46800" anchor="ctr" anchorCtr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884871" y="2802090"/>
            <a:ext cx="6508447" cy="273831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8" name="矩形 7"/>
          <p:cNvSpPr/>
          <p:nvPr/>
        </p:nvSpPr>
        <p:spPr>
          <a:xfrm>
            <a:off x="4886189" y="2632543"/>
            <a:ext cx="6505680" cy="59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25000" lnSpcReduction="20000"/>
          </a:bodyPr>
          <a:lstStyle/>
          <a:p>
            <a:pPr algn="ctr"/>
            <a:endParaRPr lang="zh-CN" altLang="en-US" sz="180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4.png"/><Relationship Id="rId13" Type="http://schemas.openxmlformats.org/officeDocument/2006/relationships/image" Target="../media/image3.png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33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7801"/>
            <a:ext cx="121920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542549"/>
            <a:ext cx="2743200" cy="3154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542549"/>
            <a:ext cx="4114800" cy="3154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542549"/>
            <a:ext cx="2743200" cy="3154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Relationship Id="rId3" Type="http://schemas.openxmlformats.org/officeDocument/2006/relationships/image" Target="../media/image5.jpeg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Relationship Id="rId3" Type="http://schemas.openxmlformats.org/officeDocument/2006/relationships/image" Target="../media/image5.jpeg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4.xml"/><Relationship Id="rId3" Type="http://schemas.openxmlformats.org/officeDocument/2006/relationships/image" Target="../media/image6.jpeg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标题 5121"/>
          <p:cNvSpPr/>
          <p:nvPr>
            <p:ph type="ctrTitle"/>
          </p:nvPr>
        </p:nvSpPr>
        <p:spPr>
          <a:xfrm>
            <a:off x="92710" y="377825"/>
            <a:ext cx="10288905" cy="1469390"/>
          </a:xfrm>
        </p:spPr>
        <p:txBody>
          <a:bodyPr anchor="ctr">
            <a:noAutofit/>
          </a:bodyPr>
          <a:p>
            <a:pPr defTabSz="951230" fontAlgn="base">
              <a:buNone/>
            </a:pPr>
            <a:r>
              <a:rPr lang="zh-CN" sz="4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说题：</a:t>
            </a:r>
            <a:r>
              <a:rPr sz="4800">
                <a:solidFill>
                  <a:srgbClr val="0E0E0E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201</a:t>
            </a:r>
            <a:r>
              <a:rPr lang="en-US" sz="4800">
                <a:solidFill>
                  <a:srgbClr val="0E0E0E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7</a:t>
            </a:r>
            <a:r>
              <a:rPr sz="4800">
                <a:solidFill>
                  <a:srgbClr val="0E0E0E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年全国Ⅰ卷历史</a:t>
            </a:r>
            <a:r>
              <a:rPr lang="zh-CN" sz="4800">
                <a:solidFill>
                  <a:srgbClr val="0E0E0E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第</a:t>
            </a:r>
            <a:r>
              <a:rPr lang="en-US" altLang="zh-CN" sz="4800">
                <a:solidFill>
                  <a:srgbClr val="0E0E0E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42</a:t>
            </a:r>
            <a:r>
              <a:rPr sz="4800">
                <a:solidFill>
                  <a:srgbClr val="0E0E0E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试题</a:t>
            </a:r>
            <a:endParaRPr lang="zh-CN" altLang="en-US" sz="4800" strike="noStrike" kern="1200" baseline="0" noProof="1">
              <a:solidFill>
                <a:srgbClr val="0E0E0E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123" name="副标题 5122"/>
          <p:cNvSpPr/>
          <p:nvPr>
            <p:ph type="subTitle" idx="1"/>
          </p:nvPr>
        </p:nvSpPr>
        <p:spPr>
          <a:xfrm>
            <a:off x="732155" y="1847215"/>
            <a:ext cx="7157720" cy="1127760"/>
          </a:xfrm>
        </p:spPr>
        <p:txBody>
          <a:bodyPr anchor="t">
            <a:normAutofit fontScale="25000"/>
          </a:bodyPr>
          <a:p>
            <a:pPr defTabSz="951230" fontAlgn="base">
              <a:buNone/>
            </a:pPr>
            <a:r>
              <a:rPr lang="en-US" altLang="zh-CN" sz="2800" b="1" strike="noStrike" kern="1200" baseline="0" noProof="1">
                <a:solidFill>
                  <a:srgbClr val="050591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6600" b="1" strike="noStrike" kern="1200" baseline="0" noProof="1">
                <a:solidFill>
                  <a:srgbClr val="050591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sz="16600" b="1" strike="noStrike" kern="1200" baseline="0" noProof="1">
                <a:solidFill>
                  <a:srgbClr val="050591"/>
                </a:solidFill>
                <a:latin typeface="楷体" panose="02010609060101010101" charset="-122"/>
                <a:ea typeface="楷体" panose="02010609060101010101" charset="-122"/>
              </a:rPr>
              <a:t>安徽省太和中学   张祖良</a:t>
            </a:r>
            <a:endParaRPr lang="zh-CN" sz="16600" b="1" strike="noStrike" kern="1200" baseline="0" noProof="1">
              <a:solidFill>
                <a:srgbClr val="05059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defTabSz="951230" fontAlgn="base">
              <a:buNone/>
            </a:pPr>
            <a:endParaRPr lang="en-US" altLang="zh-CN" sz="16600" b="1">
              <a:solidFill>
                <a:srgbClr val="05059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defTabSz="951230" fontAlgn="base">
              <a:buNone/>
            </a:pPr>
            <a:r>
              <a:rPr lang="en-US" altLang="zh-CN" sz="16600" b="1">
                <a:solidFill>
                  <a:srgbClr val="05059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tel</a:t>
            </a:r>
            <a:r>
              <a:rPr lang="zh-CN" altLang="en-US" sz="16600" b="1">
                <a:solidFill>
                  <a:srgbClr val="05059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en-US" altLang="zh-CN" sz="16600" b="1">
                <a:solidFill>
                  <a:srgbClr val="05059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15155824164</a:t>
            </a:r>
            <a:endParaRPr lang="en-US" altLang="zh-CN" sz="19900" b="1" strike="noStrike" kern="1200" baseline="0" noProof="1">
              <a:solidFill>
                <a:srgbClr val="05059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defTabSz="951230" fontAlgn="base">
              <a:buNone/>
            </a:pPr>
            <a:r>
              <a:rPr lang="en-US" altLang="zh-CN" sz="16600" b="1">
                <a:solidFill>
                  <a:srgbClr val="05059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qq</a:t>
            </a:r>
            <a:r>
              <a:rPr lang="zh-CN" altLang="en-US" sz="16600" b="1">
                <a:solidFill>
                  <a:srgbClr val="05059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en-US" altLang="zh-CN" sz="16600" b="1">
                <a:solidFill>
                  <a:srgbClr val="05059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714216171</a:t>
            </a:r>
            <a:endParaRPr lang="en-US" altLang="zh-CN" sz="16600" b="1" strike="noStrike" kern="1200" baseline="0" noProof="1">
              <a:solidFill>
                <a:srgbClr val="05059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4205" y="600710"/>
            <a:ext cx="10972800" cy="5551805"/>
          </a:xfrm>
        </p:spPr>
        <p:txBody>
          <a:bodyPr>
            <a:normAutofit fontScale="90000" lnSpcReduction="20000"/>
          </a:bodyPr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endParaRPr lang="zh-CN" altLang="en-US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（可微观论题，也可宏观论题）</a:t>
            </a:r>
            <a:endParaRPr lang="zh-CN" altLang="en-US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</a:t>
            </a:r>
            <a:endParaRPr lang="zh-CN" altLang="en-US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</a:t>
            </a:r>
            <a:r>
              <a:rPr lang="zh-CN" altLang="en-US" sz="32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论题： 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、新航路开辟给明代的影响</a:t>
            </a:r>
            <a:endParaRPr lang="zh-CN" altLang="en-US" sz="32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2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、全球化有利于文明的交流</a:t>
            </a:r>
            <a:endParaRPr lang="zh-CN" altLang="en-US" sz="32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、文明在碰撞、交融中发展</a:t>
            </a:r>
            <a:endParaRPr lang="zh-CN" altLang="en-US" sz="32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zh-CN" sz="32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</a:t>
            </a:r>
            <a:r>
              <a:rPr lang="en-US" altLang="zh-CN" sz="3200" b="1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4</a:t>
            </a:r>
            <a:r>
              <a:rPr lang="zh-CN" altLang="en-US" sz="3200" b="1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、郑和下西洋与新航路开路的差异性</a:t>
            </a:r>
            <a:endParaRPr lang="zh-CN" altLang="en-US" sz="3200" b="1"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3200" b="1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</a:t>
            </a:r>
            <a:r>
              <a:rPr lang="en-US" altLang="zh-CN" sz="3200" b="1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5</a:t>
            </a:r>
            <a:r>
              <a:rPr lang="zh-CN" altLang="en-US" sz="3200" b="1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、明代朝贡贸易与殖民贸易的差异性</a:t>
            </a:r>
            <a:endParaRPr lang="zh-CN" altLang="en-US" sz="3200" b="1"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zh-CN" sz="32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6</a:t>
            </a:r>
            <a:r>
              <a:rPr lang="zh-CN" altLang="en-US" sz="32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、明代传统科技与近代科技的差异性</a:t>
            </a:r>
            <a:endParaRPr lang="zh-CN" altLang="en-US" sz="32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zh-CN" sz="32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7</a:t>
            </a:r>
            <a:r>
              <a:rPr lang="zh-CN" altLang="en-US" sz="32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、明代东西方人文主义作品的差异性</a:t>
            </a:r>
            <a:endParaRPr lang="zh-CN" altLang="en-US" sz="32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zh-CN" sz="32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8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1500----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东西方社会发展的分水岭</a:t>
            </a:r>
            <a:endParaRPr lang="zh-CN" altLang="en-US" sz="32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9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14-17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世纪东西方两大文明的相似性</a:t>
            </a:r>
            <a:endParaRPr lang="zh-CN" altLang="en-US" sz="32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10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14-17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世纪东西方两大文明的差异性</a:t>
            </a:r>
            <a:endParaRPr lang="zh-CN" altLang="en-US" sz="32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 </a:t>
            </a:r>
            <a:r>
              <a:rPr lang="zh-CN" altLang="en-US" sz="3200" b="1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。。。。。。。。。。。。。</a:t>
            </a:r>
            <a:endParaRPr lang="zh-CN" altLang="en-US" sz="3200" b="1"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endParaRPr lang="zh-CN" altLang="en-US" sz="3200" b="1"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4015" y="548005"/>
            <a:ext cx="11222990" cy="5604510"/>
          </a:xfrm>
        </p:spPr>
        <p:txBody>
          <a:bodyPr/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论题：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 </a:t>
            </a:r>
            <a:r>
              <a:rPr lang="en-US" altLang="zh-CN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r>
              <a:rPr lang="zh-CN" altLang="en-US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、新航路开辟给明代的影响</a:t>
            </a:r>
            <a:endParaRPr lang="zh-CN" altLang="en-US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</a:rPr>
              <a:t>阐述：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</a:rPr>
              <a:t>      新航路的开辟结束了世界各地相对孤立的状态，各地文明开始会合交融，日益连成一个整体，以西欧为中心的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世界市场的雏形开始出现。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新航路的开辟后，中国的茶叶、瓷器大量输往欧洲，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美洲白银大量流入中国，明中后期白银成为普遍流通的货币；一条鞭法改革，推行货币地租，征收统一的银两；美洲的玉米、番薯、马铃薯等高产作物传入中国，有利于农产品商品化，有利于中国人口的增值；欧洲传教士东来，客观上传播了西方自然科学知识，同时也把中国文化带到欧洲，推动了欧洲的进步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欧洲殖民者的东来，占据澳门、台湾，威胁着封建统治，损害了国家主权。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</a:rPr>
              <a:t>     总之，新航路开辟既给中国带来了积极影响，又给中国带来殖民侵略的威胁。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4015" y="548005"/>
            <a:ext cx="11222990" cy="5604510"/>
          </a:xfrm>
        </p:spPr>
        <p:txBody>
          <a:bodyPr/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论题：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 </a:t>
            </a:r>
            <a:r>
              <a:rPr lang="en-US" altLang="zh-CN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、全球化有利于文明的交流</a:t>
            </a:r>
            <a:endParaRPr lang="zh-CN" altLang="en-US"/>
          </a:p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阐述：</a:t>
            </a:r>
            <a:endParaRPr lang="zh-CN" altLang="en-US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</a:rPr>
              <a:t> 新航路的开辟结束了世界各地相对孤立的状态，各地文明开始会合交融，日益连成一个整体，世界经济</a:t>
            </a:r>
            <a:r>
              <a:rPr lang="zh-CN" altLang="en-US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全球化有利于文明的交流</a:t>
            </a:r>
            <a:r>
              <a:rPr lang="zh-CN" altLang="en-US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zh-CN" altLang="en-US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新航路的开辟后，中国的茶叶、瓷器大量输往欧洲，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美洲白银大量流入中国，明中后期白银成为普遍流通的货币；美洲的玉米、番薯、马铃薯等高产作物传入中国，有利于农产品商品化，有利于中国人口的增值。欧洲传教士东来，传播了天主教，也传播了西方自然科学知识，同时传教士也把中国文化传播到欧洲，推动了欧洲的进步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b="1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</a:rPr>
              <a:t> 总之，新航路开启了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全球化进程</a:t>
            </a:r>
            <a:r>
              <a:rPr lang="zh-CN" altLang="en-US" b="1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</a:rPr>
              <a:t>，加速了人类不同文明间的交流，推动了人类社会的进步。</a:t>
            </a:r>
            <a:endParaRPr lang="zh-CN" altLang="en-US" b="1">
              <a:solidFill>
                <a:srgbClr val="0000CC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425" y="311150"/>
            <a:ext cx="11945620" cy="6104255"/>
          </a:xfrm>
        </p:spPr>
        <p:txBody>
          <a:bodyPr>
            <a:normAutofit fontScale="80000"/>
          </a:bodyPr>
          <a:p>
            <a:pPr marL="0" indent="0">
              <a:buNone/>
            </a:pPr>
            <a:r>
              <a:rPr 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、试题改编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阅读材料，完成下列要求。（</a:t>
            </a:r>
            <a:r>
              <a:rPr lang="en-US" altLang="zh-CN" sz="2800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12</a:t>
            </a:r>
            <a:r>
              <a:rPr lang="zh-CN" altLang="en-US" sz="2800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分）</a:t>
            </a:r>
            <a:endParaRPr lang="zh-CN" altLang="en-US" sz="28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pPr marL="0" indent="0">
              <a:buNone/>
            </a:pPr>
            <a:r>
              <a:rPr lang="en-US" altLang="zh-CN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</a:t>
            </a:r>
            <a:r>
              <a:rPr lang="en-US" altLang="zh-CN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                     </a:t>
            </a:r>
            <a:endParaRPr lang="en-US" altLang="zh-CN" sz="20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en-US" altLang="zh-CN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en-US" altLang="zh-CN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                                         </a:t>
            </a:r>
            <a:r>
              <a:rPr lang="en-US" altLang="zh-CN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——</a:t>
            </a:r>
            <a:r>
              <a:rPr lang="zh-CN" altLang="en-US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据人教版</a:t>
            </a:r>
            <a:r>
              <a:rPr lang="en-US" altLang="zh-CN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</a:t>
            </a:r>
            <a:r>
              <a:rPr lang="zh-CN" altLang="en-US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高中历史教材</a:t>
            </a:r>
            <a:r>
              <a:rPr lang="en-US" altLang="zh-CN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》</a:t>
            </a:r>
            <a:r>
              <a:rPr lang="zh-CN" altLang="en-US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等。</a:t>
            </a:r>
            <a:endParaRPr lang="zh-CN" altLang="en-US" sz="28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此图表为</a:t>
            </a:r>
            <a:r>
              <a:rPr lang="en-US" altLang="zh-CN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17</a:t>
            </a:r>
            <a:r>
              <a:rPr lang="zh-CN" altLang="en-US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～</a:t>
            </a:r>
            <a:r>
              <a:rPr lang="en-US" altLang="zh-CN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19</a:t>
            </a:r>
            <a:r>
              <a:rPr lang="zh-CN" altLang="en-US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世纪中外历史事件简表。从表中提取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相互关联</a:t>
            </a:r>
            <a:r>
              <a:rPr lang="zh-CN" altLang="en-US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的中外历史信息，自拟论题，并结合所学知识予以阐述。（要求：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写明论题，中外关联，史论结合。</a:t>
            </a:r>
            <a:r>
              <a:rPr lang="zh-CN" altLang="en-US" sz="28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endParaRPr lang="zh-CN" altLang="en-US" sz="28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416560" y="1377950"/>
          <a:ext cx="11358880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1100"/>
                <a:gridCol w="5469255"/>
                <a:gridCol w="4708525"/>
              </a:tblGrid>
              <a:tr h="27432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时间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中国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外国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6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17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1644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年清军入关。康熙平定三藩之乱。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1684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年设台湾府。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1689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年《尼布楚条约》。南书房。文字狱。活跃儒家思想家黄宗羲。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1640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英国议会召开。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1651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《航海条例》。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英国启蒙思想家洛克。</a:t>
                      </a:r>
                      <a:r>
                        <a:rPr lang="en-US" altLang="zh-CN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1687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年《自然哲学的数学原理》。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18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1727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年雍正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军机处设立。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推行摊丁入亩。地方商帮，江浙市镇的出现。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红楼梦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》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鞭挞了封建礼教和封建制度的罪恶。乾隆时编写的《四库全书》保存了文化遗产。广州十三行贸易。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1792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年英国特使马戛尔尼来华。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法国伏尔泰小说《波斯人的信札》。</a:t>
                      </a:r>
                      <a:r>
                        <a:rPr lang="en-US" altLang="zh-CN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1763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年日不落帝国确立。</a:t>
                      </a:r>
                      <a:r>
                        <a:rPr lang="en-US" altLang="zh-CN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1765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年工业革命。</a:t>
                      </a:r>
                      <a:r>
                        <a:rPr lang="en-US" altLang="zh-CN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1776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年《国富论》。</a:t>
                      </a:r>
                      <a:r>
                        <a:rPr lang="en-US" altLang="zh-CN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1776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年《独立宣言》。</a:t>
                      </a:r>
                      <a:r>
                        <a:rPr lang="en-US" altLang="zh-CN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1785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年瓦特改良蒸汽机。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  <a:sym typeface="+mn-ea"/>
                      </a:endParaRPr>
                    </a:p>
                    <a:p>
                      <a:pPr marL="0" indent="0" algn="l">
                        <a:buNone/>
                      </a:pP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6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19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茶叶、瓷器大量输往欧洲，中国处于出超。鸦片走私，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1839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年禁烟运动。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1842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年《南京条约》签定。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1842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年《海国图志》出版。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1840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年英国完成工业革命，确立世界工厂。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19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世纪中期，法美相继完成工业革命。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3835" y="483870"/>
            <a:ext cx="11762105" cy="5668645"/>
          </a:xfrm>
        </p:spPr>
        <p:txBody>
          <a:bodyPr/>
          <a:p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 sz="3200">
                <a:solidFill>
                  <a:srgbClr val="FF0000"/>
                </a:solidFill>
              </a:rPr>
              <a:t>论题：</a:t>
            </a:r>
            <a:endParaRPr lang="zh-CN" altLang="en-US" sz="3200">
              <a:solidFill>
                <a:srgbClr val="FF0000"/>
              </a:solidFill>
            </a:endParaRPr>
          </a:p>
          <a:p>
            <a:endParaRPr lang="en-US" altLang="zh-CN">
              <a:solidFill>
                <a:srgbClr val="0C0293"/>
              </a:solidFill>
            </a:endParaRPr>
          </a:p>
          <a:p>
            <a:r>
              <a:rPr lang="en-US" altLang="zh-CN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、工业革命</a:t>
            </a:r>
            <a:r>
              <a:rPr lang="en-US" altLang="zh-CN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-----</a:t>
            </a:r>
            <a:r>
              <a:rPr lang="zh-CN" altLang="en-US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清政府的机遇与挑战</a:t>
            </a:r>
            <a:endParaRPr lang="zh-CN" altLang="en-US" sz="2800" b="1">
              <a:solidFill>
                <a:srgbClr val="0C0293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、科技创新是大国兴的关键</a:t>
            </a:r>
            <a:endParaRPr lang="zh-CN" altLang="en-US" sz="2800" b="1">
              <a:solidFill>
                <a:srgbClr val="0C0293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、制度创新是大国兴的关键</a:t>
            </a:r>
            <a:endParaRPr lang="zh-CN" altLang="en-US" sz="2800" b="1">
              <a:solidFill>
                <a:srgbClr val="0C0293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4</a:t>
            </a:r>
            <a:r>
              <a:rPr lang="zh-CN" altLang="en-US" sz="2800" b="1">
                <a:solidFill>
                  <a:srgbClr val="0C0293"/>
                </a:solidFill>
                <a:latin typeface="楷体" panose="02010609060101010101" charset="-122"/>
                <a:ea typeface="楷体" panose="02010609060101010101" charset="-122"/>
              </a:rPr>
              <a:t>、思想解放是大国兴的关键</a:t>
            </a:r>
            <a:endParaRPr lang="zh-CN" altLang="en-US" sz="2800" b="1">
              <a:solidFill>
                <a:srgbClr val="0C0293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4205" y="561340"/>
            <a:ext cx="11289665" cy="5591175"/>
          </a:xfrm>
        </p:spPr>
        <p:txBody>
          <a:bodyPr/>
          <a:p>
            <a:pPr marL="0" indent="0">
              <a:buNone/>
            </a:pPr>
            <a:r>
              <a:rPr lang="zh-CN" altLang="en-US">
                <a:solidFill>
                  <a:srgbClr val="C00000"/>
                </a:solidFill>
                <a:sym typeface="+mn-ea"/>
              </a:rPr>
              <a:t>论题：</a:t>
            </a:r>
            <a:endParaRPr lang="zh-CN" altLang="en-US">
              <a:solidFill>
                <a:srgbClr val="C00000"/>
              </a:solidFill>
              <a:sym typeface="+mn-ea"/>
            </a:endParaRPr>
          </a:p>
          <a:p>
            <a:pPr marL="0" indent="0">
              <a:buNone/>
            </a:pPr>
            <a:r>
              <a:rPr lang="zh-CN" altLang="en-US">
                <a:sym typeface="+mn-ea"/>
              </a:rPr>
              <a:t>                              </a:t>
            </a:r>
            <a:r>
              <a:rPr lang="zh-CN" altLang="en-US">
                <a:solidFill>
                  <a:srgbClr val="0C0293"/>
                </a:solidFill>
                <a:sym typeface="+mn-ea"/>
              </a:rPr>
              <a:t> 科技创新是大国兴的关键</a:t>
            </a:r>
            <a:endParaRPr lang="zh-CN" altLang="en-US">
              <a:solidFill>
                <a:srgbClr val="0C0293"/>
              </a:solidFill>
              <a:sym typeface="+mn-ea"/>
            </a:endParaRPr>
          </a:p>
          <a:p>
            <a:pPr marL="0" indent="0">
              <a:buNone/>
            </a:pPr>
            <a:r>
              <a:rPr lang="zh-CN" altLang="en-US">
                <a:solidFill>
                  <a:srgbClr val="C00000"/>
                </a:solidFill>
                <a:sym typeface="+mn-ea"/>
              </a:rPr>
              <a:t>阐述：</a:t>
            </a:r>
            <a:r>
              <a:rPr lang="zh-CN" altLang="en-US">
                <a:sym typeface="+mn-ea"/>
              </a:rPr>
              <a:t>   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r>
              <a:rPr lang="zh-CN" altLang="en-US">
                <a:sym typeface="+mn-ea"/>
              </a:rPr>
              <a:t>       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  近代英国重视科技创新。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1687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年《自然哲学的数学原理》的发表，标志着牛顿经典力学体系的形成。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1765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年英国工业革命开始，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1785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年瓦特改良蒸汽机的使用，促进生产力的发展，英国进入蒸汽时代；工场手工业过渡到工厂制，促进了城市化；火车、轮船的发明，加强了世界的联系，促进了世界市场的基本形成；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1840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年英国完成工业革命，确立了世界工厂。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此时，清政府不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重视科技创新。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了加强君主专制，实行八股取士，文字狱，知识分子脱离实际，不利于科技创新；对外奉行天朝上国，闭关自守，拒绝了英国特使马戛尔尼来华的正当要求，不利于学习英国先进的科技，中国逐渐落后于英国，进而导致鸦片战争中国战败。</a:t>
            </a:r>
            <a:endParaRPr lang="zh-CN" altLang="en-US" b="1" u="none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由此可知：科技是第一生产力，科技创新是大国兴的关键因素。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>
                <a:sym typeface="+mn-ea"/>
              </a:rPr>
              <a:t>           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660" y="394970"/>
            <a:ext cx="11870055" cy="5541645"/>
          </a:xfrm>
        </p:spPr>
        <p:txBody>
          <a:bodyPr/>
          <a:p>
            <a:pPr marL="0" indent="0">
              <a:buNone/>
            </a:pPr>
            <a:r>
              <a:rPr lang="zh-CN" altLang="zh-CN" sz="2800" b="1">
                <a:sym typeface="+mn-ea"/>
              </a:rPr>
              <a:t>四、试题</a:t>
            </a:r>
            <a:r>
              <a:rPr lang="zh-CN" altLang="zh-CN" sz="2800" b="1">
                <a:solidFill>
                  <a:srgbClr val="FF0000"/>
                </a:solidFill>
                <a:sym typeface="+mn-ea"/>
              </a:rPr>
              <a:t>预测分析</a:t>
            </a:r>
            <a:endParaRPr lang="zh-CN" altLang="zh-CN" sz="2800" b="1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zh-CN" altLang="zh-CN" sz="3550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1800" b="1">
                <a:solidFill>
                  <a:srgbClr val="0000CC"/>
                </a:solidFill>
                <a:sym typeface="+mn-ea"/>
              </a:rPr>
              <a:t>1</a:t>
            </a:r>
            <a:r>
              <a:rPr lang="zh-CN" altLang="en-US" sz="1800" b="1">
                <a:solidFill>
                  <a:srgbClr val="0000CC"/>
                </a:solidFill>
                <a:sym typeface="+mn-ea"/>
              </a:rPr>
              <a:t>、试题回顾：</a:t>
            </a:r>
            <a:endParaRPr lang="zh-CN" altLang="en-US" sz="1800" b="1">
              <a:solidFill>
                <a:srgbClr val="0000CC"/>
              </a:solidFill>
              <a:sym typeface="+mn-ea"/>
            </a:endParaRPr>
          </a:p>
          <a:p>
            <a:endParaRPr lang="zh-CN" altLang="zh-CN" sz="3550" b="1">
              <a:solidFill>
                <a:srgbClr val="FF0000"/>
              </a:solidFill>
              <a:sym typeface="+mn-ea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283845" y="1483995"/>
          <a:ext cx="11703685" cy="4818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175"/>
                <a:gridCol w="4681220"/>
                <a:gridCol w="951865"/>
                <a:gridCol w="5178425"/>
              </a:tblGrid>
              <a:tr h="7188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2015</a:t>
                      </a:r>
                      <a:endParaRPr 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一卷</a:t>
                      </a: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sz="1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世界近现代：</a:t>
                      </a:r>
                      <a:endParaRPr lang="zh-CN" sz="1400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sz="1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科技在生产力发展中的作用</a:t>
                      </a:r>
                      <a:endParaRPr lang="zh-CN" sz="1400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sz="1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（科技革命与生产工具改进、生产关系调整）</a:t>
                      </a:r>
                      <a:endParaRPr lang="zh-CN" sz="1400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2015</a:t>
                      </a:r>
                      <a:endParaRPr 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二卷</a:t>
                      </a: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sz="1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中国现代：</a:t>
                      </a:r>
                      <a:endParaRPr lang="zh-CN" sz="1400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sz="1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改革开放后传统假日增多</a:t>
                      </a:r>
                      <a:endParaRPr lang="zh-CN" sz="1400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sz="1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（ 思考习俗与经济、政治、文化的关系）</a:t>
                      </a:r>
                      <a:endParaRPr lang="zh-CN" sz="1400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22020">
                <a:tc rowSpan="2">
                  <a:txBody>
                    <a:bodyPr/>
                    <a:p>
                      <a:pPr>
                        <a:buNone/>
                      </a:pPr>
                      <a:r>
                        <a:rPr 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2016</a:t>
                      </a:r>
                      <a:endParaRPr 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一卷</a:t>
                      </a: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zh-CN" altLang="en-US" sz="1400" b="1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p>
                      <a:pPr>
                        <a:buNone/>
                      </a:pPr>
                      <a:r>
                        <a:rPr lang="zh-CN" sz="1600" b="1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世界史：</a:t>
                      </a:r>
                      <a:endParaRPr lang="zh-CN" sz="1600" b="1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围绕“制度构想与实践”自行拟定一个具体的论题，并就所拟论题进行简要阐述（要求：明确写出所拟论题，阐述须有史实依据）。</a:t>
                      </a:r>
                      <a:endParaRPr lang="zh-CN" altLang="en-US" sz="1600" b="1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2016</a:t>
                      </a:r>
                      <a:endParaRPr 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二卷</a:t>
                      </a: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sz="1400" b="1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中国史</a:t>
                      </a:r>
                      <a:r>
                        <a:rPr lang="en-US" altLang="zh-CN" sz="1400" b="1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:</a:t>
                      </a:r>
                      <a:endParaRPr lang="en-US" altLang="zh-CN" sz="1400" b="1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400" b="1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玄奘西行鉴真东渡，</a:t>
                      </a:r>
                      <a:r>
                        <a:rPr lang="zh-CN" altLang="en-US" sz="14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解读材料，提炼出一个观点，并结合中国古代史的其他相关史实，加以论述。</a:t>
                      </a:r>
                      <a:endParaRPr lang="zh-CN" altLang="en-US" sz="1400" b="1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zh-CN" altLang="en-US" sz="1400" b="1">
                        <a:solidFill>
                          <a:srgbClr val="FF0000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55320">
                <a:tc vMerge="1"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vMerge="1"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三卷</a:t>
                      </a: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000CC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中国史：</a:t>
                      </a:r>
                      <a:endParaRPr lang="zh-CN" altLang="en-US" sz="1400" b="1">
                        <a:solidFill>
                          <a:srgbClr val="0000CC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000CC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提取一个自开商埠的信息，并加以简要分析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。</a:t>
                      </a:r>
                      <a:endParaRPr lang="zh-CN" altLang="en-US" sz="180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1082040">
                <a:tc rowSpan="2"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2017</a:t>
                      </a:r>
                      <a:endParaRPr lang="en-US" altLang="zh-CN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一卷</a:t>
                      </a: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1">
                          <a:solidFill>
                            <a:srgbClr val="0E0E0E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中国与世界史：</a:t>
                      </a:r>
                      <a:endParaRPr lang="zh-CN" altLang="en-US" sz="1800" b="1">
                        <a:solidFill>
                          <a:srgbClr val="0E0E0E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rgbClr val="0E0E0E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14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～</a:t>
                      </a:r>
                      <a:r>
                        <a:rPr lang="en-US" altLang="zh-CN" sz="1800" b="1">
                          <a:solidFill>
                            <a:srgbClr val="0E0E0E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17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世纪中外历史事件简表。从表中提取</a:t>
                      </a:r>
                      <a:r>
                        <a:rPr lang="zh-CN" altLang="en-US" sz="1800" b="1"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相互关联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的中外历史信息，自拟论题，并结合所学知识予以阐述。（要求：</a:t>
                      </a:r>
                      <a:r>
                        <a:rPr lang="zh-CN" altLang="en-US" sz="1800" b="1"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写明论题，中外关联，史论结合。</a:t>
                      </a:r>
                      <a:r>
                        <a:rPr lang="zh-CN" altLang="en-US" sz="1800" b="1">
                          <a:solidFill>
                            <a:srgbClr val="0E0E0E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）</a:t>
                      </a:r>
                      <a:endParaRPr lang="zh-CN" altLang="en-US" sz="1800" b="1">
                        <a:solidFill>
                          <a:srgbClr val="0E0E0E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2017</a:t>
                      </a:r>
                      <a:endParaRPr lang="en-US" altLang="zh-CN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二卷</a:t>
                      </a: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世界史：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6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 钟表的演变。从材料中提取两条或两条以上信息，拟定一个论题，并就所拟论题进行简要阐述。（要求：明确写出所拟论题，阐述须有史实依据。）</a:t>
                      </a:r>
                      <a:endParaRPr lang="zh-CN" altLang="en-US" sz="1600" b="1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722313">
                <a:tc vMerge="1"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vMerge="1"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 b="1">
                          <a:solidFill>
                            <a:srgbClr val="0E0E0E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三卷</a:t>
                      </a:r>
                      <a:endParaRPr lang="zh-CN" altLang="en-US" sz="1400" b="1">
                        <a:solidFill>
                          <a:srgbClr val="0E0E0E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中国近代史：</a:t>
                      </a:r>
                      <a:endParaRPr lang="zh-CN" altLang="en-US" sz="18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1600" b="1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列强侵华，文明的转型。围绕材料，结合中国近代史的具体史实，自拟论题，并就所拟论题进行阐述。（要求：明确写出论题，阐述须史论结合。）</a:t>
                      </a:r>
                      <a:endParaRPr lang="zh-CN" altLang="en-US" sz="1600" b="1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sym typeface="+mn-ea"/>
                      </a:endParaRP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0050" name="Rectangle 3"/>
          <p:cNvSpPr/>
          <p:nvPr/>
        </p:nvSpPr>
        <p:spPr>
          <a:xfrm>
            <a:off x="231775" y="409575"/>
            <a:ext cx="11258550" cy="42767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zh-CN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、试题预测</a:t>
            </a:r>
            <a:endParaRPr lang="zh-CN" altLang="en-US" b="1" dirty="0">
              <a:solidFill>
                <a:srgbClr val="0000CC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x-none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、论证题重在创新，年年创新。</a:t>
            </a:r>
            <a:endParaRPr lang="zh-CN" altLang="en-US" b="1" dirty="0">
              <a:solidFill>
                <a:srgbClr val="0E0E0E"/>
              </a:solidFill>
              <a:effectLst>
                <a:outerShdw blurRad="38100" dist="38100" dir="2700000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x-none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论证题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重在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审题，提取观点。</a:t>
            </a:r>
            <a:endParaRPr lang="zh-CN" altLang="en-US" b="1" dirty="0">
              <a:solidFill>
                <a:srgbClr val="0E0E0E"/>
              </a:solidFill>
              <a:effectLst>
                <a:outerShdw blurRad="38100" dist="38100" dir="2700000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x-none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、认证题重在阐述，史论结合。</a:t>
            </a:r>
            <a:endParaRPr lang="zh-CN" altLang="en-US" b="1" dirty="0">
              <a:solidFill>
                <a:srgbClr val="0E0E0E"/>
              </a:solidFill>
              <a:effectLst>
                <a:outerShdw blurRad="38100" dist="38100" dir="2700000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x-none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4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、论证题重在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方法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，答案多元。</a:t>
            </a:r>
            <a:endParaRPr lang="zh-CN" altLang="en-US" b="1" dirty="0">
              <a:solidFill>
                <a:srgbClr val="0E0E0E"/>
              </a:solidFill>
              <a:effectLst>
                <a:outerShdw blurRad="38100" dist="38100" dir="2700000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endParaRPr lang="zh-CN" altLang="en-US" b="1" dirty="0">
              <a:solidFill>
                <a:srgbClr val="0E0E0E"/>
              </a:solidFill>
              <a:effectLst>
                <a:outerShdw blurRad="38100" dist="38100" dir="2700000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0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0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0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0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0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0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0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0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00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00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4635" y="727710"/>
            <a:ext cx="11708765" cy="478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kern="100" noProof="0" dirty="0">
                <a:ln>
                  <a:noFill/>
                </a:ln>
                <a:solidFill>
                  <a:srgbClr val="0E0E0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3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E0E0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、基本方法</a:t>
            </a:r>
            <a:endParaRPr kumimoji="0" lang="zh-CN" altLang="en-US" sz="3200" b="1" i="0" u="none" strike="noStrike" kern="100" cap="none" spc="0" normalizeH="0" baseline="0" noProof="0" dirty="0">
              <a:ln>
                <a:noFill/>
              </a:ln>
              <a:solidFill>
                <a:srgbClr val="0E0E0E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①评析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: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    材料观点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分析原因和评价影响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总结升华。</a:t>
            </a:r>
            <a:endParaRPr kumimoji="0" lang="zh-CN" altLang="en-US" sz="3200" b="1" i="0" u="none" strike="noStrike" kern="1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②评述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: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    叙述观点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分析原因和评价影响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总结升华。</a:t>
            </a:r>
            <a:endParaRPr kumimoji="0" lang="zh-CN" altLang="en-US" sz="3200" b="1" i="0" u="none" strike="noStrike" kern="1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③解读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: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    概括观点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分析原因和评价影响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总结升华。</a:t>
            </a:r>
            <a:endParaRPr kumimoji="0" lang="zh-CN" altLang="en-US" sz="3200" b="1" i="0" u="none" strike="noStrike" kern="1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④论证：</a:t>
            </a:r>
            <a:endParaRPr kumimoji="0" lang="zh-CN" altLang="en-US" sz="32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    概括观点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史实证明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总结升华。</a:t>
            </a:r>
            <a:endParaRPr kumimoji="0" lang="zh-CN" altLang="en-US" sz="3200" b="1" i="0" u="none" strike="noStrike" kern="1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⑤信息</a:t>
            </a:r>
            <a:endParaRPr kumimoji="0" lang="zh-CN" altLang="en-US" sz="32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    提取观点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说明原因</a:t>
            </a:r>
            <a:r>
              <a:rPr lang="en-US" altLang="zh-CN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——</a:t>
            </a:r>
            <a:r>
              <a:rPr lang="zh-CN" altLang="en-US" sz="2800" b="1" kern="1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总结升华。</a:t>
            </a:r>
            <a:endParaRPr lang="zh-CN" altLang="en-US" sz="2800" b="1" kern="10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2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01320" y="654050"/>
            <a:ext cx="11195685" cy="549846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dirty="0"/>
              <a:t>                                    </a:t>
            </a:r>
            <a:r>
              <a:rPr lang="en-US" altLang="zh-CN" sz="3200" dirty="0"/>
              <a:t> </a:t>
            </a:r>
            <a:r>
              <a:rPr lang="en-US" altLang="zh-CN" sz="3200" dirty="0">
                <a:solidFill>
                  <a:srgbClr val="0E0E0E"/>
                </a:solidFill>
              </a:rPr>
              <a:t> </a:t>
            </a:r>
            <a:r>
              <a:rPr lang="zh-CN" altLang="zh-CN" sz="4000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说题小结：</a:t>
            </a:r>
            <a:endParaRPr lang="zh-CN" altLang="zh-CN" sz="40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3600" b="1">
                <a:latin typeface="楷体" panose="02010609060101010101" charset="-122"/>
                <a:ea typeface="楷体" panose="02010609060101010101" charset="-122"/>
                <a:sym typeface="+mn-ea"/>
              </a:rPr>
              <a:t>一、试题</a:t>
            </a:r>
            <a:r>
              <a:rPr lang="zh-CN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考点分析</a:t>
            </a:r>
            <a:endParaRPr lang="zh-CN" altLang="zh-CN" sz="36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3600" b="1">
                <a:latin typeface="楷体" panose="02010609060101010101" charset="-122"/>
                <a:ea typeface="楷体" panose="02010609060101010101" charset="-122"/>
                <a:sym typeface="+mn-ea"/>
              </a:rPr>
              <a:t>二、试题</a:t>
            </a:r>
            <a:r>
              <a:rPr lang="zh-CN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学情分析</a:t>
            </a:r>
            <a:endParaRPr lang="zh-CN" altLang="zh-CN" sz="36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3600" b="1">
                <a:latin typeface="楷体" panose="02010609060101010101" charset="-122"/>
                <a:ea typeface="楷体" panose="02010609060101010101" charset="-122"/>
                <a:sym typeface="+mn-ea"/>
              </a:rPr>
              <a:t>三、试题</a:t>
            </a:r>
            <a:r>
              <a:rPr lang="zh-CN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拓展分析</a:t>
            </a:r>
            <a:endParaRPr lang="zh-CN" altLang="zh-CN" sz="36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3600" b="1">
                <a:latin typeface="楷体" panose="02010609060101010101" charset="-122"/>
                <a:ea typeface="楷体" panose="02010609060101010101" charset="-122"/>
                <a:sym typeface="+mn-ea"/>
              </a:rPr>
              <a:t>四、试题</a:t>
            </a:r>
            <a:r>
              <a:rPr lang="zh-CN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预测分析</a:t>
            </a:r>
            <a:endParaRPr lang="zh-CN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3075" name="圆角矩形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530590" y="654050"/>
            <a:ext cx="3606800" cy="518287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361" t="-23769" r="-361" b="-9073"/>
            </a:stretch>
          </a:blipFill>
          <a:ln>
            <a:noFill/>
          </a:ln>
        </p:spPr>
        <p:txBody>
          <a:bodyPr wrap="square" anchor="ctr"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+mn-lt"/>
              <a:ea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01320" y="654050"/>
            <a:ext cx="11195685" cy="549846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dirty="0"/>
              <a:t>                                    </a:t>
            </a:r>
            <a:r>
              <a:rPr lang="en-US" altLang="zh-CN" sz="3200" dirty="0"/>
              <a:t> </a:t>
            </a:r>
            <a:r>
              <a:rPr lang="en-US" altLang="zh-CN" sz="3200" dirty="0">
                <a:solidFill>
                  <a:srgbClr val="0E0E0E"/>
                </a:solidFill>
              </a:rPr>
              <a:t> </a:t>
            </a:r>
            <a:r>
              <a:rPr lang="zh-CN" altLang="zh-CN" sz="4000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说题内容：</a:t>
            </a:r>
            <a:endParaRPr lang="zh-CN" altLang="zh-CN" sz="40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4000" b="1">
                <a:latin typeface="楷体" panose="02010609060101010101" charset="-122"/>
                <a:ea typeface="楷体" panose="02010609060101010101" charset="-122"/>
                <a:sym typeface="+mn-ea"/>
              </a:rPr>
              <a:t>一、试题</a:t>
            </a:r>
            <a:r>
              <a:rPr lang="zh-CN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考点分析</a:t>
            </a:r>
            <a:endParaRPr lang="zh-CN" altLang="zh-CN" sz="4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4000" b="1">
                <a:latin typeface="楷体" panose="02010609060101010101" charset="-122"/>
                <a:ea typeface="楷体" panose="02010609060101010101" charset="-122"/>
                <a:sym typeface="+mn-ea"/>
              </a:rPr>
              <a:t>二、试题</a:t>
            </a:r>
            <a:r>
              <a:rPr lang="zh-CN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学情分析</a:t>
            </a:r>
            <a:endParaRPr lang="zh-CN" altLang="zh-CN" sz="4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4000" b="1">
                <a:latin typeface="楷体" panose="02010609060101010101" charset="-122"/>
                <a:ea typeface="楷体" panose="02010609060101010101" charset="-122"/>
                <a:sym typeface="+mn-ea"/>
              </a:rPr>
              <a:t>三、试题</a:t>
            </a:r>
            <a:r>
              <a:rPr lang="zh-CN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拓展分析</a:t>
            </a:r>
            <a:endParaRPr lang="zh-CN" altLang="zh-CN" sz="40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4000" b="1">
                <a:latin typeface="楷体" panose="02010609060101010101" charset="-122"/>
                <a:ea typeface="楷体" panose="02010609060101010101" charset="-122"/>
                <a:sym typeface="+mn-ea"/>
              </a:rPr>
              <a:t>四、试题</a:t>
            </a:r>
            <a:r>
              <a:rPr lang="zh-CN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预测分析</a:t>
            </a:r>
            <a:endParaRPr lang="zh-CN" altLang="zh-CN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3075" name="圆角矩形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530590" y="654050"/>
            <a:ext cx="3606800" cy="518287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361" t="-23769" r="-361" b="-9073"/>
            </a:stretch>
          </a:blipFill>
          <a:ln>
            <a:noFill/>
          </a:ln>
        </p:spPr>
        <p:txBody>
          <a:bodyPr wrap="square" anchor="ctr"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+mn-lt"/>
              <a:ea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894455" y="2261870"/>
            <a:ext cx="4969510" cy="1940560"/>
          </a:xfrm>
        </p:spPr>
        <p:txBody>
          <a:bodyPr/>
          <a:lstStyle/>
          <a:p>
            <a:r>
              <a:rPr lang="en-US" altLang="zh-CN" sz="7200" b="1" smtClean="0">
                <a:solidFill>
                  <a:srgbClr val="FF0000"/>
                </a:solidFill>
              </a:rPr>
              <a:t>THANKS</a:t>
            </a:r>
            <a:endParaRPr lang="en-US" altLang="zh-CN" sz="7200" b="1" smtClean="0">
              <a:solidFill>
                <a:srgbClr val="FF0000"/>
              </a:solidFill>
            </a:endParaRPr>
          </a:p>
        </p:txBody>
      </p:sp>
      <p:sp>
        <p:nvSpPr>
          <p:cNvPr id="3076" name="圆角矩形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3980" y="466725"/>
            <a:ext cx="3800475" cy="59245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8338" b="-14504"/>
            </a:stretch>
          </a:blipFill>
          <a:ln>
            <a:noFill/>
          </a:ln>
        </p:spPr>
        <p:txBody>
          <a:bodyPr wrap="square" anchor="ctr"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+mn-lt"/>
              <a:ea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296545" y="360680"/>
            <a:ext cx="10414000" cy="701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altLang="zh-CN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42</a:t>
            </a:r>
            <a:r>
              <a:rPr lang="zh-CN" altLang="en-US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000" b="1">
                <a:solidFill>
                  <a:srgbClr val="0E0E0E"/>
                </a:solidFill>
                <a:sym typeface="+mn-ea"/>
              </a:rPr>
              <a:t>（</a:t>
            </a:r>
            <a:r>
              <a:rPr lang="en-US" altLang="zh-CN" sz="2000" b="1">
                <a:solidFill>
                  <a:srgbClr val="0E0E0E"/>
                </a:solidFill>
                <a:sym typeface="+mn-ea"/>
              </a:rPr>
              <a:t>2017</a:t>
            </a:r>
            <a:r>
              <a:rPr lang="zh-CN" altLang="en-US" sz="2000" b="1">
                <a:solidFill>
                  <a:srgbClr val="0E0E0E"/>
                </a:solidFill>
                <a:sym typeface="+mn-ea"/>
              </a:rPr>
              <a:t>年）</a:t>
            </a:r>
            <a:r>
              <a:rPr lang="zh-CN" altLang="en-US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阅读材料，完成下列要求。（</a:t>
            </a:r>
            <a:r>
              <a:rPr lang="en-US" altLang="zh-CN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12</a:t>
            </a:r>
            <a:r>
              <a:rPr lang="zh-CN" altLang="en-US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分）</a:t>
            </a:r>
            <a:endParaRPr lang="zh-CN" altLang="en-US" sz="2000" b="1" u="none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/>
            <a:r>
              <a:rPr lang="zh-CN" altLang="en-US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材料   表</a:t>
            </a:r>
            <a:r>
              <a:rPr lang="en-US" altLang="zh-CN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endParaRPr lang="en-US" altLang="zh-CN" sz="2000" b="1" u="none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295910" y="1061720"/>
          <a:ext cx="11593830" cy="3477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2530"/>
                <a:gridCol w="6131560"/>
                <a:gridCol w="4269740"/>
              </a:tblGrid>
              <a:tr h="33528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时间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中国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外国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84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14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～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15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朱元璋在位期间，与占城、爪哇、暹罗等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30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余国进行官方贸易。废除丞相制度。郑和七下西洋，是世界航海史和中国古代对外交往史上的壮举。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德国人古登堡发明了最早的印刷机。哥伦布到达美洲大陆。佛罗伦萨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200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余家纺织工场雇佣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万余名工人。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966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16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张居正进行赋役合一、统一征银的“一条鞭法”改革。李时珍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本草纲目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》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刊刻。玉米、番薯、马铃薯等高产作物传入中国。汤显祖出生，代表作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牡丹亭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》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表现男女主人公冲破礼教束缚，追求爱情自由。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哥白尼提出“太阳中心说”。意大利传教士利玛窦到中国，传播了西方自然科学知识。莎士比亚出生，代表作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哈姆雷特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》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47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17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朱子学在日本为官方推崇，成为显学。茶叶大量输往欧洲。宋应星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天工开物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》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刊刻。美洲白银大量流入中国。郑成功收复台湾。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英国入侵印度，英属东印度公司在印度开展殖民活动。英国早期移民乘“五月花号”到达北美。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05740" y="4749800"/>
            <a:ext cx="11779885" cy="2042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r"/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据李亚凡编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世界历史年表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等。</a:t>
            </a:r>
            <a:endParaRPr lang="zh-CN" altLang="en-US" sz="2000" b="1" u="none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r"/>
            <a:endParaRPr lang="zh-CN" altLang="en-US" sz="2000" b="1" u="none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r"/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表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 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14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～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世纪中外历史事件简表。从表中提取</a:t>
            </a:r>
            <a:r>
              <a:rPr lang="zh-CN" altLang="en-US" sz="2000" b="1" u="none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相互关联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的中外历史信息，自拟论题，并结合所学知</a:t>
            </a:r>
            <a:endParaRPr lang="zh-CN" altLang="en-US" sz="2000" b="1" u="none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r"/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识予以阐述。（要求：写明论题，中外关联，史论结合。）</a:t>
            </a:r>
            <a:endParaRPr lang="zh-CN" altLang="en-US" sz="2000" b="1" u="none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r"/>
            <a:r>
              <a:rPr lang="zh-CN" altLang="en-US" sz="1600" b="0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1600" b="0" u="none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r"/>
            <a:r>
              <a:rPr lang="zh-CN" altLang="en-US" sz="1600" b="0" u="none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 </a:t>
            </a:r>
            <a:endParaRPr lang="zh-CN" altLang="en-US" sz="1600" b="0" u="none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2575" y="637540"/>
            <a:ext cx="11643360" cy="5514975"/>
          </a:xfrm>
        </p:spPr>
        <p:txBody>
          <a:bodyPr>
            <a:noAutofit/>
          </a:bodyPr>
          <a:p>
            <a:pPr marL="0" indent="0" fontAlgn="auto">
              <a:lnSpc>
                <a:spcPct val="100000"/>
              </a:lnSpc>
              <a:buNone/>
            </a:pPr>
            <a:r>
              <a:rPr lang="zh-CN" altLang="zh-CN" sz="2800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一、试题</a:t>
            </a:r>
            <a:r>
              <a:rPr lang="zh-CN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考点分析</a:t>
            </a:r>
            <a:endParaRPr lang="zh-CN" altLang="zh-CN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lang="zh-CN" altLang="en-US" sz="2800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、考点体现： 此题主要考查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14---17</a:t>
            </a:r>
            <a:r>
              <a:rPr lang="zh-CN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世纪的明代通史与世界通史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之间的关系，突出中外关联知识的考查。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、热点体现：树立宏观的大历史观，从全球的角度看明代的历史，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准确认识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中华民族的历史地位和文化积淀</a:t>
            </a:r>
            <a:r>
              <a:rPr lang="zh-CN" altLang="en-US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，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增强中华文化自信，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较好地体现了家国情怀与世界意识。    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、能力体现：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“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注重考查在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唯物史观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指导下运用学科思维和学科方法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发现问题、分析问题、解决问题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的能力</a:t>
            </a:r>
            <a:r>
              <a:rPr lang="en-US" altLang="zh-CN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”</a:t>
            </a:r>
            <a:r>
              <a:rPr lang="zh-CN" altLang="en-US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，即：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发现历史问题；论证历史问题；独立提出观点的能力。</a:t>
            </a:r>
            <a:endParaRPr lang="zh-CN" altLang="en-US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lvl="0" indent="0" fontAlgn="auto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buNone/>
            </a:pPr>
            <a:endParaRPr lang="zh-CN" altLang="en-US" sz="40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605" y="776605"/>
            <a:ext cx="11201400" cy="5375910"/>
          </a:xfrm>
        </p:spPr>
        <p:txBody>
          <a:bodyPr/>
          <a:p>
            <a:pPr marL="0" indent="0" fontAlgn="auto">
              <a:lnSpc>
                <a:spcPct val="100000"/>
              </a:lnSpc>
              <a:buNone/>
            </a:pPr>
            <a:r>
              <a:rPr lang="zh-CN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一、试题</a:t>
            </a:r>
            <a:r>
              <a:rPr lang="zh-CN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考点分析</a:t>
            </a:r>
            <a:endParaRPr lang="zh-CN" altLang="zh-CN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、考点体现： 此题主要考查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14---17</a:t>
            </a:r>
            <a:r>
              <a:rPr lang="zh-CN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世纪的明代通史与世界通史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之间的关系，突出中外关联知识的考查。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、热点体现：树立宏观的大历史观，从全球的角度看明代的历史，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准确认识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中华民族的历史地位和文化积淀</a:t>
            </a:r>
            <a:r>
              <a:rPr lang="zh-CN" altLang="en-US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，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增强中华文化自信，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较好地体现了家国情怀与世界意识。    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 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、能力体现：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“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注重考查在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唯物史观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指导下运用学科思维和学科方法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发现问题、分析问题、解决问题</a:t>
            </a:r>
            <a:r>
              <a:rPr lang="zh-CN" altLang="en-US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的能力</a:t>
            </a:r>
            <a:r>
              <a:rPr lang="en-US" altLang="zh-CN" b="1" dirty="0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”</a:t>
            </a:r>
            <a:r>
              <a:rPr lang="zh-CN" altLang="en-US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，即：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发现历史问题；论证历史问题；独立提出观点的能力。</a:t>
            </a:r>
            <a:endParaRPr lang="zh-CN" altLang="en-US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4150" y="485140"/>
            <a:ext cx="11820525" cy="582485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zh-CN" altLang="zh-CN" sz="3200" b="1">
                <a:latin typeface="楷体" panose="02010609060101010101" charset="-122"/>
                <a:ea typeface="楷体" panose="02010609060101010101" charset="-122"/>
                <a:sym typeface="+mn-ea"/>
              </a:rPr>
              <a:t>二、试题</a:t>
            </a:r>
            <a:r>
              <a:rPr lang="zh-CN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学情分析  </a:t>
            </a:r>
            <a:r>
              <a:rPr lang="zh-CN" altLang="zh-CN">
                <a:solidFill>
                  <a:srgbClr val="FF0000"/>
                </a:solidFill>
                <a:sym typeface="+mn-ea"/>
              </a:rPr>
              <a:t>   </a:t>
            </a:r>
            <a:endParaRPr lang="zh-CN" altLang="zh-CN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、能力要求：此题基于教材又高于教材，考查中外历史对比，能力要求高，体现了教育部考纲中的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4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大能力</a:t>
            </a: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12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目标。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、学情滞后：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高中学生通史知识薄弱，中外关联知识更薄弱。而</a:t>
            </a:r>
            <a:r>
              <a:rPr lang="zh-CN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这些历史事件之间的联系很多是中学教材没有涉及的，更难的是，要求找到相互关联的事件并提炼出主题。</a:t>
            </a:r>
            <a:endParaRPr lang="zh-CN" altLang="zh-CN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buNone/>
            </a:pPr>
            <a:r>
              <a:rPr lang="en-US" altLang="zh-CN">
                <a:solidFill>
                  <a:srgbClr val="0E0E0E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>
                <a:solidFill>
                  <a:srgbClr val="0E0E0E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、教学策略：</a:t>
            </a:r>
            <a:endParaRPr lang="zh-CN" altLang="en-US">
              <a:solidFill>
                <a:srgbClr val="0E0E0E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A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、要整合教材形成通史思维。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r>
              <a:rPr lang="en-US" altLang="zh-CN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B</a:t>
            </a:r>
            <a:r>
              <a:rPr lang="zh-CN" altLang="en-US" b="1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、加大中外关联试题的训练。</a:t>
            </a:r>
            <a:endParaRPr lang="zh-CN" altLang="en-US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endParaRPr lang="zh-CN" altLang="en-US" sz="66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endParaRPr lang="zh-CN" altLang="en-US" sz="72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endParaRPr lang="zh-CN" altLang="en-US" sz="80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endParaRPr lang="zh-CN" altLang="en-US" sz="88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endParaRPr lang="zh-CN" altLang="en-US" sz="96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endParaRPr lang="zh-CN" altLang="en-US" sz="115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buNone/>
            </a:pPr>
            <a:endParaRPr lang="zh-CN" altLang="en-US" sz="13800" b="1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>
              <a:buNone/>
            </a:pPr>
            <a:endParaRPr lang="zh-CN" altLang="zh-CN" sz="8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graphicFrame>
        <p:nvGraphicFramePr>
          <p:cNvPr id="9219" name="内容占位符 9218"/>
          <p:cNvGraphicFramePr/>
          <p:nvPr>
            <p:ph sz="half" idx="2"/>
          </p:nvPr>
        </p:nvGraphicFramePr>
        <p:xfrm>
          <a:off x="184150" y="1811020"/>
          <a:ext cx="11268710" cy="2741930"/>
        </p:xfrm>
        <a:graphic>
          <a:graphicData uri="http://schemas.openxmlformats.org/drawingml/2006/table">
            <a:tbl>
              <a:tblPr/>
              <a:tblGrid>
                <a:gridCol w="1844040"/>
                <a:gridCol w="3044825"/>
                <a:gridCol w="2857500"/>
                <a:gridCol w="3522345"/>
              </a:tblGrid>
              <a:tr h="69469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x-none" sz="18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      </a:t>
                      </a:r>
                      <a:r>
                        <a:rPr lang="zh-CN" altLang="en-US" sz="1800" b="1" dirty="0"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要求</a:t>
                      </a:r>
                      <a:r>
                        <a:rPr lang="en-US" altLang="x-none" sz="18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altLang="x-none" sz="1800" b="1" dirty="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目标</a:t>
                      </a:r>
                      <a:r>
                        <a:rPr lang="en-US" altLang="x-none" sz="18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altLang="x-none" sz="1800" b="1" dirty="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 cap="rnd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x-none" sz="28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   Ⅰ</a:t>
                      </a:r>
                      <a:endParaRPr lang="en-US" altLang="x-none" sz="2800" b="1" dirty="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x-none" sz="28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  Ⅱ</a:t>
                      </a:r>
                      <a:endParaRPr lang="en-US" altLang="x-none" sz="2800" b="1" dirty="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x-none" sz="2800" b="1" dirty="0">
                          <a:latin typeface="楷体" panose="02010609060101010101" charset="-122"/>
                          <a:ea typeface="楷体" panose="02010609060101010101" charset="-122"/>
                        </a:rPr>
                        <a:t>     Ⅲ</a:t>
                      </a:r>
                      <a:endParaRPr lang="en-US" altLang="x-none" sz="2800" b="1" dirty="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818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0000F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获取和解读信息</a:t>
                      </a:r>
                      <a:endParaRPr lang="zh-CN" altLang="en-US" sz="1800" b="1">
                        <a:solidFill>
                          <a:srgbClr val="0000F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latin typeface="楷体" panose="02010609060101010101" charset="-122"/>
                          <a:ea typeface="楷体" panose="02010609060101010101" charset="-122"/>
                        </a:rPr>
                        <a:t>理解试题提供的图文材料和考试要求</a:t>
                      </a:r>
                      <a:endParaRPr lang="zh-CN" altLang="en-US" sz="1800" b="1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CC00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理解材料，最大限度的获取有效信息 </a:t>
                      </a:r>
                      <a:endParaRPr lang="zh-CN" altLang="en-US" sz="1800" b="1">
                        <a:solidFill>
                          <a:srgbClr val="CC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CC00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对有效信息进行完整、准确、合理的解读</a:t>
                      </a:r>
                      <a:endParaRPr lang="zh-CN" altLang="en-US" sz="1800" b="1">
                        <a:solidFill>
                          <a:srgbClr val="CC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0000F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调动和运用知识</a:t>
                      </a:r>
                      <a:endParaRPr lang="zh-CN" altLang="en-US" sz="1800" b="1">
                        <a:solidFill>
                          <a:srgbClr val="0000F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indent="0" algn="l">
                        <a:buNone/>
                      </a:pPr>
                      <a:r>
                        <a:rPr lang="zh-CN" altLang="en-US" sz="18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辨别历史</a:t>
                      </a: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事实与历史叙述。</a:t>
                      </a:r>
                      <a:endParaRPr lang="zh-CN" altLang="en-US" sz="18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100000"/>
                      </a:scheme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algn="just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理解</a:t>
                      </a: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历史叙述与历史结论。</a:t>
                      </a:r>
                      <a:endParaRPr lang="zh-CN" altLang="en-US" sz="18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0000F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说明和证明历史现象和历史观点</a:t>
                      </a:r>
                      <a:endParaRPr lang="zh-CN" altLang="en-US" sz="1800" b="1">
                        <a:solidFill>
                          <a:srgbClr val="0000F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339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0000F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描述和阐释事物</a:t>
                      </a:r>
                      <a:endParaRPr lang="zh-CN" altLang="en-US" sz="1800" b="1">
                        <a:solidFill>
                          <a:srgbClr val="0000F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algn="just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客观叙述历史</a:t>
                      </a: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事实</a:t>
                      </a:r>
                      <a:endParaRPr lang="zh-CN" altLang="en-US" sz="18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正确解释历史</a:t>
                      </a: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事物</a:t>
                      </a:r>
                      <a:endParaRPr lang="zh-CN" altLang="en-US" sz="18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algn="just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认识历史事物的</a:t>
                      </a: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本质</a:t>
                      </a:r>
                      <a:endParaRPr lang="zh-CN" altLang="en-US" sz="18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87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0000F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论证和探讨问题</a:t>
                      </a:r>
                      <a:endParaRPr lang="zh-CN" altLang="en-US" sz="1800" b="1">
                        <a:solidFill>
                          <a:srgbClr val="0000F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algn="just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发现</a:t>
                      </a:r>
                      <a:r>
                        <a:rPr lang="zh-CN" altLang="en-US" sz="18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历史问题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algn="just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论证</a:t>
                      </a:r>
                      <a:r>
                        <a:rPr lang="zh-CN" altLang="en-US" sz="18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历史问题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eaLnBrk="0" hangingPunct="0">
                        <a:defRPr sz="2400" kern="1200"/>
                      </a:lvl2pPr>
                      <a:lvl3pPr marL="1143000" lvl="2" indent="-228600" algn="l">
                        <a:defRPr sz="2000" kern="1200"/>
                      </a:lvl3pPr>
                      <a:lvl4pPr marL="1600200" lvl="3" indent="-228600" algn="l">
                        <a:defRPr sz="1800" kern="1200"/>
                      </a:lvl4pPr>
                      <a:lvl5pPr marL="2057400" lvl="4" indent="-228600" algn="l">
                        <a:defRPr sz="1800" kern="1200"/>
                      </a:lvl5pPr>
                    </a:lstStyle>
                    <a:p>
                      <a:pPr marL="0" lvl="0" indent="0" algn="just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独立提出</a:t>
                      </a:r>
                      <a:r>
                        <a:rPr lang="zh-CN" altLang="en-US" sz="18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微软雅黑" panose="020B0503020204020204" pitchFamily="34" charset="-122"/>
                          <a:sym typeface="+mn-ea"/>
                        </a:rPr>
                        <a:t>观点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4480" y="716915"/>
            <a:ext cx="11336020" cy="5409565"/>
          </a:xfrm>
        </p:spPr>
        <p:txBody>
          <a:bodyPr/>
          <a:p>
            <a:pPr marL="0" indent="0">
              <a:buNone/>
            </a:pPr>
            <a:r>
              <a:rPr lang="zh-CN" altLang="zh-CN" sz="3200">
                <a:sym typeface="+mn-ea"/>
              </a:rPr>
              <a:t>三、试题</a:t>
            </a:r>
            <a:r>
              <a:rPr lang="zh-CN" altLang="zh-CN" sz="3200">
                <a:solidFill>
                  <a:srgbClr val="FF0000"/>
                </a:solidFill>
                <a:sym typeface="+mn-ea"/>
              </a:rPr>
              <a:t>拓展分析</a:t>
            </a:r>
            <a:endParaRPr lang="zh-CN" altLang="zh-CN" sz="3200">
              <a:solidFill>
                <a:srgbClr val="FF0000"/>
              </a:solidFill>
              <a:sym typeface="+mn-ea"/>
            </a:endParaRPr>
          </a:p>
          <a:p>
            <a:endParaRPr lang="en-US" altLang="zh-CN" sz="3200">
              <a:solidFill>
                <a:schemeClr val="tx1"/>
              </a:solidFill>
              <a:sym typeface="+mn-ea"/>
            </a:endParaRPr>
          </a:p>
          <a:p>
            <a:r>
              <a:rPr lang="en-US" altLang="zh-CN" sz="3200">
                <a:solidFill>
                  <a:schemeClr val="tx1"/>
                </a:solidFill>
                <a:sym typeface="+mn-ea"/>
              </a:rPr>
              <a:t>1</a:t>
            </a:r>
            <a:r>
              <a:rPr lang="zh-CN" altLang="en-US" sz="3200">
                <a:solidFill>
                  <a:schemeClr val="tx1"/>
                </a:solidFill>
                <a:sym typeface="+mn-ea"/>
              </a:rPr>
              <a:t>、试题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答案拓展</a:t>
            </a:r>
            <a:endParaRPr lang="zh-CN" altLang="en-US" sz="3200">
              <a:solidFill>
                <a:srgbClr val="FF0000"/>
              </a:solidFill>
              <a:sym typeface="+mn-ea"/>
            </a:endParaRPr>
          </a:p>
          <a:p>
            <a:r>
              <a:rPr lang="en-US" sz="3200">
                <a:sym typeface="+mn-ea"/>
              </a:rPr>
              <a:t>2</a:t>
            </a:r>
            <a:r>
              <a:rPr lang="zh-CN" altLang="en-US" sz="3200">
                <a:sym typeface="+mn-ea"/>
              </a:rPr>
              <a:t>、试题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改编拓展</a:t>
            </a:r>
            <a:endParaRPr lang="zh-CN" altLang="en-US" sz="3200">
              <a:solidFill>
                <a:srgbClr val="FF0000"/>
              </a:solidFill>
              <a:sym typeface="+mn-ea"/>
            </a:endParaRPr>
          </a:p>
          <a:p>
            <a:endParaRPr lang="zh-CN" altLang="en-US" sz="3200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296545" y="360680"/>
            <a:ext cx="10414000" cy="701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altLang="zh-CN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42</a:t>
            </a:r>
            <a:r>
              <a:rPr lang="zh-CN" altLang="en-US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．阅读材料，完成下列要求。（</a:t>
            </a:r>
            <a:r>
              <a:rPr lang="en-US" altLang="zh-CN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12</a:t>
            </a:r>
            <a:r>
              <a:rPr lang="zh-CN" altLang="en-US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分）</a:t>
            </a:r>
            <a:endParaRPr lang="zh-CN" altLang="en-US" sz="2000" b="1" u="none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/>
            <a:r>
              <a:rPr lang="zh-CN" altLang="en-US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材料表</a:t>
            </a:r>
            <a:r>
              <a:rPr lang="en-US" altLang="zh-CN" sz="2000" b="1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endParaRPr lang="en-US" altLang="zh-CN" sz="2000" b="1" u="none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478155" y="1061720"/>
          <a:ext cx="11411585" cy="35960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9700"/>
                <a:gridCol w="6075045"/>
                <a:gridCol w="3926840"/>
              </a:tblGrid>
              <a:tr h="32702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时间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中国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外国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14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～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15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朱元璋在位期间，与占城、爪哇、暹罗等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30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余国进行官方贸易。废除丞相制度。郑和七下西洋，是世界航海史和中国古代对外交往史上的壮举。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德国人古登堡发明了最早的印刷机。</a:t>
                      </a:r>
                      <a:r>
                        <a:rPr lang="zh-CN" altLang="en-US" sz="1800" b="1" u="none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哥伦布到达美洲大陆。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佛罗伦萨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200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余家纺织工场雇佣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万余名工人。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746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16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张居正进行赋役合一、统一征银的“一条鞭法”改革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。李时珍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本草纲目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》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刊刻。玉米、番薯、马铃薯等高产作物传入中国。汤显祖出生，代表作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牡丹亭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》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表现男女主人公冲破礼教束缚，追求爱情自由。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哥白尼提出“太阳中心说”。</a:t>
                      </a:r>
                      <a:r>
                        <a:rPr lang="zh-CN" altLang="en-US" sz="1800" b="1" u="none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意大利传教士利玛窦到中国，传播了西方自然科学知识。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莎士比亚出生，代表作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哈姆雷特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》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107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17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世纪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朱子学在日本为官方推崇，成为显学。</a:t>
                      </a:r>
                      <a:r>
                        <a:rPr lang="zh-CN" altLang="en-US" sz="1800" b="1" u="none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茶叶大量输往欧洲。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宋应星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《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天工开物</a:t>
                      </a:r>
                      <a:r>
                        <a:rPr lang="en-US" altLang="zh-CN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》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刊刻。</a:t>
                      </a:r>
                      <a:r>
                        <a:rPr lang="zh-CN" altLang="en-US" sz="1800" b="1" u="none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美洲白银大量流入中国</a:t>
                      </a: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。郑成功收复台湾。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zh-CN" altLang="en-US" sz="1800" b="1" u="none">
                          <a:solidFill>
                            <a:srgbClr val="0E0E0E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英国入侵印度，英属东印度公司在印度开展殖民活动。英国早期移民乘“五月花号”到达北美。</a:t>
                      </a:r>
                      <a:endParaRPr lang="zh-CN" altLang="en-US" sz="1800" b="1" u="none">
                        <a:solidFill>
                          <a:srgbClr val="0E0E0E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0" marR="0" marT="0" marB="1" vert="horz" anchor="t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05740" y="4749800"/>
            <a:ext cx="11779885" cy="2042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r"/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据李亚凡编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世界历史年表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等。</a:t>
            </a:r>
            <a:endParaRPr lang="zh-CN" altLang="en-US" sz="2000" b="1" u="none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r"/>
            <a:endParaRPr lang="zh-CN" altLang="en-US" sz="2000" b="1" u="none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r"/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表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14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～</a:t>
            </a:r>
            <a:r>
              <a:rPr lang="en-US" altLang="zh-CN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世纪中外历史事件简表。从表中提取</a:t>
            </a:r>
            <a:r>
              <a:rPr lang="zh-CN" altLang="en-US" sz="2000" b="1" u="none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相互关联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的中外历史信息，自拟论题，并结合所学知识予以阐述。（要求：</a:t>
            </a:r>
            <a:r>
              <a:rPr lang="zh-CN" altLang="en-US" sz="2000" b="1" u="none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写明论题，中外关联，史论结合。</a:t>
            </a:r>
            <a:r>
              <a:rPr lang="zh-CN" altLang="en-US" sz="2000" b="1" u="none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zh-CN" altLang="en-US" sz="2000" b="1" u="none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r"/>
            <a:r>
              <a:rPr lang="zh-CN" altLang="en-US" sz="1600" b="0" u="none">
                <a:solidFill>
                  <a:srgbClr val="0E0E0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1600" b="0" u="none">
              <a:solidFill>
                <a:srgbClr val="0E0E0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r"/>
            <a:r>
              <a:rPr lang="zh-CN" altLang="en-US" sz="1600" b="0" u="none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 </a:t>
            </a:r>
            <a:endParaRPr lang="zh-CN" altLang="en-US" sz="1600" b="0" u="none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4630" y="442595"/>
            <a:ext cx="11630660" cy="5735320"/>
          </a:xfrm>
        </p:spPr>
        <p:txBody>
          <a:bodyPr>
            <a:noAutofit/>
          </a:bodyPr>
          <a:p>
            <a:pPr marL="0" indent="0" fontAlgn="auto">
              <a:lnSpc>
                <a:spcPct val="100000"/>
              </a:lnSpc>
              <a:buNone/>
            </a:pP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、试题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答案拓展</a:t>
            </a:r>
            <a:endParaRPr lang="zh-CN" altLang="en-US">
              <a:solidFill>
                <a:srgbClr val="FF0000"/>
              </a:solidFill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endParaRPr lang="zh-CN" altLang="en-US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方法与技巧</a:t>
            </a:r>
            <a:endParaRPr lang="zh-CN" altLang="en-US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endParaRPr lang="zh-CN" altLang="en-US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第一：审题。</a:t>
            </a:r>
            <a:endParaRPr lang="zh-CN" altLang="en-US" sz="20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从表中提取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相互关联</a:t>
            </a: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的中外历史信息，自拟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论题</a:t>
            </a: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，并结合所学知识予以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阐述</a:t>
            </a: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。（要求：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写明论题，中外关联，史论结合。</a:t>
            </a: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endParaRPr lang="zh-CN" altLang="en-US" sz="20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endParaRPr lang="zh-CN" altLang="en-US" sz="20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第二：论题。</a:t>
            </a:r>
            <a:endParaRPr lang="zh-CN" altLang="en-US" sz="20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中外对比，提取中外历史信息，写出论题。</a:t>
            </a:r>
            <a:r>
              <a:rPr lang="zh-CN" altLang="en-US" sz="2000" b="1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（可微观论题，也可宏观论题）</a:t>
            </a:r>
            <a:endParaRPr lang="zh-CN" altLang="en-US" sz="2000" b="1"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endParaRPr lang="zh-CN" altLang="en-US" sz="20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第三：阐述。</a:t>
            </a:r>
            <a:endParaRPr lang="zh-CN" altLang="en-US" sz="20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000" b="1">
                <a:solidFill>
                  <a:srgbClr val="0E0E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论题、阐述具有开放性、多样性。</a:t>
            </a:r>
            <a:endParaRPr lang="zh-CN" altLang="en-US" sz="2000" b="1">
              <a:solidFill>
                <a:srgbClr val="0E0E0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160434"/>
  <p:tag name="KSO_WM_SCREEN_THEME_FLAG" val="Dlrq25wU2PGuGg5bbmjbDHfSZV32WOfKsRWNlj2WGxXMFR8b+LrYeKP8qKf/MjH2ShmJD8II3es46jBU7xqt3PDUtnkWLb4++mldZbv1kUo=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434"/>
  <p:tag name="KSO_WM_UNIT_TYPE" val="d"/>
  <p:tag name="KSO_WM_UNIT_INDEX" val="1"/>
  <p:tag name="KSO_WM_UNIT_ID" val="custom160434_15*d*1"/>
  <p:tag name="KSO_WM_UNIT_CLEAR" val="0"/>
  <p:tag name="KSO_WM_UNIT_LAYERLEVEL" val="1"/>
  <p:tag name="KSO_WM_UNIT_VALUE" val="894*792"/>
  <p:tag name="KSO_WM_UNIT_HIGHLIGHT" val="0"/>
  <p:tag name="KSO_WM_UNIT_COMPATIBLE" val="0"/>
  <p:tag name="KSO_WM_SCREEN_THEME_FLAG" val="Dlrq25wU2PGuGg5bbmjbDHfSZV32WOfKsRWNlj2WGxXMFR8b+LrYeKP8qKf/MjH2ShmJD8II3es46jBU7xqt3PDUtnkWLb4++mldZbv1kUo="/>
</p:tagLst>
</file>

<file path=ppt/tags/tag11.xml><?xml version="1.0" encoding="utf-8"?>
<p:tagLst xmlns:p="http://schemas.openxmlformats.org/presentationml/2006/main">
  <p:tag name="KSO_WM_TEMPLATE_CATEGORY" val="custom"/>
  <p:tag name="KSO_WM_TEMPLATE_INDEX" val="160434"/>
  <p:tag name="KSO_WM_TAG_VERSION" val="1.0"/>
  <p:tag name="KSO_WM_SLIDE_ID" val="custom160434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49*128"/>
  <p:tag name="KSO_WM_SLIDE_SIZE" val="864*356"/>
  <p:tag name="KSO_WM_SCREEN_THEME_FLAG" val="Dlrq25wU2PGuGg5bbmjbDHfSZV32WOfKsRWNlj2WGxXMFR8b+LrYeKP8qKf/MjH2ShmJD8II3es46jBU7xqt3PDUtnkWLb4++mldZbv1kUo=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434"/>
  <p:tag name="KSO_WM_UNIT_TYPE" val="a"/>
  <p:tag name="KSO_WM_UNIT_INDEX" val="1"/>
  <p:tag name="KSO_WM_UNIT_ID" val="custom160434_33*a*1"/>
  <p:tag name="KSO_WM_UNIT_CLEAR" val="1"/>
  <p:tag name="KSO_WM_UNIT_LAYERLEVEL" val="1"/>
  <p:tag name="KSO_WM_UNIT_VALUE" val="10"/>
  <p:tag name="KSO_WM_UNIT_ISCONTENTSTITLE" val="0"/>
  <p:tag name="KSO_WM_UNIT_HIGHLIGHT" val="0"/>
  <p:tag name="KSO_WM_UNIT_COMPATIBLE" val="0"/>
  <p:tag name="KSO_WM_UNIT_PRESET_TEXT" val="THANKS"/>
  <p:tag name="KSO_WM_SCREEN_THEME_FLAG" val="Dlrq25wU2PGuGg5bbmjbDHfSZV32WOfKsRWNlj2WGxXMFR8b+LrYeKP8qKf/MjH2ShmJD8II3es46jBU7xqt3PDUtnkWLb4++mldZbv1kUo=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434"/>
  <p:tag name="KSO_WM_UNIT_TYPE" val="d"/>
  <p:tag name="KSO_WM_UNIT_INDEX" val="2"/>
  <p:tag name="KSO_WM_UNIT_ID" val="custom160434_15*d*2"/>
  <p:tag name="KSO_WM_UNIT_CLEAR" val="0"/>
  <p:tag name="KSO_WM_UNIT_LAYERLEVEL" val="1"/>
  <p:tag name="KSO_WM_UNIT_VALUE" val="894*792"/>
  <p:tag name="KSO_WM_UNIT_HIGHLIGHT" val="0"/>
  <p:tag name="KSO_WM_UNIT_COMPATIBLE" val="0"/>
  <p:tag name="KSO_WM_SCREEN_THEME_FLAG" val="Dlrq25wU2PGuGg5bbmjbDHfSZV32WOfKsRWNlj2WGxXMFR8b+LrYeKP8qKf/MjH2ShmJD8II3es46jBU7xqt3PDUtnkWLb4++mldZbv1kUo="/>
</p:tagLst>
</file>

<file path=ppt/tags/tag14.xml><?xml version="1.0" encoding="utf-8"?>
<p:tagLst xmlns:p="http://schemas.openxmlformats.org/presentationml/2006/main">
  <p:tag name="KSO_WM_TEMPLATE_CATEGORY" val="custom"/>
  <p:tag name="KSO_WM_TEMPLATE_INDEX" val="160434"/>
  <p:tag name="KSO_WM_TAG_VERSION" val="1.0"/>
  <p:tag name="KSO_WM_SLIDE_ID" val="custom160434_33"/>
  <p:tag name="KSO_WM_SLIDE_INDEX" val="33"/>
  <p:tag name="KSO_WM_SLIDE_ITEM_CNT" val="1"/>
  <p:tag name="KSO_WM_SLIDE_LAYOUT" val="a"/>
  <p:tag name="KSO_WM_SLIDE_LAYOUT_CNT" val="1"/>
  <p:tag name="KSO_WM_SLIDE_TYPE" val="endPage"/>
  <p:tag name="KSO_WM_BEAUTIFY_FLAG" val="#wm#"/>
  <p:tag name="KSO_WM_SCREEN_THEME_FLAG" val="Dlrq25wU2PGuGg5bbmjbDHfSZV32WOfKsRWNlj2WGxXMFR8b+LrYeKP8qKf/MjH2ShmJD8II3es46jBU7xqt3PDUtnkWLb4++mldZbv1kUo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HfSZV32WOfKsRWNlj2WGxXMFR8b+LrYeKP8qKf/MjH2ShmJD8II3es46jBU7xqt3PDUtnkWLb4++mldZbv1kUo=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160434"/>
  <p:tag name="KSO_WM_SCREEN_THEME_FLAG" val="Dlrq25wU2PGuGg5bbmjbDHfSZV32WOfKsRWNlj2WGxXMFR8b+LrYeKP8qKf/MjH2ShmJD8II3es46jBU7xqt3PDUtnkWLb4++mldZbv1kUo=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434"/>
  <p:tag name="KSO_WM_UNIT_TYPE" val="f"/>
  <p:tag name="KSO_WM_UNIT_INDEX" val="1"/>
  <p:tag name="KSO_WM_UNIT_ID" val="custom160434_2*f*1"/>
  <p:tag name="KSO_WM_UNIT_CLEAR" val="1"/>
  <p:tag name="KSO_WM_UNIT_LAYERLEVEL" val="1"/>
  <p:tag name="KSO_WM_UNIT_VALUE" val="280"/>
  <p:tag name="KSO_WM_UNIT_HIGHLIGHT" val="0"/>
  <p:tag name="KSO_WM_UNIT_COMPATIBLE" val="0"/>
  <p:tag name="KSO_WM_UNIT_PRESET_TEXT_INDEX" val="5"/>
  <p:tag name="KSO_WM_UNIT_PRESET_TEXT_LEN" val="232"/>
  <p:tag name="KSO_WM_SCREEN_THEME_FLAG" val="Dlrq25wU2PGuGg5bbmjbDHfSZV32WOfKsRWNlj2WGxXMFR8b+LrYeKP8qKf/MjH2ShmJD8II3es46jBU7xqt3PDUtnkWLb4++mldZbv1kUo=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434"/>
  <p:tag name="KSO_WM_UNIT_TYPE" val="d"/>
  <p:tag name="KSO_WM_UNIT_INDEX" val="1"/>
  <p:tag name="KSO_WM_UNIT_ID" val="custom160434_15*d*1"/>
  <p:tag name="KSO_WM_UNIT_CLEAR" val="0"/>
  <p:tag name="KSO_WM_UNIT_LAYERLEVEL" val="1"/>
  <p:tag name="KSO_WM_UNIT_VALUE" val="894*792"/>
  <p:tag name="KSO_WM_UNIT_HIGHLIGHT" val="0"/>
  <p:tag name="KSO_WM_UNIT_COMPATIBLE" val="0"/>
  <p:tag name="KSO_WM_SCREEN_THEME_FLAG" val="Dlrq25wU2PGuGg5bbmjbDHfSZV32WOfKsRWNlj2WGxXMFR8b+LrYeKP8qKf/MjH2ShmJD8II3es46jBU7xqt3PDUtnkWLb4++mldZbv1kUo="/>
</p:tagLst>
</file>

<file path=ppt/tags/tag5.xml><?xml version="1.0" encoding="utf-8"?>
<p:tagLst xmlns:p="http://schemas.openxmlformats.org/presentationml/2006/main">
  <p:tag name="KSO_WM_TEMPLATE_CATEGORY" val="custom"/>
  <p:tag name="KSO_WM_TEMPLATE_INDEX" val="160434"/>
  <p:tag name="KSO_WM_TAG_VERSION" val="1.0"/>
  <p:tag name="KSO_WM_SLIDE_ID" val="custom160434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49*128"/>
  <p:tag name="KSO_WM_SLIDE_SIZE" val="864*356"/>
  <p:tag name="KSO_WM_SCREEN_THEME_FLAG" val="Dlrq25wU2PGuGg5bbmjbDHfSZV32WOfKsRWNlj2WGxXMFR8b+LrYeKP8qKf/MjH2ShmJD8II3es46jBU7xqt3PDUtnkWLb4++mldZbv1kUo=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160434"/>
  <p:tag name="KSO_WM_SCREEN_THEME_FLAG" val="Dlrq25wU2PGuGg5bbmjbDHfSZV32WOfKsRWNlj2WGxXMFR8b+LrYeKP8qKf/MjH2ShmJD8II3es46jBU7xqt3PDUtnkWLb4++mldZbv1kUo=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160434"/>
  <p:tag name="KSO_WM_SCREEN_THEME_FLAG" val="Dlrq25wU2PGuGg5bbmjbDHfSZV32WOfKsRWNlj2WGxXMFR8b+LrYeKP8qKf/MjH2ShmJD8II3es46jBU7xqt3PDUtnkWLb4++mldZbv1kUo=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160434"/>
  <p:tag name="KSO_WM_SCREEN_THEME_FLAG" val="Dlrq25wU2PGuGg5bbmjbDHfSZV32WOfKsRWNlj2WGxXMFR8b+LrYeKP8qKf/MjH2ShmJD8II3es46jBU7xqt3PDUtnkWLb4++mldZbv1kUo=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434"/>
  <p:tag name="KSO_WM_UNIT_TYPE" val="f"/>
  <p:tag name="KSO_WM_UNIT_INDEX" val="1"/>
  <p:tag name="KSO_WM_UNIT_ID" val="custom160434_2*f*1"/>
  <p:tag name="KSO_WM_UNIT_CLEAR" val="1"/>
  <p:tag name="KSO_WM_UNIT_LAYERLEVEL" val="1"/>
  <p:tag name="KSO_WM_UNIT_VALUE" val="280"/>
  <p:tag name="KSO_WM_UNIT_HIGHLIGHT" val="0"/>
  <p:tag name="KSO_WM_UNIT_COMPATIBLE" val="0"/>
  <p:tag name="KSO_WM_UNIT_PRESET_TEXT_INDEX" val="5"/>
  <p:tag name="KSO_WM_UNIT_PRESET_TEXT_LEN" val="232"/>
  <p:tag name="KSO_WM_SCREEN_THEME_FLAG" val="Dlrq25wU2PGuGg5bbmjbDHfSZV32WOfKsRWNlj2WGxXMFR8b+LrYeKP8qKf/MjH2ShmJD8II3es46jBU7xqt3PDUtnkWLb4++mldZbv1kUo="/>
</p:tagLst>
</file>

<file path=ppt/theme/theme1.xml><?xml version="1.0" encoding="utf-8"?>
<a:theme xmlns:a="http://schemas.openxmlformats.org/drawingml/2006/main" name="自定义设计方案">
  <a:themeElements>
    <a:clrScheme name="160150.150">
      <a:dk1>
        <a:srgbClr val="4B4B4B"/>
      </a:dk1>
      <a:lt1>
        <a:sysClr val="window" lastClr="FFFFFF"/>
      </a:lt1>
      <a:dk2>
        <a:srgbClr val="4B4B4B"/>
      </a:dk2>
      <a:lt2>
        <a:srgbClr val="FFFFFF"/>
      </a:lt2>
      <a:accent1>
        <a:srgbClr val="28CA3B"/>
      </a:accent1>
      <a:accent2>
        <a:srgbClr val="B4B75C"/>
      </a:accent2>
      <a:accent3>
        <a:srgbClr val="6E9671"/>
      </a:accent3>
      <a:accent4>
        <a:srgbClr val="869D59"/>
      </a:accent4>
      <a:accent5>
        <a:srgbClr val="F68432"/>
      </a:accent5>
      <a:accent6>
        <a:srgbClr val="FFC000"/>
      </a:accent6>
      <a:hlink>
        <a:srgbClr val="0070C0"/>
      </a:hlink>
      <a:folHlink>
        <a:srgbClr val="7F7F7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5131</Words>
  <Application>WPS 演示</Application>
  <PresentationFormat>宽屏</PresentationFormat>
  <Paragraphs>357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4" baseType="lpstr">
      <vt:lpstr>Arial</vt:lpstr>
      <vt:lpstr>宋体</vt:lpstr>
      <vt:lpstr>Wingdings</vt:lpstr>
      <vt:lpstr>Broadway BT</vt:lpstr>
      <vt:lpstr>汉仪丫丫体简</vt:lpstr>
      <vt:lpstr>Verdana</vt:lpstr>
      <vt:lpstr>楷体</vt:lpstr>
      <vt:lpstr>黑体</vt:lpstr>
      <vt:lpstr>Calibri</vt:lpstr>
      <vt:lpstr>微软雅黑</vt:lpstr>
      <vt:lpstr>Arial Unicode MS</vt:lpstr>
      <vt:lpstr>Times New Roman</vt:lpstr>
      <vt:lpstr>Gabriola</vt:lpstr>
      <vt:lpstr>自定义设计方案</vt:lpstr>
      <vt:lpstr>说题：2017年全国Ⅰ卷历史第42试题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zzl-PC</dc:creator>
  <cp:lastModifiedBy>zzl</cp:lastModifiedBy>
  <cp:revision>42</cp:revision>
  <dcterms:created xsi:type="dcterms:W3CDTF">2017-05-03T00:47:00Z</dcterms:created>
  <dcterms:modified xsi:type="dcterms:W3CDTF">2017-06-27T02:33:40Z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2052-10.1.0.6554</vt:lpwstr>
  </property>
</Properties>
</file>