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3"/>
    <p:sldId id="262" r:id="rId4"/>
    <p:sldId id="269" r:id="rId5"/>
    <p:sldId id="263" r:id="rId6"/>
    <p:sldId id="260" r:id="rId7"/>
    <p:sldId id="256" r:id="rId8"/>
    <p:sldId id="259" r:id="rId9"/>
    <p:sldId id="350" r:id="rId10"/>
    <p:sldId id="292" r:id="rId11"/>
    <p:sldId id="279" r:id="rId12"/>
    <p:sldId id="283" r:id="rId13"/>
    <p:sldId id="286" r:id="rId14"/>
    <p:sldId id="291" r:id="rId15"/>
    <p:sldId id="287" r:id="rId16"/>
    <p:sldId id="288" r:id="rId18"/>
    <p:sldId id="289" r:id="rId19"/>
    <p:sldId id="290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" initials="w" lastIdx="0" clrIdx="0"/>
  <p:cmAuthor id="0" name="walkinne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4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76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1983 年，四家百货商场与主管部门签订经营承包合同，承诺自主经营自负盈亏，反映出企业经营自主权的扩大和企业活力逐步得到增强，A项正确；此时国企改革尚未“全面展开”，B项错误；市场经济体制目标是在1992年中共十四大上确立的，C项错误；我国在1993年中共十四届三中全会后才开始尝试建立现代企业制度，D项错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../slideLayouts/slideLayout9.xml" Id="rId9" /><Relationship Type="http://schemas.openxmlformats.org/officeDocument/2006/relationships/slideLayout" Target="../slideLayouts/slideLayout8.xml" Id="rId8" /><Relationship Type="http://schemas.openxmlformats.org/officeDocument/2006/relationships/slideLayout" Target="../slideLayouts/slideLayout7.xml" Id="rId7" /><Relationship Type="http://schemas.openxmlformats.org/officeDocument/2006/relationships/slideLayout" Target="../slideLayouts/slideLayout6.xml" Id="rId6" /><Relationship Type="http://schemas.openxmlformats.org/officeDocument/2006/relationships/slideLayout" Target="../slideLayouts/slideLayout5.xml" Id="rId5" /><Relationship Type="http://schemas.openxmlformats.org/officeDocument/2006/relationships/slideLayout" Target="../slideLayouts/slideLayout4.xml" Id="rId4" /><Relationship Type="http://schemas.openxmlformats.org/officeDocument/2006/relationships/slideLayout" Target="../slideLayouts/slideLayout3.xml" Id="rId3" /><Relationship Type="http://schemas.openxmlformats.org/officeDocument/2006/relationships/theme" Target="../theme/theme1.xml" Id="rId21" /><Relationship Type="http://schemas.openxmlformats.org/officeDocument/2006/relationships/tags" Target="../tags/tag62.xml" Id="rId20" /><Relationship Type="http://schemas.openxmlformats.org/officeDocument/2006/relationships/slideLayout" Target="../slideLayouts/slideLayout2.xml" Id="rId2" /><Relationship Type="http://schemas.openxmlformats.org/officeDocument/2006/relationships/tags" Target="../tags/tag61.xml" Id="rId17" /><Relationship Type="http://schemas.openxmlformats.org/officeDocument/2006/relationships/tags" Target="../tags/tag60.xml" Id="rId16" /><Relationship Type="http://schemas.openxmlformats.org/officeDocument/2006/relationships/tags" Target="../tags/tag59.xml" Id="rId15" /><Relationship Type="http://schemas.openxmlformats.org/officeDocument/2006/relationships/tags" Target="../tags/tag58.xml" Id="rId14" /><Relationship Type="http://schemas.openxmlformats.org/officeDocument/2006/relationships/tags" Target="../tags/tag57.xml" Id="rId13" /><Relationship Type="http://schemas.openxmlformats.org/officeDocument/2006/relationships/slideLayout" Target="../slideLayouts/slideLayout12.xml" Id="rId12" /><Relationship Type="http://schemas.openxmlformats.org/officeDocument/2006/relationships/slideLayout" Target="../slideLayouts/slideLayout11.xml" Id="rId11" /><Relationship Type="http://schemas.openxmlformats.org/officeDocument/2006/relationships/slideLayout" Target="../slideLayouts/slideLayout10.xml" Id="rId10" /><Relationship Type="http://schemas.openxmlformats.org/officeDocument/2006/relationships/slideLayout" Target="../slideLayouts/slideLayout1.xml" Id="rId1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0.xml"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../notesSlides/notesSlide1.xml" Id="rId3" /><Relationship Type="http://schemas.openxmlformats.org/officeDocument/2006/relationships/slideLayout" Target="../slideLayouts/slideLayout12.xml" Id="rId2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4.png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5945" y="696595"/>
            <a:ext cx="2726055" cy="61544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-151060" y="247276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>
                <a:solidFill>
                  <a:srgbClr val="FF0000"/>
                </a:solidFill>
              </a:rPr>
              <a:t>高考评价体系下</a:t>
            </a:r>
            <a:endParaRPr lang="zh-CN" altLang="en-US" sz="6000">
              <a:solidFill>
                <a:srgbClr val="FF0000"/>
              </a:solidFill>
            </a:endParaRPr>
          </a:p>
          <a:p>
            <a:pPr algn="ctr"/>
            <a:endParaRPr lang="zh-CN" altLang="en-US" sz="6000">
              <a:solidFill>
                <a:srgbClr val="FF0000"/>
              </a:solidFill>
            </a:endParaRPr>
          </a:p>
          <a:p>
            <a:pPr algn="ctr"/>
            <a:r>
              <a:rPr lang="zh-CN" altLang="en-US" sz="6000">
                <a:solidFill>
                  <a:srgbClr val="FF0000"/>
                </a:solidFill>
              </a:rPr>
              <a:t>选择题的解题思路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4142740" y="84455"/>
            <a:ext cx="3657600" cy="739775"/>
          </a:xfrm>
          <a:solidFill>
            <a:srgbClr val="00B050"/>
          </a:solidFill>
        </p:spPr>
        <p:txBody>
          <a:bodyPr vert="horz" lIns="91440" tIns="45720" rIns="91440" bIns="45720" anchor="ctr">
            <a:normAutofit/>
          </a:bodyPr>
          <a:lstStyle/>
          <a:p>
            <a:r>
              <a:rPr lang="zh-CN" altLang="zh-CN" sz="3110" kern="12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sym typeface="Calibri" panose="020F0502020204030204"/>
              </a:rPr>
              <a:t>唯物史观</a:t>
            </a:r>
            <a:endParaRPr lang="zh-CN" altLang="zh-CN" sz="3110" kern="12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sym typeface="Calibri" panose="020F0502020204030204"/>
            </a:endParaRPr>
          </a:p>
        </p:txBody>
      </p:sp>
      <p:sp>
        <p:nvSpPr>
          <p:cNvPr id="47107" name="文本框 2"/>
          <p:cNvSpPr/>
          <p:nvPr/>
        </p:nvSpPr>
        <p:spPr>
          <a:xfrm>
            <a:off x="295275" y="2247900"/>
            <a:ext cx="919480" cy="271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softEdge rad="177800"/>
          </a:effectLst>
        </p:spPr>
        <p:txBody>
          <a:bodyPr wrap="square">
            <a:spAutoFit/>
          </a:bodyPr>
          <a:lstStyle/>
          <a:p>
            <a:r>
              <a:rPr lang="zh-CN" altLang="en-US" sz="4265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唯</a:t>
            </a:r>
            <a:endParaRPr lang="zh-CN" altLang="en-US" sz="4265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r>
              <a:rPr lang="zh-CN" altLang="en-US" sz="4265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物</a:t>
            </a:r>
            <a:endParaRPr lang="zh-CN" altLang="en-US" sz="4265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r>
              <a:rPr lang="zh-CN" altLang="en-US" sz="4265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史</a:t>
            </a:r>
            <a:endParaRPr lang="zh-CN" altLang="en-US" sz="4265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r>
              <a:rPr lang="zh-CN" altLang="en-US" sz="4265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观</a:t>
            </a:r>
            <a:endParaRPr lang="zh-CN" altLang="en-US" sz="4265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47108" name="文本框 4"/>
          <p:cNvSpPr/>
          <p:nvPr/>
        </p:nvSpPr>
        <p:spPr>
          <a:xfrm>
            <a:off x="1684655" y="1535430"/>
            <a:ext cx="1850390" cy="829945"/>
          </a:xfrm>
          <a:prstGeom prst="rect">
            <a:avLst/>
          </a:prstGeom>
          <a:solidFill>
            <a:srgbClr val="C3E6C6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社会发展的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趋势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47110" name="文本框 6"/>
          <p:cNvSpPr/>
          <p:nvPr/>
        </p:nvSpPr>
        <p:spPr>
          <a:xfrm>
            <a:off x="3654425" y="2817495"/>
            <a:ext cx="2517140" cy="398780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社会存在与社会意识</a:t>
            </a:r>
            <a:endParaRPr lang="zh-CN" altLang="en-US" sz="2000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47113" name="文本框 9"/>
          <p:cNvSpPr/>
          <p:nvPr/>
        </p:nvSpPr>
        <p:spPr>
          <a:xfrm>
            <a:off x="4037330" y="5502910"/>
            <a:ext cx="3763010" cy="398780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阶级斗争是社会发展的</a:t>
            </a:r>
            <a:r>
              <a:rPr lang="zh-CN" altLang="en-US" sz="2000">
                <a:solidFill>
                  <a:srgbClr val="C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直接动力</a:t>
            </a:r>
            <a:endParaRPr lang="zh-CN" altLang="en-US" sz="2000">
              <a:solidFill>
                <a:srgbClr val="C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47114" name="文本框 10"/>
          <p:cNvSpPr/>
          <p:nvPr/>
        </p:nvSpPr>
        <p:spPr>
          <a:xfrm>
            <a:off x="4037330" y="4742180"/>
            <a:ext cx="3004185" cy="398780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人民群众</a:t>
            </a:r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是历史的创造者</a:t>
            </a:r>
            <a:endParaRPr lang="zh-CN" altLang="en-US" sz="2000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47116" name="左大括号 13"/>
          <p:cNvSpPr/>
          <p:nvPr/>
        </p:nvSpPr>
        <p:spPr>
          <a:xfrm>
            <a:off x="1334135" y="1535430"/>
            <a:ext cx="350520" cy="4582160"/>
          </a:xfrm>
          <a:prstGeom prst="leftBrace">
            <a:avLst>
              <a:gd name="adj1" fmla="val 7980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24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118" name="左大括号 15"/>
          <p:cNvSpPr/>
          <p:nvPr/>
        </p:nvSpPr>
        <p:spPr>
          <a:xfrm>
            <a:off x="3654426" y="4965489"/>
            <a:ext cx="383116" cy="1729316"/>
          </a:xfrm>
          <a:prstGeom prst="leftBrace">
            <a:avLst>
              <a:gd name="adj1" fmla="val 8024"/>
              <a:gd name="adj2" fmla="val 50000"/>
            </a:avLst>
          </a:prstGeom>
          <a:noFill/>
          <a:ln w="28575" cap="flat" cmpd="sng">
            <a:solidFill>
              <a:srgbClr val="395E8A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sz="240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4"/>
          <p:cNvSpPr/>
          <p:nvPr/>
        </p:nvSpPr>
        <p:spPr>
          <a:xfrm>
            <a:off x="1804035" y="5287645"/>
            <a:ext cx="1850390" cy="829945"/>
          </a:xfrm>
          <a:prstGeom prst="rect">
            <a:avLst/>
          </a:prstGeom>
          <a:solidFill>
            <a:srgbClr val="C3E6C6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社会发展的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动力系统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4" name="文本框 4"/>
          <p:cNvSpPr/>
          <p:nvPr/>
        </p:nvSpPr>
        <p:spPr>
          <a:xfrm>
            <a:off x="1684655" y="3912235"/>
            <a:ext cx="1850390" cy="829945"/>
          </a:xfrm>
          <a:prstGeom prst="rect">
            <a:avLst/>
          </a:prstGeom>
          <a:solidFill>
            <a:srgbClr val="C3E6C6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社会的运行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机制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5" name="文本框 4"/>
          <p:cNvSpPr/>
          <p:nvPr/>
        </p:nvSpPr>
        <p:spPr>
          <a:xfrm>
            <a:off x="1684655" y="2755900"/>
            <a:ext cx="1850390" cy="460375"/>
          </a:xfrm>
          <a:prstGeom prst="rect">
            <a:avLst/>
          </a:prstGeom>
          <a:solidFill>
            <a:srgbClr val="C3E6C6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  <a:effectLst>
            <a:softEdge rad="152400"/>
          </a:effectLst>
        </p:spPr>
        <p:txBody>
          <a:bodyPr wrap="square">
            <a:spAutoFit/>
          </a:bodyPr>
          <a:lstStyle/>
          <a:p>
            <a:r>
              <a:rPr lang="zh-CN" altLang="en-US" sz="24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社会的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结构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6" name="文本框 9"/>
          <p:cNvSpPr/>
          <p:nvPr/>
        </p:nvSpPr>
        <p:spPr>
          <a:xfrm>
            <a:off x="4037330" y="6093460"/>
            <a:ext cx="6778625" cy="706755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社会基本矛盾（</a:t>
            </a:r>
            <a:r>
              <a:rPr lang="zh-CN" altLang="en-US" sz="2000">
                <a:solidFill>
                  <a:srgbClr val="C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生产力与生产关系的矛盾</a:t>
            </a:r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；</a:t>
            </a:r>
            <a:endParaRPr lang="zh-CN" altLang="en-US" sz="2000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r>
              <a:rPr lang="zh-CN" altLang="en-US" sz="2000">
                <a:solidFill>
                  <a:srgbClr val="C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经济基础与上层建筑的矛盾</a:t>
            </a:r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）是推动社会发展的</a:t>
            </a:r>
            <a:r>
              <a:rPr lang="zh-CN" altLang="en-US" sz="2000">
                <a:solidFill>
                  <a:srgbClr val="C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基本动力</a:t>
            </a:r>
            <a:endParaRPr lang="zh-CN" altLang="en-US" sz="2000">
              <a:solidFill>
                <a:srgbClr val="C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8" name="文本框 10"/>
          <p:cNvSpPr/>
          <p:nvPr/>
        </p:nvSpPr>
        <p:spPr>
          <a:xfrm>
            <a:off x="3654425" y="4052570"/>
            <a:ext cx="5289550" cy="398780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需要、利益，分工，交往</a:t>
            </a:r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在社会发展中的作用</a:t>
            </a:r>
            <a:endParaRPr lang="zh-CN" altLang="en-US" sz="2000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9" name="文本框 6"/>
          <p:cNvSpPr/>
          <p:nvPr/>
        </p:nvSpPr>
        <p:spPr>
          <a:xfrm>
            <a:off x="3535045" y="1535430"/>
            <a:ext cx="4081780" cy="706755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人类的社会形态由低级向高级发展；人类从分散到整体发展</a:t>
            </a:r>
            <a:endParaRPr lang="zh-CN" altLang="en-US" sz="2000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026400" y="2581910"/>
            <a:ext cx="1880235" cy="870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6"/>
          <p:cNvSpPr/>
          <p:nvPr/>
        </p:nvSpPr>
        <p:spPr>
          <a:xfrm>
            <a:off x="10330815" y="1966595"/>
            <a:ext cx="1003300" cy="39878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客观的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2" name="文本框 6"/>
          <p:cNvSpPr/>
          <p:nvPr/>
        </p:nvSpPr>
        <p:spPr>
          <a:xfrm>
            <a:off x="10330815" y="2581910"/>
            <a:ext cx="1003300" cy="39878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全面的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3" name="文本框 6"/>
          <p:cNvSpPr/>
          <p:nvPr/>
        </p:nvSpPr>
        <p:spPr>
          <a:xfrm>
            <a:off x="10330815" y="3186430"/>
            <a:ext cx="1003300" cy="39878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发展的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4" name="文本框 6"/>
          <p:cNvSpPr/>
          <p:nvPr/>
        </p:nvSpPr>
        <p:spPr>
          <a:xfrm>
            <a:off x="10330815" y="3792220"/>
            <a:ext cx="1003300" cy="39878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辩证的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" name="文本框 6"/>
          <p:cNvSpPr/>
          <p:nvPr/>
        </p:nvSpPr>
        <p:spPr>
          <a:xfrm>
            <a:off x="9559925" y="1351280"/>
            <a:ext cx="2506980" cy="398780"/>
          </a:xfrm>
          <a:prstGeom prst="rect">
            <a:avLst/>
          </a:prstGeom>
          <a:noFill/>
          <a:ln w="127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如何看待、分析历史</a:t>
            </a:r>
            <a:endParaRPr lang="zh-CN" altLang="en-US" sz="2000"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16" grpId="0"/>
      <p:bldP spid="47108" grpId="0"/>
      <p:bldP spid="9" grpId="0"/>
      <p:bldP spid="5" grpId="0"/>
      <p:bldP spid="47110" grpId="0"/>
      <p:bldP spid="4" grpId="0"/>
      <p:bldP spid="8" grpId="0"/>
      <p:bldP spid="3" grpId="0"/>
      <p:bldP spid="47114" grpId="0"/>
      <p:bldP spid="47113" grpId="0"/>
      <p:bldP spid="6" grpId="0"/>
      <p:bldP spid="47118" grpId="0"/>
      <p:bldP spid="11" grpId="0"/>
      <p:bldP spid="12" grpId="0"/>
      <p:bldP spid="13" grpId="0"/>
      <p:bldP spid="1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社会存在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8925" y="0"/>
            <a:ext cx="1176591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生产力与生产关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460480" cy="5748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730" y="0"/>
            <a:ext cx="34417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你好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98940" y="1416050"/>
            <a:ext cx="141287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</a:t>
            </a:r>
            <a:endParaRPr lang="en-US" altLang="zh-CN" sz="8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5110" y="3268980"/>
            <a:ext cx="5490845" cy="181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/>
              <a:t>主干知识：三大改造的完成</a:t>
            </a:r>
            <a:endParaRPr lang="zh-CN" altLang="en-US" sz="2800"/>
          </a:p>
          <a:p>
            <a:r>
              <a:rPr lang="zh-CN" altLang="en-US" sz="2800"/>
              <a:t>核心素养：唯物史观</a:t>
            </a:r>
            <a:r>
              <a:rPr lang="en-US" altLang="zh-CN" sz="2800"/>
              <a:t>-</a:t>
            </a:r>
            <a:r>
              <a:rPr lang="zh-CN" altLang="en-US" sz="2800"/>
              <a:t>人民的作用</a:t>
            </a:r>
            <a:endParaRPr lang="zh-CN" altLang="en-US" sz="2800"/>
          </a:p>
          <a:p>
            <a:r>
              <a:rPr lang="zh-CN" altLang="en-US" sz="2800"/>
              <a:t>材料结构：</a:t>
            </a:r>
            <a:endParaRPr lang="zh-CN" altLang="en-US" sz="2800"/>
          </a:p>
          <a:p>
            <a:r>
              <a:rPr lang="zh-CN" altLang="en-US" sz="2800"/>
              <a:t>题中的错误类型有：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6995" y="1270000"/>
            <a:ext cx="9660890" cy="3415030"/>
          </a:xfrm>
          <a:prstGeom prst="rect">
            <a:avLst/>
          </a:prstGeom>
          <a:noFill/>
          <a:ln w="19050">
            <a:solidFill>
              <a:srgbClr val="00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1.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全国卷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Ⅲ· </a:t>
            </a:r>
            <a:r>
              <a:rPr 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1983年，北京四个最大的百货商场与北京市第一商业局签订合同，规定：超额完成利润承包额的，超额部分国家与商场对半分成；完不成利润承包额的，差额部分由企业利润留成和浮动工资弥补。这反映出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A．企业活力逐步得到增强	       B．国企改革全面展开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C．市场经济体制目标确立	       D．现代企业制度建立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5010" y="4347845"/>
            <a:ext cx="141287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A</a:t>
            </a:r>
            <a:endParaRPr lang="en-US" altLang="zh-CN" sz="8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106" name="标题 1"/>
          <p:cNvSpPr>
            <a:spLocks noGrp="1"/>
          </p:cNvSpPr>
          <p:nvPr/>
        </p:nvSpPr>
        <p:spPr>
          <a:xfrm>
            <a:off x="4836160" y="753110"/>
            <a:ext cx="2850515" cy="7397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0" kern="12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sym typeface="Calibri" panose="020F0502020204030204"/>
              </a:rPr>
              <a:t>联系高考</a:t>
            </a:r>
            <a:endParaRPr lang="zh-CN" altLang="en-US" sz="3110" kern="12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sym typeface="Calibri" panose="020F0502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24380" y="4883785"/>
            <a:ext cx="7451090" cy="181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/>
              <a:t>主干知识：</a:t>
            </a:r>
            <a:r>
              <a:rPr lang="en-US" altLang="zh-CN" sz="2800"/>
              <a:t> </a:t>
            </a:r>
            <a:r>
              <a:rPr lang="zh-CN" altLang="en-US" sz="2800"/>
              <a:t>城市经济体制改革</a:t>
            </a:r>
            <a:endParaRPr lang="en-US" altLang="zh-CN" sz="2800"/>
          </a:p>
          <a:p>
            <a:r>
              <a:rPr lang="zh-CN" altLang="en-US" sz="2800"/>
              <a:t>核心素养：唯物史观</a:t>
            </a:r>
            <a:r>
              <a:rPr lang="en-US" altLang="zh-CN" sz="2800"/>
              <a:t>-</a:t>
            </a:r>
            <a:r>
              <a:rPr lang="zh-CN" altLang="en-US" sz="2800"/>
              <a:t>生产关系反作用于生产力</a:t>
            </a:r>
            <a:endParaRPr lang="zh-CN" altLang="en-US" sz="2800"/>
          </a:p>
          <a:p>
            <a:r>
              <a:rPr lang="zh-CN" altLang="en-US" sz="2800"/>
              <a:t>材料结构：</a:t>
            </a:r>
            <a:endParaRPr lang="zh-CN" altLang="en-US" sz="2800"/>
          </a:p>
          <a:p>
            <a:r>
              <a:rPr lang="zh-CN" altLang="en-US" sz="2800"/>
              <a:t>题中的错误类型有：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6995" y="1270000"/>
            <a:ext cx="9660890" cy="4485640"/>
          </a:xfrm>
          <a:prstGeom prst="rect">
            <a:avLst/>
          </a:prstGeom>
          <a:noFill/>
          <a:ln w="19050">
            <a:solidFill>
              <a:srgbClr val="00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2.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2019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全国Ⅰ卷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sz="24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据统计，1954年1月到4月，中国科学院图书馆上海分馆俄文书刊借阅总数为1953年同期的5倍，为1952年同期的50倍，东北各研究所俄文书刊借阅量也大幅度增加。这表明（ ）</a:t>
            </a:r>
            <a:endParaRPr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sz="24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A.科学研究已与国际前沿接轨          </a:t>
            </a:r>
            <a:endParaRPr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sz="24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B.科教兴国战略已展开</a:t>
            </a:r>
            <a:endParaRPr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sz="24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C.对苏联经验的反思蔚然成风          </a:t>
            </a:r>
            <a:endParaRPr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sz="2400" b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D.工业化建设需求迫切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5010" y="4347845"/>
            <a:ext cx="141287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endParaRPr lang="en-US" altLang="zh-CN" sz="8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696700" y="12420600"/>
            <a:ext cx="317500" cy="228600"/>
          </a:xfrm>
          <a:prstGeom prst="cube">
            <a:avLst/>
          </a:prstGeom>
        </p:spPr>
      </p:pic>
      <p:sp>
        <p:nvSpPr>
          <p:cNvPr id="47106" name="标题 1"/>
          <p:cNvSpPr>
            <a:spLocks noGrp="1"/>
          </p:cNvSpPr>
          <p:nvPr/>
        </p:nvSpPr>
        <p:spPr>
          <a:xfrm>
            <a:off x="4836160" y="753110"/>
            <a:ext cx="2850515" cy="7397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0" kern="12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sym typeface="Calibri" panose="020F0502020204030204"/>
              </a:rPr>
              <a:t>联系高考</a:t>
            </a:r>
            <a:endParaRPr lang="zh-CN" altLang="en-US" sz="3110" kern="12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sym typeface="Calibri" panose="020F05020202040302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0910" y="5043170"/>
            <a:ext cx="7451090" cy="181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/>
              <a:t>主干知识：</a:t>
            </a:r>
            <a:r>
              <a:rPr lang="en-US" altLang="zh-CN" sz="2800"/>
              <a:t> </a:t>
            </a:r>
            <a:r>
              <a:rPr lang="zh-CN" altLang="en-US" sz="2800"/>
              <a:t>一五计划</a:t>
            </a:r>
            <a:endParaRPr lang="en-US" altLang="zh-CN" sz="2800"/>
          </a:p>
          <a:p>
            <a:r>
              <a:rPr lang="zh-CN" altLang="en-US" sz="2800"/>
              <a:t>核心素养：唯物史观</a:t>
            </a:r>
            <a:r>
              <a:rPr lang="en-US" altLang="zh-CN" sz="2800"/>
              <a:t>-</a:t>
            </a:r>
            <a:r>
              <a:rPr lang="zh-CN" altLang="en-US" sz="2800"/>
              <a:t>社会存在决定社会意识</a:t>
            </a:r>
            <a:endParaRPr lang="zh-CN" altLang="en-US" sz="2800"/>
          </a:p>
          <a:p>
            <a:r>
              <a:rPr lang="zh-CN" altLang="en-US" sz="2800"/>
              <a:t>材料结构：</a:t>
            </a:r>
            <a:endParaRPr lang="zh-CN" altLang="en-US" sz="2800"/>
          </a:p>
          <a:p>
            <a:r>
              <a:rPr lang="zh-CN" altLang="en-US" sz="2800"/>
              <a:t>题中的错误类型有：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6995" y="1270000"/>
            <a:ext cx="9660890" cy="4523105"/>
          </a:xfrm>
          <a:prstGeom prst="rect">
            <a:avLst/>
          </a:prstGeom>
          <a:noFill/>
          <a:ln w="19050">
            <a:solidFill>
              <a:srgbClr val="00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1.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全国卷Ⅰ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 </a:t>
            </a:r>
            <a:r>
              <a:rPr 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31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1983年，安徽某濒临倒闭的国营制药厂被8个年轻人承包，实行有奖有罚的经济责任制，9个月就盈利12万元。后来安徽省委、省政府从中得到启示，下发通知明确提出，小型国营企业也可以实行承包经营。由此可以看出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A．市场经济体制在全国逐步建立	B．政企职责不分弊端得到解决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C．经济所有制结构开始发生变化	D．企业的经营自主权逐渐扩大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5010" y="4347845"/>
            <a:ext cx="141287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</a:t>
            </a:r>
            <a:endParaRPr lang="en-US" altLang="zh-CN" sz="8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696700" y="12420600"/>
            <a:ext cx="317500" cy="228600"/>
          </a:xfrm>
          <a:prstGeom prst="cube">
            <a:avLst/>
          </a:prstGeom>
        </p:spPr>
      </p:pic>
      <p:sp>
        <p:nvSpPr>
          <p:cNvPr id="47106" name="标题 1"/>
          <p:cNvSpPr>
            <a:spLocks noGrp="1"/>
          </p:cNvSpPr>
          <p:nvPr/>
        </p:nvSpPr>
        <p:spPr>
          <a:xfrm>
            <a:off x="4836160" y="753110"/>
            <a:ext cx="2850515" cy="7397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0" kern="12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sym typeface="Calibri" panose="020F0502020204030204"/>
              </a:rPr>
              <a:t>练一练</a:t>
            </a:r>
            <a:endParaRPr lang="zh-CN" altLang="en-US" sz="3110" kern="12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sym typeface="Calibri" panose="020F050202020403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6995" y="1270000"/>
            <a:ext cx="9660890" cy="2861310"/>
          </a:xfrm>
          <a:prstGeom prst="rect">
            <a:avLst/>
          </a:prstGeom>
          <a:noFill/>
          <a:ln w="19050">
            <a:solidFill>
              <a:srgbClr val="0066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2.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山东模拟</a:t>
            </a:r>
            <a:r>
              <a:rPr lang="zh-CN" altLang="en-US" sz="24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一直到1952年，河北定县都没有一台大型农机具。1955年，定县农民开始使用拖拉机耕地，1958年又开始使用柴油机和电动机灌溉农田。这一变化的原因是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A．农业生产技术的进步	B．国家以农业为经济建设中心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C．农村生产关系的变革	D．社会主义工业化基本实现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5010" y="4347845"/>
            <a:ext cx="141287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endParaRPr lang="en-US" altLang="zh-CN" sz="8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696700" y="12420600"/>
            <a:ext cx="317500" cy="228600"/>
          </a:xfrm>
          <a:prstGeom prst="cube">
            <a:avLst/>
          </a:prstGeom>
        </p:spPr>
      </p:pic>
      <p:sp>
        <p:nvSpPr>
          <p:cNvPr id="47106" name="标题 1"/>
          <p:cNvSpPr>
            <a:spLocks noGrp="1"/>
          </p:cNvSpPr>
          <p:nvPr/>
        </p:nvSpPr>
        <p:spPr>
          <a:xfrm>
            <a:off x="4836160" y="753110"/>
            <a:ext cx="2850515" cy="739775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0" kern="120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  <a:sym typeface="Calibri" panose="020F0502020204030204"/>
              </a:rPr>
              <a:t>练一练</a:t>
            </a:r>
            <a:endParaRPr lang="zh-CN" altLang="en-US" sz="3110" kern="120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  <a:sym typeface="Calibri" panose="020F050202020403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5151" y="1502833"/>
            <a:ext cx="11002433" cy="2555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0242" name="图片 1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0084" y="1062567"/>
            <a:ext cx="9607549" cy="24172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2" descr="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84" y="3581400"/>
            <a:ext cx="9607549" cy="20129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810260" y="5828030"/>
            <a:ext cx="10852150" cy="1030605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/>
          <a:lstStyle/>
          <a:p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zh-CN" sz="3200">
                <a:solidFill>
                  <a:srgbClr val="FF0000"/>
                </a:solidFill>
              </a:rPr>
              <a:t>时间</a:t>
            </a:r>
            <a:r>
              <a:rPr lang="en-US" altLang="zh-CN" sz="3200">
                <a:solidFill>
                  <a:srgbClr val="FF0000"/>
                </a:solidFill>
              </a:rPr>
              <a:t>--</a:t>
            </a:r>
            <a:r>
              <a:rPr lang="zh-CN" altLang="en-US" sz="3200">
                <a:solidFill>
                  <a:srgbClr val="FF0000"/>
                </a:solidFill>
              </a:rPr>
              <a:t>时间序列；空间；阶段特征；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具体问题具体分析（具体时段具体分析）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5151" y="1502833"/>
            <a:ext cx="11002433" cy="13233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1266" name="图片 1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73660"/>
            <a:ext cx="11643995" cy="5436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15645" y="4323715"/>
            <a:ext cx="10852150" cy="1864995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/>
          <a:lstStyle/>
          <a:p>
            <a:r>
              <a:rPr lang="zh-CN" altLang="en-US" sz="3200">
                <a:solidFill>
                  <a:srgbClr val="FF0000"/>
                </a:solidFill>
              </a:rPr>
              <a:t> 论从史出；史论结合；</a:t>
            </a:r>
            <a:br>
              <a:rPr lang="zh-CN" altLang="en-US" sz="3200">
                <a:solidFill>
                  <a:srgbClr val="FF0000"/>
                </a:solidFill>
              </a:rPr>
            </a:br>
            <a:r>
              <a:rPr lang="zh-CN" altLang="en-US" sz="3200">
                <a:solidFill>
                  <a:srgbClr val="FF0000"/>
                </a:solidFill>
              </a:rPr>
              <a:t>一分材料一分话；</a:t>
            </a:r>
            <a:br>
              <a:rPr lang="zh-CN" altLang="en-US" sz="3200">
                <a:solidFill>
                  <a:srgbClr val="FF0000"/>
                </a:solidFill>
              </a:rPr>
            </a:br>
            <a:r>
              <a:rPr lang="zh-CN" altLang="en-US" sz="3200">
                <a:solidFill>
                  <a:srgbClr val="FF0000"/>
                </a:solidFill>
              </a:rPr>
              <a:t>孤证不立；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07" r="3040"/>
          <a:stretch>
            <a:fillRect/>
          </a:stretch>
        </p:blipFill>
        <p:spPr>
          <a:xfrm>
            <a:off x="699135" y="511810"/>
            <a:ext cx="4617720" cy="4667250"/>
          </a:xfrm>
          <a:prstGeom prst="rect">
            <a:avLst/>
          </a:prstGeom>
        </p:spPr>
      </p:pic>
      <p:sp>
        <p:nvSpPr>
          <p:cNvPr id="12293" name="Arrow: Pentagon 10"/>
          <p:cNvSpPr/>
          <p:nvPr/>
        </p:nvSpPr>
        <p:spPr>
          <a:xfrm>
            <a:off x="7179945" y="1379855"/>
            <a:ext cx="4820285" cy="758825"/>
          </a:xfrm>
          <a:prstGeom prst="homePlate">
            <a:avLst>
              <a:gd name="adj" fmla="val 49982"/>
            </a:avLst>
          </a:prstGeom>
          <a:solidFill>
            <a:srgbClr val="79BC99"/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时  空  观  念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4" name="Arrow: Pentagon 11"/>
          <p:cNvSpPr/>
          <p:nvPr/>
        </p:nvSpPr>
        <p:spPr>
          <a:xfrm>
            <a:off x="7180580" y="2266950"/>
            <a:ext cx="4819650" cy="756920"/>
          </a:xfrm>
          <a:prstGeom prst="homePlate">
            <a:avLst>
              <a:gd name="adj" fmla="val 4997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史  料  实  证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5" name="Arrow: Pentagon 12"/>
          <p:cNvSpPr/>
          <p:nvPr/>
        </p:nvSpPr>
        <p:spPr>
          <a:xfrm>
            <a:off x="7180580" y="3169920"/>
            <a:ext cx="4820920" cy="756920"/>
          </a:xfrm>
          <a:prstGeom prst="homePlate">
            <a:avLst>
              <a:gd name="adj" fmla="val 49975"/>
            </a:avLst>
          </a:prstGeom>
          <a:solidFill>
            <a:srgbClr val="79BC99"/>
          </a:solidFill>
          <a:ln w="19050">
            <a:solidFill>
              <a:srgbClr val="79BC99"/>
            </a:solidFill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历  史  解  释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6" name="Arrow: Pentagon 11"/>
          <p:cNvSpPr/>
          <p:nvPr/>
        </p:nvSpPr>
        <p:spPr>
          <a:xfrm>
            <a:off x="7179310" y="4073525"/>
            <a:ext cx="4820920" cy="758825"/>
          </a:xfrm>
          <a:prstGeom prst="homePlate">
            <a:avLst>
              <a:gd name="adj" fmla="val 49982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家  国  情  怀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8" name="文本框 11"/>
          <p:cNvSpPr txBox="1"/>
          <p:nvPr/>
        </p:nvSpPr>
        <p:spPr>
          <a:xfrm>
            <a:off x="6181090" y="461010"/>
            <a:ext cx="757555" cy="4370705"/>
          </a:xfrm>
          <a:prstGeom prst="rect">
            <a:avLst/>
          </a:prstGeom>
          <a:solidFill>
            <a:srgbClr val="FEBC7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735" spc="19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历史学科核心素养</a:t>
            </a:r>
            <a:endParaRPr lang="zh-CN" altLang="en-US" sz="3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6735" y="5128260"/>
            <a:ext cx="2382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高考评价体系：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一核四层四翼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92" name="Arrow: Pentagon 9"/>
          <p:cNvSpPr/>
          <p:nvPr/>
        </p:nvSpPr>
        <p:spPr>
          <a:xfrm>
            <a:off x="7179310" y="461010"/>
            <a:ext cx="4820920" cy="757555"/>
          </a:xfrm>
          <a:prstGeom prst="homePlate">
            <a:avLst>
              <a:gd name="adj" fmla="val 49975"/>
            </a:avLst>
          </a:prstGeom>
          <a:solidFill>
            <a:srgbClr val="F8F8F8"/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920" tIns="60960" rIns="121920" bIns="60960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唯  物  史  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277235" y="1599565"/>
            <a:ext cx="2808000" cy="36000"/>
          </a:xfrm>
          <a:prstGeom prst="straightConnector1">
            <a:avLst/>
          </a:prstGeom>
          <a:ln>
            <a:tailEnd type="arrow"/>
          </a:ln>
          <a:effectLst>
            <a:glow>
              <a:schemeClr val="accent1">
                <a:alpha val="40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箭头 5"/>
          <p:cNvSpPr/>
          <p:nvPr/>
        </p:nvSpPr>
        <p:spPr>
          <a:xfrm>
            <a:off x="4199255" y="2667635"/>
            <a:ext cx="1898015" cy="35623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-2507615" y="2207260"/>
            <a:ext cx="6000115" cy="127635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sz="6000">
                <a:solidFill>
                  <a:srgbClr val="FF0000"/>
                </a:solidFill>
              </a:rPr>
              <a:t>高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考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评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价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体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系</a:t>
            </a:r>
            <a:endParaRPr lang="zh-CN"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98" grpId="0"/>
      <p:bldP spid="12292" grpId="0"/>
      <p:bldP spid="12293" grpId="0"/>
      <p:bldP spid="12294" grpId="0"/>
      <p:bldP spid="12295" grpId="0"/>
      <p:bldP spid="12296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2451" y="766233"/>
            <a:ext cx="11002433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史料实证举例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案例一：玉米、红薯和土豆高产作物种植与中国人口增长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三项农作物使中国人口从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1500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年的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1.3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亿上升到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1900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年的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4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亿，还是因为中国人口已经增长太多，到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16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、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17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世纪不得不寻找新的粮食作物？</a:t>
            </a:r>
            <a:endParaRPr lang="zh-CN" altLang="en-US" sz="3200" b="1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5234" y="222674"/>
            <a:ext cx="11002433" cy="5908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香港科技大学陈硕、宫启圣：搜集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</a:rPr>
              <a:t>23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个省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</a:rPr>
              <a:t>1330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个县的县志，勾画出玉米在中国的扩散途径和持续时间。    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    发现三条路径进入中国：第一条路径是丝绸之路，玉米经中亚于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</a:rPr>
              <a:t>1560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年左右进入甘肃；第二条是经印度于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</a:rPr>
              <a:t>1563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年进入云南；第三条途径是经菲律宾于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</a:rPr>
              <a:t>1572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</a:rPr>
              <a:t>年进入福建。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比较种植玉米的县和还未种植玉米的邻县，每隔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10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年的人口密度差别。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    在引种玉米之前，各府州几个时段的人口密度变化趋势并没有显著差异；而在引种玉米之后，引种州府的人口密度才显著增长。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    发现：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1776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年、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1820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年、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1851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年、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1890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年、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1910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年几个时间点，每个时期，已经采用玉米的县人口密度</a:t>
            </a:r>
            <a:r>
              <a:rPr lang="zh-CN" altLang="en-US" sz="20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明显高于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还没采用玉米的县。</a:t>
            </a:r>
            <a:endParaRPr lang="zh-CN" altLang="en-US" sz="20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    一个县已经种植玉米的年份越长，其人口密度高出的就越多。种玉米的时间每多十年，其人口密度就多增</a:t>
            </a:r>
            <a:r>
              <a:rPr lang="en-US" altLang="zh-CN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5%-6%</a:t>
            </a:r>
            <a:r>
              <a:rPr lang="zh-CN" altLang="en-US" sz="20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。</a:t>
            </a:r>
            <a:endParaRPr lang="zh-CN" altLang="en-US" sz="2000" b="1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7195" y="1746250"/>
            <a:ext cx="8816975" cy="286131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40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结论：玉米带动了中国的人口增长，而不是人口增长压力迫使中国引进玉米。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41120" y="1502833"/>
            <a:ext cx="8354060" cy="1323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2290" name="图片 1" descr="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" y="559435"/>
            <a:ext cx="10147300" cy="5140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7340" y="3799205"/>
            <a:ext cx="11577320" cy="3058795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/>
          <a:lstStyle/>
          <a:p>
            <a:r>
              <a:rPr lang="zh-CN" altLang="en-US" sz="3200">
                <a:solidFill>
                  <a:srgbClr val="FF0000"/>
                </a:solidFill>
              </a:rPr>
              <a:t> </a:t>
            </a:r>
            <a:r>
              <a:rPr lang="zh-CN" sz="3200">
                <a:solidFill>
                  <a:srgbClr val="FF0000"/>
                </a:solidFill>
              </a:rPr>
              <a:t>探究本质、因果（为什么如此，体现或反映了什么），因此要通过现象看本质。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 （比较）历史解释：不局限于历史真实，还必须以史料实证为基础，结合有关史实，</a:t>
            </a:r>
            <a:r>
              <a:rPr lang="zh-CN" altLang="en-US" sz="3200" b="1" u="sng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遵循一定史观、原理和方法，对历史现象，从不同角度进行更深入分析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。</a:t>
            </a:r>
            <a:b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</a:br>
            <a:endParaRPr 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94361" y="853863"/>
            <a:ext cx="11002433" cy="51492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1" charset="-122"/>
                <a:ea typeface="黑体" panose="02010609060101010101" pitchFamily="1" charset="-122"/>
              </a:rPr>
              <a:t>案例一：</a:t>
            </a:r>
            <a:endParaRPr lang="zh-CN" altLang="en-US" sz="3200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解释陈独秀 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不同时期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对义和团运动的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评价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    材料一 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（1918年）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为何要设立这块碑向德国赔罪呢？因为义和团无故杀了德国公使克林德氏，各国联军打破了北京城，须要中国在克林德就害的地方设立一块石碑，方肯罢休；你说中国何等可耻！义和团何等可恶！</a:t>
            </a:r>
            <a:r>
              <a:rPr lang="zh-CN" altLang="en-US" sz="320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</a:t>
            </a:r>
            <a:endParaRPr lang="zh-CN" altLang="en-US" sz="3200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5151" y="1502833"/>
            <a:ext cx="11002433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材料二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1924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年）义和团，在中国现代史上是一重要事件，其重要不减于辛亥革命，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然而一般人不但忽视了他的重要，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</a:rPr>
              <a:t>……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看不见义和团排外所发生之原因——鸦片战争以来全中国所受外国军队、外交官、教士之欺压的血腥与怨气！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2509" y="143722"/>
            <a:ext cx="11002433" cy="5262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材料发生的时间是分析材料的重要因素。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1918年的陈独秀致力于新文化运动，在他眼里，义和团运动与此背道而驰。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    经历巴黎和会，陈独秀对西方各国趋于憎恶憎恶。1924年陈独秀已开始致力于民主革命，中共创始人，一反六年前对义和团运动的偏见，而是颂扬义和团。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答：陈独秀的个人实践和思想认识的变化。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57785" y="5405755"/>
            <a:ext cx="11231880" cy="12649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 vert="horz" lIns="101600" tIns="38100" rIns="25400" bIns="38100" rtlCol="0" anchor="t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FF0000"/>
                </a:solidFill>
              </a:rPr>
              <a:t> 影响历史解释的因素：</a:t>
            </a:r>
            <a:r>
              <a: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个人的阶级立场、知识理论水平、实践水平、掌握材料信息的程度、时间变化</a:t>
            </a:r>
            <a:endParaRPr lang="zh-CN" alt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5151" y="1502833"/>
            <a:ext cx="11002433" cy="13233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13314" name="图片 1" descr="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" y="661670"/>
            <a:ext cx="11003280" cy="3983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17040" y="5389245"/>
            <a:ext cx="7864475" cy="1159510"/>
          </a:xfr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</p:spPr>
        <p:txBody>
          <a:bodyPr/>
          <a:lstStyle/>
          <a:p>
            <a:r>
              <a:rPr lang="zh-CN" sz="3200">
                <a:solidFill>
                  <a:srgbClr val="FF0000"/>
                </a:solidFill>
              </a:rPr>
              <a:t>积极的、正面的东西</a:t>
            </a:r>
            <a:br>
              <a:rPr lang="zh-CN" sz="3200">
                <a:solidFill>
                  <a:srgbClr val="FF0000"/>
                </a:solidFill>
              </a:rPr>
            </a:br>
            <a:r>
              <a:rPr lang="zh-CN" sz="3200">
                <a:solidFill>
                  <a:srgbClr val="FF0000"/>
                </a:solidFill>
              </a:rPr>
              <a:t>（国家</a:t>
            </a:r>
            <a:r>
              <a:rPr lang="en-US" altLang="zh-CN" sz="3200">
                <a:solidFill>
                  <a:srgbClr val="FF0000"/>
                </a:solidFill>
              </a:rPr>
              <a:t>--</a:t>
            </a:r>
            <a:r>
              <a:rPr lang="zh-CN" altLang="en-US" sz="3200">
                <a:solidFill>
                  <a:srgbClr val="FF0000"/>
                </a:solidFill>
              </a:rPr>
              <a:t>民族</a:t>
            </a:r>
            <a:r>
              <a:rPr lang="en-US" altLang="zh-CN" sz="3200">
                <a:solidFill>
                  <a:srgbClr val="FF0000"/>
                </a:solidFill>
              </a:rPr>
              <a:t>--</a:t>
            </a:r>
            <a:r>
              <a:rPr lang="zh-CN" altLang="en-US" sz="3200">
                <a:solidFill>
                  <a:srgbClr val="FF0000"/>
                </a:solidFill>
              </a:rPr>
              <a:t>社会</a:t>
            </a:r>
            <a:r>
              <a:rPr lang="en-US" altLang="zh-CN" sz="3200">
                <a:solidFill>
                  <a:srgbClr val="FF0000"/>
                </a:solidFill>
              </a:rPr>
              <a:t>--</a:t>
            </a:r>
            <a:r>
              <a:rPr lang="zh-CN" altLang="en-US" sz="3200">
                <a:solidFill>
                  <a:srgbClr val="FF0000"/>
                </a:solidFill>
              </a:rPr>
              <a:t>个人层面</a:t>
            </a:r>
            <a:r>
              <a:rPr lang="zh-CN" sz="3200">
                <a:solidFill>
                  <a:srgbClr val="FF0000"/>
                </a:solidFill>
              </a:rPr>
              <a:t>）</a:t>
            </a:r>
            <a:endParaRPr lang="zh-CN" sz="3200">
              <a:solidFill>
                <a:srgbClr val="FF0000"/>
              </a:solidFill>
            </a:endParaRPr>
          </a:p>
        </p:txBody>
      </p:sp>
      <p:pic>
        <p:nvPicPr>
          <p:cNvPr id="1331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623800" y="105283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选择题导图-彩色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55830" cy="70218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7025" y="0"/>
            <a:ext cx="47548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选择题思路</a:t>
            </a:r>
            <a:endParaRPr lang="zh-CN" altLang="en-US" sz="24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186055"/>
            <a:ext cx="11595735" cy="6039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据考古报告，从数十处</a:t>
            </a:r>
            <a:r>
              <a:rPr lang="zh-CN" altLang="zh-CN" sz="3200" b="1">
                <a:highlight>
                  <a:srgbClr val="00FF00"/>
                </a:highlight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战国以前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的墓葬中发现了</a:t>
            </a:r>
            <a:r>
              <a:rPr lang="zh-CN" altLang="zh-CN" sz="3200" b="1">
                <a:highlight>
                  <a:srgbClr val="00FF00"/>
                </a:highlight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铁器实物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，这些铁器不少是</a:t>
            </a:r>
            <a:r>
              <a:rPr lang="zh-CN" altLang="zh-CN" sz="3200" b="1">
                <a:highlight>
                  <a:srgbClr val="FFFF00"/>
                </a:highlight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自然陨铁制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作而成，发现地分布情况见图。据此可知，战国以前(　　)</a:t>
            </a:r>
            <a:endParaRPr lang="zh-CN" altLang="zh-CN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A．</a:t>
            </a:r>
            <a:r>
              <a:rPr lang="zh-CN" altLang="zh-CN" sz="3200" b="1" u="sng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铁制农具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得到</a:t>
            </a:r>
            <a:r>
              <a:rPr lang="zh-CN" altLang="zh-CN" sz="3200" b="1" u="sng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普遍使用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        </a:t>
            </a:r>
            <a:endParaRPr lang="zh-CN" altLang="zh-CN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B．</a:t>
            </a:r>
            <a:r>
              <a:rPr lang="zh-CN" altLang="zh-CN" sz="3200" b="1" u="sng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新疆地区与中原联系紧密</a:t>
            </a:r>
            <a:endParaRPr lang="zh-CN" altLang="zh-CN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C．我国的冶铁技术已经</a:t>
            </a:r>
            <a:r>
              <a:rPr lang="zh-CN" altLang="zh-CN" sz="3200" b="1" u="sng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相当普及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 </a:t>
            </a:r>
            <a:endParaRPr lang="zh-CN" altLang="zh-CN" sz="3200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D</a:t>
            </a:r>
            <a:r>
              <a:rPr lang="en-US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. </a:t>
            </a:r>
            <a:r>
              <a:rPr lang="zh-CN" altLang="zh-CN" sz="3200" b="1" u="sng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铁器</a:t>
            </a:r>
            <a:r>
              <a:rPr lang="zh-CN" altLang="zh-CN" sz="3200" b="1"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分布可反映社会发展程度</a:t>
            </a:r>
            <a:endParaRPr lang="zh-CN" altLang="zh-CN" sz="3200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zh-CN" sz="3200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27650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663055" y="1704975"/>
            <a:ext cx="5183505" cy="3677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143115" y="2521585"/>
            <a:ext cx="3597275" cy="181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主干知识：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核心素养：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材料结构：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题中的错误类型有：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9055" y="2427605"/>
            <a:ext cx="1502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偷换概念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1890" y="2380615"/>
            <a:ext cx="1502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绝对化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2115" y="3759200"/>
            <a:ext cx="3473450" cy="3683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无必然联系；且不符合历史常识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46325" y="4488180"/>
            <a:ext cx="2847975" cy="3683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绝对化；不符合主干知识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9915" y="5382895"/>
            <a:ext cx="3568065" cy="64516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唯物史观：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生产力决定、反映社会发展程度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224790"/>
            <a:ext cx="1159573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highlight>
                  <a:srgbClr val="FFFF00"/>
                </a:highlight>
              </a:rPr>
              <a:t>宋代</a:t>
            </a:r>
            <a:r>
              <a:rPr lang="zh-CN" altLang="en-US" sz="3200">
                <a:highlight>
                  <a:srgbClr val="00FF00"/>
                </a:highlight>
              </a:rPr>
              <a:t>东南沿海</a:t>
            </a:r>
            <a:r>
              <a:rPr lang="zh-CN" altLang="en-US" sz="3200"/>
              <a:t>地区出现了一些民间崇拜，</a:t>
            </a:r>
            <a:r>
              <a:rPr lang="en-US" altLang="zh-CN" sz="3200"/>
              <a:t>//</a:t>
            </a:r>
            <a:r>
              <a:rPr lang="zh-CN" altLang="en-US" sz="3200">
                <a:solidFill>
                  <a:srgbClr val="FF0000"/>
                </a:solidFill>
              </a:rPr>
              <a:t>如</a:t>
            </a:r>
            <a:r>
              <a:rPr lang="zh-CN" altLang="en-US" sz="3200"/>
              <a:t>后来被视为海上保护神的妈祖、被视为妇幼保护神的临水夫人等，</a:t>
            </a:r>
            <a:r>
              <a:rPr lang="en-US" altLang="zh-CN" sz="3200"/>
              <a:t>//</a:t>
            </a:r>
            <a:r>
              <a:rPr lang="zh-CN" altLang="en-US" sz="3200"/>
              <a:t>这些崇拜得到朝廷认可，后世影响不断扩大。这</a:t>
            </a:r>
            <a:r>
              <a:rPr lang="zh-CN" altLang="en-US" sz="3200">
                <a:highlight>
                  <a:srgbClr val="00FF00"/>
                </a:highlight>
              </a:rPr>
              <a:t>反映出</a:t>
            </a:r>
            <a:r>
              <a:rPr lang="zh-CN" altLang="en-US" sz="3200"/>
              <a:t>（ ）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zh-CN" altLang="en-US" sz="3200"/>
              <a:t>A．朝廷不断鼓励海洋开发	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zh-CN" altLang="en-US" sz="3200"/>
              <a:t>B．女性地位逐渐得到提高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zh-CN" altLang="en-US" sz="3200"/>
              <a:t>C．东南沿海经济社会影响力上升	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zh-CN" altLang="en-US" sz="3200"/>
              <a:t>D．统治思想与民众观念趋向一致</a:t>
            </a:r>
            <a:endParaRPr lang="zh-CN" altLang="en-US" sz="3200"/>
          </a:p>
        </p:txBody>
      </p:sp>
      <p:sp>
        <p:nvSpPr>
          <p:cNvPr id="7" name="文本框 6"/>
          <p:cNvSpPr txBox="1"/>
          <p:nvPr/>
        </p:nvSpPr>
        <p:spPr>
          <a:xfrm>
            <a:off x="6819900" y="3404235"/>
            <a:ext cx="5245735" cy="1814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/>
              <a:t>主干知识：经济重心完成南移</a:t>
            </a:r>
            <a:endParaRPr lang="zh-CN" altLang="en-US" sz="2800"/>
          </a:p>
          <a:p>
            <a:r>
              <a:rPr lang="zh-CN" altLang="en-US" sz="2800"/>
              <a:t>核心素养：社会存在</a:t>
            </a:r>
            <a:r>
              <a:rPr lang="en-US" altLang="zh-CN" sz="2800"/>
              <a:t>-</a:t>
            </a:r>
            <a:r>
              <a:rPr lang="zh-CN" altLang="en-US" sz="2800"/>
              <a:t>社会意识</a:t>
            </a:r>
            <a:endParaRPr lang="zh-CN" altLang="en-US" sz="2800"/>
          </a:p>
          <a:p>
            <a:r>
              <a:rPr lang="zh-CN" altLang="en-US" sz="2800"/>
              <a:t>材料结构：总</a:t>
            </a:r>
            <a:r>
              <a:rPr lang="en-US" altLang="zh-CN" sz="2800"/>
              <a:t>-</a:t>
            </a:r>
            <a:r>
              <a:rPr lang="zh-CN" altLang="en-US" sz="2800"/>
              <a:t>分</a:t>
            </a:r>
            <a:endParaRPr lang="zh-CN" altLang="en-US" sz="2800"/>
          </a:p>
          <a:p>
            <a:r>
              <a:rPr lang="zh-CN" altLang="en-US" sz="2800"/>
              <a:t>题中的错误类型有：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224790"/>
            <a:ext cx="11595735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汉武帝</a:t>
            </a:r>
            <a:r>
              <a:rPr lang="zh-CN" altLang="en-US" sz="3200"/>
              <a:t>时，朝廷制作出许多一尺见方的白鹿皮，称为“皮币”，定价为40万钱一张。</a:t>
            </a:r>
            <a:r>
              <a:rPr lang="zh-CN" altLang="en-US" sz="3200">
                <a:solidFill>
                  <a:srgbClr val="FF0000"/>
                </a:solidFill>
              </a:rPr>
              <a:t>诸侯王</a:t>
            </a:r>
            <a:r>
              <a:rPr lang="zh-CN" altLang="en-US" sz="3200"/>
              <a:t>参加献礼时，必须购皮币用来置放礼物，</a:t>
            </a:r>
            <a:r>
              <a:rPr lang="zh-CN" altLang="en-US" sz="3200">
                <a:solidFill>
                  <a:srgbClr val="FF0000"/>
                </a:solidFill>
              </a:rPr>
              <a:t>而</a:t>
            </a:r>
            <a:r>
              <a:rPr lang="zh-CN" altLang="en-US" sz="3200"/>
              <a:t>当时一个“千户侯”一年的租税收入约为20万钱。汉武帝这一做法的主要目的是</a:t>
            </a:r>
            <a:endParaRPr lang="zh-CN" altLang="en-US" sz="3200"/>
          </a:p>
          <a:p>
            <a:endParaRPr lang="zh-CN" altLang="en-US" sz="4000"/>
          </a:p>
          <a:p>
            <a:r>
              <a:rPr lang="zh-CN" altLang="en-US" sz="3200"/>
              <a:t>A．解决财政困难	B．促进思想上统一</a:t>
            </a:r>
            <a:endParaRPr lang="zh-CN" altLang="en-US" sz="3200"/>
          </a:p>
          <a:p>
            <a:r>
              <a:rPr lang="zh-CN" altLang="en-US" sz="3200"/>
              <a:t>C．加强中央集权	D．实现国家大一统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265" y="224790"/>
            <a:ext cx="1159573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</a:rPr>
              <a:t>明万历</a:t>
            </a:r>
            <a:r>
              <a:rPr lang="zh-CN" altLang="en-US" sz="3200"/>
              <a:t>年间，</a:t>
            </a:r>
            <a:r>
              <a:rPr lang="zh-CN" altLang="en-US" sz="3200">
                <a:solidFill>
                  <a:srgbClr val="FF0000"/>
                </a:solidFill>
              </a:rPr>
              <a:t>内阁</a:t>
            </a:r>
            <a:r>
              <a:rPr lang="zh-CN" altLang="en-US" sz="3200"/>
              <a:t>首辅</a:t>
            </a:r>
            <a:r>
              <a:rPr lang="zh-CN" altLang="en-US" sz="3200">
                <a:solidFill>
                  <a:srgbClr val="FF0000"/>
                </a:solidFill>
              </a:rPr>
              <a:t>张居正</a:t>
            </a:r>
            <a:r>
              <a:rPr lang="zh-CN" altLang="en-US" sz="3200"/>
              <a:t>把给事中所上各地灾害情况的奏章给神宗看，请求加以救济时说:“皇上要格外节俭，对于宫中的一切开支、服饰器用、赏赐布施，应加以裁省禁止。”皇帝点头答应，</a:t>
            </a:r>
            <a:r>
              <a:rPr lang="zh-CN" altLang="en-US" sz="3200">
                <a:solidFill>
                  <a:srgbClr val="FF0000"/>
                </a:solidFill>
              </a:rPr>
              <a:t>有所减免</a:t>
            </a:r>
            <a:r>
              <a:rPr lang="zh-CN" altLang="en-US" sz="3200"/>
              <a:t>。这</a:t>
            </a:r>
            <a:r>
              <a:rPr lang="zh-CN" altLang="en-US" sz="3200">
                <a:solidFill>
                  <a:srgbClr val="FF0000"/>
                </a:solidFill>
              </a:rPr>
              <a:t>反映出</a:t>
            </a:r>
            <a:r>
              <a:rPr lang="zh-CN" altLang="en-US" sz="3200"/>
              <a:t>当时（   ）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zh-CN" altLang="en-US" sz="3200"/>
              <a:t>A．内阁权力较大	B．皇权受到严重制约</a:t>
            </a:r>
            <a:endParaRPr lang="zh-CN" altLang="en-US" sz="3200"/>
          </a:p>
          <a:p>
            <a:pPr fontAlgn="auto">
              <a:lnSpc>
                <a:spcPct val="150000"/>
              </a:lnSpc>
            </a:pPr>
            <a:r>
              <a:rPr lang="zh-CN" altLang="en-US" sz="3200"/>
              <a:t>C．社会经济凋敝	D．君权相权关系紧张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07" r="3040"/>
          <a:stretch>
            <a:fillRect/>
          </a:stretch>
        </p:blipFill>
        <p:spPr>
          <a:xfrm>
            <a:off x="699135" y="519430"/>
            <a:ext cx="4617720" cy="4667250"/>
          </a:xfrm>
          <a:prstGeom prst="rect">
            <a:avLst/>
          </a:prstGeom>
        </p:spPr>
      </p:pic>
      <p:sp>
        <p:nvSpPr>
          <p:cNvPr id="12293" name="Arrow: Pentagon 10"/>
          <p:cNvSpPr/>
          <p:nvPr/>
        </p:nvSpPr>
        <p:spPr>
          <a:xfrm>
            <a:off x="7179945" y="1379855"/>
            <a:ext cx="4820285" cy="758825"/>
          </a:xfrm>
          <a:prstGeom prst="homePlate">
            <a:avLst>
              <a:gd name="adj" fmla="val 49982"/>
            </a:avLst>
          </a:prstGeom>
          <a:solidFill>
            <a:srgbClr val="79BC99"/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时  空  观  念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4" name="Arrow: Pentagon 11"/>
          <p:cNvSpPr/>
          <p:nvPr/>
        </p:nvSpPr>
        <p:spPr>
          <a:xfrm>
            <a:off x="7180580" y="2266950"/>
            <a:ext cx="4819650" cy="756920"/>
          </a:xfrm>
          <a:prstGeom prst="homePlate">
            <a:avLst>
              <a:gd name="adj" fmla="val 4997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史  料  实  证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5" name="Arrow: Pentagon 12"/>
          <p:cNvSpPr/>
          <p:nvPr/>
        </p:nvSpPr>
        <p:spPr>
          <a:xfrm>
            <a:off x="7180580" y="3169920"/>
            <a:ext cx="4820920" cy="756920"/>
          </a:xfrm>
          <a:prstGeom prst="homePlate">
            <a:avLst>
              <a:gd name="adj" fmla="val 49975"/>
            </a:avLst>
          </a:prstGeom>
          <a:solidFill>
            <a:srgbClr val="79BC99"/>
          </a:solidFill>
          <a:ln w="19050">
            <a:solidFill>
              <a:srgbClr val="79BC99"/>
            </a:solidFill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历  史  解  释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6" name="Arrow: Pentagon 11"/>
          <p:cNvSpPr/>
          <p:nvPr/>
        </p:nvSpPr>
        <p:spPr>
          <a:xfrm>
            <a:off x="7179310" y="4073525"/>
            <a:ext cx="4820920" cy="758825"/>
          </a:xfrm>
          <a:prstGeom prst="homePlate">
            <a:avLst>
              <a:gd name="adj" fmla="val 49982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875" tIns="60937" rIns="121875" bIns="60937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家  国  情  怀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8" name="文本框 11"/>
          <p:cNvSpPr txBox="1"/>
          <p:nvPr/>
        </p:nvSpPr>
        <p:spPr>
          <a:xfrm>
            <a:off x="6181090" y="461010"/>
            <a:ext cx="757555" cy="4370705"/>
          </a:xfrm>
          <a:prstGeom prst="rect">
            <a:avLst/>
          </a:prstGeom>
          <a:solidFill>
            <a:srgbClr val="FEBC7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eaVert"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735" spc="19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历史学科核心素养</a:t>
            </a:r>
            <a:endParaRPr lang="zh-CN" altLang="en-US" sz="3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6735" y="59055"/>
            <a:ext cx="2382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一核四层四翼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92" name="Arrow: Pentagon 9"/>
          <p:cNvSpPr/>
          <p:nvPr/>
        </p:nvSpPr>
        <p:spPr>
          <a:xfrm>
            <a:off x="7179310" y="461010"/>
            <a:ext cx="4820920" cy="757555"/>
          </a:xfrm>
          <a:prstGeom prst="homePlate">
            <a:avLst>
              <a:gd name="adj" fmla="val 49975"/>
            </a:avLst>
          </a:prstGeom>
          <a:solidFill>
            <a:srgbClr val="F8F8F8"/>
          </a:solidFill>
          <a:ln w="19050">
            <a:noFill/>
            <a:round/>
          </a:ln>
          <a:effectLst>
            <a:outerShdw blurRad="50800" dist="38100" dir="8100000" algn="tr">
              <a:srgbClr val="000000">
                <a:alpha val="39999"/>
              </a:srgbClr>
            </a:outerShdw>
          </a:effectLst>
        </p:spPr>
        <p:txBody>
          <a:bodyPr rot="0" vert="horz" wrap="square" lIns="121920" tIns="60960" rIns="121920" bIns="60960" anchor="ctr" anchorCtr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zh-CN" altLang="en-US" sz="3200" b="1" spc="190">
                <a:latin typeface="微软雅黑" panose="020B0503020204020204" charset="-122"/>
                <a:ea typeface="微软雅黑" panose="020B0503020204020204" charset="-122"/>
              </a:rPr>
              <a:t>唯  物  史  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277235" y="1599565"/>
            <a:ext cx="2808000" cy="36000"/>
          </a:xfrm>
          <a:prstGeom prst="straightConnector1">
            <a:avLst/>
          </a:prstGeom>
          <a:ln>
            <a:tailEnd type="arrow"/>
          </a:ln>
          <a:effectLst>
            <a:glow>
              <a:schemeClr val="accent1">
                <a:alpha val="40000"/>
              </a:schemeClr>
            </a:glow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右箭头 5"/>
          <p:cNvSpPr/>
          <p:nvPr/>
        </p:nvSpPr>
        <p:spPr>
          <a:xfrm>
            <a:off x="4199255" y="2667635"/>
            <a:ext cx="1898015" cy="35623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-2507615" y="2207260"/>
            <a:ext cx="6000115" cy="127635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sz="6000">
                <a:solidFill>
                  <a:srgbClr val="FF0000"/>
                </a:solidFill>
              </a:rPr>
              <a:t>高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考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评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价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体</a:t>
            </a:r>
            <a:endParaRPr lang="zh-CN" sz="6000">
              <a:solidFill>
                <a:srgbClr val="FF0000"/>
              </a:solidFill>
            </a:endParaRPr>
          </a:p>
          <a:p>
            <a:pPr algn="ctr"/>
            <a:r>
              <a:rPr lang="zh-CN" sz="6000">
                <a:solidFill>
                  <a:srgbClr val="FF0000"/>
                </a:solidFill>
              </a:rPr>
              <a:t>系</a:t>
            </a:r>
            <a:endParaRPr lang="zh-CN" sz="60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96790" y="5492750"/>
            <a:ext cx="2382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为什么考？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右箭头 7"/>
          <p:cNvSpPr/>
          <p:nvPr/>
        </p:nvSpPr>
        <p:spPr>
          <a:xfrm rot="3600000">
            <a:off x="2225040" y="4274820"/>
            <a:ext cx="3258820" cy="35623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20220000">
            <a:off x="2886075" y="843915"/>
            <a:ext cx="1733550" cy="3543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56125" y="259715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考什么？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右箭头 10"/>
          <p:cNvSpPr/>
          <p:nvPr/>
        </p:nvSpPr>
        <p:spPr>
          <a:xfrm rot="5400000">
            <a:off x="1127125" y="4448810"/>
            <a:ext cx="1733550" cy="35433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33195" y="5492750"/>
            <a:ext cx="1625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怎么考？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en-US" altLang="zh-CN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298" grpId="0"/>
      <p:bldP spid="12292" grpId="0"/>
      <p:bldP spid="12293" grpId="0"/>
      <p:bldP spid="12294" grpId="0"/>
      <p:bldP spid="12295" grpId="0"/>
      <p:bldP spid="12296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5151" y="1502833"/>
            <a:ext cx="11002433" cy="13233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>
                <a:latin typeface="黑体" panose="02010609060101010101" pitchFamily="1" charset="-122"/>
                <a:ea typeface="黑体" panose="02010609060101010101" pitchFamily="1" charset="-122"/>
              </a:rPr>
              <a:t>    </a:t>
            </a: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  <a:p>
            <a:pPr>
              <a:lnSpc>
                <a:spcPct val="150000"/>
              </a:lnSpc>
            </a:pPr>
            <a:endParaRPr lang="zh-CN" altLang="en-US" sz="2665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pic>
        <p:nvPicPr>
          <p:cNvPr id="9218" name="图片 1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" y="357505"/>
            <a:ext cx="10589895" cy="3966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1058,&quot;width&quot;:19458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6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7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8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9.xml><?xml version="1.0" encoding="utf-8"?>
<p:tagLst xmlns:p="http://schemas.openxmlformats.org/presentationml/2006/main">
  <p:tag name="KSO_WM_UNIT_PLACING_PICTURE_USER_VIEWPORT" val="{&quot;height&quot;:10800,&quot;width&quot;:9072}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UNIT_PLACING_PICTURE_USER_VIEWPORT" val="{&quot;height&quot;:8246,&quot;width&quot;:16440}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a*1"/>
  <p:tag name="KSO_WM_UNIT_INDEX" val="1"/>
  <p:tag name="KSO_WM_UNIT_ISCONTENTSTITLE" val="0"/>
  <p:tag name="KSO_WM_UNIT_LAYERLEVEL" val="1"/>
  <p:tag name="KSO_WM_UNIT_NOCLEAR" val="0"/>
  <p:tag name="KSO_WM_UNIT_PRESET_TEXT" val="空白演示"/>
  <p:tag name="KSO_WM_UNIT_TYPE" val="a"/>
  <p:tag name="KSO_WM_UNIT_VALUE" val="13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a*1"/>
  <p:tag name="KSO_WM_UNIT_INDEX" val="1"/>
  <p:tag name="KSO_WM_UNIT_ISCONTENTSTITLE" val="0"/>
  <p:tag name="KSO_WM_UNIT_LAYERLEVEL" val="1"/>
  <p:tag name="KSO_WM_UNIT_NOCLEAR" val="0"/>
  <p:tag name="KSO_WM_UNIT_PRESET_TEXT" val="空白演示"/>
  <p:tag name="KSO_WM_UNIT_TYPE" val="a"/>
  <p:tag name="KSO_WM_UNIT_VALUE" val="13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a*1"/>
  <p:tag name="KSO_WM_UNIT_INDEX" val="1"/>
  <p:tag name="KSO_WM_UNIT_ISCONTENTSTITLE" val="0"/>
  <p:tag name="KSO_WM_UNIT_LAYERLEVEL" val="1"/>
  <p:tag name="KSO_WM_UNIT_NOCLEAR" val="0"/>
  <p:tag name="KSO_WM_UNIT_PRESET_TEXT" val="空白演示"/>
  <p:tag name="KSO_WM_UNIT_TYPE" val="a"/>
  <p:tag name="KSO_WM_UNIT_VALUE" val="13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a*1"/>
  <p:tag name="KSO_WM_UNIT_INDEX" val="1"/>
  <p:tag name="KSO_WM_UNIT_ISCONTENTSTITLE" val="0"/>
  <p:tag name="KSO_WM_UNIT_LAYERLEVEL" val="1"/>
  <p:tag name="KSO_WM_UNIT_NOCLEAR" val="0"/>
  <p:tag name="KSO_WM_UNIT_PRESET_TEXT" val="空白演示"/>
  <p:tag name="KSO_WM_UNIT_TYPE" val="a"/>
  <p:tag name="KSO_WM_UNIT_VALUE" val="13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a*1"/>
  <p:tag name="KSO_WM_UNIT_INDEX" val="1"/>
  <p:tag name="KSO_WM_UNIT_ISCONTENTSTITLE" val="0"/>
  <p:tag name="KSO_WM_UNIT_LAYERLEVEL" val="1"/>
  <p:tag name="KSO_WM_UNIT_NOCLEAR" val="0"/>
  <p:tag name="KSO_WM_UNIT_PRESET_TEXT" val="空白演示"/>
  <p:tag name="KSO_WM_UNIT_TYPE" val="a"/>
  <p:tag name="KSO_WM_UNIT_VALUE" val="13"/>
</p:tagLst>
</file>

<file path=ppt/tags/tag76.xml><?xml version="1.0" encoding="utf-8"?>
<p:tagLst xmlns:p="http://schemas.openxmlformats.org/presentationml/2006/main">
  <p:tag name="COMMONDATA" val="eyJoZGlkIjoiOTg4ZTc0ZTE1Y2JjNWEwZDA2ODcxZmNhZTAxZGM1NmIifQ=="/>
  <p:tag name="KSO_WPP_MARK_KEY" val="7de7928a-70a5-41c6-9300-60ac9791473a"/>
  <p:tag name="KSO_WM_SCREEN_THEME_FLAG" val="Dlrq25wU2PGuGg5bbmjbDAWlq0uRieb/Al5nF8AG8FXp52nhDi/n6naNU/dPEQY7mfbS7s+AayzCEQcsV/Q09xISnD/AQCgFgXhVNhr89tM=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3011</ap:Words>
  <ap:PresentationFormat/>
  <ap:Paragraphs>244</ap:Paragraphs>
  <ap:Slides>26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ap:HeadingPairs>
  <ap:TitlesOfParts>
    <vt:vector baseType="lpstr" size="35">
      <vt:lpstr>Arial</vt:lpstr>
      <vt:lpstr>宋体</vt:lpstr>
      <vt:lpstr>Wingdings</vt:lpstr>
      <vt:lpstr>Wingdings</vt:lpstr>
      <vt:lpstr>微软雅黑</vt:lpstr>
      <vt:lpstr>黑体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唯物史观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时间--时间序列；空间；阶段特征；具体问题具体分析（具体时段具体分析）</vt:lpstr>
      <vt:lpstr> 论从史出；史论结合； 一分材料一分话； 孤证不立；</vt:lpstr>
      <vt:lpstr>PowerPoint 演示文稿</vt:lpstr>
      <vt:lpstr>PowerPoint 演示文稿</vt:lpstr>
      <vt:lpstr> 探究本质、因果（为什么如此，体现或反映了什么），因此要通过现象看本质。 （比较）历史解释：不局限于历史真实，还必须以史料实证为基础，结合有关史实，遵循一定史观、原理和方法，对历史现象，从不同角度进行更深入分析。 </vt:lpstr>
      <vt:lpstr>PowerPoint 演示文稿</vt:lpstr>
      <vt:lpstr>PowerPoint 演示文稿</vt:lpstr>
      <vt:lpstr>PowerPoint 演示文稿</vt:lpstr>
      <vt:lpstr>积极的、正面的东西 （国家--民族--社会--个人层面）</vt:lpstr>
    </vt:vector>
  </ap:TitlesOfParts>
  <ap:LinksUpToDate>false</ap:LinksUpToDate>
  <ap:SharedDoc>false</ap:SharedDoc>
  <ap:HyperlinksChanged>false</ap:HyperlinksChanged>
  <ap:AppVersion>100.001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2022-11-11T21:09:00.0000000Z</lastPrinted>
  <dcterms:created xsi:type="dcterms:W3CDTF">2022-11-11T21:09:00.0000000Z</dcterms:created>
  <dcterms:modified xsi:type="dcterms:W3CDTF">2023-01-17T15:08:11.0000000Z</dcterms:modified>
  <dc:creator/>
  <revision/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ICV">
    <vt:lpwstr>2E0B2B8670634E3DADD51C9946F0CB53</vt:lpwstr>
  </op:property>
  <op:property fmtid="{D5CDD505-2E9C-101B-9397-08002B2CF9AE}" pid="3" name="KSOProductBuildVer">
    <vt:lpwstr>2052-11.1.0.13703</vt:lpwstr>
  </op:property>
</op:Properties>
</file>