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9" r:id="rId2"/>
    <p:sldId id="279" r:id="rId3"/>
    <p:sldId id="264" r:id="rId4"/>
    <p:sldId id="280" r:id="rId5"/>
    <p:sldId id="265" r:id="rId6"/>
    <p:sldId id="272" r:id="rId7"/>
    <p:sldId id="260" r:id="rId8"/>
    <p:sldId id="261" r:id="rId9"/>
    <p:sldId id="267" r:id="rId10"/>
    <p:sldId id="282" r:id="rId11"/>
    <p:sldId id="270" r:id="rId12"/>
    <p:sldId id="271" r:id="rId13"/>
    <p:sldId id="274" r:id="rId14"/>
    <p:sldId id="269" r:id="rId15"/>
    <p:sldId id="284" r:id="rId16"/>
    <p:sldId id="283" r:id="rId17"/>
    <p:sldId id="288" r:id="rId18"/>
    <p:sldId id="286" r:id="rId19"/>
    <p:sldId id="287" r:id="rId20"/>
  </p:sldIdLst>
  <p:sldSz cx="12192000" cy="6858000"/>
  <p:notesSz cx="6858000" cy="9144000"/>
  <p:embeddedFontLst>
    <p:embeddedFont>
      <p:font typeface="Imprint MT Shadow" panose="04020605060303030202" pitchFamily="82" charset="0"/>
      <p:regular r:id="rId22"/>
    </p:embeddedFon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方正粗宋_GBK" panose="03000509000000000000" pitchFamily="65" charset="-122"/>
      <p:regular r:id="rId26"/>
    </p:embeddedFont>
    <p:embeddedFont>
      <p:font typeface="方正大标宋_GBK" panose="03000509000000000000" pitchFamily="65" charset="-122"/>
      <p:regular r:id="rId27"/>
    </p:embeddedFont>
    <p:embeddedFont>
      <p:font typeface="方正大黑_GBK" panose="03000509000000000000" pitchFamily="65" charset="-122"/>
      <p:regular r:id="rId28"/>
    </p:embeddedFont>
    <p:embeddedFont>
      <p:font typeface="方正仿宋_GBK" panose="03000509000000000000" pitchFamily="65" charset="-122"/>
      <p:regular r:id="rId29"/>
    </p:embeddedFont>
    <p:embeddedFont>
      <p:font typeface="方正琥珀_GBK" panose="03000509000000000000" pitchFamily="65" charset="-122"/>
      <p:regular r:id="rId30"/>
    </p:embeddedFont>
    <p:embeddedFont>
      <p:font typeface="方正华隶_GBK" panose="03000509000000000000" pitchFamily="65" charset="-122"/>
      <p:regular r:id="rId31"/>
    </p:embeddedFont>
    <p:embeddedFont>
      <p:font typeface="仿宋" panose="02010609060101010101" pitchFamily="49" charset="-122"/>
      <p:regular r:id="rId32"/>
    </p:embeddedFont>
    <p:embeddedFont>
      <p:font typeface="汉仪粗仿宋简" panose="02010604000101010101" pitchFamily="2" charset="-122"/>
      <p:regular r:id="rId33"/>
    </p:embeddedFont>
    <p:embeddedFont>
      <p:font typeface="汉仪书魂体简" panose="02010609000101010101" pitchFamily="49" charset="-122"/>
      <p:regular r:id="rId34"/>
    </p:embeddedFont>
    <p:embeddedFont>
      <p:font typeface="黑体" panose="02010609060101010101" pitchFamily="49" charset="-122"/>
      <p:regular r:id="rId35"/>
    </p:embeddedFont>
    <p:embeddedFont>
      <p:font typeface="楷体" panose="02010609060101010101" pitchFamily="49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906" y="3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font" Target="fonts/font5.fntdata" Id="rId26" /><Relationship Type="http://schemas.openxmlformats.org/officeDocument/2006/relationships/theme" Target="theme/theme1.xml" Id="rId39" /><Relationship Type="http://schemas.openxmlformats.org/officeDocument/2006/relationships/slide" Target="slides/slide2.xml" Id="rId3" /><Relationship Type="http://schemas.openxmlformats.org/officeDocument/2006/relationships/notesMaster" Target="notesMasters/notesMaster1.xml" Id="rId21" /><Relationship Type="http://schemas.openxmlformats.org/officeDocument/2006/relationships/font" Target="fonts/font13.fntdata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font" Target="fonts/font4.fntdata" Id="rId25" /><Relationship Type="http://schemas.openxmlformats.org/officeDocument/2006/relationships/font" Target="fonts/font12.fntdata" Id="rId33" /><Relationship Type="http://schemas.openxmlformats.org/officeDocument/2006/relationships/viewProps" Target="viewProps.xml" Id="rId38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font" Target="fonts/font8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font" Target="fonts/font3.fntdata" Id="rId24" /><Relationship Type="http://schemas.openxmlformats.org/officeDocument/2006/relationships/font" Target="fonts/font11.fntdata" Id="rId32" /><Relationship Type="http://schemas.openxmlformats.org/officeDocument/2006/relationships/presProps" Target="presProps.xml" Id="rId37" /><Relationship Type="http://schemas.openxmlformats.org/officeDocument/2006/relationships/tableStyles" Target="tableStyles.xml" Id="rId40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font" Target="fonts/font2.fntdata" Id="rId23" /><Relationship Type="http://schemas.openxmlformats.org/officeDocument/2006/relationships/font" Target="fonts/font7.fntdata" Id="rId28" /><Relationship Type="http://schemas.openxmlformats.org/officeDocument/2006/relationships/font" Target="fonts/font15.fntdata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font" Target="fonts/font10.fntdata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font" Target="fonts/font1.fntdata" Id="rId22" /><Relationship Type="http://schemas.openxmlformats.org/officeDocument/2006/relationships/font" Target="fonts/font6.fntdata" Id="rId27" /><Relationship Type="http://schemas.openxmlformats.org/officeDocument/2006/relationships/font" Target="fonts/font9.fntdata" Id="rId30" /><Relationship Type="http://schemas.openxmlformats.org/officeDocument/2006/relationships/font" Target="fonts/font14.fntdata" Id="rId35" /><Relationship Type="http://schemas.openxmlformats.org/officeDocument/2006/relationships/tags" Target="/ppt/tags/tag2.xml" Id="R3751487d2b3a485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F3A5D-DE6B-4145-8277-705DC45FD043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3786E-B8A8-42D3-9501-FF55B398D5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93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05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97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3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0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FE0C0-35FC-3825-357C-26D0ACC60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F2CD2F-7DC1-26F5-B6AB-70E91953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A37B04-0C39-2EF4-9AD3-25978EE9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DE934-1B1D-7DED-F978-E734D823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9F5225-E24B-BDE6-1A64-BBB828DB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14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BE3DC-2798-33B9-4290-54C452AB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C644CEF-E213-987E-1FB8-41D984B8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76056-8AA7-197A-8466-6B2A154A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597C8-6233-5ADB-D084-A9F8DAA9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2F9FC6-296E-2560-1A87-7EFEC54F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9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5CF5BFF-2433-6BA4-2B29-8557FFF1B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F6C0BA-5E68-B351-9C05-B3E72AEC8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DA161-2749-F62A-BABD-18BD27D1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9B2D46-44F7-3B96-5C15-5A719BE4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22C230-F1AA-0692-A54C-7F9306DA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6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9CD2B-AA59-A048-0F78-F94024EF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D64B63-6B9A-53CB-BAB8-3E569A37A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9196DC-CD7D-0B64-0207-408B8440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048F3F-DC02-806A-214B-FE2D10F5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D13918-ED70-4817-BAC6-11A44145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28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70FA5D-5D1E-217F-A15E-743D6E85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66D36F-A44C-7360-38D0-9B17F083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86FDC0-4F18-9032-06E6-652BE3B5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FD56DF-E5A3-5B56-EE0E-BDA83995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F63CA-88E4-3C66-F3C5-F7BF51BB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01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C30FB9-78BA-FD8A-B207-ED626FC1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0D3A51-4BAD-693F-DB86-C1C8510EB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173401-E010-790D-2BD1-536335F24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38B96B-5CC3-655E-77F3-47FD78DE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65ACDF-E8DA-B962-120E-86BC8108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E99C55-EB04-839C-D8E3-A55C8394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84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CE0B1-16C2-26BC-A82D-C1574BE9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CC31AD-A73D-7DFE-DE0E-E85F554BC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F860F8-B9F5-999C-F7D6-01668D7DE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7C832-A843-75D8-EB85-EF02F7DD4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FCC57B-A758-E41E-EE98-E26F7B77D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D7FBC8-80B4-A3F8-BCA3-ED43AB91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073A04-71BC-49CB-4126-19F08D48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CF4105-0A4D-E4FC-DE4A-D47A3CBB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88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319C4-8ABD-8460-CD10-325B52DB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03FD70-E9DF-661A-0ADC-6ED6745F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CD2CE2-A9A7-2D84-D325-D6B9B67E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213BAA-390E-B9B2-635C-E8237FDC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4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1C3788-73FF-ADF4-4267-046D6FCD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E8DB59-4202-D32C-C37F-0CD212E3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88ECF-3BAD-2473-F05A-CFE6F442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F26AE-9DF3-B7BD-E82C-A2097C60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EC4C3C-1976-D9AC-EC1A-F44F20265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9F0DA0-AE5F-1DD7-7CCB-AF3467AD0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646189-524F-528E-E997-F4975533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248DB5-CBED-53CE-CD4B-3E023698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2766C7-5F88-C06E-FA0C-0D3020DE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38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BFEC7F-CEAA-DDE6-81D3-B0DD5E74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89B68F-06D9-1FBF-2904-285DCD9C5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780DCC-B68E-FF68-532A-D1BA9C71D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516265-EE4C-7F7D-00E2-1B954A12A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1D6B30-BCDA-6195-9BA5-CE73136C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B6A6D0-6FEF-0C3F-8420-7E5ED8B5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1EE6197-D3EC-39E5-2C77-7612D6C6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3A929C-DF1F-0C78-264E-3E271504F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8E60E-4EC2-5E66-DD81-97B2777F2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B64912-0667-FC42-4D36-E50E9218B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953391-7737-5257-7848-6B5D06C58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3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23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E47AD3-F433-9C1D-D596-9831EAAD1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49" y="2022400"/>
            <a:ext cx="3083638" cy="2307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18CA6A-491B-9D58-8571-EEFBAF6178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8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674" y="2020495"/>
            <a:ext cx="3075877" cy="2307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4A3530-E596-E2C8-A770-ACDBD8CDB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10" y="2020772"/>
            <a:ext cx="3287180" cy="230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6380B12-5AE1-F87C-A2AF-5FF25B558A9C}"/>
              </a:ext>
            </a:extLst>
          </p:cNvPr>
          <p:cNvSpPr txBox="1"/>
          <p:nvPr/>
        </p:nvSpPr>
        <p:spPr>
          <a:xfrm>
            <a:off x="1913614" y="373669"/>
            <a:ext cx="8364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理性原则的实践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1E7709-81AF-D612-CABA-4D91997E10BB}"/>
              </a:ext>
            </a:extLst>
          </p:cNvPr>
          <p:cNvSpPr txBox="1"/>
          <p:nvPr/>
        </p:nvSpPr>
        <p:spPr>
          <a:xfrm>
            <a:off x="624508" y="4434607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1000" dirty="0">
                <a:latin typeface="黑体" panose="02010609060101010101" pitchFamily="49" charset="-122"/>
                <a:ea typeface="黑体" panose="02010609060101010101" pitchFamily="49" charset="-122"/>
              </a:rPr>
              <a:t>王在法下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8602FB-C988-36AB-FB03-098BFF2D45A2}"/>
              </a:ext>
            </a:extLst>
          </p:cNvPr>
          <p:cNvSpPr txBox="1"/>
          <p:nvPr/>
        </p:nvSpPr>
        <p:spPr>
          <a:xfrm>
            <a:off x="4442741" y="4434607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1000" dirty="0">
                <a:latin typeface="黑体" panose="02010609060101010101" pitchFamily="49" charset="-122"/>
                <a:ea typeface="黑体" panose="02010609060101010101" pitchFamily="49" charset="-122"/>
              </a:rPr>
              <a:t>权力制衡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112083-70DA-AD08-FB3F-78A878AA0E94}"/>
              </a:ext>
            </a:extLst>
          </p:cNvPr>
          <p:cNvSpPr txBox="1"/>
          <p:nvPr/>
        </p:nvSpPr>
        <p:spPr>
          <a:xfrm>
            <a:off x="8148430" y="4434607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1000" dirty="0">
                <a:latin typeface="黑体" panose="02010609060101010101" pitchFamily="49" charset="-122"/>
                <a:ea typeface="黑体" panose="02010609060101010101" pitchFamily="49" charset="-122"/>
              </a:rPr>
              <a:t>人民主权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35A759-8A0A-6911-8F4A-09F4ECB51F55}"/>
              </a:ext>
            </a:extLst>
          </p:cNvPr>
          <p:cNvSpPr txBox="1"/>
          <p:nvPr/>
        </p:nvSpPr>
        <p:spPr>
          <a:xfrm>
            <a:off x="355825" y="5169749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议会与君主长期斗争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1FC080-08E3-DDFD-C6B3-4330A25D25FA}"/>
              </a:ext>
            </a:extLst>
          </p:cNvPr>
          <p:cNvSpPr txBox="1"/>
          <p:nvPr/>
        </p:nvSpPr>
        <p:spPr>
          <a:xfrm>
            <a:off x="4196305" y="5180734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三权分立与联邦体制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4F4C7E-10A7-FA1A-99E0-097E8F951158}"/>
              </a:ext>
            </a:extLst>
          </p:cNvPr>
          <p:cNvSpPr txBox="1"/>
          <p:nvPr/>
        </p:nvSpPr>
        <p:spPr>
          <a:xfrm>
            <a:off x="7912870" y="5208997"/>
            <a:ext cx="431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断头台与“一票共和”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A685F6-ACDE-2AEB-6E40-1134208F4C7E}"/>
              </a:ext>
            </a:extLst>
          </p:cNvPr>
          <p:cNvSpPr txBox="1"/>
          <p:nvPr/>
        </p:nvSpPr>
        <p:spPr>
          <a:xfrm>
            <a:off x="580837" y="1371974"/>
            <a:ext cx="35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英国</a:t>
            </a:r>
            <a:r>
              <a:rPr lang="en-US" altLang="zh-CN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—</a:t>
            </a:r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君主立宪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D6C939D-7143-3329-A09F-64E67B792172}"/>
              </a:ext>
            </a:extLst>
          </p:cNvPr>
          <p:cNvSpPr txBox="1"/>
          <p:nvPr/>
        </p:nvSpPr>
        <p:spPr>
          <a:xfrm>
            <a:off x="4299675" y="1371973"/>
            <a:ext cx="35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美国</a:t>
            </a:r>
            <a:r>
              <a:rPr lang="en-US" altLang="zh-CN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—</a:t>
            </a:r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民主共和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BA331FB-18F9-4540-2FB7-50D00F620133}"/>
              </a:ext>
            </a:extLst>
          </p:cNvPr>
          <p:cNvSpPr txBox="1"/>
          <p:nvPr/>
        </p:nvSpPr>
        <p:spPr>
          <a:xfrm>
            <a:off x="8148430" y="1371973"/>
            <a:ext cx="35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法国</a:t>
            </a:r>
            <a:r>
              <a:rPr lang="en-US" altLang="zh-CN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—</a:t>
            </a:r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民主共和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836C3E-0E99-A19A-606A-D5F4464441BE}"/>
              </a:ext>
            </a:extLst>
          </p:cNvPr>
          <p:cNvSpPr txBox="1"/>
          <p:nvPr/>
        </p:nvSpPr>
        <p:spPr>
          <a:xfrm>
            <a:off x="-80327" y="5921832"/>
            <a:ext cx="1269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500" dirty="0">
                <a:latin typeface="黑体" panose="02010609060101010101" pitchFamily="49" charset="-122"/>
                <a:ea typeface="黑体" panose="02010609060101010101" pitchFamily="49" charset="-122"/>
              </a:rPr>
              <a:t>思考：近代资产阶级革命体现了哪些理性的原则？</a:t>
            </a:r>
          </a:p>
        </p:txBody>
      </p:sp>
    </p:spTree>
    <p:extLst>
      <p:ext uri="{BB962C8B-B14F-4D97-AF65-F5344CB8AC3E}">
        <p14:creationId xmlns:p14="http://schemas.microsoft.com/office/powerpoint/2010/main" val="3169444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90E47B-2662-E0C2-06D9-5F35BF3C3F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33" y="315713"/>
            <a:ext cx="5593095" cy="38123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7D7F35-B7A5-C210-A003-0B7C1F0B14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9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11"/>
          <a:stretch/>
        </p:blipFill>
        <p:spPr>
          <a:xfrm>
            <a:off x="6096000" y="75018"/>
            <a:ext cx="5746344" cy="4293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CD4F362-C573-DC46-CAE5-B55BCA245F2D}"/>
              </a:ext>
            </a:extLst>
          </p:cNvPr>
          <p:cNvSpPr txBox="1"/>
          <p:nvPr/>
        </p:nvSpPr>
        <p:spPr>
          <a:xfrm>
            <a:off x="1152709" y="4238092"/>
            <a:ext cx="428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在英国煤矿中工作的童工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7C64D3-B166-4678-6B8F-19DE2798C89B}"/>
              </a:ext>
            </a:extLst>
          </p:cNvPr>
          <p:cNvSpPr txBox="1"/>
          <p:nvPr/>
        </p:nvSpPr>
        <p:spPr>
          <a:xfrm>
            <a:off x="6396090" y="4257947"/>
            <a:ext cx="514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在广州乡下劫掠的英国士兵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6D8646-4339-4D68-F22A-9370A35F24B3}"/>
              </a:ext>
            </a:extLst>
          </p:cNvPr>
          <p:cNvSpPr txBox="1"/>
          <p:nvPr/>
        </p:nvSpPr>
        <p:spPr>
          <a:xfrm>
            <a:off x="624463" y="4961533"/>
            <a:ext cx="11398114" cy="1580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1833</a:t>
            </a:r>
            <a:r>
              <a:rPr lang="zh-CN" altLang="en-US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年，英国通过童工法案，禁止雇佣</a:t>
            </a:r>
            <a:r>
              <a:rPr lang="en-US" altLang="zh-CN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9</a:t>
            </a:r>
            <a:r>
              <a:rPr lang="zh-CN" altLang="en-US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岁以下儿童</a:t>
            </a:r>
            <a:endParaRPr lang="en-US" altLang="zh-CN" sz="3600" dirty="0">
              <a:latin typeface="方正华隶_GBK" panose="03000509000000000000" pitchFamily="65" charset="-122"/>
              <a:ea typeface="方正华隶_GBK" panose="03000509000000000000" pitchFamily="65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1840</a:t>
            </a:r>
            <a:r>
              <a:rPr lang="zh-CN" altLang="en-US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年，英国议会通过对华军事行动的议案</a:t>
            </a:r>
          </a:p>
        </p:txBody>
      </p:sp>
    </p:spTree>
    <p:extLst>
      <p:ext uri="{BB962C8B-B14F-4D97-AF65-F5344CB8AC3E}">
        <p14:creationId xmlns:p14="http://schemas.microsoft.com/office/powerpoint/2010/main" val="77405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AA9F385-2DCA-7229-CA0B-6A3CB59AD6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FED84C-D1F3-EB94-CFE7-64D2199585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1041D49-BA69-0E1D-F95E-1D2397B74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94" y="575993"/>
            <a:ext cx="4906682" cy="350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7EF32D-4C0C-8831-7BC1-E01FD959CDD7}"/>
              </a:ext>
            </a:extLst>
          </p:cNvPr>
          <p:cNvSpPr txBox="1"/>
          <p:nvPr/>
        </p:nvSpPr>
        <p:spPr>
          <a:xfrm>
            <a:off x="4911" y="4351789"/>
            <a:ext cx="5474447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关于林木盗窃法的辩论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刊载于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莱茵报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1F17-0C20-333C-8E36-01C244FC3176}"/>
              </a:ext>
            </a:extLst>
          </p:cNvPr>
          <p:cNvSpPr txBox="1"/>
          <p:nvPr/>
        </p:nvSpPr>
        <p:spPr>
          <a:xfrm>
            <a:off x="5433171" y="180931"/>
            <a:ext cx="6470035" cy="569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    省议会对下述问题进行了表决：应该为了保护林木的利益而牺牲法的原则呢，还是应该为了法的原则而牺牲保护林木的利益，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结果利益所得票数超过了法的票数。这样，省议会便彻底完成了自己的使命。它根据自己的任务，维护了一定的特殊利益并把它作为最终目的。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25000"/>
              </a:lnSpc>
              <a:spcBef>
                <a:spcPts val="1500"/>
              </a:spcBef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关于林木盗窃法的辩论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B5238B-59AF-6911-FAD0-9367B21CB95D}"/>
              </a:ext>
            </a:extLst>
          </p:cNvPr>
          <p:cNvSpPr txBox="1"/>
          <p:nvPr/>
        </p:nvSpPr>
        <p:spPr>
          <a:xfrm>
            <a:off x="-249141" y="5994001"/>
            <a:ext cx="126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思考：是什么战胜了理性？议会为什么要通过不合理的法案？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64CCBBA-0DF5-12DD-885D-A619D838FB68}"/>
              </a:ext>
            </a:extLst>
          </p:cNvPr>
          <p:cNvSpPr/>
          <p:nvPr/>
        </p:nvSpPr>
        <p:spPr>
          <a:xfrm>
            <a:off x="5444617" y="2546250"/>
            <a:ext cx="5675894" cy="8699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92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2520F5B-87A2-8E8B-2F13-3790793B988A}"/>
              </a:ext>
            </a:extLst>
          </p:cNvPr>
          <p:cNvSpPr/>
          <p:nvPr/>
        </p:nvSpPr>
        <p:spPr>
          <a:xfrm>
            <a:off x="2377440" y="1375576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利   益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BFA6E0-12C8-E637-B8C1-2C0B746A2784}"/>
              </a:ext>
            </a:extLst>
          </p:cNvPr>
          <p:cNvSpPr/>
          <p:nvPr/>
        </p:nvSpPr>
        <p:spPr>
          <a:xfrm>
            <a:off x="7427843" y="1375576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理   性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D820F8E-A5D4-225F-FF30-2EA1C847F15D}"/>
              </a:ext>
            </a:extLst>
          </p:cNvPr>
          <p:cNvSpPr/>
          <p:nvPr/>
        </p:nvSpPr>
        <p:spPr>
          <a:xfrm>
            <a:off x="2377440" y="2810786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既得利益者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CD91BA-6AEF-D407-D5EB-B09189B5FE7F}"/>
              </a:ext>
            </a:extLst>
          </p:cNvPr>
          <p:cNvSpPr/>
          <p:nvPr/>
        </p:nvSpPr>
        <p:spPr>
          <a:xfrm>
            <a:off x="7427843" y="2810787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法   律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49503D97-F372-66B2-E766-A0CE23F475B6}"/>
              </a:ext>
            </a:extLst>
          </p:cNvPr>
          <p:cNvSpPr/>
          <p:nvPr/>
        </p:nvSpPr>
        <p:spPr>
          <a:xfrm>
            <a:off x="4907280" y="1685677"/>
            <a:ext cx="2274073" cy="254441"/>
          </a:xfrm>
          <a:prstGeom prst="rightArrow">
            <a:avLst>
              <a:gd name="adj1" fmla="val 50000"/>
              <a:gd name="adj2" fmla="val 12812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EEEBB73B-37B3-7555-87DE-144E71F3F7C8}"/>
              </a:ext>
            </a:extLst>
          </p:cNvPr>
          <p:cNvSpPr/>
          <p:nvPr/>
        </p:nvSpPr>
        <p:spPr>
          <a:xfrm>
            <a:off x="4907280" y="3104984"/>
            <a:ext cx="2274073" cy="254441"/>
          </a:xfrm>
          <a:prstGeom prst="rightArrow">
            <a:avLst>
              <a:gd name="adj1" fmla="val 50000"/>
              <a:gd name="adj2" fmla="val 12812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99AB9B-02FA-9041-F6E2-8DE8B625F194}"/>
              </a:ext>
            </a:extLst>
          </p:cNvPr>
          <p:cNvSpPr txBox="1"/>
          <p:nvPr/>
        </p:nvSpPr>
        <p:spPr>
          <a:xfrm>
            <a:off x="4907280" y="2597669"/>
            <a:ext cx="205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寻求保护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B75B43-85E5-A478-1DC2-7BAEDFE67A6E}"/>
              </a:ext>
            </a:extLst>
          </p:cNvPr>
          <p:cNvSpPr txBox="1"/>
          <p:nvPr/>
        </p:nvSpPr>
        <p:spPr>
          <a:xfrm>
            <a:off x="4907280" y="1169626"/>
            <a:ext cx="205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寻找辩护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122560-586B-FCF1-9C5C-4D24760605AD}"/>
              </a:ext>
            </a:extLst>
          </p:cNvPr>
          <p:cNvSpPr txBox="1"/>
          <p:nvPr/>
        </p:nvSpPr>
        <p:spPr>
          <a:xfrm>
            <a:off x="2680914" y="421484"/>
            <a:ext cx="683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10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社会存在决定社会意识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D33CE1-E2A5-BF00-1014-083977370B65}"/>
              </a:ext>
            </a:extLst>
          </p:cNvPr>
          <p:cNvSpPr txBox="1"/>
          <p:nvPr/>
        </p:nvSpPr>
        <p:spPr>
          <a:xfrm>
            <a:off x="2680914" y="3882645"/>
            <a:ext cx="683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10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经济基础决定上层建筑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B43D77-6B66-4A67-EAEF-0B73A1ACCD1F}"/>
              </a:ext>
            </a:extLst>
          </p:cNvPr>
          <p:cNvSpPr txBox="1"/>
          <p:nvPr/>
        </p:nvSpPr>
        <p:spPr>
          <a:xfrm>
            <a:off x="386632" y="4719168"/>
            <a:ext cx="11421055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 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一切社会变迁和政治变革的终极原因，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……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不应当到有关时代的哲学中去寻找，而应当到有关时代的经济中去寻找。</a:t>
            </a:r>
            <a:endParaRPr lang="en-US" altLang="zh-CN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05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恩格斯</a:t>
            </a:r>
            <a:r>
              <a:rPr lang="en-US" altLang="zh-CN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社会主义从空想到科学的发展</a:t>
            </a:r>
            <a:r>
              <a:rPr lang="en-US" altLang="zh-CN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4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772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8004749-BAB3-0304-8D67-B4FA4A51A9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2E04406-2A40-0F67-3F4D-183273A316C0}"/>
              </a:ext>
            </a:extLst>
          </p:cNvPr>
          <p:cNvGrpSpPr/>
          <p:nvPr/>
        </p:nvGrpSpPr>
        <p:grpSpPr>
          <a:xfrm>
            <a:off x="262399" y="1089326"/>
            <a:ext cx="2700000" cy="3613636"/>
            <a:chOff x="262399" y="1089326"/>
            <a:chExt cx="2700000" cy="361363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5F39606-1610-5E75-8C24-18E4792A7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2399" y="1089326"/>
              <a:ext cx="2700000" cy="36136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E279AC7-68AB-E8B5-F795-9282DD0F069B}"/>
                </a:ext>
              </a:extLst>
            </p:cNvPr>
            <p:cNvSpPr txBox="1"/>
            <p:nvPr/>
          </p:nvSpPr>
          <p:spPr>
            <a:xfrm>
              <a:off x="628966" y="3331597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笛卡尔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603B7A8-2282-2001-6477-7F44A97B6873}"/>
              </a:ext>
            </a:extLst>
          </p:cNvPr>
          <p:cNvGrpSpPr/>
          <p:nvPr/>
        </p:nvGrpSpPr>
        <p:grpSpPr>
          <a:xfrm>
            <a:off x="3239346" y="1089326"/>
            <a:ext cx="2700000" cy="3613636"/>
            <a:chOff x="3239346" y="1089326"/>
            <a:chExt cx="2700000" cy="36136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1505D2C-02B0-8C91-5226-FAABF7926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9346" y="1089326"/>
              <a:ext cx="2700000" cy="3613636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567F8DA-7A38-DFF3-C347-DD5F052FE3ED}"/>
                </a:ext>
              </a:extLst>
            </p:cNvPr>
            <p:cNvSpPr txBox="1"/>
            <p:nvPr/>
          </p:nvSpPr>
          <p:spPr>
            <a:xfrm>
              <a:off x="3691552" y="3331597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卢  梭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DD1F0E1-C460-5FAF-AF82-8A9FD6A4FB12}"/>
              </a:ext>
            </a:extLst>
          </p:cNvPr>
          <p:cNvGrpSpPr/>
          <p:nvPr/>
        </p:nvGrpSpPr>
        <p:grpSpPr>
          <a:xfrm>
            <a:off x="6248097" y="1089326"/>
            <a:ext cx="2700000" cy="3613636"/>
            <a:chOff x="6248097" y="1089326"/>
            <a:chExt cx="2700000" cy="3613636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F44D5C5B-1469-8320-FB0F-29ED1D7C9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48097" y="1089326"/>
              <a:ext cx="2700000" cy="36136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150B367-88E0-EDED-229A-283AD91FA044}"/>
                </a:ext>
              </a:extLst>
            </p:cNvPr>
            <p:cNvSpPr txBox="1"/>
            <p:nvPr/>
          </p:nvSpPr>
          <p:spPr>
            <a:xfrm>
              <a:off x="6744849" y="3304856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康  德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3B2D618-6193-E839-36B3-816ECCCD823C}"/>
              </a:ext>
            </a:extLst>
          </p:cNvPr>
          <p:cNvGrpSpPr/>
          <p:nvPr/>
        </p:nvGrpSpPr>
        <p:grpSpPr>
          <a:xfrm>
            <a:off x="9209142" y="1089326"/>
            <a:ext cx="2700000" cy="3613636"/>
            <a:chOff x="9209142" y="1089326"/>
            <a:chExt cx="2700000" cy="3613636"/>
          </a:xfrm>
        </p:grpSpPr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E5815E95-2917-7B92-958E-1D0CF891AD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09142" y="1089326"/>
              <a:ext cx="2700000" cy="36136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7A95D0A-BE89-03F2-F108-F95887EDCDA7}"/>
                </a:ext>
              </a:extLst>
            </p:cNvPr>
            <p:cNvSpPr txBox="1"/>
            <p:nvPr/>
          </p:nvSpPr>
          <p:spPr>
            <a:xfrm>
              <a:off x="9696436" y="3331597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尼  采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247CB11-C0DF-5E1D-C649-096D0DCDEAF4}"/>
              </a:ext>
            </a:extLst>
          </p:cNvPr>
          <p:cNvSpPr txBox="1"/>
          <p:nvPr/>
        </p:nvSpPr>
        <p:spPr>
          <a:xfrm>
            <a:off x="2906064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平等的小私有制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37405D3-948F-9DE5-3517-5CACFD3319D5}"/>
              </a:ext>
            </a:extLst>
          </p:cNvPr>
          <p:cNvSpPr txBox="1"/>
          <p:nvPr/>
        </p:nvSpPr>
        <p:spPr>
          <a:xfrm>
            <a:off x="0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论证上帝存在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B44606-67D7-B7A3-8AE1-AB361EBD5C2D}"/>
              </a:ext>
            </a:extLst>
          </p:cNvPr>
          <p:cNvSpPr txBox="1"/>
          <p:nvPr/>
        </p:nvSpPr>
        <p:spPr>
          <a:xfrm>
            <a:off x="5914815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善良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调和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5DA097-19AA-A205-06E7-4477C73BE824}"/>
              </a:ext>
            </a:extLst>
          </p:cNvPr>
          <p:cNvSpPr txBox="1"/>
          <p:nvPr/>
        </p:nvSpPr>
        <p:spPr>
          <a:xfrm>
            <a:off x="8875860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“上帝死了”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2CF0AD-A5A2-DBA3-0838-49E3E0C1ABCC}"/>
              </a:ext>
            </a:extLst>
          </p:cNvPr>
          <p:cNvSpPr txBox="1"/>
          <p:nvPr/>
        </p:nvSpPr>
        <p:spPr>
          <a:xfrm>
            <a:off x="-266689" y="5473994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资产主义尚不发达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F2F7FD-1F4E-2447-D79F-3032C92F763E}"/>
              </a:ext>
            </a:extLst>
          </p:cNvPr>
          <p:cNvSpPr txBox="1"/>
          <p:nvPr/>
        </p:nvSpPr>
        <p:spPr>
          <a:xfrm>
            <a:off x="2710258" y="5473994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大革命前夕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小资产阶级幻想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814640-3A7A-D39A-7A2F-DFAED05BCC89}"/>
              </a:ext>
            </a:extLst>
          </p:cNvPr>
          <p:cNvSpPr txBox="1"/>
          <p:nvPr/>
        </p:nvSpPr>
        <p:spPr>
          <a:xfrm>
            <a:off x="5719009" y="5473993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德意志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容克地主强大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1DE4AE-49F3-1E03-B9D8-28513D26A777}"/>
              </a:ext>
            </a:extLst>
          </p:cNvPr>
          <p:cNvSpPr txBox="1"/>
          <p:nvPr/>
        </p:nvSpPr>
        <p:spPr>
          <a:xfrm>
            <a:off x="8680054" y="5473992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帝国主义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开始疯狂瓜分世界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459A31-D90E-A382-5105-862A1664DD16}"/>
              </a:ext>
            </a:extLst>
          </p:cNvPr>
          <p:cNvSpPr txBox="1"/>
          <p:nvPr/>
        </p:nvSpPr>
        <p:spPr>
          <a:xfrm>
            <a:off x="265040" y="320347"/>
            <a:ext cx="1188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不是意识决定存在，而是存在决定意识；哲学只是历史的产物。</a:t>
            </a:r>
          </a:p>
        </p:txBody>
      </p:sp>
    </p:spTree>
    <p:extLst>
      <p:ext uri="{BB962C8B-B14F-4D97-AF65-F5344CB8AC3E}">
        <p14:creationId xmlns:p14="http://schemas.microsoft.com/office/powerpoint/2010/main" val="3775178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543AD01-A679-3679-A9D2-EF5134E8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336AF0-0428-FD5D-9983-6B912B8A1B1F}"/>
              </a:ext>
            </a:extLst>
          </p:cNvPr>
          <p:cNvSpPr txBox="1"/>
          <p:nvPr/>
        </p:nvSpPr>
        <p:spPr>
          <a:xfrm>
            <a:off x="946204" y="846148"/>
            <a:ext cx="10980751" cy="324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36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哲学家并不像蘑菇那样是地里冒出来的，</a:t>
            </a:r>
            <a:endParaRPr lang="en-US" altLang="zh-CN" sz="36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36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他们是自己的时代、自己的人民的产物。</a:t>
            </a:r>
            <a:endParaRPr lang="en-US" altLang="zh-CN" sz="36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05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马克思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〈科隆日报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〉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第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179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号的社论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23AF78-06BA-7BC2-E9A4-A4DC2C533262}"/>
              </a:ext>
            </a:extLst>
          </p:cNvPr>
          <p:cNvSpPr txBox="1"/>
          <p:nvPr/>
        </p:nvSpPr>
        <p:spPr>
          <a:xfrm>
            <a:off x="163608" y="4951963"/>
            <a:ext cx="1203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探究：结合所学历史，谈谈你对这句话的理解。</a:t>
            </a:r>
          </a:p>
        </p:txBody>
      </p:sp>
    </p:spTree>
    <p:extLst>
      <p:ext uri="{BB962C8B-B14F-4D97-AF65-F5344CB8AC3E}">
        <p14:creationId xmlns:p14="http://schemas.microsoft.com/office/powerpoint/2010/main" val="123263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4EDD43B-9A6E-5CB0-2FF2-F0D969ECE9FC}"/>
              </a:ext>
            </a:extLst>
          </p:cNvPr>
          <p:cNvSpPr txBox="1"/>
          <p:nvPr/>
        </p:nvSpPr>
        <p:spPr>
          <a:xfrm>
            <a:off x="1479665" y="560721"/>
            <a:ext cx="6251171" cy="302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我是谁？</a:t>
            </a:r>
            <a:endParaRPr lang="en-US" altLang="zh-CN" sz="4400" spc="500" dirty="0">
              <a:solidFill>
                <a:schemeClr val="bg1"/>
              </a:solidFill>
              <a:effectLst>
                <a:outerShdw blurRad="114300" dist="88900" dir="2700000" algn="tl" rotWithShape="0">
                  <a:prstClr val="black"/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我来自哪里？</a:t>
            </a:r>
            <a:endParaRPr lang="en-US" altLang="zh-CN" sz="4400" spc="500" dirty="0">
              <a:solidFill>
                <a:schemeClr val="bg1"/>
              </a:solidFill>
              <a:effectLst>
                <a:outerShdw blurRad="114300" dist="88900" dir="2700000" algn="tl" rotWithShape="0">
                  <a:prstClr val="black"/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我将去向何方？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D91871-2E14-67EF-3133-3422F78EE7BE}"/>
              </a:ext>
            </a:extLst>
          </p:cNvPr>
          <p:cNvSpPr txBox="1"/>
          <p:nvPr/>
        </p:nvSpPr>
        <p:spPr>
          <a:xfrm>
            <a:off x="6460813" y="560721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无产阶级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9EE3D-974E-0863-E0AC-D8CA884A906F}"/>
              </a:ext>
            </a:extLst>
          </p:cNvPr>
          <p:cNvSpPr txBox="1"/>
          <p:nvPr/>
        </p:nvSpPr>
        <p:spPr>
          <a:xfrm>
            <a:off x="6460813" y="1589492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资本主义社会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60D9DF-F9A4-74E9-1F11-BBE864490745}"/>
              </a:ext>
            </a:extLst>
          </p:cNvPr>
          <p:cNvSpPr txBox="1"/>
          <p:nvPr/>
        </p:nvSpPr>
        <p:spPr>
          <a:xfrm>
            <a:off x="6460812" y="2618263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共产主义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2E66C-57A2-901D-4EE2-2C7F2D6F4C73}"/>
              </a:ext>
            </a:extLst>
          </p:cNvPr>
          <p:cNvSpPr txBox="1"/>
          <p:nvPr/>
        </p:nvSpPr>
        <p:spPr>
          <a:xfrm>
            <a:off x="1529706" y="3574937"/>
            <a:ext cx="6251171" cy="98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rgbClr val="FFFF00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如何实现？</a:t>
            </a:r>
            <a:endParaRPr lang="en-US" altLang="zh-CN" sz="4400" spc="500" dirty="0">
              <a:solidFill>
                <a:srgbClr val="FFFF00"/>
              </a:solidFill>
              <a:effectLst>
                <a:outerShdw blurRad="114300" dist="88900" dir="2700000" algn="tl" rotWithShape="0">
                  <a:prstClr val="black"/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7AF7A6-BACA-F4C0-7115-3887B7028729}"/>
              </a:ext>
            </a:extLst>
          </p:cNvPr>
          <p:cNvSpPr txBox="1"/>
          <p:nvPr/>
        </p:nvSpPr>
        <p:spPr>
          <a:xfrm>
            <a:off x="6558621" y="3664007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rgbClr val="FFFF00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无产阶级革命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F43F1B3-0C1F-1C71-11A8-206AD218ED42}"/>
              </a:ext>
            </a:extLst>
          </p:cNvPr>
          <p:cNvSpPr txBox="1"/>
          <p:nvPr/>
        </p:nvSpPr>
        <p:spPr>
          <a:xfrm>
            <a:off x="3062514" y="4893055"/>
            <a:ext cx="6066971" cy="1141338"/>
          </a:xfrm>
          <a:prstGeom prst="rect">
            <a:avLst/>
          </a:prstGeom>
          <a:noFill/>
          <a:effectLst>
            <a:outerShdw blurRad="63500" dist="889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马克思、恩格斯</a:t>
            </a:r>
            <a:endParaRPr lang="en-US" altLang="zh-CN" sz="2400" b="1" spc="1000" dirty="0">
              <a:solidFill>
                <a:srgbClr val="FFFF00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《</a:t>
            </a:r>
            <a:r>
              <a:rPr lang="zh-CN" altLang="en-US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共产党宣言</a:t>
            </a:r>
            <a:r>
              <a:rPr lang="en-US" altLang="zh-CN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》</a:t>
            </a:r>
            <a:endParaRPr lang="zh-CN" altLang="en-US" sz="2400" b="1" spc="1000" dirty="0">
              <a:solidFill>
                <a:srgbClr val="FFFF00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05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6A0F883F-B81F-B33B-308B-019805970D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ED3567D-3FF8-F531-AD2C-86867BEBAB0B}"/>
              </a:ext>
            </a:extLst>
          </p:cNvPr>
          <p:cNvGrpSpPr/>
          <p:nvPr/>
        </p:nvGrpSpPr>
        <p:grpSpPr>
          <a:xfrm>
            <a:off x="1928554" y="2450111"/>
            <a:ext cx="8334893" cy="2506206"/>
            <a:chOff x="1202575" y="1529542"/>
            <a:chExt cx="8334893" cy="250620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D3DB761-5A84-A2AC-7E4C-FD71BBB1501C}"/>
                </a:ext>
              </a:extLst>
            </p:cNvPr>
            <p:cNvSpPr txBox="1"/>
            <p:nvPr/>
          </p:nvSpPr>
          <p:spPr>
            <a:xfrm>
              <a:off x="1202575" y="152954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上  帝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3122A1B-54F6-4894-F630-6326CCB9336B}"/>
                </a:ext>
              </a:extLst>
            </p:cNvPr>
            <p:cNvSpPr txBox="1"/>
            <p:nvPr/>
          </p:nvSpPr>
          <p:spPr>
            <a:xfrm>
              <a:off x="1202575" y="332786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人</a:t>
              </a: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079C4F2E-C8BE-FBD9-CFE0-EDC6D0C1B612}"/>
                </a:ext>
              </a:extLst>
            </p:cNvPr>
            <p:cNvCxnSpPr>
              <a:cxnSpLocks/>
            </p:cNvCxnSpPr>
            <p:nvPr/>
          </p:nvCxnSpPr>
          <p:spPr>
            <a:xfrm>
              <a:off x="2391295" y="2298391"/>
              <a:ext cx="0" cy="9435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0A2D3F8-47A5-42A3-F1DB-0957B85F3C61}"/>
                </a:ext>
              </a:extLst>
            </p:cNvPr>
            <p:cNvSpPr txBox="1"/>
            <p:nvPr/>
          </p:nvSpPr>
          <p:spPr>
            <a:xfrm>
              <a:off x="4181302" y="152954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理  性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4C101E8-EA94-D2ED-1422-7DE7AEECE2EB}"/>
                </a:ext>
              </a:extLst>
            </p:cNvPr>
            <p:cNvSpPr txBox="1"/>
            <p:nvPr/>
          </p:nvSpPr>
          <p:spPr>
            <a:xfrm>
              <a:off x="4181302" y="332786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人的生活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D9736AF5-F78D-9ADF-D441-94860DB548F3}"/>
                </a:ext>
              </a:extLst>
            </p:cNvPr>
            <p:cNvCxnSpPr>
              <a:cxnSpLocks/>
            </p:cNvCxnSpPr>
            <p:nvPr/>
          </p:nvCxnSpPr>
          <p:spPr>
            <a:xfrm>
              <a:off x="5370022" y="2298391"/>
              <a:ext cx="0" cy="9435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B27D8EA-327A-CE48-0970-8AE9B930A104}"/>
                </a:ext>
              </a:extLst>
            </p:cNvPr>
            <p:cNvSpPr txBox="1"/>
            <p:nvPr/>
          </p:nvSpPr>
          <p:spPr>
            <a:xfrm>
              <a:off x="7160028" y="152954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意  识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029A37A-E3FB-3951-2BA2-EBAD4E2B8F64}"/>
                </a:ext>
              </a:extLst>
            </p:cNvPr>
            <p:cNvSpPr txBox="1"/>
            <p:nvPr/>
          </p:nvSpPr>
          <p:spPr>
            <a:xfrm>
              <a:off x="7160028" y="332786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存  在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3AE5CA35-209C-894E-67AA-6D93A2B59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8748" y="2298391"/>
              <a:ext cx="0" cy="9435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6131E2B4-42ED-D1F5-B2F7-C4B732F87FE5}"/>
                </a:ext>
              </a:extLst>
            </p:cNvPr>
            <p:cNvSpPr/>
            <p:nvPr/>
          </p:nvSpPr>
          <p:spPr>
            <a:xfrm>
              <a:off x="3160222" y="2548506"/>
              <a:ext cx="1440873" cy="443346"/>
            </a:xfrm>
            <a:prstGeom prst="rightArrow">
              <a:avLst>
                <a:gd name="adj1" fmla="val 50000"/>
                <a:gd name="adj2" fmla="val 9375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箭头: 右 29">
              <a:extLst>
                <a:ext uri="{FF2B5EF4-FFF2-40B4-BE49-F238E27FC236}">
                  <a16:creationId xmlns:a16="http://schemas.microsoft.com/office/drawing/2014/main" id="{824F188F-1462-9274-561D-25BF0785BB02}"/>
                </a:ext>
              </a:extLst>
            </p:cNvPr>
            <p:cNvSpPr/>
            <p:nvPr/>
          </p:nvSpPr>
          <p:spPr>
            <a:xfrm>
              <a:off x="6277495" y="2548506"/>
              <a:ext cx="1440873" cy="443346"/>
            </a:xfrm>
            <a:prstGeom prst="rightArrow">
              <a:avLst>
                <a:gd name="adj1" fmla="val 50000"/>
                <a:gd name="adj2" fmla="val 9375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6B2D4CE-BBC5-223D-2DBC-E7CB56129457}"/>
              </a:ext>
            </a:extLst>
          </p:cNvPr>
          <p:cNvSpPr txBox="1"/>
          <p:nvPr/>
        </p:nvSpPr>
        <p:spPr>
          <a:xfrm>
            <a:off x="3156066" y="836814"/>
            <a:ext cx="587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板 书 设 计</a:t>
            </a:r>
          </a:p>
        </p:txBody>
      </p:sp>
    </p:spTree>
    <p:extLst>
      <p:ext uri="{BB962C8B-B14F-4D97-AF65-F5344CB8AC3E}">
        <p14:creationId xmlns:p14="http://schemas.microsoft.com/office/powerpoint/2010/main" val="74315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6A0F883F-B81F-B33B-308B-019805970D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6B2D4CE-BBC5-223D-2DBC-E7CB56129457}"/>
              </a:ext>
            </a:extLst>
          </p:cNvPr>
          <p:cNvSpPr txBox="1"/>
          <p:nvPr/>
        </p:nvSpPr>
        <p:spPr>
          <a:xfrm>
            <a:off x="1747058" y="1102943"/>
            <a:ext cx="8697884" cy="340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欢 迎 指 正</a:t>
            </a:r>
            <a:endParaRPr lang="en-US" altLang="zh-CN" sz="8000" dirty="0"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邮箱：</a:t>
            </a:r>
            <a:r>
              <a:rPr lang="en-US" altLang="zh-CN" sz="32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moon2shine@163.com</a:t>
            </a:r>
            <a:endParaRPr lang="zh-CN" altLang="en-US" sz="3200" dirty="0"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92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C6438F-E9B9-52B3-6ACA-8C3B74C51B73}"/>
              </a:ext>
            </a:extLst>
          </p:cNvPr>
          <p:cNvSpPr txBox="1"/>
          <p:nvPr/>
        </p:nvSpPr>
        <p:spPr>
          <a:xfrm>
            <a:off x="2353101" y="526314"/>
            <a:ext cx="74857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哲   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8AE30F2-AE95-2D8C-E5D9-CA6C01F9DD93}"/>
              </a:ext>
            </a:extLst>
          </p:cNvPr>
          <p:cNvSpPr txBox="1"/>
          <p:nvPr/>
        </p:nvSpPr>
        <p:spPr>
          <a:xfrm>
            <a:off x="1719617" y="2388362"/>
            <a:ext cx="3719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1000" dirty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我是谁？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0B6D2F-206A-949B-DBAE-4EC0BDBBFC64}"/>
              </a:ext>
            </a:extLst>
          </p:cNvPr>
          <p:cNvSpPr txBox="1"/>
          <p:nvPr/>
        </p:nvSpPr>
        <p:spPr>
          <a:xfrm>
            <a:off x="3107139" y="3593042"/>
            <a:ext cx="555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1000" dirty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我从哪里来？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D164FE-D174-AB7B-375B-E22FC5ABC2D1}"/>
              </a:ext>
            </a:extLst>
          </p:cNvPr>
          <p:cNvSpPr txBox="1"/>
          <p:nvPr/>
        </p:nvSpPr>
        <p:spPr>
          <a:xfrm>
            <a:off x="5069007" y="4884118"/>
            <a:ext cx="5699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1000" dirty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我要到哪里去？</a:t>
            </a:r>
          </a:p>
        </p:txBody>
      </p:sp>
    </p:spTree>
    <p:extLst>
      <p:ext uri="{BB962C8B-B14F-4D97-AF65-F5344CB8AC3E}">
        <p14:creationId xmlns:p14="http://schemas.microsoft.com/office/powerpoint/2010/main" val="63381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481A52-DF4F-3669-4E1A-6BE3D9BE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485" y="-7031"/>
            <a:ext cx="4821636" cy="6915603"/>
          </a:xfrm>
          <a:prstGeom prst="rect">
            <a:avLst/>
          </a:prstGeom>
          <a:noFill/>
          <a:effectLst>
            <a:outerShdw blurRad="139700" dist="889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7BA2933-03A6-89C1-7817-0CC72F2AABE2}"/>
              </a:ext>
            </a:extLst>
          </p:cNvPr>
          <p:cNvSpPr txBox="1"/>
          <p:nvPr/>
        </p:nvSpPr>
        <p:spPr>
          <a:xfrm>
            <a:off x="774243" y="3066763"/>
            <a:ext cx="5263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人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7454EC6-D6BE-2A23-1EE1-C3BDF67C07FB}"/>
              </a:ext>
            </a:extLst>
          </p:cNvPr>
          <p:cNvSpPr txBox="1"/>
          <p:nvPr/>
        </p:nvSpPr>
        <p:spPr>
          <a:xfrm>
            <a:off x="436461" y="216572"/>
            <a:ext cx="5939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上  帝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F13801-8C0B-E3A2-6CE6-908AC0B35A0E}"/>
              </a:ext>
            </a:extLst>
          </p:cNvPr>
          <p:cNvSpPr txBox="1"/>
          <p:nvPr/>
        </p:nvSpPr>
        <p:spPr>
          <a:xfrm>
            <a:off x="5001907" y="750628"/>
            <a:ext cx="3800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（造物主）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553727-CCA9-BF67-9B5E-5B852A0FE6D9}"/>
              </a:ext>
            </a:extLst>
          </p:cNvPr>
          <p:cNvSpPr txBox="1"/>
          <p:nvPr/>
        </p:nvSpPr>
        <p:spPr>
          <a:xfrm>
            <a:off x="5001907" y="3576631"/>
            <a:ext cx="3800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（造  物）</a:t>
            </a:r>
          </a:p>
        </p:txBody>
      </p:sp>
      <p:sp>
        <p:nvSpPr>
          <p:cNvPr id="6" name="箭头: 左弧形 5">
            <a:extLst>
              <a:ext uri="{FF2B5EF4-FFF2-40B4-BE49-F238E27FC236}">
                <a16:creationId xmlns:a16="http://schemas.microsoft.com/office/drawing/2014/main" id="{5CC31BC4-D8FF-0AE6-BCCB-D08123AB9785}"/>
              </a:ext>
            </a:extLst>
          </p:cNvPr>
          <p:cNvSpPr/>
          <p:nvPr/>
        </p:nvSpPr>
        <p:spPr>
          <a:xfrm rot="20275902">
            <a:off x="1304994" y="1612895"/>
            <a:ext cx="1022370" cy="2708927"/>
          </a:xfrm>
          <a:prstGeom prst="curvedRightArrow">
            <a:avLst>
              <a:gd name="adj1" fmla="val 14015"/>
              <a:gd name="adj2" fmla="val 49606"/>
              <a:gd name="adj3" fmla="val 356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910FC5-BCB9-59BC-93D3-B6A0E40D4A52}"/>
              </a:ext>
            </a:extLst>
          </p:cNvPr>
          <p:cNvSpPr txBox="1"/>
          <p:nvPr/>
        </p:nvSpPr>
        <p:spPr>
          <a:xfrm>
            <a:off x="1190774" y="2242399"/>
            <a:ext cx="165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创造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拯救</a:t>
            </a:r>
          </a:p>
        </p:txBody>
      </p:sp>
      <p:sp>
        <p:nvSpPr>
          <p:cNvPr id="8" name="箭头: 左弧形 7">
            <a:extLst>
              <a:ext uri="{FF2B5EF4-FFF2-40B4-BE49-F238E27FC236}">
                <a16:creationId xmlns:a16="http://schemas.microsoft.com/office/drawing/2014/main" id="{BACA6DEB-4549-9818-67B6-D613AF17A394}"/>
              </a:ext>
            </a:extLst>
          </p:cNvPr>
          <p:cNvSpPr/>
          <p:nvPr/>
        </p:nvSpPr>
        <p:spPr>
          <a:xfrm rot="11378254">
            <a:off x="4365371" y="1331065"/>
            <a:ext cx="1359775" cy="2724921"/>
          </a:xfrm>
          <a:prstGeom prst="curvedRightArrow">
            <a:avLst>
              <a:gd name="adj1" fmla="val 13252"/>
              <a:gd name="adj2" fmla="val 49606"/>
              <a:gd name="adj3" fmla="val 42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90E7C0-09DF-FF71-F57D-DA95DF583548}"/>
              </a:ext>
            </a:extLst>
          </p:cNvPr>
          <p:cNvSpPr txBox="1"/>
          <p:nvPr/>
        </p:nvSpPr>
        <p:spPr>
          <a:xfrm>
            <a:off x="4176217" y="2206529"/>
            <a:ext cx="165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信仰     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赎罪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5C2DA1-CAC8-0550-84E1-EB4CDC78D50C}"/>
              </a:ext>
            </a:extLst>
          </p:cNvPr>
          <p:cNvSpPr txBox="1"/>
          <p:nvPr/>
        </p:nvSpPr>
        <p:spPr>
          <a:xfrm>
            <a:off x="436461" y="4504022"/>
            <a:ext cx="8154537" cy="2041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吃了苹果，不仅带来自然的死，而且也带来了永远的死，即永劫的惩罚。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英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罗素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西方哲学史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787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/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DCF4EE4-24E3-D9EC-EEE9-92250F2BF047}"/>
              </a:ext>
            </a:extLst>
          </p:cNvPr>
          <p:cNvSpPr txBox="1"/>
          <p:nvPr/>
        </p:nvSpPr>
        <p:spPr>
          <a:xfrm>
            <a:off x="469769" y="586340"/>
            <a:ext cx="5625165" cy="214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我不想变成上帝，或居于永恒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我只要求凡人的幸福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意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彼得拉克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歌集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6C70861-0873-4916-DCC3-E810BA41D7D9}"/>
              </a:ext>
            </a:extLst>
          </p:cNvPr>
          <p:cNvSpPr txBox="1"/>
          <p:nvPr/>
        </p:nvSpPr>
        <p:spPr>
          <a:xfrm>
            <a:off x="517537" y="3356956"/>
            <a:ext cx="6348776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人是一件多么了不起的杰作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宇宙的精华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万物的灵长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英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莎士比亚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哈姆雷特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A5839EE-988A-7459-26A8-705517A16D4A}"/>
              </a:ext>
            </a:extLst>
          </p:cNvPr>
          <p:cNvSpPr/>
          <p:nvPr/>
        </p:nvSpPr>
        <p:spPr>
          <a:xfrm>
            <a:off x="469769" y="4893222"/>
            <a:ext cx="2342041" cy="79419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CDB8FC-8C26-71A0-DC23-D8D0D151ADE7}"/>
              </a:ext>
            </a:extLst>
          </p:cNvPr>
          <p:cNvGrpSpPr/>
          <p:nvPr/>
        </p:nvGrpSpPr>
        <p:grpSpPr>
          <a:xfrm>
            <a:off x="5785857" y="310931"/>
            <a:ext cx="4916462" cy="3340581"/>
            <a:chOff x="5785857" y="310931"/>
            <a:chExt cx="4916462" cy="334058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6F07B31-19AA-0DE4-D36C-40738FACB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3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66" t="4163" r="66" b="33598"/>
            <a:stretch/>
          </p:blipFill>
          <p:spPr bwMode="auto">
            <a:xfrm>
              <a:off x="6905906" y="310931"/>
              <a:ext cx="3796413" cy="32225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C976013-5AC8-4A1B-0EC3-1431C339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14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5857" y="1718699"/>
              <a:ext cx="1932673" cy="1932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536DDBD2-D42F-91C1-B334-3FD27377BF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3000"/>
                    </a14:imgEffect>
                    <a14:imgEffect>
                      <a14:colorTemperature colorTemp="53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5906" y="3751264"/>
            <a:ext cx="3796413" cy="279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53E9BD-C3FA-BD6D-9FAC-F7E3E781DF71}"/>
              </a:ext>
            </a:extLst>
          </p:cNvPr>
          <p:cNvSpPr txBox="1"/>
          <p:nvPr/>
        </p:nvSpPr>
        <p:spPr>
          <a:xfrm>
            <a:off x="10986616" y="3903697"/>
            <a:ext cx="606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人生而有罪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A1B323-98D8-C9AF-573F-39E07B35F128}"/>
              </a:ext>
            </a:extLst>
          </p:cNvPr>
          <p:cNvSpPr txBox="1"/>
          <p:nvPr/>
        </p:nvSpPr>
        <p:spPr>
          <a:xfrm>
            <a:off x="10986616" y="724425"/>
            <a:ext cx="606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人生而高贵</a:t>
            </a:r>
          </a:p>
        </p:txBody>
      </p:sp>
    </p:spTree>
    <p:extLst>
      <p:ext uri="{BB962C8B-B14F-4D97-AF65-F5344CB8AC3E}">
        <p14:creationId xmlns:p14="http://schemas.microsoft.com/office/powerpoint/2010/main" val="42851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3AB5CA7-599B-AF21-4827-1C474D9190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A700168-D73C-2302-CCF2-284F31A3A346}"/>
              </a:ext>
            </a:extLst>
          </p:cNvPr>
          <p:cNvSpPr txBox="1"/>
          <p:nvPr/>
        </p:nvSpPr>
        <p:spPr>
          <a:xfrm>
            <a:off x="622472" y="443061"/>
            <a:ext cx="6618515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神的义，因信耶稣基督加给一切相信的人，并没有分别。人称义是因着信，不在乎遵行律法。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——《</a:t>
            </a:r>
            <a:r>
              <a:rPr lang="zh-CN" altLang="en-US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圣经</a:t>
            </a: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·</a:t>
            </a:r>
            <a:r>
              <a:rPr lang="zh-CN" altLang="en-US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罗马书</a:t>
            </a: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3200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E7009C3-B406-6484-CCF8-E5C83B7FEDD6}"/>
              </a:ext>
            </a:extLst>
          </p:cNvPr>
          <p:cNvSpPr txBox="1"/>
          <p:nvPr/>
        </p:nvSpPr>
        <p:spPr>
          <a:xfrm>
            <a:off x="6813376" y="4253151"/>
            <a:ext cx="5263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人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0A7FA4-F36F-CBC4-034E-840FCB2FECB3}"/>
              </a:ext>
            </a:extLst>
          </p:cNvPr>
          <p:cNvSpPr txBox="1"/>
          <p:nvPr/>
        </p:nvSpPr>
        <p:spPr>
          <a:xfrm>
            <a:off x="6475594" y="991924"/>
            <a:ext cx="5939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上  帝  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89CFCC0-2D7C-2440-F5D2-2D63B43A26C9}"/>
              </a:ext>
            </a:extLst>
          </p:cNvPr>
          <p:cNvSpPr/>
          <p:nvPr/>
        </p:nvSpPr>
        <p:spPr>
          <a:xfrm>
            <a:off x="7540917" y="2856516"/>
            <a:ext cx="3808674" cy="10118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  会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B4899E7-6A64-FA3A-69D4-F5DC863A116A}"/>
              </a:ext>
            </a:extLst>
          </p:cNvPr>
          <p:cNvSpPr/>
          <p:nvPr/>
        </p:nvSpPr>
        <p:spPr>
          <a:xfrm>
            <a:off x="7540917" y="2856515"/>
            <a:ext cx="3808674" cy="10118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spc="5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阅读圣经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2F3528-9576-5C10-0A23-699CA5F323DB}"/>
              </a:ext>
            </a:extLst>
          </p:cNvPr>
          <p:cNvSpPr txBox="1"/>
          <p:nvPr/>
        </p:nvSpPr>
        <p:spPr>
          <a:xfrm>
            <a:off x="622472" y="3449897"/>
            <a:ext cx="6618515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上帝要教导我们，使我们应该服从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圣经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，而不顺从我们自己那些不分明的观念。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马丁路德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圣诞之书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·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希律</a:t>
            </a: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3200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28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17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3AFB8E-E8E6-EF85-EE80-76A19389AA74}"/>
              </a:ext>
            </a:extLst>
          </p:cNvPr>
          <p:cNvSpPr txBox="1"/>
          <p:nvPr/>
        </p:nvSpPr>
        <p:spPr>
          <a:xfrm>
            <a:off x="6591630" y="1994368"/>
            <a:ext cx="5288669" cy="397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自然和自然律隐没在黑暗中。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神说“要有牛顿”，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万物俱成光明。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endParaRPr lang="en-US" altLang="zh-CN" sz="1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英国诗人波普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E1F987C-0E0A-5DDB-6223-43CA588229DA}"/>
              </a:ext>
            </a:extLst>
          </p:cNvPr>
          <p:cNvSpPr/>
          <p:nvPr/>
        </p:nvSpPr>
        <p:spPr>
          <a:xfrm>
            <a:off x="8658970" y="3261569"/>
            <a:ext cx="1065475" cy="6838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6B2CE0B-C292-F8FF-A3ED-D38D4A53A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07418"/>
              </p:ext>
            </p:extLst>
          </p:nvPr>
        </p:nvGraphicFramePr>
        <p:xfrm>
          <a:off x="445819" y="2079845"/>
          <a:ext cx="5876898" cy="417038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321">
                  <a:extLst>
                    <a:ext uri="{9D8B030D-6E8A-4147-A177-3AD203B41FA5}">
                      <a16:colId xmlns:a16="http://schemas.microsoft.com/office/drawing/2014/main" val="1607784185"/>
                    </a:ext>
                  </a:extLst>
                </a:gridCol>
                <a:gridCol w="4332577">
                  <a:extLst>
                    <a:ext uri="{9D8B030D-6E8A-4147-A177-3AD203B41FA5}">
                      <a16:colId xmlns:a16="http://schemas.microsoft.com/office/drawing/2014/main" val="1522594141"/>
                    </a:ext>
                  </a:extLst>
                </a:gridCol>
              </a:tblGrid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科学家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成        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43635"/>
                  </a:ext>
                </a:extLst>
              </a:tr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哥白尼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852654"/>
                  </a:ext>
                </a:extLst>
              </a:tr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伽利略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296809"/>
                  </a:ext>
                </a:extLst>
              </a:tr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牛  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0595577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36B0636E-B990-E6FB-6D44-58F270ACABF9}"/>
              </a:ext>
            </a:extLst>
          </p:cNvPr>
          <p:cNvSpPr txBox="1"/>
          <p:nvPr/>
        </p:nvSpPr>
        <p:spPr>
          <a:xfrm>
            <a:off x="2210458" y="3334941"/>
            <a:ext cx="385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日心说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E39246-A170-0C1D-0A19-E225BDD665FD}"/>
              </a:ext>
            </a:extLst>
          </p:cNvPr>
          <p:cNvSpPr txBox="1"/>
          <p:nvPr/>
        </p:nvSpPr>
        <p:spPr>
          <a:xfrm>
            <a:off x="2210458" y="4380542"/>
            <a:ext cx="385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分析动力；天文学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77B74F-2E0B-9E50-F92A-38D04433B13E}"/>
              </a:ext>
            </a:extLst>
          </p:cNvPr>
          <p:cNvSpPr txBox="1"/>
          <p:nvPr/>
        </p:nvSpPr>
        <p:spPr>
          <a:xfrm>
            <a:off x="1689648" y="5418192"/>
            <a:ext cx="490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万有引力；牛顿力学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B2C742-0467-8F65-ECC7-E4B58906502C}"/>
              </a:ext>
            </a:extLst>
          </p:cNvPr>
          <p:cNvSpPr txBox="1"/>
          <p:nvPr/>
        </p:nvSpPr>
        <p:spPr>
          <a:xfrm>
            <a:off x="10265134" y="3334941"/>
            <a:ext cx="1526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  <a:latin typeface="方正琥珀_GBK" panose="03000509000000000000" pitchFamily="65" charset="-122"/>
                <a:ea typeface="方正琥珀_GBK" panose="03000509000000000000" pitchFamily="65" charset="-122"/>
              </a:rPr>
              <a:t>理</a:t>
            </a:r>
            <a:endParaRPr lang="en-US" altLang="zh-CN" sz="4800" dirty="0">
              <a:solidFill>
                <a:srgbClr val="C00000"/>
              </a:solidFill>
              <a:latin typeface="方正琥珀_GBK" panose="03000509000000000000" pitchFamily="65" charset="-122"/>
              <a:ea typeface="方正琥珀_GBK" panose="03000509000000000000" pitchFamily="65" charset="-122"/>
            </a:endParaRPr>
          </a:p>
          <a:p>
            <a:r>
              <a:rPr lang="en-US" altLang="zh-CN" sz="4800" dirty="0">
                <a:solidFill>
                  <a:srgbClr val="C00000"/>
                </a:solidFill>
                <a:latin typeface="方正琥珀_GBK" panose="03000509000000000000" pitchFamily="65" charset="-122"/>
                <a:ea typeface="方正琥珀_GBK" panose="03000509000000000000" pitchFamily="65" charset="-122"/>
              </a:rPr>
              <a:t>  </a:t>
            </a:r>
            <a:r>
              <a:rPr lang="zh-CN" altLang="en-US" sz="4800" dirty="0">
                <a:solidFill>
                  <a:srgbClr val="C00000"/>
                </a:solidFill>
                <a:latin typeface="方正琥珀_GBK" panose="03000509000000000000" pitchFamily="65" charset="-122"/>
                <a:ea typeface="方正琥珀_GBK" panose="03000509000000000000" pitchFamily="65" charset="-122"/>
              </a:rPr>
              <a:t>性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4EE8EA-8929-FF43-78A1-1A9E5EBACFE5}"/>
              </a:ext>
            </a:extLst>
          </p:cNvPr>
          <p:cNvSpPr txBox="1"/>
          <p:nvPr/>
        </p:nvSpPr>
        <p:spPr>
          <a:xfrm>
            <a:off x="4719100" y="505032"/>
            <a:ext cx="270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人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A383F9-352C-8A7D-1AE4-0F3F1E64A4C1}"/>
              </a:ext>
            </a:extLst>
          </p:cNvPr>
          <p:cNvSpPr txBox="1"/>
          <p:nvPr/>
        </p:nvSpPr>
        <p:spPr>
          <a:xfrm>
            <a:off x="445818" y="521885"/>
            <a:ext cx="357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上帝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E203B28-35E7-FBE2-7363-500452FE8A12}"/>
              </a:ext>
            </a:extLst>
          </p:cNvPr>
          <p:cNvSpPr txBox="1"/>
          <p:nvPr/>
        </p:nvSpPr>
        <p:spPr>
          <a:xfrm>
            <a:off x="8428644" y="505032"/>
            <a:ext cx="270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自然</a:t>
            </a:r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135CFD53-D5C1-9F10-64DF-5E95EF6CEE75}"/>
              </a:ext>
            </a:extLst>
          </p:cNvPr>
          <p:cNvSpPr/>
          <p:nvPr/>
        </p:nvSpPr>
        <p:spPr>
          <a:xfrm>
            <a:off x="3308069" y="986595"/>
            <a:ext cx="2122227" cy="270907"/>
          </a:xfrm>
          <a:prstGeom prst="leftArrow">
            <a:avLst>
              <a:gd name="adj1" fmla="val 50000"/>
              <a:gd name="adj2" fmla="val 1432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1776738A-9E0D-5B16-8483-E944F3B9CEEA}"/>
              </a:ext>
            </a:extLst>
          </p:cNvPr>
          <p:cNvSpPr/>
          <p:nvPr/>
        </p:nvSpPr>
        <p:spPr>
          <a:xfrm flipH="1">
            <a:off x="6647221" y="986594"/>
            <a:ext cx="2122227" cy="270907"/>
          </a:xfrm>
          <a:prstGeom prst="leftArrow">
            <a:avLst>
              <a:gd name="adj1" fmla="val 50000"/>
              <a:gd name="adj2" fmla="val 1432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BBC6E3-50E6-A5AD-7233-0DB745B24EA3}"/>
              </a:ext>
            </a:extLst>
          </p:cNvPr>
          <p:cNvSpPr txBox="1"/>
          <p:nvPr/>
        </p:nvSpPr>
        <p:spPr>
          <a:xfrm>
            <a:off x="3657767" y="390963"/>
            <a:ext cx="1663514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理性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信仰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E3494E-8590-C51D-7675-BB5294DB185F}"/>
              </a:ext>
            </a:extLst>
          </p:cNvPr>
          <p:cNvSpPr txBox="1"/>
          <p:nvPr/>
        </p:nvSpPr>
        <p:spPr>
          <a:xfrm>
            <a:off x="6817705" y="402878"/>
            <a:ext cx="1663514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理性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知识</a:t>
            </a:r>
          </a:p>
        </p:txBody>
      </p:sp>
    </p:spTree>
    <p:extLst>
      <p:ext uri="{BB962C8B-B14F-4D97-AF65-F5344CB8AC3E}">
        <p14:creationId xmlns:p14="http://schemas.microsoft.com/office/powerpoint/2010/main" val="27494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/>
      <p:bldP spid="9" grpId="0"/>
      <p:bldP spid="10" grpId="0"/>
      <p:bldP spid="2" grpId="0"/>
      <p:bldP spid="3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8ED3DE9-9753-54ED-A18B-9DC4C16078F3}"/>
              </a:ext>
            </a:extLst>
          </p:cNvPr>
          <p:cNvSpPr txBox="1"/>
          <p:nvPr/>
        </p:nvSpPr>
        <p:spPr>
          <a:xfrm>
            <a:off x="1307341" y="2449947"/>
            <a:ext cx="11783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Imprint MT Shadow" panose="04020605060303030202" pitchFamily="82" charset="0"/>
              </a:rPr>
              <a:t>How to drive “Ought” from “Is”   ?</a:t>
            </a:r>
            <a:endParaRPr lang="zh-CN" altLang="en-US" sz="4800" b="1" dirty="0">
              <a:latin typeface="Imprint MT Shadow" panose="04020605060303030202" pitchFamily="82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E7875C1-2168-7EE0-12E7-6403E29B4986}"/>
              </a:ext>
            </a:extLst>
          </p:cNvPr>
          <p:cNvCxnSpPr/>
          <p:nvPr/>
        </p:nvCxnSpPr>
        <p:spPr>
          <a:xfrm>
            <a:off x="6510012" y="3268904"/>
            <a:ext cx="18765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BE19EC0-7FA4-7AD3-5EBF-66BE0CE75F8F}"/>
              </a:ext>
            </a:extLst>
          </p:cNvPr>
          <p:cNvSpPr txBox="1"/>
          <p:nvPr/>
        </p:nvSpPr>
        <p:spPr>
          <a:xfrm>
            <a:off x="6197301" y="1846877"/>
            <a:ext cx="242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应 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01D8E5-B3C6-BE53-FECD-38F5A27942AE}"/>
              </a:ext>
            </a:extLst>
          </p:cNvPr>
          <p:cNvSpPr txBox="1"/>
          <p:nvPr/>
        </p:nvSpPr>
        <p:spPr>
          <a:xfrm>
            <a:off x="9226454" y="1844185"/>
            <a:ext cx="242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存 在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83E9A5A-FB18-62C3-8514-3256B5A1CA1C}"/>
              </a:ext>
            </a:extLst>
          </p:cNvPr>
          <p:cNvCxnSpPr>
            <a:cxnSpLocks/>
          </p:cNvCxnSpPr>
          <p:nvPr/>
        </p:nvCxnSpPr>
        <p:spPr>
          <a:xfrm>
            <a:off x="9973101" y="3261870"/>
            <a:ext cx="11714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BA4799-1167-9AF2-CCC3-64554150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1636" r="100000">
                        <a14:foregroundMark x1="30788" y1="85938" x2="34545" y2="85391"/>
                        <a14:foregroundMark x1="22667" y1="89219" x2="22667" y2="89219"/>
                        <a14:foregroundMark x1="27394" y1="37813" x2="27394" y2="37813"/>
                      </a14:backgroundRemoval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1647" y="-1045026"/>
            <a:ext cx="5540479" cy="8600352"/>
          </a:xfrm>
          <a:prstGeom prst="rect">
            <a:avLst/>
          </a:prstGeom>
          <a:noFill/>
          <a:effectLst>
            <a:outerShdw blurRad="38100" dist="76200" dir="2700000" sx="101000" sy="101000" algn="tl" rotWithShape="0">
              <a:prstClr val="black">
                <a:alpha val="8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2F049A9-973D-6C04-E642-3362BA053002}"/>
              </a:ext>
            </a:extLst>
          </p:cNvPr>
          <p:cNvSpPr txBox="1"/>
          <p:nvPr/>
        </p:nvSpPr>
        <p:spPr>
          <a:xfrm>
            <a:off x="3507462" y="511043"/>
            <a:ext cx="5177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休谟问题”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C29A7E-33B0-132C-E920-6B99547D78E5}"/>
              </a:ext>
            </a:extLst>
          </p:cNvPr>
          <p:cNvSpPr txBox="1"/>
          <p:nvPr/>
        </p:nvSpPr>
        <p:spPr>
          <a:xfrm>
            <a:off x="3680402" y="4235098"/>
            <a:ext cx="896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如何从“事实”中得到“应该”？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0D492A-3730-D910-A063-495B98FB5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90" y="5969423"/>
            <a:ext cx="1774090" cy="6706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703B666-6191-79D3-E159-9F3658226FBC}"/>
              </a:ext>
            </a:extLst>
          </p:cNvPr>
          <p:cNvSpPr txBox="1"/>
          <p:nvPr/>
        </p:nvSpPr>
        <p:spPr>
          <a:xfrm>
            <a:off x="144070" y="6064409"/>
            <a:ext cx="19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大卫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休谟</a:t>
            </a:r>
          </a:p>
        </p:txBody>
      </p:sp>
    </p:spTree>
    <p:extLst>
      <p:ext uri="{BB962C8B-B14F-4D97-AF65-F5344CB8AC3E}">
        <p14:creationId xmlns:p14="http://schemas.microsoft.com/office/powerpoint/2010/main" val="4041373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99CA72B-EB9D-E64E-CF12-719D65572FC4}"/>
              </a:ext>
            </a:extLst>
          </p:cNvPr>
          <p:cNvSpPr txBox="1"/>
          <p:nvPr/>
        </p:nvSpPr>
        <p:spPr>
          <a:xfrm>
            <a:off x="2486211" y="1608985"/>
            <a:ext cx="9383057" cy="376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    要这样行动，使得你意志的准则在任何时候都能同时被视为普遍立法的原则。</a:t>
            </a:r>
            <a:endParaRPr lang="en-US" altLang="zh-CN" sz="40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德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康德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实践理性批判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F8CC4EC-B068-F847-7B19-2BFB5D6492F8}"/>
              </a:ext>
            </a:extLst>
          </p:cNvPr>
          <p:cNvSpPr txBox="1"/>
          <p:nvPr/>
        </p:nvSpPr>
        <p:spPr>
          <a:xfrm>
            <a:off x="3507464" y="511043"/>
            <a:ext cx="5177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康德</a:t>
            </a: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道德律”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ED3CAE-69E5-449B-C771-A73F01F6A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3" b="95508" l="8044" r="90985">
                        <a14:foregroundMark x1="35090" y1="55371" x2="17198" y2="78906"/>
                        <a14:foregroundMark x1="20111" y1="83301" x2="32594" y2="89844"/>
                        <a14:foregroundMark x1="32594" y1="89844" x2="48682" y2="92969"/>
                        <a14:foregroundMark x1="87517" y1="81934" x2="90846" y2="92578"/>
                        <a14:foregroundMark x1="90846" y1="92578" x2="90985" y2="92676"/>
                        <a14:foregroundMark x1="19279" y1="50098" x2="17476" y2="50391"/>
                        <a14:foregroundMark x1="23440" y1="49023" x2="23440" y2="49023"/>
                        <a14:foregroundMark x1="22746" y1="49414" x2="21914" y2="49902"/>
                        <a14:foregroundMark x1="55062" y1="94922" x2="69487" y2="95508"/>
                        <a14:foregroundMark x1="8183" y1="72461" x2="8460" y2="84375"/>
                        <a14:foregroundMark x1="42718" y1="9473" x2="45354" y2="9863"/>
                        <a14:foregroundMark x1="22469" y1="49316" x2="20388" y2="50195"/>
                        <a14:foregroundMark x1="23856" y1="50195" x2="24827" y2="54688"/>
                        <a14:foregroundMark x1="69903" y1="21484" x2="69903" y2="20801"/>
                        <a14:foregroundMark x1="70319" y1="20801" x2="70319" y2="20801"/>
                        <a14:foregroundMark x1="70874" y1="21094" x2="70874" y2="21094"/>
                        <a14:foregroundMark x1="71012" y1="20508" x2="71012" y2="20508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1265" y="-87464"/>
            <a:ext cx="5078269" cy="7212409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86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9E29CF-5284-D190-C893-19F875DED8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85" y="5985546"/>
            <a:ext cx="1541607" cy="6706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6FC7438-D1BB-9FBF-FE32-63056668A9AD}"/>
              </a:ext>
            </a:extLst>
          </p:cNvPr>
          <p:cNvSpPr txBox="1"/>
          <p:nvPr/>
        </p:nvSpPr>
        <p:spPr>
          <a:xfrm>
            <a:off x="-15906" y="6048507"/>
            <a:ext cx="1940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康 德</a:t>
            </a:r>
          </a:p>
        </p:txBody>
      </p:sp>
    </p:spTree>
    <p:extLst>
      <p:ext uri="{BB962C8B-B14F-4D97-AF65-F5344CB8AC3E}">
        <p14:creationId xmlns:p14="http://schemas.microsoft.com/office/powerpoint/2010/main" val="34967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F985D5D-C16D-6B67-51AA-962F71F0B1EC}"/>
              </a:ext>
            </a:extLst>
          </p:cNvPr>
          <p:cNvSpPr txBox="1"/>
          <p:nvPr/>
        </p:nvSpPr>
        <p:spPr>
          <a:xfrm>
            <a:off x="1913614" y="373669"/>
            <a:ext cx="8364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人类社会的普遍原则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363197-BA21-EAD0-904C-2F27BD188A69}"/>
              </a:ext>
            </a:extLst>
          </p:cNvPr>
          <p:cNvSpPr txBox="1"/>
          <p:nvPr/>
        </p:nvSpPr>
        <p:spPr>
          <a:xfrm>
            <a:off x="1224500" y="1502796"/>
            <a:ext cx="3069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自  由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88E6B7D-7877-CA60-0358-82D8902A843B}"/>
              </a:ext>
            </a:extLst>
          </p:cNvPr>
          <p:cNvSpPr txBox="1"/>
          <p:nvPr/>
        </p:nvSpPr>
        <p:spPr>
          <a:xfrm>
            <a:off x="4445441" y="1534600"/>
            <a:ext cx="330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平  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C60B42-F7A9-D395-9B7D-8347C20B02D1}"/>
              </a:ext>
            </a:extLst>
          </p:cNvPr>
          <p:cNvSpPr txBox="1"/>
          <p:nvPr/>
        </p:nvSpPr>
        <p:spPr>
          <a:xfrm>
            <a:off x="7898295" y="1502795"/>
            <a:ext cx="2849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博  爱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CF85435-03F6-84FB-A436-142A9314D4E9}"/>
              </a:ext>
            </a:extLst>
          </p:cNvPr>
          <p:cNvSpPr/>
          <p:nvPr/>
        </p:nvSpPr>
        <p:spPr>
          <a:xfrm>
            <a:off x="4191662" y="2892286"/>
            <a:ext cx="3808674" cy="10118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  性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8831B62D-8D36-EF48-FFCC-5E4BDC508932}"/>
              </a:ext>
            </a:extLst>
          </p:cNvPr>
          <p:cNvSpPr/>
          <p:nvPr/>
        </p:nvSpPr>
        <p:spPr>
          <a:xfrm rot="16200000">
            <a:off x="5835553" y="-699766"/>
            <a:ext cx="520894" cy="6428259"/>
          </a:xfrm>
          <a:prstGeom prst="leftBrace">
            <a:avLst>
              <a:gd name="adj1" fmla="val 8333"/>
              <a:gd name="adj2" fmla="val 50618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F66B2B0-669C-4617-A4C3-102B9C5D3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62100"/>
              </p:ext>
            </p:extLst>
          </p:nvPr>
        </p:nvGraphicFramePr>
        <p:xfrm>
          <a:off x="1913614" y="4126644"/>
          <a:ext cx="8378024" cy="24723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927">
                  <a:extLst>
                    <a:ext uri="{9D8B030D-6E8A-4147-A177-3AD203B41FA5}">
                      <a16:colId xmlns:a16="http://schemas.microsoft.com/office/drawing/2014/main" val="398497698"/>
                    </a:ext>
                  </a:extLst>
                </a:gridCol>
                <a:gridCol w="6080097">
                  <a:extLst>
                    <a:ext uri="{9D8B030D-6E8A-4147-A177-3AD203B41FA5}">
                      <a16:colId xmlns:a16="http://schemas.microsoft.com/office/drawing/2014/main" val="2289382988"/>
                    </a:ext>
                  </a:extLst>
                </a:gridCol>
              </a:tblGrid>
              <a:tr h="5821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人   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思 想 主 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13183"/>
                  </a:ext>
                </a:extLst>
              </a:tr>
              <a:tr h="6300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伏尔泰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290470"/>
                  </a:ext>
                </a:extLst>
              </a:tr>
              <a:tr h="6300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孟德斯鸠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851525"/>
                  </a:ext>
                </a:extLst>
              </a:tr>
              <a:tr h="6300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卢  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9528288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2DF8BAE1-154B-B59C-2736-35C6D9AB9A3A}"/>
              </a:ext>
            </a:extLst>
          </p:cNvPr>
          <p:cNvSpPr txBox="1"/>
          <p:nvPr/>
        </p:nvSpPr>
        <p:spPr>
          <a:xfrm>
            <a:off x="4333459" y="4736438"/>
            <a:ext cx="587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开明君主，改革立宪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C9D761-4529-5FA0-1BE4-084A1D60CCB8}"/>
              </a:ext>
            </a:extLst>
          </p:cNvPr>
          <p:cNvSpPr txBox="1"/>
          <p:nvPr/>
        </p:nvSpPr>
        <p:spPr>
          <a:xfrm>
            <a:off x="4333458" y="5362812"/>
            <a:ext cx="587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三权分立，权力制衡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40176B-0F11-CEA3-1088-7A156AA4D435}"/>
              </a:ext>
            </a:extLst>
          </p:cNvPr>
          <p:cNvSpPr txBox="1"/>
          <p:nvPr/>
        </p:nvSpPr>
        <p:spPr>
          <a:xfrm>
            <a:off x="4333459" y="5977013"/>
            <a:ext cx="587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主权在民，社会契约</a:t>
            </a:r>
          </a:p>
        </p:txBody>
      </p:sp>
    </p:spTree>
    <p:extLst>
      <p:ext uri="{BB962C8B-B14F-4D97-AF65-F5344CB8AC3E}">
        <p14:creationId xmlns:p14="http://schemas.microsoft.com/office/powerpoint/2010/main" val="160791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0" grpId="0" animBg="1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  <p:tag name="KSO_WM_SCREEN_THEME_FLAG" val="Dlrq25wU2PGuGg5bbmjbDJiRyJwY6cWnvSPOKpjZzferdH5mo6iMwsh9JXvHyHZ8xfK0S6imF8emAs3NPwcmxqY51lSCkG7gW2oC52Tdc2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JiRyJwY6cWnvSPOKpjZzferdH5mo6iMwsh9JXvHyHZ8xfK0S6imF8emAs3NPwcmxqY51lSCkG7gW2oC52Tdc2A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778</Words>
  <PresentationFormat>宽屏</PresentationFormat>
  <Paragraphs>153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方正华隶_GBK</vt:lpstr>
      <vt:lpstr>Imprint MT Shadow</vt:lpstr>
      <vt:lpstr>黑体</vt:lpstr>
      <vt:lpstr>方正琥珀_GBK</vt:lpstr>
      <vt:lpstr>汉仪粗仿宋简</vt:lpstr>
      <vt:lpstr>方正仿宋_GBK</vt:lpstr>
      <vt:lpstr>方正大黑_GBK</vt:lpstr>
      <vt:lpstr>Arial</vt:lpstr>
      <vt:lpstr>楷体</vt:lpstr>
      <vt:lpstr>方正大标宋_GBK</vt:lpstr>
      <vt:lpstr>仿宋</vt:lpstr>
      <vt:lpstr>方正粗宋_GBK</vt:lpstr>
      <vt:lpstr>等线</vt:lpstr>
      <vt:lpstr>等线 Light</vt:lpstr>
      <vt:lpstr>汉仪书魂体简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2024-04-27T02:48:11Z</dcterms:created>
  <dcterms:modified xsi:type="dcterms:W3CDTF">2024-05-10T02:19:34Z</dcterms:modified>
</cp:coreProperties>
</file>