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84" r:id="rId22"/>
    <p:sldId id="285" r:id="rId23"/>
    <p:sldId id="278" r:id="rId24"/>
    <p:sldId id="286" r:id="rId25"/>
    <p:sldId id="287" r:id="rId26"/>
    <p:sldId id="279" r:id="rId27"/>
    <p:sldId id="288" r:id="rId28"/>
    <p:sldId id="289" r:id="rId29"/>
    <p:sldId id="280" r:id="rId30"/>
    <p:sldId id="281" r:id="rId31"/>
    <p:sldId id="290" r:id="rId32"/>
    <p:sldId id="291" r:id="rId33"/>
    <p:sldId id="292" r:id="rId34"/>
    <p:sldId id="282" r:id="rId35"/>
    <p:sldId id="293" r:id="rId36"/>
    <p:sldId id="294" r:id="rId37"/>
    <p:sldId id="283" r:id="rId38"/>
    <p:sldId id="295" r:id="rId39"/>
    <p:sldId id="296" r:id="rId40"/>
  </p:sldIdLst>
  <p:sldSz cx="12192000" cy="6858000"/>
  <p:notesSz cx="6858000" cy="9144000"/>
  <p:custDataLst>
    <p:tags r:id="rId42"/>
  </p:custDataLst>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99" userDrawn="1">
          <p15:clr>
            <a:srgbClr val="A4A3A4"/>
          </p15:clr>
        </p15:guide>
        <p15:guide id="2" pos="385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4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53C94B-1209-4B4B-8461-7ADD0A5CCE5F}" styleName="{8a53c94b-1209-4b4b-8461-7add0a5cce5f}">
    <a:wholeTbl>
      <a:tcTxStyle>
        <a:fontRef idx="none">
          <a:prstClr val="black"/>
        </a:fontRef>
      </a:tcTxStyle>
      <a:tcStyle>
        <a:tcBdr>
          <a:left>
            <a:ln w="12700" cmpd="sng">
              <a:solidFill>
                <a:srgbClr val="FFFFFF"/>
              </a:solidFill>
            </a:ln>
          </a:left>
          <a:right>
            <a:ln w="12700" cmpd="sng">
              <a:solidFill>
                <a:srgbClr val="FFFFFF"/>
              </a:solidFill>
            </a:ln>
          </a:right>
          <a:top>
            <a:ln w="12700" cmpd="sng">
              <a:solidFill>
                <a:srgbClr val="FFFFFF"/>
              </a:solidFill>
            </a:ln>
          </a:top>
          <a:bottom>
            <a:ln w="12700" cmpd="sng">
              <a:solidFill>
                <a:srgbClr val="FFFFFF"/>
              </a:solidFill>
            </a:ln>
          </a:bottom>
          <a:insideH>
            <a:ln w="12700" cmpd="sng">
              <a:solidFill>
                <a:srgbClr val="FFFFFF"/>
              </a:solidFill>
            </a:ln>
          </a:insideH>
          <a:insideV>
            <a:ln w="12700" cmpd="sng">
              <a:solidFill>
                <a:srgbClr val="FFFFFF"/>
              </a:solidFill>
            </a:ln>
          </a:insideV>
        </a:tcBdr>
        <a:fill>
          <a:solidFill>
            <a:srgbClr val="EFE2E2"/>
          </a:solidFill>
        </a:fill>
      </a:tcStyle>
    </a:wholeTbl>
    <a:lastRow>
      <a:tcTxStyle>
        <a:fontRef idx="none">
          <a:prstClr val="black"/>
        </a:fontRef>
      </a:tcTxStyle>
      <a:tcStyle>
        <a:tcBdr/>
        <a:fill>
          <a:solidFill>
            <a:srgbClr val="D9B2B2"/>
          </a:solidFill>
        </a:fill>
      </a:tcStyle>
    </a:lastRow>
    <a:firstRow>
      <a:tcTxStyle>
        <a:fontRef idx="none">
          <a:prstClr val="black"/>
        </a:fontRef>
      </a:tcTxStyle>
      <a:tcStyle>
        <a:tcBdr/>
        <a:fill>
          <a:solidFill>
            <a:srgbClr val="D9B2B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44" d="100"/>
          <a:sy n="44" d="100"/>
        </p:scale>
        <p:origin x="42" y="642"/>
      </p:cViewPr>
      <p:guideLst>
        <p:guide orient="horz" pos="2199"/>
        <p:guide pos="385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gs" Target="tags/tag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2023-04-07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640772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206AC05-1EA4-478C-8963-7C83CE48D1AA}" type="slidenum">
              <a:rPr lang="zh-CN" altLang="en-US" smtClean="0"/>
              <a:t>1</a:t>
            </a:fld>
            <a:endParaRPr lang="zh-CN" altLang="en-US"/>
          </a:p>
        </p:txBody>
      </p:sp>
    </p:spTree>
    <p:extLst>
      <p:ext uri="{BB962C8B-B14F-4D97-AF65-F5344CB8AC3E}">
        <p14:creationId xmlns:p14="http://schemas.microsoft.com/office/powerpoint/2010/main" val="1462574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8"/>
            <a:ext cx="8070574"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376672"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205728" y="1600200"/>
            <a:ext cx="5376672"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609600" y="274638"/>
            <a:ext cx="10972800" cy="1143000"/>
          </a:xfrm>
          <a:prstGeom prst="rect">
            <a:avLst/>
          </a:prstGeom>
          <a:noFill/>
          <a:ln w="9525">
            <a:noFill/>
          </a:ln>
        </p:spPr>
        <p:txBody>
          <a:bodyPr anchor="ctr" anchorCtr="0"/>
          <a:lstStyle/>
          <a:p>
            <a:pPr lvl="0"/>
            <a:r>
              <a:rPr lang="zh-CN" altLang="en-US"/>
              <a:t>单击此处编辑母版标题样式</a:t>
            </a:r>
          </a:p>
        </p:txBody>
      </p:sp>
      <p:sp>
        <p:nvSpPr>
          <p:cNvPr id="1027" name="文本占位符 1026"/>
          <p:cNvSpPr>
            <a:spLocks noGrp="1"/>
          </p:cNvSpPr>
          <p:nvPr>
            <p:ph type="body" idx="1"/>
          </p:nvPr>
        </p:nvSpPr>
        <p:spPr>
          <a:xfrm>
            <a:off x="609600" y="1600200"/>
            <a:ext cx="109728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609600" y="6245225"/>
            <a:ext cx="28448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4165600" y="6245225"/>
            <a:ext cx="38608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8737600" y="6245225"/>
            <a:ext cx="28448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4.xml"/><Relationship Id="rId7" Type="http://schemas.openxmlformats.org/officeDocument/2006/relationships/notesSlide" Target="../notesSlides/notesSlide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Layout" Target="../slideLayouts/slideLayout7.xml"/><Relationship Id="rId5" Type="http://schemas.openxmlformats.org/officeDocument/2006/relationships/tags" Target="../tags/tag6.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slideLayout" Target="../slideLayouts/slideLayout7.xml"/><Relationship Id="rId4" Type="http://schemas.openxmlformats.org/officeDocument/2006/relationships/tags" Target="../tags/tag48.xml"/></Relationships>
</file>

<file path=ppt/slides/_rels/slide11.xml.rels><?xml version="1.0" encoding="UTF-8" standalone="yes"?>
<Relationships xmlns="http://schemas.openxmlformats.org/package/2006/relationships"><Relationship Id="rId8" Type="http://schemas.openxmlformats.org/officeDocument/2006/relationships/tags" Target="../tags/tag56.xml"/><Relationship Id="rId3" Type="http://schemas.openxmlformats.org/officeDocument/2006/relationships/tags" Target="../tags/tag51.xml"/><Relationship Id="rId7" Type="http://schemas.openxmlformats.org/officeDocument/2006/relationships/tags" Target="../tags/tag55.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slideLayout" Target="../slideLayouts/slideLayout7.xml"/><Relationship Id="rId5" Type="http://schemas.openxmlformats.org/officeDocument/2006/relationships/tags" Target="../tags/tag53.xml"/><Relationship Id="rId10" Type="http://schemas.openxmlformats.org/officeDocument/2006/relationships/tags" Target="../tags/tag58.xml"/><Relationship Id="rId4" Type="http://schemas.openxmlformats.org/officeDocument/2006/relationships/tags" Target="../tags/tag52.xml"/><Relationship Id="rId9" Type="http://schemas.openxmlformats.org/officeDocument/2006/relationships/tags" Target="../tags/tag57.xml"/></Relationships>
</file>

<file path=ppt/slides/_rels/slide12.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5" Type="http://schemas.openxmlformats.org/officeDocument/2006/relationships/slideLayout" Target="../slideLayouts/slideLayout7.xml"/><Relationship Id="rId4" Type="http://schemas.openxmlformats.org/officeDocument/2006/relationships/tags" Target="../tags/tag62.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s>
</file>

<file path=ppt/slides/_rels/slide14.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5" Type="http://schemas.openxmlformats.org/officeDocument/2006/relationships/slideLayout" Target="../slideLayouts/slideLayout7.xml"/><Relationship Id="rId4" Type="http://schemas.openxmlformats.org/officeDocument/2006/relationships/tags" Target="../tags/tag73.xml"/></Relationships>
</file>

<file path=ppt/slides/_rels/slide15.xml.rels><?xml version="1.0" encoding="UTF-8" standalone="yes"?>
<Relationships xmlns="http://schemas.openxmlformats.org/package/2006/relationships"><Relationship Id="rId3" Type="http://schemas.openxmlformats.org/officeDocument/2006/relationships/tags" Target="../tags/tag76.xml"/><Relationship Id="rId7" Type="http://schemas.openxmlformats.org/officeDocument/2006/relationships/slideLayout" Target="../slideLayouts/slideLayout7.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s>
</file>

<file path=ppt/slides/_rels/slide16.xml.rels><?xml version="1.0" encoding="UTF-8" standalone="yes"?>
<Relationships xmlns="http://schemas.openxmlformats.org/package/2006/relationships"><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slideLayout" Target="../slideLayouts/slideLayout7.xml"/><Relationship Id="rId5" Type="http://schemas.openxmlformats.org/officeDocument/2006/relationships/tags" Target="../tags/tag84.xml"/><Relationship Id="rId4" Type="http://schemas.openxmlformats.org/officeDocument/2006/relationships/tags" Target="../tags/tag83.xml"/></Relationships>
</file>

<file path=ppt/slides/_rels/slide17.xml.rels><?xml version="1.0" encoding="UTF-8" standalone="yes"?>
<Relationships xmlns="http://schemas.openxmlformats.org/package/2006/relationships"><Relationship Id="rId3" Type="http://schemas.openxmlformats.org/officeDocument/2006/relationships/tags" Target="../tags/tag87.xml"/><Relationship Id="rId7" Type="http://schemas.openxmlformats.org/officeDocument/2006/relationships/slideLayout" Target="../slideLayouts/slideLayout7.xml"/><Relationship Id="rId2" Type="http://schemas.openxmlformats.org/officeDocument/2006/relationships/tags" Target="../tags/tag86.xml"/><Relationship Id="rId1" Type="http://schemas.openxmlformats.org/officeDocument/2006/relationships/tags" Target="../tags/tag85.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s>
</file>

<file path=ppt/slides/_rels/slide18.xml.rels><?xml version="1.0" encoding="UTF-8" standalone="yes"?>
<Relationships xmlns="http://schemas.openxmlformats.org/package/2006/relationships"><Relationship Id="rId3" Type="http://schemas.openxmlformats.org/officeDocument/2006/relationships/tags" Target="../tags/tag93.xml"/><Relationship Id="rId2" Type="http://schemas.openxmlformats.org/officeDocument/2006/relationships/tags" Target="../tags/tag92.xml"/><Relationship Id="rId1" Type="http://schemas.openxmlformats.org/officeDocument/2006/relationships/tags" Target="../tags/tag91.xml"/><Relationship Id="rId5" Type="http://schemas.openxmlformats.org/officeDocument/2006/relationships/slideLayout" Target="../slideLayouts/slideLayout7.xml"/><Relationship Id="rId4" Type="http://schemas.openxmlformats.org/officeDocument/2006/relationships/tags" Target="../tags/tag94.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96.xml"/><Relationship Id="rId1" Type="http://schemas.openxmlformats.org/officeDocument/2006/relationships/tags" Target="../tags/tag9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xml"/><Relationship Id="rId1" Type="http://schemas.openxmlformats.org/officeDocument/2006/relationships/tags" Target="../tags/tag7.xml"/></Relationships>
</file>

<file path=ppt/slides/_rels/slide20.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3" Type="http://schemas.openxmlformats.org/officeDocument/2006/relationships/tags" Target="../tags/tag99.xml"/><Relationship Id="rId7" Type="http://schemas.openxmlformats.org/officeDocument/2006/relationships/tags" Target="../tags/tag103.xml"/><Relationship Id="rId12" Type="http://schemas.openxmlformats.org/officeDocument/2006/relationships/tags" Target="../tags/tag108.xml"/><Relationship Id="rId2" Type="http://schemas.openxmlformats.org/officeDocument/2006/relationships/tags" Target="../tags/tag98.xml"/><Relationship Id="rId16" Type="http://schemas.openxmlformats.org/officeDocument/2006/relationships/slideLayout" Target="../slideLayouts/slideLayout7.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tags" Target="../tags/tag111.xml"/><Relationship Id="rId10" Type="http://schemas.openxmlformats.org/officeDocument/2006/relationships/tags" Target="../tags/tag106.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s>
</file>

<file path=ppt/slides/_rels/slide21.xml.rels><?xml version="1.0" encoding="UTF-8" standalone="yes"?>
<Relationships xmlns="http://schemas.openxmlformats.org/package/2006/relationships"><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tags" Target="../tags/tag112.xml"/><Relationship Id="rId4"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tags" Target="../tags/tag130.xml"/><Relationship Id="rId18" Type="http://schemas.openxmlformats.org/officeDocument/2006/relationships/tags" Target="../tags/tag135.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tags" Target="../tags/tag129.xml"/><Relationship Id="rId17" Type="http://schemas.openxmlformats.org/officeDocument/2006/relationships/tags" Target="../tags/tag134.xml"/><Relationship Id="rId2" Type="http://schemas.openxmlformats.org/officeDocument/2006/relationships/tags" Target="../tags/tag119.xml"/><Relationship Id="rId16" Type="http://schemas.openxmlformats.org/officeDocument/2006/relationships/tags" Target="../tags/tag133.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tags" Target="../tags/tag132.xml"/><Relationship Id="rId10" Type="http://schemas.openxmlformats.org/officeDocument/2006/relationships/tags" Target="../tags/tag127.xml"/><Relationship Id="rId19" Type="http://schemas.openxmlformats.org/officeDocument/2006/relationships/slideLayout" Target="../slideLayouts/slideLayout7.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tags" Target="../tags/tag131.xml"/></Relationships>
</file>

<file path=ppt/slides/_rels/slide24.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4"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tags" Target="../tags/tag154.xml"/><Relationship Id="rId3" Type="http://schemas.openxmlformats.org/officeDocument/2006/relationships/tags" Target="../tags/tag144.xml"/><Relationship Id="rId7" Type="http://schemas.openxmlformats.org/officeDocument/2006/relationships/tags" Target="../tags/tag148.xml"/><Relationship Id="rId12" Type="http://schemas.openxmlformats.org/officeDocument/2006/relationships/tags" Target="../tags/tag153.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tags" Target="../tags/tag152.xml"/><Relationship Id="rId5" Type="http://schemas.openxmlformats.org/officeDocument/2006/relationships/tags" Target="../tags/tag146.xml"/><Relationship Id="rId15" Type="http://schemas.openxmlformats.org/officeDocument/2006/relationships/slideLayout" Target="../slideLayouts/slideLayout7.xml"/><Relationship Id="rId10" Type="http://schemas.openxmlformats.org/officeDocument/2006/relationships/tags" Target="../tags/tag151.xml"/><Relationship Id="rId4" Type="http://schemas.openxmlformats.org/officeDocument/2006/relationships/tags" Target="../tags/tag145.xml"/><Relationship Id="rId9" Type="http://schemas.openxmlformats.org/officeDocument/2006/relationships/tags" Target="../tags/tag150.xml"/><Relationship Id="rId14" Type="http://schemas.openxmlformats.org/officeDocument/2006/relationships/tags" Target="../tags/tag155.xml"/></Relationships>
</file>

<file path=ppt/slides/_rels/slide27.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4"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tags" Target="../tags/tag161.xml"/><Relationship Id="rId2" Type="http://schemas.openxmlformats.org/officeDocument/2006/relationships/tags" Target="../tags/tag160.xml"/><Relationship Id="rId1" Type="http://schemas.openxmlformats.org/officeDocument/2006/relationships/tags" Target="../tags/tag159.xml"/><Relationship Id="rId4"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63.xml"/><Relationship Id="rId1" Type="http://schemas.openxmlformats.org/officeDocument/2006/relationships/tags" Target="../tags/tag162.xml"/></Relationships>
</file>

<file path=ppt/slides/_rels/slide3.xml.rels><?xml version="1.0" encoding="UTF-8" standalone="yes"?>
<Relationships xmlns="http://schemas.openxmlformats.org/package/2006/relationships"><Relationship Id="rId8" Type="http://schemas.openxmlformats.org/officeDocument/2006/relationships/tags" Target="../tags/tag16.xml"/><Relationship Id="rId3" Type="http://schemas.openxmlformats.org/officeDocument/2006/relationships/tags" Target="../tags/tag11.xml"/><Relationship Id="rId7" Type="http://schemas.openxmlformats.org/officeDocument/2006/relationships/tags" Target="../tags/tag15.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10" Type="http://schemas.openxmlformats.org/officeDocument/2006/relationships/slideLayout" Target="../slideLayouts/slideLayout7.xml"/><Relationship Id="rId4" Type="http://schemas.openxmlformats.org/officeDocument/2006/relationships/tags" Target="../tags/tag12.xml"/><Relationship Id="rId9" Type="http://schemas.openxmlformats.org/officeDocument/2006/relationships/tags" Target="../tags/tag17.xml"/></Relationships>
</file>

<file path=ppt/slides/_rels/slide30.xml.rels><?xml version="1.0" encoding="UTF-8" standalone="yes"?>
<Relationships xmlns="http://schemas.openxmlformats.org/package/2006/relationships"><Relationship Id="rId8" Type="http://schemas.openxmlformats.org/officeDocument/2006/relationships/tags" Target="../tags/tag171.xml"/><Relationship Id="rId13" Type="http://schemas.openxmlformats.org/officeDocument/2006/relationships/tags" Target="../tags/tag176.xml"/><Relationship Id="rId3" Type="http://schemas.openxmlformats.org/officeDocument/2006/relationships/tags" Target="../tags/tag166.xml"/><Relationship Id="rId7" Type="http://schemas.openxmlformats.org/officeDocument/2006/relationships/tags" Target="../tags/tag170.xml"/><Relationship Id="rId12" Type="http://schemas.openxmlformats.org/officeDocument/2006/relationships/tags" Target="../tags/tag175.xml"/><Relationship Id="rId2" Type="http://schemas.openxmlformats.org/officeDocument/2006/relationships/tags" Target="../tags/tag165.xml"/><Relationship Id="rId1" Type="http://schemas.openxmlformats.org/officeDocument/2006/relationships/tags" Target="../tags/tag164.xml"/><Relationship Id="rId6" Type="http://schemas.openxmlformats.org/officeDocument/2006/relationships/tags" Target="../tags/tag169.xml"/><Relationship Id="rId11" Type="http://schemas.openxmlformats.org/officeDocument/2006/relationships/tags" Target="../tags/tag174.xml"/><Relationship Id="rId5" Type="http://schemas.openxmlformats.org/officeDocument/2006/relationships/tags" Target="../tags/tag168.xml"/><Relationship Id="rId10" Type="http://schemas.openxmlformats.org/officeDocument/2006/relationships/tags" Target="../tags/tag173.xml"/><Relationship Id="rId4" Type="http://schemas.openxmlformats.org/officeDocument/2006/relationships/tags" Target="../tags/tag167.xml"/><Relationship Id="rId9" Type="http://schemas.openxmlformats.org/officeDocument/2006/relationships/tags" Target="../tags/tag172.xml"/><Relationship Id="rId14"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4"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 Id="rId4"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 Id="rId4"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8" Type="http://schemas.openxmlformats.org/officeDocument/2006/relationships/tags" Target="../tags/tag193.xml"/><Relationship Id="rId13" Type="http://schemas.openxmlformats.org/officeDocument/2006/relationships/tags" Target="../tags/tag198.xml"/><Relationship Id="rId3" Type="http://schemas.openxmlformats.org/officeDocument/2006/relationships/tags" Target="../tags/tag188.xml"/><Relationship Id="rId7" Type="http://schemas.openxmlformats.org/officeDocument/2006/relationships/tags" Target="../tags/tag192.xml"/><Relationship Id="rId12" Type="http://schemas.openxmlformats.org/officeDocument/2006/relationships/tags" Target="../tags/tag197.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11" Type="http://schemas.openxmlformats.org/officeDocument/2006/relationships/tags" Target="../tags/tag196.xml"/><Relationship Id="rId5" Type="http://schemas.openxmlformats.org/officeDocument/2006/relationships/tags" Target="../tags/tag190.xml"/><Relationship Id="rId10" Type="http://schemas.openxmlformats.org/officeDocument/2006/relationships/tags" Target="../tags/tag195.xml"/><Relationship Id="rId4" Type="http://schemas.openxmlformats.org/officeDocument/2006/relationships/tags" Target="../tags/tag189.xml"/><Relationship Id="rId9" Type="http://schemas.openxmlformats.org/officeDocument/2006/relationships/tags" Target="../tags/tag194.xml"/><Relationship Id="rId14"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 Id="rId4"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tags" Target="../tags/tag204.xml"/><Relationship Id="rId2" Type="http://schemas.openxmlformats.org/officeDocument/2006/relationships/tags" Target="../tags/tag203.xml"/><Relationship Id="rId1" Type="http://schemas.openxmlformats.org/officeDocument/2006/relationships/tags" Target="../tags/tag202.xml"/><Relationship Id="rId4"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8" Type="http://schemas.openxmlformats.org/officeDocument/2006/relationships/tags" Target="../tags/tag212.xml"/><Relationship Id="rId13" Type="http://schemas.openxmlformats.org/officeDocument/2006/relationships/slideLayout" Target="../slideLayouts/slideLayout7.xml"/><Relationship Id="rId3" Type="http://schemas.openxmlformats.org/officeDocument/2006/relationships/tags" Target="../tags/tag207.xml"/><Relationship Id="rId7" Type="http://schemas.openxmlformats.org/officeDocument/2006/relationships/tags" Target="../tags/tag211.xml"/><Relationship Id="rId12" Type="http://schemas.openxmlformats.org/officeDocument/2006/relationships/tags" Target="../tags/tag216.xml"/><Relationship Id="rId2" Type="http://schemas.openxmlformats.org/officeDocument/2006/relationships/tags" Target="../tags/tag206.xml"/><Relationship Id="rId1" Type="http://schemas.openxmlformats.org/officeDocument/2006/relationships/tags" Target="../tags/tag205.xml"/><Relationship Id="rId6" Type="http://schemas.openxmlformats.org/officeDocument/2006/relationships/tags" Target="../tags/tag210.xml"/><Relationship Id="rId11" Type="http://schemas.openxmlformats.org/officeDocument/2006/relationships/tags" Target="../tags/tag215.xml"/><Relationship Id="rId5" Type="http://schemas.openxmlformats.org/officeDocument/2006/relationships/tags" Target="../tags/tag209.xml"/><Relationship Id="rId10" Type="http://schemas.openxmlformats.org/officeDocument/2006/relationships/tags" Target="../tags/tag214.xml"/><Relationship Id="rId4" Type="http://schemas.openxmlformats.org/officeDocument/2006/relationships/tags" Target="../tags/tag208.xml"/><Relationship Id="rId9" Type="http://schemas.openxmlformats.org/officeDocument/2006/relationships/tags" Target="../tags/tag213.xml"/></Relationships>
</file>

<file path=ppt/slides/_rels/slide38.xml.rels><?xml version="1.0" encoding="UTF-8" standalone="yes"?>
<Relationships xmlns="http://schemas.openxmlformats.org/package/2006/relationships"><Relationship Id="rId3" Type="http://schemas.openxmlformats.org/officeDocument/2006/relationships/tags" Target="../tags/tag219.xml"/><Relationship Id="rId2" Type="http://schemas.openxmlformats.org/officeDocument/2006/relationships/tags" Target="../tags/tag218.xml"/><Relationship Id="rId1" Type="http://schemas.openxmlformats.org/officeDocument/2006/relationships/tags" Target="../tags/tag217.xml"/><Relationship Id="rId4"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slideLayout" Target="../slideLayouts/slideLayout7.xml"/><Relationship Id="rId4" Type="http://schemas.openxmlformats.org/officeDocument/2006/relationships/tags" Target="../tags/tag21.xml"/></Relationships>
</file>

<file path=ppt/slides/_rels/slide5.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slideLayout" Target="../slideLayouts/slideLayout7.xml"/><Relationship Id="rId5" Type="http://schemas.openxmlformats.org/officeDocument/2006/relationships/tags" Target="../tags/tag26.xml"/><Relationship Id="rId4" Type="http://schemas.openxmlformats.org/officeDocument/2006/relationships/tags" Target="../tags/tag25.xml"/></Relationships>
</file>

<file path=ppt/slides/_rels/slide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slideLayout" Target="../slideLayouts/slideLayout7.xml"/><Relationship Id="rId5" Type="http://schemas.openxmlformats.org/officeDocument/2006/relationships/tags" Target="../tags/tag34.xml"/><Relationship Id="rId4" Type="http://schemas.openxmlformats.org/officeDocument/2006/relationships/tags" Target="../tags/tag33.xml"/></Relationships>
</file>

<file path=ppt/slides/_rels/slide8.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40.xml"/><Relationship Id="rId7" Type="http://schemas.openxmlformats.org/officeDocument/2006/relationships/tags" Target="../tags/tag4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pic>
        <p:nvPicPr>
          <p:cNvPr id="2" name="图片 1" descr="校徽 透明"/>
          <p:cNvPicPr>
            <a:picLocks noChangeAspect="1"/>
          </p:cNvPicPr>
          <p:nvPr/>
        </p:nvPicPr>
        <p:blipFill>
          <a:blip r:embed="rId8"/>
          <a:stretch>
            <a:fillRect/>
          </a:stretch>
        </p:blipFill>
        <p:spPr>
          <a:xfrm>
            <a:off x="263525" y="332740"/>
            <a:ext cx="1203325" cy="1203325"/>
          </a:xfrm>
          <a:prstGeom prst="rect">
            <a:avLst/>
          </a:prstGeom>
        </p:spPr>
      </p:pic>
      <p:sp>
        <p:nvSpPr>
          <p:cNvPr id="3" name="文本框 2"/>
          <p:cNvSpPr txBox="1"/>
          <p:nvPr/>
        </p:nvSpPr>
        <p:spPr>
          <a:xfrm>
            <a:off x="1584325" y="404495"/>
            <a:ext cx="8183880" cy="368300"/>
          </a:xfrm>
          <a:prstGeom prst="rect">
            <a:avLst/>
          </a:prstGeom>
          <a:noFill/>
        </p:spPr>
        <p:txBody>
          <a:bodyPr wrap="square" rtlCol="0">
            <a:spAutoFit/>
          </a:bodyPr>
          <a:lstStyle/>
          <a:p>
            <a:r>
              <a:rPr lang="zh-CN" altLang="en-US" b="1">
                <a:solidFill>
                  <a:schemeClr val="bg1"/>
                </a:solidFill>
                <a:latin typeface="黑体" panose="02010609060101010101" charset="-122"/>
                <a:ea typeface="黑体" panose="02010609060101010101" charset="-122"/>
                <a:cs typeface="黑体" panose="02010609060101010101" charset="-122"/>
              </a:rPr>
              <a:t>二轮专题突破</a:t>
            </a:r>
            <a:r>
              <a:rPr lang="en-US" altLang="zh-CN" b="1">
                <a:solidFill>
                  <a:schemeClr val="bg1"/>
                </a:solidFill>
                <a:latin typeface="黑体" panose="02010609060101010101" charset="-122"/>
                <a:ea typeface="黑体" panose="02010609060101010101" charset="-122"/>
                <a:cs typeface="黑体" panose="02010609060101010101" charset="-122"/>
              </a:rPr>
              <a:t>·</a:t>
            </a:r>
            <a:r>
              <a:rPr lang="zh-CN" altLang="en-US" b="1">
                <a:solidFill>
                  <a:schemeClr val="bg1"/>
                </a:solidFill>
                <a:latin typeface="黑体" panose="02010609060101010101" charset="-122"/>
                <a:ea typeface="黑体" panose="02010609060101010101" charset="-122"/>
                <a:cs typeface="黑体" panose="02010609060101010101" charset="-122"/>
              </a:rPr>
              <a:t>历史选择题解题方法指导</a:t>
            </a:r>
          </a:p>
        </p:txBody>
      </p:sp>
      <p:sp>
        <p:nvSpPr>
          <p:cNvPr id="4" name="文本框 3"/>
          <p:cNvSpPr txBox="1"/>
          <p:nvPr/>
        </p:nvSpPr>
        <p:spPr>
          <a:xfrm>
            <a:off x="1559560" y="980440"/>
            <a:ext cx="10045065" cy="368300"/>
          </a:xfrm>
          <a:prstGeom prst="rect">
            <a:avLst/>
          </a:prstGeom>
          <a:noFill/>
        </p:spPr>
        <p:txBody>
          <a:bodyPr wrap="square" rtlCol="0">
            <a:spAutoFit/>
          </a:bodyPr>
          <a:lstStyle/>
          <a:p>
            <a:pPr fontAlgn="t"/>
            <a:r>
              <a:rPr lang="en-US" altLang="zh-CN" b="1" kern="2200" spc="400">
                <a:solidFill>
                  <a:schemeClr val="bg1"/>
                </a:solidFill>
                <a:uFillTx/>
                <a:latin typeface="等线 Light" panose="02010600030101010101" charset="-122"/>
                <a:ea typeface="等线 Light" panose="02010600030101010101" charset="-122"/>
              </a:rPr>
              <a:t>CHANG GE SHI SHI YAN ZHONG XUE </a:t>
            </a:r>
          </a:p>
        </p:txBody>
      </p:sp>
      <p:cxnSp>
        <p:nvCxnSpPr>
          <p:cNvPr id="20" name="直接连接符 19"/>
          <p:cNvCxnSpPr/>
          <p:nvPr>
            <p:custDataLst>
              <p:tags r:id="rId1"/>
            </p:custDataLst>
          </p:nvPr>
        </p:nvCxnSpPr>
        <p:spPr>
          <a:xfrm>
            <a:off x="7031766" y="1164481"/>
            <a:ext cx="959402"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矩形 20"/>
          <p:cNvSpPr/>
          <p:nvPr>
            <p:custDataLst>
              <p:tags r:id="rId2"/>
            </p:custDataLst>
          </p:nvPr>
        </p:nvSpPr>
        <p:spPr>
          <a:xfrm>
            <a:off x="160655" y="26035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cxnSp>
        <p:nvCxnSpPr>
          <p:cNvPr id="22" name="直接连接符 21"/>
          <p:cNvCxnSpPr/>
          <p:nvPr>
            <p:custDataLst>
              <p:tags r:id="rId3"/>
            </p:custDataLst>
          </p:nvPr>
        </p:nvCxnSpPr>
        <p:spPr>
          <a:xfrm flipH="1">
            <a:off x="1847510" y="876714"/>
            <a:ext cx="417272" cy="0"/>
          </a:xfrm>
          <a:prstGeom prst="line">
            <a:avLst/>
          </a:prstGeom>
          <a:ln>
            <a:gradFill>
              <a:gsLst>
                <a:gs pos="0">
                  <a:schemeClr val="bg1">
                    <a:alpha val="0"/>
                  </a:schemeClr>
                </a:gs>
                <a:gs pos="100000">
                  <a:schemeClr val="bg1"/>
                </a:gs>
              </a:gsLst>
              <a:lin ang="0" scaled="0"/>
            </a:gradFill>
          </a:ln>
        </p:spPr>
        <p:style>
          <a:lnRef idx="1">
            <a:schemeClr val="accent1"/>
          </a:lnRef>
          <a:fillRef idx="0">
            <a:schemeClr val="accent1"/>
          </a:fillRef>
          <a:effectRef idx="0">
            <a:schemeClr val="accent1"/>
          </a:effectRef>
          <a:fontRef idx="minor">
            <a:schemeClr val="tx1"/>
          </a:fontRef>
        </p:style>
      </p:cxnSp>
      <p:sp>
        <p:nvSpPr>
          <p:cNvPr id="23" name="文本框 22"/>
          <p:cNvSpPr txBox="1"/>
          <p:nvPr/>
        </p:nvSpPr>
        <p:spPr>
          <a:xfrm>
            <a:off x="160655" y="3573145"/>
            <a:ext cx="11840845" cy="829945"/>
          </a:xfrm>
          <a:prstGeom prst="rect">
            <a:avLst/>
          </a:prstGeom>
          <a:noFill/>
        </p:spPr>
        <p:txBody>
          <a:bodyPr wrap="square" rtlCol="0">
            <a:spAutoFit/>
          </a:bodyPr>
          <a:lstStyle/>
          <a:p>
            <a:pPr algn="ct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选</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择</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题</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的</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3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个</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思</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维</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模</a:t>
            </a:r>
            <a:r>
              <a:rPr lang="en-US" altLang="zh-CN" sz="4800" b="1">
                <a:solidFill>
                  <a:schemeClr val="bg1"/>
                </a:solidFill>
                <a:latin typeface="微软雅黑" panose="020B0503020204020204" charset="-122"/>
                <a:ea typeface="微软雅黑" panose="020B0503020204020204" charset="-122"/>
                <a:cs typeface="微软雅黑" panose="020B0503020204020204" charset="-122"/>
              </a:rPr>
              <a:t> </a:t>
            </a:r>
            <a:r>
              <a:rPr lang="zh-CN" altLang="en-US" sz="4800" b="1">
                <a:solidFill>
                  <a:schemeClr val="bg1"/>
                </a:solidFill>
                <a:latin typeface="微软雅黑" panose="020B0503020204020204" charset="-122"/>
                <a:ea typeface="微软雅黑" panose="020B0503020204020204" charset="-122"/>
                <a:cs typeface="微软雅黑" panose="020B0503020204020204" charset="-122"/>
              </a:rPr>
              <a:t>型</a:t>
            </a:r>
          </a:p>
        </p:txBody>
      </p:sp>
      <p:sp>
        <p:nvSpPr>
          <p:cNvPr id="7" name="矩形 6"/>
          <p:cNvSpPr/>
          <p:nvPr/>
        </p:nvSpPr>
        <p:spPr>
          <a:xfrm>
            <a:off x="3309620" y="2132965"/>
            <a:ext cx="5241290" cy="953770"/>
          </a:xfrm>
          <a:prstGeom prst="rect">
            <a:avLst/>
          </a:prstGeom>
          <a:noFill/>
          <a:ln w="31750" cmpd="sng">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p:cNvSpPr txBox="1"/>
          <p:nvPr/>
        </p:nvSpPr>
        <p:spPr>
          <a:xfrm>
            <a:off x="2496185" y="2152650"/>
            <a:ext cx="7172325" cy="1002030"/>
          </a:xfrm>
          <a:prstGeom prst="rect">
            <a:avLst/>
          </a:prstGeom>
          <a:noFill/>
        </p:spPr>
        <p:txBody>
          <a:bodyPr wrap="square" rtlCol="0">
            <a:noAutofit/>
          </a:bodyPr>
          <a:lstStyle/>
          <a:p>
            <a:pPr lvl="0" algn="ctr">
              <a:buClrTx/>
              <a:buSzTx/>
              <a:buFontTx/>
            </a:pPr>
            <a:r>
              <a:rPr lang="zh-CN" altLang="en-US" sz="4800" b="1">
                <a:solidFill>
                  <a:schemeClr val="bg1"/>
                </a:solidFill>
                <a:latin typeface="微软雅黑" panose="020B0503020204020204" charset="-122"/>
                <a:ea typeface="微软雅黑" panose="020B0503020204020204" charset="-122"/>
                <a:cs typeface="微软雅黑" panose="020B0503020204020204" charset="-122"/>
                <a:sym typeface="+mn-ea"/>
              </a:rPr>
              <a:t>模型解题法</a:t>
            </a:r>
          </a:p>
        </p:txBody>
      </p:sp>
      <p:sp>
        <p:nvSpPr>
          <p:cNvPr id="9" name="文本框 8"/>
          <p:cNvSpPr txBox="1"/>
          <p:nvPr/>
        </p:nvSpPr>
        <p:spPr>
          <a:xfrm>
            <a:off x="10132060" y="5981065"/>
            <a:ext cx="1724660" cy="521970"/>
          </a:xfrm>
          <a:prstGeom prst="rect">
            <a:avLst/>
          </a:prstGeom>
          <a:noFill/>
        </p:spPr>
        <p:txBody>
          <a:bodyPr wrap="square" rtlCol="0">
            <a:spAutoFit/>
          </a:bodyPr>
          <a:lstStyle/>
          <a:p>
            <a:r>
              <a:rPr lang="zh-CN" altLang="en-US" sz="2800" b="1">
                <a:solidFill>
                  <a:schemeClr val="bg1"/>
                </a:solidFill>
                <a:latin typeface="楷体" panose="02010609060101010101" charset="-122"/>
                <a:ea typeface="楷体" panose="02010609060101010101" charset="-122"/>
              </a:rPr>
              <a:t>赵晨皓</a:t>
            </a:r>
          </a:p>
        </p:txBody>
      </p:sp>
      <p:cxnSp>
        <p:nvCxnSpPr>
          <p:cNvPr id="10" name="直接连接符 9"/>
          <p:cNvCxnSpPr/>
          <p:nvPr>
            <p:custDataLst>
              <p:tags r:id="rId4"/>
            </p:custDataLst>
          </p:nvPr>
        </p:nvCxnSpPr>
        <p:spPr>
          <a:xfrm flipH="1">
            <a:off x="9840890" y="6241829"/>
            <a:ext cx="417272" cy="0"/>
          </a:xfrm>
          <a:prstGeom prst="line">
            <a:avLst/>
          </a:prstGeom>
          <a:ln>
            <a:gradFill>
              <a:gsLst>
                <a:gs pos="0">
                  <a:schemeClr val="bg1">
                    <a:alpha val="0"/>
                  </a:schemeClr>
                </a:gs>
                <a:gs pos="100000">
                  <a:schemeClr val="bg1"/>
                </a:gs>
              </a:gsLst>
              <a:lin ang="0" scaled="0"/>
            </a:gra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5"/>
            </p:custDataLst>
          </p:nvPr>
        </p:nvCxnSpPr>
        <p:spPr>
          <a:xfrm flipH="1">
            <a:off x="11352825" y="6241829"/>
            <a:ext cx="417272" cy="0"/>
          </a:xfrm>
          <a:prstGeom prst="line">
            <a:avLst/>
          </a:prstGeom>
          <a:ln>
            <a:gradFill>
              <a:gsLst>
                <a:gs pos="0">
                  <a:schemeClr val="bg1">
                    <a:alpha val="0"/>
                  </a:schemeClr>
                </a:gs>
                <a:gs pos="100000">
                  <a:schemeClr val="bg1"/>
                </a:gs>
              </a:gsLst>
              <a:lin ang="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4</a:t>
            </a:r>
            <a:r>
              <a:rPr sz="2800" b="1">
                <a:solidFill>
                  <a:schemeClr val="bg1"/>
                </a:solidFill>
                <a:latin typeface="楷体" panose="02010609060101010101" charset="-122"/>
                <a:ea typeface="楷体" panose="02010609060101010101" charset="-122"/>
                <a:cs typeface="楷体" panose="02010609060101010101" charset="-122"/>
                <a:sym typeface="+mn-ea"/>
              </a:rPr>
              <a:t> 厘清材料逻辑关系</a:t>
            </a:r>
            <a:endParaRPr lang="en-US" altLang="zh-CN" sz="2800" b="1" spc="500">
              <a:solidFill>
                <a:schemeClr val="bg1"/>
              </a:solidFill>
              <a:uFillTx/>
              <a:latin typeface="楷体" panose="02010609060101010101" charset="-122"/>
              <a:ea typeface="楷体" panose="02010609060101010101" charset="-122"/>
              <a:cs typeface="楷体" panose="02010609060101010101" charset="-122"/>
              <a:sym typeface="+mn-ea"/>
            </a:endParaRPr>
          </a:p>
        </p:txBody>
      </p:sp>
      <p:sp>
        <p:nvSpPr>
          <p:cNvPr id="6" name="矩形 5"/>
          <p:cNvSpPr/>
          <p:nvPr/>
        </p:nvSpPr>
        <p:spPr>
          <a:xfrm>
            <a:off x="407670" y="9810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类型1  并列关系</a:t>
            </a:r>
          </a:p>
        </p:txBody>
      </p:sp>
      <p:sp>
        <p:nvSpPr>
          <p:cNvPr id="8" name="文本框 7"/>
          <p:cNvSpPr txBox="1"/>
          <p:nvPr>
            <p:custDataLst>
              <p:tags r:id="rId3"/>
            </p:custDataLst>
          </p:nvPr>
        </p:nvSpPr>
        <p:spPr>
          <a:xfrm>
            <a:off x="273685" y="1557020"/>
            <a:ext cx="11701145" cy="2245360"/>
          </a:xfrm>
          <a:prstGeom prst="rect">
            <a:avLst/>
          </a:prstGeom>
          <a:noFill/>
        </p:spPr>
        <p:txBody>
          <a:bodyPr wrap="square" rtlCol="0">
            <a:spAutoFit/>
          </a:bodyPr>
          <a:lstStyle/>
          <a:p>
            <a:pPr lvl="0" algn="l">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桑弘羊是汉武帝时期重要的经济学家。他认为“令者所以教民也，法者所以督奸也。令严而民慎，法设而奸禁。罔(网)疏则兽失，法疏则罪漏。罪漏则民放佚而轻犯禁”。同时他也主张“春夏生长，利以行仁。秋冬杀藏，利以施刑”。桑弘羊的见解</a:t>
            </a:r>
          </a:p>
        </p:txBody>
      </p:sp>
      <p:sp>
        <p:nvSpPr>
          <p:cNvPr id="17" name="文本框 16"/>
          <p:cNvSpPr txBox="1"/>
          <p:nvPr>
            <p:custDataLst>
              <p:tags r:id="rId4"/>
            </p:custDataLst>
          </p:nvPr>
        </p:nvSpPr>
        <p:spPr>
          <a:xfrm>
            <a:off x="273685" y="3789045"/>
            <a:ext cx="11684635" cy="2501900"/>
          </a:xfrm>
          <a:prstGeom prst="rect">
            <a:avLst/>
          </a:prstGeom>
          <a:noFill/>
        </p:spPr>
        <p:txBody>
          <a:bodyPr wrap="square" rtlCol="0">
            <a:spAutoFit/>
          </a:bodyPr>
          <a:lstStyle/>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A.蕴含了儒法相适的理政思想</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B.利于促进中央集权体制的发展</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C.是对先秦诸子百家思想的融合</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D.源于天人合一观念的现实影响</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4</a:t>
            </a:r>
            <a:r>
              <a:rPr sz="3200" b="1">
                <a:solidFill>
                  <a:schemeClr val="bg1"/>
                </a:solidFill>
                <a:latin typeface="楷体" panose="02010609060101010101" charset="-122"/>
                <a:ea typeface="楷体" panose="02010609060101010101" charset="-122"/>
                <a:cs typeface="楷体" panose="02010609060101010101" charset="-122"/>
                <a:sym typeface="+mn-ea"/>
              </a:rPr>
              <a:t> 厘清材料逻辑关系</a:t>
            </a:r>
            <a:endParaRPr lang="zh-CN" altLang="en-US" sz="2800" b="1">
              <a:solidFill>
                <a:schemeClr val="bg1"/>
              </a:solidFill>
              <a:latin typeface="楷体" panose="02010609060101010101" charset="-122"/>
              <a:ea typeface="楷体" panose="02010609060101010101" charset="-122"/>
              <a:cs typeface="楷体" panose="02010609060101010101" charset="-122"/>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127125" y="189865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首先，确定材料是否为转折关系</a:t>
            </a:r>
          </a:p>
        </p:txBody>
      </p:sp>
      <p:sp>
        <p:nvSpPr>
          <p:cNvPr id="3" name="下箭头 2"/>
          <p:cNvSpPr/>
          <p:nvPr/>
        </p:nvSpPr>
        <p:spPr>
          <a:xfrm>
            <a:off x="2567305" y="306895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127125" y="3573145"/>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其次，读取转折后的信息</a:t>
            </a:r>
          </a:p>
        </p:txBody>
      </p:sp>
      <p:sp>
        <p:nvSpPr>
          <p:cNvPr id="8" name="下箭头 7"/>
          <p:cNvSpPr/>
          <p:nvPr>
            <p:custDataLst>
              <p:tags r:id="rId4"/>
            </p:custDataLst>
          </p:nvPr>
        </p:nvSpPr>
        <p:spPr>
          <a:xfrm>
            <a:off x="2567305" y="472503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custDataLst>
              <p:tags r:id="rId5"/>
            </p:custDataLst>
          </p:nvPr>
        </p:nvSpPr>
        <p:spPr>
          <a:xfrm>
            <a:off x="1127125" y="524764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最后，结合所学知识进行分析</a:t>
            </a:r>
          </a:p>
        </p:txBody>
      </p:sp>
      <p:sp>
        <p:nvSpPr>
          <p:cNvPr id="10" name="右箭头 9"/>
          <p:cNvSpPr/>
          <p:nvPr/>
        </p:nvSpPr>
        <p:spPr>
          <a:xfrm>
            <a:off x="4646295" y="22771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520055" y="1701165"/>
            <a:ext cx="5896610" cy="131953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（1）是否有转折词，如“可是”“但是”“然而”“却”等；</a:t>
            </a:r>
          </a:p>
          <a:p>
            <a:pPr algn="l"/>
            <a:r>
              <a:rPr lang="zh-CN" altLang="en-US" sz="2400" b="1">
                <a:solidFill>
                  <a:schemeClr val="bg1"/>
                </a:solidFill>
                <a:latin typeface="黑体" panose="02010609060101010101" charset="-122"/>
                <a:ea typeface="黑体" panose="02010609060101010101" charset="-122"/>
              </a:rPr>
              <a:t>（2）材料前后意思是否发生相反的变化</a:t>
            </a:r>
          </a:p>
        </p:txBody>
      </p:sp>
      <p:sp>
        <p:nvSpPr>
          <p:cNvPr id="12" name="矩形 11"/>
          <p:cNvSpPr/>
          <p:nvPr>
            <p:custDataLst>
              <p:tags r:id="rId6"/>
            </p:custDataLst>
          </p:nvPr>
        </p:nvSpPr>
        <p:spPr>
          <a:xfrm>
            <a:off x="5539105" y="3644900"/>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转折后的信息是材料强调的重点</a:t>
            </a:r>
          </a:p>
        </p:txBody>
      </p:sp>
      <p:sp>
        <p:nvSpPr>
          <p:cNvPr id="13" name="矩形 12"/>
          <p:cNvSpPr/>
          <p:nvPr>
            <p:custDataLst>
              <p:tags r:id="rId7"/>
            </p:custDataLst>
          </p:nvPr>
        </p:nvSpPr>
        <p:spPr>
          <a:xfrm>
            <a:off x="5539105" y="5301615"/>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结合所学知识对材料强调的重点进行分析</a:t>
            </a:r>
          </a:p>
        </p:txBody>
      </p:sp>
      <p:sp>
        <p:nvSpPr>
          <p:cNvPr id="14" name="右箭头 13"/>
          <p:cNvSpPr/>
          <p:nvPr>
            <p:custDataLst>
              <p:tags r:id="rId8"/>
            </p:custDataLst>
          </p:nvPr>
        </p:nvSpPr>
        <p:spPr>
          <a:xfrm>
            <a:off x="4646295" y="393319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5" name="右箭头 14"/>
          <p:cNvSpPr/>
          <p:nvPr>
            <p:custDataLst>
              <p:tags r:id="rId9"/>
            </p:custDataLst>
          </p:nvPr>
        </p:nvSpPr>
        <p:spPr>
          <a:xfrm>
            <a:off x="4646295" y="566166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custDataLst>
              <p:tags r:id="rId10"/>
            </p:custDataLst>
          </p:nvPr>
        </p:nvSpPr>
        <p:spPr>
          <a:xfrm>
            <a:off x="479425" y="11969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2</a:t>
            </a:r>
            <a:r>
              <a:rPr lang="zh-CN" altLang="en-US" sz="2400" b="1">
                <a:solidFill>
                  <a:schemeClr val="bg1"/>
                </a:solidFill>
                <a:latin typeface="黑体" panose="02010609060101010101" charset="-122"/>
                <a:ea typeface="黑体" panose="02010609060101010101" charset="-122"/>
                <a:sym typeface="+mn-ea"/>
              </a:rPr>
              <a:t>  转折关系</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4</a:t>
            </a:r>
            <a:r>
              <a:rPr sz="2800" b="1">
                <a:solidFill>
                  <a:schemeClr val="bg1"/>
                </a:solidFill>
                <a:latin typeface="楷体" panose="02010609060101010101" charset="-122"/>
                <a:ea typeface="楷体" panose="02010609060101010101" charset="-122"/>
                <a:cs typeface="楷体" panose="02010609060101010101" charset="-122"/>
                <a:sym typeface="+mn-ea"/>
              </a:rPr>
              <a:t> 厘清材料逻辑关系</a:t>
            </a:r>
            <a:endParaRPr lang="en-US" altLang="zh-CN" sz="2800" b="1" spc="500">
              <a:solidFill>
                <a:schemeClr val="bg1"/>
              </a:solidFill>
              <a:uFillTx/>
              <a:latin typeface="楷体" panose="02010609060101010101" charset="-122"/>
              <a:ea typeface="楷体" panose="02010609060101010101" charset="-122"/>
              <a:cs typeface="楷体" panose="02010609060101010101" charset="-122"/>
              <a:sym typeface="+mn-ea"/>
            </a:endParaRPr>
          </a:p>
        </p:txBody>
      </p:sp>
      <p:sp>
        <p:nvSpPr>
          <p:cNvPr id="6" name="矩形 5"/>
          <p:cNvSpPr/>
          <p:nvPr/>
        </p:nvSpPr>
        <p:spPr>
          <a:xfrm>
            <a:off x="407670" y="9810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2</a:t>
            </a:r>
            <a:r>
              <a:rPr lang="zh-CN" altLang="en-US" sz="2400" b="1">
                <a:solidFill>
                  <a:schemeClr val="bg1"/>
                </a:solidFill>
                <a:latin typeface="黑体" panose="02010609060101010101" charset="-122"/>
                <a:ea typeface="黑体" panose="02010609060101010101" charset="-122"/>
                <a:sym typeface="+mn-ea"/>
              </a:rPr>
              <a:t>  转折关系</a:t>
            </a:r>
          </a:p>
        </p:txBody>
      </p:sp>
      <p:sp>
        <p:nvSpPr>
          <p:cNvPr id="8" name="文本框 7"/>
          <p:cNvSpPr txBox="1"/>
          <p:nvPr>
            <p:custDataLst>
              <p:tags r:id="rId3"/>
            </p:custDataLst>
          </p:nvPr>
        </p:nvSpPr>
        <p:spPr>
          <a:xfrm>
            <a:off x="273685" y="1557020"/>
            <a:ext cx="11701145" cy="2245360"/>
          </a:xfrm>
          <a:prstGeom prst="rect">
            <a:avLst/>
          </a:prstGeom>
          <a:noFill/>
        </p:spPr>
        <p:txBody>
          <a:bodyPr wrap="square" rtlCol="0">
            <a:spAutoFit/>
          </a:bodyPr>
          <a:lstStyle/>
          <a:p>
            <a:pPr lvl="0" algn="l">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1888年，威廉二世即位后，用大量的行政拨款来营造皇族威势，在宫廷中建立“影子内阁”，掌控政权，在全国各地树立雕像制造个人崇拜的氛围。但这些行为遭到了国会进步人士的反对，并且他们多次在镇压劳工等问题上抵制皇帝的法令。这反映了</a:t>
            </a:r>
          </a:p>
        </p:txBody>
      </p:sp>
      <p:sp>
        <p:nvSpPr>
          <p:cNvPr id="17" name="文本框 16"/>
          <p:cNvSpPr txBox="1"/>
          <p:nvPr>
            <p:custDataLst>
              <p:tags r:id="rId4"/>
            </p:custDataLst>
          </p:nvPr>
        </p:nvSpPr>
        <p:spPr>
          <a:xfrm>
            <a:off x="273685" y="4004310"/>
            <a:ext cx="11684635" cy="1296670"/>
          </a:xfrm>
          <a:prstGeom prst="rect">
            <a:avLst/>
          </a:prstGeom>
          <a:noFill/>
        </p:spPr>
        <p:txBody>
          <a:bodyPr wrap="square" rtlCol="0">
            <a:spAutoFit/>
          </a:bodyPr>
          <a:lstStyle/>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A.德国民主政治有所发展</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B.议员与劳工们立场相同</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C.国会能够有效限制皇权</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D.“影子内阁”需对议会负责</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4</a:t>
            </a:r>
            <a:r>
              <a:rPr sz="3200" b="1">
                <a:solidFill>
                  <a:schemeClr val="bg1"/>
                </a:solidFill>
                <a:latin typeface="楷体" panose="02010609060101010101" charset="-122"/>
                <a:ea typeface="楷体" panose="02010609060101010101" charset="-122"/>
                <a:cs typeface="楷体" panose="02010609060101010101" charset="-122"/>
                <a:sym typeface="+mn-ea"/>
              </a:rPr>
              <a:t> 厘清材料逻辑关系</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263525" y="2637155"/>
            <a:ext cx="3168015" cy="76454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首先，确定材料是否为递进关系</a:t>
            </a:r>
          </a:p>
        </p:txBody>
      </p:sp>
      <p:sp>
        <p:nvSpPr>
          <p:cNvPr id="3" name="下箭头 2"/>
          <p:cNvSpPr/>
          <p:nvPr/>
        </p:nvSpPr>
        <p:spPr>
          <a:xfrm>
            <a:off x="1487805" y="3501390"/>
            <a:ext cx="175260" cy="133667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335915" y="515747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其次，根据所学知识进行分析</a:t>
            </a:r>
          </a:p>
        </p:txBody>
      </p:sp>
      <p:sp>
        <p:nvSpPr>
          <p:cNvPr id="10" name="右箭头 9"/>
          <p:cNvSpPr/>
          <p:nvPr/>
        </p:nvSpPr>
        <p:spPr>
          <a:xfrm>
            <a:off x="3503930" y="29248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4295775" y="2348865"/>
            <a:ext cx="2434590" cy="133921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根据时间信息、关联词等进行判断</a:t>
            </a:r>
          </a:p>
        </p:txBody>
      </p:sp>
      <p:sp>
        <p:nvSpPr>
          <p:cNvPr id="12" name="矩形 11"/>
          <p:cNvSpPr/>
          <p:nvPr>
            <p:custDataLst>
              <p:tags r:id="rId4"/>
            </p:custDataLst>
          </p:nvPr>
        </p:nvSpPr>
        <p:spPr>
          <a:xfrm>
            <a:off x="4282440" y="5094605"/>
            <a:ext cx="5976620" cy="122809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分析材料叙述的过程性（发展趋势），当材料呈递进关系时，后面的内容往往是要表达的重点</a:t>
            </a:r>
          </a:p>
        </p:txBody>
      </p:sp>
      <p:sp>
        <p:nvSpPr>
          <p:cNvPr id="14" name="右箭头 13"/>
          <p:cNvSpPr/>
          <p:nvPr>
            <p:custDataLst>
              <p:tags r:id="rId5"/>
            </p:custDataLst>
          </p:nvPr>
        </p:nvSpPr>
        <p:spPr>
          <a:xfrm>
            <a:off x="3575685" y="566166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nvSpPr>
        <p:spPr>
          <a:xfrm>
            <a:off x="479425" y="11969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3</a:t>
            </a:r>
            <a:r>
              <a:rPr lang="zh-CN" altLang="en-US" sz="2400" b="1">
                <a:solidFill>
                  <a:schemeClr val="bg1"/>
                </a:solidFill>
                <a:latin typeface="黑体" panose="02010609060101010101" charset="-122"/>
                <a:ea typeface="黑体" panose="02010609060101010101" charset="-122"/>
                <a:sym typeface="+mn-ea"/>
              </a:rPr>
              <a:t>  递进关系</a:t>
            </a:r>
          </a:p>
        </p:txBody>
      </p:sp>
      <p:sp>
        <p:nvSpPr>
          <p:cNvPr id="9" name="左大括号 8"/>
          <p:cNvSpPr/>
          <p:nvPr/>
        </p:nvSpPr>
        <p:spPr>
          <a:xfrm>
            <a:off x="7032625" y="1403985"/>
            <a:ext cx="101600" cy="3216910"/>
          </a:xfrm>
          <a:prstGeom prst="leftBrace">
            <a:avLst/>
          </a:prstGeom>
          <a:ln w="285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圆角矩形 12"/>
          <p:cNvSpPr/>
          <p:nvPr/>
        </p:nvSpPr>
        <p:spPr>
          <a:xfrm>
            <a:off x="7382510" y="981075"/>
            <a:ext cx="4368800" cy="100901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800" b="1">
                <a:solidFill>
                  <a:srgbClr val="35475F"/>
                </a:solidFill>
                <a:latin typeface="楷体" panose="02010609060101010101" charset="-122"/>
                <a:ea typeface="楷体" panose="02010609060101010101" charset="-122"/>
              </a:rPr>
              <a:t>材料层次用两个及以上的时间（时期）隔开</a:t>
            </a:r>
          </a:p>
        </p:txBody>
      </p:sp>
      <p:sp>
        <p:nvSpPr>
          <p:cNvPr id="15" name="圆角矩形 14"/>
          <p:cNvSpPr/>
          <p:nvPr>
            <p:custDataLst>
              <p:tags r:id="rId6"/>
            </p:custDataLst>
          </p:nvPr>
        </p:nvSpPr>
        <p:spPr>
          <a:xfrm>
            <a:off x="7402830" y="2168525"/>
            <a:ext cx="4368800" cy="158686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rgbClr val="35475F"/>
                </a:solidFill>
                <a:latin typeface="楷体" panose="02010609060101010101" charset="-122"/>
                <a:ea typeface="楷体" panose="02010609060101010101" charset="-122"/>
                <a:sym typeface="+mn-ea"/>
              </a:rPr>
              <a:t>材料中含有明显的关联词语或者表述，如“不但……而且……”“不仅……还……”“甚至……”等</a:t>
            </a:r>
          </a:p>
        </p:txBody>
      </p:sp>
      <p:sp>
        <p:nvSpPr>
          <p:cNvPr id="16" name="圆角矩形 15"/>
          <p:cNvSpPr/>
          <p:nvPr>
            <p:custDataLst>
              <p:tags r:id="rId7"/>
            </p:custDataLst>
          </p:nvPr>
        </p:nvSpPr>
        <p:spPr>
          <a:xfrm>
            <a:off x="7381875" y="4004945"/>
            <a:ext cx="4368800" cy="89598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rgbClr val="35475F"/>
                </a:solidFill>
                <a:latin typeface="楷体" panose="02010609060101010101" charset="-122"/>
                <a:ea typeface="楷体" panose="02010609060101010101" charset="-122"/>
                <a:sym typeface="+mn-ea"/>
              </a:rPr>
              <a:t>没有时间信息或关联词语等，但材料本身呈递进关系</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4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400" b="1" spc="500">
                <a:solidFill>
                  <a:schemeClr val="bg1"/>
                </a:solidFill>
                <a:uFillTx/>
                <a:latin typeface="微软雅黑" panose="020B0503020204020204" charset="-122"/>
                <a:ea typeface="微软雅黑" panose="020B0503020204020204" charset="-122"/>
                <a:cs typeface="微软雅黑" panose="020B0503020204020204" charset="-122"/>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4</a:t>
            </a:r>
            <a:r>
              <a:rPr sz="2800" b="1">
                <a:solidFill>
                  <a:schemeClr val="bg1"/>
                </a:solidFill>
                <a:latin typeface="楷体" panose="02010609060101010101" charset="-122"/>
                <a:ea typeface="楷体" panose="02010609060101010101" charset="-122"/>
                <a:cs typeface="楷体" panose="02010609060101010101" charset="-122"/>
                <a:sym typeface="+mn-ea"/>
              </a:rPr>
              <a:t> 厘清材料逻辑关系</a:t>
            </a:r>
            <a:endParaRPr lang="en-US" altLang="zh-CN" sz="2800" b="1" spc="500">
              <a:solidFill>
                <a:schemeClr val="bg1"/>
              </a:solidFill>
              <a:uFillTx/>
              <a:latin typeface="楷体" panose="02010609060101010101" charset="-122"/>
              <a:ea typeface="楷体" panose="02010609060101010101" charset="-122"/>
              <a:cs typeface="楷体" panose="02010609060101010101" charset="-122"/>
              <a:sym typeface="+mn-ea"/>
            </a:endParaRPr>
          </a:p>
        </p:txBody>
      </p:sp>
      <p:sp>
        <p:nvSpPr>
          <p:cNvPr id="6" name="矩形 5"/>
          <p:cNvSpPr/>
          <p:nvPr/>
        </p:nvSpPr>
        <p:spPr>
          <a:xfrm>
            <a:off x="407670" y="1052830"/>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sz="2400" b="1">
                <a:solidFill>
                  <a:schemeClr val="bg1"/>
                </a:solidFill>
                <a:latin typeface="黑体" panose="02010609060101010101" charset="-122"/>
                <a:ea typeface="黑体" panose="02010609060101010101" charset="-122"/>
                <a:sym typeface="+mn-ea"/>
              </a:rPr>
              <a:t>3</a:t>
            </a:r>
            <a:r>
              <a:rPr lang="zh-CN" altLang="en-US" sz="2400" b="1">
                <a:solidFill>
                  <a:schemeClr val="bg1"/>
                </a:solidFill>
                <a:latin typeface="黑体" panose="02010609060101010101" charset="-122"/>
                <a:ea typeface="黑体" panose="02010609060101010101" charset="-122"/>
                <a:sym typeface="+mn-ea"/>
              </a:rPr>
              <a:t> 递进关系</a:t>
            </a:r>
          </a:p>
        </p:txBody>
      </p:sp>
      <p:sp>
        <p:nvSpPr>
          <p:cNvPr id="8" name="文本框 7"/>
          <p:cNvSpPr txBox="1"/>
          <p:nvPr>
            <p:custDataLst>
              <p:tags r:id="rId3"/>
            </p:custDataLst>
          </p:nvPr>
        </p:nvSpPr>
        <p:spPr>
          <a:xfrm>
            <a:off x="273685" y="1557020"/>
            <a:ext cx="11701145" cy="1814830"/>
          </a:xfrm>
          <a:prstGeom prst="rect">
            <a:avLst/>
          </a:prstGeom>
          <a:noFill/>
        </p:spPr>
        <p:txBody>
          <a:bodyPr wrap="square" rtlCol="0">
            <a:spAutoFit/>
          </a:bodyPr>
          <a:lstStyle/>
          <a:p>
            <a:pPr lvl="0" algn="l">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相关研究显示:流行时尚的服饰、精致可口的食物、游山玩水、庙会进香，都成为明至清中叶江南妇女生活中的精彩部分。富贵人家自不必说，就连中产之家的妇女也起而效尤。这些研究可以说明，当时的江南地区</a:t>
            </a:r>
          </a:p>
        </p:txBody>
      </p:sp>
      <p:sp>
        <p:nvSpPr>
          <p:cNvPr id="17" name="文本框 16"/>
          <p:cNvSpPr txBox="1"/>
          <p:nvPr>
            <p:custDataLst>
              <p:tags r:id="rId4"/>
            </p:custDataLst>
          </p:nvPr>
        </p:nvSpPr>
        <p:spPr>
          <a:xfrm>
            <a:off x="273685" y="4004310"/>
            <a:ext cx="11684635" cy="1296670"/>
          </a:xfrm>
          <a:prstGeom prst="rect">
            <a:avLst/>
          </a:prstGeom>
          <a:noFill/>
        </p:spPr>
        <p:txBody>
          <a:bodyPr wrap="square" rtlCol="0">
            <a:spAutoFit/>
          </a:bodyPr>
          <a:lstStyle/>
          <a:p>
            <a:pPr lvl="0" algn="l">
              <a:lnSpc>
                <a:spcPct val="14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A.社会生活水平普遍提升</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B.妇女社会地位得到提高</a:t>
            </a:r>
          </a:p>
          <a:p>
            <a:pPr lvl="0" algn="l">
              <a:lnSpc>
                <a:spcPct val="14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C.市镇商品经济显著发展</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D.社会风气崇尚奢侈浪费</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5</a:t>
            </a:r>
            <a:r>
              <a:rPr sz="3200" b="1">
                <a:solidFill>
                  <a:schemeClr val="bg1"/>
                </a:solidFill>
                <a:latin typeface="楷体" panose="02010609060101010101" charset="-122"/>
                <a:ea typeface="楷体" panose="02010609060101010101" charset="-122"/>
                <a:cs typeface="楷体" panose="02010609060101010101" charset="-122"/>
                <a:sym typeface="+mn-ea"/>
              </a:rPr>
              <a:t> </a:t>
            </a:r>
            <a:r>
              <a:rPr lang="zh-CN" sz="3200" b="1">
                <a:solidFill>
                  <a:schemeClr val="bg1"/>
                </a:solidFill>
                <a:latin typeface="楷体" panose="02010609060101010101" charset="-122"/>
                <a:ea typeface="楷体" panose="02010609060101010101" charset="-122"/>
                <a:cs typeface="楷体" panose="02010609060101010101" charset="-122"/>
                <a:sym typeface="+mn-ea"/>
              </a:rPr>
              <a:t>关注重要标点符号</a:t>
            </a:r>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056005" y="1917065"/>
            <a:ext cx="3168015" cy="98552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首先，读取双引号中的内容</a:t>
            </a:r>
          </a:p>
        </p:txBody>
      </p:sp>
      <p:sp>
        <p:nvSpPr>
          <p:cNvPr id="3" name="下箭头 2"/>
          <p:cNvSpPr/>
          <p:nvPr/>
        </p:nvSpPr>
        <p:spPr>
          <a:xfrm>
            <a:off x="2639695" y="317055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056005" y="379857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其次，分析双引号中的内容</a:t>
            </a:r>
          </a:p>
        </p:txBody>
      </p:sp>
      <p:sp>
        <p:nvSpPr>
          <p:cNvPr id="10" name="右箭头 9"/>
          <p:cNvSpPr/>
          <p:nvPr/>
        </p:nvSpPr>
        <p:spPr>
          <a:xfrm>
            <a:off x="4655820" y="22771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592445" y="1826260"/>
            <a:ext cx="5976620" cy="103822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材料中双引号的内容一般都是关键内容，需要特别注意</a:t>
            </a:r>
          </a:p>
        </p:txBody>
      </p:sp>
      <p:sp>
        <p:nvSpPr>
          <p:cNvPr id="12" name="矩形 11"/>
          <p:cNvSpPr/>
          <p:nvPr>
            <p:custDataLst>
              <p:tags r:id="rId4"/>
            </p:custDataLst>
          </p:nvPr>
        </p:nvSpPr>
        <p:spPr>
          <a:xfrm>
            <a:off x="5592445" y="3859530"/>
            <a:ext cx="5976620" cy="9378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结合前后文和所学知识，分析双引号中的内容所暗含的信息，由此推导答案</a:t>
            </a:r>
          </a:p>
        </p:txBody>
      </p:sp>
      <p:sp>
        <p:nvSpPr>
          <p:cNvPr id="14" name="右箭头 13"/>
          <p:cNvSpPr/>
          <p:nvPr>
            <p:custDataLst>
              <p:tags r:id="rId5"/>
            </p:custDataLst>
          </p:nvPr>
        </p:nvSpPr>
        <p:spPr>
          <a:xfrm>
            <a:off x="4655820" y="429323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custDataLst>
              <p:tags r:id="rId6"/>
            </p:custDataLst>
          </p:nvPr>
        </p:nvSpPr>
        <p:spPr>
          <a:xfrm>
            <a:off x="479425" y="1125220"/>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类型1  双引号</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5</a:t>
            </a:r>
            <a:r>
              <a:rPr sz="3200" b="1">
                <a:solidFill>
                  <a:schemeClr val="bg1"/>
                </a:solidFill>
                <a:latin typeface="楷体" panose="02010609060101010101" charset="-122"/>
                <a:ea typeface="楷体" panose="02010609060101010101" charset="-122"/>
                <a:cs typeface="楷体" panose="02010609060101010101" charset="-122"/>
                <a:sym typeface="+mn-ea"/>
              </a:rPr>
              <a:t> </a:t>
            </a:r>
            <a:r>
              <a:rPr lang="zh-CN" sz="3200" b="1">
                <a:solidFill>
                  <a:schemeClr val="bg1"/>
                </a:solidFill>
                <a:latin typeface="楷体" panose="02010609060101010101" charset="-122"/>
                <a:ea typeface="楷体" panose="02010609060101010101" charset="-122"/>
                <a:cs typeface="楷体" panose="02010609060101010101" charset="-122"/>
                <a:sym typeface="+mn-ea"/>
              </a:rPr>
              <a:t>关注重要标点符号</a:t>
            </a:r>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6" name="矩形 5"/>
          <p:cNvSpPr/>
          <p:nvPr>
            <p:custDataLst>
              <p:tags r:id="rId3"/>
            </p:custDataLst>
          </p:nvPr>
        </p:nvSpPr>
        <p:spPr>
          <a:xfrm>
            <a:off x="479425" y="1125220"/>
            <a:ext cx="2323465"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类型1  双引号</a:t>
            </a:r>
          </a:p>
        </p:txBody>
      </p:sp>
      <p:sp>
        <p:nvSpPr>
          <p:cNvPr id="8" name="文本框 7"/>
          <p:cNvSpPr txBox="1"/>
          <p:nvPr>
            <p:custDataLst>
              <p:tags r:id="rId4"/>
            </p:custDataLst>
          </p:nvPr>
        </p:nvSpPr>
        <p:spPr>
          <a:xfrm>
            <a:off x="273685" y="1772920"/>
            <a:ext cx="11701145" cy="2245360"/>
          </a:xfrm>
          <a:prstGeom prst="rect">
            <a:avLst/>
          </a:prstGeom>
          <a:noFill/>
        </p:spPr>
        <p:txBody>
          <a:bodyPr wrap="square" rtlCol="0">
            <a:spAutoFit/>
          </a:bodyPr>
          <a:lstStyle/>
          <a:p>
            <a:pPr lvl="0" algn="l">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二十世纪八九十年代，社会史研究在中国兴起并逐渐占据重要地位。社会史研究的视角相对于以前主流的政治史有很大的不同，有学者总结:如果说以前的政治史是“眼光朝上看的话，那么社会史则是“视线的下移”，衣食住行、婚丧嫁娶、时令风俗等都成了研究的重点。这一变化根源于</a:t>
            </a:r>
          </a:p>
        </p:txBody>
      </p:sp>
      <p:sp>
        <p:nvSpPr>
          <p:cNvPr id="17" name="文本框 16"/>
          <p:cNvSpPr txBox="1"/>
          <p:nvPr>
            <p:custDataLst>
              <p:tags r:id="rId5"/>
            </p:custDataLst>
          </p:nvPr>
        </p:nvSpPr>
        <p:spPr>
          <a:xfrm>
            <a:off x="273685" y="4371340"/>
            <a:ext cx="11684635" cy="1296670"/>
          </a:xfrm>
          <a:prstGeom prst="rect">
            <a:avLst/>
          </a:prstGeom>
          <a:noFill/>
        </p:spPr>
        <p:txBody>
          <a:bodyPr wrap="square" rtlCol="0">
            <a:spAutoFit/>
          </a:bodyPr>
          <a:lstStyle/>
          <a:p>
            <a:pPr lvl="0" algn="l">
              <a:lnSpc>
                <a:spcPct val="14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A.世界经济的密切联系</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B.改革开放的推动</a:t>
            </a:r>
          </a:p>
          <a:p>
            <a:pPr lvl="0" algn="l">
              <a:lnSpc>
                <a:spcPct val="14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C.大众化和民主化的促进</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D.学术研究的转型</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5</a:t>
            </a:r>
            <a:r>
              <a:rPr sz="3200" b="1">
                <a:solidFill>
                  <a:schemeClr val="bg1"/>
                </a:solidFill>
                <a:latin typeface="楷体" panose="02010609060101010101" charset="-122"/>
                <a:ea typeface="楷体" panose="02010609060101010101" charset="-122"/>
                <a:cs typeface="楷体" panose="02010609060101010101" charset="-122"/>
                <a:sym typeface="+mn-ea"/>
              </a:rPr>
              <a:t> </a:t>
            </a:r>
            <a:r>
              <a:rPr lang="zh-CN" sz="3200" b="1">
                <a:solidFill>
                  <a:schemeClr val="bg1"/>
                </a:solidFill>
                <a:latin typeface="楷体" panose="02010609060101010101" charset="-122"/>
                <a:ea typeface="楷体" panose="02010609060101010101" charset="-122"/>
                <a:cs typeface="楷体" panose="02010609060101010101" charset="-122"/>
                <a:sym typeface="+mn-ea"/>
              </a:rPr>
              <a:t>关注重要标点符号</a:t>
            </a:r>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056005" y="1917065"/>
            <a:ext cx="3168015" cy="98552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首先，读取括号中的内容</a:t>
            </a:r>
          </a:p>
        </p:txBody>
      </p:sp>
      <p:sp>
        <p:nvSpPr>
          <p:cNvPr id="3" name="下箭头 2"/>
          <p:cNvSpPr/>
          <p:nvPr/>
        </p:nvSpPr>
        <p:spPr>
          <a:xfrm>
            <a:off x="2639695" y="317055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056005" y="379857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其次，分析括号中的内容</a:t>
            </a:r>
          </a:p>
        </p:txBody>
      </p:sp>
      <p:sp>
        <p:nvSpPr>
          <p:cNvPr id="10" name="右箭头 9"/>
          <p:cNvSpPr/>
          <p:nvPr/>
        </p:nvSpPr>
        <p:spPr>
          <a:xfrm>
            <a:off x="4655820" y="22771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592445" y="1826260"/>
            <a:ext cx="5976620" cy="103822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材料中括号中的内容一般都是命题人所加的指向性解释，是材料的题眼</a:t>
            </a:r>
          </a:p>
        </p:txBody>
      </p:sp>
      <p:sp>
        <p:nvSpPr>
          <p:cNvPr id="12" name="矩形 11"/>
          <p:cNvSpPr/>
          <p:nvPr>
            <p:custDataLst>
              <p:tags r:id="rId4"/>
            </p:custDataLst>
          </p:nvPr>
        </p:nvSpPr>
        <p:spPr>
          <a:xfrm>
            <a:off x="5592445" y="3859530"/>
            <a:ext cx="5976620" cy="9378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结合材料信息和所学知识，重点分析括号中的内容，推出正确选项</a:t>
            </a:r>
          </a:p>
        </p:txBody>
      </p:sp>
      <p:sp>
        <p:nvSpPr>
          <p:cNvPr id="14" name="右箭头 13"/>
          <p:cNvSpPr/>
          <p:nvPr>
            <p:custDataLst>
              <p:tags r:id="rId5"/>
            </p:custDataLst>
          </p:nvPr>
        </p:nvSpPr>
        <p:spPr>
          <a:xfrm>
            <a:off x="4655820" y="429323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custDataLst>
              <p:tags r:id="rId6"/>
            </p:custDataLst>
          </p:nvPr>
        </p:nvSpPr>
        <p:spPr>
          <a:xfrm>
            <a:off x="479425" y="1125220"/>
            <a:ext cx="209677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2</a:t>
            </a:r>
            <a:r>
              <a:rPr lang="zh-CN" altLang="en-US" sz="2400" b="1">
                <a:solidFill>
                  <a:schemeClr val="bg1"/>
                </a:solidFill>
                <a:latin typeface="黑体" panose="02010609060101010101" charset="-122"/>
                <a:ea typeface="黑体" panose="02010609060101010101" charset="-122"/>
                <a:sym typeface="+mn-ea"/>
              </a:rPr>
              <a:t>  括号</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5</a:t>
            </a:r>
            <a:r>
              <a:rPr sz="3200" b="1">
                <a:solidFill>
                  <a:schemeClr val="bg1"/>
                </a:solidFill>
                <a:latin typeface="楷体" panose="02010609060101010101" charset="-122"/>
                <a:ea typeface="楷体" panose="02010609060101010101" charset="-122"/>
                <a:cs typeface="楷体" panose="02010609060101010101" charset="-122"/>
                <a:sym typeface="+mn-ea"/>
              </a:rPr>
              <a:t> </a:t>
            </a:r>
            <a:r>
              <a:rPr lang="zh-CN" sz="3200" b="1">
                <a:solidFill>
                  <a:schemeClr val="bg1"/>
                </a:solidFill>
                <a:latin typeface="楷体" panose="02010609060101010101" charset="-122"/>
                <a:ea typeface="楷体" panose="02010609060101010101" charset="-122"/>
                <a:cs typeface="楷体" panose="02010609060101010101" charset="-122"/>
                <a:sym typeface="+mn-ea"/>
              </a:rPr>
              <a:t>关注重要标点符号</a:t>
            </a:r>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6" name="矩形 5"/>
          <p:cNvSpPr/>
          <p:nvPr>
            <p:custDataLst>
              <p:tags r:id="rId3"/>
            </p:custDataLst>
          </p:nvPr>
        </p:nvSpPr>
        <p:spPr>
          <a:xfrm>
            <a:off x="479425" y="1125220"/>
            <a:ext cx="2323465"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a:t>
            </a:r>
            <a:r>
              <a:rPr lang="en-US" altLang="zh-CN" sz="2400" b="1">
                <a:solidFill>
                  <a:schemeClr val="bg1"/>
                </a:solidFill>
                <a:latin typeface="黑体" panose="02010609060101010101" charset="-122"/>
                <a:ea typeface="黑体" panose="02010609060101010101" charset="-122"/>
                <a:sym typeface="+mn-ea"/>
              </a:rPr>
              <a:t>2</a:t>
            </a:r>
            <a:r>
              <a:rPr lang="zh-CN" altLang="en-US" sz="2400" b="1">
                <a:solidFill>
                  <a:schemeClr val="bg1"/>
                </a:solidFill>
                <a:latin typeface="黑体" panose="02010609060101010101" charset="-122"/>
                <a:ea typeface="黑体" panose="02010609060101010101" charset="-122"/>
                <a:sym typeface="+mn-ea"/>
              </a:rPr>
              <a:t>  括号</a:t>
            </a:r>
          </a:p>
        </p:txBody>
      </p:sp>
      <p:sp>
        <p:nvSpPr>
          <p:cNvPr id="8" name="文本框 7"/>
          <p:cNvSpPr txBox="1"/>
          <p:nvPr>
            <p:custDataLst>
              <p:tags r:id="rId4"/>
            </p:custDataLst>
          </p:nvPr>
        </p:nvSpPr>
        <p:spPr>
          <a:xfrm>
            <a:off x="273685" y="1772920"/>
            <a:ext cx="11701145" cy="400939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16世纪中叶,法国人帕斯基耶写作《法国研究》时说,“我用俗语(而非拉丁语)写作”。布代的《论钱币》处处流露出捍卫法国文化并与意大利人竞争的意识,有学者因此认为,16世纪是“法国意识”萌发的世纪。据此可知,“法国意识”的萌发缘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A.人文主义思想的广泛传播	</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B.新兴阶层摆脱宗教神权束缚</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C.资本主义经济的迅猛发展	</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D.“人民主权”学说深入人心</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695325" y="692785"/>
            <a:ext cx="6567805" cy="706755"/>
          </a:xfrm>
          <a:prstGeom prst="rect">
            <a:avLst/>
          </a:prstGeom>
          <a:noFill/>
        </p:spPr>
        <p:txBody>
          <a:bodyPr wrap="square" rtlCol="0">
            <a:spAutoFit/>
          </a:bodyPr>
          <a:lstStyle/>
          <a:p>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4000" b="1" spc="500">
                <a:solidFill>
                  <a:schemeClr val="bg1"/>
                </a:solidFill>
                <a:uFillTx/>
                <a:latin typeface="微软雅黑" panose="020B0503020204020204" charset="-122"/>
                <a:ea typeface="微软雅黑" panose="020B0503020204020204" charset="-122"/>
                <a:cs typeface="微软雅黑" panose="020B0503020204020204" charset="-122"/>
              </a:rPr>
              <a:t>2·</a:t>
            </a:r>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妙用选项分析技巧</a:t>
            </a:r>
          </a:p>
        </p:txBody>
      </p:sp>
      <p:sp>
        <p:nvSpPr>
          <p:cNvPr id="6" name="文本框 5"/>
          <p:cNvSpPr txBox="1"/>
          <p:nvPr/>
        </p:nvSpPr>
        <p:spPr>
          <a:xfrm>
            <a:off x="2783840" y="2026920"/>
            <a:ext cx="7662545" cy="2749550"/>
          </a:xfrm>
          <a:prstGeom prst="rect">
            <a:avLst/>
          </a:prstGeom>
          <a:noFill/>
        </p:spPr>
        <p:txBody>
          <a:bodyPr wrap="square" rtlCol="0">
            <a:spAutoFit/>
          </a:bodyPr>
          <a:lstStyle/>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方法1 关注选项间的关系</a:t>
            </a:r>
          </a:p>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方法2 留意选项中的特殊性表达</a:t>
            </a:r>
          </a:p>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方法3 注意选项中的通识性表述</a:t>
            </a:r>
            <a:endParaRPr lang="zh-CN" altLang="en-US" sz="3200" b="1">
              <a:solidFill>
                <a:schemeClr val="bg1"/>
              </a:solidFill>
              <a:latin typeface="楷体" panose="02010609060101010101" charset="-122"/>
              <a:ea typeface="楷体" panose="02010609060101010101" charset="-122"/>
              <a:cs typeface="楷体" panose="02010609060101010101"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6567805" cy="706755"/>
          </a:xfrm>
          <a:prstGeom prst="rect">
            <a:avLst/>
          </a:prstGeom>
          <a:noFill/>
        </p:spPr>
        <p:txBody>
          <a:bodyPr wrap="square" rtlCol="0">
            <a:spAutoFit/>
          </a:bodyPr>
          <a:lstStyle/>
          <a:p>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40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p>
        </p:txBody>
      </p:sp>
      <p:sp>
        <p:nvSpPr>
          <p:cNvPr id="6" name="文本框 5"/>
          <p:cNvSpPr txBox="1"/>
          <p:nvPr/>
        </p:nvSpPr>
        <p:spPr>
          <a:xfrm>
            <a:off x="2783840" y="1557020"/>
            <a:ext cx="7662545" cy="3784600"/>
          </a:xfrm>
          <a:prstGeom prst="rect">
            <a:avLst/>
          </a:prstGeom>
          <a:noFill/>
        </p:spPr>
        <p:txBody>
          <a:bodyPr wrap="square" rtlCol="0">
            <a:spAutoFit/>
          </a:bodyPr>
          <a:lstStyle/>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1  </a:t>
            </a:r>
            <a:r>
              <a:rPr lang="zh-CN" altLang="en-US" sz="3200" b="1">
                <a:solidFill>
                  <a:schemeClr val="bg1"/>
                </a:solidFill>
                <a:latin typeface="楷体" panose="02010609060101010101" charset="-122"/>
                <a:ea typeface="楷体" panose="02010609060101010101" charset="-122"/>
                <a:cs typeface="楷体" panose="02010609060101010101" charset="-122"/>
              </a:rPr>
              <a:t>善用时空分析</a:t>
            </a:r>
          </a:p>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2  主旨归纳法</a:t>
            </a:r>
          </a:p>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3  </a:t>
            </a:r>
            <a:r>
              <a:rPr lang="zh-CN" altLang="en-US" sz="3200" b="1">
                <a:solidFill>
                  <a:schemeClr val="bg1"/>
                </a:solidFill>
                <a:latin typeface="楷体" panose="02010609060101010101" charset="-122"/>
                <a:ea typeface="楷体" panose="02010609060101010101" charset="-122"/>
                <a:cs typeface="楷体" panose="02010609060101010101" charset="-122"/>
              </a:rPr>
              <a:t>巧用关键词</a:t>
            </a:r>
          </a:p>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4  </a:t>
            </a:r>
            <a:r>
              <a:rPr lang="zh-CN" altLang="en-US" sz="3200" b="1">
                <a:solidFill>
                  <a:schemeClr val="bg1"/>
                </a:solidFill>
                <a:latin typeface="楷体" panose="02010609060101010101" charset="-122"/>
                <a:ea typeface="楷体" panose="02010609060101010101" charset="-122"/>
                <a:cs typeface="楷体" panose="02010609060101010101" charset="-122"/>
              </a:rPr>
              <a:t>厘清材料逻辑关系</a:t>
            </a:r>
          </a:p>
          <a:p>
            <a:pPr>
              <a:lnSpc>
                <a:spcPct val="150000"/>
              </a:lnSpc>
            </a:pPr>
            <a:r>
              <a:rPr lang="zh-CN" altLang="en-US" sz="3200" b="1">
                <a:solidFill>
                  <a:schemeClr val="bg1"/>
                </a:solidFill>
                <a:latin typeface="楷体" panose="02010609060101010101" charset="-122"/>
                <a:ea typeface="楷体" panose="02010609060101010101" charset="-122"/>
                <a:cs typeface="楷体" panose="02010609060101010101" charset="-122"/>
              </a:rPr>
              <a:t>方法</a:t>
            </a:r>
            <a:r>
              <a:rPr lang="en-US" altLang="zh-CN" sz="3200" b="1">
                <a:solidFill>
                  <a:schemeClr val="bg1"/>
                </a:solidFill>
                <a:latin typeface="楷体" panose="02010609060101010101" charset="-122"/>
                <a:ea typeface="楷体" panose="02010609060101010101" charset="-122"/>
                <a:cs typeface="楷体" panose="02010609060101010101" charset="-122"/>
              </a:rPr>
              <a:t>5  </a:t>
            </a:r>
            <a:r>
              <a:rPr lang="zh-CN" altLang="en-US" sz="3200" b="1">
                <a:solidFill>
                  <a:schemeClr val="bg1"/>
                </a:solidFill>
                <a:latin typeface="楷体" panose="02010609060101010101" charset="-122"/>
                <a:ea typeface="楷体" panose="02010609060101010101" charset="-122"/>
                <a:cs typeface="楷体" panose="02010609060101010101" charset="-122"/>
              </a:rPr>
              <a:t>关注重要标点符号</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关注选项间的关系</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椭圆 7"/>
          <p:cNvSpPr/>
          <p:nvPr/>
        </p:nvSpPr>
        <p:spPr>
          <a:xfrm>
            <a:off x="335915" y="3644900"/>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解题思路</a:t>
            </a:r>
          </a:p>
        </p:txBody>
      </p:sp>
      <p:sp>
        <p:nvSpPr>
          <p:cNvPr id="9" name="左大括号 8"/>
          <p:cNvSpPr/>
          <p:nvPr/>
        </p:nvSpPr>
        <p:spPr>
          <a:xfrm>
            <a:off x="1855470" y="2852420"/>
            <a:ext cx="76200" cy="300101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991995" y="2564765"/>
            <a:ext cx="2072640" cy="73342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第一步，分析选项间的关系</a:t>
            </a:r>
          </a:p>
        </p:txBody>
      </p:sp>
      <p:sp>
        <p:nvSpPr>
          <p:cNvPr id="15" name="左大括号 14"/>
          <p:cNvSpPr/>
          <p:nvPr>
            <p:custDataLst>
              <p:tags r:id="rId4"/>
            </p:custDataLst>
          </p:nvPr>
        </p:nvSpPr>
        <p:spPr>
          <a:xfrm>
            <a:off x="4224020" y="1772285"/>
            <a:ext cx="76200" cy="230759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矩形 15"/>
          <p:cNvSpPr/>
          <p:nvPr>
            <p:custDataLst>
              <p:tags r:id="rId5"/>
            </p:custDataLst>
          </p:nvPr>
        </p:nvSpPr>
        <p:spPr>
          <a:xfrm>
            <a:off x="4459605" y="1419860"/>
            <a:ext cx="1503045"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观点相近</a:t>
            </a:r>
          </a:p>
        </p:txBody>
      </p:sp>
      <p:sp>
        <p:nvSpPr>
          <p:cNvPr id="17" name="右箭头 16"/>
          <p:cNvSpPr/>
          <p:nvPr>
            <p:custDataLst>
              <p:tags r:id="rId6"/>
            </p:custDataLst>
          </p:nvPr>
        </p:nvSpPr>
        <p:spPr>
          <a:xfrm>
            <a:off x="6075680" y="170053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8" name="圆角矩形 17"/>
          <p:cNvSpPr/>
          <p:nvPr>
            <p:custDataLst>
              <p:tags r:id="rId7"/>
            </p:custDataLst>
          </p:nvPr>
        </p:nvSpPr>
        <p:spPr>
          <a:xfrm>
            <a:off x="6816090" y="1340485"/>
            <a:ext cx="4368800" cy="775970"/>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两个或三个选项的观点相近的话，这些选项都不对</a:t>
            </a:r>
          </a:p>
        </p:txBody>
      </p:sp>
      <p:sp>
        <p:nvSpPr>
          <p:cNvPr id="19" name="矩形 18"/>
          <p:cNvSpPr/>
          <p:nvPr>
            <p:custDataLst>
              <p:tags r:id="rId8"/>
            </p:custDataLst>
          </p:nvPr>
        </p:nvSpPr>
        <p:spPr>
          <a:xfrm>
            <a:off x="4440555" y="2676525"/>
            <a:ext cx="1503045"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说法矛盾</a:t>
            </a:r>
          </a:p>
        </p:txBody>
      </p:sp>
      <p:sp>
        <p:nvSpPr>
          <p:cNvPr id="20" name="右箭头 19"/>
          <p:cNvSpPr/>
          <p:nvPr>
            <p:custDataLst>
              <p:tags r:id="rId9"/>
            </p:custDataLst>
          </p:nvPr>
        </p:nvSpPr>
        <p:spPr>
          <a:xfrm>
            <a:off x="6083935" y="29248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22" name="圆角矩形 21"/>
          <p:cNvSpPr/>
          <p:nvPr>
            <p:custDataLst>
              <p:tags r:id="rId10"/>
            </p:custDataLst>
          </p:nvPr>
        </p:nvSpPr>
        <p:spPr>
          <a:xfrm>
            <a:off x="6819265" y="2564765"/>
            <a:ext cx="4368800" cy="775970"/>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可能性1：都不对；</a:t>
            </a:r>
          </a:p>
          <a:p>
            <a:pPr algn="l"/>
            <a:r>
              <a:rPr lang="zh-CN" altLang="en-US" sz="2400" b="1">
                <a:solidFill>
                  <a:srgbClr val="35475F"/>
                </a:solidFill>
                <a:latin typeface="楷体" panose="02010609060101010101" charset="-122"/>
                <a:ea typeface="楷体" panose="02010609060101010101" charset="-122"/>
              </a:rPr>
              <a:t>可能性2：一个对，一个错</a:t>
            </a:r>
          </a:p>
        </p:txBody>
      </p:sp>
      <p:sp>
        <p:nvSpPr>
          <p:cNvPr id="23" name="矩形 22"/>
          <p:cNvSpPr/>
          <p:nvPr>
            <p:custDataLst>
              <p:tags r:id="rId11"/>
            </p:custDataLst>
          </p:nvPr>
        </p:nvSpPr>
        <p:spPr>
          <a:xfrm>
            <a:off x="4429760" y="3716655"/>
            <a:ext cx="1985010" cy="78867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存在包含与被包含关系</a:t>
            </a:r>
          </a:p>
        </p:txBody>
      </p:sp>
      <p:sp>
        <p:nvSpPr>
          <p:cNvPr id="24" name="右箭头 23"/>
          <p:cNvSpPr/>
          <p:nvPr>
            <p:custDataLst>
              <p:tags r:id="rId12"/>
            </p:custDataLst>
          </p:nvPr>
        </p:nvSpPr>
        <p:spPr>
          <a:xfrm>
            <a:off x="6592570" y="407670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25" name="圆角矩形 24"/>
          <p:cNvSpPr/>
          <p:nvPr>
            <p:custDataLst>
              <p:tags r:id="rId13"/>
            </p:custDataLst>
          </p:nvPr>
        </p:nvSpPr>
        <p:spPr>
          <a:xfrm>
            <a:off x="7248525" y="3860800"/>
            <a:ext cx="4368800" cy="49720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一般被包含的选项是错的</a:t>
            </a:r>
          </a:p>
        </p:txBody>
      </p:sp>
      <p:sp>
        <p:nvSpPr>
          <p:cNvPr id="26" name="矩形 25"/>
          <p:cNvSpPr/>
          <p:nvPr>
            <p:custDataLst>
              <p:tags r:id="rId14"/>
            </p:custDataLst>
          </p:nvPr>
        </p:nvSpPr>
        <p:spPr>
          <a:xfrm>
            <a:off x="2063750" y="4580890"/>
            <a:ext cx="8155940" cy="48577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第二步，结合材料和所学知识对有特殊关系的选项进行分析</a:t>
            </a:r>
          </a:p>
        </p:txBody>
      </p:sp>
      <p:sp>
        <p:nvSpPr>
          <p:cNvPr id="27" name="矩形 26"/>
          <p:cNvSpPr/>
          <p:nvPr>
            <p:custDataLst>
              <p:tags r:id="rId15"/>
            </p:custDataLst>
          </p:nvPr>
        </p:nvSpPr>
        <p:spPr>
          <a:xfrm>
            <a:off x="2063750" y="5588635"/>
            <a:ext cx="2917825" cy="48577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第三步，余项分析</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方法1 关注选项间的关系</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288925" y="1268730"/>
            <a:ext cx="11701145"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唐玄宗以后，诏令颁行程序发生了变化. 属于重要中央决策的“内命”由皇帝指令翰林学士起草，由禁中直接发出；属于一般决策的“外命”，仍由中书舍人起草后交门下省审查颁发。这反映出当时</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A.中央决策系统内部多元化趋势</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B.中央政治的极端混乱</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C.专制皇权受到宰相的制约</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D.宰相权力的日益强化</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方法1 关注选项间的关系</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263525" y="927100"/>
            <a:ext cx="11508105" cy="568896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有学者认为“启蒙思想家固执地坚持理性这个绝对的标准并提出抽象的完美社会理念，其实质不过是‘把不可调和的属性</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属于不同的思想和行为模式，因此不可能被拆散再织成一件百衲衣的各种特点、理想、才华、品质和价值</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拼凑在一起的努力'”。在此，该学者</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A.阐明了西方国家发生社会革命的原因</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B.强调了理性对推动社会进步的作用</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C.认为启蒙运动本身存在一定的缺陷</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D.推崇启蒙思想家严谨的治学态度</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940"/>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42239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191770" y="260350"/>
            <a:ext cx="11565890"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2</a:t>
            </a:r>
            <a:r>
              <a:rPr sz="3200" b="1">
                <a:solidFill>
                  <a:schemeClr val="bg1"/>
                </a:solidFill>
                <a:latin typeface="楷体" panose="02010609060101010101" charset="-122"/>
                <a:ea typeface="楷体" panose="02010609060101010101" charset="-122"/>
                <a:cs typeface="楷体" panose="02010609060101010101" charset="-122"/>
                <a:sym typeface="+mn-ea"/>
              </a:rPr>
              <a:t> 留意选项中的特殊性表达</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椭圆 7"/>
          <p:cNvSpPr/>
          <p:nvPr/>
        </p:nvSpPr>
        <p:spPr>
          <a:xfrm>
            <a:off x="273685" y="2564765"/>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方法阐释</a:t>
            </a:r>
          </a:p>
        </p:txBody>
      </p:sp>
      <p:sp>
        <p:nvSpPr>
          <p:cNvPr id="9" name="左大括号 8"/>
          <p:cNvSpPr/>
          <p:nvPr/>
        </p:nvSpPr>
        <p:spPr>
          <a:xfrm>
            <a:off x="1746250" y="1772920"/>
            <a:ext cx="101600" cy="3414395"/>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919605" y="1556385"/>
            <a:ext cx="1795780" cy="73342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选项中的特殊性表述</a:t>
            </a:r>
          </a:p>
        </p:txBody>
      </p:sp>
      <p:sp>
        <p:nvSpPr>
          <p:cNvPr id="15" name="左大括号 14"/>
          <p:cNvSpPr/>
          <p:nvPr>
            <p:custDataLst>
              <p:tags r:id="rId4"/>
            </p:custDataLst>
          </p:nvPr>
        </p:nvSpPr>
        <p:spPr>
          <a:xfrm>
            <a:off x="3935730" y="1268730"/>
            <a:ext cx="76200" cy="1221105"/>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矩形 15"/>
          <p:cNvSpPr/>
          <p:nvPr>
            <p:custDataLst>
              <p:tags r:id="rId5"/>
            </p:custDataLst>
          </p:nvPr>
        </p:nvSpPr>
        <p:spPr>
          <a:xfrm>
            <a:off x="4079875" y="1052830"/>
            <a:ext cx="1790700"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绝对化表述</a:t>
            </a:r>
          </a:p>
        </p:txBody>
      </p:sp>
      <p:sp>
        <p:nvSpPr>
          <p:cNvPr id="17" name="右箭头 16"/>
          <p:cNvSpPr/>
          <p:nvPr>
            <p:custDataLst>
              <p:tags r:id="rId6"/>
            </p:custDataLst>
          </p:nvPr>
        </p:nvSpPr>
        <p:spPr>
          <a:xfrm>
            <a:off x="5963920" y="1268730"/>
            <a:ext cx="371475" cy="15367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8" name="圆角矩形 17"/>
          <p:cNvSpPr/>
          <p:nvPr>
            <p:custDataLst>
              <p:tags r:id="rId7"/>
            </p:custDataLst>
          </p:nvPr>
        </p:nvSpPr>
        <p:spPr>
          <a:xfrm>
            <a:off x="6390005" y="1113790"/>
            <a:ext cx="5221605" cy="56070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如一切、任何、彻底、杜绝、根本等</a:t>
            </a:r>
          </a:p>
        </p:txBody>
      </p:sp>
      <p:sp>
        <p:nvSpPr>
          <p:cNvPr id="19" name="矩形 18"/>
          <p:cNvSpPr/>
          <p:nvPr>
            <p:custDataLst>
              <p:tags r:id="rId8"/>
            </p:custDataLst>
          </p:nvPr>
        </p:nvSpPr>
        <p:spPr>
          <a:xfrm>
            <a:off x="4079875" y="2068195"/>
            <a:ext cx="1784985"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时间提示词</a:t>
            </a:r>
          </a:p>
        </p:txBody>
      </p:sp>
      <p:sp>
        <p:nvSpPr>
          <p:cNvPr id="20" name="右箭头 19"/>
          <p:cNvSpPr/>
          <p:nvPr>
            <p:custDataLst>
              <p:tags r:id="rId9"/>
            </p:custDataLst>
          </p:nvPr>
        </p:nvSpPr>
        <p:spPr>
          <a:xfrm>
            <a:off x="5932805" y="2289810"/>
            <a:ext cx="331470" cy="13716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22" name="圆角矩形 21"/>
          <p:cNvSpPr/>
          <p:nvPr>
            <p:custDataLst>
              <p:tags r:id="rId10"/>
            </p:custDataLst>
          </p:nvPr>
        </p:nvSpPr>
        <p:spPr>
          <a:xfrm>
            <a:off x="6332220" y="2038985"/>
            <a:ext cx="5497195" cy="54546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如开始、初步、第一次、正值、最终等</a:t>
            </a:r>
          </a:p>
        </p:txBody>
      </p:sp>
      <p:sp>
        <p:nvSpPr>
          <p:cNvPr id="2" name="矩形 1"/>
          <p:cNvSpPr/>
          <p:nvPr>
            <p:custDataLst>
              <p:tags r:id="rId11"/>
            </p:custDataLst>
          </p:nvPr>
        </p:nvSpPr>
        <p:spPr>
          <a:xfrm>
            <a:off x="1919605" y="3140710"/>
            <a:ext cx="1546860" cy="57848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解题思路</a:t>
            </a:r>
          </a:p>
        </p:txBody>
      </p:sp>
      <p:sp>
        <p:nvSpPr>
          <p:cNvPr id="3" name="右箭头 2"/>
          <p:cNvSpPr/>
          <p:nvPr>
            <p:custDataLst>
              <p:tags r:id="rId12"/>
            </p:custDataLst>
          </p:nvPr>
        </p:nvSpPr>
        <p:spPr>
          <a:xfrm>
            <a:off x="3648075" y="3360420"/>
            <a:ext cx="1237615" cy="11239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custDataLst>
              <p:tags r:id="rId13"/>
            </p:custDataLst>
          </p:nvPr>
        </p:nvSpPr>
        <p:spPr>
          <a:xfrm>
            <a:off x="5067300" y="3068955"/>
            <a:ext cx="4778375" cy="73787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含有特殊性表述的选项很有可能是错误的，可以优先分析</a:t>
            </a:r>
          </a:p>
        </p:txBody>
      </p:sp>
      <p:sp>
        <p:nvSpPr>
          <p:cNvPr id="7" name="矩形 6"/>
          <p:cNvSpPr/>
          <p:nvPr>
            <p:custDataLst>
              <p:tags r:id="rId14"/>
            </p:custDataLst>
          </p:nvPr>
        </p:nvSpPr>
        <p:spPr>
          <a:xfrm>
            <a:off x="1919605" y="4773930"/>
            <a:ext cx="1546860" cy="57848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解题步骤</a:t>
            </a:r>
          </a:p>
        </p:txBody>
      </p:sp>
      <p:sp>
        <p:nvSpPr>
          <p:cNvPr id="10" name="左大括号 9"/>
          <p:cNvSpPr/>
          <p:nvPr>
            <p:custDataLst>
              <p:tags r:id="rId15"/>
            </p:custDataLst>
          </p:nvPr>
        </p:nvSpPr>
        <p:spPr>
          <a:xfrm>
            <a:off x="3648075" y="4271645"/>
            <a:ext cx="76200" cy="1864995"/>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矩形 10"/>
          <p:cNvSpPr/>
          <p:nvPr>
            <p:custDataLst>
              <p:tags r:id="rId16"/>
            </p:custDataLst>
          </p:nvPr>
        </p:nvSpPr>
        <p:spPr>
          <a:xfrm>
            <a:off x="3863975" y="4076700"/>
            <a:ext cx="5280660" cy="61595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第一步，找出含有特殊性表述的选项</a:t>
            </a:r>
          </a:p>
        </p:txBody>
      </p:sp>
      <p:sp>
        <p:nvSpPr>
          <p:cNvPr id="12" name="矩形 11"/>
          <p:cNvSpPr/>
          <p:nvPr>
            <p:custDataLst>
              <p:tags r:id="rId17"/>
            </p:custDataLst>
          </p:nvPr>
        </p:nvSpPr>
        <p:spPr>
          <a:xfrm>
            <a:off x="3869055" y="4885690"/>
            <a:ext cx="7844155" cy="78867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第二步，根据材料信息、基本常识以及史实，优先分析该类选项，实现快速排除</a:t>
            </a:r>
          </a:p>
        </p:txBody>
      </p:sp>
      <p:sp>
        <p:nvSpPr>
          <p:cNvPr id="14" name="矩形 13"/>
          <p:cNvSpPr/>
          <p:nvPr>
            <p:custDataLst>
              <p:tags r:id="rId18"/>
            </p:custDataLst>
          </p:nvPr>
        </p:nvSpPr>
        <p:spPr>
          <a:xfrm>
            <a:off x="3879215" y="5805170"/>
            <a:ext cx="5674360" cy="61595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第三步，分析剩余选项，找出正确选项</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2</a:t>
            </a:r>
            <a:r>
              <a:rPr sz="2800" b="1">
                <a:solidFill>
                  <a:schemeClr val="bg1"/>
                </a:solidFill>
                <a:latin typeface="楷体" panose="02010609060101010101" charset="-122"/>
                <a:ea typeface="楷体" panose="02010609060101010101" charset="-122"/>
                <a:cs typeface="楷体" panose="02010609060101010101" charset="-122"/>
                <a:sym typeface="+mn-ea"/>
              </a:rPr>
              <a:t> 留意选项中的特殊性表达</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263525" y="927100"/>
            <a:ext cx="11719560" cy="568896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从现有材料来看，周人围绕“四方”方位形成了“圣人南面而治天下”的方位观念，围绕“左右”方位形成了“左祖右社”“左昭右穆”的方位观念，围绕“上下”方位形成了“上尊下卑”的方位观念，围绕“内外”方位形成了“内诸夏外夷狄”的方位观念。这表明，西周时期</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A.周王强化对地方的行政管理</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B.方位观念被赋予了礼制内涵</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C.家国一体观念得到广泛认同</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D.同源共祖意识初步确立起来</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a:t>
            </a:r>
            <a:r>
              <a:rPr lang="en-US" sz="2800" b="1">
                <a:solidFill>
                  <a:schemeClr val="bg1"/>
                </a:solidFill>
                <a:latin typeface="楷体" panose="02010609060101010101" charset="-122"/>
                <a:ea typeface="楷体" panose="02010609060101010101" charset="-122"/>
                <a:cs typeface="楷体" panose="02010609060101010101" charset="-122"/>
                <a:sym typeface="+mn-ea"/>
              </a:rPr>
              <a:t>2</a:t>
            </a:r>
            <a:r>
              <a:rPr sz="2800" b="1">
                <a:solidFill>
                  <a:schemeClr val="bg1"/>
                </a:solidFill>
                <a:latin typeface="楷体" panose="02010609060101010101" charset="-122"/>
                <a:ea typeface="楷体" panose="02010609060101010101" charset="-122"/>
                <a:cs typeface="楷体" panose="02010609060101010101" charset="-122"/>
                <a:sym typeface="+mn-ea"/>
              </a:rPr>
              <a:t> 留意选项中的特殊性表达</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194945" y="1125220"/>
            <a:ext cx="11719560"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在中世纪，条约的缔结常要教会的高级代表直接参加或事后确认，并进行宣誓；而1648年签订的《威斯特伐利亚和约》规定必须遵守条约，并对违反条约的处罚作了成文规定。这一变化</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A.推动了世界近代外交制度的确立</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B.印证国家统一发展的时代趋势</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C.使得解决国际争端更具可操作性</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D.表明天主教会权力的彻底丧失</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940"/>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42239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191770" y="260350"/>
            <a:ext cx="11565890"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注意选项中的通识性表述</a:t>
            </a:r>
          </a:p>
        </p:txBody>
      </p:sp>
      <p:sp>
        <p:nvSpPr>
          <p:cNvPr id="13" name="矩形 12"/>
          <p:cNvSpPr/>
          <p:nvPr>
            <p:custDataLst>
              <p:tags r:id="rId3"/>
            </p:custDataLst>
          </p:nvPr>
        </p:nvSpPr>
        <p:spPr>
          <a:xfrm>
            <a:off x="911860" y="1674495"/>
            <a:ext cx="2015490" cy="116332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第一步，找出选项中的通识性表述</a:t>
            </a:r>
          </a:p>
        </p:txBody>
      </p:sp>
      <p:sp>
        <p:nvSpPr>
          <p:cNvPr id="15" name="左大括号 14"/>
          <p:cNvSpPr/>
          <p:nvPr>
            <p:custDataLst>
              <p:tags r:id="rId4"/>
            </p:custDataLst>
          </p:nvPr>
        </p:nvSpPr>
        <p:spPr>
          <a:xfrm>
            <a:off x="3143885" y="1700530"/>
            <a:ext cx="76200" cy="1221105"/>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矩形 15"/>
          <p:cNvSpPr/>
          <p:nvPr>
            <p:custDataLst>
              <p:tags r:id="rId5"/>
            </p:custDataLst>
          </p:nvPr>
        </p:nvSpPr>
        <p:spPr>
          <a:xfrm>
            <a:off x="3282315" y="1412875"/>
            <a:ext cx="1544955"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常见理论</a:t>
            </a:r>
          </a:p>
        </p:txBody>
      </p:sp>
      <p:sp>
        <p:nvSpPr>
          <p:cNvPr id="17" name="右箭头 16"/>
          <p:cNvSpPr/>
          <p:nvPr>
            <p:custDataLst>
              <p:tags r:id="rId6"/>
            </p:custDataLst>
          </p:nvPr>
        </p:nvSpPr>
        <p:spPr>
          <a:xfrm>
            <a:off x="4889500" y="1628775"/>
            <a:ext cx="371475" cy="15367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8" name="圆角矩形 17"/>
          <p:cNvSpPr/>
          <p:nvPr>
            <p:custDataLst>
              <p:tags r:id="rId7"/>
            </p:custDataLst>
          </p:nvPr>
        </p:nvSpPr>
        <p:spPr>
          <a:xfrm>
            <a:off x="5292725" y="1206500"/>
            <a:ext cx="6570980" cy="783590"/>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包含对经济基础决定上层建筑、生产力与生产关系、社会存在与社会意识关系的相关表述</a:t>
            </a:r>
          </a:p>
        </p:txBody>
      </p:sp>
      <p:sp>
        <p:nvSpPr>
          <p:cNvPr id="19" name="矩形 18"/>
          <p:cNvSpPr/>
          <p:nvPr>
            <p:custDataLst>
              <p:tags r:id="rId8"/>
            </p:custDataLst>
          </p:nvPr>
        </p:nvSpPr>
        <p:spPr>
          <a:xfrm>
            <a:off x="3282315" y="2426970"/>
            <a:ext cx="1550035" cy="61087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历史结论</a:t>
            </a:r>
          </a:p>
        </p:txBody>
      </p:sp>
      <p:sp>
        <p:nvSpPr>
          <p:cNvPr id="20" name="右箭头 19"/>
          <p:cNvSpPr/>
          <p:nvPr>
            <p:custDataLst>
              <p:tags r:id="rId9"/>
            </p:custDataLst>
          </p:nvPr>
        </p:nvSpPr>
        <p:spPr>
          <a:xfrm>
            <a:off x="4894580" y="2636520"/>
            <a:ext cx="331470" cy="13716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22" name="圆角矩形 21"/>
          <p:cNvSpPr/>
          <p:nvPr>
            <p:custDataLst>
              <p:tags r:id="rId10"/>
            </p:custDataLst>
          </p:nvPr>
        </p:nvSpPr>
        <p:spPr>
          <a:xfrm>
            <a:off x="5304155" y="2352675"/>
            <a:ext cx="6582410" cy="75755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rgbClr val="35475F"/>
                </a:solidFill>
                <a:latin typeface="楷体" panose="02010609060101010101" charset="-122"/>
                <a:ea typeface="楷体" panose="02010609060101010101" charset="-122"/>
              </a:rPr>
              <a:t>如辛亥革命后民主共和观念逐渐深入人心、经济全球化是不可阻挡的历史潮流等</a:t>
            </a:r>
          </a:p>
        </p:txBody>
      </p:sp>
      <p:sp>
        <p:nvSpPr>
          <p:cNvPr id="2" name="矩形 1"/>
          <p:cNvSpPr/>
          <p:nvPr>
            <p:custDataLst>
              <p:tags r:id="rId11"/>
            </p:custDataLst>
          </p:nvPr>
        </p:nvSpPr>
        <p:spPr>
          <a:xfrm>
            <a:off x="911860" y="3860800"/>
            <a:ext cx="9490710" cy="57848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第二步，结合材料及所学知识，优先分析含有通识性表述的选项</a:t>
            </a:r>
          </a:p>
        </p:txBody>
      </p:sp>
      <p:sp>
        <p:nvSpPr>
          <p:cNvPr id="7" name="矩形 6"/>
          <p:cNvSpPr/>
          <p:nvPr>
            <p:custDataLst>
              <p:tags r:id="rId12"/>
            </p:custDataLst>
          </p:nvPr>
        </p:nvSpPr>
        <p:spPr>
          <a:xfrm>
            <a:off x="911860" y="5300980"/>
            <a:ext cx="2999740" cy="57848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第三步，余项分析</a:t>
            </a:r>
          </a:p>
        </p:txBody>
      </p:sp>
      <p:sp>
        <p:nvSpPr>
          <p:cNvPr id="23" name="下箭头 22"/>
          <p:cNvSpPr/>
          <p:nvPr>
            <p:custDataLst>
              <p:tags r:id="rId13"/>
            </p:custDataLst>
          </p:nvPr>
        </p:nvSpPr>
        <p:spPr>
          <a:xfrm>
            <a:off x="1776095" y="3037840"/>
            <a:ext cx="128905" cy="63309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下箭头 23"/>
          <p:cNvSpPr/>
          <p:nvPr>
            <p:custDataLst>
              <p:tags r:id="rId14"/>
            </p:custDataLst>
          </p:nvPr>
        </p:nvSpPr>
        <p:spPr>
          <a:xfrm>
            <a:off x="1776095" y="4553585"/>
            <a:ext cx="128905" cy="63309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方法3 注意选项中的通识性表述</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194945" y="1125220"/>
            <a:ext cx="11719560" cy="456946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《旧唐书》记载:“秦时李冰守蜀，导引汉江，创浸灌之利，至今地居水侧者，顷直千金，富强之家，多相侵夺。士廉乃于故渠外别更疏决，蜀中大获其利。”据此可知</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A.都江堰的修筑强化了豪强地主势力</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B.水利条件的改善激化了阶级矛盾</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C.水利的改善提升了土地资源的价值</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D.豪族势力扩大严重威胁蜀地治理</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5059"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19380" y="188595"/>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52197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2·</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妙用选项分析技巧</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t>
            </a:r>
            <a:r>
              <a:rPr sz="2800" b="1">
                <a:solidFill>
                  <a:schemeClr val="bg1"/>
                </a:solidFill>
                <a:latin typeface="楷体" panose="02010609060101010101" charset="-122"/>
                <a:ea typeface="楷体" panose="02010609060101010101" charset="-122"/>
                <a:cs typeface="楷体" panose="02010609060101010101" charset="-122"/>
                <a:sym typeface="+mn-ea"/>
              </a:rPr>
              <a:t>方法3 注意选项中的通识性表述</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文本框 7"/>
          <p:cNvSpPr txBox="1"/>
          <p:nvPr>
            <p:custDataLst>
              <p:tags r:id="rId3"/>
            </p:custDataLst>
          </p:nvPr>
        </p:nvSpPr>
        <p:spPr>
          <a:xfrm>
            <a:off x="194945" y="1125220"/>
            <a:ext cx="11719560"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古希腊人经常遇到人多地少的挑战，这迫使他们一方面不断向海外移民，一方面因地制宜，利用山区矿藏丰富的有利条件大力发展工商业；而生活在美洲的阿兹特克人为解决人地矛盾则发明了“浮动园地”，至今还在使用。上述史实可以说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A.古代不同文明封闭独立发展</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B.自然环境严重威胁人类文明的发展</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C.两地农耕经济较为发达</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D.人类文明发展具有多元性和统一性</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695325" y="692785"/>
            <a:ext cx="6567805" cy="706755"/>
          </a:xfrm>
          <a:prstGeom prst="rect">
            <a:avLst/>
          </a:prstGeom>
          <a:noFill/>
        </p:spPr>
        <p:txBody>
          <a:bodyPr wrap="square" rtlCol="0">
            <a:spAutoFit/>
          </a:bodyPr>
          <a:lstStyle/>
          <a:p>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40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4000" b="1" spc="500">
                <a:solidFill>
                  <a:schemeClr val="bg1"/>
                </a:solidFill>
                <a:uFillTx/>
                <a:latin typeface="微软雅黑" panose="020B0503020204020204" charset="-122"/>
                <a:ea typeface="微软雅黑" panose="020B0503020204020204" charset="-122"/>
                <a:cs typeface="微软雅黑" panose="020B0503020204020204" charset="-122"/>
              </a:rPr>
              <a:t>巧用设问逻辑</a:t>
            </a:r>
          </a:p>
        </p:txBody>
      </p:sp>
      <p:sp>
        <p:nvSpPr>
          <p:cNvPr id="6" name="文本框 5"/>
          <p:cNvSpPr txBox="1"/>
          <p:nvPr/>
        </p:nvSpPr>
        <p:spPr>
          <a:xfrm>
            <a:off x="2783840" y="2026920"/>
            <a:ext cx="7662545" cy="2749550"/>
          </a:xfrm>
          <a:prstGeom prst="rect">
            <a:avLst/>
          </a:prstGeom>
          <a:noFill/>
        </p:spPr>
        <p:txBody>
          <a:bodyPr wrap="square" rtlCol="0">
            <a:spAutoFit/>
          </a:bodyPr>
          <a:lstStyle/>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方法1 本质分析法攻克推理型试题</a:t>
            </a:r>
          </a:p>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方法2 因果分析法突破原因推导型试题</a:t>
            </a:r>
          </a:p>
          <a:p>
            <a:pPr>
              <a:lnSpc>
                <a:spcPct val="180000"/>
              </a:lnSpc>
            </a:pPr>
            <a:r>
              <a:rPr sz="3200" b="1">
                <a:solidFill>
                  <a:schemeClr val="bg1"/>
                </a:solidFill>
                <a:latin typeface="楷体" panose="02010609060101010101" charset="-122"/>
                <a:ea typeface="楷体" panose="02010609060101010101" charset="-122"/>
                <a:cs typeface="楷体" panose="02010609060101010101" charset="-122"/>
              </a:rPr>
              <a:t>方法3 主体判断法突破结果指向型试题</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lang="zh-CN" altLang="en-US" sz="3200" b="1">
                <a:solidFill>
                  <a:schemeClr val="bg1"/>
                </a:solidFill>
                <a:latin typeface="楷体" panose="02010609060101010101" charset="-122"/>
                <a:ea typeface="楷体" panose="02010609060101010101" charset="-122"/>
                <a:cs typeface="楷体" panose="02010609060101010101" charset="-122"/>
                <a:sym typeface="+mn-ea"/>
              </a:rPr>
              <a:t>方法</a:t>
            </a:r>
            <a:r>
              <a:rPr lang="en-US" altLang="zh-CN" sz="3200" b="1">
                <a:solidFill>
                  <a:schemeClr val="bg1"/>
                </a:solidFill>
                <a:latin typeface="楷体" panose="02010609060101010101" charset="-122"/>
                <a:ea typeface="楷体" panose="02010609060101010101" charset="-122"/>
                <a:cs typeface="楷体" panose="02010609060101010101" charset="-122"/>
                <a:sym typeface="+mn-ea"/>
              </a:rPr>
              <a:t>1  </a:t>
            </a:r>
            <a:r>
              <a:rPr lang="zh-CN" altLang="en-US" sz="3200" b="1">
                <a:solidFill>
                  <a:schemeClr val="bg1"/>
                </a:solidFill>
                <a:latin typeface="楷体" panose="02010609060101010101" charset="-122"/>
                <a:ea typeface="楷体" panose="02010609060101010101" charset="-122"/>
                <a:cs typeface="楷体" panose="02010609060101010101" charset="-122"/>
                <a:sym typeface="+mn-ea"/>
              </a:rPr>
              <a:t>善用时空分析</a:t>
            </a:r>
            <a:endParaRPr lang="zh-CN" altLang="en-US" sz="2800" b="1">
              <a:solidFill>
                <a:schemeClr val="bg1"/>
              </a:solidFill>
              <a:latin typeface="楷体" panose="02010609060101010101" charset="-122"/>
              <a:ea typeface="楷体" panose="02010609060101010101" charset="-122"/>
              <a:cs typeface="楷体" panose="02010609060101010101" charset="-122"/>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416050" y="141986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首先，进行时空定位</a:t>
            </a:r>
          </a:p>
        </p:txBody>
      </p:sp>
      <p:sp>
        <p:nvSpPr>
          <p:cNvPr id="3" name="下箭头 2"/>
          <p:cNvSpPr/>
          <p:nvPr/>
        </p:nvSpPr>
        <p:spPr>
          <a:xfrm>
            <a:off x="2999740" y="242760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416050" y="278130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其次，联系所学进行分析</a:t>
            </a:r>
          </a:p>
        </p:txBody>
      </p:sp>
      <p:sp>
        <p:nvSpPr>
          <p:cNvPr id="8" name="下箭头 7"/>
          <p:cNvSpPr/>
          <p:nvPr>
            <p:custDataLst>
              <p:tags r:id="rId4"/>
            </p:custDataLst>
          </p:nvPr>
        </p:nvSpPr>
        <p:spPr>
          <a:xfrm>
            <a:off x="2999740" y="379539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custDataLst>
              <p:tags r:id="rId5"/>
            </p:custDataLst>
          </p:nvPr>
        </p:nvSpPr>
        <p:spPr>
          <a:xfrm>
            <a:off x="1416050" y="4233545"/>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最后，筛选选项</a:t>
            </a:r>
          </a:p>
        </p:txBody>
      </p:sp>
      <p:sp>
        <p:nvSpPr>
          <p:cNvPr id="10" name="右箭头 9"/>
          <p:cNvSpPr/>
          <p:nvPr/>
        </p:nvSpPr>
        <p:spPr>
          <a:xfrm>
            <a:off x="4799965" y="18453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592445" y="1492250"/>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将材料中的时间信息和空间信息提取出来</a:t>
            </a:r>
          </a:p>
        </p:txBody>
      </p:sp>
      <p:sp>
        <p:nvSpPr>
          <p:cNvPr id="12" name="矩形 11"/>
          <p:cNvSpPr/>
          <p:nvPr>
            <p:custDataLst>
              <p:tags r:id="rId6"/>
            </p:custDataLst>
          </p:nvPr>
        </p:nvSpPr>
        <p:spPr>
          <a:xfrm>
            <a:off x="5592445" y="2853055"/>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联系与该时空信息相关的重大历史事件或阶段特征</a:t>
            </a:r>
          </a:p>
        </p:txBody>
      </p:sp>
      <p:sp>
        <p:nvSpPr>
          <p:cNvPr id="13" name="矩形 12"/>
          <p:cNvSpPr/>
          <p:nvPr>
            <p:custDataLst>
              <p:tags r:id="rId7"/>
            </p:custDataLst>
          </p:nvPr>
        </p:nvSpPr>
        <p:spPr>
          <a:xfrm>
            <a:off x="5592445" y="4255135"/>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chemeClr val="bg1"/>
                </a:solidFill>
                <a:latin typeface="黑体" panose="02010609060101010101" charset="-122"/>
                <a:ea typeface="黑体" panose="02010609060101010101" charset="-122"/>
              </a:rPr>
              <a:t>优先排除与题干时空信息无关的选项</a:t>
            </a:r>
          </a:p>
        </p:txBody>
      </p:sp>
      <p:sp>
        <p:nvSpPr>
          <p:cNvPr id="14" name="右箭头 13"/>
          <p:cNvSpPr/>
          <p:nvPr>
            <p:custDataLst>
              <p:tags r:id="rId8"/>
            </p:custDataLst>
          </p:nvPr>
        </p:nvSpPr>
        <p:spPr>
          <a:xfrm>
            <a:off x="4799965" y="32169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5" name="右箭头 14"/>
          <p:cNvSpPr/>
          <p:nvPr>
            <p:custDataLst>
              <p:tags r:id="rId9"/>
            </p:custDataLst>
          </p:nvPr>
        </p:nvSpPr>
        <p:spPr>
          <a:xfrm>
            <a:off x="4799965" y="45885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本质分析法攻克推理型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8" name="椭圆 7"/>
          <p:cNvSpPr/>
          <p:nvPr/>
        </p:nvSpPr>
        <p:spPr>
          <a:xfrm>
            <a:off x="263525" y="2636520"/>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方法阐释</a:t>
            </a:r>
          </a:p>
        </p:txBody>
      </p:sp>
      <p:sp>
        <p:nvSpPr>
          <p:cNvPr id="9" name="左大括号 8"/>
          <p:cNvSpPr/>
          <p:nvPr/>
        </p:nvSpPr>
        <p:spPr>
          <a:xfrm>
            <a:off x="1732280" y="1837055"/>
            <a:ext cx="76200" cy="300101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847850" y="148463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设问方式</a:t>
            </a:r>
          </a:p>
        </p:txBody>
      </p:sp>
      <p:sp>
        <p:nvSpPr>
          <p:cNvPr id="16" name="矩形 15"/>
          <p:cNvSpPr/>
          <p:nvPr>
            <p:custDataLst>
              <p:tags r:id="rId4"/>
            </p:custDataLst>
          </p:nvPr>
        </p:nvSpPr>
        <p:spPr>
          <a:xfrm>
            <a:off x="4079875" y="1419860"/>
            <a:ext cx="5918200" cy="6216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设问词主要有反映、体现、表明、说明等</a:t>
            </a:r>
          </a:p>
        </p:txBody>
      </p:sp>
      <p:sp>
        <p:nvSpPr>
          <p:cNvPr id="2" name="右箭头 1"/>
          <p:cNvSpPr/>
          <p:nvPr>
            <p:custDataLst>
              <p:tags r:id="rId5"/>
            </p:custDataLst>
          </p:nvPr>
        </p:nvSpPr>
        <p:spPr>
          <a:xfrm>
            <a:off x="3359785" y="170053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3" name="矩形 2"/>
          <p:cNvSpPr/>
          <p:nvPr>
            <p:custDataLst>
              <p:tags r:id="rId6"/>
            </p:custDataLst>
          </p:nvPr>
        </p:nvSpPr>
        <p:spPr>
          <a:xfrm>
            <a:off x="1847850" y="2564765"/>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答题原则</a:t>
            </a:r>
          </a:p>
        </p:txBody>
      </p:sp>
      <p:sp>
        <p:nvSpPr>
          <p:cNvPr id="6" name="右箭头 5"/>
          <p:cNvSpPr/>
          <p:nvPr>
            <p:custDataLst>
              <p:tags r:id="rId7"/>
            </p:custDataLst>
          </p:nvPr>
        </p:nvSpPr>
        <p:spPr>
          <a:xfrm>
            <a:off x="3385185" y="277114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7" name="矩形 6"/>
          <p:cNvSpPr/>
          <p:nvPr>
            <p:custDataLst>
              <p:tags r:id="rId8"/>
            </p:custDataLst>
          </p:nvPr>
        </p:nvSpPr>
        <p:spPr>
          <a:xfrm>
            <a:off x="4095115" y="2419350"/>
            <a:ext cx="7516495" cy="8420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要注意找到事物固有的、普遍的、必然的、相对稳定的、有规律的内部联系以及事物之间的内在逻辑关系</a:t>
            </a:r>
          </a:p>
        </p:txBody>
      </p:sp>
      <p:sp>
        <p:nvSpPr>
          <p:cNvPr id="10" name="矩形 9"/>
          <p:cNvSpPr/>
          <p:nvPr>
            <p:custDataLst>
              <p:tags r:id="rId9"/>
            </p:custDataLst>
          </p:nvPr>
        </p:nvSpPr>
        <p:spPr>
          <a:xfrm>
            <a:off x="1903095" y="4509135"/>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解题思路</a:t>
            </a:r>
          </a:p>
        </p:txBody>
      </p:sp>
      <p:sp>
        <p:nvSpPr>
          <p:cNvPr id="11" name="左大括号 10"/>
          <p:cNvSpPr/>
          <p:nvPr>
            <p:custDataLst>
              <p:tags r:id="rId10"/>
            </p:custDataLst>
          </p:nvPr>
        </p:nvSpPr>
        <p:spPr>
          <a:xfrm>
            <a:off x="3575685" y="3789045"/>
            <a:ext cx="114300" cy="206756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矩形 11"/>
          <p:cNvSpPr/>
          <p:nvPr>
            <p:custDataLst>
              <p:tags r:id="rId11"/>
            </p:custDataLst>
          </p:nvPr>
        </p:nvSpPr>
        <p:spPr>
          <a:xfrm>
            <a:off x="3785870" y="3572510"/>
            <a:ext cx="7848600" cy="8420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首先，从材料信息的各个方面出发，立足于多个已知条件或多重关系，抓住关键词</a:t>
            </a:r>
          </a:p>
        </p:txBody>
      </p:sp>
      <p:sp>
        <p:nvSpPr>
          <p:cNvPr id="14" name="矩形 13"/>
          <p:cNvSpPr/>
          <p:nvPr>
            <p:custDataLst>
              <p:tags r:id="rId12"/>
            </p:custDataLst>
          </p:nvPr>
        </p:nvSpPr>
        <p:spPr>
          <a:xfrm>
            <a:off x="3785870" y="4580890"/>
            <a:ext cx="7848600" cy="8420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其次，运用逻辑思维，进行深入挖掘和推导，厘清各项条件或现象的内在关系</a:t>
            </a:r>
          </a:p>
        </p:txBody>
      </p:sp>
      <p:sp>
        <p:nvSpPr>
          <p:cNvPr id="28" name="矩形 27"/>
          <p:cNvSpPr/>
          <p:nvPr>
            <p:custDataLst>
              <p:tags r:id="rId13"/>
            </p:custDataLst>
          </p:nvPr>
        </p:nvSpPr>
        <p:spPr>
          <a:xfrm>
            <a:off x="3792220" y="5588635"/>
            <a:ext cx="7848600" cy="8420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最后，判断选项，“对材料的简单描述”“反映了材料部分信息，但不全面”等选项都是错误的</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本质分析法攻克推理型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456946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西周时期，宗子“必皆有土之君”，卿大夫“有分土而无分民”，也不能建立宗族；而春秋战国时期的庶子地主可聚族而居、尊祖敬宗。这说明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A.族田有助于增强宗族凝聚力</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B.分封制与宗法制之间互为表里</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C.血缘政治衰落助推经济发展</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D.土地制度变革导致宗法制衰落</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940"/>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本质分析法攻克推理型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456946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1896-1897年，汉口的华商一如既往地定期在上海采购进口的布和纱，英国兰开夏郡访华代表团报告说:“在整个长江流域目前还没有一个西方商人从事棉制品的进口贸易，只有上海除外。英国资本已经从汉口等口岸撤出，并且一直没有向重庆等新口岸投资。”这表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A.列强侵华的步伐渐缓</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B.日本控制了长江流域</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C.民族资本有局部优势</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D.实业救国思潮已兴起</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940"/>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方法1 本质分析法攻克推理型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400939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中古时期，封君和封臣构成了西欧封建制度下基本的社会关系之一，这一关系的缔结和维系必须依照一整套特定的仪式，如受封时，封臣必须宣讲誓词:“我…效忠我的主人……必将以他的意志为准则，绝无违背。”这体现出西欧封建制度</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A.带有较强的人身依附关系</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B.以土地封赐为基本的纽带</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C.使封君得以有效管理国家</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D.以双向的契约关系为根基</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544300"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2</a:t>
            </a:r>
            <a:r>
              <a:rPr sz="3200" b="1">
                <a:solidFill>
                  <a:schemeClr val="bg1"/>
                </a:solidFill>
                <a:latin typeface="楷体" panose="02010609060101010101" charset="-122"/>
                <a:ea typeface="楷体" panose="02010609060101010101" charset="-122"/>
                <a:cs typeface="楷体" panose="02010609060101010101" charset="-122"/>
                <a:sym typeface="+mn-ea"/>
              </a:rPr>
              <a:t>  因果分析法突破原因推导型</a:t>
            </a:r>
          </a:p>
        </p:txBody>
      </p:sp>
      <p:sp>
        <p:nvSpPr>
          <p:cNvPr id="8" name="椭圆 7"/>
          <p:cNvSpPr/>
          <p:nvPr/>
        </p:nvSpPr>
        <p:spPr>
          <a:xfrm>
            <a:off x="263525" y="2636520"/>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方法阐释</a:t>
            </a:r>
          </a:p>
        </p:txBody>
      </p:sp>
      <p:sp>
        <p:nvSpPr>
          <p:cNvPr id="9" name="左大括号 8"/>
          <p:cNvSpPr/>
          <p:nvPr/>
        </p:nvSpPr>
        <p:spPr>
          <a:xfrm>
            <a:off x="1732280" y="1837055"/>
            <a:ext cx="76200" cy="300101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888490" y="135763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设问方式</a:t>
            </a:r>
          </a:p>
        </p:txBody>
      </p:sp>
      <p:sp>
        <p:nvSpPr>
          <p:cNvPr id="16" name="矩形 15"/>
          <p:cNvSpPr/>
          <p:nvPr>
            <p:custDataLst>
              <p:tags r:id="rId4"/>
            </p:custDataLst>
          </p:nvPr>
        </p:nvSpPr>
        <p:spPr>
          <a:xfrm>
            <a:off x="4079875" y="1052195"/>
            <a:ext cx="7553960" cy="114554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常出现的设问词有“由于”“原因”“条件”“因素”“根源于”“得益于”“植根于”“根本原因”“主要原因”“关键因素”等</a:t>
            </a:r>
          </a:p>
        </p:txBody>
      </p:sp>
      <p:sp>
        <p:nvSpPr>
          <p:cNvPr id="2" name="右箭头 1"/>
          <p:cNvSpPr/>
          <p:nvPr>
            <p:custDataLst>
              <p:tags r:id="rId5"/>
            </p:custDataLst>
          </p:nvPr>
        </p:nvSpPr>
        <p:spPr>
          <a:xfrm>
            <a:off x="3369945" y="156400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3" name="矩形 2"/>
          <p:cNvSpPr/>
          <p:nvPr>
            <p:custDataLst>
              <p:tags r:id="rId6"/>
            </p:custDataLst>
          </p:nvPr>
        </p:nvSpPr>
        <p:spPr>
          <a:xfrm>
            <a:off x="1831340" y="285242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答题原则</a:t>
            </a:r>
          </a:p>
        </p:txBody>
      </p:sp>
      <p:sp>
        <p:nvSpPr>
          <p:cNvPr id="6" name="右箭头 5"/>
          <p:cNvSpPr/>
          <p:nvPr>
            <p:custDataLst>
              <p:tags r:id="rId7"/>
            </p:custDataLst>
          </p:nvPr>
        </p:nvSpPr>
        <p:spPr>
          <a:xfrm>
            <a:off x="3375025" y="306895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7" name="矩形 6"/>
          <p:cNvSpPr/>
          <p:nvPr>
            <p:custDataLst>
              <p:tags r:id="rId8"/>
            </p:custDataLst>
          </p:nvPr>
        </p:nvSpPr>
        <p:spPr>
          <a:xfrm>
            <a:off x="4095115" y="2492375"/>
            <a:ext cx="7516495" cy="10795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解题时应注意运用唯物史观，如生产力与生产关系的辩证关系原理、经济基础与上层建筑的辩证关系原理、社会存在与社会意识的辩证关系原理等</a:t>
            </a:r>
          </a:p>
        </p:txBody>
      </p:sp>
      <p:sp>
        <p:nvSpPr>
          <p:cNvPr id="10" name="矩形 9"/>
          <p:cNvSpPr/>
          <p:nvPr>
            <p:custDataLst>
              <p:tags r:id="rId9"/>
            </p:custDataLst>
          </p:nvPr>
        </p:nvSpPr>
        <p:spPr>
          <a:xfrm>
            <a:off x="1903095" y="4652645"/>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解题思路</a:t>
            </a:r>
          </a:p>
        </p:txBody>
      </p:sp>
      <p:sp>
        <p:nvSpPr>
          <p:cNvPr id="11" name="左大括号 10"/>
          <p:cNvSpPr/>
          <p:nvPr>
            <p:custDataLst>
              <p:tags r:id="rId10"/>
            </p:custDataLst>
          </p:nvPr>
        </p:nvSpPr>
        <p:spPr>
          <a:xfrm>
            <a:off x="3575685" y="4004945"/>
            <a:ext cx="114300" cy="206756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矩形 11"/>
          <p:cNvSpPr/>
          <p:nvPr>
            <p:custDataLst>
              <p:tags r:id="rId11"/>
            </p:custDataLst>
          </p:nvPr>
        </p:nvSpPr>
        <p:spPr>
          <a:xfrm>
            <a:off x="3785870" y="3856990"/>
            <a:ext cx="6970395" cy="49911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首先，看设问词，确定要优先分析哪一方面的原因</a:t>
            </a:r>
          </a:p>
        </p:txBody>
      </p:sp>
      <p:sp>
        <p:nvSpPr>
          <p:cNvPr id="14" name="矩形 13"/>
          <p:cNvSpPr/>
          <p:nvPr>
            <p:custDataLst>
              <p:tags r:id="rId12"/>
            </p:custDataLst>
          </p:nvPr>
        </p:nvSpPr>
        <p:spPr>
          <a:xfrm>
            <a:off x="3785870" y="4763135"/>
            <a:ext cx="5346065" cy="54165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其次，根据材料并结合所学进行分析</a:t>
            </a:r>
          </a:p>
        </p:txBody>
      </p:sp>
      <p:sp>
        <p:nvSpPr>
          <p:cNvPr id="28" name="矩形 27"/>
          <p:cNvSpPr/>
          <p:nvPr>
            <p:custDataLst>
              <p:tags r:id="rId13"/>
            </p:custDataLst>
          </p:nvPr>
        </p:nvSpPr>
        <p:spPr>
          <a:xfrm>
            <a:off x="3792220" y="5661025"/>
            <a:ext cx="2712720" cy="45275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最后，判断选项</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2</a:t>
            </a:r>
            <a:r>
              <a:rPr sz="3200" b="1">
                <a:solidFill>
                  <a:schemeClr val="bg1"/>
                </a:solidFill>
                <a:latin typeface="楷体" panose="02010609060101010101" charset="-122"/>
                <a:ea typeface="楷体" panose="02010609060101010101" charset="-122"/>
                <a:cs typeface="楷体" panose="02010609060101010101" charset="-122"/>
                <a:sym typeface="+mn-ea"/>
              </a:rPr>
              <a:t> 因果分析法突破原因推导型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宋朝城市中的坊市界限被打破，大城市消费水平提高、文化娱乐活动丰富、夜生活发达；国内市场形成城市、镇市、草市三级金字塔型结构，在地方贸易网的基础上，初步形成了江南、西北等几个较大的区域市场。这主要得益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A.政府放松对市场时空限制</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B.长途贩运贸易的快速发展</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C.信用货币交子的流通使用</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D.农业和手工业的迅速发展</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2</a:t>
            </a:r>
            <a:r>
              <a:rPr sz="3200" b="1">
                <a:solidFill>
                  <a:schemeClr val="bg1"/>
                </a:solidFill>
                <a:latin typeface="楷体" panose="02010609060101010101" charset="-122"/>
                <a:ea typeface="楷体" panose="02010609060101010101" charset="-122"/>
                <a:cs typeface="楷体" panose="02010609060101010101" charset="-122"/>
                <a:sym typeface="+mn-ea"/>
              </a:rPr>
              <a:t> 因果分析法突破原因推导型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194945" y="1125220"/>
            <a:ext cx="11719560" cy="5128895"/>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在西方历史文化中，黑夜给人留下的多是负面印象。17一18世纪，欧洲城市里的夜间娱乐和社交活动开始流行。18世纪中后期到19世纪上半期，劳动时间向夜晚不断延伸，照明技术在资本家的支持下得到应用和推广。这一变动的产生主要是由于</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A.城市化影响意识形态变化</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B.资本扩张促进社会资源利用</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C.工人的时间观念不断增强</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D.经济发展提升市民生活水平</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544300"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主体判断法突破结果指向型</a:t>
            </a:r>
          </a:p>
        </p:txBody>
      </p:sp>
      <p:sp>
        <p:nvSpPr>
          <p:cNvPr id="8" name="椭圆 7"/>
          <p:cNvSpPr/>
          <p:nvPr/>
        </p:nvSpPr>
        <p:spPr>
          <a:xfrm>
            <a:off x="263525" y="2636520"/>
            <a:ext cx="1285875" cy="1285875"/>
          </a:xfrm>
          <a:prstGeom prst="ellipse">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a:solidFill>
                  <a:srgbClr val="35475F"/>
                </a:solidFill>
                <a:latin typeface="黑体" panose="02010609060101010101" charset="-122"/>
                <a:ea typeface="黑体" panose="02010609060101010101" charset="-122"/>
              </a:rPr>
              <a:t>方法阐释</a:t>
            </a:r>
          </a:p>
        </p:txBody>
      </p:sp>
      <p:sp>
        <p:nvSpPr>
          <p:cNvPr id="9" name="左大括号 8"/>
          <p:cNvSpPr/>
          <p:nvPr/>
        </p:nvSpPr>
        <p:spPr>
          <a:xfrm>
            <a:off x="1732280" y="1837055"/>
            <a:ext cx="76200" cy="300101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矩形 12"/>
          <p:cNvSpPr/>
          <p:nvPr>
            <p:custDataLst>
              <p:tags r:id="rId3"/>
            </p:custDataLst>
          </p:nvPr>
        </p:nvSpPr>
        <p:spPr>
          <a:xfrm>
            <a:off x="1888490" y="135763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设问方式</a:t>
            </a:r>
          </a:p>
        </p:txBody>
      </p:sp>
      <p:sp>
        <p:nvSpPr>
          <p:cNvPr id="16" name="矩形 15"/>
          <p:cNvSpPr/>
          <p:nvPr>
            <p:custDataLst>
              <p:tags r:id="rId4"/>
            </p:custDataLst>
          </p:nvPr>
        </p:nvSpPr>
        <p:spPr>
          <a:xfrm>
            <a:off x="4029075" y="1196340"/>
            <a:ext cx="7553960" cy="85598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常出现的设问词有“主旨”“目的”“意在”“是为了”“有利于”“推动了”“导致”等</a:t>
            </a:r>
          </a:p>
        </p:txBody>
      </p:sp>
      <p:sp>
        <p:nvSpPr>
          <p:cNvPr id="2" name="右箭头 1"/>
          <p:cNvSpPr/>
          <p:nvPr>
            <p:custDataLst>
              <p:tags r:id="rId5"/>
            </p:custDataLst>
          </p:nvPr>
        </p:nvSpPr>
        <p:spPr>
          <a:xfrm>
            <a:off x="3369945" y="156400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3" name="矩形 2"/>
          <p:cNvSpPr/>
          <p:nvPr>
            <p:custDataLst>
              <p:tags r:id="rId6"/>
            </p:custDataLst>
          </p:nvPr>
        </p:nvSpPr>
        <p:spPr>
          <a:xfrm>
            <a:off x="1831340" y="2852420"/>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答题原则</a:t>
            </a:r>
          </a:p>
        </p:txBody>
      </p:sp>
      <p:sp>
        <p:nvSpPr>
          <p:cNvPr id="6" name="右箭头 5"/>
          <p:cNvSpPr/>
          <p:nvPr>
            <p:custDataLst>
              <p:tags r:id="rId7"/>
            </p:custDataLst>
          </p:nvPr>
        </p:nvSpPr>
        <p:spPr>
          <a:xfrm>
            <a:off x="3375025" y="3068955"/>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7" name="矩形 6"/>
          <p:cNvSpPr/>
          <p:nvPr>
            <p:custDataLst>
              <p:tags r:id="rId8"/>
            </p:custDataLst>
          </p:nvPr>
        </p:nvSpPr>
        <p:spPr>
          <a:xfrm>
            <a:off x="4057015" y="2636520"/>
            <a:ext cx="7516495" cy="90678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主体一致原则，正确选项必须与题干中主体的利益、价值、目的等相符合</a:t>
            </a:r>
          </a:p>
        </p:txBody>
      </p:sp>
      <p:sp>
        <p:nvSpPr>
          <p:cNvPr id="10" name="矩形 9"/>
          <p:cNvSpPr/>
          <p:nvPr>
            <p:custDataLst>
              <p:tags r:id="rId9"/>
            </p:custDataLst>
          </p:nvPr>
        </p:nvSpPr>
        <p:spPr>
          <a:xfrm>
            <a:off x="1903095" y="4652645"/>
            <a:ext cx="1456690" cy="5499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解题思路</a:t>
            </a:r>
          </a:p>
        </p:txBody>
      </p:sp>
      <p:sp>
        <p:nvSpPr>
          <p:cNvPr id="11" name="左大括号 10"/>
          <p:cNvSpPr/>
          <p:nvPr>
            <p:custDataLst>
              <p:tags r:id="rId10"/>
            </p:custDataLst>
          </p:nvPr>
        </p:nvSpPr>
        <p:spPr>
          <a:xfrm>
            <a:off x="3575685" y="4004945"/>
            <a:ext cx="114300" cy="2067560"/>
          </a:xfrm>
          <a:prstGeom prst="leftBrace">
            <a:avLst/>
          </a:prstGeom>
          <a:ln w="412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矩形 11"/>
          <p:cNvSpPr/>
          <p:nvPr>
            <p:custDataLst>
              <p:tags r:id="rId11"/>
            </p:custDataLst>
          </p:nvPr>
        </p:nvSpPr>
        <p:spPr>
          <a:xfrm>
            <a:off x="3785870" y="3848100"/>
            <a:ext cx="7787640" cy="98996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首先，分析题干，找出参与历史事件的主体，分析主体的利益得失、代表阶级、力量大小、行为目的等</a:t>
            </a:r>
          </a:p>
        </p:txBody>
      </p:sp>
      <p:sp>
        <p:nvSpPr>
          <p:cNvPr id="14" name="矩形 13"/>
          <p:cNvSpPr/>
          <p:nvPr>
            <p:custDataLst>
              <p:tags r:id="rId12"/>
            </p:custDataLst>
          </p:nvPr>
        </p:nvSpPr>
        <p:spPr>
          <a:xfrm>
            <a:off x="3785870" y="5285740"/>
            <a:ext cx="7756525" cy="8489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其次，分析选项，判断出与题干主体利益、阶级等一致的正确选项</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061" y="63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1452225" cy="58356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3·</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巧用设问逻辑</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rPr>
              <a:t>方</a:t>
            </a:r>
            <a:r>
              <a:rPr sz="3200" b="1">
                <a:solidFill>
                  <a:schemeClr val="bg1"/>
                </a:solidFill>
                <a:latin typeface="楷体" panose="02010609060101010101" charset="-122"/>
                <a:ea typeface="楷体" panose="02010609060101010101" charset="-122"/>
                <a:cs typeface="楷体" panose="02010609060101010101" charset="-122"/>
                <a:sym typeface="+mn-ea"/>
              </a:rPr>
              <a:t>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主体判断法突破结果指向型</a:t>
            </a:r>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custDataLst>
              <p:tags r:id="rId3"/>
            </p:custDataLst>
          </p:nvPr>
        </p:nvSpPr>
        <p:spPr>
          <a:xfrm>
            <a:off x="266700" y="1125220"/>
            <a:ext cx="11719560" cy="4569460"/>
          </a:xfrm>
          <a:prstGeom prst="rect">
            <a:avLst/>
          </a:prstGeom>
          <a:noFill/>
        </p:spPr>
        <p:txBody>
          <a:bodyPr wrap="square" rtlCol="0">
            <a:spAutoFit/>
          </a:bodyPr>
          <a:lstStyle/>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甲午战争后的十年里，梁启超等人为“中国”一词注入国民、民族、国家等新内涵，并引入新式“历史”概念，将“中国”置于“世界”和“历史”交织而成的新型时空结构中。他们这样做的主要目的是</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A.为变法营造舆论氛围</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B.号召人民反抗外来压迫</a:t>
            </a:r>
          </a:p>
          <a:p>
            <a:pPr lvl="0" algn="l">
              <a:lnSpc>
                <a:spcPct val="130000"/>
              </a:lnSpc>
              <a:buClrTx/>
              <a:buSzTx/>
              <a:buFontTx/>
            </a:pP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C.抵御西方文化的入侵</a:t>
            </a:r>
            <a:r>
              <a:rPr 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      </a:t>
            </a:r>
            <a:r>
              <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D.激发国人救亡图存意识</a:t>
            </a:r>
          </a:p>
          <a:p>
            <a:pPr lvl="0" algn="l">
              <a:lnSpc>
                <a:spcPct val="130000"/>
              </a:lnSpc>
              <a:buClrTx/>
              <a:buSzTx/>
              <a:buFontTx/>
            </a:pPr>
            <a:endParaRPr sz="2800" b="1" spc="500">
              <a:solidFill>
                <a:schemeClr val="bg1"/>
              </a:solidFill>
              <a:uFillTx/>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984328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rPr>
              <a:t>政权</a:t>
            </a: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6" name="文本框 5"/>
          <p:cNvSpPr txBox="1"/>
          <p:nvPr/>
        </p:nvSpPr>
        <p:spPr>
          <a:xfrm>
            <a:off x="479425" y="1341120"/>
            <a:ext cx="11365230" cy="1076325"/>
          </a:xfrm>
          <a:prstGeom prst="rect">
            <a:avLst/>
          </a:prstGeom>
          <a:noFill/>
        </p:spPr>
        <p:txBody>
          <a:bodyPr wrap="square" rtlCol="0">
            <a:spAutoFit/>
          </a:bodyPr>
          <a:lstStyle/>
          <a:p>
            <a:pPr lvl="0" algn="l">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下表反映了1921—1923年苏俄（联）农民拒不缴纳粮食的部分情况。从表中信息可以看出，当时苏俄（联）</a:t>
            </a:r>
          </a:p>
        </p:txBody>
      </p:sp>
      <p:sp>
        <p:nvSpPr>
          <p:cNvPr id="2" name="文本框 1"/>
          <p:cNvSpPr txBox="1"/>
          <p:nvPr>
            <p:custDataLst>
              <p:tags r:id="rId3"/>
            </p:custDataLst>
          </p:nvPr>
        </p:nvSpPr>
        <p:spPr>
          <a:xfrm>
            <a:off x="335915"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lang="zh-CN" altLang="en-US" sz="3200" b="1">
                <a:solidFill>
                  <a:schemeClr val="bg1"/>
                </a:solidFill>
                <a:latin typeface="楷体" panose="02010609060101010101" charset="-122"/>
                <a:ea typeface="楷体" panose="02010609060101010101" charset="-122"/>
                <a:cs typeface="楷体" panose="02010609060101010101" charset="-122"/>
                <a:sym typeface="+mn-ea"/>
              </a:rPr>
              <a:t>方法</a:t>
            </a:r>
            <a:r>
              <a:rPr lang="en-US" altLang="zh-CN" sz="3200" b="1">
                <a:solidFill>
                  <a:schemeClr val="bg1"/>
                </a:solidFill>
                <a:latin typeface="楷体" panose="02010609060101010101" charset="-122"/>
                <a:ea typeface="楷体" panose="02010609060101010101" charset="-122"/>
                <a:cs typeface="楷体" panose="02010609060101010101" charset="-122"/>
                <a:sym typeface="+mn-ea"/>
              </a:rPr>
              <a:t>1  </a:t>
            </a:r>
            <a:r>
              <a:rPr lang="zh-CN" altLang="en-US" sz="3200" b="1">
                <a:solidFill>
                  <a:schemeClr val="bg1"/>
                </a:solidFill>
                <a:latin typeface="楷体" panose="02010609060101010101" charset="-122"/>
                <a:ea typeface="楷体" panose="02010609060101010101" charset="-122"/>
                <a:cs typeface="楷体" panose="02010609060101010101" charset="-122"/>
                <a:sym typeface="+mn-ea"/>
              </a:rPr>
              <a:t>善用时空分析</a:t>
            </a:r>
            <a:endParaRPr lang="zh-CN" altLang="en-US" sz="2800" b="1">
              <a:solidFill>
                <a:schemeClr val="bg1"/>
              </a:solidFill>
              <a:latin typeface="楷体" panose="02010609060101010101" charset="-122"/>
              <a:ea typeface="楷体" panose="02010609060101010101" charset="-122"/>
              <a:cs typeface="楷体" panose="02010609060101010101" charset="-122"/>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graphicFrame>
        <p:nvGraphicFramePr>
          <p:cNvPr id="8" name="表格 7"/>
          <p:cNvGraphicFramePr/>
          <p:nvPr>
            <p:custDataLst>
              <p:tags r:id="rId4"/>
            </p:custDataLst>
          </p:nvPr>
        </p:nvGraphicFramePr>
        <p:xfrm>
          <a:off x="623570" y="2421255"/>
          <a:ext cx="11222355" cy="2268220"/>
        </p:xfrm>
        <a:graphic>
          <a:graphicData uri="http://schemas.openxmlformats.org/drawingml/2006/table">
            <a:tbl>
              <a:tblPr firstRow="1" lastRow="1">
                <a:tableStyleId>{8A53C94B-1209-4B4B-8461-7ADD0A5CCE5F}</a:tableStyleId>
              </a:tblPr>
              <a:tblGrid>
                <a:gridCol w="2394585"/>
                <a:gridCol w="2425065"/>
                <a:gridCol w="6402705"/>
              </a:tblGrid>
              <a:tr h="822960">
                <a:tc>
                  <a:txBody>
                    <a:bodyPr/>
                    <a:lstStyle/>
                    <a:p>
                      <a:pPr algn="ctr">
                        <a:lnSpc>
                          <a:spcPct val="140000"/>
                        </a:lnSpc>
                        <a:buNone/>
                      </a:pPr>
                      <a:r>
                        <a:rPr lang="en-US" altLang="zh-CN" sz="2400" b="1">
                          <a:solidFill>
                            <a:schemeClr val="bg1"/>
                          </a:solidFill>
                          <a:latin typeface="楷体" panose="02010609060101010101" charset="-122"/>
                          <a:ea typeface="楷体" panose="02010609060101010101" charset="-122"/>
                          <a:cs typeface="楷体" panose="02010609060101010101" charset="-122"/>
                        </a:rPr>
                        <a:t>1921</a:t>
                      </a:r>
                      <a:r>
                        <a:rPr lang="zh-CN" altLang="en-US" sz="2400" b="1">
                          <a:solidFill>
                            <a:schemeClr val="bg1"/>
                          </a:solidFill>
                          <a:latin typeface="楷体" panose="02010609060101010101" charset="-122"/>
                          <a:ea typeface="楷体" panose="02010609060101010101" charset="-122"/>
                          <a:cs typeface="楷体" panose="02010609060101010101" charset="-122"/>
                        </a:rPr>
                        <a:t>年</a:t>
                      </a:r>
                      <a:r>
                        <a:rPr lang="en-US" altLang="zh-CN" sz="2400" b="1">
                          <a:solidFill>
                            <a:schemeClr val="bg1"/>
                          </a:solidFill>
                          <a:latin typeface="楷体" panose="02010609060101010101" charset="-122"/>
                          <a:ea typeface="楷体" panose="02010609060101010101" charset="-122"/>
                          <a:cs typeface="楷体" panose="02010609060101010101" charset="-122"/>
                        </a:rPr>
                        <a:t>9</a:t>
                      </a:r>
                      <a:r>
                        <a:rPr lang="zh-CN" altLang="en-US" sz="2400" b="1">
                          <a:solidFill>
                            <a:schemeClr val="bg1"/>
                          </a:solidFill>
                          <a:latin typeface="楷体" panose="02010609060101010101" charset="-122"/>
                          <a:ea typeface="楷体" panose="02010609060101010101" charset="-122"/>
                          <a:cs typeface="楷体" panose="02010609060101010101" charset="-122"/>
                        </a:rPr>
                        <a:t>月</a:t>
                      </a:r>
                    </a:p>
                  </a:txBody>
                  <a:tcPr>
                    <a:solidFill>
                      <a:srgbClr val="35475F"/>
                    </a:solidFill>
                  </a:tcPr>
                </a:tc>
                <a:tc>
                  <a:txBody>
                    <a:bodyPr/>
                    <a:lstStyle/>
                    <a:p>
                      <a:pPr algn="ctr">
                        <a:lnSpc>
                          <a:spcPct val="140000"/>
                        </a:lnSpc>
                        <a:buNone/>
                      </a:pPr>
                      <a:r>
                        <a:rPr lang="zh-CN" altLang="en-US" sz="2400" b="1">
                          <a:solidFill>
                            <a:schemeClr val="bg1"/>
                          </a:solidFill>
                          <a:latin typeface="楷体" panose="02010609060101010101" charset="-122"/>
                          <a:ea typeface="楷体" panose="02010609060101010101" charset="-122"/>
                        </a:rPr>
                        <a:t>车里雅宾斯克省</a:t>
                      </a:r>
                    </a:p>
                  </a:txBody>
                  <a:tcPr>
                    <a:solidFill>
                      <a:srgbClr val="35475F"/>
                    </a:solidFill>
                  </a:tcPr>
                </a:tc>
                <a:tc>
                  <a:txBody>
                    <a:bodyPr/>
                    <a:lstStyle/>
                    <a:p>
                      <a:pPr algn="l">
                        <a:lnSpc>
                          <a:spcPct val="100000"/>
                        </a:lnSpc>
                        <a:buNone/>
                      </a:pPr>
                      <a:r>
                        <a:rPr lang="zh-CN" altLang="en-US" sz="2400" b="1">
                          <a:solidFill>
                            <a:schemeClr val="bg1"/>
                          </a:solidFill>
                          <a:latin typeface="楷体" panose="02010609060101010101" charset="-122"/>
                          <a:ea typeface="楷体" panose="02010609060101010101" charset="-122"/>
                        </a:rPr>
                        <a:t>在许多地方的村社大会上，村民集体做出了取消粮食税的决定，拒绝纳税</a:t>
                      </a:r>
                    </a:p>
                  </a:txBody>
                  <a:tcPr>
                    <a:solidFill>
                      <a:srgbClr val="35475F"/>
                    </a:solidFill>
                  </a:tcPr>
                </a:tc>
              </a:tr>
              <a:tr h="722630">
                <a:tc>
                  <a:txBody>
                    <a:bodyPr/>
                    <a:lstStyle/>
                    <a:p>
                      <a:pPr algn="ctr">
                        <a:lnSpc>
                          <a:spcPct val="140000"/>
                        </a:lnSpc>
                        <a:buNone/>
                      </a:pPr>
                      <a:r>
                        <a:rPr lang="en-US" altLang="zh-CN" sz="2400" b="1">
                          <a:solidFill>
                            <a:srgbClr val="35475F"/>
                          </a:solidFill>
                          <a:latin typeface="楷体" panose="02010609060101010101" charset="-122"/>
                          <a:ea typeface="楷体" panose="02010609060101010101" charset="-122"/>
                          <a:cs typeface="楷体" panose="02010609060101010101" charset="-122"/>
                        </a:rPr>
                        <a:t>1923</a:t>
                      </a:r>
                      <a:r>
                        <a:rPr lang="zh-CN" altLang="en-US" sz="2400" b="1">
                          <a:solidFill>
                            <a:srgbClr val="35475F"/>
                          </a:solidFill>
                          <a:latin typeface="楷体" panose="02010609060101010101" charset="-122"/>
                          <a:ea typeface="楷体" panose="02010609060101010101" charset="-122"/>
                          <a:cs typeface="楷体" panose="02010609060101010101" charset="-122"/>
                        </a:rPr>
                        <a:t>年</a:t>
                      </a:r>
                      <a:r>
                        <a:rPr lang="en-US" altLang="zh-CN" sz="2400" b="1">
                          <a:solidFill>
                            <a:srgbClr val="35475F"/>
                          </a:solidFill>
                          <a:latin typeface="楷体" panose="02010609060101010101" charset="-122"/>
                          <a:ea typeface="楷体" panose="02010609060101010101" charset="-122"/>
                          <a:cs typeface="楷体" panose="02010609060101010101" charset="-122"/>
                        </a:rPr>
                        <a:t>8</a:t>
                      </a:r>
                      <a:r>
                        <a:rPr lang="zh-CN" altLang="en-US" sz="2400" b="1">
                          <a:solidFill>
                            <a:srgbClr val="35475F"/>
                          </a:solidFill>
                          <a:latin typeface="楷体" panose="02010609060101010101" charset="-122"/>
                          <a:ea typeface="楷体" panose="02010609060101010101" charset="-122"/>
                          <a:cs typeface="楷体" panose="02010609060101010101" charset="-122"/>
                        </a:rPr>
                        <a:t>月</a:t>
                      </a:r>
                    </a:p>
                  </a:txBody>
                  <a:tcPr>
                    <a:solidFill>
                      <a:schemeClr val="bg1">
                        <a:lumMod val="95000"/>
                      </a:schemeClr>
                    </a:solidFill>
                  </a:tcPr>
                </a:tc>
                <a:tc>
                  <a:txBody>
                    <a:bodyPr/>
                    <a:lstStyle/>
                    <a:p>
                      <a:pPr algn="ctr">
                        <a:lnSpc>
                          <a:spcPct val="140000"/>
                        </a:lnSpc>
                        <a:buNone/>
                      </a:pPr>
                      <a:r>
                        <a:rPr lang="zh-CN" altLang="en-US" sz="2400" b="1">
                          <a:solidFill>
                            <a:srgbClr val="35475F"/>
                          </a:solidFill>
                          <a:latin typeface="楷体" panose="02010609060101010101" charset="-122"/>
                          <a:ea typeface="楷体" panose="02010609060101010101" charset="-122"/>
                        </a:rPr>
                        <a:t>后贝加尔斯克省</a:t>
                      </a:r>
                    </a:p>
                  </a:txBody>
                  <a:tcPr>
                    <a:solidFill>
                      <a:schemeClr val="bg1">
                        <a:lumMod val="95000"/>
                      </a:schemeClr>
                    </a:solidFill>
                  </a:tcPr>
                </a:tc>
                <a:tc>
                  <a:txBody>
                    <a:bodyPr/>
                    <a:lstStyle/>
                    <a:p>
                      <a:pPr algn="l">
                        <a:lnSpc>
                          <a:spcPct val="100000"/>
                        </a:lnSpc>
                        <a:buNone/>
                      </a:pPr>
                      <a:r>
                        <a:rPr lang="zh-CN" altLang="en-US" sz="2400" b="1">
                          <a:solidFill>
                            <a:srgbClr val="35475F"/>
                          </a:solidFill>
                          <a:latin typeface="楷体" panose="02010609060101010101" charset="-122"/>
                          <a:ea typeface="楷体" panose="02010609060101010101" charset="-122"/>
                        </a:rPr>
                        <a:t>一些县的农民在村社大会上做出拒不纳税的决定，并坚决执行</a:t>
                      </a:r>
                    </a:p>
                  </a:txBody>
                  <a:tcPr>
                    <a:solidFill>
                      <a:schemeClr val="bg1">
                        <a:lumMod val="95000"/>
                      </a:schemeClr>
                    </a:solidFill>
                  </a:tcPr>
                </a:tc>
              </a:tr>
              <a:tr h="722630">
                <a:tc>
                  <a:txBody>
                    <a:bodyPr/>
                    <a:lstStyle/>
                    <a:p>
                      <a:pPr algn="ctr">
                        <a:lnSpc>
                          <a:spcPct val="140000"/>
                        </a:lnSpc>
                        <a:buNone/>
                      </a:pPr>
                      <a:r>
                        <a:rPr lang="en-US" altLang="zh-CN" sz="2400" b="1">
                          <a:solidFill>
                            <a:schemeClr val="bg1"/>
                          </a:solidFill>
                          <a:latin typeface="楷体" panose="02010609060101010101" charset="-122"/>
                          <a:ea typeface="楷体" panose="02010609060101010101" charset="-122"/>
                          <a:cs typeface="楷体" panose="02010609060101010101" charset="-122"/>
                        </a:rPr>
                        <a:t>1923</a:t>
                      </a:r>
                      <a:r>
                        <a:rPr lang="zh-CN" altLang="en-US" sz="2400" b="1">
                          <a:solidFill>
                            <a:schemeClr val="bg1"/>
                          </a:solidFill>
                          <a:latin typeface="楷体" panose="02010609060101010101" charset="-122"/>
                          <a:ea typeface="楷体" panose="02010609060101010101" charset="-122"/>
                          <a:cs typeface="楷体" panose="02010609060101010101" charset="-122"/>
                        </a:rPr>
                        <a:t>年</a:t>
                      </a:r>
                      <a:r>
                        <a:rPr lang="en-US" altLang="zh-CN" sz="2400" b="1">
                          <a:solidFill>
                            <a:schemeClr val="bg1"/>
                          </a:solidFill>
                          <a:latin typeface="楷体" panose="02010609060101010101" charset="-122"/>
                          <a:ea typeface="楷体" panose="02010609060101010101" charset="-122"/>
                          <a:cs typeface="楷体" panose="02010609060101010101" charset="-122"/>
                        </a:rPr>
                        <a:t>11—12</a:t>
                      </a:r>
                      <a:r>
                        <a:rPr lang="zh-CN" altLang="en-US" sz="2400" b="1">
                          <a:solidFill>
                            <a:schemeClr val="bg1"/>
                          </a:solidFill>
                          <a:latin typeface="楷体" panose="02010609060101010101" charset="-122"/>
                          <a:ea typeface="楷体" panose="02010609060101010101" charset="-122"/>
                          <a:cs typeface="楷体" panose="02010609060101010101" charset="-122"/>
                        </a:rPr>
                        <a:t>月</a:t>
                      </a:r>
                    </a:p>
                  </a:txBody>
                  <a:tcPr>
                    <a:solidFill>
                      <a:srgbClr val="35475F"/>
                    </a:solidFill>
                  </a:tcPr>
                </a:tc>
                <a:tc>
                  <a:txBody>
                    <a:bodyPr/>
                    <a:lstStyle/>
                    <a:p>
                      <a:pPr algn="ctr">
                        <a:lnSpc>
                          <a:spcPct val="140000"/>
                        </a:lnSpc>
                        <a:buNone/>
                      </a:pPr>
                      <a:r>
                        <a:rPr lang="zh-CN" altLang="en-US" sz="2400" b="1">
                          <a:solidFill>
                            <a:schemeClr val="bg1"/>
                          </a:solidFill>
                          <a:latin typeface="楷体" panose="02010609060101010101" charset="-122"/>
                          <a:ea typeface="楷体" panose="02010609060101010101" charset="-122"/>
                        </a:rPr>
                        <a:t>捷列克省</a:t>
                      </a:r>
                    </a:p>
                  </a:txBody>
                  <a:tcPr>
                    <a:solidFill>
                      <a:srgbClr val="35475F"/>
                    </a:solidFill>
                  </a:tcPr>
                </a:tc>
                <a:tc>
                  <a:txBody>
                    <a:bodyPr/>
                    <a:lstStyle/>
                    <a:p>
                      <a:pPr algn="l">
                        <a:lnSpc>
                          <a:spcPct val="100000"/>
                        </a:lnSpc>
                        <a:buNone/>
                      </a:pPr>
                      <a:r>
                        <a:rPr lang="zh-CN" altLang="en-US" sz="2400" b="1">
                          <a:solidFill>
                            <a:schemeClr val="bg1"/>
                          </a:solidFill>
                          <a:latin typeface="楷体" panose="02010609060101010101" charset="-122"/>
                          <a:ea typeface="楷体" panose="02010609060101010101" charset="-122"/>
                        </a:rPr>
                        <a:t>征税机关采取坚决措施，省内有</a:t>
                      </a:r>
                      <a:r>
                        <a:rPr lang="en-US" altLang="zh-CN" sz="2400" b="1">
                          <a:solidFill>
                            <a:schemeClr val="bg1"/>
                          </a:solidFill>
                          <a:latin typeface="楷体" panose="02010609060101010101" charset="-122"/>
                          <a:ea typeface="楷体" panose="02010609060101010101" charset="-122"/>
                        </a:rPr>
                        <a:t>5</a:t>
                      </a:r>
                      <a:r>
                        <a:rPr lang="zh-CN" altLang="en-US" sz="2400" b="1">
                          <a:solidFill>
                            <a:schemeClr val="bg1"/>
                          </a:solidFill>
                          <a:latin typeface="楷体" panose="02010609060101010101" charset="-122"/>
                          <a:ea typeface="楷体" panose="02010609060101010101" charset="-122"/>
                        </a:rPr>
                        <a:t>个巡回法庭，有的地方甚至使用武装征粮队</a:t>
                      </a:r>
                    </a:p>
                  </a:txBody>
                  <a:tcPr>
                    <a:solidFill>
                      <a:srgbClr val="35475F"/>
                    </a:solidFill>
                  </a:tcPr>
                </a:tc>
              </a:tr>
            </a:tbl>
          </a:graphicData>
        </a:graphic>
      </p:graphicFrame>
      <p:sp>
        <p:nvSpPr>
          <p:cNvPr id="9" name="文本框 8"/>
          <p:cNvSpPr txBox="1"/>
          <p:nvPr/>
        </p:nvSpPr>
        <p:spPr>
          <a:xfrm>
            <a:off x="254000" y="5152390"/>
            <a:ext cx="11684635" cy="891540"/>
          </a:xfrm>
          <a:prstGeom prst="rect">
            <a:avLst/>
          </a:prstGeom>
          <a:noFill/>
        </p:spPr>
        <p:txBody>
          <a:bodyPr wrap="square" rtlCol="0">
            <a:spAutoFit/>
          </a:bodyPr>
          <a:lstStyle/>
          <a:p>
            <a:pPr lvl="0" algn="l">
              <a:buClrTx/>
              <a:buSzTx/>
              <a:buFontTx/>
            </a:pPr>
            <a:r>
              <a:rPr lang="zh-CN" altLang="en-US" sz="26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 余量收集制遭到农民的抵制    B. 新经济政策有待进一步完善</a:t>
            </a:r>
          </a:p>
          <a:p>
            <a:pPr lvl="0" algn="l">
              <a:buClrTx/>
              <a:buSzTx/>
              <a:buFontTx/>
            </a:pPr>
            <a:r>
              <a:rPr lang="zh-CN" altLang="en-US" sz="26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 政权面临北颠覆的严重威胁    D. 农业集体化损害了农民利益</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294"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方法2 主旨归纳法</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416050" y="1419860"/>
            <a:ext cx="3168015" cy="138811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首先，研读题干，找出题干关键信息，确定题干主旨</a:t>
            </a:r>
          </a:p>
        </p:txBody>
      </p:sp>
      <p:sp>
        <p:nvSpPr>
          <p:cNvPr id="3" name="下箭头 2"/>
          <p:cNvSpPr/>
          <p:nvPr/>
        </p:nvSpPr>
        <p:spPr>
          <a:xfrm>
            <a:off x="2927350" y="3007360"/>
            <a:ext cx="143510" cy="52324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343660" y="3861435"/>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其次，筛选选项</a:t>
            </a:r>
          </a:p>
        </p:txBody>
      </p:sp>
      <p:sp>
        <p:nvSpPr>
          <p:cNvPr id="10" name="右箭头 9"/>
          <p:cNvSpPr/>
          <p:nvPr/>
        </p:nvSpPr>
        <p:spPr>
          <a:xfrm>
            <a:off x="4799965" y="20612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610860" y="1628775"/>
            <a:ext cx="5976620" cy="8636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材料中的主体、时间、现象等提取出来，有助于把握材料主旨</a:t>
            </a:r>
          </a:p>
        </p:txBody>
      </p:sp>
      <p:sp>
        <p:nvSpPr>
          <p:cNvPr id="12" name="矩形 11"/>
          <p:cNvSpPr/>
          <p:nvPr>
            <p:custDataLst>
              <p:tags r:id="rId4"/>
            </p:custDataLst>
          </p:nvPr>
        </p:nvSpPr>
        <p:spPr>
          <a:xfrm>
            <a:off x="5582285" y="3284855"/>
            <a:ext cx="5976620" cy="214122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以题干主旨为依据（不能仅以教材为依据）筛选选项。不仅要注意选项是否无中生有、表述是否全面，还要注意选项与题干规定的范围是否一致、与题干强调的重点是否一致等</a:t>
            </a:r>
          </a:p>
        </p:txBody>
      </p:sp>
      <p:sp>
        <p:nvSpPr>
          <p:cNvPr id="14" name="右箭头 13"/>
          <p:cNvSpPr/>
          <p:nvPr>
            <p:custDataLst>
              <p:tags r:id="rId5"/>
            </p:custDataLst>
          </p:nvPr>
        </p:nvSpPr>
        <p:spPr>
          <a:xfrm>
            <a:off x="4727575" y="426085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6" name="文本框 5"/>
          <p:cNvSpPr txBox="1"/>
          <p:nvPr/>
        </p:nvSpPr>
        <p:spPr>
          <a:xfrm>
            <a:off x="263525" y="1196975"/>
            <a:ext cx="11701145" cy="1814830"/>
          </a:xfrm>
          <a:prstGeom prst="rect">
            <a:avLst/>
          </a:prstGeom>
          <a:noFill/>
        </p:spPr>
        <p:txBody>
          <a:bodyPr wrap="square" rtlCol="0">
            <a:spAutoFit/>
          </a:bodyPr>
          <a:lstStyle/>
          <a:p>
            <a:pPr lvl="0" algn="l">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白银是清朝法定货币，与铜钱兼用，政府规定完粮纳税必须用白银支付。据统计，</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18</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世纪末一两白银可折换铜钱一千文左右，而到了</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19</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世纪</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30</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年代后期，一两白银可折换铜钱一千六七百文。这种情况的出现</a:t>
            </a:r>
          </a:p>
        </p:txBody>
      </p:sp>
      <p:sp>
        <p:nvSpPr>
          <p:cNvPr id="9" name="文本框 8"/>
          <p:cNvSpPr txBox="1"/>
          <p:nvPr/>
        </p:nvSpPr>
        <p:spPr>
          <a:xfrm>
            <a:off x="254000" y="3573145"/>
            <a:ext cx="11684635" cy="1296670"/>
          </a:xfrm>
          <a:prstGeom prst="rect">
            <a:avLst/>
          </a:prstGeom>
          <a:noFill/>
        </p:spPr>
        <p:txBody>
          <a:bodyPr wrap="square" rtlCol="0">
            <a:spAutoFit/>
          </a:bodyPr>
          <a:lstStyle/>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 加重了中国人民经济负担    B. 源于商品经济快速发展</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 是白银货币化的必然结果    D. 导致中国白银大量外流</a:t>
            </a:r>
          </a:p>
        </p:txBody>
      </p:sp>
      <p:sp>
        <p:nvSpPr>
          <p:cNvPr id="4" name="文本框 3"/>
          <p:cNvSpPr txBox="1"/>
          <p:nvPr>
            <p:custDataLst>
              <p:tags r:id="rId3"/>
            </p:custDataLst>
          </p:nvPr>
        </p:nvSpPr>
        <p:spPr>
          <a:xfrm>
            <a:off x="335915" y="260985"/>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方法2 主旨归纳法</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善用关键词</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1415415" y="1557020"/>
            <a:ext cx="3168015" cy="98552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首先，提取材料中的关键词</a:t>
            </a:r>
          </a:p>
        </p:txBody>
      </p:sp>
      <p:sp>
        <p:nvSpPr>
          <p:cNvPr id="3" name="下箭头 2"/>
          <p:cNvSpPr/>
          <p:nvPr/>
        </p:nvSpPr>
        <p:spPr>
          <a:xfrm>
            <a:off x="2927350" y="3170555"/>
            <a:ext cx="144145" cy="3600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1343660" y="3861435"/>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其次，结合所学分析选项</a:t>
            </a:r>
          </a:p>
        </p:txBody>
      </p:sp>
      <p:sp>
        <p:nvSpPr>
          <p:cNvPr id="10" name="右箭头 9"/>
          <p:cNvSpPr/>
          <p:nvPr/>
        </p:nvSpPr>
        <p:spPr>
          <a:xfrm>
            <a:off x="4799965" y="20612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5610860" y="1422400"/>
            <a:ext cx="5976620" cy="133921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将材料中的关键词标记出来，材料中重复出现的词语、反映同类事物的词语或者有对应关系的词语等往往是解题的关键</a:t>
            </a:r>
          </a:p>
        </p:txBody>
      </p:sp>
      <p:sp>
        <p:nvSpPr>
          <p:cNvPr id="12" name="矩形 11"/>
          <p:cNvSpPr/>
          <p:nvPr>
            <p:custDataLst>
              <p:tags r:id="rId4"/>
            </p:custDataLst>
          </p:nvPr>
        </p:nvSpPr>
        <p:spPr>
          <a:xfrm>
            <a:off x="5592445" y="3859530"/>
            <a:ext cx="5976620" cy="9378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结合所学和材料中的关键词，选取符合题意的选项</a:t>
            </a:r>
          </a:p>
        </p:txBody>
      </p:sp>
      <p:sp>
        <p:nvSpPr>
          <p:cNvPr id="14" name="右箭头 13"/>
          <p:cNvSpPr/>
          <p:nvPr>
            <p:custDataLst>
              <p:tags r:id="rId5"/>
            </p:custDataLst>
          </p:nvPr>
        </p:nvSpPr>
        <p:spPr>
          <a:xfrm>
            <a:off x="4727575" y="426085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7331"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6" name="文本框 5"/>
          <p:cNvSpPr txBox="1"/>
          <p:nvPr/>
        </p:nvSpPr>
        <p:spPr>
          <a:xfrm>
            <a:off x="263525" y="1196975"/>
            <a:ext cx="11701145" cy="1814830"/>
          </a:xfrm>
          <a:prstGeom prst="rect">
            <a:avLst/>
          </a:prstGeom>
          <a:noFill/>
        </p:spPr>
        <p:txBody>
          <a:bodyPr wrap="square" rtlCol="0">
            <a:spAutoFit/>
          </a:bodyPr>
          <a:lstStyle/>
          <a:p>
            <a:pPr lvl="0" algn="l">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从</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18</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世纪末期到</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19</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世纪初期，在法国时装市场上，原本华丽的宫廷服饰受到了抑制，代表贵族身份的浮华锦缎让位于展现民主和公民气息的古希腊风格的服装，古希腊式样的长裙在法国上层社会备受欢迎。这说明当时的法国</a:t>
            </a:r>
          </a:p>
        </p:txBody>
      </p:sp>
      <p:sp>
        <p:nvSpPr>
          <p:cNvPr id="9" name="文本框 8"/>
          <p:cNvSpPr txBox="1"/>
          <p:nvPr/>
        </p:nvSpPr>
        <p:spPr>
          <a:xfrm>
            <a:off x="254000" y="3573145"/>
            <a:ext cx="11684635" cy="2501900"/>
          </a:xfrm>
          <a:prstGeom prst="rect">
            <a:avLst/>
          </a:prstGeom>
          <a:noFill/>
        </p:spPr>
        <p:txBody>
          <a:bodyPr wrap="square" rtlCol="0">
            <a:spAutoFit/>
          </a:bodyPr>
          <a:lstStyle/>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A. 封建等级观念受到了冲击    </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B. 资产阶级共和制度已经正式确立</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C. 帝制与共和斗争十分激烈    </a:t>
            </a:r>
          </a:p>
          <a:p>
            <a:pPr lvl="0" algn="l">
              <a:lnSpc>
                <a:spcPct val="140000"/>
              </a:lnSpc>
              <a:buClrTx/>
              <a:buSzTx/>
              <a:buFontTx/>
            </a:pP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sym typeface="+mn-ea"/>
              </a:rPr>
              <a:t>D. 工业革命增强了人们的自由意识</a:t>
            </a:r>
          </a:p>
        </p:txBody>
      </p:sp>
      <p:sp>
        <p:nvSpPr>
          <p:cNvPr id="4" name="文本框 3"/>
          <p:cNvSpPr txBox="1"/>
          <p:nvPr>
            <p:custDataLst>
              <p:tags r:id="rId3"/>
            </p:custDataLst>
          </p:nvPr>
        </p:nvSpPr>
        <p:spPr>
          <a:xfrm>
            <a:off x="335915" y="260985"/>
            <a:ext cx="10945495" cy="1506855"/>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3</a:t>
            </a:r>
            <a:r>
              <a:rPr sz="3200" b="1">
                <a:solidFill>
                  <a:schemeClr val="bg1"/>
                </a:solidFill>
                <a:latin typeface="楷体" panose="02010609060101010101" charset="-122"/>
                <a:ea typeface="楷体" panose="02010609060101010101" charset="-122"/>
                <a:cs typeface="楷体" panose="02010609060101010101" charset="-122"/>
                <a:sym typeface="+mn-ea"/>
              </a:rPr>
              <a:t> 善用关键词</a:t>
            </a:r>
          </a:p>
          <a:p>
            <a:endParaRPr sz="3200" b="1">
              <a:solidFill>
                <a:schemeClr val="bg1"/>
              </a:solidFill>
              <a:latin typeface="楷体" panose="02010609060101010101" charset="-122"/>
              <a:ea typeface="楷体" panose="02010609060101010101" charset="-122"/>
              <a:cs typeface="楷体" panose="02010609060101010101" charset="-122"/>
              <a:sym typeface="+mn-ea"/>
            </a:endParaRP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custDataLst>
              <p:tags r:id="rId1"/>
            </p:custDataLst>
          </p:nvPr>
        </p:nvSpPr>
        <p:spPr>
          <a:xfrm>
            <a:off x="46696" y="-27305"/>
            <a:ext cx="12191318" cy="6857616"/>
          </a:xfrm>
          <a:prstGeom prst="rect">
            <a:avLst/>
          </a:prstGeom>
          <a:solidFill>
            <a:srgbClr val="3547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21" name="矩形 20"/>
          <p:cNvSpPr/>
          <p:nvPr>
            <p:custDataLst>
              <p:tags r:id="rId2"/>
            </p:custDataLst>
          </p:nvPr>
        </p:nvSpPr>
        <p:spPr>
          <a:xfrm>
            <a:off x="160655" y="189230"/>
            <a:ext cx="11870690" cy="6322060"/>
          </a:xfrm>
          <a:prstGeom prst="rect">
            <a:avLst/>
          </a:prstGeom>
          <a:no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705" b="0" i="0" u="none" strike="noStrike" kern="1200" cap="none" spc="0" normalizeH="0" baseline="0" noProof="0">
              <a:ln>
                <a:noFill/>
              </a:ln>
              <a:solidFill>
                <a:prstClr val="white"/>
              </a:solidFill>
              <a:effectLst/>
              <a:uLnTx/>
              <a:uFillTx/>
              <a:latin typeface="汉仪旗黑-55S Book"/>
              <a:ea typeface="思源黑体 CN Light"/>
              <a:sym typeface="汉仪旗黑-55S Book"/>
            </a:endParaRPr>
          </a:p>
        </p:txBody>
      </p:sp>
      <p:sp>
        <p:nvSpPr>
          <p:cNvPr id="4" name="文本框 3"/>
          <p:cNvSpPr txBox="1"/>
          <p:nvPr/>
        </p:nvSpPr>
        <p:spPr>
          <a:xfrm>
            <a:off x="407670" y="405130"/>
            <a:ext cx="10945495" cy="1014730"/>
          </a:xfrm>
          <a:prstGeom prst="rect">
            <a:avLst/>
          </a:prstGeom>
          <a:noFill/>
        </p:spPr>
        <p:txBody>
          <a:bodyPr wrap="square" rtlCol="0">
            <a:spAutoFit/>
          </a:bodyPr>
          <a:lstStyle/>
          <a:p>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模型</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1·</a:t>
            </a:r>
            <a:r>
              <a:rPr lang="zh-CN" altLang="en-US" sz="2800" b="1" spc="500">
                <a:solidFill>
                  <a:schemeClr val="bg1"/>
                </a:solidFill>
                <a:uFillTx/>
                <a:latin typeface="微软雅黑" panose="020B0503020204020204" charset="-122"/>
                <a:ea typeface="微软雅黑" panose="020B0503020204020204" charset="-122"/>
                <a:cs typeface="微软雅黑" panose="020B0503020204020204" charset="-122"/>
              </a:rPr>
              <a:t>掌握材料分析</a:t>
            </a:r>
            <a:r>
              <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rPr>
              <a:t>——</a:t>
            </a:r>
            <a:r>
              <a:rPr sz="3200" b="1">
                <a:solidFill>
                  <a:schemeClr val="bg1"/>
                </a:solidFill>
                <a:latin typeface="楷体" panose="02010609060101010101" charset="-122"/>
                <a:ea typeface="楷体" panose="02010609060101010101" charset="-122"/>
                <a:cs typeface="楷体" panose="02010609060101010101" charset="-122"/>
                <a:sym typeface="+mn-ea"/>
              </a:rPr>
              <a:t>方法</a:t>
            </a:r>
            <a:r>
              <a:rPr lang="en-US" sz="3200" b="1">
                <a:solidFill>
                  <a:schemeClr val="bg1"/>
                </a:solidFill>
                <a:latin typeface="楷体" panose="02010609060101010101" charset="-122"/>
                <a:ea typeface="楷体" panose="02010609060101010101" charset="-122"/>
                <a:cs typeface="楷体" panose="02010609060101010101" charset="-122"/>
                <a:sym typeface="+mn-ea"/>
              </a:rPr>
              <a:t>4</a:t>
            </a:r>
            <a:r>
              <a:rPr sz="3200" b="1">
                <a:solidFill>
                  <a:schemeClr val="bg1"/>
                </a:solidFill>
                <a:latin typeface="楷体" panose="02010609060101010101" charset="-122"/>
                <a:ea typeface="楷体" panose="02010609060101010101" charset="-122"/>
                <a:cs typeface="楷体" panose="02010609060101010101" charset="-122"/>
                <a:sym typeface="+mn-ea"/>
              </a:rPr>
              <a:t> 厘清材料逻辑关系</a:t>
            </a:r>
          </a:p>
          <a:p>
            <a:endParaRPr lang="en-US" altLang="zh-CN" sz="2800" b="1" spc="500">
              <a:solidFill>
                <a:schemeClr val="bg1"/>
              </a:solidFill>
              <a:uFillTx/>
              <a:latin typeface="微软雅黑" panose="020B0503020204020204" charset="-122"/>
              <a:ea typeface="微软雅黑" panose="020B0503020204020204" charset="-122"/>
              <a:cs typeface="微软雅黑" panose="020B0503020204020204" charset="-122"/>
            </a:endParaRPr>
          </a:p>
        </p:txBody>
      </p:sp>
      <p:sp>
        <p:nvSpPr>
          <p:cNvPr id="2" name="矩形 1"/>
          <p:cNvSpPr/>
          <p:nvPr/>
        </p:nvSpPr>
        <p:spPr>
          <a:xfrm>
            <a:off x="263525" y="2637155"/>
            <a:ext cx="3168015" cy="608965"/>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首先，划分材料层次</a:t>
            </a:r>
          </a:p>
        </p:txBody>
      </p:sp>
      <p:sp>
        <p:nvSpPr>
          <p:cNvPr id="3" name="下箭头 2"/>
          <p:cNvSpPr/>
          <p:nvPr/>
        </p:nvSpPr>
        <p:spPr>
          <a:xfrm>
            <a:off x="1487805" y="3501390"/>
            <a:ext cx="175260" cy="133667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custDataLst>
              <p:tags r:id="rId3"/>
            </p:custDataLst>
          </p:nvPr>
        </p:nvSpPr>
        <p:spPr>
          <a:xfrm>
            <a:off x="335915" y="5157470"/>
            <a:ext cx="3168015" cy="935990"/>
          </a:xfrm>
          <a:prstGeom prst="rect">
            <a:avLst/>
          </a:prstGeom>
          <a:solidFill>
            <a:schemeClr val="bg1"/>
          </a:solidFill>
          <a:ln w="28575" cmpd="sng">
            <a:solidFill>
              <a:srgbClr val="35475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a:solidFill>
                  <a:srgbClr val="35475F"/>
                </a:solidFill>
                <a:latin typeface="黑体" panose="02010609060101010101" charset="-122"/>
                <a:ea typeface="黑体" panose="02010609060101010101" charset="-122"/>
              </a:rPr>
              <a:t>其次，分析材料信息，确定正确选项</a:t>
            </a:r>
          </a:p>
        </p:txBody>
      </p:sp>
      <p:sp>
        <p:nvSpPr>
          <p:cNvPr id="10" name="右箭头 9"/>
          <p:cNvSpPr/>
          <p:nvPr/>
        </p:nvSpPr>
        <p:spPr>
          <a:xfrm>
            <a:off x="3503930" y="292481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11" name="矩形 10"/>
          <p:cNvSpPr/>
          <p:nvPr/>
        </p:nvSpPr>
        <p:spPr>
          <a:xfrm>
            <a:off x="4295775" y="2348865"/>
            <a:ext cx="2434590" cy="133921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根据具体情况划分材料层次，确定材料有几层</a:t>
            </a:r>
          </a:p>
        </p:txBody>
      </p:sp>
      <p:sp>
        <p:nvSpPr>
          <p:cNvPr id="12" name="矩形 11"/>
          <p:cNvSpPr/>
          <p:nvPr>
            <p:custDataLst>
              <p:tags r:id="rId4"/>
            </p:custDataLst>
          </p:nvPr>
        </p:nvSpPr>
        <p:spPr>
          <a:xfrm>
            <a:off x="4282440" y="5229225"/>
            <a:ext cx="5976620" cy="93789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400" b="1">
                <a:solidFill>
                  <a:schemeClr val="bg1"/>
                </a:solidFill>
                <a:latin typeface="黑体" panose="02010609060101010101" charset="-122"/>
                <a:ea typeface="黑体" panose="02010609060101010101" charset="-122"/>
              </a:rPr>
              <a:t>坚持全面原则，分析材料不同层次之间共同体现的内容</a:t>
            </a:r>
          </a:p>
        </p:txBody>
      </p:sp>
      <p:sp>
        <p:nvSpPr>
          <p:cNvPr id="14" name="右箭头 13"/>
          <p:cNvSpPr/>
          <p:nvPr>
            <p:custDataLst>
              <p:tags r:id="rId5"/>
            </p:custDataLst>
          </p:nvPr>
        </p:nvSpPr>
        <p:spPr>
          <a:xfrm>
            <a:off x="3575685" y="5661660"/>
            <a:ext cx="594995" cy="136525"/>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800">
              <a:sym typeface="+mn-ea"/>
            </a:endParaRPr>
          </a:p>
        </p:txBody>
      </p:sp>
      <p:sp>
        <p:nvSpPr>
          <p:cNvPr id="6" name="矩形 5"/>
          <p:cNvSpPr/>
          <p:nvPr/>
        </p:nvSpPr>
        <p:spPr>
          <a:xfrm>
            <a:off x="479425" y="1196975"/>
            <a:ext cx="2834640" cy="368300"/>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chemeClr val="bg1"/>
                </a:solidFill>
                <a:latin typeface="黑体" panose="02010609060101010101" charset="-122"/>
                <a:ea typeface="黑体" panose="02010609060101010101" charset="-122"/>
                <a:sym typeface="+mn-ea"/>
              </a:rPr>
              <a:t>类型1  并列关系</a:t>
            </a:r>
          </a:p>
        </p:txBody>
      </p:sp>
      <p:sp>
        <p:nvSpPr>
          <p:cNvPr id="9" name="左大括号 8"/>
          <p:cNvSpPr/>
          <p:nvPr/>
        </p:nvSpPr>
        <p:spPr>
          <a:xfrm>
            <a:off x="7032625" y="1403985"/>
            <a:ext cx="101600" cy="3216910"/>
          </a:xfrm>
          <a:prstGeom prst="leftBrace">
            <a:avLst/>
          </a:prstGeom>
          <a:ln w="28575" cmpd="sng">
            <a:solidFill>
              <a:schemeClr val="bg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圆角矩形 12"/>
          <p:cNvSpPr/>
          <p:nvPr/>
        </p:nvSpPr>
        <p:spPr>
          <a:xfrm>
            <a:off x="7382510" y="1052830"/>
            <a:ext cx="4368800" cy="100901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2800" b="1">
                <a:solidFill>
                  <a:srgbClr val="35475F"/>
                </a:solidFill>
                <a:latin typeface="楷体" panose="02010609060101010101" charset="-122"/>
                <a:ea typeface="楷体" panose="02010609060101010101" charset="-122"/>
              </a:rPr>
              <a:t>材料层次用分号或者句号隔开</a:t>
            </a:r>
          </a:p>
        </p:txBody>
      </p:sp>
      <p:sp>
        <p:nvSpPr>
          <p:cNvPr id="15" name="圆角矩形 14"/>
          <p:cNvSpPr/>
          <p:nvPr>
            <p:custDataLst>
              <p:tags r:id="rId6"/>
            </p:custDataLst>
          </p:nvPr>
        </p:nvSpPr>
        <p:spPr>
          <a:xfrm>
            <a:off x="7382510" y="2348865"/>
            <a:ext cx="4368800" cy="113728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rgbClr val="35475F"/>
                </a:solidFill>
                <a:latin typeface="楷体" panose="02010609060101010101" charset="-122"/>
                <a:ea typeface="楷体" panose="02010609060101010101" charset="-122"/>
                <a:sym typeface="+mn-ea"/>
              </a:rPr>
              <a:t>材料层次用几个时间段（时期）、几个主张或几个国家/地区隔开</a:t>
            </a:r>
          </a:p>
        </p:txBody>
      </p:sp>
      <p:sp>
        <p:nvSpPr>
          <p:cNvPr id="16" name="圆角矩形 15"/>
          <p:cNvSpPr/>
          <p:nvPr>
            <p:custDataLst>
              <p:tags r:id="rId7"/>
            </p:custDataLst>
          </p:nvPr>
        </p:nvSpPr>
        <p:spPr>
          <a:xfrm>
            <a:off x="7392035" y="3789045"/>
            <a:ext cx="4368800" cy="1137285"/>
          </a:xfrm>
          <a:prstGeom prst="roundRect">
            <a:avLst/>
          </a:prstGeom>
          <a:solidFill>
            <a:schemeClr val="bg1"/>
          </a:solidFill>
          <a:ln w="28575" cmpd="dbl">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l">
              <a:buClrTx/>
              <a:buSzTx/>
              <a:buFontTx/>
            </a:pPr>
            <a:r>
              <a:rPr lang="zh-CN" altLang="en-US" sz="2400" b="1">
                <a:solidFill>
                  <a:srgbClr val="35475F"/>
                </a:solidFill>
                <a:latin typeface="楷体" panose="02010609060101010101" charset="-122"/>
                <a:ea typeface="楷体" panose="02010609060101010101" charset="-122"/>
                <a:sym typeface="+mn-ea"/>
              </a:rPr>
              <a:t>材料中含有明显的相关词语或者表述，如“一方面……另一方面……”“同时”等</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TEzOWJiMWYzMTM2YmQyM2NiMjU4MWExZmY5M2I0OTAifQ=="/>
  <p:tag name="KSO_WPP_MARK_KEY" val="549b91aa-c42d-4716-b8e5-925886a36076"/>
  <p:tag name="KSO_WM_SCREEN_THEME_FLAG" val="Dlrq25wU2PGuGg5bbmjbDD39UMoFsEroLsAZpAGhbreNuzOFw5QiDaIGU9qDPs0VBDFpdxaYI/ADokq+uKxqH6aWu45/dmNciDEsI7GQMGk="/>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0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xml><?xml version="1.0" encoding="utf-8"?>
<p:tagLst xmlns:a="http://schemas.openxmlformats.org/drawingml/2006/main" xmlns:r="http://schemas.openxmlformats.org/officeDocument/2006/relationships" xmlns:p="http://schemas.openxmlformats.org/presentationml/2006/main">
  <p:tag name="KSO_WM_UNIT_TABLE_BEAUTIFY" val="smartTable{359f4d0d-91dc-4988-b60b-27090077d7d2}"/>
  <p:tag name="TABLE_ENDDRAG_ORIGIN_RECT" val="883*170"/>
  <p:tag name="TABLE_ENDDRAG_RECT" val="49*218*883*170"/>
  <p:tag name="KSO_WM_SCREEN_THEME_FLAG" val="Dlrq25wU2PGuGg5bbmjbDD39UMoFsEroLsAZpAGhbreNuzOFw5QiDaIGU9qDPs0VBDFpdxaYI/ADokq+uKxqH6aWu45/dmNciDEsI7GQMGk="/>
</p:tagLst>
</file>

<file path=ppt/tags/tag21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1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5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0.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2.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4.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6.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8.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
  <p:tag name="KSO_WM_SCREEN_THEME_FLAG" val="Dlrq25wU2PGuGg5bbmjbDD39UMoFsEroLsAZpAGhbreNuzOFw5QiDaIGU9qDPs0VBDFpdxaYI/ADokq+uKxqH6aWu45/dmNciDEsI7GQMGk="/>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2565</Words>
  <PresentationFormat>宽屏</PresentationFormat>
  <Paragraphs>266</Paragraphs>
  <Slides>39</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39</vt:i4>
      </vt:variant>
    </vt:vector>
  </HeadingPairs>
  <TitlesOfParts>
    <vt:vector size="49" baseType="lpstr">
      <vt:lpstr>等线 Light</vt:lpstr>
      <vt:lpstr>汉仪旗黑-55S Book</vt:lpstr>
      <vt:lpstr>黑体</vt:lpstr>
      <vt:lpstr>楷体</vt:lpstr>
      <vt:lpstr>思源黑体 CN Light</vt:lpstr>
      <vt:lpstr>宋体</vt:lpstr>
      <vt:lpstr>微软雅黑</vt:lpstr>
      <vt:lpstr>Arial</vt:lpstr>
      <vt:lpstr>Calibri</vt: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2023-03-30T10:15:00Z</dcterms:created>
  <dcterms:modified xsi:type="dcterms:W3CDTF">2023-04-07T04:49:05Z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2052-11.1.0.14036</vt:lpwstr>
  </property>
  <property fmtid="{D5CDD505-2E9C-101B-9397-08002B2CF9AE}" pid="3" name="ICV">
    <vt:lpwstr>7FB9A4E532304A91AB2D000D9106F8C6_12</vt:lpwstr>
  </property>
</Properties>
</file>