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3"/>
    <p:sldId id="317" r:id="rId4"/>
    <p:sldId id="258" r:id="rId5"/>
    <p:sldId id="343" r:id="rId6"/>
    <p:sldId id="269" r:id="rId7"/>
    <p:sldId id="266" r:id="rId8"/>
    <p:sldId id="271" r:id="rId9"/>
    <p:sldId id="289" r:id="rId10"/>
    <p:sldId id="287" r:id="rId11"/>
    <p:sldId id="290" r:id="rId12"/>
    <p:sldId id="300" r:id="rId13"/>
    <p:sldId id="291" r:id="rId14"/>
    <p:sldId id="292" r:id="rId15"/>
    <p:sldId id="293" r:id="rId16"/>
    <p:sldId id="305" r:id="rId17"/>
    <p:sldId id="294" r:id="rId18"/>
    <p:sldId id="304" r:id="rId19"/>
    <p:sldId id="312" r:id="rId20"/>
    <p:sldId id="306" r:id="rId21"/>
    <p:sldId id="307" r:id="rId22"/>
    <p:sldId id="308" r:id="rId23"/>
    <p:sldId id="259" r:id="rId24"/>
    <p:sldId id="316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1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90.xml"/><Relationship Id="rId1" Type="http://schemas.openxmlformats.org/officeDocument/2006/relationships/tags" Target="../tags/tag81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111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tags" Target="../tags/tag11.xml"/><Relationship Id="rId3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tags" Target="../tags/tag2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4010025"/>
            <a:ext cx="3768090" cy="28263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04595" y="2167573"/>
            <a:ext cx="9144000" cy="2387600"/>
          </a:xfrm>
        </p:spPr>
        <p:txBody>
          <a:bodyPr>
            <a:normAutofit fontScale="90000"/>
          </a:bodyPr>
          <a:p>
            <a:pPr algn="ctr"/>
            <a:r>
              <a:rPr lang="zh-CN"/>
              <a:t>落到实处</a:t>
            </a:r>
            <a:r>
              <a:rPr lang="en-US" altLang="zh-CN"/>
              <a:t>    </a:t>
            </a:r>
            <a:r>
              <a:rPr lang="zh-CN" altLang="en-US"/>
              <a:t>持之以恒</a:t>
            </a:r>
            <a:br>
              <a:rPr lang="zh-CN" altLang="en-US"/>
            </a:br>
            <a:br>
              <a:rPr lang="zh-CN" altLang="en-US"/>
            </a:br>
            <a:endParaRPr lang="zh-CN" altLang="en-US" sz="4000"/>
          </a:p>
        </p:txBody>
      </p:sp>
      <p:sp>
        <p:nvSpPr>
          <p:cNvPr id="5" name="文本框 4"/>
          <p:cNvSpPr txBox="1"/>
          <p:nvPr/>
        </p:nvSpPr>
        <p:spPr>
          <a:xfrm>
            <a:off x="2634615" y="3426460"/>
            <a:ext cx="85102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九年级历史教学尝试与思考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90" y="-139700"/>
            <a:ext cx="3354705" cy="263144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930775" y="5763260"/>
            <a:ext cx="68719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zh-CN" sz="2800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盐城市冈中初级中学</a:t>
            </a:r>
            <a:r>
              <a:rPr lang="en-US" altLang="zh-CN" sz="2800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800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陈星林</a:t>
            </a:r>
            <a:endParaRPr lang="zh-CN" altLang="en-US" sz="2800">
              <a:solidFill>
                <a:srgbClr val="1F2DA8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0" y="1063625"/>
            <a:ext cx="12192000" cy="0"/>
          </a:xfrm>
          <a:prstGeom prst="line">
            <a:avLst/>
          </a:prstGeom>
          <a:ln w="2159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"/>
          <p:cNvSpPr/>
          <p:nvPr>
            <p:custDataLst>
              <p:tags r:id="rId2"/>
            </p:custDataLst>
          </p:nvPr>
        </p:nvSpPr>
        <p:spPr>
          <a:xfrm>
            <a:off x="264160" y="365760"/>
            <a:ext cx="574040" cy="484505"/>
          </a:xfrm>
          <a:prstGeom prst="roundRect">
            <a:avLst>
              <a:gd name="adj" fmla="val 22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</a:rPr>
              <a:t>二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199515" y="332740"/>
            <a:ext cx="2775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课堂教学</a:t>
            </a:r>
            <a:endParaRPr lang="zh-CN" altLang="en-US" sz="3200" b="1"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048000" y="322580"/>
            <a:ext cx="4404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ym typeface="+mn-ea"/>
              </a:rPr>
              <a:t>—— 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用好课前三分钟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2" name="内容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838200" y="1340485"/>
            <a:ext cx="7941310" cy="610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ClrTx/>
              <a:buSzTx/>
              <a:buNone/>
            </a:pPr>
            <a:r>
              <a:rPr lang="zh-CN" altLang="en-US" sz="3200">
                <a:solidFill>
                  <a:srgbClr val="1F2DA8"/>
                </a:solidFill>
                <a:sym typeface="+mn-ea"/>
              </a:rPr>
              <a:t>（二）</a:t>
            </a:r>
            <a:r>
              <a:rPr lang="zh-CN" altLang="en-US" sz="3200">
                <a:solidFill>
                  <a:srgbClr val="1F2DA8"/>
                </a:solidFill>
                <a:sym typeface="+mn-ea"/>
              </a:rPr>
              <a:t>及时检查</a:t>
            </a:r>
            <a:r>
              <a:rPr lang="zh-CN" altLang="en-US" sz="3200">
                <a:solidFill>
                  <a:srgbClr val="1F2DA8"/>
                </a:solidFill>
                <a:sym typeface="+mn-ea"/>
              </a:rPr>
              <a:t>背诵效果</a:t>
            </a:r>
            <a:endParaRPr lang="zh-CN" altLang="en-US" sz="3200">
              <a:solidFill>
                <a:srgbClr val="1F2DA8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735" y="2065020"/>
            <a:ext cx="8865870" cy="3741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0" y="1063625"/>
            <a:ext cx="12192000" cy="0"/>
          </a:xfrm>
          <a:prstGeom prst="line">
            <a:avLst/>
          </a:prstGeom>
          <a:ln w="2159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"/>
          <p:cNvSpPr/>
          <p:nvPr>
            <p:custDataLst>
              <p:tags r:id="rId2"/>
            </p:custDataLst>
          </p:nvPr>
        </p:nvSpPr>
        <p:spPr>
          <a:xfrm>
            <a:off x="264160" y="365760"/>
            <a:ext cx="574040" cy="484505"/>
          </a:xfrm>
          <a:prstGeom prst="roundRect">
            <a:avLst>
              <a:gd name="adj" fmla="val 22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</a:rPr>
              <a:t>二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199515" y="332740"/>
            <a:ext cx="2775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课堂教学</a:t>
            </a:r>
            <a:endParaRPr lang="zh-CN" altLang="en-US" sz="3200" b="1"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048000" y="322580"/>
            <a:ext cx="4404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ym typeface="+mn-ea"/>
              </a:rPr>
              <a:t>—— </a:t>
            </a:r>
            <a:r>
              <a:rPr lang="zh-CN" altLang="en-US" sz="3200" b="1">
                <a:solidFill>
                  <a:srgbClr val="1F2DA8"/>
                </a:solidFill>
                <a:sym typeface="+mn-ea"/>
              </a:rPr>
              <a:t>学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·讲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·练结合</a:t>
            </a:r>
            <a:endParaRPr lang="zh-CN" altLang="en-US" sz="32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7420" y="1541780"/>
            <a:ext cx="1029716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528955" fontAlgn="auto"/>
            <a:endParaRPr lang="zh-CN" altLang="en-US" sz="2800"/>
          </a:p>
          <a:p>
            <a:pPr indent="528955" fontAlgn="auto"/>
            <a:r>
              <a:rPr lang="zh-CN" altLang="en-US" sz="2800">
                <a:sym typeface="+mn-ea"/>
              </a:rPr>
              <a:t>九年级常态课堂不仅要观赏性，更要针对性和实效，因此，在有限的时间内，学生的学习要以围绕教学重点展开。</a:t>
            </a:r>
            <a:endParaRPr lang="zh-CN" altLang="en-US" sz="2800">
              <a:sym typeface="+mn-ea"/>
            </a:endParaRPr>
          </a:p>
          <a:p>
            <a:pPr indent="528955" fontAlgn="auto"/>
            <a:r>
              <a:rPr lang="zh-CN" altLang="en-US" sz="2800">
                <a:sym typeface="+mn-ea"/>
              </a:rPr>
              <a:t>如何确定教学重点呢？</a:t>
            </a:r>
            <a:r>
              <a:rPr lang="zh-CN" altLang="en-US" sz="2800">
                <a:sym typeface="+mn-ea"/>
              </a:rPr>
              <a:t>除了深度解读课程标准和中考说明外，还</a:t>
            </a:r>
            <a:r>
              <a:rPr lang="zh-CN" altLang="en-US" sz="2800">
                <a:sym typeface="+mn-ea"/>
              </a:rPr>
              <a:t>应该通过整理近几年的中考试题，明确本单元本节课的考情以及已经考查的方向，有可能考查的方向，以此来确定本章节本节课哪些知识点为高频考点，需要拓展深化学习，哪些是冷僻考点，只需点到即可。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0" y="1063625"/>
            <a:ext cx="12192000" cy="0"/>
          </a:xfrm>
          <a:prstGeom prst="line">
            <a:avLst/>
          </a:prstGeom>
          <a:ln w="2159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"/>
          <p:cNvSpPr/>
          <p:nvPr>
            <p:custDataLst>
              <p:tags r:id="rId2"/>
            </p:custDataLst>
          </p:nvPr>
        </p:nvSpPr>
        <p:spPr>
          <a:xfrm>
            <a:off x="264160" y="365760"/>
            <a:ext cx="574040" cy="484505"/>
          </a:xfrm>
          <a:prstGeom prst="roundRect">
            <a:avLst>
              <a:gd name="adj" fmla="val 22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</a:rPr>
              <a:t>二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199515" y="332740"/>
            <a:ext cx="2775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课堂教学</a:t>
            </a:r>
            <a:endParaRPr lang="zh-CN" altLang="en-US" sz="3200" b="1"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048000" y="322580"/>
            <a:ext cx="4404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ym typeface="+mn-ea"/>
              </a:rPr>
              <a:t>—— 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学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·</a:t>
            </a:r>
            <a:r>
              <a:rPr lang="zh-CN" altLang="en-US" sz="3200" b="1">
                <a:solidFill>
                  <a:srgbClr val="1F2DA8"/>
                </a:solidFill>
                <a:sym typeface="+mn-ea"/>
              </a:rPr>
              <a:t>讲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·练结合</a:t>
            </a:r>
            <a:endParaRPr lang="zh-CN" altLang="en-US" sz="32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9515" y="1929130"/>
            <a:ext cx="999871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528955" fontAlgn="auto"/>
            <a:r>
              <a:rPr lang="zh-CN" altLang="en-US" sz="2800"/>
              <a:t>讲授法是教师通过语言系统连贯地向学生传授科学文化知识、思想理念，并促进他们的智能与品德发展的方法。它可以使学生在较短的时间内获得较为全面的知识。九年级教学时间紧张，必要的讲述法在很多时候能起到事半功倍的效果，尤其是处理教学难点时。</a:t>
            </a:r>
            <a:endParaRPr lang="zh-CN" altLang="en-US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0" y="1063625"/>
            <a:ext cx="12192000" cy="0"/>
          </a:xfrm>
          <a:prstGeom prst="line">
            <a:avLst/>
          </a:prstGeom>
          <a:ln w="2159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"/>
          <p:cNvSpPr/>
          <p:nvPr>
            <p:custDataLst>
              <p:tags r:id="rId2"/>
            </p:custDataLst>
          </p:nvPr>
        </p:nvSpPr>
        <p:spPr>
          <a:xfrm>
            <a:off x="264160" y="365760"/>
            <a:ext cx="574040" cy="484505"/>
          </a:xfrm>
          <a:prstGeom prst="roundRect">
            <a:avLst>
              <a:gd name="adj" fmla="val 22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</a:rPr>
              <a:t>二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199515" y="332740"/>
            <a:ext cx="2775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课堂教学</a:t>
            </a:r>
            <a:endParaRPr lang="zh-CN" altLang="en-US" sz="3200" b="1"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048000" y="322580"/>
            <a:ext cx="4404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ym typeface="+mn-ea"/>
              </a:rPr>
              <a:t>—— 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学·讲·</a:t>
            </a:r>
            <a:r>
              <a:rPr lang="zh-CN" altLang="en-US" sz="3200" b="1">
                <a:solidFill>
                  <a:srgbClr val="1F2DA8"/>
                </a:solidFill>
                <a:sym typeface="+mn-ea"/>
              </a:rPr>
              <a:t>练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结合</a:t>
            </a:r>
            <a:endParaRPr lang="zh-CN" altLang="en-US" sz="32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3135" y="1063625"/>
            <a:ext cx="10656570" cy="6123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528955" fontAlgn="auto"/>
            <a:r>
              <a:rPr lang="zh-CN" altLang="en-US" sz="2800">
                <a:sym typeface="+mn-ea"/>
              </a:rPr>
              <a:t>学生的学科素养最终还是要通过测试体验出来。因此九年级的教学，知识串讲是一方面，但练习与检测也是不可或缺的，甚至是更为重要的一方面。因此，每节课都要有必要的练习来帮助学生内化所学，提高解题能力。</a:t>
            </a:r>
            <a:endParaRPr lang="zh-CN" altLang="en-US" sz="2800">
              <a:sym typeface="+mn-ea"/>
            </a:endParaRPr>
          </a:p>
          <a:p>
            <a:pPr indent="528955" fontAlgn="auto"/>
            <a:endParaRPr lang="zh-CN" altLang="en-US" sz="2800">
              <a:sym typeface="+mn-ea"/>
            </a:endParaRPr>
          </a:p>
          <a:p>
            <a:pPr indent="528955" fontAlgn="auto"/>
            <a:r>
              <a:rPr lang="zh-CN" altLang="en-US" sz="2800">
                <a:sym typeface="+mn-ea"/>
              </a:rPr>
              <a:t>练习时间可以放在知识梳理结束后，也可以穿插在知识梳理的过程中，尽量不要放到课后。选择的练习题要有一定的区分度，难度适中，</a:t>
            </a:r>
            <a:r>
              <a:rPr lang="zh-CN" altLang="en-US" sz="2800">
                <a:sym typeface="+mn-ea"/>
              </a:rPr>
              <a:t>包含</a:t>
            </a:r>
            <a:r>
              <a:rPr lang="zh-CN" altLang="en-US" sz="2800">
                <a:sym typeface="+mn-ea"/>
              </a:rPr>
              <a:t>各种题型。</a:t>
            </a:r>
            <a:endParaRPr lang="zh-CN" altLang="en-US" sz="2800">
              <a:sym typeface="+mn-ea"/>
            </a:endParaRPr>
          </a:p>
          <a:p>
            <a:pPr indent="528955" fontAlgn="auto"/>
            <a:endParaRPr lang="zh-CN" altLang="en-US" sz="2800">
              <a:sym typeface="+mn-ea"/>
            </a:endParaRPr>
          </a:p>
          <a:p>
            <a:pPr indent="528955" fontAlgn="auto"/>
            <a:r>
              <a:rPr lang="zh-CN" altLang="en-US" sz="2800">
                <a:sym typeface="+mn-ea"/>
              </a:rPr>
              <a:t>课堂练习要及时讲评，最好做到当堂评讲，评讲时不仅要让学生知道正确答案，更要让学生说出作答的依据，对错误答案进行分析与改正，对学生进行解题方法的指导与训练。</a:t>
            </a:r>
            <a:endParaRPr lang="zh-CN" altLang="en-US" sz="2800">
              <a:sym typeface="+mn-ea"/>
            </a:endParaRPr>
          </a:p>
          <a:p>
            <a:pPr indent="528955" fontAlgn="auto"/>
            <a:endParaRPr lang="zh-CN" altLang="en-US" sz="2800">
              <a:sym typeface="+mn-ea"/>
            </a:endParaRPr>
          </a:p>
          <a:p>
            <a:endParaRPr lang="zh-CN" altLang="en-US" sz="28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0" y="1063625"/>
            <a:ext cx="12192000" cy="0"/>
          </a:xfrm>
          <a:prstGeom prst="line">
            <a:avLst/>
          </a:prstGeom>
          <a:ln w="2159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"/>
          <p:cNvSpPr/>
          <p:nvPr>
            <p:custDataLst>
              <p:tags r:id="rId2"/>
            </p:custDataLst>
          </p:nvPr>
        </p:nvSpPr>
        <p:spPr>
          <a:xfrm>
            <a:off x="264160" y="365760"/>
            <a:ext cx="574040" cy="484505"/>
          </a:xfrm>
          <a:prstGeom prst="roundRect">
            <a:avLst>
              <a:gd name="adj" fmla="val 22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</a:rPr>
              <a:t>二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199515" y="332740"/>
            <a:ext cx="2775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课堂教学</a:t>
            </a:r>
            <a:endParaRPr lang="zh-CN" altLang="en-US" sz="3200" b="1"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048000" y="322580"/>
            <a:ext cx="4404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ym typeface="+mn-ea"/>
              </a:rPr>
              <a:t>—— 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落实听课笔记</a:t>
            </a:r>
            <a:endParaRPr lang="zh-CN" altLang="en-US" sz="32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8200" y="1390650"/>
            <a:ext cx="533082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528955" fontAlgn="auto"/>
            <a:r>
              <a:rPr lang="zh-CN" altLang="en-US" sz="2800">
                <a:sym typeface="+mn-ea"/>
              </a:rPr>
              <a:t>笔记可以帮助学生集中注意力，提高学习效率。</a:t>
            </a:r>
            <a:r>
              <a:rPr lang="zh-CN" altLang="en-US" sz="2800"/>
              <a:t>笔记是课堂上的重要知识点，是课本浓缩后的精华，复习时可以提高效率。</a:t>
            </a:r>
            <a:endParaRPr lang="zh-CN" altLang="en-US" sz="2800"/>
          </a:p>
          <a:p>
            <a:pPr indent="528955" fontAlgn="auto"/>
            <a:endParaRPr lang="zh-CN" altLang="en-US" sz="2800"/>
          </a:p>
          <a:p>
            <a:pPr indent="528955" fontAlgn="auto"/>
            <a:r>
              <a:rPr lang="zh-CN" altLang="en-US" sz="2800"/>
              <a:t>笔记可以记在专用的历史笔记本上，也可以直接记在教材上，个人认为以教材为依托更为方便，能更好的处理好听课和记笔记的关系。</a:t>
            </a:r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b="30852"/>
          <a:stretch>
            <a:fillRect/>
          </a:stretch>
        </p:blipFill>
        <p:spPr>
          <a:xfrm>
            <a:off x="6169025" y="1781810"/>
            <a:ext cx="5796915" cy="4008755"/>
          </a:xfrm>
          <a:prstGeom prst="rect">
            <a:avLst/>
          </a:prstGeom>
        </p:spPr>
      </p:pic>
      <p:sp>
        <p:nvSpPr>
          <p:cNvPr id="4" name="内容占位符 2"/>
          <p:cNvSpPr>
            <a:spLocks noGrp="1"/>
          </p:cNvSpPr>
          <p:nvPr/>
        </p:nvSpPr>
        <p:spPr>
          <a:xfrm>
            <a:off x="2040255" y="5876925"/>
            <a:ext cx="2674620" cy="55943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</a:rPr>
              <a:t>定期检查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0" y="1063625"/>
            <a:ext cx="12192000" cy="0"/>
          </a:xfrm>
          <a:prstGeom prst="line">
            <a:avLst/>
          </a:prstGeom>
          <a:ln w="2159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"/>
          <p:cNvSpPr/>
          <p:nvPr>
            <p:custDataLst>
              <p:tags r:id="rId2"/>
            </p:custDataLst>
          </p:nvPr>
        </p:nvSpPr>
        <p:spPr>
          <a:xfrm>
            <a:off x="264160" y="365760"/>
            <a:ext cx="574040" cy="484505"/>
          </a:xfrm>
          <a:prstGeom prst="roundRect">
            <a:avLst>
              <a:gd name="adj" fmla="val 22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</a:rPr>
              <a:t>三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8200" y="1751330"/>
            <a:ext cx="1016000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528955" fontAlgn="auto"/>
            <a:r>
              <a:rPr lang="zh-CN" altLang="en-US" sz="2800"/>
              <a:t>课后作业是课堂教学过程中的非常重要的组成部分，是巩固新授知识，形成技能技巧，培养良好的思维品质，发展学生智力的重要途径，是课堂教学过程中不可跨越的一环。</a:t>
            </a:r>
            <a:endParaRPr lang="zh-CN" altLang="en-US" sz="2800"/>
          </a:p>
          <a:p>
            <a:pPr indent="528955" fontAlgn="auto"/>
            <a:r>
              <a:rPr lang="zh-CN" altLang="en-US" sz="2800"/>
              <a:t>但是由于学生普遍课后作业质量不高，因此，对课后作业的布置做了调整，进行分层作业。</a:t>
            </a:r>
            <a:endParaRPr lang="zh-CN" altLang="en-US" sz="2800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1123950" y="4152265"/>
            <a:ext cx="10515600" cy="17792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>
                <a:solidFill>
                  <a:srgbClr val="1F2DA8"/>
                </a:solidFill>
              </a:rPr>
              <a:t>01. </a:t>
            </a:r>
            <a:r>
              <a:rPr lang="zh-CN" altLang="en-US">
                <a:solidFill>
                  <a:srgbClr val="1F2DA8"/>
                </a:solidFill>
              </a:rPr>
              <a:t>课堂作业的二次订正</a:t>
            </a:r>
            <a:endParaRPr lang="zh-CN" altLang="en-US">
              <a:solidFill>
                <a:srgbClr val="1F2DA8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>
                <a:solidFill>
                  <a:srgbClr val="1F2DA8"/>
                </a:solidFill>
              </a:rPr>
              <a:t>02. </a:t>
            </a:r>
            <a:r>
              <a:rPr lang="zh-CN" altLang="en-US">
                <a:solidFill>
                  <a:srgbClr val="1F2DA8"/>
                </a:solidFill>
              </a:rPr>
              <a:t>课堂知识的二次梳理</a:t>
            </a:r>
            <a:endParaRPr lang="zh-CN" altLang="en-US">
              <a:solidFill>
                <a:srgbClr val="1F2DA8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>
                <a:solidFill>
                  <a:srgbClr val="1F2DA8"/>
                </a:solidFill>
              </a:rPr>
              <a:t>03. </a:t>
            </a:r>
            <a:r>
              <a:rPr lang="zh-CN" altLang="en-US">
                <a:solidFill>
                  <a:srgbClr val="1F2DA8"/>
                </a:solidFill>
              </a:rPr>
              <a:t>适当的巩固练习</a:t>
            </a:r>
            <a:endParaRPr lang="zh-CN" altLang="en-US">
              <a:solidFill>
                <a:srgbClr val="1F2DA8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243830" y="4564380"/>
            <a:ext cx="1704340" cy="56007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</a:rPr>
              <a:t>必做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243830" y="5398135"/>
            <a:ext cx="1704340" cy="53340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</a:rPr>
              <a:t>选做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199515" y="332740"/>
            <a:ext cx="2775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课后总结</a:t>
            </a:r>
            <a:endParaRPr lang="zh-CN" altLang="en-US" sz="3200" b="1"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3188335" y="312420"/>
            <a:ext cx="4404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b="1">
                <a:sym typeface="+mn-ea"/>
              </a:rPr>
              <a:t>—— 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学生篇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0" y="1063625"/>
            <a:ext cx="12192000" cy="0"/>
          </a:xfrm>
          <a:prstGeom prst="line">
            <a:avLst/>
          </a:prstGeom>
          <a:ln w="2159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"/>
          <p:cNvSpPr/>
          <p:nvPr>
            <p:custDataLst>
              <p:tags r:id="rId2"/>
            </p:custDataLst>
          </p:nvPr>
        </p:nvSpPr>
        <p:spPr>
          <a:xfrm>
            <a:off x="264160" y="365760"/>
            <a:ext cx="574040" cy="484505"/>
          </a:xfrm>
          <a:prstGeom prst="roundRect">
            <a:avLst>
              <a:gd name="adj" fmla="val 22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</a:rPr>
              <a:t>三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47345" y="1349375"/>
            <a:ext cx="10515600" cy="82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>
                <a:solidFill>
                  <a:srgbClr val="1F2DA8"/>
                </a:solidFill>
              </a:rPr>
              <a:t>（一）课堂作业的二次订正</a:t>
            </a:r>
            <a:endParaRPr lang="zh-CN" altLang="en-US" sz="3200">
              <a:solidFill>
                <a:srgbClr val="1F2DA8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05" y="2073275"/>
            <a:ext cx="4296410" cy="3289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528955" fontAlgn="auto"/>
            <a:r>
              <a:rPr lang="zh-CN" altLang="en-US" sz="2800"/>
              <a:t>学生明明已经完成了任务单作业的订正，下次的练习再碰到同类型的题甚至原题时，还是会旧错重犯呢，因为很多学生的订正是应付式的，订正后的“对”，是“假的对”。</a:t>
            </a:r>
            <a:endParaRPr lang="zh-CN" altLang="en-US" sz="2800"/>
          </a:p>
          <a:p>
            <a:pPr indent="528955" fontAlgn="auto"/>
            <a:endParaRPr lang="zh-CN" altLang="en-US" sz="2800"/>
          </a:p>
          <a:p>
            <a:endParaRPr lang="zh-CN" altLang="en-US" sz="2800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6956425" y="1362075"/>
            <a:ext cx="2437765" cy="55943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</a:rPr>
              <a:t>变式订正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680" y="2011045"/>
            <a:ext cx="7275830" cy="311848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4914900" y="2011045"/>
            <a:ext cx="10795" cy="4634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080" y="5268595"/>
            <a:ext cx="6853555" cy="128397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1199515" y="332740"/>
            <a:ext cx="2775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课后总结</a:t>
            </a:r>
            <a:endParaRPr lang="zh-CN" altLang="en-US" sz="3200" b="1"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3188335" y="312420"/>
            <a:ext cx="4404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b="1">
                <a:sym typeface="+mn-ea"/>
              </a:rPr>
              <a:t>—— 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学生篇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0" y="1063625"/>
            <a:ext cx="12192000" cy="0"/>
          </a:xfrm>
          <a:prstGeom prst="line">
            <a:avLst/>
          </a:prstGeom>
          <a:ln w="2159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"/>
          <p:cNvSpPr/>
          <p:nvPr>
            <p:custDataLst>
              <p:tags r:id="rId2"/>
            </p:custDataLst>
          </p:nvPr>
        </p:nvSpPr>
        <p:spPr>
          <a:xfrm>
            <a:off x="264160" y="365760"/>
            <a:ext cx="574040" cy="484505"/>
          </a:xfrm>
          <a:prstGeom prst="roundRect">
            <a:avLst>
              <a:gd name="adj" fmla="val 22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</a:rPr>
              <a:t>三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47345" y="1349375"/>
            <a:ext cx="10515600" cy="82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>
                <a:solidFill>
                  <a:srgbClr val="1F2DA8"/>
                </a:solidFill>
              </a:rPr>
              <a:t>（二）课堂知识的二次梳理</a:t>
            </a:r>
            <a:endParaRPr lang="zh-CN" altLang="en-US" sz="3200">
              <a:solidFill>
                <a:srgbClr val="1F2DA8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7334250" y="2119630"/>
            <a:ext cx="2005330" cy="65659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</a:rPr>
              <a:t>眼到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7700010" y="3154045"/>
            <a:ext cx="2005330" cy="65659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</a:rPr>
              <a:t>口到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8304530" y="4188460"/>
            <a:ext cx="2005330" cy="65659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</a:rPr>
              <a:t>心到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8857615" y="5116195"/>
            <a:ext cx="2005330" cy="65659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</a:rPr>
              <a:t>笔到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1675" y="2623185"/>
            <a:ext cx="6137910" cy="21228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marL="457200" indent="-457200" fontAlgn="auto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800"/>
              <a:t>整理本节课核心知识。</a:t>
            </a:r>
            <a:endParaRPr lang="zh-CN" altLang="en-US" sz="2800"/>
          </a:p>
          <a:p>
            <a:pPr marL="457200" indent="-457200" fontAlgn="auto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800"/>
              <a:t>立足</a:t>
            </a:r>
            <a:r>
              <a:rPr lang="en-US" altLang="zh-CN" sz="2800"/>
              <a:t>“</a:t>
            </a:r>
            <a:r>
              <a:rPr lang="zh-CN" altLang="en-US" sz="2800"/>
              <a:t>大概念</a:t>
            </a:r>
            <a:r>
              <a:rPr lang="en-US" altLang="zh-CN" sz="2800"/>
              <a:t>”</a:t>
            </a:r>
            <a:r>
              <a:rPr lang="zh-CN" altLang="en-US" sz="2800"/>
              <a:t>，对大单元主题进行归纳整理，构建系统的知识体系。</a:t>
            </a:r>
            <a:endParaRPr lang="zh-CN" altLang="en-US" sz="2800"/>
          </a:p>
          <a:p>
            <a:pPr marL="457200" indent="-457200" fontAlgn="auto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800"/>
              <a:t>定期检查。</a:t>
            </a:r>
            <a:endParaRPr lang="zh-CN" altLang="en-US" sz="2800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1199515" y="332740"/>
            <a:ext cx="2775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课后总结</a:t>
            </a:r>
            <a:endParaRPr lang="zh-CN" altLang="en-US" sz="3200" b="1"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3188335" y="312420"/>
            <a:ext cx="4404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b="1">
                <a:sym typeface="+mn-ea"/>
              </a:rPr>
              <a:t>—— 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学生篇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0" y="1063625"/>
            <a:ext cx="12192000" cy="0"/>
          </a:xfrm>
          <a:prstGeom prst="line">
            <a:avLst/>
          </a:prstGeom>
          <a:ln w="2159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"/>
          <p:cNvSpPr/>
          <p:nvPr>
            <p:custDataLst>
              <p:tags r:id="rId2"/>
            </p:custDataLst>
          </p:nvPr>
        </p:nvSpPr>
        <p:spPr>
          <a:xfrm>
            <a:off x="264160" y="365760"/>
            <a:ext cx="574040" cy="484505"/>
          </a:xfrm>
          <a:prstGeom prst="roundRect">
            <a:avLst>
              <a:gd name="adj" fmla="val 22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</a:rPr>
              <a:t>三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199515" y="332740"/>
            <a:ext cx="2775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课后总结</a:t>
            </a:r>
            <a:endParaRPr lang="zh-CN" altLang="en-US" sz="3200" b="1"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188335" y="312420"/>
            <a:ext cx="4404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b="1">
                <a:sym typeface="+mn-ea"/>
              </a:rPr>
              <a:t>—— 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学生篇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47345" y="1349375"/>
            <a:ext cx="10515600" cy="82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>
                <a:solidFill>
                  <a:srgbClr val="1F2DA8"/>
                </a:solidFill>
              </a:rPr>
              <a:t>（三）适当的巩固练习</a:t>
            </a:r>
            <a:endParaRPr lang="zh-CN" altLang="en-US" sz="3200">
              <a:solidFill>
                <a:srgbClr val="1F2DA8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329690" y="2169795"/>
            <a:ext cx="2645410" cy="58166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</a:rPr>
              <a:t>圈画关键词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内容占位符 2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1649730" y="3100705"/>
            <a:ext cx="3374390" cy="59182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</a:rPr>
              <a:t>订正明显的错误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内容占位符 2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2423160" y="3971925"/>
            <a:ext cx="3342005" cy="59182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</a:rPr>
              <a:t>及时批改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6036310" y="3584575"/>
            <a:ext cx="1099185" cy="614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352665" y="3237230"/>
            <a:ext cx="4296410" cy="649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800"/>
              <a:t>教师批改，个别辅导</a:t>
            </a:r>
            <a:endParaRPr lang="zh-CN" altLang="en-US" sz="2800"/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7320280" y="4823460"/>
            <a:ext cx="4296410" cy="649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800"/>
              <a:t>学生互改，交流错题</a:t>
            </a:r>
            <a:endParaRPr lang="zh-CN" altLang="en-US" sz="2800"/>
          </a:p>
        </p:txBody>
      </p:sp>
      <p:cxnSp>
        <p:nvCxnSpPr>
          <p:cNvPr id="20" name="直接箭头连接符 19"/>
          <p:cNvCxnSpPr/>
          <p:nvPr>
            <p:custDataLst>
              <p:tags r:id="rId10"/>
            </p:custDataLst>
          </p:nvPr>
        </p:nvCxnSpPr>
        <p:spPr>
          <a:xfrm>
            <a:off x="6079490" y="4487545"/>
            <a:ext cx="1077595" cy="735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 bldLvl="0" animBg="1"/>
      <p:bldP spid="15" grpId="0" bldLvl="0" animBg="1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0" y="1063625"/>
            <a:ext cx="12192000" cy="0"/>
          </a:xfrm>
          <a:prstGeom prst="line">
            <a:avLst/>
          </a:prstGeom>
          <a:ln w="2159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"/>
          <p:cNvSpPr/>
          <p:nvPr>
            <p:custDataLst>
              <p:tags r:id="rId2"/>
            </p:custDataLst>
          </p:nvPr>
        </p:nvSpPr>
        <p:spPr>
          <a:xfrm>
            <a:off x="264160" y="365760"/>
            <a:ext cx="574040" cy="484505"/>
          </a:xfrm>
          <a:prstGeom prst="roundRect">
            <a:avLst>
              <a:gd name="adj" fmla="val 22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</a:rPr>
              <a:t>三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47345" y="1349375"/>
            <a:ext cx="10515600" cy="82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>
                <a:solidFill>
                  <a:srgbClr val="1F2DA8"/>
                </a:solidFill>
              </a:rPr>
              <a:t>（一）学生课堂作业的二次批改</a:t>
            </a:r>
            <a:endParaRPr lang="zh-CN" altLang="en-US" sz="3200">
              <a:solidFill>
                <a:srgbClr val="1F2DA8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11505" y="2073275"/>
            <a:ext cx="10796270" cy="35267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528955" fontAlgn="auto"/>
            <a:r>
              <a:rPr lang="zh-CN" altLang="en-US" sz="2800"/>
              <a:t>课堂中讲评课堂练习时，教师一般都会要求学生自主批改或者小组成员互改，并订正错题，但总有一些学生在作业讲评时</a:t>
            </a:r>
            <a:r>
              <a:rPr lang="en-US" altLang="zh-CN" sz="2800"/>
              <a:t>“</a:t>
            </a:r>
            <a:r>
              <a:rPr lang="zh-CN" altLang="en-US" sz="2800"/>
              <a:t>划水</a:t>
            </a:r>
            <a:r>
              <a:rPr lang="en-US" altLang="zh-CN" sz="2800"/>
              <a:t>”</a:t>
            </a:r>
            <a:r>
              <a:rPr lang="zh-CN" altLang="en-US" sz="2800"/>
              <a:t>，不订正。</a:t>
            </a:r>
            <a:endParaRPr lang="zh-CN" altLang="en-US" sz="2800"/>
          </a:p>
          <a:p>
            <a:pPr indent="528955" fontAlgn="auto"/>
            <a:r>
              <a:rPr lang="zh-CN" altLang="en-US" sz="2800"/>
              <a:t>因此，课后教师一定要检查学生的课堂作业，一方面可以起到督促学生课堂认真学习的作用，另一方面，教师可以了解哪些题目是易错点，建立错题集，每隔一段时间将这些错题集中起来再次给学生练习，帮助学生攻克薄弱点。</a:t>
            </a:r>
            <a:endParaRPr lang="zh-CN" altLang="en-US" sz="2800"/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199515" y="332740"/>
            <a:ext cx="2775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课后总结</a:t>
            </a:r>
            <a:endParaRPr lang="zh-CN" altLang="en-US" sz="3200" b="1"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3199130" y="332740"/>
            <a:ext cx="4404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b="1">
                <a:sym typeface="+mn-ea"/>
              </a:rPr>
              <a:t>—— 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教师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篇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61" y="364995"/>
            <a:ext cx="7186487" cy="6858000"/>
          </a:xfrm>
          <a:prstGeom prst="rect">
            <a:avLst/>
          </a:prstGeom>
        </p:spPr>
      </p:pic>
      <p:sp>
        <p:nvSpPr>
          <p:cNvPr id="16" name="椭圆 15"/>
          <p:cNvSpPr/>
          <p:nvPr>
            <p:custDataLst>
              <p:tags r:id="rId3"/>
            </p:custDataLst>
          </p:nvPr>
        </p:nvSpPr>
        <p:spPr>
          <a:xfrm>
            <a:off x="852857" y="443133"/>
            <a:ext cx="2124221" cy="21242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50800" dir="60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23114" y="1043579"/>
            <a:ext cx="1216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 dirty="0">
                <a:latin typeface="华文行楷" panose="02010800040101010101" pitchFamily="2" charset="-122"/>
                <a:ea typeface="华文行楷" panose="02010800040101010101" pitchFamily="2" charset="-122"/>
              </a:rPr>
              <a:t>目</a:t>
            </a:r>
            <a:endParaRPr lang="zh-CN" altLang="en-US" sz="5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676568" y="1043579"/>
            <a:ext cx="1216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 dirty="0">
                <a:latin typeface="华文行楷" panose="02010800040101010101" pitchFamily="2" charset="-122"/>
                <a:ea typeface="华文行楷" panose="02010800040101010101" pitchFamily="2" charset="-122"/>
              </a:rPr>
              <a:t>录</a:t>
            </a:r>
            <a:endParaRPr lang="zh-CN" altLang="en-US" sz="5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3214370" y="2362200"/>
            <a:ext cx="4446905" cy="2372360"/>
          </a:xfrm>
        </p:spPr>
        <p:txBody>
          <a:bodyPr>
            <a:normAutofit lnSpcReduction="20000"/>
          </a:bodyPr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200">
                <a:solidFill>
                  <a:srgbClr val="1F2DA8"/>
                </a:solidFill>
              </a:rPr>
              <a:t>一、课前准备</a:t>
            </a:r>
            <a:endParaRPr lang="zh-CN" altLang="en-US" sz="3200">
              <a:solidFill>
                <a:srgbClr val="1F2DA8"/>
              </a:solidFill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200">
                <a:solidFill>
                  <a:srgbClr val="1F2DA8"/>
                </a:solidFill>
              </a:rPr>
              <a:t>二、课堂教学</a:t>
            </a:r>
            <a:endParaRPr lang="zh-CN" altLang="en-US" sz="3200">
              <a:solidFill>
                <a:srgbClr val="1F2DA8"/>
              </a:solidFill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200">
                <a:solidFill>
                  <a:srgbClr val="1F2DA8"/>
                </a:solidFill>
              </a:rPr>
              <a:t>三、课后总结</a:t>
            </a:r>
            <a:endParaRPr lang="zh-CN" altLang="en-US" sz="3200">
              <a:solidFill>
                <a:srgbClr val="1F2DA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0" y="1063625"/>
            <a:ext cx="12192000" cy="0"/>
          </a:xfrm>
          <a:prstGeom prst="line">
            <a:avLst/>
          </a:prstGeom>
          <a:ln w="2159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"/>
          <p:cNvSpPr/>
          <p:nvPr>
            <p:custDataLst>
              <p:tags r:id="rId2"/>
            </p:custDataLst>
          </p:nvPr>
        </p:nvSpPr>
        <p:spPr>
          <a:xfrm>
            <a:off x="264160" y="365760"/>
            <a:ext cx="574040" cy="484505"/>
          </a:xfrm>
          <a:prstGeom prst="roundRect">
            <a:avLst>
              <a:gd name="adj" fmla="val 22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</a:rPr>
              <a:t>三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47345" y="1349375"/>
            <a:ext cx="10515600" cy="82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>
                <a:solidFill>
                  <a:srgbClr val="1F2DA8"/>
                </a:solidFill>
              </a:rPr>
              <a:t>（二）有针对性的个别辅导</a:t>
            </a:r>
            <a:endParaRPr lang="zh-CN" altLang="en-US" sz="3200">
              <a:solidFill>
                <a:srgbClr val="1F2DA8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11505" y="2073275"/>
            <a:ext cx="10796270" cy="35267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528955" fontAlgn="auto"/>
            <a:r>
              <a:rPr lang="zh-CN" sz="2800"/>
              <a:t>发现学生的薄弱点在哪里后，教师要及时对学生进行有针对性个别辅导。</a:t>
            </a:r>
            <a:endParaRPr lang="zh-CN" sz="2800"/>
          </a:p>
          <a:p>
            <a:pPr indent="528955" fontAlgn="auto"/>
            <a:r>
              <a:rPr lang="zh-CN" sz="2800"/>
              <a:t>比如有的学生经常答题不规范，教师可以对他们进行答题规范的训练；有的学生在某些知识点上经常出错，教师可以就该知识点与他进行深入交流，帮助学生突破难点。</a:t>
            </a:r>
            <a:endParaRPr lang="zh-CN" sz="2800"/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199515" y="332740"/>
            <a:ext cx="2775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课后总结</a:t>
            </a:r>
            <a:endParaRPr lang="zh-CN" altLang="en-US" sz="3200" b="1"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199130" y="332740"/>
            <a:ext cx="4404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b="1">
                <a:sym typeface="+mn-ea"/>
              </a:rPr>
              <a:t>—— 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教师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篇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0" y="1063625"/>
            <a:ext cx="12192000" cy="0"/>
          </a:xfrm>
          <a:prstGeom prst="line">
            <a:avLst/>
          </a:prstGeom>
          <a:ln w="2159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"/>
          <p:cNvSpPr/>
          <p:nvPr>
            <p:custDataLst>
              <p:tags r:id="rId2"/>
            </p:custDataLst>
          </p:nvPr>
        </p:nvSpPr>
        <p:spPr>
          <a:xfrm>
            <a:off x="264160" y="365760"/>
            <a:ext cx="574040" cy="484505"/>
          </a:xfrm>
          <a:prstGeom prst="roundRect">
            <a:avLst>
              <a:gd name="adj" fmla="val 22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</a:rPr>
              <a:t>三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199515" y="332740"/>
            <a:ext cx="2775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课后总结</a:t>
            </a:r>
            <a:endParaRPr lang="zh-CN" altLang="en-US" sz="3200" b="1"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199130" y="332740"/>
            <a:ext cx="4404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b="1">
                <a:sym typeface="+mn-ea"/>
              </a:rPr>
              <a:t>—— 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教师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篇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47345" y="1349375"/>
            <a:ext cx="10515600" cy="82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>
                <a:solidFill>
                  <a:srgbClr val="1F2DA8"/>
                </a:solidFill>
              </a:rPr>
              <a:t>（三）教学反思</a:t>
            </a:r>
            <a:endParaRPr lang="zh-CN" altLang="en-US" sz="3200">
              <a:solidFill>
                <a:srgbClr val="1F2DA8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3880" y="1979295"/>
            <a:ext cx="1062228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None/>
            </a:pPr>
            <a:r>
              <a:rPr lang="en-US" altLang="zh-CN" sz="2800"/>
              <a:t>        </a:t>
            </a:r>
            <a:r>
              <a:rPr lang="zh-CN" altLang="en-US" sz="2800"/>
              <a:t>课后反思可以不断弥补课堂教学中的“瑕疵”，</a:t>
            </a:r>
            <a:r>
              <a:rPr lang="zh-CN" altLang="en-US" sz="2800">
                <a:sym typeface="+mn-ea"/>
              </a:rPr>
              <a:t>更准确的引导学生学习，提高教师对课堂的驾驭能力 ，提高课堂教学的效率。课后反思也有</a:t>
            </a:r>
            <a:r>
              <a:rPr lang="zh-CN" altLang="en-US" sz="2800"/>
              <a:t>利于教师开展教学研究，促进自身发展。</a:t>
            </a:r>
            <a:endParaRPr lang="zh-CN" altLang="en-US" sz="2800"/>
          </a:p>
        </p:txBody>
      </p:sp>
      <p:sp>
        <p:nvSpPr>
          <p:cNvPr id="5" name="内容占位符 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070610" y="3694430"/>
            <a:ext cx="3745230" cy="58166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</a:rPr>
              <a:t>听取学生的反馈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1070610" y="4425950"/>
            <a:ext cx="3745230" cy="58166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</a:rPr>
              <a:t>听取同行的意见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1070610" y="5091430"/>
            <a:ext cx="3745865" cy="58166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</a:rPr>
              <a:t>教师个体反思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24475" y="3401695"/>
            <a:ext cx="14605" cy="3212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>
            <a:spLocks noGrp="1"/>
          </p:cNvSpPr>
          <p:nvPr/>
        </p:nvSpPr>
        <p:spPr>
          <a:xfrm>
            <a:off x="5565140" y="3613150"/>
            <a:ext cx="5974080" cy="2059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>
                <a:solidFill>
                  <a:srgbClr val="1F2DA8"/>
                </a:solidFill>
              </a:rPr>
              <a:t>01. </a:t>
            </a:r>
            <a:r>
              <a:rPr lang="zh-CN" altLang="en-US">
                <a:solidFill>
                  <a:srgbClr val="1F2DA8"/>
                </a:solidFill>
              </a:rPr>
              <a:t>反思教学行为是否达到教学目标</a:t>
            </a:r>
            <a:endParaRPr lang="zh-CN" altLang="en-US">
              <a:solidFill>
                <a:srgbClr val="1F2DA8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>
                <a:solidFill>
                  <a:srgbClr val="1F2DA8"/>
                </a:solidFill>
              </a:rPr>
              <a:t>02. </a:t>
            </a:r>
            <a:r>
              <a:rPr lang="zh-CN" altLang="en-US">
                <a:solidFill>
                  <a:srgbClr val="1F2DA8"/>
                </a:solidFill>
              </a:rPr>
              <a:t>反思教学活动是否有效</a:t>
            </a:r>
            <a:endParaRPr lang="zh-CN" altLang="en-US">
              <a:solidFill>
                <a:srgbClr val="1F2DA8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>
                <a:solidFill>
                  <a:srgbClr val="1F2DA8"/>
                </a:solidFill>
              </a:rPr>
              <a:t>03. </a:t>
            </a:r>
            <a:r>
              <a:rPr lang="zh-CN" altLang="en-US">
                <a:solidFill>
                  <a:srgbClr val="1F2DA8"/>
                </a:solidFill>
              </a:rPr>
              <a:t>反思教学过程中是否迸发出</a:t>
            </a:r>
            <a:r>
              <a:rPr lang="en-US" altLang="zh-CN">
                <a:solidFill>
                  <a:srgbClr val="1F2DA8"/>
                </a:solidFill>
              </a:rPr>
              <a:t>“</a:t>
            </a:r>
            <a:r>
              <a:rPr lang="zh-CN" altLang="en-US">
                <a:solidFill>
                  <a:srgbClr val="1F2DA8"/>
                </a:solidFill>
              </a:rPr>
              <a:t>火花</a:t>
            </a:r>
            <a:r>
              <a:rPr lang="en-US" altLang="zh-CN">
                <a:solidFill>
                  <a:srgbClr val="1F2DA8"/>
                </a:solidFill>
              </a:rPr>
              <a:t>”</a:t>
            </a:r>
            <a:endParaRPr lang="en-US" altLang="zh-CN">
              <a:solidFill>
                <a:srgbClr val="1F2DA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11488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01750" y="1183640"/>
            <a:ext cx="1033018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528955" fontAlgn="auto"/>
            <a:r>
              <a:rPr lang="zh-CN" altLang="en-US" sz="2800"/>
              <a:t>总而言之，九年级的教学工作千头万绪，，但归根结底是</a:t>
            </a:r>
            <a:r>
              <a:rPr lang="zh-CN" altLang="en-US" sz="2800">
                <a:solidFill>
                  <a:srgbClr val="C00000"/>
                </a:solidFill>
              </a:rPr>
              <a:t>落实</a:t>
            </a:r>
            <a:r>
              <a:rPr lang="zh-CN" altLang="en-US" sz="2800"/>
              <a:t>，落实才是我们工作的核心，也是取得成绩的关键。只有将自己对教学工作的思考落实到自己的教学实践中，及时根据实践中反馈出的情况意见做出再调整，如此循环往复，紧紧抓住落实这个关键一环，才能收获我们的理想果实。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1301750" y="3659505"/>
            <a:ext cx="103092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528955" algn="l">
              <a:buClrTx/>
              <a:buSzTx/>
              <a:buFontTx/>
            </a:pPr>
            <a:r>
              <a:rPr lang="zh-CN" altLang="en-US" sz="2800">
                <a:sym typeface="+mn-ea"/>
              </a:rPr>
              <a:t>我们每位老师在落实过程中都有自己独特的地方，我们面对的学生各不相同，但我相信，只要有一颗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持之以恒</a:t>
            </a:r>
            <a:r>
              <a:rPr lang="zh-CN" altLang="en-US" sz="2800">
                <a:sym typeface="+mn-ea"/>
              </a:rPr>
              <a:t>的心，一定都会取得满意的成绩。</a:t>
            </a:r>
            <a:endParaRPr lang="zh-CN" altLang="en-US" sz="2800"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 rot="5400000">
            <a:off x="4929286" y="-1141022"/>
            <a:ext cx="2260404" cy="7868189"/>
            <a:chOff x="9477877" y="494297"/>
            <a:chExt cx="1674392" cy="582835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894" y="1210733"/>
              <a:ext cx="934007" cy="443653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41"/>
            <a:stretch>
              <a:fillRect/>
            </a:stretch>
          </p:blipFill>
          <p:spPr>
            <a:xfrm>
              <a:off x="9865893" y="989487"/>
              <a:ext cx="934007" cy="15239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41"/>
            <a:stretch>
              <a:fillRect/>
            </a:stretch>
          </p:blipFill>
          <p:spPr>
            <a:xfrm>
              <a:off x="9865893" y="5713886"/>
              <a:ext cx="934007" cy="15239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9625263" y="625642"/>
              <a:ext cx="1379621" cy="5566611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493918" y="494297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889580" y="494297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477877" y="6059961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873539" y="6059961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018890" y="2248377"/>
            <a:ext cx="6100246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7200" spc="600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谢谢</a:t>
            </a:r>
            <a:endParaRPr lang="zh-CN" altLang="en-US" sz="7200" spc="600" dirty="0">
              <a:solidFill>
                <a:prstClr val="whit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" y="3724275"/>
            <a:ext cx="1956435" cy="304990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0512" y="0"/>
            <a:ext cx="291148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635" y="1276985"/>
            <a:ext cx="10515600" cy="820420"/>
          </a:xfrm>
        </p:spPr>
        <p:txBody>
          <a:bodyPr/>
          <a:p>
            <a:pPr marL="0" indent="0">
              <a:buNone/>
            </a:pPr>
            <a:r>
              <a:rPr lang="zh-CN" altLang="en-US" sz="3200">
                <a:solidFill>
                  <a:srgbClr val="1F2DA8"/>
                </a:solidFill>
              </a:rPr>
              <a:t>（一）依据课程标准</a:t>
            </a:r>
            <a:endParaRPr lang="zh-CN" altLang="en-US" sz="3200">
              <a:solidFill>
                <a:srgbClr val="1F2DA8"/>
              </a:solidFill>
            </a:endParaRPr>
          </a:p>
        </p:txBody>
      </p:sp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0" y="1063625"/>
            <a:ext cx="12192000" cy="0"/>
          </a:xfrm>
          <a:prstGeom prst="line">
            <a:avLst/>
          </a:prstGeom>
          <a:ln w="2159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"/>
          <p:cNvSpPr/>
          <p:nvPr>
            <p:custDataLst>
              <p:tags r:id="rId2"/>
            </p:custDataLst>
          </p:nvPr>
        </p:nvSpPr>
        <p:spPr>
          <a:xfrm>
            <a:off x="264160" y="365760"/>
            <a:ext cx="574040" cy="484505"/>
          </a:xfrm>
          <a:prstGeom prst="roundRect">
            <a:avLst>
              <a:gd name="adj" fmla="val 22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</a:rPr>
              <a:t>一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9515" y="332740"/>
            <a:ext cx="2775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课前准备</a:t>
            </a:r>
            <a:endParaRPr lang="zh-CN" altLang="en-US" sz="3200" b="1">
              <a:solidFill>
                <a:srgbClr val="C00000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854325"/>
            <a:ext cx="2520315" cy="35496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84250" y="1924685"/>
            <a:ext cx="1064450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528955" fontAlgn="auto">
              <a:spcAft>
                <a:spcPts val="1200"/>
              </a:spcAf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历史课程是落实</a:t>
            </a:r>
            <a:r>
              <a:rPr lang="zh-CN" altLang="en-US" sz="2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立德树人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根本任务的重要课程，注重培育学生</a:t>
            </a:r>
            <a:r>
              <a:rPr lang="zh-CN" altLang="en-US" sz="2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核心素养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  <a:p>
            <a:pPr indent="528955" fontAlgn="auto">
              <a:spcAft>
                <a:spcPts val="1200"/>
              </a:spcAft>
            </a:pP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48000" y="322580"/>
            <a:ext cx="3121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ym typeface="+mn-ea"/>
              </a:rPr>
              <a:t>—— 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教师备课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1418"/>
          <a:stretch>
            <a:fillRect/>
          </a:stretch>
        </p:blipFill>
        <p:spPr>
          <a:xfrm>
            <a:off x="6169025" y="2746375"/>
            <a:ext cx="4037330" cy="3512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635" y="1276985"/>
            <a:ext cx="10515600" cy="820420"/>
          </a:xfrm>
        </p:spPr>
        <p:txBody>
          <a:bodyPr/>
          <a:p>
            <a:pPr marL="0" indent="0">
              <a:buNone/>
            </a:pPr>
            <a:r>
              <a:rPr lang="zh-CN" altLang="en-US" sz="3200">
                <a:solidFill>
                  <a:srgbClr val="1F2DA8"/>
                </a:solidFill>
              </a:rPr>
              <a:t>（一）依据课程标准</a:t>
            </a:r>
            <a:endParaRPr lang="zh-CN" altLang="en-US" sz="3200">
              <a:solidFill>
                <a:srgbClr val="1F2DA8"/>
              </a:solidFill>
            </a:endParaRPr>
          </a:p>
        </p:txBody>
      </p:sp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0" y="1063625"/>
            <a:ext cx="12192000" cy="0"/>
          </a:xfrm>
          <a:prstGeom prst="line">
            <a:avLst/>
          </a:prstGeom>
          <a:ln w="2159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"/>
          <p:cNvSpPr/>
          <p:nvPr>
            <p:custDataLst>
              <p:tags r:id="rId2"/>
            </p:custDataLst>
          </p:nvPr>
        </p:nvSpPr>
        <p:spPr>
          <a:xfrm>
            <a:off x="264160" y="365760"/>
            <a:ext cx="574040" cy="484505"/>
          </a:xfrm>
          <a:prstGeom prst="roundRect">
            <a:avLst>
              <a:gd name="adj" fmla="val 22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</a:rPr>
              <a:t>一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9515" y="332740"/>
            <a:ext cx="2775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课前准备</a:t>
            </a:r>
            <a:endParaRPr lang="zh-CN" altLang="en-US" sz="32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48000" y="322580"/>
            <a:ext cx="3121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ym typeface="+mn-ea"/>
              </a:rPr>
              <a:t>—— 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教师备课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3"/>
            </p:custDataLst>
          </p:nvPr>
        </p:nvGraphicFramePr>
        <p:xfrm>
          <a:off x="1199515" y="2243455"/>
          <a:ext cx="9664700" cy="2870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155"/>
                <a:gridCol w="7408545"/>
              </a:tblGrid>
              <a:tr h="799465">
                <a:tc rowSpan="3">
                  <a:txBody>
                    <a:bodyPr/>
                    <a:p>
                      <a:pPr algn="ctr">
                        <a:buNone/>
                      </a:pPr>
                      <a:endParaRPr lang="zh-CN" altLang="en-US" sz="2800" b="0">
                        <a:solidFill>
                          <a:schemeClr val="dk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bg1"/>
                          </a:solidFill>
                        </a:rPr>
                        <a:t>义务教育历史课程学业质量标准</a:t>
                      </a:r>
                      <a:endParaRPr lang="zh-CN" altLang="en-US" sz="28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800" b="0">
                          <a:solidFill>
                            <a:schemeClr val="dk1"/>
                          </a:solidFill>
                        </a:rPr>
                        <a:t>1.掌握历史发展过程中的重要史事</a:t>
                      </a:r>
                      <a:endParaRPr lang="zh-CN" altLang="en-US" sz="2800" b="0">
                        <a:solidFill>
                          <a:schemeClr val="dk1"/>
                        </a:solidFill>
                      </a:endParaRPr>
                    </a:p>
                  </a:txBody>
                  <a:tcPr anchor="ctr" anchorCtr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271905">
                <a:tc vMerge="1"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/>
                        <a:t>2.</a:t>
                      </a:r>
                      <a:r>
                        <a:rPr lang="zh-CN" altLang="en-US" sz="2800"/>
                        <a:t>了解历史发展过程中的各种联系，如古今联系、因果联系、横向联系、中外联系等</a:t>
                      </a:r>
                      <a:endParaRPr lang="zh-CN" altLang="en-US" sz="2800"/>
                    </a:p>
                  </a:txBody>
                  <a:tcPr anchor="ctr" anchorCtr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99465">
                <a:tc vMerge="1"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/>
                        <a:t>3.</a:t>
                      </a:r>
                      <a:r>
                        <a:rPr lang="zh-CN" altLang="en-US" sz="2800"/>
                        <a:t>认识历史发展的基本规律和大趋势</a:t>
                      </a:r>
                      <a:endParaRPr lang="zh-CN" altLang="en-US" sz="2800"/>
                    </a:p>
                  </a:txBody>
                  <a:tcPr anchor="ctr" anchorCtr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4357" r="17383"/>
          <a:stretch>
            <a:fillRect/>
          </a:stretch>
        </p:blipFill>
        <p:spPr>
          <a:xfrm>
            <a:off x="838200" y="1960245"/>
            <a:ext cx="7470140" cy="45954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2095" r="30076" b="20895"/>
          <a:stretch>
            <a:fillRect/>
          </a:stretch>
        </p:blipFill>
        <p:spPr>
          <a:xfrm>
            <a:off x="2349500" y="1991995"/>
            <a:ext cx="6352540" cy="4563745"/>
          </a:xfrm>
          <a:prstGeom prst="rect">
            <a:avLst/>
          </a:prstGeom>
        </p:spPr>
      </p:pic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0" y="1063625"/>
            <a:ext cx="12192000" cy="0"/>
          </a:xfrm>
          <a:prstGeom prst="line">
            <a:avLst/>
          </a:prstGeom>
          <a:ln w="2159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"/>
          <p:cNvSpPr/>
          <p:nvPr>
            <p:custDataLst>
              <p:tags r:id="rId4"/>
            </p:custDataLst>
          </p:nvPr>
        </p:nvSpPr>
        <p:spPr>
          <a:xfrm>
            <a:off x="264160" y="365760"/>
            <a:ext cx="574040" cy="484505"/>
          </a:xfrm>
          <a:prstGeom prst="roundRect">
            <a:avLst>
              <a:gd name="adj" fmla="val 22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</a:rPr>
              <a:t>一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199515" y="332740"/>
            <a:ext cx="2775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课前准备</a:t>
            </a:r>
            <a:endParaRPr lang="zh-CN" altLang="en-US" sz="32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3048000" y="322580"/>
            <a:ext cx="3121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ym typeface="+mn-ea"/>
              </a:rPr>
              <a:t>—— 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教师备课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13" name="内容占位符 1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508635" y="1276985"/>
            <a:ext cx="10515600" cy="820420"/>
          </a:xfrm>
        </p:spPr>
        <p:txBody>
          <a:bodyPr/>
          <a:p>
            <a:pPr marL="0" indent="0">
              <a:buNone/>
            </a:pPr>
            <a:r>
              <a:rPr lang="zh-CN" altLang="en-US" sz="3200">
                <a:solidFill>
                  <a:srgbClr val="1F2DA8"/>
                </a:solidFill>
              </a:rPr>
              <a:t>（二）发挥集体的力量</a:t>
            </a:r>
            <a:endParaRPr lang="zh-CN" altLang="en-US" sz="3200">
              <a:solidFill>
                <a:srgbClr val="1F2DA8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7320" y="1063625"/>
            <a:ext cx="3886200" cy="5664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2178685"/>
            <a:ext cx="10222865" cy="1900555"/>
          </a:xfrm>
        </p:spPr>
        <p:txBody>
          <a:bodyPr>
            <a:normAutofit/>
          </a:bodyPr>
          <a:p>
            <a:pPr indent="528955" algn="l" fontAlgn="auto">
              <a:lnSpc>
                <a:spcPct val="100000"/>
              </a:lnSpc>
              <a:spcBef>
                <a:spcPts val="1200"/>
              </a:spcBef>
            </a:pPr>
            <a:r>
              <a:rPr lang="zh-CN" altLang="en-US" sz="2800">
                <a:sym typeface="+mn-ea"/>
              </a:rPr>
              <a:t>学生各方面情况都有可能影响学生的学习，学生现有的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知识结构</a:t>
            </a:r>
            <a:r>
              <a:rPr lang="zh-CN" altLang="en-US" sz="2800">
                <a:sym typeface="+mn-ea"/>
              </a:rPr>
              <a:t>、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思维情况</a:t>
            </a:r>
            <a:r>
              <a:rPr lang="zh-CN" altLang="en-US" sz="2800">
                <a:sym typeface="+mn-ea"/>
              </a:rPr>
              <a:t>、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学习动机</a:t>
            </a:r>
            <a:r>
              <a:rPr lang="zh-CN" altLang="en-US" sz="2800">
                <a:sym typeface="+mn-ea"/>
              </a:rPr>
              <a:t>、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学习兴趣</a:t>
            </a:r>
            <a:r>
              <a:rPr lang="zh-CN" altLang="en-US" sz="2800">
                <a:sym typeface="+mn-ea"/>
              </a:rPr>
              <a:t>、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学习方式</a:t>
            </a:r>
            <a:r>
              <a:rPr lang="zh-CN" altLang="en-US" sz="2800">
                <a:sym typeface="+mn-ea"/>
              </a:rPr>
              <a:t>、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学习时间</a:t>
            </a:r>
            <a:r>
              <a:rPr lang="zh-CN" altLang="en-US" sz="2800">
                <a:sym typeface="+mn-ea"/>
              </a:rPr>
              <a:t>、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生活环境</a:t>
            </a:r>
            <a:r>
              <a:rPr lang="zh-CN" altLang="en-US" sz="2800">
                <a:sym typeface="+mn-ea"/>
              </a:rPr>
              <a:t>，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学习效果</a:t>
            </a:r>
            <a:r>
              <a:rPr lang="zh-CN" altLang="en-US" sz="2800">
                <a:sym typeface="+mn-ea"/>
              </a:rPr>
              <a:t>，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最近发展区</a:t>
            </a:r>
            <a:r>
              <a:rPr lang="zh-CN" altLang="en-US" sz="2800">
                <a:sym typeface="+mn-ea"/>
              </a:rPr>
              <a:t>等都是进行学情分析的切入点。</a:t>
            </a:r>
            <a:endParaRPr lang="zh-CN" altLang="en-US" sz="2800"/>
          </a:p>
        </p:txBody>
      </p:sp>
      <p:sp>
        <p:nvSpPr>
          <p:cNvPr id="2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44500" y="1358265"/>
            <a:ext cx="10515600" cy="82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>
                <a:solidFill>
                  <a:srgbClr val="1F2DA8"/>
                </a:solidFill>
              </a:rPr>
              <a:t>（三）重视学情分析</a:t>
            </a:r>
            <a:endParaRPr lang="zh-CN" altLang="en-US" sz="3200">
              <a:solidFill>
                <a:srgbClr val="1F2DA8"/>
              </a:solidFill>
            </a:endParaRPr>
          </a:p>
        </p:txBody>
      </p: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>
            <a:off x="0" y="1063625"/>
            <a:ext cx="12192000" cy="0"/>
          </a:xfrm>
          <a:prstGeom prst="line">
            <a:avLst/>
          </a:prstGeom>
          <a:ln w="2159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"/>
          <p:cNvSpPr/>
          <p:nvPr>
            <p:custDataLst>
              <p:tags r:id="rId3"/>
            </p:custDataLst>
          </p:nvPr>
        </p:nvSpPr>
        <p:spPr>
          <a:xfrm>
            <a:off x="264160" y="365760"/>
            <a:ext cx="574040" cy="484505"/>
          </a:xfrm>
          <a:prstGeom prst="roundRect">
            <a:avLst>
              <a:gd name="adj" fmla="val 22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</a:rPr>
              <a:t>一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199515" y="332740"/>
            <a:ext cx="2775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课前准备</a:t>
            </a:r>
            <a:endParaRPr lang="zh-CN" altLang="en-US" sz="32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048000" y="322580"/>
            <a:ext cx="3121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ym typeface="+mn-ea"/>
              </a:rPr>
              <a:t>—— 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教师备课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2"/>
          <p:cNvSpPr>
            <a:spLocks noGrp="1"/>
          </p:cNvSpPr>
          <p:nvPr/>
        </p:nvSpPr>
        <p:spPr>
          <a:xfrm>
            <a:off x="977265" y="5808980"/>
            <a:ext cx="2674620" cy="55943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</a:rPr>
              <a:t>重视课标要求</a:t>
            </a:r>
            <a:endParaRPr lang="zh-CN" altLang="en-US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0" y="1063625"/>
            <a:ext cx="12192000" cy="0"/>
          </a:xfrm>
          <a:prstGeom prst="line">
            <a:avLst/>
          </a:prstGeom>
          <a:ln w="2159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"/>
          <p:cNvSpPr/>
          <p:nvPr>
            <p:custDataLst>
              <p:tags r:id="rId2"/>
            </p:custDataLst>
          </p:nvPr>
        </p:nvSpPr>
        <p:spPr>
          <a:xfrm>
            <a:off x="264160" y="365760"/>
            <a:ext cx="574040" cy="484505"/>
          </a:xfrm>
          <a:prstGeom prst="roundRect">
            <a:avLst>
              <a:gd name="adj" fmla="val 22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</a:rPr>
              <a:t>一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199515" y="332740"/>
            <a:ext cx="2775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课前准备</a:t>
            </a:r>
            <a:endParaRPr lang="zh-CN" altLang="en-US" sz="32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048000" y="322580"/>
            <a:ext cx="3121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ym typeface="+mn-ea"/>
              </a:rPr>
              <a:t>—— 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学生预习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pic>
        <p:nvPicPr>
          <p:cNvPr id="14" name="图片 13" descr="微信图片_20181019141958.jpg"/>
          <p:cNvPicPr>
            <a:picLocks noChangeAspect="1"/>
          </p:cNvPicPr>
          <p:nvPr/>
        </p:nvPicPr>
        <p:blipFill>
          <a:blip r:embed="rId5" cstate="print"/>
          <a:srcRect t="30407" b="25853"/>
          <a:stretch>
            <a:fillRect/>
          </a:stretch>
        </p:blipFill>
        <p:spPr>
          <a:xfrm>
            <a:off x="838324" y="2094152"/>
            <a:ext cx="9144000" cy="29996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094230"/>
            <a:ext cx="10967085" cy="3075940"/>
          </a:xfrm>
          <a:prstGeom prst="rect">
            <a:avLst/>
          </a:prstGeom>
        </p:spPr>
      </p:pic>
      <p:sp>
        <p:nvSpPr>
          <p:cNvPr id="13" name="内容占位符 2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347345" y="1349375"/>
            <a:ext cx="10515600" cy="82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>
                <a:solidFill>
                  <a:srgbClr val="1F2DA8"/>
                </a:solidFill>
              </a:rPr>
              <a:t>（一）预习资料的选择与使用</a:t>
            </a:r>
            <a:endParaRPr lang="zh-CN" altLang="en-US" sz="3200">
              <a:solidFill>
                <a:srgbClr val="1F2DA8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4159885" y="5808980"/>
            <a:ext cx="2674620" cy="55943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</a:rPr>
              <a:t>重视阅读</a:t>
            </a:r>
            <a:r>
              <a:rPr lang="zh-CN" altLang="en-US">
                <a:solidFill>
                  <a:schemeClr val="bg1"/>
                </a:solidFill>
              </a:rPr>
              <a:t>教材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1769110"/>
            <a:ext cx="10149205" cy="36690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5250" y="1905000"/>
            <a:ext cx="7776845" cy="3721100"/>
          </a:xfrm>
          <a:prstGeom prst="rect">
            <a:avLst/>
          </a:prstGeom>
        </p:spPr>
      </p:pic>
      <p:sp>
        <p:nvSpPr>
          <p:cNvPr id="7" name="内容占位符 2"/>
          <p:cNvSpPr>
            <a:spLocks noGrp="1"/>
          </p:cNvSpPr>
          <p:nvPr/>
        </p:nvSpPr>
        <p:spPr>
          <a:xfrm>
            <a:off x="7342505" y="5808980"/>
            <a:ext cx="2674620" cy="55943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bg1"/>
                </a:solidFill>
              </a:rPr>
              <a:t>重视学生</a:t>
            </a:r>
            <a:r>
              <a:rPr lang="zh-CN" altLang="en-US">
                <a:solidFill>
                  <a:schemeClr val="bg1"/>
                </a:solidFill>
              </a:rPr>
              <a:t>思考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0" y="1063625"/>
            <a:ext cx="12192000" cy="0"/>
          </a:xfrm>
          <a:prstGeom prst="line">
            <a:avLst/>
          </a:prstGeom>
          <a:ln w="2159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"/>
          <p:cNvSpPr/>
          <p:nvPr>
            <p:custDataLst>
              <p:tags r:id="rId2"/>
            </p:custDataLst>
          </p:nvPr>
        </p:nvSpPr>
        <p:spPr>
          <a:xfrm>
            <a:off x="264160" y="365760"/>
            <a:ext cx="574040" cy="484505"/>
          </a:xfrm>
          <a:prstGeom prst="roundRect">
            <a:avLst>
              <a:gd name="adj" fmla="val 22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</a:rPr>
              <a:t>一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199515" y="332740"/>
            <a:ext cx="2775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课前准备</a:t>
            </a:r>
            <a:endParaRPr lang="zh-CN" altLang="en-US" sz="32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048000" y="322580"/>
            <a:ext cx="3121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ym typeface="+mn-ea"/>
              </a:rPr>
              <a:t>—— 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学生预习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47345" y="1349375"/>
            <a:ext cx="10515600" cy="82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>
                <a:solidFill>
                  <a:srgbClr val="1F2DA8"/>
                </a:solidFill>
              </a:rPr>
              <a:t>（二）预习成果的检查</a:t>
            </a:r>
            <a:endParaRPr lang="zh-CN" altLang="en-US" sz="3200">
              <a:solidFill>
                <a:srgbClr val="1F2DA8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0215" y="2169795"/>
            <a:ext cx="496443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solidFill>
                  <a:srgbClr val="FF0000"/>
                </a:solidFill>
              </a:rPr>
              <a:t>同伴互评</a:t>
            </a:r>
            <a:endParaRPr lang="zh-CN" altLang="en-US" sz="2800"/>
          </a:p>
          <a:p>
            <a:pPr algn="ctr"/>
            <a:endParaRPr lang="zh-CN" altLang="en-US" sz="2800"/>
          </a:p>
          <a:p>
            <a:pPr algn="l"/>
            <a:r>
              <a:rPr lang="en-US" altLang="zh-CN" sz="2800"/>
              <a:t>        </a:t>
            </a:r>
            <a:r>
              <a:rPr lang="zh-CN" altLang="en-US" sz="2800"/>
              <a:t>可以是同桌之间，也可以是小组内的，互相交流自己的预习成果，并适时作出相应的评价。通过互评，同伴间能相互督促，相互启发，既能弥补自己预习时的不足，又能学习别人好的预习方法与习惯。</a:t>
            </a:r>
            <a:endParaRPr lang="zh-CN" altLang="en-US" sz="2800"/>
          </a:p>
          <a:p>
            <a:pPr algn="ctr"/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5784850" y="2169795"/>
            <a:ext cx="591375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0000"/>
                </a:solidFill>
                <a:sym typeface="+mn-ea"/>
              </a:rPr>
              <a:t>教师评价</a:t>
            </a:r>
            <a:endParaRPr lang="zh-CN" altLang="en-US" sz="2800"/>
          </a:p>
          <a:p>
            <a:pPr algn="l"/>
            <a:endParaRPr lang="zh-CN" altLang="en-US" sz="2800"/>
          </a:p>
          <a:p>
            <a:pPr algn="l"/>
            <a:r>
              <a:rPr lang="en-US" altLang="zh-CN" sz="2800">
                <a:sym typeface="+mn-ea"/>
              </a:rPr>
              <a:t>        </a:t>
            </a:r>
            <a:r>
              <a:rPr lang="zh-CN" altLang="en-US" sz="2800">
                <a:sym typeface="+mn-ea"/>
              </a:rPr>
              <a:t>可以在课前批阅“预习单”，也可以是通过课堂观察（如课堂提问等方式）来做客观、公正的评价。这样，老师能全面地了解到学生的预习情况，还可以及时调整自己的教学方案，重点讲学生“不会的”，大大地提高课堂教学的实效。</a:t>
            </a:r>
            <a:endParaRPr lang="zh-CN" altLang="en-US" sz="2800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5529580" y="2096770"/>
            <a:ext cx="32385" cy="4581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0" y="1063625"/>
            <a:ext cx="12192000" cy="0"/>
          </a:xfrm>
          <a:prstGeom prst="line">
            <a:avLst/>
          </a:prstGeom>
          <a:ln w="2159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"/>
          <p:cNvSpPr/>
          <p:nvPr>
            <p:custDataLst>
              <p:tags r:id="rId2"/>
            </p:custDataLst>
          </p:nvPr>
        </p:nvSpPr>
        <p:spPr>
          <a:xfrm>
            <a:off x="264160" y="365760"/>
            <a:ext cx="574040" cy="484505"/>
          </a:xfrm>
          <a:prstGeom prst="roundRect">
            <a:avLst>
              <a:gd name="adj" fmla="val 2202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</a:rPr>
              <a:t>二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199515" y="332740"/>
            <a:ext cx="27755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课堂教学</a:t>
            </a:r>
            <a:endParaRPr lang="zh-CN" altLang="en-US" sz="3200" b="1"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048000" y="322580"/>
            <a:ext cx="4404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ym typeface="+mn-ea"/>
              </a:rPr>
              <a:t>—— 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用好课前三分钟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55320" y="1337945"/>
            <a:ext cx="7941310" cy="610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ClrTx/>
              <a:buSzTx/>
              <a:buNone/>
            </a:pPr>
            <a:r>
              <a:rPr lang="zh-CN" altLang="en-US" sz="3200">
                <a:solidFill>
                  <a:srgbClr val="1F2DA8"/>
                </a:solidFill>
                <a:sym typeface="+mn-ea"/>
              </a:rPr>
              <a:t>（一）</a:t>
            </a:r>
            <a:r>
              <a:rPr lang="zh-CN" altLang="en-US" sz="3200">
                <a:solidFill>
                  <a:srgbClr val="1F2DA8"/>
                </a:solidFill>
                <a:sym typeface="+mn-ea"/>
              </a:rPr>
              <a:t>背诵上节课</a:t>
            </a:r>
            <a:r>
              <a:rPr lang="zh-CN" altLang="en-US" sz="3200">
                <a:solidFill>
                  <a:srgbClr val="1F2DA8"/>
                </a:solidFill>
                <a:sym typeface="+mn-ea"/>
              </a:rPr>
              <a:t>核心知识</a:t>
            </a:r>
            <a:endParaRPr lang="zh-CN" altLang="en-US" sz="3200">
              <a:solidFill>
                <a:srgbClr val="1F2DA8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310" y="1948815"/>
            <a:ext cx="9864725" cy="4366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3680,&quot;width&quot;:4290}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PP_MARK_KEY" val="9c6027d2-553b-4b3d-9d5d-9ade85881b2f"/>
  <p:tag name="COMMONDATA" val="eyJoZGlkIjoiNjc4ZjVjYmU0MDU2MGQ0ZTZlNzdmYjM3MTYxOGI1NDgifQ=="/>
  <p:tag name="KSO_WM_SCREEN_THEME_FLAG" val="Dlrq25wU2PGuGg5bbmjbDPQ8cE7TJ4N+tcUO4TQO20cvAvKM/0bewDUjIdjH+TOCzVXWre+y8g5AO8CT6C8nMxM9mytxoeGK+7tu40JYrSY=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TABLE_BEAUTIFY" val="smartTable{4f078921-9a37-44d8-bfd1-0a81f9b7cfd0}"/>
  <p:tag name="TABLE_ENDDRAG_ORIGIN_RECT" val="761*254"/>
  <p:tag name="TABLE_ENDDRAG_RECT" val="144*198*761*254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2501</Words>
  <PresentationFormat>宽屏</PresentationFormat>
  <Paragraphs>272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楷体</vt:lpstr>
      <vt:lpstr>华文行楷</vt:lpstr>
      <vt:lpstr>微软雅黑</vt:lpstr>
      <vt:lpstr>黑体</vt:lpstr>
      <vt:lpstr>Calibri</vt:lpstr>
      <vt:lpstr>Arial Unicode MS</vt:lpstr>
      <vt:lpstr>Calibri</vt:lpstr>
      <vt:lpstr>仿宋</vt:lpstr>
      <vt:lpstr>Office 主题</vt:lpstr>
      <vt:lpstr>落到实处    持之以恒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2023-08-11T07:52:00Z</dcterms:created>
  <dcterms:modified xsi:type="dcterms:W3CDTF">2023-08-16T09:37:26Z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F212A3E382644E7280CFA0E8C100726E_12</vt:lpwstr>
  </property>
  <property fmtid="{D5CDD505-2E9C-101B-9397-08002B2CF9AE}" pid="3" name="KSOProductBuildVer">
    <vt:lpwstr>2052-11.1.0.14309</vt:lpwstr>
  </property>
</Properties>
</file>