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4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5.xml" ContentType="application/vnd.openxmlformats-officedocument.presentationml.notesSlide+xml"/>
  <Override PartName="/ppt/tags/tag58.xml" ContentType="application/vnd.openxmlformats-officedocument.presentationml.tags+xml"/>
  <Override PartName="/ppt/notesSlides/notesSlide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0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1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2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3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4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30"/>
  </p:notesMasterIdLst>
  <p:sldIdLst>
    <p:sldId id="526" r:id="rId3"/>
    <p:sldId id="261" r:id="rId4"/>
    <p:sldId id="350" r:id="rId5"/>
    <p:sldId id="384" r:id="rId6"/>
    <p:sldId id="419" r:id="rId7"/>
    <p:sldId id="348" r:id="rId8"/>
    <p:sldId id="422" r:id="rId9"/>
    <p:sldId id="316" r:id="rId10"/>
    <p:sldId id="281" r:id="rId11"/>
    <p:sldId id="282" r:id="rId12"/>
    <p:sldId id="443" r:id="rId13"/>
    <p:sldId id="444" r:id="rId14"/>
    <p:sldId id="285" r:id="rId15"/>
    <p:sldId id="470" r:id="rId16"/>
    <p:sldId id="467" r:id="rId17"/>
    <p:sldId id="304" r:id="rId18"/>
    <p:sldId id="491" r:id="rId19"/>
    <p:sldId id="290" r:id="rId20"/>
    <p:sldId id="471" r:id="rId21"/>
    <p:sldId id="305" r:id="rId22"/>
    <p:sldId id="486" r:id="rId23"/>
    <p:sldId id="296" r:id="rId24"/>
    <p:sldId id="297" r:id="rId25"/>
    <p:sldId id="551" r:id="rId26"/>
    <p:sldId id="527" r:id="rId27"/>
    <p:sldId id="528" r:id="rId28"/>
    <p:sldId id="552" r:id="rId29"/>
  </p:sldIdLst>
  <p:sldSz cx="12192000" cy="6858000"/>
  <p:notesSz cx="6858000" cy="9144000"/>
  <p:embeddedFontLst>
    <p:embeddedFont>
      <p:font typeface="汉仪中宋简" panose="02010600030101010101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方正粗金陵简体" panose="02010600030101010101" charset="-122"/>
      <p:regular r:id="rId33"/>
    </p:embeddedFont>
    <p:embeddedFont>
      <p:font typeface="等线" panose="02010600030101010101" pitchFamily="2" charset="-122"/>
      <p:regular r:id="rId34"/>
      <p:bold r:id="rId35"/>
    </p:embeddedFont>
    <p:embeddedFont>
      <p:font typeface="黑体" panose="02010609060101010101" pitchFamily="49" charset="-122"/>
      <p:regular r:id="rId36"/>
    </p:embeddedFont>
    <p:embeddedFont>
      <p:font typeface="仿宋" panose="02010609060101010101" pitchFamily="49" charset="-122"/>
      <p:regular r:id="rId37"/>
    </p:embeddedFont>
    <p:embeddedFont>
      <p:font typeface="华文中宋" panose="02010600040101010101" pitchFamily="2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3730" userDrawn="1">
          <p15:clr>
            <a:srgbClr val="A4A3A4"/>
          </p15:clr>
        </p15:guide>
        <p15:guide id="3" pos="7505" userDrawn="1">
          <p15:clr>
            <a:srgbClr val="A4A3A4"/>
          </p15:clr>
        </p15:guide>
        <p15:guide id="4" pos="116" userDrawn="1">
          <p15:clr>
            <a:srgbClr val="A4A3A4"/>
          </p15:clr>
        </p15:guide>
        <p15:guide id="5" orient="horz" pos="230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0"/>
  <p:cmAuthor id="1" name="Administrator" initials="A" lastIdx="1" clrIdx="0"/>
  <p:cmAuthor id="2" name="FtpDown" initials="F" lastIdx="2" clrIdx="0"/>
  <p:cmAuthor id="3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FF"/>
    <a:srgbClr val="2F5597"/>
    <a:srgbClr val="000000"/>
    <a:srgbClr val="940000"/>
    <a:srgbClr val="880000"/>
    <a:srgbClr val="8E6944"/>
    <a:srgbClr val="BFBFBF"/>
    <a:srgbClr val="0062A6"/>
    <a:srgbClr val="906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54" y="660"/>
      </p:cViewPr>
      <p:guideLst>
        <p:guide orient="horz" pos="2214"/>
        <p:guide pos="3730"/>
        <p:guide pos="7505"/>
        <p:guide pos="116"/>
        <p:guide orient="horz" pos="230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79AA3-88D0-4E21-9A38-5353E54C3B19}" type="datetimeFigureOut">
              <a:rPr lang="zh-CN" altLang="en-US" smtClean="0"/>
              <a:t>2023-09-13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81037-A4F1-492E-B0B8-6C011E831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43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身为法兰克国王，为何查理是由教皇来加冕？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87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spc="-50" dirty="0" smtClean="0"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而且，任何一块土地一旦封授，土地上的所有权力全都转移到土地受领人手里，就算是给他土地的封主，哪怕他是国王，也都不再对这块封地有任何的管理权力。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12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事实上，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国王和教皇需要彼此的帮助，教皇需要寻求保护，而国王需要获得合法的权威。</a:t>
            </a: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b="1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丕平去世后，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查理</a:t>
            </a:r>
            <a:r>
              <a:rPr lang="zh-CN" altLang="en-US" b="1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继位，法兰克王国和教皇的联盟继续加深</a:t>
            </a:r>
            <a:r>
              <a:rPr lang="zh-CN" altLang="en-US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200" dirty="0">
              <a:latin typeface="方正粗金陵简体" panose="02000000000000000000" pitchFamily="2" charset="-122"/>
              <a:ea typeface="方正粗金陵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81037-A4F1-492E-B0B8-6C011E83143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103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什一税就是抽取十分之一的意思，教会利用 《圣经》 中的说法，</a:t>
            </a:r>
            <a:r>
              <a:rPr lang="zh-CN"/>
              <a:t>宣传</a:t>
            </a:r>
            <a:r>
              <a:t>所有人收入的1/10是属于上帝的。</a:t>
            </a:r>
            <a:r>
              <a:rPr lang="zh-CN" altLang="en-US"/>
              <a:t> 开始向基督教信徒征收此税。公元779年法兰克国王查理大帝规定: 缴纳什一税是每个法兰克王国居民的义务。</a:t>
            </a:r>
          </a:p>
          <a:p>
            <a:r>
              <a:rPr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到13世纪，罗马教廷已成为西欧最大的封建主，占据了</a:t>
            </a:r>
            <a:r>
              <a:rPr lang="zh-CN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大量的</a:t>
            </a:r>
            <a:r>
              <a:rPr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土地，掌管着大量的庄园。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81037-A4F1-492E-B0B8-6C011E83143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83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政治上：教皇凌驾于各国君主之上。</a:t>
            </a:r>
          </a:p>
          <a:p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经济上：教会占有大量土地与财富。</a:t>
            </a:r>
          </a:p>
          <a:p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思想上：控制西欧思想文化信仰。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96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圣诞节是基督教最重要的节日，为庆祝耶稣诞生，定于每年的12月25日为圣诞日。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68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态度：基督教创立之初，被罗马帝国官方打压，处处受到迫害。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12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转机发生在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公元313年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说明：基督教和罗马帝国达成了合作，基督教成为了统治阶级的工具，为统治者服务。</a:t>
            </a:r>
          </a:p>
          <a:p>
            <a:r>
              <a:rPr lang="zh-CN" altLang="en-US">
                <a:sym typeface="+mn-ea"/>
              </a:rPr>
              <a:t>基督教认为，上帝面前人人平等，但平等并不在人间，而在天国。只有信奉上帝才能摆脱苦难，但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人间的痛苦，在天国才能得到解脱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。所以</a:t>
            </a:r>
            <a:r>
              <a:rPr lang="zh-CN" altLang="en-US" dirty="0" smtClean="0">
                <a:latin typeface="方正粗金陵简体" panose="02000000000000000000" pitchFamily="2" charset="-122"/>
                <a:ea typeface="方正粗金陵简体" panose="02000000000000000000" pitchFamily="2" charset="-122"/>
                <a:sym typeface="+mn-ea"/>
              </a:rPr>
              <a:t>去往天国之前，忍耐和等待就成了贫苦大众的精神避难所。统治者，也需要人们的忍耐和等待。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106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仿宋" panose="02010609060101010101" charset="-122"/>
                <a:ea typeface="仿宋" panose="02010609060101010101" charset="-122"/>
                <a:sym typeface="+mn-ea"/>
              </a:rPr>
              <a:t>基督教成为</a:t>
            </a:r>
            <a:r>
              <a:rPr lang="zh-CN" altLang="en-US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罗马帝国国教后，</a:t>
            </a:r>
            <a:r>
              <a:rPr lang="zh-CN" dirty="0">
                <a:latin typeface="仿宋" panose="02010609060101010101" charset="-122"/>
                <a:ea typeface="仿宋" panose="02010609060101010101" charset="-122"/>
                <a:sym typeface="+mn-ea"/>
              </a:rPr>
              <a:t>教会</a:t>
            </a:r>
            <a:r>
              <a:rPr lang="zh-CN" altLang="en-US" dirty="0">
                <a:latin typeface="仿宋" panose="02010609060101010101" charset="-122"/>
                <a:ea typeface="仿宋" panose="02010609060101010101" charset="-122"/>
                <a:sym typeface="+mn-ea"/>
              </a:rPr>
              <a:t>主教获得</a:t>
            </a:r>
            <a:r>
              <a:rPr lang="zh-CN" altLang="en-US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“教皇”</a:t>
            </a:r>
            <a:r>
              <a:rPr lang="zh-CN" altLang="en-US" dirty="0">
                <a:latin typeface="仿宋" panose="02010609060101010101" charset="-122"/>
                <a:ea typeface="仿宋" panose="02010609060101010101" charset="-122"/>
                <a:sym typeface="+mn-ea"/>
              </a:rPr>
              <a:t>称号，</a:t>
            </a:r>
            <a:r>
              <a:rPr lang="zh-CN" altLang="en-US">
                <a:solidFill>
                  <a:srgbClr val="523D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基督教日渐兴盛。</a:t>
            </a:r>
            <a:endParaRPr lang="en-US" altLang="zh-CN" dirty="0">
              <a:latin typeface="仿宋" panose="02010609060101010101" charset="-122"/>
              <a:ea typeface="仿宋" panose="02010609060101010101" charset="-122"/>
            </a:endParaRPr>
          </a:p>
          <a:p>
            <a:pPr algn="l"/>
            <a:r>
              <a:rPr lang="zh-CN" altLang="en-US">
                <a:solidFill>
                  <a:srgbClr val="523D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那，罗马帝国呢？</a:t>
            </a:r>
            <a:endParaRPr lang="en-US" altLang="zh-CN" dirty="0">
              <a:latin typeface="方正粗金陵简体" panose="02000000000000000000" pitchFamily="2" charset="-122"/>
              <a:ea typeface="方正粗金陵简体" panose="02000000000000000000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693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中宋简" panose="02010609000101010101" charset="-122"/>
                <a:ea typeface="汉仪中宋简" panose="02010609000101010101" charset="-122"/>
                <a:cs typeface="汉仪中宋简" panose="02010609000101010101" charset="-122"/>
                <a:sym typeface="+mn-ea"/>
              </a:rPr>
              <a:t>西欧开始进入中世纪的千年历程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中宋简" panose="02010609000101010101" charset="-122"/>
                <a:ea typeface="汉仪中宋简" panose="02010609000101010101" charset="-122"/>
                <a:cs typeface="汉仪中宋简" panose="02010609000101010101" charset="-122"/>
                <a:sym typeface="+mn-ea"/>
              </a:rPr>
              <a:t>……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7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西罗马帝国灭亡前后，</a:t>
            </a:r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日耳曼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人在西欧建立了许多大小不同的王国，被称为</a:t>
            </a:r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“蛮族王国” 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03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法兰克新地主和罗马地主共同组成了法兰克王国的</a:t>
            </a:r>
            <a:r>
              <a:rPr lang="zh-CN" altLang="en-US" b="1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封建主阶级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，并且在政治上紧密联合，稳固了法兰克王国的基本盘。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933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>
              <a:lnSpc>
                <a:spcPct val="110000"/>
              </a:lnSpc>
            </a:pPr>
            <a:r>
              <a:rPr lang="zh-CN" altLang="en-US" b="1"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国王无条件赏赐土地，容易造成地方割据。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6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2023-09-13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f992544cb9224818643898d436c5306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8" name="normalMask_图片 1"/>
          <p:cNvSpPr/>
          <p:nvPr userDrawn="1">
            <p:custDataLst>
              <p:tags r:id="rId6"/>
            </p:custDataLst>
          </p:nvPr>
        </p:nvSpPr>
        <p:spPr>
          <a:xfrm>
            <a:off x="-13335" y="-635"/>
            <a:ext cx="12204000" cy="6876000"/>
          </a:xfrm>
          <a:prstGeom prst="rect">
            <a:avLst/>
          </a:prstGeom>
          <a:solidFill>
            <a:srgbClr val="E3E7ED">
              <a:alpha val="90000"/>
            </a:srgbClr>
          </a:solid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4" name="图片 13" descr="f992544cb9224818643898d436c5306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0" y="1"/>
              <a:ext cx="19200" cy="10799"/>
            </a:xfrm>
            <a:prstGeom prst="rect">
              <a:avLst/>
            </a:prstGeom>
          </p:spPr>
        </p:pic>
        <p:sp>
          <p:nvSpPr>
            <p:cNvPr id="12" name="normalMask_图片 1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19200" cy="10800"/>
            </a:xfrm>
            <a:prstGeom prst="rect">
              <a:avLst/>
            </a:prstGeom>
            <a:solidFill>
              <a:srgbClr val="262626">
                <a:alpha val="80000"/>
              </a:srgbClr>
            </a:solidFill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6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3.png"/><Relationship Id="rId5" Type="http://schemas.openxmlformats.org/officeDocument/2006/relationships/tags" Target="../tags/tag68.xml"/><Relationship Id="rId10" Type="http://schemas.openxmlformats.org/officeDocument/2006/relationships/image" Target="../media/image18.png"/><Relationship Id="rId4" Type="http://schemas.openxmlformats.org/officeDocument/2006/relationships/tags" Target="../tags/tag67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18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6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74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8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22.jpeg"/><Relationship Id="rId5" Type="http://schemas.openxmlformats.org/officeDocument/2006/relationships/tags" Target="../tags/tag83.xml"/><Relationship Id="rId10" Type="http://schemas.openxmlformats.org/officeDocument/2006/relationships/image" Target="../media/image18.png"/><Relationship Id="rId4" Type="http://schemas.openxmlformats.org/officeDocument/2006/relationships/tags" Target="../tags/tag8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image" Target="../media/image6.png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notesSlide" Target="../notesSlides/notesSlide10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29" Type="http://schemas.openxmlformats.org/officeDocument/2006/relationships/image" Target="../media/image24.pn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27.pn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28" Type="http://schemas.openxmlformats.org/officeDocument/2006/relationships/image" Target="../media/image23.pn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31" Type="http://schemas.openxmlformats.org/officeDocument/2006/relationships/image" Target="../media/image26.pn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image" Target="../media/image18.png"/><Relationship Id="rId30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image" Target="../media/image6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openxmlformats.org/officeDocument/2006/relationships/image" Target="../media/image28.pn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image" Target="../media/image24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30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image" Target="../media/image24.png"/><Relationship Id="rId3" Type="http://schemas.openxmlformats.org/officeDocument/2006/relationships/tags" Target="../tags/tag137.xml"/><Relationship Id="rId21" Type="http://schemas.openxmlformats.org/officeDocument/2006/relationships/image" Target="../media/image31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image" Target="../media/image18.png"/><Relationship Id="rId2" Type="http://schemas.openxmlformats.org/officeDocument/2006/relationships/tags" Target="../tags/tag136.xml"/><Relationship Id="rId16" Type="http://schemas.openxmlformats.org/officeDocument/2006/relationships/image" Target="../media/image6.png"/><Relationship Id="rId20" Type="http://schemas.openxmlformats.org/officeDocument/2006/relationships/image" Target="../media/image30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44.xml"/><Relationship Id="rId19" Type="http://schemas.openxmlformats.org/officeDocument/2006/relationships/image" Target="../media/image29.png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24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33.png"/><Relationship Id="rId5" Type="http://schemas.openxmlformats.org/officeDocument/2006/relationships/tags" Target="../tags/tag153.xml"/><Relationship Id="rId10" Type="http://schemas.openxmlformats.org/officeDocument/2006/relationships/image" Target="../media/image18.png"/><Relationship Id="rId4" Type="http://schemas.openxmlformats.org/officeDocument/2006/relationships/tags" Target="../tags/tag15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image" Target="../media/image6.png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29.png"/><Relationship Id="rId2" Type="http://schemas.openxmlformats.org/officeDocument/2006/relationships/tags" Target="../tags/tag157.xml"/><Relationship Id="rId16" Type="http://schemas.openxmlformats.org/officeDocument/2006/relationships/image" Target="../media/image33.png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60.xml"/><Relationship Id="rId15" Type="http://schemas.openxmlformats.org/officeDocument/2006/relationships/image" Target="../media/image24.png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68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0.xml"/><Relationship Id="rId10" Type="http://schemas.openxmlformats.org/officeDocument/2006/relationships/image" Target="../media/image34.jpeg"/><Relationship Id="rId4" Type="http://schemas.openxmlformats.org/officeDocument/2006/relationships/tags" Target="../tags/tag169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image" Target="../media/image36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35.jpe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18.png"/><Relationship Id="rId5" Type="http://schemas.openxmlformats.org/officeDocument/2006/relationships/tags" Target="../tags/tag175.xml"/><Relationship Id="rId10" Type="http://schemas.openxmlformats.org/officeDocument/2006/relationships/image" Target="../media/image6.png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6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image" Target="../media/image1.jpe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18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37.png"/><Relationship Id="rId5" Type="http://schemas.openxmlformats.org/officeDocument/2006/relationships/tags" Target="../tags/tag183.xml"/><Relationship Id="rId10" Type="http://schemas.openxmlformats.org/officeDocument/2006/relationships/image" Target="../media/image18.png"/><Relationship Id="rId4" Type="http://schemas.openxmlformats.org/officeDocument/2006/relationships/tags" Target="../tags/tag182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image" Target="../media/image37.png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image" Target="../media/image18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image" Target="../media/image6.png"/><Relationship Id="rId5" Type="http://schemas.openxmlformats.org/officeDocument/2006/relationships/tags" Target="../tags/tag18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image" Target="../media/image18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image" Target="../media/image6.png"/><Relationship Id="rId2" Type="http://schemas.openxmlformats.org/officeDocument/2006/relationships/tags" Target="../tags/tag195.xml"/><Relationship Id="rId16" Type="http://schemas.openxmlformats.org/officeDocument/2006/relationships/image" Target="../media/image39.pn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03.xml"/><Relationship Id="rId19" Type="http://schemas.openxmlformats.org/officeDocument/2006/relationships/image" Target="../media/image37.pn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image" Target="../media/image37.png"/><Relationship Id="rId5" Type="http://schemas.openxmlformats.org/officeDocument/2006/relationships/tags" Target="../tags/tag212.xml"/><Relationship Id="rId10" Type="http://schemas.openxmlformats.org/officeDocument/2006/relationships/image" Target="../media/image18.png"/><Relationship Id="rId4" Type="http://schemas.openxmlformats.org/officeDocument/2006/relationships/tags" Target="../tags/tag211.xml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228.xml"/><Relationship Id="rId18" Type="http://schemas.openxmlformats.org/officeDocument/2006/relationships/tags" Target="../tags/tag233.xml"/><Relationship Id="rId26" Type="http://schemas.openxmlformats.org/officeDocument/2006/relationships/tags" Target="../tags/tag241.xml"/><Relationship Id="rId3" Type="http://schemas.openxmlformats.org/officeDocument/2006/relationships/tags" Target="../tags/tag218.xml"/><Relationship Id="rId21" Type="http://schemas.openxmlformats.org/officeDocument/2006/relationships/tags" Target="../tags/tag236.xml"/><Relationship Id="rId34" Type="http://schemas.openxmlformats.org/officeDocument/2006/relationships/image" Target="../media/image42.png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tags" Target="../tags/tag232.xml"/><Relationship Id="rId25" Type="http://schemas.openxmlformats.org/officeDocument/2006/relationships/tags" Target="../tags/tag240.xml"/><Relationship Id="rId33" Type="http://schemas.openxmlformats.org/officeDocument/2006/relationships/image" Target="../media/image41.png"/><Relationship Id="rId2" Type="http://schemas.openxmlformats.org/officeDocument/2006/relationships/tags" Target="../tags/tag217.xml"/><Relationship Id="rId16" Type="http://schemas.openxmlformats.org/officeDocument/2006/relationships/tags" Target="../tags/tag231.xml"/><Relationship Id="rId20" Type="http://schemas.openxmlformats.org/officeDocument/2006/relationships/tags" Target="../tags/tag235.xml"/><Relationship Id="rId29" Type="http://schemas.openxmlformats.org/officeDocument/2006/relationships/tags" Target="../tags/tag244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24" Type="http://schemas.openxmlformats.org/officeDocument/2006/relationships/tags" Target="../tags/tag239.xml"/><Relationship Id="rId32" Type="http://schemas.openxmlformats.org/officeDocument/2006/relationships/slideLayout" Target="../slideLayouts/slideLayout3.xml"/><Relationship Id="rId5" Type="http://schemas.openxmlformats.org/officeDocument/2006/relationships/tags" Target="../tags/tag220.xml"/><Relationship Id="rId15" Type="http://schemas.openxmlformats.org/officeDocument/2006/relationships/tags" Target="../tags/tag230.xml"/><Relationship Id="rId23" Type="http://schemas.openxmlformats.org/officeDocument/2006/relationships/tags" Target="../tags/tag238.xml"/><Relationship Id="rId28" Type="http://schemas.openxmlformats.org/officeDocument/2006/relationships/tags" Target="../tags/tag243.xml"/><Relationship Id="rId36" Type="http://schemas.openxmlformats.org/officeDocument/2006/relationships/image" Target="../media/image44.jpeg"/><Relationship Id="rId10" Type="http://schemas.openxmlformats.org/officeDocument/2006/relationships/tags" Target="../tags/tag225.xml"/><Relationship Id="rId19" Type="http://schemas.openxmlformats.org/officeDocument/2006/relationships/tags" Target="../tags/tag234.xml"/><Relationship Id="rId31" Type="http://schemas.openxmlformats.org/officeDocument/2006/relationships/tags" Target="../tags/tag246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Relationship Id="rId22" Type="http://schemas.openxmlformats.org/officeDocument/2006/relationships/tags" Target="../tags/tag237.xml"/><Relationship Id="rId27" Type="http://schemas.openxmlformats.org/officeDocument/2006/relationships/tags" Target="../tags/tag242.xml"/><Relationship Id="rId30" Type="http://schemas.openxmlformats.org/officeDocument/2006/relationships/tags" Target="../tags/tag245.xml"/><Relationship Id="rId35" Type="http://schemas.openxmlformats.org/officeDocument/2006/relationships/image" Target="../media/image43.png"/><Relationship Id="rId8" Type="http://schemas.openxmlformats.org/officeDocument/2006/relationships/tags" Target="../tags/tag2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49.xml"/><Relationship Id="rId7" Type="http://schemas.openxmlformats.org/officeDocument/2006/relationships/image" Target="../media/image45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9.jpe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6" Type="http://schemas.openxmlformats.org/officeDocument/2006/relationships/image" Target="../media/image8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5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11.jpe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8.png"/><Relationship Id="rId2" Type="http://schemas.openxmlformats.org/officeDocument/2006/relationships/tags" Target="../tags/tag32.xml"/><Relationship Id="rId16" Type="http://schemas.openxmlformats.org/officeDocument/2006/relationships/image" Target="../media/image5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35.xml"/><Relationship Id="rId15" Type="http://schemas.openxmlformats.org/officeDocument/2006/relationships/image" Target="../media/image13.jpe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5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14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45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8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5.png"/><Relationship Id="rId5" Type="http://schemas.openxmlformats.org/officeDocument/2006/relationships/tags" Target="../tags/tag54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53.xml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1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63.xml"/><Relationship Id="rId10" Type="http://schemas.microsoft.com/office/2007/relationships/hdphoto" Target="../media/hdphoto1.wdp"/><Relationship Id="rId4" Type="http://schemas.openxmlformats.org/officeDocument/2006/relationships/tags" Target="../tags/tag6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b91e0513a0545076a799ece6bea82d1"/>
          <p:cNvPicPr>
            <a:picLocks noChangeAspect="1"/>
          </p:cNvPicPr>
          <p:nvPr/>
        </p:nvPicPr>
        <p:blipFill>
          <a:blip r:embed="rId7"/>
          <a:srcRect l="8438"/>
          <a:stretch>
            <a:fillRect/>
          </a:stretch>
        </p:blipFill>
        <p:spPr>
          <a:xfrm>
            <a:off x="0" y="0"/>
            <a:ext cx="12192000" cy="686181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0795" y="-10795"/>
            <a:ext cx="12232640" cy="6856730"/>
            <a:chOff x="-17" y="-17"/>
            <a:chExt cx="19264" cy="10798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-17" y="-17"/>
              <a:ext cx="19264" cy="10799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0b91e0513a0545076a799ece6bea82d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 l="43050" t="6126" r="23654" b="51879"/>
            <a:stretch>
              <a:fillRect/>
            </a:stretch>
          </p:blipFill>
          <p:spPr>
            <a:xfrm>
              <a:off x="7249" y="655"/>
              <a:ext cx="6982" cy="4538"/>
            </a:xfrm>
            <a:prstGeom prst="ellipse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8228330" y="415925"/>
            <a:ext cx="2654300" cy="976630"/>
            <a:chOff x="13060" y="655"/>
            <a:chExt cx="4180" cy="1538"/>
          </a:xfrm>
        </p:grpSpPr>
        <p:sp>
          <p:nvSpPr>
            <p:cNvPr id="8" name="椭圆形标注 7"/>
            <p:cNvSpPr/>
            <p:nvPr/>
          </p:nvSpPr>
          <p:spPr>
            <a:xfrm>
              <a:off x="13060" y="655"/>
              <a:ext cx="4181" cy="1539"/>
            </a:xfrm>
            <a:prstGeom prst="wedgeEllipseCallout">
              <a:avLst>
                <a:gd name="adj1" fmla="val -41806"/>
                <a:gd name="adj2" fmla="val 49773"/>
              </a:avLst>
            </a:prstGeom>
            <a:solidFill>
              <a:srgbClr val="2F559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130" y="1038"/>
              <a:ext cx="4041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教皇利奥三世</a:t>
              </a:r>
              <a:endParaRPr lang="zh-CN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435860" y="1121410"/>
            <a:ext cx="2787650" cy="999490"/>
            <a:chOff x="13050" y="620"/>
            <a:chExt cx="4390" cy="1574"/>
          </a:xfrm>
        </p:grpSpPr>
        <p:sp>
          <p:nvSpPr>
            <p:cNvPr id="12" name="椭圆形标注 11"/>
            <p:cNvSpPr/>
            <p:nvPr>
              <p:custDataLst>
                <p:tags r:id="rId1"/>
              </p:custDataLst>
            </p:nvPr>
          </p:nvSpPr>
          <p:spPr>
            <a:xfrm flipH="1">
              <a:off x="13050" y="620"/>
              <a:ext cx="4390" cy="1574"/>
            </a:xfrm>
            <a:prstGeom prst="wedgeEllipseCallout">
              <a:avLst>
                <a:gd name="adj1" fmla="val -41806"/>
                <a:gd name="adj2" fmla="val 49773"/>
              </a:avLst>
            </a:prstGeom>
            <a:solidFill>
              <a:srgbClr val="2F559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13103" y="1020"/>
              <a:ext cx="4285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法兰克国王</a:t>
              </a:r>
              <a:r>
                <a:rPr lang="zh-CN" altLang="en-US" sz="2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查理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截图 2023-08-17 2258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t="1186" r="1267"/>
          <a:stretch>
            <a:fillRect/>
          </a:stretch>
        </p:blipFill>
        <p:spPr>
          <a:xfrm>
            <a:off x="628650" y="1392555"/>
            <a:ext cx="5630170" cy="4752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 descr="4763a8f3f3999632b247e6667f69419e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6431280" y="4688840"/>
            <a:ext cx="559117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归纳：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作为蛮族王国，</a:t>
            </a:r>
            <a:r>
              <a:rPr lang="zh-CN" altLang="en-US" sz="2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克洛维采取了哪些措施来巩固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法兰克王国的</a:t>
            </a:r>
            <a:r>
              <a:rPr lang="zh-CN" altLang="en-US" sz="2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统治？</a:t>
            </a:r>
          </a:p>
        </p:txBody>
      </p:sp>
      <p:pic>
        <p:nvPicPr>
          <p:cNvPr id="28" name="图片 27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-57785" y="3582035"/>
            <a:ext cx="2585915" cy="331200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537960" y="1665605"/>
            <a:ext cx="5283835" cy="2851150"/>
            <a:chOff x="10296" y="2791"/>
            <a:chExt cx="8321" cy="4490"/>
          </a:xfrm>
        </p:grpSpPr>
        <p:sp>
          <p:nvSpPr>
            <p:cNvPr id="30" name="矩形 29"/>
            <p:cNvSpPr/>
            <p:nvPr/>
          </p:nvSpPr>
          <p:spPr>
            <a:xfrm>
              <a:off x="10296" y="2791"/>
              <a:ext cx="8245" cy="449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601" y="2826"/>
              <a:ext cx="8016" cy="4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 smtClean="0">
                  <a:latin typeface="黑体" panose="02010609060101010101" charset="-122"/>
                  <a:ea typeface="黑体" panose="02010609060101010101" charset="-122"/>
                  <a:cs typeface="仿宋" panose="02010609060101010101" charset="-122"/>
                </a:rPr>
                <a:t>克洛维：</a:t>
              </a:r>
              <a:endParaRPr lang="en-US" altLang="zh-CN" sz="2400" b="1" dirty="0" smtClean="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endParaRP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15</a:t>
              </a:r>
              <a:r>
                <a:rPr lang="zh-CN" altLang="en-US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岁成为法兰克领袖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20</a:t>
              </a:r>
              <a:r>
                <a:rPr lang="zh-CN" altLang="en-US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岁征服北高卢地区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34</a:t>
              </a:r>
              <a:r>
                <a:rPr lang="zh-CN" altLang="en-US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岁成为罗纳河流域唯一的王者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41</a:t>
              </a:r>
              <a:r>
                <a:rPr lang="zh-CN" altLang="en-US" sz="2400" b="1" dirty="0" smtClean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岁被东罗马帝国授予荣誉执政官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 descr="4763a8f3f3999632b247e6667f69419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508000" y="1205230"/>
            <a:ext cx="1138999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归纳：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作为蛮族王国，</a:t>
            </a:r>
            <a:r>
              <a:rPr lang="zh-CN" altLang="en-US" sz="2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克洛维采取了哪些措施来巩固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法兰克王国的</a:t>
            </a:r>
            <a:r>
              <a:rPr lang="zh-CN" altLang="en-US" sz="2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统治？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08965" y="2050415"/>
            <a:ext cx="10052685" cy="2160270"/>
            <a:chOff x="959" y="3229"/>
            <a:chExt cx="15831" cy="3402"/>
          </a:xfrm>
        </p:grpSpPr>
        <p:pic>
          <p:nvPicPr>
            <p:cNvPr id="13" name="图片 12" descr="002n70Ymgy6S1uRLNYRd9&amp;69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/>
            <a:srcRect l="43452" t="20538" r="5494" b="16768"/>
            <a:stretch>
              <a:fillRect/>
            </a:stretch>
          </p:blipFill>
          <p:spPr>
            <a:xfrm>
              <a:off x="959" y="3229"/>
              <a:ext cx="2863" cy="34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圆角矩形 14"/>
            <p:cNvSpPr/>
            <p:nvPr>
              <p:custDataLst>
                <p:tags r:id="rId5"/>
              </p:custDataLst>
            </p:nvPr>
          </p:nvSpPr>
          <p:spPr>
            <a:xfrm>
              <a:off x="4118" y="3454"/>
              <a:ext cx="12672" cy="1904"/>
            </a:xfrm>
            <a:prstGeom prst="roundRect">
              <a:avLst>
                <a:gd name="adj" fmla="val 1693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4418" y="3475"/>
              <a:ext cx="12371" cy="18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fontAlgn="auto">
                <a:lnSpc>
                  <a:spcPct val="130000"/>
                </a:lnSpc>
              </a:pPr>
              <a:r>
                <a:rPr lang="en-US" altLang="zh-CN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①</a:t>
              </a:r>
              <a:r>
                <a:rPr lang="zh-CN" altLang="en-US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皈依</a:t>
              </a:r>
              <a:r>
                <a:rPr lang="zh-CN" altLang="en-US" sz="27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基督教</a:t>
              </a:r>
              <a:r>
                <a:rPr lang="zh-CN" altLang="en-US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，承认</a:t>
              </a:r>
              <a:r>
                <a:rPr lang="zh-CN" altLang="en-US" sz="27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罗马教会</a:t>
              </a:r>
              <a:r>
                <a:rPr lang="zh-CN" altLang="en-US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在欧洲的重要地位。受其影响，整个</a:t>
              </a:r>
              <a:r>
                <a:rPr lang="zh-CN" altLang="en-US" sz="27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法兰克</a:t>
              </a:r>
              <a:r>
                <a:rPr lang="zh-CN" altLang="en-US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王国都信仰了基督教。</a:t>
              </a:r>
              <a:endPara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08965" y="5913120"/>
            <a:ext cx="1089025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作用：取得了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罗马教会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信基督教的高卢罗马人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和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部下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的广泛支持。 </a:t>
            </a:r>
            <a:endParaRPr lang="zh-CN" altLang="en-US" sz="2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25650" y="3563620"/>
            <a:ext cx="10054590" cy="2160270"/>
            <a:chOff x="3190" y="5612"/>
            <a:chExt cx="15834" cy="3402"/>
          </a:xfrm>
        </p:grpSpPr>
        <p:pic>
          <p:nvPicPr>
            <p:cNvPr id="11" name="图片 10" descr="2220-fyrwsqh785131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/>
            <a:srcRect l="9" r="-81" b="10136"/>
            <a:stretch>
              <a:fillRect/>
            </a:stretch>
          </p:blipFill>
          <p:spPr>
            <a:xfrm>
              <a:off x="3190" y="5612"/>
              <a:ext cx="2775" cy="34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圆角矩形 3"/>
            <p:cNvSpPr/>
            <p:nvPr>
              <p:custDataLst>
                <p:tags r:id="rId3"/>
              </p:custDataLst>
            </p:nvPr>
          </p:nvSpPr>
          <p:spPr>
            <a:xfrm>
              <a:off x="6249" y="6289"/>
              <a:ext cx="12487" cy="1904"/>
            </a:xfrm>
            <a:prstGeom prst="roundRect">
              <a:avLst>
                <a:gd name="adj" fmla="val 1693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354" y="6325"/>
              <a:ext cx="12671" cy="184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130000"/>
                </a:lnSpc>
                <a:buClrTx/>
                <a:buSzTx/>
                <a:buFontTx/>
              </a:pPr>
              <a:r>
                <a:rPr lang="en-US" altLang="zh-CN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②保留了原来罗马大地主的土地，把原属罗马国有的土地和无主土地赐给教会和部下</a:t>
              </a:r>
              <a:r>
                <a:rPr lang="zh-CN" altLang="en-US" sz="27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/>
          <p:cNvSpPr/>
          <p:nvPr/>
        </p:nvSpPr>
        <p:spPr>
          <a:xfrm>
            <a:off x="3801745" y="3794760"/>
            <a:ext cx="8063865" cy="1960245"/>
          </a:xfrm>
          <a:prstGeom prst="roundRect">
            <a:avLst>
              <a:gd name="adj" fmla="val 10376"/>
            </a:avLst>
          </a:prstGeom>
          <a:solidFill>
            <a:srgbClr val="F2F2F2">
              <a:alpha val="7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</a:pPr>
            <a:r>
              <a:rPr lang="en-US" altLang="zh-CN" sz="2600" b="1" spc="-9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2600" b="1" spc="-9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国王这把剑可以利锐教会之剑，教会之剑可以缓和国王这把剑之利，两把剑相互结合，互为利用。</a:t>
            </a:r>
            <a:endParaRPr lang="zh-CN" altLang="en-US" sz="2600" b="1" spc="-90" dirty="0" smtClean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600" b="1" spc="-9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600" b="1" spc="-9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王亚平《西欧中世纪社会中的基督教教会》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 descr="4763a8f3f3999632b247e6667f69419e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775175" y="2269490"/>
            <a:ext cx="1980000" cy="684000"/>
          </a:xfrm>
          <a:prstGeom prst="rect">
            <a:avLst/>
          </a:prstGeom>
          <a:solidFill>
            <a:srgbClr val="940000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基督教会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596120" y="2269490"/>
            <a:ext cx="2304000" cy="684000"/>
          </a:xfrm>
          <a:prstGeom prst="rect">
            <a:avLst/>
          </a:prstGeom>
          <a:solidFill>
            <a:srgbClr val="940000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法兰克王国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5674995" y="1823085"/>
            <a:ext cx="3974465" cy="696595"/>
            <a:chOff x="9126" y="3900"/>
            <a:chExt cx="6259" cy="1097"/>
          </a:xfrm>
        </p:grpSpPr>
        <p:cxnSp>
          <p:nvCxnSpPr>
            <p:cNvPr id="4" name="直接箭头连接符 3"/>
            <p:cNvCxnSpPr/>
            <p:nvPr/>
          </p:nvCxnSpPr>
          <p:spPr>
            <a:xfrm rot="10800000">
              <a:off x="9371" y="4997"/>
              <a:ext cx="5669" cy="0"/>
            </a:xfrm>
            <a:prstGeom prst="straightConnector1">
              <a:avLst/>
            </a:prstGeom>
            <a:ln w="50800">
              <a:solidFill>
                <a:srgbClr val="94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9126" y="3900"/>
              <a:ext cx="6259" cy="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600" b="1" spc="-80" dirty="0" smtClean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获得教会支持</a:t>
              </a:r>
              <a:r>
                <a:rPr lang="zh-CN" altLang="en-US" sz="2600" b="1" spc="-80" dirty="0" smtClean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来强化</a:t>
              </a:r>
              <a:r>
                <a:rPr lang="zh-CN" altLang="en-US" sz="2600" b="1" spc="-80" dirty="0" smtClean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统治</a:t>
              </a:r>
              <a:endParaRPr lang="zh-CN" altLang="en-US" sz="2600" b="1" spc="-8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967" y="1366747"/>
            <a:ext cx="3927107" cy="5034511"/>
            <a:chOff x="569950" y="999082"/>
            <a:chExt cx="3927107" cy="5034511"/>
          </a:xfrm>
        </p:grpSpPr>
        <p:pic>
          <p:nvPicPr>
            <p:cNvPr id="5122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480" y="999082"/>
              <a:ext cx="3219450" cy="443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3"/>
              </p:custDataLst>
            </p:nvPr>
          </p:nvSpPr>
          <p:spPr>
            <a:xfrm>
              <a:off x="569950" y="5573218"/>
              <a:ext cx="392710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-80" dirty="0">
                  <a:solidFill>
                    <a:schemeClr val="tx1"/>
                  </a:solidFill>
                  <a:uFillTx/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克洛维接受基督</a:t>
              </a:r>
              <a:r>
                <a:rPr lang="zh-CN" altLang="en-US" sz="2400" b="1" spc="-300" dirty="0">
                  <a:solidFill>
                    <a:schemeClr val="tx1"/>
                  </a:solidFill>
                  <a:uFillTx/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教</a:t>
              </a:r>
              <a:r>
                <a:rPr lang="zh-CN" altLang="en-US" sz="2400" b="1" spc="-80" dirty="0">
                  <a:solidFill>
                    <a:schemeClr val="tx1"/>
                  </a:solidFill>
                  <a:uFillTx/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“洗礼”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41010" y="2719070"/>
            <a:ext cx="4166870" cy="678180"/>
            <a:chOff x="8048" y="7684"/>
            <a:chExt cx="6562" cy="1068"/>
          </a:xfrm>
        </p:grpSpPr>
        <p:sp>
          <p:nvSpPr>
            <p:cNvPr id="7" name="文本框 6"/>
            <p:cNvSpPr txBox="1"/>
            <p:nvPr/>
          </p:nvSpPr>
          <p:spPr>
            <a:xfrm>
              <a:off x="8048" y="7790"/>
              <a:ext cx="6562" cy="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2600" b="1" spc="-80" dirty="0" smtClean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获得王权支持来扩大影响</a:t>
              </a:r>
            </a:p>
          </p:txBody>
        </p:sp>
        <p:cxnSp>
          <p:nvCxnSpPr>
            <p:cNvPr id="32" name="直接箭头连接符 31"/>
            <p:cNvCxnSpPr/>
            <p:nvPr>
              <p:custDataLst>
                <p:tags r:id="rId1"/>
              </p:custDataLst>
            </p:nvPr>
          </p:nvCxnSpPr>
          <p:spPr>
            <a:xfrm rot="10800000" flipH="1" flipV="1">
              <a:off x="8722" y="7684"/>
              <a:ext cx="5613" cy="0"/>
            </a:xfrm>
            <a:prstGeom prst="straightConnector1">
              <a:avLst/>
            </a:prstGeom>
            <a:ln w="50800">
              <a:solidFill>
                <a:srgbClr val="94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3761740" y="3004820"/>
            <a:ext cx="7028180" cy="1962785"/>
            <a:chOff x="5924" y="4963"/>
            <a:chExt cx="11068" cy="3091"/>
          </a:xfrm>
        </p:grpSpPr>
        <p:sp>
          <p:nvSpPr>
            <p:cNvPr id="12" name="文本框 11"/>
            <p:cNvSpPr txBox="1"/>
            <p:nvPr/>
          </p:nvSpPr>
          <p:spPr>
            <a:xfrm>
              <a:off x="5924" y="7147"/>
              <a:ext cx="3117" cy="907"/>
            </a:xfrm>
            <a:prstGeom prst="rect">
              <a:avLst/>
            </a:prstGeom>
            <a:noFill/>
            <a:ln w="19050">
              <a:solidFill>
                <a:srgbClr val="940000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地主、</a:t>
              </a:r>
              <a:r>
                <a:rPr lang="zh-CN" altLang="en-US" sz="2700" b="1" dirty="0" smtClean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部下</a:t>
              </a:r>
              <a:endParaRPr lang="zh-CN" altLang="en-US" sz="27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721" y="6648"/>
              <a:ext cx="3143" cy="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8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赏赐土地</a:t>
              </a:r>
            </a:p>
          </p:txBody>
        </p:sp>
        <p:sp>
          <p:nvSpPr>
            <p:cNvPr id="39" name="直角上箭头 38"/>
            <p:cNvSpPr/>
            <p:nvPr/>
          </p:nvSpPr>
          <p:spPr>
            <a:xfrm rot="5400000" flipV="1">
              <a:off x="11665" y="2450"/>
              <a:ext cx="2814" cy="7840"/>
            </a:xfrm>
            <a:prstGeom prst="bentUpArrow">
              <a:avLst>
                <a:gd name="adj1" fmla="val 5051"/>
                <a:gd name="adj2" fmla="val 6847"/>
                <a:gd name="adj3" fmla="val 19996"/>
              </a:avLst>
            </a:prstGeom>
            <a:solidFill>
              <a:srgbClr val="9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21" name="矩形 20"/>
            <p:cNvSpPr/>
            <p:nvPr>
              <p:custDataLst>
                <p:tags r:id="rId21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 descr="4763a8f3f3999632b247e6667f69419e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7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2" name="图片 1" descr="e79a8706efd117f6-9e2c5840f1042f9c-c8f0fce51901bf2893e6e317d53c688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rcRect l="18622" r="16721" b="12470"/>
          <a:stretch>
            <a:fillRect/>
          </a:stretch>
        </p:blipFill>
        <p:spPr>
          <a:xfrm flipH="1">
            <a:off x="159385" y="1147445"/>
            <a:ext cx="2682240" cy="57105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669665" y="409575"/>
            <a:ext cx="3695700" cy="6159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608580" y="1104900"/>
            <a:ext cx="9224010" cy="9772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spc="-4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2400" b="1" spc="-40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8世纪前期</a:t>
            </a:r>
            <a:r>
              <a:rPr lang="zh-CN" altLang="en-US" sz="2400" b="1" spc="-4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，法兰克王国</a:t>
            </a:r>
            <a:r>
              <a:rPr lang="zh-CN" altLang="en-US" sz="2400" b="1" spc="-40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对土地的分封形式进行改革</a:t>
            </a:r>
            <a:r>
              <a:rPr lang="zh-CN" altLang="en-US" sz="2400" b="1" spc="-4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,不再像以前那样无偿地赏赐,而是要求得到封地的人必须</a:t>
            </a:r>
            <a:r>
              <a:rPr lang="zh-CN" altLang="en-US" sz="2400" b="1" spc="-40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提供兵役服务</a:t>
            </a:r>
            <a:r>
              <a:rPr lang="zh-CN" altLang="en-US" sz="2400" b="1" spc="-4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783688" y="3657751"/>
            <a:ext cx="5004000" cy="618509"/>
            <a:chOff x="5213583" y="2007544"/>
            <a:chExt cx="5011302" cy="631926"/>
          </a:xfrm>
        </p:grpSpPr>
        <p:sp>
          <p:nvSpPr>
            <p:cNvPr id="25" name="任意多边形: 形状 24"/>
            <p:cNvSpPr/>
            <p:nvPr>
              <p:custDataLst>
                <p:tags r:id="rId19"/>
              </p:custDataLst>
            </p:nvPr>
          </p:nvSpPr>
          <p:spPr>
            <a:xfrm>
              <a:off x="5213583" y="2418784"/>
              <a:ext cx="5011302" cy="220686"/>
            </a:xfrm>
            <a:custGeom>
              <a:avLst/>
              <a:gdLst>
                <a:gd name="connsiteX0" fmla="*/ 4028403 w 4524918"/>
                <a:gd name="connsiteY0" fmla="*/ 0 h 423925"/>
                <a:gd name="connsiteX1" fmla="*/ 4524918 w 4524918"/>
                <a:gd name="connsiteY1" fmla="*/ 423925 h 423925"/>
                <a:gd name="connsiteX2" fmla="*/ 0 w 4524918"/>
                <a:gd name="connsiteY2" fmla="*/ 423925 h 423925"/>
                <a:gd name="connsiteX3" fmla="*/ 0 w 4524918"/>
                <a:gd name="connsiteY3" fmla="*/ 225997 h 423925"/>
                <a:gd name="connsiteX4" fmla="*/ 4028403 w 4524918"/>
                <a:gd name="connsiteY4" fmla="*/ 225997 h 423925"/>
                <a:gd name="connsiteX5" fmla="*/ 4028403 w 4524918"/>
                <a:gd name="connsiteY5" fmla="*/ 0 h 4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918" h="423925">
                  <a:moveTo>
                    <a:pt x="4028403" y="0"/>
                  </a:moveTo>
                  <a:lnTo>
                    <a:pt x="4524918" y="423925"/>
                  </a:lnTo>
                  <a:lnTo>
                    <a:pt x="0" y="423925"/>
                  </a:lnTo>
                  <a:lnTo>
                    <a:pt x="0" y="225997"/>
                  </a:lnTo>
                  <a:lnTo>
                    <a:pt x="4028403" y="225997"/>
                  </a:lnTo>
                  <a:lnTo>
                    <a:pt x="4028403" y="0"/>
                  </a:lnTo>
                  <a:close/>
                </a:path>
              </a:pathLst>
            </a:custGeom>
            <a:solidFill>
              <a:srgbClr val="9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6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0"/>
              </p:custDataLst>
            </p:nvPr>
          </p:nvSpPr>
          <p:spPr>
            <a:xfrm>
              <a:off x="5282598" y="2007544"/>
              <a:ext cx="4908885" cy="51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="1" spc="-100" dirty="0">
                  <a:solidFill>
                    <a:schemeClr val="tx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赐予土地、提供保</a:t>
              </a:r>
              <a:r>
                <a:rPr lang="zh-CN" altLang="en-US" sz="2700" b="1" spc="-400" dirty="0">
                  <a:solidFill>
                    <a:schemeClr val="tx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护</a:t>
              </a:r>
              <a:endParaRPr lang="zh-CN" altLang="en-US" sz="2700" b="1" spc="-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01688" y="5336955"/>
            <a:ext cx="4968000" cy="614034"/>
            <a:chOff x="5252966" y="4914387"/>
            <a:chExt cx="5434862" cy="850263"/>
          </a:xfrm>
        </p:grpSpPr>
        <p:sp>
          <p:nvSpPr>
            <p:cNvPr id="27" name="任意多边形: 形状 26"/>
            <p:cNvSpPr/>
            <p:nvPr>
              <p:custDataLst>
                <p:tags r:id="rId17"/>
              </p:custDataLst>
            </p:nvPr>
          </p:nvSpPr>
          <p:spPr>
            <a:xfrm rot="10800000">
              <a:off x="5252966" y="4914387"/>
              <a:ext cx="5434862" cy="299098"/>
            </a:xfrm>
            <a:custGeom>
              <a:avLst/>
              <a:gdLst>
                <a:gd name="connsiteX0" fmla="*/ 4028403 w 4524918"/>
                <a:gd name="connsiteY0" fmla="*/ 0 h 423925"/>
                <a:gd name="connsiteX1" fmla="*/ 4524918 w 4524918"/>
                <a:gd name="connsiteY1" fmla="*/ 423925 h 423925"/>
                <a:gd name="connsiteX2" fmla="*/ 0 w 4524918"/>
                <a:gd name="connsiteY2" fmla="*/ 423925 h 423925"/>
                <a:gd name="connsiteX3" fmla="*/ 0 w 4524918"/>
                <a:gd name="connsiteY3" fmla="*/ 225997 h 423925"/>
                <a:gd name="connsiteX4" fmla="*/ 4028403 w 4524918"/>
                <a:gd name="connsiteY4" fmla="*/ 225997 h 423925"/>
                <a:gd name="connsiteX5" fmla="*/ 4028403 w 4524918"/>
                <a:gd name="connsiteY5" fmla="*/ 0 h 4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918" h="423925">
                  <a:moveTo>
                    <a:pt x="4028403" y="0"/>
                  </a:moveTo>
                  <a:lnTo>
                    <a:pt x="4524918" y="423925"/>
                  </a:lnTo>
                  <a:lnTo>
                    <a:pt x="0" y="423925"/>
                  </a:lnTo>
                  <a:lnTo>
                    <a:pt x="0" y="225997"/>
                  </a:lnTo>
                  <a:lnTo>
                    <a:pt x="4028403" y="225997"/>
                  </a:lnTo>
                  <a:lnTo>
                    <a:pt x="4028403" y="0"/>
                  </a:lnTo>
                  <a:close/>
                </a:path>
              </a:pathLst>
            </a:custGeom>
            <a:solidFill>
              <a:srgbClr val="9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6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5515955" y="5062973"/>
              <a:ext cx="4908885" cy="70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700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效忠、服兵役、提供金钱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794583" y="4559935"/>
            <a:ext cx="4982210" cy="504190"/>
            <a:chOff x="5213583" y="3301198"/>
            <a:chExt cx="5112000" cy="504000"/>
          </a:xfrm>
        </p:grpSpPr>
        <p:cxnSp>
          <p:nvCxnSpPr>
            <p:cNvPr id="35" name="直接箭头连接符 34"/>
            <p:cNvCxnSpPr/>
            <p:nvPr>
              <p:custDataLst>
                <p:tags r:id="rId15"/>
              </p:custDataLst>
            </p:nvPr>
          </p:nvCxnSpPr>
          <p:spPr>
            <a:xfrm flipV="1">
              <a:off x="5213583" y="3553198"/>
              <a:ext cx="5112000" cy="0"/>
            </a:xfrm>
            <a:prstGeom prst="straightConnector1">
              <a:avLst/>
            </a:prstGeom>
            <a:ln w="85725">
              <a:solidFill>
                <a:srgbClr val="99764D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>
              <p:custDataLst>
                <p:tags r:id="rId16"/>
              </p:custDataLst>
            </p:nvPr>
          </p:nvSpPr>
          <p:spPr>
            <a:xfrm>
              <a:off x="6154926" y="3301198"/>
              <a:ext cx="3229315" cy="504000"/>
            </a:xfrm>
            <a:prstGeom prst="rect">
              <a:avLst/>
            </a:prstGeom>
            <a:solidFill>
              <a:srgbClr val="997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600" b="1" dirty="0">
                  <a:solidFill>
                    <a:schemeClr val="bg1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纽带：土地的封赐</a:t>
              </a:r>
            </a:p>
          </p:txBody>
        </p:sp>
      </p:grp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448050" y="5324475"/>
            <a:ext cx="1271905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06D48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封君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265805" y="3597593"/>
            <a:ext cx="1528025" cy="1800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471545" y="3597275"/>
            <a:ext cx="1212850" cy="2323465"/>
          </a:xfrm>
          <a:prstGeom prst="rect">
            <a:avLst/>
          </a:prstGeom>
          <a:noFill/>
          <a:ln>
            <a:solidFill>
              <a:srgbClr val="8E694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833610" y="3597275"/>
            <a:ext cx="1271905" cy="2323465"/>
            <a:chOff x="15435" y="4783"/>
            <a:chExt cx="2003" cy="3659"/>
          </a:xfrm>
        </p:grpSpPr>
        <p:pic>
          <p:nvPicPr>
            <p:cNvPr id="16" name="图片 15" descr="图片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1"/>
            <a:srcRect l="67383" t="59674" r="18308" b="15770"/>
            <a:stretch>
              <a:fillRect/>
            </a:stretch>
          </p:blipFill>
          <p:spPr>
            <a:xfrm>
              <a:off x="15444" y="4784"/>
              <a:ext cx="1992" cy="283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5435" y="7497"/>
              <a:ext cx="2003" cy="9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800" b="1" dirty="0" smtClean="0">
                  <a:latin typeface="黑体" panose="02010609060101010101" charset="-122"/>
                  <a:ea typeface="黑体" panose="02010609060101010101" charset="-122"/>
                </a:rPr>
                <a:t>封臣</a:t>
              </a:r>
            </a:p>
          </p:txBody>
        </p:sp>
        <p:sp>
          <p:nvSpPr>
            <p:cNvPr id="19" name="矩形 18"/>
            <p:cNvSpPr/>
            <p:nvPr>
              <p:custDataLst>
                <p:tags r:id="rId14"/>
              </p:custDataLst>
            </p:nvPr>
          </p:nvSpPr>
          <p:spPr>
            <a:xfrm>
              <a:off x="15477" y="4783"/>
              <a:ext cx="1910" cy="3659"/>
            </a:xfrm>
            <a:prstGeom prst="rect">
              <a:avLst/>
            </a:prstGeom>
            <a:noFill/>
            <a:ln>
              <a:solidFill>
                <a:srgbClr val="8E694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3279775" y="5975350"/>
            <a:ext cx="16084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400" spc="-100">
                <a:effectLst/>
                <a:uFillTx/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  <a:sym typeface="+mn-ea"/>
              </a:rPr>
              <a:t>(</a:t>
            </a:r>
            <a:r>
              <a:rPr lang="zh-CN" altLang="en-US" sz="2400" spc="-100">
                <a:effectLst/>
                <a:uFillTx/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  <a:sym typeface="+mn-ea"/>
              </a:rPr>
              <a:t>赐地的人</a:t>
            </a:r>
            <a:r>
              <a:rPr lang="en-US" altLang="zh-CN" sz="2400" spc="-100">
                <a:effectLst/>
                <a:uFillTx/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  <a:sym typeface="+mn-ea"/>
              </a:rPr>
              <a:t>)</a:t>
            </a:r>
            <a:endParaRPr lang="en-US" altLang="zh-CN" sz="2400" spc="-100" dirty="0" smtClean="0">
              <a:effectLst/>
              <a:uFillTx/>
              <a:latin typeface="黑体" panose="02010609060101010101" charset="-122"/>
              <a:ea typeface="黑体" panose="02010609060101010101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9250045" y="5975350"/>
            <a:ext cx="23964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effectLst/>
                <a:uFillTx/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  <a:sym typeface="+mn-ea"/>
              </a:rPr>
              <a:t>(接受封地</a:t>
            </a:r>
            <a:r>
              <a:rPr lang="zh-CN" altLang="en-US" sz="2400" spc="-100">
                <a:effectLst/>
                <a:uFillTx/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  <a:sym typeface="+mn-ea"/>
              </a:rPr>
              <a:t>的人</a:t>
            </a:r>
            <a:r>
              <a:rPr lang="en-US" altLang="zh-CN" sz="2400" spc="-100">
                <a:effectLst/>
                <a:uFillTx/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  <a:sym typeface="+mn-ea"/>
              </a:rPr>
              <a:t>)</a:t>
            </a:r>
            <a:endParaRPr lang="en-US" altLang="zh-CN" sz="2400" spc="-100" dirty="0" smtClean="0">
              <a:effectLst/>
              <a:uFillTx/>
              <a:latin typeface="黑体" panose="02010609060101010101" charset="-122"/>
              <a:ea typeface="黑体" panose="02010609060101010101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3165475" y="2954655"/>
            <a:ext cx="6096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 spc="-20" dirty="0">
                <a:solidFill>
                  <a:srgbClr val="C00000"/>
                </a:solidFill>
                <a:uFillTx/>
                <a:latin typeface="+中文正文" charset="0"/>
                <a:cs typeface="楷体" panose="02010609060101010101" charset="-122"/>
                <a:sym typeface="+mn-ea"/>
              </a:rPr>
              <a:t>◇封君与封臣各自的义务分别是什么？</a:t>
            </a: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166745" y="2961640"/>
            <a:ext cx="670687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600" b="1" spc="-20" dirty="0">
                <a:solidFill>
                  <a:srgbClr val="C00000"/>
                </a:solidFill>
                <a:uFillTx/>
                <a:latin typeface="+中文正文" charset="0"/>
                <a:cs typeface="楷体" panose="02010609060101010101" charset="-122"/>
                <a:sym typeface="+mn-ea"/>
              </a:rPr>
              <a:t>◇维系封君与封臣之间关系的纽带是什么？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448050" y="2184400"/>
            <a:ext cx="7607300" cy="58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3" name="矩形 2"/>
            <p:cNvSpPr/>
            <p:nvPr>
              <p:custDataLst>
                <p:tags r:id="rId25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4763a8f3f3999632b247e6667f69419e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0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669665" y="409575"/>
            <a:ext cx="3695700" cy="615950"/>
          </a:xfrm>
          <a:prstGeom prst="rect">
            <a:avLst/>
          </a:prstGeom>
        </p:spPr>
      </p:pic>
      <p:pic>
        <p:nvPicPr>
          <p:cNvPr id="56" name="图片 55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250315" y="1167130"/>
            <a:ext cx="5741670" cy="5274945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3"/>
            </p:custDataLst>
          </p:nvPr>
        </p:nvSpPr>
        <p:spPr>
          <a:xfrm>
            <a:off x="4742815" y="1594485"/>
            <a:ext cx="1242695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zh-CN" altLang="en-US" sz="2800" b="1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帝王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3681095" y="2030730"/>
            <a:ext cx="3755390" cy="1593850"/>
            <a:chOff x="5899" y="3198"/>
            <a:chExt cx="5914" cy="2510"/>
          </a:xfrm>
        </p:grpSpPr>
        <p:sp>
          <p:nvSpPr>
            <p:cNvPr id="59" name="文本框 58"/>
            <p:cNvSpPr txBox="1"/>
            <p:nvPr>
              <p:custDataLst>
                <p:tags r:id="rId22"/>
              </p:custDataLst>
            </p:nvPr>
          </p:nvSpPr>
          <p:spPr>
            <a:xfrm>
              <a:off x="8695" y="4843"/>
              <a:ext cx="31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大封建主</a:t>
              </a: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5899" y="3198"/>
              <a:ext cx="4879" cy="2510"/>
              <a:chOff x="5899" y="3198"/>
              <a:chExt cx="4879" cy="2510"/>
            </a:xfrm>
          </p:grpSpPr>
          <p:sp>
            <p:nvSpPr>
              <p:cNvPr id="61" name="矩形 60"/>
              <p:cNvSpPr/>
              <p:nvPr>
                <p:custDataLst>
                  <p:tags r:id="rId23"/>
                </p:custDataLst>
              </p:nvPr>
            </p:nvSpPr>
            <p:spPr>
              <a:xfrm>
                <a:off x="8354" y="3315"/>
                <a:ext cx="2425" cy="126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kumimoji="1" lang="zh-CN" altLang="zh-CN" sz="2100" dirty="0">
                    <a:solidFill>
                      <a:schemeClr val="tx1"/>
                    </a:solidFill>
                    <a:uFillTx/>
                    <a:latin typeface="楷体" panose="02010609060101010101" charset="-122"/>
                    <a:ea typeface="楷体" panose="02010609060101010101" charset="-122"/>
                  </a:rPr>
                  <a:t>给予土地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kumimoji="1" lang="zh-CN" altLang="zh-CN" sz="2100" dirty="0">
                    <a:solidFill>
                      <a:schemeClr val="tx1"/>
                    </a:solidFill>
                    <a:uFillTx/>
                    <a:latin typeface="楷体" panose="02010609060101010101" charset="-122"/>
                    <a:ea typeface="楷体" panose="02010609060101010101" charset="-122"/>
                  </a:rPr>
                  <a:t>和保护</a:t>
                </a:r>
              </a:p>
            </p:txBody>
          </p:sp>
          <p:sp>
            <p:nvSpPr>
              <p:cNvPr id="62" name="环形箭头 61"/>
              <p:cNvSpPr/>
              <p:nvPr>
                <p:custDataLst>
                  <p:tags r:id="rId24"/>
                </p:custDataLst>
              </p:nvPr>
            </p:nvSpPr>
            <p:spPr>
              <a:xfrm rot="18780000">
                <a:off x="6204" y="2893"/>
                <a:ext cx="2511" cy="3121"/>
              </a:xfrm>
              <a:prstGeom prst="circularArrow">
                <a:avLst>
                  <a:gd name="adj1" fmla="val 4311"/>
                  <a:gd name="adj2" fmla="val 900497"/>
                  <a:gd name="adj3" fmla="val 3396770"/>
                  <a:gd name="adj4" fmla="val 20335068"/>
                  <a:gd name="adj5" fmla="val 6602"/>
                </a:avLst>
              </a:prstGeom>
              <a:solidFill>
                <a:srgbClr val="94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4603750" y="3210560"/>
            <a:ext cx="3548380" cy="2115820"/>
            <a:chOff x="7352" y="5056"/>
            <a:chExt cx="5588" cy="3332"/>
          </a:xfrm>
        </p:grpSpPr>
        <p:sp>
          <p:nvSpPr>
            <p:cNvPr id="64" name="文本框 63"/>
            <p:cNvSpPr txBox="1"/>
            <p:nvPr>
              <p:custDataLst>
                <p:tags r:id="rId19"/>
              </p:custDataLst>
            </p:nvPr>
          </p:nvSpPr>
          <p:spPr>
            <a:xfrm>
              <a:off x="9822" y="7052"/>
              <a:ext cx="31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小封建主</a:t>
              </a:r>
            </a:p>
          </p:txBody>
        </p:sp>
        <p:sp>
          <p:nvSpPr>
            <p:cNvPr id="65" name="矩形 64"/>
            <p:cNvSpPr/>
            <p:nvPr>
              <p:custDataLst>
                <p:tags r:id="rId20"/>
              </p:custDataLst>
            </p:nvPr>
          </p:nvSpPr>
          <p:spPr>
            <a:xfrm>
              <a:off x="9330" y="5652"/>
              <a:ext cx="2592" cy="12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给予土地</a:t>
              </a:r>
            </a:p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和保护</a:t>
              </a:r>
            </a:p>
          </p:txBody>
        </p:sp>
        <p:sp>
          <p:nvSpPr>
            <p:cNvPr id="66" name="环形箭头 65"/>
            <p:cNvSpPr/>
            <p:nvPr>
              <p:custDataLst>
                <p:tags r:id="rId21"/>
              </p:custDataLst>
            </p:nvPr>
          </p:nvSpPr>
          <p:spPr>
            <a:xfrm rot="18900000">
              <a:off x="7352" y="5056"/>
              <a:ext cx="2352" cy="3333"/>
            </a:xfrm>
            <a:prstGeom prst="circularArrow">
              <a:avLst>
                <a:gd name="adj1" fmla="val 4311"/>
                <a:gd name="adj2" fmla="val 900497"/>
                <a:gd name="adj3" fmla="val 3396770"/>
                <a:gd name="adj4" fmla="val 20335068"/>
                <a:gd name="adj5" fmla="val 6602"/>
              </a:avLst>
            </a:prstGeom>
            <a:solidFill>
              <a:srgbClr val="9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088890" y="4855845"/>
            <a:ext cx="3215005" cy="1525270"/>
            <a:chOff x="8116" y="7647"/>
            <a:chExt cx="5063" cy="2402"/>
          </a:xfrm>
        </p:grpSpPr>
        <p:sp>
          <p:nvSpPr>
            <p:cNvPr id="68" name="文本框 67"/>
            <p:cNvSpPr txBox="1"/>
            <p:nvPr>
              <p:custDataLst>
                <p:tags r:id="rId16"/>
              </p:custDataLst>
            </p:nvPr>
          </p:nvSpPr>
          <p:spPr>
            <a:xfrm>
              <a:off x="10887" y="9227"/>
              <a:ext cx="172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农民</a:t>
              </a:r>
            </a:p>
          </p:txBody>
        </p:sp>
        <p:sp>
          <p:nvSpPr>
            <p:cNvPr id="69" name="矩形 68"/>
            <p:cNvSpPr/>
            <p:nvPr>
              <p:custDataLst>
                <p:tags r:id="rId17"/>
              </p:custDataLst>
            </p:nvPr>
          </p:nvSpPr>
          <p:spPr>
            <a:xfrm>
              <a:off x="10487" y="7961"/>
              <a:ext cx="2692" cy="11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提供</a:t>
              </a:r>
            </a:p>
            <a:p>
              <a:pPr lvl="0" algn="ctr"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农耕土地</a:t>
              </a:r>
            </a:p>
          </p:txBody>
        </p:sp>
        <p:sp>
          <p:nvSpPr>
            <p:cNvPr id="70" name="环形箭头 69"/>
            <p:cNvSpPr/>
            <p:nvPr>
              <p:custDataLst>
                <p:tags r:id="rId18"/>
              </p:custDataLst>
            </p:nvPr>
          </p:nvSpPr>
          <p:spPr>
            <a:xfrm rot="18780000">
              <a:off x="8403" y="7360"/>
              <a:ext cx="2390" cy="2965"/>
            </a:xfrm>
            <a:prstGeom prst="circularArrow">
              <a:avLst>
                <a:gd name="adj1" fmla="val 4311"/>
                <a:gd name="adj2" fmla="val 900497"/>
                <a:gd name="adj3" fmla="val 3396770"/>
                <a:gd name="adj4" fmla="val 20335068"/>
                <a:gd name="adj5" fmla="val 6602"/>
              </a:avLst>
            </a:prstGeom>
            <a:solidFill>
              <a:srgbClr val="9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374775" y="1594485"/>
            <a:ext cx="2829560" cy="2548255"/>
            <a:chOff x="2267" y="2511"/>
            <a:chExt cx="4456" cy="4013"/>
          </a:xfrm>
        </p:grpSpPr>
        <p:sp>
          <p:nvSpPr>
            <p:cNvPr id="72" name="文本框 71"/>
            <p:cNvSpPr txBox="1"/>
            <p:nvPr>
              <p:custDataLst>
                <p:tags r:id="rId13"/>
              </p:custDataLst>
            </p:nvPr>
          </p:nvSpPr>
          <p:spPr>
            <a:xfrm>
              <a:off x="4129" y="2511"/>
              <a:ext cx="195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帝王</a:t>
              </a:r>
            </a:p>
          </p:txBody>
        </p:sp>
        <p:sp>
          <p:nvSpPr>
            <p:cNvPr id="73" name="矩形 72"/>
            <p:cNvSpPr/>
            <p:nvPr>
              <p:custDataLst>
                <p:tags r:id="rId14"/>
              </p:custDataLst>
            </p:nvPr>
          </p:nvSpPr>
          <p:spPr>
            <a:xfrm>
              <a:off x="2267" y="3315"/>
              <a:ext cx="2415" cy="12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效忠并</a:t>
              </a:r>
            </a:p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提供军队</a:t>
              </a:r>
            </a:p>
          </p:txBody>
        </p:sp>
        <p:sp>
          <p:nvSpPr>
            <p:cNvPr id="74" name="环形箭头 73"/>
            <p:cNvSpPr/>
            <p:nvPr>
              <p:custDataLst>
                <p:tags r:id="rId15"/>
              </p:custDataLst>
            </p:nvPr>
          </p:nvSpPr>
          <p:spPr>
            <a:xfrm rot="660000" flipH="1" flipV="1">
              <a:off x="4371" y="3192"/>
              <a:ext cx="2352" cy="3333"/>
            </a:xfrm>
            <a:prstGeom prst="circularArrow">
              <a:avLst>
                <a:gd name="adj1" fmla="val 4311"/>
                <a:gd name="adj2" fmla="val 900497"/>
                <a:gd name="adj3" fmla="val 3396770"/>
                <a:gd name="adj4" fmla="val 20335068"/>
                <a:gd name="adj5" fmla="val 6602"/>
              </a:avLst>
            </a:prstGeom>
            <a:solidFill>
              <a:srgbClr val="006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81380" y="3075305"/>
            <a:ext cx="2600960" cy="2519680"/>
            <a:chOff x="1490" y="4843"/>
            <a:chExt cx="4096" cy="3968"/>
          </a:xfrm>
        </p:grpSpPr>
        <p:sp>
          <p:nvSpPr>
            <p:cNvPr id="76" name="文本框 75"/>
            <p:cNvSpPr txBox="1"/>
            <p:nvPr>
              <p:custDataLst>
                <p:tags r:id="rId10"/>
              </p:custDataLst>
            </p:nvPr>
          </p:nvSpPr>
          <p:spPr>
            <a:xfrm>
              <a:off x="1916" y="4843"/>
              <a:ext cx="31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大封建主</a:t>
              </a:r>
            </a:p>
          </p:txBody>
        </p:sp>
        <p:sp>
          <p:nvSpPr>
            <p:cNvPr id="77" name="矩形 76"/>
            <p:cNvSpPr/>
            <p:nvPr>
              <p:custDataLst>
                <p:tags r:id="rId11"/>
              </p:custDataLst>
            </p:nvPr>
          </p:nvSpPr>
          <p:spPr>
            <a:xfrm>
              <a:off x="1490" y="5735"/>
              <a:ext cx="2143" cy="11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效忠和</a:t>
              </a:r>
            </a:p>
            <a:p>
              <a:pPr lvl="0" algn="ctr"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服兵役</a:t>
              </a:r>
            </a:p>
          </p:txBody>
        </p:sp>
        <p:sp>
          <p:nvSpPr>
            <p:cNvPr id="78" name="环形箭头 77"/>
            <p:cNvSpPr/>
            <p:nvPr>
              <p:custDataLst>
                <p:tags r:id="rId12"/>
              </p:custDataLst>
            </p:nvPr>
          </p:nvSpPr>
          <p:spPr>
            <a:xfrm rot="660000" flipH="1" flipV="1">
              <a:off x="3234" y="5479"/>
              <a:ext cx="2352" cy="3333"/>
            </a:xfrm>
            <a:prstGeom prst="circularArrow">
              <a:avLst>
                <a:gd name="adj1" fmla="val 4311"/>
                <a:gd name="adj2" fmla="val 900497"/>
                <a:gd name="adj3" fmla="val 3396770"/>
                <a:gd name="adj4" fmla="val 20335068"/>
                <a:gd name="adj5" fmla="val 6602"/>
              </a:avLst>
            </a:prstGeom>
            <a:solidFill>
              <a:srgbClr val="006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-67945" y="4478020"/>
            <a:ext cx="2767965" cy="2360295"/>
            <a:chOff x="-5" y="7052"/>
            <a:chExt cx="4359" cy="3717"/>
          </a:xfrm>
        </p:grpSpPr>
        <p:sp>
          <p:nvSpPr>
            <p:cNvPr id="80" name="文本框 79"/>
            <p:cNvSpPr txBox="1"/>
            <p:nvPr>
              <p:custDataLst>
                <p:tags r:id="rId6"/>
              </p:custDataLst>
            </p:nvPr>
          </p:nvSpPr>
          <p:spPr>
            <a:xfrm>
              <a:off x="722" y="7052"/>
              <a:ext cx="31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小封建主</a:t>
              </a:r>
            </a:p>
          </p:txBody>
        </p:sp>
        <p:sp>
          <p:nvSpPr>
            <p:cNvPr id="81" name="文本框 80"/>
            <p:cNvSpPr txBox="1"/>
            <p:nvPr>
              <p:custDataLst>
                <p:tags r:id="rId7"/>
              </p:custDataLst>
            </p:nvPr>
          </p:nvSpPr>
          <p:spPr>
            <a:xfrm>
              <a:off x="710" y="9205"/>
              <a:ext cx="172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kumimoji="1" lang="zh-CN" altLang="en-US" sz="2800" b="1" dirty="0"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农民</a:t>
              </a:r>
            </a:p>
          </p:txBody>
        </p:sp>
        <p:sp>
          <p:nvSpPr>
            <p:cNvPr id="82" name="矩形 81"/>
            <p:cNvSpPr/>
            <p:nvPr>
              <p:custDataLst>
                <p:tags r:id="rId8"/>
              </p:custDataLst>
            </p:nvPr>
          </p:nvSpPr>
          <p:spPr>
            <a:xfrm>
              <a:off x="-5" y="7961"/>
              <a:ext cx="2976" cy="11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服劳役</a:t>
              </a:r>
            </a:p>
            <a:p>
              <a:pPr lvl="0" algn="ctr">
                <a:buClrTx/>
                <a:buSzTx/>
                <a:buFontTx/>
              </a:pPr>
              <a:r>
                <a:rPr kumimoji="1" lang="zh-CN" altLang="zh-CN" sz="2100" dirty="0"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和耕种</a:t>
              </a:r>
            </a:p>
          </p:txBody>
        </p:sp>
        <p:sp>
          <p:nvSpPr>
            <p:cNvPr id="83" name="环形箭头 82"/>
            <p:cNvSpPr/>
            <p:nvPr>
              <p:custDataLst>
                <p:tags r:id="rId9"/>
              </p:custDataLst>
            </p:nvPr>
          </p:nvSpPr>
          <p:spPr>
            <a:xfrm rot="660000" flipH="1" flipV="1">
              <a:off x="2116" y="7603"/>
              <a:ext cx="2238" cy="3167"/>
            </a:xfrm>
            <a:prstGeom prst="circularArrow">
              <a:avLst>
                <a:gd name="adj1" fmla="val 4311"/>
                <a:gd name="adj2" fmla="val 900497"/>
                <a:gd name="adj3" fmla="val 3396770"/>
                <a:gd name="adj4" fmla="val 20335068"/>
                <a:gd name="adj5" fmla="val 6602"/>
              </a:avLst>
            </a:prstGeom>
            <a:solidFill>
              <a:srgbClr val="006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4" name="文本框 83"/>
          <p:cNvSpPr txBox="1"/>
          <p:nvPr>
            <p:custDataLst>
              <p:tags r:id="rId4"/>
            </p:custDataLst>
          </p:nvPr>
        </p:nvSpPr>
        <p:spPr>
          <a:xfrm>
            <a:off x="8211185" y="1609090"/>
            <a:ext cx="3644265" cy="370903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 b="1" spc="-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400" b="1" spc="-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西欧封建等级制度是因土地的层层分封而形成的，各级封君与封臣之间都互有义务。所以</a:t>
            </a:r>
            <a:r>
              <a:rPr lang="zh-CN" altLang="en-US" sz="2400" b="1" spc="-40" dirty="0" smtClean="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封臣只承认直接封赐自己的领主为封君，而对自己</a:t>
            </a:r>
            <a:r>
              <a:rPr lang="zh-CN" altLang="en-US" sz="2400" b="1" spc="-40" dirty="0" smtClean="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封君</a:t>
            </a:r>
            <a:r>
              <a:rPr lang="zh-CN" altLang="en-US" sz="2400" b="1" spc="-40" dirty="0" smtClean="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</a:t>
            </a:r>
            <a:r>
              <a:rPr lang="zh-CN" altLang="en-US" sz="2400" b="1" spc="-40" dirty="0" smtClean="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封君</a:t>
            </a:r>
            <a:r>
              <a:rPr lang="zh-CN" altLang="en-US" sz="2400" b="1" spc="-40" dirty="0" smtClean="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却没有臣属关系。</a:t>
            </a:r>
          </a:p>
        </p:txBody>
      </p:sp>
      <p:sp>
        <p:nvSpPr>
          <p:cNvPr id="85" name="矩形 84"/>
          <p:cNvSpPr/>
          <p:nvPr>
            <p:custDataLst>
              <p:tags r:id="rId5"/>
            </p:custDataLst>
          </p:nvPr>
        </p:nvSpPr>
        <p:spPr>
          <a:xfrm>
            <a:off x="119380" y="3169920"/>
            <a:ext cx="11890375" cy="1096645"/>
          </a:xfrm>
          <a:prstGeom prst="rect">
            <a:avLst/>
          </a:prstGeom>
          <a:solidFill>
            <a:srgbClr val="9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我的附庸的附庸，不是我的附庸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85" grpId="0" bldLvl="0" animBg="1"/>
      <p:bldP spid="8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21" name="矩形 20"/>
            <p:cNvSpPr/>
            <p:nvPr>
              <p:custDataLst>
                <p:tags r:id="rId12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图片 1" descr="4763a8f3f3999632b247e6667f69419e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7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48" name="图片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669665" y="409575"/>
            <a:ext cx="3695700" cy="615950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84150" y="1162050"/>
            <a:ext cx="5991225" cy="5696585"/>
          </a:xfrm>
          <a:prstGeom prst="rect">
            <a:avLst/>
          </a:prstGeom>
          <a:solidFill>
            <a:srgbClr val="EFE7D8"/>
          </a:solidFill>
          <a:ln w="63500"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1505" y="1398270"/>
            <a:ext cx="5295900" cy="334772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101715" y="1160780"/>
            <a:ext cx="5919470" cy="5697855"/>
          </a:xfrm>
          <a:prstGeom prst="rect">
            <a:avLst/>
          </a:prstGeom>
          <a:solidFill>
            <a:srgbClr val="E8E8F9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124700" y="1398270"/>
            <a:ext cx="3811270" cy="334772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090410" y="4837430"/>
            <a:ext cx="3883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中国古代分封制度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794385" y="4837430"/>
            <a:ext cx="5307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西欧封君封臣制度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89040" y="5359400"/>
            <a:ext cx="5619750" cy="6159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rcRect l="5668" r="5864"/>
          <a:stretch>
            <a:fillRect/>
          </a:stretch>
        </p:blipFill>
        <p:spPr>
          <a:xfrm>
            <a:off x="634365" y="5359400"/>
            <a:ext cx="5232400" cy="615950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1999615" y="6112510"/>
            <a:ext cx="309435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 dirty="0" smtClean="0">
                <a:solidFill>
                  <a:srgbClr val="9C0000"/>
                </a:solidFill>
                <a:latin typeface="黑体" panose="02010609060101010101" charset="-122"/>
                <a:ea typeface="黑体" panose="02010609060101010101" charset="-122"/>
              </a:rPr>
              <a:t>以土地封赐为纽带</a:t>
            </a: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7727315" y="6112510"/>
            <a:ext cx="309435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 dirty="0" smtClean="0">
                <a:solidFill>
                  <a:srgbClr val="9C0000"/>
                </a:solidFill>
                <a:latin typeface="黑体" panose="02010609060101010101" charset="-122"/>
                <a:ea typeface="黑体" panose="02010609060101010101" charset="-122"/>
              </a:rPr>
              <a:t>以血缘关系为纽带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图片 1" descr="4763a8f3f3999632b247e6667f69419e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3" name="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b="2184"/>
          <a:stretch>
            <a:fillRect/>
          </a:stretch>
        </p:blipFill>
        <p:spPr bwMode="auto">
          <a:xfrm>
            <a:off x="331470" y="1303655"/>
            <a:ext cx="363689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文本框 44"/>
          <p:cNvSpPr txBox="1"/>
          <p:nvPr/>
        </p:nvSpPr>
        <p:spPr>
          <a:xfrm>
            <a:off x="237490" y="6002020"/>
            <a:ext cx="37579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200" spc="-10" dirty="0" smtClean="0"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▲</a:t>
            </a:r>
            <a:r>
              <a:rPr lang="en-US" altLang="zh-CN" sz="2200" spc="-10" dirty="0" smtClean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200" spc="-10" dirty="0" smtClean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缔结封君封臣关系的仪式</a:t>
            </a: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69665" y="409575"/>
            <a:ext cx="3695700" cy="615950"/>
          </a:xfrm>
          <a:prstGeom prst="rect">
            <a:avLst/>
          </a:prstGeom>
        </p:spPr>
      </p:pic>
      <p:sp>
        <p:nvSpPr>
          <p:cNvPr id="47" name="圆角矩形 46"/>
          <p:cNvSpPr/>
          <p:nvPr>
            <p:custDataLst>
              <p:tags r:id="rId3"/>
            </p:custDataLst>
          </p:nvPr>
        </p:nvSpPr>
        <p:spPr>
          <a:xfrm>
            <a:off x="4154170" y="1330325"/>
            <a:ext cx="7559040" cy="4961255"/>
          </a:xfrm>
          <a:prstGeom prst="roundRect">
            <a:avLst>
              <a:gd name="adj" fmla="val 3289"/>
            </a:avLst>
          </a:prstGeom>
          <a:solidFill>
            <a:srgbClr val="F2F2F2">
              <a:alpha val="4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>
            <p:custDataLst>
              <p:tags r:id="rId4"/>
            </p:custDataLst>
          </p:nvPr>
        </p:nvSpPr>
        <p:spPr>
          <a:xfrm>
            <a:off x="4244975" y="1520190"/>
            <a:ext cx="7286625" cy="4537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just" fontAlgn="auto">
              <a:lnSpc>
                <a:spcPct val="146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00" b="1" dirty="0" smtClean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臣服礼：</a:t>
            </a:r>
            <a:r>
              <a:rPr lang="zh-CN" altLang="en-US" sz="24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封臣要解下佩戴的武器，脱帽，下跪，将双手放在封君合拢的手掌中，说：</a:t>
            </a:r>
            <a:r>
              <a:rPr lang="en-US" sz="24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阁下，我是您的人了。</a:t>
            </a:r>
            <a:r>
              <a:rPr lang="en-US" sz="24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endParaRPr lang="zh-CN" altLang="en-US" sz="2400" b="1" spc="-140" dirty="0" smtClean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algn="just" fontAlgn="auto">
              <a:lnSpc>
                <a:spcPct val="146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00" b="1" dirty="0" smtClean="0"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宣誓效忠：</a:t>
            </a:r>
            <a:r>
              <a:rPr lang="zh-CN" alt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封臣必须宣誓效忠说</a:t>
            </a:r>
            <a:r>
              <a:rPr 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从现在起，我将像一个封臣对封君那样真诚无欺地效忠于您</a:t>
            </a:r>
            <a:r>
              <a:rPr 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一类的话。</a:t>
            </a:r>
            <a:r>
              <a:rPr lang="zh-CN" altLang="en-US" sz="2500" b="1" dirty="0" smtClean="0"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授职礼：</a:t>
            </a:r>
            <a:r>
              <a:rPr lang="zh-CN" alt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封君将封臣拉起，亲吻他的脸颊，宣誓保护封臣，并将象征分封的信物交给封臣。</a:t>
            </a:r>
          </a:p>
          <a:p>
            <a:pPr indent="0" algn="just" fontAlgn="auto">
              <a:lnSpc>
                <a:spcPct val="146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00" b="1" spc="-14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这样双方便明确了彼此间的义务和权利，封君封臣的关系也就正式结成了。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>
            <p:custDataLst>
              <p:tags r:id="rId1"/>
            </p:custDataLst>
          </p:nvPr>
        </p:nvSpPr>
        <p:spPr>
          <a:xfrm>
            <a:off x="-635" y="1998980"/>
            <a:ext cx="12193270" cy="3946525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图片 2" descr="4763a8f3f3999632b247e6667f69419e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48" name="图片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669665" y="409575"/>
            <a:ext cx="3695700" cy="615950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3"/>
            </p:custDataLst>
          </p:nvPr>
        </p:nvSpPr>
        <p:spPr>
          <a:xfrm>
            <a:off x="4486275" y="1641475"/>
            <a:ext cx="1374775" cy="1730375"/>
          </a:xfrm>
          <a:prstGeom prst="wedgeRoundRectCallout">
            <a:avLst>
              <a:gd name="adj1" fmla="val -61485"/>
              <a:gd name="adj2" fmla="val 4270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391275" y="2246630"/>
            <a:ext cx="5290820" cy="1900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3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特点：</a:t>
            </a:r>
            <a:r>
              <a:rPr lang="zh-CN" altLang="en-US" sz="2700" b="1" spc="-2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封君与封臣的关系有着</a:t>
            </a:r>
            <a:r>
              <a:rPr lang="zh-CN" altLang="en-US" sz="2700" b="1" spc="-20" dirty="0">
                <a:solidFill>
                  <a:srgbClr val="9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严格的等级性</a:t>
            </a:r>
            <a:r>
              <a:rPr lang="zh-CN" altLang="en-US" sz="2700" b="1" spc="-2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,而且</a:t>
            </a:r>
            <a:r>
              <a:rPr lang="zh-CN" altLang="en-US" sz="2700" b="1" spc="-20" dirty="0">
                <a:solidFill>
                  <a:srgbClr val="9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权利、义务</a:t>
            </a:r>
            <a:r>
              <a:rPr lang="zh-CN" altLang="en-US" sz="2700" b="1" spc="-50" dirty="0">
                <a:solidFill>
                  <a:srgbClr val="9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交织</a:t>
            </a:r>
            <a:r>
              <a:rPr lang="zh-CN" altLang="en-US" sz="2700" b="1" spc="-5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在一起</a:t>
            </a:r>
            <a:r>
              <a:rPr lang="zh-CN" altLang="en-US" sz="2700" b="1" spc="-2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2700" b="1" spc="-6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有一定的</a:t>
            </a:r>
            <a:r>
              <a:rPr lang="zh-CN" altLang="en-US" sz="2700" b="1" spc="-60" dirty="0">
                <a:solidFill>
                  <a:srgbClr val="9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契约意义</a:t>
            </a:r>
            <a:r>
              <a:rPr lang="zh-CN" altLang="en-US" sz="2700" b="1" spc="-2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700" b="1" spc="-20" dirty="0">
              <a:solidFill>
                <a:schemeClr val="tx1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2" name="图片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b="2184"/>
          <a:stretch>
            <a:fillRect/>
          </a:stretch>
        </p:blipFill>
        <p:spPr bwMode="auto">
          <a:xfrm>
            <a:off x="4497705" y="1653540"/>
            <a:ext cx="1337945" cy="16954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391275" y="4680585"/>
            <a:ext cx="429768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0" indent="-457200" algn="just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3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实质：</a:t>
            </a:r>
            <a:r>
              <a:rPr lang="zh-CN" altLang="en-US" sz="2700" b="1" spc="-20" dirty="0">
                <a:solidFill>
                  <a:srgbClr val="9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封建等级制度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2870" y="2490470"/>
            <a:ext cx="5291455" cy="334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41655" y="5727065"/>
            <a:ext cx="30226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丕平（</a:t>
            </a:r>
            <a:r>
              <a:rPr lang="en-US" altLang="zh-CN" sz="25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714-768</a:t>
            </a:r>
            <a:r>
              <a:rPr lang="zh-CN" altLang="en-US" sz="25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）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 descr="4763a8f3f3999632b247e6667f69419e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16" name="图片 15" descr="t016b78f571ea454c54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7815" y="1636395"/>
            <a:ext cx="3439160" cy="4011930"/>
          </a:xfrm>
          <a:prstGeom prst="rect">
            <a:avLst/>
          </a:prstGeom>
        </p:spPr>
      </p:pic>
      <p:sp>
        <p:nvSpPr>
          <p:cNvPr id="47" name="圆角矩形 46"/>
          <p:cNvSpPr/>
          <p:nvPr>
            <p:custDataLst>
              <p:tags r:id="rId2"/>
            </p:custDataLst>
          </p:nvPr>
        </p:nvSpPr>
        <p:spPr>
          <a:xfrm>
            <a:off x="3977640" y="1609725"/>
            <a:ext cx="7830185" cy="4382770"/>
          </a:xfrm>
          <a:prstGeom prst="roundRect">
            <a:avLst>
              <a:gd name="adj" fmla="val 4332"/>
            </a:avLst>
          </a:prstGeom>
          <a:solidFill>
            <a:srgbClr val="F2F2F2">
              <a:alpha val="6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86860" y="1649730"/>
            <a:ext cx="7570470" cy="422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spc="-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751</a:t>
            </a:r>
            <a:r>
              <a:rPr lang="zh-CN" altLang="en-US" sz="2700" b="1" spc="-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年，法兰克王国的宫相丕平在罗马教皇的支持下篡夺了王位。丕平为了回报教皇的支持，</a:t>
            </a:r>
            <a:r>
              <a:rPr lang="zh-CN" altLang="en-US" sz="2700" b="1">
                <a:solidFill>
                  <a:srgbClr val="523D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向教皇进献了意大利中部包括罗马在内的大片土地，史称</a:t>
            </a:r>
            <a:r>
              <a:rPr lang="en-US" altLang="zh-CN" sz="2700" b="1">
                <a:solidFill>
                  <a:srgbClr val="523D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700" b="1">
                <a:solidFill>
                  <a:srgbClr val="88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丕平献土</a:t>
            </a:r>
            <a:r>
              <a:rPr lang="en-US" altLang="zh-CN" sz="2700" b="1">
                <a:solidFill>
                  <a:srgbClr val="523D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700" b="1">
                <a:solidFill>
                  <a:srgbClr val="523D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r>
              <a:rPr lang="zh-CN" altLang="en-US" sz="2700" b="1" spc="-2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教皇有了属于自己的直属领地，这也成为中世纪教皇国的开端</a:t>
            </a:r>
            <a:r>
              <a:rPr lang="zh-CN" altLang="en-US" sz="2700" b="1" spc="-2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algn="just">
              <a:lnSpc>
                <a:spcPct val="14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>
                <a:solidFill>
                  <a:srgbClr val="523D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7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从此，世俗的王权与基督教权这两股势力进一步结合。</a:t>
            </a:r>
            <a:endParaRPr lang="zh-CN" altLang="en-US" sz="2700" b="1" spc="-2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88975" y="2225675"/>
            <a:ext cx="8503920" cy="3008630"/>
            <a:chOff x="1085" y="3421"/>
            <a:chExt cx="13392" cy="4738"/>
          </a:xfrm>
        </p:grpSpPr>
        <p:sp>
          <p:nvSpPr>
            <p:cNvPr id="18" name="圆角矩形 17"/>
            <p:cNvSpPr/>
            <p:nvPr>
              <p:custDataLst>
                <p:tags r:id="rId7"/>
              </p:custDataLst>
            </p:nvPr>
          </p:nvSpPr>
          <p:spPr>
            <a:xfrm>
              <a:off x="1085" y="3421"/>
              <a:ext cx="13392" cy="4738"/>
            </a:xfrm>
            <a:prstGeom prst="roundRect">
              <a:avLst>
                <a:gd name="adj" fmla="val 4332"/>
              </a:avLst>
            </a:prstGeom>
            <a:solidFill>
              <a:srgbClr val="F2F2F2">
                <a:alpha val="60000"/>
              </a:srgb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338" y="3752"/>
              <a:ext cx="7861" cy="39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just">
                <a:lnSpc>
                  <a:spcPct val="15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600" b="1" spc="-2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8世纪，</a:t>
              </a:r>
              <a:r>
                <a:rPr lang="en-US" altLang="zh-CN" sz="2600" b="1" spc="-20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查理</a:t>
              </a:r>
              <a:r>
                <a:rPr lang="en-US" altLang="zh-CN" sz="2600" b="1" spc="-2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成为法兰克王国国王。继位后，查理四处征伐，法兰克王国</a:t>
              </a:r>
              <a:r>
                <a:rPr lang="zh-CN" altLang="en-US" sz="2600" b="1" spc="-2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版图持续扩展，</a:t>
              </a:r>
              <a:r>
                <a:rPr lang="en-US" altLang="zh-CN" sz="2600" b="1" spc="-2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成为</a:t>
              </a:r>
              <a:r>
                <a:rPr lang="en-US" altLang="zh-CN" sz="2600" b="1" spc="-20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当时西欧最大的王国</a:t>
              </a:r>
              <a:r>
                <a:rPr lang="en-US" altLang="zh-CN" sz="2600" b="1" spc="-2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 descr="4763a8f3f3999632b247e6667f69419e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4" name="图片 3" descr="263997e28467a1773e77542ed9dc7e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606" t="879" r="1041" b="4816"/>
          <a:stretch>
            <a:fillRect/>
          </a:stretch>
        </p:blipFill>
        <p:spPr>
          <a:xfrm>
            <a:off x="6095365" y="1122045"/>
            <a:ext cx="4916170" cy="51587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图片 8" descr="u=3320470992,2234957966&amp;fm=173&amp;app=49&amp;f=JPE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5149" r="2013" b="5635"/>
          <a:stretch>
            <a:fillRect/>
          </a:stretch>
        </p:blipFill>
        <p:spPr>
          <a:xfrm>
            <a:off x="9192895" y="4126865"/>
            <a:ext cx="3337560" cy="2757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586480" y="365125"/>
            <a:ext cx="4064000" cy="64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f992544cb9224818643898d436c530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2" name="normalMask_图片 1"/>
          <p:cNvSpPr/>
          <p:nvPr>
            <p:custDataLst>
              <p:tags r:id="rId1"/>
            </p:custDataLst>
          </p:nvPr>
        </p:nvSpPr>
        <p:spPr>
          <a:xfrm>
            <a:off x="0" y="-635"/>
            <a:ext cx="12192000" cy="6858000"/>
          </a:xfrm>
          <a:prstGeom prst="rect">
            <a:avLst/>
          </a:prstGeom>
          <a:solidFill>
            <a:srgbClr val="E3E7ED">
              <a:alpha val="82000"/>
            </a:srgbClr>
          </a:solidFill>
        </p:spPr>
      </p:sp>
      <p:pic>
        <p:nvPicPr>
          <p:cNvPr id="19" name="图片 18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86675" y="1064260"/>
            <a:ext cx="4526280" cy="57937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35580" y="2783205"/>
            <a:ext cx="806450" cy="80645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2357120" y="4358005"/>
            <a:ext cx="9956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0575" y="1405255"/>
            <a:ext cx="5429250" cy="112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96310" y="2600960"/>
            <a:ext cx="4768850" cy="112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453130" y="4034155"/>
            <a:ext cx="4064000" cy="6477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061085" y="5417820"/>
            <a:ext cx="6463665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学习目标：</a:t>
            </a:r>
            <a:r>
              <a:rPr lang="zh-CN" altLang="en-US" sz="2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通过学习</a:t>
            </a:r>
            <a:r>
              <a:rPr lang="zh-CN" altLang="en-US" sz="2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基督教的传播、</a:t>
            </a:r>
            <a:r>
              <a:rPr lang="zh-CN" altLang="en-US" sz="2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封君封臣制，了解中世纪西欧封建社会的发展变化。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43230" y="5822950"/>
            <a:ext cx="58858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pc="-10" dirty="0" smtClean="0"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</a:t>
            </a: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收取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什一税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16" descr="4763a8f3f3999632b247e6667f69419e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5537835" y="1717040"/>
            <a:ext cx="6175375" cy="3761740"/>
          </a:xfrm>
          <a:prstGeom prst="roundRect">
            <a:avLst>
              <a:gd name="adj" fmla="val 4332"/>
            </a:avLst>
          </a:prstGeom>
          <a:solidFill>
            <a:srgbClr val="F2F2F2">
              <a:alpha val="6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86480" y="365125"/>
            <a:ext cx="4064000" cy="647700"/>
          </a:xfrm>
          <a:prstGeom prst="rect">
            <a:avLst/>
          </a:prstGeom>
        </p:spPr>
      </p:pic>
      <p:pic>
        <p:nvPicPr>
          <p:cNvPr id="19" name="图片 18" descr="f9198618367adab4505113a27e7171198501e4f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230" y="1386205"/>
            <a:ext cx="5419725" cy="4358640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6133465" y="1909445"/>
            <a:ext cx="5250815" cy="3353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查理继续实行</a:t>
            </a:r>
            <a:r>
              <a:rPr lang="zh-CN" altLang="en-US" sz="2600" b="1" dirty="0">
                <a:solidFill>
                  <a:srgbClr val="94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鼓励基督教发展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的政策，把王国划分为很多</a:t>
            </a:r>
            <a:r>
              <a:rPr lang="zh-CN" altLang="en-US" sz="2600" b="1" dirty="0">
                <a:solidFill>
                  <a:srgbClr val="94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教区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2600" b="1" dirty="0">
                <a:solidFill>
                  <a:srgbClr val="94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命令每个教区的人民把每年收入的</a:t>
            </a:r>
            <a:r>
              <a:rPr lang="en-US" altLang="zh-CN" sz="2600" b="1" spc="-30" dirty="0">
                <a:solidFill>
                  <a:srgbClr val="94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1/10</a:t>
            </a:r>
            <a:r>
              <a:rPr lang="zh-CN" altLang="en-US" sz="2600" b="1" spc="-30" dirty="0">
                <a:solidFill>
                  <a:srgbClr val="94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贡献给教会</a:t>
            </a:r>
            <a:r>
              <a:rPr lang="zh-CN" altLang="en-US" sz="2600" b="1" spc="-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600" b="1" spc="-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称为</a:t>
            </a:r>
            <a:r>
              <a:rPr lang="zh-CN" altLang="en-US" sz="2600" b="1" spc="-30" dirty="0">
                <a:solidFill>
                  <a:srgbClr val="94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“什一税”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。教会因此变得富有起来，势力也越来越大。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2" name="矩形 1"/>
            <p:cNvSpPr/>
            <p:nvPr>
              <p:custDataLst>
                <p:tags r:id="rId7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16" descr="4763a8f3f3999632b247e6667f69419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429895" y="1717040"/>
            <a:ext cx="6381750" cy="3761740"/>
          </a:xfrm>
          <a:prstGeom prst="roundRect">
            <a:avLst>
              <a:gd name="adj" fmla="val 4332"/>
            </a:avLst>
          </a:prstGeom>
          <a:solidFill>
            <a:srgbClr val="F2F2F2">
              <a:alpha val="6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86480" y="365125"/>
            <a:ext cx="4064000" cy="6477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30860" y="1918335"/>
            <a:ext cx="55651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【从法兰克国王到罗马人的皇帝】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/>
          <a:stretch>
            <a:fillRect/>
          </a:stretch>
        </p:blipFill>
        <p:spPr bwMode="auto">
          <a:xfrm>
            <a:off x="6538595" y="1276350"/>
            <a:ext cx="538988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552565" y="5958840"/>
            <a:ext cx="536194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300" b="1" spc="-10" dirty="0" smtClean="0"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▲罗马教皇加冕</a:t>
            </a:r>
            <a:r>
              <a:rPr lang="zh-CN" altLang="en-US" sz="2300" b="1" spc="-10" dirty="0" smtClean="0">
                <a:solidFill>
                  <a:srgbClr val="C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查理为“罗马人的皇帝”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22300" y="2393950"/>
            <a:ext cx="575119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800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年，教皇在罗马为查理举行了加冕礼，称查理为“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罗马人的皇帝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r>
              <a:rPr lang="zh-CN" altLang="en-US" sz="2600" b="1" spc="-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查理被称为</a:t>
            </a:r>
            <a:r>
              <a:rPr lang="zh-CN" altLang="en-US" sz="2600" b="1" spc="-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600" b="1" spc="-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查理大帝</a:t>
            </a:r>
            <a:r>
              <a:rPr lang="zh-CN" altLang="en-US" sz="2600" b="1" spc="-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”或“</a:t>
            </a:r>
            <a:r>
              <a:rPr lang="zh-CN" altLang="en-US" sz="2600" b="1" spc="-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查理曼</a:t>
            </a:r>
            <a:r>
              <a:rPr lang="zh-CN" altLang="en-US" sz="2600" b="1" spc="-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600" b="1" spc="-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2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他统治时期的法兰克王国，史称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“查理曼帝国”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>
            <p:custDataLst>
              <p:tags r:id="rId1"/>
            </p:custDataLst>
          </p:nvPr>
        </p:nvSpPr>
        <p:spPr>
          <a:xfrm>
            <a:off x="429895" y="1717040"/>
            <a:ext cx="6381750" cy="3761740"/>
          </a:xfrm>
          <a:prstGeom prst="roundRect">
            <a:avLst>
              <a:gd name="adj" fmla="val 4332"/>
            </a:avLst>
          </a:prstGeom>
          <a:solidFill>
            <a:srgbClr val="F2F2F2">
              <a:alpha val="6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664210" y="1918335"/>
            <a:ext cx="55651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教皇给查理加冕，说明了什么？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/>
          <a:stretch>
            <a:fillRect/>
          </a:stretch>
        </p:blipFill>
        <p:spPr bwMode="auto">
          <a:xfrm>
            <a:off x="6538595" y="1276350"/>
            <a:ext cx="538988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>
            <p:custDataLst>
              <p:tags r:id="rId4"/>
            </p:custDataLst>
          </p:nvPr>
        </p:nvSpPr>
        <p:spPr>
          <a:xfrm>
            <a:off x="6552565" y="5958840"/>
            <a:ext cx="536194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300" b="1" spc="-10" dirty="0" smtClean="0"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▲罗马教皇加冕</a:t>
            </a:r>
            <a:r>
              <a:rPr lang="zh-CN" altLang="en-US" sz="2300" b="1" spc="-10" dirty="0" smtClean="0">
                <a:solidFill>
                  <a:srgbClr val="C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查理为“罗马人的皇帝”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772920" y="4531995"/>
            <a:ext cx="3493135" cy="521970"/>
          </a:xfrm>
          <a:prstGeom prst="rect">
            <a:avLst/>
          </a:prstGeom>
          <a:noFill/>
          <a:ln w="28575">
            <a:solidFill>
              <a:srgbClr val="B6A4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王权与教权的结合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 descr="4763a8f3f3999632b247e6667f69419e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586480" y="365125"/>
            <a:ext cx="4064000" cy="647700"/>
          </a:xfrm>
          <a:prstGeom prst="rect">
            <a:avLst/>
          </a:prstGeom>
        </p:spPr>
      </p:pic>
      <p:sp>
        <p:nvSpPr>
          <p:cNvPr id="37" name="文本框 36"/>
          <p:cNvSpPr txBox="1"/>
          <p:nvPr>
            <p:custDataLst>
              <p:tags r:id="rId6"/>
            </p:custDataLst>
          </p:nvPr>
        </p:nvSpPr>
        <p:spPr>
          <a:xfrm>
            <a:off x="621030" y="3111500"/>
            <a:ext cx="1152000" cy="683895"/>
          </a:xfrm>
          <a:prstGeom prst="rect">
            <a:avLst/>
          </a:prstGeom>
          <a:solidFill>
            <a:srgbClr val="940000"/>
          </a:solidFill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教皇</a:t>
            </a: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5266055" y="3111500"/>
            <a:ext cx="1152000" cy="684000"/>
          </a:xfrm>
          <a:prstGeom prst="rect">
            <a:avLst/>
          </a:prstGeom>
          <a:solidFill>
            <a:srgbClr val="940000"/>
          </a:solidFill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皇帝</a:t>
            </a:r>
            <a:endParaRPr lang="zh-CN" altLang="en-US" sz="30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898015" y="2658745"/>
            <a:ext cx="3249295" cy="643255"/>
            <a:chOff x="9748" y="3900"/>
            <a:chExt cx="5117" cy="1013"/>
          </a:xfrm>
        </p:grpSpPr>
        <p:cxnSp>
          <p:nvCxnSpPr>
            <p:cNvPr id="40" name="直接箭头连接符 39"/>
            <p:cNvCxnSpPr/>
            <p:nvPr>
              <p:custDataLst>
                <p:tags r:id="rId10"/>
              </p:custDataLst>
            </p:nvPr>
          </p:nvCxnSpPr>
          <p:spPr>
            <a:xfrm rot="10800000" flipH="1">
              <a:off x="9756" y="4913"/>
              <a:ext cx="5102" cy="0"/>
            </a:xfrm>
            <a:prstGeom prst="straightConnector1">
              <a:avLst/>
            </a:prstGeom>
            <a:ln w="50800">
              <a:solidFill>
                <a:srgbClr val="94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>
              <p:custDataLst>
                <p:tags r:id="rId11"/>
              </p:custDataLst>
            </p:nvPr>
          </p:nvSpPr>
          <p:spPr>
            <a:xfrm>
              <a:off x="9748" y="3900"/>
              <a:ext cx="5117" cy="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600" b="1" spc="-1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赋予</a:t>
              </a:r>
              <a:r>
                <a:rPr lang="zh-CN" altLang="en-US" sz="2600" b="1" spc="-100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神圣的合法性</a:t>
              </a:r>
              <a:endParaRPr lang="zh-CN" altLang="en-US" sz="2600" b="1" spc="-10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892300" y="3607435"/>
            <a:ext cx="3271520" cy="652145"/>
            <a:chOff x="8452" y="7473"/>
            <a:chExt cx="5152" cy="1027"/>
          </a:xfrm>
        </p:grpSpPr>
        <p:sp>
          <p:nvSpPr>
            <p:cNvPr id="43" name="文本框 42"/>
            <p:cNvSpPr txBox="1"/>
            <p:nvPr>
              <p:custDataLst>
                <p:tags r:id="rId8"/>
              </p:custDataLst>
            </p:nvPr>
          </p:nvSpPr>
          <p:spPr>
            <a:xfrm>
              <a:off x="8453" y="7538"/>
              <a:ext cx="5151" cy="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2600" b="1" spc="-110" dirty="0" smtClean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提供</a:t>
              </a:r>
              <a:r>
                <a:rPr lang="zh-CN" altLang="en-US" sz="2600" b="1" spc="-100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政治和军事保护</a:t>
              </a:r>
              <a:endParaRPr lang="zh-CN" altLang="en-US" sz="2600" b="1" spc="-11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cxnSp>
          <p:nvCxnSpPr>
            <p:cNvPr id="44" name="直接箭头连接符 43"/>
            <p:cNvCxnSpPr/>
            <p:nvPr>
              <p:custDataLst>
                <p:tags r:id="rId9"/>
              </p:custDataLst>
            </p:nvPr>
          </p:nvCxnSpPr>
          <p:spPr>
            <a:xfrm rot="10800000" flipV="1">
              <a:off x="8452" y="7473"/>
              <a:ext cx="5102" cy="0"/>
            </a:xfrm>
            <a:prstGeom prst="straightConnector1">
              <a:avLst/>
            </a:prstGeom>
            <a:ln w="50800">
              <a:solidFill>
                <a:srgbClr val="94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>
            <p:custDataLst>
              <p:tags r:id="rId1"/>
            </p:custDataLst>
          </p:nvPr>
        </p:nvSpPr>
        <p:spPr>
          <a:xfrm>
            <a:off x="429895" y="1717040"/>
            <a:ext cx="7221220" cy="3761740"/>
          </a:xfrm>
          <a:prstGeom prst="roundRect">
            <a:avLst>
              <a:gd name="adj" fmla="val 4332"/>
            </a:avLst>
          </a:prstGeom>
          <a:solidFill>
            <a:srgbClr val="F2F2F2">
              <a:alpha val="60000"/>
            </a:srgb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1086" r="1899" b="822"/>
          <a:stretch>
            <a:fillRect/>
          </a:stretch>
        </p:blipFill>
        <p:spPr bwMode="auto">
          <a:xfrm>
            <a:off x="6901815" y="727710"/>
            <a:ext cx="4643755" cy="539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456565" y="1989455"/>
            <a:ext cx="6329045" cy="305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814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年，查理曼去世，强盛一时的帝国很快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走向分裂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2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/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843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年，查理曼的三个孙子缔结条约，将帝国一分为三，形成以后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德意志、法兰西和意大利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三个国家的雏形。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 descr="4763a8f3f3999632b247e6667f69419e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86480" y="365125"/>
            <a:ext cx="4064000" cy="647700"/>
          </a:xfrm>
          <a:prstGeom prst="rect">
            <a:avLst/>
          </a:prstGeom>
        </p:spPr>
      </p:pic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6902450" y="6172200"/>
            <a:ext cx="5012055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300" b="1" spc="-10" dirty="0" smtClean="0"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▲查理曼帝国的分裂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-635"/>
            <a:ext cx="12192000" cy="6858635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421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4995" y="1666240"/>
            <a:ext cx="10946765" cy="3537585"/>
          </a:xfrm>
          <a:prstGeom prst="rect">
            <a:avLst/>
          </a:prstGeom>
          <a:noFill/>
          <a:ln w="12700" algn="ctr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“西欧各国在封建制度确立之后，王权并不是始终强大的，当他们为大封建主的割据势力所困扰的时候，</a:t>
            </a: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基督教会则正好趁机大肆攫取世俗国王的权利，凌驾于西欧各国君主之上，成为西欧国际事务的仲裁者。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</a:p>
          <a:p>
            <a:pPr algn="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——学者齐涛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84150" y="-635"/>
            <a:ext cx="12007850" cy="6858635"/>
          </a:xfrm>
          <a:prstGeom prst="rect">
            <a:avLst/>
          </a:prstGeom>
          <a:solidFill>
            <a:srgbClr val="F2F2F2">
              <a:alpha val="60000"/>
            </a:srgbClr>
          </a:solidFill>
          <a:ln w="63500"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lum bright="6000" contrast="-100000"/>
          </a:blip>
          <a:stretch>
            <a:fillRect/>
          </a:stretch>
        </p:blipFill>
        <p:spPr>
          <a:xfrm>
            <a:off x="3060700" y="118745"/>
            <a:ext cx="6070600" cy="704850"/>
          </a:xfrm>
          <a:prstGeom prst="rect">
            <a:avLst/>
          </a:prstGeom>
        </p:spPr>
      </p:pic>
      <p:pic>
        <p:nvPicPr>
          <p:cNvPr id="43" name="图片 42" descr="65D58PICvKU_1024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/>
          <a:srcRect/>
          <a:stretch>
            <a:fillRect/>
          </a:stretch>
        </p:blipFill>
        <p:spPr>
          <a:xfrm>
            <a:off x="0" y="-234315"/>
            <a:ext cx="1185545" cy="709231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>
            <p:custDataLst>
              <p:tags r:id="rId3"/>
            </p:custDataLst>
          </p:nvPr>
        </p:nvCxnSpPr>
        <p:spPr>
          <a:xfrm>
            <a:off x="547370" y="3846513"/>
            <a:ext cx="11160000" cy="1905"/>
          </a:xfrm>
          <a:prstGeom prst="straightConnector1">
            <a:avLst/>
          </a:prstGeom>
          <a:ln w="69850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>
          <a:xfrm>
            <a:off x="1039495" y="383762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>
            <a:off x="5323840" y="367760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6751955" y="384651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8180070" y="367760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9608185" y="384905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9"/>
            </p:custDataLst>
          </p:nvPr>
        </p:nvCxnSpPr>
        <p:spPr>
          <a:xfrm>
            <a:off x="11036300" y="367760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448945" y="3969385"/>
            <a:ext cx="122745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kumimoji="0" lang="zh-CN" altLang="en-US" sz="25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</a:t>
            </a: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297815" y="2842260"/>
            <a:ext cx="1574800" cy="97091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基督教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产生</a:t>
            </a: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4700270" y="3216275"/>
            <a:ext cx="122491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481</a:t>
            </a:r>
            <a:r>
              <a:rPr kumimoji="0" lang="zh-CN" altLang="en-US" sz="25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</a:p>
        </p:txBody>
      </p:sp>
      <p:sp>
        <p:nvSpPr>
          <p:cNvPr id="37" name="文本框 36"/>
          <p:cNvSpPr txBox="1"/>
          <p:nvPr>
            <p:custDataLst>
              <p:tags r:id="rId13"/>
            </p:custDataLst>
          </p:nvPr>
        </p:nvSpPr>
        <p:spPr>
          <a:xfrm>
            <a:off x="5988050" y="4016375"/>
            <a:ext cx="161036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i="0" spc="-15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kumimoji="0" lang="zh-CN" altLang="en-US" sz="2300" i="0" spc="-15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世纪前期</a:t>
            </a:r>
          </a:p>
        </p:txBody>
      </p:sp>
      <p:sp>
        <p:nvSpPr>
          <p:cNvPr id="38" name="文本框 37"/>
          <p:cNvSpPr txBox="1"/>
          <p:nvPr>
            <p:custDataLst>
              <p:tags r:id="rId14"/>
            </p:custDataLst>
          </p:nvPr>
        </p:nvSpPr>
        <p:spPr>
          <a:xfrm>
            <a:off x="5953760" y="2939415"/>
            <a:ext cx="1508760" cy="86042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封君封臣制度</a:t>
            </a:r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7577455" y="3203575"/>
            <a:ext cx="120459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5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756年</a:t>
            </a:r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7356475" y="3975100"/>
            <a:ext cx="1737360" cy="86931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丕平向教皇献土</a:t>
            </a:r>
          </a:p>
        </p:txBody>
      </p:sp>
      <p:sp>
        <p:nvSpPr>
          <p:cNvPr id="41" name="文本框 40"/>
          <p:cNvSpPr txBox="1"/>
          <p:nvPr>
            <p:custDataLst>
              <p:tags r:id="rId17"/>
            </p:custDataLst>
          </p:nvPr>
        </p:nvSpPr>
        <p:spPr>
          <a:xfrm>
            <a:off x="9107805" y="3976370"/>
            <a:ext cx="1113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800年</a:t>
            </a:r>
          </a:p>
        </p:txBody>
      </p:sp>
      <p:sp>
        <p:nvSpPr>
          <p:cNvPr id="44" name="文本框 43"/>
          <p:cNvSpPr txBox="1"/>
          <p:nvPr>
            <p:custDataLst>
              <p:tags r:id="rId18"/>
            </p:custDataLst>
          </p:nvPr>
        </p:nvSpPr>
        <p:spPr>
          <a:xfrm>
            <a:off x="10593705" y="3218815"/>
            <a:ext cx="1017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843年</a:t>
            </a:r>
          </a:p>
        </p:txBody>
      </p:sp>
      <p:sp>
        <p:nvSpPr>
          <p:cNvPr id="45" name="文本框 44"/>
          <p:cNvSpPr txBox="1"/>
          <p:nvPr>
            <p:custDataLst>
              <p:tags r:id="rId19"/>
            </p:custDataLst>
          </p:nvPr>
        </p:nvSpPr>
        <p:spPr>
          <a:xfrm>
            <a:off x="10202545" y="3921760"/>
            <a:ext cx="1660525" cy="931545"/>
          </a:xfrm>
          <a:prstGeom prst="rect">
            <a:avLst/>
          </a:prstGeom>
          <a:noFill/>
        </p:spPr>
        <p:txBody>
          <a:bodyPr vert="horz" wrap="square" rtlCol="0" anchor="t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查理曼帝国一分为三  </a:t>
            </a: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endParaRPr lang="zh-CN" altLang="en-US" sz="2300" b="1" spc="-100">
              <a:effectLst/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20"/>
            </p:custDataLst>
          </p:nvPr>
        </p:nvSpPr>
        <p:spPr>
          <a:xfrm>
            <a:off x="4507230" y="3895090"/>
            <a:ext cx="1654810" cy="86931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法兰克王国建立</a:t>
            </a:r>
          </a:p>
        </p:txBody>
      </p:sp>
      <p:pic>
        <p:nvPicPr>
          <p:cNvPr id="8196" name="图片 2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8497" b="17945"/>
          <a:stretch>
            <a:fillRect/>
          </a:stretch>
        </p:blipFill>
        <p:spPr bwMode="auto">
          <a:xfrm>
            <a:off x="4540885" y="1130935"/>
            <a:ext cx="1621155" cy="1761490"/>
          </a:xfrm>
          <a:prstGeom prst="ellipse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47" descr="80cb39dbb6fd5266746b3e74aa18972bd4073609[2]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6"/>
          <a:srcRect b="6160"/>
          <a:stretch>
            <a:fillRect/>
          </a:stretch>
        </p:blipFill>
        <p:spPr>
          <a:xfrm>
            <a:off x="8962390" y="1130935"/>
            <a:ext cx="1631315" cy="1762125"/>
          </a:xfrm>
          <a:prstGeom prst="ellipse">
            <a:avLst/>
          </a:prstGeom>
          <a:ln w="19050">
            <a:noFill/>
          </a:ln>
        </p:spPr>
      </p:pic>
      <p:sp>
        <p:nvSpPr>
          <p:cNvPr id="49" name="矩形 48"/>
          <p:cNvSpPr/>
          <p:nvPr>
            <p:custDataLst>
              <p:tags r:id="rId23"/>
            </p:custDataLst>
          </p:nvPr>
        </p:nvSpPr>
        <p:spPr>
          <a:xfrm>
            <a:off x="4578985" y="2395855"/>
            <a:ext cx="1525905" cy="4298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克洛维</a:t>
            </a:r>
          </a:p>
        </p:txBody>
      </p:sp>
      <p:sp>
        <p:nvSpPr>
          <p:cNvPr id="50" name="矩形 49"/>
          <p:cNvSpPr/>
          <p:nvPr>
            <p:custDataLst>
              <p:tags r:id="rId24"/>
            </p:custDataLst>
          </p:nvPr>
        </p:nvSpPr>
        <p:spPr>
          <a:xfrm>
            <a:off x="8923020" y="2398395"/>
            <a:ext cx="1716405" cy="4298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200" b="1" spc="-15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查理大帝</a:t>
            </a:r>
          </a:p>
        </p:txBody>
      </p:sp>
      <p:cxnSp>
        <p:nvCxnSpPr>
          <p:cNvPr id="51" name="直接连接符 50"/>
          <p:cNvCxnSpPr/>
          <p:nvPr>
            <p:custDataLst>
              <p:tags r:id="rId25"/>
            </p:custDataLst>
          </p:nvPr>
        </p:nvCxnSpPr>
        <p:spPr>
          <a:xfrm>
            <a:off x="2467610" y="367760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>
            <p:custDataLst>
              <p:tags r:id="rId26"/>
            </p:custDataLst>
          </p:nvPr>
        </p:nvSpPr>
        <p:spPr>
          <a:xfrm>
            <a:off x="1807210" y="3225165"/>
            <a:ext cx="1412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世纪末</a:t>
            </a:r>
          </a:p>
        </p:txBody>
      </p:sp>
      <p:sp>
        <p:nvSpPr>
          <p:cNvPr id="53" name="矩形 52"/>
          <p:cNvSpPr/>
          <p:nvPr/>
        </p:nvSpPr>
        <p:spPr>
          <a:xfrm>
            <a:off x="1323340" y="3875405"/>
            <a:ext cx="2275840" cy="90297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基督教</a:t>
            </a:r>
          </a:p>
          <a:p>
            <a: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spc="-14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成为罗马国教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2911475" y="5426360"/>
            <a:ext cx="6316979" cy="590265"/>
            <a:chOff x="2937510" y="5810535"/>
            <a:chExt cx="6316979" cy="590265"/>
          </a:xfrm>
        </p:grpSpPr>
        <p:cxnSp>
          <p:nvCxnSpPr>
            <p:cNvPr id="55" name="直接箭头连接符 54"/>
            <p:cNvCxnSpPr/>
            <p:nvPr>
              <p:custDataLst>
                <p:tags r:id="rId30"/>
              </p:custDataLst>
            </p:nvPr>
          </p:nvCxnSpPr>
          <p:spPr>
            <a:xfrm>
              <a:off x="2937510" y="6400800"/>
              <a:ext cx="6316979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>
              <p:custDataLst>
                <p:tags r:id="rId31"/>
              </p:custDataLst>
            </p:nvPr>
          </p:nvSpPr>
          <p:spPr>
            <a:xfrm>
              <a:off x="3242573" y="5810535"/>
              <a:ext cx="5706853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</a:rPr>
                <a:t>基督教地位不断提高</a:t>
              </a:r>
            </a:p>
          </p:txBody>
        </p:sp>
      </p:grpSp>
      <p:sp>
        <p:nvSpPr>
          <p:cNvPr id="57" name="文本框 56"/>
          <p:cNvSpPr txBox="1"/>
          <p:nvPr>
            <p:custDataLst>
              <p:tags r:id="rId27"/>
            </p:custDataLst>
          </p:nvPr>
        </p:nvSpPr>
        <p:spPr>
          <a:xfrm>
            <a:off x="3335655" y="3969385"/>
            <a:ext cx="112712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5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476年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3060700" y="2949575"/>
            <a:ext cx="1724660" cy="86931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西罗马帝国灭亡</a:t>
            </a:r>
          </a:p>
        </p:txBody>
      </p:sp>
      <p:cxnSp>
        <p:nvCxnSpPr>
          <p:cNvPr id="59" name="直接连接符 58"/>
          <p:cNvCxnSpPr/>
          <p:nvPr>
            <p:custDataLst>
              <p:tags r:id="rId28"/>
            </p:custDataLst>
          </p:nvPr>
        </p:nvCxnSpPr>
        <p:spPr>
          <a:xfrm>
            <a:off x="3895725" y="3849053"/>
            <a:ext cx="0" cy="1797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>
            <p:custDataLst>
              <p:tags r:id="rId29"/>
            </p:custDataLst>
          </p:nvPr>
        </p:nvSpPr>
        <p:spPr>
          <a:xfrm>
            <a:off x="8856345" y="2905125"/>
            <a:ext cx="1598295" cy="920750"/>
          </a:xfrm>
          <a:prstGeom prst="rect">
            <a:avLst/>
          </a:prstGeom>
          <a:noFill/>
        </p:spPr>
        <p:txBody>
          <a:bodyPr vert="horz" wrap="square" rtlCol="0" anchor="t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罗马教皇</a:t>
            </a: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300" b="1" spc="-100">
                <a:effectLst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为查理加冕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40" grpId="0"/>
      <p:bldP spid="45" grpId="0"/>
      <p:bldP spid="47" grpId="0"/>
      <p:bldP spid="49" grpId="0"/>
      <p:bldP spid="50" grpId="0"/>
      <p:bldP spid="53" grpId="0"/>
      <p:bldP spid="53" grpId="1"/>
      <p:bldP spid="58" grpId="0"/>
      <p:bldP spid="58" grpId="1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-635"/>
            <a:ext cx="12191365" cy="6858635"/>
          </a:xfrm>
          <a:prstGeom prst="rect">
            <a:avLst/>
          </a:prstGeom>
          <a:solidFill>
            <a:srgbClr val="F2F2F2">
              <a:alpha val="60000"/>
            </a:srgbClr>
          </a:solidFill>
          <a:ln w="63500"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606425" y="1042035"/>
            <a:ext cx="11058525" cy="2540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00" spc="-20" dirty="0">
                <a:solidFill>
                  <a:schemeClr val="tx1"/>
                </a:solidFill>
                <a:uFillTx/>
                <a:latin typeface="+mn-ea"/>
                <a:cs typeface="+mn-ea"/>
                <a:sym typeface="+mn-ea"/>
              </a:rPr>
              <a:t>（</a:t>
            </a:r>
            <a:r>
              <a:rPr lang="en-US" altLang="zh-CN" sz="2500" spc="-20" dirty="0">
                <a:solidFill>
                  <a:schemeClr val="tx1"/>
                </a:solidFill>
                <a:uFillTx/>
                <a:latin typeface="+mn-ea"/>
                <a:cs typeface="+mn-ea"/>
                <a:sym typeface="+mn-ea"/>
              </a:rPr>
              <a:t>    </a:t>
            </a:r>
            <a:r>
              <a:rPr lang="zh-CN" altLang="en-US" sz="2500" spc="-20" dirty="0">
                <a:solidFill>
                  <a:schemeClr val="tx1"/>
                </a:solidFill>
                <a:uFillTx/>
                <a:latin typeface="+mn-ea"/>
                <a:cs typeface="+mn-ea"/>
                <a:sym typeface="+mn-ea"/>
              </a:rPr>
              <a:t>）</a:t>
            </a:r>
            <a:r>
              <a:rPr lang="en-US" altLang="zh-CN" sz="2500" spc="-20" dirty="0">
                <a:solidFill>
                  <a:schemeClr val="tx1"/>
                </a:solidFill>
                <a:uFillTx/>
                <a:latin typeface="+mn-ea"/>
                <a:cs typeface="+mn-ea"/>
                <a:sym typeface="+mn-ea"/>
              </a:rPr>
              <a:t>1.</a:t>
            </a:r>
            <a:r>
              <a:rPr lang="zh-CN" altLang="en-US" sz="2500" spc="-20" dirty="0">
                <a:solidFill>
                  <a:schemeClr val="tx1"/>
                </a:solidFill>
                <a:uFillTx/>
                <a:latin typeface="+mn-ea"/>
                <a:cs typeface="+mn-ea"/>
              </a:rPr>
              <a:t>西罗马帝国灭亡后，西欧的政治版图发生巨大变化。诸多蛮族王国林立，彼此之间或联合或斗争。下列事件的先后顺序是</a:t>
            </a:r>
          </a:p>
          <a:p>
            <a:pPr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00" spc="-20" dirty="0">
                <a:solidFill>
                  <a:schemeClr val="tx1"/>
                </a:solidFill>
                <a:uFillTx/>
                <a:latin typeface="+mn-ea"/>
                <a:cs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①法兰克王国的建立  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②罗马教皇为查理加冕</a:t>
            </a:r>
          </a:p>
          <a:p>
            <a:pPr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③以土地封赐为纽带的封建制度在西欧普遍存在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 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④查理曼帝国分裂</a:t>
            </a:r>
            <a:endParaRPr lang="zh-CN" altLang="en-US" sz="2500" spc="-20" dirty="0">
              <a:uFillTx/>
              <a:latin typeface="+mn-ea"/>
              <a:cs typeface="+mn-ea"/>
            </a:endParaRPr>
          </a:p>
          <a:p>
            <a:pPr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A.①②④③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    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B.③①②④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    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C.①④②③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    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D.①②③④</a:t>
            </a:r>
            <a:endParaRPr lang="zh-CN" altLang="en-US" sz="2500" spc="-20" dirty="0">
              <a:solidFill>
                <a:schemeClr val="tx1"/>
              </a:solidFill>
              <a:uFillTx/>
              <a:latin typeface="+mn-ea"/>
              <a:cs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93470" y="973455"/>
            <a:ext cx="46482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A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bright="12000" contrast="-100000"/>
          </a:blip>
          <a:stretch>
            <a:fillRect/>
          </a:stretch>
        </p:blipFill>
        <p:spPr>
          <a:xfrm>
            <a:off x="3060700" y="118745"/>
            <a:ext cx="6070600" cy="6477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06425" y="3630930"/>
            <a:ext cx="7003415" cy="2968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（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  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）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2.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有关右侧西欧封建等级制度示意图的表述，正确的是</a:t>
            </a:r>
          </a:p>
          <a:p>
            <a:pPr lv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A.大小封建主都是直接效忠于帝王</a:t>
            </a:r>
          </a:p>
          <a:p>
            <a:pPr lv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B.大小封建主之间不存在契约关系</a:t>
            </a: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</a:p>
          <a:p>
            <a:pPr lv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C.各阶层之间以爵位的封赐为纽带</a:t>
            </a:r>
          </a:p>
          <a:p>
            <a:pPr lv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500" spc="-20" dirty="0">
                <a:uFillTx/>
                <a:latin typeface="+mn-ea"/>
                <a:cs typeface="+mn-ea"/>
                <a:sym typeface="+mn-ea"/>
              </a:rPr>
              <a:t> </a:t>
            </a:r>
            <a:r>
              <a:rPr lang="zh-CN" altLang="en-US" sz="2500" spc="-20" dirty="0">
                <a:uFillTx/>
                <a:latin typeface="+mn-ea"/>
                <a:cs typeface="+mn-ea"/>
                <a:sym typeface="+mn-ea"/>
              </a:rPr>
              <a:t>D.大小封建主之间有严格的权利与义务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95210" y="3561715"/>
            <a:ext cx="4476750" cy="295211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093470" y="3537585"/>
            <a:ext cx="46482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785" y="305435"/>
            <a:ext cx="6595745" cy="756285"/>
          </a:xfrm>
          <a:prstGeom prst="rect">
            <a:avLst/>
          </a:prstGeom>
          <a:gradFill>
            <a:gsLst>
              <a:gs pos="0">
                <a:srgbClr val="FBF4CB">
                  <a:alpha val="0"/>
                </a:srgbClr>
              </a:gs>
              <a:gs pos="52000">
                <a:srgbClr val="F8E577">
                  <a:alpha val="27000"/>
                </a:srgbClr>
              </a:gs>
              <a:gs pos="83000">
                <a:srgbClr val="D29A30">
                  <a:alpha val="45000"/>
                </a:srgbClr>
              </a:gs>
              <a:gs pos="100000">
                <a:srgbClr val="794D25">
                  <a:alpha val="8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8675" y="382648"/>
            <a:ext cx="2904102" cy="60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圆角矩形 12"/>
          <p:cNvSpPr/>
          <p:nvPr/>
        </p:nvSpPr>
        <p:spPr>
          <a:xfrm>
            <a:off x="895668" y="2093595"/>
            <a:ext cx="10400665" cy="2865755"/>
          </a:xfrm>
          <a:prstGeom prst="roundRect">
            <a:avLst>
              <a:gd name="adj" fmla="val 6259"/>
            </a:avLst>
          </a:prstGeom>
          <a:solidFill>
            <a:schemeClr val="bg1">
              <a:lumMod val="95000"/>
            </a:scheme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80343" y="1787525"/>
            <a:ext cx="1631315" cy="647700"/>
          </a:xfrm>
          <a:prstGeom prst="rect">
            <a:avLst/>
          </a:prstGeom>
          <a:solidFill>
            <a:srgbClr val="73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基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督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436370" y="2668905"/>
            <a:ext cx="9227185" cy="1885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希腊文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Cbristos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的音译，希伯来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语发音为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弥赛亚，</a:t>
            </a:r>
            <a:r>
              <a:rPr lang="zh-CN" altLang="en-US" sz="2800" b="1" spc="5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意谓</a:t>
            </a:r>
            <a:r>
              <a:rPr lang="en-US" altLang="zh-CN" sz="2800" b="1" spc="5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spc="5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受膏者</a:t>
            </a:r>
            <a:r>
              <a:rPr lang="en-US" altLang="zh-CN" sz="2800" b="1" spc="5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spc="5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，指上帝敷以圣膏而派其降世的</a:t>
            </a:r>
            <a:r>
              <a:rPr lang="zh-CN" altLang="en-US" sz="2800" b="1" spc="50" dirty="0" smtClean="0">
                <a:solidFill>
                  <a:srgbClr val="C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救世主</a:t>
            </a:r>
            <a:r>
              <a:rPr lang="zh-CN" altLang="en-US" sz="2800" b="1" spc="5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《圣经》中耶稣就是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基督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785" y="132080"/>
            <a:ext cx="838200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f9318be312598934f0e715abe6b7bf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56995" y="1170940"/>
            <a:ext cx="9478010" cy="53981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769350" y="4799965"/>
            <a:ext cx="314325" cy="100774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1346835" y="1170940"/>
            <a:ext cx="9488170" cy="5408930"/>
            <a:chOff x="2121" y="1844"/>
            <a:chExt cx="14942" cy="8518"/>
          </a:xfrm>
        </p:grpSpPr>
        <p:sp>
          <p:nvSpPr>
            <p:cNvPr id="26" name="矩形 25"/>
            <p:cNvSpPr/>
            <p:nvPr/>
          </p:nvSpPr>
          <p:spPr>
            <a:xfrm>
              <a:off x="2121" y="1844"/>
              <a:ext cx="14942" cy="8518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 descr="f9318be312598934f0e715abe6b7bf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/>
            <a:srcRect l="76343" t="65392" r="16749" b="13269"/>
            <a:stretch>
              <a:fillRect/>
            </a:stretch>
          </p:blipFill>
          <p:spPr>
            <a:xfrm>
              <a:off x="13514" y="7398"/>
              <a:ext cx="1031" cy="1814"/>
            </a:xfrm>
            <a:prstGeom prst="ellipse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3810" y="7559"/>
              <a:ext cx="495" cy="1587"/>
            </a:xfrm>
            <a:prstGeom prst="rect">
              <a:avLst/>
            </a:prstGeom>
          </p:spPr>
        </p:pic>
        <p:sp>
          <p:nvSpPr>
            <p:cNvPr id="17" name="椭圆 16"/>
            <p:cNvSpPr/>
            <p:nvPr>
              <p:custDataLst>
                <p:tags r:id="rId11"/>
              </p:custDataLst>
            </p:nvPr>
          </p:nvSpPr>
          <p:spPr>
            <a:xfrm rot="16200000">
              <a:off x="13174" y="7738"/>
              <a:ext cx="1814" cy="1134"/>
            </a:xfrm>
            <a:prstGeom prst="ellipse">
              <a:avLst/>
            </a:prstGeom>
            <a:noFill/>
            <a:ln w="1016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735439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42595" y="1934210"/>
            <a:ext cx="8242935" cy="2919095"/>
            <a:chOff x="697" y="3046"/>
            <a:chExt cx="12981" cy="4597"/>
          </a:xfrm>
        </p:grpSpPr>
        <p:sp>
          <p:nvSpPr>
            <p:cNvPr id="20" name="圆角矩形 19"/>
            <p:cNvSpPr/>
            <p:nvPr>
              <p:custDataLst>
                <p:tags r:id="rId6"/>
              </p:custDataLst>
            </p:nvPr>
          </p:nvSpPr>
          <p:spPr>
            <a:xfrm>
              <a:off x="697" y="3046"/>
              <a:ext cx="11170" cy="4513"/>
            </a:xfrm>
            <a:prstGeom prst="roundRect">
              <a:avLst>
                <a:gd name="adj" fmla="val 67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87" y="3376"/>
              <a:ext cx="10697" cy="378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r">
                <a:lnSpc>
                  <a:spcPct val="14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</a:t>
              </a:r>
              <a:r>
                <a:rPr lang="zh-CN" altLang="en-US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公元</a:t>
              </a: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</a:t>
              </a:r>
              <a:r>
                <a:rPr lang="zh-CN" altLang="en-US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世纪，</a:t>
              </a: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罗马帝国沉重的剥削和民族歧视把犹太人推向了苦难的深渊，犹太人经常起来反抗罗马的统治</a:t>
              </a:r>
              <a:r>
                <a:rPr lang="zh-CN" altLang="en-US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，但</a:t>
              </a: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均被镇压</a:t>
              </a:r>
              <a:r>
                <a:rPr lang="zh-CN" altLang="en-US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。</a:t>
              </a: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犹太</a:t>
              </a:r>
              <a:r>
                <a:rPr lang="zh-CN" altLang="en-US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人</a:t>
              </a: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在</a:t>
              </a:r>
            </a:p>
            <a:p>
              <a:pPr lvl="0" algn="l">
                <a:lnSpc>
                  <a:spcPct val="14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6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现实生活面前感到无能为力。</a:t>
              </a:r>
            </a:p>
          </p:txBody>
        </p:sp>
        <p:cxnSp>
          <p:nvCxnSpPr>
            <p:cNvPr id="41" name="直接连接符 40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13150" y="6657"/>
              <a:ext cx="528" cy="987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11868" y="6652"/>
              <a:ext cx="130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57785" y="305435"/>
            <a:ext cx="6595745" cy="756285"/>
          </a:xfrm>
          <a:prstGeom prst="rect">
            <a:avLst/>
          </a:prstGeom>
          <a:gradFill>
            <a:gsLst>
              <a:gs pos="0">
                <a:srgbClr val="FBF4CB">
                  <a:alpha val="0"/>
                </a:srgbClr>
              </a:gs>
              <a:gs pos="52000">
                <a:srgbClr val="F8E577">
                  <a:alpha val="27000"/>
                </a:srgbClr>
              </a:gs>
              <a:gs pos="83000">
                <a:srgbClr val="D29A30">
                  <a:alpha val="45000"/>
                </a:srgbClr>
              </a:gs>
              <a:gs pos="100000">
                <a:srgbClr val="794D25">
                  <a:alpha val="8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28675" y="382648"/>
            <a:ext cx="2904102" cy="60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7785" y="132080"/>
            <a:ext cx="838200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2202bbb4b7b770de65a83f0f221f0d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9245" y="1805305"/>
            <a:ext cx="5139660" cy="370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97075" y="5621020"/>
            <a:ext cx="40640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spc="100" dirty="0" smtClean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</a:rPr>
              <a:t>耶稣传教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58140" y="1364615"/>
            <a:ext cx="5951855" cy="4692650"/>
            <a:chOff x="564" y="1939"/>
            <a:chExt cx="9373" cy="7390"/>
          </a:xfrm>
        </p:grpSpPr>
        <p:sp>
          <p:nvSpPr>
            <p:cNvPr id="13" name="圆角矩形 12"/>
            <p:cNvSpPr/>
            <p:nvPr>
              <p:custDataLst>
                <p:tags r:id="rId10"/>
              </p:custDataLst>
            </p:nvPr>
          </p:nvSpPr>
          <p:spPr>
            <a:xfrm>
              <a:off x="564" y="1939"/>
              <a:ext cx="9373" cy="7390"/>
            </a:xfrm>
            <a:prstGeom prst="roundRect">
              <a:avLst>
                <a:gd name="adj" fmla="val 434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63" y="2161"/>
              <a:ext cx="8775" cy="69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6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按基督教经典的说法，基督教的创始人是</a:t>
              </a:r>
              <a:r>
                <a:rPr lang="zh-CN" altLang="en-US" sz="2600" b="1" dirty="0" smtClean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耶稣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。耶稣30岁左右开始在</a:t>
              </a:r>
              <a:r>
                <a:rPr lang="zh-CN" altLang="en-US" sz="2600" b="1" spc="100" dirty="0" smtClean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巴勒斯坦地区</a:t>
              </a:r>
              <a:r>
                <a:rPr lang="zh-CN" altLang="en-US" sz="2600" b="1" spc="1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传教，宣讲天国福音，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吸引大量民众信教。这无疑</a:t>
              </a:r>
              <a:r>
                <a:rPr lang="zh-CN" altLang="en-US" sz="2600" b="1" spc="-30" dirty="0" smtClean="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威胁到了罗马帝国祭司团的地位，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想把他除之</a:t>
              </a:r>
              <a:r>
                <a:rPr lang="zh-CN" altLang="en-US" sz="2600" b="1" spc="-40" dirty="0" smtClean="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而后快。后来，耶稣被门徒犹大出卖，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被罗马总督钉在十字架上受尽磨难而死，死后3日复活升天。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45965" y="403860"/>
            <a:ext cx="7649845" cy="938530"/>
            <a:chOff x="7159" y="636"/>
            <a:chExt cx="12047" cy="1478"/>
          </a:xfrm>
        </p:grpSpPr>
        <p:grpSp>
          <p:nvGrpSpPr>
            <p:cNvPr id="16" name="组合 15"/>
            <p:cNvGrpSpPr/>
            <p:nvPr/>
          </p:nvGrpSpPr>
          <p:grpSpPr>
            <a:xfrm>
              <a:off x="7159" y="1246"/>
              <a:ext cx="2687" cy="868"/>
              <a:chOff x="7915" y="1246"/>
              <a:chExt cx="2687" cy="868"/>
            </a:xfrm>
          </p:grpSpPr>
          <p:cxnSp>
            <p:nvCxnSpPr>
              <p:cNvPr id="11" name="直接连接符 10"/>
              <p:cNvCxnSpPr/>
              <p:nvPr/>
            </p:nvCxnSpPr>
            <p:spPr>
              <a:xfrm flipV="1">
                <a:off x="7915" y="1246"/>
                <a:ext cx="1194" cy="868"/>
              </a:xfrm>
              <a:prstGeom prst="line">
                <a:avLst/>
              </a:prstGeom>
              <a:ln w="38100">
                <a:solidFill>
                  <a:srgbClr val="7354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9102" y="1246"/>
                <a:ext cx="1501" cy="0"/>
              </a:xfrm>
              <a:prstGeom prst="line">
                <a:avLst/>
              </a:prstGeom>
              <a:ln w="38100">
                <a:solidFill>
                  <a:srgbClr val="7354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/>
            <p:cNvSpPr txBox="1"/>
            <p:nvPr/>
          </p:nvSpPr>
          <p:spPr>
            <a:xfrm>
              <a:off x="9832" y="636"/>
              <a:ext cx="9375" cy="1163"/>
            </a:xfrm>
            <a:prstGeom prst="rect">
              <a:avLst/>
            </a:prstGeom>
            <a:solidFill>
              <a:srgbClr val="880000"/>
            </a:solidFill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600" b="1" spc="-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黑体" panose="02010609060101010101" charset="-122"/>
                  <a:ea typeface="黑体" panose="02010609060101010101" charset="-122"/>
                </a:rPr>
                <a:t>创教之初，罗马帝国对基督教态度如何？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58140" y="1327785"/>
            <a:ext cx="5969000" cy="4768850"/>
            <a:chOff x="564" y="2091"/>
            <a:chExt cx="9400" cy="7510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>
              <a:alphaModFix amt="86000"/>
            </a:blip>
            <a:stretch>
              <a:fillRect/>
            </a:stretch>
          </p:blipFill>
          <p:spPr>
            <a:xfrm>
              <a:off x="564" y="2130"/>
              <a:ext cx="9400" cy="7410"/>
            </a:xfrm>
            <a:prstGeom prst="rect">
              <a:avLst/>
            </a:prstGeom>
          </p:spPr>
        </p:pic>
        <p:pic>
          <p:nvPicPr>
            <p:cNvPr id="27" name="Picture 4" descr="https://timgsa.baidu.com/timg?image&amp;quality=80&amp;size=b9999_10000&amp;sec=1595241965600&amp;di=078174d7fdf77dcea871dfd93d7d1706&amp;imgtype=0&amp;src=http%3A%2F%2Fimg2.imgtn.bdimg.com%2Fit%2Fu%3D2952691567%2C639829602%26fm%3D214%26gp%3D0.jp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73"/>
            <a:stretch>
              <a:fillRect/>
            </a:stretch>
          </p:blipFill>
          <p:spPr bwMode="auto">
            <a:xfrm>
              <a:off x="1570" y="2091"/>
              <a:ext cx="7361" cy="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57785" y="305435"/>
            <a:ext cx="6595745" cy="756285"/>
          </a:xfrm>
          <a:prstGeom prst="rect">
            <a:avLst/>
          </a:prstGeom>
          <a:gradFill>
            <a:gsLst>
              <a:gs pos="0">
                <a:srgbClr val="FBF4CB">
                  <a:alpha val="0"/>
                </a:srgbClr>
              </a:gs>
              <a:gs pos="52000">
                <a:srgbClr val="F8E577">
                  <a:alpha val="27000"/>
                </a:srgbClr>
              </a:gs>
              <a:gs pos="83000">
                <a:srgbClr val="D29A30">
                  <a:alpha val="45000"/>
                </a:srgbClr>
              </a:gs>
              <a:gs pos="100000">
                <a:srgbClr val="794D25">
                  <a:alpha val="8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28675" y="382648"/>
            <a:ext cx="2904102" cy="60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785" y="132080"/>
            <a:ext cx="838200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671185" y="5621020"/>
            <a:ext cx="6148705" cy="968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lvl="0" indent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300" b="1" spc="-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300" b="1" spc="-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基督教宣扬信奉</a:t>
            </a:r>
            <a:r>
              <a:rPr lang="zh-CN" altLang="en-US" sz="2300" b="1" spc="-1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上帝、人人平等，</a:t>
            </a:r>
            <a:r>
              <a:rPr lang="zh-CN" altLang="en-US" sz="2300" b="1" spc="-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吸引大量平民信教，危害了罗马</a:t>
            </a:r>
            <a:r>
              <a:rPr lang="zh-CN" sz="2300" b="1" spc="-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统治阶级的利益。</a:t>
            </a:r>
            <a:endParaRPr lang="zh-CN" altLang="en-US" sz="2300" b="1" spc="-1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91280" y="5641340"/>
            <a:ext cx="1674495" cy="971550"/>
            <a:chOff x="6107" y="4897"/>
            <a:chExt cx="2637" cy="1530"/>
          </a:xfrm>
        </p:grpSpPr>
        <p:sp>
          <p:nvSpPr>
            <p:cNvPr id="17" name="文本框 16"/>
            <p:cNvSpPr txBox="1"/>
            <p:nvPr>
              <p:custDataLst>
                <p:tags r:id="rId5"/>
              </p:custDataLst>
            </p:nvPr>
          </p:nvSpPr>
          <p:spPr>
            <a:xfrm>
              <a:off x="6107" y="4897"/>
              <a:ext cx="1695" cy="15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 anchor="t">
              <a:noAutofit/>
            </a:bodyPr>
            <a:lstStyle/>
            <a:p>
              <a:pPr lvl="0" indent="0" algn="ctr" fontAlgn="auto">
                <a:lnSpc>
                  <a:spcPct val="124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300" b="1" dirty="0">
                  <a:effectLst/>
                  <a:latin typeface="黑体" panose="02010609060101010101" charset="-122"/>
                  <a:ea typeface="黑体" panose="02010609060101010101" charset="-122"/>
                  <a:sym typeface="+mn-ea"/>
                </a:rPr>
                <a:t>被打压</a:t>
              </a:r>
            </a:p>
            <a:p>
              <a:pPr lvl="0" indent="0" algn="ctr" fontAlgn="auto">
                <a:lnSpc>
                  <a:spcPct val="124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300" b="1" dirty="0">
                  <a:effectLst/>
                  <a:latin typeface="黑体" panose="02010609060101010101" charset="-122"/>
                  <a:ea typeface="黑体" panose="02010609060101010101" charset="-122"/>
                  <a:sym typeface="+mn-ea"/>
                </a:rPr>
                <a:t>被迫害</a:t>
              </a:r>
              <a:endParaRPr lang="zh-CN" altLang="en-US" sz="2300" b="1" spc="-100" dirty="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18" name="左箭头 17"/>
            <p:cNvSpPr/>
            <p:nvPr>
              <p:custDataLst>
                <p:tags r:id="rId6"/>
              </p:custDataLst>
            </p:nvPr>
          </p:nvSpPr>
          <p:spPr>
            <a:xfrm>
              <a:off x="7946" y="5319"/>
              <a:ext cx="798" cy="594"/>
            </a:xfrm>
            <a:prstGeom prst="lef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20395" y="3958590"/>
            <a:ext cx="6054090" cy="2039620"/>
            <a:chOff x="977" y="6003"/>
            <a:chExt cx="9534" cy="3212"/>
          </a:xfrm>
        </p:grpSpPr>
        <p:sp>
          <p:nvSpPr>
            <p:cNvPr id="7" name="圆角矩形 6"/>
            <p:cNvSpPr/>
            <p:nvPr>
              <p:custDataLst>
                <p:tags r:id="rId8"/>
              </p:custDataLst>
            </p:nvPr>
          </p:nvSpPr>
          <p:spPr>
            <a:xfrm>
              <a:off x="977" y="6003"/>
              <a:ext cx="9535" cy="3213"/>
            </a:xfrm>
            <a:prstGeom prst="roundRect">
              <a:avLst>
                <a:gd name="adj" fmla="val 625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1138" y="6198"/>
              <a:ext cx="9312" cy="26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</a:t>
              </a:r>
              <a:r>
                <a:rPr lang="en-US" altLang="zh-CN" sz="2600" b="1" spc="-70"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公元392年</a:t>
              </a:r>
              <a:r>
                <a:rPr lang="en-US" altLang="zh-CN" sz="2600" b="1" spc="-7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，罗马皇帝狄奥多西一世</a:t>
              </a: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将基督教</a:t>
              </a:r>
              <a:r>
                <a:rPr lang="en-US" altLang="zh-CN" sz="26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正式定为罗马国教</a:t>
              </a: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，基督教取代多神信仰，成为帝国的官方宗教。</a:t>
              </a:r>
            </a:p>
          </p:txBody>
        </p:sp>
      </p:grpSp>
      <p:pic>
        <p:nvPicPr>
          <p:cNvPr id="4" name="图片 3" descr="05a639071673951ef002b4abd8577dc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0240" y="1570990"/>
            <a:ext cx="4363229" cy="442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20395" y="1570355"/>
            <a:ext cx="6054090" cy="2039620"/>
            <a:chOff x="977" y="2326"/>
            <a:chExt cx="9534" cy="3212"/>
          </a:xfrm>
        </p:grpSpPr>
        <p:sp>
          <p:nvSpPr>
            <p:cNvPr id="13" name="圆角矩形 12"/>
            <p:cNvSpPr/>
            <p:nvPr>
              <p:custDataLst>
                <p:tags r:id="rId7"/>
              </p:custDataLst>
            </p:nvPr>
          </p:nvSpPr>
          <p:spPr>
            <a:xfrm>
              <a:off x="977" y="2326"/>
              <a:ext cx="9535" cy="3213"/>
            </a:xfrm>
            <a:prstGeom prst="roundRect">
              <a:avLst>
                <a:gd name="adj" fmla="val 625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8D69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01" y="2585"/>
              <a:ext cx="9032" cy="26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公元313年，罗马皇帝</a:t>
              </a:r>
              <a:r>
                <a:rPr lang="zh-CN" altLang="en-US" sz="2600" b="1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君士坦丁</a:t>
              </a:r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发</a:t>
              </a:r>
              <a:r>
                <a:rPr lang="zh-CN" altLang="en-US" sz="2600" b="1" spc="-5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布政令，</a:t>
              </a:r>
              <a:r>
                <a:rPr lang="zh-CN" altLang="en-US" sz="2600" b="1" spc="-5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宣布基督教合法</a:t>
              </a:r>
              <a:r>
                <a:rPr lang="zh-CN" altLang="en-US" sz="2600" b="1" spc="-5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，并对基督教在</a:t>
              </a:r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帝国范围内的发展提供支持。</a:t>
              </a:r>
              <a:endPara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72610" y="617220"/>
            <a:ext cx="7820025" cy="938530"/>
            <a:chOff x="7159" y="636"/>
            <a:chExt cx="12315" cy="1478"/>
          </a:xfrm>
        </p:grpSpPr>
        <p:grpSp>
          <p:nvGrpSpPr>
            <p:cNvPr id="16" name="组合 15"/>
            <p:cNvGrpSpPr/>
            <p:nvPr/>
          </p:nvGrpSpPr>
          <p:grpSpPr>
            <a:xfrm>
              <a:off x="7159" y="1246"/>
              <a:ext cx="2687" cy="868"/>
              <a:chOff x="7915" y="1246"/>
              <a:chExt cx="2687" cy="868"/>
            </a:xfrm>
          </p:grpSpPr>
          <p:cxnSp>
            <p:nvCxnSpPr>
              <p:cNvPr id="11" name="直接连接符 10"/>
              <p:cNvCxnSpPr/>
              <p:nvPr>
                <p:custDataLst>
                  <p:tags r:id="rId5"/>
                </p:custDataLst>
              </p:nvPr>
            </p:nvCxnSpPr>
            <p:spPr>
              <a:xfrm flipV="1">
                <a:off x="7915" y="1246"/>
                <a:ext cx="1194" cy="868"/>
              </a:xfrm>
              <a:prstGeom prst="line">
                <a:avLst/>
              </a:prstGeom>
              <a:ln w="38100">
                <a:solidFill>
                  <a:srgbClr val="7354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9102" y="1246"/>
                <a:ext cx="1501" cy="0"/>
              </a:xfrm>
              <a:prstGeom prst="line">
                <a:avLst/>
              </a:prstGeom>
              <a:ln w="38100">
                <a:solidFill>
                  <a:srgbClr val="7354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9832" y="636"/>
              <a:ext cx="9642" cy="1163"/>
            </a:xfrm>
            <a:prstGeom prst="rect">
              <a:avLst/>
            </a:prstGeom>
            <a:solidFill>
              <a:srgbClr val="880000"/>
            </a:solidFill>
          </p:spPr>
          <p:txBody>
            <a:bodyPr wrap="square" rtlCol="0">
              <a:noAutofit/>
            </a:bodyPr>
            <a:lstStyle/>
            <a:p>
              <a:pPr algn="r">
                <a:lnSpc>
                  <a:spcPct val="140000"/>
                </a:lnSpc>
              </a:pPr>
              <a:r>
                <a:rPr lang="zh-CN" altLang="en-US" sz="2600" b="1" spc="-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黑体" panose="02010609060101010101" charset="-122"/>
                  <a:ea typeface="黑体" panose="02010609060101010101" charset="-122"/>
                </a:rPr>
                <a:t>罗马帝国转而支持基督教，说明了什么</a:t>
              </a:r>
              <a:r>
                <a:rPr lang="zh-CN" altLang="en-US" sz="2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黑体" panose="02010609060101010101" charset="-122"/>
                  <a:ea typeface="黑体" panose="02010609060101010101" charset="-122"/>
                </a:rPr>
                <a:t>？</a:t>
              </a:r>
            </a:p>
          </p:txBody>
        </p:sp>
      </p:grp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57785" y="305435"/>
            <a:ext cx="6595745" cy="756285"/>
          </a:xfrm>
          <a:prstGeom prst="rect">
            <a:avLst/>
          </a:prstGeom>
          <a:gradFill>
            <a:gsLst>
              <a:gs pos="0">
                <a:srgbClr val="FBF4CB">
                  <a:alpha val="0"/>
                </a:srgbClr>
              </a:gs>
              <a:gs pos="52000">
                <a:srgbClr val="F8E577">
                  <a:alpha val="27000"/>
                </a:srgbClr>
              </a:gs>
              <a:gs pos="83000">
                <a:srgbClr val="D29A30">
                  <a:alpha val="45000"/>
                </a:srgbClr>
              </a:gs>
              <a:gs pos="100000">
                <a:srgbClr val="794D25">
                  <a:alpha val="8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8675" y="382648"/>
            <a:ext cx="2904102" cy="60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7785" y="132080"/>
            <a:ext cx="838200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895668" y="1681480"/>
            <a:ext cx="10400665" cy="4008755"/>
          </a:xfrm>
          <a:prstGeom prst="roundRect">
            <a:avLst>
              <a:gd name="adj" fmla="val 4765"/>
            </a:avLst>
          </a:prstGeom>
          <a:solidFill>
            <a:schemeClr val="bg1">
              <a:lumMod val="95000"/>
            </a:scheme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68980" y="4787900"/>
            <a:ext cx="7397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4世纪末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，罗马将基督教确定为国教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268980" y="2215515"/>
            <a:ext cx="1600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268980" y="4150360"/>
            <a:ext cx="6062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忍受苦难，死后可以升入“天堂”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428750" y="2032635"/>
            <a:ext cx="1970405" cy="3322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创立时间：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创立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地点：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创始人物：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基本主张：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传播发展：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68980" y="3513455"/>
            <a:ext cx="32302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救世主——耶稣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268980" y="2841625"/>
            <a:ext cx="2288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耶路撒冷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145780" y="2760980"/>
            <a:ext cx="2521585" cy="1322070"/>
            <a:chOff x="12828" y="3760"/>
            <a:chExt cx="3971" cy="2082"/>
          </a:xfrm>
        </p:grpSpPr>
        <p:sp>
          <p:nvSpPr>
            <p:cNvPr id="22" name="椭圆形标注 21"/>
            <p:cNvSpPr/>
            <p:nvPr/>
          </p:nvSpPr>
          <p:spPr>
            <a:xfrm>
              <a:off x="12828" y="3760"/>
              <a:ext cx="3971" cy="2082"/>
            </a:xfrm>
            <a:prstGeom prst="wedgeEllipseCallout">
              <a:avLst>
                <a:gd name="adj1" fmla="val -31209"/>
                <a:gd name="adj2" fmla="val 59365"/>
              </a:avLst>
            </a:prstGeom>
            <a:solidFill>
              <a:srgbClr val="9797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02" y="4120"/>
              <a:ext cx="3276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也符合统治者的需要</a:t>
              </a:r>
            </a:p>
          </p:txBody>
        </p:sp>
      </p:grp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4853940" y="1414145"/>
            <a:ext cx="2484120" cy="647700"/>
          </a:xfrm>
          <a:prstGeom prst="rect">
            <a:avLst/>
          </a:prstGeom>
          <a:solidFill>
            <a:srgbClr val="73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知识小结</a:t>
            </a: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-57785" y="305435"/>
            <a:ext cx="6595745" cy="756285"/>
          </a:xfrm>
          <a:prstGeom prst="rect">
            <a:avLst/>
          </a:prstGeom>
          <a:gradFill>
            <a:gsLst>
              <a:gs pos="0">
                <a:srgbClr val="FBF4CB">
                  <a:alpha val="0"/>
                </a:srgbClr>
              </a:gs>
              <a:gs pos="52000">
                <a:srgbClr val="F8E577">
                  <a:alpha val="27000"/>
                </a:srgbClr>
              </a:gs>
              <a:gs pos="83000">
                <a:srgbClr val="D29A30">
                  <a:alpha val="45000"/>
                </a:srgbClr>
              </a:gs>
              <a:gs pos="100000">
                <a:srgbClr val="794D25">
                  <a:alpha val="8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28675" y="382648"/>
            <a:ext cx="2904102" cy="60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7785" y="132080"/>
            <a:ext cx="838200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  <p:bldP spid="9" grpId="1"/>
      <p:bldP spid="15" grpId="0"/>
      <p:bldP spid="15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af02a878427d15c54881c26283cce"/>
          <p:cNvPicPr>
            <a:picLocks noChangeAspect="1"/>
          </p:cNvPicPr>
          <p:nvPr/>
        </p:nvPicPr>
        <p:blipFill>
          <a:blip r:embed="rId4"/>
          <a:srcRect l="1844" t="1017" b="6877"/>
          <a:stretch>
            <a:fillRect/>
          </a:stretch>
        </p:blipFill>
        <p:spPr>
          <a:xfrm>
            <a:off x="-1270" y="0"/>
            <a:ext cx="12193905" cy="685863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35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635" y="628015"/>
            <a:ext cx="7427595" cy="2542540"/>
            <a:chOff x="-1" y="989"/>
            <a:chExt cx="11697" cy="4004"/>
          </a:xfrm>
        </p:grpSpPr>
        <p:sp>
          <p:nvSpPr>
            <p:cNvPr id="4" name="矩形 3"/>
            <p:cNvSpPr/>
            <p:nvPr/>
          </p:nvSpPr>
          <p:spPr>
            <a:xfrm>
              <a:off x="-1" y="989"/>
              <a:ext cx="11697" cy="4004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74000">
                  <a:schemeClr val="tx1">
                    <a:lumMod val="95000"/>
                    <a:lumOff val="5000"/>
                    <a:alpha val="35000"/>
                  </a:schemeClr>
                </a:gs>
                <a:gs pos="83000">
                  <a:schemeClr val="tx1">
                    <a:lumMod val="95000"/>
                    <a:lumOff val="5000"/>
                    <a:alpha val="52000"/>
                  </a:schemeClr>
                </a:gs>
                <a:gs pos="100000">
                  <a:schemeClr val="tx1"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31" y="1093"/>
              <a:ext cx="10308" cy="36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公元</a:t>
              </a:r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375年，</a:t>
              </a: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日耳曼人大举侵入罗马帝国。</a:t>
              </a: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公元476年，</a:t>
              </a: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西罗马帝国在日耳曼人的打击下灭亡。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r="660"/>
          <a:stretch>
            <a:fillRect/>
          </a:stretch>
        </p:blipFill>
        <p:spPr>
          <a:xfrm>
            <a:off x="499188" y="1381292"/>
            <a:ext cx="6773512" cy="435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330450" y="5755640"/>
            <a:ext cx="3055620" cy="618490"/>
          </a:xfrm>
          <a:prstGeom prst="rect">
            <a:avLst/>
          </a:prstGeom>
          <a:solidFill>
            <a:srgbClr val="880000"/>
          </a:solidFill>
        </p:spPr>
        <p:txBody>
          <a:bodyPr wrap="square" rtlCol="0">
            <a:no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6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“蛮族王国”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083853" y="971550"/>
            <a:ext cx="7414420" cy="4104000"/>
            <a:chOff x="3281213" y="778510"/>
            <a:chExt cx="7414420" cy="410400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281213" y="2568463"/>
              <a:ext cx="5976000" cy="0"/>
            </a:xfrm>
            <a:prstGeom prst="line">
              <a:avLst/>
            </a:prstGeom>
            <a:ln w="50800">
              <a:solidFill>
                <a:srgbClr val="C0000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" r="1955" b="28335"/>
            <a:stretch>
              <a:fillRect/>
            </a:stretch>
          </p:blipFill>
          <p:spPr bwMode="auto">
            <a:xfrm>
              <a:off x="7218045" y="778510"/>
              <a:ext cx="3477588" cy="41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-57785" y="170180"/>
            <a:ext cx="6595110" cy="890905"/>
            <a:chOff x="-91" y="268"/>
            <a:chExt cx="10386" cy="1403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-91" y="481"/>
              <a:ext cx="10387" cy="1191"/>
            </a:xfrm>
            <a:prstGeom prst="rect">
              <a:avLst/>
            </a:prstGeom>
            <a:gradFill>
              <a:gsLst>
                <a:gs pos="0">
                  <a:srgbClr val="FBF4CB">
                    <a:alpha val="0"/>
                  </a:srgbClr>
                </a:gs>
                <a:gs pos="52000">
                  <a:srgbClr val="F8E577">
                    <a:alpha val="27000"/>
                  </a:srgbClr>
                </a:gs>
                <a:gs pos="83000">
                  <a:srgbClr val="D29A30">
                    <a:alpha val="45000"/>
                  </a:srgbClr>
                </a:gs>
                <a:gs pos="100000">
                  <a:srgbClr val="794D25">
                    <a:alpha val="8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474" y="603"/>
              <a:ext cx="4017" cy="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 descr="4763a8f3f3999632b247e6667f69419e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b="-2909"/>
            <a:stretch>
              <a:fillRect/>
            </a:stretch>
          </p:blipFill>
          <p:spPr>
            <a:xfrm>
              <a:off x="133" y="268"/>
              <a:ext cx="1225" cy="1304"/>
            </a:xfrm>
            <a:prstGeom prst="rect">
              <a:avLst/>
            </a:prstGeom>
          </p:spPr>
        </p:pic>
      </p:grpSp>
      <p:sp>
        <p:nvSpPr>
          <p:cNvPr id="15" name="圆角矩形 14"/>
          <p:cNvSpPr/>
          <p:nvPr>
            <p:custDataLst>
              <p:tags r:id="rId1"/>
            </p:custDataLst>
          </p:nvPr>
        </p:nvSpPr>
        <p:spPr>
          <a:xfrm>
            <a:off x="7877810" y="5165090"/>
            <a:ext cx="3804285" cy="1209040"/>
          </a:xfrm>
          <a:prstGeom prst="roundRect">
            <a:avLst>
              <a:gd name="adj" fmla="val 16934"/>
            </a:avLst>
          </a:prstGeom>
          <a:solidFill>
            <a:schemeClr val="bg1">
              <a:lumMod val="95000"/>
            </a:schemeClr>
          </a:solidFill>
          <a:ln>
            <a:solidFill>
              <a:srgbClr val="8D6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7979728" y="5218113"/>
            <a:ext cx="358965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481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克洛维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建立</a:t>
            </a: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法兰克王国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zk4ZGYwZjlhYjQzNzAzOWQ0OTgxYWRkNmJjODZiYmIifQ=="/>
  <p:tag name="KSO_WPP_MARK_KEY" val="bb59304a-25e1-4745-a0fb-d315d202a587"/>
  <p:tag name="KSO_WM_SCREEN_THEME_FLAG" val="Dlrq25wU2PGuGg5bbmjbDJ8PuUXGGcOpRInrr4A0qwe5jhJj8A361JcOr3oxsU3EVz+e0Mw/pThgFeWTZv4FS/1+Rvfns2yqQq2RM717f78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KTAG" val="normalMask_图片 1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31.8110236220473,&quot;width&quot;:4984.171653543307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8264,&quot;width&quot;:787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lrq25wU2PGuGg5bbmjbDJ8PuUXGGcOpRInrr4A0qwe5jhJj8A361JcOr3oxsU3EVz+e0Mw/pThgFeWTZv4FS/1+Rvfns2yqQq2RM717f78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31.8110236220473,&quot;width&quot;:4984.171653543307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KTAG" val="normalMask_图片 1"/>
  <p:tag name="KSO_WM_BEAUTIFY_FLAG" val=""/>
  <p:tag name="KSO_WM_SCREEN_THEME_FLAG" val="Dlrq25wU2PGuGg5bbmjbDJ8PuUXGGcOpRInrr4A0qwe5jhJj8A361JcOr3oxsU3EVz+e0Mw/pThgFeWTZv4FS/1+Rvfns2yqQq2RM717f78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31.8110236220473,&quot;width&quot;:4984.171653543307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lrq25wU2PGuGg5bbmjbDJ8PuUXGGcOpRInrr4A0qwe5jhJj8A361JcOr3oxsU3EVz+e0Mw/pThgFeWTZv4FS/1+Rvfns2yqQq2RM717f78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31.8110236220473,&quot;width&quot;:4984.171653543307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KTAG" val="normalMask_图片 1"/>
  <p:tag name="KSO_WM_BEAUTIFY_FLAG" val=""/>
  <p:tag name="KSO_WM_SCREEN_THEME_FLAG" val="Dlrq25wU2PGuGg5bbmjbDJ8PuUXGGcOpRInrr4A0qwe5jhJj8A361JcOr3oxsU3EVz+e0Mw/pThgFeWTZv4FS/1+Rvfns2yqQq2RM717f78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31.8110236220473,&quot;width&quot;:4984.171653543307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800,&quot;width&quot;:1920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18,&quot;width&quot;:4189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latin typeface="方正粗金陵简体" panose="02000000000000000000" pitchFamily="2" charset="-122"/>
            <a:ea typeface="方正粗金陵简体" panose="020000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1798</Words>
  <Application>Microsoft Office PowerPoint</Application>
  <PresentationFormat>宽屏</PresentationFormat>
  <Paragraphs>174</Paragraphs>
  <Slides>27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宋体</vt:lpstr>
      <vt:lpstr>汉仪中宋简</vt:lpstr>
      <vt:lpstr>楷体</vt:lpstr>
      <vt:lpstr>方正粗金陵简体</vt:lpstr>
      <vt:lpstr>等线</vt:lpstr>
      <vt:lpstr>+中文正文</vt:lpstr>
      <vt:lpstr>Arial</vt:lpstr>
      <vt:lpstr>黑体</vt:lpstr>
      <vt:lpstr>Wingdings</vt:lpstr>
      <vt:lpstr>仿宋</vt:lpstr>
      <vt:lpstr>华文中宋</vt:lpstr>
      <vt:lpstr>Office 主题​​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printer</cp:lastModifiedBy>
  <cp:revision>1</cp:revision>
  <dcterms:created xsi:type="dcterms:W3CDTF">2023-06-15T02:41:00Z</dcterms:created>
  <dcterms:modified xsi:type="dcterms:W3CDTF">2023-09-13T00:04:01Z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CCCA662E10FF403EA1F5501C746DB5A2_12</vt:lpwstr>
  </property>
  <property fmtid="{D5CDD505-2E9C-101B-9397-08002B2CF9AE}" pid="3" name="KSOProductBuildVer">
    <vt:lpwstr>2052-12.1.0.15374</vt:lpwstr>
  </property>
</Properties>
</file>