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7" r:id="rId3"/>
    <p:sldId id="266" r:id="rId4"/>
    <p:sldId id="267" r:id="rId5"/>
    <p:sldId id="269" r:id="rId6"/>
    <p:sldId id="268" r:id="rId7"/>
    <p:sldId id="277" r:id="rId8"/>
    <p:sldId id="278" r:id="rId9"/>
    <p:sldId id="280" r:id="rId10"/>
    <p:sldId id="279" r:id="rId11"/>
    <p:sldId id="284" r:id="rId12"/>
    <p:sldId id="281" r:id="rId14"/>
    <p:sldId id="282" r:id="rId15"/>
    <p:sldId id="283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0" clrIdx="0"/>
  <p:cmAuthor id="1" name="пользователь Microsoft Office" initials="п" lastIdx="0" clrIdx="0"/>
  <p:cmAuthor id="2" name="作者" initials="A" lastIdx="0" clrIdx="1"/>
  <p:cmAuthor id="4" name="王习习" initials="王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9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79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B3498-4CD4-4BED-A607-EE3CE9568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5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8.xml"/><Relationship Id="rId5" Type="http://schemas.openxmlformats.org/officeDocument/2006/relationships/image" Target="../media/image6.jpeg"/><Relationship Id="rId4" Type="http://schemas.openxmlformats.org/officeDocument/2006/relationships/tags" Target="../tags/tag77.xml"/><Relationship Id="rId3" Type="http://schemas.openxmlformats.org/officeDocument/2006/relationships/image" Target="../media/image5.jpeg"/><Relationship Id="rId2" Type="http://schemas.openxmlformats.org/officeDocument/2006/relationships/tags" Target="../tags/tag76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image" Target="../media/image4.png"/><Relationship Id="rId2" Type="http://schemas.openxmlformats.org/officeDocument/2006/relationships/tags" Target="../tags/tag70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86585" y="1913255"/>
            <a:ext cx="9065895" cy="19380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l" fontAlgn="auto">
              <a:lnSpc>
                <a:spcPct val="150000"/>
              </a:lnSpc>
            </a:pPr>
            <a:r>
              <a:rPr lang="en-US" altLang="zh-CN" sz="4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1492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：那一年，我们的世界展开了。</a:t>
            </a:r>
            <a:endParaRPr lang="zh-CN" altLang="en-US" sz="40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4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4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          </a:t>
            </a:r>
            <a:r>
              <a:rPr lang="en-US" altLang="zh-CN" sz="4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——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阿梅斯托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870874" y="174300"/>
            <a:ext cx="4627245" cy="514604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4965" y="271145"/>
            <a:ext cx="4110990" cy="496062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13230" y="707520"/>
            <a:ext cx="7232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欧</a:t>
            </a:r>
            <a:endParaRPr kumimoji="0" lang="zh-CN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洲</a:t>
            </a:r>
            <a:endParaRPr kumimoji="0" lang="zh-CN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社</a:t>
            </a:r>
            <a:endParaRPr kumimoji="0" lang="zh-CN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会</a:t>
            </a:r>
            <a:endParaRPr kumimoji="0" lang="zh-CN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嬗</a:t>
            </a:r>
            <a:endParaRPr kumimoji="0" lang="zh-CN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变</a:t>
            </a:r>
            <a:endParaRPr kumimoji="0" lang="zh-CN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784063" y="3021287"/>
            <a:ext cx="3034665" cy="695325"/>
          </a:xfrm>
          <a:prstGeom prst="flowChartAlternateProcess">
            <a:avLst/>
          </a:prstGeom>
          <a:noFill/>
          <a:ln w="9525">
            <a:noFill/>
            <a:miter lim="800000"/>
          </a:ln>
          <a:scene3d>
            <a:camera prst="orthographicFront"/>
            <a:lightRig rig="harsh" dir="t"/>
          </a:scene3d>
          <a:sp3d>
            <a:bevelT w="165100" prst="coolSlant"/>
          </a:sp3d>
        </p:spPr>
        <p:txBody>
          <a:bodyPr wrap="none" anchor="ctr"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经营方式转变</a:t>
            </a:r>
            <a:endParaRPr lang="zh-CN" altLang="en-US" sz="36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778157" y="1451028"/>
            <a:ext cx="3016457" cy="720000"/>
          </a:xfrm>
          <a:prstGeom prst="flowChartAlternateProcess">
            <a:avLst/>
          </a:prstGeom>
          <a:noFill/>
          <a:ln w="9525">
            <a:noFill/>
            <a:miter lim="800000"/>
          </a:ln>
          <a:scene3d>
            <a:camera prst="orthographicFront"/>
            <a:lightRig rig="harsh" dir="t"/>
          </a:scene3d>
          <a:sp3d>
            <a:bevelT w="165100" prst="coolSlant"/>
          </a:sp3d>
        </p:spPr>
        <p:txBody>
          <a:bodyPr wrap="none" anchor="ctr"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商品种类增加</a:t>
            </a:r>
            <a:endParaRPr lang="zh-CN" altLang="en-US" sz="36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767924" y="2277644"/>
            <a:ext cx="3034929" cy="720000"/>
          </a:xfrm>
          <a:prstGeom prst="flowChartAlternateProcess">
            <a:avLst/>
          </a:prstGeom>
          <a:noFill/>
          <a:ln w="9525">
            <a:noFill/>
            <a:miter lim="800000"/>
          </a:ln>
          <a:scene3d>
            <a:camera prst="orthographicFront"/>
            <a:lightRig rig="harsh" dir="t"/>
          </a:scene3d>
          <a:sp3d>
            <a:bevelT w="165100" prst="coolSlant"/>
          </a:sp3d>
        </p:spPr>
        <p:txBody>
          <a:bodyPr wrap="none" anchor="ctr"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贸易中心转移</a:t>
            </a:r>
            <a:endParaRPr lang="zh-CN" altLang="en-US" sz="36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7460536" y="271442"/>
            <a:ext cx="3427541" cy="646331"/>
          </a:xfrm>
          <a:prstGeom prst="rect">
            <a:avLst/>
          </a:prstGeom>
          <a:noFill/>
          <a:ln w="9525">
            <a:noFill/>
            <a:miter lim="800000"/>
          </a:ln>
          <a:scene3d>
            <a:camera prst="orthographicFront"/>
            <a:lightRig rig="harsh" dir="t"/>
          </a:scene3d>
          <a:sp3d>
            <a:bevelT w="165100" prst="coolSlant"/>
          </a:sp3d>
        </p:spPr>
        <p:txBody>
          <a:bodyPr wrap="none" anchor="ctr"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贵金属涌入西欧</a:t>
            </a:r>
            <a:endParaRPr lang="zh-CN" altLang="en-US" sz="32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" name="下箭头 27"/>
          <p:cNvSpPr>
            <a:spLocks noChangeArrowheads="1"/>
          </p:cNvSpPr>
          <p:nvPr/>
        </p:nvSpPr>
        <p:spPr bwMode="auto">
          <a:xfrm>
            <a:off x="9135454" y="917773"/>
            <a:ext cx="430213" cy="375301"/>
          </a:xfrm>
          <a:prstGeom prst="downArrow">
            <a:avLst>
              <a:gd name="adj1" fmla="val 50000"/>
              <a:gd name="adj2" fmla="val 25000"/>
            </a:avLst>
          </a:prstGeom>
          <a:noFill/>
          <a:ln w="28575">
            <a:solidFill>
              <a:srgbClr val="0033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7846058" y="1314743"/>
            <a:ext cx="2656497" cy="1077218"/>
          </a:xfrm>
          <a:prstGeom prst="rect">
            <a:avLst/>
          </a:prstGeom>
          <a:noFill/>
          <a:ln w="9525">
            <a:noFill/>
            <a:miter lim="800000"/>
          </a:ln>
          <a:scene3d>
            <a:camera prst="orthographicFront"/>
            <a:lightRig rig="harsh" dir="t"/>
          </a:scene3d>
          <a:sp3d>
            <a:bevelT w="165100" prst="coolSlant"/>
          </a:sp3d>
        </p:spPr>
        <p:txBody>
          <a:bodyPr wrap="none" anchor="ctr"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</a:rPr>
              <a:t>金银价格下降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商品价格飞涨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7198368" y="2857763"/>
            <a:ext cx="4304383" cy="1077218"/>
          </a:xfrm>
          <a:prstGeom prst="rect">
            <a:avLst/>
          </a:prstGeom>
          <a:noFill/>
          <a:ln w="9525">
            <a:noFill/>
            <a:miter lim="800000"/>
          </a:ln>
          <a:scene3d>
            <a:camera prst="orthographicFront"/>
            <a:lightRig rig="harsh" dir="t"/>
          </a:scene3d>
          <a:sp3d>
            <a:bevelT w="165100" prst="coolSlant"/>
          </a:sp3d>
        </p:spPr>
        <p:txBody>
          <a:bodyPr wrap="none" anchor="ctr"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封建领主地位下降</a:t>
            </a:r>
            <a:endParaRPr lang="zh-CN" altLang="en-US" sz="32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商业资产阶级实力上升</a:t>
            </a:r>
            <a:endParaRPr lang="zh-CN" altLang="en-US" sz="32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下箭头 31"/>
          <p:cNvSpPr>
            <a:spLocks noChangeArrowheads="1"/>
          </p:cNvSpPr>
          <p:nvPr/>
        </p:nvSpPr>
        <p:spPr bwMode="auto">
          <a:xfrm>
            <a:off x="9113255" y="2402565"/>
            <a:ext cx="430213" cy="392026"/>
          </a:xfrm>
          <a:prstGeom prst="downArrow">
            <a:avLst>
              <a:gd name="adj1" fmla="val 50000"/>
              <a:gd name="adj2" fmla="val 25000"/>
            </a:avLst>
          </a:prstGeom>
          <a:noFill/>
          <a:ln w="28575">
            <a:solidFill>
              <a:srgbClr val="0033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" name="下箭头 32"/>
          <p:cNvSpPr>
            <a:spLocks noChangeArrowheads="1"/>
          </p:cNvSpPr>
          <p:nvPr/>
        </p:nvSpPr>
        <p:spPr bwMode="auto">
          <a:xfrm>
            <a:off x="9092099" y="4010361"/>
            <a:ext cx="430213" cy="628031"/>
          </a:xfrm>
          <a:prstGeom prst="downArrow">
            <a:avLst>
              <a:gd name="adj1" fmla="val 50000"/>
              <a:gd name="adj2" fmla="val 25000"/>
            </a:avLst>
          </a:prstGeom>
          <a:noFill/>
          <a:ln w="28575">
            <a:solidFill>
              <a:srgbClr val="0033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7373034" y="4640212"/>
            <a:ext cx="3480441" cy="584775"/>
          </a:xfrm>
          <a:prstGeom prst="rect">
            <a:avLst/>
          </a:prstGeom>
          <a:noFill/>
          <a:ln w="9525">
            <a:noFill/>
            <a:miter lim="800000"/>
          </a:ln>
          <a:scene3d>
            <a:camera prst="orthographicFront"/>
            <a:lightRig rig="harsh" dir="t"/>
          </a:scene3d>
          <a:sp3d>
            <a:bevelT w="165100" prst="coolSlant"/>
          </a:sp3d>
        </p:spPr>
        <p:txBody>
          <a:bodyPr wrap="none" anchor="ctr"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封建制度濒于解体</a:t>
            </a:r>
            <a:endParaRPr lang="zh-CN" altLang="en-US" sz="32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7" name="Oval 15"/>
          <p:cNvSpPr>
            <a:spLocks noChangeArrowheads="1"/>
          </p:cNvSpPr>
          <p:nvPr/>
        </p:nvSpPr>
        <p:spPr bwMode="auto">
          <a:xfrm>
            <a:off x="6321320" y="1216760"/>
            <a:ext cx="1080000" cy="3060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50" normalizeH="0" baseline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价</a:t>
            </a:r>
            <a:endParaRPr kumimoji="0" lang="en-US" altLang="zh-CN" sz="4000" b="1" i="0" u="none" strike="noStrike" kern="0" cap="none" spc="50" normalizeH="0" baseline="0" noProof="0" dirty="0" smtClean="0">
              <a:ln w="11430"/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50" normalizeH="0" baseline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格</a:t>
            </a:r>
            <a:endParaRPr kumimoji="0" lang="en-US" altLang="zh-CN" sz="4000" b="1" i="0" u="none" strike="noStrike" kern="0" cap="none" spc="50" normalizeH="0" baseline="0" noProof="0" dirty="0" smtClean="0">
              <a:ln w="11430"/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50" normalizeH="0" baseline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革</a:t>
            </a:r>
            <a:endParaRPr kumimoji="0" lang="zh-CN" altLang="en-US" sz="4000" b="1" i="0" u="none" strike="noStrike" kern="0" cap="none" spc="50" normalizeH="0" baseline="0" noProof="0" dirty="0">
              <a:ln w="11430"/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50" normalizeH="0" baseline="0" noProof="0" dirty="0">
                <a:ln w="11430"/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命</a:t>
            </a:r>
            <a:endParaRPr kumimoji="0" lang="zh-CN" altLang="en-US" sz="4000" b="1" i="0" u="none" strike="noStrike" kern="0" cap="none" spc="50" normalizeH="0" baseline="0" noProof="0" dirty="0">
              <a:ln w="11430"/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759685" y="589622"/>
            <a:ext cx="3034929" cy="720000"/>
          </a:xfrm>
          <a:prstGeom prst="flowChartAlternateProcess">
            <a:avLst/>
          </a:prstGeom>
          <a:noFill/>
          <a:ln w="9525">
            <a:noFill/>
            <a:miter lim="800000"/>
          </a:ln>
          <a:scene3d>
            <a:camera prst="orthographicFront"/>
            <a:lightRig rig="harsh" dir="t"/>
          </a:scene3d>
          <a:sp3d>
            <a:bevelT w="165100" prst="coolSlant"/>
          </a:sp3d>
        </p:spPr>
        <p:txBody>
          <a:bodyPr wrap="none" anchor="ctr"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36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贸易范围扩大</a:t>
            </a:r>
            <a:endParaRPr lang="zh-CN" altLang="en-US" sz="3600" b="1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783428" y="3739930"/>
            <a:ext cx="3034929" cy="720000"/>
          </a:xfrm>
          <a:prstGeom prst="flowChartAlternateProcess">
            <a:avLst/>
          </a:prstGeom>
          <a:noFill/>
          <a:ln w="9525">
            <a:noFill/>
            <a:miter lim="800000"/>
          </a:ln>
          <a:scene3d>
            <a:camera prst="orthographicFront"/>
            <a:lightRig rig="harsh" dir="t"/>
          </a:scene3d>
          <a:sp3d>
            <a:bevelT w="165100" prst="coolSlant"/>
          </a:sp3d>
        </p:spPr>
        <p:txBody>
          <a:bodyPr wrap="none" anchor="ctr"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商业强国崛起</a:t>
            </a:r>
            <a:endParaRPr lang="zh-CN" altLang="en-US" sz="36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4148502" y="1108158"/>
            <a:ext cx="1080000" cy="3060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50" normalizeH="0" baseline="0" noProof="0" dirty="0">
                <a:ln w="11430"/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商</a:t>
            </a:r>
            <a:endParaRPr kumimoji="0" lang="zh-CN" altLang="en-US" sz="4000" b="1" i="0" u="none" strike="noStrike" kern="0" cap="none" spc="50" normalizeH="0" baseline="0" noProof="0" dirty="0">
              <a:ln w="11430"/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50" normalizeH="0" baseline="0" noProof="0" dirty="0">
                <a:ln w="11430"/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业</a:t>
            </a:r>
            <a:endParaRPr kumimoji="0" lang="zh-CN" altLang="en-US" sz="4000" b="1" i="0" u="none" strike="noStrike" kern="0" cap="none" spc="50" normalizeH="0" baseline="0" noProof="0" dirty="0">
              <a:ln w="11430"/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50" normalizeH="0" baseline="0" noProof="0" dirty="0">
                <a:ln w="11430"/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革</a:t>
            </a:r>
            <a:endParaRPr kumimoji="0" lang="zh-CN" altLang="en-US" sz="4000" b="1" i="0" u="none" strike="noStrike" kern="0" cap="none" spc="50" normalizeH="0" baseline="0" noProof="0" dirty="0">
              <a:ln w="11430"/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50" normalizeH="0" baseline="0" noProof="0" dirty="0">
                <a:ln w="11430"/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命</a:t>
            </a:r>
            <a:endParaRPr kumimoji="0" lang="zh-CN" altLang="en-US" sz="4000" b="1" i="0" u="none" strike="noStrike" kern="0" cap="none" spc="50" normalizeH="0" baseline="0" noProof="0" dirty="0">
              <a:ln w="11430"/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82980" y="5428615"/>
            <a:ext cx="2604770" cy="107632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FFFF0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相对平衡的中世纪文明</a:t>
            </a:r>
            <a:endParaRPr lang="zh-CN" altLang="en-US" sz="32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72940" y="5428615"/>
            <a:ext cx="2987675" cy="107632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FFFF0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逐步崛起的资本主义文明</a:t>
            </a:r>
            <a:endParaRPr lang="zh-CN" altLang="en-US" sz="32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38845" y="5434965"/>
            <a:ext cx="2604770" cy="107632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FFFF0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欧洲主导的世界格局</a:t>
            </a:r>
            <a:endParaRPr lang="zh-CN" altLang="en-US" sz="32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右箭头 20"/>
          <p:cNvSpPr/>
          <p:nvPr/>
        </p:nvSpPr>
        <p:spPr>
          <a:xfrm>
            <a:off x="3587750" y="5524500"/>
            <a:ext cx="885190" cy="89789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7460615" y="5522595"/>
            <a:ext cx="1045210" cy="89789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 bldLvl="0" animBg="1"/>
      <p:bldP spid="18" grpId="0" bldLvl="0" animBg="1"/>
      <p:bldP spid="12" grpId="0" animBg="1"/>
      <p:bldP spid="6" grpId="0" animBg="1"/>
      <p:bldP spid="9" grpId="0" animBg="1"/>
      <p:bldP spid="21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45640" y="2798445"/>
            <a:ext cx="8945880" cy="1260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三、探析：人类文明的蜕变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/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—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资本主义扩张中的历史困局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9900" y="123190"/>
            <a:ext cx="11254740" cy="1722120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txBody>
          <a:bodyPr wrap="square">
            <a:spAutoFit/>
          </a:bodyPr>
          <a:p>
            <a:pPr>
              <a:spcAft>
                <a:spcPts val="1200"/>
              </a:spcAft>
            </a:pPr>
            <a:r>
              <a:rPr lang="zh-CN" altLang="zh-CN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材料六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非洲人的悲剧：延续三百六、七十年的贩奴罪恶活动，给非洲带来灾难性的后果</a:t>
            </a:r>
            <a:r>
              <a:rPr lang="zh-CN" altLang="en-US" sz="2400" baseline="30000" dirty="0"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……</a:t>
            </a:r>
            <a:r>
              <a:rPr lang="zh-CN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非洲因掠卖奴隶损失一亿以上人口，这个数目相当于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1800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年非洲人口的总和</a:t>
            </a:r>
            <a:r>
              <a:rPr lang="zh-CN" altLang="en-US" sz="2400" baseline="30000" dirty="0"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……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欧美资本主义的发展和繁荣，浸透着非洲人民的血泪。</a:t>
            </a:r>
            <a:endParaRPr lang="zh-CN" alt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spcAft>
                <a:spcPts val="1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                         —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周一良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吴于廑主编《世界通史》</a:t>
            </a:r>
            <a:endParaRPr lang="zh-CN" alt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9900" y="1959610"/>
            <a:ext cx="11252835" cy="119888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p>
            <a:r>
              <a:rPr lang="zh-CN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材料七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：印第安人的灾难：印第安人原来的人数在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2000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万左右。就整个新大陆来说，据估计在哥伦布来到后的一两个世纪中，印第安人口减少了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95%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          —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贾雷德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·戴蒙德《枪炮、病菌与钢铁：人类社会的命运》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endParaRPr lang="zh-CN" altLang="zh-CN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0535" y="3272790"/>
            <a:ext cx="11254105" cy="193802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材料八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：奴隶贸易的毒瘤：种族主义是奴隶贸易造成的最可怕的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遗产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，它一直影响到今天。西方殖民者臆造出黑人比白人低劣，是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次等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种族的理论，上帝专为热带气候创造黑人皮肤，污蔑黑人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比其他任何人种更接近动物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 baseline="30000" dirty="0"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……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时至今日，种族主义的幽灵仍在游荡</a:t>
            </a:r>
            <a:r>
              <a:rPr lang="zh-CN" altLang="en-US" sz="2400" baseline="30000" dirty="0"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……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            —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裴耀鼎《从奴隶贸易看哥伦布发现美洲的影响》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69900" y="5287010"/>
            <a:ext cx="11254740" cy="1383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问题：人类文明的进步与发展是否必须以悲剧与灾难为代价？人类又该如何实现自我蜕变以破解资本主义扩张中的这一历史困局，避免沦为文明进程中的死局？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/>
      <p:bldP spid="4" grpId="0" bldLvl="0" animBg="1"/>
      <p:bldP spid="4" grpId="1"/>
      <p:bldP spid="2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1" name="Picture 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6375" y="106680"/>
            <a:ext cx="5185410" cy="283083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174115" y="2827020"/>
            <a:ext cx="9844405" cy="393065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p>
            <a:pPr fontAlgn="auto">
              <a:lnSpc>
                <a:spcPct val="130000"/>
              </a:lnSpc>
            </a:pP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中国方案——构建人类命运共同体，实现共赢共享。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■坚持对话协商，建设一个持久和平的世界。 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■坚持共建共享，建设一个普遍安全的世界。 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■坚持合作共赢，建设一个共同繁荣的世界。 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■坚持交流互鉴，建设一个开放包容的世界。 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■坚持绿色低碳，建设一个清洁美丽的世界。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54283" name="Picture 1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9" t="2297" r="29058" b="6892"/>
          <a:stretch>
            <a:fillRect/>
          </a:stretch>
        </p:blipFill>
        <p:spPr bwMode="auto">
          <a:xfrm>
            <a:off x="1419225" y="216535"/>
            <a:ext cx="2836545" cy="26104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64970" y="2829560"/>
            <a:ext cx="9264015" cy="13220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第三单元</a:t>
            </a:r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第七课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全球联系的初步建立与世界格局的演变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51965" y="1061085"/>
            <a:ext cx="8945880" cy="1260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一、探源：人类文明的交融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/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—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全球化肇始下的文明格局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51965" y="2780030"/>
            <a:ext cx="8945880" cy="1260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二、探变：人类文明的失衡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/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—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欧洲人主导下的世界变局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51965" y="4498975"/>
            <a:ext cx="8945880" cy="1260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三、探析：人类文明的蜕变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/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—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资本主义扩张中的历史困局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11985" y="2799080"/>
            <a:ext cx="8945880" cy="1260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一、探源：人类文明的交融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/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—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全球化肇始下的文明格局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9885" y="204470"/>
            <a:ext cx="11492230" cy="17519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材料一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：15世纪末到17世纪，伊比利亚白人大举移民中南美洲、加勒比海。到1574年，西班牙人移民总数达15万。到1590年，巴西的欧洲白人已有三四万</a:t>
            </a:r>
            <a:r>
              <a:rPr lang="zh-CN" altLang="en-US" sz="2400" baseline="300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……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16—17世纪，英国人、法国人、荷兰人又大量移民北美，最后形成了今天美利坚人、加拿大人的主体。17—18世纪时，荷兰人、英国人又大举移入南非，形成了今天南非的白人。</a:t>
            </a:r>
            <a:endParaRPr lang="en-US" altLang="zh-CN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r">
              <a:lnSpc>
                <a:spcPct val="9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——摘编自张箭《地理大发现研究》</a:t>
            </a:r>
            <a:endParaRPr lang="zh-CN" alt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885" y="2209800"/>
            <a:ext cx="5500370" cy="34309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349885" y="5160010"/>
            <a:ext cx="11010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材料二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89370" y="5160010"/>
            <a:ext cx="11010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材料三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9885" y="5748655"/>
            <a:ext cx="11438255" cy="9531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问题一：概括材料中的历史现象并指出引发这些现象的事件？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问题二：这一事件后，人类文明格局产生了怎样的变化？</a:t>
            </a:r>
            <a:endParaRPr lang="en-US" altLang="zh-CN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9" name="图片 8" descr="微信图片_202206171017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440" y="2202815"/>
            <a:ext cx="5727700" cy="35083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060440" y="5160010"/>
            <a:ext cx="11010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材料三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0880" y="1644650"/>
            <a:ext cx="933450" cy="95313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FFFF0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区域文明</a:t>
            </a:r>
            <a:endParaRPr lang="zh-CN" altLang="en-US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372725" y="1644650"/>
            <a:ext cx="932180" cy="95313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FFFF0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全球文明</a:t>
            </a:r>
            <a:endParaRPr lang="zh-CN" altLang="en-US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48680" y="998855"/>
            <a:ext cx="594995" cy="224536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FFFF0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新航路开辟</a:t>
            </a:r>
            <a:endParaRPr lang="zh-CN" altLang="en-US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58660" y="998855"/>
            <a:ext cx="2074545" cy="52197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FFFF0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人口大迁移</a:t>
            </a:r>
            <a:endParaRPr lang="zh-CN" altLang="en-US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76440" y="1860550"/>
            <a:ext cx="2058670" cy="52197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FFFF0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物种大交换</a:t>
            </a:r>
            <a:endParaRPr lang="zh-CN" altLang="en-US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66915" y="2722245"/>
            <a:ext cx="2075815" cy="52197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FFFF0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商品大流动</a:t>
            </a:r>
            <a:endParaRPr lang="zh-CN" altLang="en-US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65045" y="998855"/>
            <a:ext cx="2926080" cy="52197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FFFF0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中古时期的欧洲</a:t>
            </a:r>
            <a:endParaRPr lang="zh-CN" altLang="en-US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65045" y="1860550"/>
            <a:ext cx="2926715" cy="52197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FFFF0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中古时期的亚洲</a:t>
            </a:r>
            <a:endParaRPr lang="zh-CN" altLang="en-US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65045" y="2722245"/>
            <a:ext cx="2927350" cy="52197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FFFF0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古代的非洲美洲</a:t>
            </a:r>
            <a:endParaRPr lang="zh-CN" altLang="en-US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02385" y="3824605"/>
            <a:ext cx="8813800" cy="5835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FFFF0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新航路开辟推动人类文明从区域性走向全球性。</a:t>
            </a:r>
            <a:endParaRPr lang="zh-CN" altLang="en-US" sz="32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6543675" y="1035050"/>
            <a:ext cx="532130" cy="48577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6544310" y="1896745"/>
            <a:ext cx="532130" cy="48577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6526530" y="2758440"/>
            <a:ext cx="532130" cy="48577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左大括号 19"/>
          <p:cNvSpPr/>
          <p:nvPr/>
        </p:nvSpPr>
        <p:spPr>
          <a:xfrm>
            <a:off x="1864995" y="1297305"/>
            <a:ext cx="400050" cy="1670685"/>
          </a:xfrm>
          <a:prstGeom prst="leftBrace">
            <a:avLst/>
          </a:prstGeom>
          <a:noFill/>
          <a:ln w="666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右箭头 20"/>
          <p:cNvSpPr/>
          <p:nvPr/>
        </p:nvSpPr>
        <p:spPr>
          <a:xfrm>
            <a:off x="9292590" y="1699895"/>
            <a:ext cx="1080135" cy="89789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>
            <a:endCxn id="5" idx="1"/>
          </p:cNvCxnSpPr>
          <p:nvPr/>
        </p:nvCxnSpPr>
        <p:spPr>
          <a:xfrm>
            <a:off x="5191125" y="1297305"/>
            <a:ext cx="757555" cy="824230"/>
          </a:xfrm>
          <a:prstGeom prst="straightConnector1">
            <a:avLst/>
          </a:prstGeom>
          <a:ln w="635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endCxn id="5" idx="1"/>
          </p:cNvCxnSpPr>
          <p:nvPr/>
        </p:nvCxnSpPr>
        <p:spPr>
          <a:xfrm flipV="1">
            <a:off x="5253355" y="2121535"/>
            <a:ext cx="695325" cy="846455"/>
          </a:xfrm>
          <a:prstGeom prst="straightConnector1">
            <a:avLst/>
          </a:prstGeom>
          <a:ln w="635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5192395" y="2121535"/>
            <a:ext cx="629285" cy="20320"/>
          </a:xfrm>
          <a:prstGeom prst="straightConnector1">
            <a:avLst/>
          </a:prstGeom>
          <a:ln w="635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302385" y="4671060"/>
            <a:ext cx="8813800" cy="1568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问题：在全球化开始后，谁是获利最大的一方？受利益驱使，他们又会付诸什么样的行为呢？又给当时的世界带来了什么样的影响呢？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  <p:bldP spid="9" grpId="0" animBg="1"/>
      <p:bldP spid="10" grpId="0" animBg="1"/>
      <p:bldP spid="11" grpId="0" animBg="1"/>
      <p:bldP spid="2" grpId="0" animBg="1"/>
      <p:bldP spid="20" grpId="0" animBg="1"/>
      <p:bldP spid="3" grpId="0" animBg="1"/>
      <p:bldP spid="21" grpId="0" animBg="1"/>
      <p:bldP spid="12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47850" y="2798445"/>
            <a:ext cx="8945880" cy="1260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二、探变：人类文明的失衡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/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—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欧洲人主导下的世界变局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5945" t="6406" b="540"/>
          <a:stretch>
            <a:fillRect/>
          </a:stretch>
        </p:blipFill>
        <p:spPr>
          <a:xfrm>
            <a:off x="333375" y="1171575"/>
            <a:ext cx="5641975" cy="4038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4271010" y="269240"/>
            <a:ext cx="4674235" cy="583565"/>
          </a:xfrm>
          <a:prstGeom prst="rect">
            <a:avLst/>
          </a:prstGeom>
          <a:solidFill>
            <a:schemeClr val="bg2"/>
          </a:solidFill>
        </p:spPr>
        <p:txBody>
          <a:bodyPr wrap="none" rtlCol="0" anchor="t">
            <a:spAutoFit/>
          </a:bodyPr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材料四：“教皇子午线”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6311900" y="1094105"/>
            <a:ext cx="5571490" cy="42259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en-US" altLang="zh-CN" sz="28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8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航路开辟拉开了欧洲海外扩张的序幕，葡萄牙和西班牙很快走上了大规模殖民掠夺的道路。为协调两国争夺殖民地的矛盾，教皇做出仲裁，史称“教皇子午线”，规定该线东西分别为葡萄牙和西班牙的势力范围，是西方列强瓜分世界、划分势力范围的开始。</a:t>
            </a:r>
            <a:endParaRPr lang="zh-CN" altLang="en-US" sz="2800" b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376555" y="2848610"/>
            <a:ext cx="11438255" cy="9531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问题：欧洲国家走上殖民扩张后给自身带来哪些变化？对世界产生了什么影响？</a:t>
            </a:r>
            <a:endParaRPr lang="en-US" altLang="zh-CN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49885" y="864235"/>
            <a:ext cx="11492230" cy="14198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材料五：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美洲金银产地的发现，土著居民的被剿灭、被奴役和被埋葬于矿井，对东印度开始进行的征服和掠夺，非洲变成商业性地猎获黑人的场所——这一切标志着资本主义生产时代的曙光。这些田园诗式的过程是原始积累的主要因素。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                                  —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马克思《资本论》</a:t>
            </a:r>
            <a:endParaRPr lang="zh-CN" altLang="en-US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/>
      <p:bldP spid="25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  <p:tag name="KSO_WM_SCREEN_THEME_FLAG" val="Dlrq25wU2PGuGg5bbmjbDHgRqdQ5blKvtInxcoHoE8cujgBUT+74HhoQ6Vzd+p5giHFonVEcOHT75cevN4vfhz4hRUqnYDn6owgMBjSZCms=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  <p:tag name="KSO_WM_SCREEN_THEME_FLAG" val="Dlrq25wU2PGuGg5bbmjbDHgRqdQ5blKvtInxcoHoE8cujgBUT+74HhoQ6Vzd+p5giHFonVEcOHT75cevN4vfhz4hRUqnYDn6owgMBjSZCms=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HgRqdQ5blKvtInxcoHoE8cujgBUT+74HhoQ6Vzd+p5giHFonVEcOHT75cevN4vfhz4hRUqnYDn6owgMBjSZCms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HgRqdQ5blKvtInxcoHoE8cujgBUT+74HhoQ6Vzd+p5giHFonVEcOHT75cevN4vfhz4hRUqnYDn6owgMBjSZCms=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HgRqdQ5blKvtInxcoHoE8cujgBUT+74HhoQ6Vzd+p5giHFonVEcOHT75cevN4vfhz4hRUqnYDn6owgMBjSZCms=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  <p:tag name="KSO_WM_SCREEN_THEME_FLAG" val="Dlrq25wU2PGuGg5bbmjbDHgRqdQ5blKvtInxcoHoE8cujgBUT+74HhoQ6Vzd+p5giHFonVEcOHT75cevN4vfhz4hRUqnYDn6owgMBjSZCms=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3520"/>
</p:tagLst>
</file>

<file path=ppt/tags/tag71.xml><?xml version="1.0" encoding="utf-8"?>
<p:tagLst xmlns:p="http://schemas.openxmlformats.org/presentationml/2006/main">
  <p:tag name="AS_UNIQUEID" val="4"/>
</p:tagLst>
</file>

<file path=ppt/tags/tag7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AS_UNIQUEID" val="1059"/>
</p:tagLst>
</file>

<file path=ppt/tags/tag77.xml><?xml version="1.0" encoding="utf-8"?>
<p:tagLst xmlns:p="http://schemas.openxmlformats.org/presentationml/2006/main">
  <p:tag name="AS_UNIQUEID" val="1060"/>
</p:tagLst>
</file>

<file path=ppt/tags/tag7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COMMONDATA" val="eyJoZGlkIjoiMmM2MmY4ODA5ODA4OWM2MDBkNDgxNWViMzQyMThlMTcifQ=="/>
  <p:tag name="KSO_WM_SCREEN_THEME_FLAG" val="Dlrq25wU2PGuGg5bbmjbDHgRqdQ5blKvtInxcoHoE8cujgBUT+74HhoQ6Vzd+p5giHFonVEcOHT75cevN4vfhz4hRUqnYDn6owgMBjSZCms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1734</Words>
  <PresentationFormat>宽屏</PresentationFormat>
  <Paragraphs>128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黑体</vt:lpstr>
      <vt:lpstr>微软雅黑</vt:lpstr>
      <vt:lpstr>等线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2019-06-19T02:08:00Z</dcterms:created>
  <dcterms:modified xsi:type="dcterms:W3CDTF">2022-06-18T01:55:24Z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5B7D5DA3928A4B59BCE80B62FCD18A2B</vt:lpwstr>
  </property>
</Properties>
</file>