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8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9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1.xml" ContentType="application/vnd.openxmlformats-officedocument.presentationml.notesSlide+xml"/>
  <Override PartName="/ppt/tags/tag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</p:sldMasterIdLst>
  <p:notesMasterIdLst>
    <p:notesMasterId r:id="rId45"/>
  </p:notesMasterIdLst>
  <p:handoutMasterIdLst>
    <p:handoutMasterId r:id="rId46"/>
  </p:handoutMasterIdLst>
  <p:sldIdLst>
    <p:sldId id="1227" r:id="rId3"/>
    <p:sldId id="1479" r:id="rId4"/>
    <p:sldId id="1477" r:id="rId5"/>
    <p:sldId id="1478" r:id="rId6"/>
    <p:sldId id="1316" r:id="rId7"/>
    <p:sldId id="1318" r:id="rId8"/>
    <p:sldId id="1235" r:id="rId9"/>
    <p:sldId id="1426" r:id="rId10"/>
    <p:sldId id="1517" r:id="rId11"/>
    <p:sldId id="1317" r:id="rId12"/>
    <p:sldId id="1287" r:id="rId13"/>
    <p:sldId id="1236" r:id="rId14"/>
    <p:sldId id="1368" r:id="rId15"/>
    <p:sldId id="1258" r:id="rId16"/>
    <p:sldId id="1324" r:id="rId17"/>
    <p:sldId id="1244" r:id="rId18"/>
    <p:sldId id="1259" r:id="rId19"/>
    <p:sldId id="1260" r:id="rId20"/>
    <p:sldId id="1261" r:id="rId21"/>
    <p:sldId id="1549" r:id="rId22"/>
    <p:sldId id="1458" r:id="rId23"/>
    <p:sldId id="1320" r:id="rId24"/>
    <p:sldId id="1459" r:id="rId25"/>
    <p:sldId id="1325" r:id="rId26"/>
    <p:sldId id="1550" r:id="rId27"/>
    <p:sldId id="1460" r:id="rId28"/>
    <p:sldId id="1461" r:id="rId29"/>
    <p:sldId id="1462" r:id="rId30"/>
    <p:sldId id="1463" r:id="rId31"/>
    <p:sldId id="1328" r:id="rId32"/>
    <p:sldId id="1354" r:id="rId33"/>
    <p:sldId id="1548" r:id="rId34"/>
    <p:sldId id="1247" r:id="rId35"/>
    <p:sldId id="1322" r:id="rId36"/>
    <p:sldId id="1353" r:id="rId37"/>
    <p:sldId id="1321" r:id="rId38"/>
    <p:sldId id="1551" r:id="rId39"/>
    <p:sldId id="1334" r:id="rId40"/>
    <p:sldId id="1242" r:id="rId41"/>
    <p:sldId id="1428" r:id="rId42"/>
    <p:sldId id="1547" r:id="rId43"/>
    <p:sldId id="1552" r:id="rId44"/>
  </p:sldIdLst>
  <p:sldSz cx="12192000" cy="6858000"/>
  <p:notesSz cx="6858000" cy="9144000"/>
  <p:embeddedFontLst>
    <p:embeddedFont>
      <p:font typeface="微软雅黑" panose="020B0503020204020204" pitchFamily="34" charset="-122"/>
      <p:regular r:id="rId47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华文新魏" panose="02010800040101010101" pitchFamily="2" charset="-122"/>
      <p:regular r:id="rId53"/>
    </p:embeddedFont>
    <p:embeddedFont>
      <p:font typeface="MS PGothic" panose="020B0600070205080204" pitchFamily="34" charset="-128"/>
      <p:regular r:id="rId54"/>
    </p:embeddedFont>
    <p:embeddedFont>
      <p:font typeface="新宋体" panose="02010609030101010101" pitchFamily="49" charset="-122"/>
      <p:regular r:id="rId55"/>
    </p:embeddedFont>
    <p:embeddedFont>
      <p:font typeface="方正小标宋简体" panose="02010600030101010101" charset="-122"/>
      <p:regular r:id="rId56"/>
    </p:embeddedFont>
    <p:embeddedFont>
      <p:font typeface="楷体" panose="02010609060101010101" pitchFamily="49" charset="-122"/>
      <p:regular r:id="rId57"/>
    </p:embeddedFont>
    <p:embeddedFont>
      <p:font typeface="华文细黑" panose="02010600040101010101" pitchFamily="2" charset="-122"/>
      <p:regular r:id="rId58"/>
    </p:embeddedFont>
    <p:embeddedFont>
      <p:font typeface="等线 Light" panose="02010600030101010101" pitchFamily="2" charset="-122"/>
      <p:regular r:id="rId59"/>
    </p:embeddedFont>
    <p:embeddedFont>
      <p:font typeface="黑体" panose="02010609060101010101" pitchFamily="49" charset="-122"/>
      <p:regular r:id="rId60"/>
    </p:embeddedFont>
    <p:embeddedFont>
      <p:font typeface="方正粗黑宋简体" panose="02010600030101010101" charset="-122"/>
      <p:regular r:id="rId61"/>
    </p:embeddedFont>
    <p:embeddedFont>
      <p:font typeface="华文行楷" panose="02010800040101010101" pitchFamily="2" charset="-122"/>
      <p:regular r:id="rId62"/>
    </p:embeddedFont>
    <p:embeddedFont>
      <p:font typeface="方正粗金陵简体" panose="02010600030101010101" charset="-122"/>
      <p:regular r:id="rId63"/>
    </p:embeddedFont>
    <p:embeddedFont>
      <p:font typeface="方正苏新诗柳楷简体" panose="02010600030101010101" charset="-122"/>
      <p:regular r:id="rId64"/>
    </p:embeddedFont>
    <p:embeddedFont>
      <p:font typeface="华文中宋" panose="02010600040101010101" pitchFamily="2" charset="-122"/>
      <p:regular r:id="rId65"/>
    </p:embeddedFont>
    <p:embeddedFont>
      <p:font typeface="方正赵孟頫楷书 简繁" panose="02010600030101010101" charset="-122"/>
      <p:regular r:id="rId66"/>
    </p:embeddedFont>
    <p:embeddedFont>
      <p:font typeface="等线" panose="02010600030101010101" pitchFamily="2" charset="-122"/>
      <p:regular r:id="rId67"/>
      <p:bold r:id="rId68"/>
    </p:embeddedFont>
  </p:embeddedFontLst>
  <p:custDataLst>
    <p:tags r:id="rId6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Ter_Tang" initials="" lastIdx="1" clrIdx="0"/>
  <p:cmAuthor id="1" name="幸全" initials="幸全" lastIdx="1" clrIdx="0"/>
  <p:cmAuthor id="2" name="作者" initials="A" lastIdx="0" clrIdx="1"/>
  <p:cmAuthor id="3" name="lenovo" initials="l" lastIdx="6" clrIdx="2"/>
  <p:cmAuthor id="4" name="Administrator" initials="A" lastIdx="4" clrIdx="3"/>
  <p:cmAuthor id="5" name="宋洁然" initials="宋" lastIdx="2" clrIdx="1"/>
  <p:cmAuthor id="6" name="ming qiu" initials="m" lastIdx="17" clrIdx="1"/>
  <p:cmAuthor id="7" name="1206988966@qq.com" initials="1" lastIdx="1" clrIdx="2"/>
  <p:cmAuthor id="8" name="姜伟光" initials="姜" lastIdx="1" clrIdx="0"/>
  <p:cmAuthor id="9" name="dongyu" initials="d" lastIdx="0" clrIdx="8"/>
  <p:cmAuthor id="10" name="Shinelon" initials="S" lastIdx="1" clrIdx="9"/>
  <p:cmAuthor id="11" name="8613582352761" initials="8" lastIdx="1" clrIdx="10"/>
  <p:cmAuthor id="12" name="jinli" initials="j" lastIdx="0" clrIdx="0"/>
  <p:cmAuthor id="13" name="PC" initials="P" lastIdx="0" clrIdx="12"/>
  <p:cmAuthor id="15" name="李丽" initials="李" lastIdx="0" clrIdx="14"/>
  <p:cmAuthor id="16" name="Nicole Li  李倩" initials="N" lastIdx="0" clrIdx="0"/>
  <p:cmAuthor id="17" name="admin" initials="a" lastIdx="0" clrIdx="0"/>
  <p:cmAuthor id="18" name="222" initials="2" lastIdx="0" clrIdx="0"/>
  <p:cmAuthor id="19" name="南宁三中" initials="南" lastIdx="1" clrIdx="1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86"/>
    <a:srgbClr val="FEE979"/>
    <a:srgbClr val="AA000B"/>
    <a:srgbClr val="86000A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3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42" y="684"/>
      </p:cViewPr>
      <p:guideLst>
        <p:guide orient="horz" pos="2154"/>
        <p:guide pos="3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68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font" Target="fonts/font20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1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18DD6-ECD7-4053-91E5-3EE0A04B4AFB}" type="doc">
      <dgm:prSet loTypeId="urn:microsoft.com/office/officeart/2005/8/layout/hierarchy1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2FD8063D-3ED6-4DE7-B028-EAFDCB8D2226}" type="parTrans" cxnId="{DD60F963-65D4-42C5-BE55-16D999C88168}">
      <dgm:prSet/>
      <dgm:spPr/>
      <dgm:t>
        <a:bodyPr/>
        <a:lstStyle/>
        <a:p>
          <a:endParaRPr lang="zh-CN" altLang="en-US" b="1"/>
        </a:p>
      </dgm:t>
    </dgm:pt>
    <dgm:pt modelId="{DE4E399F-D811-4B16-A94D-4F4188CD2FDF}">
      <dgm:prSet phldrT="[文本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smtClean="0"/>
            <a:t>西欧封建社会</a:t>
          </a:r>
        </a:p>
      </dgm:t>
    </dgm:pt>
    <dgm:pt modelId="{A72EB386-0EC0-45E3-8493-8C33DAC9F282}" type="parTrans" cxnId="{5053B35A-78A5-4209-BB59-4CC2C6B79A9A}">
      <dgm:prSet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b="1"/>
        </a:p>
      </dgm:t>
    </dgm:pt>
    <dgm:pt modelId="{8CD5636B-9A1E-4BFB-80B7-16C091ABAD3D}">
      <dgm:prSet phldrT="[文本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smtClean="0"/>
            <a:t>封君封臣制</a:t>
          </a:r>
        </a:p>
      </dgm:t>
    </dgm:pt>
    <dgm:pt modelId="{2BACD8FC-98D4-4997-BD15-6381F8E3AA76}" type="parTrans" cxnId="{CE5AC68B-BF64-4D90-83A6-8A106E1CF47E}">
      <dgm:prSet/>
      <dgm:spPr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b="1"/>
        </a:p>
      </dgm:t>
    </dgm:pt>
    <dgm:pt modelId="{68C691D0-B3C5-48CF-8CF4-F17B4D634756}">
      <dgm:prSet phldrT="[文本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smtClean="0"/>
            <a:t>等级制度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smtClean="0"/>
            <a:t>（政治表现）</a:t>
          </a:r>
        </a:p>
      </dgm:t>
    </dgm:pt>
    <dgm:pt modelId="{EDE192F6-B1DD-4604-AA7A-FF8373025E51}" type="sibTrans" cxnId="{CE5AC68B-BF64-4D90-83A6-8A106E1CF47E}">
      <dgm:prSet/>
      <dgm:spPr/>
      <dgm:t>
        <a:bodyPr/>
        <a:lstStyle/>
        <a:p>
          <a:endParaRPr lang="zh-CN" altLang="en-US" b="1"/>
        </a:p>
      </dgm:t>
    </dgm:pt>
    <dgm:pt modelId="{98BAF3F2-F961-40A8-B69C-AD2E16A433F3}" type="sibTrans" cxnId="{5053B35A-78A5-4209-BB59-4CC2C6B79A9A}">
      <dgm:prSet/>
      <dgm:spPr/>
      <dgm:t>
        <a:bodyPr/>
        <a:lstStyle/>
        <a:p>
          <a:endParaRPr lang="zh-CN" altLang="en-US" b="1"/>
        </a:p>
      </dgm:t>
    </dgm:pt>
    <dgm:pt modelId="{F8F8C750-C628-4F47-B24B-5060FA8CAD91}" type="parTrans" cxnId="{60BE22B6-8907-4B12-9A44-AFC65D690D43}">
      <dgm:prSet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b="1"/>
        </a:p>
      </dgm:t>
    </dgm:pt>
    <dgm:pt modelId="{6881417E-8ECA-4801-8548-C4498C5C39B0}">
      <dgm:prSet phldrT="[文本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smtClean="0"/>
            <a:t>庄园经济</a:t>
          </a:r>
        </a:p>
      </dgm:t>
    </dgm:pt>
    <dgm:pt modelId="{5D49023F-0799-4F64-8E74-8B4770941E0A}" type="parTrans" cxnId="{A75F7425-E4AD-4D83-9916-F1C389CE761E}">
      <dgm:prSet/>
      <dgm:spPr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b="1"/>
        </a:p>
      </dgm:t>
    </dgm:pt>
    <dgm:pt modelId="{3257174F-DC4E-4CCC-94D4-61F51736E746}">
      <dgm:prSet phldrT="[文本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smtClean="0"/>
            <a:t>经济剥削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smtClean="0"/>
            <a:t>（经济基础）</a:t>
          </a:r>
        </a:p>
      </dgm:t>
    </dgm:pt>
    <dgm:pt modelId="{99430E61-71B5-4A3D-B58E-E6806E5D0D6B}" type="sibTrans" cxnId="{A75F7425-E4AD-4D83-9916-F1C389CE761E}">
      <dgm:prSet/>
      <dgm:spPr/>
      <dgm:t>
        <a:bodyPr/>
        <a:lstStyle/>
        <a:p>
          <a:endParaRPr lang="zh-CN" altLang="en-US" b="1"/>
        </a:p>
      </dgm:t>
    </dgm:pt>
    <dgm:pt modelId="{26EBBDF7-1910-4C3B-840E-67CB0345613F}" type="sibTrans" cxnId="{60BE22B6-8907-4B12-9A44-AFC65D690D43}">
      <dgm:prSet/>
      <dgm:spPr/>
      <dgm:t>
        <a:bodyPr/>
        <a:lstStyle/>
        <a:p>
          <a:endParaRPr lang="zh-CN" altLang="en-US" b="1"/>
        </a:p>
      </dgm:t>
    </dgm:pt>
    <dgm:pt modelId="{221E924E-F39C-4DED-8F57-ED0554B1DD58}" type="sibTrans" cxnId="{DD60F963-65D4-42C5-BE55-16D999C88168}">
      <dgm:prSet/>
      <dgm:spPr/>
      <dgm:t>
        <a:bodyPr/>
        <a:lstStyle/>
        <a:p>
          <a:endParaRPr lang="zh-CN" altLang="en-US" b="1"/>
        </a:p>
      </dgm:t>
    </dgm:pt>
    <dgm:pt modelId="{67D88D09-D8B2-4797-BAD8-CCBF936921EA}" type="pres">
      <dgm:prSet presAssocID="{60418DD6-ECD7-4053-91E5-3EE0A04B4A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1D7DA4EB-18F8-4A9C-B5E7-0815EC720B12}" type="pres">
      <dgm:prSet presAssocID="{DE4E399F-D811-4B16-A94D-4F4188CD2FDF}" presName="hierRoot1" presStyleCnt="0"/>
      <dgm:spPr/>
      <dgm:t>
        <a:bodyPr/>
        <a:lstStyle/>
        <a:p>
          <a:endParaRPr/>
        </a:p>
      </dgm:t>
    </dgm:pt>
    <dgm:pt modelId="{E36522A6-C4D2-4C92-BA96-86354A4571B7}" type="pres">
      <dgm:prSet presAssocID="{DE4E399F-D811-4B16-A94D-4F4188CD2FDF}" presName="composite" presStyleCnt="0"/>
      <dgm:spPr/>
      <dgm:t>
        <a:bodyPr/>
        <a:lstStyle/>
        <a:p>
          <a:endParaRPr/>
        </a:p>
      </dgm:t>
    </dgm:pt>
    <dgm:pt modelId="{58D2043B-48C2-4CB8-83D8-55CCD106DDD8}" type="pres">
      <dgm:prSet presAssocID="{DE4E399F-D811-4B16-A94D-4F4188CD2FDF}" presName="background" presStyleLbl="node0" presStyleIdx="0" presStyleCn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/>
        </a:p>
      </dgm:t>
    </dgm:pt>
    <dgm:pt modelId="{40A51ADF-708A-460C-9581-46A0554016F0}" type="pres">
      <dgm:prSet presAssocID="{DE4E399F-D811-4B16-A94D-4F4188CD2FDF}" presName="text" presStyleLbl="fgAcc0" presStyleIdx="0" presStyleCnt="1" custScaleX="125882" custScaleY="5340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BB7A430-64D1-44D0-A1C2-2A795386C30F}" type="pres">
      <dgm:prSet presAssocID="{DE4E399F-D811-4B16-A94D-4F4188CD2FDF}" presName="hierChild2" presStyleCnt="0"/>
      <dgm:spPr/>
      <dgm:t>
        <a:bodyPr/>
        <a:lstStyle/>
        <a:p>
          <a:endParaRPr/>
        </a:p>
      </dgm:t>
    </dgm:pt>
    <dgm:pt modelId="{1F48A37D-0699-4D56-897B-01651B0C736E}" type="pres">
      <dgm:prSet presAssocID="{A72EB386-0EC0-45E3-8493-8C33DAC9F282}" presName="Name10" presStyleLbl="parChTrans1D2" presStyleIdx="0" presStyleCnt="2"/>
      <dgm:spPr/>
      <dgm:t>
        <a:bodyPr/>
        <a:lstStyle/>
        <a:p>
          <a:endParaRPr lang="zh-CN" altLang="en-US"/>
        </a:p>
      </dgm:t>
    </dgm:pt>
    <dgm:pt modelId="{23637757-2A6C-4C53-9A58-3E4D68EE4F16}" type="pres">
      <dgm:prSet presAssocID="{8CD5636B-9A1E-4BFB-80B7-16C091ABAD3D}" presName="hierRoot2" presStyleCnt="0"/>
      <dgm:spPr/>
      <dgm:t>
        <a:bodyPr/>
        <a:lstStyle/>
        <a:p>
          <a:endParaRPr/>
        </a:p>
      </dgm:t>
    </dgm:pt>
    <dgm:pt modelId="{68B31C3D-8350-4078-9623-EFE52BEC5E10}" type="pres">
      <dgm:prSet presAssocID="{8CD5636B-9A1E-4BFB-80B7-16C091ABAD3D}" presName="composite2" presStyleCnt="0"/>
      <dgm:spPr/>
      <dgm:t>
        <a:bodyPr/>
        <a:lstStyle/>
        <a:p>
          <a:endParaRPr/>
        </a:p>
      </dgm:t>
    </dgm:pt>
    <dgm:pt modelId="{254AA376-0E7D-407F-9B39-515012DA3B0C}" type="pres">
      <dgm:prSet presAssocID="{8CD5636B-9A1E-4BFB-80B7-16C091ABAD3D}" presName="background2" presStyleLbl="node2" presStyleIdx="0" presStyleCnt="2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/>
        </a:p>
      </dgm:t>
    </dgm:pt>
    <dgm:pt modelId="{561DEBDF-5B10-4EDE-BB6F-11B09E86268A}" type="pres">
      <dgm:prSet presAssocID="{8CD5636B-9A1E-4BFB-80B7-16C091ABAD3D}" presName="text2" presStyleLbl="fgAcc2" presStyleIdx="0" presStyleCnt="2" custScaleX="131289" custScaleY="4823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C44E6EE-6EAE-4F97-B7E0-4F9AD836D77E}" type="pres">
      <dgm:prSet presAssocID="{8CD5636B-9A1E-4BFB-80B7-16C091ABAD3D}" presName="hierChild3" presStyleCnt="0"/>
      <dgm:spPr/>
      <dgm:t>
        <a:bodyPr/>
        <a:lstStyle/>
        <a:p>
          <a:endParaRPr/>
        </a:p>
      </dgm:t>
    </dgm:pt>
    <dgm:pt modelId="{6A269F21-4FA2-4D2E-903B-58013586F43D}" type="pres">
      <dgm:prSet presAssocID="{2BACD8FC-98D4-4997-BD15-6381F8E3AA76}" presName="Name17" presStyleLbl="parChTrans1D3" presStyleIdx="0" presStyleCnt="2"/>
      <dgm:spPr/>
      <dgm:t>
        <a:bodyPr/>
        <a:lstStyle/>
        <a:p>
          <a:endParaRPr lang="zh-CN" altLang="en-US"/>
        </a:p>
      </dgm:t>
    </dgm:pt>
    <dgm:pt modelId="{C9BB44B0-D812-423E-95E0-F40B7FBFFEC3}" type="pres">
      <dgm:prSet presAssocID="{68C691D0-B3C5-48CF-8CF4-F17B4D634756}" presName="hierRoot3" presStyleCnt="0"/>
      <dgm:spPr/>
      <dgm:t>
        <a:bodyPr/>
        <a:lstStyle/>
        <a:p>
          <a:endParaRPr/>
        </a:p>
      </dgm:t>
    </dgm:pt>
    <dgm:pt modelId="{49C8631B-EADA-4664-AA43-9B3EAF374A6A}" type="pres">
      <dgm:prSet presAssocID="{68C691D0-B3C5-48CF-8CF4-F17B4D634756}" presName="composite3" presStyleCnt="0"/>
      <dgm:spPr/>
      <dgm:t>
        <a:bodyPr/>
        <a:lstStyle/>
        <a:p>
          <a:endParaRPr/>
        </a:p>
      </dgm:t>
    </dgm:pt>
    <dgm:pt modelId="{A1A843C2-AB35-467F-9CF2-973E83D81DE5}" type="pres">
      <dgm:prSet presAssocID="{68C691D0-B3C5-48CF-8CF4-F17B4D634756}" presName="background3" presStyleLbl="node3" presStyleIdx="0" presStyleCnt="2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/>
        </a:p>
      </dgm:t>
    </dgm:pt>
    <dgm:pt modelId="{217F8EFB-1099-4DF0-9CF3-A05BCAFA66AD}" type="pres">
      <dgm:prSet presAssocID="{68C691D0-B3C5-48CF-8CF4-F17B4D634756}" presName="text3" presStyleLbl="fgAcc3" presStyleIdx="0" presStyleCnt="2" custScaleY="8359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95E87C2-C088-4E0E-A3D0-B3BC21032DC8}" type="pres">
      <dgm:prSet presAssocID="{68C691D0-B3C5-48CF-8CF4-F17B4D634756}" presName="hierChild4" presStyleCnt="0"/>
      <dgm:spPr/>
      <dgm:t>
        <a:bodyPr/>
        <a:lstStyle/>
        <a:p>
          <a:endParaRPr/>
        </a:p>
      </dgm:t>
    </dgm:pt>
    <dgm:pt modelId="{00410BAD-396A-499E-848A-3A8CB518E9D4}" type="pres">
      <dgm:prSet presAssocID="{F8F8C750-C628-4F47-B24B-5060FA8CAD91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D522785F-9212-4E59-B148-65A465FD9146}" type="pres">
      <dgm:prSet presAssocID="{6881417E-8ECA-4801-8548-C4498C5C39B0}" presName="hierRoot2" presStyleCnt="0"/>
      <dgm:spPr/>
      <dgm:t>
        <a:bodyPr/>
        <a:lstStyle/>
        <a:p>
          <a:endParaRPr/>
        </a:p>
      </dgm:t>
    </dgm:pt>
    <dgm:pt modelId="{20A4A583-6B5B-471A-A783-9BDF5136524B}" type="pres">
      <dgm:prSet presAssocID="{6881417E-8ECA-4801-8548-C4498C5C39B0}" presName="composite2" presStyleCnt="0"/>
      <dgm:spPr/>
      <dgm:t>
        <a:bodyPr/>
        <a:lstStyle/>
        <a:p>
          <a:endParaRPr/>
        </a:p>
      </dgm:t>
    </dgm:pt>
    <dgm:pt modelId="{3D8E7642-AED4-4D61-8BEC-456A095608B3}" type="pres">
      <dgm:prSet presAssocID="{6881417E-8ECA-4801-8548-C4498C5C39B0}" presName="background2" presStyleLbl="node2" presStyleIdx="1" presStyleCnt="2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/>
        </a:p>
      </dgm:t>
    </dgm:pt>
    <dgm:pt modelId="{8B5DE8E0-3CB8-4F0C-8B90-9A1A68751B5A}" type="pres">
      <dgm:prSet presAssocID="{6881417E-8ECA-4801-8548-C4498C5C39B0}" presName="text2" presStyleLbl="fgAcc2" presStyleIdx="1" presStyleCnt="2" custScaleY="4418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78AE558-3FA8-461E-B3A5-B1916698D2EA}" type="pres">
      <dgm:prSet presAssocID="{6881417E-8ECA-4801-8548-C4498C5C39B0}" presName="hierChild3" presStyleCnt="0"/>
      <dgm:spPr/>
      <dgm:t>
        <a:bodyPr/>
        <a:lstStyle/>
        <a:p>
          <a:endParaRPr/>
        </a:p>
      </dgm:t>
    </dgm:pt>
    <dgm:pt modelId="{857DEB80-9CA4-4C3B-B0F5-D8CCEFBF1517}" type="pres">
      <dgm:prSet presAssocID="{5D49023F-0799-4F64-8E74-8B4770941E0A}" presName="Name17" presStyleLbl="parChTrans1D3" presStyleIdx="1" presStyleCnt="2"/>
      <dgm:spPr/>
      <dgm:t>
        <a:bodyPr/>
        <a:lstStyle/>
        <a:p>
          <a:endParaRPr lang="zh-CN" altLang="en-US"/>
        </a:p>
      </dgm:t>
    </dgm:pt>
    <dgm:pt modelId="{841264AD-B526-441B-8DD5-0C20EED3EB5B}" type="pres">
      <dgm:prSet presAssocID="{3257174F-DC4E-4CCC-94D4-61F51736E746}" presName="hierRoot3" presStyleCnt="0"/>
      <dgm:spPr/>
      <dgm:t>
        <a:bodyPr/>
        <a:lstStyle/>
        <a:p>
          <a:endParaRPr/>
        </a:p>
      </dgm:t>
    </dgm:pt>
    <dgm:pt modelId="{95DE695F-5E03-4639-A371-A3D5ADA76F61}" type="pres">
      <dgm:prSet presAssocID="{3257174F-DC4E-4CCC-94D4-61F51736E746}" presName="composite3" presStyleCnt="0"/>
      <dgm:spPr/>
      <dgm:t>
        <a:bodyPr/>
        <a:lstStyle/>
        <a:p>
          <a:endParaRPr/>
        </a:p>
      </dgm:t>
    </dgm:pt>
    <dgm:pt modelId="{CF53A693-0CB9-45EA-ACEE-AF7F9FFD0371}" type="pres">
      <dgm:prSet presAssocID="{3257174F-DC4E-4CCC-94D4-61F51736E746}" presName="background3" presStyleLbl="node3" presStyleIdx="1" presStyleCnt="2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/>
        </a:p>
      </dgm:t>
    </dgm:pt>
    <dgm:pt modelId="{7B9F1373-ABE9-4885-A8D8-34B1AD5632F2}" type="pres">
      <dgm:prSet presAssocID="{3257174F-DC4E-4CCC-94D4-61F51736E746}" presName="text3" presStyleLbl="fgAcc3" presStyleIdx="1" presStyleCnt="2" custScaleY="8764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42C44B9-A87A-4E51-975A-C170324C1824}" type="pres">
      <dgm:prSet presAssocID="{3257174F-DC4E-4CCC-94D4-61F51736E746}" presName="hierChild4" presStyleCnt="0"/>
      <dgm:spPr/>
      <dgm:t>
        <a:bodyPr/>
        <a:lstStyle/>
        <a:p>
          <a:endParaRPr/>
        </a:p>
      </dgm:t>
    </dgm:pt>
  </dgm:ptLst>
  <dgm:cxnLst>
    <dgm:cxn modelId="{A75F7425-E4AD-4D83-9916-F1C389CE761E}" srcId="{6881417E-8ECA-4801-8548-C4498C5C39B0}" destId="{3257174F-DC4E-4CCC-94D4-61F51736E746}" srcOrd="0" destOrd="0" parTransId="{5D49023F-0799-4F64-8E74-8B4770941E0A}" sibTransId="{99430E61-71B5-4A3D-B58E-E6806E5D0D6B}"/>
    <dgm:cxn modelId="{B67F8AFF-8210-4FC9-B7CD-BD0A25EA20B0}" type="presOf" srcId="{6881417E-8ECA-4801-8548-C4498C5C39B0}" destId="{8B5DE8E0-3CB8-4F0C-8B90-9A1A68751B5A}" srcOrd="0" destOrd="0" presId="urn:microsoft.com/office/officeart/2005/8/layout/hierarchy1#1"/>
    <dgm:cxn modelId="{74664B8E-537C-4A1C-B68A-7C88D1239BC9}" type="presOf" srcId="{5D49023F-0799-4F64-8E74-8B4770941E0A}" destId="{857DEB80-9CA4-4C3B-B0F5-D8CCEFBF1517}" srcOrd="0" destOrd="0" presId="urn:microsoft.com/office/officeart/2005/8/layout/hierarchy1#1"/>
    <dgm:cxn modelId="{5053B35A-78A5-4209-BB59-4CC2C6B79A9A}" srcId="{DE4E399F-D811-4B16-A94D-4F4188CD2FDF}" destId="{8CD5636B-9A1E-4BFB-80B7-16C091ABAD3D}" srcOrd="0" destOrd="0" parTransId="{A72EB386-0EC0-45E3-8493-8C33DAC9F282}" sibTransId="{98BAF3F2-F961-40A8-B69C-AD2E16A433F3}"/>
    <dgm:cxn modelId="{60BE22B6-8907-4B12-9A44-AFC65D690D43}" srcId="{DE4E399F-D811-4B16-A94D-4F4188CD2FDF}" destId="{6881417E-8ECA-4801-8548-C4498C5C39B0}" srcOrd="1" destOrd="0" parTransId="{F8F8C750-C628-4F47-B24B-5060FA8CAD91}" sibTransId="{26EBBDF7-1910-4C3B-840E-67CB0345613F}"/>
    <dgm:cxn modelId="{40AE287F-332C-4913-925B-CBA627150B36}" type="presOf" srcId="{68C691D0-B3C5-48CF-8CF4-F17B4D634756}" destId="{217F8EFB-1099-4DF0-9CF3-A05BCAFA66AD}" srcOrd="0" destOrd="0" presId="urn:microsoft.com/office/officeart/2005/8/layout/hierarchy1#1"/>
    <dgm:cxn modelId="{3C012DED-4409-4FBE-B54B-27DD7DF42739}" type="presOf" srcId="{3257174F-DC4E-4CCC-94D4-61F51736E746}" destId="{7B9F1373-ABE9-4885-A8D8-34B1AD5632F2}" srcOrd="0" destOrd="0" presId="urn:microsoft.com/office/officeart/2005/8/layout/hierarchy1#1"/>
    <dgm:cxn modelId="{E6871874-5AF8-40AE-B786-E73117D03C47}" type="presOf" srcId="{8CD5636B-9A1E-4BFB-80B7-16C091ABAD3D}" destId="{561DEBDF-5B10-4EDE-BB6F-11B09E86268A}" srcOrd="0" destOrd="0" presId="urn:microsoft.com/office/officeart/2005/8/layout/hierarchy1#1"/>
    <dgm:cxn modelId="{C9B336EB-C9DA-46C5-BCAC-F8292D8C1934}" type="presOf" srcId="{F8F8C750-C628-4F47-B24B-5060FA8CAD91}" destId="{00410BAD-396A-499E-848A-3A8CB518E9D4}" srcOrd="0" destOrd="0" presId="urn:microsoft.com/office/officeart/2005/8/layout/hierarchy1#1"/>
    <dgm:cxn modelId="{DD60F963-65D4-42C5-BE55-16D999C88168}" srcId="{60418DD6-ECD7-4053-91E5-3EE0A04B4AFB}" destId="{DE4E399F-D811-4B16-A94D-4F4188CD2FDF}" srcOrd="0" destOrd="0" parTransId="{2FD8063D-3ED6-4DE7-B028-EAFDCB8D2226}" sibTransId="{221E924E-F39C-4DED-8F57-ED0554B1DD58}"/>
    <dgm:cxn modelId="{7BFFBBEB-4E53-4923-9879-6D0D39A02C8B}" type="presOf" srcId="{DE4E399F-D811-4B16-A94D-4F4188CD2FDF}" destId="{40A51ADF-708A-460C-9581-46A0554016F0}" srcOrd="0" destOrd="0" presId="urn:microsoft.com/office/officeart/2005/8/layout/hierarchy1#1"/>
    <dgm:cxn modelId="{C3342D06-CC59-4A57-8AE2-0E30FCE1CEFC}" type="presOf" srcId="{A72EB386-0EC0-45E3-8493-8C33DAC9F282}" destId="{1F48A37D-0699-4D56-897B-01651B0C736E}" srcOrd="0" destOrd="0" presId="urn:microsoft.com/office/officeart/2005/8/layout/hierarchy1#1"/>
    <dgm:cxn modelId="{3CF0BE79-BDCB-493D-BE4C-771A2703BFD7}" type="presOf" srcId="{2BACD8FC-98D4-4997-BD15-6381F8E3AA76}" destId="{6A269F21-4FA2-4D2E-903B-58013586F43D}" srcOrd="0" destOrd="0" presId="urn:microsoft.com/office/officeart/2005/8/layout/hierarchy1#1"/>
    <dgm:cxn modelId="{CE5AC68B-BF64-4D90-83A6-8A106E1CF47E}" srcId="{8CD5636B-9A1E-4BFB-80B7-16C091ABAD3D}" destId="{68C691D0-B3C5-48CF-8CF4-F17B4D634756}" srcOrd="0" destOrd="0" parTransId="{2BACD8FC-98D4-4997-BD15-6381F8E3AA76}" sibTransId="{EDE192F6-B1DD-4604-AA7A-FF8373025E51}"/>
    <dgm:cxn modelId="{84055A1D-5D7D-44D1-B317-504CB755DC47}" type="presOf" srcId="{60418DD6-ECD7-4053-91E5-3EE0A04B4AFB}" destId="{67D88D09-D8B2-4797-BAD8-CCBF936921EA}" srcOrd="0" destOrd="0" presId="urn:microsoft.com/office/officeart/2005/8/layout/hierarchy1#1"/>
    <dgm:cxn modelId="{BC004DCA-CEEE-4143-9FCA-469094364004}" type="presParOf" srcId="{67D88D09-D8B2-4797-BAD8-CCBF936921EA}" destId="{1D7DA4EB-18F8-4A9C-B5E7-0815EC720B12}" srcOrd="0" destOrd="0" presId="urn:microsoft.com/office/officeart/2005/8/layout/hierarchy1#1"/>
    <dgm:cxn modelId="{B7047DFB-D35E-40D7-8125-249AC29877A3}" type="presParOf" srcId="{1D7DA4EB-18F8-4A9C-B5E7-0815EC720B12}" destId="{E36522A6-C4D2-4C92-BA96-86354A4571B7}" srcOrd="0" destOrd="0" presId="urn:microsoft.com/office/officeart/2005/8/layout/hierarchy1#1"/>
    <dgm:cxn modelId="{89BE1C01-3F36-4DDE-AF9F-6910FCE4324B}" type="presParOf" srcId="{E36522A6-C4D2-4C92-BA96-86354A4571B7}" destId="{58D2043B-48C2-4CB8-83D8-55CCD106DDD8}" srcOrd="0" destOrd="0" presId="urn:microsoft.com/office/officeart/2005/8/layout/hierarchy1#1"/>
    <dgm:cxn modelId="{A968ABFF-C1C2-471F-9979-85780E096ACB}" type="presParOf" srcId="{E36522A6-C4D2-4C92-BA96-86354A4571B7}" destId="{40A51ADF-708A-460C-9581-46A0554016F0}" srcOrd="1" destOrd="0" presId="urn:microsoft.com/office/officeart/2005/8/layout/hierarchy1#1"/>
    <dgm:cxn modelId="{BE88E60C-1D97-4921-B05E-6153E9A2895A}" type="presParOf" srcId="{1D7DA4EB-18F8-4A9C-B5E7-0815EC720B12}" destId="{6BB7A430-64D1-44D0-A1C2-2A795386C30F}" srcOrd="1" destOrd="0" presId="urn:microsoft.com/office/officeart/2005/8/layout/hierarchy1#1"/>
    <dgm:cxn modelId="{7DB91484-FBDD-4A91-8E2E-32F937CEDDC2}" type="presParOf" srcId="{6BB7A430-64D1-44D0-A1C2-2A795386C30F}" destId="{1F48A37D-0699-4D56-897B-01651B0C736E}" srcOrd="0" destOrd="0" presId="urn:microsoft.com/office/officeart/2005/8/layout/hierarchy1#1"/>
    <dgm:cxn modelId="{D4438272-77A6-41FF-AA04-9A45D755F4F1}" type="presParOf" srcId="{6BB7A430-64D1-44D0-A1C2-2A795386C30F}" destId="{23637757-2A6C-4C53-9A58-3E4D68EE4F16}" srcOrd="1" destOrd="0" presId="urn:microsoft.com/office/officeart/2005/8/layout/hierarchy1#1"/>
    <dgm:cxn modelId="{F7D2AC5D-81BF-4E2F-87EA-C3DAC31E4D3C}" type="presParOf" srcId="{23637757-2A6C-4C53-9A58-3E4D68EE4F16}" destId="{68B31C3D-8350-4078-9623-EFE52BEC5E10}" srcOrd="0" destOrd="0" presId="urn:microsoft.com/office/officeart/2005/8/layout/hierarchy1#1"/>
    <dgm:cxn modelId="{060127D6-F78A-4F54-B2B1-E107C52ED8EC}" type="presParOf" srcId="{68B31C3D-8350-4078-9623-EFE52BEC5E10}" destId="{254AA376-0E7D-407F-9B39-515012DA3B0C}" srcOrd="0" destOrd="0" presId="urn:microsoft.com/office/officeart/2005/8/layout/hierarchy1#1"/>
    <dgm:cxn modelId="{7ABC03F4-10DF-49E7-BCB4-8C46BA4391B1}" type="presParOf" srcId="{68B31C3D-8350-4078-9623-EFE52BEC5E10}" destId="{561DEBDF-5B10-4EDE-BB6F-11B09E86268A}" srcOrd="1" destOrd="0" presId="urn:microsoft.com/office/officeart/2005/8/layout/hierarchy1#1"/>
    <dgm:cxn modelId="{1C583C3C-049C-4B91-8A6E-E41EF0093666}" type="presParOf" srcId="{23637757-2A6C-4C53-9A58-3E4D68EE4F16}" destId="{EC44E6EE-6EAE-4F97-B7E0-4F9AD836D77E}" srcOrd="1" destOrd="0" presId="urn:microsoft.com/office/officeart/2005/8/layout/hierarchy1#1"/>
    <dgm:cxn modelId="{051FB93C-09C2-4B46-8782-85F4EADB4E6B}" type="presParOf" srcId="{EC44E6EE-6EAE-4F97-B7E0-4F9AD836D77E}" destId="{6A269F21-4FA2-4D2E-903B-58013586F43D}" srcOrd="0" destOrd="0" presId="urn:microsoft.com/office/officeart/2005/8/layout/hierarchy1#1"/>
    <dgm:cxn modelId="{6B45654F-476B-46F1-A464-79CB4B18D763}" type="presParOf" srcId="{EC44E6EE-6EAE-4F97-B7E0-4F9AD836D77E}" destId="{C9BB44B0-D812-423E-95E0-F40B7FBFFEC3}" srcOrd="1" destOrd="0" presId="urn:microsoft.com/office/officeart/2005/8/layout/hierarchy1#1"/>
    <dgm:cxn modelId="{92664D68-F971-41B8-902D-6EBA71E37E30}" type="presParOf" srcId="{C9BB44B0-D812-423E-95E0-F40B7FBFFEC3}" destId="{49C8631B-EADA-4664-AA43-9B3EAF374A6A}" srcOrd="0" destOrd="0" presId="urn:microsoft.com/office/officeart/2005/8/layout/hierarchy1#1"/>
    <dgm:cxn modelId="{81A80AB2-802B-465E-8C5F-E3BA8013E229}" type="presParOf" srcId="{49C8631B-EADA-4664-AA43-9B3EAF374A6A}" destId="{A1A843C2-AB35-467F-9CF2-973E83D81DE5}" srcOrd="0" destOrd="0" presId="urn:microsoft.com/office/officeart/2005/8/layout/hierarchy1#1"/>
    <dgm:cxn modelId="{094CBDC2-A4E4-4663-8CCE-777044FDD9DF}" type="presParOf" srcId="{49C8631B-EADA-4664-AA43-9B3EAF374A6A}" destId="{217F8EFB-1099-4DF0-9CF3-A05BCAFA66AD}" srcOrd="1" destOrd="0" presId="urn:microsoft.com/office/officeart/2005/8/layout/hierarchy1#1"/>
    <dgm:cxn modelId="{405C1674-81E3-43E5-83F0-37363FB45539}" type="presParOf" srcId="{C9BB44B0-D812-423E-95E0-F40B7FBFFEC3}" destId="{195E87C2-C088-4E0E-A3D0-B3BC21032DC8}" srcOrd="1" destOrd="0" presId="urn:microsoft.com/office/officeart/2005/8/layout/hierarchy1#1"/>
    <dgm:cxn modelId="{0EF3B1CE-C6F3-4337-9722-0C6D16122018}" type="presParOf" srcId="{6BB7A430-64D1-44D0-A1C2-2A795386C30F}" destId="{00410BAD-396A-499E-848A-3A8CB518E9D4}" srcOrd="2" destOrd="0" presId="urn:microsoft.com/office/officeart/2005/8/layout/hierarchy1#1"/>
    <dgm:cxn modelId="{C783445C-17F6-4208-93F6-837CABEA70C1}" type="presParOf" srcId="{6BB7A430-64D1-44D0-A1C2-2A795386C30F}" destId="{D522785F-9212-4E59-B148-65A465FD9146}" srcOrd="3" destOrd="0" presId="urn:microsoft.com/office/officeart/2005/8/layout/hierarchy1#1"/>
    <dgm:cxn modelId="{D83FCB7D-BF2D-462F-8460-15B65FA758CE}" type="presParOf" srcId="{D522785F-9212-4E59-B148-65A465FD9146}" destId="{20A4A583-6B5B-471A-A783-9BDF5136524B}" srcOrd="0" destOrd="0" presId="urn:microsoft.com/office/officeart/2005/8/layout/hierarchy1#1"/>
    <dgm:cxn modelId="{161E015F-551C-4E6C-85AB-E48C73CAFA89}" type="presParOf" srcId="{20A4A583-6B5B-471A-A783-9BDF5136524B}" destId="{3D8E7642-AED4-4D61-8BEC-456A095608B3}" srcOrd="0" destOrd="0" presId="urn:microsoft.com/office/officeart/2005/8/layout/hierarchy1#1"/>
    <dgm:cxn modelId="{BE185D24-E468-4043-8D32-1F686EB36DF1}" type="presParOf" srcId="{20A4A583-6B5B-471A-A783-9BDF5136524B}" destId="{8B5DE8E0-3CB8-4F0C-8B90-9A1A68751B5A}" srcOrd="1" destOrd="0" presId="urn:microsoft.com/office/officeart/2005/8/layout/hierarchy1#1"/>
    <dgm:cxn modelId="{5A77522B-BADB-470F-ADCC-0058F972B998}" type="presParOf" srcId="{D522785F-9212-4E59-B148-65A465FD9146}" destId="{F78AE558-3FA8-461E-B3A5-B1916698D2EA}" srcOrd="1" destOrd="0" presId="urn:microsoft.com/office/officeart/2005/8/layout/hierarchy1#1"/>
    <dgm:cxn modelId="{3EB89381-F45A-4F80-9DBD-A6B90C314941}" type="presParOf" srcId="{F78AE558-3FA8-461E-B3A5-B1916698D2EA}" destId="{857DEB80-9CA4-4C3B-B0F5-D8CCEFBF1517}" srcOrd="0" destOrd="0" presId="urn:microsoft.com/office/officeart/2005/8/layout/hierarchy1#1"/>
    <dgm:cxn modelId="{62F196CB-88E8-417B-B6CD-3CD9A88DB668}" type="presParOf" srcId="{F78AE558-3FA8-461E-B3A5-B1916698D2EA}" destId="{841264AD-B526-441B-8DD5-0C20EED3EB5B}" srcOrd="1" destOrd="0" presId="urn:microsoft.com/office/officeart/2005/8/layout/hierarchy1#1"/>
    <dgm:cxn modelId="{023F5C09-A5E9-4CFF-9847-BBA610F6B044}" type="presParOf" srcId="{841264AD-B526-441B-8DD5-0C20EED3EB5B}" destId="{95DE695F-5E03-4639-A371-A3D5ADA76F61}" srcOrd="0" destOrd="0" presId="urn:microsoft.com/office/officeart/2005/8/layout/hierarchy1#1"/>
    <dgm:cxn modelId="{96743FDA-9C30-4EFF-90B6-A805EA0759A9}" type="presParOf" srcId="{95DE695F-5E03-4639-A371-A3D5ADA76F61}" destId="{CF53A693-0CB9-45EA-ACEE-AF7F9FFD0371}" srcOrd="0" destOrd="0" presId="urn:microsoft.com/office/officeart/2005/8/layout/hierarchy1#1"/>
    <dgm:cxn modelId="{2EDC2A71-CF2E-4D07-AC34-19B99270EB6E}" type="presParOf" srcId="{95DE695F-5E03-4639-A371-A3D5ADA76F61}" destId="{7B9F1373-ABE9-4885-A8D8-34B1AD5632F2}" srcOrd="1" destOrd="0" presId="urn:microsoft.com/office/officeart/2005/8/layout/hierarchy1#1"/>
    <dgm:cxn modelId="{0FADC979-1867-4192-B4BA-9968D5CAB82C}" type="presParOf" srcId="{841264AD-B526-441B-8DD5-0C20EED3EB5B}" destId="{842C44B9-A87A-4E51-975A-C170324C1824}" srcOrd="1" destOrd="0" presId="urn:microsoft.com/office/officeart/2005/8/layout/hierarchy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#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2023-02-23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506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04F6A-90DF-4ECF-8E43-A40E23456EEF}" type="datetimeFigureOut">
              <a:rPr lang="zh-CN" altLang="en-US" smtClean="0"/>
              <a:t>2023-02-23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129AA-E941-42EB-9813-BC9209FD7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18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129AA-E941-42EB-9813-BC9209FD7C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266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973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68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50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公元800年查理曼的加冕是这种共赢关系的顶峰，也是教权与皇权相互斗争的开始。</a:t>
            </a:r>
          </a:p>
        </p:txBody>
      </p:sp>
    </p:spTree>
    <p:extLst>
      <p:ext uri="{BB962C8B-B14F-4D97-AF65-F5344CB8AC3E}">
        <p14:creationId xmlns:p14="http://schemas.microsoft.com/office/powerpoint/2010/main" val="145266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845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22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公元800年查理曼的加冕是这种共赢关系的顶峰，也是教权与皇权相互斗争的开始。</a:t>
            </a:r>
          </a:p>
        </p:txBody>
      </p:sp>
    </p:spTree>
    <p:extLst>
      <p:ext uri="{BB962C8B-B14F-4D97-AF65-F5344CB8AC3E}">
        <p14:creationId xmlns:p14="http://schemas.microsoft.com/office/powerpoint/2010/main" val="370248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基督教在罗马帝国境内广泛传播，但后来西罗马帝国灭亡了，那基督教却找到了新机会幸存下来。机会就是罗马帝国废墟上的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蛮族王国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，什么是蛮族王国？日耳曼人灭亡西罗马帝国后，在帝国废墟上建立了大大小小的许多国家，日耳曼人不信基督教，生活方式野蛮，被称为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蛮族王国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其中最强大的是法兰克王国。</a:t>
            </a:r>
            <a:endParaRPr lang="en-US" altLang="zh-CN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59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6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95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/>
          <a:p>
            <a:pPr lvl="0" eaLnBrk="1" latinLnBrk="0" hangingPunct="1">
              <a:buNone/>
            </a:pPr>
            <a:endParaRPr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/>
          <a:p>
            <a:pPr lvl="0" eaLnBrk="1" latinLnBrk="0" hangingPunct="1">
              <a:buNone/>
            </a:pPr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/>
          <a:p>
            <a:pPr lvl="0" eaLnBrk="1" latinLnBrk="0" hangingPunct="1">
              <a:buNone/>
            </a:pPr>
            <a:fld id="{9A0DB2DC-4C9A-4742-B13C-FB6460FD3503}" type="slidenum">
              <a:rPr lang="zh-CN" altLang="x-none"/>
              <a:t>‹#›</a:t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/>
          <a:p>
            <a:pPr lvl="0" eaLnBrk="1" latinLnBrk="0" hangingPunct="1">
              <a:buNone/>
            </a:pPr>
            <a:endParaRPr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/>
          <a:p>
            <a:pPr lvl="0" eaLnBrk="1" latinLnBrk="0" hangingPunct="1">
              <a:buNone/>
            </a:pPr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/>
          <a:p>
            <a:pPr lvl="0" eaLnBrk="1" latinLnBrk="0" hangingPunct="1">
              <a:buNone/>
            </a:pPr>
            <a:fld id="{9A0DB2DC-4C9A-4742-B13C-FB6460FD3503}" type="slidenum">
              <a:rPr lang="zh-CN" altLang="x-none"/>
              <a:t>‹#›</a:t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2023-02-23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247076" y="6377384"/>
            <a:ext cx="335328" cy="326233"/>
          </a:xfrm>
          <a:prstGeom prst="rect">
            <a:avLst/>
          </a:prstGeom>
        </p:spPr>
        <p:txBody>
          <a:bodyPr lIns="46137" tIns="46137" rIns="46137" bIns="46137"/>
          <a:lstStyle>
            <a:lvl1pPr defTabSz="584200">
              <a:defRPr sz="1465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148140" y="815009"/>
            <a:ext cx="11895719" cy="5883966"/>
          </a:xfrm>
          <a:prstGeom prst="roundRect">
            <a:avLst>
              <a:gd name="adj" fmla="val 2885"/>
            </a:avLst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12192000" cy="703384"/>
          </a:xfrm>
          <a:prstGeom prst="rect">
            <a:avLst/>
          </a:prstGeom>
          <a:solidFill>
            <a:srgbClr val="53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46532800" y="-21234400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9334400" y="27635200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46532800" y="-21234400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9334400" y="27635200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image" Target="../media/image27.jpe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6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25.GIF"/><Relationship Id="rId5" Type="http://schemas.openxmlformats.org/officeDocument/2006/relationships/tags" Target="../tags/tag26.xml"/><Relationship Id="rId10" Type="http://schemas.openxmlformats.org/officeDocument/2006/relationships/image" Target="../media/image24.jpeg"/><Relationship Id="rId4" Type="http://schemas.openxmlformats.org/officeDocument/2006/relationships/tags" Target="../tags/tag25.xml"/><Relationship Id="rId9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tags" Target="../tags/tag60.xml"/><Relationship Id="rId3" Type="http://schemas.openxmlformats.org/officeDocument/2006/relationships/tags" Target="../tags/tag37.xml"/><Relationship Id="rId21" Type="http://schemas.openxmlformats.org/officeDocument/2006/relationships/tags" Target="../tags/tag55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tags" Target="../tags/tag59.xml"/><Relationship Id="rId33" Type="http://schemas.openxmlformats.org/officeDocument/2006/relationships/image" Target="../media/image31.jpeg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tags" Target="../tags/tag58.xml"/><Relationship Id="rId32" Type="http://schemas.openxmlformats.org/officeDocument/2006/relationships/image" Target="../media/image30.jpeg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tags" Target="../tags/tag62.xml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31" Type="http://schemas.openxmlformats.org/officeDocument/2006/relationships/image" Target="../media/image29.jpe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tags" Target="../tags/tag61.xml"/><Relationship Id="rId30" Type="http://schemas.openxmlformats.org/officeDocument/2006/relationships/notesSlide" Target="../notesSlides/notesSlide8.xml"/><Relationship Id="rId8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6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8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microsoft.com/office/2007/relationships/hdphoto" Target="../media/hdphoto3.wdp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10" Type="http://schemas.openxmlformats.org/officeDocument/2006/relationships/image" Target="../media/image57.png"/><Relationship Id="rId4" Type="http://schemas.openxmlformats.org/officeDocument/2006/relationships/tags" Target="../tags/tag74.xml"/><Relationship Id="rId9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microsoft.com/office/2007/relationships/hdphoto" Target="../media/hdphoto4.wdp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993" y="10830847"/>
            <a:ext cx="381000" cy="38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6" y="85200"/>
            <a:ext cx="2566204" cy="646123"/>
          </a:xfrm>
          <a:prstGeom prst="rect">
            <a:avLst/>
          </a:prstGeom>
        </p:spPr>
      </p:pic>
      <p:pic>
        <p:nvPicPr>
          <p:cNvPr id="1030" name="Picture 6" descr="C:\Users\Administrator\Desktop\PPT素材\1学校正门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8305" y="3343275"/>
            <a:ext cx="15796260" cy="46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矩形 181"/>
          <p:cNvSpPr/>
          <p:nvPr>
            <p:custDataLst>
              <p:tags r:id="rId1"/>
            </p:custDataLst>
          </p:nvPr>
        </p:nvSpPr>
        <p:spPr>
          <a:xfrm>
            <a:off x="0" y="1765300"/>
            <a:ext cx="12187555" cy="24879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latinLnBrk="0" hangingPunct="1"/>
            <a:endParaRPr lang="zh-CN" altLang="en-US" sz="6000" b="1">
              <a:solidFill>
                <a:schemeClr val="lt1"/>
              </a:solidFill>
              <a:latin typeface="方正粗金陵简体" panose="02000000000000000000" charset="-122"/>
              <a:ea typeface="云书法家韩进水魏碑简" panose="02010604000000000000" charset="-122"/>
              <a:cs typeface="方正赵孟頫楷书 简繁" panose="020005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724593" y="4784090"/>
            <a:ext cx="444817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lt1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赵孟頫楷书 简繁" panose="02000500000000000000" charset="-122"/>
              </a:rPr>
              <a:t>南宁市第三中学     李杰</a:t>
            </a:r>
            <a:endParaRPr lang="zh-CN" altLang="en-US" sz="3200">
              <a:solidFill>
                <a:schemeClr val="lt1"/>
              </a:solidFill>
              <a:latin typeface="方正粗黑宋简体" panose="02000000000000000000" charset="-122"/>
              <a:ea typeface="方正苏新诗柳楷简体" panose="02000000000000000000" charset="-122"/>
              <a:cs typeface="方正赵孟頫楷书 简繁" panose="02000500000000000000" charset="-122"/>
            </a:endParaRPr>
          </a:p>
          <a:p>
            <a:pPr algn="ctr"/>
            <a:r>
              <a:rPr lang="en-US" altLang="zh-CN" sz="3200">
                <a:solidFill>
                  <a:schemeClr val="lt1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赵孟頫楷书 简繁" panose="02000500000000000000" charset="-122"/>
              </a:rPr>
              <a:t>2022.11</a:t>
            </a: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80340" y="1765300"/>
            <a:ext cx="11577320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woPt" dir="t"/>
            </a:scene3d>
            <a:sp3d prstMaterial="matte">
              <a:extrusionClr>
                <a:srgbClr val="165CB1"/>
              </a:extrusionClr>
            </a:sp3d>
          </a:bodyPr>
          <a:lstStyle/>
          <a:p>
            <a:pPr algn="ctr"/>
            <a:r>
              <a:rPr lang="zh-CN" altLang="en-US" sz="7200" b="1">
                <a:blipFill>
                  <a:blip r:embed="rId10"/>
                  <a:stretch>
                    <a:fillRect/>
                  </a:stretch>
                </a:blipFill>
                <a:effectLst/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“黑暗”中</a:t>
            </a:r>
            <a:r>
              <a:rPr lang="zh-CN" altLang="en-US" sz="7200" b="1">
                <a:blipFill>
                  <a:blip r:embed="rId10"/>
                  <a:stretch>
                    <a:fillRect/>
                  </a:stretch>
                </a:blip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孕育“光明”</a:t>
            </a:r>
          </a:p>
          <a:p>
            <a:pPr algn="ctr"/>
            <a:r>
              <a:rPr lang="zh-CN" altLang="en-US" sz="7200" b="1">
                <a:solidFill>
                  <a:schemeClr val="bg1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的中世纪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/>
          <p:nvPr>
            <p:custDataLst>
              <p:tags r:id="rId1"/>
            </p:custDataLst>
          </p:nvPr>
        </p:nvSpPr>
        <p:spPr>
          <a:xfrm>
            <a:off x="1063625" y="543560"/>
            <a:ext cx="10361930" cy="3258185"/>
          </a:xfrm>
          <a:prstGeom prst="rect">
            <a:avLst/>
          </a:prstGeom>
          <a:solidFill>
            <a:schemeClr val="accent1">
              <a:alpha val="20000"/>
            </a:schemeClr>
          </a:solidFill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18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“就在那个时候，</a:t>
            </a:r>
            <a:r>
              <a:rPr lang="zh-CN" altLang="en-US" sz="2400" b="1" spc="18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查理大帝</a:t>
            </a:r>
            <a:r>
              <a:rPr lang="zh-CN" altLang="en-US" sz="2400" b="1" spc="18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他接受了皇帝和奥古斯都的称号。他最初非常不喜欢这种称号，他肯定地说，假如他当初能够预见到教皇的意图，他那天是不会进教堂的，尽管那天是教会重要节日。但是，在他接受了尊号以后，却能平心静气的容忍着由此引起的敌视和罗马皇帝的愤怒。”</a:t>
            </a:r>
          </a:p>
          <a:p>
            <a:pPr marL="0" lvl="0" indent="-285750" algn="r" fontAlgn="ctr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altLang="zh-CN" sz="1600" b="1" spc="18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1800" b="1" spc="18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——艾因哈德《查理大帝传》</a:t>
            </a:r>
            <a:endParaRPr lang="zh-CN" altLang="en-US" sz="1800" b="1" spc="18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58875" y="4294505"/>
            <a:ext cx="10714990" cy="7670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t">
            <a:noAutofit/>
          </a:bodyPr>
          <a:lstStyle/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18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为什么查理大帝会表示</a:t>
            </a:r>
            <a:r>
              <a:rPr lang="zh-CN" altLang="en-US" sz="3600" b="1" spc="180">
                <a:ln w="3175">
                  <a:noFill/>
                  <a:prstDash val="dash"/>
                </a:ln>
                <a:solidFill>
                  <a:srgbClr val="FFC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后悔</a:t>
            </a:r>
            <a:r>
              <a:rPr lang="zh-CN" altLang="en-US" sz="3600" b="1" spc="180">
                <a:ln w="3175">
                  <a:noFill/>
                  <a:prstDash val="dash"/>
                </a:ln>
                <a:solidFill>
                  <a:srgbClr val="FFC000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微软雅黑" panose="020B0503020204020204" pitchFamily="34" charset="-122"/>
                <a:sym typeface="+mn-ea"/>
              </a:rPr>
              <a:t>？</a:t>
            </a:r>
            <a:endParaRPr lang="zh-CN" altLang="en-US" sz="2400" b="1" spc="18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方正粗金陵简体" panose="02000000000000000000" charset="-122"/>
              <a:ea typeface="方正粗金陵简体" panose="02000000000000000000" charset="-122"/>
              <a:cs typeface="微软雅黑" panose="020B0503020204020204" pitchFamily="34" charset="-122"/>
              <a:sym typeface="+mn-ea"/>
            </a:endParaRPr>
          </a:p>
          <a:p>
            <a:pPr marL="0" lvl="0" indent="-28575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2800" b="1" spc="18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方正粗金陵简体" panose="02000000000000000000" charset="-122"/>
              <a:ea typeface="方正粗金陵简体" panose="02000000000000000000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8875" y="5314315"/>
            <a:ext cx="10714990" cy="11245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t">
            <a:noAutofit/>
          </a:bodyPr>
          <a:lstStyle/>
          <a:p>
            <a:pPr marL="0" lvl="0" indent="-285750" algn="l" font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800" b="1" spc="18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微软雅黑" panose="020B0503020204020204" pitchFamily="34" charset="-122"/>
                <a:sym typeface="+mn-ea"/>
              </a:rPr>
              <a:t>在最高权力的拥有问题上，教皇与封建君主不断发生碰撞和摩擦，明争暗斗。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" grpId="0" animBg="1"/>
      <p:bldP spid="3" grpId="1" animBg="1"/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121920" tIns="60960" rIns="121920" bIns="60960" anchor="ctr" anchorCtr="0">
            <a:normAutofit fontScale="90000"/>
          </a:bodyPr>
          <a:lstStyle/>
          <a:p>
            <a:pPr eaLnBrk="1" hangingPunct="1"/>
            <a:r>
              <a:rPr lang="zh-CN" altLang="en-US" sz="42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教权</a:t>
            </a:r>
            <a:r>
              <a:rPr lang="zh-CN" altLang="en-US" sz="4265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政教关系的实质</a:t>
            </a:r>
            <a:r>
              <a:rPr lang="zh-CN" altLang="en-US" sz="4265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与王权斗争中的政治</a:t>
            </a:r>
            <a:r>
              <a:rPr lang="zh-CN" altLang="en-US" sz="42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思想</a:t>
            </a: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433"/>
          </a:xfrm>
          <a:noFill/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>
              <a:buNone/>
            </a:pPr>
            <a:r>
              <a:rPr lang="en-US" altLang="zh-CN" sz="3735" dirty="0">
                <a:ea typeface="黑体" panose="02010609060101010101" pitchFamily="1" charset="-122"/>
              </a:rPr>
              <a:t>  </a:t>
            </a:r>
            <a:endParaRPr lang="zh-CN" altLang="en-US" sz="37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6" name="Oval 4"/>
          <p:cNvSpPr/>
          <p:nvPr/>
        </p:nvSpPr>
        <p:spPr>
          <a:xfrm>
            <a:off x="1940984" y="2601384"/>
            <a:ext cx="7823200" cy="3060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Line 5"/>
          <p:cNvSpPr/>
          <p:nvPr/>
        </p:nvSpPr>
        <p:spPr>
          <a:xfrm flipH="1">
            <a:off x="5969000" y="2785533"/>
            <a:ext cx="0" cy="2804584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18" name="WordArt 6"/>
          <p:cNvSpPr/>
          <p:nvPr/>
        </p:nvSpPr>
        <p:spPr>
          <a:xfrm>
            <a:off x="5302251" y="1885951"/>
            <a:ext cx="1056216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/>
            <a:r>
              <a:rPr lang="zh-CN" altLang="en-US" sz="48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</a:p>
        </p:txBody>
      </p:sp>
      <p:sp>
        <p:nvSpPr>
          <p:cNvPr id="38919" name="WordArt 7"/>
          <p:cNvSpPr/>
          <p:nvPr/>
        </p:nvSpPr>
        <p:spPr>
          <a:xfrm>
            <a:off x="5143500" y="2861733"/>
            <a:ext cx="685800" cy="213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lstStyle/>
          <a:p>
            <a:pPr algn="ctr"/>
            <a:r>
              <a:rPr lang="zh-CN" altLang="en-US" sz="2665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灵魂</a:t>
            </a:r>
          </a:p>
        </p:txBody>
      </p:sp>
      <p:sp>
        <p:nvSpPr>
          <p:cNvPr id="38920" name="WordArt 8"/>
          <p:cNvSpPr/>
          <p:nvPr/>
        </p:nvSpPr>
        <p:spPr>
          <a:xfrm>
            <a:off x="6108700" y="2861733"/>
            <a:ext cx="685800" cy="213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lstStyle/>
          <a:p>
            <a:pPr algn="ctr"/>
            <a:r>
              <a:rPr lang="zh-CN" altLang="en-US" sz="2665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肉体</a:t>
            </a:r>
          </a:p>
        </p:txBody>
      </p:sp>
      <p:sp>
        <p:nvSpPr>
          <p:cNvPr id="38921" name="WordArt 9"/>
          <p:cNvSpPr/>
          <p:nvPr/>
        </p:nvSpPr>
        <p:spPr>
          <a:xfrm>
            <a:off x="3975100" y="3240617"/>
            <a:ext cx="1625600" cy="2624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lstStyle/>
          <a:p>
            <a:pPr algn="ctr"/>
            <a:r>
              <a:rPr lang="zh-CN" altLang="en-US" sz="32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精神世界</a:t>
            </a:r>
          </a:p>
        </p:txBody>
      </p:sp>
      <p:sp>
        <p:nvSpPr>
          <p:cNvPr id="38922" name="WordArt 10"/>
          <p:cNvSpPr/>
          <p:nvPr/>
        </p:nvSpPr>
        <p:spPr>
          <a:xfrm>
            <a:off x="6542617" y="3240617"/>
            <a:ext cx="1625600" cy="2624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lstStyle/>
          <a:p>
            <a:pPr algn="ctr"/>
            <a:r>
              <a:rPr lang="zh-CN" altLang="en-US" sz="32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物质世界</a:t>
            </a:r>
          </a:p>
        </p:txBody>
      </p:sp>
      <p:sp>
        <p:nvSpPr>
          <p:cNvPr id="38923" name="WordArt 11"/>
          <p:cNvSpPr/>
          <p:nvPr/>
        </p:nvSpPr>
        <p:spPr>
          <a:xfrm>
            <a:off x="3365500" y="3697817"/>
            <a:ext cx="1879600" cy="294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lstStyle/>
          <a:p>
            <a:pPr algn="ctr"/>
            <a:r>
              <a:rPr lang="zh-CN" altLang="en-US" sz="3735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宗教生活</a:t>
            </a:r>
          </a:p>
        </p:txBody>
      </p:sp>
      <p:sp>
        <p:nvSpPr>
          <p:cNvPr id="38924" name="WordArt 12"/>
          <p:cNvSpPr/>
          <p:nvPr/>
        </p:nvSpPr>
        <p:spPr>
          <a:xfrm>
            <a:off x="6819900" y="3697817"/>
            <a:ext cx="1879600" cy="294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lstStyle/>
          <a:p>
            <a:pPr algn="ctr"/>
            <a:r>
              <a:rPr lang="zh-CN" altLang="en-US" sz="3735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世俗生活</a:t>
            </a:r>
          </a:p>
        </p:txBody>
      </p:sp>
      <p:sp>
        <p:nvSpPr>
          <p:cNvPr id="38925" name="WordArt 13"/>
          <p:cNvSpPr/>
          <p:nvPr/>
        </p:nvSpPr>
        <p:spPr>
          <a:xfrm>
            <a:off x="3568700" y="4155017"/>
            <a:ext cx="10922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lstStyle/>
          <a:p>
            <a:pPr algn="ctr"/>
            <a:r>
              <a:rPr lang="zh-CN" altLang="en-US" sz="10665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C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教权</a:t>
            </a:r>
          </a:p>
        </p:txBody>
      </p:sp>
      <p:sp>
        <p:nvSpPr>
          <p:cNvPr id="38926" name="WordArt 14"/>
          <p:cNvSpPr/>
          <p:nvPr/>
        </p:nvSpPr>
        <p:spPr>
          <a:xfrm>
            <a:off x="7327900" y="4155017"/>
            <a:ext cx="10922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lstStyle/>
          <a:p>
            <a:pPr algn="ctr"/>
            <a:r>
              <a:rPr lang="zh-CN" altLang="en-US" sz="4265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C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王权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9101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75" y="847725"/>
            <a:ext cx="8163560" cy="5704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3" descr="t01f3d962e8b6b69db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918615" flipH="1">
            <a:off x="2545715" y="1255395"/>
            <a:ext cx="2066925" cy="1842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/>
          <a:srcRect r="17301"/>
          <a:stretch>
            <a:fillRect/>
          </a:stretch>
        </p:blipFill>
        <p:spPr>
          <a:xfrm>
            <a:off x="709930" y="1084580"/>
            <a:ext cx="4041775" cy="4314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>
            <a:solidFill>
              <a:schemeClr val="accent4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061085" y="3136900"/>
            <a:ext cx="2651125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indent="0" algn="ctr" fontAlgn="auto"/>
            <a:r>
              <a:rPr lang="en-US" altLang="zh-CN" sz="3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“</a:t>
            </a:r>
            <a:r>
              <a:rPr lang="zh-CN" altLang="en-US" sz="3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蛮族王国</a:t>
            </a:r>
            <a:r>
              <a:rPr lang="en-US" altLang="zh-CN" sz="3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”</a:t>
            </a:r>
          </a:p>
        </p:txBody>
      </p:sp>
      <p:sp>
        <p:nvSpPr>
          <p:cNvPr id="16" name="椭圆 15"/>
          <p:cNvSpPr/>
          <p:nvPr>
            <p:custDataLst>
              <p:tags r:id="rId3"/>
            </p:custDataLst>
          </p:nvPr>
        </p:nvSpPr>
        <p:spPr>
          <a:xfrm>
            <a:off x="2559685" y="2170430"/>
            <a:ext cx="906145" cy="65151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365" name="标题 1"/>
          <p:cNvSpPr>
            <a:spLocks noGrp="1"/>
          </p:cNvSpPr>
          <p:nvPr/>
        </p:nvSpPr>
        <p:spPr>
          <a:xfrm>
            <a:off x="97155" y="71120"/>
            <a:ext cx="3836035" cy="73406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 anchorCtr="0"/>
          <a:lstStyle/>
          <a:p>
            <a:r>
              <a:rPr lang="zh-CN" altLang="en-US" sz="3600" b="1">
                <a:solidFill>
                  <a:schemeClr val="dk1">
                    <a:lumMod val="85000"/>
                    <a:lumOff val="1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二、法兰克王国</a:t>
            </a: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5072380" y="1941195"/>
            <a:ext cx="2469515" cy="2908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strike="noStrike" noProof="1">
              <a:solidFill>
                <a:schemeClr val="dk1"/>
              </a:solidFill>
            </a:endParaRPr>
          </a:p>
        </p:txBody>
      </p:sp>
      <p:sp>
        <p:nvSpPr>
          <p:cNvPr id="7" name="矩形标注 6"/>
          <p:cNvSpPr/>
          <p:nvPr>
            <p:custDataLst>
              <p:tags r:id="rId5"/>
            </p:custDataLst>
          </p:nvPr>
        </p:nvSpPr>
        <p:spPr>
          <a:xfrm>
            <a:off x="3570288" y="2634298"/>
            <a:ext cx="3608388" cy="1587500"/>
          </a:xfrm>
          <a:prstGeom prst="wedgeRectCallout">
            <a:avLst>
              <a:gd name="adj1" fmla="val -67254"/>
              <a:gd name="adj2" fmla="val -75980"/>
            </a:avLst>
          </a:prstGeom>
          <a:solidFill>
            <a:schemeClr val="lt2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>
              <a:lnSpc>
                <a:spcPct val="150000"/>
              </a:lnSpc>
            </a:pPr>
            <a:r>
              <a:rPr lang="zh-CN" altLang="en-US" sz="3200" b="1" strike="noStrike" noProof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时间：</a:t>
            </a:r>
          </a:p>
          <a:p>
            <a:pPr algn="l" fontAlgn="base">
              <a:lnSpc>
                <a:spcPct val="150000"/>
              </a:lnSpc>
            </a:pPr>
            <a:r>
              <a:rPr lang="zh-CN" altLang="en-US" sz="3200" b="1" strike="noStrike" noProof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建立者：</a:t>
            </a: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751705" y="2821623"/>
            <a:ext cx="198596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chemeClr val="lt1"/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481</a:t>
            </a:r>
            <a:r>
              <a:rPr lang="zh-CN" altLang="en-US" sz="3200" b="1">
                <a:solidFill>
                  <a:schemeClr val="lt1"/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72063" y="3637598"/>
            <a:ext cx="19859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32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克洛维</a:t>
            </a:r>
          </a:p>
        </p:txBody>
      </p:sp>
      <p:sp>
        <p:nvSpPr>
          <p:cNvPr id="18435" name="矩形 9"/>
          <p:cNvSpPr/>
          <p:nvPr/>
        </p:nvSpPr>
        <p:spPr>
          <a:xfrm>
            <a:off x="8605520" y="1343025"/>
            <a:ext cx="31750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476</a:t>
            </a:r>
            <a:r>
              <a:rPr lang="zh-CN" altLang="en-US" sz="32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年，西罗马帝国灭亡，西欧奴隶社会终结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112250" y="3720465"/>
            <a:ext cx="2161540" cy="2830195"/>
            <a:chOff x="14350" y="5859"/>
            <a:chExt cx="3404" cy="4457"/>
          </a:xfrm>
        </p:grpSpPr>
        <p:pic>
          <p:nvPicPr>
            <p:cNvPr id="53" name="图片 52" descr="5ee5cdaad6ad44c18c0fab410b862a56.jpg"/>
            <p:cNvPicPr>
              <a:picLocks noChangeAspect="1"/>
            </p:cNvPicPr>
            <p:nvPr/>
          </p:nvPicPr>
          <p:blipFill>
            <a:blip r:embed="rId13" cstate="print"/>
            <a:srcRect b="11249"/>
            <a:stretch>
              <a:fillRect/>
            </a:stretch>
          </p:blipFill>
          <p:spPr>
            <a:xfrm>
              <a:off x="14350" y="5859"/>
              <a:ext cx="3404" cy="4040"/>
            </a:xfrm>
            <a:prstGeom prst="ellipse">
              <a:avLst/>
            </a:prstGeom>
          </p:spPr>
        </p:pic>
        <p:sp>
          <p:nvSpPr>
            <p:cNvPr id="20506" name="文本框 3"/>
            <p:cNvSpPr txBox="1"/>
            <p:nvPr>
              <p:custDataLst>
                <p:tags r:id="rId7"/>
              </p:custDataLst>
            </p:nvPr>
          </p:nvSpPr>
          <p:spPr>
            <a:xfrm>
              <a:off x="15287" y="9688"/>
              <a:ext cx="1910" cy="628"/>
            </a:xfrm>
            <a:prstGeom prst="rect">
              <a:avLst/>
            </a:prstGeom>
            <a:solidFill>
              <a:schemeClr val="lt1"/>
            </a:solidFill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dk1"/>
                  </a:solidFill>
                  <a:latin typeface="方正粗黑宋简体" panose="02000000000000000000" charset="-122"/>
                  <a:ea typeface="方正苏新诗柳楷简体" panose="02000000000000000000" charset="-122"/>
                </a:rPr>
                <a:t>克洛维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6" grpId="0" bldLvl="0" animBg="1"/>
      <p:bldP spid="15365" grpId="0" bldLvl="0" animBg="1"/>
      <p:bldP spid="5" grpId="0" bldLvl="0" animBg="1"/>
      <p:bldP spid="7" grpId="0" bldLvl="0" animBg="1"/>
      <p:bldP spid="8" grpId="0"/>
      <p:bldP spid="9" grpId="0"/>
      <p:bldP spid="184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装饰矩形"/>
          <p:cNvSpPr/>
          <p:nvPr>
            <p:custDataLst>
              <p:tags r:id="rId2"/>
            </p:custDataLst>
          </p:nvPr>
        </p:nvSpPr>
        <p:spPr>
          <a:xfrm>
            <a:off x="6819855" y="1470001"/>
            <a:ext cx="4931410" cy="4213225"/>
          </a:xfrm>
          <a:prstGeom prst="rect">
            <a:avLst/>
          </a:prstGeom>
          <a:solidFill>
            <a:schemeClr val="dk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3"/>
            </p:custDataLst>
          </p:nvPr>
        </p:nvCxnSpPr>
        <p:spPr>
          <a:xfrm>
            <a:off x="493059" y="622007"/>
            <a:ext cx="11181975" cy="0"/>
          </a:xfrm>
          <a:prstGeom prst="line">
            <a:avLst/>
          </a:prstGeom>
          <a:ln w="12700">
            <a:solidFill>
              <a:schemeClr val="l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2"/>
          <p:cNvSpPr txBox="1"/>
          <p:nvPr>
            <p:custDataLst>
              <p:tags r:id="rId4"/>
            </p:custDataLst>
          </p:nvPr>
        </p:nvSpPr>
        <p:spPr>
          <a:xfrm>
            <a:off x="612140" y="2202180"/>
            <a:ext cx="6070600" cy="266954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8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1</a:t>
            </a:r>
            <a:r>
              <a:rPr lang="zh-CN" altLang="en-US" sz="28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、梳理法兰西王国的发展历程</a:t>
            </a:r>
          </a:p>
          <a:p>
            <a:pPr marL="0" indent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8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2</a:t>
            </a:r>
            <a:r>
              <a:rPr lang="zh-CN" altLang="en-US" sz="28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、</a:t>
            </a:r>
            <a:r>
              <a:rPr lang="zh-CN" altLang="en-US" sz="28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法兰西王国采取怎么样的政治制度？</a:t>
            </a:r>
            <a:endParaRPr lang="zh-CN" altLang="en-US" sz="2400" b="1" spc="240">
              <a:solidFill>
                <a:schemeClr val="lt1"/>
              </a:solidFill>
              <a:uFill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2400" b="1" spc="240">
              <a:solidFill>
                <a:schemeClr val="lt1"/>
              </a:solidFill>
              <a:uFill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</p:txBody>
      </p:sp>
      <p:sp>
        <p:nvSpPr>
          <p:cNvPr id="5" name="Title 6"/>
          <p:cNvSpPr txBox="1"/>
          <p:nvPr>
            <p:custDataLst>
              <p:tags r:id="rId5"/>
            </p:custDataLst>
          </p:nvPr>
        </p:nvSpPr>
        <p:spPr>
          <a:xfrm>
            <a:off x="492760" y="937260"/>
            <a:ext cx="7167245" cy="9499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3600" b="1" spc="72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任务二：</a:t>
            </a:r>
          </a:p>
        </p:txBody>
      </p:sp>
      <p:pic>
        <p:nvPicPr>
          <p:cNvPr id="6" name="图片 3" descr="/data/meihua_service_downcache/jpg/e9e2893dbb7f8653a1c08ba9114e34d6.jpge9e2893dbb7f8653a1c08ba9114e34d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8"/>
          <a:srcRect t="22917" b="22917"/>
          <a:stretch>
            <a:fillRect/>
          </a:stretch>
        </p:blipFill>
        <p:spPr>
          <a:xfrm>
            <a:off x="6611620" y="1323975"/>
            <a:ext cx="4970780" cy="42100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160" h="6000">
                <a:moveTo>
                  <a:pt x="0" y="0"/>
                </a:moveTo>
                <a:lnTo>
                  <a:pt x="8160" y="0"/>
                </a:lnTo>
                <a:lnTo>
                  <a:pt x="8160" y="6000"/>
                </a:lnTo>
                <a:lnTo>
                  <a:pt x="0" y="60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20650" y="1141413"/>
            <a:ext cx="2279650" cy="550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公元前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27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 rot="5220000">
            <a:off x="552451" y="2239962"/>
            <a:ext cx="1135062" cy="42863"/>
          </a:xfrm>
          <a:prstGeom prst="line">
            <a:avLst/>
          </a:prstGeom>
          <a:noFill/>
          <a:ln w="60325">
            <a:solidFill>
              <a:srgbClr val="141414"/>
            </a:solidFill>
            <a:round/>
            <a:tailEnd type="triangle" w="med" len="med"/>
          </a:ln>
        </p:spPr>
        <p:txBody>
          <a:bodyPr wrap="none" lIns="121917" tIns="60958" rIns="121917" bIns="60958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55613" y="2828925"/>
            <a:ext cx="1328737" cy="5508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395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>
            <a:off x="1955800" y="3282950"/>
            <a:ext cx="665163" cy="1196975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tailEnd type="triangle" w="med" len="med"/>
          </a:ln>
        </p:spPr>
        <p:txBody>
          <a:bodyPr wrap="none" lIns="121917" tIns="60958" rIns="121917" bIns="60958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2520950" y="5321300"/>
            <a:ext cx="2060575" cy="982663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476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西罗马帝国灭亡</a:t>
            </a:r>
          </a:p>
        </p:txBody>
      </p:sp>
      <p:sp>
        <p:nvSpPr>
          <p:cNvPr id="57365" name="Text 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20963" y="1141413"/>
            <a:ext cx="2573337" cy="5508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罗马帝国建立</a:t>
            </a: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207963" y="3605213"/>
            <a:ext cx="1824037" cy="550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8" rIns="121917" bIns="60958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帝国分裂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620963" y="2000250"/>
            <a:ext cx="1960562" cy="522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东罗马帝国</a:t>
            </a: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 flipV="1">
            <a:off x="1900238" y="2439988"/>
            <a:ext cx="619125" cy="523875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tailEnd type="triangle" w="med" len="med"/>
          </a:ln>
        </p:spPr>
        <p:txBody>
          <a:bodyPr wrap="none" lIns="121917" tIns="60958" rIns="121917" bIns="60958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620963" y="4610100"/>
            <a:ext cx="1960562" cy="520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西罗马帝国</a:t>
            </a: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rot="-2640000">
            <a:off x="4937125" y="4175125"/>
            <a:ext cx="1422400" cy="139065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tailEnd type="triangle" w="med" len="med"/>
          </a:ln>
        </p:spPr>
        <p:txBody>
          <a:bodyPr wrap="none" lIns="121917" tIns="60958" rIns="121917" bIns="60958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642100" y="4587875"/>
            <a:ext cx="2317750" cy="522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蛮族王国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675438" y="5300663"/>
            <a:ext cx="2062162" cy="98266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日耳曼人在西欧建立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rot="-2640000">
            <a:off x="9093200" y="4573588"/>
            <a:ext cx="552450" cy="55245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tailEnd type="triangle" w="med" len="med"/>
          </a:ln>
        </p:spPr>
        <p:txBody>
          <a:bodyPr wrap="none" lIns="121917" tIns="60958" rIns="121917" bIns="60958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9744075" y="4610100"/>
            <a:ext cx="1960563" cy="520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法兰克王国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rot="-2640000">
            <a:off x="4900613" y="1985963"/>
            <a:ext cx="554037" cy="550862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tailEnd type="triangle" w="med" len="med"/>
          </a:ln>
        </p:spPr>
        <p:txBody>
          <a:bodyPr wrap="none" lIns="121917" tIns="60958" rIns="121917" bIns="60958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711825" y="2000250"/>
            <a:ext cx="1960563" cy="522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拜占庭帝国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00725" y="2651125"/>
            <a:ext cx="2144713" cy="52228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“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黄金时代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”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525963" y="4508500"/>
            <a:ext cx="2116137" cy="754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西欧奴隶社会结束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进入封建社会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9275196" y="4555243"/>
            <a:ext cx="2400075" cy="20257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827170" y="4405753"/>
            <a:ext cx="1067333" cy="1289668"/>
          </a:xfrm>
          <a:prstGeom prst="ellipse">
            <a:avLst/>
          </a:prstGeom>
        </p:spPr>
      </p:pic>
      <p:cxnSp>
        <p:nvCxnSpPr>
          <p:cNvPr id="39" name="直接连接符 38"/>
          <p:cNvCxnSpPr/>
          <p:nvPr>
            <p:custDataLst>
              <p:tags r:id="rId3"/>
            </p:custDataLst>
          </p:nvPr>
        </p:nvCxnSpPr>
        <p:spPr>
          <a:xfrm>
            <a:off x="1087665" y="4245549"/>
            <a:ext cx="12065" cy="149611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13"/>
          <p:cNvSpPr txBox="1"/>
          <p:nvPr>
            <p:custDataLst>
              <p:tags r:id="rId4"/>
            </p:custDataLst>
          </p:nvPr>
        </p:nvSpPr>
        <p:spPr>
          <a:xfrm>
            <a:off x="450428" y="4584700"/>
            <a:ext cx="1396153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4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481年</a:t>
            </a:r>
          </a:p>
        </p:txBody>
      </p:sp>
      <p:cxnSp>
        <p:nvCxnSpPr>
          <p:cNvPr id="43" name="直接连接符 42"/>
          <p:cNvCxnSpPr/>
          <p:nvPr>
            <p:custDataLst>
              <p:tags r:id="rId5"/>
            </p:custDataLst>
          </p:nvPr>
        </p:nvCxnSpPr>
        <p:spPr>
          <a:xfrm>
            <a:off x="3482973" y="4256409"/>
            <a:ext cx="12065" cy="149611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>
            <p:custDataLst>
              <p:tags r:id="rId6"/>
            </p:custDataLst>
          </p:nvPr>
        </p:nvCxnSpPr>
        <p:spPr>
          <a:xfrm>
            <a:off x="5824028" y="4198669"/>
            <a:ext cx="12065" cy="149611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>
            <p:custDataLst>
              <p:tags r:id="rId7"/>
            </p:custDataLst>
          </p:nvPr>
        </p:nvCxnSpPr>
        <p:spPr>
          <a:xfrm>
            <a:off x="9000153" y="4326069"/>
            <a:ext cx="12065" cy="149611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22"/>
          <p:cNvSpPr txBox="1"/>
          <p:nvPr>
            <p:custDataLst>
              <p:tags r:id="rId8"/>
            </p:custDataLst>
          </p:nvPr>
        </p:nvSpPr>
        <p:spPr>
          <a:xfrm>
            <a:off x="3008285" y="3685395"/>
            <a:ext cx="1221627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768</a:t>
            </a:r>
            <a:r>
              <a:rPr lang="zh-CN" altLang="en-US" sz="266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</a:p>
        </p:txBody>
      </p:sp>
      <p:sp>
        <p:nvSpPr>
          <p:cNvPr id="47" name="文本框 23"/>
          <p:cNvSpPr txBox="1"/>
          <p:nvPr>
            <p:custDataLst>
              <p:tags r:id="rId9"/>
            </p:custDataLst>
          </p:nvPr>
        </p:nvSpPr>
        <p:spPr>
          <a:xfrm>
            <a:off x="7964594" y="3690621"/>
            <a:ext cx="1165013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0" b="1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814</a:t>
            </a:r>
            <a:r>
              <a:rPr lang="zh-CN" altLang="en-US" sz="2660" b="1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</a:p>
        </p:txBody>
      </p:sp>
      <p:sp>
        <p:nvSpPr>
          <p:cNvPr id="50" name="文本框 29"/>
          <p:cNvSpPr txBox="1"/>
          <p:nvPr>
            <p:custDataLst>
              <p:tags r:id="rId10"/>
            </p:custDataLst>
          </p:nvPr>
        </p:nvSpPr>
        <p:spPr>
          <a:xfrm>
            <a:off x="5293528" y="4681960"/>
            <a:ext cx="1265357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304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800年</a:t>
            </a:r>
          </a:p>
        </p:txBody>
      </p:sp>
      <p:sp>
        <p:nvSpPr>
          <p:cNvPr id="52" name="文本框 39"/>
          <p:cNvSpPr txBox="1"/>
          <p:nvPr>
            <p:custDataLst>
              <p:tags r:id="rId11"/>
            </p:custDataLst>
          </p:nvPr>
        </p:nvSpPr>
        <p:spPr>
          <a:xfrm>
            <a:off x="8077377" y="1721900"/>
            <a:ext cx="701209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40" b="1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查理去世</a:t>
            </a:r>
          </a:p>
        </p:txBody>
      </p:sp>
      <p:cxnSp>
        <p:nvCxnSpPr>
          <p:cNvPr id="53" name="直接连接符 52"/>
          <p:cNvCxnSpPr/>
          <p:nvPr>
            <p:custDataLst>
              <p:tags r:id="rId12"/>
            </p:custDataLst>
          </p:nvPr>
        </p:nvCxnSpPr>
        <p:spPr>
          <a:xfrm>
            <a:off x="10162660" y="4405701"/>
            <a:ext cx="12065" cy="149611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41"/>
          <p:cNvSpPr txBox="1"/>
          <p:nvPr>
            <p:custDataLst>
              <p:tags r:id="rId13"/>
            </p:custDataLst>
          </p:nvPr>
        </p:nvSpPr>
        <p:spPr>
          <a:xfrm>
            <a:off x="9864072" y="3655955"/>
            <a:ext cx="1221627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304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843年</a:t>
            </a:r>
          </a:p>
        </p:txBody>
      </p:sp>
      <p:sp>
        <p:nvSpPr>
          <p:cNvPr id="56" name="矩形 55"/>
          <p:cNvSpPr/>
          <p:nvPr>
            <p:custDataLst>
              <p:tags r:id="rId14"/>
            </p:custDataLst>
          </p:nvPr>
        </p:nvSpPr>
        <p:spPr>
          <a:xfrm>
            <a:off x="436033" y="122767"/>
            <a:ext cx="1181947" cy="33635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8" name="矩形 57"/>
          <p:cNvSpPr/>
          <p:nvPr>
            <p:custDataLst>
              <p:tags r:id="rId15"/>
            </p:custDataLst>
          </p:nvPr>
        </p:nvSpPr>
        <p:spPr>
          <a:xfrm>
            <a:off x="3166126" y="1853223"/>
            <a:ext cx="644893" cy="196361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40" b="1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查理继位</a:t>
            </a:r>
          </a:p>
        </p:txBody>
      </p:sp>
      <p:sp>
        <p:nvSpPr>
          <p:cNvPr id="59" name="文本框 37"/>
          <p:cNvSpPr txBox="1"/>
          <p:nvPr>
            <p:custDataLst>
              <p:tags r:id="rId16"/>
            </p:custDataLst>
          </p:nvPr>
        </p:nvSpPr>
        <p:spPr>
          <a:xfrm>
            <a:off x="10162773" y="789865"/>
            <a:ext cx="412636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304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帝国一分为三</a:t>
            </a:r>
          </a:p>
        </p:txBody>
      </p:sp>
      <p:pic>
        <p:nvPicPr>
          <p:cNvPr id="60" name="图片 5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2954811" y="4475430"/>
            <a:ext cx="1067333" cy="1289668"/>
          </a:xfrm>
          <a:prstGeom prst="ellipse">
            <a:avLst/>
          </a:prstGeom>
        </p:spPr>
      </p:pic>
      <p:pic>
        <p:nvPicPr>
          <p:cNvPr id="55" name="图片 2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3"/>
          <a:stretch>
            <a:fillRect/>
          </a:stretch>
        </p:blipFill>
        <p:spPr bwMode="auto">
          <a:xfrm>
            <a:off x="595910" y="3491710"/>
            <a:ext cx="858933" cy="10635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矩形 48"/>
          <p:cNvSpPr/>
          <p:nvPr>
            <p:custDataLst>
              <p:tags r:id="rId19"/>
            </p:custDataLst>
          </p:nvPr>
        </p:nvSpPr>
        <p:spPr>
          <a:xfrm>
            <a:off x="755534" y="5085425"/>
            <a:ext cx="553620" cy="149579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4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克洛维</a:t>
            </a:r>
          </a:p>
        </p:txBody>
      </p:sp>
      <p:cxnSp>
        <p:nvCxnSpPr>
          <p:cNvPr id="48" name="直接连接符 47"/>
          <p:cNvCxnSpPr/>
          <p:nvPr>
            <p:custDataLst>
              <p:tags r:id="rId20"/>
            </p:custDataLst>
          </p:nvPr>
        </p:nvCxnSpPr>
        <p:spPr>
          <a:xfrm>
            <a:off x="8390282" y="4245527"/>
            <a:ext cx="12065" cy="149611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>
            <p:custDataLst>
              <p:tags r:id="rId21"/>
            </p:custDataLst>
          </p:nvPr>
        </p:nvCxnSpPr>
        <p:spPr>
          <a:xfrm>
            <a:off x="10469004" y="4245527"/>
            <a:ext cx="12065" cy="149611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右箭头 60"/>
          <p:cNvSpPr/>
          <p:nvPr>
            <p:custDataLst>
              <p:tags r:id="rId22"/>
            </p:custDataLst>
          </p:nvPr>
        </p:nvSpPr>
        <p:spPr>
          <a:xfrm>
            <a:off x="307064" y="4245494"/>
            <a:ext cx="11579139" cy="407297"/>
          </a:xfrm>
          <a:prstGeom prst="rightArrow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95" b="1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3"/>
            </p:custDataLst>
          </p:nvPr>
        </p:nvSpPr>
        <p:spPr>
          <a:xfrm>
            <a:off x="5834113" y="1111906"/>
            <a:ext cx="535531" cy="27136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8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查理大帝（查理曼）</a:t>
            </a:r>
          </a:p>
        </p:txBody>
      </p:sp>
      <p:sp>
        <p:nvSpPr>
          <p:cNvPr id="51" name="文本框 38"/>
          <p:cNvSpPr txBox="1"/>
          <p:nvPr>
            <p:custDataLst>
              <p:tags r:id="rId24"/>
            </p:custDataLst>
          </p:nvPr>
        </p:nvSpPr>
        <p:spPr>
          <a:xfrm>
            <a:off x="5340048" y="1525094"/>
            <a:ext cx="936876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4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查理加冕</a:t>
            </a:r>
          </a:p>
        </p:txBody>
      </p:sp>
      <p:sp>
        <p:nvSpPr>
          <p:cNvPr id="9" name="TextBox 41"/>
          <p:cNvSpPr txBox="1"/>
          <p:nvPr>
            <p:custDataLst>
              <p:tags r:id="rId25"/>
            </p:custDataLst>
          </p:nvPr>
        </p:nvSpPr>
        <p:spPr>
          <a:xfrm>
            <a:off x="3811019" y="184313"/>
            <a:ext cx="38576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方正粗金陵简体" panose="02000000000000000000" charset="-122"/>
                <a:ea typeface="方正粗金陵简体" panose="02000000000000000000" charset="-122"/>
              </a:rPr>
              <a:t>法兰克王国发展历程</a:t>
            </a:r>
          </a:p>
        </p:txBody>
      </p:sp>
      <p:sp>
        <p:nvSpPr>
          <p:cNvPr id="5" name="矩形 4"/>
          <p:cNvSpPr/>
          <p:nvPr>
            <p:custDataLst>
              <p:tags r:id="rId26"/>
            </p:custDataLst>
          </p:nvPr>
        </p:nvSpPr>
        <p:spPr>
          <a:xfrm>
            <a:off x="514985" y="122555"/>
            <a:ext cx="875030" cy="29114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3040" b="1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法兰克王国建立</a:t>
            </a:r>
          </a:p>
        </p:txBody>
      </p:sp>
      <p:sp>
        <p:nvSpPr>
          <p:cNvPr id="8" name="矩形 7"/>
          <p:cNvSpPr/>
          <p:nvPr>
            <p:custDataLst>
              <p:tags r:id="rId27"/>
            </p:custDataLst>
          </p:nvPr>
        </p:nvSpPr>
        <p:spPr>
          <a:xfrm>
            <a:off x="5241713" y="779992"/>
            <a:ext cx="1181947" cy="33635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>
            <p:custDataLst>
              <p:tags r:id="rId28"/>
            </p:custDataLst>
          </p:nvPr>
        </p:nvSpPr>
        <p:spPr>
          <a:xfrm>
            <a:off x="9812443" y="284057"/>
            <a:ext cx="1181947" cy="33635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" grpId="0"/>
      <p:bldP spid="51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http://imgsrc.baidu.com/forum/pic/item/e887b2345982b2b79e54b64431adcbef74099bae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345" y="53200"/>
            <a:ext cx="10134258" cy="64782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8" name="TextBox 147"/>
          <p:cNvSpPr txBox="1"/>
          <p:nvPr/>
        </p:nvSpPr>
        <p:spPr>
          <a:xfrm>
            <a:off x="10454229" y="112045"/>
            <a:ext cx="1413510" cy="6332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eaVert" wrap="square">
            <a:spAutoFit/>
          </a:bodyPr>
          <a:lstStyle/>
          <a:p>
            <a:pPr>
              <a:defRPr/>
            </a:pPr>
            <a:r>
              <a:rPr lang="zh-CN" altLang="en-US" sz="4000" dirty="0">
                <a:latin typeface="华文行楷" panose="02010800040101010101" charset="-122"/>
                <a:ea typeface="华文行楷" panose="02010800040101010101" charset="-122"/>
              </a:rPr>
              <a:t>伴</a:t>
            </a:r>
            <a:r>
              <a:rPr lang="zh-CN" altLang="en-US" sz="4000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随法兰克国家疆域变迁，</a:t>
            </a:r>
            <a:endParaRPr lang="en-US" altLang="zh-CN" sz="4000" dirty="0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</a:endParaRPr>
          </a:p>
          <a:p>
            <a:pPr>
              <a:defRPr/>
            </a:pPr>
            <a:r>
              <a:rPr lang="zh-CN" altLang="en-US" sz="4000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封建制度在西欧不断扩张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4294967295"/>
          </p:nvPr>
        </p:nvSpPr>
        <p:spPr>
          <a:xfrm>
            <a:off x="171450" y="394335"/>
            <a:ext cx="8640445" cy="4351020"/>
          </a:xfrm>
        </p:spPr>
        <p:txBody>
          <a:bodyPr>
            <a:noAutofit/>
          </a:bodyPr>
          <a:lstStyle/>
          <a:p>
            <a:pPr marL="0" indent="0" algn="l">
              <a:lnSpc>
                <a:spcPct val="114000"/>
              </a:lnSpc>
              <a:spcBef>
                <a:spcPts val="400"/>
              </a:spcBef>
              <a:buNone/>
            </a:pPr>
            <a:r>
              <a:rPr lang="zh-CN" altLang="en-US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（法兰克王国多次将土地进行</a:t>
            </a:r>
            <a:r>
              <a:rPr lang="zh-CN" altLang="en-US" b="1" dirty="0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无偿赏赐</a:t>
            </a:r>
            <a:r>
              <a:rPr lang="zh-CN" altLang="en-US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。到了八世纪前期，查理</a:t>
            </a:r>
            <a:r>
              <a:rPr lang="en-US" altLang="zh-CN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·</a:t>
            </a:r>
            <a:r>
              <a:rPr lang="zh-CN" altLang="en-US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马特执政。）</a:t>
            </a:r>
          </a:p>
          <a:p>
            <a:pPr indent="0" algn="l">
              <a:lnSpc>
                <a:spcPct val="114000"/>
              </a:lnSpc>
              <a:spcBef>
                <a:spcPts val="400"/>
              </a:spcBef>
              <a:buNone/>
            </a:pPr>
            <a:r>
              <a:rPr lang="zh-CN" altLang="en-US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查理</a:t>
            </a:r>
            <a:r>
              <a:rPr lang="en-US" altLang="zh-CN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·</a:t>
            </a:r>
            <a:r>
              <a:rPr lang="zh-CN" altLang="en-US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马特：“气势汹汹的敌人正在威胁这个国家，我希望有人可以为了法兰克而出征。”</a:t>
            </a:r>
          </a:p>
          <a:p>
            <a:pPr marL="0" indent="0" algn="l">
              <a:lnSpc>
                <a:spcPct val="114000"/>
              </a:lnSpc>
              <a:spcBef>
                <a:spcPts val="400"/>
              </a:spcBef>
              <a:buNone/>
            </a:pPr>
            <a:r>
              <a:rPr lang="en-US" altLang="zh-CN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  </a:t>
            </a:r>
            <a:r>
              <a:rPr lang="zh-CN" altLang="en-US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领主：“我虽然受赐了土地，但我没有义务为了你而战斗。”</a:t>
            </a:r>
          </a:p>
          <a:p>
            <a:pPr indent="0" algn="l">
              <a:lnSpc>
                <a:spcPct val="114000"/>
              </a:lnSpc>
              <a:spcBef>
                <a:spcPts val="400"/>
              </a:spcBef>
              <a:buNone/>
            </a:pPr>
            <a:endParaRPr lang="en-US" altLang="zh-CN" b="1" dirty="0">
              <a:solidFill>
                <a:schemeClr val="tx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  <a:p>
            <a:pPr indent="0" algn="l">
              <a:lnSpc>
                <a:spcPct val="114000"/>
              </a:lnSpc>
              <a:spcBef>
                <a:spcPts val="0"/>
              </a:spcBef>
              <a:buNone/>
            </a:pPr>
            <a:r>
              <a:rPr lang="zh-CN" altLang="en-US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查理</a:t>
            </a:r>
            <a:r>
              <a:rPr lang="en-US" altLang="zh-CN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·</a:t>
            </a:r>
            <a:r>
              <a:rPr lang="zh-CN" altLang="en-US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马特：“在国家危难之时，你们这些无偿受封的人却不愿派出一个骑兵。我要改变这种局面！想要土地必须为我服兵役！”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2430" y="5430837"/>
            <a:ext cx="8587740" cy="9772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从以上对话中，面对什么样的困境？查理</a:t>
            </a:r>
            <a:r>
              <a:rPr lang="en-US" altLang="zh-CN" sz="2400" b="1" dirty="0">
                <a:solidFill>
                  <a:srgbClr val="0070C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·</a:t>
            </a:r>
            <a:r>
              <a:rPr lang="zh-CN" altLang="en-US" sz="2400" b="1" dirty="0">
                <a:solidFill>
                  <a:srgbClr val="0070C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马特为了改变局面，对土地的分封形式做了怎样的改革？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88166" y="4573728"/>
            <a:ext cx="1005403" cy="584775"/>
          </a:xfrm>
          <a:prstGeom prst="rect">
            <a:avLst/>
          </a:prstGeom>
          <a:gradFill>
            <a:gsLst>
              <a:gs pos="10000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有偿</a:t>
            </a:r>
          </a:p>
        </p:txBody>
      </p:sp>
      <p:sp>
        <p:nvSpPr>
          <p:cNvPr id="20" name="TextBox 10"/>
          <p:cNvSpPr txBox="1"/>
          <p:nvPr/>
        </p:nvSpPr>
        <p:spPr>
          <a:xfrm>
            <a:off x="7791451" y="1985863"/>
            <a:ext cx="4191001" cy="46037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困境：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国家安全受到了威胁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。</a:t>
            </a:r>
            <a:endParaRPr lang="zh-CN" altLang="zh-CN" sz="2400" b="1" dirty="0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7370068" y="3199371"/>
            <a:ext cx="4735286" cy="46037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困境：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领主不愿为国家而战斗。</a:t>
            </a:r>
            <a:endParaRPr lang="zh-CN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6"/>
          <p:cNvSpPr txBox="1"/>
          <p:nvPr/>
        </p:nvSpPr>
        <p:spPr>
          <a:xfrm>
            <a:off x="8428220" y="4572283"/>
            <a:ext cx="1005403" cy="584775"/>
          </a:xfrm>
          <a:prstGeom prst="rect">
            <a:avLst/>
          </a:prstGeom>
          <a:gradFill>
            <a:gsLst>
              <a:gs pos="10000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无偿</a:t>
            </a:r>
          </a:p>
        </p:txBody>
      </p:sp>
      <p:sp>
        <p:nvSpPr>
          <p:cNvPr id="23" name="右箭头 22"/>
          <p:cNvSpPr/>
          <p:nvPr/>
        </p:nvSpPr>
        <p:spPr>
          <a:xfrm>
            <a:off x="9744165" y="4659507"/>
            <a:ext cx="609601" cy="413657"/>
          </a:xfrm>
          <a:prstGeom prst="rightArrow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020" y="704215"/>
            <a:ext cx="6729521" cy="614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缺角矩形 32"/>
          <p:cNvSpPr>
            <a:spLocks noChangeArrowheads="1"/>
          </p:cNvSpPr>
          <p:nvPr/>
        </p:nvSpPr>
        <p:spPr bwMode="auto">
          <a:xfrm>
            <a:off x="7019925" y="195211"/>
            <a:ext cx="5139056" cy="1563252"/>
          </a:xfrm>
          <a:prstGeom prst="plaque">
            <a:avLst>
              <a:gd name="adj" fmla="val 16667"/>
            </a:avLst>
          </a:prstGeom>
          <a:solidFill>
            <a:srgbClr val="E9FB9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00"/>
                </a:solidFill>
                <a:latin typeface="Calibri" panose="020F0502020204030204" charset="0"/>
              </a:rPr>
              <a:t>以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charset="0"/>
              </a:rPr>
              <a:t>土地的封赐为纽带</a:t>
            </a:r>
            <a:r>
              <a:rPr lang="zh-CN" altLang="en-US" sz="2400" b="1" dirty="0">
                <a:solidFill>
                  <a:srgbClr val="000000"/>
                </a:solidFill>
                <a:latin typeface="Calibri" panose="020F0502020204030204" charset="0"/>
              </a:rPr>
              <a:t>建立起封建君臣制度。赐地的人成为封君，接受封地的人成为封臣。</a:t>
            </a:r>
          </a:p>
        </p:txBody>
      </p:sp>
      <p:sp>
        <p:nvSpPr>
          <p:cNvPr id="7" name="缺角矩形 32"/>
          <p:cNvSpPr>
            <a:spLocks noChangeArrowheads="1"/>
          </p:cNvSpPr>
          <p:nvPr/>
        </p:nvSpPr>
        <p:spPr bwMode="auto">
          <a:xfrm>
            <a:off x="7019924" y="1873885"/>
            <a:ext cx="5188585" cy="1555115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00"/>
                </a:solidFill>
                <a:latin typeface="Calibri" panose="020F0502020204030204" charset="0"/>
              </a:rPr>
              <a:t>封臣对封君要忠诚，在封君需要的时候，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charset="0"/>
              </a:rPr>
              <a:t>无偿的为封君服兵役、提供金钱等。</a:t>
            </a:r>
          </a:p>
        </p:txBody>
      </p:sp>
      <p:sp>
        <p:nvSpPr>
          <p:cNvPr id="8" name="缺角矩形 32"/>
          <p:cNvSpPr>
            <a:spLocks noChangeArrowheads="1"/>
          </p:cNvSpPr>
          <p:nvPr/>
        </p:nvSpPr>
        <p:spPr bwMode="auto">
          <a:xfrm>
            <a:off x="7052943" y="3544422"/>
            <a:ext cx="5122545" cy="1906909"/>
          </a:xfrm>
          <a:prstGeom prst="plaque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00"/>
                </a:solidFill>
                <a:latin typeface="Calibri" panose="020F0502020204030204" charset="0"/>
              </a:rPr>
              <a:t>封君对封臣也有义务，封君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charset="0"/>
              </a:rPr>
              <a:t>不能任意侵害封臣的荣誉、人身和财产安全。</a:t>
            </a:r>
            <a:r>
              <a:rPr lang="zh-CN" altLang="en-US" sz="2400" b="1" dirty="0">
                <a:solidFill>
                  <a:srgbClr val="000000"/>
                </a:solidFill>
                <a:latin typeface="Calibri" panose="020F0502020204030204" charset="0"/>
              </a:rPr>
              <a:t>当封臣受到外来攻击时，封君均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charset="0"/>
              </a:rPr>
              <a:t>必须提供保护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395" y="5566753"/>
            <a:ext cx="5188585" cy="129124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ldLvl="0" animBg="1"/>
      <p:bldP spid="7" grpId="2" bldLvl="0" animBg="1"/>
      <p:bldP spid="8" grpId="0" bldLvl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424" y="915988"/>
            <a:ext cx="5045710" cy="3141283"/>
          </a:xfrm>
          <a:prstGeom prst="rect">
            <a:avLst/>
          </a:prstGeom>
        </p:spPr>
      </p:pic>
      <p:pic>
        <p:nvPicPr>
          <p:cNvPr id="2" name="图片 1" descr="96c37d6762223b72cd137a4ae11affd5_fad05f1f19a34118a7390d4b6e32fd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3506" y="1162050"/>
            <a:ext cx="4219574" cy="309340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53530" y="4311015"/>
            <a:ext cx="5185410" cy="1198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MS PGothic" panose="020B0600070205080204" charset="-128"/>
                <a:ea typeface="MS PGothic" panose="020B0600070205080204" charset="-128"/>
                <a:cs typeface="MS PGothic" panose="020B0600070205080204" charset="-128"/>
              </a:rPr>
              <a:t>普天之下莫非王土，</a:t>
            </a:r>
          </a:p>
          <a:p>
            <a:r>
              <a:rPr lang="zh-CN" altLang="en-US" sz="2400" b="1" dirty="0">
                <a:solidFill>
                  <a:schemeClr val="tx1"/>
                </a:solidFill>
                <a:latin typeface="MS PGothic" panose="020B0600070205080204" charset="-128"/>
                <a:ea typeface="MS PGothic" panose="020B0600070205080204" charset="-128"/>
                <a:cs typeface="MS PGothic" panose="020B0600070205080204" charset="-128"/>
              </a:rPr>
              <a:t>率土之滨莫非王臣。</a:t>
            </a:r>
          </a:p>
          <a:p>
            <a:pPr algn="r"/>
            <a:r>
              <a:rPr lang="en-US" altLang="zh-CN" sz="2400" b="1" dirty="0">
                <a:solidFill>
                  <a:schemeClr val="tx1"/>
                </a:solidFill>
                <a:latin typeface="MS PGothic" panose="020B0600070205080204" charset="-128"/>
                <a:ea typeface="MS PGothic" panose="020B0600070205080204" charset="-128"/>
                <a:cs typeface="MS PGothic" panose="020B0600070205080204" charset="-128"/>
              </a:rPr>
              <a:t>——</a:t>
            </a:r>
            <a:r>
              <a:rPr lang="zh-CN" altLang="en-US" sz="2400" b="1" dirty="0">
                <a:solidFill>
                  <a:schemeClr val="tx1"/>
                </a:solidFill>
                <a:latin typeface="MS PGothic" panose="020B0600070205080204" charset="-128"/>
                <a:ea typeface="MS PGothic" panose="020B0600070205080204" charset="-128"/>
                <a:cs typeface="MS PGothic" panose="020B0600070205080204" charset="-128"/>
              </a:rPr>
              <a:t>《战国策》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69337" y="4255453"/>
            <a:ext cx="4448813" cy="1198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MS PGothic" panose="020B0600070205080204" charset="-128"/>
                <a:ea typeface="MS PGothic" panose="020B0600070205080204" charset="-128"/>
                <a:cs typeface="MS PGothic" panose="020B0600070205080204" charset="-128"/>
              </a:rPr>
              <a:t>我的附庸的附庸，</a:t>
            </a:r>
          </a:p>
          <a:p>
            <a:r>
              <a:rPr lang="zh-CN" altLang="en-US" sz="2400" b="1" dirty="0">
                <a:latin typeface="MS PGothic" panose="020B0600070205080204" charset="-128"/>
                <a:ea typeface="MS PGothic" panose="020B0600070205080204" charset="-128"/>
                <a:cs typeface="MS PGothic" panose="020B0600070205080204" charset="-128"/>
              </a:rPr>
              <a:t>不是我的附庸。</a:t>
            </a:r>
          </a:p>
          <a:p>
            <a:pPr algn="r"/>
            <a:r>
              <a:rPr lang="zh-CN" altLang="en-US" sz="2400" b="1" dirty="0">
                <a:latin typeface="MS PGothic" panose="020B0600070205080204" charset="-128"/>
                <a:ea typeface="MS PGothic" panose="020B0600070205080204" charset="-128"/>
                <a:cs typeface="MS PGothic" panose="020B0600070205080204" charset="-128"/>
              </a:rPr>
              <a:t>——《查理·马特改革》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25245" y="5454455"/>
            <a:ext cx="3501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MS PGothic" panose="020B0600070205080204" charset="-128"/>
                <a:ea typeface="MS PGothic" panose="020B0600070205080204" charset="-128"/>
              </a:rPr>
              <a:t>西欧封建等级制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12332" y="5509774"/>
            <a:ext cx="406717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MS PGothic" panose="020B0600070205080204" charset="-128"/>
                <a:ea typeface="MS PGothic" panose="020B0600070205080204" charset="-128"/>
              </a:rPr>
              <a:t>中国西周分封制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8275" y="66675"/>
            <a:ext cx="12075160" cy="6661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3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西欧中世纪封建制度与中国西周时期分封制异同？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MS PGothic" panose="020B0600070205080204" charset="-128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1018540" y="5943600"/>
            <a:ext cx="4832350" cy="706755"/>
          </a:xfrm>
          <a:prstGeom prst="rect">
            <a:avLst/>
          </a:prstGeom>
          <a:noFill/>
          <a:ln w="28575" cmpd="dbl">
            <a:solidFill>
              <a:srgbClr val="F85208"/>
            </a:solidFill>
            <a:prstDash val="solid"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只承认自己</a:t>
            </a: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直属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上下级，对于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其他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的上下级关系与自己无关，</a:t>
            </a: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不可越级统领。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26325" y="6031865"/>
            <a:ext cx="2214880" cy="398780"/>
          </a:xfrm>
          <a:prstGeom prst="rect">
            <a:avLst/>
          </a:prstGeom>
          <a:noFill/>
          <a:ln w="28575" cmpd="dbl">
            <a:solidFill>
              <a:srgbClr val="F85208"/>
            </a:solidFill>
            <a:prstDash val="solid"/>
          </a:ln>
        </p:spPr>
        <p:txBody>
          <a:bodyPr wrap="non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周天子是</a:t>
            </a: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天下共主</a:t>
            </a: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1069337" y="1637880"/>
          <a:ext cx="10210167" cy="2419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700"/>
                <a:gridCol w="2058417"/>
                <a:gridCol w="6096050"/>
              </a:tblGrid>
              <a:tr h="720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MS PGothic" panose="020B0600070205080204" charset="-128"/>
                        </a:rPr>
                        <a:t>制度</a:t>
                      </a:r>
                    </a:p>
                  </a:txBody>
                  <a:tcPr marL="51431" marR="51431" marT="34297" marB="34297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MS PGothic" panose="020B0600070205080204" charset="-128"/>
                        </a:rPr>
                        <a:t>共同点</a:t>
                      </a:r>
                    </a:p>
                  </a:txBody>
                  <a:tcPr marL="51431" marR="51431" marT="34297" marB="34297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MS PGothic" panose="020B0600070205080204" charset="-128"/>
                        </a:rPr>
                        <a:t>不同点</a:t>
                      </a:r>
                    </a:p>
                  </a:txBody>
                  <a:tcPr marL="51431" marR="51431" marT="34297" marB="34297"/>
                </a:tc>
              </a:tr>
              <a:tr h="7786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rgbClr val="C00000"/>
                          </a:solidFill>
                          <a:latin typeface="MS PGothic" panose="020B0600070205080204" charset="-128"/>
                          <a:ea typeface="MS PGothic" panose="020B0600070205080204" charset="-128"/>
                        </a:rPr>
                        <a:t>西周分封制</a:t>
                      </a:r>
                    </a:p>
                  </a:txBody>
                  <a:tcPr marL="51431" marR="51431" marT="34297" marB="34297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MS PGothic" panose="020B0600070205080204" charset="-128"/>
                        <a:ea typeface="MS PGothic" panose="020B0600070205080204" charset="-128"/>
                      </a:endParaRPr>
                    </a:p>
                  </a:txBody>
                  <a:tcPr marL="51431" marR="51431" marT="34297" marB="34297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MS PGothic" panose="020B0600070205080204" charset="-128"/>
                        <a:ea typeface="MS PGothic" panose="020B0600070205080204" charset="-128"/>
                      </a:endParaRPr>
                    </a:p>
                  </a:txBody>
                  <a:tcPr marL="51431" marR="51431" marT="34297" marB="34297"/>
                </a:tc>
              </a:tr>
              <a:tr h="9203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MS PGothic" panose="020B0600070205080204" charset="-128"/>
                          <a:ea typeface="MS PGothic" panose="020B0600070205080204" charset="-128"/>
                        </a:rPr>
                        <a:t>西欧封建制</a:t>
                      </a:r>
                    </a:p>
                  </a:txBody>
                  <a:tcPr marL="51431" marR="51431" marT="34297" marB="34297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 dirty="0">
                        <a:latin typeface="MS PGothic" panose="020B0600070205080204" charset="-128"/>
                        <a:ea typeface="MS PGothic" panose="020B0600070205080204" charset="-128"/>
                      </a:endParaRPr>
                    </a:p>
                  </a:txBody>
                  <a:tcPr marL="51431" marR="51431" marT="34297" marB="34297"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332480" y="2495448"/>
            <a:ext cx="14941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等级森严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32480" y="3149319"/>
            <a:ext cx="19014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权力和义务相交织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70476" y="2439292"/>
            <a:ext cx="2084784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MS PGothic" panose="020B0600070205080204" charset="-128"/>
                <a:ea typeface="MS PGothic" panose="020B0600070205080204" charset="-128"/>
              </a:rPr>
              <a:t>纽带：血缘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13660" y="3380990"/>
            <a:ext cx="16230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MS PGothic" panose="020B0600070205080204" charset="-128"/>
                <a:ea typeface="MS PGothic" panose="020B0600070205080204" charset="-128"/>
              </a:rPr>
              <a:t>纽带：土地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41634" y="2275978"/>
            <a:ext cx="42378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周王是最高统治者，民众都服从周王。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041634" y="3219832"/>
            <a:ext cx="38825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各等级之间，不可越级统治。国王不能直接统治民众。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bldLvl="0" animBg="1"/>
      <p:bldP spid="17" grpId="0" bldLvl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120390" y="356870"/>
            <a:ext cx="4491990" cy="645160"/>
          </a:xfrm>
          <a:prstGeom prst="rect">
            <a:avLst/>
          </a:prstGeom>
          <a:solidFill>
            <a:srgbClr val="824D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印象：中世纪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41973" y="1839381"/>
            <a:ext cx="262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明朝</a:t>
            </a:r>
            <a:endParaRPr lang="en-US" altLang="zh-CN" sz="2400" dirty="0" smtClean="0"/>
          </a:p>
        </p:txBody>
      </p:sp>
      <p:grpSp>
        <p:nvGrpSpPr>
          <p:cNvPr id="2" name="组合 1"/>
          <p:cNvGrpSpPr/>
          <p:nvPr/>
        </p:nvGrpSpPr>
        <p:grpSpPr>
          <a:xfrm>
            <a:off x="895350" y="1708150"/>
            <a:ext cx="2549525" cy="1785371"/>
            <a:chOff x="5640903" y="2381393"/>
            <a:chExt cx="2549593" cy="177444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001" y="2381393"/>
              <a:ext cx="2549495" cy="177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640903" y="3786013"/>
              <a:ext cx="2549525" cy="366047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latin typeface="黑体" panose="02010609060101010101" pitchFamily="1" charset="-122"/>
                  <a:ea typeface="黑体" panose="02010609060101010101" pitchFamily="1" charset="-122"/>
                </a:rPr>
                <a:t>十字军东征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45887" y="1708247"/>
            <a:ext cx="2611350" cy="1784350"/>
            <a:chOff x="8388067" y="2402937"/>
            <a:chExt cx="2611350" cy="178435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9" r="12373"/>
            <a:stretch>
              <a:fillRect/>
            </a:stretch>
          </p:blipFill>
          <p:spPr bwMode="auto">
            <a:xfrm>
              <a:off x="8388067" y="2402937"/>
              <a:ext cx="2611350" cy="177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388067" y="3818987"/>
              <a:ext cx="2611120" cy="36830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800" dirty="0" smtClean="0">
                  <a:solidFill>
                    <a:schemeClr val="bg1"/>
                  </a:solidFill>
                  <a:latin typeface="黑体" panose="02010609060101010101" pitchFamily="1" charset="-122"/>
                  <a:ea typeface="黑体" panose="02010609060101010101" pitchFamily="1" charset="-122"/>
                  <a:sym typeface="+mn-ea"/>
                </a:rPr>
                <a:t>英法百年战争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32835" y="3770630"/>
            <a:ext cx="2564130" cy="1870710"/>
            <a:chOff x="9346344" y="4849138"/>
            <a:chExt cx="2564130" cy="181497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30"/>
            <a:stretch>
              <a:fillRect/>
            </a:stretch>
          </p:blipFill>
          <p:spPr bwMode="auto">
            <a:xfrm>
              <a:off x="9425084" y="4849138"/>
              <a:ext cx="2480157" cy="1814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9346344" y="6291330"/>
              <a:ext cx="2564130" cy="357326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800" dirty="0" smtClean="0">
                  <a:solidFill>
                    <a:schemeClr val="bg1"/>
                  </a:solidFill>
                  <a:latin typeface="黑体" panose="02010609060101010101" pitchFamily="1" charset="-122"/>
                  <a:ea typeface="黑体" panose="02010609060101010101" pitchFamily="1" charset="-122"/>
                  <a:sym typeface="+mn-ea"/>
                </a:rPr>
                <a:t>教会压迫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70585" y="3768725"/>
            <a:ext cx="2586990" cy="1872491"/>
            <a:chOff x="7156778" y="4322299"/>
            <a:chExt cx="2220662" cy="1916324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511" y="4322299"/>
              <a:ext cx="2210929" cy="1903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7156778" y="5861701"/>
              <a:ext cx="2202508" cy="37692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800" dirty="0" smtClean="0">
                  <a:solidFill>
                    <a:schemeClr val="bg1"/>
                  </a:solidFill>
                  <a:latin typeface="黑体" panose="02010609060101010101" pitchFamily="1" charset="-122"/>
                  <a:ea typeface="黑体" panose="02010609060101010101" pitchFamily="1" charset="-122"/>
                  <a:sym typeface="+mn-ea"/>
                </a:rPr>
                <a:t>悲惨农奴生活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0204" y="5807169"/>
            <a:ext cx="1866396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黑暗？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940550" y="1731645"/>
            <a:ext cx="2393315" cy="1784193"/>
            <a:chOff x="4634312" y="4322300"/>
            <a:chExt cx="2393463" cy="1942826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8" t="46215" r="65817" b="16143"/>
            <a:stretch>
              <a:fillRect/>
            </a:stretch>
          </p:blipFill>
          <p:spPr bwMode="auto">
            <a:xfrm>
              <a:off x="4649553" y="4322300"/>
              <a:ext cx="2378222" cy="1925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4634312" y="5864080"/>
              <a:ext cx="2392680" cy="401046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800" dirty="0" smtClean="0">
                  <a:solidFill>
                    <a:schemeClr val="bg1"/>
                  </a:solidFill>
                  <a:latin typeface="黑体" panose="02010609060101010101" pitchFamily="1" charset="-122"/>
                  <a:ea typeface="黑体" panose="02010609060101010101" pitchFamily="1" charset="-122"/>
                  <a:sym typeface="+mn-ea"/>
                </a:rPr>
                <a:t>黑死病侵袭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0550" y="3799840"/>
            <a:ext cx="2437130" cy="18415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32"/>
          <p:cNvSpPr txBox="1"/>
          <p:nvPr/>
        </p:nvSpPr>
        <p:spPr>
          <a:xfrm>
            <a:off x="6955790" y="5257165"/>
            <a:ext cx="2448560" cy="3683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800" dirty="0" smtClean="0">
                <a:solidFill>
                  <a:schemeClr val="bg1"/>
                </a:solidFill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工商业繁荣</a:t>
            </a:r>
          </a:p>
        </p:txBody>
      </p:sp>
      <p:sp>
        <p:nvSpPr>
          <p:cNvPr id="15" name="TextBox 5"/>
          <p:cNvSpPr txBox="1"/>
          <p:nvPr/>
        </p:nvSpPr>
        <p:spPr>
          <a:xfrm>
            <a:off x="2485390" y="5794375"/>
            <a:ext cx="2087245" cy="84455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4400" b="1">
                <a:blipFill>
                  <a:blip r:embed="rId9"/>
                  <a:stretch>
                    <a:fillRect/>
                  </a:stretch>
                </a:blipFill>
                <a:effectLst/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曙光？</a:t>
            </a:r>
            <a:endParaRPr lang="zh-CN" altLang="en-US" sz="4400" b="1" spc="300" dirty="0" smtClean="0">
              <a:blipFill>
                <a:blip r:embed="rId9"/>
                <a:stretch>
                  <a:fillRect/>
                </a:stretch>
              </a:blipFill>
              <a:effectLst/>
              <a:latin typeface="方正粗黑宋简体" panose="02000000000000000000" charset="-122"/>
              <a:ea typeface="方正粗黑宋简体" panose="02000000000000000000" charset="-122"/>
              <a:cs typeface="黑体" panose="02010609060101010101" pitchFamily="1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/>
      <p:bldP spid="6" grpId="0" bldLvl="0" animBg="1"/>
      <p:bldP spid="14" grpId="0" bldLvl="0" animBg="1"/>
      <p:bldP spid="1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/>
          <p:nvPr>
            <p:custDataLst>
              <p:tags r:id="rId1"/>
            </p:custDataLst>
          </p:nvPr>
        </p:nvSpPr>
        <p:spPr>
          <a:xfrm>
            <a:off x="492760" y="937260"/>
            <a:ext cx="7167245" cy="9499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3600" b="1" spc="72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任务三：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2760" y="2148840"/>
            <a:ext cx="7502525" cy="2748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4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1</a:t>
            </a:r>
            <a:r>
              <a:rPr lang="zh-CN" altLang="en-US" sz="24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、仔细观察《中世纪庄园略图》的信息,简要介绍你看到的生产、生活状况。</a:t>
            </a:r>
          </a:p>
          <a:p>
            <a:pPr marL="0" indent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4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2</a:t>
            </a:r>
            <a:r>
              <a:rPr lang="zh-CN" altLang="en-US" sz="24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、庄园的土地是如何划分的？</a:t>
            </a:r>
          </a:p>
          <a:p>
            <a:pPr marL="0" indent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4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3</a:t>
            </a:r>
            <a:r>
              <a:rPr lang="zh-CN" altLang="en-US" sz="24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、西欧庄园里主要生活着哪些人？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4330" y="158115"/>
            <a:ext cx="460184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庄园的兴起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4"/>
          <a:stretch>
            <a:fillRect/>
          </a:stretch>
        </p:blipFill>
        <p:spPr>
          <a:xfrm>
            <a:off x="7104380" y="291465"/>
            <a:ext cx="3969385" cy="34632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80" y="3938905"/>
            <a:ext cx="4158615" cy="2694940"/>
          </a:xfrm>
          <a:prstGeom prst="wedgeRoundRectCallout">
            <a:avLst>
              <a:gd name="adj1" fmla="val -12757"/>
              <a:gd name="adj2" fmla="val -67742"/>
              <a:gd name="adj3" fmla="val 16667"/>
            </a:avLst>
          </a:prstGeom>
          <a:noFill/>
          <a:ln w="9525">
            <a:noFill/>
          </a:ln>
        </p:spPr>
      </p:pic>
      <p:sp>
        <p:nvSpPr>
          <p:cNvPr id="18" name="圆角矩形 17"/>
          <p:cNvSpPr/>
          <p:nvPr/>
        </p:nvSpPr>
        <p:spPr>
          <a:xfrm>
            <a:off x="1351280" y="1226369"/>
            <a:ext cx="3970020" cy="646697"/>
          </a:xfrm>
          <a:prstGeom prst="round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8</a:t>
            </a:r>
            <a:r>
              <a:rPr lang="zh-CN" altLang="en-US" sz="3200" b="1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世纪初</a:t>
            </a:r>
            <a:r>
              <a:rPr lang="en-US" altLang="zh-CN" sz="3200" b="1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封君封臣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07695" y="2364105"/>
            <a:ext cx="2449195" cy="52197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分封形式改革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3389985" y="2326128"/>
            <a:ext cx="11354" cy="845943"/>
          </a:xfrm>
          <a:prstGeom prst="straightConnector1">
            <a:avLst/>
          </a:prstGeom>
          <a:ln w="63500" cmpd="sng">
            <a:solidFill>
              <a:schemeClr val="accent1">
                <a:shade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>
            <a:off x="930275" y="3377759"/>
            <a:ext cx="5594350" cy="1192777"/>
          </a:xfrm>
          <a:prstGeom prst="round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lvl="0" algn="just"/>
            <a:r>
              <a:rPr lang="en-US" altLang="zh-CN" sz="3200" b="1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9世纪，一种新的农业经济组织形式逐渐流行开来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3400780" y="4771513"/>
            <a:ext cx="11354" cy="845943"/>
          </a:xfrm>
          <a:prstGeom prst="straightConnector1">
            <a:avLst/>
          </a:prstGeom>
          <a:ln w="76200" cmpd="sng">
            <a:solidFill>
              <a:schemeClr val="accent1">
                <a:shade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930275" y="5617391"/>
            <a:ext cx="5594350" cy="646703"/>
          </a:xfrm>
          <a:prstGeom prst="round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3200" b="1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11世纪，庄园遍布欧洲各地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98900" y="2363470"/>
            <a:ext cx="1607820" cy="52197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C000"/>
                </a:solidFill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领地世袭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1" grpId="0" bldLvl="0" animBg="1"/>
      <p:bldP spid="32" grpId="0" bldLvl="0" animBg="1"/>
      <p:bldP spid="7" grpId="0" bldLvl="0" animBg="1"/>
      <p:bldP spid="1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715484" y="1706393"/>
            <a:ext cx="6218615" cy="4025900"/>
            <a:chOff x="383462" y="3366268"/>
            <a:chExt cx="9531459" cy="1920416"/>
          </a:xfrm>
          <a:solidFill>
            <a:sysClr val="window" lastClr="FFFFFF"/>
          </a:solidFill>
        </p:grpSpPr>
        <p:sp>
          <p:nvSpPr>
            <p:cNvPr id="7" name="文本框 6"/>
            <p:cNvSpPr txBox="1"/>
            <p:nvPr/>
          </p:nvSpPr>
          <p:spPr>
            <a:xfrm>
              <a:off x="427290" y="3395212"/>
              <a:ext cx="9443804" cy="1862528"/>
            </a:xfrm>
            <a:prstGeom prst="rect">
              <a:avLst/>
            </a:prstGeom>
            <a:grpFill/>
            <a:ln w="38100"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田氏颜体大字库" panose="02010600030101010101" charset="2"/>
              </a:endParaRPr>
            </a:p>
          </p:txBody>
        </p:sp>
        <p:sp>
          <p:nvSpPr>
            <p:cNvPr id="8" name="L 形 7"/>
            <p:cNvSpPr/>
            <p:nvPr/>
          </p:nvSpPr>
          <p:spPr>
            <a:xfrm>
              <a:off x="383462" y="5159107"/>
              <a:ext cx="253833" cy="127577"/>
            </a:xfrm>
            <a:prstGeom prst="corner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田氏颜体大字库" panose="02010600030101010101" charset="2"/>
                <a:cs typeface="+mn-cs"/>
              </a:endParaRPr>
            </a:p>
          </p:txBody>
        </p:sp>
        <p:sp>
          <p:nvSpPr>
            <p:cNvPr id="9" name="L 形 8"/>
            <p:cNvSpPr/>
            <p:nvPr/>
          </p:nvSpPr>
          <p:spPr>
            <a:xfrm rot="10800000">
              <a:off x="9639936" y="3366268"/>
              <a:ext cx="274985" cy="126026"/>
            </a:xfrm>
            <a:prstGeom prst="corner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田氏颜体大字库" panose="02010600030101010101" charset="2"/>
                <a:cs typeface="+mn-cs"/>
              </a:endParaRPr>
            </a:p>
          </p:txBody>
        </p:sp>
      </p:grpSp>
      <p:pic>
        <p:nvPicPr>
          <p:cNvPr id="3" name="Picture 5" descr="C:\Users\Administrator\Desktop\28650436_41327800_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" y="1742315"/>
            <a:ext cx="5368925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866300" y="1981549"/>
            <a:ext cx="6039205" cy="3299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60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庄园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有住房、作坊、耕地、草地、池塘等，庄园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的主要工作是农业，也可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自己酿造啤酒，面粉、面包、奶酪、火腿、蔬菜等均可自给，鞋帽衣服也可以自己制作，庄园生产了人们日常生活所需要的绝大部分产品。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" y="227330"/>
            <a:ext cx="11864975" cy="137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4330" y="1109345"/>
            <a:ext cx="3396615" cy="645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  <a:cs typeface="宋体" panose="02010600030101010101" pitchFamily="2" charset="-122"/>
              </a:rPr>
              <a:t>庄园土地的构成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56301" y="1927379"/>
            <a:ext cx="1823085" cy="5835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fontAlgn="base"/>
            <a:r>
              <a:rPr lang="zh-CN" altLang="en-US" sz="32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“自营地”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561319" y="2009775"/>
            <a:ext cx="1085215" cy="583565"/>
          </a:xfrm>
          <a:prstGeom prst="rect">
            <a:avLst/>
          </a:prstGeom>
          <a:solidFill>
            <a:srgbClr val="C0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base"/>
            <a:r>
              <a:rPr lang="zh-CN" altLang="en-US" sz="32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领主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56301" y="3902633"/>
            <a:ext cx="1414780" cy="5835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fontAlgn="base"/>
            <a:r>
              <a:rPr lang="zh-CN" altLang="en-US" sz="32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“份地”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561319" y="3850664"/>
            <a:ext cx="999490" cy="5835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fontAlgn="base"/>
            <a:r>
              <a:rPr lang="zh-CN" altLang="en-US" sz="32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佃户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466707" y="2379028"/>
            <a:ext cx="1392526" cy="3140074"/>
            <a:chOff x="2727" y="4443"/>
            <a:chExt cx="2122" cy="4785"/>
          </a:xfrm>
          <a:solidFill>
            <a:srgbClr val="C00000"/>
          </a:solidFill>
        </p:grpSpPr>
        <p:sp>
          <p:nvSpPr>
            <p:cNvPr id="6" name="文本框 5"/>
            <p:cNvSpPr txBox="1"/>
            <p:nvPr/>
          </p:nvSpPr>
          <p:spPr>
            <a:xfrm>
              <a:off x="2727" y="6376"/>
              <a:ext cx="1523" cy="8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t">
              <a:spAutoFit/>
            </a:bodyPr>
            <a:lstStyle/>
            <a:p>
              <a:pPr fontAlgn="base"/>
              <a:r>
                <a:rPr lang="zh-CN" altLang="en-US" sz="3200" b="1" strike="noStrike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金陵简体" panose="02000000000000000000" charset="-122"/>
                  <a:ea typeface="方正粗金陵简体" panose="02000000000000000000" charset="-122"/>
                  <a:sym typeface="+mn-ea"/>
                </a:rPr>
                <a:t>耕地</a:t>
              </a:r>
            </a:p>
          </p:txBody>
        </p:sp>
        <p:sp>
          <p:nvSpPr>
            <p:cNvPr id="12" name="左大括号 11"/>
            <p:cNvSpPr/>
            <p:nvPr/>
          </p:nvSpPr>
          <p:spPr>
            <a:xfrm>
              <a:off x="4494" y="4443"/>
              <a:ext cx="355" cy="4785"/>
            </a:xfrm>
            <a:prstGeom prst="leftBrace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/>
              <a:endParaRPr lang="zh-CN" altLang="en-US" sz="32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652922" y="3708725"/>
            <a:ext cx="2882025" cy="52197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获得土地的条件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8370700" y="2705823"/>
            <a:ext cx="1581527" cy="1003383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 rot="2040000">
            <a:off x="8492900" y="2935162"/>
            <a:ext cx="2295183" cy="52197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义务耕种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1026774" y="2726055"/>
            <a:ext cx="1249680" cy="98361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95" b="1">
                <a:solidFill>
                  <a:srgbClr val="C00000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征收捐税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161605" y="1806249"/>
            <a:ext cx="1612900" cy="52197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方正粗金陵简体" panose="02000000000000000000" charset="-122"/>
                <a:ea typeface="方正粗金陵简体" panose="02000000000000000000" charset="-122"/>
                <a:sym typeface="宋体" panose="02010600030101010101" pitchFamily="2" charset="-122"/>
              </a:rPr>
              <a:t>直接经营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8102600" y="2376170"/>
            <a:ext cx="2377440" cy="698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11059160" y="2682240"/>
            <a:ext cx="3810" cy="114109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198994" y="4485005"/>
            <a:ext cx="5033645" cy="46037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（自由农民的土地权利受法庭保护）</a:t>
            </a:r>
          </a:p>
        </p:txBody>
      </p:sp>
      <p:grpSp>
        <p:nvGrpSpPr>
          <p:cNvPr id="22" name="组合 24"/>
          <p:cNvGrpSpPr/>
          <p:nvPr/>
        </p:nvGrpSpPr>
        <p:grpSpPr>
          <a:xfrm>
            <a:off x="401320" y="2120265"/>
            <a:ext cx="3987165" cy="4572635"/>
            <a:chOff x="4613211" y="1660587"/>
            <a:chExt cx="3869135" cy="3690228"/>
          </a:xfrm>
        </p:grpSpPr>
        <p:pic>
          <p:nvPicPr>
            <p:cNvPr id="45060" name="Picture 2" descr="https://timgsa.baidu.com/timg?image&amp;quality=80&amp;size=b9999_10000&amp;sec=1525491930203&amp;di=29f076cb61af2b21e59ce4b05a992107&amp;imgtype=0&amp;src=http%3A%2F%2Fwww.xinfajia.net%2FUserFiles%2FImage%2F333%25282%2529.JPG"/>
            <p:cNvPicPr>
              <a:picLocks noChangeAspect="1"/>
            </p:cNvPicPr>
            <p:nvPr/>
          </p:nvPicPr>
          <p:blipFill>
            <a:blip r:embed="rId2"/>
            <a:srcRect l="2615" b="417"/>
            <a:stretch>
              <a:fillRect/>
            </a:stretch>
          </p:blipFill>
          <p:spPr>
            <a:xfrm>
              <a:off x="4613211" y="1660587"/>
              <a:ext cx="3869135" cy="369022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5061" name="组合 15"/>
            <p:cNvGrpSpPr/>
            <p:nvPr/>
          </p:nvGrpSpPr>
          <p:grpSpPr>
            <a:xfrm>
              <a:off x="4613502" y="1687814"/>
              <a:ext cx="1379061" cy="432260"/>
              <a:chOff x="4181454" y="1687814"/>
              <a:chExt cx="1379061" cy="43226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4181454" y="1687814"/>
                <a:ext cx="1379061" cy="43226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fontAlgn="base"/>
                <a:r>
                  <a:rPr lang="zh-CN" altLang="en-US" sz="1985" b="1" strike="noStrike" noProof="1" smtClean="0">
                    <a:solidFill>
                      <a:schemeClr val="tx1"/>
                    </a:solidFill>
                    <a:latin typeface="方正粗金陵简体" panose="02000000000000000000" charset="-122"/>
                    <a:ea typeface="方正粗金陵简体" panose="02000000000000000000" charset="-122"/>
                    <a:cs typeface="方正粗金陵简体" panose="02000000000000000000" charset="-122"/>
                  </a:rPr>
                  <a:t>    自营地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238963" y="1832352"/>
                <a:ext cx="325491" cy="14186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985" b="1" strike="noStrike" noProof="1">
                  <a:latin typeface="方正粗金陵简体" panose="02000000000000000000" charset="-122"/>
                  <a:ea typeface="方正粗金陵简体" panose="02000000000000000000" charset="-122"/>
                </a:endParaRPr>
              </a:p>
            </p:txBody>
          </p:sp>
        </p:grpSp>
        <p:grpSp>
          <p:nvGrpSpPr>
            <p:cNvPr id="45064" name="组合 16"/>
            <p:cNvGrpSpPr/>
            <p:nvPr/>
          </p:nvGrpSpPr>
          <p:grpSpPr>
            <a:xfrm>
              <a:off x="4613341" y="2167176"/>
              <a:ext cx="1244113" cy="407527"/>
              <a:chOff x="3965269" y="2167176"/>
              <a:chExt cx="1244113" cy="407527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965269" y="2167176"/>
                <a:ext cx="1244113" cy="40752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r>
                  <a:rPr lang="zh-CN" altLang="en-US" sz="1985" b="1" strike="noStrike" noProof="1" smtClean="0">
                    <a:solidFill>
                      <a:schemeClr val="tx1"/>
                    </a:solidFill>
                    <a:latin typeface="方正粗金陵简体" panose="02000000000000000000" charset="-122"/>
                    <a:ea typeface="方正粗金陵简体" panose="02000000000000000000" charset="-122"/>
                    <a:cs typeface="方正粗金陵简体" panose="02000000000000000000" charset="-122"/>
                  </a:rPr>
                  <a:t>     份地</a:t>
                </a:r>
              </a:p>
            </p:txBody>
          </p:sp>
          <p:pic>
            <p:nvPicPr>
              <p:cNvPr id="45066" name="Picture 2" descr="https://timgsa.baidu.com/timg?image&amp;quality=80&amp;size=b9999_10000&amp;sec=1525491930203&amp;di=29f076cb61af2b21e59ce4b05a992107&amp;imgtype=0&amp;src=http%3A%2F%2Fwww.xinfajia.net%2FUserFiles%2FImage%2F333%25282%2529.JPG"/>
              <p:cNvPicPr>
                <a:picLocks noChangeAspect="1"/>
              </p:cNvPicPr>
              <p:nvPr/>
            </p:nvPicPr>
            <p:blipFill>
              <a:blip r:embed="rId2"/>
              <a:srcRect l="30476" t="44620" r="61786" b="50401"/>
              <a:stretch>
                <a:fillRect/>
              </a:stretch>
            </p:blipFill>
            <p:spPr>
              <a:xfrm flipV="1">
                <a:off x="4000842" y="2288935"/>
                <a:ext cx="362843" cy="10431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cxnSp>
        <p:nvCxnSpPr>
          <p:cNvPr id="27" name="直接箭头连接符 26"/>
          <p:cNvCxnSpPr/>
          <p:nvPr/>
        </p:nvCxnSpPr>
        <p:spPr>
          <a:xfrm>
            <a:off x="7731125" y="4269105"/>
            <a:ext cx="2805430" cy="1206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5836616" y="5199303"/>
            <a:ext cx="1823085" cy="5835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fontAlgn="base"/>
            <a:r>
              <a:rPr lang="en-US" altLang="zh-CN" sz="32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“共用地”</a:t>
            </a:r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8102600" y="5553075"/>
            <a:ext cx="581660" cy="762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8687436" y="5199403"/>
            <a:ext cx="3449320" cy="5835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fontAlgn="base"/>
            <a:r>
              <a:rPr lang="zh-CN" altLang="en-US" sz="32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全体佃户共同使用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893945" y="5873750"/>
            <a:ext cx="7227570" cy="829945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 </a:t>
            </a:r>
            <a:r>
              <a:rPr lang="en-US" altLang="zh-CN" sz="2400" b="1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  西欧的封建土地所有制下，土地都掌握在封建领主手中，广大农民没有土地所有权。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557135" y="457200"/>
            <a:ext cx="4089400" cy="1104265"/>
            <a:chOff x="2053" y="1794"/>
            <a:chExt cx="2337" cy="600"/>
          </a:xfrm>
        </p:grpSpPr>
        <p:sp>
          <p:nvSpPr>
            <p:cNvPr id="33" name="圆角矩形标注 32"/>
            <p:cNvSpPr/>
            <p:nvPr/>
          </p:nvSpPr>
          <p:spPr>
            <a:xfrm>
              <a:off x="2053" y="1794"/>
              <a:ext cx="2337" cy="600"/>
            </a:xfrm>
            <a:prstGeom prst="wedgeRoundRectCallout">
              <a:avLst>
                <a:gd name="adj1" fmla="val 1745"/>
                <a:gd name="adj2" fmla="val 171361"/>
                <a:gd name="adj3" fmla="val 16667"/>
              </a:avLst>
            </a:prstGeom>
            <a:solidFill>
              <a:schemeClr val="accent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lvl="0" algn="ctr" fontAlgn="base"/>
              <a:endParaRPr lang="zh-CN" altLang="en-US" sz="1985" b="1" strike="noStrike" noProof="1"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45075" name="文本框 3"/>
            <p:cNvSpPr txBox="1"/>
            <p:nvPr/>
          </p:nvSpPr>
          <p:spPr>
            <a:xfrm>
              <a:off x="2125" y="1835"/>
              <a:ext cx="2216" cy="51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方正粗金陵简体" panose="02000000000000000000" charset="-122"/>
                  <a:ea typeface="方正粗金陵简体" panose="02000000000000000000" charset="-122"/>
                </a:rPr>
                <a:t>说明封建领主剥削农民的主要方式是劳役地租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11" grpId="0" bldLvl="0" animBg="1"/>
      <p:bldP spid="14" grpId="0" bldLvl="0" animBg="1"/>
      <p:bldP spid="16" grpId="0" bldLvl="0" animBg="1"/>
      <p:bldP spid="17" grpId="0" bldLvl="0" animBg="1"/>
      <p:bldP spid="20" grpId="0" bldLvl="0" animBg="1"/>
      <p:bldP spid="28" grpId="0" bldLvl="0" animBg="1"/>
      <p:bldP spid="30" grpId="0" bldLvl="0" animBg="1"/>
      <p:bldP spid="31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4" b="98643" l="10000" r="96308">
                        <a14:foregroundMark x1="18308" y1="85659" x2="62769" y2="844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4586" y="0"/>
            <a:ext cx="1944207" cy="1543401"/>
          </a:xfrm>
          <a:prstGeom prst="rect">
            <a:avLst/>
          </a:prstGeom>
        </p:spPr>
      </p:pic>
      <p:sp>
        <p:nvSpPr>
          <p:cNvPr id="4" name="箭头: 下 3"/>
          <p:cNvSpPr/>
          <p:nvPr/>
        </p:nvSpPr>
        <p:spPr>
          <a:xfrm rot="16200000">
            <a:off x="5930352" y="-4160567"/>
            <a:ext cx="331299" cy="1219200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16575" y="1795666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4385" y="1336708"/>
            <a:ext cx="280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主持者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83" y="2067837"/>
            <a:ext cx="1787722" cy="240022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6744" y="4402627"/>
            <a:ext cx="2566638" cy="2347163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3422303" y="1782725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04297" y="2106013"/>
            <a:ext cx="280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时间、地点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5318" y="2751893"/>
            <a:ext cx="1682642" cy="3432345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6129311" y="1820477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56811" y="2167343"/>
            <a:ext cx="280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惩罚手段</a:t>
            </a:r>
          </a:p>
        </p:txBody>
      </p:sp>
      <p:sp>
        <p:nvSpPr>
          <p:cNvPr id="25" name="椭圆 24"/>
          <p:cNvSpPr/>
          <p:nvPr/>
        </p:nvSpPr>
        <p:spPr>
          <a:xfrm>
            <a:off x="8429134" y="1769467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48205" y="2080438"/>
            <a:ext cx="280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审判依据</a:t>
            </a:r>
          </a:p>
        </p:txBody>
      </p:sp>
      <p:sp>
        <p:nvSpPr>
          <p:cNvPr id="30" name="椭圆 29"/>
          <p:cNvSpPr/>
          <p:nvPr/>
        </p:nvSpPr>
        <p:spPr>
          <a:xfrm>
            <a:off x="10774327" y="1782725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404939" y="1221753"/>
            <a:ext cx="280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作用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8303" y="2690563"/>
            <a:ext cx="2407349" cy="254524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9992" y="3429000"/>
            <a:ext cx="1841152" cy="265199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9853" y="2480938"/>
            <a:ext cx="6950042" cy="859611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771543" y="3429000"/>
            <a:ext cx="6950042" cy="134733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06344" y="4984512"/>
            <a:ext cx="2493480" cy="160338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64000" y="39179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latin typeface="方正粗金陵简体" panose="02000000000000000000" charset="-122"/>
                <a:ea typeface="方正粗金陵简体" panose="02000000000000000000" charset="-122"/>
              </a:rPr>
              <a:t>庄园法庭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98270" y="5000625"/>
            <a:ext cx="9187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特点：</a:t>
            </a:r>
            <a:r>
              <a:rPr lang="zh-CN" altLang="en-US" sz="2800" b="1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庄园是一个独立的自给自足的经济和政治单位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9010" y="766445"/>
            <a:ext cx="10187940" cy="3816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266700">
              <a:lnSpc>
                <a:spcPct val="170000"/>
              </a:lnSpc>
            </a:pP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材料　中世纪的英国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其经济生产模式是庄园经济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它是一种封建主义经济。在庄园中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农奴是最主要的劳动者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他们处于庄园体系中的最底层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是被剥削的对象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;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领主是庄园的所有者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他们在庄园体系中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处于最高层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是庄园经济生产的组织者和管理者。此外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在这两者之间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还有一个阶层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——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自由民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他们更多的是通过租种领主的土地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来维持自己的生活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同样是处于被剥削的地位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但其境况在一定程度上要好于农奴。</a:t>
            </a:r>
          </a:p>
          <a:p>
            <a:endParaRPr lang="en-US" altLang="en-US" sz="2400" b="1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0" grpId="0"/>
      <p:bldP spid="10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90550" y="322580"/>
            <a:ext cx="11601450" cy="8959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  <a:cs typeface="方正粗黑宋简体" panose="02000000000000000000" charset="-122"/>
                <a:sym typeface="+mn-ea"/>
              </a:rPr>
              <a:t>封君封臣制度、庄园经济与西欧封建社会的关系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45" y="1557655"/>
            <a:ext cx="3669030" cy="2713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45" y="4325620"/>
            <a:ext cx="3547745" cy="28416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" name="图示 9"/>
          <p:cNvGraphicFramePr/>
          <p:nvPr/>
        </p:nvGraphicFramePr>
        <p:xfrm>
          <a:off x="5139055" y="1805940"/>
          <a:ext cx="6697345" cy="499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293" y="102637"/>
            <a:ext cx="11763858" cy="6634065"/>
          </a:xfrm>
          <a:prstGeom prst="rect">
            <a:avLst/>
          </a:prstGeom>
          <a:noFill/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FFC000"/>
              </a:solidFill>
              <a:latin typeface="方正粗金陵简体" panose="02000000000000000000" charset="-122"/>
              <a:ea typeface="方正粗金陵简体" panose="02000000000000000000" charset="-122"/>
              <a:cs typeface="+mn-ea"/>
              <a:sym typeface="+mn-lt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10095345" y="0"/>
            <a:ext cx="2096655" cy="728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FFC000"/>
              </a:solidFill>
              <a:latin typeface="方正粗金陵简体" panose="02000000000000000000" charset="-122"/>
              <a:ea typeface="方正粗金陵简体" panose="02000000000000000000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6900" y="207010"/>
            <a:ext cx="4356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城市的复兴</a:t>
            </a:r>
          </a:p>
        </p:txBody>
      </p:sp>
      <p:pic>
        <p:nvPicPr>
          <p:cNvPr id="22" name="图片 30723" descr="c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137920"/>
            <a:ext cx="4639945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4953635" y="380365"/>
            <a:ext cx="6593205" cy="17532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lt"/>
              </a:rPr>
              <a:t>10</a:t>
            </a:r>
            <a:r>
              <a:rPr lang="zh-CN" altLang="en-US" sz="2400" b="1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lt"/>
              </a:rPr>
              <a:t>世纪起，旧的城市不断复兴，新的城市成长起来，小城市不超过</a:t>
            </a:r>
            <a:r>
              <a:rPr lang="en-US" altLang="zh-CN" sz="2400" b="1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lt"/>
              </a:rPr>
              <a:t>5000</a:t>
            </a:r>
            <a:r>
              <a:rPr lang="zh-CN" altLang="en-US" sz="2400" b="1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lt"/>
              </a:rPr>
              <a:t>人。</a:t>
            </a:r>
            <a:r>
              <a:rPr lang="en-US" altLang="zh-CN" sz="2400" b="1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lt"/>
              </a:rPr>
              <a:t>13</a:t>
            </a:r>
            <a:r>
              <a:rPr lang="zh-CN" altLang="en-US" sz="2400" b="1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lt"/>
              </a:rPr>
              <a:t>世纪大城市如巴黎、米兰、威尼斯等超过</a:t>
            </a:r>
            <a:r>
              <a:rPr lang="en-US" altLang="zh-CN" sz="2400" b="1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lt"/>
              </a:rPr>
              <a:t>5</a:t>
            </a:r>
            <a:r>
              <a:rPr lang="zh-CN" altLang="en-US" sz="2400" b="1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lt"/>
              </a:rPr>
              <a:t>万人的屈指可数。</a:t>
            </a:r>
          </a:p>
        </p:txBody>
      </p:sp>
      <p:sp>
        <p:nvSpPr>
          <p:cNvPr id="28" name="下箭头 27"/>
          <p:cNvSpPr/>
          <p:nvPr/>
        </p:nvSpPr>
        <p:spPr>
          <a:xfrm>
            <a:off x="6991350" y="5012055"/>
            <a:ext cx="1522730" cy="102108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FFC000"/>
              </a:solidFill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989955" y="3512820"/>
            <a:ext cx="3754120" cy="1568450"/>
          </a:xfrm>
          <a:prstGeom prst="rect">
            <a:avLst/>
          </a:prstGeom>
          <a:solidFill>
            <a:srgbClr val="C00000"/>
          </a:solidFill>
          <a:ln>
            <a:solidFill>
              <a:srgbClr val="AA000B"/>
            </a:solidFill>
          </a:ln>
        </p:spPr>
        <p:txBody>
          <a:bodyPr wrap="square" rtlCol="0">
            <a:spAutoFit/>
          </a:bodyPr>
          <a:lstStyle/>
          <a:p>
            <a:r>
              <a:rPr kumimoji="0" lang="zh-CN" altLang="en-US" sz="2400" b="1" i="0" kern="1200" cap="none" spc="0" normalizeH="0" baseline="0" noProof="0" dirty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  <a:cs typeface="+mn-cs"/>
              </a:rPr>
              <a:t>集中在交通便利、相对安全的地方，如港口、海湾、主教驻地。一般坐落在封建领主的领地上。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762750" y="5954395"/>
            <a:ext cx="24784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方便交易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172710" y="2059940"/>
            <a:ext cx="5545455" cy="1383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粗金陵简体" panose="02000000000000000000" charset="-122"/>
                <a:ea typeface="方正粗金陵简体" panose="02000000000000000000" charset="-122"/>
                <a:cs typeface="+mn-ea"/>
                <a:sym typeface="+mn-lt"/>
              </a:rPr>
              <a:t>观察城市分布的地方有什么特点？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粗金陵简体" panose="02000000000000000000" charset="-122"/>
                <a:ea typeface="方正粗金陵简体" panose="02000000000000000000" charset="-122"/>
                <a:cs typeface="+mn-ea"/>
                <a:sym typeface="+mn-lt"/>
              </a:rPr>
              <a:t>为什么这样分布？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8" grpId="1" animBg="1"/>
      <p:bldP spid="26" grpId="0" bldLvl="0" animBg="1"/>
      <p:bldP spid="29" grpId="0"/>
      <p:bldP spid="29" grpId="1"/>
      <p:bldP spid="34" grpId="0" bldLvl="0" animBg="1"/>
      <p:bldP spid="3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293" y="102637"/>
            <a:ext cx="11763858" cy="6634065"/>
          </a:xfrm>
          <a:prstGeom prst="rect">
            <a:avLst/>
          </a:prstGeom>
          <a:noFill/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latin typeface="方正粗金陵简体" panose="02000000000000000000" charset="-122"/>
              <a:ea typeface="方正粗金陵简体" panose="02000000000000000000" charset="-122"/>
              <a:cs typeface="+mn-ea"/>
              <a:sym typeface="+mn-lt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10095345" y="0"/>
            <a:ext cx="2096655" cy="728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latin typeface="方正粗金陵简体" panose="02000000000000000000" charset="-122"/>
              <a:ea typeface="方正粗金陵简体" panose="02000000000000000000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9" r="50427" b="272"/>
          <a:stretch>
            <a:fillRect/>
          </a:stretch>
        </p:blipFill>
        <p:spPr>
          <a:xfrm>
            <a:off x="567055" y="1410335"/>
            <a:ext cx="5379085" cy="50292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63308" y="5706574"/>
            <a:ext cx="2454667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欧洲封建制度（封君封臣制）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2165" y="295275"/>
            <a:ext cx="104628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中世纪流行着一句话</a:t>
            </a:r>
            <a:r>
              <a:rPr lang="en-US" altLang="zh-CN" sz="2800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“</a:t>
            </a:r>
            <a:r>
              <a:rPr lang="zh-CN" altLang="en-US" sz="2800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城市的空气使人自由。</a:t>
            </a:r>
            <a:r>
              <a:rPr lang="en-US" altLang="zh-CN" sz="2800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”</a:t>
            </a:r>
            <a:r>
              <a:rPr lang="zh-CN" altLang="en-US" sz="2800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难道城市不受领主的管理吗？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09335" y="1520190"/>
            <a:ext cx="5777865" cy="2245360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城市一般坐落在封建领主的领地上，因此，领主像控制庄园一样对居民任意征税，甚至要求居民像佃户一样履行义务。</a:t>
            </a:r>
          </a:p>
          <a:p>
            <a:r>
              <a:rPr lang="zh-CN" altLang="en-US" sz="2800" dirty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城市居民采取各种方式反抗</a:t>
            </a:r>
            <a:r>
              <a:rPr lang="en-US" altLang="zh-CN" sz="2800" dirty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……</a:t>
            </a:r>
          </a:p>
        </p:txBody>
      </p:sp>
      <p:sp>
        <p:nvSpPr>
          <p:cNvPr id="1048646" name="标题 1"/>
          <p:cNvSpPr>
            <a:spLocks noGrp="1"/>
          </p:cNvSpPr>
          <p:nvPr/>
        </p:nvSpPr>
        <p:spPr>
          <a:xfrm>
            <a:off x="6324600" y="3877310"/>
            <a:ext cx="5106670" cy="2660015"/>
          </a:xfrm>
          <a:solidFill>
            <a:schemeClr val="bg2">
              <a:lumMod val="10000"/>
              <a:lumOff val="9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40000"/>
              </a:lnSpc>
            </a:pPr>
            <a:r>
              <a:rPr lang="zh-CN" altLang="zh-CN" sz="2400" b="1" spc="18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任务三：</a:t>
            </a:r>
          </a:p>
          <a:p>
            <a:pPr fontAlgn="auto">
              <a:lnSpc>
                <a:spcPct val="140000"/>
              </a:lnSpc>
            </a:pPr>
            <a:r>
              <a:rPr lang="en-US" alt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1.</a:t>
            </a:r>
            <a:r>
              <a:rPr lang="zh-CN" alt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争取城市自由自治的原因？</a:t>
            </a:r>
          </a:p>
          <a:p>
            <a:pPr fontAlgn="auto">
              <a:lnSpc>
                <a:spcPct val="140000"/>
              </a:lnSpc>
            </a:pPr>
            <a:endParaRPr lang="zh-CN" altLang="en-US" sz="1300" b="1" kern="100" smtClean="0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293" y="102637"/>
            <a:ext cx="11763858" cy="6634065"/>
          </a:xfrm>
          <a:prstGeom prst="rect">
            <a:avLst/>
          </a:prstGeom>
          <a:noFill/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FFC000"/>
              </a:solidFill>
              <a:latin typeface="方正粗金陵简体" panose="02000000000000000000" charset="-122"/>
              <a:ea typeface="方正粗金陵简体" panose="02000000000000000000" charset="-122"/>
              <a:cs typeface="+mn-ea"/>
              <a:sym typeface="+mn-lt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10095345" y="0"/>
            <a:ext cx="2096655" cy="728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FFC000"/>
              </a:solidFill>
              <a:latin typeface="方正粗金陵简体" panose="02000000000000000000" charset="-122"/>
              <a:ea typeface="方正粗金陵简体" panose="02000000000000000000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4405" y="461010"/>
            <a:ext cx="1028319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2800" b="1" dirty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以</a:t>
            </a:r>
            <a:r>
              <a:rPr lang="en-US" altLang="zh-CN" sz="2800" b="1" dirty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12</a:t>
            </a:r>
            <a:r>
              <a:rPr lang="zh-CN" altLang="en-US" sz="2800" b="1" dirty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世纪法国东北部的琅城为例，主教是这里的领主。根据示意图你来说说他们</a:t>
            </a:r>
            <a:r>
              <a:rPr lang="zh-CN" altLang="en-US" sz="2800" b="1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争取自治权的方式是怎样的？斗争对象是谁？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771005" y="5271135"/>
            <a:ext cx="5420995" cy="152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2.</a:t>
            </a:r>
            <a:r>
              <a:rPr lang="zh-CN" alt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城市争取自由自治权的手段有哪些？</a:t>
            </a:r>
            <a:endParaRPr lang="zh-CN" altLang="en-US" sz="2400" b="1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3.</a:t>
            </a:r>
            <a:r>
              <a:rPr lang="zh-CN" alt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争取城市自治斗争的结果？</a:t>
            </a:r>
          </a:p>
          <a:p>
            <a:pPr fontAlgn="auto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4.</a:t>
            </a:r>
            <a:r>
              <a:rPr lang="zh-CN" alt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城市成功取得自治权形式是什么？</a:t>
            </a:r>
            <a:endParaRPr lang="zh-CN" altLang="en-US" sz="2400" b="1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方正粗金陵简体" panose="02000000000000000000" charset="-122"/>
              <a:ea typeface="方正粗金陵简体" panose="02000000000000000000" charset="-122"/>
              <a:cs typeface="新宋体" panose="02010609030101010101" charset="-122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3" t="5074" r="17808" b="12577"/>
          <a:stretch>
            <a:fillRect/>
          </a:stretch>
        </p:blipFill>
        <p:spPr>
          <a:xfrm>
            <a:off x="9318363" y="2026815"/>
            <a:ext cx="2598682" cy="3056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220345" y="1942465"/>
            <a:ext cx="9477375" cy="4631055"/>
            <a:chOff x="347" y="3059"/>
            <a:chExt cx="14925" cy="7293"/>
          </a:xfrm>
        </p:grpSpPr>
        <p:sp>
          <p:nvSpPr>
            <p:cNvPr id="5" name="文本框 4"/>
            <p:cNvSpPr txBox="1"/>
            <p:nvPr/>
          </p:nvSpPr>
          <p:spPr>
            <a:xfrm>
              <a:off x="347" y="3387"/>
              <a:ext cx="3785" cy="150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主教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向市民征重税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055" y="3208"/>
              <a:ext cx="4541" cy="150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市民集资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赎买自治权</a:t>
              </a:r>
            </a:p>
          </p:txBody>
        </p:sp>
        <p:sp>
          <p:nvSpPr>
            <p:cNvPr id="10" name="右箭头 9"/>
            <p:cNvSpPr/>
            <p:nvPr/>
          </p:nvSpPr>
          <p:spPr>
            <a:xfrm>
              <a:off x="3915" y="3476"/>
              <a:ext cx="1238" cy="1143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9596" y="3387"/>
              <a:ext cx="1238" cy="1143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731" y="3059"/>
              <a:ext cx="4541" cy="217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主教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挥霍赎金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取消自治</a:t>
              </a:r>
            </a:p>
          </p:txBody>
        </p:sp>
        <p:sp>
          <p:nvSpPr>
            <p:cNvPr id="14" name="右箭头 13"/>
            <p:cNvSpPr/>
            <p:nvPr/>
          </p:nvSpPr>
          <p:spPr>
            <a:xfrm rot="5400000">
              <a:off x="12569" y="5285"/>
              <a:ext cx="1238" cy="1143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17" name="右箭头 16"/>
            <p:cNvSpPr/>
            <p:nvPr/>
          </p:nvSpPr>
          <p:spPr>
            <a:xfrm rot="10800000">
              <a:off x="8991" y="6834"/>
              <a:ext cx="1238" cy="1143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134" y="6375"/>
              <a:ext cx="4541" cy="217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市民起义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杀死主教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成立公社</a:t>
              </a:r>
            </a:p>
          </p:txBody>
        </p:sp>
        <p:sp>
          <p:nvSpPr>
            <p:cNvPr id="20" name="右箭头 19"/>
            <p:cNvSpPr/>
            <p:nvPr/>
          </p:nvSpPr>
          <p:spPr>
            <a:xfrm rot="10800000">
              <a:off x="4534" y="6917"/>
              <a:ext cx="1238" cy="1143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563" y="6300"/>
              <a:ext cx="3553" cy="217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  <a:sym typeface="+mn-ea"/>
                </a:rPr>
                <a:t>国王接受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  <a:sym typeface="+mn-ea"/>
                </a:rPr>
                <a:t>教会钱财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  <a:sym typeface="+mn-ea"/>
                </a:rPr>
                <a:t>派兵琅城</a:t>
              </a:r>
            </a:p>
          </p:txBody>
        </p:sp>
        <p:sp>
          <p:nvSpPr>
            <p:cNvPr id="22" name="右箭头 21"/>
            <p:cNvSpPr/>
            <p:nvPr/>
          </p:nvSpPr>
          <p:spPr>
            <a:xfrm rot="5400000">
              <a:off x="2033" y="7661"/>
              <a:ext cx="1238" cy="1143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60" y="6111"/>
              <a:ext cx="3785" cy="150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  <a:sym typeface="+mn-ea"/>
                </a:rPr>
                <a:t>市民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  <a:sym typeface="+mn-ea"/>
                </a:rPr>
                <a:t>坚持斗争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37" y="8851"/>
              <a:ext cx="6107" cy="150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  <a:cs typeface="方正粗金陵简体" panose="02000000000000000000" charset="-122"/>
                  <a:sym typeface="+mn-ea"/>
                </a:rPr>
                <a:t>国王妥协颁发特许状，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  <a:cs typeface="方正粗金陵简体" panose="02000000000000000000" charset="-122"/>
                  <a:sym typeface="+mn-ea"/>
                </a:rPr>
                <a:t>市民定额交税</a:t>
              </a:r>
              <a:r>
                <a:rPr lang="en-US" altLang="zh-CN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  <a:cs typeface="方正粗金陵简体" panose="02000000000000000000" charset="-122"/>
                  <a:sym typeface="+mn-ea"/>
                </a:rPr>
                <a:t>......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文本框 99"/>
          <p:cNvSpPr txBox="1"/>
          <p:nvPr/>
        </p:nvSpPr>
        <p:spPr>
          <a:xfrm>
            <a:off x="1294130" y="1111250"/>
            <a:ext cx="9922510" cy="393128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8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  </a:t>
            </a:r>
            <a:r>
              <a:rPr lang="zh-CN" altLang="zh-CN" sz="3600" b="1" dirty="0">
                <a:solidFill>
                  <a:srgbClr val="FFC000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中世纪（Middle Ages）</a:t>
            </a:r>
            <a:r>
              <a:rPr lang="zh-CN" altLang="zh-CN" sz="28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中世纪始于西罗马帝国灭亡（公元476年），最终融入文艺复兴和探索时代（地理大发现）中。</a:t>
            </a:r>
            <a:r>
              <a:rPr lang="zh-CN" altLang="zh-CN" sz="28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由于普遍处于政治上的混战和文化上的蒙昧状态，启蒙思想家称之为</a:t>
            </a:r>
            <a:r>
              <a:rPr lang="zh-CN" altLang="zh-CN" sz="3600" b="1" dirty="0">
                <a:solidFill>
                  <a:srgbClr val="FFC000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黑暗时期</a:t>
            </a:r>
            <a:r>
              <a:rPr lang="zh-CN" altLang="zh-CN" sz="28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。</a:t>
            </a:r>
            <a:endParaRPr lang="zh-CN" altLang="zh-CN" sz="2800" dirty="0">
              <a:solidFill>
                <a:schemeClr val="bg1"/>
              </a:solidFill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</a:endParaRPr>
          </a:p>
          <a:p>
            <a:pPr>
              <a:lnSpc>
                <a:spcPct val="160000"/>
              </a:lnSpc>
            </a:pPr>
            <a:r>
              <a:rPr lang="zh-CN" altLang="zh-CN" sz="28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                           ——《1453：君士坦丁堡的陷落》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矩形 1"/>
          <p:cNvSpPr/>
          <p:nvPr/>
        </p:nvSpPr>
        <p:spPr>
          <a:xfrm>
            <a:off x="327660" y="607695"/>
            <a:ext cx="7080250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材料</a:t>
            </a:r>
            <a:r>
              <a:rPr lang="zh-CN" altLang="en-US" sz="2400" b="1" kern="1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：</a:t>
            </a:r>
            <a:r>
              <a:rPr lang="zh-CN" altLang="zh-CN" sz="2400" b="1" kern="10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意大利</a:t>
            </a:r>
            <a:r>
              <a:rPr lang="zh-CN" altLang="zh-CN" sz="2400" b="1" kern="1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北部威尼斯、热那亚等城建立起独立的城市共和国。那些取得完全自治权的城市，只向国王或领主纳定额赋税。市民选举产生的市议会，成为最高权力机构，有权制定政策、法令和铸造货币。城市有自己的法庭和武装，有权宣战、媾和。城市通过选举产生的市长、法官等管理人员，行使行政、司法、财政大权。</a:t>
            </a:r>
          </a:p>
          <a:p>
            <a:pPr>
              <a:lnSpc>
                <a:spcPct val="150000"/>
              </a:lnSpc>
            </a:pPr>
            <a:r>
              <a:rPr lang="en-US" altLang="zh-CN" sz="2400" b="1" kern="10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  ——</a:t>
            </a:r>
            <a:r>
              <a:rPr lang="zh-CN" altLang="zh-CN" sz="2400" b="1" kern="1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摘自《世界通史</a:t>
            </a:r>
            <a:r>
              <a:rPr lang="en-US" altLang="zh-CN" sz="2400" b="1" kern="1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·</a:t>
            </a:r>
            <a:r>
              <a:rPr lang="zh-CN" altLang="zh-CN" sz="2400" b="1" kern="1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中世纪卷》</a:t>
            </a:r>
          </a:p>
          <a:p>
            <a:pPr>
              <a:lnSpc>
                <a:spcPct val="150000"/>
              </a:lnSpc>
            </a:pPr>
            <a:endParaRPr lang="zh-CN" altLang="zh-CN" sz="2400" b="1" kern="100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</p:txBody>
      </p:sp>
      <p:pic>
        <p:nvPicPr>
          <p:cNvPr id="3" name="图片 2" descr="203787883138662117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780020" y="1105535"/>
            <a:ext cx="3963670" cy="367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图片 89" descr="u=1111231611,2183615243&amp;fm=23&amp;gp=0.jpg"/>
          <p:cNvPicPr>
            <a:picLocks noChangeAspect="1"/>
          </p:cNvPicPr>
          <p:nvPr/>
        </p:nvPicPr>
        <p:blipFill>
          <a:blip r:embed="rId3"/>
          <a:srcRect l="61420" t="10568" r="567" b="3584"/>
          <a:stretch>
            <a:fillRect/>
          </a:stretch>
        </p:blipFill>
        <p:spPr>
          <a:xfrm>
            <a:off x="273685" y="1704975"/>
            <a:ext cx="3194685" cy="4213225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1856740" y="146685"/>
            <a:ext cx="8478520" cy="1076325"/>
          </a:xfrm>
          <a:prstGeom prst="rect">
            <a:avLst/>
          </a:prstGeom>
          <a:solidFill>
            <a:srgbClr val="19A38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结合封建欧洲权利示意图，想一想城市与王权之间存在怎样的利益关系？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40455" y="1478280"/>
            <a:ext cx="8552180" cy="230695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双赢的关系。</a:t>
            </a:r>
          </a:p>
          <a:p>
            <a:r>
              <a:rPr lang="zh-CN" altLang="en-US" sz="36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国王：削弱领主势力，获得城市拥护，巩固王权；</a:t>
            </a:r>
          </a:p>
          <a:p>
            <a:r>
              <a:rPr lang="zh-CN" altLang="en-US" sz="36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市民：与国王的联合可以获得自由和自治。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74440" y="4164965"/>
            <a:ext cx="7906385" cy="175323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但是，取得自治的城市并不能完全摆脱国王和领主的控制，城市贵族一般也是国王的支持者。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1" bldLvl="0" animBg="1"/>
      <p:bldP spid="2" grpId="2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8672403" y="1105563"/>
            <a:ext cx="3519558" cy="526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0"/>
          <a:srcRect l="371" r="371"/>
          <a:stretch>
            <a:fillRect/>
          </a:stretch>
        </p:blipFill>
        <p:spPr bwMode="auto">
          <a:xfrm>
            <a:off x="8144964" y="489641"/>
            <a:ext cx="3650306" cy="5516344"/>
          </a:xfrm>
          <a:custGeom>
            <a:avLst/>
            <a:gdLst>
              <a:gd name="connsiteX0" fmla="*/ 0 w 4257983"/>
              <a:gd name="connsiteY0" fmla="*/ 0 h 6434666"/>
              <a:gd name="connsiteX1" fmla="*/ 4257983 w 4257983"/>
              <a:gd name="connsiteY1" fmla="*/ 0 h 6434666"/>
              <a:gd name="connsiteX2" fmla="*/ 4257983 w 4257983"/>
              <a:gd name="connsiteY2" fmla="*/ 5449607 h 6434666"/>
              <a:gd name="connsiteX3" fmla="*/ 3272924 w 4257983"/>
              <a:gd name="connsiteY3" fmla="*/ 6434666 h 6434666"/>
              <a:gd name="connsiteX4" fmla="*/ 0 w 4257983"/>
              <a:gd name="connsiteY4" fmla="*/ 6434666 h 643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983" h="6434666">
                <a:moveTo>
                  <a:pt x="0" y="0"/>
                </a:moveTo>
                <a:lnTo>
                  <a:pt x="4257983" y="0"/>
                </a:lnTo>
                <a:lnTo>
                  <a:pt x="4257983" y="5449607"/>
                </a:lnTo>
                <a:lnTo>
                  <a:pt x="3272924" y="6434666"/>
                </a:lnTo>
                <a:lnTo>
                  <a:pt x="0" y="64346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任意多边形: 形状 13"/>
          <p:cNvSpPr/>
          <p:nvPr>
            <p:custDataLst>
              <p:tags r:id="rId4"/>
            </p:custDataLst>
          </p:nvPr>
        </p:nvSpPr>
        <p:spPr>
          <a:xfrm rot="5400000">
            <a:off x="10950793" y="5161509"/>
            <a:ext cx="844477" cy="844477"/>
          </a:xfrm>
          <a:custGeom>
            <a:avLst/>
            <a:gdLst>
              <a:gd name="connsiteX0" fmla="*/ 0 w 1970124"/>
              <a:gd name="connsiteY0" fmla="*/ 0 h 1970123"/>
              <a:gd name="connsiteX1" fmla="*/ 1970124 w 1970124"/>
              <a:gd name="connsiteY1" fmla="*/ 1970123 h 1970123"/>
              <a:gd name="connsiteX2" fmla="*/ 0 w 1970124"/>
              <a:gd name="connsiteY2" fmla="*/ 1970123 h 19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0124" h="1970123">
                <a:moveTo>
                  <a:pt x="0" y="0"/>
                </a:moveTo>
                <a:lnTo>
                  <a:pt x="1970124" y="1970123"/>
                </a:lnTo>
                <a:lnTo>
                  <a:pt x="0" y="1970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50800" dir="5400000" sx="96000" sy="96000" algn="ctr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10571029" y="489640"/>
            <a:ext cx="1620933" cy="253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6"/>
            </p:custDataLst>
          </p:nvPr>
        </p:nvSpPr>
        <p:spPr>
          <a:xfrm>
            <a:off x="7607944" y="4827625"/>
            <a:ext cx="667768" cy="66776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1"/>
          <p:cNvSpPr txBox="1"/>
          <p:nvPr>
            <p:custDataLst>
              <p:tags r:id="rId7"/>
            </p:custDataLst>
          </p:nvPr>
        </p:nvSpPr>
        <p:spPr>
          <a:xfrm>
            <a:off x="982345" y="742890"/>
            <a:ext cx="6083808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4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教权与王权</a:t>
            </a:r>
          </a:p>
        </p:txBody>
      </p:sp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1276350" y="2048510"/>
            <a:ext cx="4523105" cy="1800860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sz="3600" spc="14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“凯撒的当归凯撒，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sz="3600" spc="14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神的物当归给神。”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64540" y="4405630"/>
            <a:ext cx="6729095" cy="1080135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txBody>
          <a:bodyPr wrap="square" rtlCol="0" anchor="t">
            <a:spAutoFit/>
          </a:bodyPr>
          <a:lstStyle/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sz="2400" spc="14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这句话指的什么意思？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sz="2400" spc="14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这句话有何影响？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/>
          <a:srcRect t="25244" b="25244"/>
          <a:stretch>
            <a:fillRect/>
          </a:stretch>
        </p:blipFill>
        <p:spPr>
          <a:xfrm>
            <a:off x="609562" y="615639"/>
            <a:ext cx="10972876" cy="562672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80" h="6480">
                <a:moveTo>
                  <a:pt x="0" y="0"/>
                </a:moveTo>
                <a:lnTo>
                  <a:pt x="17280" y="0"/>
                </a:lnTo>
                <a:lnTo>
                  <a:pt x="172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  <a:ln w="177800">
            <a:solidFill>
              <a:srgbClr val="FFFFFF"/>
            </a:solidFill>
          </a:ln>
          <a:effectLst>
            <a:outerShdw blurRad="254000" dir="27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2167467" y="1058863"/>
            <a:ext cx="894080" cy="52197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教皇</a:t>
            </a: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5586095" y="615950"/>
            <a:ext cx="1019810" cy="52197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上帝</a:t>
            </a: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9999980" y="1059180"/>
            <a:ext cx="1052195" cy="52197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国王</a:t>
            </a:r>
            <a:endParaRPr lang="zh-CN" altLang="en-US" sz="2800">
              <a:solidFill>
                <a:schemeClr val="bg1"/>
              </a:solidFill>
              <a:ea typeface="黑体" panose="02010609060101010101" pitchFamily="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700" y="2149302"/>
            <a:ext cx="3915104" cy="45299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文本框 4"/>
          <p:cNvSpPr txBox="1"/>
          <p:nvPr/>
        </p:nvSpPr>
        <p:spPr>
          <a:xfrm>
            <a:off x="7242313" y="3449812"/>
            <a:ext cx="553998" cy="282847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英国牛津大学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2645" y="195580"/>
            <a:ext cx="9966960" cy="15684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由</a:t>
            </a:r>
            <a:r>
              <a:rPr lang="zh-CN" altLang="en-US" sz="2400" b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修道院</a:t>
            </a:r>
            <a:r>
              <a:rPr lang="zh-CN" altLang="en-US" sz="240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的整理古代经文发展成为独立的学院，第一座就是意大利的波伦那大学，第二座是巴黎大学，接下去牛津、剑桥都是从这里脱胎出去的，</a:t>
            </a:r>
            <a:r>
              <a:rPr lang="zh-CN" altLang="en-US" sz="2400" b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西方现代的教育是脱胎于中世纪的。</a:t>
            </a:r>
            <a:endParaRPr lang="zh-CN" altLang="en-US" sz="240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  <a:sym typeface="+mn-ea"/>
            </a:endParaRPr>
          </a:p>
          <a:p>
            <a:r>
              <a:rPr lang="en-US" altLang="zh-CN" sz="240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                                    </a:t>
            </a:r>
            <a:r>
              <a:rPr lang="zh-CN" altLang="en-US" sz="240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——北京大学出版社的《欧洲文明十五讲》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1075" y="3069590"/>
            <a:ext cx="5713730" cy="212280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中世纪大学最早出现在交通便利、商业贸易比较发达、拥有自治权利和人身自由的城市</a:t>
            </a:r>
            <a:r>
              <a:rPr lang="en-US" altLang="zh-CN" sz="2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……</a:t>
            </a:r>
            <a:r>
              <a:rPr lang="zh-CN" altLang="en-US" sz="2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随着城市的兴起和工商业的发展，社会对教育提出新的要求，也为教育活动提供了一系列的物质基础。</a:t>
            </a:r>
            <a:endParaRPr lang="en-US" altLang="zh-CN" sz="2200" b="1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  <a:p>
            <a:r>
              <a:rPr lang="en-US" altLang="zh-CN" sz="2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          </a:t>
            </a:r>
            <a:r>
              <a:rPr lang="en-US" altLang="zh-CN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——</a:t>
            </a:r>
            <a:r>
              <a:rPr lang="zh-CN" altLang="en-US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武寅主编 《简明世界历史读本》第</a:t>
            </a:r>
            <a:r>
              <a:rPr lang="en-US" altLang="zh-CN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240</a:t>
            </a:r>
            <a:r>
              <a:rPr lang="zh-CN" altLang="en-US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页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53720" y="2398395"/>
            <a:ext cx="9943465" cy="393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1</a:t>
            </a:r>
            <a:r>
              <a:rPr lang="zh-CN" altLang="en-US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、大学最初由什么学校发展而来？</a:t>
            </a:r>
          </a:p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2</a:t>
            </a:r>
            <a:r>
              <a:rPr lang="zh-CN" altLang="en-US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、</a:t>
            </a:r>
            <a:r>
              <a:rPr lang="zh-CN" altLang="en-US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大学的课程设置？如何评价？</a:t>
            </a:r>
            <a:endParaRPr lang="zh-CN" altLang="en-US" sz="3200" b="1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3</a:t>
            </a:r>
            <a:r>
              <a:rPr lang="zh-CN" altLang="en-US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、大学自治地位体现在哪些方面？</a:t>
            </a:r>
          </a:p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4</a:t>
            </a:r>
            <a:r>
              <a:rPr lang="zh-CN" altLang="en-US" sz="32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、大学的“自治”有何深远影响？</a:t>
            </a:r>
            <a:endParaRPr lang="zh-CN" altLang="en-US" sz="3200"/>
          </a:p>
          <a:p>
            <a:pPr>
              <a:lnSpc>
                <a:spcPct val="130000"/>
              </a:lnSpc>
            </a:pPr>
            <a:endParaRPr lang="zh-CN" altLang="en-US" sz="3200" b="1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  <a:p>
            <a:pPr>
              <a:lnSpc>
                <a:spcPct val="130000"/>
              </a:lnSpc>
            </a:pPr>
            <a:endParaRPr lang="zh-CN" altLang="en-US" sz="3200" b="1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558165"/>
            <a:ext cx="8565515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002F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任务四：阅读教材</a:t>
            </a:r>
            <a:r>
              <a:rPr lang="en-US" altLang="zh-CN" sz="3200" b="1">
                <a:solidFill>
                  <a:srgbClr val="002F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45</a:t>
            </a:r>
            <a:r>
              <a:rPr lang="zh-CN" altLang="en-US" sz="3200" b="1">
                <a:solidFill>
                  <a:srgbClr val="002F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页内容，思考以下问题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48260" y="-6350"/>
            <a:ext cx="38207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三、大学的兴起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303830" y="1470660"/>
            <a:ext cx="4222750" cy="3350260"/>
            <a:chOff x="6574" y="3260"/>
            <a:chExt cx="6650" cy="5276"/>
          </a:xfrm>
          <a:solidFill>
            <a:schemeClr val="tx1"/>
          </a:solidFill>
        </p:grpSpPr>
        <p:grpSp>
          <p:nvGrpSpPr>
            <p:cNvPr id="5" name="组合 4"/>
            <p:cNvGrpSpPr/>
            <p:nvPr/>
          </p:nvGrpSpPr>
          <p:grpSpPr>
            <a:xfrm>
              <a:off x="6574" y="3260"/>
              <a:ext cx="6650" cy="5276"/>
              <a:chOff x="4481912" y="2728210"/>
              <a:chExt cx="3358091" cy="2518347"/>
            </a:xfrm>
            <a:grpFill/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4481912" y="2728210"/>
                <a:ext cx="1604095" cy="2405455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235908" y="2728210"/>
                <a:ext cx="1604095" cy="2405455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  <p:cxnSp>
            <p:nvCxnSpPr>
              <p:cNvPr id="14" name="直接连接符 13"/>
              <p:cNvCxnSpPr/>
              <p:nvPr/>
            </p:nvCxnSpPr>
            <p:spPr>
              <a:xfrm>
                <a:off x="4557010" y="5246557"/>
                <a:ext cx="3207895" cy="0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 flipV="1">
              <a:off x="9338" y="3615"/>
              <a:ext cx="1096" cy="1078"/>
            </a:xfrm>
            <a:prstGeom prst="rect">
              <a:avLst/>
            </a:prstGeom>
            <a:grpFill/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82177" flipH="1">
              <a:off x="6680" y="5719"/>
              <a:ext cx="3430" cy="464"/>
            </a:xfrm>
            <a:prstGeom prst="rect">
              <a:avLst/>
            </a:prstGeom>
            <a:grpFill/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00000" flipH="1" flipV="1">
              <a:off x="6828" y="7496"/>
              <a:ext cx="1002" cy="986"/>
            </a:xfrm>
            <a:prstGeom prst="rect">
              <a:avLst/>
            </a:prstGeom>
            <a:grpFill/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935" y="7975"/>
              <a:ext cx="3859" cy="543"/>
            </a:xfrm>
            <a:prstGeom prst="rect">
              <a:avLst/>
            </a:prstGeom>
            <a:grpFill/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00000" flipV="1">
              <a:off x="11892" y="7488"/>
              <a:ext cx="935" cy="920"/>
            </a:xfrm>
            <a:prstGeom prst="rect">
              <a:avLst/>
            </a:prstGeom>
            <a:grpFill/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97823">
              <a:off x="9735" y="5672"/>
              <a:ext cx="3331" cy="423"/>
            </a:xfrm>
            <a:prstGeom prst="rect">
              <a:avLst/>
            </a:prstGeom>
            <a:grpFill/>
          </p:spPr>
        </p:pic>
      </p:grpSp>
      <p:grpSp>
        <p:nvGrpSpPr>
          <p:cNvPr id="15" name="组合 14"/>
          <p:cNvGrpSpPr/>
          <p:nvPr/>
        </p:nvGrpSpPr>
        <p:grpSpPr>
          <a:xfrm>
            <a:off x="1146385" y="1765699"/>
            <a:ext cx="4899024" cy="727075"/>
            <a:chOff x="1044314" y="1943229"/>
            <a:chExt cx="5156140" cy="72672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>
              <a:duotone>
                <a:srgbClr val="293E4F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7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217601" y="229967"/>
              <a:ext cx="266700" cy="4613275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788474" y="1943229"/>
              <a:ext cx="4411980" cy="460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三科：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文法 修辞 逻辑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68757" y="3529062"/>
            <a:ext cx="2942684" cy="646157"/>
            <a:chOff x="1030066" y="3366266"/>
            <a:chExt cx="2942684" cy="64615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>
              <a:duotone>
                <a:srgbClr val="293E4F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7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2368155" y="2407828"/>
              <a:ext cx="266506" cy="2942684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237201" y="3366266"/>
              <a:ext cx="1179195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神学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251455" y="4085020"/>
            <a:ext cx="2942684" cy="651538"/>
            <a:chOff x="205927" y="4989260"/>
            <a:chExt cx="2942684" cy="651538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>
              <a:duotone>
                <a:srgbClr val="293E4F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7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544016" y="4036203"/>
              <a:ext cx="266506" cy="2942684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1389567" y="4989260"/>
              <a:ext cx="119380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医学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071678" y="1937855"/>
            <a:ext cx="4706608" cy="693584"/>
            <a:chOff x="7249596" y="2606140"/>
            <a:chExt cx="3065081" cy="693536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>
              <a:duotone>
                <a:srgbClr val="293E4F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7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587685" y="1695081"/>
              <a:ext cx="266506" cy="2942684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7510526" y="2606140"/>
              <a:ext cx="2804151" cy="460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四艺：</a:t>
              </a:r>
              <a:r>
                <a:rPr kumimoji="0" lang="zh-CN" altLang="en-US" sz="2400" b="1" i="0" u="none" strike="noStrike" kern="0" cap="none" spc="-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算     数    、几何  、天文、  音乐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262703" y="4199170"/>
            <a:ext cx="2942684" cy="588169"/>
            <a:chOff x="8303754" y="4301192"/>
            <a:chExt cx="2942684" cy="588169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>
              <a:duotone>
                <a:srgbClr val="293E4F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7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641843" y="3284766"/>
              <a:ext cx="266506" cy="2942684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9301339" y="4301192"/>
              <a:ext cx="122682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法学</a:t>
              </a:r>
            </a:p>
          </p:txBody>
        </p:sp>
      </p:grpSp>
      <p:sp>
        <p:nvSpPr>
          <p:cNvPr id="30" name="AutoShape 117"/>
          <p:cNvSpPr/>
          <p:nvPr/>
        </p:nvSpPr>
        <p:spPr bwMode="auto">
          <a:xfrm>
            <a:off x="6174140" y="2839930"/>
            <a:ext cx="695325" cy="71437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9525" tIns="9525" rIns="9525" bIns="9525" anchor="ctr"/>
          <a:lstStyle/>
          <a:p>
            <a:pPr marL="0" marR="0" lvl="0" indent="0" algn="ctr" defTabSz="1143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1" name="TextBox 22"/>
          <p:cNvSpPr txBox="1"/>
          <p:nvPr/>
        </p:nvSpPr>
        <p:spPr>
          <a:xfrm>
            <a:off x="1899792" y="5427934"/>
            <a:ext cx="8540115" cy="104965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评价：大学的课程设置一方面仍受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基督教会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的影响，</a:t>
            </a:r>
          </a:p>
          <a:p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          另一方面也反映了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经济和社会发展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的要求。</a:t>
            </a:r>
            <a:r>
              <a:rPr lang="en-US" sz="343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zh-CN" altLang="en-US" sz="343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任意多边形 12"/>
          <p:cNvSpPr/>
          <p:nvPr>
            <p:custDataLst>
              <p:tags r:id="rId1"/>
            </p:custDataLst>
          </p:nvPr>
        </p:nvSpPr>
        <p:spPr>
          <a:xfrm>
            <a:off x="239019" y="1701331"/>
            <a:ext cx="1012436" cy="1316055"/>
          </a:xfrm>
          <a:custGeom>
            <a:avLst/>
            <a:gdLst>
              <a:gd name="txL" fmla="*/ 0 w 1104900"/>
              <a:gd name="txT" fmla="*/ 0 h 1628775"/>
              <a:gd name="txR" fmla="*/ 1104900 w 1104900"/>
              <a:gd name="txB" fmla="*/ 1628775 h 1628775"/>
            </a:gdLst>
            <a:ahLst/>
            <a:cxnLst>
              <a:cxn ang="0">
                <a:pos x="533647" y="0"/>
              </a:cxn>
              <a:cxn ang="0">
                <a:pos x="1067293" y="533646"/>
              </a:cxn>
              <a:cxn ang="0">
                <a:pos x="832013" y="976155"/>
              </a:cxn>
              <a:cxn ang="0">
                <a:pos x="825772" y="979542"/>
              </a:cxn>
              <a:cxn ang="0">
                <a:pos x="1021289" y="1573337"/>
              </a:cxn>
              <a:cxn ang="0">
                <a:pos x="92007" y="1573337"/>
              </a:cxn>
              <a:cxn ang="0">
                <a:pos x="266139" y="992904"/>
              </a:cxn>
              <a:cxn ang="0">
                <a:pos x="235279" y="976155"/>
              </a:cxn>
              <a:cxn ang="0">
                <a:pos x="0" y="533646"/>
              </a:cxn>
              <a:cxn ang="0">
                <a:pos x="533647" y="0"/>
              </a:cxn>
            </a:cxnLst>
            <a:rect l="txL" t="txT" r="txR" b="txB"/>
            <a:pathLst>
              <a:path w="1104900" h="1628775">
                <a:moveTo>
                  <a:pt x="552450" y="0"/>
                </a:moveTo>
                <a:cubicBezTo>
                  <a:pt x="857560" y="0"/>
                  <a:pt x="1104900" y="247340"/>
                  <a:pt x="1104900" y="552450"/>
                </a:cubicBezTo>
                <a:cubicBezTo>
                  <a:pt x="1104900" y="743144"/>
                  <a:pt x="1008283" y="911271"/>
                  <a:pt x="861330" y="1010551"/>
                </a:cubicBezTo>
                <a:lnTo>
                  <a:pt x="854868" y="1014058"/>
                </a:lnTo>
                <a:lnTo>
                  <a:pt x="1057275" y="1628775"/>
                </a:lnTo>
                <a:lnTo>
                  <a:pt x="95250" y="1628775"/>
                </a:lnTo>
                <a:lnTo>
                  <a:pt x="275516" y="1027890"/>
                </a:lnTo>
                <a:lnTo>
                  <a:pt x="243570" y="1010551"/>
                </a:lnTo>
                <a:cubicBezTo>
                  <a:pt x="96617" y="911271"/>
                  <a:pt x="0" y="743144"/>
                  <a:pt x="0" y="552450"/>
                </a:cubicBezTo>
                <a:cubicBezTo>
                  <a:pt x="0" y="247340"/>
                  <a:pt x="247340" y="0"/>
                  <a:pt x="552450" y="0"/>
                </a:cubicBezTo>
                <a:close/>
              </a:path>
            </a:pathLst>
          </a:custGeom>
          <a:solidFill>
            <a:schemeClr val="tx1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/>
                <a:sym typeface="Arial" panose="020B0604020202020204" pitchFamily="34" charset="0"/>
              </a:rPr>
              <a:t>基础</a:t>
            </a:r>
          </a:p>
        </p:txBody>
      </p:sp>
      <p:sp>
        <p:nvSpPr>
          <p:cNvPr id="34" name="任意多边形 12"/>
          <p:cNvSpPr/>
          <p:nvPr>
            <p:custDataLst>
              <p:tags r:id="rId2"/>
            </p:custDataLst>
          </p:nvPr>
        </p:nvSpPr>
        <p:spPr>
          <a:xfrm>
            <a:off x="182953" y="3954318"/>
            <a:ext cx="1012436" cy="1316055"/>
          </a:xfrm>
          <a:custGeom>
            <a:avLst/>
            <a:gdLst>
              <a:gd name="txL" fmla="*/ 0 w 1104900"/>
              <a:gd name="txT" fmla="*/ 0 h 1628775"/>
              <a:gd name="txR" fmla="*/ 1104900 w 1104900"/>
              <a:gd name="txB" fmla="*/ 1628775 h 1628775"/>
            </a:gdLst>
            <a:ahLst/>
            <a:cxnLst>
              <a:cxn ang="0">
                <a:pos x="533647" y="0"/>
              </a:cxn>
              <a:cxn ang="0">
                <a:pos x="1067293" y="533646"/>
              </a:cxn>
              <a:cxn ang="0">
                <a:pos x="832013" y="976155"/>
              </a:cxn>
              <a:cxn ang="0">
                <a:pos x="825772" y="979542"/>
              </a:cxn>
              <a:cxn ang="0">
                <a:pos x="1021289" y="1573337"/>
              </a:cxn>
              <a:cxn ang="0">
                <a:pos x="92007" y="1573337"/>
              </a:cxn>
              <a:cxn ang="0">
                <a:pos x="266139" y="992904"/>
              </a:cxn>
              <a:cxn ang="0">
                <a:pos x="235279" y="976155"/>
              </a:cxn>
              <a:cxn ang="0">
                <a:pos x="0" y="533646"/>
              </a:cxn>
              <a:cxn ang="0">
                <a:pos x="533647" y="0"/>
              </a:cxn>
            </a:cxnLst>
            <a:rect l="txL" t="txT" r="txR" b="txB"/>
            <a:pathLst>
              <a:path w="1104900" h="1628775">
                <a:moveTo>
                  <a:pt x="552450" y="0"/>
                </a:moveTo>
                <a:cubicBezTo>
                  <a:pt x="857560" y="0"/>
                  <a:pt x="1104900" y="247340"/>
                  <a:pt x="1104900" y="552450"/>
                </a:cubicBezTo>
                <a:cubicBezTo>
                  <a:pt x="1104900" y="743144"/>
                  <a:pt x="1008283" y="911271"/>
                  <a:pt x="861330" y="1010551"/>
                </a:cubicBezTo>
                <a:lnTo>
                  <a:pt x="854868" y="1014058"/>
                </a:lnTo>
                <a:lnTo>
                  <a:pt x="1057275" y="1628775"/>
                </a:lnTo>
                <a:lnTo>
                  <a:pt x="95250" y="1628775"/>
                </a:lnTo>
                <a:lnTo>
                  <a:pt x="275516" y="1027890"/>
                </a:lnTo>
                <a:lnTo>
                  <a:pt x="243570" y="1010551"/>
                </a:lnTo>
                <a:cubicBezTo>
                  <a:pt x="96617" y="911271"/>
                  <a:pt x="0" y="743144"/>
                  <a:pt x="0" y="552450"/>
                </a:cubicBezTo>
                <a:cubicBezTo>
                  <a:pt x="0" y="247340"/>
                  <a:pt x="247340" y="0"/>
                  <a:pt x="552450" y="0"/>
                </a:cubicBezTo>
                <a:close/>
              </a:path>
            </a:pathLst>
          </a:custGeom>
          <a:solidFill>
            <a:srgbClr val="FF0000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/>
                <a:sym typeface="Arial" panose="020B0604020202020204" pitchFamily="34" charset="0"/>
              </a:rPr>
              <a:t>专业</a:t>
            </a:r>
          </a:p>
        </p:txBody>
      </p:sp>
      <p:sp>
        <p:nvSpPr>
          <p:cNvPr id="35" name="箭头: 右 34"/>
          <p:cNvSpPr/>
          <p:nvPr/>
        </p:nvSpPr>
        <p:spPr>
          <a:xfrm rot="5400000">
            <a:off x="454544" y="3148612"/>
            <a:ext cx="608412" cy="560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07840" y="38100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大学课程的设置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2970" y="4672330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0055" y="777240"/>
            <a:ext cx="11312525" cy="4279265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2800" b="1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中世纪大学的这一精神理念，却以文化的形态影响着近代大学的办学理念，成为近代大学争取“自主和自治”的文化资本。特别是洪堡，不仅以“自觉”的文化意识创建着具有新的时空下的“大学自治”的新模式，而且通过对大学与国家政府关系处理的论述和实践践行，使“大学自治”这一精神理念，溢出自主决策大学发展、自主管理大学的教学与科研、自主设置课程、自主选聘教师等制度化的层面，渗透于大学“研究自由”、“教学自由”和“学习自由”等大学“精神生活”的场域中，并逐渐积淀为大学人的文化心理和人格特征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b="1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                          ——</a:t>
            </a:r>
            <a:r>
              <a:rPr lang="zh-CN" altLang="en-US" sz="2800" b="1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刘宝存《</a:t>
            </a:r>
            <a:r>
              <a:rPr lang="zh-CN" altLang="en-US" sz="2800" b="1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中世纪的大学理念及其对后世的影响》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12745" y="5444490"/>
            <a:ext cx="6096000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4</a:t>
            </a:r>
            <a:r>
              <a:rPr lang="zh-CN" altLang="en-US" sz="32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、大学的“自治”有何深远影响？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335360" y="202330"/>
            <a:ext cx="11665296" cy="1501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请思考：中世纪城市兴起及发展与大学出现有何相互关系？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623273" y="2766356"/>
            <a:ext cx="3354455" cy="85146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</a:rPr>
              <a:t>中世纪城市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8678409" y="2766355"/>
            <a:ext cx="3457557" cy="85146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</a:rPr>
              <a:t>中世纪大学</a:t>
            </a:r>
          </a:p>
        </p:txBody>
      </p:sp>
      <p:sp>
        <p:nvSpPr>
          <p:cNvPr id="7" name="文本框 32"/>
          <p:cNvSpPr txBox="1"/>
          <p:nvPr/>
        </p:nvSpPr>
        <p:spPr>
          <a:xfrm>
            <a:off x="5075960" y="3824773"/>
            <a:ext cx="166038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促进</a:t>
            </a:r>
          </a:p>
        </p:txBody>
      </p:sp>
      <p:sp>
        <p:nvSpPr>
          <p:cNvPr id="8" name="右箭头 21"/>
          <p:cNvSpPr/>
          <p:nvPr/>
        </p:nvSpPr>
        <p:spPr>
          <a:xfrm>
            <a:off x="4885612" y="2882814"/>
            <a:ext cx="2041086" cy="204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5"/>
          </a:p>
        </p:txBody>
      </p:sp>
      <p:sp>
        <p:nvSpPr>
          <p:cNvPr id="9" name="右箭头 22"/>
          <p:cNvSpPr/>
          <p:nvPr/>
        </p:nvSpPr>
        <p:spPr>
          <a:xfrm rot="10800000">
            <a:off x="4885612" y="3435995"/>
            <a:ext cx="2041086" cy="204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5"/>
          </a:p>
        </p:txBody>
      </p:sp>
      <p:sp>
        <p:nvSpPr>
          <p:cNvPr id="10" name="文本框 6"/>
          <p:cNvSpPr txBox="1"/>
          <p:nvPr/>
        </p:nvSpPr>
        <p:spPr>
          <a:xfrm>
            <a:off x="4766458" y="2141040"/>
            <a:ext cx="2160240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孕育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"/>
            <a:ext cx="12192000" cy="513778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80000"/>
              </a:lnSpc>
              <a:buFontTx/>
              <a:buNone/>
            </a:pPr>
            <a:r>
              <a:rPr lang="zh-CN" altLang="en-US" b="1" dirty="0" smtClean="0"/>
              <a:t>  </a:t>
            </a:r>
            <a:r>
              <a:rPr lang="zh-CN" altLang="en-US" sz="3600" b="1" dirty="0" smtClean="0"/>
              <a:t>   </a:t>
            </a: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  </a:t>
            </a:r>
            <a:r>
              <a:rPr lang="en-US" altLang="zh-CN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“</a:t>
            </a: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(</a:t>
            </a: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基督教</a:t>
            </a:r>
            <a:r>
              <a:rPr lang="en-US" altLang="zh-CN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)</a:t>
            </a: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以保护良知的名义</a:t>
            </a:r>
            <a:r>
              <a:rPr lang="en-US" altLang="zh-CN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</a:p>
          <a:p>
            <a:pPr marL="0" indent="0" algn="ctr">
              <a:lnSpc>
                <a:spcPct val="180000"/>
              </a:lnSpc>
              <a:buFontTx/>
              <a:buNone/>
            </a:pP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赋予世俗权力它从未有过的</a:t>
            </a:r>
            <a:r>
              <a:rPr lang="zh-CN" altLang="en-US" sz="3600" b="1" dirty="0" smtClean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神圣</a:t>
            </a:r>
            <a:r>
              <a:rPr lang="en-US" altLang="zh-CN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</a:p>
          <a:p>
            <a:pPr marL="0" indent="0" algn="ctr">
              <a:lnSpc>
                <a:spcPct val="180000"/>
              </a:lnSpc>
              <a:buFontTx/>
              <a:buNone/>
            </a:pP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也给它加上了它从未有过的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束缚</a:t>
            </a:r>
            <a:r>
              <a:rPr lang="en-US" altLang="zh-CN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;</a:t>
            </a:r>
          </a:p>
          <a:p>
            <a:pPr marL="0" indent="0" algn="ctr">
              <a:lnSpc>
                <a:spcPct val="180000"/>
              </a:lnSpc>
              <a:buFontTx/>
              <a:buNone/>
            </a:pP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这是对专制的</a:t>
            </a:r>
            <a:r>
              <a:rPr lang="zh-CN" altLang="en-US" sz="3600" b="1" dirty="0" smtClean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否定</a:t>
            </a:r>
            <a:r>
              <a:rPr lang="en-US" altLang="zh-CN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是</a:t>
            </a:r>
            <a:r>
              <a:rPr lang="zh-CN" altLang="en-US" sz="3600" b="1" dirty="0" smtClean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自由</a:t>
            </a: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的新纪元的开始。</a:t>
            </a:r>
            <a:endParaRPr lang="en-US" altLang="zh-CN" sz="3600" b="1" dirty="0" smtClean="0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  <a:p>
            <a:pPr marL="0" indent="0" algn="ctr">
              <a:buFontTx/>
              <a:buNone/>
            </a:pPr>
            <a:r>
              <a:rPr lang="en-US" altLang="zh-CN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                                           ——《</a:t>
            </a: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自由与权力</a:t>
            </a:r>
            <a:r>
              <a:rPr lang="en-US" altLang="zh-CN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》</a:t>
            </a:r>
          </a:p>
        </p:txBody>
      </p:sp>
      <p:sp>
        <p:nvSpPr>
          <p:cNvPr id="77828" name="矩形 1"/>
          <p:cNvSpPr>
            <a:spLocks noChangeArrowheads="1"/>
          </p:cNvSpPr>
          <p:nvPr/>
        </p:nvSpPr>
        <p:spPr bwMode="auto">
          <a:xfrm>
            <a:off x="1" y="988246"/>
            <a:ext cx="12192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粗黑宋简体" panose="02000000000000000000" charset="-122"/>
                <a:ea typeface="方正苏新诗柳楷简体" panose="02000000000000000000" charset="-122"/>
                <a:cs typeface="+mn-cs"/>
              </a:rPr>
              <a:t> 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粗黑宋简体" panose="02000000000000000000" charset="-122"/>
              <a:ea typeface="方正苏新诗柳楷简体" panose="02000000000000000000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11350" y="5390515"/>
            <a:ext cx="8369935" cy="73088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你是如何理解材料中的</a:t>
            </a:r>
            <a:r>
              <a:rPr lang="en-US" altLang="zh-CN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“</a:t>
            </a:r>
            <a:r>
              <a:rPr lang="zh-CN" altLang="en-US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神圣</a:t>
            </a:r>
            <a:r>
              <a:rPr lang="en-US" altLang="zh-CN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”</a:t>
            </a:r>
            <a:r>
              <a:rPr lang="zh-CN" altLang="en-US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和</a:t>
            </a:r>
            <a:r>
              <a:rPr lang="en-US" altLang="zh-CN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“</a:t>
            </a:r>
            <a:r>
              <a:rPr lang="zh-CN" altLang="en-US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束缚</a:t>
            </a:r>
            <a:r>
              <a:rPr lang="en-US" altLang="zh-CN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”</a:t>
            </a:r>
            <a:r>
              <a:rPr lang="zh-CN" altLang="en-US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的？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1274" y="3385903"/>
            <a:ext cx="12080726" cy="848360"/>
            <a:chOff x="1702" y="7997"/>
            <a:chExt cx="15332" cy="1336"/>
          </a:xfrm>
        </p:grpSpPr>
        <p:sp>
          <p:nvSpPr>
            <p:cNvPr id="5" name="文本框 4"/>
            <p:cNvSpPr txBox="1"/>
            <p:nvPr/>
          </p:nvSpPr>
          <p:spPr>
            <a:xfrm>
              <a:off x="1702" y="8608"/>
              <a:ext cx="1533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1</a:t>
              </a:r>
              <a:r>
                <a:rPr lang="zh-CN" altLang="en-US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世纪</a:t>
              </a:r>
              <a:r>
                <a:rPr lang="en-US" altLang="zh-CN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       </a:t>
              </a:r>
              <a:r>
                <a:rPr lang="en-US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4</a:t>
              </a:r>
              <a:r>
                <a:rPr lang="zh-CN" altLang="en-US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世纪末</a:t>
              </a:r>
              <a:r>
                <a:rPr lang="en-US" altLang="zh-CN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      </a:t>
              </a:r>
              <a:r>
                <a:rPr lang="en-US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476</a:t>
              </a:r>
              <a:r>
                <a:rPr lang="en-US" altLang="zh-CN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         </a:t>
              </a:r>
              <a:r>
                <a:rPr lang="en-US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481</a:t>
              </a:r>
              <a:r>
                <a:rPr lang="en-US" altLang="zh-CN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      </a:t>
              </a:r>
              <a:r>
                <a:rPr lang="en-US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9世纪  </a:t>
              </a:r>
              <a:r>
                <a:rPr lang="en-US" altLang="zh-CN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 10</a:t>
              </a:r>
              <a:r>
                <a:rPr lang="zh-CN" altLang="en-US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世纪</a:t>
              </a:r>
              <a:r>
                <a:rPr lang="en-US" altLang="zh-CN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     12</a:t>
              </a:r>
              <a:r>
                <a:rPr lang="zh-CN" altLang="en-US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世纪</a:t>
              </a:r>
              <a:r>
                <a:rPr lang="en-US" altLang="zh-CN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 1453       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748" y="7997"/>
              <a:ext cx="15000" cy="512"/>
              <a:chOff x="1748" y="7997"/>
              <a:chExt cx="15000" cy="512"/>
            </a:xfrm>
          </p:grpSpPr>
          <p:cxnSp>
            <p:nvCxnSpPr>
              <p:cNvPr id="7" name="直接箭头连接符 6"/>
              <p:cNvCxnSpPr/>
              <p:nvPr/>
            </p:nvCxnSpPr>
            <p:spPr>
              <a:xfrm>
                <a:off x="1748" y="8509"/>
                <a:ext cx="15000" cy="0"/>
              </a:xfrm>
              <a:prstGeom prst="straightConnector1">
                <a:avLst/>
              </a:prstGeom>
              <a:ln w="539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2340" y="8044"/>
                <a:ext cx="0" cy="41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4883" y="7997"/>
                <a:ext cx="0" cy="41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" name="直接连接符 9"/>
          <p:cNvCxnSpPr/>
          <p:nvPr/>
        </p:nvCxnSpPr>
        <p:spPr>
          <a:xfrm>
            <a:off x="4351804" y="3383363"/>
            <a:ext cx="0" cy="265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085989" y="3427178"/>
            <a:ext cx="0" cy="265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869829" y="3415748"/>
            <a:ext cx="0" cy="265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551944" y="3415748"/>
            <a:ext cx="0" cy="265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1454279" y="3417018"/>
            <a:ext cx="0" cy="265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71599" y="1850473"/>
            <a:ext cx="113601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基督教诞生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713379" y="1864126"/>
            <a:ext cx="180784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基督教成为罗马国教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9614" y="2842342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114949" y="2772175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③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856870" y="2771777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434066" y="2825314"/>
            <a:ext cx="4940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622522" y="2770836"/>
            <a:ext cx="4940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478294" y="1819358"/>
            <a:ext cx="143827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法兰克王国建立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007374" y="1876508"/>
            <a:ext cx="1348740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庄园逐渐兴起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410724" y="1892383"/>
            <a:ext cx="1108710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西欧城市兴起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305238" y="2801594"/>
            <a:ext cx="4940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⑦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777764" y="1839043"/>
            <a:ext cx="1443990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西罗马帝国灭亡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373144" y="2841708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659134" y="1867618"/>
            <a:ext cx="128841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西欧大学兴起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7681109" y="3445593"/>
            <a:ext cx="0" cy="265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1087249" y="1100538"/>
            <a:ext cx="1029335" cy="1568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拜占庭帝国灭亡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1222813" y="2811754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⑧</a:t>
            </a:r>
          </a:p>
        </p:txBody>
      </p:sp>
      <p:cxnSp>
        <p:nvCxnSpPr>
          <p:cNvPr id="32" name="肘形连接符 78"/>
          <p:cNvCxnSpPr/>
          <p:nvPr/>
        </p:nvCxnSpPr>
        <p:spPr>
          <a:xfrm>
            <a:off x="4337834" y="4297128"/>
            <a:ext cx="6749415" cy="1773555"/>
          </a:xfrm>
          <a:prstGeom prst="bentConnector3">
            <a:avLst>
              <a:gd name="adj1" fmla="val 188"/>
            </a:avLst>
          </a:prstGeom>
          <a:ln w="7620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4351804" y="5339163"/>
            <a:ext cx="6976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标志着欧洲进入封建社会（中世纪）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★★★</a:t>
            </a:r>
          </a:p>
        </p:txBody>
      </p:sp>
      <p:sp>
        <p:nvSpPr>
          <p:cNvPr id="2" name="文本框 1" descr="7b0a20202020227461726765744d6f64756c65223a202270726f636573734f6e6c696e65466f6e7473220a7d0a"/>
          <p:cNvSpPr txBox="1"/>
          <p:nvPr/>
        </p:nvSpPr>
        <p:spPr>
          <a:xfrm>
            <a:off x="1563370" y="571500"/>
            <a:ext cx="904430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中世纪的时空线索：公元</a:t>
            </a:r>
            <a:r>
              <a:rPr lang="en-US" altLang="zh-CN" sz="2000" b="1" dirty="0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476</a:t>
            </a:r>
            <a:r>
              <a:rPr lang="zh-CN" altLang="en-US" sz="2000" b="1" dirty="0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年西罗马帝国灭亡</a:t>
            </a:r>
            <a:r>
              <a:rPr lang="en-US" altLang="zh-CN" sz="2000" b="1" dirty="0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——</a:t>
            </a:r>
            <a:r>
              <a:rPr lang="zh-CN" altLang="en-US" sz="2000" b="1" dirty="0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公元</a:t>
            </a:r>
            <a:r>
              <a:rPr lang="en-US" altLang="zh-CN" sz="2000" b="1" dirty="0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1453</a:t>
            </a:r>
            <a:r>
              <a:rPr lang="zh-CN" altLang="en-US" sz="2000" b="1" dirty="0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东罗马帝国灭亡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22" grpId="0" bldLvl="0" animBg="1"/>
      <p:bldP spid="23" grpId="0" bldLvl="0" animBg="1"/>
      <p:bldP spid="23" grpId="1" animBg="1"/>
      <p:bldP spid="24" grpId="0" bldLvl="0" animBg="1"/>
      <p:bldP spid="26" grpId="0" bldLvl="0" animBg="1"/>
      <p:bldP spid="28" grpId="0" bldLvl="0" animBg="1"/>
      <p:bldP spid="30" grpId="0" bldLvl="0" animBg="1"/>
      <p:bldP spid="33" grpId="0"/>
      <p:bldP spid="33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/>
          <p:cNvCxnSpPr/>
          <p:nvPr/>
        </p:nvCxnSpPr>
        <p:spPr>
          <a:xfrm>
            <a:off x="942060" y="1972386"/>
            <a:ext cx="1024525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665422" y="1792409"/>
            <a:ext cx="0" cy="179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043186" y="1792409"/>
            <a:ext cx="0" cy="179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287658" y="1792409"/>
            <a:ext cx="0" cy="179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198745" y="1792409"/>
            <a:ext cx="0" cy="179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820981" y="1792409"/>
            <a:ext cx="0" cy="179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0576506" y="1792409"/>
            <a:ext cx="0" cy="179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820981" y="573368"/>
            <a:ext cx="0" cy="179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0576506" y="573368"/>
            <a:ext cx="0" cy="179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545465" y="4114581"/>
            <a:ext cx="94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欧洲</a:t>
            </a:r>
          </a:p>
          <a:p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中世纪</a:t>
            </a:r>
          </a:p>
        </p:txBody>
      </p:sp>
      <p:sp>
        <p:nvSpPr>
          <p:cNvPr id="53" name="左大括号 52"/>
          <p:cNvSpPr/>
          <p:nvPr/>
        </p:nvSpPr>
        <p:spPr>
          <a:xfrm>
            <a:off x="2014220" y="3460115"/>
            <a:ext cx="332740" cy="2239010"/>
          </a:xfrm>
          <a:prstGeom prst="leftBrac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539796" y="3459951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政治支柱：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562705" y="4422617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经济支柱：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2564765" y="5318541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思想支柱：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4324161" y="3386035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封君封臣制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525645" y="4383421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庄园经济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4227830" y="5317271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基督教神权至上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732161" y="4068674"/>
            <a:ext cx="119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城市的兴</a:t>
            </a:r>
          </a:p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起和自治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7649218" y="5318541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大学的兴起</a:t>
            </a:r>
          </a:p>
        </p:txBody>
      </p:sp>
      <p:sp>
        <p:nvSpPr>
          <p:cNvPr id="62" name="左箭头 11"/>
          <p:cNvSpPr/>
          <p:nvPr/>
        </p:nvSpPr>
        <p:spPr>
          <a:xfrm>
            <a:off x="6089829" y="5492235"/>
            <a:ext cx="1400810" cy="205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左箭头 12"/>
          <p:cNvSpPr/>
          <p:nvPr/>
        </p:nvSpPr>
        <p:spPr>
          <a:xfrm>
            <a:off x="6104204" y="4537103"/>
            <a:ext cx="1400810" cy="205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354304" y="4097609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瓦解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398101" y="5157553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冲击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9116286" y="4052931"/>
            <a:ext cx="2468880" cy="70675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（形成市民阶层，</a:t>
            </a:r>
          </a:p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出现早期资产阶级）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9274865" y="5240844"/>
            <a:ext cx="2214880" cy="70675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（反映了经济和</a:t>
            </a:r>
          </a:p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社会发展的要求）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82875" y="2663825"/>
            <a:ext cx="2703195" cy="58356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黑暗的中世纪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23430" y="2784475"/>
            <a:ext cx="3534410" cy="58356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孕育光明的中世纪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065" y="379730"/>
            <a:ext cx="12105005" cy="133413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8565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zh-CN" altLang="en-US" sz="426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你认为中世纪是黑暗的吗？</a:t>
            </a:r>
            <a:endParaRPr kumimoji="0" lang="en-US" altLang="zh-CN" sz="4265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218565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  <a:p>
            <a:pPr marL="0" marR="0" lvl="0" indent="0" defTabSz="1218565" rtl="0" eaLnBrk="1" fontAlgn="auto" latinLnBrk="1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6" grpId="0" bldLvl="0" animBg="1"/>
      <p:bldP spid="66" grpId="1" animBg="1"/>
      <p:bldP spid="67" grpId="0" bldLvl="0" animBg="1"/>
      <p:bldP spid="67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72260" y="2360930"/>
            <a:ext cx="9345295" cy="2588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1218565" rtl="0" eaLnBrk="1" fontAlgn="auto" latinLnBrk="1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     可以说，没有中世纪就没有今天的西方，今天的西方世界也不会是我们现在看到的样子！斩断了中世纪与现代的根脉，现在的西方文明就成了无本之木、无水之源！      </a:t>
            </a:r>
          </a:p>
          <a:p>
            <a:pPr marL="0" marR="0" lvl="0" indent="0" defTabSz="1218565" rtl="0" eaLnBrk="1" fontAlgn="auto" latinLnBrk="1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                                       ——陈衡哲《西洋史》      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6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6"/>
          <p:cNvSpPr/>
          <p:nvPr>
            <p:custDataLst>
              <p:tags r:id="rId2"/>
            </p:custDataLst>
          </p:nvPr>
        </p:nvSpPr>
        <p:spPr>
          <a:xfrm>
            <a:off x="457204" y="457204"/>
            <a:ext cx="11277690" cy="5943648"/>
          </a:xfrm>
          <a:prstGeom prst="frame">
            <a:avLst>
              <a:gd name="adj1" fmla="val 100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e12d13e2c6268f43f7967a409db6693b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0735" y="713105"/>
            <a:ext cx="4389755" cy="2710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04205" y="568960"/>
            <a:ext cx="6030595" cy="5901690"/>
          </a:xfrm>
          <a:prstGeom prst="rect">
            <a:avLst/>
          </a:prstGeom>
          <a:solidFill>
            <a:schemeClr val="tx2"/>
          </a:solidFill>
          <a:ln w="158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公元800年12月25日，教皇召集了当地所有愿意参加弥撒的人来到圣彼得大教堂，查理注视着基督像，全神贯注地沉浸在仪式的庄严之中。突然教皇利奥三世走到查理面前，将一顶西罗马皇帝的皇冠戴到他头上，并向众人宣布：“上帝为查理加冕，这位带来和平的、伟大的罗马皇帝将万寿无疆，永享胜利!”参加仪式的教徒也异口同声：“上帝将西罗马皇帝的金冠授予查理，查理就是伟大的罗马皇帝和罗马教皇的保护人！”</a:t>
            </a: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540385" y="3829050"/>
            <a:ext cx="4910455" cy="2195830"/>
          </a:xfrm>
          <a:solidFill>
            <a:schemeClr val="accent3"/>
          </a:solidFill>
          <a:ln>
            <a:solidFill>
              <a:srgbClr val="C00000"/>
            </a:solidFill>
          </a:ln>
        </p:spPr>
        <p:txBody>
          <a:bodyPr>
            <a:normAutofit fontScale="7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40000"/>
              </a:lnSpc>
              <a:buClrTx/>
              <a:buSzTx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任务一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</a:pPr>
            <a:r>
              <a:rPr lang="zh-CN" altLang="en-US" sz="3200" b="1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教皇为什么加冕查理？</a:t>
            </a:r>
          </a:p>
          <a:p>
            <a:pPr algn="l">
              <a:lnSpc>
                <a:spcPct val="120000"/>
              </a:lnSpc>
              <a:buClrTx/>
              <a:buSzTx/>
            </a:pPr>
            <a:r>
              <a:rPr lang="zh-CN" altLang="en-US" sz="3200" b="1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查理为什么接受教皇加冕？</a:t>
            </a:r>
          </a:p>
          <a:p>
            <a:pPr algn="l">
              <a:lnSpc>
                <a:spcPct val="120000"/>
              </a:lnSpc>
              <a:buClrTx/>
              <a:buSzTx/>
            </a:pPr>
            <a:r>
              <a:rPr lang="zh-CN" altLang="en-US" sz="3200" b="1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这一事件意味着什么？</a:t>
            </a:r>
            <a:endParaRPr lang="zh-CN" altLang="en-US" sz="3200" b="1" dirty="0">
              <a:solidFill>
                <a:srgbClr val="FF0000"/>
              </a:solidFill>
              <a:latin typeface="方正苏新诗柳楷简体" panose="02000000000000000000" charset="-122"/>
              <a:ea typeface="方正苏新诗柳楷简体" panose="02000000000000000000" charset="-122"/>
            </a:endParaRPr>
          </a:p>
          <a:p>
            <a:endParaRPr lang="zh-CN" altLang="en-US" sz="3200" b="1"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16635" y="1016000"/>
            <a:ext cx="10302240" cy="4803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4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华文细黑" panose="02010600040101010101" charset="-122"/>
              </a:rPr>
              <a:t>      </a:t>
            </a:r>
            <a:r>
              <a:rPr lang="en-US" altLang="zh-CN" sz="32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华文细黑" panose="02010600040101010101" charset="-122"/>
              </a:rPr>
              <a:t>  </a:t>
            </a:r>
            <a:r>
              <a:rPr lang="en-US" altLang="zh-CN" sz="32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罗马帝国因蛮族的入侵而灭亡，</a:t>
            </a:r>
            <a:r>
              <a:rPr lang="en-US" altLang="zh-CN" sz="3200" b="1">
                <a:solidFill>
                  <a:srgbClr val="FF0000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基督教</a:t>
            </a:r>
            <a:r>
              <a:rPr lang="en-US" altLang="zh-CN" sz="32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却日渐兴盛，出现了宗教的大一统局面，天主教会控制和操纵了世俗政权成为凝聚全欧的主要力量。</a:t>
            </a:r>
            <a:r>
              <a:rPr lang="en-US" altLang="zh-CN" sz="3200" b="1">
                <a:solidFill>
                  <a:srgbClr val="FFC000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天主教会</a:t>
            </a:r>
            <a:r>
              <a:rPr lang="en-US" altLang="zh-CN" sz="32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成为中世纪西欧无可比拟的大封建主，</a:t>
            </a:r>
            <a:r>
              <a:rPr lang="en-US" altLang="zh-CN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教皇</a:t>
            </a:r>
            <a:r>
              <a:rPr lang="en-US" altLang="zh-CN" sz="32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与</a:t>
            </a:r>
            <a:r>
              <a:rPr lang="en-US" altLang="zh-CN" sz="3200" b="1">
                <a:solidFill>
                  <a:srgbClr val="FF0000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世俗国王</a:t>
            </a:r>
            <a:r>
              <a:rPr lang="en-US" altLang="zh-CN" sz="32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争权夺利的斗争，构成了中世纪天主教会历史上的一大主题。</a:t>
            </a:r>
            <a:r>
              <a:rPr lang="en-US" altLang="zh-CN" sz="3200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   </a:t>
            </a:r>
            <a:r>
              <a:rPr lang="en-US" altLang="zh-CN" sz="3200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华文新魏" panose="02010800040101010101" pitchFamily="2" charset="-122"/>
              </a:rPr>
              <a:t>               </a:t>
            </a:r>
            <a:r>
              <a:rPr lang="en-US" altLang="zh-CN" sz="2400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华文新魏" panose="02010800040101010101" pitchFamily="2" charset="-122"/>
              </a:rPr>
              <a:t>            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sz="2400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华文新魏" panose="02010800040101010101" pitchFamily="2" charset="-122"/>
              </a:rPr>
              <a:t>                           ——澳大利亚作家约翰·赫斯特《极简欧洲史》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40" y="1729105"/>
            <a:ext cx="4676775" cy="362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958840" y="157480"/>
            <a:ext cx="3980180" cy="119888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lt1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微软雅黑" panose="020B0503020204020204" pitchFamily="34" charset="-122"/>
              </a:rPr>
              <a:t>思考：</a:t>
            </a:r>
            <a:r>
              <a:rPr lang="zh-CN" sz="3600">
                <a:solidFill>
                  <a:schemeClr val="lt1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微软雅黑" panose="020B0503020204020204" pitchFamily="34" charset="-122"/>
              </a:rPr>
              <a:t>下图说明了什么问题？</a:t>
            </a:r>
          </a:p>
        </p:txBody>
      </p:sp>
      <p:sp>
        <p:nvSpPr>
          <p:cNvPr id="15365" name="标题 1"/>
          <p:cNvSpPr>
            <a:spLocks noGrp="1"/>
          </p:cNvSpPr>
          <p:nvPr/>
        </p:nvSpPr>
        <p:spPr>
          <a:xfrm>
            <a:off x="96838" y="70803"/>
            <a:ext cx="4332287" cy="6731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 anchorCtr="0"/>
          <a:lstStyle/>
          <a:p>
            <a:r>
              <a:rPr lang="zh-CN" altLang="en-US" sz="3600" b="1">
                <a:solidFill>
                  <a:schemeClr val="dk1">
                    <a:lumMod val="85000"/>
                    <a:lumOff val="1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一、基督教的兴起</a:t>
            </a:r>
          </a:p>
        </p:txBody>
      </p:sp>
      <p:pic>
        <p:nvPicPr>
          <p:cNvPr id="7" name="图片 6"/>
          <p:cNvPicPr/>
          <p:nvPr/>
        </p:nvPicPr>
        <p:blipFill>
          <a:blip r:embed="rId6"/>
          <a:srcRect b="3550"/>
          <a:stretch>
            <a:fillRect/>
          </a:stretch>
        </p:blipFill>
        <p:spPr>
          <a:xfrm>
            <a:off x="5852795" y="1803400"/>
            <a:ext cx="4606290" cy="3474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 bwMode="auto">
          <a:xfrm>
            <a:off x="154940" y="5724525"/>
            <a:ext cx="11634470" cy="829945"/>
          </a:xfrm>
          <a:prstGeom prst="rect">
            <a:avLst/>
          </a:prstGeom>
          <a:solidFill>
            <a:srgbClr val="FFFF99"/>
          </a:solidFill>
          <a:ln w="9525" cmpd="sng">
            <a:noFill/>
            <a:prstDash val="soli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 anchorCtr="0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000" b="1"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材料：西欧中古时期，广大民众普遍没有文化，不少上层贵族也目不识丁，由教士垄断了文化教育。教皇宣称“不学无术是信仰虔诚之母”，强调知识服从信仰，社会上占统治地位的思想是天主教神学。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: 形状 11"/>
          <p:cNvSpPr/>
          <p:nvPr>
            <p:custDataLst>
              <p:tags r:id="rId2"/>
            </p:custDataLst>
          </p:nvPr>
        </p:nvSpPr>
        <p:spPr>
          <a:xfrm>
            <a:off x="707390" y="-12700"/>
            <a:ext cx="11163300" cy="6858000"/>
          </a:xfrm>
          <a:custGeom>
            <a:avLst/>
            <a:gdLst>
              <a:gd name="connsiteX0" fmla="*/ 1391964 w 11162996"/>
              <a:gd name="connsiteY0" fmla="*/ 0 h 6841459"/>
              <a:gd name="connsiteX1" fmla="*/ 9771032 w 11162996"/>
              <a:gd name="connsiteY1" fmla="*/ 0 h 6841459"/>
              <a:gd name="connsiteX2" fmla="*/ 9888453 w 11162996"/>
              <a:gd name="connsiteY2" fmla="*/ 135555 h 6841459"/>
              <a:gd name="connsiteX3" fmla="*/ 11162996 w 11162996"/>
              <a:gd name="connsiteY3" fmla="*/ 3685906 h 6841459"/>
              <a:gd name="connsiteX4" fmla="*/ 10209764 w 11162996"/>
              <a:gd name="connsiteY4" fmla="*/ 6806575 h 6841459"/>
              <a:gd name="connsiteX5" fmla="*/ 10184957 w 11162996"/>
              <a:gd name="connsiteY5" fmla="*/ 6841459 h 6841459"/>
              <a:gd name="connsiteX6" fmla="*/ 978039 w 11162996"/>
              <a:gd name="connsiteY6" fmla="*/ 6841459 h 6841459"/>
              <a:gd name="connsiteX7" fmla="*/ 953232 w 11162996"/>
              <a:gd name="connsiteY7" fmla="*/ 6806575 h 6841459"/>
              <a:gd name="connsiteX8" fmla="*/ 0 w 11162996"/>
              <a:gd name="connsiteY8" fmla="*/ 3685906 h 6841459"/>
              <a:gd name="connsiteX9" fmla="*/ 1274543 w 11162996"/>
              <a:gd name="connsiteY9" fmla="*/ 135555 h 684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2996" h="6841459">
                <a:moveTo>
                  <a:pt x="1391964" y="0"/>
                </a:moveTo>
                <a:lnTo>
                  <a:pt x="9771032" y="0"/>
                </a:lnTo>
                <a:lnTo>
                  <a:pt x="9888453" y="135555"/>
                </a:lnTo>
                <a:cubicBezTo>
                  <a:pt x="10684687" y="1100367"/>
                  <a:pt x="11162996" y="2337279"/>
                  <a:pt x="11162996" y="3685906"/>
                </a:cubicBezTo>
                <a:cubicBezTo>
                  <a:pt x="11162996" y="4841872"/>
                  <a:pt x="10811585" y="5915762"/>
                  <a:pt x="10209764" y="6806575"/>
                </a:cubicBezTo>
                <a:lnTo>
                  <a:pt x="10184957" y="6841459"/>
                </a:lnTo>
                <a:lnTo>
                  <a:pt x="978039" y="6841459"/>
                </a:lnTo>
                <a:lnTo>
                  <a:pt x="953232" y="6806575"/>
                </a:lnTo>
                <a:cubicBezTo>
                  <a:pt x="351411" y="5915762"/>
                  <a:pt x="0" y="4841872"/>
                  <a:pt x="0" y="3685906"/>
                </a:cubicBezTo>
                <a:cubicBezTo>
                  <a:pt x="0" y="2337279"/>
                  <a:pt x="478309" y="1100367"/>
                  <a:pt x="1274543" y="13555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>
            <p:custDataLst>
              <p:tags r:id="rId3"/>
            </p:custDataLst>
          </p:nvPr>
        </p:nvSpPr>
        <p:spPr>
          <a:xfrm>
            <a:off x="1508125" y="5896610"/>
            <a:ext cx="765175" cy="76517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>
            <p:custDataLst>
              <p:tags r:id="rId4"/>
            </p:custDataLst>
          </p:nvPr>
        </p:nvSpPr>
        <p:spPr>
          <a:xfrm>
            <a:off x="2690412" y="2849245"/>
            <a:ext cx="681127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4"/>
          <p:cNvSpPr txBox="1"/>
          <p:nvPr>
            <p:custDataLst>
              <p:tags r:id="rId5"/>
            </p:custDataLst>
          </p:nvPr>
        </p:nvSpPr>
        <p:spPr>
          <a:xfrm>
            <a:off x="2117090" y="1066800"/>
            <a:ext cx="8550910" cy="1524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b="1" spc="16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人人皆有罪，上帝救人人，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b="1" spc="16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忍受人间苦，死后升天国。</a:t>
            </a:r>
          </a:p>
        </p:txBody>
      </p:sp>
      <p:sp>
        <p:nvSpPr>
          <p:cNvPr id="8" name="燕尾形 3"/>
          <p:cNvSpPr/>
          <p:nvPr>
            <p:custDataLst>
              <p:tags r:id="rId6"/>
            </p:custDataLst>
          </p:nvPr>
        </p:nvSpPr>
        <p:spPr>
          <a:xfrm>
            <a:off x="5772391" y="4128993"/>
            <a:ext cx="1468115" cy="1468115"/>
          </a:xfrm>
          <a:prstGeom prst="chevron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4"/>
          <p:cNvSpPr/>
          <p:nvPr>
            <p:custDataLst>
              <p:tags r:id="rId7"/>
            </p:custDataLst>
          </p:nvPr>
        </p:nvSpPr>
        <p:spPr>
          <a:xfrm>
            <a:off x="6566201" y="4618364"/>
            <a:ext cx="489373" cy="489373"/>
          </a:xfrm>
          <a:prstGeom prst="ellipse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 fontScale="80000"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</a:pPr>
            <a:r>
              <a:rPr lang="en-US" altLang="zh-CN" sz="2200" b="1" spc="14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r>
              <a:rPr lang="en-US" altLang="zh-CN" sz="2200" b="1" spc="14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4" name="燕尾形 13"/>
          <p:cNvSpPr/>
          <p:nvPr>
            <p:custDataLst>
              <p:tags r:id="rId8"/>
            </p:custDataLst>
          </p:nvPr>
        </p:nvSpPr>
        <p:spPr>
          <a:xfrm flipH="1">
            <a:off x="4952928" y="3394492"/>
            <a:ext cx="1468115" cy="1468115"/>
          </a:xfrm>
          <a:prstGeom prst="chevron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>
            <p:custDataLst>
              <p:tags r:id="rId9"/>
            </p:custDataLst>
          </p:nvPr>
        </p:nvSpPr>
        <p:spPr>
          <a:xfrm flipH="1">
            <a:off x="5137860" y="3883863"/>
            <a:ext cx="489373" cy="489373"/>
          </a:xfrm>
          <a:prstGeom prst="ellipse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2200" b="1" spc="14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4" name="矩形 23"/>
          <p:cNvSpPr/>
          <p:nvPr>
            <p:custDataLst>
              <p:tags r:id="rId10"/>
            </p:custDataLst>
          </p:nvPr>
        </p:nvSpPr>
        <p:spPr>
          <a:xfrm>
            <a:off x="2260254" y="3723975"/>
            <a:ext cx="2691241" cy="809148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sz="4600" b="1" spc="400">
                <a:solidFill>
                  <a:schemeClr val="tx1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  <a:sym typeface="+mn-ea"/>
              </a:rPr>
              <a:t>原罪观</a:t>
            </a:r>
          </a:p>
        </p:txBody>
      </p:sp>
      <p:sp>
        <p:nvSpPr>
          <p:cNvPr id="27" name="矩形 26"/>
          <p:cNvSpPr/>
          <p:nvPr>
            <p:custDataLst>
              <p:tags r:id="rId11"/>
            </p:custDataLst>
          </p:nvPr>
        </p:nvSpPr>
        <p:spPr>
          <a:xfrm>
            <a:off x="7240506" y="4458476"/>
            <a:ext cx="2691241" cy="809148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sz="4600" b="1" spc="400">
                <a:solidFill>
                  <a:schemeClr val="tx1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  <a:sym typeface="+mn-ea"/>
              </a:rPr>
              <a:t>救赎论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头: 下 3"/>
          <p:cNvSpPr/>
          <p:nvPr/>
        </p:nvSpPr>
        <p:spPr>
          <a:xfrm rot="16200000">
            <a:off x="5839686" y="-3848352"/>
            <a:ext cx="343999" cy="1220800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6743" y="1673468"/>
            <a:ext cx="2305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时间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42498" y="1620181"/>
            <a:ext cx="2305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地点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48253" y="1607203"/>
            <a:ext cx="2305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创始人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41987" y="1564682"/>
            <a:ext cx="2305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教义</a:t>
            </a:r>
          </a:p>
        </p:txBody>
      </p:sp>
      <p:sp>
        <p:nvSpPr>
          <p:cNvPr id="16" name="椭圆 15"/>
          <p:cNvSpPr/>
          <p:nvPr/>
        </p:nvSpPr>
        <p:spPr>
          <a:xfrm>
            <a:off x="528438" y="2079071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883649" y="2107147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363783" y="2062231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976748" y="2058531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265" y="2768229"/>
            <a:ext cx="2006028" cy="200602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917" y="2748974"/>
            <a:ext cx="2006028" cy="2856128"/>
          </a:xfrm>
          <a:prstGeom prst="rect">
            <a:avLst/>
          </a:prstGeom>
        </p:spPr>
      </p:pic>
      <p:sp>
        <p:nvSpPr>
          <p:cNvPr id="36" name="椭圆 35"/>
          <p:cNvSpPr/>
          <p:nvPr/>
        </p:nvSpPr>
        <p:spPr>
          <a:xfrm>
            <a:off x="10505197" y="2071964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0160959" y="1607202"/>
            <a:ext cx="2305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发展</a:t>
            </a:r>
          </a:p>
        </p:txBody>
      </p:sp>
      <p:sp>
        <p:nvSpPr>
          <p:cNvPr id="39" name="椭圆 38"/>
          <p:cNvSpPr/>
          <p:nvPr/>
        </p:nvSpPr>
        <p:spPr>
          <a:xfrm>
            <a:off x="8280410" y="2108800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7972528" y="1577297"/>
            <a:ext cx="2305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经典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2245" r="97959">
                        <a14:backgroundMark x1="4286" y1="74694" x2="20408" y2="9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5103" y="3304647"/>
            <a:ext cx="1289548" cy="12895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682" y="2688340"/>
            <a:ext cx="3359187" cy="28226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0912" y="2430188"/>
            <a:ext cx="697886" cy="43280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6600" y="2688340"/>
            <a:ext cx="1798476" cy="6462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3764" y="2340454"/>
            <a:ext cx="1804572" cy="13290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0758" y="3269349"/>
            <a:ext cx="2310584" cy="150584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5121" y="4729847"/>
            <a:ext cx="3420152" cy="17740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64000" y="49974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方正粗金陵简体" panose="02000000000000000000" charset="-122"/>
                <a:ea typeface="方正粗金陵简体" panose="02000000000000000000" charset="-122"/>
              </a:rPr>
              <a:t>基督教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019红色商务工作计划总结汇报PPT模板-SWF视频"/>
  <p:tag name="ISPRING_FIRST_PUBLISH" val="1"/>
  <p:tag name="COMMONDATA" val="eyJoZGlkIjoiM2YzNzZmYzI1YTE3OGZhMjcwMTI5YzM3OThkZWEyNjEifQ=="/>
  <p:tag name="KSO_WPP_MARK_KEY" val="8c870975-c095-4e08-b753-a71a8fb11a69"/>
  <p:tag name="KSO_WM_SCREEN_THEME_FLAG" val="Dlrq25wU2PGuGg5bbmjbDG7KdBqzmtTj9Du9aHGCHCIr4niKCfk4iO5xeL3g7yYK19LrSw+0ASpnAE06VhGctFHWoswCvXWLor4ZLhvolaw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9020"/>
  <p:tag name="KSO_WM_SLIDE_ID" val="diagram20209020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"/>
  <p:tag name="KSO_WM_SLIDE_LAYOUT_CNT" val="1_1"/>
  <p:tag name="KSO_WM_SLIDE_RATIO" val="1.777778"/>
  <p:tag name="KSO_WM_CHIP_INFOS" val="{&quot;type&quot;:0,&quot;layout_type&quot;:&quot;topbottom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fda24481ee359a788b1e26"/>
  <p:tag name="KSO_WM_CHIP_FILLPROP" val="[[{&quot;text_align&quot;:&quot;cm&quot;,&quot;text_direction&quot;:&quot;horizontal&quot;,&quot;support_big_font&quot;:true,&quot;fill_id&quot;:&quot;9811842a40b8444fb4328509459bb100&quot;,&quot;fill_align&quot;:&quot;cm&quot;,&quot;chip_types&quot;:[&quot;header&quot;]},{&quot;text_align&quot;:&quot;lt&quot;,&quot;text_direction&quot;:&quot;horizontal&quot;,&quot;support_features&quot;:[&quot;collage&quot;],&quot;support_big_font&quot;:true,&quot;fill_id&quot;:&quot;c90bd62ea9de4553978b48fdc8f8c728&quot;,&quot;fill_align&quot;:&quot;ct&quot;,&quot;chip_types&quot;:[&quot;diagram&quot;,&quot;pictext&quot;,&quot;text&quot;,&quot;picture&quot;,&quot;chart&quot;,&quot;table&quot;]}],[{&quot;text_align&quot;:&quot;lb&quot;,&quot;text_direction&quot;:&quot;horizontal&quot;,&quot;support_big_font&quot;:true,&quot;fill_id&quot;:&quot;9811842a40b8444fb4328509459bb100&quot;,&quot;fill_align&quot;:&quot;lb&quot;,&quot;chip_types&quot;:[&quot;text&quot;]},{&quot;text_align&quot;:&quot;lt&quot;,&quot;text_direction&quot;:&quot;horizontal&quot;,&quot;support_features&quot;:[&quot;collage&quot;],&quot;support_big_font&quot;:true,&quot;fill_id&quot;:&quot;c90bd62ea9de4553978b48fdc8f8c728&quot;,&quot;fill_align&quot;:&quot;lt&quot;,&quot;chip_types&quot;:[&quot;diagram&quot;,&quot;pictext&quot;,&quot;text&quot;,&quot;picture&quot;,&quot;chart&quot;,&quot;table&quot;]}]]"/>
  <p:tag name="KSO_WM_CHIP_DECFILLPROP" val="[]"/>
  <p:tag name="KSO_WM_SLIDE_TYPE" val="text"/>
  <p:tag name="KSO_WM_SLIDE_SIZE" val="960*540"/>
  <p:tag name="KSO_WM_SLIDE_POSITION" val="0*-1"/>
  <p:tag name="KSO_WM_CHIP_GROUPID" val="5efda24481ee359a788b1e25"/>
  <p:tag name="KSO_WM_SLIDE_BK_DARK_LIGHT" val="2"/>
  <p:tag name="KSO_WM_SLIDE_BACKGROUND_TYPE" val="general"/>
  <p:tag name="KSO_WM_SLIDE_SUPPORT_FEATURE_TYPE" val="1"/>
  <p:tag name="KSO_WM_SLIDE_SUBTYPE" val="picTxt"/>
  <p:tag name="KSO_WM_TEMPLATE_ASSEMBLE_XID" val="60656e894054ed1e2fb7faf9"/>
  <p:tag name="KSO_WM_TEMPLATE_ASSEMBLE_GROUPID" val="60656e894054ed1e2fb7faf9"/>
  <p:tag name="KSO_WM_SLIDE_LAYOUT_INFO" val="{&quot;id&quot;:&quot;2021-04-01T15:05:06&quot;,&quot;maxSize&quot;:{&quot;size1&quot;:46.5},&quot;minSize&quot;:{&quot;size1&quot;:35.6},&quot;normalSize&quot;:{&quot;size1&quot;:46.5},&quot;subLayout&quot;:[{&quot;id&quot;:&quot;2021-04-01T15:05:06&quot;,&quot;margin&quot;:{&quot;bottom&quot;:1.6670000553131104,&quot;left&quot;:4.2330002784729,&quot;right&quot;:4.2330002784729,&quot;top&quot;:2.9629998207092285},&quot;type&quot;:0},{&quot;id&quot;:&quot;2021-04-01T15:05:06&quot;,&quot;margin&quot;:{&quot;bottom&quot;:2.9629998207092285,&quot;left&quot;:4.2330002784729,&quot;right&quot;:4.2330002784729,&quot;top&quot;:0.0260000042617321},&quot;type&quot;:0}],&quot;type&quot;: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9020_1*i*2"/>
  <p:tag name="KSO_WM_TEMPLATE_CATEGORY" val="diagram"/>
  <p:tag name="KSO_WM_TEMPLATE_INDEX" val="20209020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b40a289199e84838b84c250414e6c2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CHIP_GROUPID" val="5efda24481ee359a788b1e25"/>
  <p:tag name="KSO_WM_CHIP_XID" val="5efda24481ee359a788b1e26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00"/>
  <p:tag name="KSO_WM_TEMPLATE_ASSEMBLE_XID" val="60656e894054ed1e2fb7faf9"/>
  <p:tag name="KSO_WM_TEMPLATE_ASSEMBLE_GROUPID" val="60656e894054ed1e2fb7faf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9020_1*i*5"/>
  <p:tag name="KSO_WM_TEMPLATE_CATEGORY" val="diagram"/>
  <p:tag name="KSO_WM_TEMPLATE_INDEX" val="20209020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0359c9aa6d164b778f9100a578dbe3b7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9"/>
  <p:tag name="KSO_WM_TEMPLATE_ASSEMBLE_XID" val="60656e894054ed1e2fb7faf9"/>
  <p:tag name="KSO_WM_TEMPLATE_ASSEMBLE_GROUPID" val="60656e894054ed1e2fb7faf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9020_1*i*9"/>
  <p:tag name="KSO_WM_TEMPLATE_CATEGORY" val="diagram"/>
  <p:tag name="KSO_WM_TEMPLATE_INDEX" val="20209020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ea6940274a914e3797be50a438070bcb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2},&quot;ReferentInfo&quot;:{&quot;Id&quot;:&quot;cff58485593e40bbbd6a5965eabb2da8&quot;,&quot;X&quot;:{&quot;Pos&quot;:1},&quot;Y&quot;:{&quot;Pos&quot;:0}},&quot;whChangeMode&quot;:0}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9"/>
  <p:tag name="KSO_WM_TEMPLATE_ASSEMBLE_XID" val="60656e894054ed1e2fb7faf9"/>
  <p:tag name="KSO_WM_TEMPLATE_ASSEMBLE_GROUPID" val="60656e894054ed1e2fb7faf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20_1*a*1"/>
  <p:tag name="KSO_WM_TEMPLATE_CATEGORY" val="diagram"/>
  <p:tag name="KSO_WM_TEMPLATE_INDEX" val="2020902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e3450252f894ad1a77c1390727fa84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4ab3c3a796241af903aec39d8fa9b92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894054ed1e2fb7faf9"/>
  <p:tag name="KSO_WM_TEMPLATE_ASSEMBLE_GROUPID" val="60656e894054ed1e2fb7faf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10783_2*m_h_i*1_2_1"/>
  <p:tag name="KSO_WM_TEMPLATE_CATEGORY" val="diagram"/>
  <p:tag name="KSO_WM_TEMPLATE_INDEX" val="2021078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10783_2*m_h_i*1_2_2"/>
  <p:tag name="KSO_WM_TEMPLATE_CATEGORY" val="diagram"/>
  <p:tag name="KSO_WM_TEMPLATE_INDEX" val="2021078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10783_2*m_h_i*1_1_1"/>
  <p:tag name="KSO_WM_TEMPLATE_CATEGORY" val="diagram"/>
  <p:tag name="KSO_WM_TEMPLATE_INDEX" val="2021078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10783_2*m_h_i*1_1_2"/>
  <p:tag name="KSO_WM_TEMPLATE_CATEGORY" val="diagram"/>
  <p:tag name="KSO_WM_TEMPLATE_INDEX" val="2021078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10783_2*m_h_f*1_1_1"/>
  <p:tag name="KSO_WM_TEMPLATE_CATEGORY" val="diagram"/>
  <p:tag name="KSO_WM_TEMPLATE_INDEX" val="20210783"/>
  <p:tag name="KSO_WM_UNIT_LAYERLEVEL" val="1_1_1"/>
  <p:tag name="KSO_WM_TAG_VERSION" val="1.0"/>
  <p:tag name="KSO_WM_BEAUTIFY_FLAG" val="#wm#"/>
  <p:tag name="KSO_WM_UNIT_PRESET_TEXT" val="单击此处输入你的正文，请尽量言简意赅的阐述观点。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10783_2*m_h_f*1_2_1"/>
  <p:tag name="KSO_WM_TEMPLATE_CATEGORY" val="diagram"/>
  <p:tag name="KSO_WM_TEMPLATE_INDEX" val="20210783"/>
  <p:tag name="KSO_WM_UNIT_LAYERLEVEL" val="1_1_1"/>
  <p:tag name="KSO_WM_TAG_VERSION" val="1.0"/>
  <p:tag name="KSO_WM_BEAUTIFY_FLAG" val="#wm#"/>
  <p:tag name="KSO_WM_UNIT_PRESET_TEXT" val="单击此处输入你的正文，请尽量言简意赅的阐述观点。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11051_1*f*1"/>
  <p:tag name="KSO_WM_TEMPLATE_CATEGORY" val="diagram"/>
  <p:tag name="KSO_WM_TEMPLATE_INDEX" val="20211051"/>
  <p:tag name="KSO_WM_UNIT_LAYERLEVEL" val="1"/>
  <p:tag name="KSO_WM_TAG_VERSION" val="1.0"/>
  <p:tag name="KSO_WM_UNIT_DEFAULT_FONT" val="14;20;2"/>
  <p:tag name="KSO_WM_UNIT_BLOCK" val="0"/>
  <p:tag name="KSO_WM_UNIT_VALUE" val="56"/>
  <p:tag name="KSO_WM_UNIT_SHOW_EDIT_AREA_INDICATION" val="1"/>
  <p:tag name="KSO_WM_CHIP_GROUPID" val="5e6b05596848fb12bee65ac8"/>
  <p:tag name="KSO_WM_CHIP_XID" val="5e6b05596848fb12bee65aca"/>
  <p:tag name="KSO_WM_UNIT_DEC_AREA_ID" val="fa23e79076be41119ad642c4cda491b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80ce386d980456f8564befea39e3cb3"/>
  <p:tag name="KSO_WM_UNIT_TEXT_FILL_FORE_SCHEMECOLOR_INDEX_BRIGHTNESS" val="0.25"/>
  <p:tag name="KSO_WM_UNIT_TEXT_FILL_FORE_SCHEMECOLOR_INDEX" val="13"/>
  <p:tag name="KSO_WM_UNIT_TEXT_FILL_TYPE" val="1"/>
  <p:tag name="KSO_WM_TEMPLATE_ASSEMBLE_XID" val="60656ea44054ed1e2fb7fce2"/>
  <p:tag name="KSO_WM_TEMPLATE_ASSEMBLE_GROUPID" val="60656ea44054ed1e2fb7fce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-0.5"/>
  <p:tag name="KSO_WM_UNIT_LINE_FORE_SCHEMECOLOR_INDEX" val="8"/>
  <p:tag name="KSO_WM_UNIT_LINE_FILL_TYP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1020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020"/>
  <p:tag name="KSO_WM_SLIDE_LAYOUT" val="a_d_f"/>
  <p:tag name="KSO_WM_SLIDE_LAYOUT_CNT" val="1_1_1"/>
  <p:tag name="KSO_WM_SLIDE_TYPE" val="text"/>
  <p:tag name="KSO_WM_SLIDE_SUBTYPE" val="picTxt"/>
  <p:tag name="KSO_WM_SLIDE_SIZE" val="887*817"/>
  <p:tag name="KSO_WM_SLIDE_POSITION" val="38*-61"/>
  <p:tag name="KSO_WM_SLIDE_CONSTRAINT" val="%7b%22slideConstraint%22%3a%7b%22seriesAreas%22%3a%5b%5d%2c%22singleAreas%22%3a%5b%7b%22shapes%22%3a%5b15%5d%2c%22serialConstraintIndex%22%3a-1%2c%22areatextmark%22%3a0%2c%22pictureprocessmark%22%3a0%7d%5d%7d%7d"/>
  <p:tag name="KSO_WM_SLIDE_COLORSCHEME_VERSION" val="3.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10:13&quot;,&quot;maxSize&quot;:{&quot;size1&quot;:52.39963482220968},&quot;minSize&quot;:{&quot;size1&quot;:52.39963482220968},&quot;normalSize&quot;:{&quot;size1&quot;:52.39963482220968},&quot;subLayout&quot;:[{&quot;id&quot;:&quot;2021-04-01T15:10:13&quot;,&quot;maxSize&quot;:{&quot;size1&quot;:52.94830012488938},&quot;minSize&quot;:{&quot;size1&quot;:35.148300124889374},&quot;normalSize&quot;:{&quot;size1&quot;:43.84830012488938},&quot;subLayout&quot;:[{&quot;id&quot;:&quot;2021-04-01T15:10:13&quot;,&quot;margin&quot;:{&quot;bottom&quot;:0.8199999928474426,&quot;left&quot;:1.6929999589920044,&quot;right&quot;:1.6670000553131104,&quot;top&quot;:4.2330002784729},&quot;type&quot;:0},{&quot;id&quot;:&quot;2021-04-01T15:10:13&quot;,&quot;margin&quot;:{&quot;bottom&quot;:4.2330002784729,&quot;left&quot;:1.6929999589920044,&quot;right&quot;:1.6670000553131104,&quot;top&quot;:0.02600000612437725},&quot;type&quot;:0}],&quot;type&quot;:0},{&quot;id&quot;:&quot;2021-04-01T15:10:13&quot;,&quot;margin&quot;:{&quot;bottom&quot;:1.6929999589920044,&quot;left&quot;:0.02600000612437725,&quot;right&quot;:1.6929999589920044,&quot;top&quot;:2.5399999618530273},&quot;type&quot;:0}],&quot;type&quot;:0}"/>
  <p:tag name="KSO_WM_SLIDE_BACKGROUND" val="[&quot;general&quot;]"/>
  <p:tag name="KSO_WM_SLIDE_RATIO" val="1.777778"/>
  <p:tag name="KSO_WM_TEMPLATE_SUBCATEGORY" val="21"/>
  <p:tag name="KSO_WM_TEMPLATE_MASTER_TYPE" val="0"/>
  <p:tag name="KSO_WM_TEMPLATE_COLOR_TYPE" val="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b&quot;,&quot;text_direction&quot;:&quot;horizontal&quot;,&quot;support_big_font&quot;:true,&quot;fill_id&quot;:&quot;cf9b73648b7a412b8baf769e5847bf39&quot;,&quot;fill_align&quot;:&quot;lb&quot;,&quot;chip_types&quot;:[&quot;header&quot;]},{&quot;text_align&quot;:&quot;lt&quot;,&quot;text_direction&quot;:&quot;horizontal&quot;,&quot;support_big_font&quot;:true,&quot;fill_id&quot;:&quot;7b8baaa7df5c421e9b45f5d9d332ba83&quot;,&quot;fill_align&quot;:&quot;lt&quot;,&quot;chip_types&quot;:[&quot;text&quot;]},{&quot;text_align&quot;:&quot;cm&quot;,&quot;text_direction&quot;:&quot;horizontal&quot;,&quot;support_big_font&quot;:false,&quot;fill_id&quot;:&quot;ef8157b86c6f4523a5bfddf5d30ae854&quot;,&quot;fill_align&quot;:&quot;cm&quot;,&quot;chip_types&quot;:[&quot;picture&quot;]}]]"/>
  <p:tag name="KSO_WM_CHIP_XID" val="5ef31f54c6295c63c1a2e06f"/>
  <p:tag name="KSO_WM_CHIP_DECFILLPROP" val="[]"/>
  <p:tag name="KSO_WM_SLIDE_CAN_ADD_NAVIGATION" val="1"/>
  <p:tag name="KSO_WM_CHIP_GROUPID" val="5ef31f54c6295c63c1a2e06e"/>
  <p:tag name="KSO_WM_SLIDE_BK_DARK_LIGHT" val="2"/>
  <p:tag name="KSO_WM_SLIDE_BACKGROUND_TYPE" val="general"/>
  <p:tag name="KSO_WM_SLIDE_SUPPORT_FEATURE_TYPE" val="0"/>
  <p:tag name="KSO_WM_TEMPLATE_ASSEMBLE_XID" val="60656ea34054ed1e2fb7fcd1"/>
  <p:tag name="KSO_WM_TEMPLATE_ASSEMBLE_GROUPID" val="60656ea34054ed1e2fb7fcd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020_1*i*1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UNIT_ADJUSTLAYOUT_ID" val="8"/>
  <p:tag name="KSO_WM_UNIT_COLOR_SCHEME_SHAPE_ID" val="8"/>
  <p:tag name="KSO_WM_UNIT_COLOR_SCHEME_PARENT_PAGE" val="0_1"/>
  <p:tag name="KSO_WM_UNIT_FOIL_COLOR" val="1"/>
  <p:tag name="KSO_WM_UNIT_BLOCK" val="0"/>
  <p:tag name="KSO_WM_UNIT_SM_LIMIT_TYPE" val="2"/>
  <p:tag name="KSO_WM_UNIT_DEC_AREA_ID" val="231ac7b4a8d346ada6ce3d1505242885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538f1183b7bb4d4ba791791890cfae5e&quot;,&quot;X&quot;:{&quot;Pos&quot;:1},&quot;Y&quot;:{&quot;Pos&quot;:1}},&quot;whChangeMode&quot;:0}"/>
  <p:tag name="KSO_WM_CHIP_GROUPID" val="5ef31f54c6295c63c1a2e06e"/>
  <p:tag name="KSO_WM_CHIP_XID" val="5ef31f54c6295c63c1a2e06f"/>
  <p:tag name="KSO_WM_UNIT_FILL_FORE_SCHEMECOLOR_INDEX_BRIGHTNESS" val="0"/>
  <p:tag name="KSO_WM_UNIT_FILL_FORE_SCHEMECOLOR_INDEX" val="13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360"/>
  <p:tag name="KSO_WM_TEMPLATE_ASSEMBLE_XID" val="60656ea34054ed1e2fb7fcd1"/>
  <p:tag name="KSO_WM_TEMPLATE_ASSEMBLE_GROUPID" val="60656ea34054ed1e2fb7fcd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1020_1*i*4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UNIT_ADJUSTLAYOUT_ID" val="12"/>
  <p:tag name="KSO_WM_UNIT_COLOR_SCHEME_SHAPE_ID" val="12"/>
  <p:tag name="KSO_WM_UNIT_COLOR_SCHEME_PARENT_PAGE" val="0_1"/>
  <p:tag name="KSO_WM_UNIT_DECOLORIZATION" val="1"/>
  <p:tag name="KSO_WM_UNIT_BLOCK" val="0"/>
  <p:tag name="KSO_WM_UNIT_SM_LIMIT_TYPE" val="2"/>
  <p:tag name="KSO_WM_UNIT_DEC_AREA_ID" val="cfd68c60e5ec4129b3760c8b4246e74f"/>
  <p:tag name="KSO_WM_UNIT_DECORATE_INFO" val="{&quot;ReferentInfo&quot;:{&quot;Id&quot;:&quot;slide&quot;,&quot;X&quot;:{&quot;Pos&quot;:1},&quot;Y&quot;:{&quot;Pos&quot;:0}},&quot;DecorateInfoX&quot;:{&quot;Pos&quot;:1,&quot;IsAbs&quot;:false},&quot;DecorateInfoY&quot;:{&quot;Pos&quot;:0,&quot;IsAbs&quot;:false},&quot;DecorateInfoW&quot;:{&quot;IsAbs&quot;:false},&quot;DecorateInfoH&quot;:{&quot;IsAbs&quot;:false},&quot;whChangeMode&quot;:1}"/>
  <p:tag name="KSO_WM_CHIP_GROUPID" val="5ef31f54c6295c63c1a2e06e"/>
  <p:tag name="KSO_WM_CHIP_XID" val="5ef31f54c6295c63c1a2e06f"/>
  <p:tag name="KSO_WM_UNIT_LINE_FORE_SCHEMECOLOR_INDEX_BRIGHTNESS" val="-0.25"/>
  <p:tag name="KSO_WM_UNIT_LINE_FORE_SCHEMECOLOR_INDEX" val="14"/>
  <p:tag name="KSO_WM_UNIT_LINE_FILL_TYPE" val="2"/>
  <p:tag name="KSO_WM_TEMPLATE_ASSEMBLE_XID" val="60656ea34054ed1e2fb7fcd1"/>
  <p:tag name="KSO_WM_TEMPLATE_ASSEMBLE_GROUPID" val="60656ea34054ed1e2fb7fcd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20_1*a*1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b216ed9cf304f199a7edb7b06c34fb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833fc52a0e4b40128e68c1175034548a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a34054ed1e2fb7fcd1"/>
  <p:tag name="KSO_WM_TEMPLATE_ASSEMBLE_GROUPID" val="60656ea34054ed1e2fb7fcd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20_1*f*1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0"/>
  <p:tag name="KSO_WM_UNIT_SHOW_EDIT_AREA_INDICATION" val="1"/>
  <p:tag name="KSO_WM_CHIP_GROUPID" val="5e6b05596848fb12bee65ac8"/>
  <p:tag name="KSO_WM_CHIP_XID" val="5e6b05596848fb12bee65aca"/>
  <p:tag name="KSO_WM_UNIT_DEC_AREA_ID" val="295ebbe465864d51a25685f3f8abc8f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428e1075e9c487bac93116564d69a3a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ea34054ed1e2fb7fcd1"/>
  <p:tag name="KSO_WM_TEMPLATE_ASSEMBLE_GROUPID" val="60656ea34054ed1e2fb7fcd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58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20_1*d*1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538f1183b7bb4d4ba791791890cfae5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77b06652ef14e9a8619cf84257c9c7c"/>
  <p:tag name="KSO_WM_UNIT_PLACING_PICTURE" val="177b06652ef14e9a8619cf84257c9c7c"/>
  <p:tag name="KSO_WM_TEMPLATE_ASSEMBLE_XID" val="60656ea34054ed1e2fb7fcd1"/>
  <p:tag name="KSO_WM_TEMPLATE_ASSEMBLE_GROUPID" val="60656ea34054ed1e2fb7fcd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33,&quot;width&quot;:18232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105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8*481"/>
  <p:tag name="KSO_WM_SLIDE_POSITION" val="36*23"/>
  <p:tag name="KSO_WM_TAG_VERSION" val="1.0"/>
  <p:tag name="KSO_WM_BEAUTIFY_FLAG" val="#wm#"/>
  <p:tag name="KSO_WM_TEMPLATE_CATEGORY" val="diagram"/>
  <p:tag name="KSO_WM_TEMPLATE_INDEX" val="20211051"/>
  <p:tag name="KSO_WM_SLIDE_LAYOUT" val="d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10:23&quot;,&quot;maxSize&quot;:{&quot;size1&quot;:51.3},&quot;minSize&quot;:{&quot;size1&quot;:36.3},&quot;normalSize&quot;:{&quot;size1&quot;:40.1},&quot;subLayout&quot;:[{&quot;id&quot;:&quot;2021-04-01T15:10:23&quot;,&quot;margin&quot;:{&quot;bottom&quot;:3.8450000286102295,&quot;left&quot;:2.5399999618530273,&quot;right&quot;:0,&quot;top&quot;:3.8450000286102295},&quot;type&quot;:0},{&quot;id&quot;:&quot;2021-04-01T15:10:23&quot;,&quot;margin&quot;:{&quot;bottom&quot;:2.575000047683716,&quot;left&quot;:1.243999719619751,&quot;right&quot;:2.1519999504089355,&quot;top&quot;:2.575000047683716},&quot;type&quot;:0}],&quot;type&quot;:0}"/>
  <p:tag name="KSO_WM_SLIDE_CAN_ADD_NAVIGATION" val="1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2f928e478fb0c58a92be"/>
  <p:tag name="KSO_WM_CHIP_FILLPROP" val="[[{&quot;text_align&quot;:&quot;cm&quot;,&quot;text_direction&quot;:&quot;horizontal&quot;,&quot;support_big_font&quot;:false,&quot;fill_id&quot;:&quot;4b3d06a1f10d40ff8e06d4f6d0ab0ea3&quot;,&quot;fill_align&quot;:&quot;cm&quot;,&quot;chip_types&quot;:[&quot;text&quot;,&quot;header&quot;]},{&quot;text_align&quot;:&quot;lm&quot;,&quot;text_direction&quot;:&quot;horizontal&quot;,&quot;support_features&quot;:[&quot;collage&quot;,&quot;carousel&quot;,&quot;creativecrop&quot;],&quot;support_big_font&quot;:false,&quot;fill_id&quot;:&quot;8e40daf4927f4521bed00751a0febf31&quot;,&quot;fill_align&quot;:&quot;cm&quot;,&quot;chip_types&quot;:[&quot;diagram&quot;,&quot;pictext&quot;,&quot;text&quot;,&quot;picture&quot;,&quot;chart&quot;,&quot;table&quot;,&quot;video&quot;]}]]"/>
  <p:tag name="KSO_WM_CHIP_DECFILLPROP" val="[]"/>
  <p:tag name="KSO_WM_CHIP_GROUPID" val="5e757e9369be4861f5f86151"/>
  <p:tag name="KSO_WM_SLIDE_BK_DARK_LIGHT" val="2"/>
  <p:tag name="KSO_WM_SLIDE_BACKGROUND_TYPE" val="general"/>
  <p:tag name="KSO_WM_SLIDE_SUPPORT_FEATURE_TYPE" val="7"/>
  <p:tag name="KSO_WM_TEMPLATE_ASSEMBLE_XID" val="60656ea44054ed1e2fb7fce2"/>
  <p:tag name="KSO_WM_TEMPLATE_ASSEMBLE_GROUPID" val="60656ea44054ed1e2fb7fce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BLOCK" val="0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051_1*i*1"/>
  <p:tag name="KSO_WM_TEMPLATE_CATEGORY" val="diagram"/>
  <p:tag name="KSO_WM_TEMPLATE_INDEX" val="20211051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UNIT_DEC_AREA_ID" val="e9873f812e524d0fb7e1a2e0256e75d5"/>
  <p:tag name="KSO_WM_CHIP_GROUPID" val="5e757e9369be4861f5f86151"/>
  <p:tag name="KSO_WM_CHIP_XID" val="5f5f2f928e478fb0c58a92be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320"/>
  <p:tag name="KSO_WM_TEMPLATE_ASSEMBLE_XID" val="60656ea44054ed1e2fb7fce2"/>
  <p:tag name="KSO_WM_TEMPLATE_ASSEMBLE_GROUPID" val="60656ea44054ed1e2fb7fce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396bb6b-969b-470d-975e-575740f78747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20_1*f*1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0"/>
  <p:tag name="KSO_WM_UNIT_SHOW_EDIT_AREA_INDICATION" val="1"/>
  <p:tag name="KSO_WM_CHIP_GROUPID" val="5e6b05596848fb12bee65ac8"/>
  <p:tag name="KSO_WM_CHIP_XID" val="5e6b05596848fb12bee65aca"/>
  <p:tag name="KSO_WM_UNIT_DEC_AREA_ID" val="295ebbe465864d51a25685f3f8abc8f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428e1075e9c487bac93116564d69a3a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ea34054ed1e2fb7fcd1"/>
  <p:tag name="KSO_WM_TEMPLATE_ASSEMBLE_GROUPID" val="60656ea34054ed1e2fb7fcd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121.784251968504,&quot;width&quot;:10944.94803149606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98,&quot;width&quot;:624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230,&quot;width&quot;:7652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208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97"/>
  <p:tag name="KSO_WM_SLIDE_ID" val="diagram20217097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1-04-01T16:16:32&quot;,&quot;maxSize&quot;:{&quot;size1&quot;:57.5},&quot;minSize&quot;:{&quot;size1&quot;:32.6},&quot;normalSize&quot;:{&quot;size1&quot;:57.5},&quot;subLayout&quot;:[{&quot;id&quot;:&quot;2021-04-01T16:16:32&quot;,&quot;maxSize&quot;:{&quot;size1&quot;:53.0157969156901},&quot;minSize&quot;:{&quot;size1&quot;:17.415796915690105},&quot;normalSize&quot;:{&quot;size1&quot;:35.3157969156901},&quot;subLayout&quot;:[{&quot;id&quot;:&quot;2021-04-01T16:16:32&quot;,&quot;margin&quot;:{&quot;bottom&quot;:0.02600000612437725,&quot;left&quot;:2.5399999618530273,&quot;right&quot;:0.02600000612437725,&quot;top&quot;:1.6929999589920044},&quot;type&quot;:0},{&quot;id&quot;:&quot;2021-04-01T16:16:32&quot;,&quot;margin&quot;:{&quot;bottom&quot;:1.6929999589920044,&quot;left&quot;:2.5399999618530273,&quot;right&quot;:0.02600000612437725,&quot;top&quot;:0.7919999957084656},&quot;type&quot;:0}],&quot;type&quot;:0},{&quot;id&quot;:&quot;2021-04-01T16:16:32&quot;,&quot;margin&quot;:{&quot;bottom&quot;:0,&quot;left&quot;:1.6670000553131104,&quot;right&quot;:0,&quot;top&quot;:0}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a57998712faa657abf3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b&quot;,&quot;rm&quot;,&quot;ct&quot;],&quot;fill_id&quot;:&quot;8d116bd8b1074587a970747df3fba75a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0c52f29da84d4a8fa032b62f9d0b0d9e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d610f50166043debd746d9fc47ffed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72*0"/>
  <p:tag name="KSO_WM_CHIP_GROUPID" val="5fadfa57998712faa657abf2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604054ed1e2fb814e9"/>
  <p:tag name="KSO_WM_TEMPLATE_ASSEMBLE_GROUPID" val="606570604054ed1e2fb814e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PICTURE_DOCKSIDE" val="cb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6683_1*ζ_h_i*1_1_1"/>
  <p:tag name="KSO_WM_TEMPLATE_CATEGORY" val="diagram"/>
  <p:tag name="KSO_WM_TEMPLATE_INDEX" val="2021668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PICTURE_DOCKSIDE" val="cb,ct"/>
  <p:tag name="KSO_WM_UNIT_VALUE" val="1786*118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6683_1*ζ_h_d*1_1_1"/>
  <p:tag name="KSO_WM_TEMPLATE_CATEGORY" val="diagram"/>
  <p:tag name="KSO_WM_TEMPLATE_INDEX" val="2021668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PICTURE_DOCKSIDE" val="cb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6683_1*ζ_h_i*1_1_2"/>
  <p:tag name="KSO_WM_TEMPLATE_CATEGORY" val="diagram"/>
  <p:tag name="KSO_WM_TEMPLATE_INDEX" val="2021668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PICTURE_DOCKSIDE" val="cb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3"/>
  <p:tag name="KSO_WM_UNIT_ID" val="diagram20216683_1*ζ_h_i*1_1_3"/>
  <p:tag name="KSO_WM_TEMPLATE_CATEGORY" val="diagram"/>
  <p:tag name="KSO_WM_TEMPLATE_INDEX" val="2021668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PICTURE_DOCKSIDE" val="cb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4"/>
  <p:tag name="KSO_WM_UNIT_ID" val="diagram20216683_1*ζ_h_i*1_1_4"/>
  <p:tag name="KSO_WM_TEMPLATE_CATEGORY" val="diagram"/>
  <p:tag name="KSO_WM_TEMPLATE_INDEX" val="2021668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97_1*a*1"/>
  <p:tag name="KSO_WM_TEMPLATE_CATEGORY" val="diagram"/>
  <p:tag name="KSO_WM_TEMPLATE_INDEX" val="20217097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f14af1609284ea0b607822725b8c5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15546f7fe9064abe988ac6502b0bb09f"/>
  <p:tag name="KSO_WM_UNIT_TEXT_FILL_FORE_SCHEMECOLOR_INDEX_BRIGHTNESS" val="0"/>
  <p:tag name="KSO_WM_UNIT_TEXT_FILL_FORE_SCHEMECOLOR_INDEX" val="13"/>
  <p:tag name="KSO_WM_UNIT_TEXT_FILL_TYPE" val="1"/>
  <p:tag name="KSO_WM_TEMPLATE_ASSEMBLE_XID" val="606570604054ed1e2fb814e9"/>
  <p:tag name="KSO_WM_TEMPLATE_ASSEMBLE_GROUPID" val="606570604054ed1e2fb814e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97_1*f*1"/>
  <p:tag name="KSO_WM_TEMPLATE_CATEGORY" val="diagram"/>
  <p:tag name="KSO_WM_TEMPLATE_INDEX" val="2021709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70347f9784f64ccca9123b27c1d2bbd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1d39d7b218794cc0bc8d550570994862"/>
  <p:tag name="KSO_WM_UNIT_TEXT_FILL_FORE_SCHEMECOLOR_INDEX_BRIGHTNESS" val="0.25"/>
  <p:tag name="KSO_WM_UNIT_TEXT_FILL_FORE_SCHEMECOLOR_INDEX" val="13"/>
  <p:tag name="KSO_WM_UNIT_TEXT_FILL_TYPE" val="1"/>
  <p:tag name="KSO_WM_TEMPLATE_ASSEMBLE_XID" val="606570604054ed1e2fb814e9"/>
  <p:tag name="KSO_WM_TEMPLATE_ASSEMBLE_GROUPID" val="606570604054ed1e2fb814e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952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9527"/>
  <p:tag name="KSO_WM_SLIDE_LAYOUT" val="d"/>
  <p:tag name="KSO_WM_SLIDE_LAYOUT_CNT" val="1"/>
  <p:tag name="KSO_WM_TEMPLATE_THUMBS_INDEX" val="1、4、7、12、13、14、15、16、17、18、20、24、25、28、33、36、40、43、4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2-10-10T09:39:48&quot;,&quot;maxSize&quot;:{&quot;size1&quot;:2.310280974926772},&quot;minSize&quot;:{&quot;size1&quot;:2.310280974926772},&quot;normalSize&quot;:{&quot;size1&quot;:2.310280974926772},&quot;subLayout&quot;:[{&quot;id&quot;:&quot;2022-10-10T09:39:48&quot;,&quot;type&quot;:0},{&quot;id&quot;:&quot;2022-10-10T09:39:48&quot;,&quot;margin&quot;:{&quot;bottom&quot;:1.6929999589920044,&quot;left&quot;:1.6929999589920044,&quot;right&quot;:1.6929999589920044,&quot;top&quot;:1.2699999809265137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05426f0b1077440ebd8848530286d431&quot;,&quot;fill_align&quot;:&quot;cm&quot;,&quot;chip_types&quot;:[&quot;diagram&quot;,&quot;pictext&quot;,&quot;text&quot;,&quot;picture&quot;,&quot;chart&quot;,&quot;table&quot;,&quot;video&quot;]}]]"/>
  <p:tag name="KSO_WM_SLIDE_SIZE" val="864*324"/>
  <p:tag name="KSO_WM_SLIDE_POSITION" val="47*107"/>
  <p:tag name="KSO_WM_CHIP_XID" val="5f20142fc4814ce96fb1281b"/>
  <p:tag name="KSO_WM_CHIP_DECFILLPROP" val="[]"/>
  <p:tag name="KSO_WM_CHIP_GROUPID" val="5f20142fc4814ce96fb1281a"/>
  <p:tag name="KSO_WM_SLIDE_BK_DARK_LIGHT" val="2"/>
  <p:tag name="KSO_WM_SLIDE_BACKGROUND_TYPE" val="general"/>
  <p:tag name="KSO_WM_SLIDE_SUPPORT_FEATURE_TYPE" val="3"/>
  <p:tag name="KSO_WM_TEMPLATE_ASSEMBLE_XID" val="60656e904054ed1e2fb7fb93"/>
  <p:tag name="KSO_WM_TEMPLATE_ASSEMBLE_GROUPID" val="60656e904054ed1e2fb7fb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42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527_1*d*1"/>
  <p:tag name="KSO_WM_TEMPLATE_CATEGORY" val="diagram"/>
  <p:tag name="KSO_WM_TEMPLATE_INDEX" val="2020952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37555d1b835431c829775a5b1f76d6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1e7be60216245b399ecb640bacdb77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904054ed1e2fb7fb93"/>
  <p:tag name="KSO_WM_TEMPLATE_ASSEMBLE_GROUPID" val="60656e904054ed1e2fb7fb93"/>
  <p:tag name="KSO_WM_UNIT_PLACING_PICTURE_USER_VIEWPORT" val="{&quot;height&quot;:8860.979527559055,&quot;width&quot;:17280.119685039368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324"/>
  <p:tag name="KSO_WM_UNIT_CLEAR" val="1"/>
  <p:tag name="KSO_WM_UNIT_FILL_FORE_SCHEMECOLOR_INDEX" val="5"/>
  <p:tag name="KSO_WM_UNIT_FILL_TYPE" val="1"/>
  <p:tag name="KSO_WM_UNIT_ID" val="258*l_i*1_1"/>
  <p:tag name="KSO_WM_UNIT_INDEX" val="1_1"/>
  <p:tag name="KSO_WM_UNIT_LAYERLEVEL" val="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i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324"/>
  <p:tag name="KSO_WM_UNIT_CLEAR" val="1"/>
  <p:tag name="KSO_WM_UNIT_FILL_FORE_SCHEMECOLOR_INDEX" val="5"/>
  <p:tag name="KSO_WM_UNIT_FILL_TYPE" val="1"/>
  <p:tag name="KSO_WM_UNIT_ID" val="258*l_i*1_1"/>
  <p:tag name="KSO_WM_UNIT_INDEX" val="1_1"/>
  <p:tag name="KSO_WM_UNIT_LAYERLEVEL" val="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i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9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171313"/>
      </a:lt2>
      <a:accent1>
        <a:srgbClr val="DC2C00"/>
      </a:accent1>
      <a:accent2>
        <a:srgbClr val="D32001"/>
      </a:accent2>
      <a:accent3>
        <a:srgbClr val="C20400"/>
      </a:accent3>
      <a:accent4>
        <a:srgbClr val="E03700"/>
      </a:accent4>
      <a:accent5>
        <a:srgbClr val="DC2C00"/>
      </a:accent5>
      <a:accent6>
        <a:srgbClr val="E44100"/>
      </a:accent6>
      <a:hlink>
        <a:srgbClr val="304FFE"/>
      </a:hlink>
      <a:folHlink>
        <a:srgbClr val="492067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2432</Words>
  <PresentationFormat>宽屏</PresentationFormat>
  <Paragraphs>320</Paragraphs>
  <Slides>42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42</vt:i4>
      </vt:variant>
    </vt:vector>
  </HeadingPairs>
  <TitlesOfParts>
    <vt:vector size="67" baseType="lpstr">
      <vt:lpstr>微软雅黑</vt:lpstr>
      <vt:lpstr>Calibri</vt:lpstr>
      <vt:lpstr>华文新魏</vt:lpstr>
      <vt:lpstr>MS PGothic</vt:lpstr>
      <vt:lpstr>新宋体</vt:lpstr>
      <vt:lpstr>方正小标宋简体</vt:lpstr>
      <vt:lpstr>楷体</vt:lpstr>
      <vt:lpstr>华文细黑</vt:lpstr>
      <vt:lpstr>等线 Light</vt:lpstr>
      <vt:lpstr>黑体</vt:lpstr>
      <vt:lpstr>方正粗黑宋简体</vt:lpstr>
      <vt:lpstr>华文行楷</vt:lpstr>
      <vt:lpstr>田氏颜体大字库</vt:lpstr>
      <vt:lpstr>方正粗金陵简体</vt:lpstr>
      <vt:lpstr>方正苏新诗柳楷简体</vt:lpstr>
      <vt:lpstr>云书法家韩进水魏碑简</vt:lpstr>
      <vt:lpstr>华文中宋</vt:lpstr>
      <vt:lpstr>宋体</vt:lpstr>
      <vt:lpstr>Arial</vt:lpstr>
      <vt:lpstr>Gill Sans</vt:lpstr>
      <vt:lpstr>方正赵孟頫楷书 简繁</vt:lpstr>
      <vt:lpstr>等线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教权政教关系的实质与王权斗争中的政治思想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2019-01-29T13:12:00Z</dcterms:created>
  <dcterms:modified xsi:type="dcterms:W3CDTF">2023-02-23T12:12:02Z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E3AB09FD59164148982142F2C5C11042</vt:lpwstr>
  </property>
  <property fmtid="{D5CDD505-2E9C-101B-9397-08002B2CF9AE}" pid="3" name="KSOProductBuildVer">
    <vt:lpwstr>2052-11.1.0.13703</vt:lpwstr>
  </property>
  <property fmtid="{D5CDD505-2E9C-101B-9397-08002B2CF9AE}" pid="4" name="NXPowerLiteLastOptimized">
    <vt:lpwstr>93139317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D8.0.2</vt:lpwstr>
  </property>
</Properties>
</file>