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57" r:id="rId5"/>
    <p:sldId id="261" r:id="rId6"/>
    <p:sldId id="265" r:id="rId7"/>
    <p:sldId id="263" r:id="rId8"/>
    <p:sldId id="264" r:id="rId9"/>
    <p:sldId id="266" r:id="rId10"/>
    <p:sldId id="268" r:id="rId11"/>
    <p:sldId id="267" r:id="rId12"/>
    <p:sldId id="258" r:id="rId13"/>
    <p:sldId id="259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72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71" d="100"/>
          <a:sy n="71" d="100"/>
        </p:scale>
        <p:origin x="69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tableStyles" Target="tableStyles.xml" Id="rId18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theme" Target="theme/theme1.xml" Id="rId17" /><Relationship Type="http://schemas.openxmlformats.org/officeDocument/2006/relationships/slide" Target="slides/slide1.xml" Id="rId2" /><Relationship Type="http://schemas.openxmlformats.org/officeDocument/2006/relationships/viewProps" Target="viewProps.xml" Id="rId16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4.xml" Id="rId5" /><Relationship Type="http://schemas.openxmlformats.org/officeDocument/2006/relationships/presProps" Target="presProps.xml" Id="rId15" /><Relationship Type="http://schemas.openxmlformats.org/officeDocument/2006/relationships/slide" Target="slides/slide9.xml" Id="rId10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tags" Target="/ppt/tags/tag2.xml" Id="R358f6126d85f4f66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0E7B-C34D-40A1-983A-A4F41E35CB45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769C-638F-40B6-BB04-585FB18433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482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0E7B-C34D-40A1-983A-A4F41E35CB45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769C-638F-40B6-BB04-585FB18433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676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0E7B-C34D-40A1-983A-A4F41E35CB45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769C-638F-40B6-BB04-585FB18433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405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0E7B-C34D-40A1-983A-A4F41E35CB45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769C-638F-40B6-BB04-585FB18433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3284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0E7B-C34D-40A1-983A-A4F41E35CB45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769C-638F-40B6-BB04-585FB18433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8187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0E7B-C34D-40A1-983A-A4F41E35CB45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769C-638F-40B6-BB04-585FB18433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94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0E7B-C34D-40A1-983A-A4F41E35CB45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769C-638F-40B6-BB04-585FB18433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5725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0E7B-C34D-40A1-983A-A4F41E35CB45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769C-638F-40B6-BB04-585FB18433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05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0E7B-C34D-40A1-983A-A4F41E35CB45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769C-638F-40B6-BB04-585FB18433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42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0E7B-C34D-40A1-983A-A4F41E35CB45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769C-638F-40B6-BB04-585FB18433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793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0E7B-C34D-40A1-983A-A4F41E35CB45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769C-638F-40B6-BB04-585FB18433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5532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20E7B-C34D-40A1-983A-A4F41E35CB45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2769C-638F-40B6-BB04-585FB18433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331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5"/>
          <a:stretch/>
        </p:blipFill>
        <p:spPr>
          <a:xfrm>
            <a:off x="0" y="-50800"/>
            <a:ext cx="12230100" cy="69088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38200" y="2164080"/>
            <a:ext cx="10637520" cy="214884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077200" y="2460937"/>
            <a:ext cx="3135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中外历史纲要（下）第</a:t>
            </a:r>
            <a:r>
              <a:rPr lang="en-US" altLang="zh-CN" sz="20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1</a:t>
            </a:r>
            <a:r>
              <a:rPr lang="zh-CN" altLang="en-US" sz="20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课</a:t>
            </a:r>
            <a:endParaRPr lang="zh-CN" altLang="en-US" sz="2000" b="1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742" y="2282846"/>
            <a:ext cx="9632515" cy="24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5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0010" y="100940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13729A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另类的文明</a:t>
            </a:r>
            <a:r>
              <a:rPr lang="en-US" altLang="zh-CN" sz="2400" b="1" dirty="0" smtClean="0">
                <a:solidFill>
                  <a:srgbClr val="13729A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——</a:t>
            </a:r>
            <a:r>
              <a:rPr lang="zh-CN" altLang="en-US" sz="2400" b="1" dirty="0" smtClean="0">
                <a:solidFill>
                  <a:srgbClr val="13729A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古希腊</a:t>
            </a:r>
            <a:endParaRPr lang="zh-CN" altLang="en-US" sz="2400" b="1" dirty="0">
              <a:solidFill>
                <a:srgbClr val="13729A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95" y="800347"/>
            <a:ext cx="3815203" cy="235848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2" r="48435"/>
          <a:stretch/>
        </p:blipFill>
        <p:spPr>
          <a:xfrm>
            <a:off x="250198" y="1893301"/>
            <a:ext cx="4282889" cy="41428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95" y="3429000"/>
            <a:ext cx="3815203" cy="260711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902066" y="1657198"/>
            <a:ext cx="3783105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“我们的制度之所以称为民主政治，因为政权是在全体公民手中，而不是在少数人手中”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             </a:t>
            </a:r>
            <a:endParaRPr lang="en-US" altLang="zh-CN" sz="2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/>
              <a:t> </a:t>
            </a:r>
            <a:r>
              <a:rPr lang="en-US" altLang="zh-CN" dirty="0" smtClean="0"/>
              <a:t>                                       </a:t>
            </a:r>
            <a:r>
              <a:rPr lang="zh-CN" altLang="en-US" dirty="0" smtClean="0"/>
              <a:t>  </a:t>
            </a:r>
            <a:r>
              <a:rPr lang="en-US" altLang="zh-CN" dirty="0">
                <a:latin typeface="华文仿宋" panose="02010600040101010101" pitchFamily="2" charset="-122"/>
                <a:ea typeface="华文仿宋" panose="02010600040101010101" pitchFamily="2" charset="-122"/>
              </a:rPr>
              <a:t>——</a:t>
            </a:r>
            <a:r>
              <a:rPr lang="zh-CN" altLang="en-US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伯利克里</a:t>
            </a:r>
            <a:endParaRPr lang="zh-CN" altLang="en-US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62899" y="3550024"/>
            <a:ext cx="30222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实质：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以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雅典奴隶主阶级对于奴隶、非公民群众实行专政的工具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902066" y="5257786"/>
            <a:ext cx="3628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     </a:t>
            </a:r>
            <a:r>
              <a:rPr lang="zh-CN" altLang="en-US" sz="2400" dirty="0" smtClean="0">
                <a:solidFill>
                  <a:srgbClr val="13729A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古希腊和其他文明相同么？谈谈你的看法</a:t>
            </a:r>
            <a:endParaRPr lang="zh-CN" altLang="en-US" sz="2400" dirty="0">
              <a:solidFill>
                <a:srgbClr val="13729A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874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3026535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026535" y="0"/>
            <a:ext cx="3026535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053070" y="0"/>
            <a:ext cx="3133860" cy="6858000"/>
          </a:xfrm>
          <a:prstGeom prst="rect">
            <a:avLst/>
          </a:prstGeom>
          <a:solidFill>
            <a:schemeClr val="tx1">
              <a:lumMod val="65000"/>
              <a:lumOff val="3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186930" y="0"/>
            <a:ext cx="3026535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194995" y="1166842"/>
            <a:ext cx="8671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泛爱众而亲仁</a:t>
            </a:r>
            <a:endParaRPr lang="zh-CN" altLang="en-US" sz="4800" dirty="0">
              <a:solidFill>
                <a:schemeClr val="bg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81338" y="1654092"/>
            <a:ext cx="8671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众生平等</a:t>
            </a:r>
            <a:endParaRPr lang="zh-CN" altLang="en-US" sz="4800" dirty="0">
              <a:solidFill>
                <a:schemeClr val="bg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358906" y="1166841"/>
            <a:ext cx="8671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美德即知识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79677" y="915428"/>
            <a:ext cx="8671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行善</a:t>
            </a:r>
            <a:r>
              <a:rPr lang="zh-CN" altLang="en-US" sz="4800" dirty="0" smtClean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者得善报</a:t>
            </a:r>
            <a:endParaRPr lang="zh-CN" altLang="en-US" sz="4800" dirty="0">
              <a:solidFill>
                <a:schemeClr val="bg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073275" y="5893507"/>
            <a:ext cx="6417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ln>
                  <a:solidFill>
                    <a:schemeClr val="bg1"/>
                  </a:solidFill>
                </a:ln>
                <a:solidFill>
                  <a:srgbClr val="13729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人</a:t>
            </a:r>
            <a:r>
              <a:rPr lang="zh-CN" altLang="en-US" sz="5400" dirty="0" smtClean="0">
                <a:ln>
                  <a:solidFill>
                    <a:schemeClr val="bg1"/>
                  </a:solidFill>
                </a:ln>
                <a:solidFill>
                  <a:srgbClr val="13729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的思考</a:t>
            </a:r>
            <a:r>
              <a:rPr lang="en-US" altLang="zh-CN" sz="5400" dirty="0" smtClean="0">
                <a:ln>
                  <a:solidFill>
                    <a:schemeClr val="bg1"/>
                  </a:solidFill>
                </a:ln>
                <a:solidFill>
                  <a:srgbClr val="13729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—</a:t>
            </a:r>
            <a:r>
              <a:rPr lang="zh-CN" altLang="en-US" sz="5400" dirty="0" smtClean="0">
                <a:ln>
                  <a:solidFill>
                    <a:schemeClr val="bg1"/>
                  </a:solidFill>
                </a:ln>
                <a:solidFill>
                  <a:srgbClr val="13729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轴心</a:t>
            </a:r>
            <a:r>
              <a:rPr lang="zh-CN" altLang="en-US" sz="5400" dirty="0" smtClean="0">
                <a:ln>
                  <a:solidFill>
                    <a:schemeClr val="bg1"/>
                  </a:solidFill>
                </a:ln>
                <a:solidFill>
                  <a:srgbClr val="13729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时代</a:t>
            </a:r>
            <a:endParaRPr lang="zh-CN" altLang="en-US" sz="5400" dirty="0">
              <a:ln>
                <a:solidFill>
                  <a:schemeClr val="bg1"/>
                </a:solidFill>
              </a:ln>
              <a:solidFill>
                <a:srgbClr val="13729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670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26141" y="1358153"/>
            <a:ext cx="11264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希腊的民主政治深受自然环境的影响，那可以说自然环境决定了希腊的政治选择？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52482" y="2052925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如果不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可以，你如何反驳这一观点？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96192" y="2747698"/>
            <a:ext cx="9286643" cy="111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古希腊产生了民主政治，而其他文明是君主独裁式统治，何者更优？说明你的理由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028" y="3997950"/>
            <a:ext cx="1507119" cy="228203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96192" y="4307354"/>
            <a:ext cx="761103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关于人类社会政治如何架构，人如何实现个人价值与处理社会关系，探索与思考一直没有停止。</a:t>
            </a:r>
            <a:endParaRPr lang="zh-CN" altLang="en-US" sz="24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260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3873"/>
          <a:stretch/>
        </p:blipFill>
        <p:spPr>
          <a:xfrm>
            <a:off x="836324" y="1591414"/>
            <a:ext cx="9873892" cy="367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2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4851" y="141667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压迫</a:t>
            </a:r>
            <a:r>
              <a:rPr lang="en-US" altLang="zh-CN" sz="20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20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文明的产生</a:t>
            </a:r>
            <a:endParaRPr lang="zh-CN" altLang="en-US" sz="20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1331" y="888643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何谓文明？</a:t>
            </a:r>
            <a:endParaRPr lang="zh-CN" altLang="en-US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26782" y="1574463"/>
            <a:ext cx="962481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     国家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是文明社会的概括，它在一切典型的时期毫无例外地都是统治阶级的国家，并且在一切场合在本质上都是镇压被压迫被剥削阶级的机器</a:t>
            </a:r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。</a:t>
            </a: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</a:t>
            </a:r>
            <a:r>
              <a:rPr lang="en-US" altLang="zh-CN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——</a:t>
            </a:r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rPr>
              <a:t>恩格斯：</a:t>
            </a:r>
            <a:r>
              <a:rPr lang="en-US" altLang="zh-CN" dirty="0">
                <a:latin typeface="华文仿宋" panose="02010600040101010101" pitchFamily="2" charset="-122"/>
                <a:ea typeface="华文仿宋" panose="02010600040101010101" pitchFamily="2" charset="-122"/>
              </a:rPr>
              <a:t>《</a:t>
            </a:r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rPr>
              <a:t>家庭、私有制和国家的起源</a:t>
            </a:r>
            <a:r>
              <a:rPr lang="en-US" altLang="zh-CN" dirty="0">
                <a:latin typeface="华文仿宋" panose="02010600040101010101" pitchFamily="2" charset="-122"/>
                <a:ea typeface="华文仿宋" panose="02010600040101010101" pitchFamily="2" charset="-122"/>
              </a:rPr>
              <a:t>》</a:t>
            </a:r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rPr>
              <a:t>，</a:t>
            </a:r>
            <a:r>
              <a:rPr lang="en-US" altLang="zh-CN" dirty="0">
                <a:latin typeface="华文仿宋" panose="02010600040101010101" pitchFamily="2" charset="-122"/>
                <a:ea typeface="华文仿宋" panose="02010600040101010101" pitchFamily="2" charset="-122"/>
              </a:rPr>
              <a:t>《</a:t>
            </a:r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rPr>
              <a:t>马克思恩格斯文集</a:t>
            </a:r>
            <a:r>
              <a:rPr lang="en-US" altLang="zh-CN" dirty="0">
                <a:latin typeface="华文仿宋" panose="02010600040101010101" pitchFamily="2" charset="-122"/>
                <a:ea typeface="华文仿宋" panose="02010600040101010101" pitchFamily="2" charset="-122"/>
              </a:rPr>
              <a:t>》</a:t>
            </a:r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rPr>
              <a:t>第四卷，人民出版社</a:t>
            </a:r>
            <a:r>
              <a:rPr lang="en-US" altLang="zh-CN" dirty="0">
                <a:latin typeface="华文仿宋" panose="02010600040101010101" pitchFamily="2" charset="-122"/>
                <a:ea typeface="华文仿宋" panose="02010600040101010101" pitchFamily="2" charset="-122"/>
              </a:rPr>
              <a:t>2009</a:t>
            </a:r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rPr>
              <a:t>年版，第</a:t>
            </a:r>
            <a:r>
              <a:rPr lang="en-US" altLang="zh-CN" dirty="0">
                <a:latin typeface="华文仿宋" panose="02010600040101010101" pitchFamily="2" charset="-122"/>
                <a:ea typeface="华文仿宋" panose="02010600040101010101" pitchFamily="2" charset="-122"/>
              </a:rPr>
              <a:t>195</a:t>
            </a:r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rPr>
              <a:t>页。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6" r="30683"/>
          <a:stretch/>
        </p:blipFill>
        <p:spPr>
          <a:xfrm>
            <a:off x="188890" y="1485939"/>
            <a:ext cx="1931831" cy="229535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655813" y="3944290"/>
            <a:ext cx="91917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文明是使人类脱离野蛮状态的所有社会行为和自然行为构成的集合</a:t>
            </a:r>
          </a:p>
        </p:txBody>
      </p:sp>
      <p:sp>
        <p:nvSpPr>
          <p:cNvPr id="8" name="矩形 7"/>
          <p:cNvSpPr/>
          <p:nvPr/>
        </p:nvSpPr>
        <p:spPr>
          <a:xfrm>
            <a:off x="3050640" y="5462370"/>
            <a:ext cx="800219" cy="461665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家族</a:t>
            </a:r>
          </a:p>
        </p:txBody>
      </p:sp>
      <p:sp>
        <p:nvSpPr>
          <p:cNvPr id="9" name="矩形 8"/>
          <p:cNvSpPr/>
          <p:nvPr/>
        </p:nvSpPr>
        <p:spPr>
          <a:xfrm>
            <a:off x="2828002" y="4642450"/>
            <a:ext cx="1826141" cy="584775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金属工具</a:t>
            </a:r>
            <a:endParaRPr lang="zh-CN" altLang="en-US" sz="32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76418" y="5462370"/>
            <a:ext cx="800219" cy="461665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语言</a:t>
            </a:r>
          </a:p>
        </p:txBody>
      </p:sp>
      <p:sp>
        <p:nvSpPr>
          <p:cNvPr id="11" name="矩形 10"/>
          <p:cNvSpPr/>
          <p:nvPr/>
        </p:nvSpPr>
        <p:spPr>
          <a:xfrm>
            <a:off x="4859044" y="4642450"/>
            <a:ext cx="1826141" cy="584775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文字产生</a:t>
            </a:r>
            <a:endParaRPr lang="zh-CN" altLang="en-US" sz="32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59314" y="5462370"/>
            <a:ext cx="800219" cy="461665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宗教</a:t>
            </a:r>
          </a:p>
        </p:txBody>
      </p:sp>
      <p:sp>
        <p:nvSpPr>
          <p:cNvPr id="13" name="矩形 12"/>
          <p:cNvSpPr/>
          <p:nvPr/>
        </p:nvSpPr>
        <p:spPr>
          <a:xfrm>
            <a:off x="6096000" y="5462370"/>
            <a:ext cx="800219" cy="461665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城市</a:t>
            </a:r>
          </a:p>
        </p:txBody>
      </p:sp>
      <p:sp>
        <p:nvSpPr>
          <p:cNvPr id="14" name="矩形 13"/>
          <p:cNvSpPr/>
          <p:nvPr/>
        </p:nvSpPr>
        <p:spPr>
          <a:xfrm>
            <a:off x="7139187" y="5462370"/>
            <a:ext cx="800219" cy="461665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乡村</a:t>
            </a:r>
          </a:p>
        </p:txBody>
      </p:sp>
      <p:sp>
        <p:nvSpPr>
          <p:cNvPr id="15" name="矩形 14"/>
          <p:cNvSpPr/>
          <p:nvPr/>
        </p:nvSpPr>
        <p:spPr>
          <a:xfrm>
            <a:off x="6890086" y="4642450"/>
            <a:ext cx="1826141" cy="584775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国家形成</a:t>
            </a:r>
            <a:endParaRPr lang="zh-CN" altLang="en-US" sz="32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6" name="燕尾形 15"/>
          <p:cNvSpPr/>
          <p:nvPr/>
        </p:nvSpPr>
        <p:spPr>
          <a:xfrm>
            <a:off x="1446994" y="4076286"/>
            <a:ext cx="190378" cy="223430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4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2072" y="4786425"/>
            <a:ext cx="11170277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“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厥名河流时代第一纪，始脱行国成建邦。衣食衎衎郑白沃，贸迁仆仆浮茶粮，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恒河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郁壮殑迦长，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扬子水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碧黄河黄，尼罗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埃及河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名一岁一泛滥，姚台蜿蜿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双龙翔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”</a:t>
            </a:r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                                                                                                                                        ——</a:t>
            </a:r>
            <a:r>
              <a:rPr lang="zh-CN" altLang="en-US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梁启超</a:t>
            </a:r>
            <a:r>
              <a:rPr lang="en-US" altLang="zh-CN" dirty="0">
                <a:latin typeface="华文仿宋" panose="02010600040101010101" pitchFamily="2" charset="-122"/>
                <a:ea typeface="华文仿宋" panose="02010600040101010101" pitchFamily="2" charset="-122"/>
              </a:rPr>
              <a:t>《</a:t>
            </a:r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rPr>
              <a:t>二十世纪太平洋歌</a:t>
            </a:r>
            <a:r>
              <a:rPr lang="en-US" altLang="zh-CN" dirty="0">
                <a:latin typeface="华文仿宋" panose="02010600040101010101" pitchFamily="2" charset="-122"/>
                <a:ea typeface="华文仿宋" panose="02010600040101010101" pitchFamily="2" charset="-122"/>
              </a:rPr>
              <a:t>》</a:t>
            </a:r>
            <a:endParaRPr lang="zh-CN" altLang="en-US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6" y="790263"/>
            <a:ext cx="2319270" cy="38654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58"/>
          <a:stretch/>
        </p:blipFill>
        <p:spPr>
          <a:xfrm>
            <a:off x="2519564" y="790263"/>
            <a:ext cx="2305318" cy="38654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0" r="41867"/>
          <a:stretch/>
        </p:blipFill>
        <p:spPr>
          <a:xfrm>
            <a:off x="5005320" y="790263"/>
            <a:ext cx="2292439" cy="38654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4" r="19681" b="4209"/>
          <a:stretch/>
        </p:blipFill>
        <p:spPr>
          <a:xfrm>
            <a:off x="7478197" y="799922"/>
            <a:ext cx="2266683" cy="384613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1" r="26359"/>
          <a:stretch/>
        </p:blipFill>
        <p:spPr>
          <a:xfrm>
            <a:off x="9925319" y="809582"/>
            <a:ext cx="2266681" cy="384613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9856" y="4182413"/>
            <a:ext cx="2319270" cy="463640"/>
          </a:xfrm>
          <a:prstGeom prst="rect">
            <a:avLst/>
          </a:prstGeom>
          <a:solidFill>
            <a:srgbClr val="1372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9" name="矩形 8"/>
          <p:cNvSpPr/>
          <p:nvPr/>
        </p:nvSpPr>
        <p:spPr>
          <a:xfrm>
            <a:off x="2505611" y="4182413"/>
            <a:ext cx="2319270" cy="463640"/>
          </a:xfrm>
          <a:prstGeom prst="rect">
            <a:avLst/>
          </a:prstGeom>
          <a:solidFill>
            <a:srgbClr val="1372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0" name="矩形 9"/>
          <p:cNvSpPr/>
          <p:nvPr/>
        </p:nvSpPr>
        <p:spPr>
          <a:xfrm>
            <a:off x="5012296" y="4182413"/>
            <a:ext cx="2285462" cy="463640"/>
          </a:xfrm>
          <a:prstGeom prst="rect">
            <a:avLst/>
          </a:prstGeom>
          <a:solidFill>
            <a:srgbClr val="1372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1" name="矩形 10"/>
          <p:cNvSpPr/>
          <p:nvPr/>
        </p:nvSpPr>
        <p:spPr>
          <a:xfrm>
            <a:off x="7451903" y="4182413"/>
            <a:ext cx="2292977" cy="463640"/>
          </a:xfrm>
          <a:prstGeom prst="rect">
            <a:avLst/>
          </a:prstGeom>
          <a:solidFill>
            <a:srgbClr val="1372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2" name="矩形 11"/>
          <p:cNvSpPr/>
          <p:nvPr/>
        </p:nvSpPr>
        <p:spPr>
          <a:xfrm>
            <a:off x="9925318" y="4182413"/>
            <a:ext cx="2266682" cy="463640"/>
          </a:xfrm>
          <a:prstGeom prst="rect">
            <a:avLst/>
          </a:prstGeom>
          <a:solidFill>
            <a:srgbClr val="1372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3" name="文本框 12"/>
          <p:cNvSpPr txBox="1"/>
          <p:nvPr/>
        </p:nvSpPr>
        <p:spPr>
          <a:xfrm>
            <a:off x="453309" y="421139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古埃及</a:t>
            </a:r>
            <a:endParaRPr lang="zh-CN" altLang="en-US" sz="20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021633" y="422941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古印度</a:t>
            </a:r>
            <a:endParaRPr lang="zh-CN" altLang="en-US" sz="20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451849" y="421201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古巴比伦</a:t>
            </a:r>
            <a:endParaRPr lang="zh-CN" altLang="en-US" sz="20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186062" y="420305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中国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0276791" y="422203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爱琴海文明</a:t>
            </a:r>
            <a:endParaRPr lang="zh-CN" altLang="en-US" sz="20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632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4000"/>
                    </a14:imgEffect>
                    <a14:imgEffect>
                      <a14:brightnessContrast bright="11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919" y="670561"/>
            <a:ext cx="8576946" cy="585644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800823" y="2710785"/>
            <a:ext cx="1210588" cy="400110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黄河流域</a:t>
            </a:r>
            <a:endParaRPr lang="zh-CN" altLang="en-US" sz="2000" b="1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782203" y="3110895"/>
            <a:ext cx="1467068" cy="400110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印度</a:t>
            </a:r>
            <a:r>
              <a:rPr lang="zh-CN" altLang="en-US" sz="2000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河流域</a:t>
            </a:r>
            <a:endParaRPr lang="zh-CN" altLang="en-US" sz="2000" b="1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176909" y="2304080"/>
            <a:ext cx="1210588" cy="400110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两河</a:t>
            </a:r>
            <a:r>
              <a:rPr lang="zh-CN" altLang="en-US" sz="2000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流域</a:t>
            </a:r>
            <a:endParaRPr lang="zh-CN" altLang="en-US" sz="2000" b="1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071592" y="2998410"/>
            <a:ext cx="1467068" cy="400110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尼罗河流域</a:t>
            </a:r>
            <a:endParaRPr lang="zh-CN" altLang="en-US" sz="2000" b="1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512852" y="2070705"/>
            <a:ext cx="1467068" cy="400110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爱琴海文明</a:t>
            </a:r>
            <a:endParaRPr lang="zh-CN" altLang="en-US" sz="2000" b="1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999184" y="3310950"/>
            <a:ext cx="1467068" cy="400110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中</a:t>
            </a:r>
            <a:r>
              <a:rPr lang="zh-CN" altLang="en-US" sz="20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美洲</a:t>
            </a:r>
            <a:r>
              <a:rPr lang="zh-CN" altLang="en-US" sz="2000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文明</a:t>
            </a:r>
            <a:endParaRPr lang="zh-CN" altLang="en-US" sz="2000" b="1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235990" y="4518868"/>
            <a:ext cx="1723549" cy="400110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中安第斯文明</a:t>
            </a:r>
            <a:endParaRPr lang="zh-CN" altLang="en-US" sz="2000" b="1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0" y="3110895"/>
            <a:ext cx="12192000" cy="0"/>
          </a:xfrm>
          <a:prstGeom prst="line">
            <a:avLst/>
          </a:prstGeom>
          <a:ln w="3810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13240" y="111199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温带</a:t>
            </a:r>
            <a:endParaRPr lang="zh-CN" altLang="en-US" sz="2400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05573" y="165239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气候适宜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05573" y="217713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物产丰富</a:t>
            </a:r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40880" y="3433295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河流（海洋）</a:t>
            </a:r>
            <a:endParaRPr lang="zh-CN" altLang="en-US" sz="2400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05573" y="394520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提供水源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47797" y="446525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交通便利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246386" y="4257258"/>
            <a:ext cx="341632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独立发展、多元发展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998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/>
      <p:bldP spid="18" grpId="0"/>
      <p:bldP spid="19" grpId="0"/>
      <p:bldP spid="20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73" y="2210131"/>
            <a:ext cx="2912836" cy="2398235"/>
          </a:xfrm>
          <a:prstGeom prst="rect">
            <a:avLst/>
          </a:prstGeom>
        </p:spPr>
      </p:pic>
      <p:grpSp>
        <p:nvGrpSpPr>
          <p:cNvPr id="2" name="组合 4"/>
          <p:cNvGrpSpPr/>
          <p:nvPr/>
        </p:nvGrpSpPr>
        <p:grpSpPr>
          <a:xfrm>
            <a:off x="2469260" y="1180405"/>
            <a:ext cx="1230596" cy="1172907"/>
            <a:chOff x="467544" y="1052736"/>
            <a:chExt cx="1080120" cy="914400"/>
          </a:xfrm>
        </p:grpSpPr>
        <p:sp>
          <p:nvSpPr>
            <p:cNvPr id="3" name="椭圆 2"/>
            <p:cNvSpPr/>
            <p:nvPr/>
          </p:nvSpPr>
          <p:spPr>
            <a:xfrm>
              <a:off x="467544" y="1052736"/>
              <a:ext cx="1080120" cy="914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" name="TextBox 6"/>
            <p:cNvSpPr txBox="1"/>
            <p:nvPr/>
          </p:nvSpPr>
          <p:spPr>
            <a:xfrm>
              <a:off x="611560" y="1124744"/>
              <a:ext cx="705183" cy="64784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农耕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畜牧</a:t>
              </a:r>
            </a:p>
          </p:txBody>
        </p:sp>
      </p:grpSp>
      <p:cxnSp>
        <p:nvCxnSpPr>
          <p:cNvPr id="5" name="直接箭头连接符 4"/>
          <p:cNvCxnSpPr/>
          <p:nvPr/>
        </p:nvCxnSpPr>
        <p:spPr>
          <a:xfrm>
            <a:off x="1627804" y="1689377"/>
            <a:ext cx="7228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V="1">
            <a:off x="3842782" y="1674695"/>
            <a:ext cx="1009411" cy="146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142"/>
          <p:cNvGrpSpPr/>
          <p:nvPr/>
        </p:nvGrpSpPr>
        <p:grpSpPr>
          <a:xfrm>
            <a:off x="3770738" y="1186859"/>
            <a:ext cx="1422184" cy="966116"/>
            <a:chOff x="2555776" y="2420888"/>
            <a:chExt cx="1421468" cy="965359"/>
          </a:xfrm>
        </p:grpSpPr>
        <p:sp>
          <p:nvSpPr>
            <p:cNvPr id="8" name="TextBox 9"/>
            <p:cNvSpPr txBox="1"/>
            <p:nvPr/>
          </p:nvSpPr>
          <p:spPr>
            <a:xfrm>
              <a:off x="2627784" y="2420888"/>
              <a:ext cx="1112805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Calibri" panose="020F0502020204030204" charset="0"/>
                  <a:ea typeface="宋体" panose="02010600030101010101" pitchFamily="2" charset="-122"/>
                </a:rPr>
                <a:t>手工业</a:t>
              </a:r>
            </a:p>
          </p:txBody>
        </p:sp>
        <p:sp>
          <p:nvSpPr>
            <p:cNvPr id="9" name="TextBox 10"/>
            <p:cNvSpPr txBox="1"/>
            <p:nvPr/>
          </p:nvSpPr>
          <p:spPr>
            <a:xfrm>
              <a:off x="2555776" y="2924944"/>
              <a:ext cx="1421468" cy="46130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Calibri" panose="020F0502020204030204" charset="0"/>
                  <a:ea typeface="宋体" panose="02010600030101010101" pitchFamily="2" charset="-122"/>
                </a:rPr>
                <a:t>社会分工</a:t>
              </a:r>
            </a:p>
          </p:txBody>
        </p:sp>
      </p:grpSp>
      <p:sp>
        <p:nvSpPr>
          <p:cNvPr id="10" name="TextBox 35"/>
          <p:cNvSpPr txBox="1"/>
          <p:nvPr/>
        </p:nvSpPr>
        <p:spPr>
          <a:xfrm>
            <a:off x="4976059" y="1396723"/>
            <a:ext cx="1112805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 dirty="0">
                <a:latin typeface="Calibri" panose="020F0502020204030204" charset="0"/>
                <a:ea typeface="宋体" panose="02010600030101010101" pitchFamily="2" charset="-122"/>
              </a:rPr>
              <a:t>生产力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46119" y="1015749"/>
            <a:ext cx="803425" cy="1200329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剩余</a:t>
            </a:r>
            <a:endParaRPr lang="en-US" altLang="zh-CN" sz="2400" b="1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私有</a:t>
            </a: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6206003" y="1642012"/>
            <a:ext cx="1072076" cy="137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3"/>
          <p:cNvSpPr txBox="1"/>
          <p:nvPr/>
        </p:nvSpPr>
        <p:spPr>
          <a:xfrm>
            <a:off x="7356010" y="1408307"/>
            <a:ext cx="803425" cy="461665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阶级</a:t>
            </a:r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8424581" y="1655760"/>
            <a:ext cx="559207" cy="41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6"/>
          <p:cNvSpPr txBox="1"/>
          <p:nvPr/>
        </p:nvSpPr>
        <p:spPr>
          <a:xfrm>
            <a:off x="8262027" y="1027779"/>
            <a:ext cx="803425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矛盾</a:t>
            </a:r>
            <a:endParaRPr lang="en-US" altLang="zh-CN" sz="2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47520" y="1380402"/>
            <a:ext cx="803425" cy="461665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国家</a:t>
            </a:r>
          </a:p>
        </p:txBody>
      </p:sp>
      <p:sp>
        <p:nvSpPr>
          <p:cNvPr id="17" name="TextBox 37"/>
          <p:cNvSpPr txBox="1"/>
          <p:nvPr/>
        </p:nvSpPr>
        <p:spPr>
          <a:xfrm>
            <a:off x="9914694" y="991207"/>
            <a:ext cx="803425" cy="1200329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记事</a:t>
            </a:r>
            <a:endParaRPr lang="en-US" altLang="zh-CN" sz="2400" b="1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管理</a:t>
            </a:r>
          </a:p>
        </p:txBody>
      </p:sp>
      <p:cxnSp>
        <p:nvCxnSpPr>
          <p:cNvPr id="18" name="直接箭头连接符 17"/>
          <p:cNvCxnSpPr/>
          <p:nvPr/>
        </p:nvCxnSpPr>
        <p:spPr>
          <a:xfrm flipV="1">
            <a:off x="10017269" y="1649749"/>
            <a:ext cx="559207" cy="41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7"/>
          <p:cNvSpPr txBox="1"/>
          <p:nvPr/>
        </p:nvSpPr>
        <p:spPr>
          <a:xfrm>
            <a:off x="10781851" y="1380402"/>
            <a:ext cx="803425" cy="461665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文字</a:t>
            </a:r>
          </a:p>
        </p:txBody>
      </p:sp>
      <p:sp>
        <p:nvSpPr>
          <p:cNvPr id="20" name="TextBox 21"/>
          <p:cNvSpPr txBox="1"/>
          <p:nvPr/>
        </p:nvSpPr>
        <p:spPr>
          <a:xfrm>
            <a:off x="7685593" y="2939877"/>
            <a:ext cx="803425" cy="461665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城市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53099" y="2731900"/>
            <a:ext cx="1712611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>
                <a:solidFill>
                  <a:srgbClr val="006600"/>
                </a:solidFill>
                <a:latin typeface="楷体" panose="02010609060101010101" charset="-122"/>
                <a:ea typeface="楷体" panose="02010609060101010101" charset="-122"/>
              </a:rPr>
              <a:t>播种收获</a:t>
            </a:r>
            <a:endParaRPr lang="en-US" altLang="zh-CN" sz="2400" b="1" dirty="0">
              <a:solidFill>
                <a:srgbClr val="0066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400" b="1" dirty="0">
                <a:solidFill>
                  <a:srgbClr val="006600"/>
                </a:solidFill>
                <a:latin typeface="楷体" panose="02010609060101010101" charset="-122"/>
                <a:ea typeface="楷体" panose="02010609060101010101" charset="-122"/>
              </a:rPr>
              <a:t>  定居</a:t>
            </a:r>
          </a:p>
        </p:txBody>
      </p:sp>
      <p:cxnSp>
        <p:nvCxnSpPr>
          <p:cNvPr id="22" name="肘形连接符 21"/>
          <p:cNvCxnSpPr/>
          <p:nvPr/>
        </p:nvCxnSpPr>
        <p:spPr>
          <a:xfrm>
            <a:off x="4157717" y="2210131"/>
            <a:ext cx="3401262" cy="960728"/>
          </a:xfrm>
          <a:prstGeom prst="bentConnector3">
            <a:avLst>
              <a:gd name="adj1" fmla="val 584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4"/>
          <p:cNvGrpSpPr/>
          <p:nvPr/>
        </p:nvGrpSpPr>
        <p:grpSpPr>
          <a:xfrm>
            <a:off x="257111" y="1154647"/>
            <a:ext cx="1230596" cy="1172907"/>
            <a:chOff x="467544" y="1052736"/>
            <a:chExt cx="1080120" cy="914400"/>
          </a:xfrm>
        </p:grpSpPr>
        <p:sp>
          <p:nvSpPr>
            <p:cNvPr id="24" name="椭圆 23"/>
            <p:cNvSpPr/>
            <p:nvPr/>
          </p:nvSpPr>
          <p:spPr>
            <a:xfrm>
              <a:off x="467544" y="1052736"/>
              <a:ext cx="1080120" cy="914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TextBox 6"/>
            <p:cNvSpPr txBox="1"/>
            <p:nvPr/>
          </p:nvSpPr>
          <p:spPr>
            <a:xfrm>
              <a:off x="611560" y="1124744"/>
              <a:ext cx="705183" cy="64784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采集</a:t>
              </a:r>
              <a:endPara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渔猎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cxnSp>
        <p:nvCxnSpPr>
          <p:cNvPr id="26" name="直接箭头连接符 25"/>
          <p:cNvCxnSpPr/>
          <p:nvPr/>
        </p:nvCxnSpPr>
        <p:spPr>
          <a:xfrm>
            <a:off x="8138601" y="2104490"/>
            <a:ext cx="1456253" cy="7630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9379151" y="1964231"/>
            <a:ext cx="624886" cy="7676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H="1">
            <a:off x="10503894" y="2012740"/>
            <a:ext cx="643175" cy="7191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>
            <a:off x="8635075" y="3154097"/>
            <a:ext cx="959779" cy="167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9755248" y="2834118"/>
            <a:ext cx="1122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文明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388" y="3510121"/>
            <a:ext cx="3260354" cy="2282248"/>
          </a:xfrm>
          <a:prstGeom prst="rect">
            <a:avLst/>
          </a:prstGeom>
        </p:spPr>
      </p:pic>
      <p:graphicFrame>
        <p:nvGraphicFramePr>
          <p:cNvPr id="34" name="表格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078636"/>
              </p:ext>
            </p:extLst>
          </p:nvPr>
        </p:nvGraphicFramePr>
        <p:xfrm>
          <a:off x="228506" y="4607086"/>
          <a:ext cx="8145354" cy="18897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351685"/>
                <a:gridCol w="4422431"/>
                <a:gridCol w="2371238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20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西亚</a:t>
                      </a:r>
                      <a:endParaRPr lang="zh-CN" altLang="en-US" sz="20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大麦、小麦、豆类、黑麦</a:t>
                      </a:r>
                      <a:endParaRPr lang="zh-CN" altLang="en-US" sz="20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山羊、绵羊、牛</a:t>
                      </a:r>
                      <a:endParaRPr lang="zh-CN" altLang="en-US" sz="20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0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中国</a:t>
                      </a:r>
                      <a:endParaRPr lang="zh-CN" altLang="en-US" sz="20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水稻、谷子、大豆、糜子、荞麦</a:t>
                      </a:r>
                      <a:endParaRPr lang="zh-CN" altLang="en-US" sz="20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家猪、鸡、狗</a:t>
                      </a:r>
                      <a:endParaRPr lang="zh-CN" altLang="en-US" sz="20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0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中南美洲</a:t>
                      </a:r>
                      <a:endParaRPr lang="zh-CN" altLang="en-US" sz="20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玉米、马铃薯、红薯、花生、棉花、西葫芦、南瓜、辣椒以及多种豆类</a:t>
                      </a:r>
                      <a:endParaRPr lang="zh-CN" altLang="en-US" sz="20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羊驼、荷兰猪</a:t>
                      </a:r>
                      <a:endParaRPr lang="zh-CN" altLang="en-US" sz="20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0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非洲</a:t>
                      </a:r>
                      <a:endParaRPr lang="zh-CN" altLang="en-US" sz="20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高粱和两种非洲小米</a:t>
                      </a:r>
                      <a:endParaRPr lang="zh-CN" altLang="en-US" sz="20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毛驴</a:t>
                      </a:r>
                      <a:endParaRPr lang="zh-CN" altLang="en-US" sz="20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61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94795" y="1686879"/>
            <a:ext cx="8802410" cy="461665"/>
          </a:xfrm>
          <a:prstGeom prst="rect">
            <a:avLst/>
          </a:prstGeom>
          <a:solidFill>
            <a:srgbClr val="13729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社会分为不同阶层（阶级</a:t>
            </a:r>
            <a:r>
              <a:rPr lang="zh-CN" altLang="en-US" sz="24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），整个</a:t>
            </a:r>
            <a:r>
              <a:rPr lang="zh-CN" altLang="en-US" sz="24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社会呈现金字塔形的等级结构</a:t>
            </a:r>
          </a:p>
        </p:txBody>
      </p:sp>
      <p:sp>
        <p:nvSpPr>
          <p:cNvPr id="4" name="矩形 3"/>
          <p:cNvSpPr/>
          <p:nvPr/>
        </p:nvSpPr>
        <p:spPr>
          <a:xfrm>
            <a:off x="1694795" y="2315854"/>
            <a:ext cx="4185761" cy="461665"/>
          </a:xfrm>
          <a:prstGeom prst="rect">
            <a:avLst/>
          </a:prstGeom>
          <a:solidFill>
            <a:srgbClr val="13729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强制性的公共权力和赋税制度</a:t>
            </a:r>
          </a:p>
        </p:txBody>
      </p:sp>
      <p:sp>
        <p:nvSpPr>
          <p:cNvPr id="5" name="矩形 4"/>
          <p:cNvSpPr/>
          <p:nvPr/>
        </p:nvSpPr>
        <p:spPr>
          <a:xfrm>
            <a:off x="1694795" y="2944829"/>
            <a:ext cx="6032421" cy="461665"/>
          </a:xfrm>
          <a:prstGeom prst="rect">
            <a:avLst/>
          </a:prstGeom>
          <a:solidFill>
            <a:srgbClr val="13729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专门化的、分工分层的管理机构或官僚体系</a:t>
            </a:r>
          </a:p>
        </p:txBody>
      </p:sp>
      <p:sp>
        <p:nvSpPr>
          <p:cNvPr id="6" name="矩形 5"/>
          <p:cNvSpPr/>
          <p:nvPr/>
        </p:nvSpPr>
        <p:spPr>
          <a:xfrm>
            <a:off x="1694795" y="3573804"/>
            <a:ext cx="6032421" cy="461665"/>
          </a:xfrm>
          <a:prstGeom prst="rect">
            <a:avLst/>
          </a:prstGeom>
          <a:solidFill>
            <a:srgbClr val="13729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维护秩序与安全的常备武装力量和司法系统</a:t>
            </a:r>
          </a:p>
        </p:txBody>
      </p:sp>
      <p:sp>
        <p:nvSpPr>
          <p:cNvPr id="7" name="矩形 6"/>
          <p:cNvSpPr/>
          <p:nvPr/>
        </p:nvSpPr>
        <p:spPr>
          <a:xfrm>
            <a:off x="1694795" y="4202779"/>
            <a:ext cx="5416868" cy="461665"/>
          </a:xfrm>
          <a:prstGeom prst="rect">
            <a:avLst/>
          </a:prstGeom>
          <a:solidFill>
            <a:srgbClr val="13729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体现统治者意志的精神信仰或意识形态</a:t>
            </a:r>
          </a:p>
        </p:txBody>
      </p:sp>
      <p:sp>
        <p:nvSpPr>
          <p:cNvPr id="8" name="矩形 7"/>
          <p:cNvSpPr/>
          <p:nvPr/>
        </p:nvSpPr>
        <p:spPr>
          <a:xfrm>
            <a:off x="1694795" y="4831752"/>
            <a:ext cx="3570208" cy="461665"/>
          </a:xfrm>
          <a:prstGeom prst="rect">
            <a:avLst/>
          </a:prstGeom>
          <a:solidFill>
            <a:srgbClr val="13729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超越血缘关系的地缘政体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65706" y="2442899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 smtClean="0">
                <a:solidFill>
                  <a:srgbClr val="13729A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国</a:t>
            </a:r>
            <a:endParaRPr lang="zh-CN" altLang="en-US" sz="5400" dirty="0">
              <a:solidFill>
                <a:srgbClr val="13729A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5706" y="3573804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dirty="0">
                <a:solidFill>
                  <a:srgbClr val="13729A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家</a:t>
            </a:r>
          </a:p>
        </p:txBody>
      </p:sp>
      <p:sp>
        <p:nvSpPr>
          <p:cNvPr id="13" name="左中括号 12"/>
          <p:cNvSpPr/>
          <p:nvPr/>
        </p:nvSpPr>
        <p:spPr>
          <a:xfrm>
            <a:off x="1418076" y="1805547"/>
            <a:ext cx="126305" cy="3363017"/>
          </a:xfrm>
          <a:prstGeom prst="leftBracket">
            <a:avLst/>
          </a:prstGeom>
          <a:ln w="28575">
            <a:solidFill>
              <a:srgbClr val="1372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904287" y="5577830"/>
            <a:ext cx="104611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13729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权力攫取的手段：道德权威</a:t>
            </a:r>
            <a:r>
              <a:rPr lang="zh-CN" altLang="en-US" sz="2000" b="1" dirty="0">
                <a:solidFill>
                  <a:srgbClr val="13729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000" b="1" dirty="0" smtClean="0">
                <a:solidFill>
                  <a:srgbClr val="13729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强制力量</a:t>
            </a:r>
            <a:r>
              <a:rPr lang="zh-CN" altLang="en-US" sz="2000" b="1" dirty="0">
                <a:solidFill>
                  <a:srgbClr val="13729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000" b="1" dirty="0" smtClean="0">
                <a:solidFill>
                  <a:srgbClr val="13729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</a:t>
            </a:r>
            <a:r>
              <a:rPr lang="zh-CN" altLang="en-US" sz="2000" b="1" dirty="0">
                <a:solidFill>
                  <a:srgbClr val="13729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神灵世界交往的垄断来占有知识（宗教与仪式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7314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6" r="10549"/>
          <a:stretch/>
        </p:blipFill>
        <p:spPr>
          <a:xfrm>
            <a:off x="4146706" y="798654"/>
            <a:ext cx="3812146" cy="326375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633" y="2770467"/>
            <a:ext cx="2283927" cy="37750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biLevel thresh="75000"/>
          </a:blip>
          <a:srcRect l="1659"/>
          <a:stretch/>
        </p:blipFill>
        <p:spPr>
          <a:xfrm>
            <a:off x="202410" y="727526"/>
            <a:ext cx="3658638" cy="340600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330952" y="1563219"/>
            <a:ext cx="3737210" cy="1405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13729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自由民</a:t>
            </a:r>
            <a:r>
              <a:rPr lang="zh-CN" altLang="en-US" sz="2000" b="1" dirty="0">
                <a:solidFill>
                  <a:srgbClr val="13729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上层（阿维鲁穆</a:t>
            </a:r>
            <a:r>
              <a:rPr lang="zh-CN" altLang="en-US" sz="2000" b="1" dirty="0" smtClean="0">
                <a:solidFill>
                  <a:srgbClr val="13729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2000" b="1" dirty="0">
              <a:solidFill>
                <a:srgbClr val="13729A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13729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</a:t>
            </a:r>
            <a:r>
              <a:rPr lang="zh-CN" altLang="en-US" sz="2000" b="1" dirty="0">
                <a:solidFill>
                  <a:srgbClr val="13729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公民权的自由民（穆什钦努</a:t>
            </a:r>
            <a:r>
              <a:rPr lang="zh-CN" altLang="en-US" sz="2000" b="1" dirty="0" smtClean="0">
                <a:solidFill>
                  <a:srgbClr val="13729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2000" b="1" dirty="0">
              <a:solidFill>
                <a:srgbClr val="13729A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13729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奴隶</a:t>
            </a:r>
            <a:endParaRPr lang="zh-CN" altLang="en-US" sz="2000" b="1" dirty="0">
              <a:solidFill>
                <a:srgbClr val="13729A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307" y="3609827"/>
            <a:ext cx="2036250" cy="25317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7" t="11580" r="16826" b="15815"/>
          <a:stretch/>
        </p:blipFill>
        <p:spPr>
          <a:xfrm>
            <a:off x="782146" y="4216916"/>
            <a:ext cx="1535038" cy="2069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2357526" y="4216916"/>
            <a:ext cx="492443" cy="13587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13729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太阳神阿蒙</a:t>
            </a:r>
            <a:endParaRPr lang="zh-CN" altLang="en-US" sz="2000" b="1" dirty="0">
              <a:solidFill>
                <a:srgbClr val="13729A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3"/>
          <a:stretch/>
        </p:blipFill>
        <p:spPr>
          <a:xfrm>
            <a:off x="4141635" y="4156535"/>
            <a:ext cx="2790880" cy="219047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981704" y="4156535"/>
            <a:ext cx="492443" cy="161198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000" b="1" dirty="0">
                <a:solidFill>
                  <a:srgbClr val="13729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梵</a:t>
            </a:r>
            <a:r>
              <a:rPr lang="zh-CN" altLang="en-US" sz="2000" b="1" dirty="0" smtClean="0">
                <a:solidFill>
                  <a:srgbClr val="13729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天（原人）</a:t>
            </a:r>
            <a:endParaRPr lang="zh-CN" altLang="en-US" sz="2000" b="1" dirty="0">
              <a:solidFill>
                <a:srgbClr val="13729A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649278" y="3865426"/>
            <a:ext cx="492443" cy="13587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000" b="1" dirty="0">
                <a:solidFill>
                  <a:srgbClr val="13729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汉谟拉</a:t>
            </a:r>
            <a:r>
              <a:rPr lang="zh-CN" altLang="en-US" sz="2000" b="1" dirty="0" smtClean="0">
                <a:solidFill>
                  <a:srgbClr val="13729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比王</a:t>
            </a:r>
            <a:endParaRPr lang="zh-CN" altLang="en-US" sz="2000" b="1" dirty="0">
              <a:solidFill>
                <a:srgbClr val="13729A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088975" y="3471309"/>
            <a:ext cx="492443" cy="161198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13729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太阳神沙玛什</a:t>
            </a:r>
            <a:endParaRPr lang="zh-CN" altLang="en-US" sz="2000" b="1" dirty="0">
              <a:solidFill>
                <a:srgbClr val="13729A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648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10" y="734095"/>
            <a:ext cx="2888278" cy="31424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642" y="1249423"/>
            <a:ext cx="3710620" cy="211178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23" t="8589" r="14980" b="7328"/>
          <a:stretch/>
        </p:blipFill>
        <p:spPr>
          <a:xfrm>
            <a:off x="3248718" y="775952"/>
            <a:ext cx="2556573" cy="26530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510" y="878983"/>
            <a:ext cx="2168244" cy="310058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35698" y="378630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13729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甲骨文</a:t>
            </a:r>
            <a:endParaRPr lang="zh-CN" altLang="en-US" sz="2000" b="1" dirty="0">
              <a:solidFill>
                <a:srgbClr val="13729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89767" y="338619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13729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楔形文字</a:t>
            </a:r>
            <a:endParaRPr lang="zh-CN" altLang="en-US" sz="2000" b="1" dirty="0">
              <a:solidFill>
                <a:srgbClr val="13729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66183" y="357946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13729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线性文字</a:t>
            </a:r>
            <a:endParaRPr lang="zh-CN" altLang="en-US" sz="2000" b="1" dirty="0">
              <a:solidFill>
                <a:srgbClr val="13729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09857" y="4082341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13729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埃及象形文字</a:t>
            </a:r>
            <a:endParaRPr lang="zh-CN" altLang="en-US" sz="2000" b="1" dirty="0">
              <a:solidFill>
                <a:srgbClr val="13729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41766" y="4469910"/>
            <a:ext cx="108092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甲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骨卜辞和青铜铭文证明：商代确有专职者能运用文字对历史和人间事务进行归纳，并握有为统治者的利益而做指导的权力。这种能力至少有一定宗教渊源；它可能从专职者作为宗教媒介的原始角色演变而来，从文字所充当的</a:t>
            </a:r>
            <a:r>
              <a:rPr lang="zh-CN" altLang="en-US" sz="2000" b="1" dirty="0">
                <a:solidFill>
                  <a:srgbClr val="13729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与祖灵沟通的角色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演变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而来      </a:t>
            </a:r>
            <a:r>
              <a:rPr lang="en-US" altLang="zh-CN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——</a:t>
            </a:r>
            <a:r>
              <a:rPr lang="zh-CN" altLang="en-US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张光直</a:t>
            </a:r>
            <a:endParaRPr lang="zh-CN" altLang="en-US" b="1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587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07463268"/>
              </p:ext>
            </p:extLst>
          </p:nvPr>
        </p:nvGraphicFramePr>
        <p:xfrm>
          <a:off x="723636" y="711274"/>
          <a:ext cx="10684510" cy="5638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4622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89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969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302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7660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区  域</a:t>
                      </a:r>
                      <a:endParaRPr lang="zh-CN" altLang="en-US" sz="2000" b="1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代表文明</a:t>
                      </a:r>
                      <a:endParaRPr lang="zh-CN" altLang="en-US" sz="2000" b="1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形成</a:t>
                      </a:r>
                      <a:r>
                        <a:rPr lang="zh-CN" altLang="en-US" sz="20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前提（自然条件）</a:t>
                      </a:r>
                      <a:endParaRPr lang="zh-CN" altLang="en-US" sz="2000" b="1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实行制度</a:t>
                      </a:r>
                      <a:endParaRPr lang="zh-CN" altLang="en-US" sz="2000" b="1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文化成就</a:t>
                      </a:r>
                      <a:endParaRPr lang="zh-CN" altLang="en-US" sz="2000" b="1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两河流域</a:t>
                      </a:r>
                      <a:endParaRPr lang="zh-CN" altLang="en-US" sz="2000" b="1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苏美尔文明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古巴比伦文明</a:t>
                      </a:r>
                      <a:endParaRPr lang="zh-CN" altLang="en-US" sz="2000" b="1" dirty="0">
                        <a:solidFill>
                          <a:srgbClr val="051BC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幼发拉底河</a:t>
                      </a:r>
                      <a:r>
                        <a:rPr lang="zh-CN" altLang="en-US" sz="20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和</a:t>
                      </a:r>
                      <a:r>
                        <a:rPr lang="zh-CN" altLang="en-US" sz="20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底格里斯河</a:t>
                      </a:r>
                      <a:r>
                        <a:rPr lang="zh-CN" altLang="en-US" sz="20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提供</a:t>
                      </a:r>
                      <a:r>
                        <a:rPr lang="zh-CN" altLang="en-US" sz="20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了充足的水源</a:t>
                      </a:r>
                      <a:endParaRPr lang="zh-CN" altLang="en-US" sz="2000" b="1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君主专制制度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《汉谟拉比法典》</a:t>
                      </a:r>
                      <a:endParaRPr lang="zh-CN" altLang="en-US" sz="2000" b="1" dirty="0">
                        <a:solidFill>
                          <a:srgbClr val="7030A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+mn-ea"/>
                        </a:rPr>
                        <a:t>楔形文字、《吉尔伽美什》史诗、洪水和方舟传说、</a:t>
                      </a:r>
                      <a:r>
                        <a:rPr lang="en-US" altLang="zh-CN" sz="20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+mn-ea"/>
                        </a:rPr>
                        <a:t>60</a:t>
                      </a:r>
                      <a:r>
                        <a:rPr lang="zh-CN" altLang="en-US" sz="20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+mn-ea"/>
                        </a:rPr>
                        <a:t>进位制、战车和车轮</a:t>
                      </a:r>
                      <a:endParaRPr lang="zh-CN" altLang="en-US" sz="2000" b="1" dirty="0" smtClean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96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尼罗河流域</a:t>
                      </a:r>
                      <a:endParaRPr lang="zh-CN" altLang="en-US" sz="2000" b="1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古埃及文明</a:t>
                      </a:r>
                      <a:endParaRPr lang="zh-CN" altLang="en-US" sz="2000" b="1" dirty="0">
                        <a:solidFill>
                          <a:srgbClr val="051BC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尼罗河为农业和交通</a:t>
                      </a:r>
                    </a:p>
                    <a:p>
                      <a:pPr>
                        <a:buNone/>
                      </a:pPr>
                      <a:r>
                        <a:rPr lang="zh-CN" altLang="en-US" sz="20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提供便利</a:t>
                      </a:r>
                      <a:endParaRPr lang="zh-CN" altLang="en-US" sz="2000" b="1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zh-CN" altLang="en-US" sz="20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完善的官僚体系；</a:t>
                      </a:r>
                    </a:p>
                    <a:p>
                      <a:pPr algn="just">
                        <a:buNone/>
                      </a:pPr>
                      <a:r>
                        <a:rPr lang="zh-CN" altLang="en-US" sz="20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法老至上的权威</a:t>
                      </a:r>
                      <a:endParaRPr lang="zh-CN" altLang="en-US" sz="2000" b="1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zh-CN" altLang="en-US" sz="20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神话和文学故事、象形文字、世界上第一部太阳历、建筑和数学、莎草</a:t>
                      </a:r>
                      <a:r>
                        <a:rPr lang="zh-CN" altLang="en-US" sz="20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+mn-ea"/>
                        </a:rPr>
                        <a:t>纸</a:t>
                      </a:r>
                      <a:endParaRPr lang="zh-CN" altLang="en-US" sz="2000" b="1" dirty="0"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印度河和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恒河流域</a:t>
                      </a:r>
                      <a:endParaRPr lang="zh-CN" altLang="en-US" sz="2000" b="1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古印度文明</a:t>
                      </a:r>
                      <a:endParaRPr lang="zh-CN" altLang="en-US" sz="2000" b="1" dirty="0">
                        <a:solidFill>
                          <a:srgbClr val="051BC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印度河流域平原广阔；生产工具的进步，</a:t>
                      </a:r>
                      <a:r>
                        <a:rPr lang="zh-CN" altLang="en-US" sz="20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+mn-ea"/>
                        </a:rPr>
                        <a:t>恒河流域逐步得到开发，成为中心舞台。</a:t>
                      </a:r>
                      <a:endParaRPr lang="zh-CN" altLang="en-US" sz="2000" b="1" dirty="0"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种姓制度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zh-CN" altLang="en-US" sz="20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佛教；《摩诃婆罗多》和《罗摩衍那》是世界上著名的史诗；在天文、历法、数学、医学等领域都取得了重要成就</a:t>
                      </a:r>
                      <a:endParaRPr lang="zh-CN" altLang="en-US" sz="2000" b="1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黄河</a:t>
                      </a: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—</a:t>
                      </a:r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长江流域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中华文明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黄河长江流域温带气候，平原广阔，黄河长江流域逐步得到开发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专制主义中央集权制度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诸子百家、四书五经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68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51d80b9-47ae-4e58-aa19-de4240270899}"/>
  <p:tag name="KSO_WM_SCREEN_THEME_FLAG" val="ws7bkhUQgZDN6MlJda5KVIyZVHcb5a230RdAip6RVvfozrskbDH6EtI24A/qEv7BA6a5AsHgV4Q8UwPfiw7gVwJxepm8gX2C8GaeFmoU1Jc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Jw2LgUCBQCD54KwUT6BjItfDkwlTZz3z/72q4v83/RlRsduLqtsHcWj6GYdPQ+u3dYuLOILylLXW8I1YNcCT/Q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1648</TotalTime>
  <Words>820</Words>
  <PresentationFormat>宽屏</PresentationFormat>
  <Paragraphs>130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方正粗黑宋简体</vt:lpstr>
      <vt:lpstr>黑体</vt:lpstr>
      <vt:lpstr>华文仿宋</vt:lpstr>
      <vt:lpstr>华文行楷</vt:lpstr>
      <vt:lpstr>华文楷体</vt:lpstr>
      <vt:lpstr>华文隶书</vt:lpstr>
      <vt:lpstr>华文新魏</vt:lpstr>
      <vt:lpstr>华文中宋</vt:lpstr>
      <vt:lpstr>楷体</vt:lpstr>
      <vt:lpstr>宋体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2023-01-04T07:36:10Z</dcterms:created>
  <dcterms:modified xsi:type="dcterms:W3CDTF">2023-02-03T13:27:17Z</dcterms:modified>
</cp:coreProperties>
</file>