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Lst>
  <p:notesMasterIdLst>
    <p:notesMasterId r:id="rId29"/>
  </p:notesMasterIdLst>
  <p:sldIdLst>
    <p:sldId id="302" r:id="rId3"/>
    <p:sldId id="258" r:id="rId4"/>
    <p:sldId id="322" r:id="rId5"/>
    <p:sldId id="264" r:id="rId6"/>
    <p:sldId id="304" r:id="rId7"/>
    <p:sldId id="306" r:id="rId8"/>
    <p:sldId id="305" r:id="rId9"/>
    <p:sldId id="308" r:id="rId10"/>
    <p:sldId id="309" r:id="rId11"/>
    <p:sldId id="310" r:id="rId12"/>
    <p:sldId id="311" r:id="rId13"/>
    <p:sldId id="312" r:id="rId14"/>
    <p:sldId id="313" r:id="rId15"/>
    <p:sldId id="314" r:id="rId16"/>
    <p:sldId id="316" r:id="rId17"/>
    <p:sldId id="321" r:id="rId18"/>
    <p:sldId id="315" r:id="rId19"/>
    <p:sldId id="317" r:id="rId20"/>
    <p:sldId id="318" r:id="rId21"/>
    <p:sldId id="319" r:id="rId22"/>
    <p:sldId id="323" r:id="rId23"/>
    <p:sldId id="324" r:id="rId24"/>
    <p:sldId id="3796" r:id="rId25"/>
    <p:sldId id="325" r:id="rId26"/>
    <p:sldId id="3858" r:id="rId27"/>
    <p:sldId id="289" r:id="rId28"/>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302D"/>
    <a:srgbClr val="D32F2F"/>
    <a:srgbClr val="3C3C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0" autoAdjust="0"/>
    <p:restoredTop sz="94660"/>
  </p:normalViewPr>
  <p:slideViewPr>
    <p:cSldViewPr snapToGrid="0" showGuides="1">
      <p:cViewPr varScale="1">
        <p:scale>
          <a:sx n="63" d="100"/>
          <a:sy n="63" d="100"/>
        </p:scale>
        <p:origin x="848"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9D85AEA0-36C5-4D19-9ABB-F4C037FCBE19}" type="datetimeFigureOut">
              <a:rPr lang="zh-CN" altLang="en-US" smtClean="0"/>
              <a:pPr/>
              <a:t>2022-9-6</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94122FAB-500A-4484-9525-A1BB3253AC87}" type="slidenum">
              <a:rPr lang="zh-CN" altLang="en-US" smtClean="0"/>
              <a:pPr/>
              <a:t>‹#›</a:t>
            </a:fld>
            <a:endParaRPr lang="zh-CN" altLang="en-US" dirty="0"/>
          </a:p>
        </p:txBody>
      </p:sp>
    </p:spTree>
    <p:extLst>
      <p:ext uri="{BB962C8B-B14F-4D97-AF65-F5344CB8AC3E}">
        <p14:creationId xmlns:p14="http://schemas.microsoft.com/office/powerpoint/2010/main" val="4028610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时间跨度；史前文明与三代文明、春秋。空间维度：地理方位，指向的是史前的考古文化，哪些考古学文化？典型器物；文明特征：文明不断接力，向前发展</a:t>
            </a:r>
            <a:endParaRPr lang="en-US" altLang="zh-CN" dirty="0"/>
          </a:p>
          <a:p>
            <a:pPr algn="l"/>
            <a:r>
              <a:rPr lang="zh-CN" altLang="en-US" b="0" i="0" dirty="0">
                <a:solidFill>
                  <a:srgbClr val="222222"/>
                </a:solidFill>
                <a:effectLst/>
                <a:latin typeface="arial" panose="020B0604020202020204" pitchFamily="34" charset="0"/>
              </a:rPr>
              <a:t>“汾河岸边磬和鼓”陶寺遗址出土的鼍鼓和特磬，是迄今所知同类乐器中最早的，是后世延续千年礼乐制度的起源。</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a:t>
            </a:fld>
            <a:endParaRPr lang="zh-CN" altLang="en-US" dirty="0"/>
          </a:p>
        </p:txBody>
      </p:sp>
    </p:spTree>
    <p:extLst>
      <p:ext uri="{BB962C8B-B14F-4D97-AF65-F5344CB8AC3E}">
        <p14:creationId xmlns:p14="http://schemas.microsoft.com/office/powerpoint/2010/main" val="3613966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①墓葬随葬品的多少反映私有制的发展、贫富差距、社会分化、阶级分化，维系这种社会不平等的权力结构</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②组织、调动众多的人口区创建大型城市、营造大型建筑，说明存在强有力的权力中心。</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③玉器代表的高级礼器，被统治者攫取，反映礼制的存在，规范社会等级。</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④数量庞大、种类繁多、工艺精细的礼器反映社会分工和生产专业化。</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⑤莫角山上的大型礼仪性建筑，可能是权力中心和象征。</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⑥</a:t>
            </a:r>
            <a:r>
              <a:rPr lang="zh-CN" altLang="zh-CN" sz="1800" kern="100" dirty="0">
                <a:solidFill>
                  <a:srgbClr val="323232"/>
                </a:solidFill>
                <a:effectLst/>
                <a:latin typeface="Arial" panose="020B0604020202020204" pitchFamily="34" charset="0"/>
                <a:ea typeface="等线" panose="02010600030101010101" pitchFamily="2" charset="-122"/>
                <a:cs typeface="Arial" panose="020B0604020202020204" pitchFamily="34" charset="0"/>
              </a:rPr>
              <a:t>神人面图像的玉器紋样反映出良渚社会具有高度一致的宗教信仰，折射出存在一个权力中心。</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12</a:t>
            </a:fld>
            <a:endParaRPr lang="zh-CN" altLang="en-US" dirty="0"/>
          </a:p>
        </p:txBody>
      </p:sp>
    </p:spTree>
    <p:extLst>
      <p:ext uri="{BB962C8B-B14F-4D97-AF65-F5344CB8AC3E}">
        <p14:creationId xmlns:p14="http://schemas.microsoft.com/office/powerpoint/2010/main" val="3941596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0" dirty="0">
                <a:latin typeface="微软雅黑" panose="020B0503020204020204" pitchFamily="34" charset="-122"/>
                <a:ea typeface="微软雅黑" panose="020B0503020204020204" pitchFamily="34" charset="-122"/>
                <a:cs typeface="+mn-ea"/>
                <a:sym typeface="+mn-lt"/>
              </a:rPr>
              <a:t>国家是文明社会的总概括</a:t>
            </a:r>
            <a:r>
              <a:rPr lang="en-US" altLang="zh-CN" sz="1200" kern="0" dirty="0">
                <a:latin typeface="微软雅黑" panose="020B0503020204020204" pitchFamily="34" charset="-122"/>
                <a:ea typeface="微软雅黑" panose="020B0503020204020204" pitchFamily="34" charset="-122"/>
                <a:cs typeface="+mn-ea"/>
                <a:sym typeface="+mn-lt"/>
              </a:rPr>
              <a:t>——</a:t>
            </a:r>
            <a:r>
              <a:rPr lang="zh-CN" altLang="en-US" sz="1200" kern="0" dirty="0">
                <a:latin typeface="微软雅黑" panose="020B0503020204020204" pitchFamily="34" charset="-122"/>
                <a:ea typeface="微软雅黑" panose="020B0503020204020204" pitchFamily="34" charset="-122"/>
                <a:cs typeface="+mn-ea"/>
                <a:sym typeface="+mn-lt"/>
              </a:rPr>
              <a:t>恩格斯</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13</a:t>
            </a:fld>
            <a:endParaRPr lang="zh-CN" altLang="en-US" dirty="0"/>
          </a:p>
        </p:txBody>
      </p:sp>
    </p:spTree>
    <p:extLst>
      <p:ext uri="{BB962C8B-B14F-4D97-AF65-F5344CB8AC3E}">
        <p14:creationId xmlns:p14="http://schemas.microsoft.com/office/powerpoint/2010/main" val="1008171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16</a:t>
            </a:fld>
            <a:endParaRPr lang="zh-CN" altLang="en-US"/>
          </a:p>
        </p:txBody>
      </p:sp>
    </p:spTree>
    <p:extLst>
      <p:ext uri="{BB962C8B-B14F-4D97-AF65-F5344CB8AC3E}">
        <p14:creationId xmlns:p14="http://schemas.microsoft.com/office/powerpoint/2010/main" val="136489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dirty="0">
                <a:solidFill>
                  <a:schemeClr val="bg1"/>
                </a:solidFill>
                <a:effectLst/>
                <a:ea typeface="等线" panose="02010600030101010101" pitchFamily="2" charset="-122"/>
                <a:cs typeface="Times New Roman" panose="02020603050405020304" pitchFamily="18" charset="0"/>
              </a:rPr>
              <a:t>德治成正统，神权落到旁</a:t>
            </a:r>
            <a:endParaRPr lang="zh-CN" altLang="en-US" sz="1200" dirty="0">
              <a:solidFill>
                <a:schemeClr val="bg1"/>
              </a:solidFill>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21</a:t>
            </a:fld>
            <a:endParaRPr lang="zh-CN" altLang="en-US" dirty="0"/>
          </a:p>
        </p:txBody>
      </p:sp>
    </p:spTree>
    <p:extLst>
      <p:ext uri="{BB962C8B-B14F-4D97-AF65-F5344CB8AC3E}">
        <p14:creationId xmlns:p14="http://schemas.microsoft.com/office/powerpoint/2010/main" val="7422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①君主以“天下大宗”的身份强化了“天下共主”的地位，“父权”与“君权”相统一，使王权得以加强；</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②强调“立嫡以长不以贤，立子以贵不以长”，以自然秩序为权威，减少了贵族内部对于地位、权力、资源等方面的无序纷争；</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③大宗、小宗共同尊奉相同的血缘祖先，强化了宗族内部的心理文化认同感，凝聚了宗族的力量；</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④主要权力和利益都被限制在血缘贵族内部进行分配，巩固了贵族特权，维持了“世卿世禄制”。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a:t>
            </a:r>
            <a:r>
              <a:rPr lang="en-US" altLang="zh-CN" sz="1800" kern="100" dirty="0">
                <a:effectLst/>
                <a:latin typeface="等线" panose="02010600030101010101" pitchFamily="2" charset="-122"/>
                <a:ea typeface="宋体" panose="02010600030101010101" pitchFamily="2" charset="-122"/>
                <a:cs typeface="宋体" panose="02010600030101010101" pitchFamily="2" charset="-122"/>
              </a:rPr>
              <a:t>2</a:t>
            </a:r>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）长远影响：</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① 延续并发展了“家国同构”、“家国一体”的政治格局，且历代君权被神化，有利于统治的合法与稳定。</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② 有利于社会道德教化，加强基层社会治理，成为强化统治的有效辅助。</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③ 强调宗族利益至上，忽略人的个体性存在，罔顾人的基本权利、尊严、利益。</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24</a:t>
            </a:fld>
            <a:endParaRPr lang="zh-CN" altLang="en-US" dirty="0"/>
          </a:p>
        </p:txBody>
      </p:sp>
    </p:spTree>
    <p:extLst>
      <p:ext uri="{BB962C8B-B14F-4D97-AF65-F5344CB8AC3E}">
        <p14:creationId xmlns:p14="http://schemas.microsoft.com/office/powerpoint/2010/main" val="1883007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26</a:t>
            </a:fld>
            <a:endParaRPr lang="zh-CN" altLang="en-US"/>
          </a:p>
        </p:txBody>
      </p:sp>
    </p:spTree>
    <p:extLst>
      <p:ext uri="{BB962C8B-B14F-4D97-AF65-F5344CB8AC3E}">
        <p14:creationId xmlns:p14="http://schemas.microsoft.com/office/powerpoint/2010/main" val="1229271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2</a:t>
            </a:fld>
            <a:endParaRPr lang="zh-CN" altLang="en-US"/>
          </a:p>
        </p:txBody>
      </p:sp>
    </p:spTree>
    <p:extLst>
      <p:ext uri="{BB962C8B-B14F-4D97-AF65-F5344CB8AC3E}">
        <p14:creationId xmlns:p14="http://schemas.microsoft.com/office/powerpoint/2010/main" val="399972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3</a:t>
            </a:fld>
            <a:endParaRPr lang="zh-CN" altLang="en-US"/>
          </a:p>
        </p:txBody>
      </p:sp>
    </p:spTree>
    <p:extLst>
      <p:ext uri="{BB962C8B-B14F-4D97-AF65-F5344CB8AC3E}">
        <p14:creationId xmlns:p14="http://schemas.microsoft.com/office/powerpoint/2010/main" val="2829455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黑猩猩也会使用工具，劳动</a:t>
            </a:r>
            <a:r>
              <a:rPr lang="zh-CN" altLang="en-US" b="0" i="0" dirty="0">
                <a:solidFill>
                  <a:srgbClr val="333333"/>
                </a:solidFill>
                <a:effectLst/>
                <a:latin typeface="arial" panose="020B0604020202020204" pitchFamily="34" charset="0"/>
              </a:rPr>
              <a:t>通过人的</a:t>
            </a:r>
            <a:r>
              <a:rPr lang="zh-CN" altLang="en-US" b="0" i="0" dirty="0">
                <a:solidFill>
                  <a:srgbClr val="FF0000"/>
                </a:solidFill>
                <a:effectLst/>
                <a:latin typeface="arial" panose="020B0604020202020204" pitchFamily="34" charset="0"/>
              </a:rPr>
              <a:t>有意识</a:t>
            </a:r>
            <a:r>
              <a:rPr lang="zh-CN" altLang="en-US" b="0" i="0" dirty="0">
                <a:solidFill>
                  <a:srgbClr val="333333"/>
                </a:solidFill>
                <a:effectLst/>
                <a:latin typeface="arial" panose="020B0604020202020204" pitchFamily="34" charset="0"/>
              </a:rPr>
              <a:t>的，有一定目的的自身活动来调整和控制自然界，使之发生物质变换，即改变自然物的形态或性质，为人类的生活和自己的需要服务。</a:t>
            </a:r>
            <a:endParaRPr lang="en-US" altLang="zh-CN" dirty="0"/>
          </a:p>
        </p:txBody>
      </p:sp>
      <p:sp>
        <p:nvSpPr>
          <p:cNvPr id="4" name="灯片编号占位符 3"/>
          <p:cNvSpPr>
            <a:spLocks noGrp="1"/>
          </p:cNvSpPr>
          <p:nvPr>
            <p:ph type="sldNum" sz="quarter" idx="10"/>
          </p:nvPr>
        </p:nvSpPr>
        <p:spPr/>
        <p:txBody>
          <a:bodyPr/>
          <a:lstStyle/>
          <a:p>
            <a:fld id="{94122FAB-500A-4484-9525-A1BB3253AC87}" type="slidenum">
              <a:rPr lang="zh-CN" altLang="en-US" smtClean="0"/>
              <a:t>4</a:t>
            </a:fld>
            <a:endParaRPr lang="zh-CN" altLang="en-US"/>
          </a:p>
        </p:txBody>
      </p:sp>
    </p:spTree>
    <p:extLst>
      <p:ext uri="{BB962C8B-B14F-4D97-AF65-F5344CB8AC3E}">
        <p14:creationId xmlns:p14="http://schemas.microsoft.com/office/powerpoint/2010/main" val="2005342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en-US" kern="100" dirty="0">
                <a:latin typeface="等线" panose="02010600030101010101" pitchFamily="2" charset="-122"/>
                <a:ea typeface="等线" panose="02010600030101010101" pitchFamily="2" charset="-122"/>
                <a:cs typeface="Times New Roman" panose="02020603050405020304" pitchFamily="18" charset="0"/>
              </a:rPr>
              <a:t>旧石器时代小结：</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群居生活</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穴居洞居（从漂泊不定到逐渐稳定）、</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使用石器（制造和类型从简单到复杂）、渔猎采集、</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管控火种（从自然取火到人工取火）、饮食方式（从茹毛饮血到用火熟食）、审美和宗教意识产生</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5</a:t>
            </a:fld>
            <a:endParaRPr lang="zh-CN" altLang="en-US" dirty="0"/>
          </a:p>
        </p:txBody>
      </p:sp>
    </p:spTree>
    <p:extLst>
      <p:ext uri="{BB962C8B-B14F-4D97-AF65-F5344CB8AC3E}">
        <p14:creationId xmlns:p14="http://schemas.microsoft.com/office/powerpoint/2010/main" val="3338033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解释新石器时代的新该如何理解；</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7</a:t>
            </a:fld>
            <a:endParaRPr lang="zh-CN" altLang="en-US" dirty="0"/>
          </a:p>
        </p:txBody>
      </p:sp>
    </p:spTree>
    <p:extLst>
      <p:ext uri="{BB962C8B-B14F-4D97-AF65-F5344CB8AC3E}">
        <p14:creationId xmlns:p14="http://schemas.microsoft.com/office/powerpoint/2010/main" val="406546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文明与文化的关系，</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8</a:t>
            </a:fld>
            <a:endParaRPr lang="zh-CN" altLang="en-US" dirty="0"/>
          </a:p>
        </p:txBody>
      </p:sp>
    </p:spTree>
    <p:extLst>
      <p:ext uri="{BB962C8B-B14F-4D97-AF65-F5344CB8AC3E}">
        <p14:creationId xmlns:p14="http://schemas.microsoft.com/office/powerpoint/2010/main" val="1982480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（多元一体、兼收并蓄、连续不断）</a:t>
            </a:r>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9</a:t>
            </a:fld>
            <a:endParaRPr lang="zh-CN" altLang="en-US" dirty="0"/>
          </a:p>
        </p:txBody>
      </p:sp>
    </p:spTree>
    <p:extLst>
      <p:ext uri="{BB962C8B-B14F-4D97-AF65-F5344CB8AC3E}">
        <p14:creationId xmlns:p14="http://schemas.microsoft.com/office/powerpoint/2010/main" val="282940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陶器类型、石器类型、房屋建筑、聚落形态、墓葬规制、宗教信仰</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10</a:t>
            </a:fld>
            <a:endParaRPr lang="zh-CN" altLang="en-US" dirty="0"/>
          </a:p>
        </p:txBody>
      </p:sp>
    </p:spTree>
    <p:extLst>
      <p:ext uri="{BB962C8B-B14F-4D97-AF65-F5344CB8AC3E}">
        <p14:creationId xmlns:p14="http://schemas.microsoft.com/office/powerpoint/2010/main" val="968558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
        <p:nvSpPr>
          <p:cNvPr id="301" name="任意形状 300"/>
          <p:cNvSpPr/>
          <p:nvPr userDrawn="1"/>
        </p:nvSpPr>
        <p:spPr>
          <a:xfrm>
            <a:off x="0" y="4443983"/>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6" name="任意形状 295"/>
          <p:cNvSpPr/>
          <p:nvPr userDrawn="1"/>
        </p:nvSpPr>
        <p:spPr>
          <a:xfrm>
            <a:off x="1" y="5278690"/>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4" name="任意形状 293"/>
          <p:cNvSpPr/>
          <p:nvPr userDrawn="1"/>
        </p:nvSpPr>
        <p:spPr>
          <a:xfrm>
            <a:off x="5743205" y="5477571"/>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3" name="任意形状 292"/>
          <p:cNvSpPr/>
          <p:nvPr userDrawn="1"/>
        </p:nvSpPr>
        <p:spPr>
          <a:xfrm>
            <a:off x="9702245" y="5734152"/>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2" name="任意形状 291"/>
          <p:cNvSpPr/>
          <p:nvPr userDrawn="1"/>
        </p:nvSpPr>
        <p:spPr>
          <a:xfrm>
            <a:off x="11612362" y="5920949"/>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63" name="任意形状 262"/>
          <p:cNvSpPr/>
          <p:nvPr userDrawn="1"/>
        </p:nvSpPr>
        <p:spPr>
          <a:xfrm>
            <a:off x="0" y="4949130"/>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11" name="文本占位符 310"/>
          <p:cNvSpPr>
            <a:spLocks noGrp="1"/>
          </p:cNvSpPr>
          <p:nvPr userDrawn="1">
            <p:ph type="body" sz="quarter" idx="10"/>
          </p:nvPr>
        </p:nvSpPr>
        <p:spPr>
          <a:xfrm>
            <a:off x="2301095" y="1315618"/>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319" name="任意形状 318"/>
          <p:cNvSpPr/>
          <p:nvPr userDrawn="1"/>
        </p:nvSpPr>
        <p:spPr>
          <a:xfrm>
            <a:off x="0" y="5523655"/>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20" name="文本占位符 310"/>
          <p:cNvSpPr>
            <a:spLocks noGrp="1"/>
          </p:cNvSpPr>
          <p:nvPr>
            <p:ph type="body" sz="quarter" idx="11"/>
          </p:nvPr>
        </p:nvSpPr>
        <p:spPr>
          <a:xfrm>
            <a:off x="2301095" y="2460978"/>
            <a:ext cx="7589808" cy="572638"/>
          </a:xfrm>
          <a:prstGeom prst="rect">
            <a:avLst/>
          </a:prstGeom>
        </p:spPr>
        <p:txBody>
          <a:bodyPr/>
          <a:lstStyle>
            <a:lvl1pPr marL="0" indent="0" algn="ctr">
              <a:buNone/>
              <a:defRPr sz="2800" b="0">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322" name="文本占位符 310"/>
          <p:cNvSpPr>
            <a:spLocks noGrp="1"/>
          </p:cNvSpPr>
          <p:nvPr>
            <p:ph type="body" sz="quarter" idx="12"/>
          </p:nvPr>
        </p:nvSpPr>
        <p:spPr>
          <a:xfrm>
            <a:off x="2301095" y="3538763"/>
            <a:ext cx="7589808" cy="524974"/>
          </a:xfrm>
          <a:prstGeom prst="rect">
            <a:avLst/>
          </a:prstGeom>
        </p:spPr>
        <p:txBody>
          <a:bodyPr/>
          <a:lstStyle>
            <a:lvl1pPr marL="0" indent="0" algn="ctr">
              <a:lnSpc>
                <a:spcPct val="130000"/>
              </a:lnSpc>
              <a:buNone/>
              <a:defRPr sz="1400" b="0">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6194676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15" name="TextBox 14"/>
          <p:cNvSpPr txBox="1"/>
          <p:nvPr userDrawn="1"/>
        </p:nvSpPr>
        <p:spPr>
          <a:xfrm>
            <a:off x="1971504" y="6739570"/>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grpSp>
        <p:nvGrpSpPr>
          <p:cNvPr id="11" name="组 10"/>
          <p:cNvGrpSpPr/>
          <p:nvPr userDrawn="1"/>
        </p:nvGrpSpPr>
        <p:grpSpPr>
          <a:xfrm>
            <a:off x="1" y="5413248"/>
            <a:ext cx="12191999" cy="1444752"/>
            <a:chOff x="0" y="4443983"/>
            <a:chExt cx="12191999" cy="2414017"/>
          </a:xfrm>
        </p:grpSpPr>
        <p:sp>
          <p:nvSpPr>
            <p:cNvPr id="4" name="任意形状 3"/>
            <p:cNvSpPr/>
            <p:nvPr userDrawn="1"/>
          </p:nvSpPr>
          <p:spPr>
            <a:xfrm>
              <a:off x="0" y="4443983"/>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5" name="任意形状 4"/>
            <p:cNvSpPr/>
            <p:nvPr userDrawn="1"/>
          </p:nvSpPr>
          <p:spPr>
            <a:xfrm>
              <a:off x="1" y="5278690"/>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6" name="任意形状 5"/>
            <p:cNvSpPr/>
            <p:nvPr userDrawn="1"/>
          </p:nvSpPr>
          <p:spPr>
            <a:xfrm>
              <a:off x="5743205" y="5477571"/>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7" name="任意形状 6"/>
            <p:cNvSpPr/>
            <p:nvPr userDrawn="1"/>
          </p:nvSpPr>
          <p:spPr>
            <a:xfrm>
              <a:off x="9702245" y="5734152"/>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8" name="任意形状 7"/>
            <p:cNvSpPr/>
            <p:nvPr userDrawn="1"/>
          </p:nvSpPr>
          <p:spPr>
            <a:xfrm>
              <a:off x="11612362" y="5920949"/>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9" name="任意形状 8"/>
            <p:cNvSpPr/>
            <p:nvPr userDrawn="1"/>
          </p:nvSpPr>
          <p:spPr>
            <a:xfrm>
              <a:off x="0" y="4949130"/>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0" name="任意形状 9"/>
            <p:cNvSpPr/>
            <p:nvPr userDrawn="1"/>
          </p:nvSpPr>
          <p:spPr>
            <a:xfrm>
              <a:off x="0" y="5523655"/>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grpSp>
      <p:sp>
        <p:nvSpPr>
          <p:cNvPr id="12" name="文本占位符 310"/>
          <p:cNvSpPr>
            <a:spLocks noGrp="1"/>
          </p:cNvSpPr>
          <p:nvPr>
            <p:ph type="body" sz="quarter" idx="21" hasCustomPrompt="1"/>
          </p:nvPr>
        </p:nvSpPr>
        <p:spPr>
          <a:xfrm>
            <a:off x="377662" y="243343"/>
            <a:ext cx="807865" cy="586334"/>
          </a:xfrm>
          <a:prstGeom prst="rect">
            <a:avLst/>
          </a:prstGeom>
        </p:spPr>
        <p:txBody>
          <a:bodyPr/>
          <a:lstStyle>
            <a:lvl1pPr marL="0" indent="0" algn="l">
              <a:buNone/>
              <a:defRPr sz="4000" b="1">
                <a:ln w="38100">
                  <a:noFill/>
                </a:ln>
                <a:solidFill>
                  <a:schemeClr val="tx1">
                    <a:lumMod val="85000"/>
                    <a:lumOff val="15000"/>
                  </a:schemeClr>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22"/>
          </p:nvPr>
        </p:nvSpPr>
        <p:spPr>
          <a:xfrm>
            <a:off x="1185527" y="367967"/>
            <a:ext cx="1868569" cy="337086"/>
          </a:xfrm>
          <a:prstGeom prst="rect">
            <a:avLst/>
          </a:prstGeom>
        </p:spPr>
        <p:txBody>
          <a:bodyPr anchor="ctr"/>
          <a:lstStyle>
            <a:lvl1pPr marL="0" indent="0" algn="l">
              <a:buNone/>
              <a:defRPr sz="1400" b="0">
                <a:ln w="38100">
                  <a:noFill/>
                </a:ln>
                <a:solidFill>
                  <a:schemeClr val="tx1">
                    <a:lumMod val="85000"/>
                    <a:lumOff val="15000"/>
                  </a:schemeClr>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69445369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2491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atin typeface="印品黑体" panose="00000500000000000000" pitchFamily="2" charset="-122"/>
                <a:ea typeface="印品黑体" panose="00000500000000000000" pitchFamily="2" charset="-122"/>
              </a:defRPr>
            </a:lvl1pPr>
          </a:lstStyle>
          <a:p>
            <a:fld id="{0D265F22-7FEC-4B43-A0B2-730B6FDFB9DC}" type="datetimeFigureOut">
              <a:rPr lang="zh-CN" altLang="en-US" smtClean="0"/>
              <a:pPr/>
              <a:t>2022-9-6</a:t>
            </a:fld>
            <a:endParaRPr lang="zh-CN" altLang="en-US" dirty="0"/>
          </a:p>
        </p:txBody>
      </p:sp>
      <p:sp>
        <p:nvSpPr>
          <p:cNvPr id="5" name="页脚占位符 4"/>
          <p:cNvSpPr>
            <a:spLocks noGrp="1"/>
          </p:cNvSpPr>
          <p:nvPr>
            <p:ph type="ftr" sz="quarter" idx="11"/>
          </p:nvPr>
        </p:nvSpPr>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a:latin typeface="印品黑体" panose="00000500000000000000" pitchFamily="2" charset="-122"/>
                <a:ea typeface="印品黑体" panose="00000500000000000000" pitchFamily="2" charset="-122"/>
              </a:defRPr>
            </a:lvl1pPr>
          </a:lstStyle>
          <a:p>
            <a:fld id="{08F720F3-1A0B-4F2E-830A-7DA121B5C4C7}" type="slidenum">
              <a:rPr lang="zh-CN" altLang="en-US" smtClean="0"/>
              <a:pPr/>
              <a:t>‹#›</a:t>
            </a:fld>
            <a:endParaRPr lang="zh-CN" altLang="en-US" dirty="0"/>
          </a:p>
        </p:txBody>
      </p:sp>
    </p:spTree>
    <p:extLst>
      <p:ext uri="{BB962C8B-B14F-4D97-AF65-F5344CB8AC3E}">
        <p14:creationId xmlns:p14="http://schemas.microsoft.com/office/powerpoint/2010/main" val="86134316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2022-9-6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5870515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2022-9-6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5690227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4027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_三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1002647"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1990199"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4684631"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5672183"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4" name="文本占位符 310"/>
          <p:cNvSpPr>
            <a:spLocks noGrp="1"/>
          </p:cNvSpPr>
          <p:nvPr>
            <p:ph type="body" sz="quarter" idx="15" hasCustomPrompt="1"/>
          </p:nvPr>
        </p:nvSpPr>
        <p:spPr>
          <a:xfrm>
            <a:off x="8293462"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5" name="文本占位符 310"/>
          <p:cNvSpPr>
            <a:spLocks noGrp="1"/>
          </p:cNvSpPr>
          <p:nvPr>
            <p:ph type="body" sz="quarter" idx="16"/>
          </p:nvPr>
        </p:nvSpPr>
        <p:spPr>
          <a:xfrm>
            <a:off x="9281014"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10841394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_四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2849735"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3837287"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6531719"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7519271"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2849735"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3837287"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6531719"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7519271"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5863647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页_五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2849735"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3837287"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6531719"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7519271"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981166"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1968718"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4663150"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5650702"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4" name="文本占位符 310"/>
          <p:cNvSpPr>
            <a:spLocks noGrp="1"/>
          </p:cNvSpPr>
          <p:nvPr>
            <p:ph type="body" sz="quarter" idx="19" hasCustomPrompt="1"/>
          </p:nvPr>
        </p:nvSpPr>
        <p:spPr>
          <a:xfrm>
            <a:off x="8293172"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5" name="文本占位符 310"/>
          <p:cNvSpPr>
            <a:spLocks noGrp="1"/>
          </p:cNvSpPr>
          <p:nvPr>
            <p:ph type="body" sz="quarter" idx="20"/>
          </p:nvPr>
        </p:nvSpPr>
        <p:spPr>
          <a:xfrm>
            <a:off x="9280724"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32020830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页_六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981166"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1968718"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4663150"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5650702"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4" name="文本占位符 310"/>
          <p:cNvSpPr>
            <a:spLocks noGrp="1"/>
          </p:cNvSpPr>
          <p:nvPr>
            <p:ph type="body" sz="quarter" idx="19" hasCustomPrompt="1"/>
          </p:nvPr>
        </p:nvSpPr>
        <p:spPr>
          <a:xfrm>
            <a:off x="8293172"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5" name="文本占位符 310"/>
          <p:cNvSpPr>
            <a:spLocks noGrp="1"/>
          </p:cNvSpPr>
          <p:nvPr>
            <p:ph type="body" sz="quarter" idx="20"/>
          </p:nvPr>
        </p:nvSpPr>
        <p:spPr>
          <a:xfrm>
            <a:off x="9280724"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6" name="文本占位符 310"/>
          <p:cNvSpPr>
            <a:spLocks noGrp="1"/>
          </p:cNvSpPr>
          <p:nvPr>
            <p:ph type="body" sz="quarter" idx="21" hasCustomPrompt="1"/>
          </p:nvPr>
        </p:nvSpPr>
        <p:spPr>
          <a:xfrm>
            <a:off x="981166"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7" name="文本占位符 310"/>
          <p:cNvSpPr>
            <a:spLocks noGrp="1"/>
          </p:cNvSpPr>
          <p:nvPr>
            <p:ph type="body" sz="quarter" idx="22"/>
          </p:nvPr>
        </p:nvSpPr>
        <p:spPr>
          <a:xfrm>
            <a:off x="1968718"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4" name="文本占位符 310"/>
          <p:cNvSpPr>
            <a:spLocks noGrp="1"/>
          </p:cNvSpPr>
          <p:nvPr>
            <p:ph type="body" sz="quarter" idx="23" hasCustomPrompt="1"/>
          </p:nvPr>
        </p:nvSpPr>
        <p:spPr>
          <a:xfrm>
            <a:off x="4663150"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5" name="文本占位符 310"/>
          <p:cNvSpPr>
            <a:spLocks noGrp="1"/>
          </p:cNvSpPr>
          <p:nvPr>
            <p:ph type="body" sz="quarter" idx="24"/>
          </p:nvPr>
        </p:nvSpPr>
        <p:spPr>
          <a:xfrm>
            <a:off x="5650702"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6" name="文本占位符 310"/>
          <p:cNvSpPr>
            <a:spLocks noGrp="1"/>
          </p:cNvSpPr>
          <p:nvPr>
            <p:ph type="body" sz="quarter" idx="25" hasCustomPrompt="1"/>
          </p:nvPr>
        </p:nvSpPr>
        <p:spPr>
          <a:xfrm>
            <a:off x="8293172"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7" name="文本占位符 310"/>
          <p:cNvSpPr>
            <a:spLocks noGrp="1"/>
          </p:cNvSpPr>
          <p:nvPr>
            <p:ph type="body" sz="quarter" idx="26"/>
          </p:nvPr>
        </p:nvSpPr>
        <p:spPr>
          <a:xfrm>
            <a:off x="9280724"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1658126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副标题页">
    <p:spTree>
      <p:nvGrpSpPr>
        <p:cNvPr id="1" name=""/>
        <p:cNvGrpSpPr/>
        <p:nvPr/>
      </p:nvGrpSpPr>
      <p:grpSpPr>
        <a:xfrm>
          <a:off x="0" y="0"/>
          <a:ext cx="0" cy="0"/>
          <a:chOff x="0" y="0"/>
          <a:chExt cx="0" cy="0"/>
        </a:xfrm>
      </p:grpSpPr>
      <p:sp>
        <p:nvSpPr>
          <p:cNvPr id="2" name="任意形状 1"/>
          <p:cNvSpPr/>
          <p:nvPr userDrawn="1"/>
        </p:nvSpPr>
        <p:spPr>
          <a:xfrm>
            <a:off x="0" y="384047"/>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 name="任意形状 2"/>
          <p:cNvSpPr/>
          <p:nvPr userDrawn="1"/>
        </p:nvSpPr>
        <p:spPr>
          <a:xfrm>
            <a:off x="1" y="1218754"/>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4" name="任意形状 3"/>
          <p:cNvSpPr/>
          <p:nvPr userDrawn="1"/>
        </p:nvSpPr>
        <p:spPr>
          <a:xfrm>
            <a:off x="5743205" y="1417635"/>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5" name="任意形状 4"/>
          <p:cNvSpPr/>
          <p:nvPr userDrawn="1"/>
        </p:nvSpPr>
        <p:spPr>
          <a:xfrm>
            <a:off x="9702245" y="1674216"/>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6" name="任意形状 5"/>
          <p:cNvSpPr/>
          <p:nvPr userDrawn="1"/>
        </p:nvSpPr>
        <p:spPr>
          <a:xfrm>
            <a:off x="11612362" y="1861013"/>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7" name="任意形状 6"/>
          <p:cNvSpPr/>
          <p:nvPr userDrawn="1"/>
        </p:nvSpPr>
        <p:spPr>
          <a:xfrm>
            <a:off x="0" y="889194"/>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8" name="任意形状 7"/>
          <p:cNvSpPr/>
          <p:nvPr userDrawn="1"/>
        </p:nvSpPr>
        <p:spPr>
          <a:xfrm>
            <a:off x="0" y="1463719"/>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9" name="矩形 8"/>
          <p:cNvSpPr/>
          <p:nvPr userDrawn="1"/>
        </p:nvSpPr>
        <p:spPr>
          <a:xfrm>
            <a:off x="-1" y="2798064"/>
            <a:ext cx="12192000" cy="40599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0" name="文本占位符 310"/>
          <p:cNvSpPr>
            <a:spLocks noGrp="1"/>
          </p:cNvSpPr>
          <p:nvPr>
            <p:ph type="body" sz="quarter" idx="10" hasCustomPrompt="1"/>
          </p:nvPr>
        </p:nvSpPr>
        <p:spPr>
          <a:xfrm>
            <a:off x="2301095" y="3341240"/>
            <a:ext cx="7589808" cy="1267229"/>
          </a:xfrm>
          <a:prstGeom prst="rect">
            <a:avLst/>
          </a:prstGeom>
        </p:spPr>
        <p:txBody>
          <a:bodyPr/>
          <a:lstStyle>
            <a:lvl1pPr marL="0" indent="0" algn="ctr">
              <a:buNone/>
              <a:defRPr sz="96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1"/>
          </p:nvPr>
        </p:nvSpPr>
        <p:spPr>
          <a:xfrm>
            <a:off x="2301095" y="4608469"/>
            <a:ext cx="7589808" cy="572638"/>
          </a:xfrm>
          <a:prstGeom prst="rect">
            <a:avLst/>
          </a:prstGeom>
        </p:spPr>
        <p:txBody>
          <a:bodyPr/>
          <a:lstStyle>
            <a:lvl1pPr marL="0" indent="0" algn="ctr">
              <a:buNone/>
              <a:defRPr sz="28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1353701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585694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279916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954568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9651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71" r:id="rId7"/>
    <p:sldLayoutId id="2147483672" r:id="rId8"/>
    <p:sldLayoutId id="2147483673" r:id="rId9"/>
    <p:sldLayoutId id="2147483668" r:id="rId10"/>
    <p:sldLayoutId id="2147483669" r:id="rId11"/>
    <p:sldLayoutId id="2147483670" r:id="rId12"/>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55746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webp"/><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microsoft.com/office/2007/relationships/hdphoto" Target="../media/hdphoto2.wdp"/><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 Id="rId9"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23D0F5AB-C295-F069-333E-A0C74EBFC04B}"/>
              </a:ext>
            </a:extLst>
          </p:cNvPr>
          <p:cNvSpPr txBox="1"/>
          <p:nvPr/>
        </p:nvSpPr>
        <p:spPr>
          <a:xfrm>
            <a:off x="2824480" y="1236395"/>
            <a:ext cx="6096000" cy="3170099"/>
          </a:xfrm>
          <a:prstGeom prst="rect">
            <a:avLst/>
          </a:prstGeom>
          <a:noFill/>
        </p:spPr>
        <p:txBody>
          <a:bodyPr wrap="square">
            <a:spAutoFit/>
          </a:bodyPr>
          <a:lstStyle/>
          <a:p>
            <a:pPr algn="ctr"/>
            <a:r>
              <a:rPr lang="zh-CN" altLang="en-US" sz="4000" dirty="0"/>
              <a:t>华山玫瑰燕山龙，</a:t>
            </a:r>
            <a:endParaRPr lang="en-US" altLang="zh-CN" sz="4000" dirty="0"/>
          </a:p>
          <a:p>
            <a:pPr algn="ctr"/>
            <a:r>
              <a:rPr lang="zh-CN" altLang="en-US" sz="4000" dirty="0"/>
              <a:t>大青山下斝与瓮。</a:t>
            </a:r>
            <a:endParaRPr lang="en-US" altLang="zh-CN" sz="4000" dirty="0"/>
          </a:p>
          <a:p>
            <a:pPr algn="ctr"/>
            <a:r>
              <a:rPr lang="zh-CN" altLang="en-US" sz="4000" dirty="0"/>
              <a:t>汾河岸边磬和鼓，</a:t>
            </a:r>
            <a:endParaRPr lang="en-US" altLang="zh-CN" sz="4000" dirty="0"/>
          </a:p>
          <a:p>
            <a:pPr algn="ctr"/>
            <a:r>
              <a:rPr lang="zh-CN" altLang="en-US" sz="4000" dirty="0"/>
              <a:t>夏商周及晋文公。</a:t>
            </a:r>
            <a:endParaRPr lang="en-US" altLang="zh-CN" sz="4000" dirty="0"/>
          </a:p>
          <a:p>
            <a:pPr algn="ctr"/>
            <a:r>
              <a:rPr lang="en-US" altLang="zh-CN" sz="4000" dirty="0"/>
              <a:t>                  ——</a:t>
            </a:r>
            <a:r>
              <a:rPr lang="zh-CN" altLang="en-US" sz="4000" dirty="0"/>
              <a:t>苏秉琦</a:t>
            </a:r>
          </a:p>
        </p:txBody>
      </p:sp>
      <p:sp>
        <p:nvSpPr>
          <p:cNvPr id="6" name="文本框 5">
            <a:extLst>
              <a:ext uri="{FF2B5EF4-FFF2-40B4-BE49-F238E27FC236}">
                <a16:creationId xmlns:a16="http://schemas.microsoft.com/office/drawing/2014/main" id="{7BAC5449-30C6-840D-A46E-3EE7F23F37C4}"/>
              </a:ext>
            </a:extLst>
          </p:cNvPr>
          <p:cNvSpPr txBox="1"/>
          <p:nvPr/>
        </p:nvSpPr>
        <p:spPr>
          <a:xfrm>
            <a:off x="1701800" y="4738498"/>
            <a:ext cx="9011920" cy="710387"/>
          </a:xfrm>
          <a:prstGeom prst="rect">
            <a:avLst/>
          </a:prstGeom>
          <a:noFill/>
        </p:spPr>
        <p:txBody>
          <a:bodyPr wrap="square" rtlCol="0">
            <a:spAutoFit/>
          </a:bodyPr>
          <a:lstStyle/>
          <a:p>
            <a:pPr algn="ctr">
              <a:lnSpc>
                <a:spcPct val="130000"/>
              </a:lnSpc>
              <a:spcBef>
                <a:spcPts val="600"/>
              </a:spcBef>
            </a:pPr>
            <a:r>
              <a:rPr lang="zh-CN" altLang="en-US" sz="3600" kern="0" dirty="0">
                <a:solidFill>
                  <a:srgbClr val="FF0000"/>
                </a:solidFill>
                <a:latin typeface="楷体" panose="02010609060101010101" pitchFamily="49" charset="-122"/>
                <a:ea typeface="楷体" panose="02010609060101010101" pitchFamily="49" charset="-122"/>
                <a:cs typeface="+mn-ea"/>
                <a:sym typeface="+mn-lt"/>
              </a:rPr>
              <a:t>时间跨度     空间维度     文明特征</a:t>
            </a:r>
          </a:p>
        </p:txBody>
      </p:sp>
    </p:spTree>
    <p:extLst>
      <p:ext uri="{BB962C8B-B14F-4D97-AF65-F5344CB8AC3E}">
        <p14:creationId xmlns:p14="http://schemas.microsoft.com/office/powerpoint/2010/main" val="21784616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39E578A-1366-FA0C-F963-8ACEC1735F66}"/>
              </a:ext>
            </a:extLst>
          </p:cNvPr>
          <p:cNvSpPr txBox="1"/>
          <p:nvPr/>
        </p:nvSpPr>
        <p:spPr>
          <a:xfrm>
            <a:off x="568960" y="550737"/>
            <a:ext cx="10129520" cy="597921"/>
          </a:xfrm>
          <a:prstGeom prst="rect">
            <a:avLst/>
          </a:prstGeom>
          <a:noFill/>
        </p:spPr>
        <p:txBody>
          <a:bodyPr wrap="square" rtlCol="0">
            <a:spAutoFit/>
          </a:bodyPr>
          <a:lstStyle/>
          <a:p>
            <a:pPr>
              <a:lnSpc>
                <a:spcPct val="130000"/>
              </a:lnSpc>
              <a:spcBef>
                <a:spcPts val="600"/>
              </a:spcBef>
            </a:pP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多源性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同时期典型的考古学文化的差异性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多条线</a:t>
            </a:r>
          </a:p>
        </p:txBody>
      </p:sp>
      <p:pic>
        <p:nvPicPr>
          <p:cNvPr id="5" name="Picture 7">
            <a:extLst>
              <a:ext uri="{FF2B5EF4-FFF2-40B4-BE49-F238E27FC236}">
                <a16:creationId xmlns:a16="http://schemas.microsoft.com/office/drawing/2014/main" id="{7C44D9F3-774D-05FB-1316-DAC3D634F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29256" y="1495038"/>
            <a:ext cx="2332727" cy="343884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文本框 5">
            <a:extLst>
              <a:ext uri="{FF2B5EF4-FFF2-40B4-BE49-F238E27FC236}">
                <a16:creationId xmlns:a16="http://schemas.microsoft.com/office/drawing/2014/main" id="{6325AFA0-01DB-E7CD-8C48-1C1F0EC03EA1}"/>
              </a:ext>
            </a:extLst>
          </p:cNvPr>
          <p:cNvSpPr txBox="1"/>
          <p:nvPr/>
        </p:nvSpPr>
        <p:spPr>
          <a:xfrm>
            <a:off x="829256" y="4832240"/>
            <a:ext cx="2804160" cy="907941"/>
          </a:xfrm>
          <a:prstGeom prst="rect">
            <a:avLst/>
          </a:prstGeom>
          <a:noFill/>
        </p:spPr>
        <p:txBody>
          <a:bodyPr wrap="square" rtlCol="0">
            <a:spAutoFit/>
          </a:bodyPr>
          <a:lstStyle/>
          <a:p>
            <a:pPr>
              <a:spcBef>
                <a:spcPts val="600"/>
              </a:spcBef>
            </a:pPr>
            <a:r>
              <a:rPr lang="zh-CN" altLang="en-US" sz="2400" kern="0" dirty="0">
                <a:latin typeface="楷体" panose="02010609060101010101" pitchFamily="49" charset="-122"/>
                <a:ea typeface="楷体" panose="02010609060101010101" pitchFamily="49" charset="-122"/>
                <a:cs typeface="+mn-ea"/>
                <a:sym typeface="+mn-lt"/>
              </a:rPr>
              <a:t>仰韶文化姜寨遗址</a:t>
            </a:r>
            <a:endParaRPr lang="en-US" altLang="zh-CN" sz="2400" kern="0" dirty="0">
              <a:latin typeface="楷体" panose="02010609060101010101" pitchFamily="49" charset="-122"/>
              <a:ea typeface="楷体" panose="02010609060101010101" pitchFamily="49" charset="-122"/>
              <a:cs typeface="+mn-ea"/>
              <a:sym typeface="+mn-lt"/>
            </a:endParaRPr>
          </a:p>
          <a:p>
            <a:pPr>
              <a:spcBef>
                <a:spcPts val="600"/>
              </a:spcBef>
            </a:pPr>
            <a:r>
              <a:rPr lang="zh-CN" altLang="en-US" sz="2400" kern="0" dirty="0">
                <a:latin typeface="楷体" panose="02010609060101010101" pitchFamily="49" charset="-122"/>
                <a:ea typeface="楷体" panose="02010609060101010101" pitchFamily="49" charset="-122"/>
                <a:cs typeface="+mn-ea"/>
                <a:sym typeface="+mn-lt"/>
              </a:rPr>
              <a:t>出土的小口尖底瓶</a:t>
            </a:r>
          </a:p>
        </p:txBody>
      </p:sp>
      <p:pic>
        <p:nvPicPr>
          <p:cNvPr id="7" name="Picture 7">
            <a:extLst>
              <a:ext uri="{FF2B5EF4-FFF2-40B4-BE49-F238E27FC236}">
                <a16:creationId xmlns:a16="http://schemas.microsoft.com/office/drawing/2014/main" id="{2C5D447D-139B-0978-DC13-AAD861FF18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968240" y="1495039"/>
            <a:ext cx="2011742" cy="361544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文本框 8">
            <a:extLst>
              <a:ext uri="{FF2B5EF4-FFF2-40B4-BE49-F238E27FC236}">
                <a16:creationId xmlns:a16="http://schemas.microsoft.com/office/drawing/2014/main" id="{2B190F58-35AD-3059-4F75-B1F651E8D0A2}"/>
              </a:ext>
            </a:extLst>
          </p:cNvPr>
          <p:cNvSpPr txBox="1"/>
          <p:nvPr/>
        </p:nvSpPr>
        <p:spPr>
          <a:xfrm>
            <a:off x="5166360" y="5045642"/>
            <a:ext cx="1859280" cy="830997"/>
          </a:xfrm>
          <a:prstGeom prst="rect">
            <a:avLst/>
          </a:prstGeom>
          <a:noFill/>
        </p:spPr>
        <p:txBody>
          <a:bodyPr wrap="square">
            <a:spAutoFit/>
          </a:bodyPr>
          <a:lstStyle/>
          <a:p>
            <a:r>
              <a:rPr lang="zh-CN" altLang="en-US" sz="2400" kern="0" dirty="0">
                <a:latin typeface="楷体" panose="02010609060101010101" pitchFamily="49" charset="-122"/>
                <a:ea typeface="楷体" panose="02010609060101010101" pitchFamily="49" charset="-122"/>
                <a:cs typeface="+mn-ea"/>
              </a:rPr>
              <a:t>大汶口文化蛋壳黑陶杯</a:t>
            </a:r>
          </a:p>
        </p:txBody>
      </p:sp>
      <p:pic>
        <p:nvPicPr>
          <p:cNvPr id="10" name="Picture 2">
            <a:extLst>
              <a:ext uri="{FF2B5EF4-FFF2-40B4-BE49-F238E27FC236}">
                <a16:creationId xmlns:a16="http://schemas.microsoft.com/office/drawing/2014/main" id="{6EAC9FD0-16ED-A6D5-92C8-1996C1B28A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8647961" y="1495038"/>
            <a:ext cx="2518063" cy="373884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文本框 11">
            <a:extLst>
              <a:ext uri="{FF2B5EF4-FFF2-40B4-BE49-F238E27FC236}">
                <a16:creationId xmlns:a16="http://schemas.microsoft.com/office/drawing/2014/main" id="{4317A666-AD44-29DD-4134-C7D1D4AA826B}"/>
              </a:ext>
            </a:extLst>
          </p:cNvPr>
          <p:cNvSpPr txBox="1"/>
          <p:nvPr/>
        </p:nvSpPr>
        <p:spPr>
          <a:xfrm>
            <a:off x="8647961" y="5349430"/>
            <a:ext cx="6096000" cy="461665"/>
          </a:xfrm>
          <a:prstGeom prst="rect">
            <a:avLst/>
          </a:prstGeom>
          <a:noFill/>
        </p:spPr>
        <p:txBody>
          <a:bodyPr wrap="square">
            <a:spAutoFit/>
          </a:bodyPr>
          <a:lstStyle/>
          <a:p>
            <a:r>
              <a:rPr lang="zh-CN" altLang="en-US" sz="2400" kern="0" dirty="0">
                <a:latin typeface="楷体" panose="02010609060101010101" pitchFamily="49" charset="-122"/>
                <a:ea typeface="楷体" panose="02010609060101010101" pitchFamily="49" charset="-122"/>
                <a:cs typeface="+mn-ea"/>
              </a:rPr>
              <a:t>河姆渡文化黑陶釜</a:t>
            </a:r>
          </a:p>
        </p:txBody>
      </p:sp>
    </p:spTree>
    <p:extLst>
      <p:ext uri="{BB962C8B-B14F-4D97-AF65-F5344CB8AC3E}">
        <p14:creationId xmlns:p14="http://schemas.microsoft.com/office/powerpoint/2010/main" val="27585232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243D204-01EC-158C-4465-C590C1321B04}"/>
              </a:ext>
            </a:extLst>
          </p:cNvPr>
          <p:cNvPicPr>
            <a:picLocks noChangeAspect="1"/>
          </p:cNvPicPr>
          <p:nvPr/>
        </p:nvPicPr>
        <p:blipFill>
          <a:blip r:embed="rId2"/>
          <a:stretch>
            <a:fillRect/>
          </a:stretch>
        </p:blipFill>
        <p:spPr>
          <a:xfrm>
            <a:off x="4937760" y="873764"/>
            <a:ext cx="6858000" cy="4550411"/>
          </a:xfrm>
          <a:prstGeom prst="rect">
            <a:avLst/>
          </a:prstGeom>
        </p:spPr>
      </p:pic>
      <p:sp>
        <p:nvSpPr>
          <p:cNvPr id="5" name="文本框 4">
            <a:extLst>
              <a:ext uri="{FF2B5EF4-FFF2-40B4-BE49-F238E27FC236}">
                <a16:creationId xmlns:a16="http://schemas.microsoft.com/office/drawing/2014/main" id="{C6AFD98F-AB81-E0BE-6706-1CFF1443156B}"/>
              </a:ext>
            </a:extLst>
          </p:cNvPr>
          <p:cNvSpPr txBox="1"/>
          <p:nvPr/>
        </p:nvSpPr>
        <p:spPr>
          <a:xfrm>
            <a:off x="5293360" y="975360"/>
            <a:ext cx="4084320" cy="12101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30000"/>
              </a:lnSpc>
              <a:spcBef>
                <a:spcPts val="600"/>
              </a:spcBef>
            </a:pPr>
            <a:r>
              <a:rPr lang="zh-CN" altLang="zh-CN" sz="2800" dirty="0">
                <a:effectLst/>
                <a:latin typeface="楷体" panose="02010609060101010101" pitchFamily="49" charset="-122"/>
                <a:ea typeface="楷体" panose="02010609060101010101" pitchFamily="49" charset="-122"/>
                <a:cs typeface="Times New Roman" panose="02020603050405020304" pitchFamily="18" charset="0"/>
              </a:rPr>
              <a:t>仰韶文化庙底沟期中</a:t>
            </a:r>
            <a:endParaRPr lang="en-US" altLang="zh-CN" sz="2800" dirty="0">
              <a:effectLst/>
              <a:latin typeface="楷体" panose="02010609060101010101" pitchFamily="49" charset="-122"/>
              <a:ea typeface="楷体" panose="02010609060101010101" pitchFamily="49" charset="-122"/>
              <a:cs typeface="Times New Roman" panose="02020603050405020304" pitchFamily="18" charset="0"/>
            </a:endParaRPr>
          </a:p>
          <a:p>
            <a:pPr algn="ctr">
              <a:lnSpc>
                <a:spcPct val="130000"/>
              </a:lnSpc>
              <a:spcBef>
                <a:spcPts val="600"/>
              </a:spcBef>
            </a:pPr>
            <a:r>
              <a:rPr lang="zh-CN" altLang="zh-CN" sz="2800" dirty="0">
                <a:effectLst/>
                <a:latin typeface="楷体" panose="02010609060101010101" pitchFamily="49" charset="-122"/>
                <a:ea typeface="楷体" panose="02010609060101010101" pitchFamily="49" charset="-122"/>
                <a:cs typeface="Times New Roman" panose="02020603050405020304" pitchFamily="18" charset="0"/>
              </a:rPr>
              <a:t>原文化的核心地位</a:t>
            </a:r>
            <a:endParaRPr lang="zh-CN" altLang="en-US" sz="28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6" name="文本框 5">
            <a:extLst>
              <a:ext uri="{FF2B5EF4-FFF2-40B4-BE49-F238E27FC236}">
                <a16:creationId xmlns:a16="http://schemas.microsoft.com/office/drawing/2014/main" id="{8EDB541A-5910-8722-2ADB-2BA00C8B5641}"/>
              </a:ext>
            </a:extLst>
          </p:cNvPr>
          <p:cNvSpPr txBox="1"/>
          <p:nvPr/>
        </p:nvSpPr>
        <p:spPr>
          <a:xfrm>
            <a:off x="538480" y="195137"/>
            <a:ext cx="10129520" cy="597921"/>
          </a:xfrm>
          <a:prstGeom prst="rect">
            <a:avLst/>
          </a:prstGeom>
          <a:noFill/>
        </p:spPr>
        <p:txBody>
          <a:bodyPr wrap="square" rtlCol="0">
            <a:spAutoFit/>
          </a:bodyPr>
          <a:lstStyle/>
          <a:p>
            <a:pPr>
              <a:lnSpc>
                <a:spcPct val="130000"/>
              </a:lnSpc>
              <a:spcBef>
                <a:spcPts val="600"/>
              </a:spcBef>
            </a:pP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统一性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中原文化的核心地位</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有主线</a:t>
            </a:r>
          </a:p>
        </p:txBody>
      </p:sp>
      <p:pic>
        <p:nvPicPr>
          <p:cNvPr id="7" name="图片 6">
            <a:extLst>
              <a:ext uri="{FF2B5EF4-FFF2-40B4-BE49-F238E27FC236}">
                <a16:creationId xmlns:a16="http://schemas.microsoft.com/office/drawing/2014/main" id="{4DCC4E29-A07F-003D-C527-E8FB717838CB}"/>
              </a:ext>
            </a:extLst>
          </p:cNvPr>
          <p:cNvPicPr>
            <a:picLocks noChangeAspect="1"/>
          </p:cNvPicPr>
          <p:nvPr/>
        </p:nvPicPr>
        <p:blipFill>
          <a:blip r:embed="rId3"/>
          <a:stretch>
            <a:fillRect/>
          </a:stretch>
        </p:blipFill>
        <p:spPr>
          <a:xfrm>
            <a:off x="320461" y="1706968"/>
            <a:ext cx="4972899" cy="3797913"/>
          </a:xfrm>
          <a:prstGeom prst="rect">
            <a:avLst/>
          </a:prstGeom>
        </p:spPr>
      </p:pic>
    </p:spTree>
    <p:extLst>
      <p:ext uri="{BB962C8B-B14F-4D97-AF65-F5344CB8AC3E}">
        <p14:creationId xmlns:p14="http://schemas.microsoft.com/office/powerpoint/2010/main" val="40820516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20A9C0-9046-1D95-73EF-001B2C9DB0D2}"/>
              </a:ext>
            </a:extLst>
          </p:cNvPr>
          <p:cNvSpPr txBox="1"/>
          <p:nvPr/>
        </p:nvSpPr>
        <p:spPr>
          <a:xfrm>
            <a:off x="1656080" y="112129"/>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三、迈进文明门槛</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新石器时代后期</a:t>
            </a:r>
          </a:p>
        </p:txBody>
      </p:sp>
      <p:sp>
        <p:nvSpPr>
          <p:cNvPr id="5" name="文本框 4">
            <a:extLst>
              <a:ext uri="{FF2B5EF4-FFF2-40B4-BE49-F238E27FC236}">
                <a16:creationId xmlns:a16="http://schemas.microsoft.com/office/drawing/2014/main" id="{8616B7DF-6133-5C9E-0571-3128EDD69943}"/>
              </a:ext>
            </a:extLst>
          </p:cNvPr>
          <p:cNvSpPr txBox="1"/>
          <p:nvPr/>
        </p:nvSpPr>
        <p:spPr>
          <a:xfrm>
            <a:off x="2726306" y="891659"/>
            <a:ext cx="6664960" cy="597921"/>
          </a:xfrm>
          <a:prstGeom prst="rect">
            <a:avLst/>
          </a:prstGeom>
          <a:noFill/>
        </p:spPr>
        <p:txBody>
          <a:bodyPr wrap="square" rtlCol="0">
            <a:spAutoFit/>
          </a:bodyPr>
          <a:lstStyle/>
          <a:p>
            <a:pPr algn="ct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从多元文化阶段过渡到多元古国文明阶段</a:t>
            </a:r>
          </a:p>
        </p:txBody>
      </p:sp>
      <p:pic>
        <p:nvPicPr>
          <p:cNvPr id="6" name="图片 5">
            <a:extLst>
              <a:ext uri="{FF2B5EF4-FFF2-40B4-BE49-F238E27FC236}">
                <a16:creationId xmlns:a16="http://schemas.microsoft.com/office/drawing/2014/main" id="{8CD63498-65B3-5692-06AA-4B97F8CEC929}"/>
              </a:ext>
            </a:extLst>
          </p:cNvPr>
          <p:cNvPicPr>
            <a:picLocks noChangeAspect="1"/>
          </p:cNvPicPr>
          <p:nvPr/>
        </p:nvPicPr>
        <p:blipFill rotWithShape="1">
          <a:blip r:embed="rId3">
            <a:extLst>
              <a:ext uri="{28A0092B-C50C-407E-A947-70E740481C1C}">
                <a14:useLocalDpi xmlns:a14="http://schemas.microsoft.com/office/drawing/2010/main" val="0"/>
              </a:ext>
            </a:extLst>
          </a:blip>
          <a:srcRect l="28661" t="26207" r="28003" b="32745"/>
          <a:stretch/>
        </p:blipFill>
        <p:spPr bwMode="auto">
          <a:xfrm>
            <a:off x="228601" y="1926657"/>
            <a:ext cx="4838366" cy="257778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53640926-AAD7-44D8-BBD7-CCE9431645EC}">
              <a14:shadowObscured xmlns:a14="http://schemas.microsoft.com/office/drawing/2010/main"/>
            </a:ext>
          </a:extLst>
        </p:spPr>
      </p:pic>
      <p:sp>
        <p:nvSpPr>
          <p:cNvPr id="7" name="文本框 6">
            <a:extLst>
              <a:ext uri="{FF2B5EF4-FFF2-40B4-BE49-F238E27FC236}">
                <a16:creationId xmlns:a16="http://schemas.microsoft.com/office/drawing/2014/main" id="{D5AB848E-E065-AB56-AB58-5A47D29526D6}"/>
              </a:ext>
            </a:extLst>
          </p:cNvPr>
          <p:cNvSpPr txBox="1"/>
          <p:nvPr/>
        </p:nvSpPr>
        <p:spPr>
          <a:xfrm>
            <a:off x="1361322" y="4504440"/>
            <a:ext cx="196088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良渚古城</a:t>
            </a:r>
          </a:p>
        </p:txBody>
      </p:sp>
      <p:sp>
        <p:nvSpPr>
          <p:cNvPr id="9" name="文本框 8">
            <a:extLst>
              <a:ext uri="{FF2B5EF4-FFF2-40B4-BE49-F238E27FC236}">
                <a16:creationId xmlns:a16="http://schemas.microsoft.com/office/drawing/2014/main" id="{21F3F52D-30DB-C9B9-7D21-0A1FBBC5E7BD}"/>
              </a:ext>
            </a:extLst>
          </p:cNvPr>
          <p:cNvSpPr txBox="1"/>
          <p:nvPr/>
        </p:nvSpPr>
        <p:spPr>
          <a:xfrm>
            <a:off x="181227" y="1457594"/>
            <a:ext cx="11755118" cy="44012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66700"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以良渚古城为核心的良渚遗址，位于浙江省杭州市余杭区，</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1936</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年首次发现。迄今为止，遗址考古发现非常丰富。良渚古城距今</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5300—4300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年，由宫殿区、内城和外城组成。内城长</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1900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米，宽</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1700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米，面积约</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300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万平方米；外城面积约</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630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万平方米。古城北面丘陵地带一个延绵</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20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余千米的外围水利系统，影响面积达</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平方千米，这是同时期世界上规模最大的水利工程。古城中部，有一个人工堆筑、高十几米、总面积达</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30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万平方米的高台，上面建有大型广场和多组高等级建筑。据估算，古城和水利系统的工程总量，超过</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1000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万立方米。城内外祭坛上的墓地里，随葬着数十件至数百件数量不等制作精美的玉器，包括祭祀神灵用的玉琮、玉璧和象征军事指挥权的玉钺，其他墓葬随葬品较少。</a:t>
            </a:r>
          </a:p>
        </p:txBody>
      </p:sp>
      <p:sp>
        <p:nvSpPr>
          <p:cNvPr id="11" name="文本框 10">
            <a:extLst>
              <a:ext uri="{FF2B5EF4-FFF2-40B4-BE49-F238E27FC236}">
                <a16:creationId xmlns:a16="http://schemas.microsoft.com/office/drawing/2014/main" id="{38F0F26C-42BC-16C9-0732-AD74BB1B2807}"/>
              </a:ext>
            </a:extLst>
          </p:cNvPr>
          <p:cNvSpPr txBox="1"/>
          <p:nvPr/>
        </p:nvSpPr>
        <p:spPr>
          <a:xfrm>
            <a:off x="228601" y="5933221"/>
            <a:ext cx="1170774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       </a:t>
            </a:r>
            <a:r>
              <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根据良渚遗址的考古发现，考古学家推论长江中下游地区已经进入文明社会</a:t>
            </a:r>
            <a:r>
              <a:rPr lang="zh-CN" altLang="en-US" sz="2400"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a:t>
            </a:r>
            <a:r>
              <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还原推论过程。</a:t>
            </a:r>
          </a:p>
        </p:txBody>
      </p:sp>
    </p:spTree>
    <p:extLst>
      <p:ext uri="{BB962C8B-B14F-4D97-AF65-F5344CB8AC3E}">
        <p14:creationId xmlns:p14="http://schemas.microsoft.com/office/powerpoint/2010/main" val="32539961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C43C030-644A-D9F6-85B5-567DAFFDCB28}"/>
              </a:ext>
            </a:extLst>
          </p:cNvPr>
          <p:cNvSpPr txBox="1"/>
          <p:nvPr/>
        </p:nvSpPr>
        <p:spPr>
          <a:xfrm>
            <a:off x="393406" y="1432774"/>
            <a:ext cx="5954232" cy="3538597"/>
          </a:xfrm>
          <a:prstGeom prst="rect">
            <a:avLst/>
          </a:prstGeom>
          <a:noFill/>
        </p:spPr>
        <p:txBody>
          <a:bodyPr wrap="square" rtlCol="0">
            <a:spAutoFit/>
          </a:bodyPr>
          <a:lstStyle/>
          <a:p>
            <a:pP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小结：判断进入文明社会的标志</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1.</a:t>
            </a:r>
            <a:r>
              <a:rPr lang="zh-CN" altLang="en-US" sz="3200" kern="0" dirty="0">
                <a:latin typeface="微软雅黑" panose="020B0503020204020204" pitchFamily="34" charset="-122"/>
                <a:ea typeface="微软雅黑" panose="020B0503020204020204" pitchFamily="34" charset="-122"/>
                <a:cs typeface="+mn-ea"/>
                <a:sym typeface="+mn-lt"/>
              </a:rPr>
              <a:t>私有制、贫富分化</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2.</a:t>
            </a:r>
            <a:r>
              <a:rPr lang="zh-CN" altLang="en-US" sz="3200" kern="0" dirty="0">
                <a:latin typeface="微软雅黑" panose="020B0503020204020204" pitchFamily="34" charset="-122"/>
                <a:ea typeface="微软雅黑" panose="020B0503020204020204" pitchFamily="34" charset="-122"/>
                <a:cs typeface="+mn-ea"/>
                <a:sym typeface="+mn-lt"/>
              </a:rPr>
              <a:t>阶级分化</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3.</a:t>
            </a:r>
            <a:r>
              <a:rPr lang="zh-CN" altLang="en-US" sz="3200" kern="0" dirty="0">
                <a:latin typeface="微软雅黑" panose="020B0503020204020204" pitchFamily="34" charset="-122"/>
                <a:ea typeface="微软雅黑" panose="020B0503020204020204" pitchFamily="34" charset="-122"/>
                <a:cs typeface="+mn-ea"/>
                <a:sym typeface="+mn-lt"/>
              </a:rPr>
              <a:t>国家</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	</a:t>
            </a:r>
            <a:endParaRPr lang="zh-CN" altLang="en-US" sz="3200" kern="0" dirty="0">
              <a:latin typeface="微软雅黑" panose="020B0503020204020204" pitchFamily="34" charset="-122"/>
              <a:ea typeface="微软雅黑" panose="020B0503020204020204" pitchFamily="34" charset="-122"/>
              <a:cs typeface="+mn-ea"/>
              <a:sym typeface="+mn-lt"/>
            </a:endParaRPr>
          </a:p>
        </p:txBody>
      </p:sp>
      <p:pic>
        <p:nvPicPr>
          <p:cNvPr id="6" name="图片 5">
            <a:extLst>
              <a:ext uri="{FF2B5EF4-FFF2-40B4-BE49-F238E27FC236}">
                <a16:creationId xmlns:a16="http://schemas.microsoft.com/office/drawing/2014/main" id="{BE0C78B8-8507-0D60-9CE1-3EF0C2F359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0" y="211524"/>
            <a:ext cx="4401878" cy="3309565"/>
          </a:xfrm>
          <a:prstGeom prst="rect">
            <a:avLst/>
          </a:prstGeom>
          <a:ln>
            <a:noFill/>
          </a:ln>
          <a:effectLst>
            <a:outerShdw blurRad="190500" algn="tl" rotWithShape="0">
              <a:srgbClr val="000000">
                <a:alpha val="70000"/>
              </a:srgbClr>
            </a:outerShdw>
          </a:effectLst>
        </p:spPr>
      </p:pic>
      <p:pic>
        <p:nvPicPr>
          <p:cNvPr id="7" name="图片 6">
            <a:extLst>
              <a:ext uri="{FF2B5EF4-FFF2-40B4-BE49-F238E27FC236}">
                <a16:creationId xmlns:a16="http://schemas.microsoft.com/office/drawing/2014/main" id="{9A47893B-2190-CAEE-C819-BB3C897AD6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3591560"/>
            <a:ext cx="4401878" cy="3054916"/>
          </a:xfrm>
          <a:prstGeom prst="rect">
            <a:avLst/>
          </a:prstGeom>
          <a:ln>
            <a:noFill/>
          </a:ln>
          <a:effectLst>
            <a:outerShdw blurRad="190500" algn="tl" rotWithShape="0">
              <a:srgbClr val="000000">
                <a:alpha val="70000"/>
              </a:srgbClr>
            </a:outerShdw>
          </a:effectLst>
        </p:spPr>
      </p:pic>
      <p:sp>
        <p:nvSpPr>
          <p:cNvPr id="2" name="文本框 1">
            <a:extLst>
              <a:ext uri="{FF2B5EF4-FFF2-40B4-BE49-F238E27FC236}">
                <a16:creationId xmlns:a16="http://schemas.microsoft.com/office/drawing/2014/main" id="{A48ED9E1-6154-7562-7010-42D839DCF7D6}"/>
              </a:ext>
            </a:extLst>
          </p:cNvPr>
          <p:cNvSpPr txBox="1"/>
          <p:nvPr/>
        </p:nvSpPr>
        <p:spPr>
          <a:xfrm>
            <a:off x="393406" y="4622800"/>
            <a:ext cx="6190274" cy="573042"/>
          </a:xfrm>
          <a:prstGeom prst="rect">
            <a:avLst/>
          </a:prstGeom>
          <a:noFill/>
        </p:spPr>
        <p:txBody>
          <a:bodyPr wrap="square" rtlCol="0">
            <a:spAutoFit/>
          </a:bodyPr>
          <a:lstStyle/>
          <a:p>
            <a:pPr>
              <a:lnSpc>
                <a:spcPct val="130000"/>
              </a:lnSpc>
              <a:spcBef>
                <a:spcPts val="600"/>
              </a:spcBef>
            </a:pPr>
            <a:r>
              <a:rPr lang="zh-CN" altLang="en-US" sz="2800" b="1" kern="0" dirty="0">
                <a:latin typeface="楷体" panose="02010609060101010101" pitchFamily="49" charset="-122"/>
                <a:ea typeface="楷体" panose="02010609060101010101" pitchFamily="49" charset="-122"/>
                <a:cs typeface="+mn-ea"/>
                <a:sym typeface="+mn-lt"/>
              </a:rPr>
              <a:t>国家是文明社会的总概括</a:t>
            </a:r>
            <a:r>
              <a:rPr lang="en-US" altLang="zh-CN" sz="2800" b="1" kern="0" dirty="0">
                <a:latin typeface="楷体" panose="02010609060101010101" pitchFamily="49" charset="-122"/>
                <a:ea typeface="楷体" panose="02010609060101010101" pitchFamily="49" charset="-122"/>
                <a:cs typeface="+mn-ea"/>
                <a:sym typeface="+mn-lt"/>
              </a:rPr>
              <a:t>——</a:t>
            </a:r>
            <a:r>
              <a:rPr lang="zh-CN" altLang="en-US" sz="2800" b="1" kern="0" dirty="0">
                <a:latin typeface="楷体" panose="02010609060101010101" pitchFamily="49" charset="-122"/>
                <a:ea typeface="楷体" panose="02010609060101010101" pitchFamily="49" charset="-122"/>
                <a:cs typeface="+mn-ea"/>
                <a:sym typeface="+mn-lt"/>
              </a:rPr>
              <a:t>恩格斯</a:t>
            </a:r>
          </a:p>
        </p:txBody>
      </p:sp>
    </p:spTree>
    <p:extLst>
      <p:ext uri="{BB962C8B-B14F-4D97-AF65-F5344CB8AC3E}">
        <p14:creationId xmlns:p14="http://schemas.microsoft.com/office/powerpoint/2010/main" val="11598494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 calcmode="lin" valueType="num">
                                      <p:cBhvr additive="base">
                                        <p:cTn id="1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5F8DF6-2A93-9C86-78BC-D747C2CADC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7352" y="1539248"/>
            <a:ext cx="6674168" cy="3779503"/>
          </a:xfrm>
          <a:prstGeom prst="rect">
            <a:avLst/>
          </a:prstGeom>
          <a:noFill/>
          <a:ln>
            <a:noFill/>
          </a:ln>
        </p:spPr>
      </p:pic>
      <p:sp>
        <p:nvSpPr>
          <p:cNvPr id="5" name="文本框 4">
            <a:extLst>
              <a:ext uri="{FF2B5EF4-FFF2-40B4-BE49-F238E27FC236}">
                <a16:creationId xmlns:a16="http://schemas.microsoft.com/office/drawing/2014/main" id="{F128A435-7C25-071C-59B2-49840EE36F8B}"/>
              </a:ext>
            </a:extLst>
          </p:cNvPr>
          <p:cNvSpPr txBox="1"/>
          <p:nvPr/>
        </p:nvSpPr>
        <p:spPr>
          <a:xfrm>
            <a:off x="1788160" y="5402457"/>
            <a:ext cx="341376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满天星斗的邦国时代</a:t>
            </a:r>
          </a:p>
        </p:txBody>
      </p:sp>
      <p:sp>
        <p:nvSpPr>
          <p:cNvPr id="8" name="文本框 7">
            <a:extLst>
              <a:ext uri="{FF2B5EF4-FFF2-40B4-BE49-F238E27FC236}">
                <a16:creationId xmlns:a16="http://schemas.microsoft.com/office/drawing/2014/main" id="{39CABE98-5979-DBC1-6349-17F7C7E39C0D}"/>
              </a:ext>
            </a:extLst>
          </p:cNvPr>
          <p:cNvSpPr txBox="1"/>
          <p:nvPr/>
        </p:nvSpPr>
        <p:spPr>
          <a:xfrm>
            <a:off x="8058059" y="5402457"/>
            <a:ext cx="287528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邦国之间的战争</a:t>
            </a:r>
          </a:p>
        </p:txBody>
      </p:sp>
      <p:pic>
        <p:nvPicPr>
          <p:cNvPr id="2" name="图片 1">
            <a:extLst>
              <a:ext uri="{FF2B5EF4-FFF2-40B4-BE49-F238E27FC236}">
                <a16:creationId xmlns:a16="http://schemas.microsoft.com/office/drawing/2014/main" id="{DAE5B64B-DE49-238D-9C03-246BCE1E46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2070" y="1400493"/>
            <a:ext cx="4225290" cy="4076590"/>
          </a:xfrm>
          <a:prstGeom prst="rect">
            <a:avLst/>
          </a:prstGeom>
          <a:noFill/>
          <a:ln>
            <a:noFill/>
          </a:ln>
        </p:spPr>
      </p:pic>
    </p:spTree>
    <p:extLst>
      <p:ext uri="{BB962C8B-B14F-4D97-AF65-F5344CB8AC3E}">
        <p14:creationId xmlns:p14="http://schemas.microsoft.com/office/powerpoint/2010/main" val="10769011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E34781-DC93-5329-9EA6-6C47E104FD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320" y="1704975"/>
            <a:ext cx="6266978" cy="3729239"/>
          </a:xfrm>
          <a:prstGeom prst="rect">
            <a:avLst/>
          </a:prstGeom>
          <a:noFill/>
          <a:ln>
            <a:noFill/>
          </a:ln>
        </p:spPr>
      </p:pic>
      <p:sp>
        <p:nvSpPr>
          <p:cNvPr id="5" name="文本框 4">
            <a:extLst>
              <a:ext uri="{FF2B5EF4-FFF2-40B4-BE49-F238E27FC236}">
                <a16:creationId xmlns:a16="http://schemas.microsoft.com/office/drawing/2014/main" id="{43F31883-EA8A-3CBF-3745-66A26A61033D}"/>
              </a:ext>
            </a:extLst>
          </p:cNvPr>
          <p:cNvSpPr txBox="1"/>
          <p:nvPr/>
        </p:nvSpPr>
        <p:spPr>
          <a:xfrm>
            <a:off x="7294880" y="2009733"/>
            <a:ext cx="4368800" cy="2838534"/>
          </a:xfrm>
          <a:prstGeom prst="rect">
            <a:avLst/>
          </a:prstGeom>
          <a:noFill/>
        </p:spPr>
        <p:txBody>
          <a:bodyPr wrap="square" rtlCol="0">
            <a:spAutoFit/>
          </a:bodyPr>
          <a:lstStyle/>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把黄河中游汾渭伊洛流域为中心的地域称作中华民族的摇篮并不确切，应该是起到最重要的凝聚作用的一个熔炉。</a:t>
            </a:r>
            <a:r>
              <a:rPr lang="en-US" altLang="zh-CN" sz="2800" kern="0" dirty="0">
                <a:latin typeface="楷体" panose="02010609060101010101" pitchFamily="49" charset="-122"/>
                <a:ea typeface="楷体" panose="02010609060101010101" pitchFamily="49" charset="-122"/>
                <a:cs typeface="+mn-ea"/>
                <a:sym typeface="+mn-lt"/>
              </a:rPr>
              <a:t>——</a:t>
            </a:r>
            <a:r>
              <a:rPr lang="zh-CN" altLang="en-US" sz="2800" kern="0" dirty="0">
                <a:latin typeface="楷体" panose="02010609060101010101" pitchFamily="49" charset="-122"/>
                <a:ea typeface="楷体" panose="02010609060101010101" pitchFamily="49" charset="-122"/>
                <a:cs typeface="+mn-ea"/>
                <a:sym typeface="+mn-lt"/>
              </a:rPr>
              <a:t>苏秉琦</a:t>
            </a:r>
          </a:p>
        </p:txBody>
      </p:sp>
      <p:sp>
        <p:nvSpPr>
          <p:cNvPr id="2" name="文本框 1">
            <a:extLst>
              <a:ext uri="{FF2B5EF4-FFF2-40B4-BE49-F238E27FC236}">
                <a16:creationId xmlns:a16="http://schemas.microsoft.com/office/drawing/2014/main" id="{519CD13A-D183-4F63-E95F-F7402C9D6E36}"/>
              </a:ext>
            </a:extLst>
          </p:cNvPr>
          <p:cNvSpPr txBox="1"/>
          <p:nvPr/>
        </p:nvSpPr>
        <p:spPr>
          <a:xfrm>
            <a:off x="2164080" y="538480"/>
            <a:ext cx="762000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由“多元”走向“一体”</a:t>
            </a:r>
          </a:p>
        </p:txBody>
      </p:sp>
    </p:spTree>
    <p:extLst>
      <p:ext uri="{BB962C8B-B14F-4D97-AF65-F5344CB8AC3E}">
        <p14:creationId xmlns:p14="http://schemas.microsoft.com/office/powerpoint/2010/main" val="20440439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714418" y="-1322403"/>
            <a:ext cx="4763165" cy="4763165"/>
            <a:chOff x="3762043" y="-1436703"/>
            <a:chExt cx="4763165" cy="4763165"/>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43" y="-1436703"/>
              <a:ext cx="4763165" cy="4763165"/>
            </a:xfrm>
            <a:prstGeom prst="rect">
              <a:avLst/>
            </a:prstGeom>
          </p:spPr>
        </p:pic>
        <p:sp>
          <p:nvSpPr>
            <p:cNvPr id="5" name="文本框 4"/>
            <p:cNvSpPr txBox="1"/>
            <p:nvPr/>
          </p:nvSpPr>
          <p:spPr>
            <a:xfrm>
              <a:off x="4743450" y="365596"/>
              <a:ext cx="2800350" cy="959045"/>
            </a:xfrm>
            <a:prstGeom prst="rect">
              <a:avLst/>
            </a:prstGeom>
            <a:noFill/>
          </p:spPr>
          <p:txBody>
            <a:bodyPr wrap="square" rtlCol="0">
              <a:spAutoFit/>
            </a:bodyPr>
            <a:lstStyle/>
            <a:p>
              <a:pPr algn="ctr">
                <a:lnSpc>
                  <a:spcPct val="130000"/>
                </a:lnSpc>
                <a:spcBef>
                  <a:spcPts val="600"/>
                </a:spcBef>
              </a:pPr>
              <a:r>
                <a:rPr lang="zh-CN" altLang="en-US" sz="4800" kern="0" dirty="0">
                  <a:solidFill>
                    <a:schemeClr val="bg1"/>
                  </a:solidFill>
                  <a:cs typeface="+mn-ea"/>
                  <a:sym typeface="+mn-lt"/>
                </a:rPr>
                <a:t>第二课时</a:t>
              </a:r>
            </a:p>
          </p:txBody>
        </p:sp>
      </p:grpSp>
      <p:sp>
        <p:nvSpPr>
          <p:cNvPr id="2" name="文本框 1"/>
          <p:cNvSpPr txBox="1"/>
          <p:nvPr/>
        </p:nvSpPr>
        <p:spPr>
          <a:xfrm>
            <a:off x="1878965" y="3241240"/>
            <a:ext cx="8820150" cy="967894"/>
          </a:xfrm>
          <a:prstGeom prst="rect">
            <a:avLst/>
          </a:prstGeom>
          <a:noFill/>
        </p:spPr>
        <p:txBody>
          <a:bodyPr wrap="square" rtlCol="0">
            <a:spAutoFit/>
          </a:bodyPr>
          <a:lstStyle/>
          <a:p>
            <a:pPr algn="ctr">
              <a:lnSpc>
                <a:spcPct val="130000"/>
              </a:lnSpc>
              <a:spcBef>
                <a:spcPts val="600"/>
              </a:spcBef>
            </a:pPr>
            <a:r>
              <a:rPr lang="zh-CN" altLang="en-US" sz="4800" kern="0" dirty="0">
                <a:cs typeface="+mn-ea"/>
                <a:sym typeface="+mn-lt"/>
              </a:rPr>
              <a:t>夏商周早期国家</a:t>
            </a:r>
          </a:p>
        </p:txBody>
      </p:sp>
    </p:spTree>
    <p:extLst>
      <p:ext uri="{BB962C8B-B14F-4D97-AF65-F5344CB8AC3E}">
        <p14:creationId xmlns:p14="http://schemas.microsoft.com/office/powerpoint/2010/main" val="11812383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9BDD9AD-B7A6-1352-9E18-8379BE6EF5CB}"/>
              </a:ext>
            </a:extLst>
          </p:cNvPr>
          <p:cNvSpPr txBox="1"/>
          <p:nvPr/>
        </p:nvSpPr>
        <p:spPr>
          <a:xfrm>
            <a:off x="1656080" y="112129"/>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三、早期国家</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夏商周时代</a:t>
            </a:r>
          </a:p>
        </p:txBody>
      </p:sp>
      <p:sp>
        <p:nvSpPr>
          <p:cNvPr id="5" name="文本框 4">
            <a:extLst>
              <a:ext uri="{FF2B5EF4-FFF2-40B4-BE49-F238E27FC236}">
                <a16:creationId xmlns:a16="http://schemas.microsoft.com/office/drawing/2014/main" id="{BE4F164D-7CE7-8CBE-C3CB-A3B03C9A1AF3}"/>
              </a:ext>
            </a:extLst>
          </p:cNvPr>
          <p:cNvSpPr txBox="1"/>
          <p:nvPr/>
        </p:nvSpPr>
        <p:spPr>
          <a:xfrm>
            <a:off x="193040" y="1300480"/>
            <a:ext cx="11998960" cy="1927259"/>
          </a:xfrm>
          <a:prstGeom prst="rect">
            <a:avLst/>
          </a:prstGeom>
          <a:noFill/>
        </p:spPr>
        <p:txBody>
          <a:bodyPr wrap="square" rtlCol="0">
            <a:spAutoFit/>
          </a:bodyPr>
          <a:lstStyle/>
          <a:p>
            <a:pP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教材中关于夏商的历史叙述</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叙述</a:t>
            </a:r>
            <a:r>
              <a:rPr lang="en-US" altLang="zh-CN" sz="2800" kern="0" dirty="0">
                <a:latin typeface="楷体" panose="02010609060101010101" pitchFamily="49" charset="-122"/>
                <a:ea typeface="楷体" panose="02010609060101010101" pitchFamily="49" charset="-122"/>
                <a:cs typeface="+mn-ea"/>
                <a:sym typeface="+mn-lt"/>
              </a:rPr>
              <a:t>1</a:t>
            </a:r>
            <a:r>
              <a:rPr lang="zh-CN" altLang="en-US" sz="2800" kern="0" dirty="0">
                <a:latin typeface="楷体" panose="02010609060101010101" pitchFamily="49" charset="-122"/>
                <a:ea typeface="楷体" panose="02010609060101010101" pitchFamily="49" charset="-122"/>
                <a:cs typeface="+mn-ea"/>
                <a:sym typeface="+mn-lt"/>
              </a:rPr>
              <a:t>：</a:t>
            </a:r>
            <a:r>
              <a:rPr lang="zh-CN" altLang="zh-CN" sz="2800" kern="0" dirty="0">
                <a:latin typeface="楷体" panose="02010609060101010101" pitchFamily="49" charset="-122"/>
                <a:ea typeface="楷体" panose="02010609060101010101" pitchFamily="49" charset="-122"/>
                <a:cs typeface="+mn-ea"/>
              </a:rPr>
              <a:t>考古学家在洛阳偃师发现的二里头遗址，很有可能是夏文化的遗存。</a:t>
            </a:r>
            <a:endParaRPr lang="en-US" altLang="zh-CN" sz="2800" kern="0" dirty="0">
              <a:latin typeface="楷体" panose="02010609060101010101" pitchFamily="49" charset="-122"/>
              <a:ea typeface="楷体" panose="02010609060101010101" pitchFamily="49" charset="-122"/>
              <a:cs typeface="+mn-ea"/>
            </a:endParaRPr>
          </a:p>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叙述</a:t>
            </a:r>
            <a:r>
              <a:rPr lang="en-US" altLang="zh-CN" sz="2800" kern="0" dirty="0">
                <a:latin typeface="楷体" panose="02010609060101010101" pitchFamily="49" charset="-122"/>
                <a:ea typeface="楷体" panose="02010609060101010101" pitchFamily="49" charset="-122"/>
                <a:cs typeface="+mn-ea"/>
                <a:sym typeface="+mn-lt"/>
              </a:rPr>
              <a:t>2</a:t>
            </a:r>
            <a:r>
              <a:rPr lang="zh-CN" altLang="en-US" sz="2800" kern="0" dirty="0">
                <a:latin typeface="楷体" panose="02010609060101010101" pitchFamily="49" charset="-122"/>
                <a:ea typeface="楷体" panose="02010609060101010101" pitchFamily="49" charset="-122"/>
                <a:cs typeface="+mn-ea"/>
                <a:sym typeface="+mn-lt"/>
              </a:rPr>
              <a:t>：史书中有关商朝的记载，得到了考古发掘的验证。</a:t>
            </a:r>
          </a:p>
        </p:txBody>
      </p:sp>
      <p:sp>
        <p:nvSpPr>
          <p:cNvPr id="6" name="文本框 5">
            <a:extLst>
              <a:ext uri="{FF2B5EF4-FFF2-40B4-BE49-F238E27FC236}">
                <a16:creationId xmlns:a16="http://schemas.microsoft.com/office/drawing/2014/main" id="{F8CA6E38-4894-5D98-765D-58FB142B843D}"/>
              </a:ext>
            </a:extLst>
          </p:cNvPr>
          <p:cNvSpPr txBox="1"/>
          <p:nvPr/>
        </p:nvSpPr>
        <p:spPr>
          <a:xfrm>
            <a:off x="264160" y="3410942"/>
            <a:ext cx="88087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：历史学家重建夏商历史的方法是什么？</a:t>
            </a:r>
          </a:p>
        </p:txBody>
      </p:sp>
      <p:sp>
        <p:nvSpPr>
          <p:cNvPr id="7" name="文本框 6">
            <a:extLst>
              <a:ext uri="{FF2B5EF4-FFF2-40B4-BE49-F238E27FC236}">
                <a16:creationId xmlns:a16="http://schemas.microsoft.com/office/drawing/2014/main" id="{93B70CFA-BE93-EB25-FF87-786AD6464059}"/>
              </a:ext>
            </a:extLst>
          </p:cNvPr>
          <p:cNvSpPr txBox="1"/>
          <p:nvPr/>
        </p:nvSpPr>
        <p:spPr>
          <a:xfrm>
            <a:off x="264160" y="4294862"/>
            <a:ext cx="11511280" cy="954107"/>
          </a:xfrm>
          <a:prstGeom prst="rect">
            <a:avLst/>
          </a:prstGeom>
          <a:noFill/>
        </p:spPr>
        <p:txBody>
          <a:bodyPr wrap="square" rtlCol="0">
            <a:spAutoFit/>
          </a:bodyPr>
          <a:lstStyle/>
          <a:p>
            <a:pPr algn="just"/>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a:t>
            </a:r>
            <a:r>
              <a:rPr lang="zh-CN" altLang="zh-CN" sz="2800" kern="0" dirty="0">
                <a:latin typeface="微软雅黑" panose="020B0503020204020204" pitchFamily="34" charset="-122"/>
                <a:ea typeface="微软雅黑" panose="020B0503020204020204" pitchFamily="34" charset="-122"/>
                <a:cs typeface="+mn-ea"/>
              </a:rPr>
              <a:t>关于商朝“史书中有关商朝的记载，得到了考古发掘的验证。</a:t>
            </a:r>
            <a:r>
              <a:rPr lang="en-US" altLang="zh-CN" sz="2800" kern="0" dirty="0">
                <a:latin typeface="微软雅黑" panose="020B0503020204020204" pitchFamily="34" charset="-122"/>
                <a:ea typeface="微软雅黑" panose="020B0503020204020204" pitchFamily="34" charset="-122"/>
                <a:cs typeface="+mn-ea"/>
              </a:rPr>
              <a:t>”</a:t>
            </a:r>
            <a:r>
              <a:rPr lang="zh-CN" altLang="zh-CN" sz="2800" kern="0" dirty="0">
                <a:latin typeface="微软雅黑" panose="020B0503020204020204" pitchFamily="34" charset="-122"/>
                <a:ea typeface="微软雅黑" panose="020B0503020204020204" pitchFamily="34" charset="-122"/>
                <a:cs typeface="+mn-ea"/>
              </a:rPr>
              <a:t>证实商朝历史的关键考古证据是什么？</a:t>
            </a:r>
          </a:p>
        </p:txBody>
      </p:sp>
      <p:sp>
        <p:nvSpPr>
          <p:cNvPr id="9" name="文本框 8">
            <a:extLst>
              <a:ext uri="{FF2B5EF4-FFF2-40B4-BE49-F238E27FC236}">
                <a16:creationId xmlns:a16="http://schemas.microsoft.com/office/drawing/2014/main" id="{E65ECEC9-4DAC-A61F-3D4D-6DF78A926ED5}"/>
              </a:ext>
            </a:extLst>
          </p:cNvPr>
          <p:cNvSpPr txBox="1"/>
          <p:nvPr/>
        </p:nvSpPr>
        <p:spPr>
          <a:xfrm>
            <a:off x="264160" y="5428461"/>
            <a:ext cx="11120120" cy="954107"/>
          </a:xfrm>
          <a:prstGeom prst="rect">
            <a:avLst/>
          </a:prstGeom>
          <a:noFill/>
        </p:spPr>
        <p:txBody>
          <a:bodyPr wrap="square">
            <a:spAutoFit/>
          </a:bodyPr>
          <a:lstStyle/>
          <a:p>
            <a:pPr algn="just"/>
            <a:r>
              <a:rPr lang="zh-CN" altLang="zh-CN" sz="2800" kern="0" dirty="0">
                <a:latin typeface="微软雅黑" panose="020B0503020204020204" pitchFamily="34" charset="-122"/>
                <a:ea typeface="微软雅黑" panose="020B0503020204020204" pitchFamily="34" charset="-122"/>
                <a:cs typeface="+mn-ea"/>
              </a:rPr>
              <a:t>问题</a:t>
            </a:r>
            <a:r>
              <a:rPr lang="en-US" altLang="zh-CN" sz="2800" kern="0" dirty="0">
                <a:latin typeface="微软雅黑" panose="020B0503020204020204" pitchFamily="34" charset="-122"/>
                <a:ea typeface="微软雅黑" panose="020B0503020204020204" pitchFamily="34" charset="-122"/>
                <a:cs typeface="+mn-ea"/>
              </a:rPr>
              <a:t>3</a:t>
            </a:r>
            <a:r>
              <a:rPr lang="zh-CN" altLang="zh-CN" sz="2800" kern="0" dirty="0">
                <a:latin typeface="微软雅黑" panose="020B0503020204020204" pitchFamily="34" charset="-122"/>
                <a:ea typeface="微软雅黑" panose="020B0503020204020204" pitchFamily="34" charset="-122"/>
                <a:cs typeface="+mn-ea"/>
              </a:rPr>
              <a:t>：教材</a:t>
            </a:r>
            <a:r>
              <a:rPr lang="zh-CN" altLang="en-US" sz="2800" kern="0" dirty="0">
                <a:latin typeface="微软雅黑" panose="020B0503020204020204" pitchFamily="34" charset="-122"/>
                <a:ea typeface="微软雅黑" panose="020B0503020204020204" pitchFamily="34" charset="-122"/>
                <a:cs typeface="+mn-ea"/>
              </a:rPr>
              <a:t>为什么在叙述夏朝历史时用了</a:t>
            </a:r>
            <a:r>
              <a:rPr lang="zh-CN" altLang="zh-CN" sz="2800" kern="0" dirty="0">
                <a:latin typeface="微软雅黑" panose="020B0503020204020204" pitchFamily="34" charset="-122"/>
                <a:ea typeface="微软雅黑" panose="020B0503020204020204" pitchFamily="34" charset="-122"/>
                <a:cs typeface="+mn-ea"/>
              </a:rPr>
              <a:t>二里头遗址</a:t>
            </a:r>
            <a:r>
              <a:rPr lang="zh-CN" altLang="zh-CN" sz="2800" kern="0" dirty="0">
                <a:solidFill>
                  <a:srgbClr val="FF0000"/>
                </a:solidFill>
                <a:latin typeface="微软雅黑" panose="020B0503020204020204" pitchFamily="34" charset="-122"/>
                <a:ea typeface="微软雅黑" panose="020B0503020204020204" pitchFamily="34" charset="-122"/>
                <a:cs typeface="+mn-ea"/>
              </a:rPr>
              <a:t>“很有可能是”</a:t>
            </a:r>
            <a:r>
              <a:rPr lang="zh-CN" altLang="zh-CN" sz="2800" kern="0" dirty="0">
                <a:latin typeface="微软雅黑" panose="020B0503020204020204" pitchFamily="34" charset="-122"/>
                <a:ea typeface="微软雅黑" panose="020B0503020204020204" pitchFamily="34" charset="-122"/>
                <a:cs typeface="+mn-ea"/>
              </a:rPr>
              <a:t>夏文化的遗存的表达方式？</a:t>
            </a:r>
          </a:p>
        </p:txBody>
      </p:sp>
    </p:spTree>
    <p:extLst>
      <p:ext uri="{BB962C8B-B14F-4D97-AF65-F5344CB8AC3E}">
        <p14:creationId xmlns:p14="http://schemas.microsoft.com/office/powerpoint/2010/main" val="5052237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04F2DECB-74FE-5E03-0756-E2D61943A666}"/>
              </a:ext>
            </a:extLst>
          </p:cNvPr>
          <p:cNvSpPr txBox="1"/>
          <p:nvPr/>
        </p:nvSpPr>
        <p:spPr>
          <a:xfrm>
            <a:off x="330200" y="268516"/>
            <a:ext cx="11531600" cy="1384995"/>
          </a:xfrm>
          <a:prstGeom prst="rect">
            <a:avLst/>
          </a:prstGeom>
          <a:noFill/>
        </p:spPr>
        <p:txBody>
          <a:bodyPr wrap="square">
            <a:spAutoFit/>
          </a:bodyPr>
          <a:lstStyle/>
          <a:p>
            <a:pPr algn="just"/>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不十分肯定</a:t>
            </a:r>
            <a:r>
              <a:rPr lang="zh-CN" altLang="zh-CN" sz="2800" b="1" kern="100" dirty="0">
                <a:solidFill>
                  <a:srgbClr val="111111"/>
                </a:solidFill>
                <a:effectLst/>
                <a:latin typeface="Arial" panose="020B0604020202020204" pitchFamily="34" charset="0"/>
                <a:ea typeface="等线" panose="02010600030101010101" pitchFamily="2" charset="-122"/>
                <a:cs typeface="Arial" panose="020B0604020202020204" pitchFamily="34" charset="0"/>
              </a:rPr>
              <a:t>：谨慎客观科学的态度，因为关于夏朝的历史缺乏直接的来自与考古的地下发掘的一手文字材料。后世的间接的文字材料记载简略，又有诸多不同，争议很多。</a:t>
            </a:r>
            <a:endParaRPr lang="zh-CN" altLang="zh-CN" sz="2800" b="1"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598A5250-E107-02A3-6BEF-9CF33BECE816}"/>
              </a:ext>
            </a:extLst>
          </p:cNvPr>
          <p:cNvSpPr txBox="1"/>
          <p:nvPr/>
        </p:nvSpPr>
        <p:spPr>
          <a:xfrm>
            <a:off x="2854960" y="1744951"/>
            <a:ext cx="5557520" cy="523220"/>
          </a:xfrm>
          <a:prstGeom prst="rect">
            <a:avLst/>
          </a:prstGeom>
          <a:noFill/>
        </p:spPr>
        <p:txBody>
          <a:bodyPr wrap="square">
            <a:spAutoFit/>
          </a:bodyPr>
          <a:lstStyle/>
          <a:p>
            <a:pPr algn="ctr"/>
            <a:r>
              <a:rPr lang="zh-CN" altLang="en-US" sz="2800" kern="0" dirty="0">
                <a:latin typeface="微软雅黑" panose="020B0503020204020204" pitchFamily="34" charset="-122"/>
                <a:ea typeface="微软雅黑" panose="020B0503020204020204" pitchFamily="34" charset="-122"/>
                <a:cs typeface="+mn-ea"/>
              </a:rPr>
              <a:t>自主</a:t>
            </a:r>
            <a:r>
              <a:rPr lang="zh-CN" altLang="zh-CN" sz="2800" kern="0" dirty="0">
                <a:latin typeface="微软雅黑" panose="020B0503020204020204" pitchFamily="34" charset="-122"/>
                <a:ea typeface="微软雅黑" panose="020B0503020204020204" pitchFamily="34" charset="-122"/>
                <a:cs typeface="+mn-ea"/>
              </a:rPr>
              <a:t>探究：文献中的夏朝历史</a:t>
            </a:r>
          </a:p>
        </p:txBody>
      </p:sp>
      <p:sp>
        <p:nvSpPr>
          <p:cNvPr id="11" name="文本框 10">
            <a:extLst>
              <a:ext uri="{FF2B5EF4-FFF2-40B4-BE49-F238E27FC236}">
                <a16:creationId xmlns:a16="http://schemas.microsoft.com/office/drawing/2014/main" id="{8F5BD0DF-C617-05CD-A64D-ECB463F77FF2}"/>
              </a:ext>
            </a:extLst>
          </p:cNvPr>
          <p:cNvSpPr txBox="1"/>
          <p:nvPr/>
        </p:nvSpPr>
        <p:spPr>
          <a:xfrm>
            <a:off x="330200" y="2478544"/>
            <a:ext cx="11699240" cy="2677656"/>
          </a:xfrm>
          <a:prstGeom prst="rect">
            <a:avLst/>
          </a:prstGeom>
          <a:noFill/>
        </p:spPr>
        <p:txBody>
          <a:bodyPr wrap="square">
            <a:spAutoFit/>
          </a:bodyPr>
          <a:lstStyle/>
          <a:p>
            <a:pPr algn="just"/>
            <a:r>
              <a:rPr lang="zh-CN" altLang="zh-CN" sz="2800" kern="100" dirty="0">
                <a:latin typeface="楷体" panose="02010609060101010101" pitchFamily="49" charset="-122"/>
                <a:ea typeface="楷体" panose="02010609060101010101" pitchFamily="49" charset="-122"/>
                <a:cs typeface="Times New Roman" panose="02020603050405020304" pitchFamily="18" charset="0"/>
              </a:rPr>
              <a:t>《左传·哀公七年》</a:t>
            </a:r>
            <a:r>
              <a:rPr lang="zh-CN" altLang="en-US" sz="2800" kern="100" dirty="0">
                <a:latin typeface="楷体" panose="02010609060101010101" pitchFamily="49" charset="-122"/>
                <a:ea typeface="楷体" panose="02010609060101010101" pitchFamily="49" charset="-122"/>
                <a:cs typeface="Times New Roman" panose="02020603050405020304" pitchFamily="18" charset="0"/>
                <a:sym typeface="Wingdings" panose="05000000000000000000" pitchFamily="2" charset="2"/>
              </a:rPr>
              <a:t>（禹）</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合诸侯于涂山，执玉帛者万国</a:t>
            </a:r>
            <a:r>
              <a:rPr lang="zh-CN" altLang="en-US" sz="28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 </a:t>
            </a:r>
            <a:endPar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《史记·夏本纪》：益（禹万年培养的接班人）让帝禹之子启。</a:t>
            </a: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《战国策·燕策一》：“启与支党攻益，而夺之天下，是禹名传天下于益，其实令启自取之。”</a:t>
            </a: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《史记·夏本纪》：由于启即天子位，而“有扈氏不服，启伐之，大战于甘”。</a:t>
            </a:r>
          </a:p>
        </p:txBody>
      </p:sp>
      <p:sp>
        <p:nvSpPr>
          <p:cNvPr id="13" name="文本框 12">
            <a:extLst>
              <a:ext uri="{FF2B5EF4-FFF2-40B4-BE49-F238E27FC236}">
                <a16:creationId xmlns:a16="http://schemas.microsoft.com/office/drawing/2014/main" id="{45A9F0E2-A2D3-2BF6-508B-D511ABF0A43B}"/>
              </a:ext>
            </a:extLst>
          </p:cNvPr>
          <p:cNvSpPr txBox="1"/>
          <p:nvPr/>
        </p:nvSpPr>
        <p:spPr>
          <a:xfrm>
            <a:off x="687070" y="5366573"/>
            <a:ext cx="1098550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zh-CN" sz="28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小结：</a:t>
            </a:r>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国家特征</a:t>
            </a:r>
            <a:r>
              <a:rPr lang="en-US"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掌握权力、垄断权力（家天下）、权力合法</a:t>
            </a:r>
            <a:endPar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903577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4DEF5FEF-E595-91F9-ED90-EC2D6D7F98D4}"/>
              </a:ext>
            </a:extLst>
          </p:cNvPr>
          <p:cNvSpPr txBox="1"/>
          <p:nvPr/>
        </p:nvSpPr>
        <p:spPr>
          <a:xfrm>
            <a:off x="193040" y="508615"/>
            <a:ext cx="11805920" cy="461665"/>
          </a:xfrm>
          <a:prstGeom prst="rect">
            <a:avLst/>
          </a:prstGeom>
          <a:noFill/>
        </p:spPr>
        <p:txBody>
          <a:bodyPr wrap="square">
            <a:spAutoFit/>
          </a:bodyPr>
          <a:lstStyle/>
          <a:p>
            <a:pPr algn="just"/>
            <a:r>
              <a:rPr lang="zh-CN" altLang="zh-CN" sz="2400" b="1" kern="100" dirty="0">
                <a:solidFill>
                  <a:srgbClr val="FF0000"/>
                </a:solidFill>
                <a:latin typeface="Arial" panose="020B0604020202020204" pitchFamily="34" charset="0"/>
                <a:ea typeface="等线" panose="02010600030101010101" pitchFamily="2" charset="-122"/>
                <a:cs typeface="Arial" panose="020B0604020202020204" pitchFamily="34" charset="0"/>
              </a:rPr>
              <a:t>但可能性很大：</a:t>
            </a:r>
            <a:r>
              <a:rPr lang="zh-CN" altLang="zh-CN" sz="2400" b="1" kern="100" dirty="0">
                <a:solidFill>
                  <a:srgbClr val="111111"/>
                </a:solidFill>
                <a:latin typeface="Arial" panose="020B0604020202020204" pitchFamily="34" charset="0"/>
                <a:ea typeface="等线" panose="02010600030101010101" pitchFamily="2" charset="-122"/>
                <a:cs typeface="Arial" panose="020B0604020202020204" pitchFamily="34" charset="0"/>
              </a:rPr>
              <a:t>二里头文化的发生地域、年代、发展程度与文献记载的夏朝比较符合。</a:t>
            </a:r>
          </a:p>
        </p:txBody>
      </p:sp>
      <p:sp>
        <p:nvSpPr>
          <p:cNvPr id="10" name="文本框 9">
            <a:extLst>
              <a:ext uri="{FF2B5EF4-FFF2-40B4-BE49-F238E27FC236}">
                <a16:creationId xmlns:a16="http://schemas.microsoft.com/office/drawing/2014/main" id="{BF312718-316A-5CFD-0CDB-D37498D6F16E}"/>
              </a:ext>
            </a:extLst>
          </p:cNvPr>
          <p:cNvSpPr txBox="1"/>
          <p:nvPr/>
        </p:nvSpPr>
        <p:spPr>
          <a:xfrm>
            <a:off x="193040" y="1321921"/>
            <a:ext cx="11287760"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最早的城市干道网：</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最早的宫城（后世宫城直至明清“紫禁城”的源头）</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最早的中轴线布局的宫殿建筑群（都邑与建筑上的王权表征）</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最早的青铜礼乐器群（华夏青铜礼乐文明之肇始）</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最早的青铜近战兵器</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最早的青铜器铸造作坊</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最早的绿松石器作坊</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最早的使用双轮车的证据</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最早的具有明确城市规划的大型都邑</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此外，大型“四合院”建筑、玉质礼器、各类龙形象文物、白陶和原始瓷的发现，以及骨卜的习俗、鼎鬲文化的合流等，都是“中国”元素的大汇聚。——摘编自《考古中国——二里头：</a:t>
            </a:r>
            <a:r>
              <a:rPr lang="en-US" altLang="zh-CN" sz="2400" kern="100" dirty="0">
                <a:solidFill>
                  <a:srgbClr val="111111"/>
                </a:solidFill>
                <a:effectLst/>
                <a:latin typeface="楷体" panose="02010609060101010101" pitchFamily="49" charset="-122"/>
                <a:ea typeface="楷体" panose="02010609060101010101" pitchFamily="49" charset="-122"/>
                <a:cs typeface="Times New Roman" panose="02020603050405020304" pitchFamily="18" charset="0"/>
              </a:rPr>
              <a:t>3700</a:t>
            </a:r>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年前的中国第一王都》</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pic>
        <p:nvPicPr>
          <p:cNvPr id="11" name="内容占位符 6">
            <a:extLst>
              <a:ext uri="{FF2B5EF4-FFF2-40B4-BE49-F238E27FC236}">
                <a16:creationId xmlns:a16="http://schemas.microsoft.com/office/drawing/2014/main" id="{E72D383F-0145-5F79-6179-2A33A55B30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539064" y="828383"/>
            <a:ext cx="1675713" cy="5720080"/>
          </a:xfrm>
          <a:prstGeom prst="rect">
            <a:avLst/>
          </a:prstGeom>
          <a:ln>
            <a:noFill/>
          </a:ln>
          <a:effectLst>
            <a:softEdge rad="112500"/>
          </a:effectLst>
        </p:spPr>
      </p:pic>
    </p:spTree>
    <p:extLst>
      <p:ext uri="{BB962C8B-B14F-4D97-AF65-F5344CB8AC3E}">
        <p14:creationId xmlns:p14="http://schemas.microsoft.com/office/powerpoint/2010/main" val="308654798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158240" y="1796361"/>
            <a:ext cx="10495280" cy="1067343"/>
          </a:xfrm>
          <a:prstGeom prst="rect">
            <a:avLst/>
          </a:prstGeom>
          <a:noFill/>
        </p:spPr>
        <p:txBody>
          <a:bodyPr wrap="square" rtlCol="0">
            <a:spAutoFit/>
          </a:bodyPr>
          <a:lstStyle/>
          <a:p>
            <a:pPr algn="ctr">
              <a:lnSpc>
                <a:spcPct val="130000"/>
              </a:lnSpc>
              <a:spcBef>
                <a:spcPts val="600"/>
              </a:spcBef>
            </a:pPr>
            <a:r>
              <a:rPr lang="zh-CN" altLang="en-US" sz="5400" kern="0" spc="-150" dirty="0">
                <a:cs typeface="+mn-ea"/>
                <a:sym typeface="+mn-lt"/>
              </a:rPr>
              <a:t>第</a:t>
            </a:r>
            <a:r>
              <a:rPr lang="en-US" altLang="zh-CN" sz="5400" kern="0" spc="-150" dirty="0">
                <a:cs typeface="+mn-ea"/>
                <a:sym typeface="+mn-lt"/>
              </a:rPr>
              <a:t>1</a:t>
            </a:r>
            <a:r>
              <a:rPr lang="zh-CN" altLang="en-US" sz="5400" kern="0" spc="-150" dirty="0">
                <a:cs typeface="+mn-ea"/>
                <a:sym typeface="+mn-lt"/>
              </a:rPr>
              <a:t>课中华文明的起源和早期国家</a:t>
            </a:r>
          </a:p>
        </p:txBody>
      </p:sp>
      <p:sp>
        <p:nvSpPr>
          <p:cNvPr id="15" name="文本框 14"/>
          <p:cNvSpPr txBox="1"/>
          <p:nvPr/>
        </p:nvSpPr>
        <p:spPr>
          <a:xfrm>
            <a:off x="4476750" y="3342602"/>
            <a:ext cx="3238500" cy="597921"/>
          </a:xfrm>
          <a:prstGeom prst="rect">
            <a:avLst/>
          </a:prstGeom>
          <a:noFill/>
        </p:spPr>
        <p:txBody>
          <a:bodyPr wrap="square" rtlCol="0">
            <a:spAutoFit/>
          </a:bodyPr>
          <a:lstStyle/>
          <a:p>
            <a:pPr algn="ctr">
              <a:lnSpc>
                <a:spcPct val="130000"/>
              </a:lnSpc>
              <a:spcBef>
                <a:spcPts val="600"/>
              </a:spcBef>
            </a:pPr>
            <a:r>
              <a:rPr lang="zh-CN" altLang="en-US" sz="2800" kern="0" dirty="0">
                <a:cs typeface="+mn-ea"/>
                <a:sym typeface="+mn-lt"/>
              </a:rPr>
              <a:t>高一历史组   邓梦</a:t>
            </a:r>
          </a:p>
        </p:txBody>
      </p:sp>
    </p:spTree>
    <p:extLst>
      <p:ext uri="{BB962C8B-B14F-4D97-AF65-F5344CB8AC3E}">
        <p14:creationId xmlns:p14="http://schemas.microsoft.com/office/powerpoint/2010/main" val="12326755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442CB443-2B25-0AF0-3ED6-C17CB0F66790}"/>
              </a:ext>
            </a:extLst>
          </p:cNvPr>
          <p:cNvSpPr txBox="1"/>
          <p:nvPr/>
        </p:nvSpPr>
        <p:spPr>
          <a:xfrm>
            <a:off x="706120" y="1591995"/>
            <a:ext cx="10779760" cy="2554545"/>
          </a:xfrm>
          <a:prstGeom prst="rect">
            <a:avLst/>
          </a:prstGeom>
          <a:noFill/>
        </p:spPr>
        <p:txBody>
          <a:bodyPr wrap="square">
            <a:spAutoFit/>
          </a:bodyPr>
          <a:lstStyle/>
          <a:p>
            <a:pPr algn="ctr"/>
            <a:r>
              <a:rPr lang="zh-CN" altLang="en-US" sz="4000" b="1" dirty="0">
                <a:solidFill>
                  <a:srgbClr val="333333"/>
                </a:solidFill>
                <a:latin typeface="宋体" panose="02010600030101010101" pitchFamily="2" charset="-122"/>
                <a:ea typeface="宋体" panose="02010600030101010101" pitchFamily="2" charset="-122"/>
              </a:rPr>
              <a:t>合作探究</a:t>
            </a:r>
            <a:endParaRPr lang="en-US" altLang="zh-CN" sz="4000" b="1" dirty="0">
              <a:solidFill>
                <a:srgbClr val="333333"/>
              </a:solidFill>
              <a:latin typeface="宋体" panose="02010600030101010101" pitchFamily="2" charset="-122"/>
              <a:ea typeface="宋体" panose="02010600030101010101" pitchFamily="2" charset="-122"/>
            </a:endParaRPr>
          </a:p>
          <a:p>
            <a:r>
              <a:rPr lang="zh-CN" altLang="en-US" sz="4000" b="1" i="0" dirty="0">
                <a:solidFill>
                  <a:srgbClr val="333333"/>
                </a:solidFill>
                <a:effectLst/>
                <a:latin typeface="宋体" panose="02010600030101010101" pitchFamily="2" charset="-122"/>
                <a:ea typeface="宋体" panose="02010600030101010101" pitchFamily="2" charset="-122"/>
              </a:rPr>
              <a:t>    子曰：“殷因于夏礼，所损益可知也；周因于殷礼，所损益可知也。”</a:t>
            </a:r>
            <a:r>
              <a:rPr lang="zh-CN" altLang="en-US" sz="4000" b="1" dirty="0">
                <a:solidFill>
                  <a:srgbClr val="333333"/>
                </a:solidFill>
                <a:latin typeface="宋体" panose="02010600030101010101" pitchFamily="2" charset="-122"/>
                <a:ea typeface="宋体" panose="02010600030101010101" pitchFamily="2" charset="-122"/>
              </a:rPr>
              <a:t>结合文献材料和考古材料分析商周国家治理的异同。</a:t>
            </a:r>
            <a:endParaRPr lang="zh-CN" altLang="en-US" sz="4000" b="1" dirty="0">
              <a:latin typeface="宋体" panose="02010600030101010101" pitchFamily="2" charset="-122"/>
              <a:ea typeface="宋体" panose="02010600030101010101" pitchFamily="2" charset="-122"/>
            </a:endParaRPr>
          </a:p>
        </p:txBody>
      </p:sp>
      <p:sp>
        <p:nvSpPr>
          <p:cNvPr id="6" name="文本框 5">
            <a:extLst>
              <a:ext uri="{FF2B5EF4-FFF2-40B4-BE49-F238E27FC236}">
                <a16:creationId xmlns:a16="http://schemas.microsoft.com/office/drawing/2014/main" id="{4B7872D2-5D12-B2C2-6451-F291D0BC4669}"/>
              </a:ext>
            </a:extLst>
          </p:cNvPr>
          <p:cNvSpPr txBox="1"/>
          <p:nvPr/>
        </p:nvSpPr>
        <p:spPr>
          <a:xfrm>
            <a:off x="914400" y="4572000"/>
            <a:ext cx="826008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提示：意识形态、国家形态、社会结构、文化形态</a:t>
            </a:r>
          </a:p>
        </p:txBody>
      </p:sp>
    </p:spTree>
    <p:extLst>
      <p:ext uri="{BB962C8B-B14F-4D97-AF65-F5344CB8AC3E}">
        <p14:creationId xmlns:p14="http://schemas.microsoft.com/office/powerpoint/2010/main" val="42125314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292FCC4-D2DA-7BEF-8643-B7E35C0B36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312" y="284797"/>
            <a:ext cx="2254568" cy="2640534"/>
          </a:xfrm>
          <a:prstGeom prst="rect">
            <a:avLst/>
          </a:prstGeom>
          <a:noFill/>
          <a:ln>
            <a:noFill/>
          </a:ln>
        </p:spPr>
      </p:pic>
      <p:pic>
        <p:nvPicPr>
          <p:cNvPr id="5" name="图片 4">
            <a:extLst>
              <a:ext uri="{FF2B5EF4-FFF2-40B4-BE49-F238E27FC236}">
                <a16:creationId xmlns:a16="http://schemas.microsoft.com/office/drawing/2014/main" id="{E67E86AB-01E8-D5F0-0D19-DC6F423F8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096" y="3611245"/>
            <a:ext cx="2667000" cy="1951990"/>
          </a:xfrm>
          <a:prstGeom prst="rect">
            <a:avLst/>
          </a:prstGeom>
        </p:spPr>
      </p:pic>
      <p:sp>
        <p:nvSpPr>
          <p:cNvPr id="7" name="文本框 6">
            <a:extLst>
              <a:ext uri="{FF2B5EF4-FFF2-40B4-BE49-F238E27FC236}">
                <a16:creationId xmlns:a16="http://schemas.microsoft.com/office/drawing/2014/main" id="{8BC2823D-F24D-3E12-50B5-7CCE7B4C9C52}"/>
              </a:ext>
            </a:extLst>
          </p:cNvPr>
          <p:cNvSpPr txBox="1"/>
          <p:nvPr/>
        </p:nvSpPr>
        <p:spPr>
          <a:xfrm>
            <a:off x="1422400" y="2939596"/>
            <a:ext cx="6096000" cy="523220"/>
          </a:xfrm>
          <a:prstGeom prst="rect">
            <a:avLst/>
          </a:prstGeom>
          <a:noFill/>
        </p:spPr>
        <p:txBody>
          <a:bodyPr wrap="square">
            <a:spAutoFit/>
          </a:bodyPr>
          <a:lstStyle/>
          <a:p>
            <a:r>
              <a:rPr lang="zh-CN" altLang="zh-CN" sz="2800" dirty="0">
                <a:solidFill>
                  <a:srgbClr val="111111"/>
                </a:solidFill>
                <a:effectLst/>
                <a:latin typeface="Arial" panose="020B0604020202020204" pitchFamily="34" charset="0"/>
                <a:ea typeface="等线" panose="02010600030101010101" pitchFamily="2" charset="-122"/>
                <a:cs typeface="Arial" panose="020B0604020202020204" pitchFamily="34" charset="0"/>
              </a:rPr>
              <a:t>卜甲</a:t>
            </a:r>
            <a:endParaRPr lang="zh-CN" altLang="en-US" sz="2800" dirty="0"/>
          </a:p>
        </p:txBody>
      </p:sp>
      <p:sp>
        <p:nvSpPr>
          <p:cNvPr id="9" name="文本框 8">
            <a:extLst>
              <a:ext uri="{FF2B5EF4-FFF2-40B4-BE49-F238E27FC236}">
                <a16:creationId xmlns:a16="http://schemas.microsoft.com/office/drawing/2014/main" id="{E0FEE5BD-5388-5D1C-68C1-EB44B1B2BAC1}"/>
              </a:ext>
            </a:extLst>
          </p:cNvPr>
          <p:cNvSpPr txBox="1"/>
          <p:nvPr/>
        </p:nvSpPr>
        <p:spPr>
          <a:xfrm>
            <a:off x="1422400" y="5536860"/>
            <a:ext cx="6096000" cy="523220"/>
          </a:xfrm>
          <a:prstGeom prst="rect">
            <a:avLst/>
          </a:prstGeom>
          <a:noFill/>
        </p:spPr>
        <p:txBody>
          <a:bodyPr wrap="square">
            <a:spAutoFit/>
          </a:bodyPr>
          <a:lstStyle/>
          <a:p>
            <a:r>
              <a:rPr lang="zh-CN" altLang="zh-CN" sz="2800" dirty="0">
                <a:solidFill>
                  <a:srgbClr val="111111"/>
                </a:solidFill>
                <a:effectLst/>
                <a:latin typeface="Arial" panose="020B0604020202020204" pitchFamily="34" charset="0"/>
                <a:ea typeface="等线" panose="02010600030101010101" pitchFamily="2" charset="-122"/>
                <a:cs typeface="Arial" panose="020B0604020202020204" pitchFamily="34" charset="0"/>
              </a:rPr>
              <a:t>筮法</a:t>
            </a:r>
            <a:endParaRPr lang="zh-CN" altLang="en-US" sz="2800" dirty="0"/>
          </a:p>
        </p:txBody>
      </p:sp>
      <p:sp>
        <p:nvSpPr>
          <p:cNvPr id="13" name="文本框 12">
            <a:extLst>
              <a:ext uri="{FF2B5EF4-FFF2-40B4-BE49-F238E27FC236}">
                <a16:creationId xmlns:a16="http://schemas.microsoft.com/office/drawing/2014/main" id="{E1B50528-2046-CDD1-1000-86BEDECFC401}"/>
              </a:ext>
            </a:extLst>
          </p:cNvPr>
          <p:cNvSpPr txBox="1"/>
          <p:nvPr/>
        </p:nvSpPr>
        <p:spPr>
          <a:xfrm>
            <a:off x="3642241" y="3635708"/>
            <a:ext cx="8323580"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66700" algn="just"/>
            <a:r>
              <a:rPr lang="en-US" altLang="zh-CN" sz="2400"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2400"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你们这班遗留下来的的殷人啊！你们不幸，上天降下大乱与你们，我们奉了上帝为威严，来执行这个责罚。你们想，我们周家本来是一个小国，怎敢来夺取你们这样的大国，我也怎敢希求这个天位，只是上天要我们这么做，我们得到上天的帮助之后也就不得不做！——《尚书·多士》，摘自《国史讲话·上古》顾劼刚翻译</a:t>
            </a:r>
          </a:p>
        </p:txBody>
      </p:sp>
      <p:sp>
        <p:nvSpPr>
          <p:cNvPr id="15" name="文本框 14">
            <a:extLst>
              <a:ext uri="{FF2B5EF4-FFF2-40B4-BE49-F238E27FC236}">
                <a16:creationId xmlns:a16="http://schemas.microsoft.com/office/drawing/2014/main" id="{001A145D-967C-8D38-FE17-454BE9FB5368}"/>
              </a:ext>
            </a:extLst>
          </p:cNvPr>
          <p:cNvSpPr txBox="1"/>
          <p:nvPr/>
        </p:nvSpPr>
        <p:spPr>
          <a:xfrm>
            <a:off x="3505200" y="3044607"/>
            <a:ext cx="8508762" cy="461665"/>
          </a:xfrm>
          <a:prstGeom prst="rect">
            <a:avLst/>
          </a:prstGeom>
          <a:noFill/>
        </p:spPr>
        <p:txBody>
          <a:bodyPr wrap="square">
            <a:spAutoFit/>
          </a:bodyPr>
          <a:lstStyle/>
          <a:p>
            <a:pPr algn="just"/>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1.</a:t>
            </a:r>
            <a:r>
              <a:rPr lang="zh-CN"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意识形态：神权和王权相结合</a:t>
            </a:r>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en-US" sz="2400" kern="100" dirty="0">
                <a:solidFill>
                  <a:srgbClr val="FF0000"/>
                </a:solidFill>
                <a:latin typeface="Arial" panose="020B0604020202020204" pitchFamily="34" charset="0"/>
                <a:ea typeface="等线" panose="02010600030101010101" pitchFamily="2" charset="-122"/>
                <a:cs typeface="Arial" panose="020B0604020202020204" pitchFamily="34" charset="0"/>
              </a:rPr>
              <a:t>同</a:t>
            </a:r>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en-US" sz="2400" kern="100" dirty="0">
                <a:solidFill>
                  <a:srgbClr val="FF0000"/>
                </a:solidFill>
                <a:latin typeface="Arial" panose="020B0604020202020204" pitchFamily="34" charset="0"/>
                <a:ea typeface="等线" panose="02010600030101010101" pitchFamily="2" charset="-122"/>
                <a:cs typeface="Arial" panose="020B0604020202020204" pitchFamily="34" charset="0"/>
              </a:rPr>
              <a:t>；</a:t>
            </a:r>
            <a:r>
              <a:rPr lang="zh-CN"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从尊神轻民到敬德保民</a:t>
            </a:r>
            <a:endPar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3" name="图片 2">
            <a:extLst>
              <a:ext uri="{FF2B5EF4-FFF2-40B4-BE49-F238E27FC236}">
                <a16:creationId xmlns:a16="http://schemas.microsoft.com/office/drawing/2014/main" id="{33E43CF6-EA0F-C4D7-62B4-CD91A604966E}"/>
              </a:ext>
            </a:extLst>
          </p:cNvPr>
          <p:cNvPicPr>
            <a:picLocks noChangeAspect="1"/>
          </p:cNvPicPr>
          <p:nvPr/>
        </p:nvPicPr>
        <p:blipFill>
          <a:blip r:embed="rId5"/>
          <a:stretch>
            <a:fillRect/>
          </a:stretch>
        </p:blipFill>
        <p:spPr>
          <a:xfrm>
            <a:off x="3505200" y="293991"/>
            <a:ext cx="8419862" cy="2580887"/>
          </a:xfrm>
          <a:prstGeom prst="rect">
            <a:avLst/>
          </a:prstGeom>
        </p:spPr>
      </p:pic>
      <p:sp>
        <p:nvSpPr>
          <p:cNvPr id="8" name="文本框 7">
            <a:extLst>
              <a:ext uri="{FF2B5EF4-FFF2-40B4-BE49-F238E27FC236}">
                <a16:creationId xmlns:a16="http://schemas.microsoft.com/office/drawing/2014/main" id="{3D947E73-BF68-EB7F-6125-0C7C963ED180}"/>
              </a:ext>
            </a:extLst>
          </p:cNvPr>
          <p:cNvSpPr txBox="1"/>
          <p:nvPr/>
        </p:nvSpPr>
        <p:spPr>
          <a:xfrm>
            <a:off x="395505" y="1105246"/>
            <a:ext cx="2908182" cy="3416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indent="266700" algn="just"/>
            <a:r>
              <a:rPr lang="zh-CN" altLang="en-US" sz="3600" kern="100" spc="-150" dirty="0">
                <a:solidFill>
                  <a:schemeClr val="bg1"/>
                </a:solidFill>
                <a:latin typeface="宋体" panose="02010600030101010101" pitchFamily="2" charset="-122"/>
                <a:ea typeface="宋体" panose="02010600030101010101" pitchFamily="2" charset="-122"/>
                <a:cs typeface="Times New Roman" panose="02020603050405020304" pitchFamily="18" charset="0"/>
              </a:rPr>
              <a:t>①</a:t>
            </a:r>
            <a:r>
              <a:rPr lang="zh-CN"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殷人尊鬼，率民以事神，先鬼而后礼</a:t>
            </a:r>
            <a:r>
              <a:rPr lang="zh-CN" altLang="en-US"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a:t>
            </a:r>
            <a:endParaRPr lang="en-US"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p>
            <a:pPr indent="266700" algn="just"/>
            <a:r>
              <a:rPr lang="zh-CN" altLang="en-US"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②</a:t>
            </a:r>
            <a:r>
              <a:rPr lang="zh-CN"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周人尊礼尚施，事鬼神而远之。</a:t>
            </a:r>
          </a:p>
        </p:txBody>
      </p:sp>
      <p:sp>
        <p:nvSpPr>
          <p:cNvPr id="2" name="文本框 1">
            <a:extLst>
              <a:ext uri="{FF2B5EF4-FFF2-40B4-BE49-F238E27FC236}">
                <a16:creationId xmlns:a16="http://schemas.microsoft.com/office/drawing/2014/main" id="{F78F9FBC-8A78-9C1C-CDA4-79C0B53137ED}"/>
              </a:ext>
            </a:extLst>
          </p:cNvPr>
          <p:cNvSpPr txBox="1"/>
          <p:nvPr/>
        </p:nvSpPr>
        <p:spPr>
          <a:xfrm>
            <a:off x="7203440" y="2428240"/>
            <a:ext cx="2804160" cy="453457"/>
          </a:xfrm>
          <a:prstGeom prst="rect">
            <a:avLst/>
          </a:prstGeom>
          <a:noFill/>
        </p:spPr>
        <p:txBody>
          <a:bodyPr wrap="square" rtlCol="0">
            <a:spAutoFit/>
          </a:bodyPr>
          <a:lstStyle/>
          <a:p>
            <a:pPr>
              <a:lnSpc>
                <a:spcPct val="130000"/>
              </a:lnSpc>
              <a:spcBef>
                <a:spcPts val="600"/>
              </a:spcBef>
            </a:pP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尚书</a:t>
            </a: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盘庚</a:t>
            </a: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中</a:t>
            </a:r>
            <a:r>
              <a:rPr lang="en-US" altLang="zh-CN" sz="2000" kern="0" dirty="0">
                <a:latin typeface="微软雅黑" panose="020B0503020204020204" pitchFamily="34" charset="-122"/>
                <a:ea typeface="微软雅黑" panose="020B0503020204020204" pitchFamily="34" charset="-122"/>
                <a:cs typeface="+mn-ea"/>
                <a:sym typeface="+mn-lt"/>
              </a:rPr>
              <a:t>》</a:t>
            </a:r>
            <a:endParaRPr lang="zh-CN" altLang="en-US" sz="2000" kern="0" dirty="0">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34083989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F102082-26AD-6431-411D-C5A6A76FB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665" y="1061081"/>
            <a:ext cx="4658360" cy="4134295"/>
          </a:xfrm>
          <a:prstGeom prst="rect">
            <a:avLst/>
          </a:prstGeom>
        </p:spPr>
      </p:pic>
      <p:pic>
        <p:nvPicPr>
          <p:cNvPr id="6" name="图片 5">
            <a:extLst>
              <a:ext uri="{FF2B5EF4-FFF2-40B4-BE49-F238E27FC236}">
                <a16:creationId xmlns:a16="http://schemas.microsoft.com/office/drawing/2014/main" id="{86127A66-F843-CC95-5BDA-5E2636A8C318}"/>
              </a:ext>
            </a:extLst>
          </p:cNvPr>
          <p:cNvPicPr>
            <a:picLocks noChangeAspect="1"/>
          </p:cNvPicPr>
          <p:nvPr/>
        </p:nvPicPr>
        <p:blipFill>
          <a:blip r:embed="rId3" cstate="print">
            <a:extLst>
              <a:ext uri="{28A0092B-C50C-407E-A947-70E740481C1C}">
                <a14:useLocalDpi xmlns:a14="http://schemas.microsoft.com/office/drawing/2010/main" val="0"/>
              </a:ext>
            </a:extLst>
          </a:blip>
          <a:srcRect l="50781" t="26667" r="10146" b="19875"/>
          <a:stretch>
            <a:fillRect/>
          </a:stretch>
        </p:blipFill>
        <p:spPr>
          <a:xfrm>
            <a:off x="5927090" y="958165"/>
            <a:ext cx="4947920" cy="4334808"/>
          </a:xfrm>
          <a:prstGeom prst="rect">
            <a:avLst/>
          </a:prstGeom>
        </p:spPr>
      </p:pic>
      <p:sp>
        <p:nvSpPr>
          <p:cNvPr id="8" name="文本框 7">
            <a:extLst>
              <a:ext uri="{FF2B5EF4-FFF2-40B4-BE49-F238E27FC236}">
                <a16:creationId xmlns:a16="http://schemas.microsoft.com/office/drawing/2014/main" id="{23A8DC09-D8D7-AD30-72D3-50DB53A185EE}"/>
              </a:ext>
            </a:extLst>
          </p:cNvPr>
          <p:cNvSpPr txBox="1"/>
          <p:nvPr/>
        </p:nvSpPr>
        <p:spPr>
          <a:xfrm>
            <a:off x="515620" y="357652"/>
            <a:ext cx="10965180" cy="523220"/>
          </a:xfrm>
          <a:prstGeom prst="rect">
            <a:avLst/>
          </a:prstGeom>
          <a:noFill/>
        </p:spPr>
        <p:txBody>
          <a:bodyPr wrap="square">
            <a:spAutoFit/>
          </a:bodyPr>
          <a:lstStyle/>
          <a:p>
            <a:r>
              <a:rPr lang="en-US"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2.</a:t>
            </a:r>
            <a:r>
              <a:rPr lang="zh-CN"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国家形态：</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以血缘为基础的国家（同）</a:t>
            </a:r>
            <a:r>
              <a:rPr lang="zh-CN" altLang="en-US"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从方国联盟走向家国一体，</a:t>
            </a:r>
            <a:endParaRPr lang="zh-CN" altLang="en-US" sz="2800" dirty="0">
              <a:solidFill>
                <a:srgbClr val="FF0000"/>
              </a:solidFill>
            </a:endParaRPr>
          </a:p>
        </p:txBody>
      </p:sp>
      <p:sp>
        <p:nvSpPr>
          <p:cNvPr id="10" name="文本框 9">
            <a:extLst>
              <a:ext uri="{FF2B5EF4-FFF2-40B4-BE49-F238E27FC236}">
                <a16:creationId xmlns:a16="http://schemas.microsoft.com/office/drawing/2014/main" id="{1A5F33F7-25E8-412A-98CC-462489A4172A}"/>
              </a:ext>
            </a:extLst>
          </p:cNvPr>
          <p:cNvSpPr txBox="1"/>
          <p:nvPr/>
        </p:nvSpPr>
        <p:spPr>
          <a:xfrm>
            <a:off x="1002665" y="5292973"/>
            <a:ext cx="9766935"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zh-CN" altLang="en-US" sz="2800" b="1" kern="100" dirty="0">
                <a:effectLst/>
                <a:latin typeface="等线" panose="02010600030101010101" pitchFamily="2" charset="-122"/>
                <a:ea typeface="宋体" panose="02010600030101010101" pitchFamily="2" charset="-122"/>
                <a:cs typeface="宋体" panose="02010600030101010101" pitchFamily="2" charset="-122"/>
              </a:rPr>
              <a:t>西周分封制度的特点</a:t>
            </a:r>
            <a:endParaRPr lang="en-US" altLang="zh-CN" sz="2800" b="1" kern="100" dirty="0">
              <a:effectLst/>
              <a:latin typeface="等线" panose="02010600030101010101" pitchFamily="2" charset="-122"/>
              <a:ea typeface="宋体" panose="02010600030101010101" pitchFamily="2" charset="-122"/>
              <a:cs typeface="宋体" panose="02010600030101010101" pitchFamily="2" charset="-122"/>
            </a:endParaRPr>
          </a:p>
          <a:p>
            <a:pPr algn="just"/>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1</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）血缘垄断（</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2</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）家国同构（</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3</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）分权政治（</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4</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）等级森严</a:t>
            </a:r>
            <a:endParaRPr lang="en-US" altLang="zh-CN" sz="2800" b="1" kern="100" dirty="0">
              <a:effectLst/>
              <a:latin typeface="等线" panose="02010600030101010101" pitchFamily="2" charset="-122"/>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7209479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01850" y="1650682"/>
            <a:ext cx="1541780" cy="596265"/>
          </a:xfrm>
        </p:spPr>
        <p:txBody>
          <a:bodyPr>
            <a:noAutofit/>
          </a:bodyPr>
          <a:lstStyle/>
          <a:p>
            <a:r>
              <a:rPr lang="en-US" altLang="zh-CN" sz="3200" b="1" dirty="0">
                <a:solidFill>
                  <a:srgbClr val="FF0000"/>
                </a:solidFill>
                <a:latin typeface="华文楷体" panose="02010600040101010101" charset="-122"/>
                <a:ea typeface="华文楷体" panose="02010600040101010101" charset="-122"/>
              </a:rPr>
              <a:t> </a:t>
            </a:r>
            <a:r>
              <a:rPr lang="zh-CN" altLang="en-US" sz="3200" b="1" dirty="0">
                <a:solidFill>
                  <a:srgbClr val="FF0000"/>
                </a:solidFill>
                <a:latin typeface="华文楷体" panose="02010600040101010101" charset="-122"/>
                <a:ea typeface="华文楷体" panose="02010600040101010101" charset="-122"/>
              </a:rPr>
              <a:t>概念：</a:t>
            </a:r>
          </a:p>
        </p:txBody>
      </p:sp>
      <p:sp>
        <p:nvSpPr>
          <p:cNvPr id="4" name="内容占位符 2"/>
          <p:cNvSpPr>
            <a:spLocks noGrp="1"/>
          </p:cNvSpPr>
          <p:nvPr/>
        </p:nvSpPr>
        <p:spPr>
          <a:xfrm>
            <a:off x="3496945" y="16014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封邦建国</a:t>
            </a:r>
          </a:p>
        </p:txBody>
      </p:sp>
      <p:sp>
        <p:nvSpPr>
          <p:cNvPr id="7" name="内容占位符 2"/>
          <p:cNvSpPr>
            <a:spLocks noGrp="1"/>
          </p:cNvSpPr>
          <p:nvPr/>
        </p:nvSpPr>
        <p:spPr>
          <a:xfrm>
            <a:off x="2101850" y="237426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对象：</a:t>
            </a:r>
          </a:p>
        </p:txBody>
      </p:sp>
      <p:sp>
        <p:nvSpPr>
          <p:cNvPr id="8" name="内容占位符 2"/>
          <p:cNvSpPr>
            <a:spLocks noGrp="1"/>
          </p:cNvSpPr>
          <p:nvPr/>
        </p:nvSpPr>
        <p:spPr>
          <a:xfrm>
            <a:off x="3448685" y="23742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三种贵族</a:t>
            </a:r>
          </a:p>
        </p:txBody>
      </p:sp>
      <p:sp>
        <p:nvSpPr>
          <p:cNvPr id="11" name="内容占位符 2"/>
          <p:cNvSpPr>
            <a:spLocks noGrp="1"/>
          </p:cNvSpPr>
          <p:nvPr/>
        </p:nvSpPr>
        <p:spPr>
          <a:xfrm>
            <a:off x="2101850" y="31635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目的：</a:t>
            </a:r>
          </a:p>
        </p:txBody>
      </p:sp>
      <p:sp>
        <p:nvSpPr>
          <p:cNvPr id="12" name="内容占位符 2"/>
          <p:cNvSpPr>
            <a:spLocks noGrp="1"/>
          </p:cNvSpPr>
          <p:nvPr/>
        </p:nvSpPr>
        <p:spPr>
          <a:xfrm>
            <a:off x="3448685" y="31635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拱卫王室</a:t>
            </a:r>
          </a:p>
        </p:txBody>
      </p:sp>
      <p:sp>
        <p:nvSpPr>
          <p:cNvPr id="15" name="内容占位符 2"/>
          <p:cNvSpPr>
            <a:spLocks noGrp="1"/>
          </p:cNvSpPr>
          <p:nvPr/>
        </p:nvSpPr>
        <p:spPr>
          <a:xfrm>
            <a:off x="2101850" y="45986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当时：</a:t>
            </a:r>
          </a:p>
        </p:txBody>
      </p:sp>
      <p:sp>
        <p:nvSpPr>
          <p:cNvPr id="16" name="内容占位符 2"/>
          <p:cNvSpPr>
            <a:spLocks noGrp="1"/>
          </p:cNvSpPr>
          <p:nvPr/>
        </p:nvSpPr>
        <p:spPr>
          <a:xfrm>
            <a:off x="3432175" y="4598670"/>
            <a:ext cx="603186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有效控制，扩大疆域，民族融合</a:t>
            </a:r>
          </a:p>
        </p:txBody>
      </p:sp>
      <p:sp>
        <p:nvSpPr>
          <p:cNvPr id="20" name="内容占位符 2"/>
          <p:cNvSpPr>
            <a:spLocks noGrp="1"/>
          </p:cNvSpPr>
          <p:nvPr/>
        </p:nvSpPr>
        <p:spPr>
          <a:xfrm>
            <a:off x="2101850" y="534924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长远：</a:t>
            </a:r>
          </a:p>
        </p:txBody>
      </p:sp>
      <p:sp>
        <p:nvSpPr>
          <p:cNvPr id="21" name="内容占位符 2"/>
          <p:cNvSpPr>
            <a:spLocks noGrp="1"/>
          </p:cNvSpPr>
          <p:nvPr/>
        </p:nvSpPr>
        <p:spPr>
          <a:xfrm>
            <a:off x="3448685" y="5332730"/>
            <a:ext cx="601535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地方威胁中央，汉、明局部恢复</a:t>
            </a:r>
          </a:p>
        </p:txBody>
      </p:sp>
      <p:sp>
        <p:nvSpPr>
          <p:cNvPr id="39" name="内容占位符 2"/>
          <p:cNvSpPr>
            <a:spLocks noGrp="1"/>
          </p:cNvSpPr>
          <p:nvPr/>
        </p:nvSpPr>
        <p:spPr>
          <a:xfrm>
            <a:off x="6120130" y="16014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dirty="0">
                <a:solidFill>
                  <a:srgbClr val="FF0000"/>
                </a:solidFill>
                <a:latin typeface="华文楷体" panose="02010600040101010101" charset="-122"/>
                <a:ea typeface="华文楷体" panose="02010600040101010101" charset="-122"/>
              </a:rPr>
              <a:t>前提：</a:t>
            </a:r>
          </a:p>
        </p:txBody>
      </p:sp>
      <p:sp>
        <p:nvSpPr>
          <p:cNvPr id="40" name="内容占位符 2"/>
          <p:cNvSpPr>
            <a:spLocks noGrp="1"/>
          </p:cNvSpPr>
          <p:nvPr/>
        </p:nvSpPr>
        <p:spPr>
          <a:xfrm>
            <a:off x="7466965" y="16014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王室强大</a:t>
            </a:r>
          </a:p>
        </p:txBody>
      </p:sp>
      <p:sp>
        <p:nvSpPr>
          <p:cNvPr id="41" name="内容占位符 2"/>
          <p:cNvSpPr>
            <a:spLocks noGrp="1"/>
          </p:cNvSpPr>
          <p:nvPr/>
        </p:nvSpPr>
        <p:spPr>
          <a:xfrm>
            <a:off x="6103620" y="237426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内容：</a:t>
            </a:r>
          </a:p>
        </p:txBody>
      </p:sp>
      <p:sp>
        <p:nvSpPr>
          <p:cNvPr id="42" name="内容占位符 2"/>
          <p:cNvSpPr>
            <a:spLocks noGrp="1"/>
          </p:cNvSpPr>
          <p:nvPr/>
        </p:nvSpPr>
        <p:spPr>
          <a:xfrm>
            <a:off x="7450455" y="23742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土地人民</a:t>
            </a:r>
          </a:p>
        </p:txBody>
      </p:sp>
      <p:sp>
        <p:nvSpPr>
          <p:cNvPr id="43" name="内容占位符 2"/>
          <p:cNvSpPr>
            <a:spLocks noGrp="1"/>
          </p:cNvSpPr>
          <p:nvPr/>
        </p:nvSpPr>
        <p:spPr>
          <a:xfrm>
            <a:off x="2130425" y="387350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实质：</a:t>
            </a:r>
          </a:p>
        </p:txBody>
      </p:sp>
      <p:sp>
        <p:nvSpPr>
          <p:cNvPr id="44" name="内容占位符 2"/>
          <p:cNvSpPr>
            <a:spLocks noGrp="1"/>
          </p:cNvSpPr>
          <p:nvPr/>
        </p:nvSpPr>
        <p:spPr>
          <a:xfrm>
            <a:off x="3432175" y="387858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权力分配</a:t>
            </a:r>
          </a:p>
        </p:txBody>
      </p:sp>
      <p:sp>
        <p:nvSpPr>
          <p:cNvPr id="13" name="内容占位符 2"/>
          <p:cNvSpPr>
            <a:spLocks noGrp="1"/>
          </p:cNvSpPr>
          <p:nvPr/>
        </p:nvSpPr>
        <p:spPr>
          <a:xfrm>
            <a:off x="6133465" y="314706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周王：</a:t>
            </a:r>
          </a:p>
        </p:txBody>
      </p:sp>
      <p:sp>
        <p:nvSpPr>
          <p:cNvPr id="14" name="内容占位符 2"/>
          <p:cNvSpPr>
            <a:spLocks noGrp="1"/>
          </p:cNvSpPr>
          <p:nvPr/>
        </p:nvSpPr>
        <p:spPr>
          <a:xfrm>
            <a:off x="7480300" y="314706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天下共主</a:t>
            </a:r>
          </a:p>
        </p:txBody>
      </p:sp>
      <p:sp>
        <p:nvSpPr>
          <p:cNvPr id="17" name="内容占位符 2"/>
          <p:cNvSpPr>
            <a:spLocks noGrp="1"/>
          </p:cNvSpPr>
          <p:nvPr/>
        </p:nvSpPr>
        <p:spPr>
          <a:xfrm>
            <a:off x="6087110" y="386461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特点：</a:t>
            </a:r>
          </a:p>
        </p:txBody>
      </p:sp>
      <p:sp>
        <p:nvSpPr>
          <p:cNvPr id="18" name="内容占位符 2"/>
          <p:cNvSpPr>
            <a:spLocks noGrp="1"/>
          </p:cNvSpPr>
          <p:nvPr/>
        </p:nvSpPr>
        <p:spPr>
          <a:xfrm>
            <a:off x="7433945" y="386461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层层分封</a:t>
            </a:r>
          </a:p>
        </p:txBody>
      </p:sp>
      <p:sp>
        <p:nvSpPr>
          <p:cNvPr id="5" name="标题 4">
            <a:extLst>
              <a:ext uri="{FF2B5EF4-FFF2-40B4-BE49-F238E27FC236}">
                <a16:creationId xmlns:a16="http://schemas.microsoft.com/office/drawing/2014/main" id="{97354F02-2171-670F-3793-C56DAEBC132D}"/>
              </a:ext>
            </a:extLst>
          </p:cNvPr>
          <p:cNvSpPr>
            <a:spLocks noGrp="1"/>
          </p:cNvSpPr>
          <p:nvPr>
            <p:ph type="title"/>
          </p:nvPr>
        </p:nvSpPr>
        <p:spPr/>
        <p:txBody>
          <a:bodyPr/>
          <a:lstStyle/>
          <a:p>
            <a:endParaRPr lang="zh-CN" altLang="en-US" dirty="0"/>
          </a:p>
        </p:txBody>
      </p:sp>
      <p:sp>
        <p:nvSpPr>
          <p:cNvPr id="6" name="文本框 5">
            <a:extLst>
              <a:ext uri="{FF2B5EF4-FFF2-40B4-BE49-F238E27FC236}">
                <a16:creationId xmlns:a16="http://schemas.microsoft.com/office/drawing/2014/main" id="{B60A6B13-8BAE-5A48-2D04-7EA27BABF674}"/>
              </a:ext>
            </a:extLst>
          </p:cNvPr>
          <p:cNvSpPr txBox="1"/>
          <p:nvPr/>
        </p:nvSpPr>
        <p:spPr>
          <a:xfrm>
            <a:off x="3643630" y="525780"/>
            <a:ext cx="4443730" cy="814582"/>
          </a:xfrm>
          <a:prstGeom prst="rect">
            <a:avLst/>
          </a:prstGeom>
          <a:noFill/>
        </p:spPr>
        <p:txBody>
          <a:bodyPr wrap="square" rtlCol="0">
            <a:spAutoFit/>
          </a:bodyPr>
          <a:lstStyle/>
          <a:p>
            <a:pPr algn="ctr">
              <a:lnSpc>
                <a:spcPct val="130000"/>
              </a:lnSpc>
              <a:spcBef>
                <a:spcPts val="600"/>
              </a:spcBef>
            </a:pPr>
            <a:r>
              <a:rPr lang="zh-CN" altLang="en-US" sz="4000" kern="0" dirty="0">
                <a:latin typeface="微软雅黑" panose="020B0503020204020204" pitchFamily="34" charset="-122"/>
                <a:ea typeface="微软雅黑" panose="020B0503020204020204" pitchFamily="34" charset="-122"/>
                <a:cs typeface="+mn-ea"/>
                <a:sym typeface="+mn-lt"/>
              </a:rPr>
              <a:t>分封制知识体系</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linds(horizontal)">
                                      <p:cBhvr>
                                        <p:cTn id="10" dur="500"/>
                                        <p:tgtEl>
                                          <p:spTgt spid="4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linds(horizontal)">
                                      <p:cBhvr>
                                        <p:cTn id="16" dur="500"/>
                                        <p:tgtEl>
                                          <p:spTgt spid="4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linds(horizontal)">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P spid="16" grpId="0"/>
      <p:bldP spid="21" grpId="0"/>
      <p:bldP spid="40" grpId="0"/>
      <p:bldP spid="42" grpId="0"/>
      <p:bldP spid="44" grpId="0"/>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A81C72C6-2688-2F50-DA2C-6A5D01430DB8}"/>
              </a:ext>
            </a:extLst>
          </p:cNvPr>
          <p:cNvSpPr txBox="1"/>
          <p:nvPr/>
        </p:nvSpPr>
        <p:spPr>
          <a:xfrm>
            <a:off x="76939" y="884484"/>
            <a:ext cx="4882620" cy="5693866"/>
          </a:xfrm>
          <a:prstGeom prst="rect">
            <a:avLst/>
          </a:prstGeom>
          <a:noFill/>
        </p:spPr>
        <p:txBody>
          <a:bodyPr wrap="square">
            <a:spAutoFit/>
          </a:bodyPr>
          <a:lstStyle/>
          <a:p>
            <a:pPr algn="just"/>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材料</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1.</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贾母说：“自然先给宝玉娶了亲，然后给林丫头说人家。再没有先是外人，后是自己人的。”</a:t>
            </a:r>
            <a:endParaRPr lang="en-US" altLang="zh-CN" sz="2800" kern="100" dirty="0">
              <a:effectLst/>
              <a:latin typeface="楷体" panose="02010609060101010101" pitchFamily="49" charset="-122"/>
              <a:ea typeface="楷体" panose="02010609060101010101" pitchFamily="49" charset="-122"/>
              <a:cs typeface="宋体" panose="02010600030101010101" pitchFamily="2" charset="-122"/>
            </a:endParaRPr>
          </a:p>
          <a:p>
            <a:pPr algn="just"/>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材料</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2.</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《白鹿原》中，白嘉轩的第五个妻子死掉后，其母白赵氏说</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 甭摆出那个阴阳怪气的架势，女人不过是糊窗户的纸，破烂了揭掉，再糊一层新的。死了五个我再给你娶五个，家产花光了值得，比没儿没女断了香火给旁人占去心甘。” </a:t>
            </a:r>
            <a:endPar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pic>
        <p:nvPicPr>
          <p:cNvPr id="8" name="图片 7">
            <a:extLst>
              <a:ext uri="{FF2B5EF4-FFF2-40B4-BE49-F238E27FC236}">
                <a16:creationId xmlns:a16="http://schemas.microsoft.com/office/drawing/2014/main" id="{D11E1BC3-61D9-5E93-B294-9F91A7275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6142" y="1052192"/>
            <a:ext cx="3148965" cy="4931728"/>
          </a:xfrm>
          <a:prstGeom prst="rect">
            <a:avLst/>
          </a:prstGeom>
          <a:noFill/>
          <a:ln w="9525" cap="flat" cmpd="sng">
            <a:solidFill>
              <a:schemeClr val="tx1"/>
            </a:solidFill>
            <a:prstDash val="solid"/>
            <a:round/>
            <a:headEnd type="none" w="med" len="med"/>
            <a:tailEnd type="none" w="med" len="med"/>
          </a:ln>
        </p:spPr>
      </p:pic>
      <p:sp>
        <p:nvSpPr>
          <p:cNvPr id="12" name="文本框 11">
            <a:extLst>
              <a:ext uri="{FF2B5EF4-FFF2-40B4-BE49-F238E27FC236}">
                <a16:creationId xmlns:a16="http://schemas.microsoft.com/office/drawing/2014/main" id="{B7C79B93-4F9C-9B4A-3942-2088EF9229EC}"/>
              </a:ext>
            </a:extLst>
          </p:cNvPr>
          <p:cNvSpPr txBox="1"/>
          <p:nvPr/>
        </p:nvSpPr>
        <p:spPr>
          <a:xfrm>
            <a:off x="1706880" y="264340"/>
            <a:ext cx="8422640" cy="523220"/>
          </a:xfrm>
          <a:prstGeom prst="rect">
            <a:avLst/>
          </a:prstGeom>
          <a:noFill/>
        </p:spPr>
        <p:txBody>
          <a:bodyPr wrap="square">
            <a:spAutoFit/>
          </a:bodyPr>
          <a:lstStyle/>
          <a:p>
            <a:r>
              <a:rPr lang="en-US"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3.</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西周</a:t>
            </a:r>
            <a:r>
              <a:rPr lang="zh-CN"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社会结构：以宗族为核心，血缘贵族占主导</a:t>
            </a:r>
            <a:endPar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endParaRPr>
          </a:p>
        </p:txBody>
      </p:sp>
      <p:sp>
        <p:nvSpPr>
          <p:cNvPr id="2" name="内容占位符 4">
            <a:extLst>
              <a:ext uri="{FF2B5EF4-FFF2-40B4-BE49-F238E27FC236}">
                <a16:creationId xmlns:a16="http://schemas.microsoft.com/office/drawing/2014/main" id="{EED5AECE-68E3-CDFC-F169-EA56EC6020AB}"/>
              </a:ext>
            </a:extLst>
          </p:cNvPr>
          <p:cNvSpPr txBox="1">
            <a:spLocks/>
          </p:cNvSpPr>
          <p:nvPr/>
        </p:nvSpPr>
        <p:spPr>
          <a:xfrm>
            <a:off x="8441690" y="1086485"/>
            <a:ext cx="1541780" cy="50165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rgbClr val="FF0000"/>
                </a:solidFill>
                <a:latin typeface="华文楷体" panose="02010600040101010101" charset="-122"/>
                <a:ea typeface="华文楷体" panose="02010600040101010101" charset="-122"/>
              </a:rPr>
              <a:t> </a:t>
            </a:r>
            <a:r>
              <a:rPr lang="zh-CN" altLang="en-US" b="1" dirty="0">
                <a:solidFill>
                  <a:srgbClr val="FF0000"/>
                </a:solidFill>
                <a:latin typeface="华文楷体" panose="02010600040101010101" charset="-122"/>
                <a:ea typeface="华文楷体" panose="02010600040101010101" charset="-122"/>
              </a:rPr>
              <a:t>概念：</a:t>
            </a:r>
          </a:p>
        </p:txBody>
      </p:sp>
      <p:sp>
        <p:nvSpPr>
          <p:cNvPr id="3" name="内容占位符 2">
            <a:extLst>
              <a:ext uri="{FF2B5EF4-FFF2-40B4-BE49-F238E27FC236}">
                <a16:creationId xmlns:a16="http://schemas.microsoft.com/office/drawing/2014/main" id="{9205BE76-9D6B-62BE-E56C-178910DB6891}"/>
              </a:ext>
            </a:extLst>
          </p:cNvPr>
          <p:cNvSpPr>
            <a:spLocks noGrp="1"/>
          </p:cNvSpPr>
          <p:nvPr/>
        </p:nvSpPr>
        <p:spPr>
          <a:xfrm>
            <a:off x="9788525" y="106997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宗族之法</a:t>
            </a:r>
          </a:p>
        </p:txBody>
      </p:sp>
      <p:sp>
        <p:nvSpPr>
          <p:cNvPr id="4" name="内容占位符 2">
            <a:extLst>
              <a:ext uri="{FF2B5EF4-FFF2-40B4-BE49-F238E27FC236}">
                <a16:creationId xmlns:a16="http://schemas.microsoft.com/office/drawing/2014/main" id="{26F66C86-98BA-21DA-EB2D-E09219CFED2D}"/>
              </a:ext>
            </a:extLst>
          </p:cNvPr>
          <p:cNvSpPr>
            <a:spLocks noGrp="1"/>
          </p:cNvSpPr>
          <p:nvPr/>
        </p:nvSpPr>
        <p:spPr>
          <a:xfrm>
            <a:off x="8425180" y="178752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华文楷体" panose="02010600040101010101" charset="-122"/>
                <a:ea typeface="华文楷体" panose="02010600040101010101" charset="-122"/>
              </a:rPr>
              <a:t>目的：</a:t>
            </a:r>
          </a:p>
        </p:txBody>
      </p:sp>
      <p:sp>
        <p:nvSpPr>
          <p:cNvPr id="5" name="内容占位符 2">
            <a:extLst>
              <a:ext uri="{FF2B5EF4-FFF2-40B4-BE49-F238E27FC236}">
                <a16:creationId xmlns:a16="http://schemas.microsoft.com/office/drawing/2014/main" id="{90F2E998-B606-8C46-D7AE-34C419178795}"/>
              </a:ext>
            </a:extLst>
          </p:cNvPr>
          <p:cNvSpPr>
            <a:spLocks noGrp="1"/>
          </p:cNvSpPr>
          <p:nvPr/>
        </p:nvSpPr>
        <p:spPr>
          <a:xfrm>
            <a:off x="9772015" y="177101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防止纷争</a:t>
            </a:r>
          </a:p>
        </p:txBody>
      </p:sp>
      <p:sp>
        <p:nvSpPr>
          <p:cNvPr id="6" name="内容占位符 2">
            <a:extLst>
              <a:ext uri="{FF2B5EF4-FFF2-40B4-BE49-F238E27FC236}">
                <a16:creationId xmlns:a16="http://schemas.microsoft.com/office/drawing/2014/main" id="{87CAF088-7BD3-256C-0457-82B7C26AD260}"/>
              </a:ext>
            </a:extLst>
          </p:cNvPr>
          <p:cNvSpPr>
            <a:spLocks noGrp="1"/>
          </p:cNvSpPr>
          <p:nvPr/>
        </p:nvSpPr>
        <p:spPr>
          <a:xfrm>
            <a:off x="8425180" y="250507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华文楷体" panose="02010600040101010101" charset="-122"/>
                <a:ea typeface="华文楷体" panose="02010600040101010101" charset="-122"/>
              </a:rPr>
              <a:t>体系：</a:t>
            </a:r>
          </a:p>
        </p:txBody>
      </p:sp>
      <p:sp>
        <p:nvSpPr>
          <p:cNvPr id="9" name="内容占位符 2">
            <a:extLst>
              <a:ext uri="{FF2B5EF4-FFF2-40B4-BE49-F238E27FC236}">
                <a16:creationId xmlns:a16="http://schemas.microsoft.com/office/drawing/2014/main" id="{583FDF9E-733B-ACF7-F2D7-6C9B7E1031B2}"/>
              </a:ext>
            </a:extLst>
          </p:cNvPr>
          <p:cNvSpPr>
            <a:spLocks noGrp="1"/>
          </p:cNvSpPr>
          <p:nvPr/>
        </p:nvSpPr>
        <p:spPr>
          <a:xfrm>
            <a:off x="9772015" y="24885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大宗小宗</a:t>
            </a:r>
          </a:p>
        </p:txBody>
      </p:sp>
      <p:sp>
        <p:nvSpPr>
          <p:cNvPr id="11" name="内容占位符 2">
            <a:extLst>
              <a:ext uri="{FF2B5EF4-FFF2-40B4-BE49-F238E27FC236}">
                <a16:creationId xmlns:a16="http://schemas.microsoft.com/office/drawing/2014/main" id="{D543CA54-60BF-2C6A-9691-FBE1EAB46FCD}"/>
              </a:ext>
            </a:extLst>
          </p:cNvPr>
          <p:cNvSpPr>
            <a:spLocks noGrp="1"/>
          </p:cNvSpPr>
          <p:nvPr/>
        </p:nvSpPr>
        <p:spPr>
          <a:xfrm>
            <a:off x="8463280" y="320611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核心：</a:t>
            </a:r>
          </a:p>
        </p:txBody>
      </p:sp>
      <p:sp>
        <p:nvSpPr>
          <p:cNvPr id="13" name="内容占位符 2">
            <a:extLst>
              <a:ext uri="{FF2B5EF4-FFF2-40B4-BE49-F238E27FC236}">
                <a16:creationId xmlns:a16="http://schemas.microsoft.com/office/drawing/2014/main" id="{FE0D7B33-2BBA-80AE-B9A5-3AF66A57E293}"/>
              </a:ext>
            </a:extLst>
          </p:cNvPr>
          <p:cNvSpPr>
            <a:spLocks noGrp="1"/>
          </p:cNvSpPr>
          <p:nvPr/>
        </p:nvSpPr>
        <p:spPr>
          <a:xfrm>
            <a:off x="8463280" y="38339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实质：</a:t>
            </a:r>
          </a:p>
        </p:txBody>
      </p:sp>
      <p:sp>
        <p:nvSpPr>
          <p:cNvPr id="14" name="内容占位符 2">
            <a:extLst>
              <a:ext uri="{FF2B5EF4-FFF2-40B4-BE49-F238E27FC236}">
                <a16:creationId xmlns:a16="http://schemas.microsoft.com/office/drawing/2014/main" id="{028108AD-F1AC-976A-0FFA-E21D5168407F}"/>
              </a:ext>
            </a:extLst>
          </p:cNvPr>
          <p:cNvSpPr>
            <a:spLocks noGrp="1"/>
          </p:cNvSpPr>
          <p:nvPr/>
        </p:nvSpPr>
        <p:spPr>
          <a:xfrm>
            <a:off x="8463280" y="4438173"/>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特点：</a:t>
            </a:r>
          </a:p>
        </p:txBody>
      </p:sp>
      <p:sp>
        <p:nvSpPr>
          <p:cNvPr id="15" name="内容占位符 2">
            <a:extLst>
              <a:ext uri="{FF2B5EF4-FFF2-40B4-BE49-F238E27FC236}">
                <a16:creationId xmlns:a16="http://schemas.microsoft.com/office/drawing/2014/main" id="{8B234D33-C4FC-A86B-FA0F-ECA64E945718}"/>
              </a:ext>
            </a:extLst>
          </p:cNvPr>
          <p:cNvSpPr>
            <a:spLocks noGrp="1"/>
          </p:cNvSpPr>
          <p:nvPr/>
        </p:nvSpPr>
        <p:spPr>
          <a:xfrm>
            <a:off x="9743016" y="3229767"/>
            <a:ext cx="30422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嫡长子继承制</a:t>
            </a:r>
          </a:p>
        </p:txBody>
      </p:sp>
      <p:sp>
        <p:nvSpPr>
          <p:cNvPr id="16" name="内容占位符 2">
            <a:extLst>
              <a:ext uri="{FF2B5EF4-FFF2-40B4-BE49-F238E27FC236}">
                <a16:creationId xmlns:a16="http://schemas.microsoft.com/office/drawing/2014/main" id="{0AA6DC7F-A417-96E9-B4C5-B60A5CD526AC}"/>
              </a:ext>
            </a:extLst>
          </p:cNvPr>
          <p:cNvSpPr>
            <a:spLocks noGrp="1"/>
          </p:cNvSpPr>
          <p:nvPr/>
        </p:nvSpPr>
        <p:spPr>
          <a:xfrm>
            <a:off x="9772015" y="3827542"/>
            <a:ext cx="314896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贵族的继承法</a:t>
            </a:r>
          </a:p>
        </p:txBody>
      </p:sp>
      <p:sp>
        <p:nvSpPr>
          <p:cNvPr id="17" name="内容占位符 2">
            <a:extLst>
              <a:ext uri="{FF2B5EF4-FFF2-40B4-BE49-F238E27FC236}">
                <a16:creationId xmlns:a16="http://schemas.microsoft.com/office/drawing/2014/main" id="{CFD8B824-CF76-3069-6DFF-5874455A38B9}"/>
              </a:ext>
            </a:extLst>
          </p:cNvPr>
          <p:cNvSpPr>
            <a:spLocks noGrp="1"/>
          </p:cNvSpPr>
          <p:nvPr/>
        </p:nvSpPr>
        <p:spPr>
          <a:xfrm>
            <a:off x="9788525" y="4461825"/>
            <a:ext cx="32562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政治血缘统一</a:t>
            </a:r>
          </a:p>
        </p:txBody>
      </p:sp>
      <p:sp>
        <p:nvSpPr>
          <p:cNvPr id="10" name="内容占位符 2">
            <a:extLst>
              <a:ext uri="{FF2B5EF4-FFF2-40B4-BE49-F238E27FC236}">
                <a16:creationId xmlns:a16="http://schemas.microsoft.com/office/drawing/2014/main" id="{0A54B496-40B6-A044-B7DE-E13D91BC7188}"/>
              </a:ext>
            </a:extLst>
          </p:cNvPr>
          <p:cNvSpPr>
            <a:spLocks noGrp="1"/>
          </p:cNvSpPr>
          <p:nvPr/>
        </p:nvSpPr>
        <p:spPr>
          <a:xfrm>
            <a:off x="8463280" y="4984663"/>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影响：</a:t>
            </a:r>
          </a:p>
        </p:txBody>
      </p:sp>
      <p:sp>
        <p:nvSpPr>
          <p:cNvPr id="18" name="内容占位符 2">
            <a:extLst>
              <a:ext uri="{FF2B5EF4-FFF2-40B4-BE49-F238E27FC236}">
                <a16:creationId xmlns:a16="http://schemas.microsoft.com/office/drawing/2014/main" id="{018EA876-0770-D6D0-36E9-434522C4B8C1}"/>
              </a:ext>
            </a:extLst>
          </p:cNvPr>
          <p:cNvSpPr>
            <a:spLocks noGrp="1"/>
          </p:cNvSpPr>
          <p:nvPr/>
        </p:nvSpPr>
        <p:spPr>
          <a:xfrm>
            <a:off x="8692197" y="5471386"/>
            <a:ext cx="3499803" cy="1096244"/>
          </a:xfrm>
          <a:prstGeom prst="rect">
            <a:avLst/>
          </a:prstGeom>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凝聚宗族，防止纷争，</a:t>
            </a:r>
            <a:endParaRPr lang="en-US" altLang="zh-CN" sz="2800" b="1" dirty="0">
              <a:latin typeface="华文楷体" panose="02010600040101010101" charset="-122"/>
              <a:ea typeface="华文楷体" panose="02010600040101010101" charset="-122"/>
            </a:endParaRPr>
          </a:p>
          <a:p>
            <a:pPr marL="0" indent="0">
              <a:buNone/>
            </a:pPr>
            <a:r>
              <a:rPr lang="zh-CN" altLang="en-US" sz="2800" b="1" dirty="0">
                <a:latin typeface="华文楷体" panose="02010600040101010101" charset="-122"/>
                <a:ea typeface="华文楷体" panose="02010600040101010101" charset="-122"/>
              </a:rPr>
              <a:t>强化王权，保障特权</a:t>
            </a:r>
          </a:p>
        </p:txBody>
      </p:sp>
    </p:spTree>
    <p:extLst>
      <p:ext uri="{BB962C8B-B14F-4D97-AF65-F5344CB8AC3E}">
        <p14:creationId xmlns:p14="http://schemas.microsoft.com/office/powerpoint/2010/main" val="3695235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linds(horizontal)">
                                      <p:cBhvr>
                                        <p:cTn id="19" dur="500"/>
                                        <p:tgtEl>
                                          <p:spTgt spid="1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5" grpId="0"/>
      <p:bldP spid="9" grpId="0"/>
      <p:bldP spid="15" grpId="0"/>
      <p:bldP spid="16" grpId="0"/>
      <p:bldP spid="17" grpId="0"/>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2"/>
          <p:cNvSpPr>
            <a:spLocks noGrp="1"/>
          </p:cNvSpPr>
          <p:nvPr/>
        </p:nvSpPr>
        <p:spPr>
          <a:xfrm>
            <a:off x="1318895" y="204470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楷体" panose="02010609060101010101" charset="-122"/>
                <a:ea typeface="楷体" panose="02010609060101010101" charset="-122"/>
              </a:rPr>
              <a:t>目的：</a:t>
            </a:r>
          </a:p>
        </p:txBody>
      </p:sp>
      <p:sp>
        <p:nvSpPr>
          <p:cNvPr id="10" name="内容占位符 2"/>
          <p:cNvSpPr>
            <a:spLocks noGrp="1"/>
          </p:cNvSpPr>
          <p:nvPr/>
        </p:nvSpPr>
        <p:spPr>
          <a:xfrm>
            <a:off x="2665730" y="202819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a:latin typeface="楷体" panose="02010609060101010101" charset="-122"/>
                <a:ea typeface="楷体" panose="02010609060101010101" charset="-122"/>
              </a:rPr>
              <a:t>和而不同</a:t>
            </a:r>
          </a:p>
        </p:txBody>
      </p:sp>
      <p:sp>
        <p:nvSpPr>
          <p:cNvPr id="23" name="内容占位符 2"/>
          <p:cNvSpPr>
            <a:spLocks noGrp="1"/>
          </p:cNvSpPr>
          <p:nvPr/>
        </p:nvSpPr>
        <p:spPr>
          <a:xfrm>
            <a:off x="1302385" y="274574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楷体" panose="02010609060101010101" charset="-122"/>
                <a:ea typeface="楷体" panose="02010609060101010101" charset="-122"/>
              </a:rPr>
              <a:t>作用：</a:t>
            </a:r>
          </a:p>
        </p:txBody>
      </p:sp>
      <p:sp>
        <p:nvSpPr>
          <p:cNvPr id="24" name="内容占位符 2"/>
          <p:cNvSpPr>
            <a:spLocks noGrp="1"/>
          </p:cNvSpPr>
          <p:nvPr/>
        </p:nvSpPr>
        <p:spPr>
          <a:xfrm>
            <a:off x="2649220" y="2729230"/>
            <a:ext cx="86810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a:latin typeface="楷体" panose="02010609060101010101" charset="-122"/>
                <a:ea typeface="楷体" panose="02010609060101010101" charset="-122"/>
              </a:rPr>
              <a:t>贵族的政治与生活准则，维护宗法分封制的有力工具</a:t>
            </a:r>
          </a:p>
        </p:txBody>
      </p:sp>
      <p:sp>
        <p:nvSpPr>
          <p:cNvPr id="27" name="内容占位符 2"/>
          <p:cNvSpPr>
            <a:spLocks noGrp="1"/>
          </p:cNvSpPr>
          <p:nvPr/>
        </p:nvSpPr>
        <p:spPr>
          <a:xfrm>
            <a:off x="5617845" y="19951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楷体" panose="02010609060101010101" charset="-122"/>
                <a:ea typeface="楷体" panose="02010609060101010101" charset="-122"/>
              </a:rPr>
              <a:t>实质：</a:t>
            </a:r>
          </a:p>
        </p:txBody>
      </p:sp>
      <p:sp>
        <p:nvSpPr>
          <p:cNvPr id="28" name="内容占位符 2"/>
          <p:cNvSpPr>
            <a:spLocks noGrp="1"/>
          </p:cNvSpPr>
          <p:nvPr/>
        </p:nvSpPr>
        <p:spPr>
          <a:xfrm>
            <a:off x="6892971" y="1968500"/>
            <a:ext cx="30422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楷体" panose="02010609060101010101" charset="-122"/>
                <a:ea typeface="楷体" panose="02010609060101010101" charset="-122"/>
              </a:rPr>
              <a:t>等级制度</a:t>
            </a:r>
          </a:p>
        </p:txBody>
      </p:sp>
      <p:pic>
        <p:nvPicPr>
          <p:cNvPr id="51202" name="Picture 7" descr="38"/>
          <p:cNvPicPr>
            <a:picLocks noChangeAspect="1" noChangeArrowheads="1"/>
          </p:cNvPicPr>
          <p:nvPr/>
        </p:nvPicPr>
        <p:blipFill>
          <a:blip r:embed="rId3">
            <a:lum bright="-20000"/>
            <a:extLst>
              <a:ext uri="{28A0092B-C50C-407E-A947-70E740481C1C}">
                <a14:useLocalDpi xmlns:a14="http://schemas.microsoft.com/office/drawing/2010/main" val="0"/>
              </a:ext>
            </a:extLst>
          </a:blip>
          <a:srcRect l="4329" t="18477" r="4329" b="8031"/>
          <a:stretch>
            <a:fillRect/>
          </a:stretch>
        </p:blipFill>
        <p:spPr bwMode="auto">
          <a:xfrm>
            <a:off x="839470" y="3413760"/>
            <a:ext cx="3855720" cy="2907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710" y="3573146"/>
            <a:ext cx="5562600"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2">
            <a:extLst>
              <a:ext uri="{FF2B5EF4-FFF2-40B4-BE49-F238E27FC236}">
                <a16:creationId xmlns:a16="http://schemas.microsoft.com/office/drawing/2014/main" id="{14C6FA2B-6B65-D2CC-6303-92E8824CFA9E}"/>
              </a:ext>
            </a:extLst>
          </p:cNvPr>
          <p:cNvSpPr>
            <a:spLocks noGrp="1"/>
          </p:cNvSpPr>
          <p:nvPr>
            <p:ph type="title"/>
          </p:nvPr>
        </p:nvSpPr>
        <p:spPr/>
        <p:txBody>
          <a:bodyPr/>
          <a:lstStyle/>
          <a:p>
            <a:endParaRPr lang="zh-CN" altLang="en-US" dirty="0"/>
          </a:p>
        </p:txBody>
      </p:sp>
      <p:sp>
        <p:nvSpPr>
          <p:cNvPr id="4" name="文本框 3">
            <a:extLst>
              <a:ext uri="{FF2B5EF4-FFF2-40B4-BE49-F238E27FC236}">
                <a16:creationId xmlns:a16="http://schemas.microsoft.com/office/drawing/2014/main" id="{B3EDFB70-E1DE-9767-4CE2-C781AC10B0C9}"/>
              </a:ext>
            </a:extLst>
          </p:cNvPr>
          <p:cNvSpPr txBox="1"/>
          <p:nvPr/>
        </p:nvSpPr>
        <p:spPr>
          <a:xfrm>
            <a:off x="1977596" y="1143665"/>
            <a:ext cx="7280498" cy="523220"/>
          </a:xfrm>
          <a:prstGeom prst="rect">
            <a:avLst/>
          </a:prstGeom>
          <a:noFill/>
        </p:spPr>
        <p:txBody>
          <a:bodyPr wrap="square">
            <a:spAutoFit/>
          </a:bodyPr>
          <a:lstStyle/>
          <a:p>
            <a:pPr algn="just"/>
            <a:r>
              <a:rPr lang="en-US"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4.</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西周</a:t>
            </a:r>
            <a:r>
              <a:rPr lang="zh-CN"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文化形态：礼乐文化建构文化心理认同</a:t>
            </a:r>
          </a:p>
        </p:txBody>
      </p:sp>
      <p:sp>
        <p:nvSpPr>
          <p:cNvPr id="8" name="内容占位符 7">
            <a:extLst>
              <a:ext uri="{FF2B5EF4-FFF2-40B4-BE49-F238E27FC236}">
                <a16:creationId xmlns:a16="http://schemas.microsoft.com/office/drawing/2014/main" id="{3F3E65DD-09DA-59B3-A115-53953E4CDB76}"/>
              </a:ext>
            </a:extLst>
          </p:cNvPr>
          <p:cNvSpPr>
            <a:spLocks noGrp="1"/>
          </p:cNvSpPr>
          <p:nvPr>
            <p:ph idx="1"/>
          </p:nvPr>
        </p:nvSpPr>
        <p:spPr/>
        <p:txBody>
          <a:bodyPr/>
          <a:lstStyle/>
          <a:p>
            <a:endParaRPr lang="zh-CN" alt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linds(horizontal)">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P spid="2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3562350" y="494676"/>
            <a:ext cx="8172450" cy="2677656"/>
          </a:xfrm>
          <a:prstGeom prst="rect">
            <a:avLst/>
          </a:prstGeom>
          <a:noFill/>
        </p:spPr>
        <p:txBody>
          <a:bodyPr wrap="square" rtlCol="0">
            <a:spAutoFit/>
          </a:bodyPr>
          <a:lstStyle/>
          <a:p>
            <a:r>
              <a:rPr lang="zh-CN" altLang="en-US" sz="2400" dirty="0"/>
              <a:t>新石器时代晚期，</a:t>
            </a:r>
            <a:r>
              <a:rPr lang="zh-CN" altLang="zh-CN" sz="2400" dirty="0"/>
              <a:t>黄河流域的一些势力强大的</a:t>
            </a:r>
            <a:r>
              <a:rPr lang="zh-CN" altLang="en-US" sz="2400" dirty="0"/>
              <a:t>部落联盟</a:t>
            </a:r>
            <a:r>
              <a:rPr lang="zh-CN" altLang="zh-CN" sz="2400" dirty="0"/>
              <a:t>刚刚跨人文明时代的门槛，还保留着明显的氏族社会痕迹</a:t>
            </a:r>
            <a:r>
              <a:rPr lang="en-US" altLang="zh-CN" sz="2400" dirty="0"/>
              <a:t>;</a:t>
            </a:r>
            <a:r>
              <a:rPr lang="zh-CN" altLang="zh-CN" sz="2400" dirty="0"/>
              <a:t>人们仍然依靠部族社会强有力的血缘组织维系生存</a:t>
            </a:r>
            <a:r>
              <a:rPr lang="en-US" altLang="zh-CN" sz="2400" dirty="0"/>
              <a:t>;</a:t>
            </a:r>
            <a:r>
              <a:rPr lang="zh-CN" altLang="zh-CN" sz="2400" dirty="0"/>
              <a:t>广袤的大地上星罗棋布地点缀着众多以</a:t>
            </a:r>
            <a:r>
              <a:rPr lang="zh-CN" altLang="en-US" sz="2400" dirty="0"/>
              <a:t>部落</a:t>
            </a:r>
            <a:r>
              <a:rPr lang="zh-CN" altLang="zh-CN" sz="2400" dirty="0"/>
              <a:t>形式存在的居民点，横亘其间的，则是一望无际、未经开垦的林莽荒原</a:t>
            </a:r>
            <a:r>
              <a:rPr lang="en-US" altLang="zh-CN" sz="2400" dirty="0"/>
              <a:t>;</a:t>
            </a:r>
            <a:r>
              <a:rPr lang="zh-CN" altLang="zh-CN" sz="2400" dirty="0"/>
              <a:t>文字只以萌芽状况的幼稚形态出现，神权具有至高无上的地位，祭司们虔诚地向日月风雨等自然神灵顶礼膜拜。</a:t>
            </a:r>
          </a:p>
        </p:txBody>
      </p:sp>
      <p:pic>
        <p:nvPicPr>
          <p:cNvPr id="13" name="Picture 3" descr="C:\Users\Thinkpad\Desktop\PNG\1_0001_渐变映射-2-副本-4.png"/>
          <p:cNvPicPr>
            <a:picLocks noChangeAspect="1" noChangeArrowheads="1"/>
          </p:cNvPicPr>
          <p:nvPr/>
        </p:nvPicPr>
        <p:blipFill>
          <a:blip r:embed="rId3" cstate="email">
            <a:duotone>
              <a:prstClr val="black"/>
              <a:srgbClr val="C00000">
                <a:tint val="45000"/>
                <a:satMod val="400000"/>
              </a:srgbClr>
            </a:duotone>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a:stretch>
        </p:blipFill>
        <p:spPr bwMode="auto">
          <a:xfrm rot="5400000" flipV="1">
            <a:off x="2040404" y="1692547"/>
            <a:ext cx="2540626" cy="144885"/>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17"/>
          <p:cNvSpPr txBox="1"/>
          <p:nvPr/>
        </p:nvSpPr>
        <p:spPr>
          <a:xfrm flipH="1">
            <a:off x="1059822" y="3481629"/>
            <a:ext cx="9167216" cy="2677656"/>
          </a:xfrm>
          <a:prstGeom prst="rect">
            <a:avLst/>
          </a:prstGeom>
          <a:noFill/>
        </p:spPr>
        <p:txBody>
          <a:bodyPr wrap="square" rtlCol="0">
            <a:spAutoFit/>
          </a:bodyPr>
          <a:lstStyle/>
          <a:p>
            <a:pPr>
              <a:spcBef>
                <a:spcPts val="600"/>
              </a:spcBef>
            </a:pPr>
            <a:r>
              <a:rPr lang="en-US" altLang="zh-CN" sz="2400" dirty="0"/>
              <a:t>   </a:t>
            </a:r>
            <a:r>
              <a:rPr lang="zh-CN" altLang="zh-CN" sz="2400" dirty="0"/>
              <a:t>在这段历史行将结束的时候，一个疆域广阔、人口众多、文化发达、制度先进、具有共同的心理认同的“华夏共同体”已经在这块东亚大陆出现</a:t>
            </a:r>
            <a:r>
              <a:rPr lang="en-US" altLang="zh-CN" sz="2400" dirty="0"/>
              <a:t>;</a:t>
            </a:r>
            <a:r>
              <a:rPr lang="zh-CN" altLang="zh-CN" sz="2400" dirty="0"/>
              <a:t>“华夏”与“四夷”共生的多民族统一体格局已经基本建立</a:t>
            </a:r>
            <a:r>
              <a:rPr lang="en-US" altLang="zh-CN" sz="2400" dirty="0"/>
              <a:t>:</a:t>
            </a:r>
            <a:r>
              <a:rPr lang="zh-CN" altLang="zh-CN" sz="2400" dirty="0"/>
              <a:t>以人本主义的群体本位为特征、影响中国其后的漫长历史并一直延续作用于今天的文化精神业已形成。这段历史，是中华民族的上古先民经过若千万年的发育成长、繁衍生息，终于接近完成对今日中国疆域之内核心区域的开发与占领的历史。</a:t>
            </a:r>
            <a:endParaRPr lang="zh-CN" altLang="en-US" sz="2400" kern="0" dirty="0">
              <a:solidFill>
                <a:srgbClr val="000000"/>
              </a:solidFill>
              <a:cs typeface="+mn-ea"/>
              <a:sym typeface="+mn-lt"/>
            </a:endParaRPr>
          </a:p>
        </p:txBody>
      </p:sp>
      <p:pic>
        <p:nvPicPr>
          <p:cNvPr id="19" name="Picture 3" descr="C:\Users\Thinkpad\Desktop\PNG\1_0001_渐变映射-2-副本-4.png"/>
          <p:cNvPicPr>
            <a:picLocks noChangeAspect="1" noChangeArrowheads="1"/>
          </p:cNvPicPr>
          <p:nvPr/>
        </p:nvPicPr>
        <p:blipFill>
          <a:blip r:embed="rId3" cstate="email">
            <a:duotone>
              <a:prstClr val="black"/>
              <a:srgbClr val="C00000">
                <a:tint val="45000"/>
                <a:satMod val="400000"/>
              </a:srgbClr>
            </a:duotone>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a:stretch>
        </p:blipFill>
        <p:spPr bwMode="auto">
          <a:xfrm rot="16200000" flipH="1" flipV="1">
            <a:off x="9093624" y="4748532"/>
            <a:ext cx="2540626" cy="144885"/>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19"/>
          <p:cNvPicPr>
            <a:picLocks noChangeAspect="1"/>
          </p:cNvPicPr>
          <p:nvPr/>
        </p:nvPicPr>
        <p:blipFill rotWithShape="1">
          <a:blip r:embed="rId5" cstate="screen">
            <a:clrChange>
              <a:clrFrom>
                <a:srgbClr val="FCFCFC"/>
              </a:clrFrom>
              <a:clrTo>
                <a:srgbClr val="FCFCFC">
                  <a:alpha val="0"/>
                </a:srgbClr>
              </a:clrTo>
            </a:clrChange>
            <a:extLst>
              <a:ext uri="{28A0092B-C50C-407E-A947-70E740481C1C}">
                <a14:useLocalDpi xmlns:a14="http://schemas.microsoft.com/office/drawing/2010/main"/>
              </a:ext>
            </a:extLst>
          </a:blip>
          <a:srcRect/>
          <a:stretch/>
        </p:blipFill>
        <p:spPr>
          <a:xfrm>
            <a:off x="-49172" y="5449727"/>
            <a:ext cx="3318828" cy="1398507"/>
          </a:xfrm>
          <a:custGeom>
            <a:avLst/>
            <a:gdLst>
              <a:gd name="connsiteX0" fmla="*/ 0 w 5662431"/>
              <a:gd name="connsiteY0" fmla="*/ 0 h 2386068"/>
              <a:gd name="connsiteX1" fmla="*/ 4457429 w 5662431"/>
              <a:gd name="connsiteY1" fmla="*/ 0 h 2386068"/>
              <a:gd name="connsiteX2" fmla="*/ 4461056 w 5662431"/>
              <a:gd name="connsiteY2" fmla="*/ 71835 h 2386068"/>
              <a:gd name="connsiteX3" fmla="*/ 5457371 w 5662431"/>
              <a:gd name="connsiteY3" fmla="*/ 970925 h 2386068"/>
              <a:gd name="connsiteX4" fmla="*/ 5659205 w 5662431"/>
              <a:gd name="connsiteY4" fmla="*/ 950578 h 2386068"/>
              <a:gd name="connsiteX5" fmla="*/ 5662431 w 5662431"/>
              <a:gd name="connsiteY5" fmla="*/ 949749 h 2386068"/>
              <a:gd name="connsiteX6" fmla="*/ 5662431 w 5662431"/>
              <a:gd name="connsiteY6" fmla="*/ 2386068 h 2386068"/>
              <a:gd name="connsiteX7" fmla="*/ 0 w 5662431"/>
              <a:gd name="connsiteY7" fmla="*/ 2386068 h 2386068"/>
              <a:gd name="connsiteX8" fmla="*/ 0 w 5662431"/>
              <a:gd name="connsiteY8" fmla="*/ 0 h 238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2431" h="2386068">
                <a:moveTo>
                  <a:pt x="0" y="0"/>
                </a:moveTo>
                <a:lnTo>
                  <a:pt x="4457429" y="0"/>
                </a:lnTo>
                <a:lnTo>
                  <a:pt x="4461056" y="71835"/>
                </a:lnTo>
                <a:cubicBezTo>
                  <a:pt x="4512342" y="576840"/>
                  <a:pt x="4938835" y="970925"/>
                  <a:pt x="5457371" y="970925"/>
                </a:cubicBezTo>
                <a:cubicBezTo>
                  <a:pt x="5526509" y="970925"/>
                  <a:pt x="5594011" y="963919"/>
                  <a:pt x="5659205" y="950578"/>
                </a:cubicBezTo>
                <a:lnTo>
                  <a:pt x="5662431" y="949749"/>
                </a:lnTo>
                <a:lnTo>
                  <a:pt x="5662431" y="2386068"/>
                </a:lnTo>
                <a:lnTo>
                  <a:pt x="0" y="2386068"/>
                </a:lnTo>
                <a:lnTo>
                  <a:pt x="0" y="0"/>
                </a:lnTo>
                <a:close/>
              </a:path>
            </a:pathLst>
          </a:custGeom>
        </p:spPr>
      </p:pic>
      <p:grpSp>
        <p:nvGrpSpPr>
          <p:cNvPr id="21" name="组合 20"/>
          <p:cNvGrpSpPr/>
          <p:nvPr/>
        </p:nvGrpSpPr>
        <p:grpSpPr>
          <a:xfrm>
            <a:off x="192595" y="172756"/>
            <a:ext cx="2009094" cy="706492"/>
            <a:chOff x="248784" y="452514"/>
            <a:chExt cx="2009094" cy="706492"/>
          </a:xfrm>
        </p:grpSpPr>
        <p:pic>
          <p:nvPicPr>
            <p:cNvPr id="22" name="图片 21"/>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flipH="1">
              <a:off x="248784" y="452514"/>
              <a:ext cx="1152686" cy="571580"/>
            </a:xfrm>
            <a:prstGeom prst="rect">
              <a:avLst/>
            </a:prstGeom>
          </p:spPr>
        </p:pic>
        <p:pic>
          <p:nvPicPr>
            <p:cNvPr id="23" name="图片 22"/>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1105192" y="587426"/>
              <a:ext cx="1152686" cy="571580"/>
            </a:xfrm>
            <a:prstGeom prst="rect">
              <a:avLst/>
            </a:prstGeom>
          </p:spPr>
        </p:pic>
      </p:grpSp>
      <p:pic>
        <p:nvPicPr>
          <p:cNvPr id="4" name="图片 3">
            <a:extLst>
              <a:ext uri="{FF2B5EF4-FFF2-40B4-BE49-F238E27FC236}">
                <a16:creationId xmlns:a16="http://schemas.microsoft.com/office/drawing/2014/main" id="{81FDC9C2-55B3-9829-A02E-BD3B064264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938" y="494676"/>
            <a:ext cx="2073269" cy="2677656"/>
          </a:xfrm>
          <a:prstGeom prst="rect">
            <a:avLst/>
          </a:prstGeom>
        </p:spPr>
      </p:pic>
    </p:spTree>
    <p:extLst>
      <p:ext uri="{BB962C8B-B14F-4D97-AF65-F5344CB8AC3E}">
        <p14:creationId xmlns:p14="http://schemas.microsoft.com/office/powerpoint/2010/main" val="354677009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barn(inVertical)">
                                      <p:cBhvr>
                                        <p:cTn id="11" dur="500"/>
                                        <p:tgtEl>
                                          <p:spTgt spid="4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714418" y="-1322403"/>
            <a:ext cx="4763165" cy="4763165"/>
            <a:chOff x="3762043" y="-1436703"/>
            <a:chExt cx="4763165" cy="4763165"/>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43" y="-1436703"/>
              <a:ext cx="4763165" cy="4763165"/>
            </a:xfrm>
            <a:prstGeom prst="rect">
              <a:avLst/>
            </a:prstGeom>
          </p:spPr>
        </p:pic>
        <p:sp>
          <p:nvSpPr>
            <p:cNvPr id="5" name="文本框 4"/>
            <p:cNvSpPr txBox="1"/>
            <p:nvPr/>
          </p:nvSpPr>
          <p:spPr>
            <a:xfrm>
              <a:off x="4743450" y="365596"/>
              <a:ext cx="2800350" cy="959045"/>
            </a:xfrm>
            <a:prstGeom prst="rect">
              <a:avLst/>
            </a:prstGeom>
            <a:noFill/>
          </p:spPr>
          <p:txBody>
            <a:bodyPr wrap="square" rtlCol="0">
              <a:spAutoFit/>
            </a:bodyPr>
            <a:lstStyle/>
            <a:p>
              <a:pPr algn="ctr">
                <a:lnSpc>
                  <a:spcPct val="130000"/>
                </a:lnSpc>
                <a:spcBef>
                  <a:spcPts val="600"/>
                </a:spcBef>
              </a:pPr>
              <a:r>
                <a:rPr lang="zh-CN" altLang="en-US" sz="4800" kern="0" dirty="0">
                  <a:solidFill>
                    <a:schemeClr val="bg1"/>
                  </a:solidFill>
                  <a:cs typeface="+mn-ea"/>
                  <a:sym typeface="+mn-lt"/>
                </a:rPr>
                <a:t>第一课时</a:t>
              </a:r>
            </a:p>
          </p:txBody>
        </p:sp>
      </p:grpSp>
      <p:sp>
        <p:nvSpPr>
          <p:cNvPr id="2" name="文本框 1"/>
          <p:cNvSpPr txBox="1"/>
          <p:nvPr/>
        </p:nvSpPr>
        <p:spPr>
          <a:xfrm>
            <a:off x="1878965" y="3241240"/>
            <a:ext cx="8820150" cy="967894"/>
          </a:xfrm>
          <a:prstGeom prst="rect">
            <a:avLst/>
          </a:prstGeom>
          <a:noFill/>
        </p:spPr>
        <p:txBody>
          <a:bodyPr wrap="square" rtlCol="0">
            <a:spAutoFit/>
          </a:bodyPr>
          <a:lstStyle/>
          <a:p>
            <a:pPr algn="ctr">
              <a:lnSpc>
                <a:spcPct val="130000"/>
              </a:lnSpc>
              <a:spcBef>
                <a:spcPts val="600"/>
              </a:spcBef>
            </a:pPr>
            <a:r>
              <a:rPr lang="zh-CN" altLang="en-US" sz="4800" kern="0" dirty="0">
                <a:cs typeface="+mn-ea"/>
                <a:sym typeface="+mn-lt"/>
              </a:rPr>
              <a:t>中华文明的起源</a:t>
            </a:r>
          </a:p>
        </p:txBody>
      </p:sp>
    </p:spTree>
    <p:extLst>
      <p:ext uri="{BB962C8B-B14F-4D97-AF65-F5344CB8AC3E}">
        <p14:creationId xmlns:p14="http://schemas.microsoft.com/office/powerpoint/2010/main" val="23398250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1EBADD9-E1AC-E907-62E7-0C87E1D579D0}"/>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一、人猿相揖别</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旧石器时代</a:t>
            </a:r>
          </a:p>
        </p:txBody>
      </p:sp>
      <p:sp>
        <p:nvSpPr>
          <p:cNvPr id="8" name="文本框 7">
            <a:extLst>
              <a:ext uri="{FF2B5EF4-FFF2-40B4-BE49-F238E27FC236}">
                <a16:creationId xmlns:a16="http://schemas.microsoft.com/office/drawing/2014/main" id="{74CE49D7-FD27-F727-B28F-431C7E646770}"/>
              </a:ext>
            </a:extLst>
          </p:cNvPr>
          <p:cNvSpPr txBox="1"/>
          <p:nvPr/>
        </p:nvSpPr>
        <p:spPr>
          <a:xfrm>
            <a:off x="528320" y="1392788"/>
            <a:ext cx="11287760" cy="1464632"/>
          </a:xfrm>
          <a:prstGeom prst="rect">
            <a:avLst/>
          </a:prstGeom>
          <a:noFill/>
        </p:spPr>
        <p:txBody>
          <a:bodyPr wrap="square" rtlCol="0">
            <a:spAutoFit/>
          </a:bodyPr>
          <a:lstStyle/>
          <a:p>
            <a:pPr>
              <a:lnSpc>
                <a:spcPct val="130000"/>
              </a:lnSpc>
              <a:spcBef>
                <a:spcPts val="600"/>
              </a:spcBef>
            </a:pPr>
            <a:r>
              <a:rPr lang="zh-CN" altLang="en-US" sz="2400" kern="0" dirty="0">
                <a:latin typeface="楷体" panose="02010609060101010101" pitchFamily="49" charset="-122"/>
                <a:ea typeface="楷体" panose="02010609060101010101" pitchFamily="49" charset="-122"/>
                <a:cs typeface="+mn-ea"/>
                <a:sym typeface="+mn-lt"/>
              </a:rPr>
              <a:t>教材叙述：人类由古猿演化而来。距今</a:t>
            </a:r>
            <a:r>
              <a:rPr lang="en-US" altLang="zh-CN" sz="2400" kern="0" dirty="0">
                <a:latin typeface="楷体" panose="02010609060101010101" pitchFamily="49" charset="-122"/>
                <a:ea typeface="楷体" panose="02010609060101010101" pitchFamily="49" charset="-122"/>
                <a:cs typeface="+mn-ea"/>
                <a:sym typeface="+mn-lt"/>
              </a:rPr>
              <a:t>300</a:t>
            </a:r>
            <a:r>
              <a:rPr lang="zh-CN" altLang="en-US" sz="2400" kern="0" dirty="0">
                <a:latin typeface="楷体" panose="02010609060101010101" pitchFamily="49" charset="-122"/>
                <a:ea typeface="楷体" panose="02010609060101010101" pitchFamily="49" charset="-122"/>
                <a:cs typeface="+mn-ea"/>
                <a:sym typeface="+mn-lt"/>
              </a:rPr>
              <a:t>万年左右，有的古猿已能直立行走，会制作工具，后来进化成直立人。距今约</a:t>
            </a:r>
            <a:r>
              <a:rPr lang="en-US" altLang="zh-CN" sz="2400" kern="0" dirty="0">
                <a:latin typeface="楷体" panose="02010609060101010101" pitchFamily="49" charset="-122"/>
                <a:ea typeface="楷体" panose="02010609060101010101" pitchFamily="49" charset="-122"/>
                <a:cs typeface="+mn-ea"/>
                <a:sym typeface="+mn-lt"/>
              </a:rPr>
              <a:t>20</a:t>
            </a:r>
            <a:r>
              <a:rPr lang="zh-CN" altLang="en-US" sz="2400" kern="0" dirty="0">
                <a:latin typeface="楷体" panose="02010609060101010101" pitchFamily="49" charset="-122"/>
                <a:ea typeface="楷体" panose="02010609060101010101" pitchFamily="49" charset="-122"/>
                <a:cs typeface="+mn-ea"/>
                <a:sym typeface="+mn-lt"/>
              </a:rPr>
              <a:t>万年，直立人经过演化发展到更高一级的人类，即早期智人。到距今约</a:t>
            </a:r>
            <a:r>
              <a:rPr lang="en-US" altLang="zh-CN" sz="2400" kern="0" dirty="0">
                <a:latin typeface="楷体" panose="02010609060101010101" pitchFamily="49" charset="-122"/>
                <a:ea typeface="楷体" panose="02010609060101010101" pitchFamily="49" charset="-122"/>
                <a:cs typeface="+mn-ea"/>
                <a:sym typeface="+mn-lt"/>
              </a:rPr>
              <a:t>5</a:t>
            </a:r>
            <a:r>
              <a:rPr lang="zh-CN" altLang="en-US" sz="2400" kern="0" dirty="0">
                <a:latin typeface="楷体" panose="02010609060101010101" pitchFamily="49" charset="-122"/>
                <a:ea typeface="楷体" panose="02010609060101010101" pitchFamily="49" charset="-122"/>
                <a:cs typeface="+mn-ea"/>
                <a:sym typeface="+mn-lt"/>
              </a:rPr>
              <a:t>万年，早期智人又进化为晚期智人，即现代人。</a:t>
            </a:r>
          </a:p>
        </p:txBody>
      </p:sp>
      <p:pic>
        <p:nvPicPr>
          <p:cNvPr id="14" name="图片 13">
            <a:extLst>
              <a:ext uri="{FF2B5EF4-FFF2-40B4-BE49-F238E27FC236}">
                <a16:creationId xmlns:a16="http://schemas.microsoft.com/office/drawing/2014/main" id="{CF7B6D3A-E730-6D41-AB17-2EC1B3FDF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160" y="3233569"/>
            <a:ext cx="4064000" cy="2254250"/>
          </a:xfrm>
          <a:prstGeom prst="rect">
            <a:avLst/>
          </a:prstGeom>
        </p:spPr>
      </p:pic>
      <p:sp>
        <p:nvSpPr>
          <p:cNvPr id="15" name="文本框 14">
            <a:extLst>
              <a:ext uri="{FF2B5EF4-FFF2-40B4-BE49-F238E27FC236}">
                <a16:creationId xmlns:a16="http://schemas.microsoft.com/office/drawing/2014/main" id="{51B76F09-C6DF-BA4E-E9CB-93D563E65C15}"/>
              </a:ext>
            </a:extLst>
          </p:cNvPr>
          <p:cNvSpPr txBox="1"/>
          <p:nvPr/>
        </p:nvSpPr>
        <p:spPr>
          <a:xfrm>
            <a:off x="5100320" y="3161091"/>
            <a:ext cx="5872480" cy="2196883"/>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1.</a:t>
            </a:r>
            <a:r>
              <a:rPr lang="zh-CN" altLang="en-US" sz="2400" kern="0" dirty="0">
                <a:latin typeface="微软雅黑" panose="020B0503020204020204" pitchFamily="34" charset="-122"/>
                <a:ea typeface="微软雅黑" panose="020B0503020204020204" pitchFamily="34" charset="-122"/>
                <a:cs typeface="+mn-ea"/>
                <a:sym typeface="+mn-lt"/>
              </a:rPr>
              <a:t>从猿到人的关键变化是什么？</a:t>
            </a: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    直立行走</a:t>
            </a:r>
            <a:r>
              <a:rPr lang="en-US" altLang="zh-CN" sz="2400" kern="0" dirty="0">
                <a:latin typeface="微软雅黑" panose="020B0503020204020204" pitchFamily="34" charset="-122"/>
                <a:ea typeface="微软雅黑" panose="020B0503020204020204" pitchFamily="34" charset="-122"/>
                <a:cs typeface="+mn-ea"/>
                <a:sym typeface="+mn-lt"/>
              </a:rPr>
              <a:t>    </a:t>
            </a:r>
            <a:r>
              <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rPr>
              <a:t>制作工具</a:t>
            </a:r>
            <a:endParaRPr lang="en-US" altLang="zh-CN" sz="2400" kern="0" dirty="0">
              <a:solidFill>
                <a:srgbClr val="FF0000"/>
              </a:solidFill>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endParaRPr lang="en-US" altLang="zh-CN" sz="2400" kern="0" dirty="0">
              <a:latin typeface="微软雅黑" panose="020B0503020204020204" pitchFamily="34" charset="-122"/>
              <a:ea typeface="微软雅黑" panose="020B0503020204020204" pitchFamily="34" charset="-122"/>
              <a:cs typeface="+mn-ea"/>
              <a:sym typeface="+mn-lt"/>
            </a:endParaRPr>
          </a:p>
        </p:txBody>
      </p:sp>
      <p:sp>
        <p:nvSpPr>
          <p:cNvPr id="3" name="文本框 2">
            <a:extLst>
              <a:ext uri="{FF2B5EF4-FFF2-40B4-BE49-F238E27FC236}">
                <a16:creationId xmlns:a16="http://schemas.microsoft.com/office/drawing/2014/main" id="{62865103-4529-51AF-BAE4-969CC05B23F5}"/>
              </a:ext>
            </a:extLst>
          </p:cNvPr>
          <p:cNvSpPr txBox="1"/>
          <p:nvPr/>
        </p:nvSpPr>
        <p:spPr>
          <a:xfrm>
            <a:off x="5334000" y="4551680"/>
            <a:ext cx="5872480" cy="57304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30000"/>
              </a:lnSpc>
              <a:spcBef>
                <a:spcPts val="600"/>
              </a:spcBef>
            </a:pPr>
            <a:r>
              <a:rPr lang="zh-CN" altLang="en-US" sz="2800" kern="0" dirty="0">
                <a:solidFill>
                  <a:srgbClr val="FF0000"/>
                </a:solidFill>
                <a:latin typeface="楷体" panose="02010609060101010101" pitchFamily="49" charset="-122"/>
                <a:ea typeface="楷体" panose="02010609060101010101" pitchFamily="49" charset="-122"/>
                <a:cs typeface="+mn-ea"/>
                <a:sym typeface="+mn-lt"/>
              </a:rPr>
              <a:t>劳动</a:t>
            </a:r>
            <a:r>
              <a:rPr lang="zh-CN" altLang="en-US" sz="2800" kern="0" dirty="0">
                <a:latin typeface="楷体" panose="02010609060101010101" pitchFamily="49" charset="-122"/>
                <a:ea typeface="楷体" panose="02010609060101010101" pitchFamily="49" charset="-122"/>
                <a:cs typeface="+mn-ea"/>
                <a:sym typeface="+mn-lt"/>
              </a:rPr>
              <a:t>创造了人本身。</a:t>
            </a:r>
            <a:r>
              <a:rPr lang="en-US" altLang="zh-CN" sz="2800" kern="0" dirty="0">
                <a:latin typeface="楷体" panose="02010609060101010101" pitchFamily="49" charset="-122"/>
                <a:ea typeface="楷体" panose="02010609060101010101" pitchFamily="49" charset="-122"/>
                <a:cs typeface="+mn-ea"/>
                <a:sym typeface="+mn-lt"/>
              </a:rPr>
              <a:t>——</a:t>
            </a:r>
            <a:r>
              <a:rPr lang="zh-CN" altLang="en-US" sz="2800" kern="0" dirty="0">
                <a:latin typeface="楷体" panose="02010609060101010101" pitchFamily="49" charset="-122"/>
                <a:ea typeface="楷体" panose="02010609060101010101" pitchFamily="49" charset="-122"/>
                <a:cs typeface="+mn-ea"/>
                <a:sym typeface="+mn-lt"/>
              </a:rPr>
              <a:t>恩格斯</a:t>
            </a:r>
          </a:p>
        </p:txBody>
      </p:sp>
    </p:spTree>
    <p:extLst>
      <p:ext uri="{BB962C8B-B14F-4D97-AF65-F5344CB8AC3E}">
        <p14:creationId xmlns:p14="http://schemas.microsoft.com/office/powerpoint/2010/main" val="10544542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DB1C07C-3F98-1B86-DBEC-B918E77C9DCB}"/>
              </a:ext>
            </a:extLst>
          </p:cNvPr>
          <p:cNvSpPr txBox="1"/>
          <p:nvPr/>
        </p:nvSpPr>
        <p:spPr>
          <a:xfrm>
            <a:off x="325120" y="335202"/>
            <a:ext cx="11379200" cy="2246769"/>
          </a:xfrm>
          <a:prstGeom prst="rect">
            <a:avLst/>
          </a:prstGeom>
          <a:noFill/>
        </p:spPr>
        <p:txBody>
          <a:bodyPr wrap="square">
            <a:spAutoFit/>
          </a:bodyPr>
          <a:lstStyle/>
          <a:p>
            <a:pPr indent="266700" algn="just"/>
            <a:r>
              <a:rPr lang="zh-CN" altLang="en-US" sz="2800" kern="0" dirty="0">
                <a:latin typeface="楷体" panose="02010609060101010101" pitchFamily="49" charset="-122"/>
                <a:ea typeface="楷体" panose="02010609060101010101" pitchFamily="49" charset="-122"/>
                <a:cs typeface="+mn-ea"/>
              </a:rPr>
              <a:t>材料一：</a:t>
            </a:r>
            <a:r>
              <a:rPr lang="zh-CN" altLang="zh-CN" sz="2800" kern="0" dirty="0">
                <a:latin typeface="楷体" panose="02010609060101010101" pitchFamily="49" charset="-122"/>
                <a:ea typeface="楷体" panose="02010609060101010101" pitchFamily="49" charset="-122"/>
                <a:cs typeface="+mn-ea"/>
              </a:rPr>
              <a:t>战国韩非《韩非子·五蠹》：上古之世，人民少而禽兽众，人民不胜禽兽虫蛇。有圣人作，构木为巢以避群害，而民说之，使王天下，号之曰有巢氏。民食果蓏</a:t>
            </a:r>
            <a:r>
              <a:rPr lang="zh-CN" altLang="en-US" sz="2800" kern="0" dirty="0">
                <a:latin typeface="楷体" panose="02010609060101010101" pitchFamily="49" charset="-122"/>
                <a:ea typeface="楷体" panose="02010609060101010101" pitchFamily="49" charset="-122"/>
                <a:cs typeface="+mn-ea"/>
              </a:rPr>
              <a:t>（</a:t>
            </a:r>
            <a:r>
              <a:rPr lang="en-US" altLang="zh-CN" sz="2800" b="0" i="0" dirty="0">
                <a:solidFill>
                  <a:srgbClr val="333333"/>
                </a:solidFill>
                <a:effectLst/>
                <a:latin typeface="arial" panose="020B0604020202020204" pitchFamily="34" charset="0"/>
              </a:rPr>
              <a:t> </a:t>
            </a:r>
            <a:r>
              <a:rPr lang="en-US" altLang="zh-CN" sz="2800" b="0" i="0" dirty="0" err="1">
                <a:solidFill>
                  <a:srgbClr val="333333"/>
                </a:solidFill>
                <a:effectLst/>
                <a:latin typeface="arial" panose="020B0604020202020204" pitchFamily="34" charset="0"/>
              </a:rPr>
              <a:t>luǒ</a:t>
            </a:r>
            <a:r>
              <a:rPr lang="en-US" altLang="zh-CN" sz="2800" b="0" i="0" dirty="0">
                <a:solidFill>
                  <a:srgbClr val="333333"/>
                </a:solidFill>
                <a:effectLst/>
                <a:latin typeface="arial" panose="020B0604020202020204" pitchFamily="34" charset="0"/>
              </a:rPr>
              <a:t> </a:t>
            </a:r>
            <a:r>
              <a:rPr lang="zh-CN" altLang="en-US" sz="2800" kern="0" dirty="0">
                <a:latin typeface="楷体" panose="02010609060101010101" pitchFamily="49" charset="-122"/>
                <a:ea typeface="楷体" panose="02010609060101010101" pitchFamily="49" charset="-122"/>
                <a:cs typeface="+mn-ea"/>
              </a:rPr>
              <a:t>）</a:t>
            </a:r>
            <a:r>
              <a:rPr lang="zh-CN" altLang="zh-CN" sz="2800" kern="0" dirty="0">
                <a:latin typeface="楷体" panose="02010609060101010101" pitchFamily="49" charset="-122"/>
                <a:ea typeface="楷体" panose="02010609060101010101" pitchFamily="49" charset="-122"/>
                <a:cs typeface="+mn-ea"/>
              </a:rPr>
              <a:t>蚌蛤，腥臊恶臭而伤害腹胃，民多疾病。有圣人作，钻燧取火以化腥臊，而民说之，使王天下，号之曰燧人氏。</a:t>
            </a:r>
          </a:p>
        </p:txBody>
      </p:sp>
      <p:sp>
        <p:nvSpPr>
          <p:cNvPr id="6" name="文本框 5">
            <a:extLst>
              <a:ext uri="{FF2B5EF4-FFF2-40B4-BE49-F238E27FC236}">
                <a16:creationId xmlns:a16="http://schemas.microsoft.com/office/drawing/2014/main" id="{2AFFEA03-9403-9C9F-7CB2-E8414075EB47}"/>
              </a:ext>
            </a:extLst>
          </p:cNvPr>
          <p:cNvSpPr txBox="1"/>
          <p:nvPr/>
        </p:nvSpPr>
        <p:spPr>
          <a:xfrm>
            <a:off x="487680" y="2581971"/>
            <a:ext cx="8727440" cy="1082732"/>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1.</a:t>
            </a:r>
            <a:r>
              <a:rPr lang="zh-CN" altLang="en-US" sz="2400" kern="0" dirty="0">
                <a:latin typeface="微软雅黑" panose="020B0503020204020204" pitchFamily="34" charset="-122"/>
                <a:ea typeface="微软雅黑" panose="020B0503020204020204" pitchFamily="34" charset="-122"/>
                <a:cs typeface="+mn-ea"/>
                <a:sym typeface="+mn-lt"/>
              </a:rPr>
              <a:t>从猿到人的关键变化是什么？</a:t>
            </a: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 直立行走</a:t>
            </a:r>
            <a:r>
              <a:rPr lang="en-US" altLang="zh-CN" sz="2400" kern="0" dirty="0">
                <a:latin typeface="微软雅黑" panose="020B0503020204020204" pitchFamily="34" charset="-122"/>
                <a:ea typeface="微软雅黑" panose="020B0503020204020204" pitchFamily="34" charset="-122"/>
                <a:cs typeface="+mn-ea"/>
                <a:sym typeface="+mn-lt"/>
              </a:rPr>
              <a:t>    </a:t>
            </a:r>
            <a:r>
              <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rPr>
              <a:t>制作工具    思考能力   群居生活   语言能力</a:t>
            </a:r>
          </a:p>
        </p:txBody>
      </p:sp>
      <p:sp>
        <p:nvSpPr>
          <p:cNvPr id="7" name="文本框 6">
            <a:extLst>
              <a:ext uri="{FF2B5EF4-FFF2-40B4-BE49-F238E27FC236}">
                <a16:creationId xmlns:a16="http://schemas.microsoft.com/office/drawing/2014/main" id="{4D8D91EE-741A-2B9B-58D4-8CC806C96DFB}"/>
              </a:ext>
            </a:extLst>
          </p:cNvPr>
          <p:cNvSpPr txBox="1"/>
          <p:nvPr/>
        </p:nvSpPr>
        <p:spPr>
          <a:xfrm>
            <a:off x="487680" y="3802261"/>
            <a:ext cx="8727440" cy="525657"/>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2.</a:t>
            </a:r>
            <a:r>
              <a:rPr lang="zh-CN" altLang="en-US" sz="2400" kern="0" dirty="0">
                <a:latin typeface="微软雅黑" panose="020B0503020204020204" pitchFamily="34" charset="-122"/>
                <a:ea typeface="微软雅黑" panose="020B0503020204020204" pitchFamily="34" charset="-122"/>
                <a:cs typeface="+mn-ea"/>
                <a:sym typeface="+mn-lt"/>
              </a:rPr>
              <a:t>判断文献描述的历史阶段</a:t>
            </a:r>
            <a:endPar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endParaRPr>
          </a:p>
        </p:txBody>
      </p:sp>
      <p:sp>
        <p:nvSpPr>
          <p:cNvPr id="8" name="文本框 7">
            <a:extLst>
              <a:ext uri="{FF2B5EF4-FFF2-40B4-BE49-F238E27FC236}">
                <a16:creationId xmlns:a16="http://schemas.microsoft.com/office/drawing/2014/main" id="{1995A7C3-FD9B-B445-7773-1749C4B6CBF5}"/>
              </a:ext>
            </a:extLst>
          </p:cNvPr>
          <p:cNvSpPr txBox="1"/>
          <p:nvPr/>
        </p:nvSpPr>
        <p:spPr>
          <a:xfrm>
            <a:off x="487680" y="4465476"/>
            <a:ext cx="8727440" cy="525657"/>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3.</a:t>
            </a:r>
            <a:r>
              <a:rPr lang="en-US" altLang="zh-CN" dirty="0"/>
              <a:t> </a:t>
            </a:r>
            <a:r>
              <a:rPr lang="zh-CN" altLang="zh-CN" sz="2400" kern="0" dirty="0">
                <a:latin typeface="微软雅黑" panose="020B0503020204020204" pitchFamily="34" charset="-122"/>
                <a:ea typeface="微软雅黑" panose="020B0503020204020204" pitchFamily="34" charset="-122"/>
                <a:cs typeface="+mn-ea"/>
              </a:rPr>
              <a:t>判断的依据是什么？</a:t>
            </a:r>
            <a:r>
              <a:rPr lang="zh-CN" altLang="en-US" sz="2400" kern="0" dirty="0">
                <a:latin typeface="微软雅黑" panose="020B0503020204020204" pitchFamily="34" charset="-122"/>
                <a:ea typeface="微软雅黑" panose="020B0503020204020204" pitchFamily="34" charset="-122"/>
                <a:cs typeface="+mn-ea"/>
              </a:rPr>
              <a:t>补充相应的考古证据进行</a:t>
            </a:r>
            <a:r>
              <a:rPr lang="zh-CN" altLang="zh-CN" sz="2400" kern="0" dirty="0">
                <a:latin typeface="微软雅黑" panose="020B0503020204020204" pitchFamily="34" charset="-122"/>
                <a:ea typeface="微软雅黑" panose="020B0503020204020204" pitchFamily="34" charset="-122"/>
                <a:cs typeface="+mn-ea"/>
              </a:rPr>
              <a:t>证实。</a:t>
            </a:r>
            <a:endParaRPr lang="zh-CN" altLang="en-US" sz="2400" kern="0" dirty="0">
              <a:latin typeface="微软雅黑" panose="020B0503020204020204" pitchFamily="34" charset="-122"/>
              <a:ea typeface="微软雅黑" panose="020B0503020204020204" pitchFamily="34" charset="-122"/>
              <a:cs typeface="+mn-ea"/>
              <a:sym typeface="+mn-lt"/>
            </a:endParaRPr>
          </a:p>
        </p:txBody>
      </p:sp>
      <p:sp>
        <p:nvSpPr>
          <p:cNvPr id="9" name="文本框 8">
            <a:extLst>
              <a:ext uri="{FF2B5EF4-FFF2-40B4-BE49-F238E27FC236}">
                <a16:creationId xmlns:a16="http://schemas.microsoft.com/office/drawing/2014/main" id="{3244EF82-CBBA-4702-D018-BB4CBAA2EFEE}"/>
              </a:ext>
            </a:extLst>
          </p:cNvPr>
          <p:cNvSpPr txBox="1"/>
          <p:nvPr/>
        </p:nvSpPr>
        <p:spPr>
          <a:xfrm>
            <a:off x="487680" y="5091714"/>
            <a:ext cx="8727440" cy="1082732"/>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4.</a:t>
            </a:r>
            <a:r>
              <a:rPr lang="zh-CN" altLang="zh-CN" sz="2400" kern="0" dirty="0">
                <a:latin typeface="微软雅黑" panose="020B0503020204020204" pitchFamily="34" charset="-122"/>
                <a:ea typeface="微软雅黑" panose="020B0503020204020204" pitchFamily="34" charset="-122"/>
                <a:cs typeface="+mn-ea"/>
              </a:rPr>
              <a:t>文献的</a:t>
            </a:r>
            <a:r>
              <a:rPr lang="zh-CN" altLang="en-US" sz="2400" kern="0" dirty="0">
                <a:latin typeface="微软雅黑" panose="020B0503020204020204" pitchFamily="34" charset="-122"/>
                <a:ea typeface="微软雅黑" panose="020B0503020204020204" pitchFamily="34" charset="-122"/>
                <a:cs typeface="+mn-ea"/>
              </a:rPr>
              <a:t>哪些</a:t>
            </a:r>
            <a:r>
              <a:rPr lang="zh-CN" altLang="zh-CN" sz="2400" kern="0" dirty="0">
                <a:latin typeface="微软雅黑" panose="020B0503020204020204" pitchFamily="34" charset="-122"/>
                <a:ea typeface="微软雅黑" panose="020B0503020204020204" pitchFamily="34" charset="-122"/>
                <a:cs typeface="+mn-ea"/>
              </a:rPr>
              <a:t>描述不符合这个时代的特征。</a:t>
            </a:r>
          </a:p>
          <a:p>
            <a:pPr>
              <a:lnSpc>
                <a:spcPct val="130000"/>
              </a:lnSpc>
              <a:spcBef>
                <a:spcPts val="600"/>
              </a:spcBef>
            </a:pPr>
            <a:endParaRPr lang="zh-CN" altLang="en-US" sz="2400" kern="0" dirty="0">
              <a:latin typeface="微软雅黑" panose="020B0503020204020204" pitchFamily="34" charset="-122"/>
              <a:ea typeface="微软雅黑" panose="020B0503020204020204" pitchFamily="34" charset="-122"/>
              <a:cs typeface="+mn-ea"/>
              <a:sym typeface="+mn-lt"/>
            </a:endParaRPr>
          </a:p>
        </p:txBody>
      </p:sp>
      <p:sp>
        <p:nvSpPr>
          <p:cNvPr id="11" name="文本框 10">
            <a:extLst>
              <a:ext uri="{FF2B5EF4-FFF2-40B4-BE49-F238E27FC236}">
                <a16:creationId xmlns:a16="http://schemas.microsoft.com/office/drawing/2014/main" id="{D175C7FA-B6EF-5FE5-3209-1C700583F3C4}"/>
              </a:ext>
            </a:extLst>
          </p:cNvPr>
          <p:cNvSpPr txBox="1"/>
          <p:nvPr/>
        </p:nvSpPr>
        <p:spPr>
          <a:xfrm>
            <a:off x="487680" y="5722941"/>
            <a:ext cx="7630160" cy="461665"/>
          </a:xfrm>
          <a:prstGeom prst="rect">
            <a:avLst/>
          </a:prstGeom>
          <a:noFill/>
        </p:spPr>
        <p:txBody>
          <a:bodyPr wrap="square">
            <a:spAutoFit/>
          </a:bodyPr>
          <a:lstStyle/>
          <a:p>
            <a:pPr algn="just"/>
            <a:r>
              <a:rPr lang="zh-CN" altLang="en-US" sz="2400" kern="0" dirty="0">
                <a:latin typeface="微软雅黑" panose="020B0503020204020204" pitchFamily="34" charset="-122"/>
                <a:ea typeface="微软雅黑" panose="020B0503020204020204" pitchFamily="34" charset="-122"/>
                <a:cs typeface="+mn-ea"/>
              </a:rPr>
              <a:t>问题</a:t>
            </a:r>
            <a:r>
              <a:rPr lang="en-US" altLang="zh-CN" sz="2400" kern="0" dirty="0">
                <a:latin typeface="微软雅黑" panose="020B0503020204020204" pitchFamily="34" charset="-122"/>
                <a:ea typeface="微软雅黑" panose="020B0503020204020204" pitchFamily="34" charset="-122"/>
                <a:cs typeface="+mn-ea"/>
              </a:rPr>
              <a:t>5.</a:t>
            </a:r>
            <a:r>
              <a:rPr lang="zh-CN" altLang="zh-CN" sz="2400" kern="0" dirty="0">
                <a:latin typeface="微软雅黑" panose="020B0503020204020204" pitchFamily="34" charset="-122"/>
                <a:ea typeface="微软雅黑" panose="020B0503020204020204" pitchFamily="34" charset="-122"/>
                <a:cs typeface="+mn-ea"/>
              </a:rPr>
              <a:t>说明这个时期人们的生产生活组织方式</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2068752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8436F75-B5AB-F7B3-E663-F15A4A7BF9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990" y="1299704"/>
            <a:ext cx="5180330" cy="3905607"/>
          </a:xfrm>
          <a:prstGeom prst="rect">
            <a:avLst/>
          </a:prstGeom>
          <a:noFill/>
          <a:ln>
            <a:noFill/>
          </a:ln>
        </p:spPr>
      </p:pic>
      <p:sp>
        <p:nvSpPr>
          <p:cNvPr id="4" name="文本框 3">
            <a:extLst>
              <a:ext uri="{FF2B5EF4-FFF2-40B4-BE49-F238E27FC236}">
                <a16:creationId xmlns:a16="http://schemas.microsoft.com/office/drawing/2014/main" id="{769183E9-55AA-205B-A42F-6887239625A7}"/>
              </a:ext>
            </a:extLst>
          </p:cNvPr>
          <p:cNvSpPr txBox="1"/>
          <p:nvPr/>
        </p:nvSpPr>
        <p:spPr>
          <a:xfrm>
            <a:off x="107950" y="5296686"/>
            <a:ext cx="630301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en-US" sz="2800" b="1" kern="100" dirty="0">
                <a:effectLst/>
                <a:latin typeface="等线" panose="02010600030101010101" pitchFamily="2" charset="-122"/>
                <a:ea typeface="等线" panose="02010600030101010101" pitchFamily="2" charset="-122"/>
                <a:cs typeface="Times New Roman" panose="02020603050405020304" pitchFamily="18" charset="0"/>
              </a:rPr>
              <a:t>小结：</a:t>
            </a:r>
            <a:r>
              <a:rPr lang="zh-CN" altLang="zh-CN" sz="2800" b="1" kern="100" dirty="0">
                <a:effectLst/>
                <a:latin typeface="等线" panose="02010600030101010101" pitchFamily="2" charset="-122"/>
                <a:ea typeface="等线" panose="02010600030101010101" pitchFamily="2" charset="-122"/>
                <a:cs typeface="Times New Roman" panose="02020603050405020304" pitchFamily="18" charset="0"/>
              </a:rPr>
              <a:t>生存斗争、改造自身、创造文化</a:t>
            </a:r>
          </a:p>
        </p:txBody>
      </p:sp>
      <p:pic>
        <p:nvPicPr>
          <p:cNvPr id="1026" name="图片 4" descr="IMG_256">
            <a:extLst>
              <a:ext uri="{FF2B5EF4-FFF2-40B4-BE49-F238E27FC236}">
                <a16:creationId xmlns:a16="http://schemas.microsoft.com/office/drawing/2014/main" id="{8FF8C5CA-7850-26FC-0163-C7D10A981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990" y="1602953"/>
            <a:ext cx="6125210" cy="3012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图片 5">
            <a:extLst>
              <a:ext uri="{FF2B5EF4-FFF2-40B4-BE49-F238E27FC236}">
                <a16:creationId xmlns:a16="http://schemas.microsoft.com/office/drawing/2014/main" id="{4C031C42-EA72-CE5E-E28B-3AE0D6E44954}"/>
              </a:ext>
            </a:extLst>
          </p:cNvPr>
          <p:cNvPicPr>
            <a:picLocks noChangeAspect="1"/>
          </p:cNvPicPr>
          <p:nvPr/>
        </p:nvPicPr>
        <p:blipFill rotWithShape="1">
          <a:blip r:embed="rId4">
            <a:extLst>
              <a:ext uri="{28A0092B-C50C-407E-A947-70E740481C1C}">
                <a14:useLocalDpi xmlns:a14="http://schemas.microsoft.com/office/drawing/2010/main" val="0"/>
              </a:ext>
            </a:extLst>
          </a:blip>
          <a:srcRect b="15526"/>
          <a:stretch/>
        </p:blipFill>
        <p:spPr>
          <a:xfrm>
            <a:off x="6299202" y="1670912"/>
            <a:ext cx="4876798" cy="2876624"/>
          </a:xfrm>
          <a:prstGeom prst="rect">
            <a:avLst/>
          </a:prstGeom>
        </p:spPr>
      </p:pic>
      <p:sp>
        <p:nvSpPr>
          <p:cNvPr id="7" name="文本框 6">
            <a:extLst>
              <a:ext uri="{FF2B5EF4-FFF2-40B4-BE49-F238E27FC236}">
                <a16:creationId xmlns:a16="http://schemas.microsoft.com/office/drawing/2014/main" id="{40C1F2BE-4253-CAA1-28E9-D7E143EF9B04}"/>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一、人猿相揖别</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旧石器时代</a:t>
            </a:r>
          </a:p>
        </p:txBody>
      </p:sp>
    </p:spTree>
    <p:extLst>
      <p:ext uri="{BB962C8B-B14F-4D97-AF65-F5344CB8AC3E}">
        <p14:creationId xmlns:p14="http://schemas.microsoft.com/office/powerpoint/2010/main" val="35224456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500" fill="hold"/>
                                        <p:tgtEl>
                                          <p:spTgt spid="1026"/>
                                        </p:tgtEl>
                                        <p:attrNameLst>
                                          <p:attrName>ppt_x</p:attrName>
                                        </p:attrNameLst>
                                      </p:cBhvr>
                                      <p:tavLst>
                                        <p:tav tm="0">
                                          <p:val>
                                            <p:strVal val="#ppt_x"/>
                                          </p:val>
                                        </p:tav>
                                        <p:tav tm="100000">
                                          <p:val>
                                            <p:strVal val="#ppt_x"/>
                                          </p:val>
                                        </p:tav>
                                      </p:tavLst>
                                    </p:anim>
                                    <p:anim calcmode="lin" valueType="num">
                                      <p:cBhvr additive="base">
                                        <p:cTn id="1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912D9FAC-A96F-A8A4-C460-55F8F9E66D15}"/>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二、散作满天星</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a:t>
            </a:r>
          </a:p>
        </p:txBody>
      </p:sp>
      <p:sp>
        <p:nvSpPr>
          <p:cNvPr id="4" name="文本框 3">
            <a:extLst>
              <a:ext uri="{FF2B5EF4-FFF2-40B4-BE49-F238E27FC236}">
                <a16:creationId xmlns:a16="http://schemas.microsoft.com/office/drawing/2014/main" id="{62F85A39-6CE2-A545-FE5B-EC4B6515028E}"/>
              </a:ext>
            </a:extLst>
          </p:cNvPr>
          <p:cNvSpPr txBox="1"/>
          <p:nvPr/>
        </p:nvSpPr>
        <p:spPr>
          <a:xfrm>
            <a:off x="924560" y="1323893"/>
            <a:ext cx="10474960"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400" b="1" dirty="0">
                <a:effectLst/>
                <a:ea typeface="等线" panose="02010600030101010101" pitchFamily="2" charset="-122"/>
                <a:cs typeface="Times New Roman" panose="02020603050405020304" pitchFamily="18" charset="0"/>
              </a:rPr>
              <a:t>新石器时代：</a:t>
            </a:r>
            <a:r>
              <a:rPr lang="zh-CN" altLang="zh-CN" sz="2400" b="1" dirty="0">
                <a:effectLst/>
                <a:ea typeface="等线" panose="02010600030101010101" pitchFamily="2" charset="-122"/>
                <a:cs typeface="Times New Roman" panose="02020603050405020304" pitchFamily="18" charset="0"/>
              </a:rPr>
              <a:t>人类由依赖自然到开发自然，生产经济开始支配人类的生活</a:t>
            </a:r>
            <a:endParaRPr lang="zh-CN" altLang="en-US" sz="2400" b="1" dirty="0"/>
          </a:p>
        </p:txBody>
      </p:sp>
      <p:pic>
        <p:nvPicPr>
          <p:cNvPr id="6" name="图片 5">
            <a:extLst>
              <a:ext uri="{FF2B5EF4-FFF2-40B4-BE49-F238E27FC236}">
                <a16:creationId xmlns:a16="http://schemas.microsoft.com/office/drawing/2014/main" id="{1AD57DC9-3052-3480-62C6-2ADDC0DD3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483" y="2215046"/>
            <a:ext cx="2236571" cy="2353636"/>
          </a:xfrm>
          <a:prstGeom prst="rect">
            <a:avLst/>
          </a:prstGeom>
        </p:spPr>
      </p:pic>
      <p:pic>
        <p:nvPicPr>
          <p:cNvPr id="8" name="图片 7">
            <a:extLst>
              <a:ext uri="{FF2B5EF4-FFF2-40B4-BE49-F238E27FC236}">
                <a16:creationId xmlns:a16="http://schemas.microsoft.com/office/drawing/2014/main" id="{92A8AC37-7DE1-F9D3-3258-566EEDE580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0590" y="2286253"/>
            <a:ext cx="1727200" cy="2231542"/>
          </a:xfrm>
          <a:prstGeom prst="rect">
            <a:avLst/>
          </a:prstGeom>
        </p:spPr>
      </p:pic>
      <p:sp>
        <p:nvSpPr>
          <p:cNvPr id="10" name="文本框 9">
            <a:extLst>
              <a:ext uri="{FF2B5EF4-FFF2-40B4-BE49-F238E27FC236}">
                <a16:creationId xmlns:a16="http://schemas.microsoft.com/office/drawing/2014/main" id="{F22B11CE-2A55-43C7-C8EC-6FE9BCECF0E6}"/>
              </a:ext>
            </a:extLst>
          </p:cNvPr>
          <p:cNvSpPr txBox="1"/>
          <p:nvPr/>
        </p:nvSpPr>
        <p:spPr>
          <a:xfrm>
            <a:off x="298349" y="4771383"/>
            <a:ext cx="4639411"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400" b="1" i="0" dirty="0">
                <a:solidFill>
                  <a:srgbClr val="000000"/>
                </a:solidFill>
                <a:effectLst/>
                <a:latin typeface="楷体" panose="02010609060101010101" pitchFamily="49" charset="-122"/>
                <a:ea typeface="楷体" panose="02010609060101010101" pitchFamily="49" charset="-122"/>
              </a:rPr>
              <a:t>“弃，周之始祖，能播百谷。汤既胜夏，废柱而以弃代之。”</a:t>
            </a:r>
            <a:r>
              <a:rPr lang="en-US" altLang="zh-CN" sz="2400" b="1" dirty="0">
                <a:solidFill>
                  <a:srgbClr val="000000"/>
                </a:solidFill>
                <a:latin typeface="楷体" panose="02010609060101010101" pitchFamily="49" charset="-122"/>
                <a:ea typeface="楷体" panose="02010609060101010101" pitchFamily="49" charset="-122"/>
              </a:rPr>
              <a:t> </a:t>
            </a:r>
          </a:p>
          <a:p>
            <a:r>
              <a:rPr lang="en-US" altLang="zh-CN" sz="2400" b="1" dirty="0">
                <a:solidFill>
                  <a:srgbClr val="000000"/>
                </a:solidFill>
                <a:latin typeface="楷体" panose="02010609060101010101" pitchFamily="49" charset="-122"/>
                <a:ea typeface="楷体" panose="02010609060101010101" pitchFamily="49" charset="-122"/>
              </a:rPr>
              <a:t>     ——《</a:t>
            </a:r>
            <a:r>
              <a:rPr lang="zh-CN" altLang="en-US" sz="2400" b="1" dirty="0">
                <a:solidFill>
                  <a:srgbClr val="000000"/>
                </a:solidFill>
                <a:latin typeface="楷体" panose="02010609060101010101" pitchFamily="49" charset="-122"/>
                <a:ea typeface="楷体" panose="02010609060101010101" pitchFamily="49" charset="-122"/>
              </a:rPr>
              <a:t>春秋左氏传</a:t>
            </a:r>
            <a:r>
              <a:rPr lang="en-US" altLang="zh-CN" sz="2400" b="1" dirty="0">
                <a:solidFill>
                  <a:srgbClr val="000000"/>
                </a:solidFill>
                <a:latin typeface="楷体" panose="02010609060101010101" pitchFamily="49" charset="-122"/>
                <a:ea typeface="楷体" panose="02010609060101010101" pitchFamily="49" charset="-122"/>
              </a:rPr>
              <a:t>》</a:t>
            </a:r>
            <a:r>
              <a:rPr lang="zh-CN" altLang="en-US" sz="2400" b="1" dirty="0">
                <a:solidFill>
                  <a:srgbClr val="000000"/>
                </a:solidFill>
                <a:latin typeface="楷体" panose="02010609060101010101" pitchFamily="49" charset="-122"/>
                <a:ea typeface="楷体" panose="02010609060101010101" pitchFamily="49" charset="-122"/>
              </a:rPr>
              <a:t>杜预注</a:t>
            </a:r>
            <a:endParaRPr lang="zh-CN" altLang="en-US" sz="2400" b="1" dirty="0">
              <a:latin typeface="楷体" panose="02010609060101010101" pitchFamily="49" charset="-122"/>
              <a:ea typeface="楷体" panose="02010609060101010101" pitchFamily="49" charset="-122"/>
            </a:endParaRPr>
          </a:p>
        </p:txBody>
      </p:sp>
      <p:sp>
        <p:nvSpPr>
          <p:cNvPr id="14" name="文本框 13">
            <a:extLst>
              <a:ext uri="{FF2B5EF4-FFF2-40B4-BE49-F238E27FC236}">
                <a16:creationId xmlns:a16="http://schemas.microsoft.com/office/drawing/2014/main" id="{878D4ABC-306B-33AE-9FB9-9462F7423521}"/>
              </a:ext>
            </a:extLst>
          </p:cNvPr>
          <p:cNvSpPr txBox="1"/>
          <p:nvPr/>
        </p:nvSpPr>
        <p:spPr>
          <a:xfrm>
            <a:off x="6096000" y="5239935"/>
            <a:ext cx="5303520" cy="1077218"/>
          </a:xfrm>
          <a:prstGeom prst="rect">
            <a:avLst/>
          </a:prstGeom>
          <a:noFill/>
        </p:spPr>
        <p:txBody>
          <a:bodyPr wrap="square">
            <a:spAutoFit/>
          </a:bodyPr>
          <a:lstStyle/>
          <a:p>
            <a:pPr algn="just"/>
            <a:r>
              <a:rPr lang="zh-CN" altLang="en-US" sz="3200" b="1" kern="100" dirty="0">
                <a:effectLst/>
                <a:latin typeface="等线" panose="02010600030101010101" pitchFamily="2" charset="-122"/>
                <a:ea typeface="等线" panose="02010600030101010101" pitchFamily="2" charset="-122"/>
                <a:cs typeface="Times New Roman" panose="02020603050405020304" pitchFamily="18" charset="0"/>
              </a:rPr>
              <a:t>小结：</a:t>
            </a:r>
            <a:r>
              <a:rPr lang="zh-CN" altLang="zh-CN" sz="3200" b="1" kern="100" dirty="0">
                <a:effectLst/>
                <a:latin typeface="等线" panose="02010600030101010101" pitchFamily="2" charset="-122"/>
                <a:ea typeface="等线" panose="02010600030101010101" pitchFamily="2" charset="-122"/>
                <a:cs typeface="Times New Roman" panose="02020603050405020304" pitchFamily="18" charset="0"/>
              </a:rPr>
              <a:t>中国</a:t>
            </a:r>
            <a:r>
              <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农业本土起源</a:t>
            </a:r>
            <a:endParaRPr lang="en-US"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en-US" sz="3200" b="1"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           两个农业起源中心</a:t>
            </a:r>
            <a:endParaRPr lang="zh-CN" altLang="zh-CN" sz="3200" b="1" kern="100" dirty="0">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267A0BF1-5E2E-7F00-2DB1-5490ACC66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9141" y="2337280"/>
            <a:ext cx="2922270" cy="1875662"/>
          </a:xfrm>
          <a:prstGeom prst="rect">
            <a:avLst/>
          </a:prstGeom>
        </p:spPr>
      </p:pic>
      <p:sp>
        <p:nvSpPr>
          <p:cNvPr id="9" name="文本框 8">
            <a:extLst>
              <a:ext uri="{FF2B5EF4-FFF2-40B4-BE49-F238E27FC236}">
                <a16:creationId xmlns:a16="http://schemas.microsoft.com/office/drawing/2014/main" id="{F8FB9B3F-A6F0-242C-61A8-B84A0249B753}"/>
              </a:ext>
            </a:extLst>
          </p:cNvPr>
          <p:cNvSpPr txBox="1"/>
          <p:nvPr/>
        </p:nvSpPr>
        <p:spPr>
          <a:xfrm>
            <a:off x="8829141" y="4397106"/>
            <a:ext cx="2922270" cy="646331"/>
          </a:xfrm>
          <a:prstGeom prst="rect">
            <a:avLst/>
          </a:prstGeom>
          <a:noFill/>
        </p:spPr>
        <p:txBody>
          <a:bodyPr wrap="square">
            <a:spAutoFit/>
          </a:bodyPr>
          <a:lstStyle/>
          <a:p>
            <a:r>
              <a:rPr lang="zh-CN" altLang="en-US" b="0" i="0" dirty="0">
                <a:solidFill>
                  <a:srgbClr val="191919"/>
                </a:solidFill>
                <a:effectLst/>
                <a:latin typeface="PingFang SC"/>
              </a:rPr>
              <a:t>浙江余姚河姆渡遗址出土</a:t>
            </a:r>
            <a:endParaRPr lang="en-US" altLang="zh-CN" b="0" i="0" dirty="0">
              <a:solidFill>
                <a:srgbClr val="191919"/>
              </a:solidFill>
              <a:effectLst/>
              <a:latin typeface="PingFang SC"/>
            </a:endParaRPr>
          </a:p>
          <a:p>
            <a:r>
              <a:rPr lang="zh-CN" altLang="en-US" b="0" i="0" dirty="0">
                <a:solidFill>
                  <a:srgbClr val="191919"/>
                </a:solidFill>
                <a:effectLst/>
                <a:latin typeface="PingFang SC"/>
              </a:rPr>
              <a:t>的</a:t>
            </a:r>
            <a:r>
              <a:rPr lang="en-US" altLang="zh-CN" b="0" i="0" dirty="0">
                <a:solidFill>
                  <a:srgbClr val="191919"/>
                </a:solidFill>
                <a:effectLst/>
                <a:latin typeface="PingFang SC"/>
              </a:rPr>
              <a:t>7000</a:t>
            </a:r>
            <a:r>
              <a:rPr lang="zh-CN" altLang="en-US" b="0" i="0" dirty="0">
                <a:solidFill>
                  <a:srgbClr val="191919"/>
                </a:solidFill>
                <a:effectLst/>
                <a:latin typeface="PingFang SC"/>
              </a:rPr>
              <a:t>年前的稻谷</a:t>
            </a:r>
            <a:endParaRPr lang="zh-CN" altLang="en-US" dirty="0"/>
          </a:p>
        </p:txBody>
      </p:sp>
      <p:pic>
        <p:nvPicPr>
          <p:cNvPr id="12" name="图片 11">
            <a:extLst>
              <a:ext uri="{FF2B5EF4-FFF2-40B4-BE49-F238E27FC236}">
                <a16:creationId xmlns:a16="http://schemas.microsoft.com/office/drawing/2014/main" id="{6F586FA5-A376-3380-A3FD-588072F54F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9570" y="2352520"/>
            <a:ext cx="2930145" cy="2353636"/>
          </a:xfrm>
          <a:prstGeom prst="rect">
            <a:avLst/>
          </a:prstGeom>
        </p:spPr>
      </p:pic>
    </p:spTree>
    <p:extLst>
      <p:ext uri="{BB962C8B-B14F-4D97-AF65-F5344CB8AC3E}">
        <p14:creationId xmlns:p14="http://schemas.microsoft.com/office/powerpoint/2010/main" val="26672344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EED1C27-AD70-187D-4ECB-4C95DBBC06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783" y="1498517"/>
            <a:ext cx="4628198" cy="3510612"/>
          </a:xfrm>
          <a:prstGeom prst="rect">
            <a:avLst/>
          </a:prstGeom>
          <a:noFill/>
          <a:ln>
            <a:noFill/>
          </a:ln>
        </p:spPr>
      </p:pic>
      <p:sp>
        <p:nvSpPr>
          <p:cNvPr id="5" name="文本框 4">
            <a:extLst>
              <a:ext uri="{FF2B5EF4-FFF2-40B4-BE49-F238E27FC236}">
                <a16:creationId xmlns:a16="http://schemas.microsoft.com/office/drawing/2014/main" id="{EB995679-3A0E-8241-C9F8-C0464B0A105A}"/>
              </a:ext>
            </a:extLst>
          </p:cNvPr>
          <p:cNvSpPr txBox="1"/>
          <p:nvPr/>
        </p:nvSpPr>
        <p:spPr>
          <a:xfrm>
            <a:off x="1554480" y="274320"/>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二、散作满天星</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新石器时代前期</a:t>
            </a:r>
          </a:p>
        </p:txBody>
      </p:sp>
      <p:sp>
        <p:nvSpPr>
          <p:cNvPr id="7" name="文本框 6">
            <a:extLst>
              <a:ext uri="{FF2B5EF4-FFF2-40B4-BE49-F238E27FC236}">
                <a16:creationId xmlns:a16="http://schemas.microsoft.com/office/drawing/2014/main" id="{761B62F6-FAE0-A0E7-71FA-1EFA82E86EF1}"/>
              </a:ext>
            </a:extLst>
          </p:cNvPr>
          <p:cNvSpPr txBox="1"/>
          <p:nvPr/>
        </p:nvSpPr>
        <p:spPr>
          <a:xfrm>
            <a:off x="555783" y="5128650"/>
            <a:ext cx="4628198" cy="461665"/>
          </a:xfrm>
          <a:prstGeom prst="rect">
            <a:avLst/>
          </a:prstGeom>
          <a:noFill/>
        </p:spPr>
        <p:txBody>
          <a:bodyPr wrap="square">
            <a:spAutoFit/>
          </a:bodyPr>
          <a:lstStyle/>
          <a:p>
            <a:r>
              <a:rPr lang="zh-CN" altLang="zh-CN" sz="2400" b="1" dirty="0">
                <a:effectLst/>
                <a:ea typeface="等线" panose="02010600030101010101" pitchFamily="2" charset="-122"/>
                <a:cs typeface="Times New Roman" panose="02020603050405020304" pitchFamily="18" charset="0"/>
              </a:rPr>
              <a:t>新石器时代文化的六大区系分布</a:t>
            </a:r>
            <a:endParaRPr lang="zh-CN" altLang="en-US" sz="2400" b="1" dirty="0"/>
          </a:p>
        </p:txBody>
      </p:sp>
      <p:pic>
        <p:nvPicPr>
          <p:cNvPr id="8" name="图片 7">
            <a:extLst>
              <a:ext uri="{FF2B5EF4-FFF2-40B4-BE49-F238E27FC236}">
                <a16:creationId xmlns:a16="http://schemas.microsoft.com/office/drawing/2014/main" id="{549F7DE1-2D02-DD2C-8288-C9784575974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0465" y="1148163"/>
            <a:ext cx="6235752" cy="3860966"/>
          </a:xfrm>
          <a:prstGeom prst="rect">
            <a:avLst/>
          </a:prstGeom>
          <a:noFill/>
          <a:ln>
            <a:noFill/>
          </a:ln>
        </p:spPr>
      </p:pic>
      <p:sp>
        <p:nvSpPr>
          <p:cNvPr id="10" name="文本框 9">
            <a:extLst>
              <a:ext uri="{FF2B5EF4-FFF2-40B4-BE49-F238E27FC236}">
                <a16:creationId xmlns:a16="http://schemas.microsoft.com/office/drawing/2014/main" id="{DBC97DFB-4DB2-3A4D-186A-F6D8BC4DF1C1}"/>
              </a:ext>
            </a:extLst>
          </p:cNvPr>
          <p:cNvSpPr txBox="1"/>
          <p:nvPr/>
        </p:nvSpPr>
        <p:spPr>
          <a:xfrm>
            <a:off x="5542969" y="5009129"/>
            <a:ext cx="5950743"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zh-CN" sz="2000" b="1" dirty="0">
                <a:effectLst/>
                <a:latin typeface="楷体" panose="02010609060101010101" pitchFamily="49" charset="-122"/>
                <a:ea typeface="楷体" panose="02010609060101010101" pitchFamily="49" charset="-122"/>
                <a:cs typeface="Times New Roman" panose="02020603050405020304" pitchFamily="18" charset="0"/>
              </a:rPr>
              <a:t>考古学上将存在于一定时间，拥有特征相同或相似的一组遗存，并有相对稳定分布地域的一个区域共同体称之为某某考古学文化</a:t>
            </a:r>
            <a:r>
              <a:rPr lang="en-US" altLang="zh-CN" sz="2000" b="1" dirty="0">
                <a:effectLst/>
                <a:latin typeface="楷体" panose="02010609060101010101" pitchFamily="49" charset="-122"/>
                <a:ea typeface="楷体" panose="02010609060101010101" pitchFamily="49" charset="-122"/>
                <a:cs typeface="Times New Roman" panose="02020603050405020304" pitchFamily="18" charset="0"/>
              </a:rPr>
              <a:t>.</a:t>
            </a:r>
            <a:endParaRPr lang="zh-CN" altLang="en-US" sz="2000"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789883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A8A2CDB-FB4C-B2CE-30FF-00E90C42427B}"/>
              </a:ext>
            </a:extLst>
          </p:cNvPr>
          <p:cNvSpPr txBox="1"/>
          <p:nvPr/>
        </p:nvSpPr>
        <p:spPr>
          <a:xfrm>
            <a:off x="1158240" y="843280"/>
            <a:ext cx="9103360" cy="670120"/>
          </a:xfrm>
          <a:prstGeom prst="rect">
            <a:avLst/>
          </a:prstGeom>
          <a:noFill/>
        </p:spPr>
        <p:txBody>
          <a:bodyPr wrap="square" rtlCol="0">
            <a:spAutoFit/>
          </a:bodyPr>
          <a:lstStyle/>
          <a:p>
            <a:pPr algn="ct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探究任务</a:t>
            </a:r>
          </a:p>
        </p:txBody>
      </p:sp>
      <p:sp>
        <p:nvSpPr>
          <p:cNvPr id="2" name="文本框 1">
            <a:extLst>
              <a:ext uri="{FF2B5EF4-FFF2-40B4-BE49-F238E27FC236}">
                <a16:creationId xmlns:a16="http://schemas.microsoft.com/office/drawing/2014/main" id="{8EA2A986-7982-1B8D-A165-A02A546A440A}"/>
              </a:ext>
            </a:extLst>
          </p:cNvPr>
          <p:cNvSpPr txBox="1"/>
          <p:nvPr/>
        </p:nvSpPr>
        <p:spPr>
          <a:xfrm>
            <a:off x="500380" y="1710773"/>
            <a:ext cx="11191240" cy="1718227"/>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       关于中华文明是如何起源的，苏秉琦认为其“</a:t>
            </a:r>
            <a:r>
              <a:rPr lang="zh-CN" altLang="zh-CN" sz="2800" kern="0" dirty="0">
                <a:latin typeface="微软雅黑" panose="020B0503020204020204" pitchFamily="34" charset="-122"/>
                <a:ea typeface="微软雅黑" panose="020B0503020204020204" pitchFamily="34" charset="-122"/>
                <a:cs typeface="+mn-ea"/>
              </a:rPr>
              <a:t>是多源的；它的发展不是一条线贯穿始终，而是多条线互有交错的网络系统，但又有主有次。各大文化区系统既相对稳定，又不是封闭的……。</a:t>
            </a:r>
            <a:r>
              <a:rPr lang="zh-CN" altLang="en-US" sz="2800" kern="0" dirty="0">
                <a:latin typeface="微软雅黑" panose="020B0503020204020204" pitchFamily="34" charset="-122"/>
                <a:ea typeface="微软雅黑" panose="020B0503020204020204" pitchFamily="34" charset="-122"/>
                <a:cs typeface="+mn-ea"/>
              </a:rPr>
              <a:t>”</a:t>
            </a:r>
            <a:endParaRPr lang="zh-CN" altLang="en-US" sz="2800" kern="0" dirty="0">
              <a:latin typeface="微软雅黑" panose="020B0503020204020204" pitchFamily="34" charset="-122"/>
              <a:ea typeface="微软雅黑" panose="020B0503020204020204" pitchFamily="34" charset="-122"/>
              <a:cs typeface="+mn-ea"/>
              <a:sym typeface="+mn-lt"/>
            </a:endParaRPr>
          </a:p>
        </p:txBody>
      </p:sp>
      <p:sp>
        <p:nvSpPr>
          <p:cNvPr id="5" name="文本框 4">
            <a:extLst>
              <a:ext uri="{FF2B5EF4-FFF2-40B4-BE49-F238E27FC236}">
                <a16:creationId xmlns:a16="http://schemas.microsoft.com/office/drawing/2014/main" id="{64E26345-8560-A9DB-7EBE-0B9BC58782A4}"/>
              </a:ext>
            </a:extLst>
          </p:cNvPr>
          <p:cNvSpPr txBox="1"/>
          <p:nvPr/>
        </p:nvSpPr>
        <p:spPr>
          <a:xfrm>
            <a:off x="500380" y="3626373"/>
            <a:ext cx="72339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：苏秉琦认为中华文明的起源有何特点？</a:t>
            </a:r>
          </a:p>
        </p:txBody>
      </p:sp>
      <p:sp>
        <p:nvSpPr>
          <p:cNvPr id="7" name="文本框 6">
            <a:extLst>
              <a:ext uri="{FF2B5EF4-FFF2-40B4-BE49-F238E27FC236}">
                <a16:creationId xmlns:a16="http://schemas.microsoft.com/office/drawing/2014/main" id="{6E533796-DDB0-3284-E84C-8D29655AC525}"/>
              </a:ext>
            </a:extLst>
          </p:cNvPr>
          <p:cNvSpPr txBox="1"/>
          <p:nvPr/>
        </p:nvSpPr>
        <p:spPr>
          <a:xfrm>
            <a:off x="1675130" y="4421667"/>
            <a:ext cx="8069580" cy="523220"/>
          </a:xfrm>
          <a:prstGeom prst="rect">
            <a:avLst/>
          </a:prstGeom>
          <a:noFill/>
        </p:spPr>
        <p:txBody>
          <a:bodyPr wrap="square">
            <a:spAutoFit/>
          </a:bodyPr>
          <a:lstStyle/>
          <a:p>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多源性（多元性）</a:t>
            </a:r>
            <a:r>
              <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统一性</a:t>
            </a:r>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a:t>
            </a:r>
            <a:r>
              <a:rPr lang="zh-CN" altLang="zh-CN" sz="2800"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连续性、</a:t>
            </a:r>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开放性</a:t>
            </a:r>
            <a:endPar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30A43E73-DECE-E8EC-FAE2-ED8149BCBF56}"/>
              </a:ext>
            </a:extLst>
          </p:cNvPr>
          <p:cNvSpPr txBox="1"/>
          <p:nvPr/>
        </p:nvSpPr>
        <p:spPr>
          <a:xfrm>
            <a:off x="500380" y="5143560"/>
            <a:ext cx="72339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：结合教材内容，对这些特点进行解释。</a:t>
            </a:r>
          </a:p>
        </p:txBody>
      </p:sp>
    </p:spTree>
    <p:extLst>
      <p:ext uri="{BB962C8B-B14F-4D97-AF65-F5344CB8AC3E}">
        <p14:creationId xmlns:p14="http://schemas.microsoft.com/office/powerpoint/2010/main" val="19230723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B02F1B59-DADD-4219-B607-59E513F67C77"/>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E:\ppt\第四批\130198"/>
  <p:tag name="ISPRING_PRESENTATION_TITLE" val="591b03b29f622"/>
  <p:tag name="ISPRING_FIRST_PUBLISH" val="1"/>
  <p:tag name="KSO_WM_SCREEN_THEME_FLAG" val="Dlrq25wU2PGuGg5bbmjbDAA0+TwoiyBc8tg4ifA0xkGXCdVV97uIwHYCSd/u532/5+8B2H2cd4itZIO7gpUMg75p3ZlGkryOCsBvl1NrMRY="/>
</p:tagLst>
</file>

<file path=ppt/tags/tag2.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AA0+TwoiyBc8tg4ifA0xkGXCdVV97uIwHYCSd/u532/5+8B2H2cd4itZIO7gpUMg75p3ZlGkryOCsBvl1NrMRY="/>
</p:tagLst>
</file>

<file path=ppt/tags/tag3.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AA0+TwoiyBc8tg4ifA0xkGXCdVV97uIwHYCSd/u532/5+8B2H2cd4itZIO7gpUMg75p3ZlGkryOCsBvl1NrMRY="/>
</p:tagLst>
</file>

<file path=ppt/theme/theme1.xml><?xml version="1.0" encoding="utf-8"?>
<a:theme xmlns:a="http://schemas.openxmlformats.org/drawingml/2006/main" name="第一PPT，www.1ppt.com">
  <a:themeElements>
    <a:clrScheme name="自定义 11">
      <a:dk1>
        <a:srgbClr val="000000"/>
      </a:dk1>
      <a:lt1>
        <a:srgbClr val="FFFFFF"/>
      </a:lt1>
      <a:dk2>
        <a:srgbClr val="000000"/>
      </a:dk2>
      <a:lt2>
        <a:srgbClr val="FFFDFD"/>
      </a:lt2>
      <a:accent1>
        <a:srgbClr val="3C3C3C"/>
      </a:accent1>
      <a:accent2>
        <a:srgbClr val="2C9C86"/>
      </a:accent2>
      <a:accent3>
        <a:srgbClr val="A29C9B"/>
      </a:accent3>
      <a:accent4>
        <a:srgbClr val="696969"/>
      </a:accent4>
      <a:accent5>
        <a:srgbClr val="D2D2D2"/>
      </a:accent5>
      <a:accent6>
        <a:srgbClr val="515151"/>
      </a:accent6>
      <a:hlink>
        <a:srgbClr val="0563C1"/>
      </a:hlink>
      <a:folHlink>
        <a:srgbClr val="954F72"/>
      </a:folHlink>
    </a:clrScheme>
    <a:fontScheme name="zn1hv5c0">
      <a:majorFont>
        <a:latin typeface="微软雅黑"/>
        <a:ea typeface="义启小魏楷"/>
        <a:cs typeface=""/>
      </a:majorFont>
      <a:minorFont>
        <a:latin typeface="微软雅黑"/>
        <a:ea typeface="义启小魏楷"/>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130000"/>
          </a:lnSpc>
          <a:defRPr sz="1200" dirty="0">
            <a:latin typeface="微软雅黑" panose="020B0503020204020204" pitchFamily="34" charset="-122"/>
            <a:ea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nSpc>
            <a:spcPct val="130000"/>
          </a:lnSpc>
          <a:spcBef>
            <a:spcPts val="600"/>
          </a:spcBef>
          <a:defRPr sz="1200" kern="0" dirty="0">
            <a:latin typeface="微软雅黑" panose="020B0503020204020204" pitchFamily="34" charset="-122"/>
            <a:ea typeface="微软雅黑" panose="020B0503020204020204" pitchFamily="34" charset="-122"/>
            <a:cs typeface="+mn-ea"/>
            <a:sym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2733</TotalTime>
  <Words>2744</Words>
  <PresentationFormat>宽屏</PresentationFormat>
  <Paragraphs>194</Paragraphs>
  <Slides>26</Slides>
  <Notes>15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26</vt:i4>
      </vt:variant>
    </vt:vector>
  </HeadingPairs>
  <TitlesOfParts>
    <vt:vector size="38" baseType="lpstr">
      <vt:lpstr>PingFang SC</vt:lpstr>
      <vt:lpstr>等线</vt:lpstr>
      <vt:lpstr>宋体</vt:lpstr>
      <vt:lpstr>印品黑体</vt:lpstr>
      <vt:lpstr>arial</vt:lpstr>
      <vt:lpstr>arial</vt:lpstr>
      <vt:lpstr>Calibri</vt:lpstr>
      <vt:lpstr>华文楷体</vt:lpstr>
      <vt:lpstr>楷体</vt:lpstr>
      <vt:lpstr>微软雅黑</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2017-05-13T03:00:45Z</dcterms:created>
  <dcterms:modified xsi:type="dcterms:W3CDTF">2022-09-06T00:51:11Z</dcterms:modified>
</cp:coreProperties>
</file>