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5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6" r:id="rId3"/>
    <p:sldId id="984" r:id="rId5"/>
    <p:sldId id="919" r:id="rId6"/>
    <p:sldId id="978" r:id="rId7"/>
    <p:sldId id="950" r:id="rId8"/>
    <p:sldId id="857" r:id="rId9"/>
    <p:sldId id="859" r:id="rId10"/>
    <p:sldId id="860" r:id="rId11"/>
    <p:sldId id="889" r:id="rId12"/>
    <p:sldId id="891" r:id="rId13"/>
    <p:sldId id="892" r:id="rId14"/>
    <p:sldId id="986" r:id="rId15"/>
    <p:sldId id="861" r:id="rId16"/>
    <p:sldId id="983" r:id="rId17"/>
    <p:sldId id="982" r:id="rId18"/>
    <p:sldId id="326" r:id="rId19"/>
    <p:sldId id="1009" r:id="rId20"/>
    <p:sldId id="863" r:id="rId21"/>
    <p:sldId id="890" r:id="rId22"/>
    <p:sldId id="822" r:id="rId23"/>
    <p:sldId id="1010" r:id="rId24"/>
    <p:sldId id="1011" r:id="rId25"/>
    <p:sldId id="867" r:id="rId26"/>
    <p:sldId id="1022" r:id="rId27"/>
    <p:sldId id="988" r:id="rId28"/>
    <p:sldId id="989" r:id="rId29"/>
    <p:sldId id="868" r:id="rId30"/>
    <p:sldId id="1029" r:id="rId31"/>
    <p:sldId id="1012" r:id="rId32"/>
    <p:sldId id="866" r:id="rId33"/>
    <p:sldId id="1033" r:id="rId34"/>
    <p:sldId id="1034" r:id="rId35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B380F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2886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476" y="56"/>
      </p:cViewPr>
      <p:guideLst>
        <p:guide orient="horz" pos="20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3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2F065-856F-0541-9768-CF71E5E65AC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DCCCF-72CF-6942-87EE-C035086C7F5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6D3CC-08A6-9B4F-BCDD-842DEAD522C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倡个性自由、兴重商观念、反君主专制</a:t>
            </a:r>
            <a:endParaRPr kumimoji="1" lang="zh-CN" altLang="en-US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而徐扬历时24年完成的画作，它既歌颂了那个繁华盛世，也向世人无言地诉说着那个时代的“盛世危言”。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问题：画家徐扬40岁才因献画博得乾隆皇帝赏识，那他40岁之前都在做什么？</a:t>
            </a:r>
            <a:endParaRPr lang="zh-CN" altLang="en-US"/>
          </a:p>
          <a:p>
            <a:r>
              <a:rPr lang="zh-CN" altLang="en-US"/>
              <a:t>教师：亟亟于读书功名数十年而不得，却因献画博得乾隆皇帝赏识，被破格提拔为举人，终于在仕途上如愿以偿。</a:t>
            </a:r>
            <a:endParaRPr lang="zh-CN" altLang="en-US"/>
          </a:p>
          <a:p>
            <a:r>
              <a:rPr lang="zh-CN" altLang="en-US"/>
              <a:t>过渡：徐扬是怀着一种怎样的心情在创作这幅画卷的？其创作意图是什么？</a:t>
            </a:r>
            <a:endParaRPr lang="zh-CN" altLang="en-US"/>
          </a:p>
          <a:p>
            <a:r>
              <a:rPr lang="zh-CN" altLang="en-US"/>
              <a:t>预设：感恩戴德，歌颂盛世。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这家农户在正致力于家庭手工业的棉布生产。院落里的三个人正在绩布纺纱，左下角的一间侧房里，两个相对而坐的妇人正在棰纺绕线，正堂屋五间大房内铺满了纬纱的纱锭。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问题：画家徐扬40岁才因献画博得乾隆皇帝赏识，那他40岁之前都在做什么？</a:t>
            </a:r>
            <a:endParaRPr lang="zh-CN" altLang="en-US"/>
          </a:p>
          <a:p>
            <a:r>
              <a:rPr lang="zh-CN" altLang="en-US"/>
              <a:t>教师：亟亟于读书功名数十年而不得，却因献画博得乾隆皇帝赏识，被破格提拔为举人，终于在仕途上如愿以偿。</a:t>
            </a:r>
            <a:endParaRPr lang="zh-CN" altLang="en-US"/>
          </a:p>
          <a:p>
            <a:r>
              <a:rPr lang="zh-CN" altLang="en-US"/>
              <a:t>过渡：徐扬是怀着一种怎样的心情在创作这幅画卷的？其创作意图是什么？</a:t>
            </a:r>
            <a:endParaRPr lang="zh-CN" altLang="en-US"/>
          </a:p>
          <a:p>
            <a:r>
              <a:rPr lang="zh-CN" altLang="en-US"/>
              <a:t>预设：感恩戴德，歌颂盛世。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这家农户在正致力于家庭手工业的棉布生产。院落里的三个人正在绩布纺纱，左下角的一间侧房里，两个相对而坐的妇人正在棰纺绕线，正堂屋五间大房内铺满了纬纱的纱锭。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生活水平，开采技术，就业岗位，环境保护，相关产业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FF15-364C-DC4C-B00F-A3AD609F365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E660-14C2-4BB1-B9A5-97FB1AABB2C6}" type="slidenum">
              <a:rPr lang="en-US" altLang="zh-CN"/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/>
          <p:nvPr userDrawn="1"/>
        </p:nvSpPr>
        <p:spPr>
          <a:xfrm>
            <a:off x="8098233" y="405383"/>
            <a:ext cx="81280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2EEF1883-7A0E-4F66-9932-E581691AD397}" type="slidenum">
              <a:rPr lang="zh-CN" altLang="en-US" sz="15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r>
              <a:rPr lang="zh-CN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  <a:endParaRPr lang="zh-CN" alt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0AE3-0529-7E40-9876-E0AF3C78E1A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8986-430D-5240-91C3-435AB6FD6FC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3.jpeg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5.webp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7.jpe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28080" y="93980"/>
            <a:ext cx="1106170" cy="6802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mongolianVert" wrap="square" rtlCol="0">
            <a:noAutofit/>
          </a:bodyPr>
          <a:lstStyle/>
          <a:p>
            <a:r>
              <a:rPr kumimoji="1" lang="en-US" altLang="zh-CN" sz="46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</a:t>
            </a:r>
            <a:r>
              <a:rPr kumimoji="1" lang="zh-CN" altLang="en-US" sz="24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中外历史纲要（上）</a:t>
            </a:r>
            <a:r>
              <a:rPr kumimoji="1" lang="en-US" altLang="zh-CN" sz="46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kumimoji="1" lang="en-US" altLang="zh-CN" sz="46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kumimoji="1" lang="en-US" altLang="zh-CN" sz="46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kumimoji="1" lang="zh-CN" altLang="en-US" sz="4000" dirty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明至清中叶的经济与文化</a:t>
            </a:r>
            <a:endParaRPr kumimoji="1" lang="zh-CN" altLang="en-US" sz="40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kumimoji="1" lang="zh-CN" altLang="en-US" sz="40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25435" y="4384040"/>
            <a:ext cx="884555" cy="2073910"/>
          </a:xfrm>
          <a:prstGeom prst="rect">
            <a:avLst/>
          </a:prstGeom>
          <a:noFill/>
        </p:spPr>
        <p:txBody>
          <a:bodyPr vert="mongolianVert" wrap="square" rtlCol="0">
            <a:noAutofit/>
          </a:bodyPr>
          <a:lstStyle/>
          <a:p>
            <a:r>
              <a:rPr kumimoji="1" lang="zh-CN" altLang="en-US" sz="2400" b="1" dirty="0">
                <a:latin typeface="华文新魏" panose="02010800040101010101" charset="-122"/>
                <a:ea typeface="华文新魏" panose="02010800040101010101" charset="-122"/>
              </a:rPr>
              <a:t>授课人：朱真</a:t>
            </a:r>
            <a:r>
              <a:rPr kumimoji="1" lang="en-US" altLang="zh-CN" sz="2400" b="1" dirty="0"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kumimoji="1" lang="en-US" altLang="zh-CN" sz="24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3980"/>
            <a:ext cx="6076315" cy="676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0430"/>
            <a:ext cx="8229600" cy="3712845"/>
          </a:xfrm>
        </p:spPr>
        <p:txBody>
          <a:bodyPr/>
          <a:p>
            <a:pPr marL="0" indent="0">
              <a:buNone/>
            </a:pP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2023.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福建卷）清前期，苏州女性流行以鲜花为头饰，当地又有“莺语东风二月过，山中花少市中多。桑畦尽作栽花地，那得缫丝有绮罗”之语。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22580" y="4502785"/>
            <a:ext cx="8229600" cy="195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494665" algn="l"/>
              </a:tabLst>
            </a:pPr>
            <a:r>
              <a:rPr lang="en-US" altLang="zh-CN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51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51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江浙地狭人稠、本地所出之米，纳粮外，不足供本地之食，必赖客米接济。</a:t>
            </a:r>
            <a:endParaRPr lang="en-US" altLang="zh-CN" sz="5100" b="1" kern="100" dirty="0"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r">
              <a:buNone/>
              <a:tabLst>
                <a:tab pos="494665" algn="l"/>
              </a:tabLst>
            </a:pPr>
            <a:r>
              <a:rPr lang="en-US" altLang="zh-CN" sz="51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en-US" sz="51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（明）</a:t>
            </a:r>
            <a:r>
              <a:rPr lang="zh-CN" altLang="zh-CN" sz="51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《南浔镇志》</a:t>
            </a:r>
            <a:endParaRPr lang="zh-CN" altLang="zh-CN" sz="51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zh-CN" sz="5100" b="1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7130"/>
            <a:ext cx="4425950" cy="33102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2023.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广东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卷）浙江人蒋生行商至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汉阳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，看中了缙绅马少卿的女儿。蒋生本来以为“经商之人，不习儒业，只恐有玷门风”，怕婚事不成。马少卿却认为“江浙名邦，原非异地，经商亦是善业，不是贱流”，遂许婚。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t="6323"/>
          <a:stretch>
            <a:fillRect/>
          </a:stretch>
        </p:blipFill>
        <p:spPr>
          <a:xfrm>
            <a:off x="4443730" y="1426845"/>
            <a:ext cx="4700905" cy="4287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764858" y="945356"/>
            <a:ext cx="67424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第二篇     赏繁华盛景：悟时代进步曙光</a:t>
            </a:r>
            <a:endParaRPr lang="zh-CN" altLang="en-US" sz="30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" y="1459865"/>
            <a:ext cx="8660130" cy="4395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清代江南棉布字号基本上集中在苏州，且绝大部分系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徽商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所开，其中明代中后期既已存在的徽州汪氏益美字号营业额巨大，一年销布百万匹，益美布遍行天下，滇南漠北，无地不以益美为美。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范金民《清代苏州城市工商繁荣的写照》</a:t>
            </a:r>
            <a:endParaRPr kumimoji="1"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764858" y="945356"/>
            <a:ext cx="67424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第二篇     赏繁华盛景：悟时代进步曙光</a:t>
            </a:r>
            <a:endParaRPr lang="zh-CN" altLang="en-US" sz="30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" y="1459865"/>
            <a:ext cx="8660130" cy="4395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清代江南棉布字号基本上集中在苏州，且绝大部分系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徽商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所开，其中明代中后期既已存在的徽州汪氏益美字号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营业额巨大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，一年销布百万匹，益美布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遍行天下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，滇南漠北，无地不以益美为美。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范金民《清代苏州城市工商繁荣的写照》</a:t>
            </a:r>
            <a:endParaRPr kumimoji="1"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" y="409575"/>
            <a:ext cx="8329295" cy="6017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74955"/>
            <a:ext cx="8229600" cy="603885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004820" y="3734435"/>
            <a:ext cx="1062355" cy="2243455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B380F"/>
                </a:solidFill>
              </a14:hiddenFill>
            </a:ext>
          </a:extLst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endParaRPr lang="zh-CN" altLang="en-US">
              <a:ln w="76200"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486535"/>
            <a:ext cx="3754120" cy="3031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4777740" y="560070"/>
            <a:ext cx="3994785" cy="52736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000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不仅伦敦大英博物馆中，可以看到当年进口的中国棉布</a:t>
            </a:r>
            <a:r>
              <a:rPr lang="zh-CN" altLang="en-US" sz="4000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鞋。</a:t>
            </a:r>
            <a:r>
              <a:rPr lang="zh-CN" altLang="en-US" sz="4000" b="1" dirty="0">
                <a:solidFill>
                  <a:srgbClr val="19191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大仲马笔下的基督山伯爵，也穿过“南京紫花布”的裤子。</a:t>
            </a:r>
            <a:endParaRPr lang="zh-CN" altLang="en-US" sz="4000" b="1" dirty="0">
              <a:solidFill>
                <a:srgbClr val="19191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764858" y="945356"/>
            <a:ext cx="67424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第二篇     赏繁华盛景：悟时代进步曙光</a:t>
            </a:r>
            <a:endParaRPr lang="zh-CN" altLang="en-US" sz="30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" y="1459865"/>
            <a:ext cx="8660130" cy="4395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清代江南棉布字号基本上集中在苏州，且绝大部分系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徽商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所开，其中明代中后期既已存在的徽州汪氏益美字号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营业额巨大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，一年销布百万匹，益美布</a:t>
            </a: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遍行天下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，滇南漠北，无地不以益美为美。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范金民《清代苏州城市工商繁荣的写照》</a:t>
            </a:r>
            <a:endParaRPr kumimoji="1"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视频水印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7963" y="3176588"/>
            <a:ext cx="3648075" cy="504825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3705" y="339725"/>
            <a:ext cx="8328660" cy="5836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76580" y="1826895"/>
            <a:ext cx="8086090" cy="1771650"/>
          </a:xfrm>
        </p:spPr>
        <p:txBody>
          <a:bodyPr>
            <a:noAutofit/>
          </a:bodyPr>
          <a:p>
            <a:pPr algn="l"/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2023.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重庆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卷）明代以前的英雄豪杰观带有显著的“圣人”性质，甚至可以“不近人情”。明代却趋于理性化，不止认同英雄有情，“儿女情，英雄气，并行不悖”，且推项羽为英雄第一。</a:t>
            </a:r>
            <a:endParaRPr lang="zh-CN" altLang="en-US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190625"/>
            <a:ext cx="9167495" cy="2105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075" y="4178935"/>
            <a:ext cx="87674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《盛世滋生图》是清代宫廷画家徐扬创作的一幅纸本画作。该作品历时24年，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完成于1759年，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现收藏于辽宁省博物馆。</a:t>
            </a:r>
            <a:endParaRPr kumimoji="1"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9" name="图片 18" descr="u=2591334078,3566205769&amp;fm=26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191260"/>
            <a:ext cx="9159875" cy="2134870"/>
          </a:xfrm>
          <a:prstGeom prst="rect">
            <a:avLst/>
          </a:prstGeom>
        </p:spPr>
      </p:pic>
      <p:pic>
        <p:nvPicPr>
          <p:cNvPr id="6" name="图片 5" descr="u=1681202792,886028040&amp;fm=19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" y="3926840"/>
            <a:ext cx="9138285" cy="191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07" name="Group 39"/>
          <p:cNvGraphicFramePr>
            <a:graphicFrameLocks noGrp="1"/>
          </p:cNvGraphicFramePr>
          <p:nvPr/>
        </p:nvGraphicFramePr>
        <p:xfrm>
          <a:off x="349859" y="497479"/>
          <a:ext cx="8623118" cy="5660968"/>
        </p:xfrm>
        <a:graphic>
          <a:graphicData uri="http://schemas.openxmlformats.org/drawingml/2006/table">
            <a:tbl>
              <a:tblPr/>
              <a:tblGrid>
                <a:gridCol w="1397540"/>
                <a:gridCol w="933345"/>
                <a:gridCol w="6292233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人物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时代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思想主张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明朝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50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3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明末清初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3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2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</a:t>
                      </a:r>
                      <a:endParaRPr lang="zh-CN" alt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53" name="矩形 5"/>
          <p:cNvSpPr>
            <a:spLocks noChangeArrowheads="1"/>
          </p:cNvSpPr>
          <p:nvPr/>
        </p:nvSpPr>
        <p:spPr bwMode="auto">
          <a:xfrm>
            <a:off x="575424" y="1421496"/>
            <a:ext cx="110799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王阳明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654" name="矩形 6"/>
          <p:cNvSpPr>
            <a:spLocks noChangeArrowheads="1"/>
          </p:cNvSpPr>
          <p:nvPr/>
        </p:nvSpPr>
        <p:spPr bwMode="auto">
          <a:xfrm>
            <a:off x="632115" y="2731552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李贽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655" name="矩形 7"/>
          <p:cNvSpPr>
            <a:spLocks noChangeArrowheads="1"/>
          </p:cNvSpPr>
          <p:nvPr/>
        </p:nvSpPr>
        <p:spPr bwMode="auto">
          <a:xfrm>
            <a:off x="521079" y="3875657"/>
            <a:ext cx="110799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黄宗羲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656" name="矩形 8"/>
          <p:cNvSpPr>
            <a:spLocks noChangeArrowheads="1"/>
          </p:cNvSpPr>
          <p:nvPr/>
        </p:nvSpPr>
        <p:spPr bwMode="auto">
          <a:xfrm>
            <a:off x="539750" y="5871287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984622" y="999567"/>
            <a:ext cx="5849938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“夫学贵得之心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虽其言之出于孔子，不敢以为是也”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020664" y="2237752"/>
            <a:ext cx="615876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千百余年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咸以孔子之是非为是非，故未尝有是非耳”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20664" y="4713357"/>
            <a:ext cx="56435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“保天下者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，匹夫之贱，与有责焉”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4622" y="4034731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kern="1200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“天下为主，君为客”</a:t>
            </a:r>
            <a:endParaRPr lang="zh-CN" altLang="en-US" sz="2400" b="1" kern="1200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06052" y="1731748"/>
            <a:ext cx="45826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四民异业而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同道”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84622" y="3051144"/>
            <a:ext cx="5555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商贾亦何可鄙之有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84622" y="3573066"/>
            <a:ext cx="5555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“工商皆本”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64690" y="5274285"/>
            <a:ext cx="5555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以天下论者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必循天下之公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lang="zh-CN" altLang="en-US" sz="2400" b="1" dirty="0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天下非一姓之私也”</a:t>
            </a:r>
            <a:endParaRPr lang="zh-CN" altLang="en-US" sz="2400" b="1" dirty="0">
              <a:solidFill>
                <a:srgbClr val="008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8782" y="4669218"/>
            <a:ext cx="1346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顾炎武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8782" y="5427406"/>
            <a:ext cx="1848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王夫之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372304" y="1672268"/>
            <a:ext cx="2600673" cy="857396"/>
          </a:xfrm>
          <a:prstGeom prst="roundRect">
            <a:avLst>
              <a:gd name="adj" fmla="val 38610"/>
            </a:avLst>
          </a:prstGeom>
          <a:gradFill>
            <a:gsLst>
              <a:gs pos="0">
                <a:srgbClr val="FF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25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倡个性自由</a:t>
            </a:r>
            <a:endParaRPr kumimoji="1" lang="zh-CN" altLang="en-US" sz="25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359032" y="3098595"/>
            <a:ext cx="2600673" cy="857396"/>
          </a:xfrm>
          <a:prstGeom prst="roundRect">
            <a:avLst>
              <a:gd name="adj" fmla="val 38610"/>
            </a:avLst>
          </a:prstGeom>
          <a:gradFill>
            <a:gsLst>
              <a:gs pos="0">
                <a:srgbClr val="3366FF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25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兴重商观念</a:t>
            </a:r>
            <a:endParaRPr kumimoji="1" lang="zh-CN" altLang="en-US" sz="25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372012" y="4565181"/>
            <a:ext cx="2600673" cy="857396"/>
          </a:xfrm>
          <a:prstGeom prst="roundRect">
            <a:avLst>
              <a:gd name="adj" fmla="val 38610"/>
            </a:avLst>
          </a:prstGeom>
          <a:gradFill>
            <a:gsLst>
              <a:gs pos="0">
                <a:srgbClr val="008000"/>
              </a:gs>
              <a:gs pos="100000">
                <a:srgbClr val="CCFFCC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25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反君主专制</a:t>
            </a:r>
            <a:endParaRPr kumimoji="1" lang="zh-CN" altLang="en-US" sz="25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/>
      <p:bldP spid="26654" grpId="0"/>
      <p:bldP spid="26655" grpId="0"/>
      <p:bldP spid="4" grpId="0"/>
      <p:bldP spid="11" grpId="0"/>
      <p:bldP spid="12" grpId="0"/>
      <p:bldP spid="2" grpId="0"/>
      <p:bldP spid="22" grpId="0" animBg="1"/>
      <p:bldP spid="23" grpId="0"/>
      <p:bldP spid="25" grpId="0"/>
      <p:bldP spid="27" grpId="0"/>
      <p:bldP spid="29" grpId="0"/>
      <p:bldP spid="31" grpId="0"/>
      <p:bldP spid="3" grpId="0" animBg="1"/>
      <p:bldP spid="3" grpId="1" animBg="1"/>
      <p:bldP spid="28" grpId="0" bldLvl="0" animBg="1"/>
      <p:bldP spid="28" grpId="1" animBg="1"/>
      <p:bldP spid="26" grpId="0" animBg="1"/>
      <p:bldP spid="2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190625"/>
            <a:ext cx="9167495" cy="2105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075" y="4178935"/>
            <a:ext cx="87674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盛世？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滋生图》是清代宫廷画家徐扬创作的一幅纸本画作。该作品历时24年，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完成于1759年，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现收藏于辽宁省博物馆。</a:t>
            </a:r>
            <a:endParaRPr kumimoji="1"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190625"/>
            <a:ext cx="9167495" cy="2105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075" y="4178935"/>
            <a:ext cx="87674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《盛世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滋生？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图》是清代宫廷画家徐扬创作的一幅纸本画作。该作品历时24年，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完成于1759年，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现收藏于辽宁省博物馆。</a:t>
            </a:r>
            <a:endParaRPr kumimoji="1"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3"/>
          <p:cNvPicPr>
            <a:picLocks noChangeAspect="1"/>
          </p:cNvPicPr>
          <p:nvPr/>
        </p:nvPicPr>
        <p:blipFill>
          <a:blip r:embed="rId1"/>
          <a:srcRect r="23" b="16"/>
          <a:stretch>
            <a:fillRect/>
          </a:stretch>
        </p:blipFill>
        <p:spPr>
          <a:xfrm>
            <a:off x="246380" y="1266190"/>
            <a:ext cx="8741410" cy="463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圆角矩形 14"/>
          <p:cNvSpPr/>
          <p:nvPr/>
        </p:nvSpPr>
        <p:spPr>
          <a:xfrm>
            <a:off x="3893185" y="3068955"/>
            <a:ext cx="407035" cy="1887220"/>
          </a:xfrm>
          <a:prstGeom prst="roundRect">
            <a:avLst/>
          </a:prstGeom>
          <a:solidFill>
            <a:srgbClr val="E4DFC4">
              <a:alpha val="60000"/>
            </a:srgbClr>
          </a:solidFill>
          <a:ln w="28575">
            <a:solidFill>
              <a:srgbClr val="AA1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AA1618"/>
                </a:solidFill>
              </a:rPr>
              <a:t>状元糕</a:t>
            </a:r>
            <a:endParaRPr lang="zh-CN" altLang="en-US" sz="3200" b="1">
              <a:solidFill>
                <a:srgbClr val="AA1618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151880" y="3598545"/>
            <a:ext cx="490220" cy="1679575"/>
          </a:xfrm>
          <a:prstGeom prst="roundRect">
            <a:avLst/>
          </a:prstGeom>
          <a:solidFill>
            <a:srgbClr val="E4DFC4">
              <a:alpha val="60000"/>
            </a:srgbClr>
          </a:solidFill>
          <a:ln w="28575">
            <a:solidFill>
              <a:srgbClr val="AA1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AA1618"/>
                </a:solidFill>
              </a:rPr>
              <a:t>三场名笔</a:t>
            </a:r>
            <a:endParaRPr lang="zh-CN" altLang="en-US" sz="2800" b="1">
              <a:solidFill>
                <a:srgbClr val="AA1618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298055" y="3084195"/>
            <a:ext cx="427355" cy="2142490"/>
          </a:xfrm>
          <a:prstGeom prst="roundRect">
            <a:avLst/>
          </a:prstGeom>
          <a:solidFill>
            <a:srgbClr val="E4DFC4">
              <a:alpha val="60000"/>
            </a:srgbClr>
          </a:solidFill>
          <a:ln w="28575">
            <a:solidFill>
              <a:srgbClr val="AA1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AA1618"/>
                </a:solidFill>
              </a:rPr>
              <a:t>状元考具</a:t>
            </a:r>
            <a:endParaRPr lang="zh-CN" altLang="en-US" sz="3200" b="1">
              <a:solidFill>
                <a:srgbClr val="AA1618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 rot="19260000">
            <a:off x="4877594" y="1993106"/>
            <a:ext cx="1552099" cy="495776"/>
          </a:xfrm>
          <a:prstGeom prst="roundRect">
            <a:avLst/>
          </a:prstGeom>
          <a:solidFill>
            <a:srgbClr val="E4DFC4">
              <a:alpha val="77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AA1618"/>
                </a:solidFill>
              </a:rPr>
              <a:t>天开文运</a:t>
            </a:r>
            <a:endParaRPr lang="zh-CN" altLang="en-US" sz="2400" b="1">
              <a:solidFill>
                <a:srgbClr val="AA1618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628775" y="4676775"/>
            <a:ext cx="1016318" cy="0"/>
          </a:xfrm>
          <a:prstGeom prst="line">
            <a:avLst/>
          </a:prstGeom>
          <a:ln w="38100">
            <a:solidFill>
              <a:srgbClr val="AA16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22" grpId="0" bldLvl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3545" y="254635"/>
            <a:ext cx="8202295" cy="6358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0" y="586740"/>
            <a:ext cx="8253095" cy="597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586740"/>
            <a:ext cx="8303260" cy="59728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l="36979" t="4893" r="49706" b="88247"/>
          <a:stretch>
            <a:fillRect/>
          </a:stretch>
        </p:blipFill>
        <p:spPr>
          <a:xfrm>
            <a:off x="4820126" y="586581"/>
            <a:ext cx="3950494" cy="2425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05" y="527685"/>
            <a:ext cx="8555990" cy="48660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" y="528955"/>
            <a:ext cx="8546465" cy="486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0109" y="2062163"/>
            <a:ext cx="4395311" cy="23960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89" y="4458018"/>
            <a:ext cx="4379595" cy="22745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r="57"/>
          <a:stretch>
            <a:fillRect/>
          </a:stretch>
        </p:blipFill>
        <p:spPr>
          <a:xfrm>
            <a:off x="4680109" y="301308"/>
            <a:ext cx="4379595" cy="2276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4" y="4252278"/>
            <a:ext cx="4379595" cy="24803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" y="301625"/>
            <a:ext cx="4542790" cy="2583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14" y="1808321"/>
            <a:ext cx="4448175" cy="2443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3669"/>
            <a:ext cx="8229600" cy="1143000"/>
          </a:xfrm>
        </p:spPr>
        <p:txBody>
          <a:bodyPr/>
          <a:p>
            <a:pPr algn="l"/>
            <a:r>
              <a:rPr lang="zh-CN" altLang="en-US" sz="2400" b="1"/>
              <a:t>（</a:t>
            </a:r>
            <a:r>
              <a:rPr lang="en-US" altLang="zh-CN" sz="2400" b="1"/>
              <a:t>2022.</a:t>
            </a:r>
            <a:r>
              <a:rPr lang="zh-CN" altLang="en-US" sz="2400" b="1"/>
              <a:t>湖南卷）</a:t>
            </a:r>
            <a:endParaRPr lang="zh-CN" altLang="en-US" sz="2400" b="1"/>
          </a:p>
        </p:txBody>
      </p:sp>
      <p:pic>
        <p:nvPicPr>
          <p:cNvPr id="4" name="图片 3" descr="中学历史教学园地（www.zxls.com）——全国文章总量、访问量最大的历史教学网站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1135380"/>
            <a:ext cx="7489825" cy="43548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381760" y="5831840"/>
            <a:ext cx="71126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r"/>
            <a:r>
              <a:rPr lang="en-US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b="1">
                <a:solidFill>
                  <a:srgbClr val="000000"/>
                </a:solidFill>
                <a:ea typeface="宋体" panose="02010600030101010101" pitchFamily="2" charset="-122"/>
              </a:rPr>
              <a:t>改编自李小云等《中国人地关系的历史演变过程及影响机制》</a:t>
            </a:r>
            <a:endParaRPr lang="zh-CN" altLang="en-US" b="1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1190625"/>
            <a:ext cx="9167495" cy="2105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075" y="4178935"/>
            <a:ext cx="876744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《盛世滋生</a:t>
            </a:r>
            <a:r>
              <a:rPr kumimoji="1" lang="zh-CN" altLang="en-US" sz="5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》是清代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宫廷画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家徐扬创作的一幅纸本画作。该作品历时24年，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完成于1759年，</a:t>
            </a:r>
            <a:r>
              <a:rPr kumimoji="1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现收藏于辽宁省博物馆。</a:t>
            </a:r>
            <a:endParaRPr kumimoji="1"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5800" y="1003300"/>
            <a:ext cx="7772400" cy="4264025"/>
          </a:xfrm>
        </p:spPr>
        <p:txBody>
          <a:bodyPr>
            <a:noAutofit/>
          </a:bodyPr>
          <a:p>
            <a:pPr algn="l"/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2023.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上海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卷）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我吴市罔藉田业，大户张机为生，小户趁织为活。每晨起,小户数百人,嗷嗷</a:t>
            </a:r>
            <a:r>
              <a:rPr lang="en-US" altLang="zh-CN" sz="4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相聚玄庙口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,听大户呼织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日取分金为餮计。大户一日之机不织则束手,小户一日不就人织则腹枵,两者相资为生久矣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6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endParaRPr lang="en-US" altLang="zh-CN" sz="36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" y="692150"/>
            <a:ext cx="8068945" cy="53282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893060" y="1153160"/>
            <a:ext cx="3358515" cy="4592320"/>
          </a:xfrm>
          <a:prstGeom prst="rect">
            <a:avLst/>
          </a:prstGeom>
          <a:solidFill>
            <a:srgbClr val="E4DFC4">
              <a:alpha val="65000"/>
            </a:srgbClr>
          </a:solidFill>
          <a:ln w="19050">
            <a:noFill/>
          </a:ln>
        </p:spPr>
        <p:txBody>
          <a:bodyPr vert="eaVert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.......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臣幸遭逢之盛，图写太平，为盛世滋生图一卷。</a:t>
            </a:r>
            <a:endParaRPr kumimoji="0" lang="zh-CN" altLang="en-US" sz="3600" i="0" u="none" strike="noStrike" kern="1200" cap="none" spc="0" normalizeH="0" baseline="0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        </a:t>
            </a:r>
            <a:endParaRPr lang="en-US" altLang="zh-CN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" y="544195"/>
            <a:ext cx="8901430" cy="57473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8150" y="3268663"/>
            <a:ext cx="8230870" cy="3046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明清是中国历史上社会秩序稳定的一个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伟大时期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不幸的是，在此期间欧洲却经历了一系列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翻天覆地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的现代化发展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不过这并不表明明清两代便是历史的倒退，此间取得的成就亦不容否认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......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中国社会远非停滞不前，不过与西方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其步伐较慢，程度较浅罢了。</a:t>
            </a:r>
            <a:b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费正清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中国：传统与变革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rcRect t="8011" r="51949" b="11284"/>
          <a:stretch>
            <a:fillRect/>
          </a:stretch>
        </p:blipFill>
        <p:spPr>
          <a:xfrm>
            <a:off x="1850390" y="693420"/>
            <a:ext cx="1816100" cy="2305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l="21389" t="10852" r="23111" b="11389"/>
          <a:stretch>
            <a:fillRect/>
          </a:stretch>
        </p:blipFill>
        <p:spPr>
          <a:xfrm>
            <a:off x="4628515" y="693420"/>
            <a:ext cx="2046605" cy="2410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5800" y="1003300"/>
            <a:ext cx="7772400" cy="4264025"/>
          </a:xfrm>
        </p:spPr>
        <p:txBody>
          <a:bodyPr>
            <a:noAutofit/>
          </a:bodyPr>
          <a:p>
            <a:pPr algn="l"/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2023.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上海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卷）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我吴市罔藉田业，大户张机为生，小户趁织为活。每晨起,小户数百人,嗷嗷</a:t>
            </a:r>
            <a:r>
              <a:rPr lang="en-US" altLang="zh-CN" sz="4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相聚玄庙口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,听大户呼织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日取</a:t>
            </a:r>
            <a:r>
              <a:rPr lang="en-US" altLang="zh-CN" sz="4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分金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为餮计。大户一日之机不织则束手,小户一日不就人织则腹枵,两者相资为生久矣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36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endParaRPr lang="en-US" altLang="zh-CN" sz="36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85800" y="1003300"/>
            <a:ext cx="7772400" cy="4264025"/>
          </a:xfrm>
        </p:spPr>
        <p:txBody>
          <a:bodyPr>
            <a:noAutofit/>
          </a:bodyPr>
          <a:p>
            <a:pPr algn="l"/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2023.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上海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卷）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我吴市罔藉田业，大户张机为生，小户趁织为活。每晨起,小户数百人,嗷嗷相聚玄庙口,听</a:t>
            </a:r>
            <a:r>
              <a:rPr lang="en-US" altLang="zh-CN" sz="4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大户呼织</a:t>
            </a:r>
            <a:r>
              <a:rPr lang="zh-CN" altLang="en-US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4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日取分金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为餮计。大户一日之机不织则束手,小户一日不就人织则腹枵,</a:t>
            </a:r>
            <a:r>
              <a:rPr lang="en-US" altLang="zh-CN" sz="4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两者相资为生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久矣</a:t>
            </a:r>
            <a:endParaRPr lang="en-US" altLang="zh-CN" sz="36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endParaRPr lang="en-US" altLang="zh-CN" sz="3600" b="1" kern="1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05" y="956945"/>
            <a:ext cx="8555990" cy="486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" y="409575"/>
            <a:ext cx="8329295" cy="6017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r="421" b="53"/>
          <a:stretch>
            <a:fillRect/>
          </a:stretch>
        </p:blipFill>
        <p:spPr>
          <a:xfrm>
            <a:off x="4103053" y="2897823"/>
            <a:ext cx="2250758" cy="3528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849630"/>
            <a:ext cx="8597265" cy="515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37515" y="1146810"/>
            <a:ext cx="8152765" cy="3735070"/>
          </a:xfrm>
        </p:spPr>
        <p:txBody>
          <a:bodyPr>
            <a:noAutofit/>
          </a:bodyPr>
          <a:p>
            <a:pPr algn="l"/>
            <a:r>
              <a:rPr lang="zh-CN" altLang="en-US" sz="4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4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2024.</a:t>
            </a:r>
            <a:r>
              <a:rPr lang="zh-CN" altLang="en-US" sz="4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浙江</a:t>
            </a:r>
            <a:r>
              <a:rPr lang="zh-CN" altLang="en-US" sz="4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卷）明朝万历年间，浙江人李乐致仕回乡（嘉湖地区）后，感慨道：“昨日到城郭，归来泪满襟。遍身女衣者，尽是读书人。”</a:t>
            </a:r>
            <a:endParaRPr lang="zh-CN" altLang="en-US" sz="4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1017327812"/>
  <p:tag name="KSO_WM_UNIT_PLACING_PICTURE_USER_VIEWPORT" val="{&quot;height&quot;:7880,&quot;width&quot;:11250}"/>
  <p:tag name="KSO_WM_SCREEN_THEME_FLAG" val="Dlrq25wU2PGuGg5bbmjbDFOzplxRmsrf8gWy5bFo2KCqVYpGNyMhLHY2LQ77+qP9axNLbSVbqj7QHsMFo6LhZgCliDQEl4boORMl2rfJR+M="/>
</p:tagLst>
</file>

<file path=ppt/tags/tag2.xml><?xml version="1.0" encoding="utf-8"?>
<p:tagLst xmlns:p="http://schemas.openxmlformats.org/presentationml/2006/main">
  <p:tag name="REFSHAPE" val="1017327812"/>
  <p:tag name="KSO_WM_UNIT_PLACING_PICTURE_USER_VIEWPORT" val="{&quot;height&quot;:7880,&quot;width&quot;:11250}"/>
  <p:tag name="KSO_WM_SCREEN_THEME_FLAG" val="Dlrq25wU2PGuGg5bbmjbDFOzplxRmsrf8gWy5bFo2KCqVYpGNyMhLHY2LQ77+qP9axNLbSVbqj7QHsMFo6LhZgCliDQEl4boORMl2rfJR+M="/>
</p:tagLst>
</file>

<file path=ppt/tags/tag3.xml><?xml version="1.0" encoding="utf-8"?>
<p:tagLst xmlns:p="http://schemas.openxmlformats.org/presentationml/2006/main">
  <p:tag name="commondata" val="eyJoZGlkIjoiZTYzMjljYzc4MDk2N2ZhMjAyNWQ1ZDg5MWMxMTAxMDYifQ=="/>
  <p:tag name="KSO_WM_SCREEN_THEME_FLAG" val="Dlrq25wU2PGuGg5bbmjbDFOzplxRmsrf8gWy5bFo2KCqVYpGNyMhLHY2LQ77+qP9axNLbSVbqj7QHsMFo6LhZgCliDQEl4boORMl2rfJR+M=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1848</Words>
  <PresentationFormat>全屏显示(4:3)</PresentationFormat>
  <Paragraphs>119</Paragraphs>
  <Slides>32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Arial</vt:lpstr>
      <vt:lpstr>微软雅黑</vt:lpstr>
      <vt:lpstr>华文新魏</vt:lpstr>
      <vt:lpstr>楷体</vt:lpstr>
      <vt:lpstr>等线</vt:lpstr>
      <vt:lpstr>Times New Roman</vt:lpstr>
      <vt:lpstr>Arial Unicode MS</vt:lpstr>
      <vt:lpstr>Calibri</vt:lpstr>
      <vt:lpstr>华文中宋</vt:lpstr>
      <vt:lpstr>华文楷体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（2022.湖南卷）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2020-06-07T07:39:00Z</cp:lastPrinted>
  <dcterms:created xsi:type="dcterms:W3CDTF">2019-09-14T11:48:00Z</dcterms:created>
  <dcterms:modified xsi:type="dcterms:W3CDTF">2024-03-20T15:30:09Z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CC67DD3DCD424B7597C4A7525954C16A_13</vt:lpwstr>
  </property>
  <property fmtid="{D5CDD505-2E9C-101B-9397-08002B2CF9AE}" pid="3" name="KSOProductBuildVer">
    <vt:lpwstr>2052-12.1.0.16388</vt:lpwstr>
  </property>
</Properties>
</file>