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59" r:id="rId6"/>
    <p:sldId id="269" r:id="rId7"/>
    <p:sldId id="268" r:id="rId8"/>
    <p:sldId id="267" r:id="rId9"/>
    <p:sldId id="260" r:id="rId10"/>
    <p:sldId id="266" r:id="rId11"/>
    <p:sldId id="261" r:id="rId12"/>
    <p:sldId id="263" r:id="rId13"/>
    <p:sldId id="265" r:id="rId14"/>
    <p:sldId id="270" r:id="rId15"/>
    <p:sldId id="274" r:id="rId16"/>
    <p:sldId id="272" r:id="rId17"/>
    <p:sldId id="262" r:id="rId18"/>
    <p:sldId id="276" r:id="rId19"/>
    <p:sldId id="275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7B43"/>
    <a:srgbClr val="F59617"/>
    <a:srgbClr val="E5D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78"/>
      </p:cViewPr>
      <p:guideLst>
        <p:guide orient="horz" pos="2183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.xml" Id="rId3" /><Relationship Type="http://schemas.openxmlformats.org/officeDocument/2006/relationships/presProps" Target="presProps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tableStyles" Target="tableStyles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theme" Target="theme/theme1.xml" Id="rId23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viewProps" Target="viewProps.xml" Id="rId22" /><Relationship Type="http://schemas.openxmlformats.org/officeDocument/2006/relationships/tags" Target="/ppt/tags/tag1.xml" Id="R29f344e5a1434ed5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80331-7320-4316-B64E-0397BC63517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1930468D-D298-4EF7-9182-6967846CE397}">
      <dgm:prSet phldrT="[文本]" custT="1"/>
      <dgm:spPr>
        <a:noFill/>
      </dgm:spPr>
      <dgm:t>
        <a:bodyPr/>
        <a:lstStyle/>
        <a:p>
          <a:r>
            <a:rPr lang="zh-CN" altLang="en-US" sz="2400" dirty="0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皇帝</a:t>
          </a:r>
          <a:endParaRPr lang="zh-CN" altLang="en-US" sz="2400" dirty="0">
            <a:solidFill>
              <a:schemeClr val="tx1"/>
            </a:solidFill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1D27F356-D347-4238-A39B-D4C4806F840F}" type="parTrans" cxnId="{9D1FAE27-BE80-4903-A8E7-5FB6DB3F300C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C856CACB-CBA4-4726-93FB-AF6FDB8A17DC}" type="sibTrans" cxnId="{9D1FAE27-BE80-4903-A8E7-5FB6DB3F300C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EF9B5C56-DA85-4EFD-8164-578649C24F86}" type="asst">
      <dgm:prSet phldrT="[文本]" custT="1"/>
      <dgm:spPr>
        <a:noFill/>
      </dgm:spPr>
      <dgm:t>
        <a:bodyPr/>
        <a:lstStyle/>
        <a:p>
          <a:r>
            <a:rPr lang="zh-CN" altLang="en-US" sz="2400" dirty="0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军机处</a:t>
          </a:r>
          <a:endParaRPr lang="zh-CN" altLang="en-US" sz="2400" dirty="0">
            <a:solidFill>
              <a:schemeClr val="tx1"/>
            </a:solidFill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AE47874A-0E97-49CC-A47E-14A9F2D896F4}" type="parTrans" cxnId="{7C180935-1985-40C7-A18C-F05C2751B092}">
      <dgm:prSet/>
      <dgm:spPr>
        <a:ln>
          <a:solidFill>
            <a:schemeClr val="tx1"/>
          </a:solidFill>
        </a:ln>
      </dgm:spPr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905BC46A-37FB-4851-A129-30C717A94F77}" type="sibTrans" cxnId="{7C180935-1985-40C7-A18C-F05C2751B092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3EC95F44-8B09-4B53-8801-C5259E3A76E8}">
      <dgm:prSet phldrT="[文本]" custT="1"/>
      <dgm:spPr>
        <a:noFill/>
      </dgm:spPr>
      <dgm:t>
        <a:bodyPr/>
        <a:lstStyle/>
        <a:p>
          <a:r>
            <a:rPr lang="zh-CN" altLang="en-US" sz="2400" dirty="0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内阁</a:t>
          </a:r>
          <a:endParaRPr lang="zh-CN" altLang="en-US" sz="2400" dirty="0">
            <a:solidFill>
              <a:schemeClr val="tx1"/>
            </a:solidFill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64D2284C-91B8-4FC6-94A8-B9713BA6890E}" type="parTrans" cxnId="{7CFC5540-DB84-4FDA-8567-003EB614A04E}">
      <dgm:prSet/>
      <dgm:spPr>
        <a:ln>
          <a:solidFill>
            <a:schemeClr val="tx1"/>
          </a:solidFill>
        </a:ln>
      </dgm:spPr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11A644C7-F6A1-4356-8DBC-489083AA2834}" type="sibTrans" cxnId="{7CFC5540-DB84-4FDA-8567-003EB614A04E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BD820D20-2CDC-4687-B435-0DC1D9FC2082}">
      <dgm:prSet phldrT="[文本]"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zh-CN" altLang="en-US" sz="2400" dirty="0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六部</a:t>
          </a:r>
          <a:endParaRPr lang="en-US" altLang="zh-CN" sz="2400" dirty="0" smtClean="0">
            <a:solidFill>
              <a:schemeClr val="tx1"/>
            </a:solidFill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36107A1A-1C2F-404B-911A-D4B4D6B3509E}" type="parTrans" cxnId="{6AA81049-921D-4424-AD07-47D976F2C3B6}">
      <dgm:prSet/>
      <dgm:spPr>
        <a:ln>
          <a:solidFill>
            <a:schemeClr val="tx1"/>
          </a:solidFill>
        </a:ln>
      </dgm:spPr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7788B1C5-B2E5-4B3E-9AA7-444C71309A7D}" type="sibTrans" cxnId="{6AA81049-921D-4424-AD07-47D976F2C3B6}">
      <dgm:prSet/>
      <dgm:spPr/>
      <dgm:t>
        <a:bodyPr/>
        <a:lstStyle/>
        <a:p>
          <a:endParaRPr lang="zh-CN" altLang="en-US" sz="1600">
            <a:solidFill>
              <a:schemeClr val="tx1"/>
            </a:solidFill>
          </a:endParaRPr>
        </a:p>
      </dgm:t>
    </dgm:pt>
    <dgm:pt modelId="{C6D85FE7-4078-4621-87E9-E1C2D56FFC95}" type="pres">
      <dgm:prSet presAssocID="{7F980331-7320-4316-B64E-0397BC63517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F245F0D0-9309-41D8-94DF-994711500992}" type="pres">
      <dgm:prSet presAssocID="{1930468D-D298-4EF7-9182-6967846CE397}" presName="hierRoot1" presStyleCnt="0">
        <dgm:presLayoutVars>
          <dgm:hierBranch val="init"/>
        </dgm:presLayoutVars>
      </dgm:prSet>
      <dgm:spPr/>
    </dgm:pt>
    <dgm:pt modelId="{CDB0E8EC-04BA-4074-8570-6C6073463AFF}" type="pres">
      <dgm:prSet presAssocID="{1930468D-D298-4EF7-9182-6967846CE397}" presName="rootComposite1" presStyleCnt="0"/>
      <dgm:spPr/>
    </dgm:pt>
    <dgm:pt modelId="{F63BEB39-6D9C-4496-AD6B-C190A49A8A8A}" type="pres">
      <dgm:prSet presAssocID="{1930468D-D298-4EF7-9182-6967846CE39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A553226-EB99-4EBE-862E-F763E171B6EB}" type="pres">
      <dgm:prSet presAssocID="{1930468D-D298-4EF7-9182-6967846CE397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03810507-5FEB-4E02-8C9C-0A22EEFA32F8}" type="pres">
      <dgm:prSet presAssocID="{1930468D-D298-4EF7-9182-6967846CE397}" presName="hierChild2" presStyleCnt="0"/>
      <dgm:spPr/>
    </dgm:pt>
    <dgm:pt modelId="{F1FA42F5-558C-47B3-B278-B4BFC1448B8F}" type="pres">
      <dgm:prSet presAssocID="{64D2284C-91B8-4FC6-94A8-B9713BA6890E}" presName="Name37" presStyleLbl="parChTrans1D2" presStyleIdx="0" presStyleCnt="3"/>
      <dgm:spPr/>
      <dgm:t>
        <a:bodyPr/>
        <a:lstStyle/>
        <a:p>
          <a:endParaRPr lang="zh-CN" altLang="en-US"/>
        </a:p>
      </dgm:t>
    </dgm:pt>
    <dgm:pt modelId="{0376216B-8116-4038-8C67-CF934B5F9FA8}" type="pres">
      <dgm:prSet presAssocID="{3EC95F44-8B09-4B53-8801-C5259E3A76E8}" presName="hierRoot2" presStyleCnt="0">
        <dgm:presLayoutVars>
          <dgm:hierBranch val="init"/>
        </dgm:presLayoutVars>
      </dgm:prSet>
      <dgm:spPr/>
    </dgm:pt>
    <dgm:pt modelId="{6C2B0464-30EB-4BDF-AA6C-C70241BC7C11}" type="pres">
      <dgm:prSet presAssocID="{3EC95F44-8B09-4B53-8801-C5259E3A76E8}" presName="rootComposite" presStyleCnt="0"/>
      <dgm:spPr/>
    </dgm:pt>
    <dgm:pt modelId="{FE33FA3D-9751-444A-8592-B31E3F92C9DC}" type="pres">
      <dgm:prSet presAssocID="{3EC95F44-8B09-4B53-8801-C5259E3A76E8}" presName="rootText" presStyleLbl="node2" presStyleIdx="0" presStyleCnt="2" custScaleX="137133" custScaleY="9657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E82C2EF-DB60-462E-AC33-0AB1148501FA}" type="pres">
      <dgm:prSet presAssocID="{3EC95F44-8B09-4B53-8801-C5259E3A76E8}" presName="rootConnector" presStyleLbl="node2" presStyleIdx="0" presStyleCnt="2"/>
      <dgm:spPr/>
      <dgm:t>
        <a:bodyPr/>
        <a:lstStyle/>
        <a:p>
          <a:endParaRPr lang="zh-CN" altLang="en-US"/>
        </a:p>
      </dgm:t>
    </dgm:pt>
    <dgm:pt modelId="{F7901E59-05DE-4262-9676-D378DFD14358}" type="pres">
      <dgm:prSet presAssocID="{3EC95F44-8B09-4B53-8801-C5259E3A76E8}" presName="hierChild4" presStyleCnt="0"/>
      <dgm:spPr/>
    </dgm:pt>
    <dgm:pt modelId="{5C17750C-FB37-4007-AFBB-8F9A58BC87CB}" type="pres">
      <dgm:prSet presAssocID="{3EC95F44-8B09-4B53-8801-C5259E3A76E8}" presName="hierChild5" presStyleCnt="0"/>
      <dgm:spPr/>
    </dgm:pt>
    <dgm:pt modelId="{4FE22E5B-CD45-47BD-A1EF-CDC1DD4905F3}" type="pres">
      <dgm:prSet presAssocID="{36107A1A-1C2F-404B-911A-D4B4D6B3509E}" presName="Name37" presStyleLbl="parChTrans1D2" presStyleIdx="1" presStyleCnt="3"/>
      <dgm:spPr/>
      <dgm:t>
        <a:bodyPr/>
        <a:lstStyle/>
        <a:p>
          <a:endParaRPr lang="zh-CN" altLang="en-US"/>
        </a:p>
      </dgm:t>
    </dgm:pt>
    <dgm:pt modelId="{B68ACFBE-C950-47F1-8671-DCC146FF1BFE}" type="pres">
      <dgm:prSet presAssocID="{BD820D20-2CDC-4687-B435-0DC1D9FC2082}" presName="hierRoot2" presStyleCnt="0">
        <dgm:presLayoutVars>
          <dgm:hierBranch val="init"/>
        </dgm:presLayoutVars>
      </dgm:prSet>
      <dgm:spPr/>
    </dgm:pt>
    <dgm:pt modelId="{C4F376E5-CBEE-41CE-B1FA-2A52C6AC692B}" type="pres">
      <dgm:prSet presAssocID="{BD820D20-2CDC-4687-B435-0DC1D9FC2082}" presName="rootComposite" presStyleCnt="0"/>
      <dgm:spPr/>
    </dgm:pt>
    <dgm:pt modelId="{E8CC9FE8-3036-4CF5-93EB-BAF9EFA3EB74}" type="pres">
      <dgm:prSet presAssocID="{BD820D20-2CDC-4687-B435-0DC1D9FC2082}" presName="rootText" presStyleLbl="node2" presStyleIdx="1" presStyleCnt="2" custScaleX="280548" custLinFactNeighborX="16246" custLinFactNeighborY="2034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CEB4862-AB49-4232-8A74-BAF45D1B1674}" type="pres">
      <dgm:prSet presAssocID="{BD820D20-2CDC-4687-B435-0DC1D9FC2082}" presName="rootConnector" presStyleLbl="node2" presStyleIdx="1" presStyleCnt="2"/>
      <dgm:spPr/>
      <dgm:t>
        <a:bodyPr/>
        <a:lstStyle/>
        <a:p>
          <a:endParaRPr lang="zh-CN" altLang="en-US"/>
        </a:p>
      </dgm:t>
    </dgm:pt>
    <dgm:pt modelId="{CEF11267-174D-437C-853E-1A1D610FC007}" type="pres">
      <dgm:prSet presAssocID="{BD820D20-2CDC-4687-B435-0DC1D9FC2082}" presName="hierChild4" presStyleCnt="0"/>
      <dgm:spPr/>
    </dgm:pt>
    <dgm:pt modelId="{35BC96BC-829D-4BDD-AD70-FAF3427F3A21}" type="pres">
      <dgm:prSet presAssocID="{BD820D20-2CDC-4687-B435-0DC1D9FC2082}" presName="hierChild5" presStyleCnt="0"/>
      <dgm:spPr/>
    </dgm:pt>
    <dgm:pt modelId="{5CEA0B8B-CB72-4581-8E34-6EDFE89E25C3}" type="pres">
      <dgm:prSet presAssocID="{1930468D-D298-4EF7-9182-6967846CE397}" presName="hierChild3" presStyleCnt="0"/>
      <dgm:spPr/>
    </dgm:pt>
    <dgm:pt modelId="{7E6544FE-5E4B-4AB0-B421-3E6EC4298219}" type="pres">
      <dgm:prSet presAssocID="{AE47874A-0E97-49CC-A47E-14A9F2D896F4}" presName="Name111" presStyleLbl="parChTrans1D2" presStyleIdx="2" presStyleCnt="3"/>
      <dgm:spPr/>
      <dgm:t>
        <a:bodyPr/>
        <a:lstStyle/>
        <a:p>
          <a:endParaRPr lang="zh-CN" altLang="en-US"/>
        </a:p>
      </dgm:t>
    </dgm:pt>
    <dgm:pt modelId="{0815DEB7-3C8F-4809-AE0F-63F50A0C1D6B}" type="pres">
      <dgm:prSet presAssocID="{EF9B5C56-DA85-4EFD-8164-578649C24F86}" presName="hierRoot3" presStyleCnt="0">
        <dgm:presLayoutVars>
          <dgm:hierBranch val="init"/>
        </dgm:presLayoutVars>
      </dgm:prSet>
      <dgm:spPr/>
    </dgm:pt>
    <dgm:pt modelId="{B3864E6F-EFCD-4A5A-A9D5-BA2D5B826A05}" type="pres">
      <dgm:prSet presAssocID="{EF9B5C56-DA85-4EFD-8164-578649C24F86}" presName="rootComposite3" presStyleCnt="0"/>
      <dgm:spPr/>
    </dgm:pt>
    <dgm:pt modelId="{6F180FE1-FD0C-46A0-AD46-21D1606A6C2C}" type="pres">
      <dgm:prSet presAssocID="{EF9B5C56-DA85-4EFD-8164-578649C24F86}" presName="rootText3" presStyleLbl="asst1" presStyleIdx="0" presStyleCnt="1" custLinFactNeighborX="-83324" custLinFactNeighborY="-139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A18E4FD-8957-4DB2-B470-44C25F580176}" type="pres">
      <dgm:prSet presAssocID="{EF9B5C56-DA85-4EFD-8164-578649C24F86}" presName="rootConnector3" presStyleLbl="asst1" presStyleIdx="0" presStyleCnt="1"/>
      <dgm:spPr/>
      <dgm:t>
        <a:bodyPr/>
        <a:lstStyle/>
        <a:p>
          <a:endParaRPr lang="zh-CN" altLang="en-US"/>
        </a:p>
      </dgm:t>
    </dgm:pt>
    <dgm:pt modelId="{188A73CF-B202-46D3-9633-5AF1F6157015}" type="pres">
      <dgm:prSet presAssocID="{EF9B5C56-DA85-4EFD-8164-578649C24F86}" presName="hierChild6" presStyleCnt="0"/>
      <dgm:spPr/>
    </dgm:pt>
    <dgm:pt modelId="{A51F4314-248B-4FE6-B62B-B4A3AA96BE0B}" type="pres">
      <dgm:prSet presAssocID="{EF9B5C56-DA85-4EFD-8164-578649C24F86}" presName="hierChild7" presStyleCnt="0"/>
      <dgm:spPr/>
    </dgm:pt>
  </dgm:ptLst>
  <dgm:cxnLst>
    <dgm:cxn modelId="{924DEE1D-A26F-4FE4-A1B9-4FC825AC6ACA}" type="presOf" srcId="{BD820D20-2CDC-4687-B435-0DC1D9FC2082}" destId="{FCEB4862-AB49-4232-8A74-BAF45D1B1674}" srcOrd="1" destOrd="0" presId="urn:microsoft.com/office/officeart/2005/8/layout/orgChart1"/>
    <dgm:cxn modelId="{2B5CCC28-80FC-4CEE-9B08-521D9E4098F8}" type="presOf" srcId="{EF9B5C56-DA85-4EFD-8164-578649C24F86}" destId="{3A18E4FD-8957-4DB2-B470-44C25F580176}" srcOrd="1" destOrd="0" presId="urn:microsoft.com/office/officeart/2005/8/layout/orgChart1"/>
    <dgm:cxn modelId="{76E42885-971D-43FC-B4FB-107F1844F920}" type="presOf" srcId="{1930468D-D298-4EF7-9182-6967846CE397}" destId="{BA553226-EB99-4EBE-862E-F763E171B6EB}" srcOrd="1" destOrd="0" presId="urn:microsoft.com/office/officeart/2005/8/layout/orgChart1"/>
    <dgm:cxn modelId="{B74C0FF0-F04F-4358-976E-68DA2F7BFC99}" type="presOf" srcId="{64D2284C-91B8-4FC6-94A8-B9713BA6890E}" destId="{F1FA42F5-558C-47B3-B278-B4BFC1448B8F}" srcOrd="0" destOrd="0" presId="urn:microsoft.com/office/officeart/2005/8/layout/orgChart1"/>
    <dgm:cxn modelId="{7CFC5540-DB84-4FDA-8567-003EB614A04E}" srcId="{1930468D-D298-4EF7-9182-6967846CE397}" destId="{3EC95F44-8B09-4B53-8801-C5259E3A76E8}" srcOrd="1" destOrd="0" parTransId="{64D2284C-91B8-4FC6-94A8-B9713BA6890E}" sibTransId="{11A644C7-F6A1-4356-8DBC-489083AA2834}"/>
    <dgm:cxn modelId="{6AA81049-921D-4424-AD07-47D976F2C3B6}" srcId="{1930468D-D298-4EF7-9182-6967846CE397}" destId="{BD820D20-2CDC-4687-B435-0DC1D9FC2082}" srcOrd="2" destOrd="0" parTransId="{36107A1A-1C2F-404B-911A-D4B4D6B3509E}" sibTransId="{7788B1C5-B2E5-4B3E-9AA7-444C71309A7D}"/>
    <dgm:cxn modelId="{2B599679-BDB9-4A1C-88F3-759EAAFB3EA8}" type="presOf" srcId="{36107A1A-1C2F-404B-911A-D4B4D6B3509E}" destId="{4FE22E5B-CD45-47BD-A1EF-CDC1DD4905F3}" srcOrd="0" destOrd="0" presId="urn:microsoft.com/office/officeart/2005/8/layout/orgChart1"/>
    <dgm:cxn modelId="{9D1FAE27-BE80-4903-A8E7-5FB6DB3F300C}" srcId="{7F980331-7320-4316-B64E-0397BC63517B}" destId="{1930468D-D298-4EF7-9182-6967846CE397}" srcOrd="0" destOrd="0" parTransId="{1D27F356-D347-4238-A39B-D4C4806F840F}" sibTransId="{C856CACB-CBA4-4726-93FB-AF6FDB8A17DC}"/>
    <dgm:cxn modelId="{7C180935-1985-40C7-A18C-F05C2751B092}" srcId="{1930468D-D298-4EF7-9182-6967846CE397}" destId="{EF9B5C56-DA85-4EFD-8164-578649C24F86}" srcOrd="0" destOrd="0" parTransId="{AE47874A-0E97-49CC-A47E-14A9F2D896F4}" sibTransId="{905BC46A-37FB-4851-A129-30C717A94F77}"/>
    <dgm:cxn modelId="{95F73179-97F8-44A5-9919-70C937EA1803}" type="presOf" srcId="{AE47874A-0E97-49CC-A47E-14A9F2D896F4}" destId="{7E6544FE-5E4B-4AB0-B421-3E6EC4298219}" srcOrd="0" destOrd="0" presId="urn:microsoft.com/office/officeart/2005/8/layout/orgChart1"/>
    <dgm:cxn modelId="{9B37E545-5B22-4CA8-9D07-966EC71EE118}" type="presOf" srcId="{BD820D20-2CDC-4687-B435-0DC1D9FC2082}" destId="{E8CC9FE8-3036-4CF5-93EB-BAF9EFA3EB74}" srcOrd="0" destOrd="0" presId="urn:microsoft.com/office/officeart/2005/8/layout/orgChart1"/>
    <dgm:cxn modelId="{F221CDFB-EC22-4F11-8715-34829254D0BE}" type="presOf" srcId="{7F980331-7320-4316-B64E-0397BC63517B}" destId="{C6D85FE7-4078-4621-87E9-E1C2D56FFC95}" srcOrd="0" destOrd="0" presId="urn:microsoft.com/office/officeart/2005/8/layout/orgChart1"/>
    <dgm:cxn modelId="{F32150F4-519B-42C2-931E-B577D6E2C206}" type="presOf" srcId="{1930468D-D298-4EF7-9182-6967846CE397}" destId="{F63BEB39-6D9C-4496-AD6B-C190A49A8A8A}" srcOrd="0" destOrd="0" presId="urn:microsoft.com/office/officeart/2005/8/layout/orgChart1"/>
    <dgm:cxn modelId="{90D7CB51-7E25-49BA-8EF0-4E2E03D5CA97}" type="presOf" srcId="{EF9B5C56-DA85-4EFD-8164-578649C24F86}" destId="{6F180FE1-FD0C-46A0-AD46-21D1606A6C2C}" srcOrd="0" destOrd="0" presId="urn:microsoft.com/office/officeart/2005/8/layout/orgChart1"/>
    <dgm:cxn modelId="{E82A0262-2892-4F05-BF6B-AAD6C1995149}" type="presOf" srcId="{3EC95F44-8B09-4B53-8801-C5259E3A76E8}" destId="{FE33FA3D-9751-444A-8592-B31E3F92C9DC}" srcOrd="0" destOrd="0" presId="urn:microsoft.com/office/officeart/2005/8/layout/orgChart1"/>
    <dgm:cxn modelId="{27072255-DD80-4195-8BDD-033AFB75EA14}" type="presOf" srcId="{3EC95F44-8B09-4B53-8801-C5259E3A76E8}" destId="{6E82C2EF-DB60-462E-AC33-0AB1148501FA}" srcOrd="1" destOrd="0" presId="urn:microsoft.com/office/officeart/2005/8/layout/orgChart1"/>
    <dgm:cxn modelId="{15521748-B455-42E5-BAE2-543422980A3C}" type="presParOf" srcId="{C6D85FE7-4078-4621-87E9-E1C2D56FFC95}" destId="{F245F0D0-9309-41D8-94DF-994711500992}" srcOrd="0" destOrd="0" presId="urn:microsoft.com/office/officeart/2005/8/layout/orgChart1"/>
    <dgm:cxn modelId="{B0591A9C-C06B-4520-BA08-F8F97CFF48A6}" type="presParOf" srcId="{F245F0D0-9309-41D8-94DF-994711500992}" destId="{CDB0E8EC-04BA-4074-8570-6C6073463AFF}" srcOrd="0" destOrd="0" presId="urn:microsoft.com/office/officeart/2005/8/layout/orgChart1"/>
    <dgm:cxn modelId="{566C70C5-9D5E-4A92-A34A-CF9F039A3202}" type="presParOf" srcId="{CDB0E8EC-04BA-4074-8570-6C6073463AFF}" destId="{F63BEB39-6D9C-4496-AD6B-C190A49A8A8A}" srcOrd="0" destOrd="0" presId="urn:microsoft.com/office/officeart/2005/8/layout/orgChart1"/>
    <dgm:cxn modelId="{36EFDE69-0D9C-4DF4-B1E1-A00AE3A438D0}" type="presParOf" srcId="{CDB0E8EC-04BA-4074-8570-6C6073463AFF}" destId="{BA553226-EB99-4EBE-862E-F763E171B6EB}" srcOrd="1" destOrd="0" presId="urn:microsoft.com/office/officeart/2005/8/layout/orgChart1"/>
    <dgm:cxn modelId="{552F5A06-B264-4557-9288-42799E8BE03E}" type="presParOf" srcId="{F245F0D0-9309-41D8-94DF-994711500992}" destId="{03810507-5FEB-4E02-8C9C-0A22EEFA32F8}" srcOrd="1" destOrd="0" presId="urn:microsoft.com/office/officeart/2005/8/layout/orgChart1"/>
    <dgm:cxn modelId="{3EC1A750-A0BD-4C55-BD20-6F42467C3042}" type="presParOf" srcId="{03810507-5FEB-4E02-8C9C-0A22EEFA32F8}" destId="{F1FA42F5-558C-47B3-B278-B4BFC1448B8F}" srcOrd="0" destOrd="0" presId="urn:microsoft.com/office/officeart/2005/8/layout/orgChart1"/>
    <dgm:cxn modelId="{345A1EC3-AF2A-4710-B5BA-D565B46156D8}" type="presParOf" srcId="{03810507-5FEB-4E02-8C9C-0A22EEFA32F8}" destId="{0376216B-8116-4038-8C67-CF934B5F9FA8}" srcOrd="1" destOrd="0" presId="urn:microsoft.com/office/officeart/2005/8/layout/orgChart1"/>
    <dgm:cxn modelId="{4BF917E6-0740-4819-83C2-E60AFF251A27}" type="presParOf" srcId="{0376216B-8116-4038-8C67-CF934B5F9FA8}" destId="{6C2B0464-30EB-4BDF-AA6C-C70241BC7C11}" srcOrd="0" destOrd="0" presId="urn:microsoft.com/office/officeart/2005/8/layout/orgChart1"/>
    <dgm:cxn modelId="{40137090-1858-42AB-80BE-64516052BAA0}" type="presParOf" srcId="{6C2B0464-30EB-4BDF-AA6C-C70241BC7C11}" destId="{FE33FA3D-9751-444A-8592-B31E3F92C9DC}" srcOrd="0" destOrd="0" presId="urn:microsoft.com/office/officeart/2005/8/layout/orgChart1"/>
    <dgm:cxn modelId="{E9B29E72-3FFC-4B37-9386-B081D4CBD04D}" type="presParOf" srcId="{6C2B0464-30EB-4BDF-AA6C-C70241BC7C11}" destId="{6E82C2EF-DB60-462E-AC33-0AB1148501FA}" srcOrd="1" destOrd="0" presId="urn:microsoft.com/office/officeart/2005/8/layout/orgChart1"/>
    <dgm:cxn modelId="{C37BF6A5-B2B6-496E-981A-5E2815601F4C}" type="presParOf" srcId="{0376216B-8116-4038-8C67-CF934B5F9FA8}" destId="{F7901E59-05DE-4262-9676-D378DFD14358}" srcOrd="1" destOrd="0" presId="urn:microsoft.com/office/officeart/2005/8/layout/orgChart1"/>
    <dgm:cxn modelId="{CD5755A8-9ECB-4029-B13D-97E5A2AF14A6}" type="presParOf" srcId="{0376216B-8116-4038-8C67-CF934B5F9FA8}" destId="{5C17750C-FB37-4007-AFBB-8F9A58BC87CB}" srcOrd="2" destOrd="0" presId="urn:microsoft.com/office/officeart/2005/8/layout/orgChart1"/>
    <dgm:cxn modelId="{DFD72A7E-26FF-46AC-98ED-351DB3D4FEC9}" type="presParOf" srcId="{03810507-5FEB-4E02-8C9C-0A22EEFA32F8}" destId="{4FE22E5B-CD45-47BD-A1EF-CDC1DD4905F3}" srcOrd="2" destOrd="0" presId="urn:microsoft.com/office/officeart/2005/8/layout/orgChart1"/>
    <dgm:cxn modelId="{349F1F64-E575-43DF-8675-03D73F9A44AC}" type="presParOf" srcId="{03810507-5FEB-4E02-8C9C-0A22EEFA32F8}" destId="{B68ACFBE-C950-47F1-8671-DCC146FF1BFE}" srcOrd="3" destOrd="0" presId="urn:microsoft.com/office/officeart/2005/8/layout/orgChart1"/>
    <dgm:cxn modelId="{77BEC7AE-B7B0-4F46-BCA6-FB2B0BE15EC3}" type="presParOf" srcId="{B68ACFBE-C950-47F1-8671-DCC146FF1BFE}" destId="{C4F376E5-CBEE-41CE-B1FA-2A52C6AC692B}" srcOrd="0" destOrd="0" presId="urn:microsoft.com/office/officeart/2005/8/layout/orgChart1"/>
    <dgm:cxn modelId="{89868458-6DF8-4C9D-92B1-80EEC516171D}" type="presParOf" srcId="{C4F376E5-CBEE-41CE-B1FA-2A52C6AC692B}" destId="{E8CC9FE8-3036-4CF5-93EB-BAF9EFA3EB74}" srcOrd="0" destOrd="0" presId="urn:microsoft.com/office/officeart/2005/8/layout/orgChart1"/>
    <dgm:cxn modelId="{87C8765A-5720-4618-AD9E-ACE7137E6AE0}" type="presParOf" srcId="{C4F376E5-CBEE-41CE-B1FA-2A52C6AC692B}" destId="{FCEB4862-AB49-4232-8A74-BAF45D1B1674}" srcOrd="1" destOrd="0" presId="urn:microsoft.com/office/officeart/2005/8/layout/orgChart1"/>
    <dgm:cxn modelId="{90DEE672-1324-405B-9666-3A3BFEEDB5E2}" type="presParOf" srcId="{B68ACFBE-C950-47F1-8671-DCC146FF1BFE}" destId="{CEF11267-174D-437C-853E-1A1D610FC007}" srcOrd="1" destOrd="0" presId="urn:microsoft.com/office/officeart/2005/8/layout/orgChart1"/>
    <dgm:cxn modelId="{476F07C8-8123-44BF-8839-5B95167A911F}" type="presParOf" srcId="{B68ACFBE-C950-47F1-8671-DCC146FF1BFE}" destId="{35BC96BC-829D-4BDD-AD70-FAF3427F3A21}" srcOrd="2" destOrd="0" presId="urn:microsoft.com/office/officeart/2005/8/layout/orgChart1"/>
    <dgm:cxn modelId="{D0AD5942-0B08-4E62-A650-0F3FE737FFE8}" type="presParOf" srcId="{F245F0D0-9309-41D8-94DF-994711500992}" destId="{5CEA0B8B-CB72-4581-8E34-6EDFE89E25C3}" srcOrd="2" destOrd="0" presId="urn:microsoft.com/office/officeart/2005/8/layout/orgChart1"/>
    <dgm:cxn modelId="{B6618DB5-53A2-4A86-B54F-F261A7B91AF1}" type="presParOf" srcId="{5CEA0B8B-CB72-4581-8E34-6EDFE89E25C3}" destId="{7E6544FE-5E4B-4AB0-B421-3E6EC4298219}" srcOrd="0" destOrd="0" presId="urn:microsoft.com/office/officeart/2005/8/layout/orgChart1"/>
    <dgm:cxn modelId="{8E68C430-D9A2-464D-9ACB-2725187A7701}" type="presParOf" srcId="{5CEA0B8B-CB72-4581-8E34-6EDFE89E25C3}" destId="{0815DEB7-3C8F-4809-AE0F-63F50A0C1D6B}" srcOrd="1" destOrd="0" presId="urn:microsoft.com/office/officeart/2005/8/layout/orgChart1"/>
    <dgm:cxn modelId="{97CE0B51-2116-468D-A55D-E2E3174A74B4}" type="presParOf" srcId="{0815DEB7-3C8F-4809-AE0F-63F50A0C1D6B}" destId="{B3864E6F-EFCD-4A5A-A9D5-BA2D5B826A05}" srcOrd="0" destOrd="0" presId="urn:microsoft.com/office/officeart/2005/8/layout/orgChart1"/>
    <dgm:cxn modelId="{3BB609A9-0691-4531-A8E6-F7277970D284}" type="presParOf" srcId="{B3864E6F-EFCD-4A5A-A9D5-BA2D5B826A05}" destId="{6F180FE1-FD0C-46A0-AD46-21D1606A6C2C}" srcOrd="0" destOrd="0" presId="urn:microsoft.com/office/officeart/2005/8/layout/orgChart1"/>
    <dgm:cxn modelId="{A40AA978-B99D-4063-820F-CFC7CC2A1533}" type="presParOf" srcId="{B3864E6F-EFCD-4A5A-A9D5-BA2D5B826A05}" destId="{3A18E4FD-8957-4DB2-B470-44C25F580176}" srcOrd="1" destOrd="0" presId="urn:microsoft.com/office/officeart/2005/8/layout/orgChart1"/>
    <dgm:cxn modelId="{64DCDEEB-68EF-46EF-8C40-FF99DFD6B4ED}" type="presParOf" srcId="{0815DEB7-3C8F-4809-AE0F-63F50A0C1D6B}" destId="{188A73CF-B202-46D3-9633-5AF1F6157015}" srcOrd="1" destOrd="0" presId="urn:microsoft.com/office/officeart/2005/8/layout/orgChart1"/>
    <dgm:cxn modelId="{D9AF0E8B-1280-4406-984D-345891C8AD2E}" type="presParOf" srcId="{0815DEB7-3C8F-4809-AE0F-63F50A0C1D6B}" destId="{A51F4314-248B-4FE6-B62B-B4A3AA96BE0B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544FE-5E4B-4AB0-B421-3E6EC4298219}">
      <dsp:nvSpPr>
        <dsp:cNvPr id="0" name=""/>
        <dsp:cNvSpPr/>
      </dsp:nvSpPr>
      <dsp:spPr>
        <a:xfrm>
          <a:off x="1326575" y="536221"/>
          <a:ext cx="989379" cy="411346"/>
        </a:xfrm>
        <a:custGeom>
          <a:avLst/>
          <a:gdLst/>
          <a:ahLst/>
          <a:cxnLst/>
          <a:rect l="0" t="0" r="0" b="0"/>
          <a:pathLst>
            <a:path>
              <a:moveTo>
                <a:pt x="989379" y="0"/>
              </a:moveTo>
              <a:lnTo>
                <a:pt x="989379" y="411346"/>
              </a:lnTo>
              <a:lnTo>
                <a:pt x="0" y="4113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22E5B-CD45-47BD-A1EF-CDC1DD4905F3}">
      <dsp:nvSpPr>
        <dsp:cNvPr id="0" name=""/>
        <dsp:cNvSpPr/>
      </dsp:nvSpPr>
      <dsp:spPr>
        <a:xfrm>
          <a:off x="2315954" y="536221"/>
          <a:ext cx="836757" cy="979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8390"/>
              </a:lnTo>
              <a:lnTo>
                <a:pt x="836757" y="868390"/>
              </a:lnTo>
              <a:lnTo>
                <a:pt x="836757" y="97911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A42F5-558C-47B3-B278-B4BFC1448B8F}">
      <dsp:nvSpPr>
        <dsp:cNvPr id="0" name=""/>
        <dsp:cNvSpPr/>
      </dsp:nvSpPr>
      <dsp:spPr>
        <a:xfrm>
          <a:off x="726034" y="536221"/>
          <a:ext cx="1589920" cy="970145"/>
        </a:xfrm>
        <a:custGeom>
          <a:avLst/>
          <a:gdLst/>
          <a:ahLst/>
          <a:cxnLst/>
          <a:rect l="0" t="0" r="0" b="0"/>
          <a:pathLst>
            <a:path>
              <a:moveTo>
                <a:pt x="1589920" y="0"/>
              </a:moveTo>
              <a:lnTo>
                <a:pt x="1589920" y="859422"/>
              </a:lnTo>
              <a:lnTo>
                <a:pt x="0" y="859422"/>
              </a:lnTo>
              <a:lnTo>
                <a:pt x="0" y="97014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BEB39-6D9C-4496-AD6B-C190A49A8A8A}">
      <dsp:nvSpPr>
        <dsp:cNvPr id="0" name=""/>
        <dsp:cNvSpPr/>
      </dsp:nvSpPr>
      <dsp:spPr>
        <a:xfrm>
          <a:off x="1788701" y="8968"/>
          <a:ext cx="1054505" cy="527252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皇帝</a:t>
          </a:r>
          <a:endParaRPr lang="zh-CN" altLang="en-US" sz="2400" kern="1200" dirty="0">
            <a:solidFill>
              <a:schemeClr val="tx1"/>
            </a:solidFill>
            <a:latin typeface="华文中宋" panose="02010600040101010101" pitchFamily="2" charset="-122"/>
            <a:ea typeface="华文中宋" panose="02010600040101010101" pitchFamily="2" charset="-122"/>
          </a:endParaRPr>
        </a:p>
      </dsp:txBody>
      <dsp:txXfrm>
        <a:off x="1788701" y="8968"/>
        <a:ext cx="1054505" cy="527252"/>
      </dsp:txXfrm>
    </dsp:sp>
    <dsp:sp modelId="{FE33FA3D-9751-444A-8592-B31E3F92C9DC}">
      <dsp:nvSpPr>
        <dsp:cNvPr id="0" name=""/>
        <dsp:cNvSpPr/>
      </dsp:nvSpPr>
      <dsp:spPr>
        <a:xfrm>
          <a:off x="2996" y="1506366"/>
          <a:ext cx="1446075" cy="509194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内阁</a:t>
          </a:r>
          <a:endParaRPr lang="zh-CN" altLang="en-US" sz="2400" kern="1200" dirty="0">
            <a:solidFill>
              <a:schemeClr val="tx1"/>
            </a:solidFill>
            <a:latin typeface="华文中宋" panose="02010600040101010101" pitchFamily="2" charset="-122"/>
            <a:ea typeface="华文中宋" panose="02010600040101010101" pitchFamily="2" charset="-122"/>
          </a:endParaRPr>
        </a:p>
      </dsp:txBody>
      <dsp:txXfrm>
        <a:off x="2996" y="1506366"/>
        <a:ext cx="1446075" cy="509194"/>
      </dsp:txXfrm>
    </dsp:sp>
    <dsp:sp modelId="{E8CC9FE8-3036-4CF5-93EB-BAF9EFA3EB74}">
      <dsp:nvSpPr>
        <dsp:cNvPr id="0" name=""/>
        <dsp:cNvSpPr/>
      </dsp:nvSpPr>
      <dsp:spPr>
        <a:xfrm>
          <a:off x="1673514" y="1515335"/>
          <a:ext cx="2958394" cy="527252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六部</a:t>
          </a:r>
          <a:endParaRPr lang="en-US" altLang="zh-CN" sz="2400" kern="1200" dirty="0" smtClean="0">
            <a:solidFill>
              <a:schemeClr val="tx1"/>
            </a:solidFill>
            <a:latin typeface="华文中宋" panose="02010600040101010101" pitchFamily="2" charset="-122"/>
            <a:ea typeface="华文中宋" panose="02010600040101010101" pitchFamily="2" charset="-122"/>
          </a:endParaRPr>
        </a:p>
      </dsp:txBody>
      <dsp:txXfrm>
        <a:off x="1673514" y="1515335"/>
        <a:ext cx="2958394" cy="527252"/>
      </dsp:txXfrm>
    </dsp:sp>
    <dsp:sp modelId="{6F180FE1-FD0C-46A0-AD46-21D1606A6C2C}">
      <dsp:nvSpPr>
        <dsp:cNvPr id="0" name=""/>
        <dsp:cNvSpPr/>
      </dsp:nvSpPr>
      <dsp:spPr>
        <a:xfrm>
          <a:off x="272069" y="683941"/>
          <a:ext cx="1054505" cy="527252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kern="1200" dirty="0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rPr>
            <a:t>军机处</a:t>
          </a:r>
          <a:endParaRPr lang="zh-CN" altLang="en-US" sz="2400" kern="1200" dirty="0">
            <a:solidFill>
              <a:schemeClr val="tx1"/>
            </a:solidFill>
            <a:latin typeface="华文中宋" panose="02010600040101010101" pitchFamily="2" charset="-122"/>
            <a:ea typeface="华文中宋" panose="02010600040101010101" pitchFamily="2" charset="-122"/>
          </a:endParaRPr>
        </a:p>
      </dsp:txBody>
      <dsp:txXfrm>
        <a:off x="272069" y="683941"/>
        <a:ext cx="1054505" cy="527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57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81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03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64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2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5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63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83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27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92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52B88-BA3D-488B-8710-5FE8B80A1E2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A3AD-A74E-4355-B721-7C5F60EA89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46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7.wdp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928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82161" y="1883391"/>
            <a:ext cx="10631606" cy="3698543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64" y="2382553"/>
            <a:ext cx="10058400" cy="230010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318742" y="2151720"/>
            <a:ext cx="3951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中外历史纲要（上）第</a:t>
            </a: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14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课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53385" y="4439799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等线" panose="02010600030101010101" pitchFamily="2" charset="-122"/>
                <a:ea typeface="等线" panose="02010600030101010101" pitchFamily="2" charset="-122"/>
              </a:rPr>
              <a:t>制作人：安福二中  彭寅斌</a:t>
            </a:r>
            <a:endParaRPr lang="zh-CN" altLang="en-US" sz="24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834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27" y="734913"/>
            <a:ext cx="3637471" cy="260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文本框 37"/>
          <p:cNvSpPr txBox="1">
            <a:spLocks noChangeArrowheads="1"/>
          </p:cNvSpPr>
          <p:nvPr/>
        </p:nvSpPr>
        <p:spPr bwMode="auto">
          <a:xfrm>
            <a:off x="1111830" y="3500438"/>
            <a:ext cx="1639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军机处内部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3" b="55018"/>
          <a:stretch/>
        </p:blipFill>
        <p:spPr>
          <a:xfrm>
            <a:off x="4135128" y="734913"/>
            <a:ext cx="3721249" cy="260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线形标注 2 5"/>
          <p:cNvSpPr/>
          <p:nvPr/>
        </p:nvSpPr>
        <p:spPr>
          <a:xfrm>
            <a:off x="4021398" y="367137"/>
            <a:ext cx="1665980" cy="48967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7584"/>
              <a:gd name="adj6" fmla="val -4474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135128" y="39515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喜报红旌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81" y="734913"/>
            <a:ext cx="3390718" cy="260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37"/>
          <p:cNvSpPr txBox="1">
            <a:spLocks noChangeArrowheads="1"/>
          </p:cNvSpPr>
          <p:nvPr/>
        </p:nvSpPr>
        <p:spPr bwMode="auto">
          <a:xfrm>
            <a:off x="4708644" y="3479626"/>
            <a:ext cx="25582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军机处位置示意图</a:t>
            </a:r>
          </a:p>
        </p:txBody>
      </p:sp>
      <p:sp>
        <p:nvSpPr>
          <p:cNvPr id="13" name="文本框 37"/>
          <p:cNvSpPr txBox="1">
            <a:spLocks noChangeArrowheads="1"/>
          </p:cNvSpPr>
          <p:nvPr/>
        </p:nvSpPr>
        <p:spPr bwMode="auto">
          <a:xfrm>
            <a:off x="9169308" y="3500438"/>
            <a:ext cx="16397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军机处外部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8302" y1="69005" x2="52956" y2="86178"/>
                        <a14:foregroundMark x1="24654" y1="74764" x2="46038" y2="84921"/>
                        <a14:foregroundMark x1="69686" y1="74136" x2="75849" y2="83665"/>
                        <a14:foregroundMark x1="78868" y1="84921" x2="88050" y2="86178"/>
                        <a14:foregroundMark x1="87296" y1="88063" x2="92579" y2="86806"/>
                        <a14:foregroundMark x1="26918" y1="83665" x2="13962" y2="87435"/>
                        <a14:foregroundMark x1="11698" y1="87435" x2="7925" y2="90052"/>
                        <a14:foregroundMark x1="71195" y1="66492" x2="71195" y2="72251"/>
                        <a14:foregroundMark x1="38365" y1="48063" x2="38365" y2="55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7" y="4347624"/>
            <a:ext cx="1322907" cy="1589152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811884" y="4293032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观察上述图片，你能发现军机处有什么特点？</a:t>
            </a:r>
          </a:p>
        </p:txBody>
      </p:sp>
      <p:sp>
        <p:nvSpPr>
          <p:cNvPr id="18" name="矩形 17"/>
          <p:cNvSpPr/>
          <p:nvPr/>
        </p:nvSpPr>
        <p:spPr>
          <a:xfrm>
            <a:off x="4754595" y="3038675"/>
            <a:ext cx="805218" cy="232012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433873" y="1604984"/>
            <a:ext cx="805218" cy="232012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168929" y="12104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雍正日常办公处</a:t>
            </a:r>
          </a:p>
        </p:txBody>
      </p:sp>
      <p:sp>
        <p:nvSpPr>
          <p:cNvPr id="21" name="矩形 20"/>
          <p:cNvSpPr/>
          <p:nvPr/>
        </p:nvSpPr>
        <p:spPr>
          <a:xfrm>
            <a:off x="2635048" y="4688658"/>
            <a:ext cx="5044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363"/>
              </a:lnSpc>
            </a:pPr>
            <a:r>
              <a:rPr lang="en-US" altLang="zh-CN" b="1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400" b="1" dirty="0">
                <a:latin typeface="Calibri" panose="020F0502020204030204" pitchFamily="34" charset="0"/>
                <a:ea typeface="仿宋" panose="02010609060101010101" pitchFamily="49" charset="-122"/>
              </a:rPr>
              <a:t>①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简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：机构简单、朝臣兼职</a:t>
            </a:r>
          </a:p>
          <a:p>
            <a:pPr>
              <a:lnSpc>
                <a:spcPts val="4363"/>
              </a:lnSpc>
            </a:pP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2400" b="1" dirty="0">
                <a:latin typeface="Calibri" panose="020F0502020204030204" pitchFamily="34" charset="0"/>
                <a:ea typeface="仿宋" panose="02010609060101010101" pitchFamily="49" charset="-122"/>
              </a:rPr>
              <a:t>②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速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：办事效率高</a:t>
            </a:r>
          </a:p>
          <a:p>
            <a:pPr>
              <a:lnSpc>
                <a:spcPts val="4363"/>
              </a:lnSpc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  </a:t>
            </a:r>
            <a:r>
              <a:rPr lang="zh-CN" altLang="en-US" sz="2400" b="1" dirty="0">
                <a:latin typeface="Calibri" panose="020F0502020204030204" pitchFamily="34" charset="0"/>
                <a:ea typeface="仿宋" panose="02010609060101010101" pitchFamily="49" charset="-122"/>
              </a:rPr>
              <a:t>③</a:t>
            </a:r>
            <a:r>
              <a:rPr lang="zh-CN" altLang="en-US" sz="24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密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：保密性好，外界干扰少</a:t>
            </a:r>
          </a:p>
        </p:txBody>
      </p:sp>
    </p:spTree>
    <p:extLst>
      <p:ext uri="{BB962C8B-B14F-4D97-AF65-F5344CB8AC3E}">
        <p14:creationId xmlns:p14="http://schemas.microsoft.com/office/powerpoint/2010/main" val="3533850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87700" y="4290051"/>
            <a:ext cx="7615387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进一步提高行政办事效率。奏折制度与军机处标志着清朝的</a:t>
            </a:r>
            <a:r>
              <a:rPr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君主专制空前强化达到顶峰</a:t>
            </a:r>
            <a:endParaRPr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隶书" panose="020105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6608" y="2318516"/>
            <a:ext cx="184433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、职权：</a:t>
            </a:r>
            <a:endParaRPr lang="zh-CN" altLang="en-US" sz="2800" b="1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隶书" panose="020105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6609" y="3047509"/>
            <a:ext cx="184494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、特点：</a:t>
            </a:r>
            <a:endParaRPr lang="zh-CN" sz="2800" b="1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隶书" panose="020105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6609" y="3776502"/>
            <a:ext cx="194342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、性质：</a:t>
            </a:r>
            <a:endParaRPr lang="zh-CN" sz="2800" b="1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隶书" panose="020105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80947" y="3079247"/>
            <a:ext cx="274671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  <a:sym typeface="+mn-ea"/>
              </a:rPr>
              <a:t>速、密、简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  <a:cs typeface="隶书" panose="020105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0947" y="3831126"/>
            <a:ext cx="321444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  <a:sym typeface="+mn-ea"/>
              </a:rPr>
              <a:t>中枢秘书机构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  <a:cs typeface="隶书" panose="020105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55005" y="2355762"/>
            <a:ext cx="482115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  <a:sym typeface="+mn-ea"/>
              </a:rPr>
              <a:t>“跪承笔录”、上传下达</a:t>
            </a:r>
            <a:endParaRPr lang="zh-CN" altLang="en-US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4627" y="4445363"/>
            <a:ext cx="194342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、影响：</a:t>
            </a:r>
            <a:endParaRPr lang="zh-CN" sz="2800" b="1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隶书" panose="020105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96608" y="1588273"/>
            <a:ext cx="184433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、时间：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  <a:cs typeface="隶书" panose="02010509060101010101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80947" y="1603883"/>
            <a:ext cx="2115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雍正时期</a:t>
            </a:r>
          </a:p>
        </p:txBody>
      </p:sp>
      <p:sp>
        <p:nvSpPr>
          <p:cNvPr id="16" name="矩形 15"/>
          <p:cNvSpPr/>
          <p:nvPr/>
        </p:nvSpPr>
        <p:spPr>
          <a:xfrm>
            <a:off x="506775" y="934193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隶书" panose="02010509060101010101" charset="-122"/>
              </a:rPr>
              <a:t>军机处的设立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7487132" y="1273994"/>
            <a:ext cx="4631909" cy="2472315"/>
            <a:chOff x="7391769" y="1588273"/>
            <a:chExt cx="4631909" cy="2472315"/>
          </a:xfrm>
        </p:grpSpPr>
        <p:graphicFrame>
          <p:nvGraphicFramePr>
            <p:cNvPr id="25" name="图示 24"/>
            <p:cNvGraphicFramePr/>
            <p:nvPr>
              <p:extLst>
                <p:ext uri="{D42A27DB-BD31-4B8C-83A1-F6EECF244321}">
                  <p14:modId xmlns:p14="http://schemas.microsoft.com/office/powerpoint/2010/main" val="3322046747"/>
                </p:ext>
              </p:extLst>
            </p:nvPr>
          </p:nvGraphicFramePr>
          <p:xfrm>
            <a:off x="7391769" y="1588273"/>
            <a:ext cx="4631909" cy="20425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8" name="文本框 27"/>
            <p:cNvSpPr txBox="1"/>
            <p:nvPr/>
          </p:nvSpPr>
          <p:spPr>
            <a:xfrm>
              <a:off x="9621672" y="3598923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latin typeface="华文中宋" panose="02010600040101010101" pitchFamily="2" charset="-122"/>
                  <a:ea typeface="华文中宋" panose="02010600040101010101" pitchFamily="2" charset="-122"/>
                </a:rPr>
                <a:t>吏户礼兵刑工</a:t>
              </a:r>
              <a:endPara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470540" y="3818125"/>
            <a:ext cx="249299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清朝中央机构结构图</a:t>
            </a:r>
            <a:endParaRPr lang="zh-CN" altLang="en-US" sz="20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8361356" y="3799064"/>
            <a:ext cx="2720626" cy="1906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4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641"/>
          <a:stretch/>
        </p:blipFill>
        <p:spPr>
          <a:xfrm>
            <a:off x="20786" y="0"/>
            <a:ext cx="12171214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43000"/>
                </a:schemeClr>
              </a:gs>
              <a:gs pos="74000">
                <a:schemeClr val="accent4">
                  <a:lumMod val="60000"/>
                  <a:lumOff val="40000"/>
                  <a:alpha val="4800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8" y="0"/>
            <a:ext cx="2310584" cy="2651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32" y="2499279"/>
            <a:ext cx="608433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25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>
          <a:xfrm>
            <a:off x="347349" y="699775"/>
            <a:ext cx="7706704" cy="5826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本框 1"/>
          <p:cNvSpPr txBox="1"/>
          <p:nvPr/>
        </p:nvSpPr>
        <p:spPr>
          <a:xfrm>
            <a:off x="69863" y="75531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盛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---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国域之基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" b="94808" l="10000" r="90000">
                        <a14:foregroundMark x1="19538" y1="24231" x2="24308" y2="16538"/>
                        <a14:foregroundMark x1="27692" y1="13462" x2="36154" y2="11731"/>
                        <a14:foregroundMark x1="38615" y1="10962" x2="47231" y2="16538"/>
                        <a14:foregroundMark x1="49846" y1="18654" x2="53385" y2="26731"/>
                        <a14:foregroundMark x1="50769" y1="53654" x2="55538" y2="60192"/>
                        <a14:backgroundMark x1="34462" y1="22115" x2="36462" y2="46538"/>
                        <a14:backgroundMark x1="71385" y1="14423" x2="84154" y2="60192"/>
                        <a14:backgroundMark x1="39846" y1="25000" x2="41846" y2="43654"/>
                        <a14:backgroundMark x1="44308" y1="25577" x2="47231" y2="38269"/>
                        <a14:backgroundMark x1="23385" y1="37885" x2="40000" y2="49808"/>
                        <a14:backgroundMark x1="36769" y1="23269" x2="38615" y2="42885"/>
                        <a14:backgroundMark x1="38923" y1="19423" x2="44462" y2="40577"/>
                        <a14:backgroundMark x1="31385" y1="19231" x2="24154" y2="26731"/>
                        <a14:backgroundMark x1="24308" y1="22692" x2="22000" y2="27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0" r="9466"/>
          <a:stretch/>
        </p:blipFill>
        <p:spPr>
          <a:xfrm>
            <a:off x="3035373" y="2972982"/>
            <a:ext cx="3992880" cy="4121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60667" r="38555" b="9333"/>
          <a:stretch/>
        </p:blipFill>
        <p:spPr>
          <a:xfrm>
            <a:off x="3337723" y="3513523"/>
            <a:ext cx="1783080" cy="17510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文本框 3"/>
          <p:cNvSpPr txBox="1"/>
          <p:nvPr/>
        </p:nvSpPr>
        <p:spPr>
          <a:xfrm>
            <a:off x="313621" y="231291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葱岭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01932" y="1857613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巴勒喀什湖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37723" y="12730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西伯利亚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96184" y="162678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外兴安岭、库页岛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455049" y="403218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太平洋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89285" y="480289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台湾及其附属岛屿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800" l="10000" r="95800">
                        <a14:foregroundMark x1="40400" y1="41200" x2="40400" y2="69000"/>
                        <a14:foregroundMark x1="37200" y1="33600" x2="44800" y2="42400"/>
                        <a14:foregroundMark x1="26000" y1="54600" x2="30400" y2="5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94" y="1391437"/>
            <a:ext cx="1193564" cy="119356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294" y="2841008"/>
            <a:ext cx="3572566" cy="182286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751" y="1937980"/>
            <a:ext cx="1499746" cy="74987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669396" y="603133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南沙群岛</a:t>
            </a:r>
            <a:endParaRPr lang="zh-CN" altLang="en-US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96" y="2875269"/>
            <a:ext cx="5846571" cy="16948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253469" y="462358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西藏喜马拉雅山南</a:t>
            </a:r>
            <a:endParaRPr lang="zh-CN" altLang="en-US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336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 b="10037"/>
          <a:stretch/>
        </p:blipFill>
        <p:spPr>
          <a:xfrm>
            <a:off x="0" y="6818"/>
            <a:ext cx="12225661" cy="7024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24940" y="1452008"/>
            <a:ext cx="4336291" cy="4525711"/>
          </a:xfrm>
          <a:prstGeom prst="rect">
            <a:avLst/>
          </a:prstGeom>
          <a:solidFill>
            <a:schemeClr val="accent2">
              <a:lumMod val="40000"/>
              <a:lumOff val="60000"/>
              <a:alpha val="58000"/>
            </a:schemeClr>
          </a:solidFill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庞门正道真贵楷体" panose="02010600030101010101" pitchFamily="2" charset="-122"/>
              <a:ea typeface="庞门正道真贵楷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86" t="60667" r="38555" b="9333"/>
          <a:stretch/>
        </p:blipFill>
        <p:spPr>
          <a:xfrm>
            <a:off x="4356651" y="3409042"/>
            <a:ext cx="2087880" cy="2057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文本框 10"/>
          <p:cNvSpPr txBox="1"/>
          <p:nvPr/>
        </p:nvSpPr>
        <p:spPr>
          <a:xfrm>
            <a:off x="4873839" y="554700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西南地区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14" t="1556" r="8427" b="68444"/>
          <a:stretch/>
        </p:blipFill>
        <p:spPr>
          <a:xfrm>
            <a:off x="6502021" y="1404938"/>
            <a:ext cx="2087880" cy="2057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文本框 7"/>
          <p:cNvSpPr txBox="1"/>
          <p:nvPr/>
        </p:nvSpPr>
        <p:spPr>
          <a:xfrm>
            <a:off x="7354203" y="358425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东北地区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852308" y="1833473"/>
            <a:ext cx="3417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17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世纪中叶  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沙俄侵入黑龙江流域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058060" y="3114698"/>
            <a:ext cx="335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康熙前期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围攻俄军   迫其谈判 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468102" y="4338168"/>
            <a:ext cx="335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1689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签订</a:t>
            </a: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尼布楚条约</a:t>
            </a: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2" y="1540751"/>
            <a:ext cx="4395597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5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 b="10037"/>
          <a:stretch/>
        </p:blipFill>
        <p:spPr>
          <a:xfrm>
            <a:off x="-33661" y="0"/>
            <a:ext cx="12225661" cy="7024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14" t="61334" r="8427" b="8666"/>
          <a:stretch/>
        </p:blipFill>
        <p:spPr>
          <a:xfrm>
            <a:off x="7515518" y="4108737"/>
            <a:ext cx="2087880" cy="2057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8349839" y="621974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东南地区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305562" y="2043473"/>
            <a:ext cx="4920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1662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  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郑成功驱逐荷兰侵略者 收复台湾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200500" y="3277161"/>
            <a:ext cx="4082454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1683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清军渡海远征  郑氏后裔投降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219083" y="4501536"/>
            <a:ext cx="2989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1684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台湾设府  隶属福建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26000" r="66832" b="44000"/>
          <a:stretch/>
        </p:blipFill>
        <p:spPr>
          <a:xfrm>
            <a:off x="3059294" y="1603077"/>
            <a:ext cx="2087880" cy="2057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文本框 10"/>
          <p:cNvSpPr txBox="1"/>
          <p:nvPr/>
        </p:nvSpPr>
        <p:spPr>
          <a:xfrm>
            <a:off x="3395348" y="378920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西北地区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-290691" y="1628956"/>
            <a:ext cx="3823628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清军入关前 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 收降漠南蒙古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7293" y="2807982"/>
            <a:ext cx="327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1757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击败准噶尔部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-373425" y="3875706"/>
            <a:ext cx="4331276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1757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平定大小和卓叛乱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5632" y="4900825"/>
            <a:ext cx="4197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</a:t>
            </a:r>
            <a:r>
              <a:rPr lang="en-US" altLang="zh-CN" sz="24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1762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设立伊犁将军  总领军政事务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0484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 b="10037"/>
          <a:stretch/>
        </p:blipFill>
        <p:spPr>
          <a:xfrm>
            <a:off x="0" y="6818"/>
            <a:ext cx="12225661" cy="702425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881592" y="1874327"/>
            <a:ext cx="4660708" cy="3188253"/>
          </a:xfrm>
          <a:prstGeom prst="rect">
            <a:avLst/>
          </a:prstGeom>
          <a:solidFill>
            <a:schemeClr val="accent2">
              <a:lumMod val="40000"/>
              <a:lumOff val="60000"/>
              <a:alpha val="58000"/>
            </a:schemeClr>
          </a:solidFill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庞门正道真贵楷体" panose="02010600030101010101" pitchFamily="2" charset="-122"/>
              <a:ea typeface="庞门正道真贵楷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49111" r="57743" b="20889"/>
          <a:stretch/>
        </p:blipFill>
        <p:spPr>
          <a:xfrm>
            <a:off x="4517937" y="3066306"/>
            <a:ext cx="2087880" cy="20574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4853991" y="524562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青藏地区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63388" y="2068441"/>
            <a:ext cx="4040475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    清初  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册封“达赖喇嘛”尊号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2290" y="3149202"/>
            <a:ext cx="3869198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     康熙时期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赐予“班禅额尔德尼”尊号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49469" y="4341532"/>
            <a:ext cx="3754394" cy="113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   1727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派遣驻藏大臣</a:t>
            </a:r>
            <a:endParaRPr lang="en-US" altLang="zh-CN" sz="2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251012" y="5461051"/>
            <a:ext cx="495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                                1793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endParaRPr lang="en-US" altLang="zh-CN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             颁布</a:t>
            </a: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《</a:t>
            </a: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钦定藏内善后章程</a:t>
            </a:r>
            <a:r>
              <a:rPr lang="en-US" altLang="zh-CN" sz="24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》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272" y="2011228"/>
            <a:ext cx="3461427" cy="2834451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7386917" y="2617694"/>
            <a:ext cx="197224" cy="19722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978966" y="211567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中央</a:t>
            </a:r>
          </a:p>
        </p:txBody>
      </p:sp>
      <p:sp>
        <p:nvSpPr>
          <p:cNvPr id="15" name="椭圆 14"/>
          <p:cNvSpPr/>
          <p:nvPr/>
        </p:nvSpPr>
        <p:spPr>
          <a:xfrm>
            <a:off x="7386917" y="5134774"/>
            <a:ext cx="197224" cy="19722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881592" y="540419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地方（巡抚、总督）</a:t>
            </a:r>
          </a:p>
        </p:txBody>
      </p:sp>
      <p:sp>
        <p:nvSpPr>
          <p:cNvPr id="17" name="椭圆 16"/>
          <p:cNvSpPr/>
          <p:nvPr/>
        </p:nvSpPr>
        <p:spPr>
          <a:xfrm>
            <a:off x="9092970" y="813800"/>
            <a:ext cx="197224" cy="19722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587645" y="108321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地方（将军辖地）</a:t>
            </a:r>
          </a:p>
        </p:txBody>
      </p:sp>
      <p:sp>
        <p:nvSpPr>
          <p:cNvPr id="20" name="椭圆 19"/>
          <p:cNvSpPr/>
          <p:nvPr/>
        </p:nvSpPr>
        <p:spPr>
          <a:xfrm>
            <a:off x="2315946" y="4869856"/>
            <a:ext cx="197224" cy="19722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40050" y="4439626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地方（办事大臣辖区）</a:t>
            </a:r>
          </a:p>
        </p:txBody>
      </p:sp>
      <p:sp>
        <p:nvSpPr>
          <p:cNvPr id="22" name="椭圆 21"/>
          <p:cNvSpPr/>
          <p:nvPr/>
        </p:nvSpPr>
        <p:spPr>
          <a:xfrm>
            <a:off x="2503916" y="966200"/>
            <a:ext cx="197224" cy="19722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998591" y="123561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地方（将军辖地）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9602313" y="291365"/>
            <a:ext cx="12618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军府制</a:t>
            </a:r>
            <a:endParaRPr lang="zh-CN" altLang="en-US" sz="28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485529" y="5894387"/>
            <a:ext cx="12618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郡县制</a:t>
            </a:r>
            <a:endParaRPr lang="zh-CN" altLang="en-US" sz="28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309479" y="1235618"/>
            <a:ext cx="26981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盟</a:t>
            </a:r>
            <a:r>
              <a:rPr lang="zh-CN" altLang="en-US" sz="28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旗制＋军府制</a:t>
            </a:r>
            <a:endParaRPr lang="zh-CN" altLang="en-US" sz="28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54371" y="257401"/>
            <a:ext cx="449353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郡县制＋伯克制＋札萨克制</a:t>
            </a:r>
            <a:endParaRPr lang="zh-CN" altLang="en-US" sz="28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94474" y="5343723"/>
            <a:ext cx="23391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西藏噶厦体制</a:t>
            </a:r>
            <a:endParaRPr lang="zh-CN" altLang="en-US" sz="28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3864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清朝的疆域及大一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778" y="1522391"/>
            <a:ext cx="6155851" cy="388624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863" y="75531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盛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---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国域之基</a:t>
            </a:r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6960358" y="1231667"/>
            <a:ext cx="13648" cy="4759700"/>
          </a:xfrm>
          <a:prstGeom prst="line">
            <a:avLst/>
          </a:prstGeom>
          <a:ln w="508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410735" y="1863585"/>
            <a:ext cx="44590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1.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解决了中国历史上的游牧民族和农耕民族之间旷日持久的冲突</a:t>
            </a:r>
            <a:endParaRPr lang="en-US" altLang="zh-CN" sz="2400" dirty="0" smtClean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2.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发展边疆地区的经济、文化、交通，巩固了中国多民族国家的统一，奠定了现代中国的版图，增强了中华民族的团结力和凝聚力。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74257" y="129155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历史意义</a:t>
            </a:r>
            <a:endParaRPr lang="zh-CN" altLang="en-US" sz="28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99007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8" b="5035"/>
          <a:stretch/>
        </p:blipFill>
        <p:spPr>
          <a:xfrm>
            <a:off x="0" y="0"/>
            <a:ext cx="12222885" cy="69046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09017" y="765110"/>
            <a:ext cx="10804849" cy="5542384"/>
          </a:xfrm>
          <a:prstGeom prst="rect">
            <a:avLst/>
          </a:prstGeom>
          <a:solidFill>
            <a:schemeClr val="bg2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2" y="1454634"/>
            <a:ext cx="9980017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65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6"/>
          <a:stretch/>
        </p:blipFill>
        <p:spPr>
          <a:xfrm>
            <a:off x="-16922" y="0"/>
            <a:ext cx="12208922" cy="69328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560320"/>
            <a:ext cx="12208922" cy="17789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87" y="2560320"/>
            <a:ext cx="5816088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8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16" t="-599" r="47109" b="599"/>
          <a:stretch/>
        </p:blipFill>
        <p:spPr>
          <a:xfrm>
            <a:off x="4761157" y="1979429"/>
            <a:ext cx="3645965" cy="40637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70" y="1744623"/>
            <a:ext cx="9830958" cy="45333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94" y="878916"/>
            <a:ext cx="5371042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0"/>
          <a:stretch/>
        </p:blipFill>
        <p:spPr>
          <a:xfrm>
            <a:off x="0" y="0"/>
            <a:ext cx="12298334" cy="694197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71804" y="597159"/>
            <a:ext cx="11066106" cy="5784980"/>
          </a:xfrm>
          <a:prstGeom prst="rect">
            <a:avLst/>
          </a:prstGeom>
          <a:solidFill>
            <a:schemeClr val="bg1">
              <a:lumMod val="8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25" y="730010"/>
            <a:ext cx="6789081" cy="54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3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5"/>
          <a:stretch/>
        </p:blipFill>
        <p:spPr>
          <a:xfrm>
            <a:off x="0" y="17928"/>
            <a:ext cx="12212786" cy="684007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17928"/>
            <a:ext cx="12192000" cy="684007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43000"/>
                </a:schemeClr>
              </a:gs>
              <a:gs pos="74000">
                <a:schemeClr val="accent4">
                  <a:lumMod val="60000"/>
                  <a:lumOff val="40000"/>
                  <a:alpha val="4800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8" y="0"/>
            <a:ext cx="2310584" cy="2651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77" y="2508242"/>
            <a:ext cx="608433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0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4717" y="68239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危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---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封建末世</a:t>
            </a:r>
          </a:p>
        </p:txBody>
      </p:sp>
      <p:sp>
        <p:nvSpPr>
          <p:cNvPr id="4" name="矩形 43"/>
          <p:cNvSpPr>
            <a:spLocks noChangeArrowheads="1"/>
          </p:cNvSpPr>
          <p:nvPr/>
        </p:nvSpPr>
        <p:spPr bwMode="auto">
          <a:xfrm>
            <a:off x="818157" y="2419074"/>
            <a:ext cx="14763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1644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建立全国性的政权</a:t>
            </a:r>
            <a:endParaRPr lang="en-US" altLang="zh-CN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6" name="矩形 43"/>
          <p:cNvSpPr>
            <a:spLocks noChangeArrowheads="1"/>
          </p:cNvSpPr>
          <p:nvPr/>
        </p:nvSpPr>
        <p:spPr bwMode="auto">
          <a:xfrm>
            <a:off x="2218167" y="1302562"/>
            <a:ext cx="150653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1688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颁布</a:t>
            </a:r>
            <a:endParaRPr lang="en-US" altLang="zh-CN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《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权利法案</a:t>
            </a:r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》</a:t>
            </a:r>
          </a:p>
        </p:txBody>
      </p:sp>
      <p:sp>
        <p:nvSpPr>
          <p:cNvPr id="8" name="矩形 43"/>
          <p:cNvSpPr>
            <a:spLocks noChangeArrowheads="1"/>
          </p:cNvSpPr>
          <p:nvPr/>
        </p:nvSpPr>
        <p:spPr bwMode="auto">
          <a:xfrm>
            <a:off x="459242" y="1356242"/>
            <a:ext cx="1962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1640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年英国</a:t>
            </a: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资产阶级革命</a:t>
            </a:r>
          </a:p>
        </p:txBody>
      </p:sp>
      <p:sp>
        <p:nvSpPr>
          <p:cNvPr id="10" name="矩形 43"/>
          <p:cNvSpPr>
            <a:spLocks noChangeArrowheads="1"/>
          </p:cNvSpPr>
          <p:nvPr/>
        </p:nvSpPr>
        <p:spPr bwMode="auto">
          <a:xfrm>
            <a:off x="3697882" y="2412724"/>
            <a:ext cx="9937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1729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设军机处</a:t>
            </a:r>
            <a:endParaRPr lang="en-US" altLang="zh-CN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3" name="矩形 43"/>
          <p:cNvSpPr>
            <a:spLocks noChangeArrowheads="1"/>
          </p:cNvSpPr>
          <p:nvPr/>
        </p:nvSpPr>
        <p:spPr bwMode="auto">
          <a:xfrm>
            <a:off x="4947388" y="1354839"/>
            <a:ext cx="14303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1765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英国工业革命</a:t>
            </a:r>
            <a:endParaRPr lang="en-US" altLang="zh-CN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4" name="矩形 43"/>
          <p:cNvSpPr>
            <a:spLocks noChangeArrowheads="1"/>
          </p:cNvSpPr>
          <p:nvPr/>
        </p:nvSpPr>
        <p:spPr bwMode="auto">
          <a:xfrm>
            <a:off x="6377725" y="1402464"/>
            <a:ext cx="13970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1775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美国独立战争</a:t>
            </a:r>
            <a:endParaRPr lang="en-US" altLang="zh-CN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7" name="矩形 43"/>
          <p:cNvSpPr>
            <a:spLocks noChangeArrowheads="1"/>
          </p:cNvSpPr>
          <p:nvPr/>
        </p:nvSpPr>
        <p:spPr bwMode="auto">
          <a:xfrm>
            <a:off x="2402482" y="2422249"/>
            <a:ext cx="1349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1689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《尼布楚条约》</a:t>
            </a:r>
          </a:p>
        </p:txBody>
      </p:sp>
      <p:sp>
        <p:nvSpPr>
          <p:cNvPr id="19" name="矩形 43"/>
          <p:cNvSpPr>
            <a:spLocks noChangeArrowheads="1"/>
          </p:cNvSpPr>
          <p:nvPr/>
        </p:nvSpPr>
        <p:spPr bwMode="auto">
          <a:xfrm>
            <a:off x="4850407" y="2431774"/>
            <a:ext cx="13176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1757</a:t>
            </a:r>
          </a:p>
          <a:p>
            <a:pPr>
              <a:lnSpc>
                <a:spcPct val="120000"/>
              </a:lnSpc>
            </a:pP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一口通商</a:t>
            </a:r>
          </a:p>
        </p:txBody>
      </p:sp>
      <p:sp>
        <p:nvSpPr>
          <p:cNvPr id="21" name="矩形 43"/>
          <p:cNvSpPr>
            <a:spLocks noChangeArrowheads="1"/>
          </p:cNvSpPr>
          <p:nvPr/>
        </p:nvSpPr>
        <p:spPr bwMode="auto">
          <a:xfrm>
            <a:off x="6650632" y="2442887"/>
            <a:ext cx="2119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1793</a:t>
            </a:r>
          </a:p>
          <a:p>
            <a:pPr>
              <a:lnSpc>
                <a:spcPct val="120000"/>
              </a:lnSpc>
            </a:pP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马戛尔尼访华</a:t>
            </a:r>
          </a:p>
        </p:txBody>
      </p:sp>
      <p:sp>
        <p:nvSpPr>
          <p:cNvPr id="22" name="矩形 43"/>
          <p:cNvSpPr>
            <a:spLocks noChangeArrowheads="1"/>
          </p:cNvSpPr>
          <p:nvPr/>
        </p:nvSpPr>
        <p:spPr bwMode="auto">
          <a:xfrm>
            <a:off x="7965841" y="1391535"/>
            <a:ext cx="13795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1789</a:t>
            </a:r>
            <a:r>
              <a:rPr lang="zh-CN" altLang="en-US" sz="2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法国大革命</a:t>
            </a:r>
            <a:endParaRPr lang="en-US" altLang="zh-CN" sz="2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24" name="矩形 43"/>
          <p:cNvSpPr>
            <a:spLocks noChangeArrowheads="1"/>
          </p:cNvSpPr>
          <p:nvPr/>
        </p:nvSpPr>
        <p:spPr bwMode="auto">
          <a:xfrm>
            <a:off x="8379420" y="2442887"/>
            <a:ext cx="1806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1796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川陕楚白莲教起义爆发</a:t>
            </a:r>
            <a:endParaRPr lang="en-US" altLang="zh-CN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26" name="矩形 43"/>
          <p:cNvSpPr>
            <a:spLocks noChangeArrowheads="1"/>
          </p:cNvSpPr>
          <p:nvPr/>
        </p:nvSpPr>
        <p:spPr bwMode="auto">
          <a:xfrm>
            <a:off x="10376495" y="2412724"/>
            <a:ext cx="98901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965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965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1840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鸦片战争</a:t>
            </a:r>
            <a:endParaRPr lang="en-US" altLang="zh-CN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327549" y="2323813"/>
            <a:ext cx="11505063" cy="27295"/>
          </a:xfrm>
          <a:prstGeom prst="straightConnector1">
            <a:avLst/>
          </a:prstGeom>
          <a:ln w="508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/>
          <p:cNvSpPr/>
          <p:nvPr/>
        </p:nvSpPr>
        <p:spPr>
          <a:xfrm>
            <a:off x="1092430" y="2247849"/>
            <a:ext cx="149519" cy="1785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37" name="椭圆 36"/>
          <p:cNvSpPr/>
          <p:nvPr/>
        </p:nvSpPr>
        <p:spPr>
          <a:xfrm>
            <a:off x="3059413" y="2247849"/>
            <a:ext cx="149519" cy="1785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38" name="椭圆 37"/>
          <p:cNvSpPr/>
          <p:nvPr/>
        </p:nvSpPr>
        <p:spPr>
          <a:xfrm>
            <a:off x="5375652" y="2247849"/>
            <a:ext cx="149519" cy="1785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39" name="椭圆 38"/>
          <p:cNvSpPr/>
          <p:nvPr/>
        </p:nvSpPr>
        <p:spPr>
          <a:xfrm>
            <a:off x="6961749" y="2247849"/>
            <a:ext cx="149519" cy="1785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41" name="椭圆 40"/>
          <p:cNvSpPr/>
          <p:nvPr/>
        </p:nvSpPr>
        <p:spPr>
          <a:xfrm>
            <a:off x="8379420" y="2247849"/>
            <a:ext cx="149519" cy="1785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42" name="椭圆 41"/>
          <p:cNvSpPr/>
          <p:nvPr/>
        </p:nvSpPr>
        <p:spPr>
          <a:xfrm>
            <a:off x="9432003" y="2247849"/>
            <a:ext cx="149519" cy="1785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43" name="椭圆 42"/>
          <p:cNvSpPr/>
          <p:nvPr/>
        </p:nvSpPr>
        <p:spPr>
          <a:xfrm>
            <a:off x="10814568" y="2247849"/>
            <a:ext cx="149519" cy="1785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44" name="椭圆 43"/>
          <p:cNvSpPr/>
          <p:nvPr/>
        </p:nvSpPr>
        <p:spPr>
          <a:xfrm>
            <a:off x="4084246" y="2247849"/>
            <a:ext cx="149519" cy="17852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700256" y="3463986"/>
            <a:ext cx="11300346" cy="113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  <a:sym typeface="隶书" panose="02010509060101010101" pitchFamily="49" charset="-122"/>
              </a:rPr>
              <a:t>西方：要求扩大对华贸易，开拓中国市场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华文中宋" panose="02010600040101010101" pitchFamily="2" charset="-122"/>
                <a:ea typeface="华文中宋" panose="02010600040101010101" pitchFamily="2" charset="-122"/>
                <a:sym typeface="隶书" panose="02010509060101010101" pitchFamily="49" charset="-122"/>
              </a:rPr>
              <a:t>清朝：实行闭关自守政策，严格限制外商在华活动，严厉禁止民间出海贸易</a:t>
            </a:r>
          </a:p>
        </p:txBody>
      </p:sp>
      <p:sp>
        <p:nvSpPr>
          <p:cNvPr id="3" name="矩形 2"/>
          <p:cNvSpPr/>
          <p:nvPr/>
        </p:nvSpPr>
        <p:spPr>
          <a:xfrm>
            <a:off x="1675682" y="4598912"/>
            <a:ext cx="79191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863"/>
              </a:lnSpc>
            </a:pPr>
            <a:r>
              <a:rPr lang="zh-CN" altLang="zh-CN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闭关锁国（严格限制对外贸易政策≠完全禁绝对外交流）</a:t>
            </a:r>
            <a:endParaRPr lang="zh-CN" altLang="en-US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隶书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688" y="5483684"/>
            <a:ext cx="4151736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0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4585647" y="968254"/>
            <a:ext cx="3370997" cy="5329797"/>
          </a:xfrm>
          <a:prstGeom prst="roundRect">
            <a:avLst>
              <a:gd name="adj" fmla="val 12399"/>
            </a:avLst>
          </a:prstGeom>
          <a:solidFill>
            <a:schemeClr val="accent4">
              <a:lumMod val="75000"/>
              <a:alpha val="24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8328784" y="1034260"/>
            <a:ext cx="3333566" cy="5329797"/>
          </a:xfrm>
          <a:prstGeom prst="roundRect">
            <a:avLst>
              <a:gd name="adj" fmla="val 12399"/>
            </a:avLst>
          </a:prstGeom>
          <a:solidFill>
            <a:schemeClr val="accent4">
              <a:lumMod val="75000"/>
              <a:alpha val="24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455233" y="110225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政治腐败</a:t>
            </a:r>
          </a:p>
        </p:txBody>
      </p:sp>
      <p:sp>
        <p:nvSpPr>
          <p:cNvPr id="4" name="矩形 3"/>
          <p:cNvSpPr/>
          <p:nvPr/>
        </p:nvSpPr>
        <p:spPr>
          <a:xfrm>
            <a:off x="4882653" y="1534478"/>
            <a:ext cx="27156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嘉庆初年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和珅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被赐死，查抄家产的清单共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109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号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...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其中已估价的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26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号清单，即值银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2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亿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2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千多万两，全部家产当不下</a:t>
            </a:r>
            <a:r>
              <a:rPr lang="en-US" altLang="zh-CN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8</a:t>
            </a:r>
            <a:r>
              <a:rPr lang="zh-CN" altLang="zh-CN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亿两白银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，而当时国库每年收入仅只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4000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多万两。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  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——施建中主编：《中国古代史》</a:t>
            </a:r>
            <a:endParaRPr lang="zh-CN" altLang="en-US" sz="2000" dirty="0"/>
          </a:p>
        </p:txBody>
      </p:sp>
      <p:sp>
        <p:nvSpPr>
          <p:cNvPr id="11" name="圆角矩形 10"/>
          <p:cNvSpPr/>
          <p:nvPr/>
        </p:nvSpPr>
        <p:spPr>
          <a:xfrm>
            <a:off x="832513" y="985459"/>
            <a:ext cx="3380995" cy="5329797"/>
          </a:xfrm>
          <a:prstGeom prst="roundRect">
            <a:avLst>
              <a:gd name="adj" fmla="val 12399"/>
            </a:avLst>
          </a:prstGeom>
          <a:solidFill>
            <a:schemeClr val="accent4">
              <a:lumMod val="75000"/>
              <a:alpha val="24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738405" y="11295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文化专制</a:t>
            </a:r>
          </a:p>
        </p:txBody>
      </p:sp>
      <p:sp>
        <p:nvSpPr>
          <p:cNvPr id="8" name="矩形 7"/>
          <p:cNvSpPr/>
          <p:nvPr/>
        </p:nvSpPr>
        <p:spPr>
          <a:xfrm>
            <a:off x="1012399" y="1589070"/>
            <a:ext cx="3006176" cy="4465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“清代文字狱，主要集中在前期，历顺治、康熙、雍正、乾隆四代君王，绵延一百三十余年。无论就</a:t>
            </a: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时间之长，案件之多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，还是</a:t>
            </a: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规模之大，株连之广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花样之翻新，手段之残忍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来看，在中国的封建时代，都是没有前例的。”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---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何西来为周宗奇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文字狱纪实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所作的序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257062" y="117049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农民起义</a:t>
            </a:r>
          </a:p>
        </p:txBody>
      </p:sp>
      <p:sp>
        <p:nvSpPr>
          <p:cNvPr id="14" name="矩形 13"/>
          <p:cNvSpPr/>
          <p:nvPr/>
        </p:nvSpPr>
        <p:spPr>
          <a:xfrm>
            <a:off x="8666328" y="1684516"/>
            <a:ext cx="2953580" cy="2790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苗民起义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白莲教起义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天理教起义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湖南瑶民起义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川楚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白莲教起义</a:t>
            </a:r>
            <a:endParaRPr lang="en-US" altLang="zh-CN" sz="2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976" y="4474703"/>
            <a:ext cx="1483162" cy="1556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9000343" y="4567535"/>
            <a:ext cx="7976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华文仿宋" panose="02010600040101010101" pitchFamily="2" charset="-122"/>
                <a:ea typeface="华文仿宋" panose="02010600040101010101" pitchFamily="2" charset="-122"/>
              </a:rPr>
              <a:t>天理教起义留下的箭头</a:t>
            </a:r>
          </a:p>
        </p:txBody>
      </p:sp>
      <p:sp>
        <p:nvSpPr>
          <p:cNvPr id="5" name="等腰三角形 4"/>
          <p:cNvSpPr/>
          <p:nvPr/>
        </p:nvSpPr>
        <p:spPr>
          <a:xfrm rot="16200000">
            <a:off x="9646410" y="4720686"/>
            <a:ext cx="236012" cy="67122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04717" y="68239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危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---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封建末世</a:t>
            </a:r>
          </a:p>
        </p:txBody>
      </p:sp>
    </p:spTree>
    <p:extLst>
      <p:ext uri="{BB962C8B-B14F-4D97-AF65-F5344CB8AC3E}">
        <p14:creationId xmlns:p14="http://schemas.microsoft.com/office/powerpoint/2010/main" val="7735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8309989" y="970398"/>
            <a:ext cx="3309919" cy="5329797"/>
          </a:xfrm>
          <a:prstGeom prst="roundRect">
            <a:avLst>
              <a:gd name="adj" fmla="val 12399"/>
            </a:avLst>
          </a:prstGeom>
          <a:solidFill>
            <a:schemeClr val="accent4">
              <a:lumMod val="60000"/>
              <a:lumOff val="40000"/>
              <a:alpha val="24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07780" y="11295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人口压力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844888" y="970400"/>
            <a:ext cx="3293158" cy="5329797"/>
          </a:xfrm>
          <a:prstGeom prst="roundRect">
            <a:avLst>
              <a:gd name="adj" fmla="val 12399"/>
            </a:avLst>
          </a:prstGeom>
          <a:solidFill>
            <a:schemeClr val="accent4">
              <a:lumMod val="40000"/>
              <a:lumOff val="60000"/>
              <a:alpha val="22928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93929" y="1684516"/>
            <a:ext cx="28127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从1700年到1794年的不足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百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年时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间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里已不止翻了一番，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达到近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3亿，占世界人口总数的</a:t>
            </a:r>
            <a:r>
              <a:rPr lang="zh-CN" altLang="zh-CN" sz="2400" b="1" dirty="0"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⅓</a:t>
            </a:r>
            <a:endParaRPr lang="zh-CN" altLang="en-US" sz="20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2" b="100000" l="2217" r="93596">
                        <a14:foregroundMark x1="6158" y1="17703" x2="9606" y2="35407"/>
                        <a14:foregroundMark x1="3695" y1="20574" x2="6158" y2="40191"/>
                        <a14:foregroundMark x1="13793" y1="41148" x2="13793" y2="61244"/>
                        <a14:foregroundMark x1="22414" y1="64593" x2="27833" y2="62201"/>
                        <a14:foregroundMark x1="53941" y1="51675" x2="61084" y2="49282"/>
                        <a14:foregroundMark x1="72414" y1="14354" x2="82266" y2="12919"/>
                        <a14:foregroundMark x1="74877" y1="47368" x2="73645" y2="75598"/>
                        <a14:foregroundMark x1="19951" y1="90909" x2="85714" y2="92823"/>
                        <a14:foregroundMark x1="86453" y1="86124" x2="91872" y2="86124"/>
                        <a14:foregroundMark x1="41133" y1="54067" x2="45813" y2="59809"/>
                        <a14:foregroundMark x1="44089" y1="53110" x2="46552" y2="56459"/>
                        <a14:foregroundMark x1="85222" y1="88517" x2="90148" y2="93301"/>
                        <a14:foregroundMark x1="90148" y1="78947" x2="93596" y2="99043"/>
                        <a14:backgroundMark x1="76108" y1="23923" x2="77833" y2="71770"/>
                      </a14:backgroundRemoval>
                    </a14:imgEffect>
                    <a14:imgEffect>
                      <a14:sharpenSoften amount="66000"/>
                    </a14:imgEffect>
                    <a14:imgEffect>
                      <a14:brightnessContrast bright="8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" r="3946"/>
          <a:stretch/>
        </p:blipFill>
        <p:spPr>
          <a:xfrm>
            <a:off x="929345" y="3906784"/>
            <a:ext cx="3029803" cy="168943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478725" y="562198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数据来源于清实录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617407" y="11295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环境破坏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668436" y="970399"/>
            <a:ext cx="3307238" cy="5329797"/>
          </a:xfrm>
          <a:prstGeom prst="roundRect">
            <a:avLst>
              <a:gd name="adj" fmla="val 12399"/>
            </a:avLst>
          </a:prstGeom>
          <a:solidFill>
            <a:schemeClr val="accent4">
              <a:lumMod val="60000"/>
              <a:lumOff val="40000"/>
              <a:alpha val="24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964792" y="1684516"/>
            <a:ext cx="2758674" cy="4222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75"/>
              </a:lnSpc>
            </a:pP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山顶已植黍稷，江中已有洲田，川中已辟老林，苗洞已开深菁，</a:t>
            </a:r>
            <a:r>
              <a:rPr lang="zh-CN" altLang="zh-CN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犹不足养，天地之力穷矣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!种植之法既精，糠核亦所吝惜，蔬果尽以助食，草木几无孑遗，</a:t>
            </a:r>
            <a:r>
              <a:rPr lang="zh-CN" altLang="zh-CN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犹不足养，人事之权殚矣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！  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          </a:t>
            </a:r>
          </a:p>
          <a:p>
            <a:pPr>
              <a:lnSpc>
                <a:spcPts val="3575"/>
              </a:lnSpc>
            </a:pP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——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(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清）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隶书" panose="02010509060101010101" pitchFamily="49" charset="-122"/>
              </a:rPr>
              <a:t>汪士铎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153963" y="11295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</a:rPr>
              <a:t>民族</a:t>
            </a:r>
            <a:r>
              <a:rPr lang="zh-CN" altLang="en-US" sz="24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矛盾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01926" y="1684516"/>
            <a:ext cx="2726043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3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顺治元年，清廷即下令，“凡八旗壮丁，差徭、粮草、布匹，永停输纳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清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军入关后的数十年中，曾按关外模式在京畿五百里内跑马圈地，然后以“计口授田”的方式分配给八旗官兵，即所谓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“旗地”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4717" y="68239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危</a:t>
            </a:r>
            <a:r>
              <a:rPr lang="en-US" altLang="zh-CN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---</a:t>
            </a:r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封建末世</a:t>
            </a:r>
          </a:p>
        </p:txBody>
      </p:sp>
    </p:spTree>
    <p:extLst>
      <p:ext uri="{BB962C8B-B14F-4D97-AF65-F5344CB8AC3E}">
        <p14:creationId xmlns:p14="http://schemas.microsoft.com/office/powerpoint/2010/main" val="7563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 b="16135"/>
          <a:stretch/>
        </p:blipFill>
        <p:spPr>
          <a:xfrm>
            <a:off x="0" y="0"/>
            <a:ext cx="12179022" cy="68122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2978" y="0"/>
            <a:ext cx="12192000" cy="685531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alpha val="43000"/>
                </a:schemeClr>
              </a:gs>
              <a:gs pos="74000">
                <a:schemeClr val="accent4">
                  <a:lumMod val="60000"/>
                  <a:lumOff val="40000"/>
                  <a:alpha val="4800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8" y="0"/>
            <a:ext cx="2310584" cy="2651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32" y="2499279"/>
            <a:ext cx="608433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2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5540" y="3823325"/>
            <a:ext cx="726249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、内容：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  <a:cs typeface="隶书" panose="020105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1241" y="5062917"/>
            <a:ext cx="8325485" cy="11137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1.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使皇帝能更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直接、广泛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地获取信息，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提高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了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决策效率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；</a:t>
            </a: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2.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官员相互监督与牵制，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强化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了对官僚机关的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控制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  <a:sym typeface="+mn-ea"/>
              </a:rPr>
              <a:t>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隶书" panose="020105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5540" y="4445953"/>
            <a:ext cx="1485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、特点：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7445" y="5100003"/>
            <a:ext cx="1671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、作用：</a:t>
            </a:r>
          </a:p>
        </p:txBody>
      </p:sp>
      <p:sp>
        <p:nvSpPr>
          <p:cNvPr id="6" name="矩形 5"/>
          <p:cNvSpPr/>
          <p:nvPr/>
        </p:nvSpPr>
        <p:spPr>
          <a:xfrm>
            <a:off x="2291241" y="4381183"/>
            <a:ext cx="3570208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迅速、机密、直接、广泛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750">
                        <a14:foregroundMark x1="35250" y1="49375" x2="63500" y2="55625"/>
                        <a14:foregroundMark x1="57000" y1="50313" x2="64000" y2="52188"/>
                        <a14:backgroundMark x1="41500" y1="43438" x2="45250" y2="43438"/>
                        <a14:backgroundMark x1="38750" y1="44375" x2="43750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035" y="836722"/>
            <a:ext cx="3508858" cy="280708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91241" y="3823324"/>
            <a:ext cx="4825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单独呈送，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  <a:cs typeface="隶书" panose="02010509060101010101" charset="-122"/>
              </a:rPr>
              <a:t>不经过中转、收发环节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4" r="40644"/>
          <a:stretch/>
        </p:blipFill>
        <p:spPr>
          <a:xfrm>
            <a:off x="1429432" y="1049521"/>
            <a:ext cx="733984" cy="10156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4" r="40644"/>
          <a:stretch/>
        </p:blipFill>
        <p:spPr>
          <a:xfrm>
            <a:off x="1318705" y="2296887"/>
            <a:ext cx="733984" cy="10156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31" y="1049521"/>
            <a:ext cx="1516380" cy="10109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67" y="1049521"/>
            <a:ext cx="811326" cy="977502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2163416" y="1661723"/>
            <a:ext cx="629166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4142901" y="1661723"/>
            <a:ext cx="629166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583393" y="1661723"/>
            <a:ext cx="629166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2184879" y="2804723"/>
            <a:ext cx="3713097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03" y="1049521"/>
            <a:ext cx="864034" cy="109624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66" y="2240265"/>
            <a:ext cx="864034" cy="1096243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32186" y="1055822"/>
            <a:ext cx="492443" cy="7720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明朝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424887" y="2340714"/>
            <a:ext cx="492443" cy="7720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dirty="0">
                <a:latin typeface="华文中宋" panose="02010600040101010101" pitchFamily="2" charset="-122"/>
                <a:ea typeface="华文中宋" panose="02010600040101010101" pitchFamily="2" charset="-122"/>
              </a:rPr>
              <a:t>清朝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2102910" y="120628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收交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114828" y="120628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转递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621227" y="230744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专递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5564022" y="120628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票拟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5558355" y="172408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贴黄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424887" y="3643808"/>
            <a:ext cx="7210353" cy="0"/>
          </a:xfrm>
          <a:prstGeom prst="line">
            <a:avLst/>
          </a:prstGeom>
          <a:ln w="349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9200954" y="376577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奏折制度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204717" y="68239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制</a:t>
            </a:r>
            <a:r>
              <a:rPr lang="en-US" altLang="zh-CN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---</a:t>
            </a:r>
            <a:r>
              <a:rPr lang="zh-CN" altLang="en-US" sz="2400" dirty="0" smtClean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显盛藏危</a:t>
            </a:r>
            <a:endParaRPr lang="zh-CN" altLang="en-US" sz="2400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86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EfaqXbMLCkxPqUvXn0twvweY5Kt0sHSq1OWsN47DpInIsIn9u2PgW88dYF2cPHSdXbYc/Zc5hN2+rpeSOpclL4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908</Words>
  <PresentationFormat>宽屏</PresentationFormat>
  <Paragraphs>142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等线</vt:lpstr>
      <vt:lpstr>仿宋</vt:lpstr>
      <vt:lpstr>黑体</vt:lpstr>
      <vt:lpstr>华文仿宋</vt:lpstr>
      <vt:lpstr>华文中宋</vt:lpstr>
      <vt:lpstr>楷体</vt:lpstr>
      <vt:lpstr>隶书</vt:lpstr>
      <vt:lpstr>庞门正道真贵楷体</vt:lpstr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2022-02-17T09:07:06Z</dcterms:created>
  <dcterms:modified xsi:type="dcterms:W3CDTF">2022-03-03T00:19:40Z</dcterms:modified>
</cp:coreProperties>
</file>