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0" r:id="rId3"/>
    <p:sldId id="337" r:id="rId5"/>
    <p:sldId id="340" r:id="rId6"/>
    <p:sldId id="339" r:id="rId7"/>
    <p:sldId id="341" r:id="rId8"/>
    <p:sldId id="362" r:id="rId9"/>
    <p:sldId id="363" r:id="rId10"/>
    <p:sldId id="364" r:id="rId11"/>
    <p:sldId id="365" r:id="rId12"/>
    <p:sldId id="366" r:id="rId13"/>
    <p:sldId id="369" r:id="rId14"/>
    <p:sldId id="283" r:id="rId15"/>
    <p:sldId id="281" r:id="rId16"/>
    <p:sldId id="300" r:id="rId17"/>
    <p:sldId id="303" r:id="rId18"/>
    <p:sldId id="265" r:id="rId19"/>
    <p:sldId id="259" r:id="rId20"/>
    <p:sldId id="316" r:id="rId21"/>
    <p:sldId id="327" r:id="rId22"/>
    <p:sldId id="272" r:id="rId23"/>
    <p:sldId id="267" r:id="rId24"/>
    <p:sldId id="269" r:id="rId25"/>
    <p:sldId id="271" r:id="rId26"/>
    <p:sldId id="277" r:id="rId27"/>
    <p:sldId id="296" r:id="rId28"/>
    <p:sldId id="328" r:id="rId29"/>
    <p:sldId id="297"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userDrawn="1">
          <p15:clr>
            <a:srgbClr val="A4A3A4"/>
          </p15:clr>
        </p15:guide>
        <p15:guide id="2" pos="38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6"/>
        <p:guide pos="383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7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174613-EA95-4B59-A360-21D62E2BDD8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174613-EA95-4B59-A360-21D62E2BDD8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174613-EA95-4B59-A360-21D62E2BDD8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174613-EA95-4B59-A360-21D62E2BDD8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174613-EA95-4B59-A360-21D62E2BDD8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矩形 7"/>
          <p:cNvSpPr/>
          <p:nvPr userDrawn="1">
            <p:custDataLst>
              <p:tags r:id="rId7"/>
            </p:custDataLst>
          </p:nvPr>
        </p:nvSpPr>
        <p:spPr>
          <a:xfrm>
            <a:off x="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p>
        </p:txBody>
      </p:sp>
      <p:sp>
        <p:nvSpPr>
          <p:cNvPr id="9" name="矩形 8"/>
          <p:cNvSpPr/>
          <p:nvPr userDrawn="1">
            <p:custDataLst>
              <p:tags r:id="rId8"/>
            </p:custDataLst>
          </p:nvPr>
        </p:nvSpPr>
        <p:spPr>
          <a:xfrm>
            <a:off x="0" y="6773129"/>
            <a:ext cx="12192000" cy="96011"/>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pic>
        <p:nvPicPr>
          <p:cNvPr id="62" name="图片 61" descr="无标题3-.png"/>
          <p:cNvPicPr>
            <a:picLocks noChangeAspect="1"/>
          </p:cNvPicPr>
          <p:nvPr userDrawn="1">
            <p:custDataLst>
              <p:tags r:id="rId9"/>
            </p:custDataLst>
          </p:nvPr>
        </p:nvPicPr>
        <p:blipFill>
          <a:blip r:embed="rId10" cstate="screen"/>
          <a:stretch>
            <a:fillRect/>
          </a:stretch>
        </p:blipFill>
        <p:spPr>
          <a:xfrm>
            <a:off x="256252" y="-154557"/>
            <a:ext cx="1905043" cy="78829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矩形 7"/>
          <p:cNvSpPr/>
          <p:nvPr userDrawn="1">
            <p:custDataLst>
              <p:tags r:id="rId7"/>
            </p:custDataLst>
          </p:nvPr>
        </p:nvSpPr>
        <p:spPr>
          <a:xfrm>
            <a:off x="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p>
        </p:txBody>
      </p:sp>
      <p:sp>
        <p:nvSpPr>
          <p:cNvPr id="9" name="矩形 8"/>
          <p:cNvSpPr/>
          <p:nvPr userDrawn="1">
            <p:custDataLst>
              <p:tags r:id="rId8"/>
            </p:custDataLst>
          </p:nvPr>
        </p:nvSpPr>
        <p:spPr>
          <a:xfrm>
            <a:off x="0" y="6773129"/>
            <a:ext cx="12192000" cy="96011"/>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pic>
        <p:nvPicPr>
          <p:cNvPr id="62" name="图片 61" descr="无标题3-.png"/>
          <p:cNvPicPr>
            <a:picLocks noChangeAspect="1"/>
          </p:cNvPicPr>
          <p:nvPr userDrawn="1">
            <p:custDataLst>
              <p:tags r:id="rId9"/>
            </p:custDataLst>
          </p:nvPr>
        </p:nvPicPr>
        <p:blipFill>
          <a:blip r:embed="rId10" cstate="screen"/>
          <a:stretch>
            <a:fillRect/>
          </a:stretch>
        </p:blipFill>
        <p:spPr>
          <a:xfrm>
            <a:off x="256252" y="-154557"/>
            <a:ext cx="1905043" cy="78829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矩形 7"/>
          <p:cNvSpPr/>
          <p:nvPr userDrawn="1">
            <p:custDataLst>
              <p:tags r:id="rId7"/>
            </p:custDataLst>
          </p:nvPr>
        </p:nvSpPr>
        <p:spPr>
          <a:xfrm>
            <a:off x="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p>
        </p:txBody>
      </p:sp>
      <p:sp>
        <p:nvSpPr>
          <p:cNvPr id="9" name="矩形 8"/>
          <p:cNvSpPr/>
          <p:nvPr userDrawn="1">
            <p:custDataLst>
              <p:tags r:id="rId8"/>
            </p:custDataLst>
          </p:nvPr>
        </p:nvSpPr>
        <p:spPr>
          <a:xfrm>
            <a:off x="0" y="6773129"/>
            <a:ext cx="12192000" cy="96011"/>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pic>
        <p:nvPicPr>
          <p:cNvPr id="62" name="图片 61" descr="无标题3-.png"/>
          <p:cNvPicPr>
            <a:picLocks noChangeAspect="1"/>
          </p:cNvPicPr>
          <p:nvPr userDrawn="1">
            <p:custDataLst>
              <p:tags r:id="rId9"/>
            </p:custDataLst>
          </p:nvPr>
        </p:nvPicPr>
        <p:blipFill>
          <a:blip r:embed="rId10" cstate="screen"/>
          <a:stretch>
            <a:fillRect/>
          </a:stretch>
        </p:blipFill>
        <p:spPr>
          <a:xfrm>
            <a:off x="256252" y="-154557"/>
            <a:ext cx="1905043" cy="78829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矩形 7"/>
          <p:cNvSpPr/>
          <p:nvPr userDrawn="1">
            <p:custDataLst>
              <p:tags r:id="rId7"/>
            </p:custDataLst>
          </p:nvPr>
        </p:nvSpPr>
        <p:spPr>
          <a:xfrm>
            <a:off x="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p>
        </p:txBody>
      </p:sp>
      <p:sp>
        <p:nvSpPr>
          <p:cNvPr id="9" name="矩形 8"/>
          <p:cNvSpPr/>
          <p:nvPr userDrawn="1">
            <p:custDataLst>
              <p:tags r:id="rId8"/>
            </p:custDataLst>
          </p:nvPr>
        </p:nvSpPr>
        <p:spPr>
          <a:xfrm>
            <a:off x="0" y="6773129"/>
            <a:ext cx="12192000" cy="96011"/>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pic>
        <p:nvPicPr>
          <p:cNvPr id="62" name="图片 61" descr="无标题3-.png"/>
          <p:cNvPicPr>
            <a:picLocks noChangeAspect="1"/>
          </p:cNvPicPr>
          <p:nvPr userDrawn="1">
            <p:custDataLst>
              <p:tags r:id="rId9"/>
            </p:custDataLst>
          </p:nvPr>
        </p:nvPicPr>
        <p:blipFill>
          <a:blip r:embed="rId10" cstate="screen"/>
          <a:stretch>
            <a:fillRect/>
          </a:stretch>
        </p:blipFill>
        <p:spPr>
          <a:xfrm>
            <a:off x="256252" y="-154557"/>
            <a:ext cx="1905043" cy="78829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矩形 7"/>
          <p:cNvSpPr/>
          <p:nvPr userDrawn="1">
            <p:custDataLst>
              <p:tags r:id="rId7"/>
            </p:custDataLst>
          </p:nvPr>
        </p:nvSpPr>
        <p:spPr>
          <a:xfrm>
            <a:off x="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p>
        </p:txBody>
      </p:sp>
      <p:sp>
        <p:nvSpPr>
          <p:cNvPr id="9" name="矩形 8"/>
          <p:cNvSpPr/>
          <p:nvPr userDrawn="1">
            <p:custDataLst>
              <p:tags r:id="rId8"/>
            </p:custDataLst>
          </p:nvPr>
        </p:nvSpPr>
        <p:spPr>
          <a:xfrm>
            <a:off x="0" y="6773129"/>
            <a:ext cx="12192000" cy="96011"/>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pic>
        <p:nvPicPr>
          <p:cNvPr id="62" name="图片 61" descr="无标题3-.png"/>
          <p:cNvPicPr>
            <a:picLocks noChangeAspect="1"/>
          </p:cNvPicPr>
          <p:nvPr userDrawn="1">
            <p:custDataLst>
              <p:tags r:id="rId9"/>
            </p:custDataLst>
          </p:nvPr>
        </p:nvPicPr>
        <p:blipFill>
          <a:blip r:embed="rId10" cstate="screen"/>
          <a:stretch>
            <a:fillRect/>
          </a:stretch>
        </p:blipFill>
        <p:spPr>
          <a:xfrm>
            <a:off x="256252" y="-154557"/>
            <a:ext cx="1905043" cy="78829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矩形 7"/>
          <p:cNvSpPr/>
          <p:nvPr userDrawn="1">
            <p:custDataLst>
              <p:tags r:id="rId7"/>
            </p:custDataLst>
          </p:nvPr>
        </p:nvSpPr>
        <p:spPr>
          <a:xfrm>
            <a:off x="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p>
        </p:txBody>
      </p:sp>
      <p:sp>
        <p:nvSpPr>
          <p:cNvPr id="9" name="矩形 8"/>
          <p:cNvSpPr/>
          <p:nvPr userDrawn="1">
            <p:custDataLst>
              <p:tags r:id="rId8"/>
            </p:custDataLst>
          </p:nvPr>
        </p:nvSpPr>
        <p:spPr>
          <a:xfrm>
            <a:off x="0" y="6773129"/>
            <a:ext cx="12192000" cy="96011"/>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pic>
        <p:nvPicPr>
          <p:cNvPr id="62" name="图片 61" descr="无标题3-.png"/>
          <p:cNvPicPr>
            <a:picLocks noChangeAspect="1"/>
          </p:cNvPicPr>
          <p:nvPr userDrawn="1">
            <p:custDataLst>
              <p:tags r:id="rId9"/>
            </p:custDataLst>
          </p:nvPr>
        </p:nvPicPr>
        <p:blipFill>
          <a:blip r:embed="rId10" cstate="screen"/>
          <a:stretch>
            <a:fillRect/>
          </a:stretch>
        </p:blipFill>
        <p:spPr>
          <a:xfrm>
            <a:off x="256252" y="-154557"/>
            <a:ext cx="1905043" cy="78829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99.xml"/><Relationship Id="rId2" Type="http://schemas.openxmlformats.org/officeDocument/2006/relationships/image" Target="../media/image3.png"/><Relationship Id="rId1" Type="http://schemas.openxmlformats.org/officeDocument/2006/relationships/tags" Target="../tags/tag98.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5.jpeg"/><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102.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image" Target="../media/image6.jpeg"/><Relationship Id="rId1" Type="http://schemas.openxmlformats.org/officeDocument/2006/relationships/tags" Target="../tags/tag10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7.xml"/><Relationship Id="rId1" Type="http://schemas.openxmlformats.org/officeDocument/2006/relationships/tags" Target="../tags/tag106.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18.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0" Type="http://schemas.openxmlformats.org/officeDocument/2006/relationships/slideLayout" Target="../slideLayouts/slideLayout1.xml"/><Relationship Id="rId2" Type="http://schemas.openxmlformats.org/officeDocument/2006/relationships/tags" Target="../tags/tag112.xml"/><Relationship Id="rId19" Type="http://schemas.openxmlformats.org/officeDocument/2006/relationships/tags" Target="../tags/tag129.xml"/><Relationship Id="rId18" Type="http://schemas.openxmlformats.org/officeDocument/2006/relationships/tags" Target="../tags/tag128.xml"/><Relationship Id="rId17" Type="http://schemas.openxmlformats.org/officeDocument/2006/relationships/tags" Target="../tags/tag127.xml"/><Relationship Id="rId16" Type="http://schemas.openxmlformats.org/officeDocument/2006/relationships/tags" Target="../tags/tag126.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tags" Target="../tags/tag111.xml"/></Relationships>
</file>

<file path=ppt/slides/_rels/slide19.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1" Type="http://schemas.openxmlformats.org/officeDocument/2006/relationships/slideLayout" Target="../slideLayouts/slideLayout1.xml"/><Relationship Id="rId20" Type="http://schemas.openxmlformats.org/officeDocument/2006/relationships/tags" Target="../tags/tag149.xml"/><Relationship Id="rId2" Type="http://schemas.openxmlformats.org/officeDocument/2006/relationships/tags" Target="../tags/tag131.xml"/><Relationship Id="rId19" Type="http://schemas.openxmlformats.org/officeDocument/2006/relationships/tags" Target="../tags/tag148.xml"/><Relationship Id="rId18" Type="http://schemas.openxmlformats.org/officeDocument/2006/relationships/tags" Target="../tags/tag147.xml"/><Relationship Id="rId17" Type="http://schemas.openxmlformats.org/officeDocument/2006/relationships/tags" Target="../tags/tag146.xml"/><Relationship Id="rId16" Type="http://schemas.openxmlformats.org/officeDocument/2006/relationships/tags" Target="../tags/tag145.xml"/><Relationship Id="rId15" Type="http://schemas.openxmlformats.org/officeDocument/2006/relationships/tags" Target="../tags/tag144.xml"/><Relationship Id="rId14" Type="http://schemas.openxmlformats.org/officeDocument/2006/relationships/tags" Target="../tags/tag14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tags" Target="../tags/tag130.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image" Target="../media/image3.png"/><Relationship Id="rId1" Type="http://schemas.openxmlformats.org/officeDocument/2006/relationships/tags" Target="../tags/tag8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1.xml"/><Relationship Id="rId1" Type="http://schemas.openxmlformats.org/officeDocument/2006/relationships/tags" Target="../tags/tag150.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55.xml"/><Relationship Id="rId4" Type="http://schemas.openxmlformats.org/officeDocument/2006/relationships/image" Target="../media/image7.jpeg"/><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7.xml"/><Relationship Id="rId1" Type="http://schemas.openxmlformats.org/officeDocument/2006/relationships/tags" Target="../tags/tag15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9.xml"/><Relationship Id="rId1" Type="http://schemas.openxmlformats.org/officeDocument/2006/relationships/tags" Target="../tags/tag15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4.xml"/><Relationship Id="rId1" Type="http://schemas.openxmlformats.org/officeDocument/2006/relationships/tags" Target="../tags/tag163.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0.xml"/><Relationship Id="rId1" Type="http://schemas.openxmlformats.org/officeDocument/2006/relationships/tags" Target="../tags/tag169.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tags" Target="../tags/tag87.xml"/><Relationship Id="rId1" Type="http://schemas.openxmlformats.org/officeDocument/2006/relationships/tags" Target="../tags/tag8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2.xml"/><Relationship Id="rId1" Type="http://schemas.openxmlformats.org/officeDocument/2006/relationships/tags" Target="../tags/tag9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0" y="6761989"/>
            <a:ext cx="12192000" cy="96011"/>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67" name="图片 66"/>
          <p:cNvPicPr>
            <a:picLocks noChangeAspect="1"/>
          </p:cNvPicPr>
          <p:nvPr/>
        </p:nvPicPr>
        <p:blipFill>
          <a:blip r:embed="rId1" cstate="screen"/>
          <a:stretch>
            <a:fillRect/>
          </a:stretch>
        </p:blipFill>
        <p:spPr>
          <a:xfrm>
            <a:off x="-168275" y="3150870"/>
            <a:ext cx="3582670" cy="3582670"/>
          </a:xfrm>
          <a:prstGeom prst="rect">
            <a:avLst/>
          </a:prstGeom>
        </p:spPr>
      </p:pic>
      <p:pic>
        <p:nvPicPr>
          <p:cNvPr id="2" name="图片 1" descr="无标题1.png"/>
          <p:cNvPicPr>
            <a:picLocks noChangeAspect="1"/>
          </p:cNvPicPr>
          <p:nvPr/>
        </p:nvPicPr>
        <p:blipFill>
          <a:blip r:embed="rId2" cstate="screen"/>
          <a:stretch>
            <a:fillRect/>
          </a:stretch>
        </p:blipFill>
        <p:spPr>
          <a:xfrm>
            <a:off x="9782810" y="274955"/>
            <a:ext cx="1453515" cy="1027430"/>
          </a:xfrm>
          <a:prstGeom prst="rect">
            <a:avLst/>
          </a:prstGeom>
        </p:spPr>
      </p:pic>
      <p:sp>
        <p:nvSpPr>
          <p:cNvPr id="66" name="文本框 65"/>
          <p:cNvSpPr txBox="1"/>
          <p:nvPr/>
        </p:nvSpPr>
        <p:spPr>
          <a:xfrm>
            <a:off x="2236470" y="1397635"/>
            <a:ext cx="8999855" cy="2584450"/>
          </a:xfrm>
          <a:prstGeom prst="rect">
            <a:avLst/>
          </a:prstGeom>
          <a:noFill/>
        </p:spPr>
        <p:txBody>
          <a:bodyPr wrap="square" rtlCol="0" anchor="t">
            <a:spAutoFit/>
          </a:bodyPr>
          <a:p>
            <a:pPr indent="0">
              <a:lnSpc>
                <a:spcPct val="150000"/>
              </a:lnSpc>
            </a:pPr>
            <a:r>
              <a:rPr lang="zh-CN" sz="4800" b="1">
                <a:solidFill>
                  <a:srgbClr val="FF0000"/>
                </a:solidFill>
                <a:latin typeface="黑体" panose="02010609060101010101" charset="-122"/>
                <a:ea typeface="黑体" panose="02010609060101010101" charset="-122"/>
                <a:sym typeface="+mn-ea"/>
              </a:rPr>
              <a:t>观乎人文，以化成天下</a:t>
            </a:r>
            <a:endParaRPr lang="zh-CN" sz="4800" b="1">
              <a:solidFill>
                <a:srgbClr val="FF0000"/>
              </a:solidFill>
              <a:latin typeface="黑体" panose="02010609060101010101" charset="-122"/>
              <a:ea typeface="黑体" panose="02010609060101010101" charset="-122"/>
              <a:sym typeface="+mn-ea"/>
            </a:endParaRPr>
          </a:p>
          <a:p>
            <a:pPr indent="0">
              <a:lnSpc>
                <a:spcPct val="150000"/>
              </a:lnSpc>
            </a:pPr>
            <a:r>
              <a:rPr lang="en-US" altLang="zh-CN" sz="2800" b="1">
                <a:latin typeface="黑体" panose="02010609060101010101" charset="-122"/>
                <a:ea typeface="黑体" panose="02010609060101010101" charset="-122"/>
                <a:sym typeface="+mn-ea"/>
              </a:rPr>
              <a:t>    ——</a:t>
            </a:r>
            <a:r>
              <a:rPr lang="zh-CN" altLang="en-US" sz="2800" b="1">
                <a:latin typeface="黑体" panose="02010609060101010101" charset="-122"/>
                <a:ea typeface="黑体" panose="02010609060101010101" charset="-122"/>
                <a:sym typeface="+mn-ea"/>
              </a:rPr>
              <a:t>冯天瑜著《中华文明</a:t>
            </a:r>
            <a:r>
              <a:rPr lang="zh-CN" altLang="en-US" sz="3200" b="1">
                <a:latin typeface="黑体" panose="02010609060101010101" charset="-122"/>
                <a:ea typeface="黑体" panose="02010609060101010101" charset="-122"/>
                <a:sym typeface="+mn-ea"/>
              </a:rPr>
              <a:t>五千</a:t>
            </a:r>
            <a:r>
              <a:rPr lang="zh-CN" altLang="en-US" sz="2800" b="1">
                <a:latin typeface="黑体" panose="02010609060101010101" charset="-122"/>
                <a:ea typeface="黑体" panose="02010609060101010101" charset="-122"/>
                <a:sym typeface="+mn-ea"/>
              </a:rPr>
              <a:t>年》读书分享</a:t>
            </a:r>
            <a:endParaRPr lang="zh-CN" altLang="en-US" sz="2800" b="1">
              <a:latin typeface="黑体" panose="02010609060101010101" charset="-122"/>
              <a:ea typeface="黑体" panose="02010609060101010101" charset="-122"/>
              <a:sym typeface="+mn-ea"/>
            </a:endParaRPr>
          </a:p>
          <a:p>
            <a:pPr indent="0">
              <a:lnSpc>
                <a:spcPct val="150000"/>
              </a:lnSpc>
            </a:pPr>
            <a:r>
              <a:rPr lang="en-US" altLang="zh-CN" sz="2800" b="1">
                <a:latin typeface="黑体" panose="02010609060101010101" charset="-122"/>
                <a:ea typeface="黑体" panose="02010609060101010101" charset="-122"/>
                <a:sym typeface="+mn-ea"/>
              </a:rPr>
              <a:t>              </a:t>
            </a:r>
            <a:r>
              <a:rPr lang="zh-CN" altLang="en-US" sz="2800" b="1">
                <a:latin typeface="楷体" panose="02010609060101010101" charset="-122"/>
                <a:ea typeface="楷体" panose="02010609060101010101" charset="-122"/>
                <a:sym typeface="+mn-ea"/>
              </a:rPr>
              <a:t>四川▪泸州</a:t>
            </a:r>
            <a:r>
              <a:rPr lang="en-US" altLang="zh-CN" sz="2800" b="1">
                <a:latin typeface="楷体" panose="02010609060101010101" charset="-122"/>
                <a:ea typeface="楷体" panose="02010609060101010101" charset="-122"/>
                <a:sym typeface="+mn-ea"/>
              </a:rPr>
              <a:t>  </a:t>
            </a:r>
            <a:r>
              <a:rPr lang="zh-CN" altLang="en-US" sz="2800" b="1">
                <a:latin typeface="楷体" panose="02010609060101010101" charset="-122"/>
                <a:ea typeface="楷体" panose="02010609060101010101" charset="-122"/>
                <a:sym typeface="+mn-ea"/>
              </a:rPr>
              <a:t>王旭</a:t>
            </a:r>
            <a:endParaRPr lang="zh-CN" altLang="en-US" sz="2800" b="1">
              <a:latin typeface="楷体" panose="02010609060101010101" charset="-122"/>
              <a:ea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500"/>
                                        <p:tgtEl>
                                          <p:spTgt spid="6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901825" y="82550"/>
            <a:ext cx="9177020" cy="521970"/>
          </a:xfrm>
          <a:prstGeom prst="rect">
            <a:avLst/>
          </a:prstGeom>
          <a:noFill/>
        </p:spPr>
        <p:txBody>
          <a:bodyPr wrap="square" rtlCol="0">
            <a:spAutoFit/>
          </a:bodyPr>
          <a:p>
            <a:r>
              <a:rPr lang="zh-CN" altLang="en-US" sz="2800" b="1">
                <a:solidFill>
                  <a:schemeClr val="bg1"/>
                </a:solidFill>
                <a:latin typeface="黑体" panose="02010609060101010101" charset="-122"/>
                <a:ea typeface="黑体" panose="02010609060101010101" charset="-122"/>
              </a:rPr>
              <a:t>中华文明为何能成为世界史上</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连续性文明</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的典范？</a:t>
            </a:r>
            <a:endParaRPr lang="zh-CN" altLang="en-US" sz="2800" b="1">
              <a:solidFill>
                <a:schemeClr val="bg1"/>
              </a:solidFill>
              <a:latin typeface="黑体" panose="02010609060101010101" charset="-122"/>
              <a:ea typeface="黑体" panose="02010609060101010101" charset="-122"/>
            </a:endParaRPr>
          </a:p>
        </p:txBody>
      </p:sp>
      <p:sp>
        <p:nvSpPr>
          <p:cNvPr id="100" name="文本框 99"/>
          <p:cNvSpPr txBox="1"/>
          <p:nvPr/>
        </p:nvSpPr>
        <p:spPr>
          <a:xfrm>
            <a:off x="403225" y="2065655"/>
            <a:ext cx="11019155" cy="2061210"/>
          </a:xfrm>
          <a:prstGeom prst="rect">
            <a:avLst/>
          </a:prstGeom>
          <a:noFill/>
          <a:ln w="28575" cmpd="sng">
            <a:solidFill>
              <a:srgbClr val="FFC000"/>
            </a:solidFill>
            <a:prstDash val="solid"/>
          </a:ln>
        </p:spPr>
        <p:txBody>
          <a:bodyPr wrap="square">
            <a:spAutoFit/>
          </a:bodyPr>
          <a:p>
            <a:pPr indent="0"/>
            <a:r>
              <a:rPr lang="en-US" sz="3200" b="1">
                <a:latin typeface="楷体" panose="02010609060101010101" charset="-122"/>
                <a:ea typeface="楷体" panose="02010609060101010101" charset="-122"/>
                <a:cs typeface="楷体" panose="02010609060101010101" charset="-122"/>
              </a:rPr>
              <a:t>   “</a:t>
            </a:r>
            <a:r>
              <a:rPr lang="zh-CN" sz="3200" b="1">
                <a:latin typeface="楷体" panose="02010609060101010101" charset="-122"/>
                <a:ea typeface="楷体" panose="02010609060101010101" charset="-122"/>
                <a:cs typeface="楷体" panose="02010609060101010101" charset="-122"/>
              </a:rPr>
              <a:t>中国文明是世界上几大古国文明中唯一得以幸存和延续下来的，中国传统文化有三个显著特点：文字由表意符号书写；儒家伦理学说取代了宗教；科举考试制度。</a:t>
            </a:r>
            <a:r>
              <a:rPr lang="en-US" sz="3200" b="1">
                <a:latin typeface="楷体" panose="02010609060101010101" charset="-122"/>
                <a:ea typeface="楷体" panose="02010609060101010101" charset="-122"/>
                <a:cs typeface="楷体" panose="02010609060101010101" charset="-122"/>
              </a:rPr>
              <a:t>”</a:t>
            </a:r>
            <a:endParaRPr lang="en-US" sz="3200" b="1">
              <a:latin typeface="楷体" panose="02010609060101010101" charset="-122"/>
              <a:ea typeface="楷体" panose="02010609060101010101" charset="-122"/>
              <a:cs typeface="楷体" panose="02010609060101010101" charset="-122"/>
            </a:endParaRPr>
          </a:p>
          <a:p>
            <a:pPr indent="0"/>
            <a:r>
              <a:rPr lang="en-US" sz="3200" b="1">
                <a:latin typeface="楷体" panose="02010609060101010101" charset="-122"/>
                <a:ea typeface="楷体" panose="02010609060101010101" charset="-122"/>
                <a:cs typeface="楷体" panose="02010609060101010101" charset="-122"/>
              </a:rPr>
              <a:t>                                  </a:t>
            </a:r>
            <a:r>
              <a:rPr lang="en-US" sz="3200" b="1">
                <a:latin typeface="宋体" panose="02010600030101010101" pitchFamily="2" charset="-122"/>
                <a:ea typeface="宋体" panose="02010600030101010101" pitchFamily="2" charset="-122"/>
                <a:cs typeface="宋体" panose="02010600030101010101" pitchFamily="2" charset="-122"/>
              </a:rPr>
              <a:t>——</a:t>
            </a:r>
            <a:r>
              <a:rPr lang="zh-CN" sz="3200" b="1">
                <a:latin typeface="宋体" panose="02010600030101010101" pitchFamily="2" charset="-122"/>
                <a:ea typeface="宋体" panose="02010600030101010101" pitchFamily="2" charset="-122"/>
                <a:cs typeface="宋体" panose="02010600030101010101" pitchFamily="2" charset="-122"/>
                <a:sym typeface="+mn-ea"/>
              </a:rPr>
              <a:t>罗素《中国问题》</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2730" y="1223010"/>
            <a:ext cx="11372215" cy="4399915"/>
          </a:xfrm>
          <a:prstGeom prst="rect">
            <a:avLst/>
          </a:prstGeom>
          <a:noFill/>
          <a:ln w="28575" cmpd="sng">
            <a:solidFill>
              <a:srgbClr val="FFC000"/>
            </a:solidFill>
            <a:prstDash val="solid"/>
          </a:ln>
        </p:spPr>
        <p:txBody>
          <a:bodyPr wrap="square" rtlCol="0" anchor="t">
            <a:spAutoFit/>
          </a:bodyPr>
          <a:p>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b="1">
                <a:latin typeface="楷体" panose="02010609060101010101" charset="-122"/>
                <a:ea typeface="楷体" panose="02010609060101010101" charset="-122"/>
                <a:cs typeface="楷体" panose="02010609060101010101" charset="-122"/>
                <a:sym typeface="+mn-ea"/>
              </a:rPr>
              <a:t> </a:t>
            </a:r>
            <a:r>
              <a:rPr lang="zh-CN" altLang="en-US" sz="2800" b="1">
                <a:latin typeface="楷体" panose="02010609060101010101" charset="-122"/>
                <a:ea typeface="楷体" panose="02010609060101010101" charset="-122"/>
                <a:cs typeface="楷体" panose="02010609060101010101" charset="-122"/>
                <a:sym typeface="+mn-ea"/>
              </a:rPr>
              <a:t>中国历史的发展从未被地震般的剧变根本动摇过。尽管整个国家曾多次遭到入侵，但这些入侵只是扰乱而非改变了中国。自秦朝建立至鸦片战争，中国所经历的仅仅是局限于传统框架的皇朝的兴亡递嬗，而非大规模的碎裂和新的开始。</a:t>
            </a:r>
            <a:endParaRPr lang="zh-CN" altLang="en-US" sz="2800" b="1">
              <a:latin typeface="楷体" panose="02010609060101010101" charset="-122"/>
              <a:ea typeface="楷体" panose="02010609060101010101" charset="-122"/>
              <a:cs typeface="楷体" panose="02010609060101010101" charset="-122"/>
            </a:endParaRPr>
          </a:p>
          <a:p>
            <a:endParaRPr lang="zh-CN" altLang="en-US" sz="2800" b="1">
              <a:latin typeface="楷体" panose="02010609060101010101" charset="-122"/>
              <a:ea typeface="楷体" panose="02010609060101010101" charset="-122"/>
              <a:cs typeface="楷体" panose="02010609060101010101" charset="-122"/>
            </a:endParaRPr>
          </a:p>
          <a:p>
            <a:r>
              <a:rPr lang="en-US" altLang="zh-CN" sz="2800" b="1">
                <a:latin typeface="楷体" panose="02010609060101010101" charset="-122"/>
                <a:ea typeface="楷体" panose="02010609060101010101" charset="-122"/>
                <a:cs typeface="楷体" panose="02010609060101010101" charset="-122"/>
                <a:sym typeface="+mn-ea"/>
              </a:rPr>
              <a:t>  </a:t>
            </a:r>
            <a:r>
              <a:rPr lang="zh-CN" altLang="en-US" sz="2800" b="1">
                <a:latin typeface="楷体" panose="02010609060101010101" charset="-122"/>
                <a:ea typeface="楷体" panose="02010609060101010101" charset="-122"/>
                <a:cs typeface="楷体" panose="02010609060101010101" charset="-122"/>
                <a:sym typeface="+mn-ea"/>
              </a:rPr>
              <a:t>“中华民族是一个伟大的民族，不会永远受到外国人欺压。他们不会为了壮大军事力量就去学西方人的种种恶行，但愿意为增进智慧而去学我们的种种美德。我认为，中华民族是世界唯一真正相信智慧比红宝石还珍贵的民族。”</a:t>
            </a:r>
            <a:endParaRPr lang="zh-CN" altLang="en-US" sz="2800" b="1">
              <a:latin typeface="楷体" panose="02010609060101010101" charset="-122"/>
              <a:ea typeface="楷体" panose="02010609060101010101" charset="-122"/>
              <a:cs typeface="楷体" panose="02010609060101010101" charset="-122"/>
              <a:sym typeface="+mn-ea"/>
            </a:endParaRPr>
          </a:p>
          <a:p>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罗素</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Freeform 34"/>
          <p:cNvSpPr/>
          <p:nvPr/>
        </p:nvSpPr>
        <p:spPr bwMode="auto">
          <a:xfrm>
            <a:off x="0" y="1815465"/>
            <a:ext cx="8027670" cy="1372870"/>
          </a:xfrm>
          <a:custGeom>
            <a:avLst/>
            <a:gdLst/>
            <a:ahLst/>
            <a:cxnLst/>
            <a:rect l="l" t="t" r="r" b="b"/>
            <a:pathLst>
              <a:path w="4103747" h="1504766">
                <a:moveTo>
                  <a:pt x="0" y="0"/>
                </a:moveTo>
                <a:cubicBezTo>
                  <a:pt x="442960" y="0"/>
                  <a:pt x="1380722" y="0"/>
                  <a:pt x="3365993" y="0"/>
                </a:cubicBezTo>
                <a:cubicBezTo>
                  <a:pt x="3759462" y="0"/>
                  <a:pt x="4103747" y="345356"/>
                  <a:pt x="4103747" y="764717"/>
                </a:cubicBezTo>
                <a:cubicBezTo>
                  <a:pt x="4103747" y="1159410"/>
                  <a:pt x="3759462" y="1504766"/>
                  <a:pt x="3365993" y="1504766"/>
                </a:cubicBezTo>
                <a:cubicBezTo>
                  <a:pt x="3365993" y="1504766"/>
                  <a:pt x="3365993" y="1504766"/>
                  <a:pt x="0" y="1504766"/>
                </a:cubicBezTo>
                <a:close/>
              </a:path>
            </a:pathLst>
          </a:custGeom>
          <a:solidFill>
            <a:srgbClr val="FFC000"/>
          </a:solidFill>
          <a:ln>
            <a:noFill/>
          </a:ln>
        </p:spPr>
        <p:txBody>
          <a:bodyPr/>
          <a:lstStyle/>
          <a:p>
            <a:endParaRPr lang="zh-CN" altLang="en-US" sz="2400"/>
          </a:p>
        </p:txBody>
      </p:sp>
      <p:pic>
        <p:nvPicPr>
          <p:cNvPr id="3" name="图片 2" descr="无标题1.png"/>
          <p:cNvPicPr>
            <a:picLocks noChangeAspect="1"/>
          </p:cNvPicPr>
          <p:nvPr>
            <p:custDataLst>
              <p:tags r:id="rId1"/>
            </p:custDataLst>
          </p:nvPr>
        </p:nvPicPr>
        <p:blipFill>
          <a:blip r:embed="rId2" cstate="screen"/>
          <a:stretch>
            <a:fillRect/>
          </a:stretch>
        </p:blipFill>
        <p:spPr>
          <a:xfrm>
            <a:off x="10612120" y="5074920"/>
            <a:ext cx="1453515" cy="1027430"/>
          </a:xfrm>
          <a:prstGeom prst="rect">
            <a:avLst/>
          </a:prstGeom>
        </p:spPr>
      </p:pic>
      <p:sp>
        <p:nvSpPr>
          <p:cNvPr id="4" name="文本框 3"/>
          <p:cNvSpPr txBox="1"/>
          <p:nvPr/>
        </p:nvSpPr>
        <p:spPr>
          <a:xfrm>
            <a:off x="0" y="2040890"/>
            <a:ext cx="7558405" cy="922020"/>
          </a:xfrm>
          <a:prstGeom prst="rect">
            <a:avLst/>
          </a:prstGeom>
          <a:noFill/>
        </p:spPr>
        <p:txBody>
          <a:bodyPr wrap="square" rtlCol="0" anchor="t">
            <a:spAutoFit/>
          </a:bodyPr>
          <a:p>
            <a:pPr indent="0">
              <a:lnSpc>
                <a:spcPct val="150000"/>
              </a:lnSpc>
            </a:pPr>
            <a:r>
              <a:rPr lang="zh-CN" sz="3600" b="1">
                <a:solidFill>
                  <a:schemeClr val="bg1"/>
                </a:solidFill>
                <a:latin typeface="黑体" panose="02010609060101010101" charset="-122"/>
                <a:ea typeface="黑体" panose="02010609060101010101" charset="-122"/>
                <a:sym typeface="+mn-ea"/>
              </a:rPr>
              <a:t>二、夏商周三代文化的演变及影响</a:t>
            </a:r>
            <a:endParaRPr lang="zh-CN" altLang="en-US" sz="3600" b="1">
              <a:solidFill>
                <a:schemeClr val="bg1"/>
              </a:solidFill>
              <a:latin typeface="黑体" panose="02010609060101010101" charset="-122"/>
              <a:ea typeface="黑体" panose="02010609060101010101" charset="-122"/>
              <a:sym typeface="+mn-ea"/>
            </a:endParaRPr>
          </a:p>
        </p:txBody>
      </p:sp>
      <p:sp>
        <p:nvSpPr>
          <p:cNvPr id="100" name="文本框 99"/>
          <p:cNvSpPr txBox="1"/>
          <p:nvPr>
            <p:custDataLst>
              <p:tags r:id="rId3"/>
            </p:custDataLst>
          </p:nvPr>
        </p:nvSpPr>
        <p:spPr>
          <a:xfrm>
            <a:off x="102870" y="3813810"/>
            <a:ext cx="11321415" cy="1383665"/>
          </a:xfrm>
          <a:prstGeom prst="rect">
            <a:avLst/>
          </a:prstGeom>
          <a:noFill/>
          <a:ln w="9525">
            <a:noFill/>
          </a:ln>
        </p:spPr>
        <p:txBody>
          <a:bodyPr wrap="square">
            <a:spAutoFit/>
          </a:bodyPr>
          <a:p>
            <a:pPr indent="0">
              <a:lnSpc>
                <a:spcPct val="150000"/>
              </a:lnSpc>
            </a:pPr>
            <a:r>
              <a:rPr lang="en-US" altLang="zh-CN" sz="2800" b="1">
                <a:solidFill>
                  <a:schemeClr val="tx1"/>
                </a:solidFill>
                <a:latin typeface="黑体" panose="02010609060101010101" charset="-122"/>
                <a:ea typeface="黑体" panose="02010609060101010101" charset="-122"/>
                <a:cs typeface="黑体" panose="02010609060101010101" charset="-122"/>
              </a:rPr>
              <a:t>    </a:t>
            </a:r>
            <a:r>
              <a:rPr lang="zh-CN" sz="2800" b="1">
                <a:solidFill>
                  <a:schemeClr val="tx1"/>
                </a:solidFill>
                <a:latin typeface="黑体" panose="02010609060101010101" charset="-122"/>
                <a:ea typeface="黑体" panose="02010609060101010101" charset="-122"/>
                <a:cs typeface="黑体" panose="02010609060101010101" charset="-122"/>
              </a:rPr>
              <a:t>如何理解：夏代是服从命定的“尊命文化”，殷代是崇尚鬼神的“尊神文化”，周代则是礼乐刑政目标合一的“尊礼文化”？</a:t>
            </a:r>
            <a:endParaRPr lang="zh-CN" altLang="en-US" sz="2800" b="1">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0-#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4945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dirty="0">
              <a:solidFill>
                <a:schemeClr val="bg1"/>
              </a:solidFill>
              <a:latin typeface="黑体" panose="02010609060101010101" charset="-122"/>
              <a:ea typeface="黑体" panose="02010609060101010101" charset="-122"/>
              <a:sym typeface="+mn-ea"/>
            </a:endParaRPr>
          </a:p>
        </p:txBody>
      </p:sp>
      <p:sp>
        <p:nvSpPr>
          <p:cNvPr id="9" name="矩形 8"/>
          <p:cNvSpPr/>
          <p:nvPr/>
        </p:nvSpPr>
        <p:spPr>
          <a:xfrm>
            <a:off x="0" y="6773129"/>
            <a:ext cx="12192000" cy="96011"/>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62" name="图片 61" descr="无标题3-.png"/>
          <p:cNvPicPr>
            <a:picLocks noChangeAspect="1"/>
          </p:cNvPicPr>
          <p:nvPr/>
        </p:nvPicPr>
        <p:blipFill>
          <a:blip r:embed="rId1" cstate="screen"/>
          <a:stretch>
            <a:fillRect/>
          </a:stretch>
        </p:blipFill>
        <p:spPr>
          <a:xfrm>
            <a:off x="256252" y="-154557"/>
            <a:ext cx="1905043" cy="788293"/>
          </a:xfrm>
          <a:prstGeom prst="rect">
            <a:avLst/>
          </a:prstGeom>
        </p:spPr>
      </p:pic>
      <p:sp>
        <p:nvSpPr>
          <p:cNvPr id="5" name="文本框 4"/>
          <p:cNvSpPr txBox="1"/>
          <p:nvPr>
            <p:custDataLst>
              <p:tags r:id="rId2"/>
            </p:custDataLst>
          </p:nvPr>
        </p:nvSpPr>
        <p:spPr>
          <a:xfrm>
            <a:off x="256540" y="1036955"/>
            <a:ext cx="7175500" cy="1383665"/>
          </a:xfrm>
          <a:prstGeom prst="rect">
            <a:avLst/>
          </a:prstGeom>
          <a:noFill/>
        </p:spPr>
        <p:txBody>
          <a:bodyPr wrap="square" rtlCol="0" anchor="t">
            <a:spAutoFit/>
          </a:bodyPr>
          <a:p>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“日出而作，日入而息，凿井而饮，耕田而食”</a:t>
            </a:r>
            <a:r>
              <a:rPr lang="zh-CN" altLang="en-US" sz="2800" b="1">
                <a:latin typeface="Arial" panose="020B0604020202020204" pitchFamily="34" charset="0"/>
                <a:ea typeface="楷体" panose="02010609060101010101" charset="-122"/>
                <a:cs typeface="Arial" panose="020B0604020202020204" pitchFamily="34" charset="0"/>
              </a:rPr>
              <a:t>……</a:t>
            </a:r>
            <a:r>
              <a:rPr lang="zh-CN" altLang="en-US" sz="2800" b="1">
                <a:latin typeface="楷体" panose="02010609060101010101" charset="-122"/>
                <a:ea typeface="楷体" panose="02010609060101010101" charset="-122"/>
                <a:cs typeface="楷体" panose="02010609060101010101" charset="-122"/>
              </a:rPr>
              <a:t>“帝力与我何有哉”。</a:t>
            </a:r>
            <a:endParaRPr lang="zh-CN" altLang="en-US" sz="2800" b="1">
              <a:latin typeface="楷体" panose="02010609060101010101" charset="-122"/>
              <a:ea typeface="楷体" panose="02010609060101010101" charset="-122"/>
              <a:cs typeface="楷体" panose="02010609060101010101" charset="-122"/>
            </a:endParaRPr>
          </a:p>
          <a:p>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先秦《击壤歌》</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pic>
        <p:nvPicPr>
          <p:cNvPr id="4" name="图片 3" descr="微信图片_20230304165653"/>
          <p:cNvPicPr>
            <a:picLocks noChangeAspect="1"/>
          </p:cNvPicPr>
          <p:nvPr>
            <p:custDataLst>
              <p:tags r:id="rId3"/>
            </p:custDataLst>
          </p:nvPr>
        </p:nvPicPr>
        <p:blipFill>
          <a:blip r:embed="rId4"/>
          <a:srcRect t="19637" r="47781"/>
          <a:stretch>
            <a:fillRect/>
          </a:stretch>
        </p:blipFill>
        <p:spPr>
          <a:xfrm>
            <a:off x="8392795" y="961390"/>
            <a:ext cx="3488690" cy="4010660"/>
          </a:xfrm>
          <a:prstGeom prst="rect">
            <a:avLst/>
          </a:prstGeom>
        </p:spPr>
      </p:pic>
      <p:sp>
        <p:nvSpPr>
          <p:cNvPr id="6" name="文本框 5"/>
          <p:cNvSpPr txBox="1"/>
          <p:nvPr/>
        </p:nvSpPr>
        <p:spPr>
          <a:xfrm>
            <a:off x="134620" y="2741295"/>
            <a:ext cx="7773670" cy="2676525"/>
          </a:xfrm>
          <a:prstGeom prst="rect">
            <a:avLst/>
          </a:prstGeom>
          <a:noFill/>
        </p:spPr>
        <p:txBody>
          <a:bodyPr wrap="square" rtlCol="0" anchor="t">
            <a:spAutoFit/>
          </a:bodyPr>
          <a:p>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天神和上帝与我无关，我只要凿井而饮，耕田而食，自食其力，我何必去向那些天地鬼神烧高香保佑我近年来年的丰收呐，所以天帝看不见的力量与我无关，人间的帝王又能管得着我吗？</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当时百姓看重的是脚下的土地，辛勤的耕作，摆脱偶像崇拜、对鬼神的过度恐惧、敬畏。</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9" name="矩形 8"/>
          <p:cNvSpPr/>
          <p:nvPr/>
        </p:nvSpPr>
        <p:spPr>
          <a:xfrm>
            <a:off x="0" y="6773129"/>
            <a:ext cx="12192000" cy="96011"/>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62" name="图片 61" descr="无标题3-.png"/>
          <p:cNvPicPr>
            <a:picLocks noChangeAspect="1"/>
          </p:cNvPicPr>
          <p:nvPr/>
        </p:nvPicPr>
        <p:blipFill>
          <a:blip r:embed="rId1" cstate="screen"/>
          <a:stretch>
            <a:fillRect/>
          </a:stretch>
        </p:blipFill>
        <p:spPr>
          <a:xfrm>
            <a:off x="256252" y="-154557"/>
            <a:ext cx="1905043" cy="788293"/>
          </a:xfrm>
          <a:prstGeom prst="rect">
            <a:avLst/>
          </a:prstGeom>
        </p:spPr>
      </p:pic>
      <p:sp>
        <p:nvSpPr>
          <p:cNvPr id="67" name="矩形 66"/>
          <p:cNvSpPr/>
          <p:nvPr/>
        </p:nvSpPr>
        <p:spPr>
          <a:xfrm>
            <a:off x="184150" y="824865"/>
            <a:ext cx="3648075" cy="768350"/>
          </a:xfrm>
          <a:prstGeom prst="rect">
            <a:avLst/>
          </a:prstGeom>
          <a:solidFill>
            <a:srgbClr val="FFC000"/>
          </a:solidFill>
          <a:ln w="6350" cap="flat">
            <a:solidFill>
              <a:schemeClr val="bg1"/>
            </a:solidFill>
            <a:prstDash val="solid"/>
            <a:miter lim="800000"/>
          </a:ln>
        </p:spPr>
        <p:txBody>
          <a:bodyPr vert="horz" wrap="square" lIns="121920" tIns="60960" rIns="121920" bIns="60960" numCol="1" anchor="ctr" anchorCtr="0" compatLnSpc="1"/>
          <a:lstStyle/>
          <a:p>
            <a:pPr lvl="0" algn="ctr"/>
            <a:r>
              <a:rPr lang="en-US" altLang="zh-CN" sz="2800" b="1">
                <a:solidFill>
                  <a:schemeClr val="bg1"/>
                </a:solidFill>
                <a:latin typeface="黑体" panose="02010609060101010101" charset="-122"/>
                <a:ea typeface="黑体" panose="02010609060101010101" charset="-122"/>
                <a:cs typeface="黑体" panose="02010609060101010101" charset="-122"/>
                <a:sym typeface="+mn-ea"/>
              </a:rPr>
              <a:t>1.</a:t>
            </a:r>
            <a:r>
              <a:rPr lang="zh-CN" sz="2800" b="1">
                <a:solidFill>
                  <a:schemeClr val="bg1"/>
                </a:solidFill>
                <a:latin typeface="黑体" panose="02010609060101010101" charset="-122"/>
                <a:ea typeface="黑体" panose="02010609060101010101" charset="-122"/>
                <a:cs typeface="黑体" panose="02010609060101010101" charset="-122"/>
                <a:sym typeface="+mn-ea"/>
              </a:rPr>
              <a:t>夏代的“尊命文化”</a:t>
            </a:r>
            <a:endParaRPr lang="zh-CN" altLang="zh-CN" sz="2800" b="1" dirty="0">
              <a:ln w="6350">
                <a:noFill/>
              </a:ln>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256540" y="1972310"/>
            <a:ext cx="11691620" cy="1383665"/>
          </a:xfrm>
          <a:prstGeom prst="rect">
            <a:avLst/>
          </a:prstGeom>
          <a:noFill/>
        </p:spPr>
        <p:txBody>
          <a:bodyPr wrap="square" rtlCol="0" anchor="t">
            <a:spAutoFit/>
          </a:bodyPr>
          <a:p>
            <a:r>
              <a:rPr lang="en-US" altLang="zh-CN" sz="2800" b="1">
                <a:latin typeface="楷体" panose="02010609060101010101" charset="-122"/>
                <a:ea typeface="楷体" panose="02010609060101010101" charset="-122"/>
              </a:rPr>
              <a:t>   </a:t>
            </a: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原始社会巫术盛行，到原始社会后期，社会分化出一批专职的巫师。他们充当人类最早的精神领袖。</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夏代承袭了占卜这个传统，统治者以占卜为手段，神化自己的权威。</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99695" y="3735070"/>
            <a:ext cx="11351895" cy="1383665"/>
          </a:xfrm>
          <a:prstGeom prst="rect">
            <a:avLst/>
          </a:prstGeom>
          <a:noFill/>
        </p:spPr>
        <p:txBody>
          <a:bodyPr wrap="square" rtlCol="0" anchor="t">
            <a:spAutoFit/>
          </a:bodyPr>
          <a:p>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“夏道尊命，事鬼敬神而远之，近人而忠焉。先禄而后威，先赏而后罚，亲而不尊。其民之敝，蠢而愚，乔 (骄)而野，朴而不文。”</a:t>
            </a:r>
            <a:endParaRPr lang="zh-CN" altLang="en-US" sz="2800" b="1">
              <a:latin typeface="楷体" panose="02010609060101010101" charset="-122"/>
              <a:ea typeface="楷体" panose="02010609060101010101" charset="-122"/>
              <a:cs typeface="楷体" panose="02010609060101010101" charset="-122"/>
            </a:endParaRPr>
          </a:p>
          <a:p>
            <a:r>
              <a:rPr lang="en-US" altLang="zh-CN" sz="2800" b="1"/>
              <a:t>                                             ——</a:t>
            </a:r>
            <a:r>
              <a:rPr lang="zh-CN" altLang="en-US" sz="2800" b="1">
                <a:sym typeface="+mn-ea"/>
              </a:rPr>
              <a:t>《礼记·表记》</a:t>
            </a:r>
            <a:endParaRPr lang="zh-CN" altLang="en-US" sz="2800" b="1">
              <a:sym typeface="+mn-ea"/>
            </a:endParaRPr>
          </a:p>
        </p:txBody>
      </p:sp>
      <p:sp>
        <p:nvSpPr>
          <p:cNvPr id="7" name="文本框 6"/>
          <p:cNvSpPr txBox="1"/>
          <p:nvPr/>
        </p:nvSpPr>
        <p:spPr>
          <a:xfrm>
            <a:off x="987425" y="5446395"/>
            <a:ext cx="6096000" cy="521970"/>
          </a:xfrm>
          <a:prstGeom prst="rect">
            <a:avLst/>
          </a:prstGeom>
          <a:noFill/>
        </p:spPr>
        <p:txBody>
          <a:bodyPr wrap="square" rtlCol="0" anchor="t">
            <a:spAutoFit/>
          </a:bodyPr>
          <a:p>
            <a:r>
              <a:rPr lang="zh-CN" altLang="en-US" sz="2800" b="1">
                <a:solidFill>
                  <a:srgbClr val="FF0000"/>
                </a:solidFill>
                <a:latin typeface="宋体" panose="02010600030101010101" pitchFamily="2" charset="-122"/>
                <a:ea typeface="宋体" panose="02010600030101010101" pitchFamily="2" charset="-122"/>
              </a:rPr>
              <a:t>夏代尊命文化因文献不足，难以厘清。</a:t>
            </a:r>
            <a:endParaRPr lang="zh-CN" altLang="en-US" sz="2800" b="1">
              <a:solidFill>
                <a:srgbClr val="FF0000"/>
              </a:solidFill>
              <a:latin typeface="宋体" panose="02010600030101010101" pitchFamily="2" charset="-122"/>
              <a:ea typeface="宋体" panose="02010600030101010101" pitchFamily="2" charset="-122"/>
            </a:endParaRPr>
          </a:p>
        </p:txBody>
      </p:sp>
      <p:sp>
        <p:nvSpPr>
          <p:cNvPr id="3" name="文本框 2"/>
          <p:cNvSpPr txBox="1"/>
          <p:nvPr>
            <p:custDataLst>
              <p:tags r:id="rId2"/>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 name="矩形 66"/>
          <p:cNvSpPr/>
          <p:nvPr/>
        </p:nvSpPr>
        <p:spPr>
          <a:xfrm>
            <a:off x="153035" y="1082675"/>
            <a:ext cx="5126355" cy="768985"/>
          </a:xfrm>
          <a:prstGeom prst="rect">
            <a:avLst/>
          </a:prstGeom>
          <a:solidFill>
            <a:srgbClr val="FFC000"/>
          </a:solidFill>
          <a:ln w="6350" cap="flat">
            <a:solidFill>
              <a:schemeClr val="bg1"/>
            </a:solidFill>
            <a:prstDash val="solid"/>
            <a:miter lim="800000"/>
          </a:ln>
        </p:spPr>
        <p:txBody>
          <a:bodyPr vert="horz" wrap="square" lIns="121920" tIns="60960" rIns="121920" bIns="60960" numCol="1" anchor="ctr" anchorCtr="0" compatLnSpc="1"/>
          <a:p>
            <a:pPr lvl="0" algn="ctr"/>
            <a:r>
              <a:rPr lang="en-US" altLang="zh-CN" sz="2800" b="1">
                <a:solidFill>
                  <a:schemeClr val="bg1"/>
                </a:solidFill>
                <a:latin typeface="黑体" panose="02010609060101010101" charset="-122"/>
                <a:ea typeface="黑体" panose="02010609060101010101" charset="-122"/>
                <a:cs typeface="黑体" panose="02010609060101010101" charset="-122"/>
                <a:sym typeface="+mn-ea"/>
              </a:rPr>
              <a:t>2.</a:t>
            </a:r>
            <a:r>
              <a:rPr lang="zh-CN" altLang="en-US" sz="2800" b="1">
                <a:solidFill>
                  <a:schemeClr val="bg1"/>
                </a:solidFill>
                <a:sym typeface="+mn-ea"/>
              </a:rPr>
              <a:t>殷代崇尚鬼神的</a:t>
            </a:r>
            <a:r>
              <a:rPr lang="en-US" altLang="zh-CN" sz="2800" b="1">
                <a:solidFill>
                  <a:schemeClr val="bg1"/>
                </a:solidFill>
                <a:sym typeface="+mn-ea"/>
              </a:rPr>
              <a:t>“</a:t>
            </a:r>
            <a:r>
              <a:rPr lang="zh-CN" altLang="en-US" sz="2800" b="1">
                <a:solidFill>
                  <a:schemeClr val="bg1"/>
                </a:solidFill>
                <a:sym typeface="+mn-ea"/>
              </a:rPr>
              <a:t>尊神文化</a:t>
            </a:r>
            <a:r>
              <a:rPr lang="en-US" altLang="zh-CN" sz="2800" b="1">
                <a:solidFill>
                  <a:schemeClr val="bg1"/>
                </a:solidFill>
                <a:sym typeface="+mn-ea"/>
              </a:rPr>
              <a:t>”</a:t>
            </a:r>
            <a:endParaRPr lang="en-US" altLang="zh-CN" sz="2800" b="1" dirty="0">
              <a:ln w="6350">
                <a:noFill/>
              </a:ln>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359410" y="2072640"/>
            <a:ext cx="10391775" cy="953135"/>
          </a:xfrm>
          <a:prstGeom prst="rect">
            <a:avLst/>
          </a:prstGeom>
          <a:noFill/>
        </p:spPr>
        <p:txBody>
          <a:bodyPr wrap="square" rtlCol="0">
            <a:spAutoFit/>
          </a:bodyPr>
          <a:p>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殷人尊神，率民以事神，先鬼而后礼。</a:t>
            </a:r>
            <a:r>
              <a:rPr lang="en-US" altLang="zh-CN" sz="2800" b="1">
                <a:latin typeface="楷体" panose="02010609060101010101" charset="-122"/>
                <a:ea typeface="楷体" panose="02010609060101010101" charset="-122"/>
                <a:cs typeface="楷体" panose="02010609060101010101" charset="-122"/>
              </a:rPr>
              <a:t>”</a:t>
            </a:r>
            <a:endParaRPr lang="en-US" altLang="zh-CN" sz="2800" b="1">
              <a:latin typeface="楷体" panose="02010609060101010101" charset="-122"/>
              <a:ea typeface="楷体" panose="02010609060101010101" charset="-122"/>
              <a:cs typeface="楷体" panose="02010609060101010101" charset="-122"/>
            </a:endParaRPr>
          </a:p>
          <a:p>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《礼记·表记》</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257810" y="3316605"/>
            <a:ext cx="8351520" cy="3107690"/>
          </a:xfrm>
          <a:prstGeom prst="rect">
            <a:avLst/>
          </a:prstGeom>
          <a:noFill/>
          <a:ln w="38100">
            <a:solidFill>
              <a:schemeClr val="accent4"/>
            </a:solidFill>
            <a:prstDash val="dash"/>
          </a:ln>
        </p:spPr>
        <p:txBody>
          <a:bodyPr wrap="square" rtlCol="0" anchor="t">
            <a:spAutoFit/>
          </a:bodyPr>
          <a:p>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  </a:t>
            </a: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商人宗教观念是万物有灵论，按鬼神意旨办事，殷人以卜筮来决定自己的行止。</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还频频举行规模盛大的祭祀活动以表示对上帝或鬼神的敬意，甚至</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人祭、人殉。</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他们铸以最好的</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青铜祭器</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酒器</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盛以最好的美酒佳肴，供献到神鬼之前，</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沟通人的世界与祖先、神灵的世界，以庇护他们在人世间的权力和财产。</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7" name="组合 6"/>
          <p:cNvGrpSpPr/>
          <p:nvPr/>
        </p:nvGrpSpPr>
        <p:grpSpPr>
          <a:xfrm>
            <a:off x="9056370" y="1791335"/>
            <a:ext cx="3197225" cy="2999740"/>
            <a:chOff x="15541" y="2821"/>
            <a:chExt cx="3756" cy="4724"/>
          </a:xfrm>
        </p:grpSpPr>
        <p:pic>
          <p:nvPicPr>
            <p:cNvPr id="8" name="图片 7" descr="20201211142854_13011"/>
            <p:cNvPicPr>
              <a:picLocks noChangeAspect="1"/>
            </p:cNvPicPr>
            <p:nvPr>
              <p:custDataLst>
                <p:tags r:id="rId1"/>
              </p:custDataLst>
            </p:nvPr>
          </p:nvPicPr>
          <p:blipFill>
            <a:blip r:embed="rId2"/>
            <a:srcRect l="15882" r="3917"/>
            <a:stretch>
              <a:fillRect/>
            </a:stretch>
          </p:blipFill>
          <p:spPr>
            <a:xfrm>
              <a:off x="15541" y="2821"/>
              <a:ext cx="3498" cy="3272"/>
            </a:xfrm>
            <a:prstGeom prst="rect">
              <a:avLst/>
            </a:prstGeom>
          </p:spPr>
        </p:pic>
        <p:sp>
          <p:nvSpPr>
            <p:cNvPr id="11" name="文本框 10"/>
            <p:cNvSpPr txBox="1"/>
            <p:nvPr>
              <p:custDataLst>
                <p:tags r:id="rId3"/>
              </p:custDataLst>
            </p:nvPr>
          </p:nvSpPr>
          <p:spPr>
            <a:xfrm>
              <a:off x="15775" y="6093"/>
              <a:ext cx="3522" cy="1452"/>
            </a:xfrm>
            <a:prstGeom prst="rect">
              <a:avLst/>
            </a:prstGeom>
            <a:noFill/>
          </p:spPr>
          <p:txBody>
            <a:bodyPr wrap="square" rtlCol="0" anchor="t">
              <a:spAutoFit/>
            </a:bodyPr>
            <a:p>
              <a:r>
                <a:rPr lang="en-US" altLang="zh-CN">
                  <a:solidFill>
                    <a:srgbClr val="002060"/>
                  </a:solidFill>
                  <a:latin typeface="黑体" panose="02010609060101010101" charset="-122"/>
                  <a:ea typeface="黑体" panose="02010609060101010101" charset="-122"/>
                  <a:cs typeface="黑体" panose="02010609060101010101" charset="-122"/>
                </a:rPr>
                <a:t> </a:t>
              </a:r>
              <a:r>
                <a:rPr lang="zh-CN" altLang="en-US">
                  <a:solidFill>
                    <a:srgbClr val="002060"/>
                  </a:solidFill>
                  <a:latin typeface="黑体" panose="02010609060101010101" charset="-122"/>
                  <a:ea typeface="黑体" panose="02010609060101010101" charset="-122"/>
                  <a:cs typeface="黑体" panose="02010609060101010101" charset="-122"/>
                </a:rPr>
                <a:t>商人宗教观念在甲骨卜辞中有祈祷式与祭祀式的记录</a:t>
              </a:r>
              <a:endParaRPr lang="zh-CN" altLang="en-US">
                <a:solidFill>
                  <a:srgbClr val="002060"/>
                </a:solidFill>
                <a:latin typeface="黑体" panose="02010609060101010101" charset="-122"/>
                <a:ea typeface="黑体" panose="02010609060101010101" charset="-122"/>
                <a:cs typeface="黑体" panose="02010609060101010101" charset="-122"/>
              </a:endParaRPr>
            </a:p>
          </p:txBody>
        </p:sp>
      </p:grpSp>
      <p:sp>
        <p:nvSpPr>
          <p:cNvPr id="4" name="文本框 3"/>
          <p:cNvSpPr txBox="1"/>
          <p:nvPr>
            <p:custDataLst>
              <p:tags r:id="rId4"/>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ldLvl="0" animBg="1"/>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59715" y="722630"/>
            <a:ext cx="11840210" cy="2245360"/>
          </a:xfrm>
          <a:prstGeom prst="rect">
            <a:avLst/>
          </a:prstGeom>
          <a:noFill/>
          <a:ln w="9525">
            <a:noFill/>
          </a:ln>
        </p:spPr>
        <p:txBody>
          <a:bodyPr wrap="square">
            <a:spAutoFit/>
          </a:bodyPr>
          <a:p>
            <a:pPr indent="0"/>
            <a:r>
              <a:rPr lang="en-US" altLang="zh-CN" sz="2800" b="1">
                <a:ea typeface="宋体" panose="02010600030101010101" pitchFamily="2" charset="-122"/>
              </a:rPr>
              <a:t>1.</a:t>
            </a:r>
            <a:r>
              <a:rPr lang="zh-CN" sz="2800" b="1">
                <a:ea typeface="宋体" panose="02010600030101010101" pitchFamily="2" charset="-122"/>
              </a:rPr>
              <a:t>占卜是商王通过贞人（专职占卜的人）借上天以神化王权的一种手段。从已发现的卜辞来看，商代占卜的范围非常广泛，商王对国家大事的决策，事先都必须向鬼神占问。这主要反映出商代</a:t>
            </a:r>
            <a:endParaRPr lang="zh-CN" sz="2800" b="1">
              <a:ea typeface="宋体" panose="02010600030101010101" pitchFamily="2" charset="-122"/>
            </a:endParaRPr>
          </a:p>
          <a:p>
            <a:pPr indent="0"/>
            <a:r>
              <a:rPr 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A.</a:t>
            </a:r>
            <a:r>
              <a:rPr 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王权与神权的结合</a:t>
            </a:r>
            <a:r>
              <a:rPr lang="en-US" sz="2800" b="1">
                <a:latin typeface="宋体" panose="02010600030101010101" pitchFamily="2" charset="-122"/>
                <a:ea typeface="宋体" panose="02010600030101010101" pitchFamily="2" charset="-122"/>
                <a:cs typeface="宋体" panose="02010600030101010101" pitchFamily="2" charset="-122"/>
              </a:rPr>
              <a:t>	           B</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sz="2800" b="1">
                <a:latin typeface="宋体" panose="02010600030101010101" pitchFamily="2" charset="-122"/>
                <a:ea typeface="宋体" panose="02010600030101010101" pitchFamily="2" charset="-122"/>
                <a:cs typeface="宋体" panose="02010600030101010101" pitchFamily="2" charset="-122"/>
              </a:rPr>
              <a:t>中央集权的初步建立</a:t>
            </a:r>
            <a:r>
              <a:rPr lang="en-US" sz="2800" b="1">
                <a:latin typeface="宋体" panose="02010600030101010101" pitchFamily="2" charset="-122"/>
                <a:ea typeface="宋体" panose="02010600030101010101" pitchFamily="2" charset="-122"/>
                <a:cs typeface="宋体" panose="02010600030101010101" pitchFamily="2" charset="-122"/>
              </a:rPr>
              <a:t>C</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sz="2800" b="1">
                <a:latin typeface="宋体" panose="02010600030101010101" pitchFamily="2" charset="-122"/>
                <a:ea typeface="宋体" panose="02010600030101010101" pitchFamily="2" charset="-122"/>
                <a:cs typeface="宋体" panose="02010600030101010101" pitchFamily="2" charset="-122"/>
              </a:rPr>
              <a:t>宗教组织相当完备</a:t>
            </a:r>
            <a:r>
              <a:rPr lang="en-US" sz="2800" b="1">
                <a:latin typeface="宋体" panose="02010600030101010101" pitchFamily="2" charset="-122"/>
                <a:ea typeface="宋体" panose="02010600030101010101" pitchFamily="2" charset="-122"/>
                <a:cs typeface="宋体" panose="02010600030101010101" pitchFamily="2" charset="-122"/>
              </a:rPr>
              <a:t>	           D.</a:t>
            </a:r>
            <a:r>
              <a:rPr lang="zh-CN" sz="2800" b="1">
                <a:latin typeface="宋体" panose="02010600030101010101" pitchFamily="2" charset="-122"/>
                <a:ea typeface="宋体" panose="02010600030101010101" pitchFamily="2" charset="-122"/>
                <a:cs typeface="宋体" panose="02010600030101010101" pitchFamily="2" charset="-122"/>
              </a:rPr>
              <a:t>祭祀和占卜开始流行</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259715" y="3154045"/>
            <a:ext cx="11839575" cy="2245360"/>
          </a:xfrm>
          <a:prstGeom prst="rect">
            <a:avLst/>
          </a:prstGeom>
          <a:noFill/>
          <a:ln w="9525">
            <a:noFill/>
          </a:ln>
        </p:spPr>
        <p:txBody>
          <a:bodyPr wrap="square">
            <a:spAutoFit/>
          </a:bodyPr>
          <a:p>
            <a:pPr indent="0"/>
            <a:r>
              <a:rPr lang="en-US" sz="2800" b="1">
                <a:latin typeface="Times New Roman" panose="02020603050405020304" charset="0"/>
                <a:ea typeface="宋体" panose="02010600030101010101" pitchFamily="2" charset="-122"/>
              </a:rPr>
              <a:t>2.</a:t>
            </a:r>
            <a:r>
              <a:rPr lang="zh-CN" sz="2800" b="1">
                <a:ea typeface="宋体" panose="02010600030101010101" pitchFamily="2" charset="-122"/>
              </a:rPr>
              <a:t>占卜是商代统治者通过贞人（专职占卜的人）借上天以神化王权的一种手段。从已发现的卜辞来看，商代前期占卜的范围非常广泛，多为贞人解释和发布；但后期的范围却大为缩小，多为商王行止的记录。这反映出</a:t>
            </a:r>
            <a:endParaRPr lang="en-US" sz="2800" b="1">
              <a:latin typeface="Times New Roman" panose="02020603050405020304" charset="0"/>
              <a:ea typeface="宋体" panose="02010600030101010101" pitchFamily="2" charset="-122"/>
            </a:endParaRPr>
          </a:p>
          <a:p>
            <a:pPr indent="0"/>
            <a:r>
              <a:rPr lang="en-US" sz="2800" b="1">
                <a:latin typeface="宋体" panose="02010600030101010101" pitchFamily="2" charset="-122"/>
                <a:ea typeface="宋体" panose="02010600030101010101" pitchFamily="2" charset="-122"/>
                <a:cs typeface="宋体" panose="02010600030101010101" pitchFamily="2" charset="-122"/>
              </a:rPr>
              <a:t>A</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sz="2800" b="1">
                <a:latin typeface="宋体" panose="02010600030101010101" pitchFamily="2" charset="-122"/>
                <a:ea typeface="宋体" panose="02010600030101010101" pitchFamily="2" charset="-122"/>
                <a:cs typeface="宋体" panose="02010600030101010101" pitchFamily="2" charset="-122"/>
              </a:rPr>
              <a:t>商代后期政局更加稳定</a:t>
            </a:r>
            <a:r>
              <a:rPr lang="en-US" sz="2800" b="1">
                <a:latin typeface="宋体" panose="02010600030101010101" pitchFamily="2" charset="-122"/>
                <a:ea typeface="宋体" panose="02010600030101010101" pitchFamily="2" charset="-122"/>
                <a:cs typeface="宋体" panose="02010600030101010101" pitchFamily="2" charset="-122"/>
              </a:rPr>
              <a:t>	    </a:t>
            </a:r>
            <a:r>
              <a:rPr 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 B</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商王的权力在不断增强</a:t>
            </a:r>
            <a:r>
              <a:rPr lang="en-US" sz="2800" b="1">
                <a:latin typeface="宋体" panose="02010600030101010101" pitchFamily="2" charset="-122"/>
                <a:ea typeface="宋体" panose="02010600030101010101" pitchFamily="2" charset="-122"/>
                <a:cs typeface="宋体" panose="02010600030101010101" pitchFamily="2" charset="-122"/>
              </a:rPr>
              <a:t>C.</a:t>
            </a:r>
            <a:r>
              <a:rPr lang="zh-CN" sz="2800" b="1">
                <a:latin typeface="宋体" panose="02010600030101010101" pitchFamily="2" charset="-122"/>
                <a:ea typeface="宋体" panose="02010600030101010101" pitchFamily="2" charset="-122"/>
                <a:cs typeface="宋体" panose="02010600030101010101" pitchFamily="2" charset="-122"/>
              </a:rPr>
              <a:t>宗教祭祀活动逐渐减少</a:t>
            </a:r>
            <a:r>
              <a:rPr lang="en-US" sz="2800" b="1">
                <a:latin typeface="宋体" panose="02010600030101010101" pitchFamily="2" charset="-122"/>
                <a:ea typeface="宋体" panose="02010600030101010101" pitchFamily="2" charset="-122"/>
                <a:cs typeface="宋体" panose="02010600030101010101" pitchFamily="2" charset="-122"/>
              </a:rPr>
              <a:t>	     D.</a:t>
            </a:r>
            <a:r>
              <a:rPr lang="zh-CN" sz="2800" b="1">
                <a:latin typeface="宋体" panose="02010600030101010101" pitchFamily="2" charset="-122"/>
                <a:ea typeface="宋体" panose="02010600030101010101" pitchFamily="2" charset="-122"/>
                <a:cs typeface="宋体" panose="02010600030101010101" pitchFamily="2" charset="-122"/>
              </a:rPr>
              <a:t>神权与王权正走向分离</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259715" y="5585460"/>
            <a:ext cx="11131550" cy="953135"/>
          </a:xfrm>
          <a:prstGeom prst="rect">
            <a:avLst/>
          </a:prstGeom>
          <a:noFill/>
          <a:ln w="9525">
            <a:noFill/>
          </a:ln>
        </p:spPr>
        <p:txBody>
          <a:bodyPr wrap="square">
            <a:spAutoFit/>
          </a:bodyPr>
          <a:p>
            <a:pPr indent="0"/>
            <a:r>
              <a:rPr lang="en-US" altLang="zh-CN" sz="2800" b="1">
                <a:solidFill>
                  <a:srgbClr val="FF0000"/>
                </a:solidFill>
                <a:latin typeface="楷体" panose="02010609060101010101" charset="-122"/>
                <a:ea typeface="楷体" panose="02010609060101010101" charset="-122"/>
              </a:rPr>
              <a:t>   ——</a:t>
            </a:r>
            <a:r>
              <a:rPr lang="zh-CN" sz="2800" b="1">
                <a:solidFill>
                  <a:srgbClr val="FF0000"/>
                </a:solidFill>
                <a:latin typeface="楷体" panose="02010609060101010101" charset="-122"/>
                <a:ea typeface="楷体" panose="02010609060101010101" charset="-122"/>
              </a:rPr>
              <a:t>统治者需要借重神（包括天、命、鬼）与刑罚来压迫奴隶，故而产生了尊神文化；</a:t>
            </a:r>
            <a:endParaRPr lang="zh-CN" altLang="en-US" sz="2800" b="1">
              <a:solidFill>
                <a:srgbClr val="FF0000"/>
              </a:solidFill>
              <a:latin typeface="楷体" panose="02010609060101010101" charset="-122"/>
              <a:ea typeface="楷体" panose="02010609060101010101" charset="-122"/>
            </a:endParaRPr>
          </a:p>
        </p:txBody>
      </p:sp>
      <p:sp>
        <p:nvSpPr>
          <p:cNvPr id="3" name="文本框 2"/>
          <p:cNvSpPr txBox="1"/>
          <p:nvPr>
            <p:custDataLst>
              <p:tags r:id="rId1"/>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0"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271145" y="2056130"/>
            <a:ext cx="11690985" cy="3046095"/>
          </a:xfrm>
          <a:prstGeom prst="rect">
            <a:avLst/>
          </a:prstGeom>
          <a:noFill/>
          <a:ln w="38100">
            <a:solidFill>
              <a:srgbClr val="FFC000"/>
            </a:solidFill>
          </a:ln>
        </p:spPr>
        <p:txBody>
          <a:bodyPr wrap="square" rtlCol="0" anchor="t">
            <a:spAutoFit/>
          </a:bodyPr>
          <a:p>
            <a:r>
              <a:rPr lang="en-US" altLang="zh-CN" sz="3200">
                <a:latin typeface="楷体" panose="02010609060101010101" charset="-122"/>
                <a:ea typeface="楷体" panose="02010609060101010101" charset="-122"/>
                <a:cs typeface="楷体" panose="02010609060101010101" charset="-122"/>
              </a:rPr>
              <a:t>    </a:t>
            </a:r>
            <a:r>
              <a:rPr lang="zh-CN" altLang="en-US" sz="3200" b="1">
                <a:latin typeface="楷体" panose="02010609060101010101" charset="-122"/>
                <a:ea typeface="楷体" panose="02010609060101010101" charset="-122"/>
                <a:cs typeface="楷体" panose="02010609060101010101" charset="-122"/>
              </a:rPr>
              <a:t>巫、史、祝、卜是第一批较正式的文化人， 他们专门服务于皇室，从事卜筮、祭祀、书史、星历、教育、医药等多种文化活动，并参与到政治之中。甲骨文、金文和各种先秦典籍中都有他们席不暇暖的忙碌身影。他们对中国文化的早期发展有着特殊贡献。</a:t>
            </a:r>
            <a:endParaRPr lang="zh-CN" altLang="en-US" sz="3200" b="1">
              <a:latin typeface="楷体" panose="02010609060101010101" charset="-122"/>
              <a:ea typeface="楷体" panose="02010609060101010101" charset="-122"/>
              <a:cs typeface="楷体" panose="02010609060101010101" charset="-122"/>
            </a:endParaRPr>
          </a:p>
          <a:p>
            <a:r>
              <a:rPr lang="en-US" altLang="zh-CN" sz="3200" b="1">
                <a:latin typeface="楷体" panose="02010609060101010101" charset="-122"/>
                <a:ea typeface="楷体" panose="02010609060101010101" charset="-122"/>
                <a:cs typeface="楷体" panose="02010609060101010101" charset="-122"/>
              </a:rPr>
              <a:t>      </a:t>
            </a:r>
            <a:r>
              <a:rPr lang="en-US" altLang="zh-CN" sz="3200">
                <a:latin typeface="楷体" panose="02010609060101010101" charset="-122"/>
                <a:ea typeface="楷体" panose="02010609060101010101" charset="-122"/>
                <a:cs typeface="楷体" panose="02010609060101010101" charset="-122"/>
              </a:rPr>
              <a:t>                  </a:t>
            </a:r>
            <a:r>
              <a:rPr lang="en-US" altLang="zh-CN" sz="3200" b="1">
                <a:latin typeface="宋体" panose="02010600030101010101" pitchFamily="2" charset="-122"/>
                <a:ea typeface="宋体" panose="02010600030101010101" pitchFamily="2" charset="-122"/>
                <a:cs typeface="宋体" panose="02010600030101010101" pitchFamily="2" charset="-122"/>
              </a:rPr>
              <a:t>  ——</a:t>
            </a:r>
            <a:r>
              <a:rPr lang="zh-CN" altLang="en-US" sz="3200" b="1">
                <a:latin typeface="宋体" panose="02010600030101010101" pitchFamily="2" charset="-122"/>
                <a:ea typeface="宋体" panose="02010600030101010101" pitchFamily="2" charset="-122"/>
                <a:cs typeface="宋体" panose="02010600030101010101" pitchFamily="2" charset="-122"/>
              </a:rPr>
              <a:t>冯天瑜《中华文明五千年》</a:t>
            </a:r>
            <a:endParaRPr lang="zh-CN" altLang="en-US" sz="3200" b="1">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custDataLst>
              <p:tags r:id="rId2"/>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 name="矩形 66"/>
          <p:cNvSpPr/>
          <p:nvPr>
            <p:custDataLst>
              <p:tags r:id="rId1"/>
            </p:custDataLst>
          </p:nvPr>
        </p:nvSpPr>
        <p:spPr>
          <a:xfrm>
            <a:off x="0" y="640715"/>
            <a:ext cx="6498590" cy="768985"/>
          </a:xfrm>
          <a:prstGeom prst="rect">
            <a:avLst/>
          </a:prstGeom>
          <a:solidFill>
            <a:srgbClr val="FFC000"/>
          </a:solidFill>
          <a:ln w="6350" cap="flat">
            <a:solidFill>
              <a:schemeClr val="bg1"/>
            </a:solidFill>
            <a:prstDash val="solid"/>
            <a:miter lim="800000"/>
          </a:ln>
        </p:spPr>
        <p:txBody>
          <a:bodyPr vert="horz" wrap="square" lIns="121920" tIns="60960" rIns="121920" bIns="60960" numCol="1" anchor="ctr" anchorCtr="0" compatLnSpc="1"/>
          <a:p>
            <a:pPr lvl="0" algn="ctr"/>
            <a:r>
              <a:rPr lang="en-US" altLang="zh-CN" sz="2800" b="1">
                <a:solidFill>
                  <a:schemeClr val="bg1"/>
                </a:solidFill>
                <a:latin typeface="黑体" panose="02010609060101010101" charset="-122"/>
                <a:ea typeface="黑体" panose="02010609060101010101" charset="-122"/>
                <a:cs typeface="黑体" panose="02010609060101010101" charset="-122"/>
                <a:sym typeface="+mn-ea"/>
              </a:rPr>
              <a:t>3.</a:t>
            </a:r>
            <a:r>
              <a:rPr lang="zh-CN" altLang="en-US" sz="2800" b="1">
                <a:solidFill>
                  <a:schemeClr val="bg1"/>
                </a:solidFill>
                <a:sym typeface="+mn-ea"/>
              </a:rPr>
              <a:t>周代是礼乐刑政目标合一的</a:t>
            </a:r>
            <a:r>
              <a:rPr lang="en-US" altLang="zh-CN" sz="2800" b="1">
                <a:solidFill>
                  <a:schemeClr val="bg1"/>
                </a:solidFill>
                <a:sym typeface="+mn-ea"/>
              </a:rPr>
              <a:t>“</a:t>
            </a:r>
            <a:r>
              <a:rPr lang="zh-CN" altLang="en-US" sz="2800" b="1">
                <a:solidFill>
                  <a:schemeClr val="bg1"/>
                </a:solidFill>
                <a:sym typeface="+mn-ea"/>
              </a:rPr>
              <a:t>尊礼文化</a:t>
            </a:r>
            <a:r>
              <a:rPr lang="en-US" altLang="zh-CN" sz="2800" b="1">
                <a:solidFill>
                  <a:schemeClr val="bg1"/>
                </a:solidFill>
                <a:sym typeface="+mn-ea"/>
              </a:rPr>
              <a:t>”</a:t>
            </a:r>
            <a:endParaRPr lang="en-US" altLang="zh-CN" sz="2800" b="1" dirty="0">
              <a:ln w="6350">
                <a:noFill/>
              </a:ln>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21" name="文本框 20"/>
          <p:cNvSpPr txBox="1"/>
          <p:nvPr>
            <p:custDataLst>
              <p:tags r:id="rId2"/>
            </p:custDataLst>
          </p:nvPr>
        </p:nvSpPr>
        <p:spPr>
          <a:xfrm>
            <a:off x="6155055" y="1409700"/>
            <a:ext cx="5967730" cy="5015865"/>
          </a:xfrm>
          <a:prstGeom prst="rect">
            <a:avLst/>
          </a:prstGeom>
          <a:noFill/>
        </p:spPr>
        <p:txBody>
          <a:bodyPr wrap="square" rtlCol="0">
            <a:spAutoFit/>
          </a:bodyPr>
          <a:p>
            <a:r>
              <a:rPr lang="en-US" altLang="zh-CN" sz="3200" b="1">
                <a:latin typeface="楷体" panose="02010609060101010101" charset="-122"/>
                <a:ea typeface="楷体" panose="02010609060101010101" charset="-122"/>
                <a:cs typeface="楷体" panose="02010609060101010101" charset="-122"/>
              </a:rPr>
              <a:t>     </a:t>
            </a:r>
            <a:r>
              <a:rPr lang="zh-CN" altLang="en-US" sz="3200" b="1">
                <a:latin typeface="楷体" panose="02010609060101010101" charset="-122"/>
                <a:ea typeface="楷体" panose="02010609060101010101" charset="-122"/>
                <a:cs typeface="楷体" panose="02010609060101010101" charset="-122"/>
              </a:rPr>
              <a:t>周代发展了殷商的至上神观念，称至上神为</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天</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，认为王权为天所授，为王祖所遗，故周人</a:t>
            </a:r>
            <a:r>
              <a:rPr lang="zh-CN" altLang="en-US" sz="3200" b="1">
                <a:solidFill>
                  <a:srgbClr val="FF0000"/>
                </a:solidFill>
                <a:latin typeface="楷体" panose="02010609060101010101" charset="-122"/>
                <a:ea typeface="楷体" panose="02010609060101010101" charset="-122"/>
                <a:cs typeface="楷体" panose="02010609060101010101" charset="-122"/>
              </a:rPr>
              <a:t>敬天法祖</a:t>
            </a:r>
            <a:r>
              <a:rPr lang="zh-CN" altLang="en-US" sz="3200" b="1">
                <a:latin typeface="楷体" panose="02010609060101010101" charset="-122"/>
                <a:ea typeface="楷体" panose="02010609060101010101" charset="-122"/>
                <a:cs typeface="楷体" panose="02010609060101010101" charset="-122"/>
              </a:rPr>
              <a:t>。于是，宗教与政权、族权三位一体，水乳交融，形成以天帝为皈依，</a:t>
            </a:r>
            <a:r>
              <a:rPr lang="zh-CN" altLang="en-US" sz="3200" b="1">
                <a:solidFill>
                  <a:srgbClr val="FF0000"/>
                </a:solidFill>
                <a:latin typeface="楷体" panose="02010609060101010101" charset="-122"/>
                <a:ea typeface="楷体" panose="02010609060101010101" charset="-122"/>
                <a:cs typeface="楷体" panose="02010609060101010101" charset="-122"/>
              </a:rPr>
              <a:t>以宗法家族为基础，以君权为核心的国家民族宗教。</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sym typeface="+mn-ea"/>
              </a:rPr>
              <a:t>敬天法祖</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自此成为中国人的信仰，延绵三千年而不衰。</a:t>
            </a:r>
            <a:endParaRPr lang="zh-CN" altLang="en-US" sz="3200" b="1">
              <a:latin typeface="楷体" panose="02010609060101010101" charset="-122"/>
              <a:ea typeface="楷体" panose="02010609060101010101" charset="-122"/>
              <a:cs typeface="楷体" panose="02010609060101010101" charset="-122"/>
            </a:endParaRPr>
          </a:p>
        </p:txBody>
      </p:sp>
      <p:sp>
        <p:nvSpPr>
          <p:cNvPr id="6" name="文本框 5"/>
          <p:cNvSpPr txBox="1"/>
          <p:nvPr>
            <p:custDataLst>
              <p:tags r:id="rId3"/>
            </p:custDataLst>
          </p:nvPr>
        </p:nvSpPr>
        <p:spPr>
          <a:xfrm>
            <a:off x="2101215" y="1757680"/>
            <a:ext cx="920750" cy="682625"/>
          </a:xfrm>
          <a:prstGeom prst="rect">
            <a:avLst/>
          </a:prstGeom>
          <a:noFill/>
        </p:spPr>
        <p:txBody>
          <a:bodyPr wrap="square" rtlCol="0">
            <a:noAutofit/>
          </a:bodyPr>
          <a:p>
            <a:r>
              <a:rPr lang="zh-CN" altLang="en-US" sz="2800" b="1">
                <a:latin typeface="黑体" panose="02010609060101010101" charset="-122"/>
                <a:ea typeface="黑体" panose="02010609060101010101" charset="-122"/>
              </a:rPr>
              <a:t>天命</a:t>
            </a:r>
            <a:endParaRPr lang="zh-CN" altLang="en-US" sz="2800" b="1">
              <a:latin typeface="黑体" panose="02010609060101010101" charset="-122"/>
              <a:ea typeface="黑体" panose="02010609060101010101" charset="-122"/>
            </a:endParaRPr>
          </a:p>
        </p:txBody>
      </p:sp>
      <p:sp>
        <p:nvSpPr>
          <p:cNvPr id="2" name="椭圆 1"/>
          <p:cNvSpPr/>
          <p:nvPr/>
        </p:nvSpPr>
        <p:spPr>
          <a:xfrm>
            <a:off x="2014220" y="1469390"/>
            <a:ext cx="1137285" cy="1071245"/>
          </a:xfrm>
          <a:prstGeom prst="ellipse">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410210" y="3957955"/>
            <a:ext cx="1234440" cy="1185545"/>
          </a:xfrm>
          <a:prstGeom prst="ellipse">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custDataLst>
              <p:tags r:id="rId4"/>
            </p:custDataLst>
          </p:nvPr>
        </p:nvSpPr>
        <p:spPr>
          <a:xfrm>
            <a:off x="551180" y="4074160"/>
            <a:ext cx="1193800" cy="953135"/>
          </a:xfrm>
          <a:prstGeom prst="rect">
            <a:avLst/>
          </a:prstGeom>
          <a:noFill/>
        </p:spPr>
        <p:txBody>
          <a:bodyPr wrap="square" rtlCol="0">
            <a:spAutoFit/>
          </a:bodyPr>
          <a:p>
            <a:r>
              <a:rPr lang="zh-CN" altLang="en-US" sz="2800" b="1">
                <a:latin typeface="黑体" panose="02010609060101010101" charset="-122"/>
                <a:ea typeface="黑体" panose="02010609060101010101" charset="-122"/>
              </a:rPr>
              <a:t>王朝</a:t>
            </a:r>
            <a:r>
              <a:rPr lang="zh-CN" altLang="en-US" sz="2800" b="1">
                <a:latin typeface="黑体" panose="02010609060101010101" charset="-122"/>
                <a:ea typeface="黑体" panose="02010609060101010101" charset="-122"/>
              </a:rPr>
              <a:t>兴衰</a:t>
            </a:r>
            <a:endParaRPr lang="zh-CN" altLang="en-US" sz="2800" b="1">
              <a:latin typeface="黑体" panose="02010609060101010101" charset="-122"/>
              <a:ea typeface="黑体" panose="02010609060101010101" charset="-122"/>
            </a:endParaRPr>
          </a:p>
        </p:txBody>
      </p:sp>
      <p:sp>
        <p:nvSpPr>
          <p:cNvPr id="4" name="椭圆 3"/>
          <p:cNvSpPr/>
          <p:nvPr/>
        </p:nvSpPr>
        <p:spPr>
          <a:xfrm>
            <a:off x="3821430" y="3877945"/>
            <a:ext cx="1211580" cy="1265555"/>
          </a:xfrm>
          <a:prstGeom prst="ellipse">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5"/>
            </p:custDataLst>
          </p:nvPr>
        </p:nvSpPr>
        <p:spPr>
          <a:xfrm>
            <a:off x="3883025" y="4214495"/>
            <a:ext cx="1193800"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rPr>
              <a:t>民</a:t>
            </a:r>
            <a:r>
              <a:rPr lang="zh-CN" altLang="en-US" sz="2800" b="1">
                <a:latin typeface="黑体" panose="02010609060101010101" charset="-122"/>
                <a:ea typeface="黑体" panose="02010609060101010101" charset="-122"/>
              </a:rPr>
              <a:t>意</a:t>
            </a:r>
            <a:endParaRPr lang="zh-CN" altLang="en-US" sz="2800" b="1">
              <a:latin typeface="黑体" panose="02010609060101010101" charset="-122"/>
              <a:ea typeface="黑体" panose="02010609060101010101" charset="-122"/>
            </a:endParaRPr>
          </a:p>
        </p:txBody>
      </p:sp>
      <p:cxnSp>
        <p:nvCxnSpPr>
          <p:cNvPr id="9" name="直接箭头连接符 8"/>
          <p:cNvCxnSpPr/>
          <p:nvPr>
            <p:custDataLst>
              <p:tags r:id="rId6"/>
            </p:custDataLst>
          </p:nvPr>
        </p:nvCxnSpPr>
        <p:spPr>
          <a:xfrm flipV="1">
            <a:off x="981710" y="2529840"/>
            <a:ext cx="1234440" cy="1348105"/>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5" name="直接箭头连接符 4"/>
          <p:cNvCxnSpPr/>
          <p:nvPr>
            <p:custDataLst>
              <p:tags r:id="rId7"/>
            </p:custDataLst>
          </p:nvPr>
        </p:nvCxnSpPr>
        <p:spPr>
          <a:xfrm flipH="1">
            <a:off x="784225" y="2306320"/>
            <a:ext cx="1229995" cy="135255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0" name="直接箭头连接符 9"/>
          <p:cNvCxnSpPr/>
          <p:nvPr>
            <p:custDataLst>
              <p:tags r:id="rId8"/>
            </p:custDataLst>
          </p:nvPr>
        </p:nvCxnSpPr>
        <p:spPr>
          <a:xfrm>
            <a:off x="3151505" y="2486025"/>
            <a:ext cx="1030605" cy="139192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1" name="直接箭头连接符 10"/>
          <p:cNvCxnSpPr/>
          <p:nvPr>
            <p:custDataLst>
              <p:tags r:id="rId9"/>
            </p:custDataLst>
          </p:nvPr>
        </p:nvCxnSpPr>
        <p:spPr>
          <a:xfrm flipH="1" flipV="1">
            <a:off x="3281680" y="2195195"/>
            <a:ext cx="1038225" cy="147320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3" name="直接箭头连接符 12"/>
          <p:cNvCxnSpPr/>
          <p:nvPr>
            <p:custDataLst>
              <p:tags r:id="rId10"/>
            </p:custDataLst>
          </p:nvPr>
        </p:nvCxnSpPr>
        <p:spPr>
          <a:xfrm flipV="1">
            <a:off x="1634490" y="4505960"/>
            <a:ext cx="2115820" cy="1143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4" name="直接箭头连接符 13"/>
          <p:cNvCxnSpPr/>
          <p:nvPr>
            <p:custDataLst>
              <p:tags r:id="rId11"/>
            </p:custDataLst>
          </p:nvPr>
        </p:nvCxnSpPr>
        <p:spPr>
          <a:xfrm flipH="1">
            <a:off x="1644650" y="4721225"/>
            <a:ext cx="1972310" cy="1524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sp>
        <p:nvSpPr>
          <p:cNvPr id="15" name="文本框 14"/>
          <p:cNvSpPr txBox="1"/>
          <p:nvPr>
            <p:custDataLst>
              <p:tags r:id="rId12"/>
            </p:custDataLst>
          </p:nvPr>
        </p:nvSpPr>
        <p:spPr>
          <a:xfrm rot="18480000">
            <a:off x="557530" y="2682240"/>
            <a:ext cx="875030" cy="460375"/>
          </a:xfrm>
          <a:prstGeom prst="rect">
            <a:avLst/>
          </a:prstGeom>
          <a:noFill/>
        </p:spPr>
        <p:txBody>
          <a:bodyPr wrap="square" rtlCol="0">
            <a:spAutoFit/>
          </a:bodyPr>
          <a:p>
            <a:r>
              <a:rPr lang="zh-CN" altLang="en-US" sz="2400" b="1">
                <a:solidFill>
                  <a:srgbClr val="FF0000"/>
                </a:solidFill>
                <a:latin typeface="黑体" panose="02010609060101010101" charset="-122"/>
                <a:ea typeface="黑体" panose="02010609060101010101" charset="-122"/>
              </a:rPr>
              <a:t>决定</a:t>
            </a:r>
            <a:endParaRPr lang="zh-CN" altLang="en-US" sz="2400" b="1">
              <a:solidFill>
                <a:srgbClr val="FF0000"/>
              </a:solidFill>
              <a:latin typeface="黑体" panose="02010609060101010101" charset="-122"/>
              <a:ea typeface="黑体" panose="02010609060101010101" charset="-122"/>
            </a:endParaRPr>
          </a:p>
        </p:txBody>
      </p:sp>
      <p:sp>
        <p:nvSpPr>
          <p:cNvPr id="16" name="文本框 15"/>
          <p:cNvSpPr txBox="1"/>
          <p:nvPr>
            <p:custDataLst>
              <p:tags r:id="rId13"/>
            </p:custDataLst>
          </p:nvPr>
        </p:nvSpPr>
        <p:spPr>
          <a:xfrm rot="18660000">
            <a:off x="1106170" y="3076575"/>
            <a:ext cx="1666875" cy="361315"/>
          </a:xfrm>
          <a:prstGeom prst="rect">
            <a:avLst/>
          </a:prstGeom>
          <a:noFill/>
        </p:spPr>
        <p:txBody>
          <a:bodyPr wrap="square" rtlCol="0">
            <a:noAutofit/>
          </a:bodyPr>
          <a:p>
            <a:r>
              <a:rPr lang="zh-CN" altLang="en-US" sz="2400" b="1">
                <a:solidFill>
                  <a:srgbClr val="FF0000"/>
                </a:solidFill>
                <a:latin typeface="黑体" panose="02010609060101010101" charset="-122"/>
                <a:ea typeface="黑体" panose="02010609060101010101" charset="-122"/>
              </a:rPr>
              <a:t>以德敬天</a:t>
            </a:r>
            <a:endParaRPr lang="zh-CN" altLang="en-US" sz="2400" b="1">
              <a:solidFill>
                <a:srgbClr val="FF0000"/>
              </a:solidFill>
              <a:latin typeface="黑体" panose="02010609060101010101" charset="-122"/>
              <a:ea typeface="黑体" panose="02010609060101010101" charset="-122"/>
            </a:endParaRPr>
          </a:p>
        </p:txBody>
      </p:sp>
      <p:sp>
        <p:nvSpPr>
          <p:cNvPr id="17" name="文本框 16"/>
          <p:cNvSpPr txBox="1"/>
          <p:nvPr>
            <p:custDataLst>
              <p:tags r:id="rId14"/>
            </p:custDataLst>
          </p:nvPr>
        </p:nvSpPr>
        <p:spPr>
          <a:xfrm rot="3240000">
            <a:off x="3346450" y="2381250"/>
            <a:ext cx="1193800" cy="460375"/>
          </a:xfrm>
          <a:prstGeom prst="rect">
            <a:avLst/>
          </a:prstGeom>
          <a:noFill/>
        </p:spPr>
        <p:txBody>
          <a:bodyPr wrap="square" rtlCol="0">
            <a:spAutoFit/>
          </a:bodyPr>
          <a:p>
            <a:r>
              <a:rPr lang="zh-CN" altLang="en-US" sz="2400" b="1">
                <a:solidFill>
                  <a:srgbClr val="FF0000"/>
                </a:solidFill>
                <a:latin typeface="黑体" panose="02010609060101010101" charset="-122"/>
                <a:ea typeface="黑体" panose="02010609060101010101" charset="-122"/>
              </a:rPr>
              <a:t>从民愿</a:t>
            </a:r>
            <a:endParaRPr lang="zh-CN" altLang="en-US" sz="2400" b="1">
              <a:solidFill>
                <a:srgbClr val="FF0000"/>
              </a:solidFill>
              <a:latin typeface="黑体" panose="02010609060101010101" charset="-122"/>
              <a:ea typeface="黑体" panose="02010609060101010101" charset="-122"/>
            </a:endParaRPr>
          </a:p>
        </p:txBody>
      </p:sp>
      <p:sp>
        <p:nvSpPr>
          <p:cNvPr id="25" name="文本框 24"/>
          <p:cNvSpPr txBox="1"/>
          <p:nvPr>
            <p:custDataLst>
              <p:tags r:id="rId15"/>
            </p:custDataLst>
          </p:nvPr>
        </p:nvSpPr>
        <p:spPr>
          <a:xfrm rot="3180000">
            <a:off x="2862580" y="3025775"/>
            <a:ext cx="878840" cy="460375"/>
          </a:xfrm>
          <a:prstGeom prst="rect">
            <a:avLst/>
          </a:prstGeom>
          <a:noFill/>
        </p:spPr>
        <p:txBody>
          <a:bodyPr wrap="square" rtlCol="0">
            <a:spAutoFit/>
          </a:bodyPr>
          <a:p>
            <a:r>
              <a:rPr lang="zh-CN" altLang="en-US" sz="2400" b="1">
                <a:solidFill>
                  <a:srgbClr val="FF0000"/>
                </a:solidFill>
                <a:latin typeface="黑体" panose="02010609060101010101" charset="-122"/>
                <a:ea typeface="黑体" panose="02010609060101010101" charset="-122"/>
              </a:rPr>
              <a:t>决定</a:t>
            </a:r>
            <a:endParaRPr lang="zh-CN" altLang="en-US" sz="2400" b="1">
              <a:solidFill>
                <a:srgbClr val="FF0000"/>
              </a:solidFill>
              <a:latin typeface="黑体" panose="02010609060101010101" charset="-122"/>
              <a:ea typeface="黑体" panose="02010609060101010101" charset="-122"/>
            </a:endParaRPr>
          </a:p>
        </p:txBody>
      </p:sp>
      <p:sp>
        <p:nvSpPr>
          <p:cNvPr id="20" name="文本框 19"/>
          <p:cNvSpPr txBox="1"/>
          <p:nvPr>
            <p:custDataLst>
              <p:tags r:id="rId16"/>
            </p:custDataLst>
          </p:nvPr>
        </p:nvSpPr>
        <p:spPr>
          <a:xfrm>
            <a:off x="1945640" y="3959860"/>
            <a:ext cx="1736090" cy="460375"/>
          </a:xfrm>
          <a:prstGeom prst="rect">
            <a:avLst/>
          </a:prstGeom>
          <a:noFill/>
        </p:spPr>
        <p:txBody>
          <a:bodyPr wrap="square" rtlCol="0">
            <a:spAutoFit/>
          </a:bodyPr>
          <a:p>
            <a:r>
              <a:rPr lang="zh-CN" altLang="en-US" sz="2400">
                <a:solidFill>
                  <a:srgbClr val="FF0000"/>
                </a:solidFill>
                <a:latin typeface="黑体" panose="02010609060101010101" charset="-122"/>
                <a:ea typeface="黑体" panose="02010609060101010101" charset="-122"/>
              </a:rPr>
              <a:t>以德保民</a:t>
            </a:r>
            <a:endParaRPr lang="zh-CN" altLang="en-US" sz="2400">
              <a:solidFill>
                <a:srgbClr val="FF0000"/>
              </a:solidFill>
              <a:latin typeface="黑体" panose="02010609060101010101" charset="-122"/>
              <a:ea typeface="黑体" panose="02010609060101010101" charset="-122"/>
            </a:endParaRPr>
          </a:p>
        </p:txBody>
      </p:sp>
      <p:sp>
        <p:nvSpPr>
          <p:cNvPr id="18" name="文本框 17"/>
          <p:cNvSpPr txBox="1"/>
          <p:nvPr>
            <p:custDataLst>
              <p:tags r:id="rId17"/>
            </p:custDataLst>
          </p:nvPr>
        </p:nvSpPr>
        <p:spPr>
          <a:xfrm>
            <a:off x="1885315" y="4817110"/>
            <a:ext cx="1736090" cy="460375"/>
          </a:xfrm>
          <a:prstGeom prst="rect">
            <a:avLst/>
          </a:prstGeom>
          <a:noFill/>
        </p:spPr>
        <p:txBody>
          <a:bodyPr wrap="square" rtlCol="0">
            <a:spAutoFit/>
          </a:bodyPr>
          <a:p>
            <a:r>
              <a:rPr lang="zh-CN" altLang="en-US" sz="2400">
                <a:solidFill>
                  <a:srgbClr val="FF0000"/>
                </a:solidFill>
                <a:latin typeface="黑体" panose="02010609060101010101" charset="-122"/>
                <a:ea typeface="黑体" panose="02010609060101010101" charset="-122"/>
              </a:rPr>
              <a:t>向往德政</a:t>
            </a:r>
            <a:endParaRPr lang="zh-CN" altLang="en-US" sz="2400">
              <a:solidFill>
                <a:srgbClr val="FF0000"/>
              </a:solidFill>
              <a:latin typeface="黑体" panose="02010609060101010101" charset="-122"/>
              <a:ea typeface="黑体" panose="02010609060101010101" charset="-122"/>
            </a:endParaRPr>
          </a:p>
        </p:txBody>
      </p:sp>
      <p:sp>
        <p:nvSpPr>
          <p:cNvPr id="28" name="文本框 27"/>
          <p:cNvSpPr txBox="1"/>
          <p:nvPr>
            <p:custDataLst>
              <p:tags r:id="rId18"/>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ustDataLst>
      <p:tags r:id="rId19"/>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 name="矩形 66"/>
          <p:cNvSpPr/>
          <p:nvPr>
            <p:custDataLst>
              <p:tags r:id="rId1"/>
            </p:custDataLst>
          </p:nvPr>
        </p:nvSpPr>
        <p:spPr>
          <a:xfrm>
            <a:off x="0" y="640715"/>
            <a:ext cx="6498590" cy="768985"/>
          </a:xfrm>
          <a:prstGeom prst="rect">
            <a:avLst/>
          </a:prstGeom>
          <a:solidFill>
            <a:srgbClr val="FFC000"/>
          </a:solidFill>
          <a:ln w="6350" cap="flat">
            <a:solidFill>
              <a:schemeClr val="bg1"/>
            </a:solidFill>
            <a:prstDash val="solid"/>
            <a:miter lim="800000"/>
          </a:ln>
        </p:spPr>
        <p:txBody>
          <a:bodyPr vert="horz" wrap="square" lIns="121920" tIns="60960" rIns="121920" bIns="60960" numCol="1" anchor="ctr" anchorCtr="0" compatLnSpc="1"/>
          <a:p>
            <a:pPr lvl="0" algn="ctr"/>
            <a:r>
              <a:rPr lang="en-US" altLang="zh-CN" sz="2800" b="1">
                <a:solidFill>
                  <a:schemeClr val="bg1"/>
                </a:solidFill>
                <a:latin typeface="黑体" panose="02010609060101010101" charset="-122"/>
                <a:ea typeface="黑体" panose="02010609060101010101" charset="-122"/>
                <a:cs typeface="黑体" panose="02010609060101010101" charset="-122"/>
                <a:sym typeface="+mn-ea"/>
              </a:rPr>
              <a:t>3.</a:t>
            </a:r>
            <a:r>
              <a:rPr lang="zh-CN" altLang="en-US" sz="2800" b="1">
                <a:solidFill>
                  <a:schemeClr val="bg1"/>
                </a:solidFill>
                <a:sym typeface="+mn-ea"/>
              </a:rPr>
              <a:t>周代是礼乐刑政目标合一的</a:t>
            </a:r>
            <a:r>
              <a:rPr lang="en-US" altLang="zh-CN" sz="2800" b="1">
                <a:solidFill>
                  <a:schemeClr val="bg1"/>
                </a:solidFill>
                <a:sym typeface="+mn-ea"/>
              </a:rPr>
              <a:t>“</a:t>
            </a:r>
            <a:r>
              <a:rPr lang="zh-CN" altLang="en-US" sz="2800" b="1">
                <a:solidFill>
                  <a:schemeClr val="bg1"/>
                </a:solidFill>
                <a:sym typeface="+mn-ea"/>
              </a:rPr>
              <a:t>尊礼文化</a:t>
            </a:r>
            <a:r>
              <a:rPr lang="en-US" altLang="zh-CN" sz="2800" b="1">
                <a:solidFill>
                  <a:schemeClr val="bg1"/>
                </a:solidFill>
                <a:sym typeface="+mn-ea"/>
              </a:rPr>
              <a:t>”</a:t>
            </a:r>
            <a:endParaRPr lang="en-US" altLang="zh-CN" sz="2800" b="1" dirty="0">
              <a:ln w="6350">
                <a:noFill/>
              </a:ln>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custDataLst>
              <p:tags r:id="rId2"/>
            </p:custDataLst>
          </p:nvPr>
        </p:nvSpPr>
        <p:spPr>
          <a:xfrm>
            <a:off x="2101215" y="1757680"/>
            <a:ext cx="920750" cy="682625"/>
          </a:xfrm>
          <a:prstGeom prst="rect">
            <a:avLst/>
          </a:prstGeom>
          <a:noFill/>
        </p:spPr>
        <p:txBody>
          <a:bodyPr wrap="square" rtlCol="0">
            <a:noAutofit/>
          </a:bodyPr>
          <a:p>
            <a:r>
              <a:rPr lang="zh-CN" altLang="en-US" sz="2800" b="1">
                <a:latin typeface="黑体" panose="02010609060101010101" charset="-122"/>
                <a:ea typeface="黑体" panose="02010609060101010101" charset="-122"/>
              </a:rPr>
              <a:t>天命</a:t>
            </a:r>
            <a:endParaRPr lang="zh-CN" altLang="en-US" sz="2800" b="1">
              <a:latin typeface="黑体" panose="02010609060101010101" charset="-122"/>
              <a:ea typeface="黑体" panose="02010609060101010101" charset="-122"/>
            </a:endParaRPr>
          </a:p>
        </p:txBody>
      </p:sp>
      <p:sp>
        <p:nvSpPr>
          <p:cNvPr id="2" name="椭圆 1"/>
          <p:cNvSpPr/>
          <p:nvPr/>
        </p:nvSpPr>
        <p:spPr>
          <a:xfrm>
            <a:off x="2014220" y="1469390"/>
            <a:ext cx="1137285" cy="1071245"/>
          </a:xfrm>
          <a:prstGeom prst="ellipse">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410210" y="3957955"/>
            <a:ext cx="1234440" cy="1185545"/>
          </a:xfrm>
          <a:prstGeom prst="ellipse">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custDataLst>
              <p:tags r:id="rId3"/>
            </p:custDataLst>
          </p:nvPr>
        </p:nvSpPr>
        <p:spPr>
          <a:xfrm>
            <a:off x="551180" y="4074160"/>
            <a:ext cx="1193800" cy="953135"/>
          </a:xfrm>
          <a:prstGeom prst="rect">
            <a:avLst/>
          </a:prstGeom>
          <a:noFill/>
        </p:spPr>
        <p:txBody>
          <a:bodyPr wrap="square" rtlCol="0">
            <a:spAutoFit/>
          </a:bodyPr>
          <a:p>
            <a:r>
              <a:rPr lang="zh-CN" altLang="en-US" sz="2800" b="1">
                <a:latin typeface="黑体" panose="02010609060101010101" charset="-122"/>
                <a:ea typeface="黑体" panose="02010609060101010101" charset="-122"/>
              </a:rPr>
              <a:t>王朝</a:t>
            </a:r>
            <a:r>
              <a:rPr lang="zh-CN" altLang="en-US" sz="2800" b="1">
                <a:latin typeface="黑体" panose="02010609060101010101" charset="-122"/>
                <a:ea typeface="黑体" panose="02010609060101010101" charset="-122"/>
              </a:rPr>
              <a:t>兴衰</a:t>
            </a:r>
            <a:endParaRPr lang="zh-CN" altLang="en-US" sz="2800" b="1">
              <a:latin typeface="黑体" panose="02010609060101010101" charset="-122"/>
              <a:ea typeface="黑体" panose="02010609060101010101" charset="-122"/>
            </a:endParaRPr>
          </a:p>
        </p:txBody>
      </p:sp>
      <p:sp>
        <p:nvSpPr>
          <p:cNvPr id="4" name="椭圆 3"/>
          <p:cNvSpPr/>
          <p:nvPr/>
        </p:nvSpPr>
        <p:spPr>
          <a:xfrm>
            <a:off x="3821430" y="3877945"/>
            <a:ext cx="1211580" cy="1265555"/>
          </a:xfrm>
          <a:prstGeom prst="ellipse">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4"/>
            </p:custDataLst>
          </p:nvPr>
        </p:nvSpPr>
        <p:spPr>
          <a:xfrm>
            <a:off x="3883025" y="4214495"/>
            <a:ext cx="1193800"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rPr>
              <a:t>民</a:t>
            </a:r>
            <a:r>
              <a:rPr lang="zh-CN" altLang="en-US" sz="2800" b="1">
                <a:latin typeface="黑体" panose="02010609060101010101" charset="-122"/>
                <a:ea typeface="黑体" panose="02010609060101010101" charset="-122"/>
              </a:rPr>
              <a:t>意</a:t>
            </a:r>
            <a:endParaRPr lang="zh-CN" altLang="en-US" sz="2800" b="1">
              <a:latin typeface="黑体" panose="02010609060101010101" charset="-122"/>
              <a:ea typeface="黑体" panose="02010609060101010101" charset="-122"/>
            </a:endParaRPr>
          </a:p>
        </p:txBody>
      </p:sp>
      <p:cxnSp>
        <p:nvCxnSpPr>
          <p:cNvPr id="9" name="直接箭头连接符 8"/>
          <p:cNvCxnSpPr/>
          <p:nvPr>
            <p:custDataLst>
              <p:tags r:id="rId5"/>
            </p:custDataLst>
          </p:nvPr>
        </p:nvCxnSpPr>
        <p:spPr>
          <a:xfrm flipV="1">
            <a:off x="981710" y="2529840"/>
            <a:ext cx="1234440" cy="1348105"/>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5" name="直接箭头连接符 4"/>
          <p:cNvCxnSpPr/>
          <p:nvPr>
            <p:custDataLst>
              <p:tags r:id="rId6"/>
            </p:custDataLst>
          </p:nvPr>
        </p:nvCxnSpPr>
        <p:spPr>
          <a:xfrm flipH="1">
            <a:off x="784225" y="2306320"/>
            <a:ext cx="1229995" cy="135255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0" name="直接箭头连接符 9"/>
          <p:cNvCxnSpPr/>
          <p:nvPr>
            <p:custDataLst>
              <p:tags r:id="rId7"/>
            </p:custDataLst>
          </p:nvPr>
        </p:nvCxnSpPr>
        <p:spPr>
          <a:xfrm>
            <a:off x="3151505" y="2486025"/>
            <a:ext cx="1030605" cy="139192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1" name="直接箭头连接符 10"/>
          <p:cNvCxnSpPr/>
          <p:nvPr>
            <p:custDataLst>
              <p:tags r:id="rId8"/>
            </p:custDataLst>
          </p:nvPr>
        </p:nvCxnSpPr>
        <p:spPr>
          <a:xfrm flipH="1" flipV="1">
            <a:off x="3281680" y="2195195"/>
            <a:ext cx="1038225" cy="147320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3" name="直接箭头连接符 12"/>
          <p:cNvCxnSpPr/>
          <p:nvPr>
            <p:custDataLst>
              <p:tags r:id="rId9"/>
            </p:custDataLst>
          </p:nvPr>
        </p:nvCxnSpPr>
        <p:spPr>
          <a:xfrm flipV="1">
            <a:off x="1634490" y="4505960"/>
            <a:ext cx="2115820" cy="1143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4" name="直接箭头连接符 13"/>
          <p:cNvCxnSpPr/>
          <p:nvPr>
            <p:custDataLst>
              <p:tags r:id="rId10"/>
            </p:custDataLst>
          </p:nvPr>
        </p:nvCxnSpPr>
        <p:spPr>
          <a:xfrm flipH="1">
            <a:off x="1644650" y="4721225"/>
            <a:ext cx="1972310" cy="1524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sp>
        <p:nvSpPr>
          <p:cNvPr id="15" name="文本框 14"/>
          <p:cNvSpPr txBox="1"/>
          <p:nvPr>
            <p:custDataLst>
              <p:tags r:id="rId11"/>
            </p:custDataLst>
          </p:nvPr>
        </p:nvSpPr>
        <p:spPr>
          <a:xfrm rot="18480000">
            <a:off x="557530" y="2682240"/>
            <a:ext cx="875030" cy="460375"/>
          </a:xfrm>
          <a:prstGeom prst="rect">
            <a:avLst/>
          </a:prstGeom>
          <a:noFill/>
        </p:spPr>
        <p:txBody>
          <a:bodyPr wrap="square" rtlCol="0">
            <a:spAutoFit/>
          </a:bodyPr>
          <a:p>
            <a:r>
              <a:rPr lang="zh-CN" altLang="en-US" sz="2400" b="1">
                <a:solidFill>
                  <a:srgbClr val="FF0000"/>
                </a:solidFill>
                <a:latin typeface="黑体" panose="02010609060101010101" charset="-122"/>
                <a:ea typeface="黑体" panose="02010609060101010101" charset="-122"/>
              </a:rPr>
              <a:t>决定</a:t>
            </a:r>
            <a:endParaRPr lang="zh-CN" altLang="en-US" sz="2400" b="1">
              <a:solidFill>
                <a:srgbClr val="FF0000"/>
              </a:solidFill>
              <a:latin typeface="黑体" panose="02010609060101010101" charset="-122"/>
              <a:ea typeface="黑体" panose="02010609060101010101" charset="-122"/>
            </a:endParaRPr>
          </a:p>
        </p:txBody>
      </p:sp>
      <p:sp>
        <p:nvSpPr>
          <p:cNvPr id="16" name="文本框 15"/>
          <p:cNvSpPr txBox="1"/>
          <p:nvPr>
            <p:custDataLst>
              <p:tags r:id="rId12"/>
            </p:custDataLst>
          </p:nvPr>
        </p:nvSpPr>
        <p:spPr>
          <a:xfrm rot="18660000">
            <a:off x="1106170" y="3076575"/>
            <a:ext cx="1666875" cy="361315"/>
          </a:xfrm>
          <a:prstGeom prst="rect">
            <a:avLst/>
          </a:prstGeom>
          <a:noFill/>
        </p:spPr>
        <p:txBody>
          <a:bodyPr wrap="square" rtlCol="0">
            <a:noAutofit/>
          </a:bodyPr>
          <a:p>
            <a:r>
              <a:rPr lang="zh-CN" altLang="en-US" sz="2400" b="1">
                <a:solidFill>
                  <a:srgbClr val="FF0000"/>
                </a:solidFill>
                <a:latin typeface="黑体" panose="02010609060101010101" charset="-122"/>
                <a:ea typeface="黑体" panose="02010609060101010101" charset="-122"/>
              </a:rPr>
              <a:t>以德敬天</a:t>
            </a:r>
            <a:endParaRPr lang="zh-CN" altLang="en-US" sz="2400" b="1">
              <a:solidFill>
                <a:srgbClr val="FF0000"/>
              </a:solidFill>
              <a:latin typeface="黑体" panose="02010609060101010101" charset="-122"/>
              <a:ea typeface="黑体" panose="02010609060101010101" charset="-122"/>
            </a:endParaRPr>
          </a:p>
        </p:txBody>
      </p:sp>
      <p:sp>
        <p:nvSpPr>
          <p:cNvPr id="17" name="文本框 16"/>
          <p:cNvSpPr txBox="1"/>
          <p:nvPr>
            <p:custDataLst>
              <p:tags r:id="rId13"/>
            </p:custDataLst>
          </p:nvPr>
        </p:nvSpPr>
        <p:spPr>
          <a:xfrm rot="3240000">
            <a:off x="3346450" y="2381250"/>
            <a:ext cx="1193800" cy="460375"/>
          </a:xfrm>
          <a:prstGeom prst="rect">
            <a:avLst/>
          </a:prstGeom>
          <a:noFill/>
        </p:spPr>
        <p:txBody>
          <a:bodyPr wrap="square" rtlCol="0">
            <a:spAutoFit/>
          </a:bodyPr>
          <a:p>
            <a:r>
              <a:rPr lang="zh-CN" altLang="en-US" sz="2400" b="1">
                <a:solidFill>
                  <a:srgbClr val="FF0000"/>
                </a:solidFill>
                <a:latin typeface="黑体" panose="02010609060101010101" charset="-122"/>
                <a:ea typeface="黑体" panose="02010609060101010101" charset="-122"/>
              </a:rPr>
              <a:t>从民愿</a:t>
            </a:r>
            <a:endParaRPr lang="zh-CN" altLang="en-US" sz="2400" b="1">
              <a:solidFill>
                <a:srgbClr val="FF0000"/>
              </a:solidFill>
              <a:latin typeface="黑体" panose="02010609060101010101" charset="-122"/>
              <a:ea typeface="黑体" panose="02010609060101010101" charset="-122"/>
            </a:endParaRPr>
          </a:p>
        </p:txBody>
      </p:sp>
      <p:sp>
        <p:nvSpPr>
          <p:cNvPr id="25" name="文本框 24"/>
          <p:cNvSpPr txBox="1"/>
          <p:nvPr>
            <p:custDataLst>
              <p:tags r:id="rId14"/>
            </p:custDataLst>
          </p:nvPr>
        </p:nvSpPr>
        <p:spPr>
          <a:xfrm rot="3180000">
            <a:off x="2862580" y="3025775"/>
            <a:ext cx="878840" cy="460375"/>
          </a:xfrm>
          <a:prstGeom prst="rect">
            <a:avLst/>
          </a:prstGeom>
          <a:noFill/>
        </p:spPr>
        <p:txBody>
          <a:bodyPr wrap="square" rtlCol="0">
            <a:spAutoFit/>
          </a:bodyPr>
          <a:p>
            <a:r>
              <a:rPr lang="zh-CN" altLang="en-US" sz="2400" b="1">
                <a:solidFill>
                  <a:srgbClr val="FF0000"/>
                </a:solidFill>
                <a:latin typeface="黑体" panose="02010609060101010101" charset="-122"/>
                <a:ea typeface="黑体" panose="02010609060101010101" charset="-122"/>
              </a:rPr>
              <a:t>决定</a:t>
            </a:r>
            <a:endParaRPr lang="zh-CN" altLang="en-US" sz="2400" b="1">
              <a:solidFill>
                <a:srgbClr val="FF0000"/>
              </a:solidFill>
              <a:latin typeface="黑体" panose="02010609060101010101" charset="-122"/>
              <a:ea typeface="黑体" panose="02010609060101010101" charset="-122"/>
            </a:endParaRPr>
          </a:p>
        </p:txBody>
      </p:sp>
      <p:sp>
        <p:nvSpPr>
          <p:cNvPr id="20" name="文本框 19"/>
          <p:cNvSpPr txBox="1"/>
          <p:nvPr>
            <p:custDataLst>
              <p:tags r:id="rId15"/>
            </p:custDataLst>
          </p:nvPr>
        </p:nvSpPr>
        <p:spPr>
          <a:xfrm>
            <a:off x="1945640" y="3959860"/>
            <a:ext cx="1736090" cy="460375"/>
          </a:xfrm>
          <a:prstGeom prst="rect">
            <a:avLst/>
          </a:prstGeom>
          <a:noFill/>
        </p:spPr>
        <p:txBody>
          <a:bodyPr wrap="square" rtlCol="0">
            <a:spAutoFit/>
          </a:bodyPr>
          <a:p>
            <a:r>
              <a:rPr lang="zh-CN" altLang="en-US" sz="2400">
                <a:solidFill>
                  <a:srgbClr val="FF0000"/>
                </a:solidFill>
                <a:latin typeface="黑体" panose="02010609060101010101" charset="-122"/>
                <a:ea typeface="黑体" panose="02010609060101010101" charset="-122"/>
              </a:rPr>
              <a:t>以德保民</a:t>
            </a:r>
            <a:endParaRPr lang="zh-CN" altLang="en-US" sz="2400">
              <a:solidFill>
                <a:srgbClr val="FF0000"/>
              </a:solidFill>
              <a:latin typeface="黑体" panose="02010609060101010101" charset="-122"/>
              <a:ea typeface="黑体" panose="02010609060101010101" charset="-122"/>
            </a:endParaRPr>
          </a:p>
        </p:txBody>
      </p:sp>
      <p:sp>
        <p:nvSpPr>
          <p:cNvPr id="18" name="文本框 17"/>
          <p:cNvSpPr txBox="1"/>
          <p:nvPr>
            <p:custDataLst>
              <p:tags r:id="rId16"/>
            </p:custDataLst>
          </p:nvPr>
        </p:nvSpPr>
        <p:spPr>
          <a:xfrm>
            <a:off x="1885315" y="4817110"/>
            <a:ext cx="1736090" cy="460375"/>
          </a:xfrm>
          <a:prstGeom prst="rect">
            <a:avLst/>
          </a:prstGeom>
          <a:noFill/>
        </p:spPr>
        <p:txBody>
          <a:bodyPr wrap="square" rtlCol="0">
            <a:spAutoFit/>
          </a:bodyPr>
          <a:p>
            <a:r>
              <a:rPr lang="zh-CN" altLang="en-US" sz="2400">
                <a:solidFill>
                  <a:srgbClr val="FF0000"/>
                </a:solidFill>
                <a:latin typeface="黑体" panose="02010609060101010101" charset="-122"/>
                <a:ea typeface="黑体" panose="02010609060101010101" charset="-122"/>
              </a:rPr>
              <a:t>向往德政</a:t>
            </a:r>
            <a:endParaRPr lang="zh-CN" altLang="en-US" sz="2400">
              <a:solidFill>
                <a:srgbClr val="FF0000"/>
              </a:solidFill>
              <a:latin typeface="黑体" panose="02010609060101010101" charset="-122"/>
              <a:ea typeface="黑体" panose="02010609060101010101" charset="-122"/>
            </a:endParaRPr>
          </a:p>
        </p:txBody>
      </p:sp>
      <p:sp>
        <p:nvSpPr>
          <p:cNvPr id="22" name="文本框 21"/>
          <p:cNvSpPr txBox="1"/>
          <p:nvPr>
            <p:custDataLst>
              <p:tags r:id="rId17"/>
            </p:custDataLst>
          </p:nvPr>
        </p:nvSpPr>
        <p:spPr>
          <a:xfrm>
            <a:off x="6510655" y="640715"/>
            <a:ext cx="5681345" cy="3103880"/>
          </a:xfrm>
          <a:prstGeom prst="rect">
            <a:avLst/>
          </a:prstGeom>
          <a:noFill/>
        </p:spPr>
        <p:txBody>
          <a:bodyPr wrap="square" rtlCol="0">
            <a:noAutofit/>
          </a:bodyPr>
          <a:p>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鉴于周鼎革的教训，周人又意识到</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天命无常</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和</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小人难保</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a:t>
            </a:r>
            <a:r>
              <a:rPr lang="zh-CN" altLang="en-US" sz="2800" b="1">
                <a:solidFill>
                  <a:srgbClr val="FF0000"/>
                </a:solidFill>
                <a:latin typeface="楷体" panose="02010609060101010101" charset="-122"/>
                <a:ea typeface="楷体" panose="02010609060101010101" charset="-122"/>
                <a:cs typeface="楷体" panose="02010609060101010101" charset="-122"/>
              </a:rPr>
              <a:t>遂强调</a:t>
            </a:r>
            <a:r>
              <a:rPr lang="en-US" altLang="zh-CN" sz="2800" b="1">
                <a:solidFill>
                  <a:srgbClr val="FF0000"/>
                </a:solidFill>
                <a:latin typeface="楷体" panose="02010609060101010101" charset="-122"/>
                <a:ea typeface="楷体" panose="02010609060101010101" charset="-122"/>
                <a:cs typeface="楷体" panose="02010609060101010101" charset="-122"/>
              </a:rPr>
              <a:t>“</a:t>
            </a:r>
            <a:r>
              <a:rPr lang="zh-CN" altLang="en-US" sz="2800" b="1">
                <a:solidFill>
                  <a:srgbClr val="FF0000"/>
                </a:solidFill>
                <a:latin typeface="楷体" panose="02010609060101010101" charset="-122"/>
                <a:ea typeface="楷体" panose="02010609060101010101" charset="-122"/>
                <a:cs typeface="楷体" panose="02010609060101010101" charset="-122"/>
              </a:rPr>
              <a:t>敬德保民</a:t>
            </a:r>
            <a:r>
              <a:rPr lang="en-US" altLang="zh-CN" sz="2800" b="1">
                <a:solidFill>
                  <a:srgbClr val="FF0000"/>
                </a:solidFill>
                <a:latin typeface="楷体" panose="02010609060101010101" charset="-122"/>
                <a:ea typeface="楷体" panose="02010609060101010101" charset="-122"/>
                <a:cs typeface="楷体" panose="02010609060101010101" charset="-122"/>
              </a:rPr>
              <a:t>”“</a:t>
            </a:r>
            <a:r>
              <a:rPr lang="zh-CN" altLang="en-US" sz="2800" b="1">
                <a:solidFill>
                  <a:srgbClr val="FF0000"/>
                </a:solidFill>
                <a:latin typeface="楷体" panose="02010609060101010101" charset="-122"/>
                <a:ea typeface="楷体" panose="02010609060101010101" charset="-122"/>
                <a:cs typeface="楷体" panose="02010609060101010101" charset="-122"/>
              </a:rPr>
              <a:t>以德配天</a:t>
            </a:r>
            <a:r>
              <a:rPr lang="en-US" altLang="zh-CN" sz="2800" b="1">
                <a:solidFill>
                  <a:srgbClr val="FF0000"/>
                </a:solidFill>
                <a:latin typeface="楷体" panose="02010609060101010101" charset="-122"/>
                <a:ea typeface="楷体" panose="02010609060101010101" charset="-122"/>
                <a:cs typeface="楷体" panose="02010609060101010101" charset="-122"/>
              </a:rPr>
              <a:t>”</a:t>
            </a:r>
            <a:r>
              <a:rPr lang="zh-CN" altLang="en-US" sz="2800" b="1">
                <a:solidFill>
                  <a:srgbClr val="FF0000"/>
                </a:solidFill>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在宗法宗教中渗入人文主义成分，天命观中保有理性主义位置。绝对的天神崇拜宗教在中国始终没有占据统治地位，而敬天法祖的宗法宗教构成中国宗教的主体，与周文化造成的人文理性趋势不无关系。</a:t>
            </a:r>
            <a:endParaRPr lang="zh-CN" altLang="en-US" sz="2800" b="1">
              <a:latin typeface="楷体" panose="02010609060101010101" charset="-122"/>
              <a:ea typeface="楷体" panose="02010609060101010101" charset="-122"/>
              <a:cs typeface="楷体" panose="02010609060101010101" charset="-122"/>
            </a:endParaRPr>
          </a:p>
        </p:txBody>
      </p:sp>
      <p:sp>
        <p:nvSpPr>
          <p:cNvPr id="23" name="文本框 22"/>
          <p:cNvSpPr txBox="1"/>
          <p:nvPr>
            <p:custDataLst>
              <p:tags r:id="rId18"/>
            </p:custDataLst>
          </p:nvPr>
        </p:nvSpPr>
        <p:spPr>
          <a:xfrm>
            <a:off x="0" y="5442585"/>
            <a:ext cx="12002770" cy="1383665"/>
          </a:xfrm>
          <a:prstGeom prst="rect">
            <a:avLst/>
          </a:prstGeom>
          <a:noFill/>
        </p:spPr>
        <p:txBody>
          <a:bodyPr wrap="square" rtlCol="0">
            <a:spAutoFit/>
          </a:bodyPr>
          <a:p>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这种民意决定天命的思想，是以周公为代表的周初统治者对远古以来的天命神学世界观创造性的人文主义转换，直接启迪了西周末和春秋、战国时期的人本主义思潮。</a:t>
            </a:r>
            <a:endParaRPr lang="zh-CN" altLang="en-US" sz="2800">
              <a:latin typeface="黑体" panose="02010609060101010101" charset="-122"/>
              <a:ea typeface="黑体" panose="02010609060101010101" charset="-122"/>
              <a:cs typeface="黑体" panose="02010609060101010101" charset="-122"/>
            </a:endParaRPr>
          </a:p>
        </p:txBody>
      </p:sp>
      <p:sp>
        <p:nvSpPr>
          <p:cNvPr id="12" name="矩形 11"/>
          <p:cNvSpPr/>
          <p:nvPr>
            <p:custDataLst>
              <p:tags r:id="rId19"/>
            </p:custDataLst>
          </p:nvPr>
        </p:nvSpPr>
        <p:spPr>
          <a:xfrm>
            <a:off x="194945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dirty="0">
              <a:solidFill>
                <a:schemeClr val="bg1"/>
              </a:solidFill>
              <a:latin typeface="黑体" panose="02010609060101010101" charset="-122"/>
              <a:ea typeface="黑体" panose="02010609060101010101" charset="-122"/>
              <a:sym typeface="+mn-ea"/>
            </a:endParaRPr>
          </a:p>
        </p:txBody>
      </p:sp>
    </p:spTree>
    <p:custDataLst>
      <p:tags r:id="rId20"/>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Freeform 34"/>
          <p:cNvSpPr/>
          <p:nvPr/>
        </p:nvSpPr>
        <p:spPr bwMode="auto">
          <a:xfrm>
            <a:off x="0" y="1584960"/>
            <a:ext cx="6870700" cy="1047115"/>
          </a:xfrm>
          <a:custGeom>
            <a:avLst/>
            <a:gdLst/>
            <a:ahLst/>
            <a:cxnLst/>
            <a:rect l="l" t="t" r="r" b="b"/>
            <a:pathLst>
              <a:path w="4103747" h="1504766">
                <a:moveTo>
                  <a:pt x="0" y="0"/>
                </a:moveTo>
                <a:cubicBezTo>
                  <a:pt x="442960" y="0"/>
                  <a:pt x="1380722" y="0"/>
                  <a:pt x="3365993" y="0"/>
                </a:cubicBezTo>
                <a:cubicBezTo>
                  <a:pt x="3759462" y="0"/>
                  <a:pt x="4103747" y="345356"/>
                  <a:pt x="4103747" y="764717"/>
                </a:cubicBezTo>
                <a:cubicBezTo>
                  <a:pt x="4103747" y="1159410"/>
                  <a:pt x="3759462" y="1504766"/>
                  <a:pt x="3365993" y="1504766"/>
                </a:cubicBezTo>
                <a:cubicBezTo>
                  <a:pt x="3365993" y="1504766"/>
                  <a:pt x="3365993" y="1504766"/>
                  <a:pt x="0" y="1504766"/>
                </a:cubicBezTo>
                <a:close/>
              </a:path>
            </a:pathLst>
          </a:custGeom>
          <a:solidFill>
            <a:srgbClr val="FFC000"/>
          </a:solidFill>
          <a:ln>
            <a:noFill/>
          </a:ln>
        </p:spPr>
        <p:txBody>
          <a:bodyPr/>
          <a:lstStyle/>
          <a:p>
            <a:endParaRPr lang="zh-CN" altLang="en-US" sz="2400"/>
          </a:p>
        </p:txBody>
      </p:sp>
      <p:pic>
        <p:nvPicPr>
          <p:cNvPr id="3" name="图片 2" descr="无标题1.png"/>
          <p:cNvPicPr>
            <a:picLocks noChangeAspect="1"/>
          </p:cNvPicPr>
          <p:nvPr>
            <p:custDataLst>
              <p:tags r:id="rId1"/>
            </p:custDataLst>
          </p:nvPr>
        </p:nvPicPr>
        <p:blipFill>
          <a:blip r:embed="rId2" cstate="screen"/>
          <a:stretch>
            <a:fillRect/>
          </a:stretch>
        </p:blipFill>
        <p:spPr>
          <a:xfrm>
            <a:off x="10612120" y="5074920"/>
            <a:ext cx="1453515" cy="1027430"/>
          </a:xfrm>
          <a:prstGeom prst="rect">
            <a:avLst/>
          </a:prstGeom>
        </p:spPr>
      </p:pic>
      <p:sp>
        <p:nvSpPr>
          <p:cNvPr id="4" name="文本框 3"/>
          <p:cNvSpPr txBox="1"/>
          <p:nvPr/>
        </p:nvSpPr>
        <p:spPr>
          <a:xfrm>
            <a:off x="0" y="1630045"/>
            <a:ext cx="7558405" cy="922020"/>
          </a:xfrm>
          <a:prstGeom prst="rect">
            <a:avLst/>
          </a:prstGeom>
          <a:noFill/>
        </p:spPr>
        <p:txBody>
          <a:bodyPr wrap="square" rtlCol="0" anchor="t">
            <a:spAutoFit/>
          </a:bodyPr>
          <a:p>
            <a:pPr indent="0">
              <a:lnSpc>
                <a:spcPct val="150000"/>
              </a:lnSpc>
            </a:pPr>
            <a:r>
              <a:rPr lang="zh-CN" sz="3600" b="1">
                <a:solidFill>
                  <a:schemeClr val="bg1"/>
                </a:solidFill>
                <a:latin typeface="黑体" panose="02010609060101010101" charset="-122"/>
                <a:ea typeface="黑体" panose="02010609060101010101" charset="-122"/>
                <a:sym typeface="+mn-ea"/>
              </a:rPr>
              <a:t>一、中华文明的生成</a:t>
            </a:r>
            <a:r>
              <a:rPr lang="zh-CN" sz="3600" b="1">
                <a:solidFill>
                  <a:schemeClr val="bg1"/>
                </a:solidFill>
                <a:latin typeface="黑体" panose="02010609060101010101" charset="-122"/>
                <a:ea typeface="黑体" panose="02010609060101010101" charset="-122"/>
                <a:sym typeface="+mn-ea"/>
              </a:rPr>
              <a:t>机制</a:t>
            </a:r>
            <a:endParaRPr lang="zh-CN" sz="3600" b="1">
              <a:solidFill>
                <a:schemeClr val="bg1"/>
              </a:solidFill>
              <a:latin typeface="黑体" panose="02010609060101010101" charset="-122"/>
              <a:ea typeface="黑体" panose="02010609060101010101" charset="-122"/>
              <a:sym typeface="+mn-ea"/>
            </a:endParaRPr>
          </a:p>
        </p:txBody>
      </p:sp>
      <p:sp>
        <p:nvSpPr>
          <p:cNvPr id="8" name="文本框 7"/>
          <p:cNvSpPr txBox="1"/>
          <p:nvPr>
            <p:custDataLst>
              <p:tags r:id="rId3"/>
            </p:custDataLst>
          </p:nvPr>
        </p:nvSpPr>
        <p:spPr>
          <a:xfrm>
            <a:off x="144145" y="4144645"/>
            <a:ext cx="11921490" cy="1383665"/>
          </a:xfrm>
          <a:prstGeom prst="rect">
            <a:avLst/>
          </a:prstGeom>
          <a:noFill/>
          <a:ln w="28575">
            <a:solidFill>
              <a:srgbClr val="FFC000"/>
            </a:solidFill>
          </a:ln>
        </p:spPr>
        <p:txBody>
          <a:bodyPr wrap="square" rtlCol="0">
            <a:spAutoFit/>
          </a:bodyPr>
          <a:p>
            <a:r>
              <a:rPr lang="en-US" altLang="zh-CN" sz="2800" b="1">
                <a:latin typeface="宋体" panose="02010600030101010101" pitchFamily="2" charset="-122"/>
                <a:ea typeface="宋体" panose="02010600030101010101" pitchFamily="2" charset="-122"/>
              </a:rPr>
              <a:t>    </a:t>
            </a:r>
            <a:r>
              <a:rPr lang="zh-CN" altLang="en-US" sz="2800" b="1">
                <a:latin typeface="楷体" panose="02010609060101010101" charset="-122"/>
                <a:ea typeface="楷体" panose="02010609060101010101" charset="-122"/>
                <a:sym typeface="+mn-ea"/>
              </a:rPr>
              <a:t>文明是人类脱离野蛮、蒙昧状态的社会行为及其结果的集合。</a:t>
            </a:r>
            <a:r>
              <a:rPr lang="zh-CN" altLang="en-US" sz="2800" b="1">
                <a:latin typeface="楷体" panose="02010609060101010101" charset="-122"/>
                <a:ea typeface="楷体" panose="02010609060101010101" charset="-122"/>
              </a:rPr>
              <a:t>既是一种人类现象，使人与禽兽区别开来，又是一种民族现象，不同地域、不同国度创制的文明千差万别。</a:t>
            </a:r>
            <a:endParaRPr lang="zh-CN" altLang="en-US" sz="2800" b="1">
              <a:latin typeface="楷体" panose="02010609060101010101" charset="-122"/>
              <a:ea typeface="楷体" panose="02010609060101010101" charset="-122"/>
            </a:endParaRPr>
          </a:p>
        </p:txBody>
      </p:sp>
      <p:sp>
        <p:nvSpPr>
          <p:cNvPr id="7" name="文本框 6"/>
          <p:cNvSpPr txBox="1"/>
          <p:nvPr>
            <p:custDataLst>
              <p:tags r:id="rId4"/>
            </p:custDataLst>
          </p:nvPr>
        </p:nvSpPr>
        <p:spPr>
          <a:xfrm>
            <a:off x="745490" y="3249930"/>
            <a:ext cx="9177020" cy="521970"/>
          </a:xfrm>
          <a:prstGeom prst="rect">
            <a:avLst/>
          </a:prstGeom>
          <a:noFill/>
        </p:spPr>
        <p:txBody>
          <a:bodyPr wrap="square" rtlCol="0">
            <a:spAutoFit/>
          </a:bodyPr>
          <a:p>
            <a:r>
              <a:rPr lang="zh-CN" altLang="en-US" sz="2800" b="1">
                <a:solidFill>
                  <a:schemeClr val="tx1"/>
                </a:solidFill>
                <a:latin typeface="黑体" panose="02010609060101010101" charset="-122"/>
                <a:ea typeface="黑体" panose="02010609060101010101" charset="-122"/>
              </a:rPr>
              <a:t>中华文明为何能成为世界史上</a:t>
            </a:r>
            <a:r>
              <a:rPr lang="en-US" altLang="zh-CN" sz="2800" b="1">
                <a:solidFill>
                  <a:schemeClr val="tx1"/>
                </a:solidFill>
                <a:latin typeface="黑体" panose="02010609060101010101" charset="-122"/>
                <a:ea typeface="黑体" panose="02010609060101010101" charset="-122"/>
              </a:rPr>
              <a:t>“</a:t>
            </a:r>
            <a:r>
              <a:rPr lang="zh-CN" altLang="en-US" sz="2800" b="1">
                <a:solidFill>
                  <a:schemeClr val="tx1"/>
                </a:solidFill>
                <a:latin typeface="黑体" panose="02010609060101010101" charset="-122"/>
                <a:ea typeface="黑体" panose="02010609060101010101" charset="-122"/>
              </a:rPr>
              <a:t>连续性文明</a:t>
            </a:r>
            <a:r>
              <a:rPr lang="en-US" altLang="zh-CN" sz="2800" b="1">
                <a:solidFill>
                  <a:schemeClr val="tx1"/>
                </a:solidFill>
                <a:latin typeface="黑体" panose="02010609060101010101" charset="-122"/>
                <a:ea typeface="黑体" panose="02010609060101010101" charset="-122"/>
              </a:rPr>
              <a:t>”</a:t>
            </a:r>
            <a:r>
              <a:rPr lang="zh-CN" altLang="en-US" sz="2800" b="1">
                <a:solidFill>
                  <a:schemeClr val="tx1"/>
                </a:solidFill>
                <a:latin typeface="黑体" panose="02010609060101010101" charset="-122"/>
                <a:ea typeface="黑体" panose="02010609060101010101" charset="-122"/>
              </a:rPr>
              <a:t>的典范？</a:t>
            </a:r>
            <a:endParaRPr lang="zh-CN" altLang="en-US" sz="2800" b="1">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89865" y="1161415"/>
            <a:ext cx="11820525" cy="5507990"/>
          </a:xfrm>
          <a:prstGeom prst="rect">
            <a:avLst/>
          </a:prstGeom>
          <a:noFill/>
        </p:spPr>
        <p:txBody>
          <a:bodyPr wrap="square" rtlCol="0">
            <a:spAutoFit/>
          </a:bodyPr>
          <a:p>
            <a:r>
              <a:rPr lang="en-US" altLang="zh-CN" sz="3200">
                <a:latin typeface="楷体" panose="02010609060101010101" charset="-122"/>
                <a:ea typeface="楷体" panose="02010609060101010101" charset="-122"/>
                <a:cs typeface="楷体" panose="02010609060101010101" charset="-122"/>
              </a:rPr>
              <a:t>   </a:t>
            </a:r>
            <a:r>
              <a:rPr lang="en-US" altLang="zh-CN" sz="3200" b="1">
                <a:latin typeface="楷体" panose="02010609060101010101" charset="-122"/>
                <a:ea typeface="楷体" panose="02010609060101010101" charset="-122"/>
                <a:cs typeface="楷体" panose="02010609060101010101" charset="-122"/>
              </a:rPr>
              <a:t> </a:t>
            </a:r>
            <a:r>
              <a:rPr lang="zh-CN" altLang="en-US" sz="3200" b="1">
                <a:latin typeface="楷体" panose="02010609060101010101" charset="-122"/>
                <a:ea typeface="楷体" panose="02010609060101010101" charset="-122"/>
                <a:cs typeface="楷体" panose="02010609060101010101" charset="-122"/>
              </a:rPr>
              <a:t>有别于其他重自然（如希腊）或超自然（如印度、希伯来）的文明类型，中华文明自成一种</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敬鬼神而远之</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的</a:t>
            </a:r>
            <a:r>
              <a:rPr lang="zh-CN" altLang="en-US" sz="3200" b="1">
                <a:solidFill>
                  <a:srgbClr val="FF0000"/>
                </a:solidFill>
                <a:latin typeface="楷体" panose="02010609060101010101" charset="-122"/>
                <a:ea typeface="楷体" panose="02010609060101010101" charset="-122"/>
                <a:cs typeface="楷体" panose="02010609060101010101" charset="-122"/>
              </a:rPr>
              <a:t>重人生、讲入世的人文传统，人被推崇道很高的地位，</a:t>
            </a:r>
            <a:r>
              <a:rPr lang="zh-CN" altLang="en-US" sz="3200" b="1">
                <a:latin typeface="楷体" panose="02010609060101010101" charset="-122"/>
                <a:ea typeface="楷体" panose="02010609060101010101" charset="-122"/>
                <a:cs typeface="楷体" panose="02010609060101010101" charset="-122"/>
              </a:rPr>
              <a:t>所谓</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人为万物之灵</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人与天地参</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，将人与天地等量齐观，这使中国避免陷入欧洲中世纪那样的宗教迷狂，而发展出一种</a:t>
            </a:r>
            <a:r>
              <a:rPr lang="zh-CN" altLang="en-US" sz="3200" b="1">
                <a:solidFill>
                  <a:srgbClr val="FF0000"/>
                </a:solidFill>
                <a:latin typeface="楷体" panose="02010609060101010101" charset="-122"/>
                <a:ea typeface="楷体" panose="02010609060101010101" charset="-122"/>
                <a:cs typeface="楷体" panose="02010609060101010101" charset="-122"/>
              </a:rPr>
              <a:t>平实的经验理性</a:t>
            </a:r>
            <a:r>
              <a:rPr lang="zh-CN" altLang="en-US" sz="3200" b="1">
                <a:latin typeface="楷体" panose="02010609060101010101" charset="-122"/>
                <a:ea typeface="楷体" panose="02010609060101010101" charset="-122"/>
                <a:cs typeface="楷体" panose="02010609060101010101" charset="-122"/>
              </a:rPr>
              <a:t>。在中国繁衍的各种宗教也熏染上厚重的人文色彩。当然，这种</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重人</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，并非单纯尊重个人价值和个人的自由发展，而是将个体融入人群，强调人对宗教和国家的义务，构成一种</a:t>
            </a:r>
            <a:r>
              <a:rPr lang="zh-CN" altLang="en-US" sz="3200" b="1">
                <a:solidFill>
                  <a:srgbClr val="FF0000"/>
                </a:solidFill>
                <a:latin typeface="楷体" panose="02010609060101010101" charset="-122"/>
                <a:ea typeface="楷体" panose="02010609060101010101" charset="-122"/>
                <a:cs typeface="楷体" panose="02010609060101010101" charset="-122"/>
              </a:rPr>
              <a:t>宗教集体主义的人学</a:t>
            </a:r>
            <a:r>
              <a:rPr lang="zh-CN" altLang="en-US" sz="3200" b="1">
                <a:latin typeface="楷体" panose="02010609060101010101" charset="-122"/>
                <a:ea typeface="楷体" panose="02010609060101010101" charset="-122"/>
                <a:cs typeface="楷体" panose="02010609060101010101" charset="-122"/>
              </a:rPr>
              <a:t>，与文艺复兴开始在西方勃兴的以个性主义解放为旗帜的人文主义分属不同范畴。</a:t>
            </a:r>
            <a:endParaRPr lang="zh-CN" altLang="en-US" sz="3200" b="1">
              <a:latin typeface="楷体" panose="02010609060101010101" charset="-122"/>
              <a:ea typeface="楷体" panose="02010609060101010101" charset="-122"/>
              <a:cs typeface="楷体" panose="02010609060101010101" charset="-122"/>
            </a:endParaRPr>
          </a:p>
          <a:p>
            <a:r>
              <a:rPr lang="en-US" altLang="zh-CN" sz="3200">
                <a:latin typeface="楷体" panose="02010609060101010101" charset="-122"/>
                <a:ea typeface="楷体" panose="02010609060101010101" charset="-122"/>
                <a:cs typeface="楷体" panose="02010609060101010101" charset="-122"/>
              </a:rPr>
              <a:t>                            </a:t>
            </a:r>
            <a:r>
              <a:rPr lang="en-US" altLang="zh-CN" sz="3200" b="1">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冯天瑜《中华文明五千年》</a:t>
            </a:r>
            <a:endParaRPr lang="zh-CN" altLang="en-US" sz="3200" b="1">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custDataLst>
              <p:tags r:id="rId1"/>
            </p:custDataLst>
          </p:nvPr>
        </p:nvSpPr>
        <p:spPr>
          <a:xfrm>
            <a:off x="1841500" y="-11430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custDataLst>
              <p:tags r:id="rId1"/>
            </p:custDataLst>
          </p:nvPr>
        </p:nvSpPr>
        <p:spPr>
          <a:xfrm>
            <a:off x="132080" y="5127625"/>
            <a:ext cx="12059920" cy="1383665"/>
          </a:xfrm>
          <a:prstGeom prst="rect">
            <a:avLst/>
          </a:prstGeom>
          <a:noFill/>
          <a:ln w="9525">
            <a:noFill/>
          </a:ln>
        </p:spPr>
        <p:txBody>
          <a:bodyPr wrap="square">
            <a:spAutoFit/>
          </a:bodyPr>
          <a:p>
            <a:pPr indent="0"/>
            <a:r>
              <a:rPr lang="en-US" altLang="zh-CN" sz="2800" b="1">
                <a:ea typeface="宋体" panose="02010600030101010101" pitchFamily="2" charset="-122"/>
              </a:rPr>
              <a:t>       </a:t>
            </a:r>
            <a:r>
              <a:rPr lang="zh-CN" sz="2800" b="1">
                <a:ea typeface="宋体" panose="02010600030101010101" pitchFamily="2" charset="-122"/>
              </a:rPr>
              <a:t>周代的尊礼文化，显然高于对自然界完全无能的夏代尊命文化，和假借鬼神而行的商代尊神文化。</a:t>
            </a:r>
            <a:r>
              <a:rPr lang="zh-CN" sz="2800" b="1">
                <a:solidFill>
                  <a:srgbClr val="FF0000"/>
                </a:solidFill>
                <a:ea typeface="宋体" panose="02010600030101010101" pitchFamily="2" charset="-122"/>
                <a:sym typeface="+mn-ea"/>
              </a:rPr>
              <a:t>但“殷因于夏礼，所损益，可知也；周因于殷礼，所损益，可知也。”</a:t>
            </a:r>
            <a:endParaRPr lang="zh-CN" altLang="en-US" sz="2800" b="1">
              <a:solidFill>
                <a:srgbClr val="FF0000"/>
              </a:solidFill>
              <a:ea typeface="宋体" panose="02010600030101010101" pitchFamily="2" charset="-122"/>
              <a:sym typeface="+mn-ea"/>
            </a:endParaRPr>
          </a:p>
        </p:txBody>
      </p:sp>
      <p:sp>
        <p:nvSpPr>
          <p:cNvPr id="4" name="文本框 3"/>
          <p:cNvSpPr txBox="1"/>
          <p:nvPr>
            <p:custDataLst>
              <p:tags r:id="rId2"/>
            </p:custDataLst>
          </p:nvPr>
        </p:nvSpPr>
        <p:spPr>
          <a:xfrm>
            <a:off x="45720" y="899160"/>
            <a:ext cx="7328535" cy="1814830"/>
          </a:xfrm>
          <a:prstGeom prst="rect">
            <a:avLst/>
          </a:prstGeom>
          <a:noFill/>
          <a:ln w="9525">
            <a:noFill/>
          </a:ln>
        </p:spPr>
        <p:txBody>
          <a:bodyPr wrap="square">
            <a:spAutoFit/>
          </a:bodyPr>
          <a:p>
            <a:pPr indent="0"/>
            <a:r>
              <a:rPr lang="en-US" altLang="zh-CN" sz="2800" b="1">
                <a:ea typeface="宋体" panose="02010600030101010101" pitchFamily="2" charset="-122"/>
              </a:rPr>
              <a:t>       </a:t>
            </a:r>
            <a:r>
              <a:rPr lang="zh-CN" sz="2800" b="1">
                <a:ea typeface="宋体" panose="02010600030101010101" pitchFamily="2" charset="-122"/>
              </a:rPr>
              <a:t>西周在确立宗法、分封、世袭三大制度的同时，又系统地制礼作乐</a:t>
            </a:r>
            <a:r>
              <a:rPr lang="zh-CN" sz="2800" b="1">
                <a:solidFill>
                  <a:schemeClr val="tx1"/>
                </a:solidFill>
                <a:ea typeface="宋体" panose="02010600030101010101" pitchFamily="2" charset="-122"/>
              </a:rPr>
              <a:t>，</a:t>
            </a:r>
            <a:r>
              <a:rPr lang="zh-CN" sz="2800" b="1">
                <a:solidFill>
                  <a:srgbClr val="FF0000"/>
                </a:solidFill>
                <a:ea typeface="宋体" panose="02010600030101010101" pitchFamily="2" charset="-122"/>
              </a:rPr>
              <a:t>从外在社会规范到人的主观情志实现全面控摄，以确保宗法等级秩序。</a:t>
            </a:r>
            <a:endParaRPr lang="zh-CN" sz="2800" b="1">
              <a:solidFill>
                <a:srgbClr val="FF0000"/>
              </a:solidFill>
              <a:ea typeface="宋体" panose="02010600030101010101" pitchFamily="2" charset="-122"/>
            </a:endParaRPr>
          </a:p>
        </p:txBody>
      </p:sp>
      <p:pic>
        <p:nvPicPr>
          <p:cNvPr id="6" name="图片 5" descr="20170420024424814"/>
          <p:cNvPicPr>
            <a:picLocks noChangeAspect="1"/>
          </p:cNvPicPr>
          <p:nvPr>
            <p:custDataLst>
              <p:tags r:id="rId3"/>
            </p:custDataLst>
          </p:nvPr>
        </p:nvPicPr>
        <p:blipFill>
          <a:blip r:embed="rId4"/>
          <a:stretch>
            <a:fillRect/>
          </a:stretch>
        </p:blipFill>
        <p:spPr>
          <a:xfrm>
            <a:off x="7415530" y="899160"/>
            <a:ext cx="4848860" cy="3727450"/>
          </a:xfrm>
          <a:prstGeom prst="rect">
            <a:avLst/>
          </a:prstGeom>
        </p:spPr>
      </p:pic>
      <p:sp>
        <p:nvSpPr>
          <p:cNvPr id="7" name="文本框 6"/>
          <p:cNvSpPr txBox="1"/>
          <p:nvPr/>
        </p:nvSpPr>
        <p:spPr>
          <a:xfrm>
            <a:off x="0" y="2812415"/>
            <a:ext cx="7299325" cy="1814830"/>
          </a:xfrm>
          <a:prstGeom prst="rect">
            <a:avLst/>
          </a:prstGeom>
          <a:ln w="57150">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p>
            <a:r>
              <a:rPr lang="en-US" altLang="zh-CN" sz="2800">
                <a:latin typeface="楷体" panose="02010609060101010101" charset="-122"/>
                <a:ea typeface="楷体" panose="02010609060101010101" charset="-122"/>
              </a:rPr>
              <a:t>   </a:t>
            </a:r>
            <a:r>
              <a:rPr lang="zh-CN" altLang="en-US" sz="2800" b="1">
                <a:latin typeface="楷体" panose="02010609060101010101" charset="-122"/>
                <a:ea typeface="楷体" panose="02010609060101010101" charset="-122"/>
              </a:rPr>
              <a:t>礼以道其志，乐以和其声，政以一其行，刑以防其奸。礼乐刑政，其极一也，所以同民心而出治道也。</a:t>
            </a:r>
            <a:endParaRPr lang="zh-CN" altLang="en-US" sz="2800" b="1">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 </a:t>
            </a:r>
            <a:r>
              <a:rPr lang="en-US" altLang="zh-CN" sz="2800" b="1">
                <a:latin typeface="楷体" panose="02010609060101010101" charset="-122"/>
                <a:ea typeface="楷体" panose="02010609060101010101" charset="-122"/>
              </a:rPr>
              <a:t>              ——</a:t>
            </a:r>
            <a:r>
              <a:rPr lang="zh-CN" altLang="en-US" sz="2800" b="1">
                <a:latin typeface="楷体" panose="02010609060101010101" charset="-122"/>
                <a:ea typeface="楷体" panose="02010609060101010101" charset="-122"/>
              </a:rPr>
              <a:t>《礼记 · 乐记》</a:t>
            </a:r>
            <a:endParaRPr lang="zh-CN" altLang="en-US" sz="2800" b="1">
              <a:latin typeface="楷体" panose="02010609060101010101" charset="-122"/>
              <a:ea typeface="楷体" panose="02010609060101010101" charset="-122"/>
            </a:endParaRPr>
          </a:p>
        </p:txBody>
      </p:sp>
      <p:sp>
        <p:nvSpPr>
          <p:cNvPr id="2" name="文本框 1"/>
          <p:cNvSpPr txBox="1"/>
          <p:nvPr/>
        </p:nvSpPr>
        <p:spPr>
          <a:xfrm>
            <a:off x="3048000" y="301371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
        <p:nvSpPr>
          <p:cNvPr id="3" name="文本框 2"/>
          <p:cNvSpPr txBox="1"/>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ustDataLst>
      <p:tags r:id="rId5"/>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35890" y="888365"/>
            <a:ext cx="11515090" cy="1814830"/>
          </a:xfrm>
          <a:prstGeom prst="rect">
            <a:avLst/>
          </a:prstGeom>
          <a:noFill/>
          <a:ln w="9525">
            <a:noFill/>
          </a:ln>
        </p:spPr>
        <p:txBody>
          <a:bodyPr wrap="square">
            <a:spAutoFit/>
          </a:bodyPr>
          <a:p>
            <a:pPr marL="266700" indent="-266700"/>
            <a:r>
              <a:rPr lang="zh-CN" sz="2800" b="1">
                <a:solidFill>
                  <a:srgbClr val="FF0000"/>
                </a:solidFill>
                <a:ea typeface="宋体" panose="02010600030101010101" pitchFamily="2" charset="-122"/>
              </a:rPr>
              <a:t>（</a:t>
            </a:r>
            <a:r>
              <a:rPr lang="en-US" sz="2800" b="1">
                <a:solidFill>
                  <a:srgbClr val="FF0000"/>
                </a:solidFill>
                <a:latin typeface="Times New Roman" panose="02020603050405020304" charset="0"/>
              </a:rPr>
              <a:t>2019</a:t>
            </a:r>
            <a:r>
              <a:rPr lang="en-US" sz="2800" b="1">
                <a:solidFill>
                  <a:srgbClr val="FF0000"/>
                </a:solidFill>
                <a:latin typeface="宋体" panose="02010600030101010101" pitchFamily="2" charset="-122"/>
              </a:rPr>
              <a:t>·</a:t>
            </a:r>
            <a:r>
              <a:rPr lang="zh-CN" sz="2800" b="1">
                <a:solidFill>
                  <a:srgbClr val="FF0000"/>
                </a:solidFill>
                <a:ea typeface="黑体" panose="02010609060101010101" charset="-122"/>
              </a:rPr>
              <a:t>全国</a:t>
            </a:r>
            <a:r>
              <a:rPr lang="en-US" sz="2800" b="1">
                <a:solidFill>
                  <a:srgbClr val="FF0000"/>
                </a:solidFill>
                <a:latin typeface="宋体" panose="02010600030101010101" pitchFamily="2" charset="-122"/>
              </a:rPr>
              <a:t>Ⅲ</a:t>
            </a:r>
            <a:r>
              <a:rPr lang="zh-CN" sz="2800" b="1">
                <a:solidFill>
                  <a:srgbClr val="FF0000"/>
                </a:solidFill>
                <a:ea typeface="黑体" panose="02010609060101010101" charset="-122"/>
              </a:rPr>
              <a:t>卷高考</a:t>
            </a:r>
            <a:r>
              <a:rPr lang="en-US" sz="2800" b="1">
                <a:solidFill>
                  <a:srgbClr val="FF0000"/>
                </a:solidFill>
                <a:latin typeface="宋体" panose="02010600030101010101" pitchFamily="2" charset="-122"/>
              </a:rPr>
              <a:t>·</a:t>
            </a:r>
            <a:r>
              <a:rPr lang="en-US" sz="2800" b="1">
                <a:solidFill>
                  <a:srgbClr val="FF0000"/>
                </a:solidFill>
                <a:latin typeface="Times New Roman" panose="02020603050405020304" charset="0"/>
              </a:rPr>
              <a:t>24</a:t>
            </a:r>
            <a:r>
              <a:rPr lang="zh-CN" sz="2800" b="1">
                <a:solidFill>
                  <a:srgbClr val="FF0000"/>
                </a:solidFill>
                <a:ea typeface="宋体" panose="02010600030101010101" pitchFamily="2" charset="-122"/>
              </a:rPr>
              <a:t>）</a:t>
            </a:r>
            <a:r>
              <a:rPr lang="zh-CN" sz="2800" b="1">
                <a:ea typeface="宋体" panose="02010600030101010101" pitchFamily="2" charset="-122"/>
              </a:rPr>
              <a:t>“教民亲爱，莫善于孝；教民礼顺，莫善于悌；移风易俗，莫善于乐；安上治民，莫善于礼。”这一思想产生的制度渊源是</a:t>
            </a:r>
            <a:endParaRPr lang="en-US" sz="2800" b="1">
              <a:latin typeface="Times New Roman" panose="02020603050405020304" charset="0"/>
            </a:endParaRPr>
          </a:p>
          <a:p>
            <a:pPr marL="266700" indent="-266700"/>
            <a:r>
              <a:rPr lang="en-US" sz="2800" b="1">
                <a:solidFill>
                  <a:srgbClr val="FF0000"/>
                </a:solidFill>
                <a:latin typeface="Times New Roman" panose="02020603050405020304" charset="0"/>
              </a:rPr>
              <a:t>      A</a:t>
            </a:r>
            <a:r>
              <a:rPr lang="zh-CN" sz="2800" b="1">
                <a:solidFill>
                  <a:srgbClr val="FF0000"/>
                </a:solidFill>
                <a:ea typeface="宋体" panose="02010600030101010101" pitchFamily="2" charset="-122"/>
              </a:rPr>
              <a:t>．宗法制 </a:t>
            </a:r>
            <a:r>
              <a:rPr lang="zh-CN" sz="2800" b="1">
                <a:ea typeface="宋体" panose="02010600030101010101" pitchFamily="2" charset="-122"/>
              </a:rPr>
              <a:t>      </a:t>
            </a:r>
            <a:r>
              <a:rPr lang="en-US" sz="2800" b="1">
                <a:latin typeface="Times New Roman" panose="02020603050405020304" charset="0"/>
              </a:rPr>
              <a:t>B</a:t>
            </a:r>
            <a:r>
              <a:rPr lang="zh-CN" sz="2800" b="1">
                <a:ea typeface="宋体" panose="02010600030101010101" pitchFamily="2" charset="-122"/>
              </a:rPr>
              <a:t>．禅让制          </a:t>
            </a:r>
            <a:r>
              <a:rPr lang="en-US" sz="2800" b="1">
                <a:latin typeface="Times New Roman" panose="02020603050405020304" charset="0"/>
              </a:rPr>
              <a:t>C</a:t>
            </a:r>
            <a:r>
              <a:rPr lang="zh-CN" sz="2800" b="1">
                <a:ea typeface="宋体" panose="02010600030101010101" pitchFamily="2" charset="-122"/>
              </a:rPr>
              <a:t>．郡县制        </a:t>
            </a:r>
            <a:r>
              <a:rPr lang="en-US" sz="2800" b="1">
                <a:latin typeface="Times New Roman" panose="02020603050405020304" charset="0"/>
              </a:rPr>
              <a:t>D</a:t>
            </a:r>
            <a:r>
              <a:rPr lang="zh-CN" sz="2800" b="1">
                <a:ea typeface="宋体" panose="02010600030101010101" pitchFamily="2" charset="-122"/>
              </a:rPr>
              <a:t>．察举制</a:t>
            </a:r>
            <a:endParaRPr lang="zh-CN" altLang="en-US" sz="2800" b="1">
              <a:ea typeface="宋体" panose="02010600030101010101" pitchFamily="2" charset="-122"/>
            </a:endParaRPr>
          </a:p>
        </p:txBody>
      </p:sp>
      <p:sp>
        <p:nvSpPr>
          <p:cNvPr id="2" name="文本框 1"/>
          <p:cNvSpPr txBox="1"/>
          <p:nvPr/>
        </p:nvSpPr>
        <p:spPr>
          <a:xfrm>
            <a:off x="224790" y="3150870"/>
            <a:ext cx="11708130" cy="3107690"/>
          </a:xfrm>
          <a:prstGeom prst="rect">
            <a:avLst/>
          </a:prstGeom>
          <a:noFill/>
        </p:spPr>
        <p:txBody>
          <a:bodyPr wrap="square" rtlCol="0">
            <a:spAutoFit/>
          </a:bodyPr>
          <a:p>
            <a:r>
              <a:rPr lang="zh-CN" altLang="en-US" sz="2800" b="1">
                <a:latin typeface="宋体" panose="02010600030101010101" pitchFamily="2" charset="-122"/>
                <a:ea typeface="宋体" panose="02010600030101010101" pitchFamily="2" charset="-122"/>
                <a:cs typeface="宋体" panose="02010600030101010101" pitchFamily="2" charset="-122"/>
              </a:rPr>
              <a:t>【解读】题干材料出自中国伦理学著作《孝经</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•广要道</a:t>
            </a:r>
            <a:r>
              <a:rPr lang="zh-CN" altLang="en-US" sz="2800" b="1">
                <a:latin typeface="宋体" panose="02010600030101010101" pitchFamily="2" charset="-122"/>
                <a:ea typeface="宋体" panose="02010600030101010101" pitchFamily="2" charset="-122"/>
                <a:cs typeface="宋体" panose="02010600030101010101" pitchFamily="2" charset="-122"/>
              </a:rPr>
              <a:t>》，强调孝、悌体现在血缘关系中的礼制，即</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长幼、尊卑、贵贱等级有序</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；强调乐，即以音乐教化，转移风气；而</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乐</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是辅从于</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礼</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的音乐、舞蹈、歌咏等，不同的等级有不同的标准和规格的</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乐</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。儒家的这一重人伦的思想与</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血缘关系、长幼尊卑贵贱、等级有序</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有密切的关系。孔子非常推崇三代，尤其是对周公制礼作乐很是崇拜，主张建立一个礼乐文明的社会。根据以上推理，</a:t>
            </a:r>
            <a:r>
              <a:rPr lang="en-US" altLang="zh-CN" sz="2800" b="1">
                <a:latin typeface="宋体" panose="02010600030101010101" pitchFamily="2" charset="-122"/>
                <a:ea typeface="宋体" panose="02010600030101010101" pitchFamily="2" charset="-122"/>
                <a:cs typeface="宋体" panose="02010600030101010101" pitchFamily="2" charset="-122"/>
              </a:rPr>
              <a:t>A</a:t>
            </a:r>
            <a:r>
              <a:rPr lang="zh-CN" altLang="en-US" sz="2800" b="1">
                <a:latin typeface="宋体" panose="02010600030101010101" pitchFamily="2" charset="-122"/>
                <a:ea typeface="宋体" panose="02010600030101010101" pitchFamily="2" charset="-122"/>
                <a:cs typeface="宋体" panose="02010600030101010101" pitchFamily="2" charset="-122"/>
              </a:rPr>
              <a:t>项符合。其余三项与材料推理不符。</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8" name="矩形 7"/>
          <p:cNvSpPr/>
          <p:nvPr>
            <p:custDataLst>
              <p:tags r:id="rId1"/>
            </p:custDataLst>
          </p:nvPr>
        </p:nvSpPr>
        <p:spPr>
          <a:xfrm>
            <a:off x="194945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dirty="0">
              <a:solidFill>
                <a:schemeClr val="bg1"/>
              </a:solidFill>
              <a:latin typeface="黑体" panose="02010609060101010101" charset="-122"/>
              <a:ea typeface="黑体" panose="02010609060101010101" charset="-122"/>
              <a:sym typeface="+mn-ea"/>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72085" y="661035"/>
            <a:ext cx="11659235" cy="6123940"/>
          </a:xfrm>
          <a:prstGeom prst="rect">
            <a:avLst/>
          </a:prstGeom>
          <a:noFill/>
        </p:spPr>
        <p:txBody>
          <a:bodyPr wrap="square" rtlCol="0">
            <a:spAutoFit/>
          </a:bodyPr>
          <a:p>
            <a:r>
              <a:rPr lang="zh-CN" altLang="en-US" sz="2800">
                <a:latin typeface="楷体" panose="02010609060101010101" charset="-122"/>
                <a:ea typeface="楷体" panose="02010609060101010101" charset="-122"/>
                <a:cs typeface="楷体" panose="02010609060101010101" charset="-122"/>
              </a:rPr>
              <a:t>春秋战国的兼并战争使宗法秩序呈瓦解之势，秦汉以降，分封制被郡县制取代，除帝王继统仍由皇族血缘确定外，行政官员的选拔、任用，实行荐举、科举制，即以</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贤贤</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取代</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亲亲</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。但是，宗法制的影响仍然延及后世</a:t>
            </a:r>
            <a:r>
              <a:rPr lang="en-US" altLang="zh-CN" sz="2800">
                <a:latin typeface="楷体" panose="02010609060101010101" charset="-122"/>
                <a:ea typeface="楷体" panose="02010609060101010101" charset="-122"/>
                <a:cs typeface="楷体" panose="02010609060101010101" charset="-122"/>
              </a:rPr>
              <a:t>——</a:t>
            </a:r>
            <a:endParaRPr lang="en-US" altLang="zh-CN"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rPr>
              <a:t>1.</a:t>
            </a:r>
            <a:r>
              <a:rPr lang="zh-CN" altLang="en-US" sz="2800">
                <a:latin typeface="楷体" panose="02010609060101010101" charset="-122"/>
                <a:ea typeface="楷体" panose="02010609060101010101" charset="-122"/>
                <a:cs typeface="楷体" panose="02010609060101010101" charset="-122"/>
              </a:rPr>
              <a:t>政治权力和经济产权的继承，普遍遵循父系单系世袭原则，完全排斥女性成员的地位，以确保权力和财富不致流入异姓他族；</a:t>
            </a:r>
            <a:endParaRPr lang="zh-CN" altLang="en-US" sz="2800">
              <a:latin typeface="楷体" panose="02010609060101010101" charset="-122"/>
              <a:ea typeface="楷体" panose="02010609060101010101" charset="-122"/>
              <a:cs typeface="楷体" panose="02010609060101010101" charset="-122"/>
            </a:endParaRPr>
          </a:p>
          <a:p>
            <a:endParaRPr lang="zh-CN" altLang="en-US"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rPr>
              <a:t>2.</a:t>
            </a:r>
            <a:r>
              <a:rPr lang="zh-CN" altLang="en-US" sz="2800">
                <a:latin typeface="楷体" panose="02010609060101010101" charset="-122"/>
                <a:ea typeface="楷体" panose="02010609060101010101" charset="-122"/>
                <a:cs typeface="楷体" panose="02010609060101010101" charset="-122"/>
              </a:rPr>
              <a:t>由血缘纽带维系着的宗法组织</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家族长盛不衰，成为超越朝代更迭不绝如缕的社会细胞。这种家族香火的延绵。又往往仰赖祠堂、家谱、族田</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三要素</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的顽强存在；</a:t>
            </a:r>
            <a:endParaRPr lang="zh-CN" altLang="en-US" sz="2800">
              <a:latin typeface="楷体" panose="02010609060101010101" charset="-122"/>
              <a:ea typeface="楷体" panose="02010609060101010101" charset="-122"/>
              <a:cs typeface="楷体" panose="02010609060101010101" charset="-122"/>
            </a:endParaRPr>
          </a:p>
          <a:p>
            <a:endParaRPr lang="zh-CN" altLang="en-US"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rPr>
              <a:t>3.</a:t>
            </a:r>
            <a:r>
              <a:rPr lang="zh-CN" altLang="en-US" sz="2800">
                <a:latin typeface="楷体" panose="02010609060101010101" charset="-122"/>
                <a:ea typeface="楷体" panose="02010609060101010101" charset="-122"/>
                <a:cs typeface="楷体" panose="02010609060101010101" charset="-122"/>
              </a:rPr>
              <a:t>族权和政权结合，族权在宣扬纲常名教、执行礼法、维护宗法专制秩序方面，与国家政权目标一致；国家政权也以家族精神统驭臣民，正所谓</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家国同构</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君父一体</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a:t>
            </a:r>
            <a:endParaRPr lang="zh-CN" altLang="en-US" sz="2800">
              <a:latin typeface="楷体" panose="02010609060101010101" charset="-122"/>
              <a:ea typeface="楷体" panose="02010609060101010101" charset="-122"/>
              <a:cs typeface="楷体" panose="02010609060101010101" charset="-122"/>
            </a:endParaRPr>
          </a:p>
        </p:txBody>
      </p:sp>
      <p:sp>
        <p:nvSpPr>
          <p:cNvPr id="3" name="文本框 2"/>
          <p:cNvSpPr txBox="1"/>
          <p:nvPr>
            <p:custDataLst>
              <p:tags r:id="rId1"/>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custDataLst>
              <p:tags r:id="rId1"/>
            </p:custDataLst>
          </p:nvPr>
        </p:nvSpPr>
        <p:spPr>
          <a:xfrm>
            <a:off x="53975" y="843280"/>
            <a:ext cx="12191365" cy="1814830"/>
          </a:xfrm>
          <a:prstGeom prst="rect">
            <a:avLst/>
          </a:prstGeom>
          <a:noFill/>
          <a:ln w="9525">
            <a:noFill/>
          </a:ln>
        </p:spPr>
        <p:txBody>
          <a:bodyPr wrap="square">
            <a:spAutoFit/>
          </a:bodyPr>
          <a:p>
            <a:pPr marL="266700" indent="-266700"/>
            <a:r>
              <a:rPr lang="zh-CN" sz="2800" b="1">
                <a:solidFill>
                  <a:srgbClr val="FF0000"/>
                </a:solidFill>
                <a:ea typeface="宋体" panose="02010600030101010101" pitchFamily="2" charset="-122"/>
              </a:rPr>
              <a:t>（</a:t>
            </a:r>
            <a:r>
              <a:rPr lang="en-US" sz="2800" b="1">
                <a:solidFill>
                  <a:srgbClr val="FF0000"/>
                </a:solidFill>
                <a:latin typeface="Times New Roman" panose="02020603050405020304" charset="0"/>
              </a:rPr>
              <a:t>2015</a:t>
            </a:r>
            <a:r>
              <a:rPr lang="en-US" sz="2800" b="1">
                <a:solidFill>
                  <a:srgbClr val="FF0000"/>
                </a:solidFill>
                <a:latin typeface="宋体" panose="02010600030101010101" pitchFamily="2" charset="-122"/>
              </a:rPr>
              <a:t>·</a:t>
            </a:r>
            <a:r>
              <a:rPr lang="zh-CN" sz="2800" b="1">
                <a:solidFill>
                  <a:srgbClr val="FF0000"/>
                </a:solidFill>
                <a:ea typeface="黑体" panose="02010609060101010101" charset="-122"/>
              </a:rPr>
              <a:t>全国Ⅱ卷高考</a:t>
            </a:r>
            <a:r>
              <a:rPr lang="en-US" sz="2800" b="1">
                <a:solidFill>
                  <a:srgbClr val="FF0000"/>
                </a:solidFill>
                <a:latin typeface="宋体" panose="02010600030101010101" pitchFamily="2" charset="-122"/>
              </a:rPr>
              <a:t>·</a:t>
            </a:r>
            <a:r>
              <a:rPr lang="en-US" sz="2800" b="1">
                <a:solidFill>
                  <a:srgbClr val="FF0000"/>
                </a:solidFill>
                <a:latin typeface="Times New Roman" panose="02020603050405020304" charset="0"/>
              </a:rPr>
              <a:t>24</a:t>
            </a:r>
            <a:r>
              <a:rPr lang="zh-CN" sz="2800" b="1">
                <a:solidFill>
                  <a:srgbClr val="FF0000"/>
                </a:solidFill>
                <a:ea typeface="宋体" panose="02010600030101010101" pitchFamily="2" charset="-122"/>
              </a:rPr>
              <a:t>）</a:t>
            </a:r>
            <a:r>
              <a:rPr lang="zh-CN" sz="2800" b="1">
                <a:ea typeface="宋体" panose="02010600030101010101" pitchFamily="2" charset="-122"/>
              </a:rPr>
              <a:t>古代儒家学者批评现实政治，往往称颂夏、商、周“三代”之美，甚至希望君主像尧、舜一样圣明。这表明了儒者</a:t>
            </a:r>
            <a:endParaRPr lang="zh-CN" sz="2800" b="1">
              <a:ea typeface="宋体" panose="02010600030101010101" pitchFamily="2" charset="-122"/>
            </a:endParaRPr>
          </a:p>
          <a:p>
            <a:pPr marL="266700" indent="-266700"/>
            <a:r>
              <a:rPr lang="en-US" sz="2800" b="1">
                <a:latin typeface="Times New Roman" panose="02020603050405020304" charset="0"/>
              </a:rPr>
              <a:t>   A</a:t>
            </a:r>
            <a:r>
              <a:rPr lang="zh-CN" sz="2800" b="1">
                <a:ea typeface="宋体" panose="02010600030101010101" pitchFamily="2" charset="-122"/>
              </a:rPr>
              <a:t>．不能适应现实政治</a:t>
            </a:r>
            <a:r>
              <a:rPr lang="en-US" sz="2800" b="1">
                <a:latin typeface="宋体" panose="02010600030101010101" pitchFamily="2" charset="-122"/>
              </a:rPr>
              <a:t>	        </a:t>
            </a:r>
            <a:r>
              <a:rPr lang="en-US" sz="2800" b="1">
                <a:latin typeface="Times New Roman" panose="02020603050405020304" charset="0"/>
              </a:rPr>
              <a:t>B</a:t>
            </a:r>
            <a:r>
              <a:rPr lang="zh-CN" sz="2800" b="1">
                <a:ea typeface="宋体" panose="02010600030101010101" pitchFamily="2" charset="-122"/>
              </a:rPr>
              <a:t>．反对进行社会变革</a:t>
            </a:r>
            <a:endParaRPr lang="en-US" sz="2800" b="1">
              <a:latin typeface="Times New Roman" panose="02020603050405020304" charset="0"/>
            </a:endParaRPr>
          </a:p>
          <a:p>
            <a:pPr marL="266700" indent="-266700"/>
            <a:r>
              <a:rPr lang="en-US" sz="2800" b="1">
                <a:solidFill>
                  <a:srgbClr val="FF0000"/>
                </a:solidFill>
                <a:latin typeface="Times New Roman" panose="02020603050405020304" charset="0"/>
              </a:rPr>
              <a:t>   C</a:t>
            </a:r>
            <a:r>
              <a:rPr lang="zh-CN" sz="2800" b="1">
                <a:solidFill>
                  <a:srgbClr val="FF0000"/>
                </a:solidFill>
                <a:ea typeface="宋体" panose="02010600030101010101" pitchFamily="2" charset="-122"/>
              </a:rPr>
              <a:t>．理想化的政治诉求</a:t>
            </a:r>
            <a:r>
              <a:rPr lang="en-US" sz="2800" b="1">
                <a:latin typeface="宋体" panose="02010600030101010101" pitchFamily="2" charset="-122"/>
              </a:rPr>
              <a:t>	        </a:t>
            </a:r>
            <a:r>
              <a:rPr lang="en-US" sz="2800" b="1">
                <a:latin typeface="Times New Roman" panose="02020603050405020304" charset="0"/>
              </a:rPr>
              <a:t>D</a:t>
            </a:r>
            <a:r>
              <a:rPr lang="zh-CN" sz="2800" b="1">
                <a:ea typeface="宋体" panose="02010600030101010101" pitchFamily="2" charset="-122"/>
              </a:rPr>
              <a:t>．以复古为政治目标</a:t>
            </a:r>
            <a:endParaRPr lang="zh-CN" altLang="en-US" sz="2800" b="1">
              <a:ea typeface="宋体" panose="02010600030101010101" pitchFamily="2" charset="-122"/>
            </a:endParaRPr>
          </a:p>
        </p:txBody>
      </p:sp>
      <p:sp>
        <p:nvSpPr>
          <p:cNvPr id="4" name="文本框 3"/>
          <p:cNvSpPr txBox="1"/>
          <p:nvPr/>
        </p:nvSpPr>
        <p:spPr>
          <a:xfrm>
            <a:off x="154940" y="2821305"/>
            <a:ext cx="1663065" cy="521970"/>
          </a:xfrm>
          <a:prstGeom prst="rect">
            <a:avLst/>
          </a:prstGeom>
          <a:noFill/>
        </p:spPr>
        <p:txBody>
          <a:bodyPr wrap="square" rtlCol="0" anchor="t">
            <a:spAutoFit/>
          </a:bodyPr>
          <a:p>
            <a:r>
              <a:rPr lang="zh-CN" altLang="en-US" sz="2800" b="1">
                <a:latin typeface="宋体" panose="02010600030101010101" pitchFamily="2" charset="-122"/>
                <a:ea typeface="宋体" panose="02010600030101010101" pitchFamily="2" charset="-122"/>
                <a:cs typeface="宋体" panose="02010600030101010101" pitchFamily="2" charset="-122"/>
                <a:sym typeface="+mn-ea"/>
              </a:rPr>
              <a:t>【解读】</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1516380" y="2821305"/>
            <a:ext cx="10162540" cy="521970"/>
          </a:xfrm>
          <a:prstGeom prst="rect">
            <a:avLst/>
          </a:prstGeom>
          <a:noFill/>
        </p:spPr>
        <p:txBody>
          <a:bodyPr wrap="square" rtlCol="0">
            <a:noAutofit/>
          </a:bodyPr>
          <a:p>
            <a:r>
              <a:rPr lang="zh-CN" altLang="en-US" sz="2800" b="1">
                <a:latin typeface="宋体" panose="02010600030101010101" pitchFamily="2" charset="-122"/>
                <a:ea typeface="宋体" panose="02010600030101010101" pitchFamily="2" charset="-122"/>
              </a:rPr>
              <a:t>根据题干信息和</a:t>
            </a:r>
            <a:r>
              <a:rPr lang="zh-CN" altLang="en-US" sz="2800" b="1">
                <a:solidFill>
                  <a:schemeClr val="tx1"/>
                </a:solidFill>
                <a:latin typeface="宋体" panose="02010600030101010101" pitchFamily="2" charset="-122"/>
                <a:ea typeface="宋体" panose="02010600030101010101" pitchFamily="2" charset="-122"/>
              </a:rPr>
              <a:t>递进</a:t>
            </a:r>
            <a:r>
              <a:rPr lang="zh-CN" altLang="en-US" sz="2800" b="1">
                <a:latin typeface="宋体" panose="02010600030101010101" pitchFamily="2" charset="-122"/>
                <a:ea typeface="宋体" panose="02010600030101010101" pitchFamily="2" charset="-122"/>
              </a:rPr>
              <a:t>的关联词分析：</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endParaRPr lang="en-US" altLang="zh-CN" sz="2800" b="1">
              <a:latin typeface="宋体" panose="02010600030101010101" pitchFamily="2" charset="-122"/>
              <a:ea typeface="宋体" panose="02010600030101010101" pitchFamily="2" charset="-122"/>
            </a:endParaRPr>
          </a:p>
          <a:p>
            <a:endParaRPr lang="en-US" altLang="zh-CN" sz="2800" b="1">
              <a:latin typeface="宋体" panose="02010600030101010101" pitchFamily="2" charset="-122"/>
              <a:ea typeface="宋体" panose="02010600030101010101" pitchFamily="2" charset="-122"/>
            </a:endParaRPr>
          </a:p>
        </p:txBody>
      </p:sp>
      <p:sp>
        <p:nvSpPr>
          <p:cNvPr id="2" name="文本框 1"/>
          <p:cNvSpPr txBox="1"/>
          <p:nvPr/>
        </p:nvSpPr>
        <p:spPr>
          <a:xfrm>
            <a:off x="400685" y="3952240"/>
            <a:ext cx="11894820" cy="2245360"/>
          </a:xfrm>
          <a:prstGeom prst="rect">
            <a:avLst/>
          </a:prstGeom>
          <a:noFill/>
        </p:spPr>
        <p:txBody>
          <a:bodyPr wrap="square" rtlCol="0">
            <a:spAutoFit/>
          </a:bodyPr>
          <a:p>
            <a:pPr>
              <a:lnSpc>
                <a:spcPct val="150000"/>
              </a:lnSpc>
            </a:pP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古代儒家学者对君主究竟有怎样理想化政治诉求是什么？</a:t>
            </a:r>
            <a:r>
              <a:rPr lang="zh-CN" sz="2800" b="1">
                <a:latin typeface="宋体" panose="02010600030101010101" pitchFamily="2" charset="-122"/>
                <a:ea typeface="宋体" panose="02010600030101010101" pitchFamily="2" charset="-122"/>
                <a:cs typeface="宋体" panose="02010600030101010101" pitchFamily="2" charset="-122"/>
              </a:rPr>
              <a:t>为何要从夏、商、周三代去寻找，更要从黄帝尧舜时代去渴求？</a:t>
            </a:r>
            <a:endParaRPr lang="zh-CN" sz="2800" b="1">
              <a:latin typeface="宋体" panose="02010600030101010101" pitchFamily="2" charset="-122"/>
              <a:ea typeface="宋体" panose="02010600030101010101" pitchFamily="2" charset="-122"/>
              <a:cs typeface="宋体" panose="02010600030101010101" pitchFamily="2" charset="-122"/>
            </a:endParaRPr>
          </a:p>
          <a:p>
            <a:endParaRPr lang="zh-CN" sz="2800" b="1">
              <a:latin typeface="宋体" panose="02010600030101010101" pitchFamily="2" charset="-122"/>
              <a:ea typeface="宋体" panose="02010600030101010101" pitchFamily="2" charset="-122"/>
              <a:cs typeface="宋体" panose="02010600030101010101" pitchFamily="2" charset="-122"/>
            </a:endParaRPr>
          </a:p>
          <a:p>
            <a:r>
              <a:rPr lang="en-US" altLang="zh-CN" sz="2800" b="1">
                <a:latin typeface="宋体" panose="02010600030101010101" pitchFamily="2" charset="-122"/>
                <a:ea typeface="宋体" panose="02010600030101010101" pitchFamily="2" charset="-122"/>
                <a:cs typeface="宋体" panose="02010600030101010101" pitchFamily="2" charset="-122"/>
              </a:rPr>
              <a:t>    </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custDataLst>
              <p:tags r:id="rId2"/>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0325" y="916940"/>
            <a:ext cx="3777615"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rPr>
              <a:t>大同之世</a:t>
            </a:r>
            <a:r>
              <a:rPr lang="en-US" altLang="zh-CN" sz="2800" b="1">
                <a:latin typeface="黑体" panose="02010609060101010101" charset="-122"/>
                <a:ea typeface="黑体" panose="02010609060101010101" charset="-122"/>
              </a:rPr>
              <a:t>——</a:t>
            </a:r>
            <a:r>
              <a:rPr lang="zh-CN" altLang="en-US" sz="2800" b="1">
                <a:latin typeface="黑体" panose="02010609060101010101" charset="-122"/>
                <a:ea typeface="黑体" panose="02010609060101010101" charset="-122"/>
              </a:rPr>
              <a:t>天下为公</a:t>
            </a:r>
            <a:endParaRPr lang="zh-CN" altLang="en-US" sz="2800" b="1">
              <a:latin typeface="黑体" panose="02010609060101010101" charset="-122"/>
              <a:ea typeface="黑体" panose="02010609060101010101" charset="-122"/>
            </a:endParaRPr>
          </a:p>
        </p:txBody>
      </p:sp>
      <p:sp>
        <p:nvSpPr>
          <p:cNvPr id="7" name="文本框 6"/>
          <p:cNvSpPr txBox="1"/>
          <p:nvPr/>
        </p:nvSpPr>
        <p:spPr>
          <a:xfrm>
            <a:off x="46990" y="3778250"/>
            <a:ext cx="3777615"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rPr>
              <a:t>小康之世</a:t>
            </a:r>
            <a:r>
              <a:rPr lang="en-US" altLang="zh-CN" sz="2800" b="1">
                <a:latin typeface="黑体" panose="02010609060101010101" charset="-122"/>
                <a:ea typeface="黑体" panose="02010609060101010101" charset="-122"/>
              </a:rPr>
              <a:t>——</a:t>
            </a:r>
            <a:r>
              <a:rPr lang="zh-CN" altLang="en-US" sz="2800" b="1">
                <a:latin typeface="黑体" panose="02010609060101010101" charset="-122"/>
                <a:ea typeface="黑体" panose="02010609060101010101" charset="-122"/>
              </a:rPr>
              <a:t>天下为家</a:t>
            </a:r>
            <a:endParaRPr lang="zh-CN" altLang="en-US" sz="2800" b="1">
              <a:latin typeface="黑体" panose="02010609060101010101" charset="-122"/>
              <a:ea typeface="黑体" panose="02010609060101010101" charset="-122"/>
            </a:endParaRPr>
          </a:p>
        </p:txBody>
      </p:sp>
      <p:sp>
        <p:nvSpPr>
          <p:cNvPr id="8" name="文本框 7"/>
          <p:cNvSpPr txBox="1"/>
          <p:nvPr/>
        </p:nvSpPr>
        <p:spPr>
          <a:xfrm>
            <a:off x="124460" y="1485900"/>
            <a:ext cx="12067540" cy="2245360"/>
          </a:xfrm>
          <a:prstGeom prst="rect">
            <a:avLst/>
          </a:prstGeom>
          <a:noFill/>
        </p:spPr>
        <p:txBody>
          <a:bodyPr wrap="square" rtlCol="0">
            <a:spAutoFit/>
          </a:bodyPr>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楷体" panose="02010609060101010101" charset="-122"/>
                <a:ea typeface="楷体" panose="02010609060101010101" charset="-122"/>
                <a:cs typeface="楷体" panose="02010609060101010101" charset="-122"/>
              </a:rPr>
              <a:t>大道之行也，天下为公。选贤与（举）能，讲信修睦。故人不独亲其亲，不独子其子，使老有所终，壮有所用，幼有所长，鳏、寡、孤、独、废疾者皆有所样。……它描绘了一个不分彼此、没有争斗的和谐而温馨的社会图景。</a:t>
            </a:r>
            <a:r>
              <a:rPr lang="en-US" altLang="zh-CN" sz="2800">
                <a:latin typeface="楷体" panose="02010609060101010101" charset="-122"/>
                <a:ea typeface="楷体" panose="02010609060101010101" charset="-122"/>
                <a:cs typeface="楷体" panose="02010609060101010101" charset="-122"/>
              </a:rPr>
              <a:t>”</a:t>
            </a:r>
            <a:endParaRPr lang="zh-CN" altLang="en-US"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rPr>
              <a:t>                                     </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《礼记·礼运》</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46990" y="4622165"/>
            <a:ext cx="12067540" cy="1814830"/>
          </a:xfrm>
          <a:prstGeom prst="rect">
            <a:avLst/>
          </a:prstGeom>
          <a:noFill/>
        </p:spPr>
        <p:txBody>
          <a:bodyPr wrap="square" rtlCol="0">
            <a:spAutoFit/>
          </a:bodyPr>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楷体" panose="02010609060101010101" charset="-122"/>
                <a:ea typeface="楷体" panose="02010609060101010101" charset="-122"/>
                <a:cs typeface="楷体" panose="02010609060101010101" charset="-122"/>
              </a:rPr>
              <a:t>今大道既隐，天下为家。各亲其亲，各子其子，货力为己。大人世及以为礼，城郭沟池以为固，礼仪以为纪。</a:t>
            </a:r>
            <a:r>
              <a:rPr lang="zh-CN" altLang="en-US" sz="2800">
                <a:latin typeface="Arial" panose="020B0604020202020204" pitchFamily="34" charset="0"/>
                <a:ea typeface="楷体" panose="02010609060101010101" charset="-122"/>
                <a:cs typeface="Arial" panose="020B0604020202020204" pitchFamily="34" charset="0"/>
              </a:rPr>
              <a:t>……如有不由此者，在执者去，众以为殃，是为小康。</a:t>
            </a:r>
            <a:r>
              <a:rPr lang="en-US" altLang="zh-CN" sz="2800">
                <a:latin typeface="Arial" panose="020B0604020202020204" pitchFamily="34" charset="0"/>
                <a:ea typeface="楷体" panose="02010609060101010101" charset="-122"/>
                <a:cs typeface="Arial" panose="020B0604020202020204" pitchFamily="34" charset="0"/>
              </a:rPr>
              <a:t>”</a:t>
            </a:r>
            <a:endParaRPr lang="zh-CN" altLang="en-US"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rPr>
              <a:t>                                     </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《礼记·礼运》</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custDataLst>
              <p:tags r:id="rId1"/>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custDataLst>
              <p:tags r:id="rId1"/>
            </p:custDataLst>
          </p:nvPr>
        </p:nvSpPr>
        <p:spPr>
          <a:xfrm>
            <a:off x="53975" y="749300"/>
            <a:ext cx="12191365" cy="1814830"/>
          </a:xfrm>
          <a:prstGeom prst="rect">
            <a:avLst/>
          </a:prstGeom>
          <a:noFill/>
          <a:ln w="9525">
            <a:noFill/>
          </a:ln>
        </p:spPr>
        <p:txBody>
          <a:bodyPr wrap="square">
            <a:spAutoFit/>
          </a:bodyPr>
          <a:p>
            <a:pPr marL="266700" indent="-266700"/>
            <a:r>
              <a:rPr lang="zh-CN" sz="2800" b="1">
                <a:solidFill>
                  <a:srgbClr val="FF0000"/>
                </a:solidFill>
                <a:ea typeface="宋体" panose="02010600030101010101" pitchFamily="2" charset="-122"/>
              </a:rPr>
              <a:t>（</a:t>
            </a:r>
            <a:r>
              <a:rPr lang="en-US" sz="2800" b="1">
                <a:solidFill>
                  <a:srgbClr val="FF0000"/>
                </a:solidFill>
                <a:latin typeface="Times New Roman" panose="02020603050405020304" charset="0"/>
              </a:rPr>
              <a:t>2015</a:t>
            </a:r>
            <a:r>
              <a:rPr lang="en-US" sz="2800" b="1">
                <a:solidFill>
                  <a:srgbClr val="FF0000"/>
                </a:solidFill>
                <a:latin typeface="宋体" panose="02010600030101010101" pitchFamily="2" charset="-122"/>
              </a:rPr>
              <a:t>·</a:t>
            </a:r>
            <a:r>
              <a:rPr lang="zh-CN" sz="2800" b="1">
                <a:solidFill>
                  <a:srgbClr val="FF0000"/>
                </a:solidFill>
                <a:ea typeface="黑体" panose="02010609060101010101" charset="-122"/>
              </a:rPr>
              <a:t>全国Ⅱ卷高考</a:t>
            </a:r>
            <a:r>
              <a:rPr lang="en-US" sz="2800" b="1">
                <a:solidFill>
                  <a:srgbClr val="FF0000"/>
                </a:solidFill>
                <a:latin typeface="宋体" panose="02010600030101010101" pitchFamily="2" charset="-122"/>
              </a:rPr>
              <a:t>·</a:t>
            </a:r>
            <a:r>
              <a:rPr lang="en-US" sz="2800" b="1">
                <a:solidFill>
                  <a:srgbClr val="FF0000"/>
                </a:solidFill>
                <a:latin typeface="Times New Roman" panose="02020603050405020304" charset="0"/>
              </a:rPr>
              <a:t>24</a:t>
            </a:r>
            <a:r>
              <a:rPr lang="zh-CN" sz="2800" b="1">
                <a:solidFill>
                  <a:srgbClr val="FF0000"/>
                </a:solidFill>
                <a:ea typeface="宋体" panose="02010600030101010101" pitchFamily="2" charset="-122"/>
              </a:rPr>
              <a:t>）</a:t>
            </a:r>
            <a:r>
              <a:rPr lang="zh-CN" sz="2800" b="1">
                <a:ea typeface="宋体" panose="02010600030101010101" pitchFamily="2" charset="-122"/>
              </a:rPr>
              <a:t>古代儒家学者批评现实政治，往往称颂夏、商、周“三代”之美，甚至希望君主像尧、舜一样圣明。这表明了儒者</a:t>
            </a:r>
            <a:endParaRPr lang="zh-CN" sz="2800" b="1">
              <a:ea typeface="宋体" panose="02010600030101010101" pitchFamily="2" charset="-122"/>
            </a:endParaRPr>
          </a:p>
          <a:p>
            <a:pPr marL="266700" indent="-266700"/>
            <a:r>
              <a:rPr lang="en-US" sz="2800" b="1">
                <a:latin typeface="Times New Roman" panose="02020603050405020304" charset="0"/>
              </a:rPr>
              <a:t>   A</a:t>
            </a:r>
            <a:r>
              <a:rPr lang="zh-CN" sz="2800" b="1">
                <a:ea typeface="宋体" panose="02010600030101010101" pitchFamily="2" charset="-122"/>
              </a:rPr>
              <a:t>．不能适应现实政治</a:t>
            </a:r>
            <a:r>
              <a:rPr lang="en-US" sz="2800" b="1">
                <a:latin typeface="宋体" panose="02010600030101010101" pitchFamily="2" charset="-122"/>
              </a:rPr>
              <a:t>	        </a:t>
            </a:r>
            <a:r>
              <a:rPr lang="en-US" sz="2800" b="1">
                <a:latin typeface="Times New Roman" panose="02020603050405020304" charset="0"/>
              </a:rPr>
              <a:t>B</a:t>
            </a:r>
            <a:r>
              <a:rPr lang="zh-CN" sz="2800" b="1">
                <a:ea typeface="宋体" panose="02010600030101010101" pitchFamily="2" charset="-122"/>
              </a:rPr>
              <a:t>．反对进行社会变革</a:t>
            </a:r>
            <a:endParaRPr lang="en-US" sz="2800" b="1">
              <a:latin typeface="Times New Roman" panose="02020603050405020304" charset="0"/>
            </a:endParaRPr>
          </a:p>
          <a:p>
            <a:pPr marL="266700" indent="-266700"/>
            <a:r>
              <a:rPr lang="en-US" sz="2800" b="1">
                <a:solidFill>
                  <a:srgbClr val="FF0000"/>
                </a:solidFill>
                <a:latin typeface="Times New Roman" panose="02020603050405020304" charset="0"/>
              </a:rPr>
              <a:t>   C</a:t>
            </a:r>
            <a:r>
              <a:rPr lang="zh-CN" sz="2800" b="1">
                <a:solidFill>
                  <a:srgbClr val="FF0000"/>
                </a:solidFill>
                <a:ea typeface="宋体" panose="02010600030101010101" pitchFamily="2" charset="-122"/>
              </a:rPr>
              <a:t>．理想化的政治诉求</a:t>
            </a:r>
            <a:r>
              <a:rPr lang="en-US" sz="2800" b="1">
                <a:latin typeface="宋体" panose="02010600030101010101" pitchFamily="2" charset="-122"/>
              </a:rPr>
              <a:t>	        </a:t>
            </a:r>
            <a:r>
              <a:rPr lang="en-US" sz="2800" b="1">
                <a:latin typeface="Times New Roman" panose="02020603050405020304" charset="0"/>
              </a:rPr>
              <a:t>D</a:t>
            </a:r>
            <a:r>
              <a:rPr lang="zh-CN" sz="2800" b="1">
                <a:ea typeface="宋体" panose="02010600030101010101" pitchFamily="2" charset="-122"/>
              </a:rPr>
              <a:t>．以复古为政治目标</a:t>
            </a:r>
            <a:endParaRPr lang="zh-CN" altLang="en-US" sz="2800" b="1">
              <a:ea typeface="宋体" panose="02010600030101010101" pitchFamily="2" charset="-122"/>
            </a:endParaRPr>
          </a:p>
        </p:txBody>
      </p:sp>
      <p:sp>
        <p:nvSpPr>
          <p:cNvPr id="4" name="文本框 3"/>
          <p:cNvSpPr txBox="1"/>
          <p:nvPr/>
        </p:nvSpPr>
        <p:spPr>
          <a:xfrm>
            <a:off x="53975" y="2735580"/>
            <a:ext cx="1663065" cy="521970"/>
          </a:xfrm>
          <a:prstGeom prst="rect">
            <a:avLst/>
          </a:prstGeom>
          <a:noFill/>
        </p:spPr>
        <p:txBody>
          <a:bodyPr wrap="square" rtlCol="0" anchor="t">
            <a:spAutoFit/>
          </a:bodyPr>
          <a:p>
            <a:r>
              <a:rPr lang="zh-CN" altLang="en-US" sz="2800" b="1">
                <a:latin typeface="宋体" panose="02010600030101010101" pitchFamily="2" charset="-122"/>
                <a:ea typeface="宋体" panose="02010600030101010101" pitchFamily="2" charset="-122"/>
                <a:cs typeface="宋体" panose="02010600030101010101" pitchFamily="2" charset="-122"/>
                <a:sym typeface="+mn-ea"/>
              </a:rPr>
              <a:t>【解读】</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1516380" y="2735580"/>
            <a:ext cx="10162540" cy="521970"/>
          </a:xfrm>
          <a:prstGeom prst="rect">
            <a:avLst/>
          </a:prstGeom>
          <a:noFill/>
        </p:spPr>
        <p:txBody>
          <a:bodyPr wrap="square" rtlCol="0">
            <a:noAutofit/>
          </a:bodyPr>
          <a:p>
            <a:r>
              <a:rPr lang="zh-CN" altLang="en-US" sz="2800" b="1">
                <a:latin typeface="宋体" panose="02010600030101010101" pitchFamily="2" charset="-122"/>
                <a:ea typeface="宋体" panose="02010600030101010101" pitchFamily="2" charset="-122"/>
              </a:rPr>
              <a:t>根据题干信息和</a:t>
            </a:r>
            <a:r>
              <a:rPr lang="zh-CN" altLang="en-US" sz="2800" b="1">
                <a:solidFill>
                  <a:schemeClr val="tx1"/>
                </a:solidFill>
                <a:latin typeface="宋体" panose="02010600030101010101" pitchFamily="2" charset="-122"/>
                <a:ea typeface="宋体" panose="02010600030101010101" pitchFamily="2" charset="-122"/>
              </a:rPr>
              <a:t>递进</a:t>
            </a:r>
            <a:r>
              <a:rPr lang="zh-CN" altLang="en-US" sz="2800" b="1">
                <a:latin typeface="宋体" panose="02010600030101010101" pitchFamily="2" charset="-122"/>
                <a:ea typeface="宋体" panose="02010600030101010101" pitchFamily="2" charset="-122"/>
              </a:rPr>
              <a:t>的关联词分析：</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endParaRPr lang="en-US" altLang="zh-CN" sz="2800" b="1">
              <a:latin typeface="宋体" panose="02010600030101010101" pitchFamily="2" charset="-122"/>
              <a:ea typeface="宋体" panose="02010600030101010101" pitchFamily="2" charset="-122"/>
            </a:endParaRPr>
          </a:p>
          <a:p>
            <a:endParaRPr lang="en-US" altLang="zh-CN" sz="2800" b="1">
              <a:latin typeface="宋体" panose="02010600030101010101" pitchFamily="2" charset="-122"/>
              <a:ea typeface="宋体" panose="02010600030101010101" pitchFamily="2" charset="-122"/>
            </a:endParaRPr>
          </a:p>
        </p:txBody>
      </p:sp>
      <p:sp>
        <p:nvSpPr>
          <p:cNvPr id="3" name="文本框 2"/>
          <p:cNvSpPr txBox="1"/>
          <p:nvPr>
            <p:custDataLst>
              <p:tags r:id="rId2"/>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
        <p:nvSpPr>
          <p:cNvPr id="5" name="文本框 4"/>
          <p:cNvSpPr txBox="1"/>
          <p:nvPr>
            <p:custDataLst>
              <p:tags r:id="rId3"/>
            </p:custDataLst>
          </p:nvPr>
        </p:nvSpPr>
        <p:spPr>
          <a:xfrm>
            <a:off x="-93345" y="3429000"/>
            <a:ext cx="12037060" cy="2553335"/>
          </a:xfrm>
          <a:prstGeom prst="rect">
            <a:avLst/>
          </a:prstGeom>
          <a:noFill/>
        </p:spPr>
        <p:txBody>
          <a:bodyPr wrap="square" rtlCol="0" anchor="t">
            <a:spAutoFit/>
          </a:bodyPr>
          <a:p>
            <a:r>
              <a:rPr lang="en-US" altLang="zh-CN" sz="3200" b="1">
                <a:latin typeface="楷体" panose="02010609060101010101" charset="-122"/>
                <a:ea typeface="楷体" panose="02010609060101010101" charset="-122"/>
                <a:cs typeface="楷体" panose="02010609060101010101" charset="-122"/>
                <a:sym typeface="+mn-ea"/>
              </a:rPr>
              <a:t>    </a:t>
            </a:r>
            <a:r>
              <a:rPr lang="zh-CN" altLang="en-US" sz="3200" b="1">
                <a:latin typeface="楷体" panose="02010609060101010101" charset="-122"/>
                <a:ea typeface="楷体" panose="02010609060101010101" charset="-122"/>
                <a:cs typeface="楷体" panose="02010609060101010101" charset="-122"/>
                <a:sym typeface="+mn-ea"/>
              </a:rPr>
              <a:t>以先秦诸子的角度看，他们认为自己所处的春秋战国时代最为糟糕，被称为</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乱世</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。此前的夏商周三代被称为</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小康之世</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，虽然不甚理想，但比乱世好多了。</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小康之世</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以前的</a:t>
            </a:r>
            <a:r>
              <a:rPr lang="zh-CN" sz="3200" b="1">
                <a:latin typeface="楷体" panose="02010609060101010101" charset="-122"/>
                <a:ea typeface="楷体" panose="02010609060101010101" charset="-122"/>
                <a:cs typeface="楷体" panose="02010609060101010101" charset="-122"/>
                <a:sym typeface="+mn-ea"/>
              </a:rPr>
              <a:t>黄帝尧舜时代，最为理想，被称为</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大同之世</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因此他们的政治理想就是，由</a:t>
            </a:r>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乱世</a:t>
            </a:r>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回归到</a:t>
            </a:r>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小康之世</a:t>
            </a:r>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，进而重建</a:t>
            </a:r>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大同之世</a:t>
            </a:r>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a:t>
            </a:r>
            <a:endParaRPr lang="zh-CN" altLang="en-US" sz="3200" b="1">
              <a:solidFill>
                <a:srgbClr val="FF0000"/>
              </a:solidFill>
              <a:latin typeface="楷体" panose="02010609060101010101" charset="-122"/>
              <a:ea typeface="楷体" panose="02010609060101010101" charset="-122"/>
              <a:cs typeface="楷体" panose="02010609060101010101" charset="-122"/>
              <a:sym typeface="+mn-ea"/>
            </a:endParaRPr>
          </a:p>
        </p:txBody>
      </p:sp>
    </p:spTree>
    <p:custDataLst>
      <p:tags r:id="rId4"/>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7310" y="894715"/>
            <a:ext cx="12056745" cy="5692775"/>
          </a:xfrm>
          <a:prstGeom prst="rect">
            <a:avLst/>
          </a:prstGeom>
          <a:noFill/>
        </p:spPr>
        <p:txBody>
          <a:bodyPr wrap="square" rtlCol="0" anchor="t">
            <a:spAutoFit/>
          </a:bodyPr>
          <a:p>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a:latin typeface="楷体" panose="02010609060101010101" charset="-122"/>
                <a:ea typeface="楷体" panose="02010609060101010101" charset="-122"/>
                <a:cs typeface="楷体" panose="02010609060101010101" charset="-122"/>
                <a:sym typeface="+mn-ea"/>
              </a:rPr>
              <a:t>回到</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三代</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也是宋代理学家朱熹梦寐以求的理想追求，也是儒家思想的中心价值原则。</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三代</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就是理想的政治。理想的政治是皇帝不要做什么事情，皇帝只是一个虚君，他们推荐的是</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虚君制</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，让懂知识、懂道理的人来做宰相、做百官，然后大家讨论怎样制定大的政策。</a:t>
            </a:r>
            <a:endParaRPr lang="zh-CN" altLang="en-US" sz="2800" b="1">
              <a:latin typeface="楷体" panose="02010609060101010101" charset="-122"/>
              <a:ea typeface="楷体" panose="02010609060101010101" charset="-122"/>
              <a:cs typeface="楷体" panose="02010609060101010101" charset="-122"/>
              <a:sym typeface="+mn-ea"/>
            </a:endParaRPr>
          </a:p>
          <a:p>
            <a:endParaRPr lang="zh-CN" altLang="en-US" sz="2800" b="1">
              <a:latin typeface="楷体" panose="02010609060101010101" charset="-122"/>
              <a:ea typeface="楷体" panose="02010609060101010101" charset="-122"/>
              <a:cs typeface="楷体" panose="02010609060101010101" charset="-122"/>
              <a:sym typeface="+mn-ea"/>
            </a:endParaRPr>
          </a:p>
          <a:p>
            <a:r>
              <a:rPr lang="en-US" altLang="zh-CN" sz="2800" b="1">
                <a:latin typeface="楷体" panose="02010609060101010101" charset="-122"/>
                <a:ea typeface="楷体" panose="02010609060101010101" charset="-122"/>
                <a:cs typeface="楷体" panose="02010609060101010101" charset="-122"/>
                <a:sym typeface="+mn-ea"/>
              </a:rPr>
              <a:t>    </a:t>
            </a:r>
            <a:r>
              <a:rPr lang="zh-CN" altLang="en-US" sz="2800" b="1">
                <a:latin typeface="楷体" panose="02010609060101010101" charset="-122"/>
                <a:ea typeface="楷体" panose="02010609060101010101" charset="-122"/>
                <a:cs typeface="楷体" panose="02010609060101010101" charset="-122"/>
                <a:sym typeface="+mn-ea"/>
              </a:rPr>
              <a:t>二程、尤其是程颐，认为两件事情很重要：第一件是要有好宰相，因为皇帝是世袭的，没办法保证好坏，唯一办法是选一个最好的宰相，关系天下兴衰治乱；第二件是要识懂得中国经典的大师给皇帝天天讲道理，让他懂得道理，就可以遵守理。</a:t>
            </a:r>
            <a:endParaRPr lang="zh-CN" altLang="en-US" sz="2800" b="1">
              <a:latin typeface="楷体" panose="02010609060101010101" charset="-122"/>
              <a:ea typeface="楷体" panose="02010609060101010101" charset="-122"/>
              <a:cs typeface="楷体" panose="02010609060101010101" charset="-122"/>
              <a:sym typeface="+mn-ea"/>
            </a:endParaRPr>
          </a:p>
          <a:p>
            <a:endParaRPr lang="zh-CN" altLang="en-US" sz="2800" b="1">
              <a:latin typeface="楷体" panose="02010609060101010101" charset="-122"/>
              <a:ea typeface="楷体" panose="02010609060101010101" charset="-122"/>
              <a:cs typeface="楷体" panose="02010609060101010101" charset="-122"/>
              <a:sym typeface="+mn-ea"/>
            </a:endParaRPr>
          </a:p>
          <a:p>
            <a:r>
              <a:rPr lang="en-US" altLang="zh-CN" sz="2800" b="1">
                <a:latin typeface="楷体" panose="02010609060101010101" charset="-122"/>
                <a:ea typeface="楷体" panose="02010609060101010101" charset="-122"/>
                <a:cs typeface="楷体" panose="02010609060101010101" charset="-122"/>
                <a:sym typeface="+mn-ea"/>
              </a:rPr>
              <a:t>     </a:t>
            </a:r>
            <a:r>
              <a:rPr lang="zh-CN" altLang="en-US" sz="2800" b="1">
                <a:latin typeface="楷体" panose="02010609060101010101" charset="-122"/>
                <a:ea typeface="楷体" panose="02010609060101010101" charset="-122"/>
                <a:cs typeface="楷体" panose="02010609060101010101" charset="-122"/>
                <a:sym typeface="+mn-ea"/>
              </a:rPr>
              <a:t>理学最早是要限制皇帝的权力、后面反过来被皇帝运用，有了权力就有了理，但是理学家从二程、朱熹到明朝的王阳明，都是以理限势，见了理一定要低头，这就是最高的法则，等于西方的自然法高于一切人定法。</a:t>
            </a:r>
            <a:endParaRPr lang="zh-CN" altLang="en-US" sz="28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custDataLst>
              <p:tags r:id="rId1"/>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018665" y="60960"/>
            <a:ext cx="3908425" cy="521970"/>
          </a:xfrm>
          <a:prstGeom prst="rect">
            <a:avLst/>
          </a:prstGeom>
          <a:noFill/>
        </p:spPr>
        <p:txBody>
          <a:bodyPr wrap="square" rtlCol="0">
            <a:spAutoFit/>
          </a:bodyPr>
          <a:p>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中国</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与</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中华</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a:t>
            </a:r>
            <a:endParaRPr lang="zh-CN" altLang="en-US" sz="2800" b="1">
              <a:solidFill>
                <a:schemeClr val="bg1"/>
              </a:solidFill>
              <a:latin typeface="黑体" panose="02010609060101010101" charset="-122"/>
              <a:ea typeface="黑体" panose="02010609060101010101" charset="-122"/>
            </a:endParaRPr>
          </a:p>
        </p:txBody>
      </p:sp>
      <p:sp>
        <p:nvSpPr>
          <p:cNvPr id="5" name="文本框 4"/>
          <p:cNvSpPr txBox="1"/>
          <p:nvPr/>
        </p:nvSpPr>
        <p:spPr>
          <a:xfrm>
            <a:off x="0" y="859790"/>
            <a:ext cx="7752715" cy="1029970"/>
          </a:xfrm>
          <a:prstGeom prst="rect">
            <a:avLst/>
          </a:prstGeom>
          <a:noFill/>
        </p:spPr>
        <p:txBody>
          <a:bodyPr wrap="square" rtlCol="0">
            <a:noAutofit/>
          </a:bodyPr>
          <a:p>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中国</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是一个历史范畴，随着时代的演进，内涵不断拓展；</a:t>
            </a:r>
            <a:endParaRPr lang="zh-CN" altLang="en-US" sz="2800" b="1">
              <a:latin typeface="楷体" panose="02010609060101010101" charset="-122"/>
              <a:ea typeface="楷体" panose="02010609060101010101" charset="-122"/>
              <a:cs typeface="楷体" panose="02010609060101010101" charset="-122"/>
            </a:endParaRPr>
          </a:p>
        </p:txBody>
      </p:sp>
      <p:pic>
        <p:nvPicPr>
          <p:cNvPr id="6" name="图片 5" descr="微信图片_20230308202209"/>
          <p:cNvPicPr>
            <a:picLocks noChangeAspect="1"/>
          </p:cNvPicPr>
          <p:nvPr>
            <p:custDataLst>
              <p:tags r:id="rId2"/>
            </p:custDataLst>
          </p:nvPr>
        </p:nvPicPr>
        <p:blipFill>
          <a:blip r:embed="rId3"/>
          <a:stretch>
            <a:fillRect/>
          </a:stretch>
        </p:blipFill>
        <p:spPr>
          <a:xfrm>
            <a:off x="8137525" y="1330960"/>
            <a:ext cx="3982720" cy="2653665"/>
          </a:xfrm>
          <a:prstGeom prst="rect">
            <a:avLst/>
          </a:prstGeom>
        </p:spPr>
      </p:pic>
      <p:sp>
        <p:nvSpPr>
          <p:cNvPr id="8" name="文本框 7"/>
          <p:cNvSpPr txBox="1"/>
          <p:nvPr/>
        </p:nvSpPr>
        <p:spPr>
          <a:xfrm>
            <a:off x="0" y="5241290"/>
            <a:ext cx="8018780" cy="953135"/>
          </a:xfrm>
          <a:prstGeom prst="rect">
            <a:avLst/>
          </a:prstGeom>
          <a:noFill/>
        </p:spPr>
        <p:txBody>
          <a:bodyPr wrap="square" rtlCol="0">
            <a:spAutoFit/>
          </a:bodyPr>
          <a:p>
            <a:r>
              <a:rPr lang="en-US" altLang="zh-CN" sz="2800" b="1">
                <a:latin typeface="黑体" panose="02010609060101010101" charset="-122"/>
                <a:ea typeface="黑体" panose="02010609060101010101" charset="-122"/>
                <a:cs typeface="黑体" panose="02010609060101010101" charset="-122"/>
              </a:rPr>
              <a:t>   “</a:t>
            </a:r>
            <a:r>
              <a:rPr lang="zh-CN" altLang="en-US" sz="2800" b="1">
                <a:latin typeface="黑体" panose="02010609060101010101" charset="-122"/>
                <a:ea typeface="黑体" panose="02010609060101010101" charset="-122"/>
                <a:cs typeface="黑体" panose="02010609060101010101" charset="-122"/>
              </a:rPr>
              <a:t>华</a:t>
            </a:r>
            <a:r>
              <a:rPr lang="en-US" altLang="zh-CN" sz="2800" b="1">
                <a:latin typeface="黑体" panose="02010609060101010101" charset="-122"/>
                <a:ea typeface="黑体" panose="02010609060101010101" charset="-122"/>
                <a:cs typeface="黑体" panose="02010609060101010101" charset="-122"/>
              </a:rPr>
              <a:t>”</a:t>
            </a:r>
            <a:r>
              <a:rPr lang="zh-CN" altLang="en-US" sz="2800" b="1">
                <a:latin typeface="黑体" panose="02010609060101010101" charset="-122"/>
                <a:ea typeface="黑体" panose="02010609060101010101" charset="-122"/>
                <a:cs typeface="黑体" panose="02010609060101010101" charset="-122"/>
              </a:rPr>
              <a:t>指文化繁盛，</a:t>
            </a:r>
            <a:r>
              <a:rPr lang="en-US" altLang="zh-CN" sz="2800" b="1">
                <a:latin typeface="黑体" panose="02010609060101010101" charset="-122"/>
                <a:ea typeface="黑体" panose="02010609060101010101" charset="-122"/>
                <a:cs typeface="黑体" panose="02010609060101010101" charset="-122"/>
              </a:rPr>
              <a:t>“</a:t>
            </a:r>
            <a:r>
              <a:rPr lang="zh-CN" altLang="en-US" sz="2800" b="1">
                <a:latin typeface="黑体" panose="02010609060101010101" charset="-122"/>
                <a:ea typeface="黑体" panose="02010609060101010101" charset="-122"/>
                <a:cs typeface="黑体" panose="02010609060101010101" charset="-122"/>
              </a:rPr>
              <a:t>中华</a:t>
            </a:r>
            <a:r>
              <a:rPr lang="en-US" altLang="zh-CN" sz="2800" b="1">
                <a:latin typeface="黑体" panose="02010609060101010101" charset="-122"/>
                <a:ea typeface="黑体" panose="02010609060101010101" charset="-122"/>
                <a:cs typeface="黑体" panose="02010609060101010101" charset="-122"/>
              </a:rPr>
              <a:t>”</a:t>
            </a:r>
            <a:r>
              <a:rPr lang="zh-CN" altLang="en-US" sz="2800" b="1">
                <a:latin typeface="黑体" panose="02010609060101010101" charset="-122"/>
                <a:ea typeface="黑体" panose="02010609060101010101" charset="-122"/>
                <a:cs typeface="黑体" panose="02010609060101010101" charset="-122"/>
              </a:rPr>
              <a:t>意谓居于中心的富有文化的民族。</a:t>
            </a:r>
            <a:endParaRPr lang="zh-CN" altLang="en-US" sz="2800" b="1">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8018780" y="4136390"/>
            <a:ext cx="4362450" cy="953135"/>
          </a:xfrm>
          <a:prstGeom prst="rect">
            <a:avLst/>
          </a:prstGeom>
          <a:noFill/>
        </p:spPr>
        <p:txBody>
          <a:bodyPr wrap="square" rtlCol="0">
            <a:spAutoFit/>
          </a:bodyPr>
          <a:p>
            <a:r>
              <a:rPr lang="en-US" altLang="zh-CN" sz="2800" b="1">
                <a:latin typeface="黑体" panose="02010609060101010101" charset="-122"/>
                <a:ea typeface="黑体" panose="02010609060101010101" charset="-122"/>
                <a:cs typeface="黑体" panose="02010609060101010101" charset="-122"/>
              </a:rPr>
              <a:t>   </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余其宅兹中或（中国），自兹乂民</a:t>
            </a:r>
            <a:r>
              <a:rPr lang="en-US" altLang="zh-CN" sz="2800" b="1">
                <a:latin typeface="楷体" panose="02010609060101010101" charset="-122"/>
                <a:ea typeface="楷体" panose="02010609060101010101" charset="-122"/>
                <a:cs typeface="楷体" panose="02010609060101010101" charset="-122"/>
              </a:rPr>
              <a:t>”</a:t>
            </a:r>
            <a:endParaRPr lang="en-US" altLang="zh-CN" sz="2800" b="1">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108585" y="2005965"/>
            <a:ext cx="7790815" cy="2846070"/>
          </a:xfrm>
          <a:prstGeom prst="rect">
            <a:avLst/>
          </a:prstGeom>
          <a:noFill/>
          <a:ln w="38100">
            <a:solidFill>
              <a:schemeClr val="accent4"/>
            </a:solidFill>
          </a:ln>
        </p:spPr>
        <p:txBody>
          <a:bodyPr wrap="square" rtlCol="0" anchor="t">
            <a:spAutoFit/>
          </a:bodyPr>
          <a:p>
            <a:pPr>
              <a:lnSpc>
                <a:spcPct val="8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sym typeface="+mn-ea"/>
              </a:rPr>
              <a:t>   1.</a:t>
            </a:r>
            <a:r>
              <a:rPr lang="zh-CN" altLang="en-US" sz="2800" b="1">
                <a:latin typeface="楷体" panose="02010609060101010101" charset="-122"/>
                <a:ea typeface="楷体" panose="02010609060101010101" charset="-122"/>
                <a:cs typeface="楷体" panose="02010609060101010101" charset="-122"/>
                <a:sym typeface="+mn-ea"/>
              </a:rPr>
              <a:t>先秦</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中国</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或指京师，与</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四方</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对称；或指黄河中下游地区这一文明地段，与落后</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四夷</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solidFill>
                  <a:srgbClr val="0070C0"/>
                </a:solidFill>
                <a:latin typeface="楷体" panose="02010609060101010101" charset="-122"/>
                <a:ea typeface="楷体" panose="02010609060101010101" charset="-122"/>
                <a:cs typeface="楷体" panose="02010609060101010101" charset="-122"/>
                <a:sym typeface="+mn-ea"/>
              </a:rPr>
              <a:t>（东夷、南蛮、北狄、西戎）</a:t>
            </a:r>
            <a:r>
              <a:rPr lang="zh-CN" altLang="en-US" sz="2800" b="1">
                <a:latin typeface="楷体" panose="02010609060101010101" charset="-122"/>
                <a:ea typeface="楷体" panose="02010609060101010101" charset="-122"/>
                <a:cs typeface="楷体" panose="02010609060101010101" charset="-122"/>
                <a:sym typeface="+mn-ea"/>
              </a:rPr>
              <a:t>对称。</a:t>
            </a:r>
            <a:endParaRPr lang="zh-CN" altLang="en-US" sz="2800" b="1">
              <a:latin typeface="楷体" panose="02010609060101010101" charset="-122"/>
              <a:ea typeface="楷体" panose="02010609060101010101" charset="-122"/>
              <a:cs typeface="楷体" panose="02010609060101010101" charset="-122"/>
              <a:sym typeface="+mn-ea"/>
            </a:endParaRPr>
          </a:p>
          <a:p>
            <a:pPr>
              <a:lnSpc>
                <a:spcPct val="80000"/>
              </a:lnSpc>
              <a:spcBef>
                <a:spcPts val="0"/>
              </a:spcBef>
              <a:spcAft>
                <a:spcPts val="0"/>
              </a:spcAft>
            </a:pPr>
            <a:endParaRPr lang="zh-CN" altLang="en-US" sz="2800" b="1">
              <a:latin typeface="楷体" panose="02010609060101010101" charset="-122"/>
              <a:ea typeface="楷体" panose="02010609060101010101" charset="-122"/>
              <a:cs typeface="楷体" panose="02010609060101010101" charset="-122"/>
            </a:endParaRPr>
          </a:p>
          <a:p>
            <a:pPr>
              <a:lnSpc>
                <a:spcPct val="8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sym typeface="+mn-ea"/>
              </a:rPr>
              <a:t>   2.</a:t>
            </a:r>
            <a:r>
              <a:rPr lang="zh-CN" altLang="en-US" sz="2800" b="1">
                <a:latin typeface="楷体" panose="02010609060101010101" charset="-122"/>
                <a:ea typeface="楷体" panose="02010609060101010101" charset="-122"/>
                <a:cs typeface="楷体" panose="02010609060101010101" charset="-122"/>
                <a:sym typeface="+mn-ea"/>
              </a:rPr>
              <a:t>隋唐以降，</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中国</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指定都中原的王朝；</a:t>
            </a:r>
            <a:endParaRPr lang="zh-CN" altLang="en-US" sz="2800" b="1">
              <a:latin typeface="楷体" panose="02010609060101010101" charset="-122"/>
              <a:ea typeface="楷体" panose="02010609060101010101" charset="-122"/>
              <a:cs typeface="楷体" panose="02010609060101010101" charset="-122"/>
              <a:sym typeface="+mn-ea"/>
            </a:endParaRPr>
          </a:p>
          <a:p>
            <a:pPr>
              <a:lnSpc>
                <a:spcPct val="80000"/>
              </a:lnSpc>
              <a:spcBef>
                <a:spcPts val="0"/>
              </a:spcBef>
              <a:spcAft>
                <a:spcPts val="0"/>
              </a:spcAft>
            </a:pPr>
            <a:endParaRPr lang="zh-CN" altLang="en-US" sz="2800" b="1">
              <a:latin typeface="楷体" panose="02010609060101010101" charset="-122"/>
              <a:ea typeface="楷体" panose="02010609060101010101" charset="-122"/>
              <a:cs typeface="楷体" panose="02010609060101010101" charset="-122"/>
            </a:endParaRPr>
          </a:p>
          <a:p>
            <a:pPr>
              <a:lnSpc>
                <a:spcPct val="8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sym typeface="+mn-ea"/>
              </a:rPr>
              <a:t>   3.</a:t>
            </a:r>
            <a:r>
              <a:rPr lang="zh-CN" altLang="en-US" sz="2800" b="1">
                <a:latin typeface="楷体" panose="02010609060101010101" charset="-122"/>
                <a:ea typeface="楷体" panose="02010609060101010101" charset="-122"/>
                <a:cs typeface="楷体" panose="02010609060101010101" charset="-122"/>
                <a:sym typeface="+mn-ea"/>
              </a:rPr>
              <a:t>元代自称统治区域为</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中国</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，称邻国为</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外夷</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；明清沿袭此说。</a:t>
            </a:r>
            <a:endParaRPr lang="zh-CN" altLang="en-US" sz="28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0" y="4451350"/>
            <a:ext cx="11650345" cy="1383665"/>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与印度文明的松散和间断相比，中国的文明是聚合和连续的。</a:t>
            </a:r>
            <a:r>
              <a:rPr lang="en-US" altLang="zh-CN" sz="2800">
                <a:latin typeface="楷体" panose="02010609060101010101" charset="-122"/>
                <a:ea typeface="楷体" panose="02010609060101010101" charset="-122"/>
                <a:cs typeface="楷体" panose="02010609060101010101" charset="-122"/>
              </a:rPr>
              <a:t>”</a:t>
            </a:r>
            <a:endParaRPr lang="en-US" altLang="zh-CN" sz="2800">
              <a:latin typeface="楷体" panose="02010609060101010101" charset="-122"/>
              <a:ea typeface="楷体" panose="02010609060101010101" charset="-122"/>
              <a:cs typeface="楷体" panose="02010609060101010101" charset="-122"/>
            </a:endParaRPr>
          </a:p>
          <a:p>
            <a:r>
              <a:rPr lang="en-US" altLang="zh-CN" sz="2800">
                <a:latin typeface="黑体" panose="02010609060101010101" charset="-122"/>
                <a:ea typeface="黑体" panose="02010609060101010101" charset="-122"/>
              </a:rPr>
              <a:t>                                </a:t>
            </a:r>
            <a:endParaRPr lang="en-US" altLang="zh-CN" sz="2800">
              <a:latin typeface="黑体" panose="02010609060101010101" charset="-122"/>
              <a:ea typeface="黑体" panose="02010609060101010101" charset="-122"/>
            </a:endParaRPr>
          </a:p>
          <a:p>
            <a:r>
              <a:rPr lang="en-US" altLang="zh-CN" sz="2800">
                <a:latin typeface="黑体" panose="02010609060101010101" charset="-122"/>
                <a:ea typeface="黑体" panose="02010609060101010101" charset="-122"/>
              </a:rPr>
              <a:t>                              ——</a:t>
            </a:r>
            <a:r>
              <a:rPr lang="zh-CN" altLang="en-US" sz="2800">
                <a:latin typeface="黑体" panose="02010609060101010101" charset="-122"/>
                <a:ea typeface="黑体" panose="02010609060101010101" charset="-122"/>
              </a:rPr>
              <a:t>斯塔夫里阿诺斯</a:t>
            </a:r>
            <a:endParaRPr lang="zh-CN" altLang="en-US" sz="2800">
              <a:latin typeface="黑体" panose="02010609060101010101" charset="-122"/>
              <a:ea typeface="黑体" panose="02010609060101010101" charset="-122"/>
            </a:endParaRPr>
          </a:p>
        </p:txBody>
      </p:sp>
      <p:sp>
        <p:nvSpPr>
          <p:cNvPr id="4" name="文本框 3"/>
          <p:cNvSpPr txBox="1"/>
          <p:nvPr/>
        </p:nvSpPr>
        <p:spPr>
          <a:xfrm>
            <a:off x="147955" y="1019175"/>
            <a:ext cx="12044045" cy="2676525"/>
          </a:xfrm>
          <a:prstGeom prst="rect">
            <a:avLst/>
          </a:prstGeom>
          <a:ln>
            <a:solidFill>
              <a:schemeClr val="accent4"/>
            </a:solidFill>
          </a:ln>
        </p:spPr>
        <p:style>
          <a:lnRef idx="2">
            <a:schemeClr val="dk1"/>
          </a:lnRef>
          <a:fillRef idx="1">
            <a:schemeClr val="lt1"/>
          </a:fillRef>
          <a:effectRef idx="0">
            <a:schemeClr val="dk1"/>
          </a:effectRef>
          <a:fontRef idx="minor">
            <a:schemeClr val="dk1"/>
          </a:fontRef>
        </p:style>
        <p:txBody>
          <a:bodyPr wrap="square" rtlCol="0">
            <a:spAutoFit/>
          </a:bodyPr>
          <a:p>
            <a:r>
              <a:rPr lang="en-US" altLang="zh-CN" sz="2800" b="1">
                <a:latin typeface="宋体" panose="02010600030101010101" pitchFamily="2" charset="-122"/>
                <a:ea typeface="宋体" panose="02010600030101010101" pitchFamily="2" charset="-122"/>
              </a:rPr>
              <a:t>    </a:t>
            </a:r>
            <a:r>
              <a:rPr lang="zh-CN" altLang="en-US" sz="2800">
                <a:latin typeface="楷体" panose="02010609060101010101" charset="-122"/>
                <a:ea typeface="楷体" panose="02010609060101010101" charset="-122"/>
                <a:cs typeface="楷体" panose="02010609060101010101" charset="-122"/>
              </a:rPr>
              <a:t>曾经辉煌一时的古埃及文明、巴比伦文明于两千年前趋于黯淡；印度河流域的哈拉巴文明被来自中亚的亚利安人扫灭；创建过太阳金字塔的玛雅文明，也衰败于中美洲丛林；光芒万丈的希腊文明，被罗马所替代；罗马文明又因日耳曼蛮族入侵，而毁灭殆尽……唯有东亚大陆崛起的那一支文明，却在坎坷跌宕中颜面生发，始终未曾中绝，成为世界史上</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连续文明</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的</a:t>
            </a:r>
            <a:r>
              <a:rPr lang="zh-CN" altLang="en-US" sz="2800">
                <a:latin typeface="楷体" panose="02010609060101010101" charset="-122"/>
                <a:ea typeface="楷体" panose="02010609060101010101" charset="-122"/>
                <a:cs typeface="楷体" panose="02010609060101010101" charset="-122"/>
              </a:rPr>
              <a:t>典范。</a:t>
            </a:r>
            <a:endParaRPr lang="zh-CN" altLang="en-US"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rPr>
              <a:t>                               ——</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冯天瑜《中华文明五千年》</a:t>
            </a:r>
            <a:endParaRPr lang="en-US" altLang="zh-CN" sz="280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901825" y="82550"/>
            <a:ext cx="9177020" cy="521970"/>
          </a:xfrm>
          <a:prstGeom prst="rect">
            <a:avLst/>
          </a:prstGeom>
          <a:noFill/>
        </p:spPr>
        <p:txBody>
          <a:bodyPr wrap="square" rtlCol="0">
            <a:spAutoFit/>
          </a:bodyPr>
          <a:p>
            <a:r>
              <a:rPr lang="zh-CN" altLang="en-US" sz="2800" b="1">
                <a:solidFill>
                  <a:schemeClr val="bg1"/>
                </a:solidFill>
                <a:latin typeface="黑体" panose="02010609060101010101" charset="-122"/>
                <a:ea typeface="黑体" panose="02010609060101010101" charset="-122"/>
              </a:rPr>
              <a:t>中华文明为何能成为世界史上</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连续性文明</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的典范？</a:t>
            </a:r>
            <a:endParaRPr lang="zh-CN" altLang="en-US" sz="2800" b="1">
              <a:solidFill>
                <a:schemeClr val="bg1"/>
              </a:solidFill>
              <a:latin typeface="黑体" panose="02010609060101010101" charset="-122"/>
              <a:ea typeface="黑体" panose="02010609060101010101" charset="-122"/>
            </a:endParaRPr>
          </a:p>
        </p:txBody>
      </p:sp>
      <p:sp>
        <p:nvSpPr>
          <p:cNvPr id="5" name="文本框 4"/>
          <p:cNvSpPr txBox="1"/>
          <p:nvPr/>
        </p:nvSpPr>
        <p:spPr>
          <a:xfrm>
            <a:off x="226060" y="798830"/>
            <a:ext cx="3119120"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cs typeface="黑体" panose="02010609060101010101" charset="-122"/>
              </a:rPr>
              <a:t>一、地理环境</a:t>
            </a:r>
            <a:endParaRPr lang="zh-CN" altLang="en-US" sz="2800" b="1">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461645" y="1515110"/>
            <a:ext cx="11037570" cy="899795"/>
          </a:xfrm>
          <a:prstGeom prst="rect">
            <a:avLst/>
          </a:prstGeom>
          <a:ln w="28575" cmpd="sng">
            <a:solidFill>
              <a:srgbClr val="FFC000"/>
            </a:solidFill>
            <a:prstDash val="solid"/>
          </a:ln>
        </p:spPr>
        <p:style>
          <a:lnRef idx="2">
            <a:schemeClr val="accent4"/>
          </a:lnRef>
          <a:fillRef idx="1">
            <a:schemeClr val="lt1"/>
          </a:fillRef>
          <a:effectRef idx="0">
            <a:schemeClr val="accent4"/>
          </a:effectRef>
          <a:fontRef idx="minor">
            <a:schemeClr val="dk1"/>
          </a:fontRef>
        </p:style>
        <p:txBody>
          <a:bodyPr wrap="square" rtlCol="0">
            <a:noAutofit/>
          </a:bodyPr>
          <a:p>
            <a:r>
              <a:rPr lang="en-US" altLang="zh-CN" sz="2800" b="1">
                <a:latin typeface="楷体" panose="02010609060101010101" charset="-122"/>
                <a:ea typeface="楷体" panose="02010609060101010101" charset="-122"/>
              </a:rPr>
              <a:t>    </a:t>
            </a:r>
            <a:r>
              <a:rPr lang="zh-CN" altLang="en-US" sz="2800" b="1">
                <a:latin typeface="楷体" panose="02010609060101010101" charset="-122"/>
                <a:ea typeface="楷体" panose="02010609060101010101" charset="-122"/>
              </a:rPr>
              <a:t>东渐于海，西被于流沙，朔南暨声教，讫于四海。</a:t>
            </a:r>
            <a:endParaRPr lang="zh-CN" altLang="en-US" sz="2800" b="1">
              <a:latin typeface="楷体" panose="02010609060101010101" charset="-122"/>
              <a:ea typeface="楷体" panose="02010609060101010101" charset="-122"/>
            </a:endParaRPr>
          </a:p>
          <a:p>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《禹贡》</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226060" y="2714625"/>
            <a:ext cx="11720830" cy="3538220"/>
          </a:xfrm>
          <a:prstGeom prst="rect">
            <a:avLst/>
          </a:prstGeom>
          <a:noFill/>
          <a:ln w="9525">
            <a:noFill/>
          </a:ln>
        </p:spPr>
        <p:txBody>
          <a:bodyPr wrap="square">
            <a:spAutoFit/>
          </a:bodyPr>
          <a:p>
            <a:pPr indent="0"/>
            <a:r>
              <a:rPr lang="en-US" altLang="zh-CN" sz="2800" b="1">
                <a:ea typeface="宋体" panose="02010600030101010101" pitchFamily="2" charset="-122"/>
              </a:rPr>
              <a:t>        </a:t>
            </a:r>
            <a:r>
              <a:rPr lang="zh-CN" sz="2800" b="1">
                <a:ea typeface="宋体" panose="02010600030101010101" pitchFamily="2" charset="-122"/>
              </a:rPr>
              <a:t>中国在其有史以来的大部分时间里，四面一直被有效地切断。</a:t>
            </a:r>
            <a:r>
              <a:rPr lang="zh-CN" sz="2800" b="0">
                <a:ea typeface="宋体" panose="02010600030101010101" pitchFamily="2" charset="-122"/>
              </a:rPr>
              <a:t>它的西南面和西面是世界上最高的山脉；东面，是故人难以逾越的太平洋；北面和西北面，则为沙漠和大草原，它们起着很大的保护作用</a:t>
            </a:r>
            <a:r>
              <a:rPr lang="en-US" sz="2800" b="0">
                <a:latin typeface="Calibri" panose="020F0502020204030204" charset="0"/>
                <a:ea typeface="宋体" panose="02010600030101010101" pitchFamily="2" charset="-122"/>
              </a:rPr>
              <a:t>——</a:t>
            </a:r>
            <a:r>
              <a:rPr lang="zh-CN" sz="2800" b="0">
                <a:ea typeface="宋体" panose="02010600030101010101" pitchFamily="2" charset="-122"/>
              </a:rPr>
              <a:t>中国人又进一步加强了这种保护作用，为了防止游牧部落入侵，在那里修筑了长城。</a:t>
            </a:r>
            <a:r>
              <a:rPr lang="en-US" sz="2800" b="0">
                <a:latin typeface="Calibri" panose="020F0502020204030204" charset="0"/>
                <a:ea typeface="宋体" panose="02010600030101010101" pitchFamily="2" charset="-122"/>
                <a:cs typeface="Times New Roman" panose="02020603050405020304" charset="0"/>
              </a:rPr>
              <a:t> </a:t>
            </a:r>
            <a:endParaRPr lang="zh-CN" sz="2800" b="1">
              <a:ea typeface="宋体" panose="02010600030101010101" pitchFamily="2" charset="-122"/>
            </a:endParaRPr>
          </a:p>
          <a:p>
            <a:pPr indent="0"/>
            <a:r>
              <a:rPr lang="en-US" altLang="zh-CN" sz="2800" b="1">
                <a:ea typeface="宋体" panose="02010600030101010101" pitchFamily="2" charset="-122"/>
              </a:rPr>
              <a:t>        </a:t>
            </a:r>
            <a:r>
              <a:rPr lang="zh-CN" sz="2800" b="1">
                <a:ea typeface="宋体" panose="02010600030101010101" pitchFamily="2" charset="-122"/>
              </a:rPr>
              <a:t>这种与世隔绝的意义在于，它使中国人能在较中东或印度诸民族更少面临外来入侵的情况下，发展自己的文明。</a:t>
            </a:r>
            <a:r>
              <a:rPr lang="zh-CN" sz="2800" b="0">
                <a:ea typeface="宋体" panose="02010600030101010101" pitchFamily="2" charset="-122"/>
              </a:rPr>
              <a:t>因而，中华文明连绵不绝，也更为独特</a:t>
            </a:r>
            <a:r>
              <a:rPr lang="en-US" sz="2800" b="0">
                <a:latin typeface="Calibri" panose="020F0502020204030204" charset="0"/>
                <a:ea typeface="宋体" panose="02010600030101010101" pitchFamily="2" charset="-122"/>
              </a:rPr>
              <a:t>——</a:t>
            </a:r>
            <a:r>
              <a:rPr lang="zh-CN" sz="2800" b="0">
                <a:ea typeface="宋体" panose="02010600030101010101" pitchFamily="2" charset="-122"/>
              </a:rPr>
              <a:t>中国与欧亚其他伟大文明之间，有着更为根本的差别。</a:t>
            </a:r>
            <a:endParaRPr lang="zh-CN" altLang="en-US" sz="2800" b="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901825" y="82550"/>
            <a:ext cx="9177020" cy="521970"/>
          </a:xfrm>
          <a:prstGeom prst="rect">
            <a:avLst/>
          </a:prstGeom>
          <a:noFill/>
        </p:spPr>
        <p:txBody>
          <a:bodyPr wrap="square" rtlCol="0">
            <a:spAutoFit/>
          </a:bodyPr>
          <a:p>
            <a:r>
              <a:rPr lang="zh-CN" altLang="en-US" sz="2800" b="1">
                <a:solidFill>
                  <a:schemeClr val="bg1"/>
                </a:solidFill>
                <a:latin typeface="黑体" panose="02010609060101010101" charset="-122"/>
                <a:ea typeface="黑体" panose="02010609060101010101" charset="-122"/>
              </a:rPr>
              <a:t>中华文明为何能成为世界史上</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连续性文明</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的典范？</a:t>
            </a:r>
            <a:endParaRPr lang="zh-CN" altLang="en-US" sz="2800" b="1">
              <a:solidFill>
                <a:schemeClr val="bg1"/>
              </a:solidFill>
              <a:latin typeface="黑体" panose="02010609060101010101" charset="-122"/>
              <a:ea typeface="黑体" panose="02010609060101010101" charset="-122"/>
            </a:endParaRPr>
          </a:p>
        </p:txBody>
      </p:sp>
      <p:sp>
        <p:nvSpPr>
          <p:cNvPr id="5" name="文本框 4"/>
          <p:cNvSpPr txBox="1"/>
          <p:nvPr/>
        </p:nvSpPr>
        <p:spPr>
          <a:xfrm>
            <a:off x="635" y="814070"/>
            <a:ext cx="4742180"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cs typeface="黑体" panose="02010609060101010101" charset="-122"/>
              </a:rPr>
              <a:t>二、经济土壤与经济生活</a:t>
            </a:r>
            <a:endParaRPr lang="zh-CN" altLang="en-US" sz="2800" b="1">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635" y="1544955"/>
            <a:ext cx="12192000" cy="2676525"/>
          </a:xfrm>
          <a:prstGeom prst="rect">
            <a:avLst/>
          </a:prstGeom>
          <a:noFill/>
          <a:ln w="28575" cmpd="sng">
            <a:solidFill>
              <a:srgbClr val="FFC000"/>
            </a:solidFill>
            <a:prstDash val="solid"/>
          </a:ln>
        </p:spPr>
        <p:txBody>
          <a:bodyPr wrap="square">
            <a:spAutoFit/>
          </a:bodyPr>
          <a:p>
            <a:pPr indent="0"/>
            <a:r>
              <a:rPr lang="en-US" altLang="zh-CN" sz="2800" b="1">
                <a:ea typeface="宋体" panose="02010600030101010101" pitchFamily="2" charset="-122"/>
              </a:rPr>
              <a:t>       </a:t>
            </a:r>
            <a:r>
              <a:rPr lang="zh-CN" sz="2800" b="1">
                <a:ea typeface="宋体" panose="02010600030101010101" pitchFamily="2" charset="-122"/>
              </a:rPr>
              <a:t>延绵久远的中华文明大体植根于农耕和游牧这两种经济生活的土壤中。</a:t>
            </a:r>
            <a:r>
              <a:rPr lang="zh-CN" sz="2800">
                <a:latin typeface="宋体" panose="02010600030101010101" pitchFamily="2" charset="-122"/>
                <a:ea typeface="宋体" panose="02010600030101010101" pitchFamily="2" charset="-122"/>
              </a:rPr>
              <a:t>在近代商品经济得到的充分发育以前，中国生产方式的主体是农业自然经济，期间又分为两大段落</a:t>
            </a:r>
            <a:r>
              <a:rPr lang="zh-CN" sz="2800">
                <a:latin typeface="宋体" panose="02010600030101010101" pitchFamily="2" charset="-122"/>
                <a:ea typeface="宋体" panose="02010600030101010101" pitchFamily="2" charset="-122"/>
                <a:cs typeface="宋体" panose="02010600030101010101" pitchFamily="2" charset="-122"/>
              </a:rPr>
              <a:t>：</a:t>
            </a:r>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殷商、西周的土地国有（王有）及村社所有、集体劳作阶段；</a:t>
            </a:r>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东周至明清的土地私有、个体劳作阶段。自秦汉以降的两千年间，中国社会广阔而坚实的基础，正是小农业与家庭手工业相结合的自然经济。</a:t>
            </a:r>
            <a:r>
              <a:rPr lang="zh-CN" sz="2800">
                <a:latin typeface="宋体" panose="02010600030101010101" pitchFamily="2" charset="-122"/>
                <a:ea typeface="宋体" panose="02010600030101010101" pitchFamily="2" charset="-122"/>
                <a:cs typeface="宋体" panose="02010600030101010101" pitchFamily="2" charset="-122"/>
                <a:sym typeface="+mn-ea"/>
              </a:rPr>
              <a:t>他们用自己宽厚的脊背，负担着供养城市居民、朝臣和士兵的重荷。</a:t>
            </a:r>
            <a:endParaRPr lang="zh-CN" sz="2800" b="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635" y="4543425"/>
            <a:ext cx="12191365" cy="1814830"/>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宋体" panose="02010600030101010101" pitchFamily="2" charset="-122"/>
                <a:sym typeface="+mn-ea"/>
              </a:rPr>
              <a:t>    </a:t>
            </a:r>
            <a:r>
              <a:rPr lang="zh-CN" sz="2800">
                <a:latin typeface="楷体" panose="02010609060101010101" charset="-122"/>
                <a:ea typeface="楷体" panose="02010609060101010101" charset="-122"/>
                <a:cs typeface="宋体" panose="02010600030101010101" pitchFamily="2" charset="-122"/>
                <a:sym typeface="+mn-ea"/>
              </a:rPr>
              <a:t>在漫长的历史岁月中，世界每时每刻都在发生着变化，而独有中国能够保持其社会政治制度和语言文化基本不变。这是因为中国经济生活的基础是农业，中国优越的地理条件使得农业可以持续而并不使土地的生产力下降。</a:t>
            </a:r>
            <a:endParaRPr lang="zh-CN" sz="2800">
              <a:latin typeface="楷体" panose="02010609060101010101" charset="-122"/>
              <a:ea typeface="楷体" panose="02010609060101010101" charset="-122"/>
              <a:cs typeface="宋体" panose="02010600030101010101" pitchFamily="2" charset="-122"/>
              <a:sym typeface="+mn-ea"/>
            </a:endParaRPr>
          </a:p>
          <a:p>
            <a:r>
              <a:rPr lang="zh-CN" sz="2800">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sz="2800">
                <a:latin typeface="宋体" panose="02010600030101010101" pitchFamily="2" charset="-122"/>
                <a:ea typeface="宋体" panose="02010600030101010101" pitchFamily="2" charset="-122"/>
                <a:cs typeface="宋体" panose="02010600030101010101" pitchFamily="2" charset="-122"/>
                <a:sym typeface="+mn-ea"/>
              </a:rPr>
              <a:t>美国学者古德诺（Goodnow）</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901825" y="82550"/>
            <a:ext cx="9177020" cy="521970"/>
          </a:xfrm>
          <a:prstGeom prst="rect">
            <a:avLst/>
          </a:prstGeom>
          <a:noFill/>
        </p:spPr>
        <p:txBody>
          <a:bodyPr wrap="square" rtlCol="0">
            <a:spAutoFit/>
          </a:bodyPr>
          <a:p>
            <a:r>
              <a:rPr lang="zh-CN" altLang="en-US" sz="2800" b="1">
                <a:solidFill>
                  <a:schemeClr val="bg1"/>
                </a:solidFill>
                <a:latin typeface="黑体" panose="02010609060101010101" charset="-122"/>
                <a:ea typeface="黑体" panose="02010609060101010101" charset="-122"/>
              </a:rPr>
              <a:t>中华文明为何能成为世界史上</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连续性文明</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的典范？</a:t>
            </a:r>
            <a:endParaRPr lang="zh-CN" altLang="en-US" sz="2800" b="1">
              <a:solidFill>
                <a:schemeClr val="bg1"/>
              </a:solidFill>
              <a:latin typeface="黑体" panose="02010609060101010101" charset="-122"/>
              <a:ea typeface="黑体" panose="02010609060101010101" charset="-122"/>
            </a:endParaRPr>
          </a:p>
        </p:txBody>
      </p:sp>
      <p:sp>
        <p:nvSpPr>
          <p:cNvPr id="5" name="文本框 4"/>
          <p:cNvSpPr txBox="1"/>
          <p:nvPr>
            <p:custDataLst>
              <p:tags r:id="rId2"/>
            </p:custDataLst>
          </p:nvPr>
        </p:nvSpPr>
        <p:spPr>
          <a:xfrm>
            <a:off x="635" y="873125"/>
            <a:ext cx="7816850"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cs typeface="黑体" panose="02010609060101010101" charset="-122"/>
              </a:rPr>
              <a:t>三、社会结构与专制主义中央集权制度</a:t>
            </a:r>
            <a:endParaRPr lang="zh-CN" altLang="en-US" sz="2800" b="1">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295275" y="1769110"/>
            <a:ext cx="11645265" cy="1383665"/>
          </a:xfrm>
          <a:prstGeom prst="rect">
            <a:avLst/>
          </a:prstGeom>
          <a:noFill/>
          <a:ln w="28575" cmpd="sng">
            <a:solidFill>
              <a:srgbClr val="FFC000"/>
            </a:solidFill>
            <a:prstDash val="solid"/>
          </a:ln>
        </p:spPr>
        <p:txBody>
          <a:bodyPr wrap="square" rtlCol="0">
            <a:spAutoFit/>
          </a:bodyPr>
          <a:p>
            <a:r>
              <a:rPr lang="en-US" altLang="zh-CN" sz="2800" b="1">
                <a:latin typeface="楷体" panose="02010609060101010101" charset="-122"/>
                <a:ea typeface="楷体" panose="02010609060101010101" charset="-122"/>
              </a:rPr>
              <a:t>    </a:t>
            </a:r>
            <a:r>
              <a:rPr lang="zh-CN" altLang="en-US" sz="2800" b="1">
                <a:latin typeface="楷体" panose="02010609060101010101" charset="-122"/>
                <a:ea typeface="楷体" panose="02010609060101010101" charset="-122"/>
              </a:rPr>
              <a:t>吾中国之社会组织，以家族为单位，不以个人为单位，所谓家齐而后国治也。周代宗法之制，在今日其形式虽废，其精神犹存也。</a:t>
            </a:r>
            <a:endParaRPr lang="zh-CN" altLang="en-US" sz="2800" b="1">
              <a:latin typeface="楷体" panose="02010609060101010101" charset="-122"/>
              <a:ea typeface="楷体" panose="02010609060101010101" charset="-122"/>
            </a:endParaRPr>
          </a:p>
          <a:p>
            <a:r>
              <a:rPr lang="en-US" altLang="zh-CN" sz="2800" b="1"/>
              <a:t>                                                         </a:t>
            </a: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梁启超</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295275" y="3429000"/>
            <a:ext cx="11598910" cy="2245360"/>
          </a:xfrm>
          <a:prstGeom prst="rect">
            <a:avLst/>
          </a:prstGeom>
          <a:noFill/>
        </p:spPr>
        <p:txBody>
          <a:bodyPr wrap="square" rtlCol="0">
            <a:spAutoFit/>
          </a:bodyPr>
          <a:p>
            <a:r>
              <a:rPr lang="en-US" altLang="zh-CN" sz="2800">
                <a:latin typeface="宋体" panose="02010600030101010101" pitchFamily="2" charset="-122"/>
                <a:ea typeface="宋体" panose="02010600030101010101" pitchFamily="2" charset="-122"/>
              </a:rPr>
              <a:t>    </a:t>
            </a:r>
            <a:r>
              <a:rPr lang="zh-CN" altLang="en-US" sz="2800" b="1">
                <a:latin typeface="宋体" panose="02010600030101010101" pitchFamily="2" charset="-122"/>
                <a:ea typeface="宋体" panose="02010600030101010101" pitchFamily="2" charset="-122"/>
              </a:rPr>
              <a:t>中国社会组织的特色，与宗法制延绵不绝紧密相连的，是专制政体的长期持续。与欧洲相比，中国的君主专制制度形成早（商周时期，君主专制便现端倪。）、持续久、两千多年形成对社会生活各层面的严密控制，包括户籍、里甲制度、用政治控摄文化、权力干预学术。对中国文化的延绵久远有着深刻的影响。</a:t>
            </a:r>
            <a:endParaRPr lang="zh-CN" altLang="en-US" sz="2800" b="1">
              <a:latin typeface="宋体" panose="02010600030101010101" pitchFamily="2" charset="-122"/>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901825" y="82550"/>
            <a:ext cx="9177020" cy="521970"/>
          </a:xfrm>
          <a:prstGeom prst="rect">
            <a:avLst/>
          </a:prstGeom>
          <a:noFill/>
        </p:spPr>
        <p:txBody>
          <a:bodyPr wrap="square" rtlCol="0">
            <a:spAutoFit/>
          </a:bodyPr>
          <a:p>
            <a:r>
              <a:rPr lang="zh-CN" altLang="en-US" sz="2800" b="1">
                <a:solidFill>
                  <a:schemeClr val="bg1"/>
                </a:solidFill>
                <a:latin typeface="黑体" panose="02010609060101010101" charset="-122"/>
                <a:ea typeface="黑体" panose="02010609060101010101" charset="-122"/>
              </a:rPr>
              <a:t>中华文明为何能成为世界史上</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连续性文明</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的典范？</a:t>
            </a:r>
            <a:endParaRPr lang="zh-CN" altLang="en-US" sz="2800" b="1">
              <a:solidFill>
                <a:schemeClr val="bg1"/>
              </a:solidFill>
              <a:latin typeface="黑体" panose="02010609060101010101" charset="-122"/>
              <a:ea typeface="黑体" panose="02010609060101010101" charset="-122"/>
            </a:endParaRPr>
          </a:p>
        </p:txBody>
      </p:sp>
      <p:sp>
        <p:nvSpPr>
          <p:cNvPr id="2" name="文本框 1"/>
          <p:cNvSpPr txBox="1"/>
          <p:nvPr/>
        </p:nvSpPr>
        <p:spPr>
          <a:xfrm>
            <a:off x="97790" y="692150"/>
            <a:ext cx="6096000" cy="521970"/>
          </a:xfrm>
          <a:prstGeom prst="rect">
            <a:avLst/>
          </a:prstGeom>
          <a:noFill/>
        </p:spPr>
        <p:txBody>
          <a:bodyPr wrap="square" rtlCol="0" anchor="t">
            <a:spAutoFit/>
          </a:bodyPr>
          <a:p>
            <a:pPr eaLnBrk="1" hangingPunct="1">
              <a:spcBef>
                <a:spcPct val="50000"/>
              </a:spcBef>
            </a:pPr>
            <a:r>
              <a:rPr lang="zh-CN" altLang="en-US" sz="2800" b="1" dirty="0">
                <a:latin typeface="黑体" panose="02010609060101010101" charset="-122"/>
                <a:ea typeface="黑体" panose="02010609060101010101" charset="-122"/>
                <a:cs typeface="黑体" panose="02010609060101010101" charset="-122"/>
                <a:sym typeface="+mn-ea"/>
              </a:rPr>
              <a:t>四、“大一统”的民族基因 </a:t>
            </a:r>
            <a:endParaRPr lang="zh-CN" altLang="en-US" sz="2800" b="1" dirty="0">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355600" y="1301750"/>
            <a:ext cx="12433935" cy="521970"/>
          </a:xfrm>
          <a:prstGeom prst="rect">
            <a:avLst/>
          </a:prstGeom>
          <a:noFill/>
        </p:spPr>
        <p:txBody>
          <a:bodyPr wrap="square" rtlCol="0" anchor="t">
            <a:spAutoFit/>
          </a:bodyPr>
          <a:p>
            <a:r>
              <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“大一统”的观念（民族认同、制度认同、文化认同）推动中华文明的发展。</a:t>
            </a: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30480" y="1998980"/>
            <a:ext cx="12047855" cy="4399915"/>
          </a:xfrm>
          <a:prstGeom prst="rect">
            <a:avLst/>
          </a:prstGeom>
          <a:noFill/>
          <a:ln w="28575" cmpd="sng">
            <a:solidFill>
              <a:srgbClr val="FFC000"/>
            </a:solidFill>
            <a:prstDash val="solid"/>
          </a:ln>
        </p:spPr>
        <p:txBody>
          <a:bodyPr wrap="square" rtlCol="0" anchor="t">
            <a:spAutoFit/>
          </a:bodyPr>
          <a:p>
            <a:pPr eaLnBrk="1" hangingPunct="1">
              <a:spcBef>
                <a:spcPct val="50000"/>
              </a:spcBef>
            </a:pP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800" b="1" dirty="0">
                <a:solidFill>
                  <a:schemeClr val="tx1"/>
                </a:solidFill>
                <a:latin typeface="楷体" panose="02010609060101010101" charset="-122"/>
                <a:ea typeface="楷体" panose="02010609060101010101" charset="-122"/>
                <a:cs typeface="楷体" panose="02010609060101010101" charset="-122"/>
                <a:sym typeface="+mn-ea"/>
              </a:rPr>
              <a:t>1</a:t>
            </a: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）民族认同：炎帝、黄帝结盟形成华夏族，被尊为华夏族祖先，后世华人自称“炎黄子孙”，推动了中华民族同源共祖意识的形成。</a:t>
            </a:r>
            <a:r>
              <a:rPr lang="en-US" altLang="zh-CN" sz="2800" b="1" dirty="0">
                <a:solidFill>
                  <a:schemeClr val="tx1"/>
                </a:solidFill>
                <a:latin typeface="楷体" panose="02010609060101010101" charset="-122"/>
                <a:ea typeface="楷体" panose="02010609060101010101" charset="-122"/>
                <a:cs typeface="楷体" panose="02010609060101010101" charset="-122"/>
                <a:sym typeface="+mn-ea"/>
              </a:rPr>
              <a:t>《</a:t>
            </a: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论语</a:t>
            </a:r>
            <a:r>
              <a:rPr lang="en-US" altLang="zh-CN" sz="2800" b="1" dirty="0">
                <a:solidFill>
                  <a:schemeClr val="tx1"/>
                </a:solidFill>
                <a:latin typeface="楷体" panose="02010609060101010101" charset="-122"/>
                <a:ea typeface="楷体" panose="02010609060101010101" charset="-122"/>
                <a:cs typeface="楷体" panose="02010609060101010101" charset="-122"/>
                <a:sym typeface="+mn-ea"/>
              </a:rPr>
              <a:t>》</a:t>
            </a: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里有“四海之内皆兄弟”的说法。世界华人都有“黄陵”祭祖的传统。</a:t>
            </a:r>
            <a:endParaRPr lang="zh-CN" altLang="en-US" sz="2800" b="1" dirty="0">
              <a:solidFill>
                <a:schemeClr val="tx1"/>
              </a:solidFill>
              <a:latin typeface="楷体" panose="02010609060101010101" charset="-122"/>
              <a:ea typeface="楷体" panose="02010609060101010101" charset="-122"/>
              <a:cs typeface="楷体" panose="02010609060101010101" charset="-122"/>
            </a:endParaRPr>
          </a:p>
          <a:p>
            <a:pPr eaLnBrk="1" hangingPunct="1">
              <a:spcBef>
                <a:spcPct val="50000"/>
              </a:spcBef>
            </a:pP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800" b="1" dirty="0">
                <a:solidFill>
                  <a:schemeClr val="tx1"/>
                </a:solidFill>
                <a:latin typeface="楷体" panose="02010609060101010101" charset="-122"/>
                <a:ea typeface="楷体" panose="02010609060101010101" charset="-122"/>
                <a:cs typeface="楷体" panose="02010609060101010101" charset="-122"/>
                <a:sym typeface="+mn-ea"/>
              </a:rPr>
              <a:t>2</a:t>
            </a: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）制度认同：周天子被奉为天下共主，诸侯宾服的国家结构，较商朝的方国联盟制度王权有所加强，已包含了“大一统”的制度萌芽；后世王朝进一步加强专制王权，正式形成了专制主义中央集权制度。</a:t>
            </a:r>
            <a:endParaRPr lang="zh-CN" altLang="en-US" sz="2800" b="1" dirty="0">
              <a:solidFill>
                <a:schemeClr val="tx1"/>
              </a:solidFill>
              <a:latin typeface="楷体" panose="02010609060101010101" charset="-122"/>
              <a:ea typeface="楷体" panose="02010609060101010101" charset="-122"/>
              <a:cs typeface="楷体" panose="02010609060101010101" charset="-122"/>
            </a:endParaRPr>
          </a:p>
          <a:p>
            <a:pPr eaLnBrk="1" hangingPunct="1">
              <a:spcBef>
                <a:spcPct val="50000"/>
              </a:spcBef>
            </a:pP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800" b="1" dirty="0">
                <a:solidFill>
                  <a:schemeClr val="tx1"/>
                </a:solidFill>
                <a:latin typeface="楷体" panose="02010609060101010101" charset="-122"/>
                <a:ea typeface="楷体" panose="02010609060101010101" charset="-122"/>
                <a:cs typeface="楷体" panose="02010609060101010101" charset="-122"/>
                <a:sym typeface="+mn-ea"/>
              </a:rPr>
              <a:t>3</a:t>
            </a: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）文化认同：战国时期逐渐结束纷乱，统一趋势加强，思想家们纷纷表达了统一的愿望，如孟子说“定于一”，荀子说“天下为一”“四海之内若一家”等，统一成为共同的文化心理。</a:t>
            </a:r>
            <a:endParaRPr lang="zh-CN" altLang="en-US" sz="2800" b="1" dirty="0">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901825" y="82550"/>
            <a:ext cx="9177020" cy="521970"/>
          </a:xfrm>
          <a:prstGeom prst="rect">
            <a:avLst/>
          </a:prstGeom>
          <a:noFill/>
        </p:spPr>
        <p:txBody>
          <a:bodyPr wrap="square" rtlCol="0">
            <a:spAutoFit/>
          </a:bodyPr>
          <a:p>
            <a:r>
              <a:rPr lang="zh-CN" altLang="en-US" sz="2800" b="1">
                <a:solidFill>
                  <a:schemeClr val="bg1"/>
                </a:solidFill>
                <a:latin typeface="黑体" panose="02010609060101010101" charset="-122"/>
                <a:ea typeface="黑体" panose="02010609060101010101" charset="-122"/>
              </a:rPr>
              <a:t>中华文明为何能成为世界史上</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连续性文明</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的典范？</a:t>
            </a:r>
            <a:endParaRPr lang="zh-CN" altLang="en-US" sz="2800" b="1">
              <a:solidFill>
                <a:schemeClr val="bg1"/>
              </a:solidFill>
              <a:latin typeface="黑体" panose="02010609060101010101" charset="-122"/>
              <a:ea typeface="黑体" panose="02010609060101010101" charset="-122"/>
            </a:endParaRPr>
          </a:p>
        </p:txBody>
      </p:sp>
      <p:sp>
        <p:nvSpPr>
          <p:cNvPr id="2" name="文本框 1"/>
          <p:cNvSpPr txBox="1"/>
          <p:nvPr>
            <p:custDataLst>
              <p:tags r:id="rId2"/>
            </p:custDataLst>
          </p:nvPr>
        </p:nvSpPr>
        <p:spPr>
          <a:xfrm>
            <a:off x="97790" y="779780"/>
            <a:ext cx="6096000" cy="521970"/>
          </a:xfrm>
          <a:prstGeom prst="rect">
            <a:avLst/>
          </a:prstGeom>
          <a:noFill/>
        </p:spPr>
        <p:txBody>
          <a:bodyPr wrap="square" rtlCol="0" anchor="t">
            <a:spAutoFit/>
          </a:bodyPr>
          <a:p>
            <a:pPr>
              <a:spcBef>
                <a:spcPct val="50000"/>
              </a:spcBef>
            </a:pPr>
            <a:r>
              <a:rPr lang="zh-CN" altLang="en-US" sz="2800" b="1" dirty="0">
                <a:latin typeface="黑体" panose="02010609060101010101" charset="-122"/>
                <a:ea typeface="黑体" panose="02010609060101010101" charset="-122"/>
                <a:cs typeface="黑体" panose="02010609060101010101" charset="-122"/>
                <a:sym typeface="+mn-ea"/>
              </a:rPr>
              <a:t>五、中华文化的包容性、开放性</a:t>
            </a:r>
            <a:endParaRPr lang="zh-CN" altLang="en-US" sz="2800" b="1" dirty="0">
              <a:latin typeface="黑体" panose="02010609060101010101" charset="-122"/>
              <a:ea typeface="黑体" panose="02010609060101010101" charset="-122"/>
              <a:cs typeface="黑体" panose="02010609060101010101" charset="-122"/>
              <a:sym typeface="+mn-ea"/>
            </a:endParaRPr>
          </a:p>
        </p:txBody>
      </p:sp>
      <p:sp>
        <p:nvSpPr>
          <p:cNvPr id="100" name="文本框 99"/>
          <p:cNvSpPr txBox="1"/>
          <p:nvPr/>
        </p:nvSpPr>
        <p:spPr>
          <a:xfrm>
            <a:off x="97790" y="1477010"/>
            <a:ext cx="11964035" cy="4399915"/>
          </a:xfrm>
          <a:prstGeom prst="rect">
            <a:avLst/>
          </a:prstGeom>
          <a:noFill/>
          <a:ln w="9525">
            <a:noFill/>
          </a:ln>
        </p:spPr>
        <p:txBody>
          <a:bodyPr wrap="square">
            <a:spAutoFit/>
          </a:bodyPr>
          <a:p>
            <a:pPr indent="0"/>
            <a:r>
              <a:rPr lang="en-US" altLang="zh-CN" sz="2800" b="0">
                <a:latin typeface="楷体" panose="02010609060101010101" charset="-122"/>
                <a:ea typeface="楷体" panose="02010609060101010101" charset="-122"/>
                <a:cs typeface="楷体" panose="02010609060101010101" charset="-122"/>
              </a:rPr>
              <a:t>    </a:t>
            </a:r>
            <a:r>
              <a:rPr lang="zh-CN" sz="2800" b="1">
                <a:latin typeface="楷体" panose="02010609060101010101" charset="-122"/>
                <a:ea typeface="楷体" panose="02010609060101010101" charset="-122"/>
                <a:cs typeface="楷体" panose="02010609060101010101" charset="-122"/>
              </a:rPr>
              <a:t>中华文明并不是封闭的、僵化的。</a:t>
            </a:r>
            <a:endParaRPr lang="zh-CN" sz="2800" b="0">
              <a:latin typeface="楷体" panose="02010609060101010101" charset="-122"/>
              <a:ea typeface="楷体" panose="02010609060101010101" charset="-122"/>
              <a:cs typeface="楷体" panose="02010609060101010101" charset="-122"/>
            </a:endParaRPr>
          </a:p>
          <a:p>
            <a:pPr indent="0"/>
            <a:r>
              <a:rPr lang="zh-CN" sz="2800" b="0">
                <a:latin typeface="楷体" panose="02010609060101010101" charset="-122"/>
                <a:ea typeface="楷体" panose="02010609060101010101" charset="-122"/>
                <a:cs typeface="楷体" panose="02010609060101010101" charset="-122"/>
              </a:rPr>
              <a:t> </a:t>
            </a:r>
            <a:r>
              <a:rPr lang="en-US" altLang="zh-CN" sz="2800" b="0">
                <a:latin typeface="楷体" panose="02010609060101010101" charset="-122"/>
                <a:ea typeface="楷体" panose="02010609060101010101" charset="-122"/>
                <a:cs typeface="楷体" panose="02010609060101010101" charset="-122"/>
              </a:rPr>
              <a:t>   </a:t>
            </a:r>
            <a:r>
              <a:rPr lang="zh-CN" sz="2800" b="0">
                <a:latin typeface="楷体" panose="02010609060101010101" charset="-122"/>
                <a:ea typeface="楷体" panose="02010609060101010101" charset="-122"/>
                <a:cs typeface="楷体" panose="02010609060101010101" charset="-122"/>
              </a:rPr>
              <a:t>春秋战国时期，中华大地就出现了众多不同的思想流派，兼容并包。从汉开始丝绸之路成为中国与外部世界的商业通道，吸收周边文化成果。两宋以降的一批儒者，在坚持中国固有的纲常名教的前提下，广为吸收佛学思辨成果，创建新儒学</a:t>
            </a:r>
            <a:r>
              <a:rPr lang="en-US" altLang="zh-CN" sz="2800" b="0">
                <a:latin typeface="楷体" panose="02010609060101010101" charset="-122"/>
                <a:ea typeface="楷体" panose="02010609060101010101" charset="-122"/>
                <a:cs typeface="楷体" panose="02010609060101010101" charset="-122"/>
              </a:rPr>
              <a:t>——</a:t>
            </a:r>
            <a:r>
              <a:rPr lang="zh-CN" altLang="en-US" sz="2800" b="0">
                <a:latin typeface="楷体" panose="02010609060101010101" charset="-122"/>
                <a:ea typeface="楷体" panose="02010609060101010101" charset="-122"/>
                <a:cs typeface="楷体" panose="02010609060101010101" charset="-122"/>
              </a:rPr>
              <a:t>宋明理学。</a:t>
            </a:r>
            <a:r>
              <a:rPr lang="zh-CN" sz="2800" b="0">
                <a:latin typeface="楷体" panose="02010609060101010101" charset="-122"/>
                <a:ea typeface="楷体" panose="02010609060101010101" charset="-122"/>
                <a:cs typeface="楷体" panose="02010609060101010101" charset="-122"/>
              </a:rPr>
              <a:t>中华文明的升级和转型，让传统儒家学说实现了全新崛起，并得到更大发展。</a:t>
            </a:r>
            <a:endParaRPr lang="zh-CN" sz="2800" b="0">
              <a:latin typeface="楷体" panose="02010609060101010101" charset="-122"/>
              <a:ea typeface="楷体" panose="02010609060101010101" charset="-122"/>
              <a:cs typeface="楷体" panose="02010609060101010101" charset="-122"/>
            </a:endParaRPr>
          </a:p>
          <a:p>
            <a:pPr indent="0"/>
            <a:r>
              <a:rPr lang="en-US" altLang="zh-CN" sz="2800" b="0">
                <a:latin typeface="楷体" panose="02010609060101010101" charset="-122"/>
                <a:ea typeface="楷体" panose="02010609060101010101" charset="-122"/>
                <a:cs typeface="楷体" panose="02010609060101010101" charset="-122"/>
              </a:rPr>
              <a:t>     </a:t>
            </a:r>
            <a:r>
              <a:rPr lang="zh-CN" altLang="en-US" sz="2800" b="0">
                <a:latin typeface="楷体" panose="02010609060101010101" charset="-122"/>
                <a:ea typeface="楷体" panose="02010609060101010101" charset="-122"/>
                <a:cs typeface="楷体" panose="02010609060101010101" charset="-122"/>
              </a:rPr>
              <a:t>中国在近代面对</a:t>
            </a:r>
            <a:r>
              <a:rPr lang="en-US" altLang="zh-CN" sz="2800" b="0">
                <a:latin typeface="楷体" panose="02010609060101010101" charset="-122"/>
                <a:ea typeface="楷体" panose="02010609060101010101" charset="-122"/>
                <a:cs typeface="楷体" panose="02010609060101010101" charset="-122"/>
              </a:rPr>
              <a:t>“</a:t>
            </a:r>
            <a:r>
              <a:rPr lang="zh-CN" altLang="en-US" sz="2800" b="0">
                <a:latin typeface="楷体" panose="02010609060101010101" charset="-122"/>
                <a:ea typeface="楷体" panose="02010609060101010101" charset="-122"/>
                <a:cs typeface="楷体" panose="02010609060101010101" charset="-122"/>
              </a:rPr>
              <a:t>数千年未有之变局</a:t>
            </a:r>
            <a:r>
              <a:rPr lang="en-US" altLang="zh-CN" sz="2800" b="0">
                <a:latin typeface="楷体" panose="02010609060101010101" charset="-122"/>
                <a:ea typeface="楷体" panose="02010609060101010101" charset="-122"/>
                <a:cs typeface="楷体" panose="02010609060101010101" charset="-122"/>
              </a:rPr>
              <a:t>”</a:t>
            </a:r>
            <a:r>
              <a:rPr lang="zh-CN" altLang="en-US" sz="2800" b="0">
                <a:latin typeface="楷体" panose="02010609060101010101" charset="-122"/>
                <a:ea typeface="楷体" panose="02010609060101010101" charset="-122"/>
                <a:cs typeface="楷体" panose="02010609060101010101" charset="-122"/>
              </a:rPr>
              <a:t>，面对</a:t>
            </a:r>
            <a:r>
              <a:rPr lang="en-US" altLang="zh-CN" sz="2800">
                <a:latin typeface="楷体" panose="02010609060101010101" charset="-122"/>
                <a:ea typeface="楷体" panose="02010609060101010101" charset="-122"/>
                <a:cs typeface="楷体" panose="02010609060101010101" charset="-122"/>
                <a:sym typeface="+mn-ea"/>
              </a:rPr>
              <a:t>“</a:t>
            </a:r>
            <a:r>
              <a:rPr lang="zh-CN" altLang="en-US" sz="2800">
                <a:latin typeface="楷体" panose="02010609060101010101" charset="-122"/>
                <a:ea typeface="楷体" panose="02010609060101010101" charset="-122"/>
                <a:cs typeface="楷体" panose="02010609060101010101" charset="-122"/>
                <a:sym typeface="+mn-ea"/>
              </a:rPr>
              <a:t>数千年未有之强敌</a:t>
            </a:r>
            <a:r>
              <a:rPr lang="en-US" altLang="zh-CN" sz="2800">
                <a:latin typeface="楷体" panose="02010609060101010101" charset="-122"/>
                <a:ea typeface="楷体" panose="02010609060101010101" charset="-122"/>
                <a:cs typeface="楷体" panose="02010609060101010101" charset="-122"/>
                <a:sym typeface="+mn-ea"/>
              </a:rPr>
              <a:t>”</a:t>
            </a:r>
            <a:r>
              <a:rPr lang="zh-CN" altLang="en-US" sz="2800">
                <a:latin typeface="楷体" panose="02010609060101010101" charset="-122"/>
                <a:ea typeface="楷体" panose="02010609060101010101" charset="-122"/>
                <a:cs typeface="楷体" panose="02010609060101010101" charset="-122"/>
                <a:sym typeface="+mn-ea"/>
              </a:rPr>
              <a:t>这一截然不同于古代的国家环境，中国人开始思考：东西方文明的差异何在？造成这一差异的原因何在？中华民族怎样才能使自己的文明焕发活力从而迎头赶上？中华文明以此为契机，揭开崭新一页。</a:t>
            </a:r>
            <a:endParaRPr lang="zh-CN" altLang="en-US" sz="2800" b="0">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100.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01.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02.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03.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04.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05.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06.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07.xml><?xml version="1.0" encoding="utf-8"?>
<p:tagLst xmlns:p="http://schemas.openxmlformats.org/presentationml/2006/main">
  <p:tag name="KSO_WM_BEAUTIFY_FLAG" val="#wm#"/>
  <p:tag name="KSO_WM_TEMPLATE_CATEGORY" val="custom"/>
  <p:tag name="KSO_WM_TEMPLATE_INDEX" val="20205081"/>
  <p:tag name="KSO_WM_SCREEN_THEME_FLAG" val="Dlrq25wU2PGuGg5bbmjbDP/WeEkJT4r+/mxsbtLOgTK0LpnKcE3Lr0gyFSB7PUPxOqrLoCjDQv4U7xdG3uk2U8B3R6moxvDhRjC+Hb8RxHU="/>
</p:tagLst>
</file>

<file path=ppt/tags/tag108.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09.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110.xml><?xml version="1.0" encoding="utf-8"?>
<p:tagLst xmlns:p="http://schemas.openxmlformats.org/presentationml/2006/main">
  <p:tag name="KSO_WM_BEAUTIFY_FLAG" val="#wm#"/>
  <p:tag name="KSO_WM_TEMPLATE_CATEGORY" val="custom"/>
  <p:tag name="KSO_WM_TEMPLATE_INDEX" val="20205081"/>
  <p:tag name="KSO_WM_SCREEN_THEME_FLAG" val="Dlrq25wU2PGuGg5bbmjbDP/WeEkJT4r+/mxsbtLOgTK0LpnKcE3Lr0gyFSB7PUPxOqrLoCjDQv4U7xdG3uk2U8B3R6moxvDhRjC+Hb8RxHU="/>
</p:tagLst>
</file>

<file path=ppt/tags/tag111.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12.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13.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14.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15.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16.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17.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18.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19.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120.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21.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22.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23.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24.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25.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26.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27.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28.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29.xml><?xml version="1.0" encoding="utf-8"?>
<p:tagLst xmlns:p="http://schemas.openxmlformats.org/presentationml/2006/main">
  <p:tag name="KSO_WM_BEAUTIFY_FLAG" val="#wm#"/>
  <p:tag name="KSO_WM_TEMPLATE_CATEGORY" val="custom"/>
  <p:tag name="KSO_WM_TEMPLATE_INDEX" val="20205081"/>
  <p:tag name="KSO_WM_SCREEN_THEME_FLAG" val="Dlrq25wU2PGuGg5bbmjbDP/WeEkJT4r+/mxsbtLOgTK0LpnKcE3Lr0gyFSB7PUPxOqrLoCjDQv4U7xdG3uk2U8B3R6moxvDhRjC+Hb8RxHU="/>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130.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31.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32.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33.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34.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35.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36.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37.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38.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39.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4.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40.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41.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42.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43.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44.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45.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46.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47.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48.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49.xml><?xml version="1.0" encoding="utf-8"?>
<p:tagLst xmlns:p="http://schemas.openxmlformats.org/presentationml/2006/main">
  <p:tag name="KSO_WM_BEAUTIFY_FLAG" val="#wm#"/>
  <p:tag name="KSO_WM_TEMPLATE_CATEGORY" val="custom"/>
  <p:tag name="KSO_WM_TEMPLATE_INDEX" val="20205081"/>
  <p:tag name="KSO_WM_SCREEN_THEME_FLAG" val="Dlrq25wU2PGuGg5bbmjbDP/WeEkJT4r+/mxsbtLOgTK0LpnKcE3Lr0gyFSB7PUPxOqrLoCjDQv4U7xdG3uk2U8B3R6moxvDhRjC+Hb8RxHU="/>
</p:tagLst>
</file>

<file path=ppt/tags/tag15.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50.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51.xml><?xml version="1.0" encoding="utf-8"?>
<p:tagLst xmlns:p="http://schemas.openxmlformats.org/presentationml/2006/main">
  <p:tag name="KSO_WM_BEAUTIFY_FLAG" val="#wm#"/>
  <p:tag name="KSO_WM_TEMPLATE_CATEGORY" val="custom"/>
  <p:tag name="KSO_WM_TEMPLATE_INDEX" val="20205081"/>
  <p:tag name="KSO_WM_SCREEN_THEME_FLAG" val="Dlrq25wU2PGuGg5bbmjbDP/WeEkJT4r+/mxsbtLOgTK0LpnKcE3Lr0gyFSB7PUPxOqrLoCjDQv4U7xdG3uk2U8B3R6moxvDhRjC+Hb8RxHU="/>
</p:tagLst>
</file>

<file path=ppt/tags/tag152.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53.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54.xml><?xml version="1.0" encoding="utf-8"?>
<p:tagLst xmlns:p="http://schemas.openxmlformats.org/presentationml/2006/main">
  <p:tag name="KSO_WM_UNIT_PLACING_PICTURE_USER_VIEWPORT" val="{&quot;height&quot;:3090,&quot;width&quot;:4260}"/>
  <p:tag name="KSO_WM_SCREEN_THEME_FLAG" val="Dlrq25wU2PGuGg5bbmjbDP/WeEkJT4r+/mxsbtLOgTK0LpnKcE3Lr0gyFSB7PUPxOqrLoCjDQv4U7xdG3uk2U8B3R6moxvDhRjC+Hb8RxHU="/>
</p:tagLst>
</file>

<file path=ppt/tags/tag155.xml><?xml version="1.0" encoding="utf-8"?>
<p:tagLst xmlns:p="http://schemas.openxmlformats.org/presentationml/2006/main">
  <p:tag name="KSO_WM_BEAUTIFY_FLAG" val="#wm#"/>
  <p:tag name="KSO_WM_TEMPLATE_CATEGORY" val="custom"/>
  <p:tag name="KSO_WM_TEMPLATE_INDEX" val="20205081"/>
  <p:tag name="KSO_WM_SCREEN_THEME_FLAG" val="Dlrq25wU2PGuGg5bbmjbDP/WeEkJT4r+/mxsbtLOgTK0LpnKcE3Lr0gyFSB7PUPxOqrLoCjDQv4U7xdG3uk2U8B3R6moxvDhRjC+Hb8RxHU="/>
</p:tagLst>
</file>

<file path=ppt/tags/tag156.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57.xml><?xml version="1.0" encoding="utf-8"?>
<p:tagLst xmlns:p="http://schemas.openxmlformats.org/presentationml/2006/main">
  <p:tag name="KSO_WM_BEAUTIFY_FLAG" val="#wm#"/>
  <p:tag name="KSO_WM_TEMPLATE_CATEGORY" val="custom"/>
  <p:tag name="KSO_WM_TEMPLATE_INDEX" val="20205081"/>
  <p:tag name="KSO_WM_SCREEN_THEME_FLAG" val="Dlrq25wU2PGuGg5bbmjbDP/WeEkJT4r+/mxsbtLOgTK0LpnKcE3Lr0gyFSB7PUPxOqrLoCjDQv4U7xdG3uk2U8B3R6moxvDhRjC+Hb8RxHU="/>
</p:tagLst>
</file>

<file path=ppt/tags/tag158.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59.xml><?xml version="1.0" encoding="utf-8"?>
<p:tagLst xmlns:p="http://schemas.openxmlformats.org/presentationml/2006/main">
  <p:tag name="KSO_WM_BEAUTIFY_FLAG" val="#wm#"/>
  <p:tag name="KSO_WM_TEMPLATE_CATEGORY" val="custom"/>
  <p:tag name="KSO_WM_TEMPLATE_INDEX" val="20205081"/>
  <p:tag name="KSO_WM_SCREEN_THEME_FLAG" val="Dlrq25wU2PGuGg5bbmjbDP/WeEkJT4r+/mxsbtLOgTK0LpnKcE3Lr0gyFSB7PUPxOqrLoCjDQv4U7xdG3uk2U8B3R6moxvDhRjC+Hb8RxHU="/>
</p:tagLst>
</file>

<file path=ppt/tags/tag16.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60.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61.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62.xml><?xml version="1.0" encoding="utf-8"?>
<p:tagLst xmlns:p="http://schemas.openxmlformats.org/presentationml/2006/main">
  <p:tag name="KSO_WM_BEAUTIFY_FLAG" val="#wm#"/>
  <p:tag name="KSO_WM_TEMPLATE_CATEGORY" val="custom"/>
  <p:tag name="KSO_WM_TEMPLATE_INDEX" val="20205081"/>
  <p:tag name="KSO_WM_SCREEN_THEME_FLAG" val="Dlrq25wU2PGuGg5bbmjbDP/WeEkJT4r+/mxsbtLOgTK0LpnKcE3Lr0gyFSB7PUPxOqrLoCjDQv4U7xdG3uk2U8B3R6moxvDhRjC+Hb8RxHU="/>
</p:tagLst>
</file>

<file path=ppt/tags/tag163.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64.xml><?xml version="1.0" encoding="utf-8"?>
<p:tagLst xmlns:p="http://schemas.openxmlformats.org/presentationml/2006/main">
  <p:tag name="KSO_WM_BEAUTIFY_FLAG" val="#wm#"/>
  <p:tag name="KSO_WM_TEMPLATE_CATEGORY" val="custom"/>
  <p:tag name="KSO_WM_TEMPLATE_INDEX" val="20205081"/>
  <p:tag name="KSO_WM_SCREEN_THEME_FLAG" val="Dlrq25wU2PGuGg5bbmjbDP/WeEkJT4r+/mxsbtLOgTK0LpnKcE3Lr0gyFSB7PUPxOqrLoCjDQv4U7xdG3uk2U8B3R6moxvDhRjC+Hb8RxHU="/>
</p:tagLst>
</file>

<file path=ppt/tags/tag165.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66.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67.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68.xml><?xml version="1.0" encoding="utf-8"?>
<p:tagLst xmlns:p="http://schemas.openxmlformats.org/presentationml/2006/main">
  <p:tag name="KSO_WM_BEAUTIFY_FLAG" val="#wm#"/>
  <p:tag name="KSO_WM_TEMPLATE_CATEGORY" val="custom"/>
  <p:tag name="KSO_WM_TEMPLATE_INDEX" val="20205081"/>
  <p:tag name="KSO_WM_SCREEN_THEME_FLAG" val="Dlrq25wU2PGuGg5bbmjbDP/WeEkJT4r+/mxsbtLOgTK0LpnKcE3Lr0gyFSB7PUPxOqrLoCjDQv4U7xdG3uk2U8B3R6moxvDhRjC+Hb8RxHU="/>
</p:tagLst>
</file>

<file path=ppt/tags/tag169.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170.xml><?xml version="1.0" encoding="utf-8"?>
<p:tagLst xmlns:p="http://schemas.openxmlformats.org/presentationml/2006/main">
  <p:tag name="KSO_WM_BEAUTIFY_FLAG" val="#wm#"/>
  <p:tag name="KSO_WM_TEMPLATE_CATEGORY" val="custom"/>
  <p:tag name="KSO_WM_TEMPLATE_INDEX" val="20205081"/>
  <p:tag name="KSO_WM_SCREEN_THEME_FLAG" val="Dlrq25wU2PGuGg5bbmjbDP/WeEkJT4r+/mxsbtLOgTK0LpnKcE3Lr0gyFSB7PUPxOqrLoCjDQv4U7xdG3uk2U8B3R6moxvDhRjC+Hb8RxHU="/>
</p:tagLst>
</file>

<file path=ppt/tags/tag171.xml><?xml version="1.0" encoding="utf-8"?>
<p:tagLst xmlns:p="http://schemas.openxmlformats.org/presentationml/2006/main">
  <p:tag name="COMMONDATA" val="eyJoZGlkIjoiZDdmNDMwMmRjMDg1ZDA1YTI5MjEyYjVkNzY0ZDY3YzQifQ=="/>
  <p:tag name="KSO_WPP_MARK_KEY" val="1c35cd3e-0521-4eed-9aeb-e6ae6f737eec"/>
  <p:tag name="KSO_WM_SCREEN_THEME_FLAG" val="Dlrq25wU2PGuGg5bbmjbDP/WeEkJT4r+/mxsbtLOgTK0LpnKcE3Lr0gyFSB7PUPxOqrLoCjDQv4U7xdG3uk2U8B3R6moxvDhRjC+Hb8RxHU="/>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22.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23.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24.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30.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31.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32.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38.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39.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40.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46.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47.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48.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6.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7.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 name="KSO_WM_SCREEN_THEME_FLAG" val="Dlrq25wU2PGuGg5bbmjbDP/WeEkJT4r+/mxsbtLOgTK0LpnKcE3Lr0gyFSB7PUPxOqrLoCjDQv4U7xdG3uk2U8B3R6moxvDhRjC+Hb8RxHU="/>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 name="KSO_WM_SCREEN_THEME_FLAG" val="Dlrq25wU2PGuGg5bbmjbDP/WeEkJT4r+/mxsbtLOgTK0LpnKcE3Lr0gyFSB7PUPxOqrLoCjDQv4U7xdG3uk2U8B3R6moxvDhRjC+Hb8RxHU="/>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8.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8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 name="KSO_WM_SCREEN_THEME_FLAG" val="Dlrq25wU2PGuGg5bbmjbDP/WeEkJT4r+/mxsbtLOgTK0LpnKcE3Lr0gyFSB7PUPxOqrLoCjDQv4U7xdG3uk2U8B3R6moxvDhRjC+Hb8RxHU="/>
</p:tagLst>
</file>

<file path=ppt/tags/tag83.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84.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85.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86.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87.xml><?xml version="1.0" encoding="utf-8"?>
<p:tagLst xmlns:p="http://schemas.openxmlformats.org/presentationml/2006/main">
  <p:tag name="KSO_WM_UNIT_PLACING_PICTURE_USER_VIEWPORT" val="{&quot;height&quot;:6120,&quot;width&quot;:9735}"/>
  <p:tag name="KSO_WM_SCREEN_THEME_FLAG" val="Dlrq25wU2PGuGg5bbmjbDP/WeEkJT4r+/mxsbtLOgTK0LpnKcE3Lr0gyFSB7PUPxOqrLoCjDQv4U7xdG3uk2U8B3R6moxvDhRjC+Hb8RxHU="/>
</p:tagLst>
</file>

<file path=ppt/tags/tag88.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89.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P/WeEkJT4r+/mxsbtLOgTK0LpnKcE3Lr0gyFSB7PUPxOqrLoCjDQv4U7xdG3uk2U8B3R6moxvDhRjC+Hb8RxHU="/>
</p:tagLst>
</file>

<file path=ppt/tags/tag90.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91.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92.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93.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94.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95.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96.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97.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98.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ags/tag99.xml><?xml version="1.0" encoding="utf-8"?>
<p:tagLst xmlns:p="http://schemas.openxmlformats.org/presentationml/2006/main">
  <p:tag name="KSO_WM_BEAUTIFY_FLAG" val=""/>
  <p:tag name="KSO_WM_SCREEN_THEME_FLAG" val="Dlrq25wU2PGuGg5bbmjbDP/WeEkJT4r+/mxsbtLOgTK0LpnKcE3Lr0gyFSB7PUPxOqrLoCjDQv4U7xdG3uk2U8B3R6moxvDhRjC+Hb8RxHU="/>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6949</Words>
  <PresentationFormat>宽屏</PresentationFormat>
  <Paragraphs>272</Paragraphs>
  <Slides>27</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Arial</vt:lpstr>
      <vt:lpstr>宋体</vt:lpstr>
      <vt:lpstr>Wingdings</vt:lpstr>
      <vt:lpstr>Wingdings</vt:lpstr>
      <vt:lpstr>黑体</vt:lpstr>
      <vt:lpstr>楷体</vt:lpstr>
      <vt:lpstr>Calibri</vt:lpstr>
      <vt:lpstr>Times New Roman</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2023-03-12T02:50:21Z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3746CD4E1CF3434889D9A5280D7DF8D6</vt:lpwstr>
  </property>
</Properties>
</file>